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0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preferSingleView="1">
    <p:restoredLeft sz="23523" autoAdjust="0"/>
    <p:restoredTop sz="93780" autoAdjust="0"/>
  </p:normalViewPr>
  <p:slideViewPr>
    <p:cSldViewPr>
      <p:cViewPr>
        <p:scale>
          <a:sx n="66" d="100"/>
          <a:sy n="66" d="100"/>
        </p:scale>
        <p:origin x="-1098" y="-78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s-MX">
                <a:latin typeface="Times New Roman" pitchFamily="18" charset="0"/>
              </a:endParaRP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>
                <a:latin typeface="Times New Roman" pitchFamily="18" charset="0"/>
              </a:endParaRPr>
            </a:p>
          </p:txBody>
        </p:sp>
        <p:grpSp>
          <p:nvGrpSpPr>
            <p:cNvPr id="40965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0966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67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68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69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70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71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72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73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74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  <p:sp>
            <p:nvSpPr>
              <p:cNvPr id="40975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s-MX">
                  <a:latin typeface="Times New Roman" pitchFamily="18" charset="0"/>
                </a:endParaRPr>
              </a:p>
            </p:txBody>
          </p:sp>
        </p:grpSp>
      </p:grp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6ED2B7-7843-4A41-A105-29A0A3A6262A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409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EA26E-5722-4D5B-814E-2DBDEA17E9A3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05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4A5D80-406B-4CEF-A840-FCF315D3EA50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97D22F-C8A6-49B7-88EA-7093C1E9C3B3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A9020F-7792-4FF2-A0E2-02F31CA9DA28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DA857E-7050-4B4B-ADF3-2CCAADEA7A70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5EDC7B-C99B-4DE3-BA29-2D8562BC0E7C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F88FED-76BF-40D0-881A-8F50C03F3D20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349C96-2BF3-4273-A7DF-8EB691A67FB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B6D641-09FD-42F3-95CD-E0817D1D831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7417B-ED3D-4E11-895F-AD87244375CF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fld id="{7BE5AC10-B8F0-455D-944B-BA56C913B6D9}" type="slidenum">
              <a:rPr lang="en-US"/>
              <a:pPr/>
              <a:t>‹Nº›</a:t>
            </a:fld>
            <a:endParaRPr lang="en-US"/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s-MX">
                <a:latin typeface="Times New Roman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>
                <a:latin typeface="Times New Roman" pitchFamily="18" charset="0"/>
              </a:endParaRPr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>
                <a:latin typeface="Times New Roman" pitchFamily="18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s-MX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399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Documento_de_Microsoft_Office_Word_97-20036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7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8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9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0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5913" y="1066800"/>
            <a:ext cx="88280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/>
              <a:t>ADMINISTRACION PORTUARIA</a:t>
            </a:r>
          </a:p>
          <a:p>
            <a:endParaRPr lang="en-US" b="1"/>
          </a:p>
          <a:p>
            <a:r>
              <a:rPr lang="en-US" sz="1800" b="1"/>
              <a:t>		Conferencia:  Universidad Austral de Chile - Valdivia </a:t>
            </a:r>
          </a:p>
          <a:p>
            <a:r>
              <a:rPr lang="en-US" sz="1800" b="1"/>
              <a:t>		Escuela de Ingeniería Naval </a:t>
            </a:r>
          </a:p>
          <a:p>
            <a:r>
              <a:rPr lang="en-US" sz="1800" b="1"/>
              <a:t>		Especialidad: Transporte Marítimo </a:t>
            </a:r>
          </a:p>
          <a:p>
            <a:r>
              <a:rPr lang="en-US" sz="1800" b="1"/>
              <a:t>			10 de marzo del 2005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992313" y="4797425"/>
            <a:ext cx="5159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HUGO TOBAR VEGA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39825"/>
          </a:xfrm>
        </p:spPr>
        <p:txBody>
          <a:bodyPr/>
          <a:lstStyle/>
          <a:p>
            <a:r>
              <a:rPr lang="es-ES" sz="3200" b="1"/>
              <a:t> </a:t>
            </a:r>
          </a:p>
        </p:txBody>
      </p:sp>
      <p:graphicFrame>
        <p:nvGraphicFramePr>
          <p:cNvPr id="47104" name="Object 1024"/>
          <p:cNvGraphicFramePr>
            <a:graphicFrameLocks noChangeAspect="1"/>
          </p:cNvGraphicFramePr>
          <p:nvPr/>
        </p:nvGraphicFramePr>
        <p:xfrm>
          <a:off x="-231775" y="1292225"/>
          <a:ext cx="10202863" cy="4891088"/>
        </p:xfrm>
        <a:graphic>
          <a:graphicData uri="http://schemas.openxmlformats.org/presentationml/2006/ole">
            <p:oleObj spid="_x0000_s47104" name="Documento" r:id="rId3" imgW="5581735" imgH="2680077" progId="Word.Document.8">
              <p:embed/>
            </p:oleObj>
          </a:graphicData>
        </a:graphic>
      </p:graphicFrame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0"/>
            <a:ext cx="9220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 algn="ctr"/>
            <a:endParaRPr lang="es-EC" sz="2800" i="1">
              <a:solidFill>
                <a:srgbClr val="050018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s-EC" sz="2800">
                <a:solidFill>
                  <a:srgbClr val="050018"/>
                </a:solidFill>
              </a:rPr>
              <a:t>TRAFICO EN TEUs PUERTOS LATINOAMERICANOS </a:t>
            </a:r>
            <a:endParaRPr lang="es-EC" sz="2800">
              <a:solidFill>
                <a:srgbClr val="050018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s-ES" sz="2800" i="1">
                <a:solidFill>
                  <a:srgbClr val="050018"/>
                </a:solidFill>
              </a:rPr>
              <a:t> I, 2003</a:t>
            </a:r>
            <a:endParaRPr lang="en-US" b="1" i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772400" cy="1143000"/>
          </a:xfrm>
        </p:spPr>
        <p:txBody>
          <a:bodyPr/>
          <a:lstStyle/>
          <a:p>
            <a:r>
              <a:rPr lang="es-ES" sz="2000" b="1">
                <a:solidFill>
                  <a:srgbClr val="050018"/>
                </a:solidFill>
              </a:rPr>
              <a:t>EVOLUCIÓN PORTUARIA EN EL MUNDO</a:t>
            </a:r>
            <a:endParaRPr lang="en-US" b="1"/>
          </a:p>
        </p:txBody>
      </p:sp>
      <p:graphicFrame>
        <p:nvGraphicFramePr>
          <p:cNvPr id="48128" name="Object 1024"/>
          <p:cNvGraphicFramePr>
            <a:graphicFrameLocks noChangeAspect="1"/>
          </p:cNvGraphicFramePr>
          <p:nvPr/>
        </p:nvGraphicFramePr>
        <p:xfrm>
          <a:off x="827088" y="1052513"/>
          <a:ext cx="7632700" cy="5551487"/>
        </p:xfrm>
        <a:graphic>
          <a:graphicData uri="http://schemas.openxmlformats.org/presentationml/2006/ole">
            <p:oleObj spid="_x0000_s48128" name="Documento" r:id="rId3" imgW="5842614" imgH="425084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s-ES" sz="2000" b="1">
                <a:solidFill>
                  <a:srgbClr val="050018"/>
                </a:solidFill>
              </a:rPr>
              <a:t>EVOLUCIÓN PORTUARIA EN EL MUNDO</a:t>
            </a:r>
            <a:br>
              <a:rPr lang="es-ES" sz="2000" b="1">
                <a:solidFill>
                  <a:srgbClr val="050018"/>
                </a:solidFill>
              </a:rPr>
            </a:br>
            <a:r>
              <a:rPr lang="es-ES" sz="2000" b="1">
                <a:solidFill>
                  <a:srgbClr val="050018"/>
                </a:solidFill>
              </a:rPr>
              <a:t>continuacion …</a:t>
            </a:r>
          </a:p>
        </p:txBody>
      </p:sp>
      <p:graphicFrame>
        <p:nvGraphicFramePr>
          <p:cNvPr id="49152" name="Object 1024"/>
          <p:cNvGraphicFramePr>
            <a:graphicFrameLocks noChangeAspect="1"/>
          </p:cNvGraphicFramePr>
          <p:nvPr/>
        </p:nvGraphicFramePr>
        <p:xfrm>
          <a:off x="609600" y="2133600"/>
          <a:ext cx="8066088" cy="3352800"/>
        </p:xfrm>
        <a:graphic>
          <a:graphicData uri="http://schemas.openxmlformats.org/presentationml/2006/ole">
            <p:oleObj spid="_x0000_s49152" name="Documento" r:id="rId3" imgW="5842614" imgH="248215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1143000"/>
            <a:ext cx="8458200" cy="990600"/>
          </a:xfrm>
        </p:spPr>
        <p:txBody>
          <a:bodyPr/>
          <a:lstStyle/>
          <a:p>
            <a:r>
              <a:rPr lang="es-EC" b="1">
                <a:latin typeface="Times New Roman" pitchFamily="18" charset="0"/>
              </a:rPr>
              <a:t>LAS AUTORIDADES PORTUARIAS</a:t>
            </a:r>
            <a:r>
              <a:rPr lang="es-EC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EC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es-EC">
                <a:latin typeface="Courier New" pitchFamily="49" charset="0"/>
              </a:rPr>
              <a:t/>
            </a:r>
            <a:br>
              <a:rPr lang="es-EC">
                <a:latin typeface="Courier New" pitchFamily="49" charset="0"/>
              </a:rPr>
            </a:br>
            <a:endParaRPr lang="es-EC">
              <a:latin typeface="Courier New" pitchFamily="49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7724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Las autoridades portuarias son una necesidad, en los países en vías de desarrollo, para conseguir un buen rendimiento de las operaciones portuarias; eliminando la burocratización de esas empresas estatales; con empleados no motivados, que lo único que hacían era cumplir con una función o desempeño de un cargo público.  </a:t>
            </a:r>
          </a:p>
          <a:p>
            <a:pPr>
              <a:spcBef>
                <a:spcPct val="50000"/>
              </a:spcBef>
            </a:pPr>
            <a:r>
              <a:rPr lang="es-ES"/>
              <a:t>La palabra autoridad, significa una organización autónoma, con sentido de producción y con capacidad de autogestión para poder desarrollarse en miras al mundo cambiante; especialmente en esta era de la globalización.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39825"/>
          </a:xfrm>
        </p:spPr>
        <p:txBody>
          <a:bodyPr/>
          <a:lstStyle/>
          <a:p>
            <a:r>
              <a:rPr lang="es-ES" b="1"/>
              <a:t>PLANIFICACION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17525" y="2346325"/>
            <a:ext cx="81692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ES"/>
              <a:t>	La planificación de un terminal portuario, para satisfacer al tráfico marítimo que generará en el futuro su Zona de Influencia o Hinterland.</a:t>
            </a:r>
          </a:p>
          <a:p>
            <a:pPr algn="just"/>
            <a:endParaRPr lang="es-EC"/>
          </a:p>
          <a:p>
            <a:pPr algn="just"/>
            <a:r>
              <a:rPr lang="es-ES"/>
              <a:t>	Para una adecuada planificación portuaria, es necesario que la actividad diaria genere información y estadísticas que lleguen a los responsables de la gestión administrativa del puerto.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39825"/>
          </a:xfrm>
        </p:spPr>
        <p:txBody>
          <a:bodyPr/>
          <a:lstStyle/>
          <a:p>
            <a:r>
              <a:rPr lang="es-ES" b="1"/>
              <a:t>FACTORES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3820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algn="just">
              <a:buFont typeface="Times" charset="0"/>
              <a:buChar char="•"/>
            </a:pPr>
            <a:r>
              <a:rPr lang="es-ES"/>
              <a:t>  	La magnitud de las operaciones expresadas en tonelaje o unidades de contenedores, TEUs.</a:t>
            </a:r>
            <a:endParaRPr lang="es-EC"/>
          </a:p>
          <a:p>
            <a:pPr lvl="2" algn="just">
              <a:buFont typeface="Times" charset="0"/>
              <a:buChar char="•"/>
            </a:pPr>
            <a:r>
              <a:rPr lang="es-ES"/>
              <a:t>  	Los factores básicos que afectan a los ingresos y egresos, durante el periodo actual comparando con el pasado; </a:t>
            </a:r>
          </a:p>
          <a:p>
            <a:pPr lvl="2" algn="just">
              <a:buFont typeface="Times" charset="0"/>
              <a:buChar char="•"/>
            </a:pPr>
            <a:endParaRPr lang="es-ES"/>
          </a:p>
          <a:p>
            <a:pPr lvl="2" algn="just">
              <a:buFont typeface="Times" charset="0"/>
              <a:buChar char="•"/>
            </a:pPr>
            <a:r>
              <a:rPr lang="es-ES"/>
              <a:t>  	La magnitud y tendencia de ciertos criterios especializados que miden la calidad y cantidad del rendimiento del puerto.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686800" cy="1219200"/>
          </a:xfrm>
        </p:spPr>
        <p:txBody>
          <a:bodyPr/>
          <a:lstStyle/>
          <a:p>
            <a:r>
              <a:rPr lang="es-ES" b="1"/>
              <a:t>CAPACIDAD Y PARAMETROS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42900" y="990600"/>
            <a:ext cx="85725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Times" charset="0"/>
              <a:buNone/>
            </a:pPr>
            <a:endParaRPr lang="es-EC">
              <a:latin typeface="Courier New" pitchFamily="49" charset="0"/>
            </a:endParaRPr>
          </a:p>
          <a:p>
            <a:pPr algn="just">
              <a:buFont typeface="Times" charset="0"/>
              <a:buChar char="•"/>
            </a:pPr>
            <a:endParaRPr lang="es-EC">
              <a:latin typeface="Courier New" pitchFamily="49" charset="0"/>
            </a:endParaRPr>
          </a:p>
          <a:p>
            <a:pPr algn="just">
              <a:buFont typeface="Times" charset="0"/>
              <a:buChar char="•"/>
            </a:pPr>
            <a:r>
              <a:rPr lang="es-ES" b="1"/>
              <a:t>La capacidad y disponibilidad de una bahía de fondeo para naves en</a:t>
            </a:r>
            <a:r>
              <a:rPr lang="es-EC" b="1"/>
              <a:t> </a:t>
            </a:r>
            <a:r>
              <a:rPr lang="es-ES" b="1"/>
              <a:t>espera o en operaciones especiales; o porque simplemente, quieren permanecer en la bahía.</a:t>
            </a:r>
          </a:p>
          <a:p>
            <a:pPr algn="just">
              <a:buFont typeface="Times" charset="0"/>
              <a:buNone/>
            </a:pPr>
            <a:endParaRPr lang="es-EC" b="1"/>
          </a:p>
          <a:p>
            <a:pPr algn="just">
              <a:buFont typeface="Times" charset="0"/>
              <a:buChar char="•"/>
            </a:pPr>
            <a:r>
              <a:rPr lang="es-ES" b="1"/>
              <a:t>La disponibilidad de atracaderos para recibir naves encarga y descarga.</a:t>
            </a:r>
            <a:endParaRPr lang="es-EC" b="1"/>
          </a:p>
          <a:p>
            <a:pPr algn="just">
              <a:buFont typeface="Times" charset="0"/>
              <a:buChar char="•"/>
            </a:pPr>
            <a:endParaRPr lang="es-EC" b="1"/>
          </a:p>
          <a:p>
            <a:pPr algn="just">
              <a:buFont typeface="Times" charset="0"/>
              <a:buChar char="•"/>
            </a:pPr>
            <a:r>
              <a:rPr lang="es-ES" b="1"/>
              <a:t>La disponibilidad de patios y áreas de estacionamiento de</a:t>
            </a:r>
            <a:r>
              <a:rPr lang="es-EC" b="1"/>
              <a:t> </a:t>
            </a:r>
            <a:r>
              <a:rPr lang="es-ES" b="1"/>
              <a:t>contenedores, vehículos y carga; que pueden ser almacenados al aire libre, en tráfico internacional o en cabotaje.</a:t>
            </a: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458200" cy="1143000"/>
          </a:xfrm>
        </p:spPr>
        <p:txBody>
          <a:bodyPr/>
          <a:lstStyle/>
          <a:p>
            <a:r>
              <a:rPr lang="es-ES" b="1"/>
              <a:t>Espectro del Tráfico de Naves.</a:t>
            </a:r>
            <a:r>
              <a:rPr lang="es-EC" b="1"/>
              <a:t/>
            </a:r>
            <a:br>
              <a:rPr lang="es-EC" b="1"/>
            </a:br>
            <a:endParaRPr lang="es-EC" b="1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34963" y="1962150"/>
            <a:ext cx="8809037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2800"/>
              <a:t>Determinar para cada terminal de un puerto especifico es el espectro de tráfico a cada uno de los terminales.  </a:t>
            </a:r>
          </a:p>
          <a:p>
            <a:endParaRPr lang="es-ES" sz="2800"/>
          </a:p>
          <a:p>
            <a:r>
              <a:rPr lang="es-ES" sz="2800"/>
              <a:t>Analizar reportes de pilotaje y las operaciones en la bahía, la distribución y arribo de naves. En esta forma se puede determinar un parámetro importante, la razón de arribo de naves por día.  Existen días que no llegan naves; otros una, otros 2, otros 3, otros 4, etc.; así se origina una distribución, que por la naturaleza de este tráfico es la distribución probabilística de POISSON.</a:t>
            </a:r>
            <a:endParaRPr 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s-ES" sz="3200">
                <a:solidFill>
                  <a:srgbClr val="050018"/>
                </a:solidFill>
              </a:rPr>
              <a:t>Ejemplo de Arribo de Naves</a:t>
            </a:r>
          </a:p>
        </p:txBody>
      </p:sp>
      <p:graphicFrame>
        <p:nvGraphicFramePr>
          <p:cNvPr id="50176" name="Object 0"/>
          <p:cNvGraphicFramePr>
            <a:graphicFrameLocks noChangeAspect="1"/>
          </p:cNvGraphicFramePr>
          <p:nvPr/>
        </p:nvGraphicFramePr>
        <p:xfrm>
          <a:off x="465138" y="1684338"/>
          <a:ext cx="8156575" cy="4716462"/>
        </p:xfrm>
        <a:graphic>
          <a:graphicData uri="http://schemas.openxmlformats.org/presentationml/2006/ole">
            <p:oleObj spid="_x0000_s50176" name="Documento" r:id="rId3" imgW="5581735" imgH="3234911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39825"/>
          </a:xfrm>
        </p:spPr>
        <p:txBody>
          <a:bodyPr/>
          <a:lstStyle/>
          <a:p>
            <a:r>
              <a:rPr lang="es-ES" b="1"/>
              <a:t>REPRESENTACION DE UN PUERTO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590800" y="3429000"/>
            <a:ext cx="35814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Naves en la Mar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 flipH="1">
            <a:off x="1524000" y="2057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/>
              <a:t>&gt; &gt; &gt; &gt;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934200" y="2514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6934200" y="2590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7337425" y="2590800"/>
            <a:ext cx="16541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/>
              <a:t>&gt;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6934200" y="3352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6934200" y="3429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934200" y="4191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6934200" y="4267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7391400" y="3352800"/>
            <a:ext cx="571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/>
              <a:t>&gt;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746125" y="1752600"/>
            <a:ext cx="137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En espera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6896100" y="19653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En servicio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69925" y="766763"/>
            <a:ext cx="8150225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latin typeface="Arial Black" pitchFamily="34" charset="0"/>
              </a:rPr>
              <a:t>Administracion Portuaria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08025" y="2430463"/>
            <a:ext cx="80549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b="1">
                <a:latin typeface="Times New Roman" pitchFamily="18" charset="0"/>
              </a:rPr>
              <a:t>CAPITULO I</a:t>
            </a:r>
          </a:p>
          <a:p>
            <a:r>
              <a:rPr lang="es-EC" b="1">
                <a:latin typeface="Times New Roman" pitchFamily="18" charset="0"/>
              </a:rPr>
              <a:t>PRINCIPIOS DE ADMINISTRACION</a:t>
            </a:r>
          </a:p>
          <a:p>
            <a:endParaRPr lang="es-EC" b="1">
              <a:latin typeface="Times New Roman" pitchFamily="18" charset="0"/>
            </a:endParaRPr>
          </a:p>
          <a:p>
            <a:r>
              <a:rPr lang="es-EC" b="1">
                <a:latin typeface="Times New Roman" pitchFamily="18" charset="0"/>
              </a:rPr>
              <a:t>A. INTRODUCCIÓN</a:t>
            </a:r>
            <a:endParaRPr lang="es-EC" b="1" i="1">
              <a:latin typeface="Times New Roman" pitchFamily="18" charset="0"/>
            </a:endParaRPr>
          </a:p>
          <a:p>
            <a:endParaRPr lang="es-ES" b="1">
              <a:latin typeface="Courier New" pitchFamily="49" charset="0"/>
            </a:endParaRPr>
          </a:p>
          <a:p>
            <a:r>
              <a:rPr lang="es-ES" b="1">
                <a:latin typeface="Courier New" pitchFamily="49" charset="0"/>
              </a:rPr>
              <a:t>Administración es una palabra compuesta, que viene del latín: “ad” que significa más, minis” menos y “tratos”tratado.</a:t>
            </a:r>
            <a:endParaRPr lang="en-US" b="1">
              <a:solidFill>
                <a:schemeClr val="folHlink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9144000" cy="1143000"/>
          </a:xfrm>
        </p:spPr>
        <p:txBody>
          <a:bodyPr/>
          <a:lstStyle/>
          <a:p>
            <a:r>
              <a:rPr lang="es-ES" sz="3200" b="1">
                <a:solidFill>
                  <a:srgbClr val="050018"/>
                </a:solidFill>
              </a:rPr>
              <a:t>TRATAMIENTO ESTOCASTICO</a:t>
            </a:r>
            <a:endParaRPr lang="es-ES" b="1"/>
          </a:p>
        </p:txBody>
      </p:sp>
      <p:graphicFrame>
        <p:nvGraphicFramePr>
          <p:cNvPr id="51200" name="Object 1024"/>
          <p:cNvGraphicFramePr>
            <a:graphicFrameLocks noChangeAspect="1"/>
          </p:cNvGraphicFramePr>
          <p:nvPr/>
        </p:nvGraphicFramePr>
        <p:xfrm>
          <a:off x="73025" y="1219200"/>
          <a:ext cx="8926513" cy="2249488"/>
        </p:xfrm>
        <a:graphic>
          <a:graphicData uri="http://schemas.openxmlformats.org/presentationml/2006/ole">
            <p:oleObj spid="_x0000_s51200" name="Documento" r:id="rId3" imgW="5581735" imgH="1415026" progId="Word.Document.8">
              <p:embed/>
            </p:oleObj>
          </a:graphicData>
        </a:graphic>
      </p:graphicFrame>
      <p:graphicFrame>
        <p:nvGraphicFramePr>
          <p:cNvPr id="51201" name="Object 1025"/>
          <p:cNvGraphicFramePr>
            <a:graphicFrameLocks noChangeAspect="1"/>
          </p:cNvGraphicFramePr>
          <p:nvPr/>
        </p:nvGraphicFramePr>
        <p:xfrm>
          <a:off x="682625" y="3730625"/>
          <a:ext cx="10101263" cy="1958975"/>
        </p:xfrm>
        <a:graphic>
          <a:graphicData uri="http://schemas.openxmlformats.org/presentationml/2006/ole">
            <p:oleObj spid="_x0000_s51201" name="Documento" r:id="rId4" imgW="5483500" imgH="106496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9144000" cy="1143000"/>
          </a:xfrm>
        </p:spPr>
        <p:txBody>
          <a:bodyPr/>
          <a:lstStyle/>
          <a:p>
            <a:r>
              <a:rPr lang="es-ES" sz="3200" b="1">
                <a:solidFill>
                  <a:srgbClr val="050018"/>
                </a:solidFill>
              </a:rPr>
              <a:t>OPTIMIZACIÓN DE UN TERMINAL CON VARIAS ESTACIONES</a:t>
            </a:r>
          </a:p>
        </p:txBody>
      </p:sp>
      <p:graphicFrame>
        <p:nvGraphicFramePr>
          <p:cNvPr id="52224" name="Object 1024"/>
          <p:cNvGraphicFramePr>
            <a:graphicFrameLocks noChangeAspect="1"/>
          </p:cNvGraphicFramePr>
          <p:nvPr/>
        </p:nvGraphicFramePr>
        <p:xfrm>
          <a:off x="762000" y="1824038"/>
          <a:ext cx="9982200" cy="3502025"/>
        </p:xfrm>
        <a:graphic>
          <a:graphicData uri="http://schemas.openxmlformats.org/presentationml/2006/ole">
            <p:oleObj spid="_x0000_s52224" name="Document" r:id="rId3" imgW="5486400" imgH="1925320" progId="Word.Document.8">
              <p:embed/>
            </p:oleObj>
          </a:graphicData>
        </a:graphic>
      </p:graphicFrame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4038600" y="27432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39825"/>
          </a:xfrm>
        </p:spPr>
        <p:txBody>
          <a:bodyPr/>
          <a:lstStyle/>
          <a:p>
            <a:r>
              <a:rPr lang="es-ES" b="1"/>
              <a:t>FACTOR DE COSTOS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635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Para este caso como el anterior, se mantiene el principio del costo mínimo de las naves en espera y los atracaderos vacíos; el mismo modo se aplica en la ecuación  5.10: </a:t>
            </a:r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752600" y="3962400"/>
            <a:ext cx="4648200" cy="8620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CT  = CN + CT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85800" y="5137150"/>
            <a:ext cx="7696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La </a:t>
            </a:r>
            <a:r>
              <a:rPr lang="en-US" sz="2800" b="1"/>
              <a:t>optimizacion</a:t>
            </a:r>
            <a:r>
              <a:rPr lang="en-US" sz="2800"/>
              <a:t> del costo total se obtiene cuando el costo de las naves en espera+ el costo de terminales vacios SEA un minimo.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39825"/>
          </a:xfrm>
        </p:spPr>
        <p:txBody>
          <a:bodyPr/>
          <a:lstStyle/>
          <a:p>
            <a:r>
              <a:rPr lang="es-ES" b="1"/>
              <a:t>PROYECCION FUTURA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01663" y="2209800"/>
            <a:ext cx="79406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b="1">
                <a:latin typeface="Courier New" pitchFamily="49" charset="0"/>
              </a:rPr>
              <a:t>El número óptimo de atracaderos encontrados en el análisis anterior es el número óptimo actual; pero si se va a ser una planificación futura, se debe determinar cuantos atracaderos debe disponer un terminal para un período operacional, que puede ser de 15 ó 20 años.</a:t>
            </a:r>
            <a:endParaRPr lang="en-US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es-ES" b="1">
                <a:solidFill>
                  <a:srgbClr val="050018"/>
                </a:solidFill>
              </a:rPr>
              <a:t>PARAMETROS DE PROYECCION FUTURA</a:t>
            </a:r>
            <a:endParaRPr lang="es-ES" b="1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-2308225" y="2670175"/>
          <a:ext cx="13687425" cy="3149600"/>
        </p:xfrm>
        <a:graphic>
          <a:graphicData uri="http://schemas.openxmlformats.org/presentationml/2006/ole">
            <p:oleObj spid="_x0000_s28676" name="Documento" r:id="rId3" imgW="5581735" imgH="128884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es-ES" sz="3200" b="1">
                <a:solidFill>
                  <a:srgbClr val="050018"/>
                </a:solidFill>
              </a:rPr>
              <a:t>OPTIMIZACION POR PERIODO</a:t>
            </a:r>
            <a:endParaRPr lang="es-ES" b="1"/>
          </a:p>
        </p:txBody>
      </p:sp>
      <p:graphicFrame>
        <p:nvGraphicFramePr>
          <p:cNvPr id="53248" name="Object 1024"/>
          <p:cNvGraphicFramePr>
            <a:graphicFrameLocks noChangeAspect="1"/>
          </p:cNvGraphicFramePr>
          <p:nvPr/>
        </p:nvGraphicFramePr>
        <p:xfrm>
          <a:off x="-2974975" y="2133600"/>
          <a:ext cx="14209713" cy="3556000"/>
        </p:xfrm>
        <a:graphic>
          <a:graphicData uri="http://schemas.openxmlformats.org/presentationml/2006/ole">
            <p:oleObj spid="_x0000_s53248" name="Documento" r:id="rId3" imgW="5581735" imgH="1403489" progId="Word.Document.8">
              <p:embed/>
            </p:oleObj>
          </a:graphicData>
        </a:graphic>
      </p:graphicFrame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447800" y="3048000"/>
            <a:ext cx="5029200" cy="0"/>
          </a:xfrm>
          <a:prstGeom prst="line">
            <a:avLst/>
          </a:prstGeom>
          <a:noFill/>
          <a:ln w="12700">
            <a:solidFill>
              <a:srgbClr val="05001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15240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447800" y="5486400"/>
            <a:ext cx="5029200" cy="0"/>
          </a:xfrm>
          <a:prstGeom prst="line">
            <a:avLst/>
          </a:prstGeom>
          <a:noFill/>
          <a:ln w="12700">
            <a:solidFill>
              <a:srgbClr val="05001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es-ES" sz="3200" b="1">
                <a:solidFill>
                  <a:srgbClr val="050018"/>
                </a:solidFill>
              </a:rPr>
              <a:t>OPTIMIZACION FINAL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15240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54272" name="Object 0"/>
          <p:cNvGraphicFramePr>
            <a:graphicFrameLocks noChangeAspect="1"/>
          </p:cNvGraphicFramePr>
          <p:nvPr/>
        </p:nvGraphicFramePr>
        <p:xfrm>
          <a:off x="-1074738" y="2714625"/>
          <a:ext cx="11307763" cy="2220913"/>
        </p:xfrm>
        <a:graphic>
          <a:graphicData uri="http://schemas.openxmlformats.org/presentationml/2006/ole">
            <p:oleObj spid="_x0000_s54272" name="Documento" r:id="rId3" imgW="5581735" imgH="110930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r>
              <a:rPr lang="es-ES" sz="3200" b="1"/>
              <a:t>GRACIAS POR SU ATENCION</a:t>
            </a:r>
            <a:endParaRPr lang="es-E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685800"/>
            <a:ext cx="8801100" cy="5638800"/>
          </a:xfrm>
        </p:spPr>
        <p:txBody>
          <a:bodyPr/>
          <a:lstStyle/>
          <a:p>
            <a:r>
              <a:rPr lang="es-EC" sz="2000"/>
              <a:t>TEORÍAS</a:t>
            </a:r>
            <a:r>
              <a:rPr lang="es-EC" sz="2000" b="1"/>
              <a:t/>
            </a:r>
            <a:br>
              <a:rPr lang="es-EC" sz="2000" b="1"/>
            </a:br>
            <a:r>
              <a:rPr lang="es-ES" sz="2000"/>
              <a:t/>
            </a:r>
            <a:br>
              <a:rPr lang="es-ES" sz="2000"/>
            </a:br>
            <a:r>
              <a:rPr lang="es-ES" sz="2000"/>
              <a:t>A fines del siglo XVII y principios del siglo XVIII, aparecieron varios escritos relacionados con el pensamiento administrativo. </a:t>
            </a:r>
            <a:br>
              <a:rPr lang="es-ES" sz="2000"/>
            </a:br>
            <a:r>
              <a:rPr lang="es-ES" sz="2000"/>
              <a:t/>
            </a:r>
            <a:br>
              <a:rPr lang="es-ES" sz="2000"/>
            </a:br>
            <a:r>
              <a:rPr lang="es-ES" sz="2000"/>
              <a:t>- Administrativo ó supervisión; y</a:t>
            </a:r>
            <a:br>
              <a:rPr lang="es-ES" sz="2000"/>
            </a:br>
            <a:r>
              <a:rPr lang="es-ES" sz="2000"/>
              <a:t>- Operativo</a:t>
            </a:r>
            <a:endParaRPr lang="es-ES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295400"/>
          </a:xfrm>
        </p:spPr>
        <p:txBody>
          <a:bodyPr/>
          <a:lstStyle/>
          <a:p>
            <a:r>
              <a:rPr lang="es-ES" sz="2000" b="1"/>
              <a:t> ESCUELAS DEL PENSAMIENTO  ADMINISTRATIVO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35013" y="1828800"/>
            <a:ext cx="76739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Times" charset="0"/>
              <a:buAutoNum type="arabicPeriod"/>
            </a:pPr>
            <a:r>
              <a:rPr lang="es-ES" b="1"/>
              <a:t>Escuela Clásica:  </a:t>
            </a:r>
          </a:p>
          <a:p>
            <a:pPr marL="457200" indent="-457200">
              <a:spcBef>
                <a:spcPct val="50000"/>
              </a:spcBef>
              <a:buFont typeface="Times" charset="0"/>
              <a:buNone/>
            </a:pPr>
            <a:r>
              <a:rPr lang="es-ES"/>
              <a:t>		Administración Científica.</a:t>
            </a:r>
          </a:p>
          <a:p>
            <a:pPr marL="457200" indent="-457200">
              <a:spcBef>
                <a:spcPct val="50000"/>
              </a:spcBef>
              <a:buFont typeface="Times" charset="0"/>
              <a:buNone/>
            </a:pPr>
            <a:r>
              <a:rPr lang="es-ES"/>
              <a:t>		Teoría del Proceso Administrativo.</a:t>
            </a:r>
          </a:p>
          <a:p>
            <a:pPr marL="457200" indent="-457200">
              <a:spcBef>
                <a:spcPct val="50000"/>
              </a:spcBef>
              <a:buFont typeface="Times" charset="0"/>
              <a:buNone/>
            </a:pPr>
            <a:r>
              <a:rPr lang="es-ES"/>
              <a:t>2. </a:t>
            </a:r>
            <a:r>
              <a:rPr lang="es-EC" b="1">
                <a:latin typeface="Times New Roman" pitchFamily="18" charset="0"/>
              </a:rPr>
              <a:t>. Escuela del Comportamiento Humano</a:t>
            </a:r>
          </a:p>
          <a:p>
            <a:pPr marL="457200" indent="-457200">
              <a:spcBef>
                <a:spcPct val="50000"/>
              </a:spcBef>
              <a:buFont typeface="Times" charset="0"/>
              <a:buNone/>
            </a:pPr>
            <a:endParaRPr lang="es-EC" b="1">
              <a:latin typeface="Times New Roman" pitchFamily="18" charset="0"/>
            </a:endParaRPr>
          </a:p>
          <a:p>
            <a:pPr marL="1371600" lvl="2" indent="-457200" algn="just"/>
            <a:r>
              <a:rPr lang="es-ES"/>
              <a:t>Relaciones Humanas</a:t>
            </a:r>
          </a:p>
          <a:p>
            <a:pPr marL="1371600" lvl="2" indent="-457200" algn="just"/>
            <a:endParaRPr lang="es-ES"/>
          </a:p>
          <a:p>
            <a:pPr marL="457200" indent="-457200"/>
            <a:r>
              <a:rPr lang="es-ES"/>
              <a:t>		Ciencia del Comportamiento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9144000" cy="1524000"/>
          </a:xfrm>
        </p:spPr>
        <p:txBody>
          <a:bodyPr/>
          <a:lstStyle/>
          <a:p>
            <a:r>
              <a:rPr lang="es-EC" b="1">
                <a:latin typeface="Times New Roman" pitchFamily="18" charset="0"/>
              </a:rPr>
              <a:t>El Proceso de Toma de Decisiones</a:t>
            </a:r>
            <a:br>
              <a:rPr lang="es-EC" b="1">
                <a:latin typeface="Times New Roman" pitchFamily="18" charset="0"/>
              </a:rPr>
            </a:br>
            <a:endParaRPr lang="es-EC" b="1">
              <a:latin typeface="Times New Roman" pitchFamily="18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1524000"/>
            <a:ext cx="8686800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ts val="1200"/>
              </a:spcBef>
              <a:spcAft>
                <a:spcPts val="300"/>
              </a:spcAft>
            </a:pPr>
            <a:endParaRPr lang="es-EC" b="1">
              <a:latin typeface="Times New Roman" pitchFamily="18" charset="0"/>
            </a:endParaRPr>
          </a:p>
          <a:p>
            <a:pPr algn="just"/>
            <a:r>
              <a:rPr lang="es-ES">
                <a:latin typeface="Arial" charset="0"/>
              </a:rPr>
              <a:t>	Primero, el reconocimiento que existe un problema, un 	obstáculo que no permite alcanzar la meta deseada.</a:t>
            </a:r>
          </a:p>
          <a:p>
            <a:pPr algn="just"/>
            <a:endParaRPr lang="es-ES">
              <a:latin typeface="Arial" charset="0"/>
            </a:endParaRPr>
          </a:p>
          <a:p>
            <a:pPr algn="just"/>
            <a:r>
              <a:rPr lang="es-ES">
                <a:latin typeface="Arial" charset="0"/>
              </a:rPr>
              <a:t>	Segundo, se intenta identificar las alternativas, 			evaluarlas, seleccionar una de ellas y poner en práctica 	la decisión.</a:t>
            </a:r>
          </a:p>
          <a:p>
            <a:pPr algn="just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1084263"/>
            <a:ext cx="8915400" cy="411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Times" charset="0"/>
              <a:buNone/>
            </a:pPr>
            <a:r>
              <a:rPr lang="es-EC" sz="2800" b="1">
                <a:solidFill>
                  <a:schemeClr val="tx2"/>
                </a:solidFill>
                <a:latin typeface="Times New Roman" pitchFamily="18" charset="0"/>
              </a:rPr>
              <a:t>EL COMERCIO Y EL TRANSPORTE </a:t>
            </a:r>
            <a:endParaRPr lang="es-EC" sz="2800" b="1">
              <a:solidFill>
                <a:schemeClr val="tx2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Times" charset="0"/>
              <a:buNone/>
            </a:pPr>
            <a:r>
              <a:rPr lang="es-ES">
                <a:latin typeface="Times New Roman" pitchFamily="18" charset="0"/>
              </a:rPr>
              <a:t>    El comercio internacional en los últimos 50 años, se ha incrementado más rápido que la producción; y conforme pasa el tiempo se va internacionalizando la Globalización. </a:t>
            </a:r>
          </a:p>
          <a:p>
            <a:pPr marL="457200" indent="-457200">
              <a:buFont typeface="Times" charset="0"/>
              <a:buNone/>
            </a:pPr>
            <a:r>
              <a:rPr lang="es-ES">
                <a:latin typeface="Times New Roman" pitchFamily="18" charset="0"/>
              </a:rPr>
              <a:t> </a:t>
            </a:r>
          </a:p>
          <a:p>
            <a:pPr marL="457200" indent="-457200">
              <a:buFont typeface="Times" charset="0"/>
              <a:buNone/>
            </a:pPr>
            <a:r>
              <a:rPr lang="es-ES">
                <a:latin typeface="Times New Roman" pitchFamily="18" charset="0"/>
              </a:rPr>
              <a:t>    Estos cambios han producido un nuevo concepto en el transporte marítimo, en los puertos y en los sistemas de transporte terrestres y aéreos; llegando a lo que hoy se conoce como el Transporte Multimodal o Intermodal.</a:t>
            </a:r>
            <a:r>
              <a:rPr lang="es-EC">
                <a:latin typeface="Times New Roman" pitchFamily="18" charset="0"/>
              </a:rPr>
              <a:t/>
            </a:r>
            <a:br>
              <a:rPr lang="es-EC">
                <a:latin typeface="Times New Roman" pitchFamily="18" charset="0"/>
              </a:rPr>
            </a:br>
            <a:endParaRPr lang="en-US" sz="440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-900113" y="0"/>
            <a:ext cx="287338" cy="260350"/>
          </a:xfrm>
        </p:spPr>
        <p:txBody>
          <a:bodyPr/>
          <a:lstStyle/>
          <a:p>
            <a:endParaRPr lang="es-MX"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87363" y="1447800"/>
            <a:ext cx="8169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En el lapso de 20 años de </a:t>
            </a:r>
            <a:r>
              <a:rPr lang="es-ES" u="sng"/>
              <a:t>1970 a 1990</a:t>
            </a:r>
            <a:r>
              <a:rPr lang="es-ES"/>
              <a:t>, el comercio mundial se multiplicó </a:t>
            </a:r>
            <a:r>
              <a:rPr lang="es-ES" b="1"/>
              <a:t>9 veces</a:t>
            </a:r>
            <a:r>
              <a:rPr lang="es-ES"/>
              <a:t> en costo de la materia transportada, </a:t>
            </a:r>
          </a:p>
          <a:p>
            <a:r>
              <a:rPr lang="es-ES"/>
              <a:t>pero en volumen tan solo se incrementó en 1.5 veces;   esto significa que el valor promedio de la tonelada transportada en el comercio internacional, va adquiriendo valor debido a que se transporta más materia terminada.</a:t>
            </a:r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2325" y="441325"/>
            <a:ext cx="220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Continuacion 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33400"/>
            <a:ext cx="8458200" cy="1066800"/>
          </a:xfrm>
        </p:spPr>
        <p:txBody>
          <a:bodyPr/>
          <a:lstStyle/>
          <a:p>
            <a:r>
              <a:rPr lang="es-EC" sz="3200" b="1">
                <a:latin typeface="Times New Roman" pitchFamily="18" charset="0"/>
              </a:rPr>
              <a:t>Características de la Flota Mundial.</a:t>
            </a:r>
            <a:r>
              <a:rPr lang="es-EC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EC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endParaRPr lang="es-EC" sz="3200" b="1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09600" y="1922463"/>
            <a:ext cx="85344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latin typeface="Arial" charset="0"/>
              </a:rPr>
              <a:t>La flota mundial de naves que sirven al transporte marítimo, está integrada por 3 tipos: porta contenedores, tanqueros y graneleros. </a:t>
            </a:r>
          </a:p>
          <a:p>
            <a:pPr>
              <a:spcBef>
                <a:spcPct val="50000"/>
              </a:spcBef>
            </a:pPr>
            <a:r>
              <a:rPr lang="es-ES">
                <a:latin typeface="Arial" charset="0"/>
              </a:rPr>
              <a:t>El comercio de productos industriales y acabados es casi exclusivamente en contenedores. 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s-EC" sz="3200"/>
              <a:t/>
            </a:r>
            <a:br>
              <a:rPr lang="es-EC" sz="3200"/>
            </a:br>
            <a:r>
              <a:rPr lang="es-ES" sz="3200" b="1"/>
              <a:t>LOS PUERTOS EN EL TRANSPORTE MARÍTIMO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65125" y="2193925"/>
            <a:ext cx="83216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Los puertos  han sido organismos integrantes del gobierno;  dependientes del sistema aduanero;  sus principios de administración eran los de la administración pública; por este motivo, los puertos en la mayoría de los países, eran propiedad del gobierno federal, estatal o provincial; considerados como la interfase entre el Hinterland o sea su zona de influencia de producción y consumo.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0080"/>
      </a:accent1>
      <a:accent2>
        <a:srgbClr val="9999CC"/>
      </a:accent2>
      <a:accent3>
        <a:srgbClr val="FFFFFF"/>
      </a:accent3>
      <a:accent4>
        <a:srgbClr val="000000"/>
      </a:accent4>
      <a:accent5>
        <a:srgbClr val="AAAAC0"/>
      </a:accent5>
      <a:accent6>
        <a:srgbClr val="8A8AB9"/>
      </a:accent6>
      <a:hlink>
        <a:srgbClr val="CCCCE6"/>
      </a:hlink>
      <a:folHlink>
        <a:srgbClr val="B2B2B2"/>
      </a:folHlink>
    </a:clrScheme>
    <a:fontScheme name="Pixel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Pixel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Monica:System Folder:Microsoft Office X:Templates:Presentations:Designs:Pixel</Template>
  <TotalTime>182</TotalTime>
  <Words>760</Words>
  <Application>Microsoft PowerPoint</Application>
  <PresentationFormat>Presentación en pantalla (4:3)</PresentationFormat>
  <Paragraphs>91</Paragraphs>
  <Slides>27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27</vt:i4>
      </vt:variant>
    </vt:vector>
  </HeadingPairs>
  <TitlesOfParts>
    <vt:vector size="37" baseType="lpstr">
      <vt:lpstr>Times</vt:lpstr>
      <vt:lpstr>Arial Black</vt:lpstr>
      <vt:lpstr>Times New Roman</vt:lpstr>
      <vt:lpstr>Wingdings</vt:lpstr>
      <vt:lpstr>Arial</vt:lpstr>
      <vt:lpstr>Courier New</vt:lpstr>
      <vt:lpstr>Arial Unicode MS</vt:lpstr>
      <vt:lpstr>Pixel</vt:lpstr>
      <vt:lpstr>Documento de Microsoft Word</vt:lpstr>
      <vt:lpstr>Microsoft Word Document</vt:lpstr>
      <vt:lpstr>Diapositiva 1</vt:lpstr>
      <vt:lpstr>Diapositiva 2</vt:lpstr>
      <vt:lpstr>TEORÍAS  A fines del siglo XVII y principios del siglo XVIII, aparecieron varios escritos relacionados con el pensamiento administrativo.   - Administrativo ó supervisión; y - Operativo</vt:lpstr>
      <vt:lpstr> ESCUELAS DEL PENSAMIENTO  ADMINISTRATIVO</vt:lpstr>
      <vt:lpstr>El Proceso de Toma de Decisiones </vt:lpstr>
      <vt:lpstr>Diapositiva 6</vt:lpstr>
      <vt:lpstr>Diapositiva 7</vt:lpstr>
      <vt:lpstr>Características de la Flota Mundial. </vt:lpstr>
      <vt:lpstr> LOS PUERTOS EN EL TRANSPORTE MARÍTIMO</vt:lpstr>
      <vt:lpstr> </vt:lpstr>
      <vt:lpstr>EVOLUCIÓN PORTUARIA EN EL MUNDO</vt:lpstr>
      <vt:lpstr>EVOLUCIÓN PORTUARIA EN EL MUNDO continuacion …</vt:lpstr>
      <vt:lpstr>LAS AUTORIDADES PORTUARIAS  </vt:lpstr>
      <vt:lpstr>PLANIFICACION</vt:lpstr>
      <vt:lpstr>FACTORES</vt:lpstr>
      <vt:lpstr>CAPACIDAD Y PARAMETROS</vt:lpstr>
      <vt:lpstr>Espectro del Tráfico de Naves. </vt:lpstr>
      <vt:lpstr>Ejemplo de Arribo de Naves</vt:lpstr>
      <vt:lpstr>REPRESENTACION DE UN PUERTO</vt:lpstr>
      <vt:lpstr>TRATAMIENTO ESTOCASTICO</vt:lpstr>
      <vt:lpstr>OPTIMIZACIÓN DE UN TERMINAL CON VARIAS ESTACIONES</vt:lpstr>
      <vt:lpstr>FACTOR DE COSTOS</vt:lpstr>
      <vt:lpstr>PROYECCION FUTURA</vt:lpstr>
      <vt:lpstr>PARAMETROS DE PROYECCION FUTURA</vt:lpstr>
      <vt:lpstr>OPTIMIZACION POR PERIODO</vt:lpstr>
      <vt:lpstr>OPTIMIZACION FINAL</vt:lpstr>
      <vt:lpstr>GRACIAS POR SU ATENCION</vt:lpstr>
    </vt:vector>
  </TitlesOfParts>
  <Company>UCB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Administracion Portuaria</dc:title>
  <dc:creator>George Roderick</dc:creator>
  <cp:lastModifiedBy>Vinculos</cp:lastModifiedBy>
  <cp:revision>39</cp:revision>
  <dcterms:created xsi:type="dcterms:W3CDTF">2005-03-07T22:20:07Z</dcterms:created>
  <dcterms:modified xsi:type="dcterms:W3CDTF">2009-10-07T18:54:05Z</dcterms:modified>
</cp:coreProperties>
</file>