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A5940C-D1B9-493B-A26D-3CCC9F3D98B6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8007B8-94AF-4C5D-9613-6A7183E05B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noProof="1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2121B4-2DA3-4704-9C5F-22B5B1087672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C2E9-B80C-4C59-A9FE-69FA0CAC43DA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3E8B-9E93-4C5A-A8D3-2F120FAF2B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2C1A-15E4-4763-84D1-162C38E6A03A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1D7A-A739-481A-9EB7-E3EE4A84D7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B47A-04F0-415D-B376-53E1D1AD37A0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6C2C-75E2-48A1-8F4A-F1656012E4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AAEEB-BCED-4928-B970-6F41E4B06190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683C30-9EFC-40C8-8017-882362C8CB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74C3-C827-4182-8856-0588576BF37E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9686-C0C6-4527-8A34-09F96265F9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56BF-AE33-428D-9267-6EC1AA053CF3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F8C8-453D-4165-8795-4203192261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1012-8C9B-4A1E-BAB4-FE0CE60A3787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80DB-23ED-4AEC-89BE-8A1AE44E94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69F6-E9A3-4BB2-B733-499ADE89B1A6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D955-7E25-4A88-BE2F-F1CBE352BF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ADE2-7DE3-4EE0-8CC4-90A60AAE3052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69DA-4C67-4C46-A9FC-DF991EA2D9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D737-AD82-49F1-9B84-12B16F844C36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B6E7-E006-41A9-AA91-E3E394F715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BEF8-BD4F-4D47-ADC8-23756F132211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DE04-BC4F-434B-B432-F949FC69A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4353-A22B-46A0-A38A-BE2A5B0E3238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D690-058D-4AE9-B1DB-78133BADC4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EE97D-AB72-4BCF-ABB3-69F75193BC2F}" type="datetimeFigureOut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35009-F5D1-41F1-8ABE-77DAE586FC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848600" cy="1831975"/>
          </a:xfrm>
        </p:spPr>
        <p:txBody>
          <a:bodyPr/>
          <a:lstStyle/>
          <a:p>
            <a:pPr eaLnBrk="1" hangingPunct="1"/>
            <a:r>
              <a:rPr lang="en-US" sz="4500" b="1" smtClean="0">
                <a:solidFill>
                  <a:schemeClr val="bg1"/>
                </a:solidFill>
                <a:latin typeface="Arial" charset="0"/>
                <a:cs typeface="Arial" charset="0"/>
              </a:rPr>
              <a:t>ANALISIS DE COSTOS DE CONTROL DE LA SIGATOKA NEGRA  (</a:t>
            </a:r>
            <a:r>
              <a:rPr lang="en-US" sz="45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MYCOSPHAERELLA FIJIENSIS</a:t>
            </a:r>
            <a:r>
              <a:rPr lang="en-US" sz="4500" b="1" smtClean="0">
                <a:solidFill>
                  <a:schemeClr val="bg1"/>
                </a:solidFill>
                <a:latin typeface="Arial" charset="0"/>
                <a:cs typeface="Arial" charset="0"/>
              </a:rPr>
              <a:t>) EN EL CULTIVO DE BANANO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58888" y="476250"/>
            <a:ext cx="684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solidFill>
                  <a:schemeClr val="bg1"/>
                </a:solidFill>
              </a:rPr>
              <a:t>PORCENTAJE DE APLICACIONES</a:t>
            </a:r>
            <a:r>
              <a:rPr lang="es-MX" b="1">
                <a:solidFill>
                  <a:schemeClr val="bg1"/>
                </a:solidFill>
              </a:rPr>
              <a:t> </a:t>
            </a:r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66963"/>
            <a:ext cx="72009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58888" y="1196975"/>
            <a:ext cx="6626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</a:t>
            </a:r>
            <a:r>
              <a:rPr lang="es-MX" sz="3200">
                <a:solidFill>
                  <a:schemeClr val="bg1"/>
                </a:solidFill>
              </a:rPr>
              <a:t>Método FRAC  a largo plazo minimiza los costos</a:t>
            </a:r>
            <a:endParaRPr lang="es-E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bg1"/>
                </a:solidFill>
              </a:rPr>
              <a:t>Análisis de Varianza</a:t>
            </a: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MX" smtClean="0"/>
              <a:t> </a:t>
            </a:r>
            <a:endParaRPr lang="es-ES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2723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C">
                <a:solidFill>
                  <a:schemeClr val="bg1"/>
                </a:solidFill>
              </a:rPr>
              <a:t> </a:t>
            </a:r>
            <a:r>
              <a:rPr lang="es-EC" sz="3200">
                <a:solidFill>
                  <a:schemeClr val="bg1"/>
                </a:solidFill>
              </a:rPr>
              <a:t>En estadística, análisis de varianza es una colección de modelos estadísticos y sus procedimientos asociados.</a:t>
            </a:r>
            <a:r>
              <a:rPr lang="es-ES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7777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>
                <a:solidFill>
                  <a:schemeClr val="bg1"/>
                </a:solidFill>
              </a:rPr>
              <a:t> Este análisis se compara las medias de los métodos tanto Tradicional como FRAC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751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s-MX" sz="3200" b="1">
                <a:solidFill>
                  <a:schemeClr val="bg1"/>
                </a:solidFill>
              </a:rPr>
              <a:t>HIPOTESIS NULA:</a:t>
            </a:r>
            <a:r>
              <a:rPr lang="es-MX" sz="3200">
                <a:solidFill>
                  <a:schemeClr val="bg1"/>
                </a:solidFill>
              </a:rPr>
              <a:t> El método Frac no es el optimo</a:t>
            </a:r>
            <a:endParaRPr lang="es-E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bg1"/>
                </a:solidFill>
              </a:rPr>
              <a:t>Tabla Anova</a:t>
            </a:r>
            <a:endParaRPr lang="es-ES" smtClean="0">
              <a:solidFill>
                <a:schemeClr val="bg1"/>
              </a:solidFill>
            </a:endParaRPr>
          </a:p>
        </p:txBody>
      </p:sp>
      <p:graphicFrame>
        <p:nvGraphicFramePr>
          <p:cNvPr id="37988" name="Group 100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56905" cy="4925696"/>
        </p:xfrm>
        <a:graphic>
          <a:graphicData uri="http://schemas.openxmlformats.org/drawingml/2006/table">
            <a:tbl>
              <a:tblPr/>
              <a:tblGrid>
                <a:gridCol w="3335337"/>
                <a:gridCol w="444500"/>
                <a:gridCol w="444500"/>
                <a:gridCol w="446088"/>
                <a:gridCol w="444500"/>
                <a:gridCol w="444500"/>
                <a:gridCol w="446087"/>
                <a:gridCol w="536575"/>
                <a:gridCol w="352425"/>
                <a:gridCol w="561975"/>
                <a:gridCol w="592138"/>
                <a:gridCol w="208280"/>
              </a:tblGrid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Anova: Single Factor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Variance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3.2755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0.0910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0.0016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4.5721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0.1270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0.0049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ANOVA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 of Variation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P-value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 crit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Between Groups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0.0234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0.0234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0.0095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3.977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Within Groups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0.0033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T - student</a:t>
            </a:r>
            <a:endParaRPr lang="es-ES" b="1" smtClean="0">
              <a:solidFill>
                <a:schemeClr val="bg1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34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7088" y="4076700"/>
            <a:ext cx="756126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>
                <a:solidFill>
                  <a:schemeClr val="bg1"/>
                </a:solidFill>
              </a:rPr>
              <a:t>Se observa que el nivel de significancia es menor que 0.05, lo que indica que la variabilidad es distinta por lo tanto se rechaza la hipótesis nula. </a:t>
            </a:r>
          </a:p>
          <a:p>
            <a:pPr>
              <a:spcBef>
                <a:spcPct val="50000"/>
              </a:spcBef>
            </a:pPr>
            <a:endParaRPr lang="es-E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58" name="Group 122"/>
          <p:cNvGraphicFramePr>
            <a:graphicFrameLocks noGrp="1"/>
          </p:cNvGraphicFramePr>
          <p:nvPr/>
        </p:nvGraphicFramePr>
        <p:xfrm>
          <a:off x="3276600" y="0"/>
          <a:ext cx="2592388" cy="2544763"/>
        </p:xfrm>
        <a:graphic>
          <a:graphicData uri="http://schemas.openxmlformats.org/drawingml/2006/table">
            <a:tbl>
              <a:tblPr/>
              <a:tblGrid>
                <a:gridCol w="1430338"/>
                <a:gridCol w="1162050"/>
              </a:tblGrid>
              <a:tr h="3333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DATOS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TASA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5.00%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PRECIO CAJA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4.78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PRECIO FER.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0.48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PRECIO FUNG.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18.52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56" name="Group 120"/>
          <p:cNvGraphicFramePr>
            <a:graphicFrameLocks noGrp="1"/>
          </p:cNvGraphicFramePr>
          <p:nvPr/>
        </p:nvGraphicFramePr>
        <p:xfrm>
          <a:off x="533400" y="2590800"/>
          <a:ext cx="8208963" cy="2130425"/>
        </p:xfrm>
        <a:graphic>
          <a:graphicData uri="http://schemas.openxmlformats.org/drawingml/2006/table">
            <a:tbl>
              <a:tblPr/>
              <a:tblGrid>
                <a:gridCol w="2397125"/>
                <a:gridCol w="1287463"/>
                <a:gridCol w="1131887"/>
                <a:gridCol w="1130300"/>
                <a:gridCol w="1131888"/>
                <a:gridCol w="1130300"/>
              </a:tblGrid>
              <a:tr h="23495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METODO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TRADICIONAL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EGRESOS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fertilizantes.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$(35.73)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$(28.58)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$(133.29)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$(139.16)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$(145.03)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fungicidas.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$(55.56)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$(111.11)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$(783.5)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$(822.89)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$(862.27)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EGRESOS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$(91.29)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$(139.7)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$(916.79)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$(962.05)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$(1,007.3)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57" name="Group 121"/>
          <p:cNvGraphicFramePr>
            <a:graphicFrameLocks noGrp="1"/>
          </p:cNvGraphicFramePr>
          <p:nvPr/>
        </p:nvGraphicFramePr>
        <p:xfrm>
          <a:off x="533400" y="4652963"/>
          <a:ext cx="8215313" cy="2130425"/>
        </p:xfrm>
        <a:graphic>
          <a:graphicData uri="http://schemas.openxmlformats.org/drawingml/2006/table">
            <a:tbl>
              <a:tblPr/>
              <a:tblGrid>
                <a:gridCol w="2344738"/>
                <a:gridCol w="1301750"/>
                <a:gridCol w="1141412"/>
                <a:gridCol w="1143000"/>
                <a:gridCol w="1143000"/>
                <a:gridCol w="1141413"/>
              </a:tblGrid>
              <a:tr h="161925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METODO FRAC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EGRESOS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fertilizantes.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$(47.64)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$(47.64)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$(322.71)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$(337.57)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$(352.43)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fungicidas.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$(185.19)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$(240.74)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$(598.77)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$(617.28)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$(635.8)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EGRESOS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$(232.83)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$(288.38)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$(921.48)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$(954.86)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$(988.24)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37" name="Group 77"/>
          <p:cNvGraphicFramePr>
            <a:graphicFrameLocks noGrp="1"/>
          </p:cNvGraphicFramePr>
          <p:nvPr/>
        </p:nvGraphicFramePr>
        <p:xfrm>
          <a:off x="755650" y="609600"/>
          <a:ext cx="7704138" cy="6005513"/>
        </p:xfrm>
        <a:graphic>
          <a:graphicData uri="http://schemas.openxmlformats.org/drawingml/2006/table">
            <a:tbl>
              <a:tblPr/>
              <a:tblGrid>
                <a:gridCol w="2452688"/>
                <a:gridCol w="1427162"/>
                <a:gridCol w="1198563"/>
                <a:gridCol w="1427162"/>
                <a:gridCol w="1198563"/>
              </a:tblGrid>
              <a:tr h="2587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METODO TRADICIONAL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INGRESOS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Ingresos por Ventas.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INGRESOS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fertilizantes.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$(206.68)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$(84.63)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$(244.9)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$(61.57)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fungicidas.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$(796.3)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$(592.59)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$(1,055.56)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$(462.96)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EGRESOS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$(1,002.98)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$(677.22)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$(1,300.45)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$(524.54)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UTILIDAD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CONTROL SIGATOKA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-1,002.98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-677.22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-1,300.45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-524.54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8" name="Group 74"/>
          <p:cNvGraphicFramePr>
            <a:graphicFrameLocks noGrp="1"/>
          </p:cNvGraphicFramePr>
          <p:nvPr/>
        </p:nvGraphicFramePr>
        <p:xfrm>
          <a:off x="611188" y="476250"/>
          <a:ext cx="7848600" cy="6143625"/>
        </p:xfrm>
        <a:graphic>
          <a:graphicData uri="http://schemas.openxmlformats.org/drawingml/2006/table">
            <a:tbl>
              <a:tblPr/>
              <a:tblGrid>
                <a:gridCol w="2498725"/>
                <a:gridCol w="1454150"/>
                <a:gridCol w="1220787"/>
                <a:gridCol w="1454150"/>
                <a:gridCol w="1220788"/>
              </a:tblGrid>
              <a:tr h="3476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METODO FRAC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INGRESOS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Ingresos por Ventas.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INGRESOS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     -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fertilizantes.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$(194.37)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$(91.47)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$(182.94)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$(102.9)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Gastos fungicidas.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$(259.26)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$(222.22)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$(314.81)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$(185.19)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 EGRESOS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$(453.63)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$(313.69)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$(497.75)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$(288.09)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UTILIDAD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CONTROL SIGATOKA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-453.63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-313.69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    -497.75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$    -288.09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29" name="Group 97"/>
          <p:cNvGraphicFramePr>
            <a:graphicFrameLocks noGrp="1"/>
          </p:cNvGraphicFramePr>
          <p:nvPr/>
        </p:nvGraphicFramePr>
        <p:xfrm>
          <a:off x="457200" y="228600"/>
          <a:ext cx="8135938" cy="5257800"/>
        </p:xfrm>
        <a:graphic>
          <a:graphicData uri="http://schemas.openxmlformats.org/drawingml/2006/table">
            <a:tbl>
              <a:tblPr/>
              <a:tblGrid>
                <a:gridCol w="2362200"/>
                <a:gridCol w="1828800"/>
                <a:gridCol w="1371600"/>
                <a:gridCol w="1295400"/>
                <a:gridCol w="1277938"/>
              </a:tblGrid>
              <a:tr h="48260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ANALISIS DIFERENCIAL (FRAC - TRADICIONAL = DIFERENCIAL)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INGRESOS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Ingresos por Ventas.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INGRESOS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     -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EGRESOS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Gastos fertilizantes.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-12,30886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  6,84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-61,96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   41,33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Gastos fungicidas.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-537,037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-370,37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-740,74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-277,78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EGRESOS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-549,3459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-363,53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-802,70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-236,45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UTILIDAD</a:t>
                      </a:r>
                      <a:r>
                        <a:rPr kumimoji="0" lang="es-E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CONTROL SIGATOKA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549,346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363,53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802,70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$       236,45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8" name="Group 32"/>
          <p:cNvGraphicFramePr>
            <a:graphicFrameLocks noGrp="1"/>
          </p:cNvGraphicFramePr>
          <p:nvPr/>
        </p:nvGraphicFramePr>
        <p:xfrm>
          <a:off x="1979613" y="1268413"/>
          <a:ext cx="5868987" cy="3455987"/>
        </p:xfrm>
        <a:graphic>
          <a:graphicData uri="http://schemas.openxmlformats.org/drawingml/2006/table">
            <a:tbl>
              <a:tblPr/>
              <a:tblGrid>
                <a:gridCol w="2798762"/>
                <a:gridCol w="1698625"/>
                <a:gridCol w="1371600"/>
              </a:tblGrid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ANALISIS DE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RENTABILIDAD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SEMESTRAL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ANUAL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VAN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$ 1.082,67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$ 1.082,67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TMAR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ANALISIS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 ACEPTA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 ACEPTA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bg1"/>
                </a:solidFill>
              </a:rPr>
              <a:t>CONCLUSIONES</a:t>
            </a: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mtClean="0">
                <a:solidFill>
                  <a:schemeClr val="bg1"/>
                </a:solidFill>
              </a:rPr>
              <a:t>El  método optimo para el control de Sigatoka Negra, es el método FRAC. </a:t>
            </a:r>
          </a:p>
          <a:p>
            <a:pPr>
              <a:lnSpc>
                <a:spcPct val="80000"/>
              </a:lnSpc>
            </a:pPr>
            <a:endParaRPr lang="es-E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" smtClean="0">
                <a:solidFill>
                  <a:schemeClr val="bg1"/>
                </a:solidFill>
              </a:rPr>
              <a:t>Correlacion de variables.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mtClean="0">
                <a:solidFill>
                  <a:schemeClr val="bg1"/>
                </a:solidFill>
              </a:rPr>
              <a:t>Importancia del fertilizantes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mtClean="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s-ES" smtClean="0">
                <a:solidFill>
                  <a:schemeClr val="bg1"/>
                </a:solidFill>
              </a:rPr>
              <a:t> Tendencia de los Metodos.</a:t>
            </a:r>
            <a:r>
              <a:rPr lang="es-ES" u="sng" smtClean="0">
                <a:solidFill>
                  <a:schemeClr val="bg1"/>
                </a:solidFill>
              </a:rPr>
              <a:t> </a:t>
            </a:r>
            <a:r>
              <a:rPr lang="es-ES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INTEGRANTES:</a:t>
            </a:r>
          </a:p>
          <a:p>
            <a:pPr eaLnBrk="1" hangingPunct="1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Miguel Angel Yagual Pazmi</a:t>
            </a:r>
            <a:r>
              <a:rPr lang="es-EC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ñ</a:t>
            </a: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o .</a:t>
            </a:r>
          </a:p>
          <a:p>
            <a:pPr eaLnBrk="1" hangingPunct="1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Gerardo Emilio Frias Flores.</a:t>
            </a:r>
          </a:p>
          <a:p>
            <a:pPr eaLnBrk="1" hangingPunct="1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Jose Manuel Cherrez Molina.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bg1"/>
                </a:solidFill>
              </a:rPr>
              <a:t>RECOMENDACIONES</a:t>
            </a: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s-ES" u="sng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mtClean="0">
                <a:solidFill>
                  <a:schemeClr val="bg1"/>
                </a:solidFill>
              </a:rPr>
              <a:t>Trazabilidad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" smtClean="0">
                <a:solidFill>
                  <a:schemeClr val="bg1"/>
                </a:solidFill>
              </a:rPr>
              <a:t>Consultores externos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mtClean="0">
                <a:solidFill>
                  <a:schemeClr val="bg1"/>
                </a:solidFill>
              </a:rPr>
              <a:t>Comunidad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mtClean="0">
                <a:solidFill>
                  <a:schemeClr val="bg1"/>
                </a:solidFill>
              </a:rPr>
              <a:t>Papel gubernamental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s-ES" b="1" smtClean="0">
                <a:solidFill>
                  <a:schemeClr val="bg1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" charset="0"/>
                <a:cs typeface="Arial" charset="0"/>
              </a:rPr>
              <a:t>BANANO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s-ES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Planta cultivada mas antigua hace mas de 3000 a</a:t>
            </a:r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ños.</a:t>
            </a:r>
          </a:p>
          <a:p>
            <a:pPr eaLnBrk="1" hangingPunct="1"/>
            <a:r>
              <a:rPr lang="es-EC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Conocida como (</a:t>
            </a:r>
            <a:r>
              <a:rPr lang="es-EC" i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Musa Sapiemtun)</a:t>
            </a:r>
          </a:p>
          <a:p>
            <a:pPr eaLnBrk="1" hangingPunct="1"/>
            <a:r>
              <a:rPr lang="es-EC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Orginarios de los paises con clima tropical humedo y temperaturas entre (</a:t>
            </a:r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18.5°C a 35.5°C).</a:t>
            </a:r>
          </a:p>
          <a:p>
            <a:pPr eaLnBrk="1" hangingPunct="1"/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Pluviosidad varia entre 120 a 150 mm de lluvia mensual.</a:t>
            </a:r>
          </a:p>
          <a:p>
            <a:pPr eaLnBrk="1" hangingPunct="1"/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Se siembra en un promedio de 2500 planta/ha.</a:t>
            </a:r>
          </a:p>
          <a:p>
            <a:pPr eaLnBrk="1" hangingPunct="1">
              <a:buFont typeface="Arial" charset="0"/>
              <a:buNone/>
            </a:pPr>
            <a:endParaRPr lang="es-EC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C" smtClean="0">
              <a:solidFill>
                <a:schemeClr val="bg1"/>
              </a:solidFill>
            </a:endParaRPr>
          </a:p>
          <a:p>
            <a:pPr eaLnBrk="1" hangingPunct="1"/>
            <a:endParaRPr lang="es-EC" smtClean="0">
              <a:solidFill>
                <a:schemeClr val="bg1"/>
              </a:solidFill>
            </a:endParaRPr>
          </a:p>
          <a:p>
            <a:pPr eaLnBrk="1" hangingPunct="1"/>
            <a:endParaRPr lang="es-EC" noProof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" charset="0"/>
                <a:cs typeface="Arial" charset="0"/>
              </a:rPr>
              <a:t>SIGATOKA NEGRA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Agente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 Causal </a:t>
            </a:r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es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 el Hongo (Mycosphaerella Fijiensis).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Ataca el follaje de la planta destruyendo su </a:t>
            </a:r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capacidad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 de respiracion y fotosintesis.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Factores primordiales para la reproduccion del hongo son: temperatura (20-35 </a:t>
            </a:r>
            <a:r>
              <a:rPr lang="en-US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c), la humedad relativa y la lluvia juega un papel preponderante.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 idx="4294967295"/>
          </p:nvPr>
        </p:nvSpPr>
        <p:spPr>
          <a:xfrm>
            <a:off x="531813" y="322263"/>
            <a:ext cx="8077200" cy="912812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SIGATOKA NEGRA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40188" cy="39512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Aparece en Fiji en 1963.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Primeras infecciones en America: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 Honduras 1972.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Colombia 1981.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Ecuador 1989.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3072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431165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" charset="0"/>
                <a:cs typeface="Arial" charset="0"/>
              </a:rPr>
              <a:t>OBJETIVOS</a:t>
            </a:r>
          </a:p>
        </p:txBody>
      </p:sp>
      <p:sp>
        <p:nvSpPr>
          <p:cNvPr id="31747" name="Content Placeholder 7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C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Analizar los métodos de control de Sigatoka Negra.</a:t>
            </a:r>
          </a:p>
          <a:p>
            <a:pPr eaLnBrk="1" hangingPunct="1"/>
            <a:r>
              <a:rPr lang="es-EC" smtClean="0">
                <a:solidFill>
                  <a:schemeClr val="bg1"/>
                </a:solidFill>
                <a:latin typeface="Arial" charset="0"/>
                <a:cs typeface="Arial" charset="0"/>
              </a:rPr>
              <a:t>Obtener el método optimo para el control de Sigatoka Negra.</a:t>
            </a:r>
          </a:p>
          <a:p>
            <a:pPr eaLnBrk="1" hangingPunct="1">
              <a:buFont typeface="Arial" charset="0"/>
              <a:buNone/>
            </a:pPr>
            <a:endParaRPr lang="es-EC" smtClean="0">
              <a:solidFill>
                <a:schemeClr val="bg1"/>
              </a:solidFill>
            </a:endParaRPr>
          </a:p>
          <a:p>
            <a:pPr eaLnBrk="1" hangingPunct="1"/>
            <a:endParaRPr lang="es-EC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</a:rPr>
              <a:t>METODOS DE CONTROL DE SIGATOKA NEGRA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447800"/>
            <a:ext cx="4191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C" b="1" u="sng" smtClean="0">
                <a:solidFill>
                  <a:schemeClr val="bg1"/>
                </a:solidFill>
                <a:latin typeface="Arial" charset="0"/>
                <a:cs typeface="Arial" charset="0"/>
              </a:rPr>
              <a:t>METODO FRAC</a:t>
            </a:r>
          </a:p>
          <a:p>
            <a:pPr eaLnBrk="1" hangingPunct="1">
              <a:buFont typeface="Arial" charset="0"/>
              <a:buNone/>
            </a:pPr>
            <a:r>
              <a:rPr lang="es-EC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(Fungicide Resistence Action Comittee).</a:t>
            </a:r>
          </a:p>
          <a:p>
            <a:pPr eaLnBrk="1" hangingPunct="1"/>
            <a:r>
              <a:rPr lang="es-EC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Establece guías y estrategias para el manejo de los fungicidas.</a:t>
            </a:r>
          </a:p>
          <a:p>
            <a:pPr eaLnBrk="1" hangingPunct="1"/>
            <a:r>
              <a:rPr lang="es-EC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Esta formado por asociaciones de productores, instituciones de investigación y casas agroquímicas.</a:t>
            </a:r>
          </a:p>
          <a:p>
            <a:pPr eaLnBrk="1" hangingPunct="1"/>
            <a:endParaRPr lang="es-EC" sz="2800" smtClean="0">
              <a:solidFill>
                <a:schemeClr val="bg1"/>
              </a:solidFill>
            </a:endParaRPr>
          </a:p>
          <a:p>
            <a:pPr eaLnBrk="1" hangingPunct="1"/>
            <a:endParaRPr lang="es-EC" sz="280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C" sz="2800" smtClean="0">
              <a:solidFill>
                <a:schemeClr val="bg1"/>
              </a:solidFill>
            </a:endParaRPr>
          </a:p>
        </p:txBody>
      </p:sp>
      <p:sp>
        <p:nvSpPr>
          <p:cNvPr id="32772" name="Content Placeholder 5"/>
          <p:cNvSpPr>
            <a:spLocks noGrp="1"/>
          </p:cNvSpPr>
          <p:nvPr>
            <p:ph sz="half" idx="4294967295"/>
          </p:nvPr>
        </p:nvSpPr>
        <p:spPr>
          <a:xfrm>
            <a:off x="4267200" y="1447800"/>
            <a:ext cx="487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C" b="1" u="sng" smtClean="0">
                <a:solidFill>
                  <a:schemeClr val="bg1"/>
                </a:solidFill>
                <a:latin typeface="Arial" charset="0"/>
                <a:cs typeface="Arial" charset="0"/>
              </a:rPr>
              <a:t>METODO TRADICIONAL</a:t>
            </a:r>
          </a:p>
          <a:p>
            <a:pPr eaLnBrk="1" hangingPunct="1"/>
            <a:r>
              <a:rPr lang="es-EC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No posee lineamientos específicos.</a:t>
            </a:r>
          </a:p>
          <a:p>
            <a:pPr eaLnBrk="1" hangingPunct="1"/>
            <a:r>
              <a:rPr lang="es-EC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No lleva un seguimiento fitosanitario adecuado.</a:t>
            </a:r>
          </a:p>
          <a:p>
            <a:pPr eaLnBrk="1" hangingPunct="1"/>
            <a:r>
              <a:rPr lang="es-EC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La Frecuencia y mesclas de los fungicidas no es el adecuado.</a:t>
            </a:r>
          </a:p>
          <a:p>
            <a:pPr eaLnBrk="1" hangingPunct="1"/>
            <a:endParaRPr lang="es-EC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s-EC" sz="2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s-EC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  <a:latin typeface="Arial" charset="0"/>
                <a:cs typeface="Arial" charset="0"/>
              </a:rPr>
              <a:t>METODOS DE CONTROL DE SIGATOKA NEGRA</a:t>
            </a:r>
            <a:endParaRPr lang="es-EC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3352800" cy="2846388"/>
          </a:xfrm>
          <a:noFill/>
        </p:spPr>
      </p:pic>
      <p:pic>
        <p:nvPicPr>
          <p:cNvPr id="3379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1447800"/>
            <a:ext cx="2590800" cy="2819400"/>
          </a:xfrm>
          <a:noFill/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038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38200" y="990600"/>
            <a:ext cx="7416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C" sz="3200">
                <a:solidFill>
                  <a:schemeClr val="bg1"/>
                </a:solidFill>
              </a:rPr>
              <a:t>Los datos fueron recopilados, de 350 hectáreas de banano de la hacienda Natividad (FRAC) y de 25 hectáreas de la Hacienda la Clementina (TRADICIONAL), ubicadas en la Zona del Piedrero Provincia de Guayas, Zona situada entre los cantones La Troncal de la provincia del Cañar y el cantón El Triunfo.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964</Words>
  <Application>Microsoft Office PowerPoint</Application>
  <PresentationFormat>Presentación en pantalla (4:3)</PresentationFormat>
  <Paragraphs>324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ANALISIS DE COSTOS DE CONTROL DE LA SIGATOKA NEGRA  (MYCOSPHAERELLA FIJIENSIS) EN EL CULTIVO DE BANANO</vt:lpstr>
      <vt:lpstr>Diapositiva 2</vt:lpstr>
      <vt:lpstr>BANANO</vt:lpstr>
      <vt:lpstr>SIGATOKA NEGRA</vt:lpstr>
      <vt:lpstr>SIGATOKA NEGRA</vt:lpstr>
      <vt:lpstr>OBJETIVOS</vt:lpstr>
      <vt:lpstr>METODOS DE CONTROL DE SIGATOKA NEGRA</vt:lpstr>
      <vt:lpstr>METODOS DE CONTROL DE SIGATOKA NEGRA</vt:lpstr>
      <vt:lpstr>Diapositiva 9</vt:lpstr>
      <vt:lpstr>Diapositiva 10</vt:lpstr>
      <vt:lpstr>Análisis de Varianza</vt:lpstr>
      <vt:lpstr>Tabla Anova</vt:lpstr>
      <vt:lpstr>T - student</vt:lpstr>
      <vt:lpstr>Diapositiva 14</vt:lpstr>
      <vt:lpstr>Diapositiva 15</vt:lpstr>
      <vt:lpstr>Diapositiva 16</vt:lpstr>
      <vt:lpstr>Diapositiva 17</vt:lpstr>
      <vt:lpstr>Diapositiva 18</vt:lpstr>
      <vt:lpstr>CONCLUSIONES</vt:lpstr>
      <vt:lpstr>RECOMENDACIONES</vt:lpstr>
      <vt:lpstr>GRACIAS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Pepe Pancho</dc:creator>
  <cp:lastModifiedBy>Administrador</cp:lastModifiedBy>
  <cp:revision>55</cp:revision>
  <dcterms:created xsi:type="dcterms:W3CDTF">2009-02-18T02:14:13Z</dcterms:created>
  <dcterms:modified xsi:type="dcterms:W3CDTF">2009-10-21T18:24:10Z</dcterms:modified>
</cp:coreProperties>
</file>