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7" r:id="rId2"/>
    <p:sldId id="289" r:id="rId3"/>
    <p:sldId id="288" r:id="rId4"/>
    <p:sldId id="304" r:id="rId5"/>
    <p:sldId id="306" r:id="rId6"/>
    <p:sldId id="257" r:id="rId7"/>
    <p:sldId id="259" r:id="rId8"/>
    <p:sldId id="270" r:id="rId9"/>
    <p:sldId id="273" r:id="rId10"/>
    <p:sldId id="272" r:id="rId11"/>
    <p:sldId id="308" r:id="rId12"/>
    <p:sldId id="271" r:id="rId13"/>
    <p:sldId id="290" r:id="rId14"/>
    <p:sldId id="291" r:id="rId15"/>
    <p:sldId id="316" r:id="rId16"/>
    <p:sldId id="315" r:id="rId17"/>
    <p:sldId id="314" r:id="rId18"/>
    <p:sldId id="309" r:id="rId19"/>
    <p:sldId id="312" r:id="rId20"/>
    <p:sldId id="311" r:id="rId21"/>
    <p:sldId id="310" r:id="rId22"/>
    <p:sldId id="319" r:id="rId23"/>
    <p:sldId id="318" r:id="rId24"/>
    <p:sldId id="317" r:id="rId25"/>
    <p:sldId id="321" r:id="rId26"/>
    <p:sldId id="324" r:id="rId27"/>
    <p:sldId id="323" r:id="rId28"/>
    <p:sldId id="322" r:id="rId29"/>
    <p:sldId id="320" r:id="rId30"/>
    <p:sldId id="328" r:id="rId31"/>
    <p:sldId id="292" r:id="rId32"/>
    <p:sldId id="293" r:id="rId33"/>
    <p:sldId id="294" r:id="rId34"/>
    <p:sldId id="295" r:id="rId35"/>
    <p:sldId id="297" r:id="rId36"/>
    <p:sldId id="298" r:id="rId37"/>
    <p:sldId id="300" r:id="rId38"/>
    <p:sldId id="307" r:id="rId39"/>
    <p:sldId id="302" r:id="rId40"/>
    <p:sldId id="301" r:id="rId41"/>
    <p:sldId id="303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2B1"/>
    <a:srgbClr val="FCDC80"/>
    <a:srgbClr val="99CCFF"/>
    <a:srgbClr val="8A3704"/>
    <a:srgbClr val="FFCC66"/>
    <a:srgbClr val="9E3F04"/>
    <a:srgbClr val="CC66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37" autoAdjust="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7A6B49-A51E-4629-9E42-16722F8FDA01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1157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74C1-32A7-4B4B-9EA5-09FFB5DDC132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3A7F-729D-43A7-8BA0-A3AE73E9841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EB8B7E3-B775-4B40-B07B-6E3A9FABCBC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5629-939F-408F-9F65-39F8E8135067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20DD-8D8C-4B49-9E8C-4701F83F8EB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34B3-3CCD-4DFA-A55D-171ED0203162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6B05-863C-4543-BBA7-1848EBF62077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5B8A-2DED-475E-8A6F-F7775E46AF9B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6B429-F410-407F-8A44-A385F0EDBD6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A13B-28A9-48CE-A73B-F1DDE8678AFB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E62E-856D-4944-BAAE-881175DC8C02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F6AEAF4-9B70-45BA-B3B8-9A34C8D672D6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1146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maron-video.m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9750" y="2565400"/>
            <a:ext cx="8137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8A3704"/>
                </a:solidFill>
              </a:rPr>
              <a:t>“Creación de un nuevo </a:t>
            </a:r>
            <a:r>
              <a:rPr lang="es-ES" sz="2800" b="1">
                <a:solidFill>
                  <a:srgbClr val="8A3704"/>
                </a:solidFill>
              </a:rPr>
              <a:t>modelo de negocios</a:t>
            </a:r>
            <a:r>
              <a:rPr lang="es-ES" sz="2400" b="1">
                <a:solidFill>
                  <a:srgbClr val="8A3704"/>
                </a:solidFill>
              </a:rPr>
              <a:t> para la </a:t>
            </a:r>
            <a:r>
              <a:rPr lang="es-ES" sz="3600" b="1">
                <a:solidFill>
                  <a:srgbClr val="8A3704"/>
                </a:solidFill>
              </a:rPr>
              <a:t>comercialización</a:t>
            </a:r>
            <a:r>
              <a:rPr lang="es-ES" sz="2400" b="1">
                <a:solidFill>
                  <a:srgbClr val="8A3704"/>
                </a:solidFill>
              </a:rPr>
              <a:t> de </a:t>
            </a:r>
            <a:r>
              <a:rPr lang="es-ES" sz="4000" b="1">
                <a:solidFill>
                  <a:srgbClr val="8A3704"/>
                </a:solidFill>
              </a:rPr>
              <a:t>c a m a r ó n</a:t>
            </a:r>
            <a:r>
              <a:rPr lang="es-ES" sz="2400" b="1">
                <a:solidFill>
                  <a:srgbClr val="8A3704"/>
                </a:solidFill>
              </a:rPr>
              <a:t> en el mercado de </a:t>
            </a:r>
            <a:r>
              <a:rPr lang="es-ES" sz="4800" b="1">
                <a:solidFill>
                  <a:srgbClr val="8A3704"/>
                </a:solidFill>
              </a:rPr>
              <a:t>Guayaquil</a:t>
            </a:r>
            <a:r>
              <a:rPr lang="es-ES" sz="2400" b="1">
                <a:solidFill>
                  <a:srgbClr val="8A3704"/>
                </a:solidFill>
              </a:rPr>
              <a:t>”</a:t>
            </a:r>
            <a:r>
              <a:rPr lang="es-ES" sz="2400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34834" name="Picture 18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8444" name="Picture 12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547813" y="735013"/>
            <a:ext cx="7596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  MERCADO DE HOTELES Y RESTAURANTES        DE LUJO </a:t>
            </a:r>
            <a:r>
              <a:rPr lang="es-ES" sz="2400" b="1">
                <a:solidFill>
                  <a:srgbClr val="8A3704"/>
                </a:solidFill>
              </a:rPr>
              <a:t>Y PRIMERA CATEGORIA</a:t>
            </a:r>
            <a:r>
              <a:rPr lang="es-ES"/>
              <a:t> 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1908175" y="909638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376488" y="1306513"/>
            <a:ext cx="67675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 b="1">
              <a:solidFill>
                <a:srgbClr val="CC6600"/>
              </a:solidFill>
            </a:endParaRPr>
          </a:p>
          <a:p>
            <a:endParaRPr lang="es-ES" b="1">
              <a:solidFill>
                <a:srgbClr val="CC6600"/>
              </a:solidFill>
            </a:endParaRPr>
          </a:p>
          <a:p>
            <a:r>
              <a:rPr lang="es-ES" b="1">
                <a:solidFill>
                  <a:srgbClr val="CC6600"/>
                </a:solidFill>
              </a:rPr>
              <a:t>El 83.3% de los hoteles y restaurantes de la ciudad, adquieren el camarón descabezado, pelado y desvenado.</a:t>
            </a:r>
          </a:p>
          <a:p>
            <a:endParaRPr lang="es-ES" b="1">
              <a:solidFill>
                <a:srgbClr val="CC6600"/>
              </a:solidFill>
            </a:endParaRPr>
          </a:p>
          <a:p>
            <a:r>
              <a:rPr lang="es-ES" b="1">
                <a:solidFill>
                  <a:srgbClr val="CC6600"/>
                </a:solidFill>
              </a:rPr>
              <a:t>Todas las empresas necesitan recibir el producto en sus respectivos domicilios y todas las empresas demandan más de cuatro libras, por lo que los paquetes deberán tener esta característica.</a:t>
            </a:r>
            <a:r>
              <a:rPr lang="es-EC" b="1">
                <a:solidFill>
                  <a:srgbClr val="CC6600"/>
                </a:solidFill>
              </a:rPr>
              <a:t> </a:t>
            </a:r>
          </a:p>
          <a:p>
            <a:endParaRPr lang="es-EC" b="1">
              <a:solidFill>
                <a:srgbClr val="CC6600"/>
              </a:solidFill>
            </a:endParaRPr>
          </a:p>
          <a:p>
            <a:r>
              <a:rPr lang="es-EC" b="1">
                <a:solidFill>
                  <a:srgbClr val="CC6600"/>
                </a:solidFill>
              </a:rPr>
              <a:t>El 70.8% de las empresas encuestadas prefieren el camarón en grandes porciones.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016125" y="1700213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339975" y="735013"/>
            <a:ext cx="6335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PRECIO</a:t>
            </a:r>
            <a:r>
              <a:rPr lang="es-ES" sz="2400" b="1">
                <a:solidFill>
                  <a:srgbClr val="8A3704"/>
                </a:solidFill>
              </a:rPr>
              <a:t> Y PREFERENCIA DEL SECTOR DE LAS EMPRESAS</a:t>
            </a:r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2195513" y="909638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6202" name="Picture 10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484438" y="2060575"/>
            <a:ext cx="6119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solidFill>
                  <a:srgbClr val="CC6600"/>
                </a:solidFill>
              </a:rPr>
              <a:t>El 40% de empresas estarían dispuestas a pagar $3 por una libra de camarón con valor agregado, el 24% pagarían $3.10 por una libra de camarón.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2016125" y="1700213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2555875" y="3490913"/>
            <a:ext cx="6588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El 84% de las empresas prefieren el punto de distribución en el sector norte de la cuidad y el 16% lo prefieren en el centro.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7417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700338" y="7651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MERCADO DE LAS FAMILIAS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195513" y="908050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016125" y="1700213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339975" y="1844675"/>
            <a:ext cx="626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Como observamos el 86% de la población consume  camarón, además el 46% de  personas consumen de una a dos veces al mes y el 42% lo consumen de tres a cuatro veces</a:t>
            </a:r>
            <a:r>
              <a:rPr lang="es-EC"/>
              <a:t>.</a:t>
            </a:r>
            <a:r>
              <a:rPr lang="es-ES"/>
              <a:t>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2339975" y="3243263"/>
            <a:ext cx="626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Las personas regularmente adquieren el producto en distintos lugares de abastecimiento, como resultado observamos que el 40.3% lo adquiere en los supermercados de la ciudad, el 47.9% en mercados municipales, el 10.3% en tiendas de barrio y el 1.5% los adquieren de otra manera.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17766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916238" y="6794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sz="2400" b="1">
                <a:solidFill>
                  <a:srgbClr val="8A3704"/>
                </a:solidFill>
              </a:rPr>
              <a:t>PRECIOS</a:t>
            </a:r>
            <a:r>
              <a:rPr lang="es-ES" sz="2400" b="1">
                <a:solidFill>
                  <a:srgbClr val="8A3704"/>
                </a:solidFill>
              </a:rPr>
              <a:t> DE LAS FAMILIAS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2339975" y="83661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2016125" y="1700213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2051050" y="1844675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La preferencia de los encuestados se inclina a pagar por una libra de camarón entero $2.50 con un porcentaje del 58.3 %. 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016125" y="2971800"/>
            <a:ext cx="7164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La preferencia de los encuestados se inclina a pagar por una libra de camarón descabezado $3 con un porcentaje del 60.3 %.</a:t>
            </a:r>
            <a:r>
              <a:rPr lang="es-EC"/>
              <a:t> 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051050" y="3860800"/>
            <a:ext cx="701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b="1">
                <a:solidFill>
                  <a:srgbClr val="CC6600"/>
                </a:solidFill>
              </a:rPr>
              <a:t>El 50.5% de las personas estarían dispuestas a pagar por una libra de camarón con valor agregado $4.50.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18790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2051050" y="836613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LA EMPRESA</a:t>
            </a:r>
            <a:r>
              <a:rPr lang="es-ES" sz="2400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116013" y="1557338"/>
            <a:ext cx="755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</a:pPr>
            <a:r>
              <a:rPr lang="es-EC" sz="2400" b="1">
                <a:solidFill>
                  <a:srgbClr val="8A3704"/>
                </a:solidFill>
              </a:rPr>
              <a:t> FILOSOFÍA ORGANIZACIONAL DE LA EMPRESA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2016125" y="2060575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140200" y="22764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8A3704"/>
                </a:solidFill>
              </a:rPr>
              <a:t>MISIÓN:</a:t>
            </a:r>
            <a:endParaRPr lang="es-ES" b="1">
              <a:solidFill>
                <a:srgbClr val="8A3704"/>
              </a:solidFill>
            </a:endParaRP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2124075" y="2924175"/>
            <a:ext cx="70199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Ofrecer camarón de alta calidad y con valor agregado en el mercado guayaquileño, mejorando los procesos de comercialización y distribución del camarón del actual mercado; innovando para obtener mejoras continuas y el producto alcance la calidad total con el principal objetivo de satisfacer las necesidades y expectativas de nuestros clientes.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44393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116013" y="1557338"/>
            <a:ext cx="755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</a:pPr>
            <a:r>
              <a:rPr lang="es-EC" sz="2400" b="1">
                <a:solidFill>
                  <a:srgbClr val="8A3704"/>
                </a:solidFill>
              </a:rPr>
              <a:t> FILOSOFÍA ORGANIZACIONAL DE LA EMPRESA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016125" y="2060575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4140200" y="22764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8A3704"/>
                </a:solidFill>
              </a:rPr>
              <a:t>VISIÓN:</a:t>
            </a:r>
            <a:endParaRPr lang="es-ES" b="1">
              <a:solidFill>
                <a:srgbClr val="8A3704"/>
              </a:solidFill>
            </a:endParaRP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2268538" y="3068638"/>
            <a:ext cx="6551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</a:pPr>
            <a:r>
              <a:rPr lang="es-EC" b="1">
                <a:solidFill>
                  <a:srgbClr val="CC6600"/>
                </a:solidFill>
              </a:rPr>
              <a:t>Liderar la industria de la comercialización del camarón a nivel nacional, satisfaciendo al consumidor con productos de calidad garantizada, logrando la fidelización del cliente con el producto, su valor agregado y los servicios adicionales que perciba por su compra.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43369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1116013" y="1557338"/>
            <a:ext cx="755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</a:pPr>
            <a:r>
              <a:rPr lang="es-EC" sz="2400" b="1">
                <a:solidFill>
                  <a:srgbClr val="8A3704"/>
                </a:solidFill>
              </a:rPr>
              <a:t> FILOSOFÍA ORGANIZACIONAL DE LA EMPRESA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2016125" y="2060575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3276600" y="227647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8A3704"/>
                </a:solidFill>
              </a:rPr>
              <a:t>VALORES INSTITUCIONALES:</a:t>
            </a:r>
            <a:endParaRPr lang="es-ES" b="1">
              <a:solidFill>
                <a:srgbClr val="8A3704"/>
              </a:solidFill>
            </a:endParaRP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3779838" y="3141663"/>
            <a:ext cx="3816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HONESTIDAD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RESPONSABILIDAD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RESPONSABILIDAD SOCIAL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SEGURIDAD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42345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116013" y="1557338"/>
            <a:ext cx="755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</a:pPr>
            <a:r>
              <a:rPr lang="es-EC" sz="2400" b="1">
                <a:solidFill>
                  <a:srgbClr val="8A3704"/>
                </a:solidFill>
              </a:rPr>
              <a:t> FILOSOFÍA ORGANIZACIONAL DE LA EMPRESA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3635375" y="227647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8A3704"/>
                </a:solidFill>
              </a:rPr>
              <a:t>OBJETIVOS INSTITUCIONALES</a:t>
            </a:r>
            <a:r>
              <a:rPr lang="es-EC" b="1">
                <a:solidFill>
                  <a:srgbClr val="CC6600"/>
                </a:solidFill>
              </a:rPr>
              <a:t>: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2051050" y="2617788"/>
            <a:ext cx="676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  OBJETIVO GENERAL:</a:t>
            </a:r>
            <a:endParaRPr lang="es-ES" b="1">
              <a:solidFill>
                <a:srgbClr val="8A3704"/>
              </a:solidFill>
            </a:endParaRPr>
          </a:p>
          <a:p>
            <a:r>
              <a:rPr lang="es-EC" b="1">
                <a:solidFill>
                  <a:srgbClr val="CC6600"/>
                </a:solidFill>
              </a:rPr>
              <a:t>Comercializar camarón de alta calidad en Guayaquil y con las proporciones que ameriten sus exigencias, garantizando la satisfacción de nuestros clientes.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2051050" y="3860800"/>
            <a:ext cx="343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  OBJETIVOS ESPECÍFICOS:</a:t>
            </a:r>
            <a:r>
              <a:rPr lang="es-ES"/>
              <a:t> </a:t>
            </a: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2124075" y="4149725"/>
            <a:ext cx="701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- Implementar un modelo de negocio en nuestra empresa naciente</a:t>
            </a:r>
            <a:r>
              <a:rPr lang="es-EC"/>
              <a:t>.</a:t>
            </a:r>
            <a:r>
              <a:rPr lang="es-ES"/>
              <a:t> </a:t>
            </a: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2124075" y="4508500"/>
            <a:ext cx="6588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  <a:p>
            <a:r>
              <a:rPr lang="es-EC" b="1">
                <a:solidFill>
                  <a:srgbClr val="CC6600"/>
                </a:solidFill>
              </a:rPr>
              <a:t>- Posicionar el producto a nivel local, para alcanzar el reconocimiento de su marca.</a:t>
            </a:r>
            <a:endParaRPr lang="es-ES" b="1">
              <a:solidFill>
                <a:srgbClr val="CC6600"/>
              </a:solidFill>
            </a:endParaRPr>
          </a:p>
          <a:p>
            <a:pPr eaLnBrk="0" hangingPunct="0"/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627313" y="836613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ORGANIGRAMA DE LA EMPRESA</a:t>
            </a:r>
            <a:r>
              <a:rPr lang="es-ES" sz="2400"/>
              <a:t> 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37226" name="Picture 10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3"/>
          <a:srcRect l="21272" t="19875" r="14967" b="18036"/>
          <a:stretch>
            <a:fillRect/>
          </a:stretch>
        </p:blipFill>
        <p:spPr bwMode="auto">
          <a:xfrm>
            <a:off x="2124075" y="1700213"/>
            <a:ext cx="5832475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2124075" y="1125538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0297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908175" y="1027113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PLAN DE MARKETING</a:t>
            </a:r>
            <a:r>
              <a:rPr lang="es-ES" sz="2400"/>
              <a:t> 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1547813" y="2466975"/>
            <a:ext cx="665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C" sz="2400" b="1">
                <a:solidFill>
                  <a:srgbClr val="8A3704"/>
                </a:solidFill>
              </a:rPr>
              <a:t>ANÁLISIS ESTRATÉGICO DEL MERCADO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16742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16744" name="Picture 8" descr="super camaro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25" y="681038"/>
            <a:ext cx="4065588" cy="49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9273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3"/>
          <a:srcRect l="29102" t="18198" r="25500" b="15034"/>
          <a:stretch>
            <a:fillRect/>
          </a:stretch>
        </p:blipFill>
        <p:spPr bwMode="auto">
          <a:xfrm>
            <a:off x="2339975" y="1196975"/>
            <a:ext cx="54006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1908175" y="620713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sz="2000" b="1">
                <a:solidFill>
                  <a:srgbClr val="CC6600"/>
                </a:solidFill>
              </a:rPr>
              <a:t>DIAGRAMA DE PORTER (Oportunidades y Amenazas):</a:t>
            </a:r>
            <a:r>
              <a:rPr lang="es-E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38249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051050" y="1531938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2400" b="1">
                <a:solidFill>
                  <a:srgbClr val="8A3704"/>
                </a:solidFill>
              </a:rPr>
              <a:t>FORTALEZAS: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195513" y="2284413"/>
            <a:ext cx="6761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C" b="1">
                <a:solidFill>
                  <a:srgbClr val="CC6600"/>
                </a:solidFill>
              </a:rPr>
              <a:t> Nuestro producto tiene valor agregado que los competidores casi no ofrecen  (pelado, desvenado, descabezado).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195513" y="332581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Vender el producto en proporciones ya sea fresco o congelado</a:t>
            </a:r>
            <a:r>
              <a:rPr lang="es-ES"/>
              <a:t> 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224088" y="4011613"/>
            <a:ext cx="6811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Distribuir el producto a domicilio al mercado de hoteles y restaurantes de lujo.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05050" y="4818063"/>
            <a:ext cx="62277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S" b="1">
                <a:solidFill>
                  <a:srgbClr val="CC6600"/>
                </a:solidFill>
              </a:rPr>
              <a:t> Ofreceremos servicios adicionales sin costo de recargo a nuestros clientes (distribución a domicilio, créditos, otros).</a:t>
            </a: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1908175" y="88423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ANALISIS FODA</a:t>
            </a:r>
            <a:r>
              <a:rPr lang="es-ES" sz="2400"/>
              <a:t> </a:t>
            </a: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016125" y="2203450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7465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2051050" y="1531938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2400" b="1">
                <a:solidFill>
                  <a:srgbClr val="8A3704"/>
                </a:solidFill>
              </a:rPr>
              <a:t>OPORTUNIDADES: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2195513" y="2349500"/>
            <a:ext cx="676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C" b="1">
                <a:solidFill>
                  <a:srgbClr val="CC6600"/>
                </a:solidFill>
              </a:rPr>
              <a:t> Altas expectativas por el consumo del camarón de calidad de exportación.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2195513" y="3101975"/>
            <a:ext cx="655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A las familias les gustaría tener puntos de venta cercanos a sus domicilios, ya sean puntos de distribución o preferiblemente en la tienda más cercana de sus hogares.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224088" y="4371975"/>
            <a:ext cx="6811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La propuesta tiene un amplio mercado que aceptaría el producto</a:t>
            </a:r>
            <a:r>
              <a:rPr lang="es-ES"/>
              <a:t> 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2305050" y="5164138"/>
            <a:ext cx="622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S" b="1">
                <a:solidFill>
                  <a:srgbClr val="CC6600"/>
                </a:solidFill>
              </a:rPr>
              <a:t> </a:t>
            </a:r>
            <a:r>
              <a:rPr lang="es-EC" b="1">
                <a:solidFill>
                  <a:srgbClr val="CC6600"/>
                </a:solidFill>
              </a:rPr>
              <a:t>Oportunidad para posicionar la marca de nuestro producto.</a:t>
            </a:r>
            <a:r>
              <a:rPr lang="es-ES"/>
              <a:t> 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1908175" y="88423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ANALISIS FODA</a:t>
            </a:r>
            <a:r>
              <a:rPr lang="es-ES" sz="2400"/>
              <a:t> 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016125" y="2203450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6441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051050" y="15319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2400" b="1">
                <a:solidFill>
                  <a:srgbClr val="8A3704"/>
                </a:solidFill>
              </a:rPr>
              <a:t>DEBILIDADES: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2195513" y="2205038"/>
            <a:ext cx="6761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C" b="1">
                <a:solidFill>
                  <a:srgbClr val="CC6600"/>
                </a:solidFill>
              </a:rPr>
              <a:t> Nos iniciaremos con un solo punto de venta y distribución a ubicarse en el norte de Guayaquil. Abriremos otros puntos a largo plazo.</a:t>
            </a:r>
            <a:r>
              <a:rPr lang="es-ES" b="1">
                <a:solidFill>
                  <a:srgbClr val="CC6600"/>
                </a:solidFill>
              </a:rPr>
              <a:t> </a:t>
            </a:r>
            <a:endParaRPr lang="es-EC" b="1">
              <a:solidFill>
                <a:srgbClr val="CC6600"/>
              </a:solidFill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2195513" y="3284538"/>
            <a:ext cx="6553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No poseemos suficiente personal para distribuir el producto a domicilio en todo el mercado de las familias de los distintos sectores de la ciudad.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2224088" y="4300538"/>
            <a:ext cx="6811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Alto Poder de negociación por parte de las camaroneras y empacadoras de camarón cercanas a Guayaquil. 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195513" y="5033963"/>
            <a:ext cx="62277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S" b="1">
                <a:solidFill>
                  <a:srgbClr val="CC6600"/>
                </a:solidFill>
              </a:rPr>
              <a:t> </a:t>
            </a:r>
            <a:r>
              <a:rPr lang="es-EC" b="1">
                <a:solidFill>
                  <a:srgbClr val="CC6600"/>
                </a:solidFill>
              </a:rPr>
              <a:t>No poseer el reconocimiento como empresa por parte de nuestro principal mercado (hoteles y restaurantes de lujo).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1908175" y="88423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ANALISIS FODA</a:t>
            </a:r>
            <a:r>
              <a:rPr lang="es-ES" sz="2400"/>
              <a:t> </a:t>
            </a: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2016125" y="2203450"/>
            <a:ext cx="7164388" cy="3746500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5417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2051050" y="1531938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2400" b="1">
                <a:solidFill>
                  <a:srgbClr val="8A3704"/>
                </a:solidFill>
              </a:rPr>
              <a:t>AMENAZAS: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2195513" y="2238375"/>
            <a:ext cx="676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C" b="1">
                <a:solidFill>
                  <a:srgbClr val="CC6600"/>
                </a:solidFill>
              </a:rPr>
              <a:t> Alta participación en el mercado de otros mariscos, competidores potenciales como VAN CAMPS, BARBATUN, MARUJITA, ISABEL, CARDINAL, STARKIS; que podrían dedicarse al mismo proyecto que proponemos. 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2195513" y="3592513"/>
            <a:ext cx="6553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Participación alta en el mercado de personas naturales intermediarias existentes que comercializan camarón sin marca en los dos mercados objetivos</a:t>
            </a:r>
            <a:r>
              <a:rPr lang="es-EC"/>
              <a:t>.</a:t>
            </a:r>
            <a:endParaRPr lang="es-ES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2224088" y="4673600"/>
            <a:ext cx="6811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Presencia media en el mercado de comerciantes minoristas en mercados municipales y puntos de venta informales.</a:t>
            </a:r>
            <a:endParaRPr lang="es-ES" b="1">
              <a:solidFill>
                <a:srgbClr val="CC6600"/>
              </a:solidFill>
            </a:endParaRP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1908175" y="88423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ANALISIS FODA</a:t>
            </a:r>
            <a:r>
              <a:rPr lang="es-ES" sz="2400"/>
              <a:t> 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2016125" y="2203450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9512" name="Oval 8"/>
          <p:cNvSpPr>
            <a:spLocks noChangeArrowheads="1"/>
          </p:cNvSpPr>
          <p:nvPr/>
        </p:nvSpPr>
        <p:spPr bwMode="auto">
          <a:xfrm>
            <a:off x="1979613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49513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2124075" y="8191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MATRICES DE IMPORTANCIA RESULTADOS</a:t>
            </a:r>
            <a:r>
              <a:rPr lang="es-ES"/>
              <a:t> </a:t>
            </a:r>
          </a:p>
        </p:txBody>
      </p:sp>
      <p:pic>
        <p:nvPicPr>
          <p:cNvPr id="149617" name="Picture 113"/>
          <p:cNvPicPr>
            <a:picLocks noChangeAspect="1" noChangeArrowheads="1"/>
          </p:cNvPicPr>
          <p:nvPr/>
        </p:nvPicPr>
        <p:blipFill>
          <a:blip r:embed="rId3"/>
          <a:srcRect l="33916" t="37508" r="27937" b="16441"/>
          <a:stretch>
            <a:fillRect/>
          </a:stretch>
        </p:blipFill>
        <p:spPr bwMode="auto">
          <a:xfrm>
            <a:off x="2268538" y="1152525"/>
            <a:ext cx="554355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618" name="Rectangle 114"/>
          <p:cNvSpPr>
            <a:spLocks noChangeArrowheads="1"/>
          </p:cNvSpPr>
          <p:nvPr/>
        </p:nvSpPr>
        <p:spPr bwMode="auto">
          <a:xfrm>
            <a:off x="1547813" y="1458913"/>
            <a:ext cx="3603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/>
              <a:t>MERCADO META</a:t>
            </a:r>
          </a:p>
          <a:p>
            <a:endParaRPr lang="es-EC" b="1"/>
          </a:p>
          <a:p>
            <a:endParaRPr lang="es-EC" b="1"/>
          </a:p>
          <a:p>
            <a:r>
              <a:rPr lang="es-EC" b="1"/>
              <a:t>1</a:t>
            </a:r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52585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159000" y="836613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MATRICES DE IMPORTANCIA RESULTADOS</a:t>
            </a:r>
            <a:r>
              <a:rPr lang="es-ES"/>
              <a:t> </a:t>
            </a:r>
          </a:p>
        </p:txBody>
      </p:sp>
      <p:pic>
        <p:nvPicPr>
          <p:cNvPr id="152595" name="Picture 19"/>
          <p:cNvPicPr>
            <a:picLocks noChangeAspect="1" noChangeArrowheads="1"/>
          </p:cNvPicPr>
          <p:nvPr/>
        </p:nvPicPr>
        <p:blipFill>
          <a:blip r:embed="rId3"/>
          <a:srcRect l="33949" t="23633" r="30055" b="32881"/>
          <a:stretch>
            <a:fillRect/>
          </a:stretch>
        </p:blipFill>
        <p:spPr bwMode="auto">
          <a:xfrm>
            <a:off x="2484438" y="1192213"/>
            <a:ext cx="5472112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1547813" y="1458913"/>
            <a:ext cx="3603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/>
              <a:t>MERCADO META</a:t>
            </a:r>
          </a:p>
          <a:p>
            <a:endParaRPr lang="es-EC" b="1"/>
          </a:p>
          <a:p>
            <a:endParaRPr lang="es-EC" b="1"/>
          </a:p>
          <a:p>
            <a:r>
              <a:rPr lang="es-EC" b="1"/>
              <a:t>2</a:t>
            </a:r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1560" name="Oval 8"/>
          <p:cNvSpPr>
            <a:spLocks noChangeArrowheads="1"/>
          </p:cNvSpPr>
          <p:nvPr/>
        </p:nvSpPr>
        <p:spPr bwMode="auto">
          <a:xfrm>
            <a:off x="1979613" y="83661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51561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124075" y="692150"/>
            <a:ext cx="655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MARKETING MIX Y ESTRATEGIAS PARA EL MODELO DE NEGOCIO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1258888" y="18716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400" b="1">
                <a:solidFill>
                  <a:srgbClr val="8A3704"/>
                </a:solidFill>
              </a:rPr>
              <a:t>PRODUCTO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1042988" y="2349500"/>
            <a:ext cx="8021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b="1">
                <a:solidFill>
                  <a:srgbClr val="CC6600"/>
                </a:solidFill>
              </a:rPr>
              <a:t>Nuestro producto deberá venderse en dos mercados. Uno es el de hoteles, restaurantes de lujo y el otro mercado es el de las familias del norte de Guayaquil.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2293938" y="3854450"/>
            <a:ext cx="616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MERCADO DE HOTELES Y RESTAURANTES DE LUJO</a:t>
            </a:r>
            <a:r>
              <a:rPr lang="es-ES"/>
              <a:t> </a:t>
            </a: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2016125" y="3284538"/>
            <a:ext cx="7164388" cy="2736850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2339975" y="4724400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MERCADO DE LAS FAMILIAS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2124075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50537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1908175" y="88423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ANALISIS FODA</a:t>
            </a:r>
            <a:r>
              <a:rPr lang="es-ES" sz="2400"/>
              <a:t> </a:t>
            </a:r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1258888" y="1871663"/>
            <a:ext cx="365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400" b="1">
                <a:solidFill>
                  <a:srgbClr val="8A3704"/>
                </a:solidFill>
              </a:rPr>
              <a:t>DISEÑO DE LA MARCA</a:t>
            </a:r>
            <a:r>
              <a:rPr lang="es-ES" sz="2400" b="1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1993900" y="2565400"/>
            <a:ext cx="663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ISOTIPO.- La parte gráfica, imagen y nombre de la marca: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1979613" y="3068638"/>
            <a:ext cx="6415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LOGOTIPO.- Es el texto de la marca con una combinación de colores , resaltando la marca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pic>
        <p:nvPicPr>
          <p:cNvPr id="150553" name="Picture 25" descr="Logo-final-cama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860800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2016125" y="2420938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48489" name="Picture 9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1187450" y="1196975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400" b="1">
                <a:solidFill>
                  <a:srgbClr val="8A3704"/>
                </a:solidFill>
              </a:rPr>
              <a:t>PRECIO DEL MERCADO</a:t>
            </a:r>
            <a:r>
              <a:rPr lang="es-ES"/>
              <a:t> </a:t>
            </a: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979613" y="1700213"/>
            <a:ext cx="375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MERCADO DE LAS FAMILIAS: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1835150" y="2060575"/>
            <a:ext cx="69135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/>
              <a:t>A las familias ofreceremos tres tipos de productos. Camarón entero y mediano a un precio introductoria de $2.40 la porción de una libra, camarón descabezado y mediano a un precio $2.80 la porción de una libra y camarón mediano con valor agregado a un precio de $4.20 la porción de una libra.</a:t>
            </a:r>
            <a:r>
              <a:rPr lang="es-ES"/>
              <a:t> </a:t>
            </a:r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1979613" y="3644900"/>
            <a:ext cx="644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MERCADO DE HOTELES Y RESTAURANTES DE LUJO: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1908175" y="3849688"/>
            <a:ext cx="70564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  <a:p>
            <a:r>
              <a:rPr lang="es-EC"/>
              <a:t>A las empresas ofreceremos camarón de 14 gramos considerado mediano con valor agregado aun precio de introducción de $3.10 por libra. El camarón se distribuirá en grandes porciones desde 5 libras en adelante.</a:t>
            </a:r>
            <a:endParaRPr lang="es-ES"/>
          </a:p>
          <a:p>
            <a:pPr eaLnBrk="0" hangingPunct="0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916238" y="76517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9E3F04"/>
                </a:solidFill>
              </a:rPr>
              <a:t>G E N E R A L I D A D E S </a:t>
            </a:r>
            <a:r>
              <a:rPr lang="es-ES" sz="2400">
                <a:solidFill>
                  <a:srgbClr val="9E3F04"/>
                </a:solidFill>
              </a:rPr>
              <a:t> 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35852" name="Picture 12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2843213" y="908050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/>
          <a:srcRect l="17010" t="22697" r="13004" b="12343"/>
          <a:stretch>
            <a:fillRect/>
          </a:stretch>
        </p:blipFill>
        <p:spPr bwMode="auto">
          <a:xfrm>
            <a:off x="2051050" y="1341438"/>
            <a:ext cx="6408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1979613" y="83661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pic>
        <p:nvPicPr>
          <p:cNvPr id="157706" name="Picture 10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692275" y="692150"/>
            <a:ext cx="655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PLAZA O DISTRIBUCIÓN</a:t>
            </a:r>
            <a:r>
              <a:rPr lang="es-ES"/>
              <a:t> </a:t>
            </a: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1331913" y="155733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es-EC" b="1">
                <a:solidFill>
                  <a:srgbClr val="CC6600"/>
                </a:solidFill>
              </a:rPr>
              <a:t>  </a:t>
            </a:r>
            <a:r>
              <a:rPr lang="es-EC" b="1">
                <a:solidFill>
                  <a:srgbClr val="8A3704"/>
                </a:solidFill>
              </a:rPr>
              <a:t>Domicilio del Local:</a:t>
            </a:r>
            <a:r>
              <a:rPr lang="es-EC" b="1">
                <a:solidFill>
                  <a:srgbClr val="CC6600"/>
                </a:solidFill>
              </a:rPr>
              <a:t> Urdesa Central, Víctor Emilio Estrada 1200 y Laureles Esquina.</a:t>
            </a:r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1258888" y="2492375"/>
            <a:ext cx="5670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b="1">
                <a:solidFill>
                  <a:srgbClr val="8A3704"/>
                </a:solidFill>
              </a:rPr>
              <a:t>Supermercados de Introducción para las Familias:</a:t>
            </a:r>
          </a:p>
          <a:p>
            <a:endParaRPr lang="es-ES" b="1">
              <a:solidFill>
                <a:srgbClr val="8A3704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Megamaxi en Mall del Sol.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Supermaxi en el Policentro.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Supermercado de Carnes La Española.</a:t>
            </a:r>
          </a:p>
          <a:p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Avícola Fernández.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19814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712913" y="1700213"/>
            <a:ext cx="448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PROCESO DE PRODUCCIÓN: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339975" y="2420938"/>
            <a:ext cx="43672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400" b="1">
                <a:solidFill>
                  <a:srgbClr val="CC6600"/>
                </a:solidFill>
              </a:rPr>
              <a:t>Inversiones en obras físicas:</a:t>
            </a:r>
          </a:p>
          <a:p>
            <a:endParaRPr lang="es-ES" sz="2400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Materia prima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Hielo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Gavetas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Cajas y fundas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Cartones</a:t>
            </a:r>
          </a:p>
          <a:p>
            <a:pPr>
              <a:buFontTx/>
              <a:buChar char="•"/>
            </a:pPr>
            <a:endParaRPr lang="es-EC" b="1">
              <a:solidFill>
                <a:srgbClr val="CC6600"/>
              </a:solidFill>
            </a:endParaRPr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1979613" y="83661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1692275" y="692150"/>
            <a:ext cx="655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ESTUDIO TÉCNICO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0838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5364163" y="677863"/>
            <a:ext cx="31686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Camioneta repartidora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Cámara de Frío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Balanza Gramera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Frigoríficos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Selladoras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Gavetas</a:t>
            </a:r>
          </a:p>
          <a:p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Computadoras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Escritorios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Mano de obra</a:t>
            </a:r>
          </a:p>
          <a:p>
            <a:pPr>
              <a:buFontTx/>
              <a:buChar char="•"/>
            </a:pPr>
            <a:endParaRPr lang="es-ES" b="1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Alquiler de Local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827088" y="2727325"/>
            <a:ext cx="417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REQUERIMIENTO DE ACTIVO FIJO</a:t>
            </a:r>
            <a:r>
              <a:rPr lang="es-E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1862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3"/>
          <a:srcRect l="27597" t="16974" r="21585" b="14993"/>
          <a:stretch>
            <a:fillRect/>
          </a:stretch>
        </p:blipFill>
        <p:spPr bwMode="auto">
          <a:xfrm>
            <a:off x="1979613" y="333375"/>
            <a:ext cx="57610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2886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692275" y="884238"/>
            <a:ext cx="655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ESTUDIO FINANCIERO</a:t>
            </a:r>
            <a:endParaRPr lang="es-ES"/>
          </a:p>
        </p:txBody>
      </p:sp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1979613" y="98266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468313" y="1963738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CAPITAL DE TRABAJO</a:t>
            </a:r>
            <a:endParaRPr lang="es-E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403350" y="29908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C" b="1">
                <a:solidFill>
                  <a:srgbClr val="CC6600"/>
                </a:solidFill>
              </a:rPr>
              <a:t>Método del déficit acumulado máximo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4934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8353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5958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85693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8006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86407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68313"/>
            <a:ext cx="7343775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0054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604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2104" name="Picture 8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987675" y="81121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9E3F04"/>
                </a:solidFill>
              </a:rPr>
              <a:t>A N T E C E D E N T E S</a:t>
            </a:r>
            <a:r>
              <a:rPr lang="es-ES" sz="2400">
                <a:solidFill>
                  <a:srgbClr val="9E3F04"/>
                </a:solidFill>
              </a:rPr>
              <a:t> </a:t>
            </a:r>
          </a:p>
        </p:txBody>
      </p:sp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3"/>
          <a:srcRect l="17178" t="30923" r="10345" b="17953"/>
          <a:stretch>
            <a:fillRect/>
          </a:stretch>
        </p:blipFill>
        <p:spPr bwMode="auto">
          <a:xfrm>
            <a:off x="1547813" y="1916113"/>
            <a:ext cx="734536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2771775" y="982663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29030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890588"/>
            <a:ext cx="6408737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1078" name="Picture 6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00038" y="1296988"/>
            <a:ext cx="844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VALOR ACTUAL NETO  Y  TASA INTERNA DE RETORNO</a:t>
            </a:r>
          </a:p>
        </p:txBody>
      </p:sp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80645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114550" y="1154113"/>
            <a:ext cx="5481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1600" b="1">
                <a:ea typeface="Arial Unicode MS" pitchFamily="34" charset="-128"/>
                <a:cs typeface="Arial Unicode MS" pitchFamily="34" charset="-128"/>
              </a:rPr>
              <a:t>EXPORTACIONES ACUMULADAS (Millones USD FOB)</a:t>
            </a:r>
            <a:endParaRPr lang="es-ES" sz="1600" b="1"/>
          </a:p>
          <a:p>
            <a:pPr algn="ctr" eaLnBrk="0" hangingPunct="0"/>
            <a:endParaRPr lang="es-ES" sz="1600" b="1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 l="47607" t="48419" r="6743" b="11115"/>
          <a:stretch>
            <a:fillRect/>
          </a:stretch>
        </p:blipFill>
        <p:spPr bwMode="auto">
          <a:xfrm>
            <a:off x="2114550" y="1836738"/>
            <a:ext cx="5770563" cy="3835400"/>
          </a:xfrm>
          <a:prstGeom prst="rect">
            <a:avLst/>
          </a:prstGeom>
          <a:noFill/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34154" name="Picture 10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979613" y="1557338"/>
            <a:ext cx="7164387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00338" y="1628775"/>
            <a:ext cx="46799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PRUEBAS DE MATERIA PRIMA</a:t>
            </a:r>
          </a:p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PESADO</a:t>
            </a:r>
          </a:p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DESCABEZADO</a:t>
            </a:r>
          </a:p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CLASIFICACIÓN</a:t>
            </a:r>
          </a:p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VALOR AGREGADO</a:t>
            </a:r>
          </a:p>
          <a:p>
            <a:endParaRPr lang="es-ES">
              <a:solidFill>
                <a:srgbClr val="CC6600"/>
              </a:solidFill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CC6600"/>
                </a:solidFill>
              </a:rPr>
              <a:t>  EMPAQUE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771775" y="738188"/>
            <a:ext cx="462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rgbClr val="8A3704"/>
                </a:solidFill>
              </a:rPr>
              <a:t>I N D U S T R I A L I Z A C I Ó N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411413" y="909638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03575" y="7651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O B J E T I V O S</a:t>
            </a:r>
            <a:r>
              <a:rPr lang="es-ES" sz="2400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19250" y="1557338"/>
            <a:ext cx="6551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 OBJETIVO GENERAL: </a:t>
            </a:r>
            <a:r>
              <a:rPr lang="es-EC" b="1">
                <a:solidFill>
                  <a:srgbClr val="CC6600"/>
                </a:solidFill>
              </a:rPr>
              <a:t>Introducir nuestro producto con valor agregado en el mercado de camarón de Guayaquil para incrementar la satisfacción del cliente y generar rentabilidad en el proceso de comercialización.</a:t>
            </a:r>
            <a:r>
              <a:rPr lang="es-ES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692275" y="3292475"/>
            <a:ext cx="6686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OBJETIVOS ESPECÍFICOS:</a:t>
            </a:r>
            <a:endParaRPr lang="es-ES">
              <a:solidFill>
                <a:srgbClr val="8A3704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CC6600"/>
                </a:solidFill>
              </a:rPr>
              <a:t>Posicionar el producto a nivel local.</a:t>
            </a: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CC6600"/>
                </a:solidFill>
              </a:rPr>
              <a:t>Fomentar el consumo de camarón de buena calidad en nuestro mercado objetivo.</a:t>
            </a: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CC6600"/>
                </a:solidFill>
              </a:rPr>
              <a:t>Generar productividad y plazas de trabajo en el área local.</a:t>
            </a: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CC6600"/>
                </a:solidFill>
              </a:rPr>
              <a:t>Fortalecer la marca mediante canales de distribución.</a:t>
            </a:r>
            <a:endParaRPr lang="es-ES" b="1">
              <a:solidFill>
                <a:srgbClr val="CC66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CC6600"/>
                </a:solidFill>
              </a:rPr>
              <a:t>Comercializar el producto a empresas alimenticias, detallistas, otras.</a:t>
            </a:r>
            <a:r>
              <a:rPr lang="es-ES">
                <a:solidFill>
                  <a:srgbClr val="8A3704"/>
                </a:solidFill>
              </a:rPr>
              <a:t>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5135" name="Picture 1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2700338" y="908050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6394" name="Picture 10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700338" y="7874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INVESTIGACIÓN DE MERCADO</a:t>
            </a:r>
            <a:r>
              <a:rPr lang="es-ES"/>
              <a:t> 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700338" y="981075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76375" y="1412875"/>
            <a:ext cx="489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   PERSPECTIVAS DE LA INVESTIGACIÓN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476375" y="1989138"/>
            <a:ext cx="295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8A3704"/>
                </a:solidFill>
              </a:rPr>
              <a:t>   PLAN DE MUESTREO:</a:t>
            </a:r>
            <a:r>
              <a:rPr lang="es-ES"/>
              <a:t> 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016125" y="2349500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339975" y="2492375"/>
            <a:ext cx="56165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8A3704"/>
                </a:solidFill>
              </a:rPr>
              <a:t>DEFINICIÓN DE LA POBLACIÓN OBJETIVO</a:t>
            </a:r>
          </a:p>
          <a:p>
            <a:pPr marL="342900" indent="-342900">
              <a:buFontTx/>
              <a:buAutoNum type="arabicPeriod"/>
            </a:pPr>
            <a:endParaRPr lang="es-ES" b="1">
              <a:solidFill>
                <a:srgbClr val="CC66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C" b="1">
                <a:solidFill>
                  <a:srgbClr val="8A3704"/>
                </a:solidFill>
              </a:rPr>
              <a:t>DEFINICIÓN DE LA MUESTRA:</a:t>
            </a:r>
          </a:p>
          <a:p>
            <a:pPr marL="342900" indent="-342900"/>
            <a:endParaRPr lang="es-EC" b="1">
              <a:solidFill>
                <a:srgbClr val="CC6600"/>
              </a:solidFill>
            </a:endParaRPr>
          </a:p>
          <a:p>
            <a:pPr marL="342900" indent="-342900"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Prueba Piloto</a:t>
            </a:r>
          </a:p>
          <a:p>
            <a:pPr marL="342900" indent="-342900">
              <a:buFontTx/>
              <a:buChar char="•"/>
            </a:pPr>
            <a:endParaRPr lang="es-EC" b="1">
              <a:solidFill>
                <a:srgbClr val="CC6600"/>
              </a:solidFill>
            </a:endParaRPr>
          </a:p>
          <a:p>
            <a:pPr marL="342900" indent="-342900"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Determinación de la muestra de  empresas          que  usaremos para la fórmula con población conocida</a:t>
            </a:r>
          </a:p>
          <a:p>
            <a:pPr marL="342900" indent="-342900"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Determinación de la muestra de personas que  usaremos en esta fórmula con población desconocida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47813" y="765175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>
                <a:solidFill>
                  <a:srgbClr val="8A3704"/>
                </a:solidFill>
              </a:rPr>
              <a:t>     PRESENTACIÓN E INTERPRETACIÓN          DE RESULTADOS</a:t>
            </a:r>
            <a:r>
              <a:rPr lang="es-EC"/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268538" y="3319463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s-EC" b="1">
                <a:solidFill>
                  <a:srgbClr val="CC6600"/>
                </a:solidFill>
              </a:rPr>
              <a:t>    </a:t>
            </a:r>
            <a:r>
              <a:rPr lang="es-EC" sz="2000" b="1">
                <a:solidFill>
                  <a:srgbClr val="CC6600"/>
                </a:solidFill>
              </a:rPr>
              <a:t>MERCADO DE LAS FAMILIAS</a:t>
            </a:r>
            <a:r>
              <a:rPr lang="es-ES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268538" y="2006600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es-EC" sz="2000" b="1">
                <a:solidFill>
                  <a:srgbClr val="CC6600"/>
                </a:solidFill>
              </a:rPr>
              <a:t>MERCADO DE HOTELES Y RESTAURANTES DE LUJO</a:t>
            </a:r>
            <a:r>
              <a:rPr lang="es-ES" sz="2000" b="1">
                <a:solidFill>
                  <a:srgbClr val="CC6600"/>
                </a:solidFill>
              </a:rPr>
              <a:t> Y PRIMERA CATEGORIA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692150"/>
            <a:ext cx="755650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00113" y="692150"/>
            <a:ext cx="179387" cy="433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331913" y="0"/>
            <a:ext cx="144462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692275" y="0"/>
            <a:ext cx="144463" cy="11255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82D3E6"/>
              </a:solidFill>
            </a:endParaRPr>
          </a:p>
        </p:txBody>
      </p:sp>
      <p:pic>
        <p:nvPicPr>
          <p:cNvPr id="19470" name="Picture 1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300163" cy="1368425"/>
          </a:xfrm>
          <a:prstGeom prst="rect">
            <a:avLst/>
          </a:prstGeom>
          <a:noFill/>
        </p:spPr>
      </p:pic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908175" y="908050"/>
            <a:ext cx="142875" cy="142875"/>
          </a:xfrm>
          <a:prstGeom prst="ellipse">
            <a:avLst/>
          </a:prstGeom>
          <a:solidFill>
            <a:srgbClr val="99CCFF"/>
          </a:solidFill>
          <a:ln w="127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016125" y="1700213"/>
            <a:ext cx="7164388" cy="3673475"/>
          </a:xfrm>
          <a:prstGeom prst="rect">
            <a:avLst/>
          </a:prstGeom>
          <a:noFill/>
          <a:ln w="9525">
            <a:solidFill>
              <a:srgbClr val="9E3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374</TotalTime>
  <Words>1433</Words>
  <Application>Microsoft Office PowerPoint</Application>
  <PresentationFormat>Presentación en pantalla (4:3)</PresentationFormat>
  <Paragraphs>181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Garamond</vt:lpstr>
      <vt:lpstr>Times New Roman</vt:lpstr>
      <vt:lpstr>Wingdings</vt:lpstr>
      <vt:lpstr>Arial Unicode MS</vt:lpstr>
      <vt:lpstr>Symbol</vt:lpstr>
      <vt:lpstr>Borde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Grupo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Administrador</cp:lastModifiedBy>
  <cp:revision>33</cp:revision>
  <dcterms:created xsi:type="dcterms:W3CDTF">2009-09-23T21:25:46Z</dcterms:created>
  <dcterms:modified xsi:type="dcterms:W3CDTF">2009-10-21T19:58:48Z</dcterms:modified>
</cp:coreProperties>
</file>