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83" r:id="rId3"/>
    <p:sldId id="257" r:id="rId4"/>
    <p:sldId id="258" r:id="rId5"/>
    <p:sldId id="259" r:id="rId6"/>
    <p:sldId id="260" r:id="rId7"/>
    <p:sldId id="284" r:id="rId8"/>
    <p:sldId id="263" r:id="rId9"/>
    <p:sldId id="264" r:id="rId10"/>
    <p:sldId id="266" r:id="rId11"/>
    <p:sldId id="267" r:id="rId12"/>
    <p:sldId id="282" r:id="rId13"/>
    <p:sldId id="268" r:id="rId14"/>
    <p:sldId id="270" r:id="rId15"/>
    <p:sldId id="269" r:id="rId16"/>
    <p:sldId id="271" r:id="rId17"/>
    <p:sldId id="272" r:id="rId18"/>
    <p:sldId id="273" r:id="rId19"/>
    <p:sldId id="281" r:id="rId20"/>
    <p:sldId id="288" r:id="rId21"/>
    <p:sldId id="289" r:id="rId22"/>
    <p:sldId id="290" r:id="rId23"/>
    <p:sldId id="291" r:id="rId24"/>
    <p:sldId id="292" r:id="rId25"/>
    <p:sldId id="293" r:id="rId26"/>
    <p:sldId id="299" r:id="rId27"/>
    <p:sldId id="300" r:id="rId28"/>
    <p:sldId id="301" r:id="rId29"/>
    <p:sldId id="302" r:id="rId30"/>
    <p:sldId id="303" r:id="rId31"/>
    <p:sldId id="304" r:id="rId32"/>
    <p:sldId id="305" r:id="rId33"/>
    <p:sldId id="306" r:id="rId34"/>
    <p:sldId id="274" r:id="rId35"/>
    <p:sldId id="275" r:id="rId36"/>
    <p:sldId id="276" r:id="rId37"/>
    <p:sldId id="277" r:id="rId38"/>
    <p:sldId id="278" r:id="rId39"/>
    <p:sldId id="279" r:id="rId40"/>
    <p:sldId id="280" r:id="rId41"/>
    <p:sldId id="287" r:id="rId42"/>
    <p:sldId id="286"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4" autoAdjust="0"/>
    <p:restoredTop sz="94660"/>
  </p:normalViewPr>
  <p:slideViewPr>
    <p:cSldViewPr>
      <p:cViewPr varScale="1">
        <p:scale>
          <a:sx n="94" d="100"/>
          <a:sy n="94" d="100"/>
        </p:scale>
        <p:origin x="-3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BC72D-0121-4378-B6DB-EBF69CA06AE7}"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s-EC"/>
        </a:p>
      </dgm:t>
    </dgm:pt>
    <dgm:pt modelId="{CDA8A929-274A-4704-AB68-1294389FF4A1}">
      <dgm:prSet phldrT="[Texto]"/>
      <dgm:spPr/>
      <dgm:t>
        <a:bodyPr/>
        <a:lstStyle/>
        <a:p>
          <a:r>
            <a:rPr lang="es-EC" b="1" dirty="0" smtClean="0">
              <a:solidFill>
                <a:schemeClr val="tx2">
                  <a:lumMod val="10000"/>
                </a:schemeClr>
              </a:solidFill>
            </a:rPr>
            <a:t>OBJETIVOS</a:t>
          </a:r>
          <a:endParaRPr lang="es-EC" b="1" dirty="0">
            <a:solidFill>
              <a:schemeClr val="tx2">
                <a:lumMod val="10000"/>
              </a:schemeClr>
            </a:solidFill>
          </a:endParaRPr>
        </a:p>
      </dgm:t>
    </dgm:pt>
    <dgm:pt modelId="{69A151C0-7C80-4F0A-A4A5-C622D436E0FB}" type="parTrans" cxnId="{0E2737EB-0909-486F-85DE-B2F620889748}">
      <dgm:prSet/>
      <dgm:spPr/>
      <dgm:t>
        <a:bodyPr/>
        <a:lstStyle/>
        <a:p>
          <a:endParaRPr lang="es-EC"/>
        </a:p>
      </dgm:t>
    </dgm:pt>
    <dgm:pt modelId="{4F636E43-E4E9-4B15-9530-EA2C853BEC15}" type="sibTrans" cxnId="{0E2737EB-0909-486F-85DE-B2F620889748}">
      <dgm:prSet/>
      <dgm:spPr/>
      <dgm:t>
        <a:bodyPr/>
        <a:lstStyle/>
        <a:p>
          <a:endParaRPr lang="es-EC"/>
        </a:p>
      </dgm:t>
    </dgm:pt>
    <dgm:pt modelId="{313796BF-01CA-47F8-9873-643C32AF12AF}">
      <dgm:prSet phldrT="[Texto]"/>
      <dgm:spPr/>
      <dgm:t>
        <a:bodyPr/>
        <a:lstStyle/>
        <a:p>
          <a:r>
            <a:rPr lang="es-EC" b="1" dirty="0" smtClean="0">
              <a:solidFill>
                <a:schemeClr val="tx2">
                  <a:lumMod val="10000"/>
                </a:schemeClr>
              </a:solidFill>
            </a:rPr>
            <a:t>GENERAL</a:t>
          </a:r>
          <a:endParaRPr lang="es-EC" b="1" dirty="0">
            <a:solidFill>
              <a:schemeClr val="tx2">
                <a:lumMod val="10000"/>
              </a:schemeClr>
            </a:solidFill>
          </a:endParaRPr>
        </a:p>
      </dgm:t>
    </dgm:pt>
    <dgm:pt modelId="{04D539C5-678D-465B-BF61-8EC27112ABB7}" type="parTrans" cxnId="{0E3A3972-A57D-4A3B-8915-FAE671626B84}">
      <dgm:prSet/>
      <dgm:spPr/>
      <dgm:t>
        <a:bodyPr/>
        <a:lstStyle/>
        <a:p>
          <a:endParaRPr lang="es-EC"/>
        </a:p>
      </dgm:t>
    </dgm:pt>
    <dgm:pt modelId="{C8D5EFB1-F79B-447D-9AFE-60F7D54E951F}" type="sibTrans" cxnId="{0E3A3972-A57D-4A3B-8915-FAE671626B84}">
      <dgm:prSet/>
      <dgm:spPr/>
      <dgm:t>
        <a:bodyPr/>
        <a:lstStyle/>
        <a:p>
          <a:endParaRPr lang="es-EC"/>
        </a:p>
      </dgm:t>
    </dgm:pt>
    <dgm:pt modelId="{88C2773E-7D93-4371-AFB0-9712342A4F48}">
      <dgm:prSet phldrT="[Texto]"/>
      <dgm:spPr/>
      <dgm:t>
        <a:bodyPr/>
        <a:lstStyle/>
        <a:p>
          <a:r>
            <a:rPr lang="es-EC" b="1" dirty="0" smtClean="0">
              <a:solidFill>
                <a:schemeClr val="tx2">
                  <a:lumMod val="10000"/>
                </a:schemeClr>
              </a:solidFill>
            </a:rPr>
            <a:t>ESPECIFICO</a:t>
          </a:r>
          <a:endParaRPr lang="es-EC" b="1" dirty="0">
            <a:solidFill>
              <a:schemeClr val="tx2">
                <a:lumMod val="10000"/>
              </a:schemeClr>
            </a:solidFill>
          </a:endParaRPr>
        </a:p>
      </dgm:t>
    </dgm:pt>
    <dgm:pt modelId="{04F31985-7812-4544-BE98-9C685140B010}" type="parTrans" cxnId="{B02F2C23-26D4-468F-B73E-EAF5ABC8BE16}">
      <dgm:prSet/>
      <dgm:spPr/>
      <dgm:t>
        <a:bodyPr/>
        <a:lstStyle/>
        <a:p>
          <a:endParaRPr lang="es-EC"/>
        </a:p>
      </dgm:t>
    </dgm:pt>
    <dgm:pt modelId="{9389E226-5FB9-4D44-9FF0-815A5C230598}" type="sibTrans" cxnId="{B02F2C23-26D4-468F-B73E-EAF5ABC8BE16}">
      <dgm:prSet/>
      <dgm:spPr/>
      <dgm:t>
        <a:bodyPr/>
        <a:lstStyle/>
        <a:p>
          <a:endParaRPr lang="es-EC"/>
        </a:p>
      </dgm:t>
    </dgm:pt>
    <dgm:pt modelId="{3781BFFB-7A1E-4B36-A5F7-15A9E7A4EAE7}" type="pres">
      <dgm:prSet presAssocID="{743BC72D-0121-4378-B6DB-EBF69CA06AE7}" presName="cycle" presStyleCnt="0">
        <dgm:presLayoutVars>
          <dgm:chMax val="1"/>
          <dgm:dir/>
          <dgm:animLvl val="ctr"/>
          <dgm:resizeHandles val="exact"/>
        </dgm:presLayoutVars>
      </dgm:prSet>
      <dgm:spPr/>
      <dgm:t>
        <a:bodyPr/>
        <a:lstStyle/>
        <a:p>
          <a:endParaRPr lang="es-EC"/>
        </a:p>
      </dgm:t>
    </dgm:pt>
    <dgm:pt modelId="{15503FB8-3A21-468F-9C48-5BCF0E21457B}" type="pres">
      <dgm:prSet presAssocID="{CDA8A929-274A-4704-AB68-1294389FF4A1}" presName="centerShape" presStyleLbl="node0" presStyleIdx="0" presStyleCnt="1"/>
      <dgm:spPr/>
      <dgm:t>
        <a:bodyPr/>
        <a:lstStyle/>
        <a:p>
          <a:endParaRPr lang="es-EC"/>
        </a:p>
      </dgm:t>
    </dgm:pt>
    <dgm:pt modelId="{9927B37E-85C9-4001-B51D-19064EDEB7E4}" type="pres">
      <dgm:prSet presAssocID="{04D539C5-678D-465B-BF61-8EC27112ABB7}" presName="parTrans" presStyleLbl="bgSibTrans2D1" presStyleIdx="0" presStyleCnt="2"/>
      <dgm:spPr/>
      <dgm:t>
        <a:bodyPr/>
        <a:lstStyle/>
        <a:p>
          <a:endParaRPr lang="es-EC"/>
        </a:p>
      </dgm:t>
    </dgm:pt>
    <dgm:pt modelId="{9B0DCD70-1CCB-4BBA-83D3-9275297FE152}" type="pres">
      <dgm:prSet presAssocID="{313796BF-01CA-47F8-9873-643C32AF12AF}" presName="node" presStyleLbl="node1" presStyleIdx="0" presStyleCnt="2">
        <dgm:presLayoutVars>
          <dgm:bulletEnabled val="1"/>
        </dgm:presLayoutVars>
      </dgm:prSet>
      <dgm:spPr/>
      <dgm:t>
        <a:bodyPr/>
        <a:lstStyle/>
        <a:p>
          <a:endParaRPr lang="es-EC"/>
        </a:p>
      </dgm:t>
    </dgm:pt>
    <dgm:pt modelId="{4A299915-7137-4066-9C00-B60462A3F241}" type="pres">
      <dgm:prSet presAssocID="{04F31985-7812-4544-BE98-9C685140B010}" presName="parTrans" presStyleLbl="bgSibTrans2D1" presStyleIdx="1" presStyleCnt="2"/>
      <dgm:spPr/>
      <dgm:t>
        <a:bodyPr/>
        <a:lstStyle/>
        <a:p>
          <a:endParaRPr lang="es-EC"/>
        </a:p>
      </dgm:t>
    </dgm:pt>
    <dgm:pt modelId="{0FA5CCB9-FE0C-42DE-A8B5-0E669EFAC879}" type="pres">
      <dgm:prSet presAssocID="{88C2773E-7D93-4371-AFB0-9712342A4F48}" presName="node" presStyleLbl="node1" presStyleIdx="1" presStyleCnt="2">
        <dgm:presLayoutVars>
          <dgm:bulletEnabled val="1"/>
        </dgm:presLayoutVars>
      </dgm:prSet>
      <dgm:spPr/>
      <dgm:t>
        <a:bodyPr/>
        <a:lstStyle/>
        <a:p>
          <a:endParaRPr lang="es-EC"/>
        </a:p>
      </dgm:t>
    </dgm:pt>
  </dgm:ptLst>
  <dgm:cxnLst>
    <dgm:cxn modelId="{7DFCD908-DED2-4C7A-95AA-27269F792A49}" type="presOf" srcId="{04F31985-7812-4544-BE98-9C685140B010}" destId="{4A299915-7137-4066-9C00-B60462A3F241}" srcOrd="0" destOrd="0" presId="urn:microsoft.com/office/officeart/2005/8/layout/radial4"/>
    <dgm:cxn modelId="{0E2737EB-0909-486F-85DE-B2F620889748}" srcId="{743BC72D-0121-4378-B6DB-EBF69CA06AE7}" destId="{CDA8A929-274A-4704-AB68-1294389FF4A1}" srcOrd="0" destOrd="0" parTransId="{69A151C0-7C80-4F0A-A4A5-C622D436E0FB}" sibTransId="{4F636E43-E4E9-4B15-9530-EA2C853BEC15}"/>
    <dgm:cxn modelId="{6BA423C9-715A-448E-B320-DDECAF05929B}" type="presOf" srcId="{04D539C5-678D-465B-BF61-8EC27112ABB7}" destId="{9927B37E-85C9-4001-B51D-19064EDEB7E4}" srcOrd="0" destOrd="0" presId="urn:microsoft.com/office/officeart/2005/8/layout/radial4"/>
    <dgm:cxn modelId="{17F64C19-323F-46D4-B8AE-1B2DBDC8A022}" type="presOf" srcId="{88C2773E-7D93-4371-AFB0-9712342A4F48}" destId="{0FA5CCB9-FE0C-42DE-A8B5-0E669EFAC879}" srcOrd="0" destOrd="0" presId="urn:microsoft.com/office/officeart/2005/8/layout/radial4"/>
    <dgm:cxn modelId="{B02F2C23-26D4-468F-B73E-EAF5ABC8BE16}" srcId="{CDA8A929-274A-4704-AB68-1294389FF4A1}" destId="{88C2773E-7D93-4371-AFB0-9712342A4F48}" srcOrd="1" destOrd="0" parTransId="{04F31985-7812-4544-BE98-9C685140B010}" sibTransId="{9389E226-5FB9-4D44-9FF0-815A5C230598}"/>
    <dgm:cxn modelId="{96A820A7-E1FD-4080-9A53-4BC25D0C8DC7}" type="presOf" srcId="{313796BF-01CA-47F8-9873-643C32AF12AF}" destId="{9B0DCD70-1CCB-4BBA-83D3-9275297FE152}" srcOrd="0" destOrd="0" presId="urn:microsoft.com/office/officeart/2005/8/layout/radial4"/>
    <dgm:cxn modelId="{0AEA5E43-CA5A-42A2-8B42-4DB5AAC142BD}" type="presOf" srcId="{CDA8A929-274A-4704-AB68-1294389FF4A1}" destId="{15503FB8-3A21-468F-9C48-5BCF0E21457B}" srcOrd="0" destOrd="0" presId="urn:microsoft.com/office/officeart/2005/8/layout/radial4"/>
    <dgm:cxn modelId="{0E3A3972-A57D-4A3B-8915-FAE671626B84}" srcId="{CDA8A929-274A-4704-AB68-1294389FF4A1}" destId="{313796BF-01CA-47F8-9873-643C32AF12AF}" srcOrd="0" destOrd="0" parTransId="{04D539C5-678D-465B-BF61-8EC27112ABB7}" sibTransId="{C8D5EFB1-F79B-447D-9AFE-60F7D54E951F}"/>
    <dgm:cxn modelId="{C11212B6-EA1C-4442-98AC-EB08822C130E}" type="presOf" srcId="{743BC72D-0121-4378-B6DB-EBF69CA06AE7}" destId="{3781BFFB-7A1E-4B36-A5F7-15A9E7A4EAE7}" srcOrd="0" destOrd="0" presId="urn:microsoft.com/office/officeart/2005/8/layout/radial4"/>
    <dgm:cxn modelId="{11D379A0-9520-4CCD-B576-208BF6F16F8F}" type="presParOf" srcId="{3781BFFB-7A1E-4B36-A5F7-15A9E7A4EAE7}" destId="{15503FB8-3A21-468F-9C48-5BCF0E21457B}" srcOrd="0" destOrd="0" presId="urn:microsoft.com/office/officeart/2005/8/layout/radial4"/>
    <dgm:cxn modelId="{DAC1905D-721D-4704-886F-8F1CE08ED18B}" type="presParOf" srcId="{3781BFFB-7A1E-4B36-A5F7-15A9E7A4EAE7}" destId="{9927B37E-85C9-4001-B51D-19064EDEB7E4}" srcOrd="1" destOrd="0" presId="urn:microsoft.com/office/officeart/2005/8/layout/radial4"/>
    <dgm:cxn modelId="{FE2D6456-CC69-450D-BFFA-B753A2F28B4E}" type="presParOf" srcId="{3781BFFB-7A1E-4B36-A5F7-15A9E7A4EAE7}" destId="{9B0DCD70-1CCB-4BBA-83D3-9275297FE152}" srcOrd="2" destOrd="0" presId="urn:microsoft.com/office/officeart/2005/8/layout/radial4"/>
    <dgm:cxn modelId="{2E34A113-AF5D-4600-B713-002C8246AF2B}" type="presParOf" srcId="{3781BFFB-7A1E-4B36-A5F7-15A9E7A4EAE7}" destId="{4A299915-7137-4066-9C00-B60462A3F241}" srcOrd="3" destOrd="0" presId="urn:microsoft.com/office/officeart/2005/8/layout/radial4"/>
    <dgm:cxn modelId="{ADFEE9D9-A911-4A1B-8162-76FE0A91FE6F}" type="presParOf" srcId="{3781BFFB-7A1E-4B36-A5F7-15A9E7A4EAE7}" destId="{0FA5CCB9-FE0C-42DE-A8B5-0E669EFAC879}" srcOrd="4"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33405687-5BAB-401C-8D4B-FC0D0BC2B277}"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C"/>
        </a:p>
      </dgm:t>
    </dgm:pt>
    <dgm:pt modelId="{4735F814-F510-409B-9621-F40B98B99D08}">
      <dgm:prSet phldrT="[Texto]"/>
      <dgm:spPr/>
      <dgm:t>
        <a:bodyPr/>
        <a:lstStyle/>
        <a:p>
          <a:r>
            <a:rPr lang="es-EC" dirty="0" smtClean="0">
              <a:solidFill>
                <a:schemeClr val="accent1">
                  <a:lumMod val="50000"/>
                </a:schemeClr>
              </a:solidFill>
            </a:rPr>
            <a:t>Investigación de Mercado</a:t>
          </a:r>
          <a:endParaRPr lang="es-EC" dirty="0">
            <a:solidFill>
              <a:schemeClr val="accent1">
                <a:lumMod val="50000"/>
              </a:schemeClr>
            </a:solidFill>
          </a:endParaRPr>
        </a:p>
      </dgm:t>
    </dgm:pt>
    <dgm:pt modelId="{897CD832-1FD5-4197-8573-B18B4E4A5B16}" type="parTrans" cxnId="{53F02930-505B-4422-92CA-18D6305D1DDC}">
      <dgm:prSet/>
      <dgm:spPr/>
      <dgm:t>
        <a:bodyPr/>
        <a:lstStyle/>
        <a:p>
          <a:endParaRPr lang="es-EC"/>
        </a:p>
      </dgm:t>
    </dgm:pt>
    <dgm:pt modelId="{C1C008B4-12CD-4142-89CC-AFE997277C16}" type="sibTrans" cxnId="{53F02930-505B-4422-92CA-18D6305D1DDC}">
      <dgm:prSet/>
      <dgm:spPr/>
      <dgm:t>
        <a:bodyPr/>
        <a:lstStyle/>
        <a:p>
          <a:endParaRPr lang="es-EC"/>
        </a:p>
      </dgm:t>
    </dgm:pt>
    <dgm:pt modelId="{FBCB0479-B6E3-4397-8B6D-87001E97E373}">
      <dgm:prSet phldrT="[Texto]"/>
      <dgm:spPr/>
      <dgm:t>
        <a:bodyPr/>
        <a:lstStyle/>
        <a:p>
          <a:r>
            <a:rPr lang="es-EC" dirty="0" smtClean="0">
              <a:solidFill>
                <a:schemeClr val="accent1">
                  <a:lumMod val="50000"/>
                </a:schemeClr>
              </a:solidFill>
            </a:rPr>
            <a:t>Plan de Muestreo</a:t>
          </a:r>
          <a:endParaRPr lang="es-EC" dirty="0">
            <a:solidFill>
              <a:schemeClr val="accent1">
                <a:lumMod val="50000"/>
              </a:schemeClr>
            </a:solidFill>
          </a:endParaRPr>
        </a:p>
      </dgm:t>
    </dgm:pt>
    <dgm:pt modelId="{E91A5D9D-3DB1-4352-AE0B-62E490851830}" type="parTrans" cxnId="{036D86D6-6E99-478B-BF6B-F3910D6E68EF}">
      <dgm:prSet/>
      <dgm:spPr/>
      <dgm:t>
        <a:bodyPr/>
        <a:lstStyle/>
        <a:p>
          <a:endParaRPr lang="es-EC"/>
        </a:p>
      </dgm:t>
    </dgm:pt>
    <dgm:pt modelId="{26957AF1-ECF3-4A97-80C2-D45DFA659A7A}" type="sibTrans" cxnId="{036D86D6-6E99-478B-BF6B-F3910D6E68EF}">
      <dgm:prSet/>
      <dgm:spPr/>
      <dgm:t>
        <a:bodyPr/>
        <a:lstStyle/>
        <a:p>
          <a:endParaRPr lang="es-EC"/>
        </a:p>
      </dgm:t>
    </dgm:pt>
    <dgm:pt modelId="{4D6E810F-57B4-4B19-9B8D-BE2E956E10E5}">
      <dgm:prSet phldrT="[Texto]" custT="1"/>
      <dgm:spPr/>
      <dgm:t>
        <a:bodyPr/>
        <a:lstStyle/>
        <a:p>
          <a:r>
            <a:rPr lang="es-EC" sz="1800" dirty="0" smtClean="0">
              <a:solidFill>
                <a:schemeClr val="accent1">
                  <a:lumMod val="50000"/>
                </a:schemeClr>
              </a:solidFill>
            </a:rPr>
            <a:t>Método de Muestreo</a:t>
          </a:r>
          <a:endParaRPr lang="es-EC" sz="1800" dirty="0">
            <a:solidFill>
              <a:schemeClr val="accent1">
                <a:lumMod val="50000"/>
              </a:schemeClr>
            </a:solidFill>
          </a:endParaRPr>
        </a:p>
      </dgm:t>
    </dgm:pt>
    <dgm:pt modelId="{C4DB60C2-8CBA-4F9A-A844-0C92B1383F0C}" type="parTrans" cxnId="{42CD583B-8E32-45BC-AE5A-C5EFFEC63C0B}">
      <dgm:prSet/>
      <dgm:spPr/>
      <dgm:t>
        <a:bodyPr/>
        <a:lstStyle/>
        <a:p>
          <a:endParaRPr lang="es-EC"/>
        </a:p>
      </dgm:t>
    </dgm:pt>
    <dgm:pt modelId="{88809D88-9725-4AEC-B780-3443ED68598F}" type="sibTrans" cxnId="{42CD583B-8E32-45BC-AE5A-C5EFFEC63C0B}">
      <dgm:prSet/>
      <dgm:spPr/>
      <dgm:t>
        <a:bodyPr/>
        <a:lstStyle/>
        <a:p>
          <a:endParaRPr lang="es-EC"/>
        </a:p>
      </dgm:t>
    </dgm:pt>
    <dgm:pt modelId="{5E27639F-000B-4975-B807-5CA7E3E950AF}">
      <dgm:prSet phldrT="[Texto]" custT="1"/>
      <dgm:spPr/>
      <dgm:t>
        <a:bodyPr/>
        <a:lstStyle/>
        <a:p>
          <a:r>
            <a:rPr lang="es-EC" sz="1800" dirty="0" smtClean="0">
              <a:solidFill>
                <a:schemeClr val="accent1">
                  <a:lumMod val="50000"/>
                </a:schemeClr>
              </a:solidFill>
            </a:rPr>
            <a:t>Tamaño de Muestra</a:t>
          </a:r>
          <a:endParaRPr lang="es-EC" sz="1800" dirty="0">
            <a:solidFill>
              <a:schemeClr val="accent1">
                <a:lumMod val="50000"/>
              </a:schemeClr>
            </a:solidFill>
          </a:endParaRPr>
        </a:p>
      </dgm:t>
    </dgm:pt>
    <dgm:pt modelId="{C9DD8893-649D-43A6-8A50-940A70C509EE}" type="parTrans" cxnId="{1C5FFF19-FD61-4C5F-BEC0-14297A8BE722}">
      <dgm:prSet/>
      <dgm:spPr/>
      <dgm:t>
        <a:bodyPr/>
        <a:lstStyle/>
        <a:p>
          <a:endParaRPr lang="es-EC"/>
        </a:p>
      </dgm:t>
    </dgm:pt>
    <dgm:pt modelId="{A023CCBA-7BC5-48A3-9E8C-6443CC7DD192}" type="sibTrans" cxnId="{1C5FFF19-FD61-4C5F-BEC0-14297A8BE722}">
      <dgm:prSet/>
      <dgm:spPr/>
      <dgm:t>
        <a:bodyPr/>
        <a:lstStyle/>
        <a:p>
          <a:endParaRPr lang="es-EC"/>
        </a:p>
      </dgm:t>
    </dgm:pt>
    <dgm:pt modelId="{D62B356B-1E0A-4BEF-99D1-ECCB5C48267C}">
      <dgm:prSet phldrT="[Texto]"/>
      <dgm:spPr/>
      <dgm:t>
        <a:bodyPr/>
        <a:lstStyle/>
        <a:p>
          <a:r>
            <a:rPr lang="es-EC" dirty="0" smtClean="0">
              <a:solidFill>
                <a:schemeClr val="accent1">
                  <a:lumMod val="50000"/>
                </a:schemeClr>
              </a:solidFill>
            </a:rPr>
            <a:t>Objetivos</a:t>
          </a:r>
          <a:endParaRPr lang="es-EC" dirty="0">
            <a:solidFill>
              <a:schemeClr val="accent1">
                <a:lumMod val="50000"/>
              </a:schemeClr>
            </a:solidFill>
          </a:endParaRPr>
        </a:p>
      </dgm:t>
    </dgm:pt>
    <dgm:pt modelId="{201FCB04-4305-4918-A5C8-C8196BC92681}" type="parTrans" cxnId="{786B81AD-173A-4016-B3FB-A957DBA443DF}">
      <dgm:prSet/>
      <dgm:spPr/>
      <dgm:t>
        <a:bodyPr/>
        <a:lstStyle/>
        <a:p>
          <a:endParaRPr lang="es-EC"/>
        </a:p>
      </dgm:t>
    </dgm:pt>
    <dgm:pt modelId="{A9F5A8C0-9499-4256-9016-521D7C7F0C19}" type="sibTrans" cxnId="{786B81AD-173A-4016-B3FB-A957DBA443DF}">
      <dgm:prSet/>
      <dgm:spPr/>
      <dgm:t>
        <a:bodyPr/>
        <a:lstStyle/>
        <a:p>
          <a:endParaRPr lang="es-EC"/>
        </a:p>
      </dgm:t>
    </dgm:pt>
    <dgm:pt modelId="{33097375-C096-4FF3-8012-0A0AD2D3DDE7}">
      <dgm:prSet phldrT="[Texto]" custT="1"/>
      <dgm:spPr/>
      <dgm:t>
        <a:bodyPr/>
        <a:lstStyle/>
        <a:p>
          <a:r>
            <a:rPr lang="es-EC" sz="1400" dirty="0" smtClean="0">
              <a:solidFill>
                <a:schemeClr val="accent1">
                  <a:lumMod val="50000"/>
                </a:schemeClr>
              </a:solidFill>
            </a:rPr>
            <a:t>Generales/</a:t>
          </a:r>
          <a:r>
            <a:rPr lang="es-EC" sz="1400" dirty="0" err="1" smtClean="0">
              <a:solidFill>
                <a:schemeClr val="accent1">
                  <a:lumMod val="50000"/>
                </a:schemeClr>
              </a:solidFill>
            </a:rPr>
            <a:t>Especificos</a:t>
          </a:r>
          <a:endParaRPr lang="es-EC" sz="1400" dirty="0">
            <a:solidFill>
              <a:schemeClr val="accent1">
                <a:lumMod val="50000"/>
              </a:schemeClr>
            </a:solidFill>
          </a:endParaRPr>
        </a:p>
      </dgm:t>
    </dgm:pt>
    <dgm:pt modelId="{6D61232A-59FD-4F56-8036-5F900DAC7967}" type="parTrans" cxnId="{1901F9E5-D17A-4A8F-80EC-E3C41D7BC904}">
      <dgm:prSet/>
      <dgm:spPr/>
      <dgm:t>
        <a:bodyPr/>
        <a:lstStyle/>
        <a:p>
          <a:endParaRPr lang="es-EC"/>
        </a:p>
      </dgm:t>
    </dgm:pt>
    <dgm:pt modelId="{689BCEAA-90F4-454C-BEDB-ED2CDD8CA195}" type="sibTrans" cxnId="{1901F9E5-D17A-4A8F-80EC-E3C41D7BC904}">
      <dgm:prSet/>
      <dgm:spPr/>
      <dgm:t>
        <a:bodyPr/>
        <a:lstStyle/>
        <a:p>
          <a:endParaRPr lang="es-EC"/>
        </a:p>
      </dgm:t>
    </dgm:pt>
    <dgm:pt modelId="{64F0239E-D4D9-480C-8AD5-3D68729A6CA6}" type="pres">
      <dgm:prSet presAssocID="{33405687-5BAB-401C-8D4B-FC0D0BC2B277}" presName="Name0" presStyleCnt="0">
        <dgm:presLayoutVars>
          <dgm:chPref val="1"/>
          <dgm:dir/>
          <dgm:animOne val="branch"/>
          <dgm:animLvl val="lvl"/>
          <dgm:resizeHandles/>
        </dgm:presLayoutVars>
      </dgm:prSet>
      <dgm:spPr/>
      <dgm:t>
        <a:bodyPr/>
        <a:lstStyle/>
        <a:p>
          <a:endParaRPr lang="es-EC"/>
        </a:p>
      </dgm:t>
    </dgm:pt>
    <dgm:pt modelId="{8B3FA254-AF78-4F6C-8AB1-659B8D00F542}" type="pres">
      <dgm:prSet presAssocID="{4735F814-F510-409B-9621-F40B98B99D08}" presName="vertOne" presStyleCnt="0"/>
      <dgm:spPr/>
    </dgm:pt>
    <dgm:pt modelId="{D40674DA-93F4-49DC-8F78-3F734F86D01F}" type="pres">
      <dgm:prSet presAssocID="{4735F814-F510-409B-9621-F40B98B99D08}" presName="txOne" presStyleLbl="node0" presStyleIdx="0" presStyleCnt="1">
        <dgm:presLayoutVars>
          <dgm:chPref val="3"/>
        </dgm:presLayoutVars>
      </dgm:prSet>
      <dgm:spPr/>
      <dgm:t>
        <a:bodyPr/>
        <a:lstStyle/>
        <a:p>
          <a:endParaRPr lang="es-EC"/>
        </a:p>
      </dgm:t>
    </dgm:pt>
    <dgm:pt modelId="{5CEC3766-0442-40E1-BD49-1AD5CF669DAE}" type="pres">
      <dgm:prSet presAssocID="{4735F814-F510-409B-9621-F40B98B99D08}" presName="parTransOne" presStyleCnt="0"/>
      <dgm:spPr/>
    </dgm:pt>
    <dgm:pt modelId="{5AF0251F-76A9-42A2-9067-F0915376DA90}" type="pres">
      <dgm:prSet presAssocID="{4735F814-F510-409B-9621-F40B98B99D08}" presName="horzOne" presStyleCnt="0"/>
      <dgm:spPr/>
    </dgm:pt>
    <dgm:pt modelId="{709C4522-C67E-4E3F-9166-738ADC2D53AC}" type="pres">
      <dgm:prSet presAssocID="{FBCB0479-B6E3-4397-8B6D-87001E97E373}" presName="vertTwo" presStyleCnt="0"/>
      <dgm:spPr/>
    </dgm:pt>
    <dgm:pt modelId="{BFF85C33-9632-4969-9E89-0D12213D1FCE}" type="pres">
      <dgm:prSet presAssocID="{FBCB0479-B6E3-4397-8B6D-87001E97E373}" presName="txTwo" presStyleLbl="node2" presStyleIdx="0" presStyleCnt="2">
        <dgm:presLayoutVars>
          <dgm:chPref val="3"/>
        </dgm:presLayoutVars>
      </dgm:prSet>
      <dgm:spPr/>
      <dgm:t>
        <a:bodyPr/>
        <a:lstStyle/>
        <a:p>
          <a:endParaRPr lang="es-EC"/>
        </a:p>
      </dgm:t>
    </dgm:pt>
    <dgm:pt modelId="{6D3218AB-E6CC-4D79-9B19-B7FD29260D60}" type="pres">
      <dgm:prSet presAssocID="{FBCB0479-B6E3-4397-8B6D-87001E97E373}" presName="parTransTwo" presStyleCnt="0"/>
      <dgm:spPr/>
    </dgm:pt>
    <dgm:pt modelId="{275E8F67-2553-47A6-AAD5-EC951A72F201}" type="pres">
      <dgm:prSet presAssocID="{FBCB0479-B6E3-4397-8B6D-87001E97E373}" presName="horzTwo" presStyleCnt="0"/>
      <dgm:spPr/>
    </dgm:pt>
    <dgm:pt modelId="{1CC63353-24F5-4BAE-8C11-8A12BE6C8F01}" type="pres">
      <dgm:prSet presAssocID="{4D6E810F-57B4-4B19-9B8D-BE2E956E10E5}" presName="vertThree" presStyleCnt="0"/>
      <dgm:spPr/>
    </dgm:pt>
    <dgm:pt modelId="{B8BB47CB-8246-43AC-92B9-A61178CA04FB}" type="pres">
      <dgm:prSet presAssocID="{4D6E810F-57B4-4B19-9B8D-BE2E956E10E5}" presName="txThree" presStyleLbl="node3" presStyleIdx="0" presStyleCnt="3">
        <dgm:presLayoutVars>
          <dgm:chPref val="3"/>
        </dgm:presLayoutVars>
      </dgm:prSet>
      <dgm:spPr/>
      <dgm:t>
        <a:bodyPr/>
        <a:lstStyle/>
        <a:p>
          <a:endParaRPr lang="es-EC"/>
        </a:p>
      </dgm:t>
    </dgm:pt>
    <dgm:pt modelId="{5388FD04-45B1-4D74-BA23-6BA68F543F77}" type="pres">
      <dgm:prSet presAssocID="{4D6E810F-57B4-4B19-9B8D-BE2E956E10E5}" presName="horzThree" presStyleCnt="0"/>
      <dgm:spPr/>
    </dgm:pt>
    <dgm:pt modelId="{183A830B-8D00-4BF9-8675-7C7A0D74B91A}" type="pres">
      <dgm:prSet presAssocID="{88809D88-9725-4AEC-B780-3443ED68598F}" presName="sibSpaceThree" presStyleCnt="0"/>
      <dgm:spPr/>
    </dgm:pt>
    <dgm:pt modelId="{6CB6F8E5-5B13-4A68-9E7E-CBC002B4E180}" type="pres">
      <dgm:prSet presAssocID="{5E27639F-000B-4975-B807-5CA7E3E950AF}" presName="vertThree" presStyleCnt="0"/>
      <dgm:spPr/>
    </dgm:pt>
    <dgm:pt modelId="{92EAB30B-176C-4EF1-97FF-5107A3A2EA5C}" type="pres">
      <dgm:prSet presAssocID="{5E27639F-000B-4975-B807-5CA7E3E950AF}" presName="txThree" presStyleLbl="node3" presStyleIdx="1" presStyleCnt="3">
        <dgm:presLayoutVars>
          <dgm:chPref val="3"/>
        </dgm:presLayoutVars>
      </dgm:prSet>
      <dgm:spPr/>
      <dgm:t>
        <a:bodyPr/>
        <a:lstStyle/>
        <a:p>
          <a:endParaRPr lang="es-EC"/>
        </a:p>
      </dgm:t>
    </dgm:pt>
    <dgm:pt modelId="{8F76B7BB-8C5F-49E9-90C9-50E48E734727}" type="pres">
      <dgm:prSet presAssocID="{5E27639F-000B-4975-B807-5CA7E3E950AF}" presName="horzThree" presStyleCnt="0"/>
      <dgm:spPr/>
    </dgm:pt>
    <dgm:pt modelId="{A6789861-8C17-4A91-A470-D2D9A418F9A5}" type="pres">
      <dgm:prSet presAssocID="{26957AF1-ECF3-4A97-80C2-D45DFA659A7A}" presName="sibSpaceTwo" presStyleCnt="0"/>
      <dgm:spPr/>
    </dgm:pt>
    <dgm:pt modelId="{918C9492-FA5A-45F2-90E6-E84456D9DA88}" type="pres">
      <dgm:prSet presAssocID="{D62B356B-1E0A-4BEF-99D1-ECCB5C48267C}" presName="vertTwo" presStyleCnt="0"/>
      <dgm:spPr/>
    </dgm:pt>
    <dgm:pt modelId="{6932E65D-2458-4BEB-AF5E-D913FF19C2A2}" type="pres">
      <dgm:prSet presAssocID="{D62B356B-1E0A-4BEF-99D1-ECCB5C48267C}" presName="txTwo" presStyleLbl="node2" presStyleIdx="1" presStyleCnt="2">
        <dgm:presLayoutVars>
          <dgm:chPref val="3"/>
        </dgm:presLayoutVars>
      </dgm:prSet>
      <dgm:spPr/>
      <dgm:t>
        <a:bodyPr/>
        <a:lstStyle/>
        <a:p>
          <a:endParaRPr lang="es-EC"/>
        </a:p>
      </dgm:t>
    </dgm:pt>
    <dgm:pt modelId="{7F50C963-B73C-46D7-925B-3174104E76DA}" type="pres">
      <dgm:prSet presAssocID="{D62B356B-1E0A-4BEF-99D1-ECCB5C48267C}" presName="parTransTwo" presStyleCnt="0"/>
      <dgm:spPr/>
    </dgm:pt>
    <dgm:pt modelId="{ECBD6DB8-9653-4CE6-89EB-BE487909E6C9}" type="pres">
      <dgm:prSet presAssocID="{D62B356B-1E0A-4BEF-99D1-ECCB5C48267C}" presName="horzTwo" presStyleCnt="0"/>
      <dgm:spPr/>
    </dgm:pt>
    <dgm:pt modelId="{198B91AF-F5C9-4A2C-ADDA-965D8661B2B9}" type="pres">
      <dgm:prSet presAssocID="{33097375-C096-4FF3-8012-0A0AD2D3DDE7}" presName="vertThree" presStyleCnt="0"/>
      <dgm:spPr/>
    </dgm:pt>
    <dgm:pt modelId="{561736CC-6765-4B08-ABBE-2A98D9266F91}" type="pres">
      <dgm:prSet presAssocID="{33097375-C096-4FF3-8012-0A0AD2D3DDE7}" presName="txThree" presStyleLbl="node3" presStyleIdx="2" presStyleCnt="3">
        <dgm:presLayoutVars>
          <dgm:chPref val="3"/>
        </dgm:presLayoutVars>
      </dgm:prSet>
      <dgm:spPr/>
      <dgm:t>
        <a:bodyPr/>
        <a:lstStyle/>
        <a:p>
          <a:endParaRPr lang="es-EC"/>
        </a:p>
      </dgm:t>
    </dgm:pt>
    <dgm:pt modelId="{223D3C9A-F19B-4E80-B7B5-801E39274B6A}" type="pres">
      <dgm:prSet presAssocID="{33097375-C096-4FF3-8012-0A0AD2D3DDE7}" presName="horzThree" presStyleCnt="0"/>
      <dgm:spPr/>
    </dgm:pt>
  </dgm:ptLst>
  <dgm:cxnLst>
    <dgm:cxn modelId="{6B9CDA41-951E-4BC2-9B8B-233CE6AB3188}" type="presOf" srcId="{FBCB0479-B6E3-4397-8B6D-87001E97E373}" destId="{BFF85C33-9632-4969-9E89-0D12213D1FCE}" srcOrd="0" destOrd="0" presId="urn:microsoft.com/office/officeart/2005/8/layout/hierarchy4"/>
    <dgm:cxn modelId="{1EBA643A-B5C6-4FE3-9867-E3FB6E67DF9F}" type="presOf" srcId="{D62B356B-1E0A-4BEF-99D1-ECCB5C48267C}" destId="{6932E65D-2458-4BEB-AF5E-D913FF19C2A2}" srcOrd="0" destOrd="0" presId="urn:microsoft.com/office/officeart/2005/8/layout/hierarchy4"/>
    <dgm:cxn modelId="{D2182EBF-623C-4A96-9C13-29BD08ADD05D}" type="presOf" srcId="{4735F814-F510-409B-9621-F40B98B99D08}" destId="{D40674DA-93F4-49DC-8F78-3F734F86D01F}" srcOrd="0" destOrd="0" presId="urn:microsoft.com/office/officeart/2005/8/layout/hierarchy4"/>
    <dgm:cxn modelId="{1C5FFF19-FD61-4C5F-BEC0-14297A8BE722}" srcId="{FBCB0479-B6E3-4397-8B6D-87001E97E373}" destId="{5E27639F-000B-4975-B807-5CA7E3E950AF}" srcOrd="1" destOrd="0" parTransId="{C9DD8893-649D-43A6-8A50-940A70C509EE}" sibTransId="{A023CCBA-7BC5-48A3-9E8C-6443CC7DD192}"/>
    <dgm:cxn modelId="{0D2A2177-CE9A-415D-B222-42B75BC9B78A}" type="presOf" srcId="{33405687-5BAB-401C-8D4B-FC0D0BC2B277}" destId="{64F0239E-D4D9-480C-8AD5-3D68729A6CA6}" srcOrd="0" destOrd="0" presId="urn:microsoft.com/office/officeart/2005/8/layout/hierarchy4"/>
    <dgm:cxn modelId="{786B81AD-173A-4016-B3FB-A957DBA443DF}" srcId="{4735F814-F510-409B-9621-F40B98B99D08}" destId="{D62B356B-1E0A-4BEF-99D1-ECCB5C48267C}" srcOrd="1" destOrd="0" parTransId="{201FCB04-4305-4918-A5C8-C8196BC92681}" sibTransId="{A9F5A8C0-9499-4256-9016-521D7C7F0C19}"/>
    <dgm:cxn modelId="{1901F9E5-D17A-4A8F-80EC-E3C41D7BC904}" srcId="{D62B356B-1E0A-4BEF-99D1-ECCB5C48267C}" destId="{33097375-C096-4FF3-8012-0A0AD2D3DDE7}" srcOrd="0" destOrd="0" parTransId="{6D61232A-59FD-4F56-8036-5F900DAC7967}" sibTransId="{689BCEAA-90F4-454C-BEDB-ED2CDD8CA195}"/>
    <dgm:cxn modelId="{42CD583B-8E32-45BC-AE5A-C5EFFEC63C0B}" srcId="{FBCB0479-B6E3-4397-8B6D-87001E97E373}" destId="{4D6E810F-57B4-4B19-9B8D-BE2E956E10E5}" srcOrd="0" destOrd="0" parTransId="{C4DB60C2-8CBA-4F9A-A844-0C92B1383F0C}" sibTransId="{88809D88-9725-4AEC-B780-3443ED68598F}"/>
    <dgm:cxn modelId="{FF14BB24-FE64-418B-BCC6-800B11B80E78}" type="presOf" srcId="{33097375-C096-4FF3-8012-0A0AD2D3DDE7}" destId="{561736CC-6765-4B08-ABBE-2A98D9266F91}" srcOrd="0" destOrd="0" presId="urn:microsoft.com/office/officeart/2005/8/layout/hierarchy4"/>
    <dgm:cxn modelId="{C47FFA44-3B85-4B30-9C04-F7B52B910EC9}" type="presOf" srcId="{5E27639F-000B-4975-B807-5CA7E3E950AF}" destId="{92EAB30B-176C-4EF1-97FF-5107A3A2EA5C}" srcOrd="0" destOrd="0" presId="urn:microsoft.com/office/officeart/2005/8/layout/hierarchy4"/>
    <dgm:cxn modelId="{A75F23E0-6417-4A04-B16F-18220DBDF3B6}" type="presOf" srcId="{4D6E810F-57B4-4B19-9B8D-BE2E956E10E5}" destId="{B8BB47CB-8246-43AC-92B9-A61178CA04FB}" srcOrd="0" destOrd="0" presId="urn:microsoft.com/office/officeart/2005/8/layout/hierarchy4"/>
    <dgm:cxn modelId="{53F02930-505B-4422-92CA-18D6305D1DDC}" srcId="{33405687-5BAB-401C-8D4B-FC0D0BC2B277}" destId="{4735F814-F510-409B-9621-F40B98B99D08}" srcOrd="0" destOrd="0" parTransId="{897CD832-1FD5-4197-8573-B18B4E4A5B16}" sibTransId="{C1C008B4-12CD-4142-89CC-AFE997277C16}"/>
    <dgm:cxn modelId="{036D86D6-6E99-478B-BF6B-F3910D6E68EF}" srcId="{4735F814-F510-409B-9621-F40B98B99D08}" destId="{FBCB0479-B6E3-4397-8B6D-87001E97E373}" srcOrd="0" destOrd="0" parTransId="{E91A5D9D-3DB1-4352-AE0B-62E490851830}" sibTransId="{26957AF1-ECF3-4A97-80C2-D45DFA659A7A}"/>
    <dgm:cxn modelId="{C93DCC1E-AFDB-4058-8FDF-876CDDD71965}" type="presParOf" srcId="{64F0239E-D4D9-480C-8AD5-3D68729A6CA6}" destId="{8B3FA254-AF78-4F6C-8AB1-659B8D00F542}" srcOrd="0" destOrd="0" presId="urn:microsoft.com/office/officeart/2005/8/layout/hierarchy4"/>
    <dgm:cxn modelId="{BE7CBA06-AB16-4F35-A97D-57492296B61F}" type="presParOf" srcId="{8B3FA254-AF78-4F6C-8AB1-659B8D00F542}" destId="{D40674DA-93F4-49DC-8F78-3F734F86D01F}" srcOrd="0" destOrd="0" presId="urn:microsoft.com/office/officeart/2005/8/layout/hierarchy4"/>
    <dgm:cxn modelId="{99F2823E-24DF-4F49-89F8-4264F2DD2818}" type="presParOf" srcId="{8B3FA254-AF78-4F6C-8AB1-659B8D00F542}" destId="{5CEC3766-0442-40E1-BD49-1AD5CF669DAE}" srcOrd="1" destOrd="0" presId="urn:microsoft.com/office/officeart/2005/8/layout/hierarchy4"/>
    <dgm:cxn modelId="{1B3C914F-799B-4C00-9945-C41D5F117A16}" type="presParOf" srcId="{8B3FA254-AF78-4F6C-8AB1-659B8D00F542}" destId="{5AF0251F-76A9-42A2-9067-F0915376DA90}" srcOrd="2" destOrd="0" presId="urn:microsoft.com/office/officeart/2005/8/layout/hierarchy4"/>
    <dgm:cxn modelId="{1C299EE7-427E-40B1-B065-A45B7A84DEB8}" type="presParOf" srcId="{5AF0251F-76A9-42A2-9067-F0915376DA90}" destId="{709C4522-C67E-4E3F-9166-738ADC2D53AC}" srcOrd="0" destOrd="0" presId="urn:microsoft.com/office/officeart/2005/8/layout/hierarchy4"/>
    <dgm:cxn modelId="{32FB91AD-3B50-4E77-8EEC-04ED80616110}" type="presParOf" srcId="{709C4522-C67E-4E3F-9166-738ADC2D53AC}" destId="{BFF85C33-9632-4969-9E89-0D12213D1FCE}" srcOrd="0" destOrd="0" presId="urn:microsoft.com/office/officeart/2005/8/layout/hierarchy4"/>
    <dgm:cxn modelId="{2794D90B-9D7F-4322-836C-6AE9C87F66C1}" type="presParOf" srcId="{709C4522-C67E-4E3F-9166-738ADC2D53AC}" destId="{6D3218AB-E6CC-4D79-9B19-B7FD29260D60}" srcOrd="1" destOrd="0" presId="urn:microsoft.com/office/officeart/2005/8/layout/hierarchy4"/>
    <dgm:cxn modelId="{A71EFFA0-9F4D-4602-B001-664A5616D0F7}" type="presParOf" srcId="{709C4522-C67E-4E3F-9166-738ADC2D53AC}" destId="{275E8F67-2553-47A6-AAD5-EC951A72F201}" srcOrd="2" destOrd="0" presId="urn:microsoft.com/office/officeart/2005/8/layout/hierarchy4"/>
    <dgm:cxn modelId="{B134DEA3-60FB-48A0-B7EC-153B3AF29505}" type="presParOf" srcId="{275E8F67-2553-47A6-AAD5-EC951A72F201}" destId="{1CC63353-24F5-4BAE-8C11-8A12BE6C8F01}" srcOrd="0" destOrd="0" presId="urn:microsoft.com/office/officeart/2005/8/layout/hierarchy4"/>
    <dgm:cxn modelId="{CA03497B-DB5D-46CA-A8BF-E1D2479306A6}" type="presParOf" srcId="{1CC63353-24F5-4BAE-8C11-8A12BE6C8F01}" destId="{B8BB47CB-8246-43AC-92B9-A61178CA04FB}" srcOrd="0" destOrd="0" presId="urn:microsoft.com/office/officeart/2005/8/layout/hierarchy4"/>
    <dgm:cxn modelId="{EB734449-7D81-429B-8ECD-98600B4530EE}" type="presParOf" srcId="{1CC63353-24F5-4BAE-8C11-8A12BE6C8F01}" destId="{5388FD04-45B1-4D74-BA23-6BA68F543F77}" srcOrd="1" destOrd="0" presId="urn:microsoft.com/office/officeart/2005/8/layout/hierarchy4"/>
    <dgm:cxn modelId="{A040945D-0482-4330-88AE-E1DB2BF05127}" type="presParOf" srcId="{275E8F67-2553-47A6-AAD5-EC951A72F201}" destId="{183A830B-8D00-4BF9-8675-7C7A0D74B91A}" srcOrd="1" destOrd="0" presId="urn:microsoft.com/office/officeart/2005/8/layout/hierarchy4"/>
    <dgm:cxn modelId="{C30CBB23-5AA7-4E3F-9FDE-34B184C1015D}" type="presParOf" srcId="{275E8F67-2553-47A6-AAD5-EC951A72F201}" destId="{6CB6F8E5-5B13-4A68-9E7E-CBC002B4E180}" srcOrd="2" destOrd="0" presId="urn:microsoft.com/office/officeart/2005/8/layout/hierarchy4"/>
    <dgm:cxn modelId="{BFA93A9A-6127-4387-9983-F1064307BAA1}" type="presParOf" srcId="{6CB6F8E5-5B13-4A68-9E7E-CBC002B4E180}" destId="{92EAB30B-176C-4EF1-97FF-5107A3A2EA5C}" srcOrd="0" destOrd="0" presId="urn:microsoft.com/office/officeart/2005/8/layout/hierarchy4"/>
    <dgm:cxn modelId="{3FBBE3A7-2745-4FA7-A102-57935531E5B2}" type="presParOf" srcId="{6CB6F8E5-5B13-4A68-9E7E-CBC002B4E180}" destId="{8F76B7BB-8C5F-49E9-90C9-50E48E734727}" srcOrd="1" destOrd="0" presId="urn:microsoft.com/office/officeart/2005/8/layout/hierarchy4"/>
    <dgm:cxn modelId="{A59010DC-283B-4BA1-AAF9-F57042CBAF70}" type="presParOf" srcId="{5AF0251F-76A9-42A2-9067-F0915376DA90}" destId="{A6789861-8C17-4A91-A470-D2D9A418F9A5}" srcOrd="1" destOrd="0" presId="urn:microsoft.com/office/officeart/2005/8/layout/hierarchy4"/>
    <dgm:cxn modelId="{CDB2661A-4D5A-4665-B71B-8181290715D1}" type="presParOf" srcId="{5AF0251F-76A9-42A2-9067-F0915376DA90}" destId="{918C9492-FA5A-45F2-90E6-E84456D9DA88}" srcOrd="2" destOrd="0" presId="urn:microsoft.com/office/officeart/2005/8/layout/hierarchy4"/>
    <dgm:cxn modelId="{B6BA931B-5B32-4321-93A3-C3F515D14B5A}" type="presParOf" srcId="{918C9492-FA5A-45F2-90E6-E84456D9DA88}" destId="{6932E65D-2458-4BEB-AF5E-D913FF19C2A2}" srcOrd="0" destOrd="0" presId="urn:microsoft.com/office/officeart/2005/8/layout/hierarchy4"/>
    <dgm:cxn modelId="{CEBA96AE-BAFF-4551-A5FA-6B50436023F1}" type="presParOf" srcId="{918C9492-FA5A-45F2-90E6-E84456D9DA88}" destId="{7F50C963-B73C-46D7-925B-3174104E76DA}" srcOrd="1" destOrd="0" presId="urn:microsoft.com/office/officeart/2005/8/layout/hierarchy4"/>
    <dgm:cxn modelId="{2B062074-5AE5-4B58-8B68-9F7A0915BC63}" type="presParOf" srcId="{918C9492-FA5A-45F2-90E6-E84456D9DA88}" destId="{ECBD6DB8-9653-4CE6-89EB-BE487909E6C9}" srcOrd="2" destOrd="0" presId="urn:microsoft.com/office/officeart/2005/8/layout/hierarchy4"/>
    <dgm:cxn modelId="{6C6D567E-66B2-435D-AC59-5DE629717F6B}" type="presParOf" srcId="{ECBD6DB8-9653-4CE6-89EB-BE487909E6C9}" destId="{198B91AF-F5C9-4A2C-ADDA-965D8661B2B9}" srcOrd="0" destOrd="0" presId="urn:microsoft.com/office/officeart/2005/8/layout/hierarchy4"/>
    <dgm:cxn modelId="{33E5B2D5-9A2D-46C8-A56A-BB9C9D45FCEE}" type="presParOf" srcId="{198B91AF-F5C9-4A2C-ADDA-965D8661B2B9}" destId="{561736CC-6765-4B08-ABBE-2A98D9266F91}" srcOrd="0" destOrd="0" presId="urn:microsoft.com/office/officeart/2005/8/layout/hierarchy4"/>
    <dgm:cxn modelId="{F86EFEDC-79A7-41E4-9DF4-201E78CA3138}" type="presParOf" srcId="{198B91AF-F5C9-4A2C-ADDA-965D8661B2B9}" destId="{223D3C9A-F19B-4E80-B7B5-801E39274B6A}" srcOrd="1" destOrd="0" presId="urn:microsoft.com/office/officeart/2005/8/layout/hierarchy4"/>
  </dgm:cxnLst>
  <dgm:bg/>
  <dgm:whole/>
</dgm:dataModel>
</file>

<file path=ppt/diagrams/data3.xml><?xml version="1.0" encoding="utf-8"?>
<dgm:dataModel xmlns:dgm="http://schemas.openxmlformats.org/drawingml/2006/diagram" xmlns:a="http://schemas.openxmlformats.org/drawingml/2006/main">
  <dgm:ptLst>
    <dgm:pt modelId="{E03451CB-1726-4D96-B131-EE138B028118}" type="doc">
      <dgm:prSet loTypeId="urn:microsoft.com/office/officeart/2005/8/layout/radial6" loCatId="cycle" qsTypeId="urn:microsoft.com/office/officeart/2005/8/quickstyle/3d2" qsCatId="3D" csTypeId="urn:microsoft.com/office/officeart/2005/8/colors/colorful3" csCatId="colorful" phldr="1"/>
      <dgm:spPr/>
      <dgm:t>
        <a:bodyPr/>
        <a:lstStyle/>
        <a:p>
          <a:endParaRPr lang="es-EC"/>
        </a:p>
      </dgm:t>
    </dgm:pt>
    <dgm:pt modelId="{1C35673A-B3C8-49C8-AC03-564EBA87487A}">
      <dgm:prSet phldrT="[Texto]"/>
      <dgm:spPr/>
      <dgm:t>
        <a:bodyPr/>
        <a:lstStyle/>
        <a:p>
          <a:r>
            <a:rPr lang="es-EC" dirty="0">
              <a:solidFill>
                <a:schemeClr val="tx2"/>
              </a:solidFill>
            </a:rPr>
            <a:t>FUERZAS DE PORTER</a:t>
          </a:r>
        </a:p>
      </dgm:t>
    </dgm:pt>
    <dgm:pt modelId="{39A6931B-545E-4B05-9B0B-524EC87722E5}" type="parTrans" cxnId="{F253725F-7D4B-42FF-9F97-0A39522B1269}">
      <dgm:prSet/>
      <dgm:spPr/>
      <dgm:t>
        <a:bodyPr/>
        <a:lstStyle/>
        <a:p>
          <a:endParaRPr lang="es-EC"/>
        </a:p>
      </dgm:t>
    </dgm:pt>
    <dgm:pt modelId="{9FAD25E1-0905-4102-8523-25CAD0E99737}" type="sibTrans" cxnId="{F253725F-7D4B-42FF-9F97-0A39522B1269}">
      <dgm:prSet/>
      <dgm:spPr/>
      <dgm:t>
        <a:bodyPr/>
        <a:lstStyle/>
        <a:p>
          <a:endParaRPr lang="es-EC"/>
        </a:p>
      </dgm:t>
    </dgm:pt>
    <dgm:pt modelId="{E02A3B14-6FA1-4BDB-A62D-D36AFD4A0AFF}">
      <dgm:prSet phldrT="[Texto]"/>
      <dgm:spPr/>
      <dgm:t>
        <a:bodyPr/>
        <a:lstStyle/>
        <a:p>
          <a:r>
            <a:rPr lang="es-EC" dirty="0">
              <a:solidFill>
                <a:schemeClr val="tx2"/>
              </a:solidFill>
            </a:rPr>
            <a:t>Barreras de Entrada</a:t>
          </a:r>
        </a:p>
      </dgm:t>
    </dgm:pt>
    <dgm:pt modelId="{948AA3F7-054E-47C5-A617-DA1399AD5B87}" type="parTrans" cxnId="{E9D5D528-E662-481E-BA41-03160EC2A56E}">
      <dgm:prSet/>
      <dgm:spPr/>
      <dgm:t>
        <a:bodyPr/>
        <a:lstStyle/>
        <a:p>
          <a:endParaRPr lang="es-EC"/>
        </a:p>
      </dgm:t>
    </dgm:pt>
    <dgm:pt modelId="{3A5AB10F-0E3B-463B-95E5-AB525D57FBF7}" type="sibTrans" cxnId="{E9D5D528-E662-481E-BA41-03160EC2A56E}">
      <dgm:prSet/>
      <dgm:spPr/>
      <dgm:t>
        <a:bodyPr/>
        <a:lstStyle/>
        <a:p>
          <a:endParaRPr lang="es-EC"/>
        </a:p>
      </dgm:t>
    </dgm:pt>
    <dgm:pt modelId="{4DE94B66-A5CD-46CC-BB5B-9397C6EA0FB5}">
      <dgm:prSet phldrT="[Texto]"/>
      <dgm:spPr/>
      <dgm:t>
        <a:bodyPr/>
        <a:lstStyle/>
        <a:p>
          <a:r>
            <a:rPr lang="es-EC" dirty="0">
              <a:solidFill>
                <a:schemeClr val="tx2"/>
              </a:solidFill>
            </a:rPr>
            <a:t>Sustitutos</a:t>
          </a:r>
        </a:p>
      </dgm:t>
    </dgm:pt>
    <dgm:pt modelId="{3D308E87-8FCA-483D-9CBF-7EDD18F8FB55}" type="parTrans" cxnId="{61026DB2-121F-4165-9033-B1DAC5CEDA1F}">
      <dgm:prSet/>
      <dgm:spPr/>
      <dgm:t>
        <a:bodyPr/>
        <a:lstStyle/>
        <a:p>
          <a:endParaRPr lang="es-EC"/>
        </a:p>
      </dgm:t>
    </dgm:pt>
    <dgm:pt modelId="{A5569BF8-62A4-4CC8-939D-22C703CEBBB5}" type="sibTrans" cxnId="{61026DB2-121F-4165-9033-B1DAC5CEDA1F}">
      <dgm:prSet/>
      <dgm:spPr/>
      <dgm:t>
        <a:bodyPr/>
        <a:lstStyle/>
        <a:p>
          <a:endParaRPr lang="es-EC"/>
        </a:p>
      </dgm:t>
    </dgm:pt>
    <dgm:pt modelId="{09D7F82D-21B6-476D-B0F1-37E292B5D027}">
      <dgm:prSet phldrT="[Texto]"/>
      <dgm:spPr/>
      <dgm:t>
        <a:bodyPr/>
        <a:lstStyle/>
        <a:p>
          <a:r>
            <a:rPr lang="es-EC" dirty="0">
              <a:solidFill>
                <a:schemeClr val="tx2"/>
              </a:solidFill>
            </a:rPr>
            <a:t>Poder de </a:t>
          </a:r>
          <a:r>
            <a:rPr lang="es-EC" dirty="0" smtClean="0">
              <a:solidFill>
                <a:schemeClr val="tx2"/>
              </a:solidFill>
            </a:rPr>
            <a:t>Negociación </a:t>
          </a:r>
          <a:r>
            <a:rPr lang="es-EC" dirty="0">
              <a:solidFill>
                <a:schemeClr val="tx2"/>
              </a:solidFill>
            </a:rPr>
            <a:t>del Proveedor</a:t>
          </a:r>
        </a:p>
      </dgm:t>
    </dgm:pt>
    <dgm:pt modelId="{67AA9AB9-1B38-4F73-AC4D-20322502AC9B}" type="parTrans" cxnId="{9794B52B-15DF-47FD-9124-A7D544ED650F}">
      <dgm:prSet/>
      <dgm:spPr/>
      <dgm:t>
        <a:bodyPr/>
        <a:lstStyle/>
        <a:p>
          <a:endParaRPr lang="es-EC"/>
        </a:p>
      </dgm:t>
    </dgm:pt>
    <dgm:pt modelId="{441F72F7-0AB1-4329-BEAE-C4A94D812E01}" type="sibTrans" cxnId="{9794B52B-15DF-47FD-9124-A7D544ED650F}">
      <dgm:prSet/>
      <dgm:spPr/>
      <dgm:t>
        <a:bodyPr/>
        <a:lstStyle/>
        <a:p>
          <a:endParaRPr lang="es-EC"/>
        </a:p>
      </dgm:t>
    </dgm:pt>
    <dgm:pt modelId="{AA8CFD73-F915-4D72-9130-6C01DC9978EE}">
      <dgm:prSet phldrT="[Texto]"/>
      <dgm:spPr/>
      <dgm:t>
        <a:bodyPr/>
        <a:lstStyle/>
        <a:p>
          <a:r>
            <a:rPr lang="es-EC" dirty="0">
              <a:solidFill>
                <a:schemeClr val="tx2"/>
              </a:solidFill>
            </a:rPr>
            <a:t>Poder de </a:t>
          </a:r>
          <a:r>
            <a:rPr lang="es-EC" dirty="0" smtClean="0">
              <a:solidFill>
                <a:schemeClr val="tx2"/>
              </a:solidFill>
            </a:rPr>
            <a:t>Negociación </a:t>
          </a:r>
          <a:r>
            <a:rPr lang="es-EC" dirty="0">
              <a:solidFill>
                <a:schemeClr val="tx2"/>
              </a:solidFill>
            </a:rPr>
            <a:t>del Consumidor</a:t>
          </a:r>
        </a:p>
      </dgm:t>
    </dgm:pt>
    <dgm:pt modelId="{E9EA8CE2-DF9F-49CA-807B-A14D274B96BA}" type="parTrans" cxnId="{6709069F-8172-4CDE-88E6-81D73E23FE5A}">
      <dgm:prSet/>
      <dgm:spPr/>
      <dgm:t>
        <a:bodyPr/>
        <a:lstStyle/>
        <a:p>
          <a:endParaRPr lang="es-EC"/>
        </a:p>
      </dgm:t>
    </dgm:pt>
    <dgm:pt modelId="{F7A8F162-368F-4AEF-9201-C4D053F43785}" type="sibTrans" cxnId="{6709069F-8172-4CDE-88E6-81D73E23FE5A}">
      <dgm:prSet/>
      <dgm:spPr/>
      <dgm:t>
        <a:bodyPr/>
        <a:lstStyle/>
        <a:p>
          <a:endParaRPr lang="es-EC"/>
        </a:p>
      </dgm:t>
    </dgm:pt>
    <dgm:pt modelId="{A077C80B-A298-4B0B-A7AB-1D3890D41CCB}">
      <dgm:prSet/>
      <dgm:spPr/>
      <dgm:t>
        <a:bodyPr/>
        <a:lstStyle/>
        <a:p>
          <a:r>
            <a:rPr lang="es-EC" dirty="0">
              <a:solidFill>
                <a:schemeClr val="tx2"/>
              </a:solidFill>
            </a:rPr>
            <a:t>Rivalidad</a:t>
          </a:r>
        </a:p>
      </dgm:t>
    </dgm:pt>
    <dgm:pt modelId="{1564F2CC-C54A-44C5-A6C5-887CC855F31B}" type="parTrans" cxnId="{6C11984C-FDD6-4790-A263-35547F832A2C}">
      <dgm:prSet/>
      <dgm:spPr/>
      <dgm:t>
        <a:bodyPr/>
        <a:lstStyle/>
        <a:p>
          <a:endParaRPr lang="es-EC"/>
        </a:p>
      </dgm:t>
    </dgm:pt>
    <dgm:pt modelId="{33A2EF5B-980C-4AF6-802A-6FE2EFEA2608}" type="sibTrans" cxnId="{6C11984C-FDD6-4790-A263-35547F832A2C}">
      <dgm:prSet/>
      <dgm:spPr/>
      <dgm:t>
        <a:bodyPr/>
        <a:lstStyle/>
        <a:p>
          <a:endParaRPr lang="es-EC"/>
        </a:p>
      </dgm:t>
    </dgm:pt>
    <dgm:pt modelId="{BE40EC6B-6786-40B3-A31D-E3DF0CEBF2B2}" type="pres">
      <dgm:prSet presAssocID="{E03451CB-1726-4D96-B131-EE138B028118}" presName="Name0" presStyleCnt="0">
        <dgm:presLayoutVars>
          <dgm:chMax val="1"/>
          <dgm:dir/>
          <dgm:animLvl val="ctr"/>
          <dgm:resizeHandles val="exact"/>
        </dgm:presLayoutVars>
      </dgm:prSet>
      <dgm:spPr/>
      <dgm:t>
        <a:bodyPr/>
        <a:lstStyle/>
        <a:p>
          <a:endParaRPr lang="es-EC"/>
        </a:p>
      </dgm:t>
    </dgm:pt>
    <dgm:pt modelId="{4F8DFF57-BF2B-409C-B1C6-48E083C4D684}" type="pres">
      <dgm:prSet presAssocID="{1C35673A-B3C8-49C8-AC03-564EBA87487A}" presName="centerShape" presStyleLbl="node0" presStyleIdx="0" presStyleCnt="1"/>
      <dgm:spPr/>
      <dgm:t>
        <a:bodyPr/>
        <a:lstStyle/>
        <a:p>
          <a:endParaRPr lang="es-EC"/>
        </a:p>
      </dgm:t>
    </dgm:pt>
    <dgm:pt modelId="{EDE35045-8719-4304-B200-A21A4410F6EB}" type="pres">
      <dgm:prSet presAssocID="{E02A3B14-6FA1-4BDB-A62D-D36AFD4A0AFF}" presName="node" presStyleLbl="node1" presStyleIdx="0" presStyleCnt="5">
        <dgm:presLayoutVars>
          <dgm:bulletEnabled val="1"/>
        </dgm:presLayoutVars>
      </dgm:prSet>
      <dgm:spPr/>
      <dgm:t>
        <a:bodyPr/>
        <a:lstStyle/>
        <a:p>
          <a:endParaRPr lang="es-EC"/>
        </a:p>
      </dgm:t>
    </dgm:pt>
    <dgm:pt modelId="{58490F64-2B2A-4A66-B03D-6C1EA126EFF7}" type="pres">
      <dgm:prSet presAssocID="{E02A3B14-6FA1-4BDB-A62D-D36AFD4A0AFF}" presName="dummy" presStyleCnt="0"/>
      <dgm:spPr/>
      <dgm:t>
        <a:bodyPr/>
        <a:lstStyle/>
        <a:p>
          <a:endParaRPr lang="es-EC"/>
        </a:p>
      </dgm:t>
    </dgm:pt>
    <dgm:pt modelId="{42AC6E91-EBA7-436F-B954-C4F4DE6231DE}" type="pres">
      <dgm:prSet presAssocID="{3A5AB10F-0E3B-463B-95E5-AB525D57FBF7}" presName="sibTrans" presStyleLbl="sibTrans2D1" presStyleIdx="0" presStyleCnt="5"/>
      <dgm:spPr/>
      <dgm:t>
        <a:bodyPr/>
        <a:lstStyle/>
        <a:p>
          <a:endParaRPr lang="es-EC"/>
        </a:p>
      </dgm:t>
    </dgm:pt>
    <dgm:pt modelId="{5009913B-120B-4D49-B179-373FED74D639}" type="pres">
      <dgm:prSet presAssocID="{A077C80B-A298-4B0B-A7AB-1D3890D41CCB}" presName="node" presStyleLbl="node1" presStyleIdx="1" presStyleCnt="5" custRadScaleRad="112254" custRadScaleInc="45420">
        <dgm:presLayoutVars>
          <dgm:bulletEnabled val="1"/>
        </dgm:presLayoutVars>
      </dgm:prSet>
      <dgm:spPr/>
      <dgm:t>
        <a:bodyPr/>
        <a:lstStyle/>
        <a:p>
          <a:endParaRPr lang="es-EC"/>
        </a:p>
      </dgm:t>
    </dgm:pt>
    <dgm:pt modelId="{719FC06C-4732-4EE0-A84A-0F9E33D13332}" type="pres">
      <dgm:prSet presAssocID="{A077C80B-A298-4B0B-A7AB-1D3890D41CCB}" presName="dummy" presStyleCnt="0"/>
      <dgm:spPr/>
      <dgm:t>
        <a:bodyPr/>
        <a:lstStyle/>
        <a:p>
          <a:endParaRPr lang="es-EC"/>
        </a:p>
      </dgm:t>
    </dgm:pt>
    <dgm:pt modelId="{004D5B09-ACBA-496B-BCDA-6C1C731E634A}" type="pres">
      <dgm:prSet presAssocID="{33A2EF5B-980C-4AF6-802A-6FE2EFEA2608}" presName="sibTrans" presStyleLbl="sibTrans2D1" presStyleIdx="1" presStyleCnt="5"/>
      <dgm:spPr/>
      <dgm:t>
        <a:bodyPr/>
        <a:lstStyle/>
        <a:p>
          <a:endParaRPr lang="es-EC"/>
        </a:p>
      </dgm:t>
    </dgm:pt>
    <dgm:pt modelId="{5C7C56BB-C0B4-4B01-B33E-60206796DF73}" type="pres">
      <dgm:prSet presAssocID="{4DE94B66-A5CD-46CC-BB5B-9397C6EA0FB5}" presName="node" presStyleLbl="node1" presStyleIdx="2" presStyleCnt="5">
        <dgm:presLayoutVars>
          <dgm:bulletEnabled val="1"/>
        </dgm:presLayoutVars>
      </dgm:prSet>
      <dgm:spPr/>
      <dgm:t>
        <a:bodyPr/>
        <a:lstStyle/>
        <a:p>
          <a:endParaRPr lang="es-EC"/>
        </a:p>
      </dgm:t>
    </dgm:pt>
    <dgm:pt modelId="{C8C7511C-F3E2-48C1-901E-A9BA39319E9C}" type="pres">
      <dgm:prSet presAssocID="{4DE94B66-A5CD-46CC-BB5B-9397C6EA0FB5}" presName="dummy" presStyleCnt="0"/>
      <dgm:spPr/>
      <dgm:t>
        <a:bodyPr/>
        <a:lstStyle/>
        <a:p>
          <a:endParaRPr lang="es-EC"/>
        </a:p>
      </dgm:t>
    </dgm:pt>
    <dgm:pt modelId="{9662E7CF-C44E-41F1-BC5F-71EEEDB9C7B5}" type="pres">
      <dgm:prSet presAssocID="{A5569BF8-62A4-4CC8-939D-22C703CEBBB5}" presName="sibTrans" presStyleLbl="sibTrans2D1" presStyleIdx="2" presStyleCnt="5"/>
      <dgm:spPr/>
      <dgm:t>
        <a:bodyPr/>
        <a:lstStyle/>
        <a:p>
          <a:endParaRPr lang="es-EC"/>
        </a:p>
      </dgm:t>
    </dgm:pt>
    <dgm:pt modelId="{57BBC7B9-7510-4825-B13B-06772F3B5775}" type="pres">
      <dgm:prSet presAssocID="{09D7F82D-21B6-476D-B0F1-37E292B5D027}" presName="node" presStyleLbl="node1" presStyleIdx="3" presStyleCnt="5">
        <dgm:presLayoutVars>
          <dgm:bulletEnabled val="1"/>
        </dgm:presLayoutVars>
      </dgm:prSet>
      <dgm:spPr/>
      <dgm:t>
        <a:bodyPr/>
        <a:lstStyle/>
        <a:p>
          <a:endParaRPr lang="es-EC"/>
        </a:p>
      </dgm:t>
    </dgm:pt>
    <dgm:pt modelId="{5676CA8B-0DFC-4F4F-A097-B71A81926943}" type="pres">
      <dgm:prSet presAssocID="{09D7F82D-21B6-476D-B0F1-37E292B5D027}" presName="dummy" presStyleCnt="0"/>
      <dgm:spPr/>
      <dgm:t>
        <a:bodyPr/>
        <a:lstStyle/>
        <a:p>
          <a:endParaRPr lang="es-EC"/>
        </a:p>
      </dgm:t>
    </dgm:pt>
    <dgm:pt modelId="{5B219852-78F9-4FDC-A355-F04AC31E8F79}" type="pres">
      <dgm:prSet presAssocID="{441F72F7-0AB1-4329-BEAE-C4A94D812E01}" presName="sibTrans" presStyleLbl="sibTrans2D1" presStyleIdx="3" presStyleCnt="5"/>
      <dgm:spPr/>
      <dgm:t>
        <a:bodyPr/>
        <a:lstStyle/>
        <a:p>
          <a:endParaRPr lang="es-EC"/>
        </a:p>
      </dgm:t>
    </dgm:pt>
    <dgm:pt modelId="{B25F96D6-299B-49DE-A815-6B52C7CFCCB7}" type="pres">
      <dgm:prSet presAssocID="{AA8CFD73-F915-4D72-9130-6C01DC9978EE}" presName="node" presStyleLbl="node1" presStyleIdx="4" presStyleCnt="5">
        <dgm:presLayoutVars>
          <dgm:bulletEnabled val="1"/>
        </dgm:presLayoutVars>
      </dgm:prSet>
      <dgm:spPr/>
      <dgm:t>
        <a:bodyPr/>
        <a:lstStyle/>
        <a:p>
          <a:endParaRPr lang="es-EC"/>
        </a:p>
      </dgm:t>
    </dgm:pt>
    <dgm:pt modelId="{0DFBE0C1-58D1-40E4-BCE9-D2C9A78DF685}" type="pres">
      <dgm:prSet presAssocID="{AA8CFD73-F915-4D72-9130-6C01DC9978EE}" presName="dummy" presStyleCnt="0"/>
      <dgm:spPr/>
      <dgm:t>
        <a:bodyPr/>
        <a:lstStyle/>
        <a:p>
          <a:endParaRPr lang="es-EC"/>
        </a:p>
      </dgm:t>
    </dgm:pt>
    <dgm:pt modelId="{BFDA044A-27A7-4770-BF94-2CF179EFE616}" type="pres">
      <dgm:prSet presAssocID="{F7A8F162-368F-4AEF-9201-C4D053F43785}" presName="sibTrans" presStyleLbl="sibTrans2D1" presStyleIdx="4" presStyleCnt="5"/>
      <dgm:spPr/>
      <dgm:t>
        <a:bodyPr/>
        <a:lstStyle/>
        <a:p>
          <a:endParaRPr lang="es-EC"/>
        </a:p>
      </dgm:t>
    </dgm:pt>
  </dgm:ptLst>
  <dgm:cxnLst>
    <dgm:cxn modelId="{F253725F-7D4B-42FF-9F97-0A39522B1269}" srcId="{E03451CB-1726-4D96-B131-EE138B028118}" destId="{1C35673A-B3C8-49C8-AC03-564EBA87487A}" srcOrd="0" destOrd="0" parTransId="{39A6931B-545E-4B05-9B0B-524EC87722E5}" sibTransId="{9FAD25E1-0905-4102-8523-25CAD0E99737}"/>
    <dgm:cxn modelId="{7B91067A-BD87-41F2-B637-8F63C41AE7E0}" type="presOf" srcId="{09D7F82D-21B6-476D-B0F1-37E292B5D027}" destId="{57BBC7B9-7510-4825-B13B-06772F3B5775}" srcOrd="0" destOrd="0" presId="urn:microsoft.com/office/officeart/2005/8/layout/radial6"/>
    <dgm:cxn modelId="{9794B52B-15DF-47FD-9124-A7D544ED650F}" srcId="{1C35673A-B3C8-49C8-AC03-564EBA87487A}" destId="{09D7F82D-21B6-476D-B0F1-37E292B5D027}" srcOrd="3" destOrd="0" parTransId="{67AA9AB9-1B38-4F73-AC4D-20322502AC9B}" sibTransId="{441F72F7-0AB1-4329-BEAE-C4A94D812E01}"/>
    <dgm:cxn modelId="{7BD0CA6C-4C47-41A3-A15D-D4DADDF4749F}" type="presOf" srcId="{AA8CFD73-F915-4D72-9130-6C01DC9978EE}" destId="{B25F96D6-299B-49DE-A815-6B52C7CFCCB7}" srcOrd="0" destOrd="0" presId="urn:microsoft.com/office/officeart/2005/8/layout/radial6"/>
    <dgm:cxn modelId="{8B61FEB7-6018-4740-AB9A-C55B81AF277F}" type="presOf" srcId="{3A5AB10F-0E3B-463B-95E5-AB525D57FBF7}" destId="{42AC6E91-EBA7-436F-B954-C4F4DE6231DE}" srcOrd="0" destOrd="0" presId="urn:microsoft.com/office/officeart/2005/8/layout/radial6"/>
    <dgm:cxn modelId="{9D8E260F-FE84-49E8-A18A-2261CFEF986B}" type="presOf" srcId="{441F72F7-0AB1-4329-BEAE-C4A94D812E01}" destId="{5B219852-78F9-4FDC-A355-F04AC31E8F79}" srcOrd="0" destOrd="0" presId="urn:microsoft.com/office/officeart/2005/8/layout/radial6"/>
    <dgm:cxn modelId="{01EF0D73-AF92-4255-BAA9-E09951FA78DB}" type="presOf" srcId="{F7A8F162-368F-4AEF-9201-C4D053F43785}" destId="{BFDA044A-27A7-4770-BF94-2CF179EFE616}" srcOrd="0" destOrd="0" presId="urn:microsoft.com/office/officeart/2005/8/layout/radial6"/>
    <dgm:cxn modelId="{19AC7F54-048D-4919-AA1C-A532FDC7872B}" type="presOf" srcId="{A5569BF8-62A4-4CC8-939D-22C703CEBBB5}" destId="{9662E7CF-C44E-41F1-BC5F-71EEEDB9C7B5}" srcOrd="0" destOrd="0" presId="urn:microsoft.com/office/officeart/2005/8/layout/radial6"/>
    <dgm:cxn modelId="{E9D5D528-E662-481E-BA41-03160EC2A56E}" srcId="{1C35673A-B3C8-49C8-AC03-564EBA87487A}" destId="{E02A3B14-6FA1-4BDB-A62D-D36AFD4A0AFF}" srcOrd="0" destOrd="0" parTransId="{948AA3F7-054E-47C5-A617-DA1399AD5B87}" sibTransId="{3A5AB10F-0E3B-463B-95E5-AB525D57FBF7}"/>
    <dgm:cxn modelId="{6709069F-8172-4CDE-88E6-81D73E23FE5A}" srcId="{1C35673A-B3C8-49C8-AC03-564EBA87487A}" destId="{AA8CFD73-F915-4D72-9130-6C01DC9978EE}" srcOrd="4" destOrd="0" parTransId="{E9EA8CE2-DF9F-49CA-807B-A14D274B96BA}" sibTransId="{F7A8F162-368F-4AEF-9201-C4D053F43785}"/>
    <dgm:cxn modelId="{3E243FD4-F987-4E7C-91D4-1A5DCA3BB3C6}" type="presOf" srcId="{33A2EF5B-980C-4AF6-802A-6FE2EFEA2608}" destId="{004D5B09-ACBA-496B-BCDA-6C1C731E634A}" srcOrd="0" destOrd="0" presId="urn:microsoft.com/office/officeart/2005/8/layout/radial6"/>
    <dgm:cxn modelId="{6C11984C-FDD6-4790-A263-35547F832A2C}" srcId="{1C35673A-B3C8-49C8-AC03-564EBA87487A}" destId="{A077C80B-A298-4B0B-A7AB-1D3890D41CCB}" srcOrd="1" destOrd="0" parTransId="{1564F2CC-C54A-44C5-A6C5-887CC855F31B}" sibTransId="{33A2EF5B-980C-4AF6-802A-6FE2EFEA2608}"/>
    <dgm:cxn modelId="{D79CCD85-3AD8-4327-B098-DBA1784FB974}" type="presOf" srcId="{E02A3B14-6FA1-4BDB-A62D-D36AFD4A0AFF}" destId="{EDE35045-8719-4304-B200-A21A4410F6EB}" srcOrd="0" destOrd="0" presId="urn:microsoft.com/office/officeart/2005/8/layout/radial6"/>
    <dgm:cxn modelId="{61026DB2-121F-4165-9033-B1DAC5CEDA1F}" srcId="{1C35673A-B3C8-49C8-AC03-564EBA87487A}" destId="{4DE94B66-A5CD-46CC-BB5B-9397C6EA0FB5}" srcOrd="2" destOrd="0" parTransId="{3D308E87-8FCA-483D-9CBF-7EDD18F8FB55}" sibTransId="{A5569BF8-62A4-4CC8-939D-22C703CEBBB5}"/>
    <dgm:cxn modelId="{F824F138-12A2-4F0E-B8D6-C67460612790}" type="presOf" srcId="{A077C80B-A298-4B0B-A7AB-1D3890D41CCB}" destId="{5009913B-120B-4D49-B179-373FED74D639}" srcOrd="0" destOrd="0" presId="urn:microsoft.com/office/officeart/2005/8/layout/radial6"/>
    <dgm:cxn modelId="{BA873C5F-C454-44BC-99F1-ACBF0BE883EA}" type="presOf" srcId="{4DE94B66-A5CD-46CC-BB5B-9397C6EA0FB5}" destId="{5C7C56BB-C0B4-4B01-B33E-60206796DF73}" srcOrd="0" destOrd="0" presId="urn:microsoft.com/office/officeart/2005/8/layout/radial6"/>
    <dgm:cxn modelId="{DBA33C30-124A-4B20-BF60-8EC4DBC9A1C8}" type="presOf" srcId="{1C35673A-B3C8-49C8-AC03-564EBA87487A}" destId="{4F8DFF57-BF2B-409C-B1C6-48E083C4D684}" srcOrd="0" destOrd="0" presId="urn:microsoft.com/office/officeart/2005/8/layout/radial6"/>
    <dgm:cxn modelId="{CD177EF9-92B8-41D1-8E30-5193544AD824}" type="presOf" srcId="{E03451CB-1726-4D96-B131-EE138B028118}" destId="{BE40EC6B-6786-40B3-A31D-E3DF0CEBF2B2}" srcOrd="0" destOrd="0" presId="urn:microsoft.com/office/officeart/2005/8/layout/radial6"/>
    <dgm:cxn modelId="{11511310-3035-4902-98E5-BFDCFAA5200C}" type="presParOf" srcId="{BE40EC6B-6786-40B3-A31D-E3DF0CEBF2B2}" destId="{4F8DFF57-BF2B-409C-B1C6-48E083C4D684}" srcOrd="0" destOrd="0" presId="urn:microsoft.com/office/officeart/2005/8/layout/radial6"/>
    <dgm:cxn modelId="{DAC31163-F97C-4CFF-B9EF-D09D649AB390}" type="presParOf" srcId="{BE40EC6B-6786-40B3-A31D-E3DF0CEBF2B2}" destId="{EDE35045-8719-4304-B200-A21A4410F6EB}" srcOrd="1" destOrd="0" presId="urn:microsoft.com/office/officeart/2005/8/layout/radial6"/>
    <dgm:cxn modelId="{E92CD3B0-F561-4F85-AF47-E59D25B8EB85}" type="presParOf" srcId="{BE40EC6B-6786-40B3-A31D-E3DF0CEBF2B2}" destId="{58490F64-2B2A-4A66-B03D-6C1EA126EFF7}" srcOrd="2" destOrd="0" presId="urn:microsoft.com/office/officeart/2005/8/layout/radial6"/>
    <dgm:cxn modelId="{B10F920C-157C-4ECA-9961-562E82B7FC80}" type="presParOf" srcId="{BE40EC6B-6786-40B3-A31D-E3DF0CEBF2B2}" destId="{42AC6E91-EBA7-436F-B954-C4F4DE6231DE}" srcOrd="3" destOrd="0" presId="urn:microsoft.com/office/officeart/2005/8/layout/radial6"/>
    <dgm:cxn modelId="{AD99F342-7BF8-4B7C-BF80-BF53AD2636A5}" type="presParOf" srcId="{BE40EC6B-6786-40B3-A31D-E3DF0CEBF2B2}" destId="{5009913B-120B-4D49-B179-373FED74D639}" srcOrd="4" destOrd="0" presId="urn:microsoft.com/office/officeart/2005/8/layout/radial6"/>
    <dgm:cxn modelId="{A6C307FB-527C-4439-8CF1-26E5F3061C99}" type="presParOf" srcId="{BE40EC6B-6786-40B3-A31D-E3DF0CEBF2B2}" destId="{719FC06C-4732-4EE0-A84A-0F9E33D13332}" srcOrd="5" destOrd="0" presId="urn:microsoft.com/office/officeart/2005/8/layout/radial6"/>
    <dgm:cxn modelId="{BC825E88-DB52-4667-9C4F-DFD394F3C2D6}" type="presParOf" srcId="{BE40EC6B-6786-40B3-A31D-E3DF0CEBF2B2}" destId="{004D5B09-ACBA-496B-BCDA-6C1C731E634A}" srcOrd="6" destOrd="0" presId="urn:microsoft.com/office/officeart/2005/8/layout/radial6"/>
    <dgm:cxn modelId="{867C1AF5-6CCB-4B8B-8AF0-8A69CB4BAD10}" type="presParOf" srcId="{BE40EC6B-6786-40B3-A31D-E3DF0CEBF2B2}" destId="{5C7C56BB-C0B4-4B01-B33E-60206796DF73}" srcOrd="7" destOrd="0" presId="urn:microsoft.com/office/officeart/2005/8/layout/radial6"/>
    <dgm:cxn modelId="{042F14F6-93F5-4191-AF52-54E4727446F9}" type="presParOf" srcId="{BE40EC6B-6786-40B3-A31D-E3DF0CEBF2B2}" destId="{C8C7511C-F3E2-48C1-901E-A9BA39319E9C}" srcOrd="8" destOrd="0" presId="urn:microsoft.com/office/officeart/2005/8/layout/radial6"/>
    <dgm:cxn modelId="{CFDA86A1-ADF1-471E-B2EA-477BE01890A4}" type="presParOf" srcId="{BE40EC6B-6786-40B3-A31D-E3DF0CEBF2B2}" destId="{9662E7CF-C44E-41F1-BC5F-71EEEDB9C7B5}" srcOrd="9" destOrd="0" presId="urn:microsoft.com/office/officeart/2005/8/layout/radial6"/>
    <dgm:cxn modelId="{15866EEB-E0D8-4C49-8CF5-2C9FEB280B74}" type="presParOf" srcId="{BE40EC6B-6786-40B3-A31D-E3DF0CEBF2B2}" destId="{57BBC7B9-7510-4825-B13B-06772F3B5775}" srcOrd="10" destOrd="0" presId="urn:microsoft.com/office/officeart/2005/8/layout/radial6"/>
    <dgm:cxn modelId="{3A71064B-BFAB-4AC1-902A-40B3343B0DC8}" type="presParOf" srcId="{BE40EC6B-6786-40B3-A31D-E3DF0CEBF2B2}" destId="{5676CA8B-0DFC-4F4F-A097-B71A81926943}" srcOrd="11" destOrd="0" presId="urn:microsoft.com/office/officeart/2005/8/layout/radial6"/>
    <dgm:cxn modelId="{EF26EE84-FFE3-4098-B186-DC12BF026A97}" type="presParOf" srcId="{BE40EC6B-6786-40B3-A31D-E3DF0CEBF2B2}" destId="{5B219852-78F9-4FDC-A355-F04AC31E8F79}" srcOrd="12" destOrd="0" presId="urn:microsoft.com/office/officeart/2005/8/layout/radial6"/>
    <dgm:cxn modelId="{D801537D-68FC-4EAF-9C06-5D5C758C06BA}" type="presParOf" srcId="{BE40EC6B-6786-40B3-A31D-E3DF0CEBF2B2}" destId="{B25F96D6-299B-49DE-A815-6B52C7CFCCB7}" srcOrd="13" destOrd="0" presId="urn:microsoft.com/office/officeart/2005/8/layout/radial6"/>
    <dgm:cxn modelId="{B1E57E1B-7519-4024-AE6E-2AE2491F0E7F}" type="presParOf" srcId="{BE40EC6B-6786-40B3-A31D-E3DF0CEBF2B2}" destId="{0DFBE0C1-58D1-40E4-BCE9-D2C9A78DF685}" srcOrd="14" destOrd="0" presId="urn:microsoft.com/office/officeart/2005/8/layout/radial6"/>
    <dgm:cxn modelId="{869CDC5A-06CE-4528-BE33-7279081A7ADF}" type="presParOf" srcId="{BE40EC6B-6786-40B3-A31D-E3DF0CEBF2B2}" destId="{BFDA044A-27A7-4770-BF94-2CF179EFE616}" srcOrd="15"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16" name="15 Marcador de número de diapositiva"/>
          <p:cNvSpPr>
            <a:spLocks noGrp="1"/>
          </p:cNvSpPr>
          <p:nvPr>
            <p:ph type="sldNum" sz="quarter" idx="11"/>
          </p:nvPr>
        </p:nvSpPr>
        <p:spPr/>
        <p:txBody>
          <a:bodyPr/>
          <a:lstStyle/>
          <a:p>
            <a:fld id="{C403437C-41B3-44CA-85EF-B68DEDA3CCF4}"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B1E6D0F4-5423-4140-BFBB-1EB33B99D54E}" type="datetimeFigureOut">
              <a:rPr lang="es-ES" smtClean="0"/>
              <a:pPr/>
              <a:t>22/10/2009</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C403437C-41B3-44CA-85EF-B68DEDA3CCF4}"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403437C-41B3-44CA-85EF-B68DEDA3CCF4}" type="slidenum">
              <a:rPr lang="es-ES" smtClean="0"/>
              <a:pPr/>
              <a:t>‹Nº›</a:t>
            </a:fld>
            <a:endParaRPr lang="es-E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B1E6D0F4-5423-4140-BFBB-1EB33B99D54E}" type="datetimeFigureOut">
              <a:rPr lang="es-ES" smtClean="0"/>
              <a:pPr/>
              <a:t>22/10/2009</a:t>
            </a:fld>
            <a:endParaRPr lang="es-ES"/>
          </a:p>
        </p:txBody>
      </p:sp>
      <p:sp>
        <p:nvSpPr>
          <p:cNvPr id="9" name="8 Marcador de número de diapositiva"/>
          <p:cNvSpPr>
            <a:spLocks noGrp="1"/>
          </p:cNvSpPr>
          <p:nvPr>
            <p:ph type="sldNum" sz="quarter" idx="15"/>
          </p:nvPr>
        </p:nvSpPr>
        <p:spPr/>
        <p:txBody>
          <a:bodyPr/>
          <a:lstStyle/>
          <a:p>
            <a:fld id="{C403437C-41B3-44CA-85EF-B68DEDA3CCF4}"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B1E6D0F4-5423-4140-BFBB-1EB33B99D54E}" type="datetimeFigureOut">
              <a:rPr lang="es-ES" smtClean="0"/>
              <a:pPr/>
              <a:t>22/10/2009</a:t>
            </a:fld>
            <a:endParaRPr lang="es-ES"/>
          </a:p>
        </p:txBody>
      </p:sp>
      <p:sp>
        <p:nvSpPr>
          <p:cNvPr id="9" name="8 Marcador de número de diapositiva"/>
          <p:cNvSpPr>
            <a:spLocks noGrp="1"/>
          </p:cNvSpPr>
          <p:nvPr>
            <p:ph type="sldNum" sz="quarter" idx="11"/>
          </p:nvPr>
        </p:nvSpPr>
        <p:spPr/>
        <p:txBody>
          <a:bodyPr/>
          <a:lstStyle/>
          <a:p>
            <a:fld id="{C403437C-41B3-44CA-85EF-B68DEDA3CCF4}"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1E6D0F4-5423-4140-BFBB-1EB33B99D54E}" type="datetimeFigureOut">
              <a:rPr lang="es-ES" smtClean="0"/>
              <a:pPr/>
              <a:t>22/10/2009</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403437C-41B3-44CA-85EF-B68DEDA3CCF4}"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slow">
    <p:fade thruBlk="1"/>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http://farm3.static.flickr.com/2164/1799251413_09e92c54cc.jp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034" y="3286124"/>
            <a:ext cx="8305800" cy="1143000"/>
          </a:xfrm>
        </p:spPr>
        <p:txBody>
          <a:bodyPr/>
          <a:lstStyle/>
          <a:p>
            <a:r>
              <a:rPr lang="es-ES" b="1" dirty="0" smtClean="0">
                <a:latin typeface="Arial" pitchFamily="34" charset="0"/>
                <a:cs typeface="Arial" pitchFamily="34" charset="0"/>
              </a:rPr>
              <a:t>“PROYECTO DE INVERSIÓN PARA LA CREACIÓN DE UN RESTAURANTE DE COMIDA CHINA TRADICIONAL”</a:t>
            </a:r>
            <a:endParaRPr lang="es-ES" b="1" dirty="0">
              <a:latin typeface="Arial" pitchFamily="34" charset="0"/>
              <a:cs typeface="Arial" pitchFamily="34" charset="0"/>
            </a:endParaRPr>
          </a:p>
        </p:txBody>
      </p:sp>
      <p:sp>
        <p:nvSpPr>
          <p:cNvPr id="2" name="1 Título"/>
          <p:cNvSpPr>
            <a:spLocks noGrp="1"/>
          </p:cNvSpPr>
          <p:nvPr>
            <p:ph type="ctrTitle"/>
          </p:nvPr>
        </p:nvSpPr>
        <p:spPr>
          <a:xfrm>
            <a:off x="642910" y="928670"/>
            <a:ext cx="8305800" cy="207170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RESTAURANTE</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b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“DRAGON HUT”</a:t>
            </a: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
            </a:r>
            <a:b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br>
            <a:r>
              <a:rPr lang="es-ES" sz="2400" b="1" i="1" spc="50" dirty="0" smtClean="0">
                <a:ln w="11430"/>
                <a:solidFill>
                  <a:schemeClr val="tx2"/>
                </a:solidFill>
                <a:effectLst>
                  <a:outerShdw blurRad="76200" dist="50800" dir="5400000" algn="tl" rotWithShape="0">
                    <a:srgbClr val="000000">
                      <a:alpha val="65000"/>
                    </a:srgbClr>
                  </a:outerShdw>
                </a:effectLst>
                <a:latin typeface="Comic Sans MS" pitchFamily="66" charset="0"/>
              </a:rPr>
              <a:t>International Chinese </a:t>
            </a:r>
            <a:r>
              <a:rPr lang="es-ES" sz="2400" b="1" i="1" spc="50" dirty="0" err="1" smtClean="0">
                <a:ln w="11430"/>
                <a:solidFill>
                  <a:schemeClr val="tx2"/>
                </a:solidFill>
                <a:effectLst>
                  <a:outerShdw blurRad="76200" dist="50800" dir="5400000" algn="tl" rotWithShape="0">
                    <a:srgbClr val="000000">
                      <a:alpha val="65000"/>
                    </a:srgbClr>
                  </a:outerShdw>
                </a:effectLst>
                <a:latin typeface="Comic Sans MS" pitchFamily="66" charset="0"/>
              </a:rPr>
              <a:t>Cuisine</a:t>
            </a:r>
            <a:endParaRPr lang="es-ES" sz="2400" b="1" spc="50" dirty="0">
              <a:ln w="11430"/>
              <a:solidFill>
                <a:schemeClr val="tx2"/>
              </a:solidFill>
              <a:effectLst>
                <a:outerShdw blurRad="76200" dist="50800" dir="5400000" algn="tl" rotWithShape="0">
                  <a:srgbClr val="000000">
                    <a:alpha val="65000"/>
                  </a:srgbClr>
                </a:outerShdw>
              </a:effectLst>
              <a:latin typeface="Comic Sans MS" pitchFamily="66" charset="0"/>
              <a:cs typeface="Arial" pitchFamily="34" charset="0"/>
            </a:endParaRPr>
          </a:p>
        </p:txBody>
      </p:sp>
      <p:sp>
        <p:nvSpPr>
          <p:cNvPr id="6" name="5 CuadroTexto"/>
          <p:cNvSpPr txBox="1"/>
          <p:nvPr/>
        </p:nvSpPr>
        <p:spPr>
          <a:xfrm>
            <a:off x="4143372" y="4786322"/>
            <a:ext cx="4500594" cy="1323439"/>
          </a:xfrm>
          <a:prstGeom prst="rect">
            <a:avLst/>
          </a:prstGeom>
          <a:noFill/>
        </p:spPr>
        <p:txBody>
          <a:bodyPr>
            <a:spAutoFit/>
          </a:bodyPr>
          <a:lstStyle/>
          <a:p>
            <a:pPr algn="r" fontAlgn="auto">
              <a:spcBef>
                <a:spcPts val="0"/>
              </a:spcBef>
              <a:spcAft>
                <a:spcPts val="0"/>
              </a:spcAft>
              <a:defRPr/>
            </a:pPr>
            <a:r>
              <a:rPr lang="es-ES" sz="2000" b="1" u="sng" dirty="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rPr>
              <a:t>INTEGRANTES:</a:t>
            </a:r>
            <a:endParaRPr lang="es-ES" sz="2000" b="1" dirty="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endParaRPr>
          </a:p>
          <a:p>
            <a:pPr algn="r" fontAlgn="auto">
              <a:spcBef>
                <a:spcPts val="0"/>
              </a:spcBef>
              <a:spcAft>
                <a:spcPts val="0"/>
              </a:spcAft>
              <a:buFont typeface="Arial" pitchFamily="34" charset="0"/>
              <a:buChar char="•"/>
              <a:defRPr/>
            </a:pPr>
            <a:r>
              <a:rPr lang="es-ES_tradnl" sz="2000" b="1" dirty="0" smtClean="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rPr>
              <a:t>Víctor Castro Maldonado</a:t>
            </a:r>
            <a:endParaRPr lang="es-ES" sz="2000" b="1" dirty="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endParaRPr>
          </a:p>
          <a:p>
            <a:pPr algn="r" fontAlgn="auto">
              <a:spcBef>
                <a:spcPts val="0"/>
              </a:spcBef>
              <a:spcAft>
                <a:spcPts val="0"/>
              </a:spcAft>
              <a:buFont typeface="Arial" pitchFamily="34" charset="0"/>
              <a:buChar char="•"/>
              <a:defRPr/>
            </a:pPr>
            <a:r>
              <a:rPr lang="es-ES_tradnl" sz="2000" b="1" dirty="0" smtClean="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rPr>
              <a:t>Willian Ng Chou</a:t>
            </a:r>
            <a:endParaRPr lang="es-ES_tradnl" sz="2000" b="1" dirty="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endParaRPr>
          </a:p>
          <a:p>
            <a:pPr algn="r" fontAlgn="auto">
              <a:spcBef>
                <a:spcPts val="0"/>
              </a:spcBef>
              <a:spcAft>
                <a:spcPts val="0"/>
              </a:spcAft>
              <a:buFont typeface="Arial" pitchFamily="34" charset="0"/>
              <a:buChar char="•"/>
              <a:defRPr/>
            </a:pPr>
            <a:r>
              <a:rPr lang="es-ES_tradnl" sz="2000" b="1" dirty="0" smtClean="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rPr>
              <a:t>César Portilla Parrales</a:t>
            </a:r>
            <a:endParaRPr lang="es-ES" sz="2400" b="1" dirty="0">
              <a:ln w="1905"/>
              <a:solidFill>
                <a:schemeClr val="bg2">
                  <a:lumMod val="25000"/>
                  <a:lumOff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4" name="Imagen 335" descr="index_r35_c2"/>
          <p:cNvPicPr>
            <a:picLocks noChangeAspect="1" noChangeArrowheads="1"/>
          </p:cNvPicPr>
          <p:nvPr/>
        </p:nvPicPr>
        <p:blipFill>
          <a:blip r:embed="rId2"/>
          <a:srcRect/>
          <a:stretch>
            <a:fillRect/>
          </a:stretch>
        </p:blipFill>
        <p:spPr bwMode="auto">
          <a:xfrm>
            <a:off x="1071538" y="5072074"/>
            <a:ext cx="1257300" cy="1206500"/>
          </a:xfrm>
          <a:prstGeom prst="rect">
            <a:avLst/>
          </a:prstGeom>
          <a:noFill/>
          <a:ln w="9525">
            <a:noFill/>
            <a:miter lim="800000"/>
            <a:headEnd/>
            <a:tailEnd/>
          </a:ln>
        </p:spPr>
      </p:pic>
      <p:pic>
        <p:nvPicPr>
          <p:cNvPr id="1027" name="Imagen 11" descr="LogoFen_Sello"/>
          <p:cNvPicPr>
            <a:picLocks noChangeAspect="1" noChangeArrowheads="1"/>
          </p:cNvPicPr>
          <p:nvPr/>
        </p:nvPicPr>
        <p:blipFill>
          <a:blip r:embed="rId3" cstate="print"/>
          <a:srcRect/>
          <a:stretch>
            <a:fillRect/>
          </a:stretch>
        </p:blipFill>
        <p:spPr bwMode="auto">
          <a:xfrm>
            <a:off x="3071802" y="5072074"/>
            <a:ext cx="1457325" cy="121444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500034" y="785794"/>
            <a:ext cx="8229600" cy="1219200"/>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METODOLOGIA  PARA LA EVALUACIÓN DEL PROYECTO</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S" dirty="0"/>
          </a:p>
        </p:txBody>
      </p:sp>
      <p:sp>
        <p:nvSpPr>
          <p:cNvPr id="2" name="1 Marcador de contenido"/>
          <p:cNvSpPr>
            <a:spLocks noGrp="1"/>
          </p:cNvSpPr>
          <p:nvPr>
            <p:ph idx="1"/>
          </p:nvPr>
        </p:nvSpPr>
        <p:spPr/>
        <p:txBody>
          <a:bodyPr/>
          <a:lstStyle/>
          <a:p>
            <a:pPr>
              <a:buNone/>
            </a:pPr>
            <a:r>
              <a:rPr lang="es-EC" sz="24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Investigación Concluyente.-</a:t>
            </a:r>
          </a:p>
          <a:p>
            <a:pPr algn="just"/>
            <a:r>
              <a:rPr lang="es-ES" dirty="0" smtClean="0">
                <a:solidFill>
                  <a:schemeClr val="bg2">
                    <a:lumMod val="10000"/>
                    <a:lumOff val="90000"/>
                  </a:schemeClr>
                </a:solidFill>
                <a:latin typeface="Arial" pitchFamily="34" charset="0"/>
                <a:cs typeface="Arial" pitchFamily="34" charset="0"/>
              </a:rPr>
              <a:t>Realizar un estudio de mercado por medio de encuestas</a:t>
            </a:r>
            <a:r>
              <a:rPr lang="es-ES" i="1" dirty="0" smtClean="0">
                <a:solidFill>
                  <a:schemeClr val="bg2">
                    <a:lumMod val="10000"/>
                    <a:lumOff val="90000"/>
                  </a:schemeClr>
                </a:solidFill>
                <a:latin typeface="Arial" pitchFamily="34" charset="0"/>
                <a:cs typeface="Arial" pitchFamily="34" charset="0"/>
              </a:rPr>
              <a:t>,</a:t>
            </a:r>
            <a:r>
              <a:rPr lang="es-ES" dirty="0" smtClean="0">
                <a:solidFill>
                  <a:schemeClr val="bg2">
                    <a:lumMod val="10000"/>
                    <a:lumOff val="90000"/>
                  </a:schemeClr>
                </a:solidFill>
                <a:latin typeface="Arial" pitchFamily="34" charset="0"/>
                <a:cs typeface="Arial" pitchFamily="34" charset="0"/>
              </a:rPr>
              <a:t> con el fin de formarse una idea clara en las preferencias del consumidor objetivo.</a:t>
            </a:r>
          </a:p>
          <a:p>
            <a:pPr algn="just"/>
            <a:endParaRPr lang="es-ES" dirty="0" smtClean="0">
              <a:solidFill>
                <a:schemeClr val="bg2">
                  <a:lumMod val="10000"/>
                  <a:lumOff val="90000"/>
                </a:schemeClr>
              </a:solidFill>
              <a:latin typeface="Arial" pitchFamily="34" charset="0"/>
              <a:cs typeface="Arial" pitchFamily="34" charset="0"/>
            </a:endParaRPr>
          </a:p>
          <a:p>
            <a:pPr lvl="0" algn="just"/>
            <a:r>
              <a:rPr lang="es-ES" dirty="0" smtClean="0">
                <a:solidFill>
                  <a:schemeClr val="bg2">
                    <a:lumMod val="10000"/>
                    <a:lumOff val="90000"/>
                  </a:schemeClr>
                </a:solidFill>
                <a:latin typeface="Arial" pitchFamily="34" charset="0"/>
                <a:cs typeface="Arial" pitchFamily="34" charset="0"/>
              </a:rPr>
              <a:t>Realizar un plan de ejecución y marketing adecuado para la promoción de nuestro restaurante, tomando en cuenta las condiciones de mercado para la introducción.</a:t>
            </a:r>
            <a:endParaRPr lang="es-EC" dirty="0" smtClean="0">
              <a:solidFill>
                <a:schemeClr val="bg2">
                  <a:lumMod val="10000"/>
                  <a:lumOff val="90000"/>
                </a:schemeClr>
              </a:solidFill>
              <a:latin typeface="Arial" pitchFamily="34" charset="0"/>
              <a:cs typeface="Arial" pitchFamily="34" charset="0"/>
            </a:endParaRPr>
          </a:p>
          <a:p>
            <a:endParaRPr lang="es-EC" dirty="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500034" y="714356"/>
            <a:ext cx="8229600" cy="1219200"/>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METODOLOGIA  PARA LA EVALUACIÓN DEL PROYECTO</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S" dirty="0"/>
          </a:p>
        </p:txBody>
      </p:sp>
      <p:sp>
        <p:nvSpPr>
          <p:cNvPr id="2" name="1 Marcador de contenido"/>
          <p:cNvSpPr>
            <a:spLocks noGrp="1"/>
          </p:cNvSpPr>
          <p:nvPr>
            <p:ph idx="1"/>
          </p:nvPr>
        </p:nvSpPr>
        <p:spPr/>
        <p:txBody>
          <a:bodyPr>
            <a:normAutofit fontScale="85000" lnSpcReduction="20000"/>
          </a:bodyPr>
          <a:lstStyle/>
          <a:p>
            <a:pPr lvl="2"/>
            <a:r>
              <a:rPr lang="es-ES"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Aspectos Metodológicos</a:t>
            </a: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a:p>
            <a:pPr lvl="0" algn="just"/>
            <a:r>
              <a:rPr lang="es-ES" sz="2800" dirty="0" smtClean="0">
                <a:solidFill>
                  <a:schemeClr val="bg2">
                    <a:lumMod val="10000"/>
                    <a:lumOff val="90000"/>
                  </a:schemeClr>
                </a:solidFill>
                <a:latin typeface="Arial" pitchFamily="34" charset="0"/>
                <a:cs typeface="Arial" pitchFamily="34" charset="0"/>
              </a:rPr>
              <a:t>Establecer los costos estimados de la ejecución y posesión. </a:t>
            </a:r>
            <a:endParaRPr lang="es-EC" sz="2800" dirty="0" smtClean="0">
              <a:solidFill>
                <a:schemeClr val="bg2">
                  <a:lumMod val="10000"/>
                  <a:lumOff val="90000"/>
                </a:schemeClr>
              </a:solidFill>
              <a:latin typeface="Arial" pitchFamily="34" charset="0"/>
              <a:cs typeface="Arial" pitchFamily="34" charset="0"/>
            </a:endParaRPr>
          </a:p>
          <a:p>
            <a:pPr lvl="0" algn="just"/>
            <a:r>
              <a:rPr lang="es-ES" sz="2800" dirty="0" smtClean="0">
                <a:solidFill>
                  <a:schemeClr val="bg2">
                    <a:lumMod val="10000"/>
                    <a:lumOff val="90000"/>
                  </a:schemeClr>
                </a:solidFill>
                <a:latin typeface="Arial" pitchFamily="34" charset="0"/>
                <a:cs typeface="Arial" pitchFamily="34" charset="0"/>
              </a:rPr>
              <a:t>Elaborar el análisis de la factibilidad económica y financiera del proyecto, a través de la elaboración de flujos de caja proyectados y el análisis de los principales resultados financieros.</a:t>
            </a:r>
            <a:endParaRPr lang="es-EC" sz="2800" dirty="0" smtClean="0">
              <a:solidFill>
                <a:schemeClr val="bg2">
                  <a:lumMod val="10000"/>
                  <a:lumOff val="90000"/>
                </a:schemeClr>
              </a:solidFill>
              <a:latin typeface="Arial" pitchFamily="34" charset="0"/>
              <a:cs typeface="Arial" pitchFamily="34" charset="0"/>
            </a:endParaRPr>
          </a:p>
          <a:p>
            <a:pPr>
              <a:buNone/>
            </a:pPr>
            <a:endParaRPr lang="es-EC" sz="2800" dirty="0" smtClean="0"/>
          </a:p>
          <a:p>
            <a:pPr lvl="2"/>
            <a:r>
              <a:rPr lang="es-ES"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Evaluación Final</a:t>
            </a: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a:p>
            <a:pPr lvl="0" algn="just"/>
            <a:r>
              <a:rPr lang="es-ES" sz="2800" dirty="0" smtClean="0">
                <a:solidFill>
                  <a:schemeClr val="bg2">
                    <a:lumMod val="10000"/>
                    <a:lumOff val="90000"/>
                  </a:schemeClr>
                </a:solidFill>
                <a:latin typeface="Arial" pitchFamily="34" charset="0"/>
                <a:cs typeface="Arial" pitchFamily="34" charset="0"/>
              </a:rPr>
              <a:t>Una vez realizados los estudios de mercado, técnico y financiero del proyecto, se procederá a determinar el grado de factibilidad del mismo, en base a los criterios expuestos anteriormente.</a:t>
            </a:r>
            <a:endParaRPr lang="es-EC" sz="2800" dirty="0" smtClean="0">
              <a:solidFill>
                <a:schemeClr val="bg2">
                  <a:lumMod val="10000"/>
                  <a:lumOff val="90000"/>
                </a:schemeClr>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idx="1"/>
          </p:nvPr>
        </p:nvSpPr>
        <p:spPr>
          <a:xfrm>
            <a:off x="642910" y="2643182"/>
            <a:ext cx="8229600" cy="135732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0"/>
              </a:spcBef>
              <a:buNone/>
            </a:pP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INVESTIGACION DE MERCADO</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357298"/>
            <a:ext cx="8229600" cy="4572000"/>
          </a:xfrm>
        </p:spPr>
        <p:txBody>
          <a:bodyPr>
            <a:normAutofit fontScale="77500" lnSpcReduction="20000"/>
          </a:bodyPr>
          <a:lstStyle/>
          <a:p>
            <a:pPr lvl="2">
              <a:buNone/>
            </a:pP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a:p>
            <a:pPr algn="just"/>
            <a:r>
              <a:rPr lang="es-ES" sz="3100" dirty="0" smtClean="0">
                <a:solidFill>
                  <a:schemeClr val="tx2"/>
                </a:solidFill>
                <a:latin typeface="Arial" pitchFamily="34" charset="0"/>
                <a:cs typeface="Arial" pitchFamily="34" charset="0"/>
              </a:rPr>
              <a:t>Se desea conocer si la creación de un restaurante de comida tradicional china tendría aceptación en la población guayaquileña, debido a que el mismo no es conocido en el ámbito local. </a:t>
            </a:r>
          </a:p>
          <a:p>
            <a:pPr algn="just">
              <a:buNone/>
            </a:pPr>
            <a:endParaRPr lang="es-ES" sz="3100" dirty="0" smtClean="0">
              <a:solidFill>
                <a:schemeClr val="tx2"/>
              </a:solidFill>
              <a:latin typeface="Arial" pitchFamily="34" charset="0"/>
              <a:cs typeface="Arial" pitchFamily="34" charset="0"/>
            </a:endParaRPr>
          </a:p>
          <a:p>
            <a:pPr algn="just"/>
            <a:r>
              <a:rPr lang="es-ES" sz="3100" dirty="0" smtClean="0">
                <a:solidFill>
                  <a:schemeClr val="tx2"/>
                </a:solidFill>
                <a:latin typeface="Arial" pitchFamily="34" charset="0"/>
                <a:cs typeface="Arial" pitchFamily="34" charset="0"/>
              </a:rPr>
              <a:t>Determinar la población objetivo a la cual se va a dirigir el restaurante, conocer el perfil del consumidor, así como también la frecuencia de consumo.</a:t>
            </a:r>
          </a:p>
          <a:p>
            <a:pPr algn="just">
              <a:buNone/>
            </a:pP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a:p>
            <a:pPr algn="just"/>
            <a:r>
              <a:rPr lang="es-ES" sz="3100" dirty="0" smtClean="0">
                <a:solidFill>
                  <a:schemeClr val="tx2"/>
                </a:solidFill>
                <a:latin typeface="Arial" pitchFamily="34" charset="0"/>
                <a:cs typeface="Arial" pitchFamily="34" charset="0"/>
              </a:rPr>
              <a:t>Los resultados obtenidos conllevarán a establecer estrategias de marketing para posicionar el producto, identificando posibles puntos de ventas y canales de distribución.</a:t>
            </a:r>
            <a:endParaRPr lang="es-EC" sz="3100" dirty="0" smtClean="0">
              <a:solidFill>
                <a:schemeClr val="tx2"/>
              </a:solidFill>
              <a:latin typeface="Arial" pitchFamily="34" charset="0"/>
              <a:cs typeface="Arial" pitchFamily="34" charset="0"/>
            </a:endParaRPr>
          </a:p>
        </p:txBody>
      </p:sp>
      <p:sp>
        <p:nvSpPr>
          <p:cNvPr id="5" name="4 Título"/>
          <p:cNvSpPr>
            <a:spLocks noGrp="1"/>
          </p:cNvSpPr>
          <p:nvPr>
            <p:ph type="title"/>
          </p:nvPr>
        </p:nvSpPr>
        <p:spPr>
          <a:xfrm>
            <a:off x="500034" y="428604"/>
            <a:ext cx="8229600" cy="1219200"/>
          </a:xfrm>
        </p:spPr>
        <p:txBody>
          <a:bodyPr>
            <a:normAutofit fontScale="90000"/>
          </a:bodyPr>
          <a:lstStyle/>
          <a:p>
            <a:pPr lvl="0" algn="ct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Perspectivas.-</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endParaRPr lang="es-EC" dirty="0"/>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28596" y="857232"/>
            <a:ext cx="8229600" cy="1219200"/>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DETERMINACION DE POBLACION OBJETIVO</a:t>
            </a:r>
            <a:endParaRPr lang="es-ES" dirty="0">
              <a:solidFill>
                <a:schemeClr val="accent2">
                  <a:lumMod val="75000"/>
                </a:schemeClr>
              </a:solidFill>
              <a:latin typeface="Arial" pitchFamily="34" charset="0"/>
              <a:cs typeface="Arial" pitchFamily="34" charset="0"/>
            </a:endParaRPr>
          </a:p>
        </p:txBody>
      </p:sp>
      <p:pic>
        <p:nvPicPr>
          <p:cNvPr id="5" name="4 Marcador de contenido"/>
          <p:cNvPicPr>
            <a:picLocks noGrp="1"/>
          </p:cNvPicPr>
          <p:nvPr>
            <p:ph idx="1"/>
          </p:nvPr>
        </p:nvPicPr>
        <p:blipFill>
          <a:blip r:embed="rId2"/>
          <a:srcRect l="29449" t="47368" r="27907" b="29068"/>
          <a:stretch>
            <a:fillRect/>
          </a:stretch>
        </p:blipFill>
        <p:spPr bwMode="auto">
          <a:xfrm>
            <a:off x="1500166" y="2357430"/>
            <a:ext cx="6143668" cy="335758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357298"/>
            <a:ext cx="8229600" cy="4572000"/>
          </a:xfrm>
        </p:spPr>
        <p:txBody>
          <a:bodyPr>
            <a:normAutofit/>
          </a:bodyPr>
          <a:lstStyle/>
          <a:p>
            <a:pPr lvl="2">
              <a:buNone/>
            </a:pP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a:p>
            <a:pPr lvl="0" algn="just">
              <a:buNone/>
            </a:pPr>
            <a:endParaRPr lang="es-ES"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57298"/>
            <a:ext cx="8229600" cy="4738702"/>
          </a:xfrm>
        </p:spPr>
        <p:txBody>
          <a:bodyPr>
            <a:normAutofit fontScale="47500" lnSpcReduction="20000"/>
          </a:bodyPr>
          <a:lstStyle/>
          <a:p>
            <a:pPr>
              <a:buNone/>
            </a:pP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pPr>
              <a:buNone/>
            </a:pPr>
            <a:r>
              <a:rPr lang="es-ES" sz="2800" b="1" dirty="0" smtClean="0">
                <a:solidFill>
                  <a:schemeClr val="tx2"/>
                </a:solidFill>
                <a:latin typeface="Arial" pitchFamily="34" charset="0"/>
                <a:cs typeface="Arial" pitchFamily="34" charset="0"/>
              </a:rPr>
              <a:t>1.- ¿Está dentro de sus preferencias la comida oriental?</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Sí____                                   No____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2.- ¿Qué edad tiene?</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18-22 años ____  28-32 años____ 38-42 años____ 48 en adelante____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23-27 años____   33-37 años____ 43-47 años____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3.- Género</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Femenino____                       Masculino____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4.- Sector donde vive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Norte____                           Centro____                                   Sur____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5.- ¿Cuántas veces al mes sale a comer a restaurantes?</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1-2 veces____     3-4 veces____     5-6 veces____    7 en adelante____</a:t>
            </a:r>
            <a:endParaRPr lang="es-EC" sz="2800" b="1" dirty="0" smtClean="0">
              <a:solidFill>
                <a:schemeClr val="tx2"/>
              </a:solidFill>
              <a:latin typeface="Arial" pitchFamily="34" charset="0"/>
              <a:cs typeface="Arial" pitchFamily="34" charset="0"/>
            </a:endParaRPr>
          </a:p>
          <a:p>
            <a:pPr>
              <a:buNone/>
            </a:pPr>
            <a:r>
              <a:rPr lang="es-ES" sz="2800" b="1" dirty="0" smtClean="0">
                <a:solidFill>
                  <a:schemeClr val="tx2"/>
                </a:solidFill>
                <a:latin typeface="Arial" pitchFamily="34" charset="0"/>
                <a:cs typeface="Arial" pitchFamily="34" charset="0"/>
              </a:rPr>
              <a:t> </a:t>
            </a:r>
            <a:endParaRPr lang="es-EC" sz="2800" b="1" dirty="0" smtClean="0">
              <a:solidFill>
                <a:schemeClr val="tx2"/>
              </a:solidFill>
              <a:latin typeface="Arial" pitchFamily="34" charset="0"/>
              <a:cs typeface="Arial" pitchFamily="34" charset="0"/>
            </a:endParaRPr>
          </a:p>
          <a:p>
            <a:pPr>
              <a:buNone/>
            </a:pPr>
            <a:endParaRPr lang="es-EC" sz="2800" b="1" spc="-100" dirty="0" smtClean="0">
              <a:ln w="1905"/>
              <a:solidFill>
                <a:schemeClr val="tx2"/>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p:txBody>
      </p:sp>
      <p:sp>
        <p:nvSpPr>
          <p:cNvPr id="3" name="2 Título"/>
          <p:cNvSpPr>
            <a:spLocks noGrp="1"/>
          </p:cNvSpPr>
          <p:nvPr>
            <p:ph type="title"/>
          </p:nvPr>
        </p:nvSpPr>
        <p:spPr/>
        <p:txBody>
          <a:bodyPr>
            <a:normAutofit/>
          </a:bodyPr>
          <a:lstStyle/>
          <a:p>
            <a:pPr algn="ct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ENCUESTA</a:t>
            </a:r>
            <a:endParaRPr lang="es-EC"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57298"/>
            <a:ext cx="8229600" cy="5072098"/>
          </a:xfrm>
        </p:spPr>
        <p:txBody>
          <a:bodyPr>
            <a:normAutofit fontScale="55000" lnSpcReduction="20000"/>
          </a:bodyPr>
          <a:lstStyle/>
          <a:p>
            <a:pPr>
              <a:buNone/>
            </a:pPr>
            <a:r>
              <a:rPr lang="es-ES" b="1" dirty="0" smtClean="0">
                <a:solidFill>
                  <a:schemeClr val="tx2"/>
                </a:solidFill>
              </a:rPr>
              <a:t>6.-  ¿Qué tipo de comida prefiere al momento de salir a comer?</a:t>
            </a:r>
            <a:endParaRPr lang="es-EC" b="1" dirty="0" smtClean="0">
              <a:solidFill>
                <a:schemeClr val="tx2"/>
              </a:solidFill>
            </a:endParaRPr>
          </a:p>
          <a:p>
            <a:pPr>
              <a:buNone/>
            </a:pPr>
            <a:r>
              <a:rPr lang="es-ES" b="1" dirty="0" smtClean="0">
                <a:solidFill>
                  <a:schemeClr val="tx2"/>
                </a:solidFill>
              </a:rPr>
              <a:t>China___               Comida rápida____                       Parrilladas____ </a:t>
            </a:r>
            <a:endParaRPr lang="es-EC" b="1" dirty="0" smtClean="0">
              <a:solidFill>
                <a:schemeClr val="tx2"/>
              </a:solidFill>
            </a:endParaRPr>
          </a:p>
          <a:p>
            <a:pPr>
              <a:buNone/>
            </a:pPr>
            <a:r>
              <a:rPr lang="es-ES" b="1" dirty="0" smtClean="0">
                <a:solidFill>
                  <a:schemeClr val="tx2"/>
                </a:solidFill>
              </a:rPr>
              <a:t>Típicas____           Otras (especifique)__________</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7.- ¿Que características usted considera importante al momento de elegir el lugar donde comer?</a:t>
            </a:r>
            <a:endParaRPr lang="es-EC" b="1" dirty="0" smtClean="0">
              <a:solidFill>
                <a:schemeClr val="tx2"/>
              </a:solidFill>
            </a:endParaRPr>
          </a:p>
          <a:p>
            <a:pPr>
              <a:buNone/>
            </a:pPr>
            <a:r>
              <a:rPr lang="es-ES" b="1" dirty="0" smtClean="0">
                <a:solidFill>
                  <a:schemeClr val="tx2"/>
                </a:solidFill>
              </a:rPr>
              <a:t>(Ordene del 1 al 5, siendo el 1 de mayor importancia y 5 de menor importancia)</a:t>
            </a:r>
            <a:endParaRPr lang="es-EC" b="1" dirty="0" smtClean="0">
              <a:solidFill>
                <a:schemeClr val="tx2"/>
              </a:solidFill>
            </a:endParaRPr>
          </a:p>
          <a:p>
            <a:pPr>
              <a:buNone/>
            </a:pPr>
            <a:r>
              <a:rPr lang="es-ES" b="1" dirty="0" smtClean="0">
                <a:solidFill>
                  <a:schemeClr val="tx2"/>
                </a:solidFill>
              </a:rPr>
              <a:t>Ambiente_____             Ingredientes____                         Precio____</a:t>
            </a:r>
            <a:endParaRPr lang="es-EC" b="1" dirty="0" smtClean="0">
              <a:solidFill>
                <a:schemeClr val="tx2"/>
              </a:solidFill>
            </a:endParaRPr>
          </a:p>
          <a:p>
            <a:pPr>
              <a:buNone/>
            </a:pPr>
            <a:r>
              <a:rPr lang="es-ES" b="1" dirty="0" smtClean="0">
                <a:solidFill>
                  <a:schemeClr val="tx2"/>
                </a:solidFill>
              </a:rPr>
              <a:t>Ubicación_____                    Sabor_____</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8.- ¿Sabía Ud. que los chifas no ofrecen la verdadera comida tradicional de China?</a:t>
            </a:r>
            <a:endParaRPr lang="es-EC" b="1" dirty="0" smtClean="0">
              <a:solidFill>
                <a:schemeClr val="tx2"/>
              </a:solidFill>
            </a:endParaRPr>
          </a:p>
          <a:p>
            <a:pPr>
              <a:buNone/>
            </a:pPr>
            <a:r>
              <a:rPr lang="es-ES" b="1" dirty="0" smtClean="0">
                <a:solidFill>
                  <a:schemeClr val="tx2"/>
                </a:solidFill>
              </a:rPr>
              <a:t>Sí____                               No____                          Indiferente____</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9.- ¿Estaría Ud. dispuesto a probar la comida tradicional China?, sabiendo que los ingredientes serán los comúnmente utilizados en nuestro país.</a:t>
            </a:r>
            <a:endParaRPr lang="es-EC" b="1" dirty="0" smtClean="0">
              <a:solidFill>
                <a:schemeClr val="tx2"/>
              </a:solidFill>
            </a:endParaRPr>
          </a:p>
          <a:p>
            <a:pPr>
              <a:buNone/>
            </a:pPr>
            <a:r>
              <a:rPr lang="es-ES" b="1" dirty="0" smtClean="0">
                <a:solidFill>
                  <a:schemeClr val="tx2"/>
                </a:solidFill>
              </a:rPr>
              <a:t>Sí____                                                                         No____</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 </a:t>
            </a:r>
            <a:endParaRPr lang="es-EC" b="1" dirty="0" smtClean="0">
              <a:solidFill>
                <a:schemeClr val="tx2"/>
              </a:solidFill>
            </a:endParaRPr>
          </a:p>
          <a:p>
            <a:pPr>
              <a:buNone/>
            </a:pPr>
            <a:r>
              <a:rPr lang="es-ES" b="1" dirty="0" smtClean="0">
                <a:solidFill>
                  <a:schemeClr val="tx2"/>
                </a:solidFill>
              </a:rPr>
              <a:t>10.- ¿Hasta cuánto Ud. ha pagado por un plato de comida oriental en la que se ha sentido satisfecho?</a:t>
            </a:r>
            <a:endParaRPr lang="es-EC" b="1" dirty="0" smtClean="0">
              <a:solidFill>
                <a:schemeClr val="tx2"/>
              </a:solidFill>
            </a:endParaRPr>
          </a:p>
          <a:p>
            <a:pPr>
              <a:buNone/>
            </a:pPr>
            <a:r>
              <a:rPr lang="es-ES" b="1" dirty="0" smtClean="0">
                <a:solidFill>
                  <a:schemeClr val="tx2"/>
                </a:solidFill>
              </a:rPr>
              <a:t>$2 a 4 ____                 $5 a 8 ____                $9 a 12 ___</a:t>
            </a:r>
            <a:endParaRPr lang="es-EC" b="1" dirty="0" smtClean="0">
              <a:solidFill>
                <a:schemeClr val="tx2"/>
              </a:solidFill>
            </a:endParaRPr>
          </a:p>
          <a:p>
            <a:pPr>
              <a:buNone/>
            </a:pPr>
            <a:endParaRPr lang="es-EC" b="1" dirty="0">
              <a:solidFill>
                <a:schemeClr val="tx2"/>
              </a:solidFill>
            </a:endParaRPr>
          </a:p>
        </p:txBody>
      </p:sp>
      <p:sp>
        <p:nvSpPr>
          <p:cNvPr id="3" name="2 Título"/>
          <p:cNvSpPr>
            <a:spLocks noGrp="1"/>
          </p:cNvSpPr>
          <p:nvPr>
            <p:ph type="title"/>
          </p:nvPr>
        </p:nvSpPr>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ENCUESTA</a:t>
            </a:r>
            <a:endParaRPr lang="es-EC" sz="3600" dirty="0"/>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8229600" cy="690554"/>
          </a:xfrm>
        </p:spPr>
        <p:txBody>
          <a:bodyPr/>
          <a:lstStyle/>
          <a:p>
            <a:endParaRPr lang="es-EC" dirty="0" smtClean="0">
              <a:solidFill>
                <a:schemeClr val="tx2"/>
              </a:solidFill>
            </a:endParaRPr>
          </a:p>
          <a:p>
            <a:pPr>
              <a:buNone/>
            </a:pPr>
            <a:endParaRPr lang="es-EC" dirty="0">
              <a:solidFill>
                <a:schemeClr val="tx2"/>
              </a:solidFill>
            </a:endParaRPr>
          </a:p>
        </p:txBody>
      </p:sp>
      <p:sp>
        <p:nvSpPr>
          <p:cNvPr id="3" name="2 Título"/>
          <p:cNvSpPr>
            <a:spLocks noGrp="1"/>
          </p:cNvSpPr>
          <p:nvPr>
            <p:ph type="title"/>
          </p:nvPr>
        </p:nvSpPr>
        <p:spPr>
          <a:xfrm>
            <a:off x="500034" y="428604"/>
            <a:ext cx="8229600" cy="1219200"/>
          </a:xfrm>
        </p:spPr>
        <p:txBody>
          <a:bodyPr>
            <a:normAutofit fontScale="90000"/>
          </a:bodyPr>
          <a:lstStyle/>
          <a:p>
            <a:pPr algn="ctr"/>
            <a:r>
              <a:rPr lang="es-EC" dirty="0" smtClean="0">
                <a:solidFill>
                  <a:schemeClr val="tx2"/>
                </a:solidFill>
              </a:rPr>
              <a:t/>
            </a:r>
            <a:br>
              <a:rPr lang="es-EC" dirty="0" smtClean="0">
                <a:solidFill>
                  <a:schemeClr val="tx2"/>
                </a:solidFill>
              </a:rPr>
            </a:br>
            <a: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Análisis de preguntas </a:t>
            </a:r>
            <a:b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endPar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grpSp>
        <p:nvGrpSpPr>
          <p:cNvPr id="3074" name="Group 2"/>
          <p:cNvGrpSpPr>
            <a:grpSpLocks/>
          </p:cNvGrpSpPr>
          <p:nvPr/>
        </p:nvGrpSpPr>
        <p:grpSpPr bwMode="auto">
          <a:xfrm>
            <a:off x="642910" y="2357430"/>
            <a:ext cx="3981450" cy="2513012"/>
            <a:chOff x="307" y="1060"/>
            <a:chExt cx="8857" cy="5667"/>
          </a:xfrm>
        </p:grpSpPr>
        <p:sp>
          <p:nvSpPr>
            <p:cNvPr id="3075" name="Line 3"/>
            <p:cNvSpPr>
              <a:spLocks noChangeShapeType="1"/>
            </p:cNvSpPr>
            <p:nvPr/>
          </p:nvSpPr>
          <p:spPr bwMode="auto">
            <a:xfrm>
              <a:off x="920" y="6387"/>
              <a:ext cx="8244" cy="1"/>
            </a:xfrm>
            <a:prstGeom prst="line">
              <a:avLst/>
            </a:prstGeom>
            <a:noFill/>
            <a:ln w="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76" name="Line 4"/>
            <p:cNvSpPr>
              <a:spLocks noChangeShapeType="1"/>
            </p:cNvSpPr>
            <p:nvPr/>
          </p:nvSpPr>
          <p:spPr bwMode="auto">
            <a:xfrm>
              <a:off x="3187" y="6387"/>
              <a:ext cx="1" cy="123"/>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77" name="Rectangle 5"/>
            <p:cNvSpPr>
              <a:spLocks noChangeArrowheads="1"/>
            </p:cNvSpPr>
            <p:nvPr/>
          </p:nvSpPr>
          <p:spPr bwMode="auto">
            <a:xfrm>
              <a:off x="6131" y="6510"/>
              <a:ext cx="241"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3127" y="6543"/>
              <a:ext cx="152"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SI</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Line 7"/>
            <p:cNvSpPr>
              <a:spLocks noChangeShapeType="1"/>
            </p:cNvSpPr>
            <p:nvPr/>
          </p:nvSpPr>
          <p:spPr bwMode="auto">
            <a:xfrm>
              <a:off x="6896" y="6387"/>
              <a:ext cx="1" cy="123"/>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0" name="Line 8"/>
            <p:cNvSpPr>
              <a:spLocks noChangeShapeType="1"/>
            </p:cNvSpPr>
            <p:nvPr/>
          </p:nvSpPr>
          <p:spPr bwMode="auto">
            <a:xfrm flipV="1">
              <a:off x="920" y="1448"/>
              <a:ext cx="1" cy="4939"/>
            </a:xfrm>
            <a:prstGeom prst="line">
              <a:avLst/>
            </a:prstGeom>
            <a:noFill/>
            <a:ln w="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1" name="Line 9"/>
            <p:cNvSpPr>
              <a:spLocks noChangeShapeType="1"/>
            </p:cNvSpPr>
            <p:nvPr/>
          </p:nvSpPr>
          <p:spPr bwMode="auto">
            <a:xfrm flipH="1">
              <a:off x="798" y="6387"/>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2" name="Line 10"/>
            <p:cNvSpPr>
              <a:spLocks noChangeShapeType="1"/>
            </p:cNvSpPr>
            <p:nvPr/>
          </p:nvSpPr>
          <p:spPr bwMode="auto">
            <a:xfrm flipH="1">
              <a:off x="798" y="5717"/>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3" name="Line 11"/>
            <p:cNvSpPr>
              <a:spLocks noChangeShapeType="1"/>
            </p:cNvSpPr>
            <p:nvPr/>
          </p:nvSpPr>
          <p:spPr bwMode="auto">
            <a:xfrm flipH="1">
              <a:off x="798" y="5046"/>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4" name="Line 12"/>
            <p:cNvSpPr>
              <a:spLocks noChangeShapeType="1"/>
            </p:cNvSpPr>
            <p:nvPr/>
          </p:nvSpPr>
          <p:spPr bwMode="auto">
            <a:xfrm flipH="1">
              <a:off x="798" y="4376"/>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5" name="Line 13"/>
            <p:cNvSpPr>
              <a:spLocks noChangeShapeType="1"/>
            </p:cNvSpPr>
            <p:nvPr/>
          </p:nvSpPr>
          <p:spPr bwMode="auto">
            <a:xfrm flipH="1">
              <a:off x="798" y="3706"/>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6" name="Line 14"/>
            <p:cNvSpPr>
              <a:spLocks noChangeShapeType="1"/>
            </p:cNvSpPr>
            <p:nvPr/>
          </p:nvSpPr>
          <p:spPr bwMode="auto">
            <a:xfrm flipH="1">
              <a:off x="798" y="3036"/>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7" name="Line 15"/>
            <p:cNvSpPr>
              <a:spLocks noChangeShapeType="1"/>
            </p:cNvSpPr>
            <p:nvPr/>
          </p:nvSpPr>
          <p:spPr bwMode="auto">
            <a:xfrm flipH="1">
              <a:off x="798" y="2366"/>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88" name="Rectangle 16"/>
            <p:cNvSpPr>
              <a:spLocks noChangeArrowheads="1"/>
            </p:cNvSpPr>
            <p:nvPr/>
          </p:nvSpPr>
          <p:spPr bwMode="auto">
            <a:xfrm>
              <a:off x="596" y="1606"/>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89" name="Rectangle 17"/>
            <p:cNvSpPr>
              <a:spLocks noChangeArrowheads="1"/>
            </p:cNvSpPr>
            <p:nvPr/>
          </p:nvSpPr>
          <p:spPr bwMode="auto">
            <a:xfrm>
              <a:off x="595" y="2277"/>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Rectangle 18"/>
            <p:cNvSpPr>
              <a:spLocks noChangeArrowheads="1"/>
            </p:cNvSpPr>
            <p:nvPr/>
          </p:nvSpPr>
          <p:spPr bwMode="auto">
            <a:xfrm>
              <a:off x="595" y="2947"/>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1" name="Rectangle 19"/>
            <p:cNvSpPr>
              <a:spLocks noChangeArrowheads="1"/>
            </p:cNvSpPr>
            <p:nvPr/>
          </p:nvSpPr>
          <p:spPr bwMode="auto">
            <a:xfrm>
              <a:off x="590" y="3617"/>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2" name="Rectangle 20"/>
            <p:cNvSpPr>
              <a:spLocks noChangeArrowheads="1"/>
            </p:cNvSpPr>
            <p:nvPr/>
          </p:nvSpPr>
          <p:spPr bwMode="auto">
            <a:xfrm>
              <a:off x="595" y="4288"/>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3" name="Rectangle 21"/>
            <p:cNvSpPr>
              <a:spLocks noChangeArrowheads="1"/>
            </p:cNvSpPr>
            <p:nvPr/>
          </p:nvSpPr>
          <p:spPr bwMode="auto">
            <a:xfrm>
              <a:off x="593" y="4958"/>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4" name="Rectangle 22"/>
            <p:cNvSpPr>
              <a:spLocks noChangeArrowheads="1"/>
            </p:cNvSpPr>
            <p:nvPr/>
          </p:nvSpPr>
          <p:spPr bwMode="auto">
            <a:xfrm>
              <a:off x="607" y="5628"/>
              <a:ext cx="17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5" name="Rectangle 23"/>
            <p:cNvSpPr>
              <a:spLocks noChangeArrowheads="1"/>
            </p:cNvSpPr>
            <p:nvPr/>
          </p:nvSpPr>
          <p:spPr bwMode="auto">
            <a:xfrm>
              <a:off x="685" y="6298"/>
              <a:ext cx="89"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6" name="Line 24"/>
            <p:cNvSpPr>
              <a:spLocks noChangeShapeType="1"/>
            </p:cNvSpPr>
            <p:nvPr/>
          </p:nvSpPr>
          <p:spPr bwMode="auto">
            <a:xfrm flipH="1">
              <a:off x="798" y="1695"/>
              <a:ext cx="122"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97" name="Rectangle 25"/>
            <p:cNvSpPr>
              <a:spLocks noChangeArrowheads="1"/>
            </p:cNvSpPr>
            <p:nvPr/>
          </p:nvSpPr>
          <p:spPr bwMode="auto">
            <a:xfrm rot="16200000">
              <a:off x="610" y="757"/>
              <a:ext cx="276" cy="8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Percent</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Rectangle 26"/>
            <p:cNvSpPr>
              <a:spLocks noChangeArrowheads="1"/>
            </p:cNvSpPr>
            <p:nvPr/>
          </p:nvSpPr>
          <p:spPr bwMode="auto">
            <a:xfrm>
              <a:off x="1796" y="1930"/>
              <a:ext cx="2782" cy="4457"/>
            </a:xfrm>
            <a:prstGeom prst="rect">
              <a:avLst/>
            </a:prstGeom>
            <a:solidFill>
              <a:srgbClr val="002060"/>
            </a:solidFill>
            <a:ln w="19">
              <a:miter lim="800000"/>
              <a:headEnd/>
              <a:tailEnd/>
            </a:ln>
            <a:scene3d>
              <a:camera prst="legacyObliqueTopRight"/>
              <a:lightRig rig="legacyFlat3" dir="b"/>
            </a:scene3d>
            <a:sp3d extrusionH="430200" prstMaterial="legacyMatte">
              <a:bevelT w="13500" h="13500" prst="angle"/>
              <a:bevelB w="13500" h="13500" prst="angle"/>
              <a:extrusionClr>
                <a:srgbClr val="002060"/>
              </a:extrusionClr>
            </a:sp3d>
          </p:spPr>
          <p:txBody>
            <a:bodyPr vert="horz" wrap="square" lIns="91440" tIns="45720" rIns="91440" bIns="45720" numCol="1" anchor="t" anchorCtr="0" compatLnSpc="1">
              <a:prstTxWarp prst="textNoShape">
                <a:avLst/>
              </a:prstTxWarp>
              <a:flatTx/>
            </a:bodyPr>
            <a:lstStyle/>
            <a:p>
              <a:endParaRPr lang="es-EC"/>
            </a:p>
          </p:txBody>
        </p:sp>
        <p:sp>
          <p:nvSpPr>
            <p:cNvPr id="3099" name="Rectangle 27"/>
            <p:cNvSpPr>
              <a:spLocks noChangeArrowheads="1"/>
            </p:cNvSpPr>
            <p:nvPr/>
          </p:nvSpPr>
          <p:spPr bwMode="auto">
            <a:xfrm>
              <a:off x="4578" y="4142"/>
              <a:ext cx="2782" cy="2246"/>
            </a:xfrm>
            <a:prstGeom prst="rect">
              <a:avLst/>
            </a:prstGeom>
            <a:solidFill>
              <a:srgbClr val="BFBFBF"/>
            </a:soli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BFBFBF"/>
              </a:extrusionClr>
            </a:sp3d>
          </p:spPr>
          <p:txBody>
            <a:bodyPr vert="horz" wrap="square" lIns="91440" tIns="45720" rIns="91440" bIns="45720" numCol="1" anchor="t" anchorCtr="0" compatLnSpc="1">
              <a:prstTxWarp prst="textNoShape">
                <a:avLst/>
              </a:prstTxWarp>
              <a:flatTx/>
            </a:bodyPr>
            <a:lstStyle/>
            <a:p>
              <a:endParaRPr lang="es-EC"/>
            </a:p>
          </p:txBody>
        </p:sp>
      </p:grpSp>
      <p:sp>
        <p:nvSpPr>
          <p:cNvPr id="32" name="6 CuadroTexto"/>
          <p:cNvSpPr txBox="1">
            <a:spLocks noChangeArrowheads="1"/>
          </p:cNvSpPr>
          <p:nvPr/>
        </p:nvSpPr>
        <p:spPr bwMode="auto">
          <a:xfrm>
            <a:off x="4786314" y="3214686"/>
            <a:ext cx="3857630" cy="2677656"/>
          </a:xfrm>
          <a:prstGeom prst="rect">
            <a:avLst/>
          </a:prstGeom>
          <a:noFill/>
          <a:ln w="38100">
            <a:solidFill>
              <a:schemeClr val="accent2">
                <a:lumMod val="50000"/>
              </a:schemeClr>
            </a:solidFill>
            <a:miter lim="800000"/>
            <a:headEnd/>
            <a:tailEnd/>
          </a:ln>
          <a:effectLst>
            <a:outerShdw blurRad="50800" dist="38100" dir="13500000" algn="br" rotWithShape="0">
              <a:prstClr val="black">
                <a:alpha val="40000"/>
              </a:prstClr>
            </a:outerShdw>
          </a:effectLst>
        </p:spPr>
        <p:txBody>
          <a:bodyPr wrap="square">
            <a:spAutoFit/>
          </a:bodyPr>
          <a:lstStyle/>
          <a:p>
            <a:r>
              <a:rPr lang="es-ES_tradnl" sz="2400" b="1" i="1" dirty="0" smtClean="0">
                <a:solidFill>
                  <a:schemeClr val="tx2"/>
                </a:solidFill>
                <a:latin typeface="Calibri" pitchFamily="34" charset="0"/>
              </a:rPr>
              <a:t>             </a:t>
            </a:r>
          </a:p>
          <a:p>
            <a:endParaRPr lang="es-ES_tradnl" sz="2400" b="1" i="1" dirty="0" smtClean="0">
              <a:solidFill>
                <a:schemeClr val="tx2"/>
              </a:solidFill>
              <a:latin typeface="Calibri" pitchFamily="34" charset="0"/>
            </a:endParaRPr>
          </a:p>
          <a:p>
            <a:r>
              <a:rPr lang="es-ES_tradnl" sz="2400" b="1" i="1" dirty="0" smtClean="0">
                <a:solidFill>
                  <a:schemeClr val="tx2"/>
                </a:solidFill>
                <a:latin typeface="Calibri" pitchFamily="34" charset="0"/>
              </a:rPr>
              <a:t>                </a:t>
            </a:r>
            <a:r>
              <a:rPr lang="es-ES_tradnl" sz="2400" b="1" i="1" u="sng" dirty="0" smtClean="0">
                <a:solidFill>
                  <a:schemeClr val="tx2"/>
                </a:solidFill>
                <a:latin typeface="Calibri" pitchFamily="34" charset="0"/>
              </a:rPr>
              <a:t> # Personas</a:t>
            </a:r>
            <a:r>
              <a:rPr lang="es-ES_tradnl" sz="2400" b="1" i="1" dirty="0" smtClean="0">
                <a:solidFill>
                  <a:schemeClr val="tx2"/>
                </a:solidFill>
                <a:latin typeface="Calibri" pitchFamily="34" charset="0"/>
              </a:rPr>
              <a:t>           </a:t>
            </a:r>
            <a:r>
              <a:rPr lang="es-ES_tradnl" sz="2400" b="1" i="1" u="sng" dirty="0" smtClean="0">
                <a:solidFill>
                  <a:schemeClr val="tx2"/>
                </a:solidFill>
                <a:latin typeface="Calibri" pitchFamily="34" charset="0"/>
              </a:rPr>
              <a:t>%</a:t>
            </a:r>
          </a:p>
          <a:p>
            <a:r>
              <a:rPr lang="es-ES_tradnl" sz="2400" dirty="0" smtClean="0">
                <a:solidFill>
                  <a:schemeClr val="tx2"/>
                </a:solidFill>
                <a:latin typeface="Calibri" pitchFamily="34" charset="0"/>
              </a:rPr>
              <a:t> SI                266                  66,5</a:t>
            </a:r>
          </a:p>
          <a:p>
            <a:r>
              <a:rPr lang="es-ES_tradnl" sz="2400" dirty="0" smtClean="0">
                <a:solidFill>
                  <a:schemeClr val="tx2"/>
                </a:solidFill>
                <a:latin typeface="Calibri" pitchFamily="34" charset="0"/>
              </a:rPr>
              <a:t>NO               134                 33,5</a:t>
            </a:r>
          </a:p>
          <a:p>
            <a:endParaRPr lang="es-ES_tradnl" sz="2400" dirty="0" smtClean="0">
              <a:solidFill>
                <a:schemeClr val="tx2"/>
              </a:solidFill>
              <a:latin typeface="Calibri" pitchFamily="34" charset="0"/>
            </a:endParaRPr>
          </a:p>
          <a:p>
            <a:endParaRPr lang="es-ES_tradnl" sz="2400" dirty="0" smtClean="0">
              <a:solidFill>
                <a:schemeClr val="tx2"/>
              </a:solidFill>
              <a:latin typeface="Calibri" pitchFamily="34" charset="0"/>
            </a:endParaRPr>
          </a:p>
        </p:txBody>
      </p:sp>
      <p:sp>
        <p:nvSpPr>
          <p:cNvPr id="34" name="33 CuadroTexto"/>
          <p:cNvSpPr txBox="1"/>
          <p:nvPr/>
        </p:nvSpPr>
        <p:spPr>
          <a:xfrm>
            <a:off x="4572000" y="2357430"/>
            <a:ext cx="3857652" cy="646331"/>
          </a:xfrm>
          <a:prstGeom prst="rect">
            <a:avLst/>
          </a:prstGeom>
          <a:noFill/>
        </p:spPr>
        <p:txBody>
          <a:bodyPr wrap="square" rtlCol="0">
            <a:spAutoFit/>
          </a:bodyPr>
          <a:lstStyle/>
          <a:p>
            <a:pPr algn="ctr"/>
            <a:r>
              <a:rPr lang="es-EC" b="1" dirty="0" smtClean="0">
                <a:solidFill>
                  <a:schemeClr val="tx2">
                    <a:lumMod val="10000"/>
                  </a:schemeClr>
                </a:solidFill>
              </a:rPr>
              <a:t>DISPONIBILIDAD A PROBAR COMIDA CHINA TRADICIONAL</a:t>
            </a:r>
            <a:endParaRPr lang="es-EC" b="1" dirty="0">
              <a:solidFill>
                <a:schemeClr val="tx2">
                  <a:lumMod val="10000"/>
                </a:schemeClr>
              </a:solidFill>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500034" y="357166"/>
            <a:ext cx="8229600" cy="1219200"/>
          </a:xfrm>
        </p:spPr>
        <p:txBody>
          <a:bodyPr>
            <a:normAutofit fontScale="90000"/>
          </a:bodyPr>
          <a:lstStyle/>
          <a:p>
            <a:pPr algn="ctr"/>
            <a:r>
              <a:rPr lang="es-EC" dirty="0" smtClean="0">
                <a:solidFill>
                  <a:schemeClr val="tx2"/>
                </a:solidFill>
              </a:rPr>
              <a:t/>
            </a:r>
            <a:br>
              <a:rPr lang="es-EC" dirty="0" smtClean="0">
                <a:solidFill>
                  <a:schemeClr val="tx2"/>
                </a:solidFill>
              </a:rPr>
            </a:br>
            <a: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Análisis de preguntas </a:t>
            </a:r>
            <a:b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endPar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grpSp>
        <p:nvGrpSpPr>
          <p:cNvPr id="4098" name="Group 2"/>
          <p:cNvGrpSpPr>
            <a:grpSpLocks/>
          </p:cNvGrpSpPr>
          <p:nvPr/>
        </p:nvGrpSpPr>
        <p:grpSpPr bwMode="auto">
          <a:xfrm>
            <a:off x="1000100" y="1928802"/>
            <a:ext cx="3203575" cy="2714644"/>
            <a:chOff x="2151" y="1355"/>
            <a:chExt cx="4441" cy="3235"/>
          </a:xfrm>
        </p:grpSpPr>
        <p:sp>
          <p:nvSpPr>
            <p:cNvPr id="4099" name="Line 3"/>
            <p:cNvSpPr>
              <a:spLocks noChangeShapeType="1"/>
            </p:cNvSpPr>
            <p:nvPr/>
          </p:nvSpPr>
          <p:spPr bwMode="auto">
            <a:xfrm>
              <a:off x="2543" y="4297"/>
              <a:ext cx="4049" cy="1"/>
            </a:xfrm>
            <a:prstGeom prst="line">
              <a:avLst/>
            </a:prstGeom>
            <a:noFill/>
            <a:ln w="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0" name="Line 4"/>
            <p:cNvSpPr>
              <a:spLocks noChangeShapeType="1"/>
            </p:cNvSpPr>
            <p:nvPr/>
          </p:nvSpPr>
          <p:spPr bwMode="auto">
            <a:xfrm>
              <a:off x="3466" y="4395"/>
              <a:ext cx="2" cy="7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1" name="Line 5"/>
            <p:cNvSpPr>
              <a:spLocks noChangeShapeType="1"/>
            </p:cNvSpPr>
            <p:nvPr/>
          </p:nvSpPr>
          <p:spPr bwMode="auto">
            <a:xfrm>
              <a:off x="4849" y="4395"/>
              <a:ext cx="2" cy="7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2" name="Rectangle 6"/>
            <p:cNvSpPr>
              <a:spLocks noChangeArrowheads="1"/>
            </p:cNvSpPr>
            <p:nvPr/>
          </p:nvSpPr>
          <p:spPr bwMode="auto">
            <a:xfrm>
              <a:off x="5370" y="4466"/>
              <a:ext cx="633"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9-12 DOLARES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4568" y="4484"/>
              <a:ext cx="583"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5-8 DOLARES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04" name="Rectangle 8"/>
            <p:cNvSpPr>
              <a:spLocks noChangeArrowheads="1"/>
            </p:cNvSpPr>
            <p:nvPr/>
          </p:nvSpPr>
          <p:spPr bwMode="auto">
            <a:xfrm>
              <a:off x="3183" y="4484"/>
              <a:ext cx="584"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2-4 DOLARES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05" name="Line 9"/>
            <p:cNvSpPr>
              <a:spLocks noChangeShapeType="1"/>
            </p:cNvSpPr>
            <p:nvPr/>
          </p:nvSpPr>
          <p:spPr bwMode="auto">
            <a:xfrm>
              <a:off x="6233" y="4395"/>
              <a:ext cx="1" cy="7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6" name="Line 10"/>
            <p:cNvSpPr>
              <a:spLocks noChangeShapeType="1"/>
            </p:cNvSpPr>
            <p:nvPr/>
          </p:nvSpPr>
          <p:spPr bwMode="auto">
            <a:xfrm flipV="1">
              <a:off x="2543" y="1559"/>
              <a:ext cx="1" cy="2836"/>
            </a:xfrm>
            <a:prstGeom prst="line">
              <a:avLst/>
            </a:prstGeom>
            <a:noFill/>
            <a:ln w="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7" name="Line 11"/>
            <p:cNvSpPr>
              <a:spLocks noChangeShapeType="1"/>
            </p:cNvSpPr>
            <p:nvPr/>
          </p:nvSpPr>
          <p:spPr bwMode="auto">
            <a:xfrm flipH="1">
              <a:off x="2475" y="4395"/>
              <a:ext cx="68"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8" name="Line 12"/>
            <p:cNvSpPr>
              <a:spLocks noChangeShapeType="1"/>
            </p:cNvSpPr>
            <p:nvPr/>
          </p:nvSpPr>
          <p:spPr bwMode="auto">
            <a:xfrm flipH="1">
              <a:off x="2475" y="3945"/>
              <a:ext cx="68" cy="2"/>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09" name="Line 13"/>
            <p:cNvSpPr>
              <a:spLocks noChangeShapeType="1"/>
            </p:cNvSpPr>
            <p:nvPr/>
          </p:nvSpPr>
          <p:spPr bwMode="auto">
            <a:xfrm flipH="1">
              <a:off x="2475" y="3496"/>
              <a:ext cx="68" cy="2"/>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10" name="Line 14"/>
            <p:cNvSpPr>
              <a:spLocks noChangeShapeType="1"/>
            </p:cNvSpPr>
            <p:nvPr/>
          </p:nvSpPr>
          <p:spPr bwMode="auto">
            <a:xfrm flipH="1">
              <a:off x="2475" y="3049"/>
              <a:ext cx="68" cy="1"/>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11" name="Line 15"/>
            <p:cNvSpPr>
              <a:spLocks noChangeShapeType="1"/>
            </p:cNvSpPr>
            <p:nvPr/>
          </p:nvSpPr>
          <p:spPr bwMode="auto">
            <a:xfrm flipH="1">
              <a:off x="2475" y="2599"/>
              <a:ext cx="68" cy="2"/>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12" name="Line 16"/>
            <p:cNvSpPr>
              <a:spLocks noChangeShapeType="1"/>
            </p:cNvSpPr>
            <p:nvPr/>
          </p:nvSpPr>
          <p:spPr bwMode="auto">
            <a:xfrm flipH="1">
              <a:off x="2475" y="2150"/>
              <a:ext cx="68" cy="2"/>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13" name="Rectangle 17"/>
            <p:cNvSpPr>
              <a:spLocks noChangeArrowheads="1"/>
            </p:cNvSpPr>
            <p:nvPr/>
          </p:nvSpPr>
          <p:spPr bwMode="auto">
            <a:xfrm>
              <a:off x="2361" y="1650"/>
              <a:ext cx="99"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4" name="Rectangle 18"/>
            <p:cNvSpPr>
              <a:spLocks noChangeArrowheads="1"/>
            </p:cNvSpPr>
            <p:nvPr/>
          </p:nvSpPr>
          <p:spPr bwMode="auto">
            <a:xfrm>
              <a:off x="2361" y="2100"/>
              <a:ext cx="99" cy="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5" name="Rectangle 19"/>
            <p:cNvSpPr>
              <a:spLocks noChangeArrowheads="1"/>
            </p:cNvSpPr>
            <p:nvPr/>
          </p:nvSpPr>
          <p:spPr bwMode="auto">
            <a:xfrm>
              <a:off x="2359" y="2547"/>
              <a:ext cx="98"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6" name="Rectangle 20"/>
            <p:cNvSpPr>
              <a:spLocks noChangeArrowheads="1"/>
            </p:cNvSpPr>
            <p:nvPr/>
          </p:nvSpPr>
          <p:spPr bwMode="auto">
            <a:xfrm>
              <a:off x="2361" y="2996"/>
              <a:ext cx="99"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Rectangle 21"/>
            <p:cNvSpPr>
              <a:spLocks noChangeArrowheads="1"/>
            </p:cNvSpPr>
            <p:nvPr/>
          </p:nvSpPr>
          <p:spPr bwMode="auto">
            <a:xfrm>
              <a:off x="2360" y="3446"/>
              <a:ext cx="99" cy="1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22"/>
            <p:cNvSpPr>
              <a:spLocks noChangeArrowheads="1"/>
            </p:cNvSpPr>
            <p:nvPr/>
          </p:nvSpPr>
          <p:spPr bwMode="auto">
            <a:xfrm>
              <a:off x="2367" y="3895"/>
              <a:ext cx="100"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19" name="Rectangle 23"/>
            <p:cNvSpPr>
              <a:spLocks noChangeArrowheads="1"/>
            </p:cNvSpPr>
            <p:nvPr/>
          </p:nvSpPr>
          <p:spPr bwMode="auto">
            <a:xfrm>
              <a:off x="2411" y="4344"/>
              <a:ext cx="51" cy="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Line 24"/>
            <p:cNvSpPr>
              <a:spLocks noChangeShapeType="1"/>
            </p:cNvSpPr>
            <p:nvPr/>
          </p:nvSpPr>
          <p:spPr bwMode="auto">
            <a:xfrm flipH="1">
              <a:off x="2475" y="1701"/>
              <a:ext cx="68" cy="2"/>
            </a:xfrm>
            <a:prstGeom prst="line">
              <a:avLst/>
            </a:prstGeom>
            <a:noFill/>
            <a:ln w="19">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4121" name="Rectangle 25"/>
            <p:cNvSpPr>
              <a:spLocks noChangeArrowheads="1"/>
            </p:cNvSpPr>
            <p:nvPr/>
          </p:nvSpPr>
          <p:spPr bwMode="auto">
            <a:xfrm rot="16200000">
              <a:off x="2319" y="1187"/>
              <a:ext cx="158" cy="4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000000"/>
                  </a:solidFill>
                  <a:effectLst/>
                  <a:latin typeface="Arial" pitchFamily="34" charset="0"/>
                  <a:cs typeface="Arial" pitchFamily="34" charset="0"/>
                </a:rPr>
                <a:t>Percent</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22" name="Rectangle 26"/>
            <p:cNvSpPr>
              <a:spLocks noChangeArrowheads="1"/>
            </p:cNvSpPr>
            <p:nvPr/>
          </p:nvSpPr>
          <p:spPr bwMode="auto">
            <a:xfrm>
              <a:off x="2946" y="2995"/>
              <a:ext cx="1038" cy="1302"/>
            </a:xfrm>
            <a:prstGeom prst="rect">
              <a:avLst/>
            </a:prstGeom>
            <a:solidFill>
              <a:srgbClr val="92CDDC"/>
            </a:solidFill>
            <a:ln w="19">
              <a:miter lim="800000"/>
              <a:headEnd/>
              <a:tailEnd/>
            </a:ln>
            <a:scene3d>
              <a:camera prst="legacyObliqueTopRight"/>
              <a:lightRig rig="legacyFlat3" dir="b"/>
            </a:scene3d>
            <a:sp3d extrusionH="430200" prstMaterial="legacyMatte">
              <a:bevelT w="13500" h="13500" prst="angle"/>
              <a:bevelB w="13500" h="13500" prst="angle"/>
              <a:extrusionClr>
                <a:srgbClr val="92CDDC"/>
              </a:extrusionClr>
            </a:sp3d>
          </p:spPr>
          <p:txBody>
            <a:bodyPr vert="horz" wrap="square" lIns="91440" tIns="45720" rIns="91440" bIns="45720" numCol="1" anchor="t" anchorCtr="0" compatLnSpc="1">
              <a:prstTxWarp prst="textNoShape">
                <a:avLst/>
              </a:prstTxWarp>
              <a:flatTx/>
            </a:bodyPr>
            <a:lstStyle/>
            <a:p>
              <a:endParaRPr lang="es-EC"/>
            </a:p>
          </p:txBody>
        </p:sp>
        <p:sp>
          <p:nvSpPr>
            <p:cNvPr id="4123" name="Rectangle 27"/>
            <p:cNvSpPr>
              <a:spLocks noChangeArrowheads="1"/>
            </p:cNvSpPr>
            <p:nvPr/>
          </p:nvSpPr>
          <p:spPr bwMode="auto">
            <a:xfrm>
              <a:off x="4007" y="1749"/>
              <a:ext cx="1038" cy="2548"/>
            </a:xfrm>
            <a:prstGeom prst="rect">
              <a:avLst/>
            </a:prstGeom>
            <a:solidFill>
              <a:srgbClr val="7030A0"/>
            </a:solidFill>
            <a:ln w="19">
              <a:miter lim="800000"/>
              <a:headEnd/>
              <a:tailEnd/>
            </a:ln>
            <a:scene3d>
              <a:camera prst="legacyObliqueTopRight"/>
              <a:lightRig rig="legacyFlat3" dir="b"/>
            </a:scene3d>
            <a:sp3d extrusionH="430200" prstMaterial="legacyMatte">
              <a:bevelT w="13500" h="13500" prst="angle"/>
              <a:bevelB w="13500" h="13500" prst="angle"/>
              <a:extrusionClr>
                <a:srgbClr val="7030A0"/>
              </a:extrusionClr>
            </a:sp3d>
          </p:spPr>
          <p:txBody>
            <a:bodyPr vert="horz" wrap="square" lIns="91440" tIns="45720" rIns="91440" bIns="45720" numCol="1" anchor="t" anchorCtr="0" compatLnSpc="1">
              <a:prstTxWarp prst="textNoShape">
                <a:avLst/>
              </a:prstTxWarp>
              <a:flatTx/>
            </a:bodyPr>
            <a:lstStyle/>
            <a:p>
              <a:endParaRPr lang="es-EC"/>
            </a:p>
          </p:txBody>
        </p:sp>
        <p:sp>
          <p:nvSpPr>
            <p:cNvPr id="4124" name="Rectangle 28"/>
            <p:cNvSpPr>
              <a:spLocks noChangeArrowheads="1"/>
            </p:cNvSpPr>
            <p:nvPr/>
          </p:nvSpPr>
          <p:spPr bwMode="auto">
            <a:xfrm>
              <a:off x="5045" y="3656"/>
              <a:ext cx="1038" cy="641"/>
            </a:xfrm>
            <a:prstGeom prst="rect">
              <a:avLst/>
            </a:prstGeom>
            <a:solidFill>
              <a:srgbClr val="F79646"/>
            </a:soli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F79646"/>
              </a:extrusionClr>
            </a:sp3d>
          </p:spPr>
          <p:txBody>
            <a:bodyPr vert="horz" wrap="square" lIns="91440" tIns="45720" rIns="91440" bIns="45720" numCol="1" anchor="t" anchorCtr="0" compatLnSpc="1">
              <a:prstTxWarp prst="textNoShape">
                <a:avLst/>
              </a:prstTxWarp>
              <a:flatTx/>
            </a:bodyPr>
            <a:lstStyle/>
            <a:p>
              <a:endParaRPr lang="es-EC"/>
            </a:p>
          </p:txBody>
        </p:sp>
      </p:grpSp>
      <p:sp>
        <p:nvSpPr>
          <p:cNvPr id="33" name="6 CuadroTexto"/>
          <p:cNvSpPr txBox="1">
            <a:spLocks noChangeArrowheads="1"/>
          </p:cNvSpPr>
          <p:nvPr/>
        </p:nvSpPr>
        <p:spPr bwMode="auto">
          <a:xfrm>
            <a:off x="5000628" y="3143248"/>
            <a:ext cx="3857630" cy="3046988"/>
          </a:xfrm>
          <a:prstGeom prst="rect">
            <a:avLst/>
          </a:prstGeom>
          <a:noFill/>
          <a:ln w="38100">
            <a:solidFill>
              <a:schemeClr val="accent2">
                <a:lumMod val="50000"/>
              </a:schemeClr>
            </a:solidFill>
            <a:miter lim="800000"/>
            <a:headEnd/>
            <a:tailEnd/>
          </a:ln>
          <a:effectLst>
            <a:outerShdw blurRad="50800" dist="38100" dir="13500000" algn="br" rotWithShape="0">
              <a:prstClr val="black">
                <a:alpha val="40000"/>
              </a:prstClr>
            </a:outerShdw>
          </a:effectLst>
        </p:spPr>
        <p:txBody>
          <a:bodyPr wrap="square">
            <a:spAutoFit/>
          </a:bodyPr>
          <a:lstStyle/>
          <a:p>
            <a:r>
              <a:rPr lang="es-ES_tradnl" sz="2400" b="1" i="1" dirty="0" smtClean="0">
                <a:solidFill>
                  <a:schemeClr val="tx2"/>
                </a:solidFill>
                <a:latin typeface="Calibri" pitchFamily="34" charset="0"/>
              </a:rPr>
              <a:t>             </a:t>
            </a:r>
          </a:p>
          <a:p>
            <a:endParaRPr lang="es-ES_tradnl" sz="2400" b="1" i="1" dirty="0" smtClean="0">
              <a:solidFill>
                <a:schemeClr val="tx2"/>
              </a:solidFill>
              <a:latin typeface="Calibri" pitchFamily="34" charset="0"/>
            </a:endParaRPr>
          </a:p>
          <a:p>
            <a:r>
              <a:rPr lang="es-ES_tradnl" sz="2400" b="1" i="1" dirty="0" smtClean="0">
                <a:solidFill>
                  <a:schemeClr val="tx2"/>
                </a:solidFill>
                <a:latin typeface="Calibri" pitchFamily="34" charset="0"/>
              </a:rPr>
              <a:t>  </a:t>
            </a:r>
            <a:r>
              <a:rPr lang="es-ES_tradnl" sz="2400" b="1" i="1" u="sng" dirty="0" smtClean="0">
                <a:solidFill>
                  <a:schemeClr val="tx2"/>
                </a:solidFill>
                <a:latin typeface="Calibri" pitchFamily="34" charset="0"/>
              </a:rPr>
              <a:t>$</a:t>
            </a:r>
            <a:r>
              <a:rPr lang="es-ES_tradnl" sz="2400" b="1" i="1" dirty="0" smtClean="0">
                <a:solidFill>
                  <a:schemeClr val="tx2"/>
                </a:solidFill>
                <a:latin typeface="Calibri" pitchFamily="34" charset="0"/>
              </a:rPr>
              <a:t>          </a:t>
            </a:r>
            <a:r>
              <a:rPr lang="es-ES_tradnl" sz="2400" b="1" i="1" u="sng" dirty="0" smtClean="0">
                <a:solidFill>
                  <a:schemeClr val="tx2"/>
                </a:solidFill>
                <a:latin typeface="Calibri" pitchFamily="34" charset="0"/>
              </a:rPr>
              <a:t> # Personas</a:t>
            </a:r>
            <a:r>
              <a:rPr lang="es-ES_tradnl" sz="2400" b="1" i="1" dirty="0" smtClean="0">
                <a:solidFill>
                  <a:schemeClr val="tx2"/>
                </a:solidFill>
                <a:latin typeface="Calibri" pitchFamily="34" charset="0"/>
              </a:rPr>
              <a:t>           </a:t>
            </a:r>
            <a:r>
              <a:rPr lang="es-ES_tradnl" sz="2400" b="1" i="1" u="sng" dirty="0" smtClean="0">
                <a:solidFill>
                  <a:schemeClr val="tx2"/>
                </a:solidFill>
                <a:latin typeface="Calibri" pitchFamily="34" charset="0"/>
              </a:rPr>
              <a:t>%</a:t>
            </a:r>
          </a:p>
          <a:p>
            <a:r>
              <a:rPr lang="es-ES_tradnl" sz="2400" dirty="0" smtClean="0">
                <a:solidFill>
                  <a:schemeClr val="tx2"/>
                </a:solidFill>
                <a:latin typeface="Calibri" pitchFamily="34" charset="0"/>
              </a:rPr>
              <a:t>2-4              116                  29</a:t>
            </a:r>
          </a:p>
          <a:p>
            <a:r>
              <a:rPr lang="es-ES_tradnl" sz="2400" dirty="0" smtClean="0">
                <a:solidFill>
                  <a:schemeClr val="tx2"/>
                </a:solidFill>
                <a:latin typeface="Calibri" pitchFamily="34" charset="0"/>
              </a:rPr>
              <a:t>5-8              227                 56,8</a:t>
            </a:r>
          </a:p>
          <a:p>
            <a:r>
              <a:rPr lang="es-ES_tradnl" sz="2400" dirty="0" smtClean="0">
                <a:solidFill>
                  <a:schemeClr val="tx2"/>
                </a:solidFill>
                <a:latin typeface="Calibri" pitchFamily="34" charset="0"/>
              </a:rPr>
              <a:t>10-12            54                 14,3</a:t>
            </a:r>
          </a:p>
          <a:p>
            <a:endParaRPr lang="es-ES_tradnl" sz="2400" dirty="0" smtClean="0">
              <a:solidFill>
                <a:schemeClr val="tx2"/>
              </a:solidFill>
              <a:latin typeface="Calibri" pitchFamily="34" charset="0"/>
            </a:endParaRPr>
          </a:p>
          <a:p>
            <a:endParaRPr lang="es-ES_tradnl" sz="2400" dirty="0" smtClean="0">
              <a:solidFill>
                <a:schemeClr val="tx2"/>
              </a:solidFill>
              <a:latin typeface="Calibri" pitchFamily="34" charset="0"/>
            </a:endParaRPr>
          </a:p>
        </p:txBody>
      </p:sp>
      <p:sp>
        <p:nvSpPr>
          <p:cNvPr id="34" name="33 CuadroTexto"/>
          <p:cNvSpPr txBox="1"/>
          <p:nvPr/>
        </p:nvSpPr>
        <p:spPr>
          <a:xfrm>
            <a:off x="4786314" y="2357430"/>
            <a:ext cx="3857652" cy="369332"/>
          </a:xfrm>
          <a:prstGeom prst="rect">
            <a:avLst/>
          </a:prstGeom>
          <a:noFill/>
        </p:spPr>
        <p:txBody>
          <a:bodyPr wrap="square" rtlCol="0">
            <a:spAutoFit/>
          </a:bodyPr>
          <a:lstStyle/>
          <a:p>
            <a:pPr algn="ctr"/>
            <a:r>
              <a:rPr lang="es-EC" b="1" dirty="0" smtClean="0">
                <a:solidFill>
                  <a:schemeClr val="tx2">
                    <a:lumMod val="10000"/>
                  </a:schemeClr>
                </a:solidFill>
              </a:rPr>
              <a:t>PRECIOS</a:t>
            </a:r>
            <a:endParaRPr lang="es-EC" b="1" dirty="0">
              <a:solidFill>
                <a:schemeClr val="tx2">
                  <a:lumMod val="10000"/>
                </a:schemeClr>
              </a:solidFil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2428868"/>
            <a:ext cx="8229600" cy="1219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INTRODUCCIÓN</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1428736"/>
            <a:ext cx="8229600" cy="4572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endPar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a:buNone/>
            </a:pP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PLAN </a:t>
            </a:r>
          </a:p>
          <a:p>
            <a:pPr algn="ctr">
              <a:buNone/>
            </a:pP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DE MARKETING</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ES" dirty="0" smtClean="0">
                <a:solidFill>
                  <a:schemeClr val="tx2"/>
                </a:solidFill>
                <a:latin typeface="Arial" pitchFamily="34" charset="0"/>
                <a:cs typeface="Arial" pitchFamily="34" charset="0"/>
              </a:rPr>
              <a:t>Objetivos Financieros:</a:t>
            </a:r>
          </a:p>
          <a:p>
            <a:endParaRPr lang="es-ES" dirty="0" smtClean="0">
              <a:solidFill>
                <a:schemeClr val="tx2"/>
              </a:solidFill>
              <a:latin typeface="Arial" pitchFamily="34" charset="0"/>
              <a:cs typeface="Arial" pitchFamily="34" charset="0"/>
            </a:endParaRPr>
          </a:p>
          <a:p>
            <a:pPr lvl="0" algn="just"/>
            <a:r>
              <a:rPr lang="es-ES" dirty="0" smtClean="0">
                <a:solidFill>
                  <a:schemeClr val="tx2"/>
                </a:solidFill>
                <a:latin typeface="Arial" pitchFamily="34" charset="0"/>
                <a:cs typeface="Arial" pitchFamily="34" charset="0"/>
              </a:rPr>
              <a:t>Recuperar el monto de inversión inicial en el menor tiempo posible.</a:t>
            </a:r>
          </a:p>
          <a:p>
            <a:pPr lvl="0" algn="just"/>
            <a:endParaRPr lang="es-ES" dirty="0" smtClean="0">
              <a:solidFill>
                <a:schemeClr val="tx2"/>
              </a:solidFill>
              <a:latin typeface="Arial" pitchFamily="34" charset="0"/>
              <a:cs typeface="Arial" pitchFamily="34" charset="0"/>
            </a:endParaRPr>
          </a:p>
          <a:p>
            <a:pPr algn="just"/>
            <a:r>
              <a:rPr lang="es-ES" dirty="0" smtClean="0">
                <a:solidFill>
                  <a:schemeClr val="tx2"/>
                </a:solidFill>
                <a:latin typeface="Arial" pitchFamily="34" charset="0"/>
                <a:cs typeface="Arial" pitchFamily="34" charset="0"/>
              </a:rPr>
              <a:t>Obtener flujos de caja positivos que sean mayores a los negativos.</a:t>
            </a:r>
            <a:endParaRPr lang="es-EC" dirty="0" smtClean="0">
              <a:solidFill>
                <a:schemeClr val="tx2"/>
              </a:solidFill>
              <a:latin typeface="Arial" pitchFamily="34" charset="0"/>
              <a:cs typeface="Arial" pitchFamily="34" charset="0"/>
            </a:endParaRPr>
          </a:p>
          <a:p>
            <a:pPr lvl="0"/>
            <a:endParaRPr lang="es-EC" dirty="0" smtClean="0">
              <a:solidFill>
                <a:schemeClr val="tx2"/>
              </a:solidFill>
              <a:latin typeface="Arial" pitchFamily="34" charset="0"/>
              <a:cs typeface="Arial" pitchFamily="34" charset="0"/>
            </a:endParaRPr>
          </a:p>
          <a:p>
            <a:endParaRPr lang="es-EC" dirty="0">
              <a:solidFill>
                <a:schemeClr val="tx2"/>
              </a:solidFill>
            </a:endParaRPr>
          </a:p>
        </p:txBody>
      </p:sp>
      <p:sp>
        <p:nvSpPr>
          <p:cNvPr id="3" name="2 Título"/>
          <p:cNvSpPr>
            <a:spLocks noGrp="1"/>
          </p:cNvSpPr>
          <p:nvPr>
            <p:ph type="title"/>
          </p:nvPr>
        </p:nvSpPr>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OBJETIVOS DE MARKETING</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00042"/>
            <a:ext cx="8229600" cy="5595958"/>
          </a:xfrm>
        </p:spPr>
        <p:txBody>
          <a:bodyPr/>
          <a:lstStyle/>
          <a:p>
            <a:endParaRPr lang="es-ES" dirty="0" smtClean="0">
              <a:solidFill>
                <a:schemeClr val="tx2"/>
              </a:solidFill>
              <a:latin typeface="Arial" pitchFamily="34" charset="0"/>
              <a:cs typeface="Arial" pitchFamily="34" charset="0"/>
            </a:endParaRPr>
          </a:p>
          <a:p>
            <a:pPr>
              <a:buNone/>
            </a:pPr>
            <a:r>
              <a:rPr lang="es-ES" dirty="0" smtClean="0">
                <a:solidFill>
                  <a:schemeClr val="tx2"/>
                </a:solidFill>
                <a:latin typeface="Arial" pitchFamily="34" charset="0"/>
                <a:cs typeface="Arial" pitchFamily="34" charset="0"/>
              </a:rPr>
              <a:t>Objetivos de Mercadotecnia:</a:t>
            </a:r>
          </a:p>
          <a:p>
            <a:endParaRPr lang="es-ES"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Obtener una creciente y amplia participación de mercado, tal que en el largo plazo DRAGON HUT sea líder del mercado objetivo.</a:t>
            </a:r>
            <a:endParaRPr lang="es-EC" dirty="0" smtClean="0">
              <a:solidFill>
                <a:schemeClr val="tx2"/>
              </a:solidFill>
              <a:latin typeface="Arial" pitchFamily="34" charset="0"/>
              <a:cs typeface="Arial" pitchFamily="34" charset="0"/>
            </a:endParaRPr>
          </a:p>
          <a:p>
            <a:endParaRPr lang="es-ES" dirty="0" smtClean="0">
              <a:solidFill>
                <a:schemeClr val="tx2"/>
              </a:solidFill>
              <a:latin typeface="Arial" pitchFamily="34" charset="0"/>
              <a:cs typeface="Arial" pitchFamily="34" charset="0"/>
            </a:endParaRPr>
          </a:p>
          <a:p>
            <a:r>
              <a:rPr lang="es-ES" dirty="0" smtClean="0">
                <a:solidFill>
                  <a:schemeClr val="tx2"/>
                </a:solidFill>
                <a:latin typeface="Arial" pitchFamily="34" charset="0"/>
                <a:cs typeface="Arial" pitchFamily="34" charset="0"/>
              </a:rPr>
              <a:t>Lograr la fidelidad por parte del cliente meta hacia el producto</a:t>
            </a:r>
            <a:endParaRPr lang="es-EC" dirty="0">
              <a:solidFill>
                <a:schemeClr val="tx2"/>
              </a:solidFill>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ANALISIS ESTRATEGICO</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
        <p:nvSpPr>
          <p:cNvPr id="9" name="2 Título"/>
          <p:cNvSpPr txBox="1">
            <a:spLocks/>
          </p:cNvSpPr>
          <p:nvPr/>
        </p:nvSpPr>
        <p:spPr>
          <a:xfrm>
            <a:off x="500034" y="1500174"/>
            <a:ext cx="8229600" cy="12192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10" name="2 Título"/>
          <p:cNvSpPr txBox="1">
            <a:spLocks/>
          </p:cNvSpPr>
          <p:nvPr/>
        </p:nvSpPr>
        <p:spPr>
          <a:xfrm>
            <a:off x="428596" y="1357298"/>
            <a:ext cx="8229600" cy="1219200"/>
          </a:xfrm>
          <a:prstGeom prst="rect">
            <a:avLst/>
          </a:prstGeom>
          <a:ln w="6350" cap="rnd">
            <a:noFill/>
          </a:ln>
        </p:spPr>
        <p:txBody>
          <a:bodyPr vert="horz" rtlCol="0" anchor="b" anchorCtr="0">
            <a:normAutofit fontScale="92500" lnSpcReduction="10000"/>
          </a:bodyPr>
          <a:lstStyle/>
          <a:p>
            <a:pPr lvl="0">
              <a:spcBef>
                <a:spcPct val="0"/>
              </a:spcBef>
            </a:pPr>
            <a:r>
              <a:rPr lang="es-ES" sz="4400" dirty="0" smtClean="0">
                <a:solidFill>
                  <a:schemeClr val="tx2"/>
                </a:solidFill>
                <a:latin typeface="Arial" pitchFamily="34" charset="0"/>
                <a:cs typeface="Arial" pitchFamily="34" charset="0"/>
              </a:rPr>
              <a:t>Matriz Boston Consulting Group (BCG)</a:t>
            </a:r>
            <a:endParaRPr kumimoji="0" lang="es-EC" sz="4200" b="0" i="0" u="none" strike="noStrike" kern="1200" cap="none" spc="-100" normalizeH="0" baseline="0" noProof="0" dirty="0">
              <a:ln w="3200">
                <a:solidFill>
                  <a:schemeClr val="bg2">
                    <a:shade val="75000"/>
                    <a:alpha val="25000"/>
                  </a:schemeClr>
                </a:solidFill>
                <a:prstDash val="solid"/>
                <a:round/>
              </a:ln>
              <a:solidFill>
                <a:schemeClr val="tx2"/>
              </a:solidFill>
              <a:effectLst>
                <a:innerShdw blurRad="50800" dist="25400" dir="13500000">
                  <a:prstClr val="black">
                    <a:alpha val="70000"/>
                  </a:prstClr>
                </a:innerShdw>
              </a:effectLst>
              <a:uLnTx/>
              <a:uFillTx/>
              <a:latin typeface="Arial" pitchFamily="34" charset="0"/>
              <a:ea typeface="+mj-ea"/>
              <a:cs typeface="Arial" pitchFamily="34" charset="0"/>
            </a:endParaRPr>
          </a:p>
        </p:txBody>
      </p:sp>
      <p:pic>
        <p:nvPicPr>
          <p:cNvPr id="1029" name="Picture 5"/>
          <p:cNvPicPr>
            <a:picLocks noGrp="1" noChangeAspect="1" noChangeArrowheads="1"/>
          </p:cNvPicPr>
          <p:nvPr>
            <p:ph idx="1"/>
          </p:nvPr>
        </p:nvPicPr>
        <p:blipFill>
          <a:blip r:embed="rId2" cstate="print"/>
          <a:srcRect/>
          <a:stretch>
            <a:fillRect/>
          </a:stretch>
        </p:blipFill>
        <p:spPr bwMode="auto">
          <a:xfrm>
            <a:off x="2714612" y="3000372"/>
            <a:ext cx="4105275" cy="26003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28596" y="285728"/>
            <a:ext cx="8229600" cy="1219200"/>
          </a:xfrm>
        </p:spPr>
        <p:txBody>
          <a:bodyPr>
            <a:normAutofit fontScale="90000"/>
          </a:bodyPr>
          <a:lstStyle/>
          <a:p>
            <a:r>
              <a:rPr lang="es-ES" dirty="0" smtClean="0">
                <a:solidFill>
                  <a:schemeClr val="accent2"/>
                </a:solidFill>
              </a:rPr>
              <a:t>Matriz Oportunidades Producto-Mercado (ANSOFF) </a:t>
            </a:r>
            <a:endParaRPr lang="es-EC" dirty="0">
              <a:solidFill>
                <a:schemeClr val="accent2"/>
              </a:solidFill>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2143108" y="2000240"/>
            <a:ext cx="5183402" cy="3781439"/>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Fuerzas de Porter</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Conclusión Análisis de Porter</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pic>
        <p:nvPicPr>
          <p:cNvPr id="3075" name="Picture 3"/>
          <p:cNvPicPr>
            <a:picLocks noGrp="1" noChangeAspect="1" noChangeArrowheads="1"/>
          </p:cNvPicPr>
          <p:nvPr>
            <p:ph idx="1"/>
          </p:nvPr>
        </p:nvPicPr>
        <p:blipFill>
          <a:blip r:embed="rId2" cstate="print"/>
          <a:srcRect/>
          <a:stretch>
            <a:fillRect/>
          </a:stretch>
        </p:blipFill>
        <p:spPr bwMode="auto">
          <a:xfrm>
            <a:off x="785786" y="2214554"/>
            <a:ext cx="7510526" cy="316707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Marketing </a:t>
            </a:r>
            <a:r>
              <a:rPr lang="es-ES" sz="3600" b="1" dirty="0" err="1"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Mix</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285984" y="2428868"/>
            <a:ext cx="4817961" cy="329089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solidFill>
                  <a:schemeClr val="tx2"/>
                </a:solidFill>
                <a:latin typeface="Arial" pitchFamily="34" charset="0"/>
                <a:cs typeface="Arial" pitchFamily="34" charset="0"/>
              </a:rPr>
              <a:t>El menú de DRAGON HUT en términos generales estará preparado en un 70% por vegetales.</a:t>
            </a:r>
            <a:endParaRPr lang="es-EC" dirty="0">
              <a:solidFill>
                <a:schemeClr val="tx2"/>
              </a:solidFill>
              <a:latin typeface="Arial" pitchFamily="34" charset="0"/>
              <a:cs typeface="Arial" pitchFamily="34" charset="0"/>
            </a:endParaRPr>
          </a:p>
        </p:txBody>
      </p:sp>
      <p:sp>
        <p:nvSpPr>
          <p:cNvPr id="3" name="2 Título"/>
          <p:cNvSpPr>
            <a:spLocks noGrp="1"/>
          </p:cNvSpPr>
          <p:nvPr>
            <p:ph type="title"/>
          </p:nvPr>
        </p:nvSpPr>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Producto</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pic>
        <p:nvPicPr>
          <p:cNvPr id="10242" name="Picture 2" descr="http://www.blogdecocina.com.ar/blog/wp-content/uploads/2009/05/brocoli.jpg"/>
          <p:cNvPicPr>
            <a:picLocks noChangeAspect="1" noChangeArrowheads="1"/>
          </p:cNvPicPr>
          <p:nvPr/>
        </p:nvPicPr>
        <p:blipFill>
          <a:blip r:embed="rId2" cstate="print"/>
          <a:srcRect/>
          <a:stretch>
            <a:fillRect/>
          </a:stretch>
        </p:blipFill>
        <p:spPr bwMode="auto">
          <a:xfrm>
            <a:off x="1071538" y="3000372"/>
            <a:ext cx="1857388" cy="2416114"/>
          </a:xfrm>
          <a:prstGeom prst="rect">
            <a:avLst/>
          </a:prstGeom>
          <a:noFill/>
        </p:spPr>
      </p:pic>
      <p:pic>
        <p:nvPicPr>
          <p:cNvPr id="10244" name="Picture 4" descr="http://www.ima.gob.pa/ima/uploads/userfiles/image/Informatica/apio.jpg"/>
          <p:cNvPicPr>
            <a:picLocks noChangeAspect="1" noChangeArrowheads="1"/>
          </p:cNvPicPr>
          <p:nvPr/>
        </p:nvPicPr>
        <p:blipFill>
          <a:blip r:embed="rId3" cstate="print"/>
          <a:srcRect/>
          <a:stretch>
            <a:fillRect/>
          </a:stretch>
        </p:blipFill>
        <p:spPr bwMode="auto">
          <a:xfrm>
            <a:off x="3428992" y="3071810"/>
            <a:ext cx="2226831" cy="2357454"/>
          </a:xfrm>
          <a:prstGeom prst="rect">
            <a:avLst/>
          </a:prstGeom>
          <a:noFill/>
        </p:spPr>
      </p:pic>
      <p:pic>
        <p:nvPicPr>
          <p:cNvPr id="10246" name="Picture 6" descr="http://www.granjasdeluruguay.com.uy/materiales/zanahoria-00.jpg"/>
          <p:cNvPicPr>
            <a:picLocks noChangeAspect="1" noChangeArrowheads="1"/>
          </p:cNvPicPr>
          <p:nvPr/>
        </p:nvPicPr>
        <p:blipFill>
          <a:blip r:embed="rId4" cstate="print"/>
          <a:srcRect/>
          <a:stretch>
            <a:fillRect/>
          </a:stretch>
        </p:blipFill>
        <p:spPr bwMode="auto">
          <a:xfrm>
            <a:off x="6215074" y="3071810"/>
            <a:ext cx="1857388" cy="235745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28604"/>
            <a:ext cx="8229600" cy="5667396"/>
          </a:xfrm>
        </p:spPr>
        <p:txBody>
          <a:bodyPr/>
          <a:lstStyle/>
          <a:p>
            <a:endParaRPr lang="es-ES" dirty="0" smtClean="0">
              <a:solidFill>
                <a:schemeClr val="tx2"/>
              </a:solidFill>
              <a:latin typeface="Arial" pitchFamily="34" charset="0"/>
              <a:cs typeface="Arial" pitchFamily="34" charset="0"/>
            </a:endParaRPr>
          </a:p>
          <a:p>
            <a:pPr>
              <a:buNone/>
            </a:pPr>
            <a:r>
              <a:rPr lang="es-ES" dirty="0" smtClean="0">
                <a:solidFill>
                  <a:schemeClr val="tx2"/>
                </a:solidFill>
                <a:latin typeface="Arial" pitchFamily="34" charset="0"/>
                <a:cs typeface="Arial" pitchFamily="34" charset="0"/>
              </a:rPr>
              <a:t>   En lo que se refiere a carnes tendremos una amplia gama de elección entre las que podemos destacar:</a:t>
            </a:r>
          </a:p>
          <a:p>
            <a:pPr lvl="0"/>
            <a:endParaRPr lang="es-ES"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Res</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Pollo</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Cerdo</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Pato </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Ternero</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Ganso</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Camarón</a:t>
            </a:r>
            <a:endParaRPr lang="es-EC" dirty="0" smtClean="0">
              <a:solidFill>
                <a:schemeClr val="tx2"/>
              </a:solidFill>
              <a:latin typeface="Arial" pitchFamily="34" charset="0"/>
              <a:cs typeface="Arial" pitchFamily="34" charset="0"/>
            </a:endParaRPr>
          </a:p>
          <a:p>
            <a:pPr lvl="0"/>
            <a:r>
              <a:rPr lang="es-ES" dirty="0" smtClean="0">
                <a:solidFill>
                  <a:schemeClr val="tx2"/>
                </a:solidFill>
                <a:latin typeface="Arial" pitchFamily="34" charset="0"/>
                <a:cs typeface="Arial" pitchFamily="34" charset="0"/>
              </a:rPr>
              <a:t>Pescado</a:t>
            </a:r>
            <a:endParaRPr lang="es-EC" dirty="0" smtClean="0">
              <a:solidFill>
                <a:schemeClr val="tx2"/>
              </a:solidFill>
              <a:latin typeface="Arial" pitchFamily="34" charset="0"/>
              <a:cs typeface="Arial" pitchFamily="34" charset="0"/>
            </a:endParaRPr>
          </a:p>
          <a:p>
            <a:endParaRPr lang="es-EC" dirty="0">
              <a:solidFill>
                <a:schemeClr val="tx2"/>
              </a:solidFill>
              <a:latin typeface="Arial" pitchFamily="34" charset="0"/>
              <a:cs typeface="Arial" pitchFamily="34" charset="0"/>
            </a:endParaRPr>
          </a:p>
        </p:txBody>
      </p:sp>
      <p:pic>
        <p:nvPicPr>
          <p:cNvPr id="9218" name="Picture 2" descr="http://demo2.portal-internet.com/images/carne_res.jpg"/>
          <p:cNvPicPr>
            <a:picLocks noChangeAspect="1" noChangeArrowheads="1"/>
          </p:cNvPicPr>
          <p:nvPr/>
        </p:nvPicPr>
        <p:blipFill>
          <a:blip r:embed="rId2" cstate="print"/>
          <a:srcRect/>
          <a:stretch>
            <a:fillRect/>
          </a:stretch>
        </p:blipFill>
        <p:spPr bwMode="auto">
          <a:xfrm>
            <a:off x="3000364" y="2071678"/>
            <a:ext cx="1650980" cy="1738115"/>
          </a:xfrm>
          <a:prstGeom prst="rect">
            <a:avLst/>
          </a:prstGeom>
          <a:noFill/>
        </p:spPr>
      </p:pic>
      <p:pic>
        <p:nvPicPr>
          <p:cNvPr id="9220" name="Picture 4" descr="http://www.osumar.com/productos/carne/magret_pato.jpg"/>
          <p:cNvPicPr>
            <a:picLocks noChangeAspect="1" noChangeArrowheads="1"/>
          </p:cNvPicPr>
          <p:nvPr/>
        </p:nvPicPr>
        <p:blipFill>
          <a:blip r:embed="rId3" cstate="print"/>
          <a:srcRect/>
          <a:stretch>
            <a:fillRect/>
          </a:stretch>
        </p:blipFill>
        <p:spPr bwMode="auto">
          <a:xfrm>
            <a:off x="6000760" y="2143116"/>
            <a:ext cx="1579542" cy="1579542"/>
          </a:xfrm>
          <a:prstGeom prst="rect">
            <a:avLst/>
          </a:prstGeom>
          <a:noFill/>
        </p:spPr>
      </p:pic>
      <p:pic>
        <p:nvPicPr>
          <p:cNvPr id="9222" name="Picture 6" descr="http://www.tucocinaytu.com/files/filet%20de%20pescado.jpg"/>
          <p:cNvPicPr>
            <a:picLocks noChangeAspect="1" noChangeArrowheads="1"/>
          </p:cNvPicPr>
          <p:nvPr/>
        </p:nvPicPr>
        <p:blipFill>
          <a:blip r:embed="rId4" cstate="print"/>
          <a:srcRect/>
          <a:stretch>
            <a:fillRect/>
          </a:stretch>
        </p:blipFill>
        <p:spPr bwMode="auto">
          <a:xfrm>
            <a:off x="4214810" y="4143380"/>
            <a:ext cx="2436798" cy="1827599"/>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357166"/>
            <a:ext cx="8229600" cy="1214446"/>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DEFINICIÓN DEL TEMA</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5500694" y="2500306"/>
            <a:ext cx="2643206" cy="2286016"/>
          </a:xfrm>
          <a:prstGeom prst="rect">
            <a:avLst/>
          </a:prstGeom>
          <a:noFill/>
          <a:ln w="9525">
            <a:noFill/>
            <a:miter lim="800000"/>
            <a:headEnd/>
            <a:tailEnd/>
          </a:ln>
        </p:spPr>
      </p:pic>
      <p:pic>
        <p:nvPicPr>
          <p:cNvPr id="5122" name="Picture 2" descr="C:\Users\CESAR\Desktop\04.jpg"/>
          <p:cNvPicPr>
            <a:picLocks noChangeAspect="1" noChangeArrowheads="1"/>
          </p:cNvPicPr>
          <p:nvPr/>
        </p:nvPicPr>
        <p:blipFill>
          <a:blip r:embed="rId3"/>
          <a:srcRect/>
          <a:stretch>
            <a:fillRect/>
          </a:stretch>
        </p:blipFill>
        <p:spPr bwMode="auto">
          <a:xfrm>
            <a:off x="1142976" y="1357298"/>
            <a:ext cx="3071834" cy="2214578"/>
          </a:xfrm>
          <a:prstGeom prst="rect">
            <a:avLst/>
          </a:prstGeom>
          <a:noFill/>
        </p:spPr>
      </p:pic>
      <p:pic>
        <p:nvPicPr>
          <p:cNvPr id="5123" name="Picture 3" descr="C:\Users\CESAR\Desktop\comida singapur 2.jpg"/>
          <p:cNvPicPr>
            <a:picLocks noChangeAspect="1" noChangeArrowheads="1"/>
          </p:cNvPicPr>
          <p:nvPr/>
        </p:nvPicPr>
        <p:blipFill>
          <a:blip r:embed="rId4"/>
          <a:srcRect/>
          <a:stretch>
            <a:fillRect/>
          </a:stretch>
        </p:blipFill>
        <p:spPr bwMode="auto">
          <a:xfrm>
            <a:off x="1214414" y="3786190"/>
            <a:ext cx="3000396" cy="2428892"/>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ES" dirty="0" smtClean="0">
                <a:solidFill>
                  <a:schemeClr val="tx2"/>
                </a:solidFill>
                <a:latin typeface="Arial" pitchFamily="34" charset="0"/>
                <a:cs typeface="Arial" pitchFamily="34" charset="0"/>
              </a:rPr>
              <a:t>   </a:t>
            </a:r>
          </a:p>
          <a:p>
            <a:pPr>
              <a:buNone/>
            </a:pPr>
            <a:endParaRPr lang="es-ES" dirty="0" smtClean="0">
              <a:solidFill>
                <a:schemeClr val="tx2"/>
              </a:solidFill>
              <a:latin typeface="Arial" pitchFamily="34" charset="0"/>
              <a:cs typeface="Arial" pitchFamily="34" charset="0"/>
            </a:endParaRPr>
          </a:p>
          <a:p>
            <a:pPr algn="just">
              <a:buNone/>
            </a:pPr>
            <a:r>
              <a:rPr lang="es-ES" dirty="0" smtClean="0">
                <a:solidFill>
                  <a:schemeClr val="tx2"/>
                </a:solidFill>
                <a:latin typeface="Arial" pitchFamily="34" charset="0"/>
                <a:cs typeface="Arial" pitchFamily="34" charset="0"/>
              </a:rPr>
              <a:t>   El rango de precios a cobrar a nuestros clientes estará entre $5 y $8 para los platos estándares.</a:t>
            </a:r>
          </a:p>
          <a:p>
            <a:pPr algn="just"/>
            <a:endParaRPr lang="es-ES" dirty="0" smtClean="0">
              <a:solidFill>
                <a:schemeClr val="tx2"/>
              </a:solidFill>
              <a:latin typeface="Arial" pitchFamily="34" charset="0"/>
              <a:cs typeface="Arial" pitchFamily="34" charset="0"/>
            </a:endParaRPr>
          </a:p>
          <a:p>
            <a:pPr algn="just">
              <a:buNone/>
            </a:pPr>
            <a:r>
              <a:rPr lang="es-ES" dirty="0" smtClean="0">
                <a:solidFill>
                  <a:schemeClr val="tx2"/>
                </a:solidFill>
                <a:latin typeface="Arial" pitchFamily="34" charset="0"/>
                <a:cs typeface="Arial" pitchFamily="34" charset="0"/>
              </a:rPr>
              <a:t>   Los platos especiales tendrán un precio de $10 aproximadamente.</a:t>
            </a:r>
            <a:endParaRPr lang="es-EC" dirty="0" smtClean="0">
              <a:solidFill>
                <a:schemeClr val="tx2"/>
              </a:solidFill>
              <a:latin typeface="Arial" pitchFamily="34" charset="0"/>
              <a:cs typeface="Arial" pitchFamily="34" charset="0"/>
            </a:endParaRPr>
          </a:p>
          <a:p>
            <a:endParaRPr lang="es-EC" dirty="0">
              <a:solidFill>
                <a:schemeClr val="tx2"/>
              </a:solidFill>
              <a:latin typeface="Arial" pitchFamily="34" charset="0"/>
              <a:cs typeface="Arial" pitchFamily="34" charset="0"/>
            </a:endParaRPr>
          </a:p>
        </p:txBody>
      </p:sp>
      <p:sp>
        <p:nvSpPr>
          <p:cNvPr id="3" name="2 Título"/>
          <p:cNvSpPr>
            <a:spLocks noGrp="1"/>
          </p:cNvSpPr>
          <p:nvPr>
            <p:ph type="title"/>
          </p:nvPr>
        </p:nvSpPr>
        <p:spPr>
          <a:xfrm>
            <a:off x="500034" y="571480"/>
            <a:ext cx="8229600" cy="1219200"/>
          </a:xfrm>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PRECIO</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ES" dirty="0" smtClean="0">
                <a:solidFill>
                  <a:schemeClr val="tx2"/>
                </a:solidFill>
                <a:latin typeface="Arial" pitchFamily="34" charset="0"/>
                <a:cs typeface="Arial" pitchFamily="34" charset="0"/>
              </a:rPr>
              <a:t>   </a:t>
            </a:r>
          </a:p>
          <a:p>
            <a:pPr>
              <a:buNone/>
            </a:pPr>
            <a:endParaRPr lang="es-ES" dirty="0" smtClean="0">
              <a:solidFill>
                <a:schemeClr val="tx2"/>
              </a:solidFill>
              <a:latin typeface="Arial" pitchFamily="34" charset="0"/>
              <a:cs typeface="Arial" pitchFamily="34" charset="0"/>
            </a:endParaRPr>
          </a:p>
          <a:p>
            <a:pPr algn="just">
              <a:buNone/>
            </a:pPr>
            <a:r>
              <a:rPr lang="es-ES" dirty="0" smtClean="0">
                <a:solidFill>
                  <a:schemeClr val="tx2"/>
                </a:solidFill>
                <a:latin typeface="Arial" pitchFamily="34" charset="0"/>
                <a:cs typeface="Arial" pitchFamily="34" charset="0"/>
              </a:rPr>
              <a:t>   El lugar en donde instalaremos DRAGON HUT será en el sector norte de Guayaquil, rodeado entre las ciudadelas como La Garzota, Alborada y Sauces, en donde tendremos nuestro espacio físico para ofrecer nuestra exquisita comida oriental.</a:t>
            </a:r>
            <a:endParaRPr lang="es-EC" dirty="0" smtClean="0">
              <a:solidFill>
                <a:schemeClr val="tx2"/>
              </a:solidFill>
              <a:latin typeface="Arial" pitchFamily="34" charset="0"/>
              <a:cs typeface="Arial" pitchFamily="34" charset="0"/>
            </a:endParaRPr>
          </a:p>
          <a:p>
            <a:endParaRPr lang="es-EC" dirty="0">
              <a:solidFill>
                <a:schemeClr val="tx2"/>
              </a:solidFill>
              <a:latin typeface="Arial" pitchFamily="34" charset="0"/>
              <a:cs typeface="Arial" pitchFamily="34" charset="0"/>
            </a:endParaRPr>
          </a:p>
        </p:txBody>
      </p:sp>
      <p:sp>
        <p:nvSpPr>
          <p:cNvPr id="3" name="2 Título"/>
          <p:cNvSpPr>
            <a:spLocks noGrp="1"/>
          </p:cNvSpPr>
          <p:nvPr>
            <p:ph type="title"/>
          </p:nvPr>
        </p:nvSpPr>
        <p:spPr>
          <a:xfrm>
            <a:off x="642910" y="214290"/>
            <a:ext cx="8229600" cy="1219200"/>
          </a:xfrm>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Plaza</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smtClean="0">
              <a:solidFill>
                <a:schemeClr val="tx2"/>
              </a:solidFill>
              <a:latin typeface="Arial" pitchFamily="34" charset="0"/>
              <a:cs typeface="Arial" pitchFamily="34" charset="0"/>
            </a:endParaRPr>
          </a:p>
          <a:p>
            <a:pPr algn="just">
              <a:buNone/>
            </a:pPr>
            <a:r>
              <a:rPr lang="es-ES" dirty="0" smtClean="0">
                <a:solidFill>
                  <a:schemeClr val="tx2"/>
                </a:solidFill>
                <a:latin typeface="Arial" pitchFamily="34" charset="0"/>
                <a:cs typeface="Arial" pitchFamily="34" charset="0"/>
              </a:rPr>
              <a:t>   La publicidad de DRAGON HUT se transmitirá a través de los siguientes medios de comunicación:</a:t>
            </a:r>
          </a:p>
          <a:p>
            <a:pPr algn="just">
              <a:buNone/>
            </a:pPr>
            <a:endParaRPr lang="es-EC" dirty="0" smtClean="0">
              <a:solidFill>
                <a:schemeClr val="tx2"/>
              </a:solidFill>
              <a:latin typeface="Arial" pitchFamily="34" charset="0"/>
              <a:cs typeface="Arial" pitchFamily="34" charset="0"/>
            </a:endParaRPr>
          </a:p>
          <a:p>
            <a:pPr lvl="0" algn="just"/>
            <a:r>
              <a:rPr lang="es-ES" dirty="0" smtClean="0">
                <a:solidFill>
                  <a:schemeClr val="tx2"/>
                </a:solidFill>
                <a:latin typeface="Arial" pitchFamily="34" charset="0"/>
                <a:cs typeface="Arial" pitchFamily="34" charset="0"/>
              </a:rPr>
              <a:t>Mediante convenios  con programas televisivos de cocina.</a:t>
            </a:r>
            <a:endParaRPr lang="es-EC" dirty="0" smtClean="0">
              <a:solidFill>
                <a:schemeClr val="tx2"/>
              </a:solidFill>
              <a:latin typeface="Arial" pitchFamily="34" charset="0"/>
              <a:cs typeface="Arial" pitchFamily="34" charset="0"/>
            </a:endParaRPr>
          </a:p>
          <a:p>
            <a:pPr lvl="0" algn="just"/>
            <a:r>
              <a:rPr lang="es-ES" dirty="0" smtClean="0">
                <a:solidFill>
                  <a:schemeClr val="tx2"/>
                </a:solidFill>
                <a:latin typeface="Arial" pitchFamily="34" charset="0"/>
                <a:cs typeface="Arial" pitchFamily="34" charset="0"/>
              </a:rPr>
              <a:t>Prensa escrita</a:t>
            </a:r>
            <a:endParaRPr lang="es-EC" dirty="0" smtClean="0">
              <a:solidFill>
                <a:schemeClr val="tx2"/>
              </a:solidFill>
              <a:latin typeface="Arial" pitchFamily="34" charset="0"/>
              <a:cs typeface="Arial" pitchFamily="34" charset="0"/>
            </a:endParaRPr>
          </a:p>
          <a:p>
            <a:pPr lvl="0" algn="just"/>
            <a:r>
              <a:rPr lang="es-ES" dirty="0" smtClean="0">
                <a:solidFill>
                  <a:schemeClr val="tx2"/>
                </a:solidFill>
                <a:latin typeface="Arial" pitchFamily="34" charset="0"/>
                <a:cs typeface="Arial" pitchFamily="34" charset="0"/>
              </a:rPr>
              <a:t>Revistas</a:t>
            </a:r>
          </a:p>
          <a:p>
            <a:pPr lvl="0" algn="just"/>
            <a:r>
              <a:rPr lang="es-ES" dirty="0" smtClean="0">
                <a:solidFill>
                  <a:schemeClr val="tx2"/>
                </a:solidFill>
                <a:latin typeface="Arial" pitchFamily="34" charset="0"/>
                <a:cs typeface="Arial" pitchFamily="34" charset="0"/>
              </a:rPr>
              <a:t>Afiches</a:t>
            </a:r>
            <a:endParaRPr lang="es-EC" dirty="0">
              <a:solidFill>
                <a:schemeClr val="tx2"/>
              </a:solidFill>
              <a:latin typeface="Arial" pitchFamily="34" charset="0"/>
              <a:cs typeface="Arial" pitchFamily="34" charset="0"/>
            </a:endParaRPr>
          </a:p>
        </p:txBody>
      </p:sp>
      <p:sp>
        <p:nvSpPr>
          <p:cNvPr id="3" name="2 Título"/>
          <p:cNvSpPr>
            <a:spLocks noGrp="1"/>
          </p:cNvSpPr>
          <p:nvPr>
            <p:ph type="title"/>
          </p:nvPr>
        </p:nvSpPr>
        <p:spPr>
          <a:xfrm>
            <a:off x="428596" y="357166"/>
            <a:ext cx="8229600" cy="1219200"/>
          </a:xfrm>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Promoción</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Logotipo</a:t>
            </a:r>
            <a:endParaRPr lang="es-EC" sz="3600" b="1" dirty="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pic>
        <p:nvPicPr>
          <p:cNvPr id="4" name="3 Marcador de contenido" descr="Logo Gragon Hut"/>
          <p:cNvPicPr>
            <a:picLocks noGrp="1"/>
          </p:cNvPicPr>
          <p:nvPr>
            <p:ph idx="1"/>
          </p:nvPr>
        </p:nvPicPr>
        <p:blipFill>
          <a:blip r:embed="rId2" cstate="print"/>
          <a:srcRect/>
          <a:stretch>
            <a:fillRect/>
          </a:stretch>
        </p:blipFill>
        <p:spPr bwMode="auto">
          <a:xfrm>
            <a:off x="2759825" y="1428737"/>
            <a:ext cx="4241067" cy="412693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571744"/>
            <a:ext cx="8305800" cy="1981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ESTUDIO FINANCIERO</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85794"/>
            <a:ext cx="8229600" cy="5310206"/>
          </a:xfrm>
        </p:spPr>
        <p:txBody>
          <a:bodyPr/>
          <a:lstStyle/>
          <a:p>
            <a:r>
              <a:rPr lang="es-EC" b="1" dirty="0" smtClean="0">
                <a:solidFill>
                  <a:schemeClr val="tx2"/>
                </a:solidFill>
              </a:rPr>
              <a:t>Demanda potencial.-</a:t>
            </a:r>
          </a:p>
          <a:p>
            <a:pPr>
              <a:buFontTx/>
              <a:buChar char="-"/>
            </a:pPr>
            <a:r>
              <a:rPr lang="es-EC" i="1" dirty="0" smtClean="0">
                <a:solidFill>
                  <a:schemeClr val="tx2"/>
                </a:solidFill>
              </a:rPr>
              <a:t>Platos Estándar:</a:t>
            </a:r>
          </a:p>
          <a:p>
            <a:pPr>
              <a:buNone/>
            </a:pPr>
            <a:endParaRPr lang="es-EC" dirty="0" smtClean="0"/>
          </a:p>
          <a:p>
            <a:pPr>
              <a:buFontTx/>
              <a:buChar char="-"/>
            </a:pPr>
            <a:endParaRPr lang="es-EC" dirty="0" smtClean="0"/>
          </a:p>
          <a:p>
            <a:pPr>
              <a:buNone/>
            </a:pPr>
            <a:endParaRPr lang="es-EC" dirty="0"/>
          </a:p>
        </p:txBody>
      </p:sp>
      <p:pic>
        <p:nvPicPr>
          <p:cNvPr id="5" name="4 Imagen"/>
          <p:cNvPicPr/>
          <p:nvPr/>
        </p:nvPicPr>
        <p:blipFill>
          <a:blip r:embed="rId2" cstate="print"/>
          <a:srcRect l="29022" t="54348" r="30754" b="22554"/>
          <a:stretch>
            <a:fillRect/>
          </a:stretch>
        </p:blipFill>
        <p:spPr bwMode="auto">
          <a:xfrm>
            <a:off x="2857488" y="2428868"/>
            <a:ext cx="3589987" cy="1728795"/>
          </a:xfrm>
          <a:prstGeom prst="rect">
            <a:avLst/>
          </a:prstGeom>
          <a:noFill/>
          <a:ln w="9525">
            <a:noFill/>
            <a:miter lim="800000"/>
            <a:headEnd/>
            <a:tailEnd/>
          </a:ln>
        </p:spPr>
      </p:pic>
      <p:pic>
        <p:nvPicPr>
          <p:cNvPr id="6" name="5 Imagen"/>
          <p:cNvPicPr/>
          <p:nvPr/>
        </p:nvPicPr>
        <p:blipFill>
          <a:blip r:embed="rId3" cstate="print"/>
          <a:srcRect l="28853" t="54076" r="33978" b="22554"/>
          <a:stretch>
            <a:fillRect/>
          </a:stretch>
        </p:blipFill>
        <p:spPr bwMode="auto">
          <a:xfrm>
            <a:off x="2857488" y="4357694"/>
            <a:ext cx="3571900" cy="178594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0"/>
            <a:ext cx="8229600" cy="5167330"/>
          </a:xfrm>
        </p:spPr>
        <p:txBody>
          <a:bodyPr/>
          <a:lstStyle/>
          <a:p>
            <a:pPr>
              <a:buFontTx/>
              <a:buChar char="-"/>
            </a:pPr>
            <a:r>
              <a:rPr lang="es-EC" i="1" dirty="0" smtClean="0">
                <a:solidFill>
                  <a:schemeClr val="tx2"/>
                </a:solidFill>
              </a:rPr>
              <a:t>Platos Especiales:</a:t>
            </a:r>
          </a:p>
          <a:p>
            <a:pPr>
              <a:buNone/>
            </a:pPr>
            <a:endParaRPr lang="es-EC" dirty="0" smtClean="0"/>
          </a:p>
          <a:p>
            <a:pPr>
              <a:buFontTx/>
              <a:buChar char="-"/>
            </a:pPr>
            <a:endParaRPr lang="es-EC" dirty="0" smtClean="0"/>
          </a:p>
          <a:p>
            <a:pPr>
              <a:buNone/>
            </a:pPr>
            <a:endParaRPr lang="es-EC" dirty="0"/>
          </a:p>
        </p:txBody>
      </p:sp>
      <p:pic>
        <p:nvPicPr>
          <p:cNvPr id="7" name="6 Imagen"/>
          <p:cNvPicPr/>
          <p:nvPr/>
        </p:nvPicPr>
        <p:blipFill>
          <a:blip r:embed="rId2" cstate="print"/>
          <a:srcRect l="28853" t="35598" r="31093" b="40489"/>
          <a:stretch>
            <a:fillRect/>
          </a:stretch>
        </p:blipFill>
        <p:spPr bwMode="auto">
          <a:xfrm>
            <a:off x="2857488" y="2214554"/>
            <a:ext cx="3571900" cy="1914527"/>
          </a:xfrm>
          <a:prstGeom prst="rect">
            <a:avLst/>
          </a:prstGeom>
          <a:noFill/>
          <a:ln w="9525">
            <a:noFill/>
            <a:miter lim="800000"/>
            <a:headEnd/>
            <a:tailEnd/>
          </a:ln>
        </p:spPr>
      </p:pic>
      <p:pic>
        <p:nvPicPr>
          <p:cNvPr id="8" name="7 Imagen"/>
          <p:cNvPicPr/>
          <p:nvPr/>
        </p:nvPicPr>
        <p:blipFill>
          <a:blip r:embed="rId3" cstate="print"/>
          <a:srcRect l="28853" t="38587" r="34487" b="38043"/>
          <a:stretch>
            <a:fillRect/>
          </a:stretch>
        </p:blipFill>
        <p:spPr bwMode="auto">
          <a:xfrm>
            <a:off x="2857488" y="4214818"/>
            <a:ext cx="3571900" cy="185738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381644"/>
          </a:xfrm>
        </p:spPr>
        <p:txBody>
          <a:bodyPr/>
          <a:lstStyle/>
          <a:p>
            <a:r>
              <a:rPr lang="es-EC" b="1" dirty="0" smtClean="0">
                <a:solidFill>
                  <a:schemeClr val="tx2"/>
                </a:solidFill>
                <a:latin typeface="Arial" pitchFamily="34" charset="0"/>
                <a:cs typeface="Arial" pitchFamily="34" charset="0"/>
              </a:rPr>
              <a:t>Ingresos.-</a:t>
            </a:r>
          </a:p>
          <a:p>
            <a:pPr>
              <a:buNone/>
            </a:pPr>
            <a:r>
              <a:rPr lang="es-EC" dirty="0" smtClean="0">
                <a:solidFill>
                  <a:schemeClr val="tx2"/>
                </a:solidFill>
                <a:latin typeface="Arial" pitchFamily="34" charset="0"/>
                <a:cs typeface="Arial" pitchFamily="34" charset="0"/>
              </a:rPr>
              <a:t>- Precio de Venta por Plato Estándar:  $ 6,00</a:t>
            </a:r>
          </a:p>
          <a:p>
            <a:pPr>
              <a:buNone/>
            </a:pPr>
            <a:r>
              <a:rPr lang="es-EC" dirty="0" smtClean="0">
                <a:solidFill>
                  <a:schemeClr val="tx2"/>
                </a:solidFill>
                <a:latin typeface="Arial" pitchFamily="34" charset="0"/>
                <a:cs typeface="Arial" pitchFamily="34" charset="0"/>
              </a:rPr>
              <a:t>- Precio de Venta por Plato Especial: $ 10,00</a:t>
            </a:r>
          </a:p>
          <a:p>
            <a:pPr>
              <a:buFontTx/>
              <a:buChar char="-"/>
            </a:pPr>
            <a:endParaRPr lang="es-EC" dirty="0" smtClean="0">
              <a:solidFill>
                <a:schemeClr val="tx2"/>
              </a:solidFill>
              <a:latin typeface="Arial" pitchFamily="34" charset="0"/>
              <a:cs typeface="Arial" pitchFamily="34" charset="0"/>
            </a:endParaRPr>
          </a:p>
          <a:p>
            <a:r>
              <a:rPr lang="es-EC" b="1" dirty="0" smtClean="0">
                <a:solidFill>
                  <a:schemeClr val="tx2"/>
                </a:solidFill>
                <a:latin typeface="Arial" pitchFamily="34" charset="0"/>
                <a:cs typeface="Arial" pitchFamily="34" charset="0"/>
              </a:rPr>
              <a:t>Costos.-</a:t>
            </a:r>
          </a:p>
          <a:p>
            <a:pPr>
              <a:buNone/>
            </a:pPr>
            <a:r>
              <a:rPr lang="es-EC" dirty="0" smtClean="0">
                <a:solidFill>
                  <a:schemeClr val="tx2"/>
                </a:solidFill>
                <a:latin typeface="Arial" pitchFamily="34" charset="0"/>
                <a:cs typeface="Arial" pitchFamily="34" charset="0"/>
              </a:rPr>
              <a:t>- Costo de Venta por Plato Estándar:  $ 3,60</a:t>
            </a:r>
          </a:p>
          <a:p>
            <a:pPr>
              <a:buNone/>
            </a:pPr>
            <a:r>
              <a:rPr lang="es-EC" dirty="0" smtClean="0">
                <a:solidFill>
                  <a:schemeClr val="tx2"/>
                </a:solidFill>
                <a:latin typeface="Arial" pitchFamily="34" charset="0"/>
                <a:cs typeface="Arial" pitchFamily="34" charset="0"/>
              </a:rPr>
              <a:t>- Costo de Venta por Plato Especial: $ 6,15</a:t>
            </a:r>
          </a:p>
          <a:p>
            <a:pPr>
              <a:buNone/>
            </a:pPr>
            <a:endParaRPr lang="es-EC" dirty="0" smtClean="0">
              <a:latin typeface="Arial" pitchFamily="34" charset="0"/>
              <a:cs typeface="Arial" pitchFamily="34" charset="0"/>
            </a:endParaRPr>
          </a:p>
          <a:p>
            <a:pPr>
              <a:buNone/>
            </a:pPr>
            <a:endParaRPr lang="es-EC" dirty="0">
              <a:latin typeface="Arial" pitchFamily="34" charset="0"/>
              <a:cs typeface="Arial" pitchFamily="34" charset="0"/>
            </a:endParaRPr>
          </a:p>
        </p:txBody>
      </p:sp>
      <p:pic>
        <p:nvPicPr>
          <p:cNvPr id="5" name="imagen" descr="LomeinShrimpPltWeb"/>
          <p:cNvPicPr/>
          <p:nvPr/>
        </p:nvPicPr>
        <p:blipFill>
          <a:blip r:embed="rId2" cstate="print"/>
          <a:srcRect/>
          <a:stretch>
            <a:fillRect/>
          </a:stretch>
        </p:blipFill>
        <p:spPr bwMode="auto">
          <a:xfrm>
            <a:off x="2000232" y="4429132"/>
            <a:ext cx="2257142" cy="1884707"/>
          </a:xfrm>
          <a:prstGeom prst="rect">
            <a:avLst/>
          </a:prstGeom>
          <a:noFill/>
          <a:ln w="9525">
            <a:noFill/>
            <a:miter lim="800000"/>
            <a:headEnd/>
            <a:tailEnd/>
          </a:ln>
        </p:spPr>
      </p:pic>
      <p:pic>
        <p:nvPicPr>
          <p:cNvPr id="6" name="5 Imagen" descr="http://farm3.static.flickr.com/2164/1799251413_09e92c54cc.jpg"/>
          <p:cNvPicPr/>
          <p:nvPr/>
        </p:nvPicPr>
        <p:blipFill>
          <a:blip r:embed="rId3" r:link="rId4" cstate="print"/>
          <a:srcRect/>
          <a:stretch>
            <a:fillRect/>
          </a:stretch>
        </p:blipFill>
        <p:spPr bwMode="auto">
          <a:xfrm>
            <a:off x="4572000" y="4429132"/>
            <a:ext cx="2219324" cy="185738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71546"/>
            <a:ext cx="8229600" cy="5024454"/>
          </a:xfrm>
        </p:spPr>
        <p:txBody>
          <a:bodyPr/>
          <a:lstStyle/>
          <a:p>
            <a:r>
              <a:rPr lang="es-EC" b="1" dirty="0" smtClean="0">
                <a:solidFill>
                  <a:schemeClr val="tx2"/>
                </a:solidFill>
              </a:rPr>
              <a:t>Costos Fijos.- Nómina</a:t>
            </a:r>
          </a:p>
          <a:p>
            <a:endParaRPr lang="es-EC" dirty="0" smtClean="0"/>
          </a:p>
          <a:p>
            <a:pPr>
              <a:buNone/>
            </a:pPr>
            <a:endParaRPr lang="es-EC" dirty="0"/>
          </a:p>
        </p:txBody>
      </p:sp>
      <p:pic>
        <p:nvPicPr>
          <p:cNvPr id="6" name="5 Imagen"/>
          <p:cNvPicPr/>
          <p:nvPr/>
        </p:nvPicPr>
        <p:blipFill>
          <a:blip r:embed="rId2" cstate="print"/>
          <a:srcRect l="7468" t="25000" r="36354" b="40217"/>
          <a:stretch>
            <a:fillRect/>
          </a:stretch>
        </p:blipFill>
        <p:spPr bwMode="auto">
          <a:xfrm>
            <a:off x="2143108" y="2285992"/>
            <a:ext cx="4857784" cy="285752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857232"/>
            <a:ext cx="8229600" cy="4572000"/>
          </a:xfrm>
        </p:spPr>
        <p:txBody>
          <a:bodyPr/>
          <a:lstStyle/>
          <a:p>
            <a:r>
              <a:rPr lang="es-EC" b="1" dirty="0" smtClean="0">
                <a:solidFill>
                  <a:schemeClr val="tx2"/>
                </a:solidFill>
              </a:rPr>
              <a:t>Flujo de Caja.-</a:t>
            </a:r>
          </a:p>
          <a:p>
            <a:pPr algn="ctr">
              <a:buNone/>
            </a:pPr>
            <a:endParaRPr lang="es-EC" b="1" dirty="0">
              <a:solidFill>
                <a:srgbClr val="FFFFFF"/>
              </a:solidFill>
            </a:endParaRPr>
          </a:p>
        </p:txBody>
      </p:sp>
      <p:pic>
        <p:nvPicPr>
          <p:cNvPr id="5" name="4 Imagen"/>
          <p:cNvPicPr/>
          <p:nvPr/>
        </p:nvPicPr>
        <p:blipFill>
          <a:blip r:embed="rId2" cstate="print"/>
          <a:srcRect l="6619" t="11413" r="37203" b="8967"/>
          <a:stretch>
            <a:fillRect/>
          </a:stretch>
        </p:blipFill>
        <p:spPr bwMode="auto">
          <a:xfrm>
            <a:off x="2357422" y="1357298"/>
            <a:ext cx="4857768" cy="511494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71480"/>
            <a:ext cx="8229600" cy="1357298"/>
          </a:xfrm>
        </p:spPr>
        <p:txBody>
          <a:bodyPr>
            <a:normAutofit fontScale="90000"/>
          </a:bodyPr>
          <a:lstStyle/>
          <a:p>
            <a:pPr algn="ct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IMPORTANCIA DEL ESTUDIO:</a:t>
            </a:r>
            <a:b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r>
              <a:rPr lang="es-ES" sz="36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Problemas y Oportunidades</a:t>
            </a:r>
            <a: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C" dirty="0"/>
          </a:p>
        </p:txBody>
      </p:sp>
      <p:sp>
        <p:nvSpPr>
          <p:cNvPr id="2" name="1 Marcador de contenido"/>
          <p:cNvSpPr>
            <a:spLocks noGrp="1"/>
          </p:cNvSpPr>
          <p:nvPr>
            <p:ph idx="1"/>
          </p:nvPr>
        </p:nvSpPr>
        <p:spPr>
          <a:xfrm>
            <a:off x="457200" y="1524000"/>
            <a:ext cx="5329246" cy="4572000"/>
          </a:xfrm>
        </p:spPr>
        <p:txBody>
          <a:bodyPr>
            <a:normAutofit lnSpcReduction="10000"/>
          </a:bodyPr>
          <a:lstStyle/>
          <a:p>
            <a:pPr algn="just"/>
            <a:r>
              <a:rPr lang="es-EC" sz="2400" dirty="0" smtClean="0">
                <a:solidFill>
                  <a:schemeClr val="bg2">
                    <a:lumMod val="10000"/>
                    <a:lumOff val="90000"/>
                  </a:schemeClr>
                </a:solidFill>
                <a:latin typeface="Arial" pitchFamily="34" charset="0"/>
                <a:cs typeface="Arial" pitchFamily="34" charset="0"/>
              </a:rPr>
              <a:t>En los conocidos chifas no ofrecen la verdadera comida tradicional de China.</a:t>
            </a:r>
          </a:p>
          <a:p>
            <a:pPr algn="just"/>
            <a:r>
              <a:rPr lang="es-EC" sz="2400" dirty="0" smtClean="0">
                <a:solidFill>
                  <a:schemeClr val="bg2">
                    <a:lumMod val="10000"/>
                    <a:lumOff val="90000"/>
                  </a:schemeClr>
                </a:solidFill>
                <a:latin typeface="Arial" pitchFamily="34" charset="0"/>
                <a:cs typeface="Arial" pitchFamily="34" charset="0"/>
              </a:rPr>
              <a:t>En los pocos restaurantes que se ofrece son muy caros estos platos y tienen una nula publicidad de los mismos.</a:t>
            </a:r>
          </a:p>
          <a:p>
            <a:pPr algn="just"/>
            <a:r>
              <a:rPr lang="es-EC" sz="2400" dirty="0" smtClean="0">
                <a:solidFill>
                  <a:schemeClr val="bg2">
                    <a:lumMod val="10000"/>
                    <a:lumOff val="90000"/>
                  </a:schemeClr>
                </a:solidFill>
                <a:latin typeface="Arial" pitchFamily="34" charset="0"/>
                <a:cs typeface="Arial" pitchFamily="34" charset="0"/>
              </a:rPr>
              <a:t>La población siente recelo por la comida China, porque piensan que los animales usados en la preparación son los no comúnmente utilizados en nuestro país.</a:t>
            </a:r>
            <a:endParaRPr lang="es-EC" sz="2400" dirty="0">
              <a:solidFill>
                <a:schemeClr val="bg2">
                  <a:lumMod val="10000"/>
                  <a:lumOff val="90000"/>
                </a:schemeClr>
              </a:solidFill>
              <a:latin typeface="Arial" pitchFamily="34" charset="0"/>
              <a:cs typeface="Arial" pitchFamily="34" charset="0"/>
            </a:endParaRPr>
          </a:p>
        </p:txBody>
      </p:sp>
      <p:pic>
        <p:nvPicPr>
          <p:cNvPr id="5" name="7 Imagen" descr="rest.bmp"/>
          <p:cNvPicPr/>
          <p:nvPr/>
        </p:nvPicPr>
        <p:blipFill>
          <a:blip r:embed="rId2" cstate="print"/>
          <a:stretch>
            <a:fillRect/>
          </a:stretch>
        </p:blipFill>
        <p:spPr>
          <a:xfrm>
            <a:off x="5929322" y="2143116"/>
            <a:ext cx="2857520" cy="2786082"/>
          </a:xfrm>
          <a:prstGeom prst="rect">
            <a:avLst/>
          </a:prstGeom>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_tradnl" b="1" dirty="0" smtClean="0">
                <a:solidFill>
                  <a:schemeClr val="tx2"/>
                </a:solidFill>
              </a:rPr>
              <a:t>Periodo de Recuperación de la Inversión (</a:t>
            </a:r>
            <a:r>
              <a:rPr lang="es-ES_tradnl" b="1" dirty="0" err="1" smtClean="0">
                <a:solidFill>
                  <a:schemeClr val="tx2"/>
                </a:solidFill>
              </a:rPr>
              <a:t>Payback</a:t>
            </a:r>
            <a:r>
              <a:rPr lang="es-ES_tradnl" b="1" dirty="0" smtClean="0">
                <a:solidFill>
                  <a:schemeClr val="tx2"/>
                </a:solidFill>
              </a:rPr>
              <a:t>)</a:t>
            </a:r>
          </a:p>
          <a:p>
            <a:pPr algn="ctr">
              <a:buNone/>
            </a:pPr>
            <a:endParaRPr lang="es-ES" dirty="0"/>
          </a:p>
        </p:txBody>
      </p:sp>
      <p:pic>
        <p:nvPicPr>
          <p:cNvPr id="5" name="4 Imagen"/>
          <p:cNvPicPr/>
          <p:nvPr/>
        </p:nvPicPr>
        <p:blipFill>
          <a:blip r:embed="rId2" cstate="print"/>
          <a:srcRect l="36829" t="66304" r="28887" b="10870"/>
          <a:stretch>
            <a:fillRect/>
          </a:stretch>
        </p:blipFill>
        <p:spPr bwMode="auto">
          <a:xfrm>
            <a:off x="2285984" y="2714620"/>
            <a:ext cx="4357718" cy="278608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r>
              <a:rPr lang="es-EC" dirty="0" smtClean="0">
                <a:solidFill>
                  <a:schemeClr val="tx2"/>
                </a:solidFill>
                <a:latin typeface="Arial" pitchFamily="34" charset="0"/>
                <a:cs typeface="Arial" pitchFamily="34" charset="0"/>
              </a:rPr>
              <a:t>Se recomienda que cuando se esté implementando el proyecto, se controle la rotación de los menús en la que las personas demanden con mayor frecuencia.</a:t>
            </a:r>
          </a:p>
          <a:p>
            <a:pPr lvl="0" algn="just"/>
            <a:r>
              <a:rPr lang="es-EC" dirty="0" smtClean="0">
                <a:solidFill>
                  <a:schemeClr val="tx2"/>
                </a:solidFill>
                <a:latin typeface="Arial" pitchFamily="34" charset="0"/>
                <a:cs typeface="Arial" pitchFamily="34" charset="0"/>
              </a:rPr>
              <a:t>Continuar y perfeccionar el plan de marketing publicidad para ingresar al top of </a:t>
            </a:r>
            <a:r>
              <a:rPr lang="es-EC" dirty="0" err="1" smtClean="0">
                <a:solidFill>
                  <a:schemeClr val="tx2"/>
                </a:solidFill>
                <a:latin typeface="Arial" pitchFamily="34" charset="0"/>
                <a:cs typeface="Arial" pitchFamily="34" charset="0"/>
              </a:rPr>
              <a:t>mind</a:t>
            </a:r>
            <a:r>
              <a:rPr lang="es-EC" dirty="0" smtClean="0">
                <a:solidFill>
                  <a:schemeClr val="tx2"/>
                </a:solidFill>
                <a:latin typeface="Arial" pitchFamily="34" charset="0"/>
                <a:cs typeface="Arial" pitchFamily="34" charset="0"/>
              </a:rPr>
              <a:t> de los consumidores y así dar a conocer de mejor forma nuestro exquisito menú.</a:t>
            </a:r>
          </a:p>
          <a:p>
            <a:pPr lvl="0" algn="just"/>
            <a:r>
              <a:rPr lang="es-EC" dirty="0" smtClean="0">
                <a:solidFill>
                  <a:schemeClr val="tx2"/>
                </a:solidFill>
                <a:latin typeface="Arial" pitchFamily="34" charset="0"/>
                <a:cs typeface="Arial" pitchFamily="34" charset="0"/>
              </a:rPr>
              <a:t>Se recomienda inculcar el buen hábito alimenticio de consumir un menú nutritivo y saludable para mantener un nivel de vida integral.</a:t>
            </a:r>
          </a:p>
          <a:p>
            <a:pPr algn="just"/>
            <a:endParaRPr lang="es-EC" dirty="0" smtClean="0">
              <a:solidFill>
                <a:schemeClr val="tx2"/>
              </a:solidFill>
              <a:latin typeface="Arial" pitchFamily="34" charset="0"/>
              <a:cs typeface="Arial" pitchFamily="34" charset="0"/>
            </a:endParaRPr>
          </a:p>
          <a:p>
            <a:pPr algn="just"/>
            <a:endParaRPr lang="es-EC" dirty="0">
              <a:solidFill>
                <a:schemeClr val="tx2"/>
              </a:solidFill>
              <a:latin typeface="Arial" pitchFamily="34" charset="0"/>
              <a:cs typeface="Arial" pitchFamily="34" charset="0"/>
            </a:endParaRPr>
          </a:p>
        </p:txBody>
      </p:sp>
      <p:sp>
        <p:nvSpPr>
          <p:cNvPr id="4" name="2 Título"/>
          <p:cNvSpPr>
            <a:spLocks noGrp="1"/>
          </p:cNvSpPr>
          <p:nvPr>
            <p:ph type="title"/>
          </p:nvPr>
        </p:nvSpPr>
        <p:spPr>
          <a:xfrm>
            <a:off x="500034" y="428604"/>
            <a:ext cx="8229600" cy="1219200"/>
          </a:xfrm>
        </p:spPr>
        <p:txBody>
          <a:bodyPr>
            <a:normAutofit fontScale="90000"/>
          </a:bodyPr>
          <a:lstStyle/>
          <a:p>
            <a:pPr algn="ctr"/>
            <a:r>
              <a:rPr lang="es-EC" dirty="0" smtClean="0">
                <a:solidFill>
                  <a:schemeClr val="tx2"/>
                </a:solidFill>
              </a:rPr>
              <a:t/>
            </a:r>
            <a:br>
              <a:rPr lang="es-EC" dirty="0" smtClean="0">
                <a:solidFill>
                  <a:schemeClr val="tx2"/>
                </a:solidFill>
              </a:rPr>
            </a:br>
            <a: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RECOMENDACIONES </a:t>
            </a:r>
            <a:br>
              <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br>
            <a:endParaRPr lang="es-EC"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2910" y="3643314"/>
            <a:ext cx="8229600" cy="1928826"/>
          </a:xfrm>
        </p:spPr>
        <p:txBody>
          <a:bodyPr>
            <a:noAutofit/>
          </a:bodyPr>
          <a:lstStyle/>
          <a:p>
            <a:pPr algn="ctr">
              <a:buNone/>
            </a:pPr>
            <a:endParaRPr lang="es-EC" sz="2800" dirty="0" smtClean="0"/>
          </a:p>
          <a:p>
            <a:pPr algn="ctr">
              <a:buNone/>
            </a:pPr>
            <a:r>
              <a:rPr lang="es-EC" sz="44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GRACIAS!!</a:t>
            </a:r>
          </a:p>
        </p:txBody>
      </p:sp>
      <p:pic>
        <p:nvPicPr>
          <p:cNvPr id="4" name="Picture 2"/>
          <p:cNvPicPr>
            <a:picLocks noChangeAspect="1" noChangeArrowheads="1"/>
          </p:cNvPicPr>
          <p:nvPr/>
        </p:nvPicPr>
        <p:blipFill>
          <a:blip r:embed="rId2" cstate="print"/>
          <a:srcRect/>
          <a:stretch>
            <a:fillRect/>
          </a:stretch>
        </p:blipFill>
        <p:spPr bwMode="auto">
          <a:xfrm>
            <a:off x="3286116" y="1071546"/>
            <a:ext cx="2857520" cy="2465073"/>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5400684" cy="4572000"/>
          </a:xfrm>
        </p:spPr>
        <p:txBody>
          <a:bodyPr>
            <a:normAutofit fontScale="92500" lnSpcReduction="10000"/>
          </a:bodyPr>
          <a:lstStyle/>
          <a:p>
            <a:pPr algn="just"/>
            <a:r>
              <a:rPr lang="es-ES" dirty="0" smtClean="0">
                <a:solidFill>
                  <a:schemeClr val="bg2">
                    <a:lumMod val="10000"/>
                    <a:lumOff val="90000"/>
                  </a:schemeClr>
                </a:solidFill>
                <a:latin typeface="Arial" pitchFamily="34" charset="0"/>
                <a:cs typeface="Arial" pitchFamily="34" charset="0"/>
              </a:rPr>
              <a:t>La comida será preparada por chefs orientales con los suficientes conocimientos y experiencia.</a:t>
            </a:r>
          </a:p>
          <a:p>
            <a:pPr algn="just"/>
            <a:r>
              <a:rPr lang="es-ES" dirty="0" smtClean="0">
                <a:solidFill>
                  <a:schemeClr val="bg2">
                    <a:lumMod val="10000"/>
                    <a:lumOff val="90000"/>
                  </a:schemeClr>
                </a:solidFill>
                <a:latin typeface="Arial" pitchFamily="34" charset="0"/>
                <a:cs typeface="Arial" pitchFamily="34" charset="0"/>
              </a:rPr>
              <a:t>Los ingredientes utilizados serán frescos, se cumplirá con todas las normas sanitarias y de higiene brindando así confianza y calidad en la elaboración de nuestros platos.</a:t>
            </a:r>
            <a:endParaRPr lang="es-EC" dirty="0" smtClean="0">
              <a:solidFill>
                <a:schemeClr val="bg2">
                  <a:lumMod val="10000"/>
                  <a:lumOff val="90000"/>
                </a:schemeClr>
              </a:solidFill>
              <a:latin typeface="Arial" pitchFamily="34" charset="0"/>
              <a:cs typeface="Arial" pitchFamily="34" charset="0"/>
            </a:endParaRPr>
          </a:p>
          <a:p>
            <a:pPr algn="just"/>
            <a:r>
              <a:rPr lang="es-ES" dirty="0" smtClean="0">
                <a:solidFill>
                  <a:schemeClr val="bg2">
                    <a:lumMod val="10000"/>
                    <a:lumOff val="90000"/>
                  </a:schemeClr>
                </a:solidFill>
                <a:latin typeface="Arial" pitchFamily="34" charset="0"/>
                <a:cs typeface="Arial" pitchFamily="34" charset="0"/>
              </a:rPr>
              <a:t>La mayoría de los ingredientes serán vegetales tales como la soya y sus derivados, el cual se la utiliza diariamente en la cocina China</a:t>
            </a:r>
            <a:endParaRPr lang="es-EC" dirty="0">
              <a:solidFill>
                <a:schemeClr val="bg2">
                  <a:lumMod val="10000"/>
                  <a:lumOff val="90000"/>
                </a:schemeClr>
              </a:solidFill>
              <a:latin typeface="Arial" pitchFamily="34" charset="0"/>
              <a:cs typeface="Arial" pitchFamily="34" charset="0"/>
            </a:endParaRPr>
          </a:p>
        </p:txBody>
      </p:sp>
      <p:sp>
        <p:nvSpPr>
          <p:cNvPr id="3" name="2 Título"/>
          <p:cNvSpPr>
            <a:spLocks noGrp="1"/>
          </p:cNvSpPr>
          <p:nvPr>
            <p:ph type="title"/>
          </p:nvPr>
        </p:nvSpPr>
        <p:spPr>
          <a:xfrm>
            <a:off x="500034" y="285728"/>
            <a:ext cx="8229600" cy="1219200"/>
          </a:xfrm>
        </p:spPr>
        <p:txBody>
          <a:bodyPr>
            <a:normAutofit fontScale="90000"/>
          </a:bodyPr>
          <a:lstStyle/>
          <a:p>
            <a:pPr algn="ct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CARACTERÍSTICAS DEL PRODUCTO Y SERVICIO</a:t>
            </a:r>
            <a:endParaRPr lang="es-EC" dirty="0"/>
          </a:p>
        </p:txBody>
      </p:sp>
      <p:pic>
        <p:nvPicPr>
          <p:cNvPr id="1026" name="Picture 2" descr="C:\Users\CESAR\Desktop\IMG43067.JPG"/>
          <p:cNvPicPr>
            <a:picLocks noChangeAspect="1" noChangeArrowheads="1"/>
          </p:cNvPicPr>
          <p:nvPr/>
        </p:nvPicPr>
        <p:blipFill>
          <a:blip r:embed="rId2"/>
          <a:srcRect/>
          <a:stretch>
            <a:fillRect/>
          </a:stretch>
        </p:blipFill>
        <p:spPr bwMode="auto">
          <a:xfrm>
            <a:off x="6286512" y="1643050"/>
            <a:ext cx="2500330" cy="2071702"/>
          </a:xfrm>
          <a:prstGeom prst="rect">
            <a:avLst/>
          </a:prstGeom>
          <a:noFill/>
        </p:spPr>
      </p:pic>
      <p:pic>
        <p:nvPicPr>
          <p:cNvPr id="1027" name="Picture 3" descr="C:\Users\CESAR\Desktop\W020040928138465166404.jpg"/>
          <p:cNvPicPr>
            <a:picLocks noChangeAspect="1" noChangeArrowheads="1"/>
          </p:cNvPicPr>
          <p:nvPr/>
        </p:nvPicPr>
        <p:blipFill>
          <a:blip r:embed="rId3"/>
          <a:srcRect/>
          <a:stretch>
            <a:fillRect/>
          </a:stretch>
        </p:blipFill>
        <p:spPr bwMode="auto">
          <a:xfrm>
            <a:off x="6286512" y="3929066"/>
            <a:ext cx="2540000" cy="233362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71612"/>
            <a:ext cx="8329642" cy="2857520"/>
          </a:xfrm>
        </p:spPr>
        <p:txBody>
          <a:bodyPr>
            <a:normAutofit fontScale="92500" lnSpcReduction="10000"/>
          </a:bodyPr>
          <a:lstStyle/>
          <a:p>
            <a:pPr algn="just"/>
            <a:r>
              <a:rPr lang="es-ES" dirty="0" smtClean="0">
                <a:solidFill>
                  <a:schemeClr val="bg2">
                    <a:lumMod val="10000"/>
                    <a:lumOff val="90000"/>
                  </a:schemeClr>
                </a:solidFill>
                <a:latin typeface="Arial" pitchFamily="34" charset="0"/>
                <a:cs typeface="Arial" pitchFamily="34" charset="0"/>
              </a:rPr>
              <a:t>En nuestro local se diseñará un ambiente propicio que hará sentir a nuestros clientes como si estuviesen en la misma China.</a:t>
            </a:r>
          </a:p>
          <a:p>
            <a:pPr algn="just"/>
            <a:r>
              <a:rPr lang="es-ES" dirty="0" smtClean="0">
                <a:solidFill>
                  <a:schemeClr val="bg2">
                    <a:lumMod val="10000"/>
                    <a:lumOff val="90000"/>
                  </a:schemeClr>
                </a:solidFill>
                <a:latin typeface="Arial" pitchFamily="34" charset="0"/>
                <a:cs typeface="Arial" pitchFamily="34" charset="0"/>
              </a:rPr>
              <a:t>La atención que se brindará será de primer nivel desde el momento en que ingresan hasta el momento  de su retiro, cumpliendo con uno de los propósitos, el de la fidelidad, siendo nuestro restaurante la primera elección al momento de comer fuera de su casa.</a:t>
            </a:r>
            <a:endParaRPr lang="es-EC" dirty="0" smtClean="0">
              <a:solidFill>
                <a:schemeClr val="bg2">
                  <a:lumMod val="10000"/>
                  <a:lumOff val="90000"/>
                </a:schemeClr>
              </a:solidFill>
              <a:latin typeface="Arial" pitchFamily="34" charset="0"/>
              <a:cs typeface="Arial" pitchFamily="34" charset="0"/>
            </a:endParaRPr>
          </a:p>
          <a:p>
            <a:endParaRPr lang="es-EC" dirty="0"/>
          </a:p>
        </p:txBody>
      </p:sp>
      <p:sp>
        <p:nvSpPr>
          <p:cNvPr id="4" name="2 Título"/>
          <p:cNvSpPr>
            <a:spLocks noGrp="1"/>
          </p:cNvSpPr>
          <p:nvPr>
            <p:ph type="title"/>
          </p:nvPr>
        </p:nvSpPr>
        <p:spPr>
          <a:xfrm>
            <a:off x="428596" y="285728"/>
            <a:ext cx="8229600" cy="1219200"/>
          </a:xfrm>
        </p:spPr>
        <p:txBody>
          <a:bodyPr>
            <a:normAutofit fontScale="90000"/>
          </a:bodyPr>
          <a:lstStyle/>
          <a:p>
            <a:pPr algn="ctr"/>
            <a:r>
              <a:rPr lang="es-ES" sz="44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CARACTERISTICAS DEL PRODUCTO Y SERVICIO</a:t>
            </a:r>
            <a:endParaRPr lang="es-EC" dirty="0"/>
          </a:p>
        </p:txBody>
      </p:sp>
      <p:pic>
        <p:nvPicPr>
          <p:cNvPr id="5" name="7 Imagen" descr="rest.bmp"/>
          <p:cNvPicPr/>
          <p:nvPr/>
        </p:nvPicPr>
        <p:blipFill>
          <a:blip r:embed="rId2" cstate="print"/>
          <a:stretch>
            <a:fillRect/>
          </a:stretch>
        </p:blipFill>
        <p:spPr>
          <a:xfrm>
            <a:off x="1785918" y="4572008"/>
            <a:ext cx="2643206" cy="1857388"/>
          </a:xfrm>
          <a:prstGeom prst="rect">
            <a:avLst/>
          </a:prstGeom>
        </p:spPr>
      </p:pic>
      <p:pic>
        <p:nvPicPr>
          <p:cNvPr id="6" name="6 Imagen" descr="la-vajilla.jpg"/>
          <p:cNvPicPr/>
          <p:nvPr/>
        </p:nvPicPr>
        <p:blipFill>
          <a:blip r:embed="rId3" cstate="print"/>
          <a:stretch>
            <a:fillRect/>
          </a:stretch>
        </p:blipFill>
        <p:spPr>
          <a:xfrm>
            <a:off x="5072066" y="4572008"/>
            <a:ext cx="2374900" cy="185738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500034" y="1000108"/>
            <a:ext cx="8229600" cy="1219200"/>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METODOLOGIA  PARA LA EVALUACIÓN DEL PROYECTO</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S" dirty="0"/>
          </a:p>
        </p:txBody>
      </p:sp>
      <p:sp>
        <p:nvSpPr>
          <p:cNvPr id="2" name="1 Marcador de contenido"/>
          <p:cNvSpPr>
            <a:spLocks noGrp="1"/>
          </p:cNvSpPr>
          <p:nvPr>
            <p:ph idx="1"/>
          </p:nvPr>
        </p:nvSpPr>
        <p:spPr>
          <a:xfrm>
            <a:off x="428596" y="1857364"/>
            <a:ext cx="8229600" cy="4572000"/>
          </a:xfrm>
        </p:spPr>
        <p:txBody>
          <a:bodyPr>
            <a:normAutofit/>
          </a:bodyPr>
          <a:lstStyle/>
          <a:p>
            <a:pPr lvl="0">
              <a:lnSpc>
                <a:spcPct val="150000"/>
              </a:lnSpc>
              <a:buFont typeface="Wingdings" pitchFamily="2" charset="2"/>
              <a:buChar char="Ø"/>
            </a:pPr>
            <a:r>
              <a:rPr lang="es-ES" sz="3000" dirty="0" smtClean="0">
                <a:solidFill>
                  <a:schemeClr val="tx2"/>
                </a:solidFill>
                <a:latin typeface="Arial" pitchFamily="34" charset="0"/>
                <a:cs typeface="Arial" pitchFamily="34" charset="0"/>
              </a:rPr>
              <a:t>Determinar las características demandadas.</a:t>
            </a:r>
            <a:endParaRPr lang="es-EC" sz="3000" dirty="0" smtClean="0">
              <a:solidFill>
                <a:schemeClr val="tx2"/>
              </a:solidFill>
              <a:latin typeface="Arial" pitchFamily="34" charset="0"/>
              <a:cs typeface="Arial" pitchFamily="34" charset="0"/>
            </a:endParaRPr>
          </a:p>
          <a:p>
            <a:pPr lvl="0">
              <a:lnSpc>
                <a:spcPct val="150000"/>
              </a:lnSpc>
              <a:buFont typeface="Wingdings" pitchFamily="2" charset="2"/>
              <a:buChar char="Ø"/>
            </a:pPr>
            <a:r>
              <a:rPr lang="es-ES" sz="3000" dirty="0" smtClean="0">
                <a:solidFill>
                  <a:schemeClr val="tx2"/>
                </a:solidFill>
                <a:latin typeface="Arial" pitchFamily="34" charset="0"/>
                <a:cs typeface="Arial" pitchFamily="34" charset="0"/>
              </a:rPr>
              <a:t>Establecer una estrategia de posicionamiento. </a:t>
            </a:r>
            <a:endParaRPr lang="es-EC" sz="3000" dirty="0" smtClean="0">
              <a:solidFill>
                <a:schemeClr val="tx2"/>
              </a:solidFill>
              <a:latin typeface="Arial" pitchFamily="34" charset="0"/>
              <a:cs typeface="Arial" pitchFamily="34" charset="0"/>
            </a:endParaRPr>
          </a:p>
          <a:p>
            <a:pPr lvl="0">
              <a:lnSpc>
                <a:spcPct val="150000"/>
              </a:lnSpc>
              <a:buFont typeface="Wingdings" pitchFamily="2" charset="2"/>
              <a:buChar char="Ø"/>
            </a:pPr>
            <a:r>
              <a:rPr lang="es-ES" sz="3000" dirty="0" smtClean="0">
                <a:solidFill>
                  <a:schemeClr val="tx2"/>
                </a:solidFill>
                <a:latin typeface="Arial" pitchFamily="34" charset="0"/>
                <a:cs typeface="Arial" pitchFamily="34" charset="0"/>
              </a:rPr>
              <a:t>Crear estrategias y promociones. </a:t>
            </a:r>
            <a:endParaRPr lang="es-EC" sz="3000" dirty="0" smtClean="0">
              <a:solidFill>
                <a:schemeClr val="tx2"/>
              </a:solidFill>
              <a:latin typeface="Arial" pitchFamily="34" charset="0"/>
              <a:cs typeface="Arial" pitchFamily="34" charset="0"/>
            </a:endParaRPr>
          </a:p>
          <a:p>
            <a:endParaRPr lang="es-EC" dirty="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571472" y="714356"/>
            <a:ext cx="8229600" cy="1219200"/>
          </a:xfrm>
        </p:spPr>
        <p:txBody>
          <a:bodyPr>
            <a:normAutofit fontScale="90000"/>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r>
              <a:rPr lang="es-ES" sz="4000" b="1"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METODOLOGIA  PARA LA EVALUACION DEL PROYECTO</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r>
            <a:b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br>
            <a:endParaRPr lang="es-ES" dirty="0"/>
          </a:p>
        </p:txBody>
      </p:sp>
      <p:sp>
        <p:nvSpPr>
          <p:cNvPr id="2" name="1 Marcador de contenido"/>
          <p:cNvSpPr>
            <a:spLocks noGrp="1"/>
          </p:cNvSpPr>
          <p:nvPr>
            <p:ph idx="1"/>
          </p:nvPr>
        </p:nvSpPr>
        <p:spPr>
          <a:xfrm>
            <a:off x="457200" y="1524000"/>
            <a:ext cx="5900750" cy="3619512"/>
          </a:xfrm>
        </p:spPr>
        <p:txBody>
          <a:bodyPr>
            <a:normAutofit fontScale="92500" lnSpcReduction="20000"/>
          </a:bodyPr>
          <a:lstStyle/>
          <a:p>
            <a:pPr>
              <a:buNone/>
            </a:pPr>
            <a:r>
              <a:rPr lang="es-EC" sz="32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rPr>
              <a:t>Obtención de Datos.-</a:t>
            </a:r>
          </a:p>
          <a:p>
            <a:pPr>
              <a:buNone/>
            </a:pPr>
            <a:r>
              <a:rPr lang="es-ES"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rPr>
              <a:t>     Primarios</a:t>
            </a:r>
          </a:p>
          <a:p>
            <a:pPr>
              <a:buNone/>
            </a:pPr>
            <a:endParaRPr lang="es-EC"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pPr lvl="0" algn="just"/>
            <a:r>
              <a:rPr lang="es-ES" sz="3200" dirty="0" smtClean="0">
                <a:solidFill>
                  <a:schemeClr val="bg2">
                    <a:lumMod val="10000"/>
                    <a:lumOff val="90000"/>
                  </a:schemeClr>
                </a:solidFill>
                <a:latin typeface="Arial" pitchFamily="34" charset="0"/>
                <a:cs typeface="Arial" pitchFamily="34" charset="0"/>
              </a:rPr>
              <a:t>Entrevistas</a:t>
            </a:r>
            <a:endParaRPr lang="es-EC" sz="3200" dirty="0" smtClean="0">
              <a:solidFill>
                <a:schemeClr val="bg2">
                  <a:lumMod val="10000"/>
                  <a:lumOff val="90000"/>
                </a:schemeClr>
              </a:solidFill>
              <a:latin typeface="Arial" pitchFamily="34" charset="0"/>
              <a:cs typeface="Arial" pitchFamily="34" charset="0"/>
            </a:endParaRPr>
          </a:p>
          <a:p>
            <a:r>
              <a:rPr lang="es-ES" sz="3200" dirty="0" smtClean="0">
                <a:solidFill>
                  <a:schemeClr val="bg2">
                    <a:lumMod val="10000"/>
                    <a:lumOff val="90000"/>
                  </a:schemeClr>
                </a:solidFill>
                <a:latin typeface="Arial" pitchFamily="34" charset="0"/>
                <a:cs typeface="Arial" pitchFamily="34" charset="0"/>
              </a:rPr>
              <a:t>Investigaciones en los restaurantes de Guayaquil.</a:t>
            </a:r>
          </a:p>
          <a:p>
            <a:pPr>
              <a:buNone/>
            </a:pPr>
            <a:r>
              <a:rPr lang="es-ES" sz="3200" b="1" spc="-100" dirty="0" smtClean="0">
                <a:ln w="1905"/>
                <a:solidFill>
                  <a:schemeClr val="bg2">
                    <a:lumMod val="10000"/>
                    <a:lumOff val="90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rPr>
              <a:t>    </a:t>
            </a:r>
            <a:r>
              <a:rPr lang="es-ES" sz="28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cs typeface="Arial" pitchFamily="34" charset="0"/>
              </a:rPr>
              <a:t>Secundarios</a:t>
            </a:r>
          </a:p>
          <a:p>
            <a:pPr lvl="0" algn="just"/>
            <a:r>
              <a:rPr lang="es-ES" sz="3200" dirty="0" smtClean="0">
                <a:solidFill>
                  <a:schemeClr val="bg2">
                    <a:lumMod val="10000"/>
                    <a:lumOff val="90000"/>
                  </a:schemeClr>
                </a:solidFill>
                <a:latin typeface="Arial" pitchFamily="34" charset="0"/>
                <a:cs typeface="Arial" pitchFamily="34" charset="0"/>
              </a:rPr>
              <a:t>Obtención de datos estadísticos</a:t>
            </a:r>
            <a:endParaRPr lang="es-EC" sz="3200" b="1" spc="-100" dirty="0" smtClean="0">
              <a:ln w="1905"/>
              <a:solidFill>
                <a:schemeClr val="bg2">
                  <a:lumMod val="10000"/>
                  <a:lumOff val="90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pPr>
              <a:buNone/>
            </a:pPr>
            <a:endParaRPr lang="es-EC" sz="32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pPr>
              <a:buNone/>
            </a:pPr>
            <a:endParaRPr lang="es-EC" sz="32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endParaRPr lang="es-EC" sz="32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a:p>
            <a:endParaRPr lang="es-EC" sz="3200" b="1" spc="-100" dirty="0" smtClean="0">
              <a:ln w="1905"/>
              <a:solidFill>
                <a:schemeClr val="accent2">
                  <a:lumMod val="75000"/>
                </a:schemeClr>
              </a:solidFill>
              <a:effectLst>
                <a:glow rad="101600">
                  <a:schemeClr val="accent6">
                    <a:satMod val="175000"/>
                    <a:alpha val="40000"/>
                  </a:schemeClr>
                </a:glow>
                <a:innerShdw blurRad="69850" dist="43180" dir="5400000">
                  <a:srgbClr val="000000">
                    <a:alpha val="65000"/>
                  </a:srgbClr>
                </a:innerShdw>
              </a:effectLst>
              <a:latin typeface="Arial" pitchFamily="34" charset="0"/>
              <a:ea typeface="+mj-ea"/>
              <a:cs typeface="Arial" pitchFamily="34" charset="0"/>
            </a:endParaRPr>
          </a:p>
        </p:txBody>
      </p:sp>
      <p:pic>
        <p:nvPicPr>
          <p:cNvPr id="5" name="Picture 2" descr="C:\Users\CESAR\Pictures\Galería multimedia de Microsoft\j0441458.png"/>
          <p:cNvPicPr>
            <a:picLocks noChangeAspect="1" noChangeArrowheads="1"/>
          </p:cNvPicPr>
          <p:nvPr/>
        </p:nvPicPr>
        <p:blipFill>
          <a:blip r:embed="rId2"/>
          <a:srcRect/>
          <a:stretch>
            <a:fillRect/>
          </a:stretch>
        </p:blipFill>
        <p:spPr bwMode="auto">
          <a:xfrm>
            <a:off x="5857884" y="2071678"/>
            <a:ext cx="3286116" cy="3143272"/>
          </a:xfrm>
          <a:prstGeom prst="rect">
            <a:avLst/>
          </a:prstGeom>
          <a:noFill/>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ersonalizado 6">
      <a:dk1>
        <a:srgbClr val="5F4ADC"/>
      </a:dk1>
      <a:lt1>
        <a:srgbClr val="A5A5A5"/>
      </a:lt1>
      <a:dk2>
        <a:srgbClr val="554501"/>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476</TotalTime>
  <Words>1035</Words>
  <Application>Microsoft Office PowerPoint</Application>
  <PresentationFormat>Presentación en pantalla (4:3)</PresentationFormat>
  <Paragraphs>222</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Papel</vt:lpstr>
      <vt:lpstr> RESTAURANTE “DRAGON HUT” International Chinese Cuisine</vt:lpstr>
      <vt:lpstr>INTRODUCCIÓN</vt:lpstr>
      <vt:lpstr>            DEFINICIÓN DEL TEMA </vt:lpstr>
      <vt:lpstr>        IMPORTANCIA DEL ESTUDIO: Problemas y Oportunidades </vt:lpstr>
      <vt:lpstr>CARACTERÍSTICAS DEL PRODUCTO Y SERVICIO</vt:lpstr>
      <vt:lpstr>CARACTERISTICAS DEL PRODUCTO Y SERVICIO</vt:lpstr>
      <vt:lpstr>Diapositiva 7</vt:lpstr>
      <vt:lpstr>              METODOLOGIA  PARA LA EVALUACIÓN DEL PROYECTO </vt:lpstr>
      <vt:lpstr>              METODOLOGIA  PARA LA EVALUACION DEL PROYECTO </vt:lpstr>
      <vt:lpstr>              METODOLOGIA  PARA LA EVALUACIÓN DEL PROYECTO </vt:lpstr>
      <vt:lpstr>              METODOLOGIA  PARA LA EVALUACIÓN DEL PROYECTO </vt:lpstr>
      <vt:lpstr>Diapositiva 12</vt:lpstr>
      <vt:lpstr> Perspectivas.- </vt:lpstr>
      <vt:lpstr>            DETERMINACION DE POBLACION OBJETIVO</vt:lpstr>
      <vt:lpstr>Diapositiva 15</vt:lpstr>
      <vt:lpstr>ENCUESTA</vt:lpstr>
      <vt:lpstr>ENCUESTA</vt:lpstr>
      <vt:lpstr> Análisis de preguntas  </vt:lpstr>
      <vt:lpstr> Análisis de preguntas  </vt:lpstr>
      <vt:lpstr>Diapositiva 20</vt:lpstr>
      <vt:lpstr>OBJETIVOS DE MARKETING</vt:lpstr>
      <vt:lpstr>Diapositiva 22</vt:lpstr>
      <vt:lpstr>ANALISIS ESTRATEGICO</vt:lpstr>
      <vt:lpstr>Matriz Oportunidades Producto-Mercado (ANSOFF) </vt:lpstr>
      <vt:lpstr>Fuerzas de Porter</vt:lpstr>
      <vt:lpstr>Conclusión Análisis de Porter</vt:lpstr>
      <vt:lpstr>Marketing Mix</vt:lpstr>
      <vt:lpstr>Producto</vt:lpstr>
      <vt:lpstr>Diapositiva 29</vt:lpstr>
      <vt:lpstr>PRECIO</vt:lpstr>
      <vt:lpstr>Plaza</vt:lpstr>
      <vt:lpstr>Promoción</vt:lpstr>
      <vt:lpstr>Logotipo</vt:lpstr>
      <vt:lpstr>ESTUDIO FINANCIERO </vt:lpstr>
      <vt:lpstr>Diapositiva 35</vt:lpstr>
      <vt:lpstr>Diapositiva 36</vt:lpstr>
      <vt:lpstr>Diapositiva 37</vt:lpstr>
      <vt:lpstr>Diapositiva 38</vt:lpstr>
      <vt:lpstr>Diapositiva 39</vt:lpstr>
      <vt:lpstr>Diapositiva 40</vt:lpstr>
      <vt:lpstr> RECOMENDACIONES  </vt:lpstr>
      <vt:lpstr>Diapositiva 42</vt:lpstr>
    </vt:vector>
  </TitlesOfParts>
  <Company>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NG</dc:creator>
  <cp:lastModifiedBy>Administrador</cp:lastModifiedBy>
  <cp:revision>89</cp:revision>
  <dcterms:created xsi:type="dcterms:W3CDTF">2009-09-19T21:33:33Z</dcterms:created>
  <dcterms:modified xsi:type="dcterms:W3CDTF">2009-10-22T15:52:32Z</dcterms:modified>
</cp:coreProperties>
</file>