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4"/>
  </p:notesMasterIdLst>
  <p:sldIdLst>
    <p:sldId id="256" r:id="rId2"/>
    <p:sldId id="257" r:id="rId3"/>
    <p:sldId id="258" r:id="rId4"/>
    <p:sldId id="260" r:id="rId5"/>
    <p:sldId id="259" r:id="rId6"/>
    <p:sldId id="261" r:id="rId7"/>
    <p:sldId id="262" r:id="rId8"/>
    <p:sldId id="263" r:id="rId9"/>
    <p:sldId id="264" r:id="rId10"/>
    <p:sldId id="300" r:id="rId11"/>
    <p:sldId id="268" r:id="rId12"/>
    <p:sldId id="290" r:id="rId13"/>
    <p:sldId id="292" r:id="rId14"/>
    <p:sldId id="293" r:id="rId15"/>
    <p:sldId id="294" r:id="rId16"/>
    <p:sldId id="295" r:id="rId17"/>
    <p:sldId id="297" r:id="rId18"/>
    <p:sldId id="298" r:id="rId19"/>
    <p:sldId id="272" r:id="rId20"/>
    <p:sldId id="273" r:id="rId21"/>
    <p:sldId id="276" r:id="rId22"/>
    <p:sldId id="277" r:id="rId23"/>
    <p:sldId id="278" r:id="rId24"/>
    <p:sldId id="284" r:id="rId25"/>
    <p:sldId id="279" r:id="rId26"/>
    <p:sldId id="280" r:id="rId27"/>
    <p:sldId id="281" r:id="rId28"/>
    <p:sldId id="282" r:id="rId29"/>
    <p:sldId id="285" r:id="rId30"/>
    <p:sldId id="286" r:id="rId31"/>
    <p:sldId id="287" r:id="rId32"/>
    <p:sldId id="288" r:id="rId3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9" d="100"/>
          <a:sy n="99" d="100"/>
        </p:scale>
        <p:origin x="-23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2AE4657-77C9-46D2-A432-D979B574C17C}" type="datetimeFigureOut">
              <a:rPr lang="es-ES"/>
              <a:pPr>
                <a:defRPr/>
              </a:pPr>
              <a:t>22/10/2009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445355A-51E5-414C-94E1-A2D70A16B442}"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4" name="29 Marcador de fecha"/>
          <p:cNvSpPr>
            <a:spLocks noGrp="1"/>
          </p:cNvSpPr>
          <p:nvPr>
            <p:ph type="dt" sz="half" idx="10"/>
          </p:nvPr>
        </p:nvSpPr>
        <p:spPr/>
        <p:txBody>
          <a:bodyPr/>
          <a:lstStyle>
            <a:lvl1pPr>
              <a:defRPr/>
            </a:lvl1pPr>
          </a:lstStyle>
          <a:p>
            <a:pPr>
              <a:defRPr/>
            </a:pPr>
            <a:fld id="{F4BD61DD-8511-4532-AF74-ECA869C6BFE9}" type="datetimeFigureOut">
              <a:rPr lang="es-ES"/>
              <a:pPr>
                <a:defRPr/>
              </a:pPr>
              <a:t>22/10/2009</a:t>
            </a:fld>
            <a:endParaRPr lang="es-ES"/>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45468831-F1A7-4222-92FB-F281A92F5878}"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B476C4D9-115C-4450-B8D5-CCD502A16B84}" type="datetimeFigureOut">
              <a:rPr lang="es-ES"/>
              <a:pPr>
                <a:defRPr/>
              </a:pPr>
              <a:t>22/10/2009</a:t>
            </a:fld>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A82CF9D8-1699-4952-BF53-7CF15A2110D9}"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7CAF0D94-05C7-4242-B6B1-F3EF2C1C0A21}" type="datetimeFigureOut">
              <a:rPr lang="es-ES"/>
              <a:pPr>
                <a:defRPr/>
              </a:pPr>
              <a:t>22/10/2009</a:t>
            </a:fld>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F758AB3A-39E3-4DEF-9C1B-C55C175654EA}"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0B15232F-DEE1-4C2D-B232-1B372678EA8A}" type="datetimeFigureOut">
              <a:rPr lang="es-ES"/>
              <a:pPr>
                <a:defRPr/>
              </a:pPr>
              <a:t>22/10/2009</a:t>
            </a:fld>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F397BAAC-ADD2-49EE-8105-CB44839840B0}"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DA65FFFF-C158-4C60-ACAB-6CA6A519ABFC}" type="datetimeFigureOut">
              <a:rPr lang="es-ES"/>
              <a:pPr>
                <a:defRPr/>
              </a:pPr>
              <a:t>22/10/2009</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F916CB2-FFC9-4A3E-8AEC-D61F3448942A}"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21CFED55-01D9-473F-8632-216194B240B8}" type="datetimeFigureOut">
              <a:rPr lang="es-ES"/>
              <a:pPr>
                <a:defRPr/>
              </a:pPr>
              <a:t>22/10/2009</a:t>
            </a:fld>
            <a:endParaRPr lang="es-ES"/>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9CA87454-71EA-48A9-BDE1-CD3635BF32BC}"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9 Marcador de fecha"/>
          <p:cNvSpPr>
            <a:spLocks noGrp="1"/>
          </p:cNvSpPr>
          <p:nvPr>
            <p:ph type="dt" sz="half" idx="10"/>
          </p:nvPr>
        </p:nvSpPr>
        <p:spPr/>
        <p:txBody>
          <a:bodyPr/>
          <a:lstStyle>
            <a:lvl1pPr>
              <a:defRPr/>
            </a:lvl1pPr>
          </a:lstStyle>
          <a:p>
            <a:pPr>
              <a:defRPr/>
            </a:pPr>
            <a:fld id="{59F99F58-ED4A-40D0-91C0-32BB3CDB9692}" type="datetimeFigureOut">
              <a:rPr lang="es-ES"/>
              <a:pPr>
                <a:defRPr/>
              </a:pPr>
              <a:t>22/10/2009</a:t>
            </a:fld>
            <a:endParaRPr lang="es-ES"/>
          </a:p>
        </p:txBody>
      </p:sp>
      <p:sp>
        <p:nvSpPr>
          <p:cNvPr id="8" name="21 Marcador de pie de página"/>
          <p:cNvSpPr>
            <a:spLocks noGrp="1"/>
          </p:cNvSpPr>
          <p:nvPr>
            <p:ph type="ftr" sz="quarter" idx="11"/>
          </p:nvPr>
        </p:nvSpPr>
        <p:spPr/>
        <p:txBody>
          <a:bodyPr/>
          <a:lstStyle>
            <a:lvl1pPr>
              <a:defRPr/>
            </a:lvl1pPr>
          </a:lstStyle>
          <a:p>
            <a:pPr>
              <a:defRPr/>
            </a:pPr>
            <a:endParaRPr lang="es-ES"/>
          </a:p>
        </p:txBody>
      </p:sp>
      <p:sp>
        <p:nvSpPr>
          <p:cNvPr id="9" name="17 Marcador de número de diapositiva"/>
          <p:cNvSpPr>
            <a:spLocks noGrp="1"/>
          </p:cNvSpPr>
          <p:nvPr>
            <p:ph type="sldNum" sz="quarter" idx="12"/>
          </p:nvPr>
        </p:nvSpPr>
        <p:spPr/>
        <p:txBody>
          <a:bodyPr/>
          <a:lstStyle>
            <a:lvl1pPr>
              <a:defRPr/>
            </a:lvl1pPr>
          </a:lstStyle>
          <a:p>
            <a:pPr>
              <a:defRPr/>
            </a:pPr>
            <a:fld id="{97CEC630-F5DB-412C-8565-75F839D35F6F}"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9 Marcador de fecha"/>
          <p:cNvSpPr>
            <a:spLocks noGrp="1"/>
          </p:cNvSpPr>
          <p:nvPr>
            <p:ph type="dt" sz="half" idx="10"/>
          </p:nvPr>
        </p:nvSpPr>
        <p:spPr/>
        <p:txBody>
          <a:bodyPr/>
          <a:lstStyle>
            <a:lvl1pPr>
              <a:defRPr/>
            </a:lvl1pPr>
          </a:lstStyle>
          <a:p>
            <a:pPr>
              <a:defRPr/>
            </a:pPr>
            <a:fld id="{3E8A4E5C-4F32-48DF-847E-03BE703BE032}" type="datetimeFigureOut">
              <a:rPr lang="es-ES"/>
              <a:pPr>
                <a:defRPr/>
              </a:pPr>
              <a:t>22/10/2009</a:t>
            </a:fld>
            <a:endParaRPr lang="es-ES"/>
          </a:p>
        </p:txBody>
      </p:sp>
      <p:sp>
        <p:nvSpPr>
          <p:cNvPr id="4" name="21 Marcador de pie de página"/>
          <p:cNvSpPr>
            <a:spLocks noGrp="1"/>
          </p:cNvSpPr>
          <p:nvPr>
            <p:ph type="ftr" sz="quarter" idx="11"/>
          </p:nvPr>
        </p:nvSpPr>
        <p:spPr/>
        <p:txBody>
          <a:bodyPr/>
          <a:lstStyle>
            <a:lvl1pPr>
              <a:defRPr/>
            </a:lvl1pPr>
          </a:lstStyle>
          <a:p>
            <a:pPr>
              <a:defRPr/>
            </a:pPr>
            <a:endParaRPr lang="es-ES"/>
          </a:p>
        </p:txBody>
      </p:sp>
      <p:sp>
        <p:nvSpPr>
          <p:cNvPr id="5" name="17 Marcador de número de diapositiva"/>
          <p:cNvSpPr>
            <a:spLocks noGrp="1"/>
          </p:cNvSpPr>
          <p:nvPr>
            <p:ph type="sldNum" sz="quarter" idx="12"/>
          </p:nvPr>
        </p:nvSpPr>
        <p:spPr/>
        <p:txBody>
          <a:bodyPr/>
          <a:lstStyle>
            <a:lvl1pPr>
              <a:defRPr/>
            </a:lvl1pPr>
          </a:lstStyle>
          <a:p>
            <a:pPr>
              <a:defRPr/>
            </a:pPr>
            <a:fld id="{012CE965-D77F-4F25-830D-90817853C8D8}"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4FC15475-9E22-46A5-919B-9BD6C56EF5E3}" type="datetimeFigureOut">
              <a:rPr lang="es-ES"/>
              <a:pPr>
                <a:defRPr/>
              </a:pPr>
              <a:t>22/10/2009</a:t>
            </a:fld>
            <a:endParaRPr lang="es-ES"/>
          </a:p>
        </p:txBody>
      </p:sp>
      <p:sp>
        <p:nvSpPr>
          <p:cNvPr id="3" name="21 Marcador de pie de página"/>
          <p:cNvSpPr>
            <a:spLocks noGrp="1"/>
          </p:cNvSpPr>
          <p:nvPr>
            <p:ph type="ftr" sz="quarter" idx="11"/>
          </p:nvPr>
        </p:nvSpPr>
        <p:spPr/>
        <p:txBody>
          <a:bodyPr/>
          <a:lstStyle>
            <a:lvl1pPr>
              <a:defRPr/>
            </a:lvl1pPr>
          </a:lstStyle>
          <a:p>
            <a:pPr>
              <a:defRPr/>
            </a:pPr>
            <a:endParaRPr lang="es-ES"/>
          </a:p>
        </p:txBody>
      </p:sp>
      <p:sp>
        <p:nvSpPr>
          <p:cNvPr id="4" name="17 Marcador de número de diapositiva"/>
          <p:cNvSpPr>
            <a:spLocks noGrp="1"/>
          </p:cNvSpPr>
          <p:nvPr>
            <p:ph type="sldNum" sz="quarter" idx="12"/>
          </p:nvPr>
        </p:nvSpPr>
        <p:spPr/>
        <p:txBody>
          <a:bodyPr/>
          <a:lstStyle>
            <a:lvl1pPr>
              <a:defRPr/>
            </a:lvl1pPr>
          </a:lstStyle>
          <a:p>
            <a:pPr>
              <a:defRPr/>
            </a:pPr>
            <a:fld id="{3EFEB4EF-E508-49E5-86CA-A08CD5CF7FA4}"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75BFB05A-FE5C-4986-8F2D-3603994C6A96}" type="datetimeFigureOut">
              <a:rPr lang="es-ES"/>
              <a:pPr>
                <a:defRPr/>
              </a:pPr>
              <a:t>22/10/2009</a:t>
            </a:fld>
            <a:endParaRPr lang="es-ES"/>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4396FD08-2056-4C10-9B24-E4A6B4D83939}"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4 Recortar y redondear rectángulo de esquina sencilla"/>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5 Triángulo rectángulo"/>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6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7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1 Título"/>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s-ES" smtClean="0"/>
              <a:t>Haga clic para modificar el estilo de título del patrón</a:t>
            </a:r>
            <a:endParaRPr lang="en-US"/>
          </a:p>
        </p:txBody>
      </p:sp>
      <p:sp>
        <p:nvSpPr>
          <p:cNvPr id="4" name="3 Marcador de texto"/>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4 Marcador de fecha"/>
          <p:cNvSpPr>
            <a:spLocks noGrp="1"/>
          </p:cNvSpPr>
          <p:nvPr>
            <p:ph type="dt" sz="half" idx="10"/>
          </p:nvPr>
        </p:nvSpPr>
        <p:spPr/>
        <p:txBody>
          <a:bodyPr/>
          <a:lstStyle>
            <a:lvl1pPr>
              <a:defRPr/>
            </a:lvl1pPr>
          </a:lstStyle>
          <a:p>
            <a:pPr>
              <a:defRPr/>
            </a:pPr>
            <a:fld id="{228D1AA6-7B35-4AAE-AED3-D30039F162BE}" type="datetimeFigureOut">
              <a:rPr lang="es-ES"/>
              <a:pPr>
                <a:defRPr/>
              </a:pPr>
              <a:t>22/10/2009</a:t>
            </a:fld>
            <a:endParaRPr lang="es-ES"/>
          </a:p>
        </p:txBody>
      </p:sp>
      <p:sp>
        <p:nvSpPr>
          <p:cNvPr id="10" name="5 Marcador de pie de página"/>
          <p:cNvSpPr>
            <a:spLocks noGrp="1"/>
          </p:cNvSpPr>
          <p:nvPr>
            <p:ph type="ftr" sz="quarter" idx="11"/>
          </p:nvPr>
        </p:nvSpPr>
        <p:spPr/>
        <p:txBody>
          <a:bodyPr/>
          <a:lstStyle>
            <a:lvl1pPr>
              <a:defRPr/>
            </a:lvl1pPr>
          </a:lstStyle>
          <a:p>
            <a:pPr>
              <a:defRPr/>
            </a:pPr>
            <a:endParaRPr lang="es-ES"/>
          </a:p>
        </p:txBody>
      </p:sp>
      <p:sp>
        <p:nvSpPr>
          <p:cNvPr id="11" name="6 Marcador de número de diapositiva"/>
          <p:cNvSpPr>
            <a:spLocks noGrp="1"/>
          </p:cNvSpPr>
          <p:nvPr>
            <p:ph type="sldNum" sz="quarter" idx="12"/>
          </p:nvPr>
        </p:nvSpPr>
        <p:spPr>
          <a:xfrm>
            <a:off x="8077200" y="6356350"/>
            <a:ext cx="609600" cy="365125"/>
          </a:xfrm>
        </p:spPr>
        <p:txBody>
          <a:bodyPr/>
          <a:lstStyle>
            <a:lvl1pPr>
              <a:defRPr/>
            </a:lvl1pPr>
          </a:lstStyle>
          <a:p>
            <a:pPr>
              <a:defRPr/>
            </a:pPr>
            <a:fld id="{30CD5F07-F834-4A4F-A28B-8B2F7407BFB4}"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1029"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75CD4B92-6D43-49CA-A721-4AF0BE43686C}" type="datetimeFigureOut">
              <a:rPr lang="es-ES"/>
              <a:pPr>
                <a:defRPr/>
              </a:pPr>
              <a:t>22/10/2009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AB0311C-23CA-4E15-A0A0-5BE1462D41D0}" type="slidenum">
              <a:rPr lang="es-ES"/>
              <a:pPr>
                <a:defRPr/>
              </a:pPr>
              <a:t>‹Nº›</a:t>
            </a:fld>
            <a:endParaRPr lang="es-ES"/>
          </a:p>
        </p:txBody>
      </p:sp>
      <p:grpSp>
        <p:nvGrpSpPr>
          <p:cNvPr id="1033" name="1 Grupo"/>
          <p:cNvGrpSpPr>
            <a:grpSpLocks/>
          </p:cNvGrpSpPr>
          <p:nvPr/>
        </p:nvGrpSpPr>
        <p:grpSpPr bwMode="auto">
          <a:xfrm>
            <a:off x="-19050" y="203200"/>
            <a:ext cx="9180513" cy="647700"/>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75" r:id="rId1"/>
    <p:sldLayoutId id="2147483767" r:id="rId2"/>
    <p:sldLayoutId id="2147483776" r:id="rId3"/>
    <p:sldLayoutId id="2147483768" r:id="rId4"/>
    <p:sldLayoutId id="2147483769" r:id="rId5"/>
    <p:sldLayoutId id="2147483770" r:id="rId6"/>
    <p:sldLayoutId id="2147483771" r:id="rId7"/>
    <p:sldLayoutId id="2147483772" r:id="rId8"/>
    <p:sldLayoutId id="2147483777" r:id="rId9"/>
    <p:sldLayoutId id="2147483773" r:id="rId10"/>
    <p:sldLayoutId id="214748377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4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5123" name="1 Título"/>
          <p:cNvSpPr>
            <a:spLocks noGrp="1"/>
          </p:cNvSpPr>
          <p:nvPr>
            <p:ph type="ctrTitle" idx="4294967295"/>
          </p:nvPr>
        </p:nvSpPr>
        <p:spPr>
          <a:xfrm>
            <a:off x="571500" y="1643063"/>
            <a:ext cx="7772400" cy="3327400"/>
          </a:xfrm>
        </p:spPr>
        <p:txBody>
          <a:bodyPr/>
          <a:lstStyle/>
          <a:p>
            <a:pPr algn="ctr" eaLnBrk="1" hangingPunct="1"/>
            <a:r>
              <a:rPr lang="es-ES_tradnl" sz="2800" b="1" smtClean="0">
                <a:solidFill>
                  <a:schemeClr val="tx1"/>
                </a:solidFill>
                <a:latin typeface="Arial" charset="0"/>
                <a:cs typeface="Arial" charset="0"/>
              </a:rPr>
              <a:t>Proyecto de creación de Empresa de Recolección, Transporte y Disposición Final  de Tubos Fluorescentes usados por Empresas Certificadas bajo la Norma ISO 14001 de la Ciudad de Guayaquil</a:t>
            </a:r>
            <a:r>
              <a:rPr lang="es-ES" sz="3200" smtClean="0">
                <a:latin typeface="Arial" charset="0"/>
                <a:cs typeface="Arial" charset="0"/>
              </a:rPr>
              <a:t/>
            </a:r>
            <a:br>
              <a:rPr lang="es-ES" sz="3200" smtClean="0">
                <a:latin typeface="Arial" charset="0"/>
                <a:cs typeface="Arial" charset="0"/>
              </a:rPr>
            </a:br>
            <a:endParaRPr lang="es-ES" sz="3200" smtClean="0">
              <a:latin typeface="Arial"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5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14339" name="Rectangle 2"/>
          <p:cNvSpPr>
            <a:spLocks noGrp="1" noChangeArrowheads="1"/>
          </p:cNvSpPr>
          <p:nvPr>
            <p:ph type="title"/>
          </p:nvPr>
        </p:nvSpPr>
        <p:spPr/>
        <p:txBody>
          <a:bodyPr/>
          <a:lstStyle/>
          <a:p>
            <a:pPr eaLnBrk="1" hangingPunct="1"/>
            <a:r>
              <a:rPr lang="es-ES" b="1" smtClean="0"/>
              <a:t>ANÁLISIS FODA</a:t>
            </a:r>
          </a:p>
        </p:txBody>
      </p:sp>
      <p:sp>
        <p:nvSpPr>
          <p:cNvPr id="14340" name="Rectangle 3"/>
          <p:cNvSpPr>
            <a:spLocks noGrp="1" noChangeArrowheads="1"/>
          </p:cNvSpPr>
          <p:nvPr>
            <p:ph type="body" idx="1"/>
          </p:nvPr>
        </p:nvSpPr>
        <p:spPr>
          <a:xfrm>
            <a:off x="900113" y="1628775"/>
            <a:ext cx="2386012" cy="460375"/>
          </a:xfrm>
        </p:spPr>
        <p:txBody>
          <a:bodyPr/>
          <a:lstStyle/>
          <a:p>
            <a:pPr algn="ctr" eaLnBrk="1" hangingPunct="1">
              <a:buFontTx/>
              <a:buNone/>
            </a:pPr>
            <a:r>
              <a:rPr lang="es-ES" sz="2400" b="1" smtClean="0"/>
              <a:t>FORTALEZAS</a:t>
            </a:r>
          </a:p>
        </p:txBody>
      </p:sp>
      <p:sp>
        <p:nvSpPr>
          <p:cNvPr id="14341" name="Rectangle 4"/>
          <p:cNvSpPr>
            <a:spLocks noChangeArrowheads="1"/>
          </p:cNvSpPr>
          <p:nvPr/>
        </p:nvSpPr>
        <p:spPr bwMode="auto">
          <a:xfrm>
            <a:off x="827088" y="3860800"/>
            <a:ext cx="2386012" cy="460375"/>
          </a:xfrm>
          <a:prstGeom prst="rect">
            <a:avLst/>
          </a:prstGeom>
          <a:noFill/>
          <a:ln w="9525">
            <a:noFill/>
            <a:miter lim="800000"/>
            <a:headEnd/>
            <a:tailEnd/>
          </a:ln>
        </p:spPr>
        <p:txBody>
          <a:bodyPr/>
          <a:lstStyle/>
          <a:p>
            <a:pPr marL="342900" indent="-342900" algn="ctr">
              <a:spcBef>
                <a:spcPct val="20000"/>
              </a:spcBef>
            </a:pPr>
            <a:r>
              <a:rPr lang="es-ES" sz="2400" b="1"/>
              <a:t>DEBILIDADES</a:t>
            </a:r>
          </a:p>
        </p:txBody>
      </p:sp>
      <p:sp>
        <p:nvSpPr>
          <p:cNvPr id="14342" name="Rectangle 5"/>
          <p:cNvSpPr>
            <a:spLocks noChangeArrowheads="1"/>
          </p:cNvSpPr>
          <p:nvPr/>
        </p:nvSpPr>
        <p:spPr bwMode="auto">
          <a:xfrm>
            <a:off x="4932363" y="1628775"/>
            <a:ext cx="3095625" cy="460375"/>
          </a:xfrm>
          <a:prstGeom prst="rect">
            <a:avLst/>
          </a:prstGeom>
          <a:noFill/>
          <a:ln w="9525">
            <a:noFill/>
            <a:miter lim="800000"/>
            <a:headEnd/>
            <a:tailEnd/>
          </a:ln>
        </p:spPr>
        <p:txBody>
          <a:bodyPr/>
          <a:lstStyle/>
          <a:p>
            <a:pPr marL="342900" indent="-342900" algn="ctr">
              <a:spcBef>
                <a:spcPct val="20000"/>
              </a:spcBef>
            </a:pPr>
            <a:r>
              <a:rPr lang="es-ES" sz="2400" b="1"/>
              <a:t>OPORTUNIDADES</a:t>
            </a:r>
          </a:p>
        </p:txBody>
      </p:sp>
      <p:sp>
        <p:nvSpPr>
          <p:cNvPr id="14343" name="Rectangle 6"/>
          <p:cNvSpPr>
            <a:spLocks noChangeArrowheads="1"/>
          </p:cNvSpPr>
          <p:nvPr/>
        </p:nvSpPr>
        <p:spPr bwMode="auto">
          <a:xfrm>
            <a:off x="4932363" y="3789363"/>
            <a:ext cx="2170112" cy="460375"/>
          </a:xfrm>
          <a:prstGeom prst="rect">
            <a:avLst/>
          </a:prstGeom>
          <a:noFill/>
          <a:ln w="9525">
            <a:noFill/>
            <a:miter lim="800000"/>
            <a:headEnd/>
            <a:tailEnd/>
          </a:ln>
        </p:spPr>
        <p:txBody>
          <a:bodyPr/>
          <a:lstStyle/>
          <a:p>
            <a:pPr marL="342900" indent="-342900" algn="ctr">
              <a:spcBef>
                <a:spcPct val="20000"/>
              </a:spcBef>
            </a:pPr>
            <a:r>
              <a:rPr lang="es-ES" sz="2400" b="1"/>
              <a:t>AMENAZAS</a:t>
            </a:r>
          </a:p>
        </p:txBody>
      </p:sp>
      <p:sp>
        <p:nvSpPr>
          <p:cNvPr id="14344" name="Text Box 7"/>
          <p:cNvSpPr txBox="1">
            <a:spLocks noChangeArrowheads="1"/>
          </p:cNvSpPr>
          <p:nvPr/>
        </p:nvSpPr>
        <p:spPr bwMode="auto">
          <a:xfrm>
            <a:off x="611188" y="2205038"/>
            <a:ext cx="3168650" cy="366712"/>
          </a:xfrm>
          <a:prstGeom prst="rect">
            <a:avLst/>
          </a:prstGeom>
          <a:noFill/>
          <a:ln w="9525">
            <a:noFill/>
            <a:miter lim="800000"/>
            <a:headEnd/>
            <a:tailEnd/>
          </a:ln>
        </p:spPr>
        <p:txBody>
          <a:bodyPr>
            <a:spAutoFit/>
          </a:bodyPr>
          <a:lstStyle/>
          <a:p>
            <a:pPr>
              <a:spcBef>
                <a:spcPct val="50000"/>
              </a:spcBef>
            </a:pPr>
            <a:endParaRPr lang="es-CO"/>
          </a:p>
        </p:txBody>
      </p:sp>
      <p:sp>
        <p:nvSpPr>
          <p:cNvPr id="14345" name="Text Box 8"/>
          <p:cNvSpPr txBox="1">
            <a:spLocks noChangeArrowheads="1"/>
          </p:cNvSpPr>
          <p:nvPr/>
        </p:nvSpPr>
        <p:spPr bwMode="auto">
          <a:xfrm>
            <a:off x="971550" y="2133600"/>
            <a:ext cx="3311525" cy="1311275"/>
          </a:xfrm>
          <a:prstGeom prst="rect">
            <a:avLst/>
          </a:prstGeom>
          <a:noFill/>
          <a:ln w="9525">
            <a:noFill/>
            <a:miter lim="800000"/>
            <a:headEnd/>
            <a:tailEnd/>
          </a:ln>
        </p:spPr>
        <p:txBody>
          <a:bodyPr>
            <a:spAutoFit/>
          </a:bodyPr>
          <a:lstStyle/>
          <a:p>
            <a:pPr>
              <a:spcBef>
                <a:spcPct val="50000"/>
              </a:spcBef>
              <a:buFontTx/>
              <a:buChar char="•"/>
            </a:pPr>
            <a:r>
              <a:rPr lang="es-ES" sz="2000"/>
              <a:t>  Ventaja En Precios</a:t>
            </a:r>
          </a:p>
          <a:p>
            <a:pPr>
              <a:spcBef>
                <a:spcPct val="50000"/>
              </a:spcBef>
              <a:buFontTx/>
              <a:buChar char="•"/>
            </a:pPr>
            <a:r>
              <a:rPr lang="es-ES" sz="2000"/>
              <a:t>  Diseño Del Galpón</a:t>
            </a:r>
          </a:p>
          <a:p>
            <a:pPr>
              <a:spcBef>
                <a:spcPct val="50000"/>
              </a:spcBef>
              <a:buFontTx/>
              <a:buChar char="•"/>
            </a:pPr>
            <a:r>
              <a:rPr lang="es-ES" sz="2000"/>
              <a:t>  Servicio Eficiente</a:t>
            </a:r>
          </a:p>
        </p:txBody>
      </p:sp>
      <p:sp>
        <p:nvSpPr>
          <p:cNvPr id="14346" name="Text Box 9"/>
          <p:cNvSpPr txBox="1">
            <a:spLocks noChangeArrowheads="1"/>
          </p:cNvSpPr>
          <p:nvPr/>
        </p:nvSpPr>
        <p:spPr bwMode="auto">
          <a:xfrm>
            <a:off x="971550" y="4581525"/>
            <a:ext cx="3168650" cy="1311275"/>
          </a:xfrm>
          <a:prstGeom prst="rect">
            <a:avLst/>
          </a:prstGeom>
          <a:noFill/>
          <a:ln w="9525">
            <a:noFill/>
            <a:miter lim="800000"/>
            <a:headEnd/>
            <a:tailEnd/>
          </a:ln>
        </p:spPr>
        <p:txBody>
          <a:bodyPr>
            <a:spAutoFit/>
          </a:bodyPr>
          <a:lstStyle/>
          <a:p>
            <a:pPr>
              <a:spcBef>
                <a:spcPct val="50000"/>
              </a:spcBef>
              <a:buFontTx/>
              <a:buChar char="•"/>
            </a:pPr>
            <a:r>
              <a:rPr lang="es-ES" sz="2000"/>
              <a:t>  Inversión Alta</a:t>
            </a:r>
          </a:p>
          <a:p>
            <a:pPr>
              <a:spcBef>
                <a:spcPct val="50000"/>
              </a:spcBef>
              <a:buFontTx/>
              <a:buChar char="•"/>
            </a:pPr>
            <a:r>
              <a:rPr lang="es-ES" sz="2000"/>
              <a:t>  Sensibilidad </a:t>
            </a:r>
          </a:p>
          <a:p>
            <a:pPr>
              <a:spcBef>
                <a:spcPct val="50000"/>
              </a:spcBef>
              <a:buFontTx/>
              <a:buChar char="•"/>
            </a:pPr>
            <a:r>
              <a:rPr lang="es-ES" sz="2000"/>
              <a:t>  Los Tubos Son Frágiles</a:t>
            </a:r>
          </a:p>
        </p:txBody>
      </p:sp>
      <p:sp>
        <p:nvSpPr>
          <p:cNvPr id="14347" name="AutoShape 11"/>
          <p:cNvSpPr>
            <a:spLocks noChangeArrowheads="1"/>
          </p:cNvSpPr>
          <p:nvPr/>
        </p:nvSpPr>
        <p:spPr bwMode="auto">
          <a:xfrm>
            <a:off x="684213" y="1700213"/>
            <a:ext cx="287337" cy="287337"/>
          </a:xfrm>
          <a:prstGeom prst="star4">
            <a:avLst>
              <a:gd name="adj" fmla="val 12500"/>
            </a:avLst>
          </a:prstGeom>
          <a:solidFill>
            <a:schemeClr val="tx1"/>
          </a:solidFill>
          <a:ln w="9525">
            <a:solidFill>
              <a:schemeClr val="tx1"/>
            </a:solidFill>
            <a:miter lim="800000"/>
            <a:headEnd/>
            <a:tailEnd/>
          </a:ln>
        </p:spPr>
        <p:txBody>
          <a:bodyPr wrap="none" anchor="ctr"/>
          <a:lstStyle/>
          <a:p>
            <a:endParaRPr lang="es-CO"/>
          </a:p>
        </p:txBody>
      </p:sp>
      <p:sp>
        <p:nvSpPr>
          <p:cNvPr id="14348" name="AutoShape 12"/>
          <p:cNvSpPr>
            <a:spLocks noChangeArrowheads="1"/>
          </p:cNvSpPr>
          <p:nvPr/>
        </p:nvSpPr>
        <p:spPr bwMode="auto">
          <a:xfrm>
            <a:off x="611188" y="3933825"/>
            <a:ext cx="287337" cy="287338"/>
          </a:xfrm>
          <a:prstGeom prst="star4">
            <a:avLst>
              <a:gd name="adj" fmla="val 12500"/>
            </a:avLst>
          </a:prstGeom>
          <a:solidFill>
            <a:schemeClr val="tx1"/>
          </a:solidFill>
          <a:ln w="9525">
            <a:solidFill>
              <a:schemeClr val="tx1"/>
            </a:solidFill>
            <a:miter lim="800000"/>
            <a:headEnd/>
            <a:tailEnd/>
          </a:ln>
        </p:spPr>
        <p:txBody>
          <a:bodyPr wrap="none" anchor="ctr"/>
          <a:lstStyle/>
          <a:p>
            <a:endParaRPr lang="es-CO"/>
          </a:p>
        </p:txBody>
      </p:sp>
      <p:sp>
        <p:nvSpPr>
          <p:cNvPr id="14349" name="AutoShape 13"/>
          <p:cNvSpPr>
            <a:spLocks noChangeArrowheads="1"/>
          </p:cNvSpPr>
          <p:nvPr/>
        </p:nvSpPr>
        <p:spPr bwMode="auto">
          <a:xfrm>
            <a:off x="4716463" y="3860800"/>
            <a:ext cx="287337" cy="287338"/>
          </a:xfrm>
          <a:prstGeom prst="star4">
            <a:avLst>
              <a:gd name="adj" fmla="val 12500"/>
            </a:avLst>
          </a:prstGeom>
          <a:solidFill>
            <a:schemeClr val="tx1"/>
          </a:solidFill>
          <a:ln w="9525">
            <a:solidFill>
              <a:schemeClr val="tx1"/>
            </a:solidFill>
            <a:miter lim="800000"/>
            <a:headEnd/>
            <a:tailEnd/>
          </a:ln>
        </p:spPr>
        <p:txBody>
          <a:bodyPr wrap="none" anchor="ctr"/>
          <a:lstStyle/>
          <a:p>
            <a:endParaRPr lang="es-CO"/>
          </a:p>
        </p:txBody>
      </p:sp>
      <p:sp>
        <p:nvSpPr>
          <p:cNvPr id="14350" name="Text Box 16"/>
          <p:cNvSpPr txBox="1">
            <a:spLocks noChangeArrowheads="1"/>
          </p:cNvSpPr>
          <p:nvPr/>
        </p:nvSpPr>
        <p:spPr bwMode="auto">
          <a:xfrm>
            <a:off x="4211638" y="2133600"/>
            <a:ext cx="4681537" cy="1311275"/>
          </a:xfrm>
          <a:prstGeom prst="rect">
            <a:avLst/>
          </a:prstGeom>
          <a:noFill/>
          <a:ln w="9525">
            <a:noFill/>
            <a:miter lim="800000"/>
            <a:headEnd/>
            <a:tailEnd/>
          </a:ln>
        </p:spPr>
        <p:txBody>
          <a:bodyPr>
            <a:spAutoFit/>
          </a:bodyPr>
          <a:lstStyle/>
          <a:p>
            <a:pPr>
              <a:spcBef>
                <a:spcPct val="50000"/>
              </a:spcBef>
              <a:buFontTx/>
              <a:buChar char="•"/>
            </a:pPr>
            <a:r>
              <a:rPr lang="es-ES" sz="2000"/>
              <a:t>  Los Primeros Ubicados En Guayaquil</a:t>
            </a:r>
          </a:p>
          <a:p>
            <a:pPr>
              <a:spcBef>
                <a:spcPct val="50000"/>
              </a:spcBef>
              <a:buFontTx/>
              <a:buChar char="•"/>
            </a:pPr>
            <a:r>
              <a:rPr lang="es-ES" sz="2000"/>
              <a:t>  Interés De Las Empresas</a:t>
            </a:r>
          </a:p>
          <a:p>
            <a:pPr>
              <a:spcBef>
                <a:spcPct val="50000"/>
              </a:spcBef>
              <a:buFontTx/>
              <a:buChar char="•"/>
            </a:pPr>
            <a:r>
              <a:rPr lang="es-ES" sz="2000"/>
              <a:t>  Obligación De Empresas Certificadas</a:t>
            </a:r>
          </a:p>
        </p:txBody>
      </p:sp>
      <p:sp>
        <p:nvSpPr>
          <p:cNvPr id="14351" name="Text Box 17"/>
          <p:cNvSpPr txBox="1">
            <a:spLocks noChangeArrowheads="1"/>
          </p:cNvSpPr>
          <p:nvPr/>
        </p:nvSpPr>
        <p:spPr bwMode="auto">
          <a:xfrm>
            <a:off x="4716463" y="4365625"/>
            <a:ext cx="4103687" cy="1311275"/>
          </a:xfrm>
          <a:prstGeom prst="rect">
            <a:avLst/>
          </a:prstGeom>
          <a:noFill/>
          <a:ln w="9525">
            <a:noFill/>
            <a:miter lim="800000"/>
            <a:headEnd/>
            <a:tailEnd/>
          </a:ln>
        </p:spPr>
        <p:txBody>
          <a:bodyPr>
            <a:spAutoFit/>
          </a:bodyPr>
          <a:lstStyle/>
          <a:p>
            <a:pPr>
              <a:spcBef>
                <a:spcPct val="50000"/>
              </a:spcBef>
              <a:buFontTx/>
              <a:buChar char="•"/>
            </a:pPr>
            <a:r>
              <a:rPr lang="es-ES" sz="2000"/>
              <a:t>  Tecnología</a:t>
            </a:r>
          </a:p>
          <a:p>
            <a:pPr>
              <a:spcBef>
                <a:spcPct val="50000"/>
              </a:spcBef>
              <a:buFontTx/>
              <a:buChar char="•"/>
            </a:pPr>
            <a:r>
              <a:rPr lang="es-ES" sz="2000"/>
              <a:t>  Imitación del Proceso </a:t>
            </a:r>
          </a:p>
          <a:p>
            <a:pPr>
              <a:spcBef>
                <a:spcPct val="50000"/>
              </a:spcBef>
              <a:buFontTx/>
              <a:buChar char="•"/>
            </a:pPr>
            <a:r>
              <a:rPr lang="es-ES" sz="2000"/>
              <a:t>  Permisos y Catástrofes</a:t>
            </a:r>
          </a:p>
        </p:txBody>
      </p:sp>
      <p:sp>
        <p:nvSpPr>
          <p:cNvPr id="14352" name="AutoShape 18"/>
          <p:cNvSpPr>
            <a:spLocks noChangeArrowheads="1"/>
          </p:cNvSpPr>
          <p:nvPr/>
        </p:nvSpPr>
        <p:spPr bwMode="auto">
          <a:xfrm>
            <a:off x="4716463" y="1700213"/>
            <a:ext cx="287337" cy="287337"/>
          </a:xfrm>
          <a:prstGeom prst="star4">
            <a:avLst>
              <a:gd name="adj" fmla="val 12500"/>
            </a:avLst>
          </a:prstGeom>
          <a:solidFill>
            <a:schemeClr val="tx1"/>
          </a:solidFill>
          <a:ln w="9525">
            <a:solidFill>
              <a:schemeClr val="tx1"/>
            </a:solidFill>
            <a:miter lim="800000"/>
            <a:headEnd/>
            <a:tailEnd/>
          </a:ln>
        </p:spPr>
        <p:txBody>
          <a:bodyPr wrap="none" anchor="ctr"/>
          <a:lstStyle/>
          <a:p>
            <a:endParaRPr lang="es-C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3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15363" name="1 Título"/>
          <p:cNvSpPr>
            <a:spLocks noGrp="1"/>
          </p:cNvSpPr>
          <p:nvPr>
            <p:ph type="title"/>
          </p:nvPr>
        </p:nvSpPr>
        <p:spPr>
          <a:xfrm>
            <a:off x="428625" y="714375"/>
            <a:ext cx="8229600" cy="704850"/>
          </a:xfrm>
        </p:spPr>
        <p:txBody>
          <a:bodyPr/>
          <a:lstStyle/>
          <a:p>
            <a:pPr algn="ctr" eaLnBrk="1" hangingPunct="1"/>
            <a:r>
              <a:rPr lang="es-ES" sz="2800" b="1" smtClean="0">
                <a:latin typeface="Arial" charset="0"/>
                <a:cs typeface="Arial" charset="0"/>
              </a:rPr>
              <a:t>ESTRATEGIA DE MERCADO</a:t>
            </a:r>
          </a:p>
        </p:txBody>
      </p:sp>
      <p:sp>
        <p:nvSpPr>
          <p:cNvPr id="15364" name="2 Marcador de contenido"/>
          <p:cNvSpPr>
            <a:spLocks noGrp="1"/>
          </p:cNvSpPr>
          <p:nvPr>
            <p:ph idx="1"/>
          </p:nvPr>
        </p:nvSpPr>
        <p:spPr/>
        <p:txBody>
          <a:bodyPr/>
          <a:lstStyle/>
          <a:p>
            <a:pPr algn="just" eaLnBrk="1" hangingPunct="1"/>
            <a:r>
              <a:rPr lang="es-ES_tradnl" sz="2000" b="1" smtClean="0">
                <a:latin typeface="Arial" charset="0"/>
                <a:cs typeface="Arial" charset="0"/>
              </a:rPr>
              <a:t>Diferenciación/Liderazgo en costo </a:t>
            </a:r>
            <a:r>
              <a:rPr lang="es-ES_tradnl" sz="2000" smtClean="0">
                <a:latin typeface="Arial" charset="0"/>
                <a:cs typeface="Arial" charset="0"/>
              </a:rPr>
              <a:t>enfocada en el mercado de Guayaquil. </a:t>
            </a:r>
          </a:p>
          <a:p>
            <a:pPr algn="just" eaLnBrk="1" hangingPunct="1"/>
            <a:endParaRPr lang="es-ES_tradnl" sz="2000" smtClean="0">
              <a:latin typeface="Arial" charset="0"/>
              <a:cs typeface="Arial" charset="0"/>
            </a:endParaRPr>
          </a:p>
          <a:p>
            <a:pPr algn="just" eaLnBrk="1" hangingPunct="1"/>
            <a:r>
              <a:rPr lang="es-ES_tradnl" sz="2000" smtClean="0">
                <a:latin typeface="Arial" charset="0"/>
                <a:cs typeface="Arial" charset="0"/>
              </a:rPr>
              <a:t>Se diferencia en el almacenamiento de los tubos fluorescentes en repisas de manera ordenada y cuidadosa,  sustituyendo el tradicional tratamiento de los mismos en vertederos de seguridad, que en ocasiones contaminan el ambiente.  </a:t>
            </a:r>
          </a:p>
          <a:p>
            <a:pPr algn="just" eaLnBrk="1" hangingPunct="1"/>
            <a:endParaRPr lang="es-ES_tradnl" sz="2000" smtClean="0">
              <a:latin typeface="Arial" charset="0"/>
              <a:cs typeface="Arial" charset="0"/>
            </a:endParaRPr>
          </a:p>
          <a:p>
            <a:pPr algn="just" eaLnBrk="1" hangingPunct="1"/>
            <a:r>
              <a:rPr lang="es-ES_tradnl" sz="2000" smtClean="0">
                <a:latin typeface="Arial" charset="0"/>
                <a:cs typeface="Arial" charset="0"/>
              </a:rPr>
              <a:t>Por otra parte, se pretende disminuir el costo de recolección, estableciendo rutas adecuadas y eficientes, y así poder ofrecer un precio más bajo en el transporte de los tubos fluorescentes</a:t>
            </a:r>
            <a:endParaRPr lang="es-ES" sz="2000" smtClean="0">
              <a:latin typeface="Arial" charset="0"/>
              <a:cs typeface="Arial" charset="0"/>
            </a:endParaRPr>
          </a:p>
          <a:p>
            <a:pPr algn="just" eaLnBrk="1" hangingPunct="1"/>
            <a:endParaRPr lang="es-ES" sz="1800" smtClean="0">
              <a:latin typeface="Arial" charset="0"/>
              <a:cs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pPr eaLnBrk="1" hangingPunct="1"/>
            <a:r>
              <a:rPr lang="es-ES" b="1" smtClean="0"/>
              <a:t>ANÁLISIS DE LA OFERTA</a:t>
            </a:r>
          </a:p>
        </p:txBody>
      </p:sp>
      <p:pic>
        <p:nvPicPr>
          <p:cNvPr id="16387" name="Picture 5" descr="IMG_0076"/>
          <p:cNvPicPr>
            <a:picLocks noGrp="1" noChangeAspect="1" noChangeArrowheads="1"/>
          </p:cNvPicPr>
          <p:nvPr>
            <p:ph type="body" idx="1"/>
          </p:nvPr>
        </p:nvPicPr>
        <p:blipFill>
          <a:blip r:embed="rId2"/>
          <a:srcRect/>
          <a:stretch>
            <a:fillRect/>
          </a:stretch>
        </p:blipFill>
        <p:spPr>
          <a:xfrm>
            <a:off x="971550" y="2924175"/>
            <a:ext cx="4249738" cy="3097213"/>
          </a:xfrm>
          <a:ln>
            <a:solidFill>
              <a:srgbClr val="000000"/>
            </a:solidFill>
          </a:ln>
        </p:spPr>
      </p:pic>
      <p:sp>
        <p:nvSpPr>
          <p:cNvPr id="16388" name="Text Box 6"/>
          <p:cNvSpPr txBox="1">
            <a:spLocks noChangeArrowheads="1"/>
          </p:cNvSpPr>
          <p:nvPr/>
        </p:nvSpPr>
        <p:spPr bwMode="auto">
          <a:xfrm>
            <a:off x="900113" y="1989138"/>
            <a:ext cx="1441450" cy="396875"/>
          </a:xfrm>
          <a:prstGeom prst="rect">
            <a:avLst/>
          </a:prstGeom>
          <a:noFill/>
          <a:ln w="9525">
            <a:noFill/>
            <a:miter lim="800000"/>
            <a:headEnd/>
            <a:tailEnd/>
          </a:ln>
        </p:spPr>
        <p:txBody>
          <a:bodyPr>
            <a:spAutoFit/>
          </a:bodyPr>
          <a:lstStyle/>
          <a:p>
            <a:pPr>
              <a:spcBef>
                <a:spcPct val="50000"/>
              </a:spcBef>
            </a:pPr>
            <a:r>
              <a:rPr lang="es-ES" sz="2000" b="1"/>
              <a:t>HAZWAT</a:t>
            </a:r>
            <a:r>
              <a:rPr lang="es-ES" b="1"/>
              <a:t> </a:t>
            </a:r>
          </a:p>
        </p:txBody>
      </p:sp>
      <p:sp>
        <p:nvSpPr>
          <p:cNvPr id="16389" name="AutoShape 7"/>
          <p:cNvSpPr>
            <a:spLocks noChangeArrowheads="1"/>
          </p:cNvSpPr>
          <p:nvPr/>
        </p:nvSpPr>
        <p:spPr bwMode="auto">
          <a:xfrm>
            <a:off x="2411413" y="1989138"/>
            <a:ext cx="792162" cy="431800"/>
          </a:xfrm>
          <a:prstGeom prst="rightArrow">
            <a:avLst>
              <a:gd name="adj1" fmla="val 50000"/>
              <a:gd name="adj2" fmla="val 45864"/>
            </a:avLst>
          </a:prstGeom>
          <a:solidFill>
            <a:schemeClr val="accent2"/>
          </a:solidFill>
          <a:ln w="9525">
            <a:solidFill>
              <a:schemeClr val="tx1"/>
            </a:solidFill>
            <a:miter lim="800000"/>
            <a:headEnd/>
            <a:tailEnd/>
          </a:ln>
        </p:spPr>
        <p:txBody>
          <a:bodyPr wrap="none" anchor="ctr"/>
          <a:lstStyle/>
          <a:p>
            <a:endParaRPr lang="es-CO"/>
          </a:p>
        </p:txBody>
      </p:sp>
      <p:sp>
        <p:nvSpPr>
          <p:cNvPr id="16390" name="Text Box 8"/>
          <p:cNvSpPr txBox="1">
            <a:spLocks noChangeArrowheads="1"/>
          </p:cNvSpPr>
          <p:nvPr/>
        </p:nvSpPr>
        <p:spPr bwMode="auto">
          <a:xfrm>
            <a:off x="3348038" y="1844675"/>
            <a:ext cx="2087562" cy="701675"/>
          </a:xfrm>
          <a:prstGeom prst="rect">
            <a:avLst/>
          </a:prstGeom>
          <a:noFill/>
          <a:ln w="9525">
            <a:noFill/>
            <a:miter lim="800000"/>
            <a:headEnd/>
            <a:tailEnd/>
          </a:ln>
        </p:spPr>
        <p:txBody>
          <a:bodyPr>
            <a:spAutoFit/>
          </a:bodyPr>
          <a:lstStyle/>
          <a:p>
            <a:pPr algn="ctr">
              <a:spcBef>
                <a:spcPct val="50000"/>
              </a:spcBef>
            </a:pPr>
            <a:r>
              <a:rPr lang="es-ES" sz="2000" b="1"/>
              <a:t>COMPETIDOR DIRECTO</a:t>
            </a:r>
          </a:p>
        </p:txBody>
      </p:sp>
      <p:sp>
        <p:nvSpPr>
          <p:cNvPr id="16391" name="Text Box 9"/>
          <p:cNvSpPr txBox="1">
            <a:spLocks noChangeArrowheads="1"/>
          </p:cNvSpPr>
          <p:nvPr/>
        </p:nvSpPr>
        <p:spPr bwMode="auto">
          <a:xfrm>
            <a:off x="6011863" y="1844675"/>
            <a:ext cx="2447925" cy="701675"/>
          </a:xfrm>
          <a:prstGeom prst="rect">
            <a:avLst/>
          </a:prstGeom>
          <a:noFill/>
          <a:ln w="9525">
            <a:noFill/>
            <a:miter lim="800000"/>
            <a:headEnd/>
            <a:tailEnd/>
          </a:ln>
        </p:spPr>
        <p:txBody>
          <a:bodyPr>
            <a:spAutoFit/>
          </a:bodyPr>
          <a:lstStyle/>
          <a:p>
            <a:pPr algn="ctr">
              <a:spcBef>
                <a:spcPct val="50000"/>
              </a:spcBef>
            </a:pPr>
            <a:r>
              <a:rPr lang="es-ES" sz="2000" b="1"/>
              <a:t>EMPRESAS RECICLADORAS</a:t>
            </a:r>
          </a:p>
        </p:txBody>
      </p:sp>
      <p:sp>
        <p:nvSpPr>
          <p:cNvPr id="16392" name="Text Box 10"/>
          <p:cNvSpPr txBox="1">
            <a:spLocks noChangeArrowheads="1"/>
          </p:cNvSpPr>
          <p:nvPr/>
        </p:nvSpPr>
        <p:spPr bwMode="auto">
          <a:xfrm>
            <a:off x="6372225" y="2708275"/>
            <a:ext cx="2447925" cy="1192213"/>
          </a:xfrm>
          <a:prstGeom prst="rect">
            <a:avLst/>
          </a:prstGeom>
          <a:noFill/>
          <a:ln w="9525">
            <a:noFill/>
            <a:miter lim="800000"/>
            <a:headEnd/>
            <a:tailEnd/>
          </a:ln>
        </p:spPr>
        <p:txBody>
          <a:bodyPr>
            <a:spAutoFit/>
          </a:bodyPr>
          <a:lstStyle/>
          <a:p>
            <a:pPr>
              <a:spcBef>
                <a:spcPct val="50000"/>
              </a:spcBef>
              <a:buFontTx/>
              <a:buChar char="•"/>
            </a:pPr>
            <a:r>
              <a:rPr lang="es-ES" b="1"/>
              <a:t>  CRIDESA</a:t>
            </a:r>
          </a:p>
          <a:p>
            <a:pPr>
              <a:spcBef>
                <a:spcPct val="50000"/>
              </a:spcBef>
              <a:buFontTx/>
              <a:buChar char="•"/>
            </a:pPr>
            <a:r>
              <a:rPr lang="es-ES" b="1"/>
              <a:t>  CARTOPEL</a:t>
            </a:r>
          </a:p>
          <a:p>
            <a:pPr>
              <a:spcBef>
                <a:spcPct val="50000"/>
              </a:spcBef>
              <a:buFontTx/>
              <a:buChar char="•"/>
            </a:pPr>
            <a:r>
              <a:rPr lang="es-ES" b="1"/>
              <a:t>  FIBRA NACIONAL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5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17411" name="Rectangle 2"/>
          <p:cNvSpPr>
            <a:spLocks noGrp="1" noChangeArrowheads="1"/>
          </p:cNvSpPr>
          <p:nvPr>
            <p:ph type="title"/>
          </p:nvPr>
        </p:nvSpPr>
        <p:spPr/>
        <p:txBody>
          <a:bodyPr/>
          <a:lstStyle/>
          <a:p>
            <a:pPr eaLnBrk="1" hangingPunct="1"/>
            <a:r>
              <a:rPr lang="es-ES" b="1" smtClean="0"/>
              <a:t>ANÁLISIS DE LA DEMANDA</a:t>
            </a:r>
          </a:p>
        </p:txBody>
      </p:sp>
      <p:sp>
        <p:nvSpPr>
          <p:cNvPr id="17412" name="Rectangle 3"/>
          <p:cNvSpPr>
            <a:spLocks noGrp="1" noChangeArrowheads="1"/>
          </p:cNvSpPr>
          <p:nvPr>
            <p:ph type="body" idx="1"/>
          </p:nvPr>
        </p:nvSpPr>
        <p:spPr>
          <a:xfrm>
            <a:off x="755650" y="1628775"/>
            <a:ext cx="8075613" cy="604838"/>
          </a:xfrm>
        </p:spPr>
        <p:txBody>
          <a:bodyPr/>
          <a:lstStyle/>
          <a:p>
            <a:pPr eaLnBrk="1" hangingPunct="1">
              <a:buFontTx/>
              <a:buNone/>
            </a:pPr>
            <a:r>
              <a:rPr lang="es-ES" sz="2400" b="1" smtClean="0"/>
              <a:t>DECISIÓN DE COMPRA DEL CLIENTE</a:t>
            </a:r>
          </a:p>
        </p:txBody>
      </p:sp>
      <p:sp>
        <p:nvSpPr>
          <p:cNvPr id="17413" name="Text Box 4"/>
          <p:cNvSpPr txBox="1">
            <a:spLocks noChangeArrowheads="1"/>
          </p:cNvSpPr>
          <p:nvPr/>
        </p:nvSpPr>
        <p:spPr bwMode="auto">
          <a:xfrm>
            <a:off x="1331913" y="2276475"/>
            <a:ext cx="6553200" cy="1311275"/>
          </a:xfrm>
          <a:prstGeom prst="rect">
            <a:avLst/>
          </a:prstGeom>
          <a:noFill/>
          <a:ln w="9525">
            <a:noFill/>
            <a:miter lim="800000"/>
            <a:headEnd/>
            <a:tailEnd/>
          </a:ln>
        </p:spPr>
        <p:txBody>
          <a:bodyPr>
            <a:spAutoFit/>
          </a:bodyPr>
          <a:lstStyle/>
          <a:p>
            <a:pPr>
              <a:spcBef>
                <a:spcPct val="50000"/>
              </a:spcBef>
              <a:buFontTx/>
              <a:buChar char="•"/>
            </a:pPr>
            <a:r>
              <a:rPr lang="es-ES" sz="2000"/>
              <a:t>  PRECIO DEL SERVICIO DE RECOLECCIÓN</a:t>
            </a:r>
          </a:p>
          <a:p>
            <a:pPr>
              <a:spcBef>
                <a:spcPct val="50000"/>
              </a:spcBef>
              <a:buFontTx/>
              <a:buChar char="•"/>
            </a:pPr>
            <a:r>
              <a:rPr lang="es-ES" sz="2000"/>
              <a:t>  TIEMPO DEL PROCESO DE RECOLECCIÓN</a:t>
            </a:r>
          </a:p>
          <a:p>
            <a:pPr>
              <a:spcBef>
                <a:spcPct val="50000"/>
              </a:spcBef>
              <a:buFontTx/>
              <a:buChar char="•"/>
            </a:pPr>
            <a:r>
              <a:rPr lang="es-ES" sz="2000"/>
              <a:t>  SISTEMA DE ALMACENAMIENTO</a:t>
            </a:r>
          </a:p>
        </p:txBody>
      </p:sp>
      <p:sp>
        <p:nvSpPr>
          <p:cNvPr id="17414" name="AutoShape 8"/>
          <p:cNvSpPr>
            <a:spLocks noChangeArrowheads="1"/>
          </p:cNvSpPr>
          <p:nvPr/>
        </p:nvSpPr>
        <p:spPr bwMode="auto">
          <a:xfrm>
            <a:off x="395288" y="3860800"/>
            <a:ext cx="287337" cy="287338"/>
          </a:xfrm>
          <a:prstGeom prst="star4">
            <a:avLst>
              <a:gd name="adj" fmla="val 12500"/>
            </a:avLst>
          </a:prstGeom>
          <a:solidFill>
            <a:schemeClr val="tx1"/>
          </a:solidFill>
          <a:ln w="9525">
            <a:solidFill>
              <a:schemeClr val="tx1"/>
            </a:solidFill>
            <a:miter lim="800000"/>
            <a:headEnd/>
            <a:tailEnd/>
          </a:ln>
        </p:spPr>
        <p:txBody>
          <a:bodyPr wrap="none" anchor="ctr"/>
          <a:lstStyle/>
          <a:p>
            <a:endParaRPr lang="es-CO"/>
          </a:p>
        </p:txBody>
      </p:sp>
      <p:sp>
        <p:nvSpPr>
          <p:cNvPr id="17415" name="AutoShape 9"/>
          <p:cNvSpPr>
            <a:spLocks noChangeArrowheads="1"/>
          </p:cNvSpPr>
          <p:nvPr/>
        </p:nvSpPr>
        <p:spPr bwMode="auto">
          <a:xfrm>
            <a:off x="395288" y="1700213"/>
            <a:ext cx="287337" cy="287337"/>
          </a:xfrm>
          <a:prstGeom prst="star4">
            <a:avLst>
              <a:gd name="adj" fmla="val 12500"/>
            </a:avLst>
          </a:prstGeom>
          <a:solidFill>
            <a:schemeClr val="tx1"/>
          </a:solidFill>
          <a:ln w="9525">
            <a:solidFill>
              <a:schemeClr val="tx1"/>
            </a:solidFill>
            <a:miter lim="800000"/>
            <a:headEnd/>
            <a:tailEnd/>
          </a:ln>
        </p:spPr>
        <p:txBody>
          <a:bodyPr wrap="none" anchor="ctr"/>
          <a:lstStyle/>
          <a:p>
            <a:endParaRPr lang="es-CO"/>
          </a:p>
        </p:txBody>
      </p:sp>
      <p:sp>
        <p:nvSpPr>
          <p:cNvPr id="17416" name="Rectangle 11"/>
          <p:cNvSpPr>
            <a:spLocks noChangeArrowheads="1"/>
          </p:cNvSpPr>
          <p:nvPr/>
        </p:nvSpPr>
        <p:spPr bwMode="auto">
          <a:xfrm>
            <a:off x="755650" y="3789363"/>
            <a:ext cx="8075613" cy="604837"/>
          </a:xfrm>
          <a:prstGeom prst="rect">
            <a:avLst/>
          </a:prstGeom>
          <a:noFill/>
          <a:ln w="9525">
            <a:noFill/>
            <a:miter lim="800000"/>
            <a:headEnd/>
            <a:tailEnd/>
          </a:ln>
        </p:spPr>
        <p:txBody>
          <a:bodyPr/>
          <a:lstStyle/>
          <a:p>
            <a:pPr marL="342900" indent="-342900">
              <a:spcBef>
                <a:spcPct val="20000"/>
              </a:spcBef>
            </a:pPr>
            <a:r>
              <a:rPr lang="es-ES" sz="2400" b="1"/>
              <a:t>CLASIFICACIÓN DE LA DEMANDA</a:t>
            </a:r>
          </a:p>
        </p:txBody>
      </p:sp>
      <p:sp>
        <p:nvSpPr>
          <p:cNvPr id="17417" name="Text Box 12"/>
          <p:cNvSpPr txBox="1">
            <a:spLocks noChangeArrowheads="1"/>
          </p:cNvSpPr>
          <p:nvPr/>
        </p:nvSpPr>
        <p:spPr bwMode="auto">
          <a:xfrm>
            <a:off x="1331913" y="4437063"/>
            <a:ext cx="7416800" cy="854075"/>
          </a:xfrm>
          <a:prstGeom prst="rect">
            <a:avLst/>
          </a:prstGeom>
          <a:noFill/>
          <a:ln w="9525">
            <a:noFill/>
            <a:miter lim="800000"/>
            <a:headEnd/>
            <a:tailEnd/>
          </a:ln>
        </p:spPr>
        <p:txBody>
          <a:bodyPr>
            <a:spAutoFit/>
          </a:bodyPr>
          <a:lstStyle/>
          <a:p>
            <a:pPr>
              <a:spcBef>
                <a:spcPct val="50000"/>
              </a:spcBef>
              <a:buFontTx/>
              <a:buChar char="•"/>
            </a:pPr>
            <a:r>
              <a:rPr lang="es-ES" sz="2000"/>
              <a:t>  EMPRESAS REGIDAS BAJO LA NORMA ISO 14001</a:t>
            </a:r>
          </a:p>
          <a:p>
            <a:pPr>
              <a:spcBef>
                <a:spcPct val="50000"/>
              </a:spcBef>
              <a:buFontTx/>
              <a:buChar char="•"/>
            </a:pPr>
            <a:r>
              <a:rPr lang="es-ES" sz="2000"/>
              <a:t>  EMPRESAS EN PROCESO DE CERTIFICACIÓN</a:t>
            </a:r>
          </a:p>
        </p:txBody>
      </p:sp>
      <p:sp>
        <p:nvSpPr>
          <p:cNvPr id="17418" name="Rectangle 13"/>
          <p:cNvSpPr>
            <a:spLocks noChangeArrowheads="1"/>
          </p:cNvSpPr>
          <p:nvPr/>
        </p:nvSpPr>
        <p:spPr bwMode="auto">
          <a:xfrm>
            <a:off x="755650" y="5516563"/>
            <a:ext cx="8075613" cy="604837"/>
          </a:xfrm>
          <a:prstGeom prst="rect">
            <a:avLst/>
          </a:prstGeom>
          <a:noFill/>
          <a:ln w="9525">
            <a:noFill/>
            <a:miter lim="800000"/>
            <a:headEnd/>
            <a:tailEnd/>
          </a:ln>
        </p:spPr>
        <p:txBody>
          <a:bodyPr/>
          <a:lstStyle/>
          <a:p>
            <a:pPr marL="342900" indent="-342900">
              <a:spcBef>
                <a:spcPct val="20000"/>
              </a:spcBef>
            </a:pPr>
            <a:r>
              <a:rPr lang="es-ES" sz="2400" b="1"/>
              <a:t>PODER ADQUISITIVO ALTO</a:t>
            </a:r>
          </a:p>
        </p:txBody>
      </p:sp>
      <p:sp>
        <p:nvSpPr>
          <p:cNvPr id="17419" name="AutoShape 15"/>
          <p:cNvSpPr>
            <a:spLocks noChangeArrowheads="1"/>
          </p:cNvSpPr>
          <p:nvPr/>
        </p:nvSpPr>
        <p:spPr bwMode="auto">
          <a:xfrm>
            <a:off x="395288" y="5589588"/>
            <a:ext cx="287337" cy="287337"/>
          </a:xfrm>
          <a:prstGeom prst="star4">
            <a:avLst>
              <a:gd name="adj" fmla="val 12500"/>
            </a:avLst>
          </a:prstGeom>
          <a:solidFill>
            <a:schemeClr val="tx1"/>
          </a:solidFill>
          <a:ln w="9525">
            <a:solidFill>
              <a:schemeClr val="tx1"/>
            </a:solidFill>
            <a:miter lim="800000"/>
            <a:headEnd/>
            <a:tailEnd/>
          </a:ln>
        </p:spPr>
        <p:txBody>
          <a:bodyPr wrap="none" anchor="ctr"/>
          <a:lstStyle/>
          <a:p>
            <a:endParaRPr lang="es-CO"/>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04850"/>
            <a:ext cx="8229600" cy="1143000"/>
          </a:xfrm>
        </p:spPr>
        <p:txBody>
          <a:bodyPr/>
          <a:lstStyle/>
          <a:p>
            <a:pPr eaLnBrk="1" hangingPunct="1">
              <a:buFontTx/>
              <a:buChar char="•"/>
            </a:pPr>
            <a:r>
              <a:rPr lang="es-ES" sz="2400" b="1" smtClean="0"/>
              <a:t>  ESTIMACIÓN DE LA DEMANDA</a:t>
            </a:r>
          </a:p>
        </p:txBody>
      </p:sp>
      <p:graphicFrame>
        <p:nvGraphicFramePr>
          <p:cNvPr id="7674" name="Group 506"/>
          <p:cNvGraphicFramePr>
            <a:graphicFrameLocks noGrp="1"/>
          </p:cNvGraphicFramePr>
          <p:nvPr>
            <p:ph sz="half" idx="1"/>
          </p:nvPr>
        </p:nvGraphicFramePr>
        <p:xfrm>
          <a:off x="323850" y="1268413"/>
          <a:ext cx="8497888" cy="1801813"/>
        </p:xfrm>
        <a:graphic>
          <a:graphicData uri="http://schemas.openxmlformats.org/drawingml/2006/table">
            <a:tbl>
              <a:tblPr/>
              <a:tblGrid>
                <a:gridCol w="1312863"/>
                <a:gridCol w="654050"/>
                <a:gridCol w="652462"/>
                <a:gridCol w="650875"/>
                <a:gridCol w="654050"/>
                <a:gridCol w="655638"/>
                <a:gridCol w="650875"/>
                <a:gridCol w="650875"/>
                <a:gridCol w="655637"/>
                <a:gridCol w="650875"/>
                <a:gridCol w="655638"/>
                <a:gridCol w="654050"/>
              </a:tblGrid>
              <a:tr h="265113">
                <a:tc gridSpan="1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charset="0"/>
                          <a:ea typeface="Times New Roman" pitchFamily="18" charset="0"/>
                          <a:cs typeface="Arial" charset="0"/>
                        </a:rPr>
                        <a:t> </a:t>
                      </a:r>
                      <a:r>
                        <a:rPr kumimoji="0" lang="es-ES" sz="1000" b="0" i="1" u="none" strike="noStrike" cap="none" normalizeH="0" baseline="0" smtClean="0">
                          <a:ln>
                            <a:noFill/>
                          </a:ln>
                          <a:solidFill>
                            <a:schemeClr val="tx1"/>
                          </a:solidFill>
                          <a:effectLst/>
                          <a:latin typeface="Arial" charset="0"/>
                          <a:ea typeface="Times New Roman" pitchFamily="18" charset="0"/>
                          <a:cs typeface="Arial" charset="0"/>
                        </a:rPr>
                        <a:t> </a:t>
                      </a:r>
                      <a:r>
                        <a:rPr kumimoji="0" lang="es-ES_tradnl" sz="1400" b="1" i="0" u="none" strike="noStrike" cap="none" normalizeH="0" baseline="0" smtClean="0">
                          <a:ln>
                            <a:noFill/>
                          </a:ln>
                          <a:solidFill>
                            <a:srgbClr val="000000"/>
                          </a:solidFill>
                          <a:effectLst/>
                          <a:latin typeface="Arial" charset="0"/>
                          <a:ea typeface="Times New Roman" pitchFamily="18" charset="0"/>
                          <a:cs typeface="Arial" charset="0"/>
                        </a:rPr>
                        <a:t>Cuadro Nº 2.4 Número de Empresas que se Certifican Cada Año</a:t>
                      </a:r>
                      <a:endParaRPr kumimoji="0" lang="es-ES_tradnl" sz="14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762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País</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1998</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1999</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2000</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2001</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2002</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2003</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2004</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2005</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2006</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2007</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2008</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4413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Ecuador </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1</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1</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1</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2</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1</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1</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11</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14</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50</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52</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smtClean="0">
                          <a:ln>
                            <a:noFill/>
                          </a:ln>
                          <a:solidFill>
                            <a:srgbClr val="000000"/>
                          </a:solidFill>
                          <a:effectLst/>
                          <a:latin typeface="Arial" charset="0"/>
                          <a:ea typeface="Times New Roman" pitchFamily="18" charset="0"/>
                          <a:cs typeface="Arial" charset="0"/>
                        </a:rPr>
                        <a:t>56</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94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1600" b="1" i="0" u="none" strike="noStrike" cap="none" normalizeH="0" baseline="0" smtClean="0">
                          <a:ln>
                            <a:noFill/>
                          </a:ln>
                          <a:solidFill>
                            <a:schemeClr val="tx1"/>
                          </a:solidFill>
                          <a:effectLst/>
                          <a:latin typeface="Arial" charset="0"/>
                        </a:rPr>
                        <a:t>TOTAL</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smtClean="0">
                          <a:ln>
                            <a:noFill/>
                          </a:ln>
                          <a:solidFill>
                            <a:srgbClr val="000000"/>
                          </a:solidFill>
                          <a:effectLst/>
                          <a:latin typeface="Calibri" pitchFamily="34" charset="0"/>
                          <a:cs typeface="Times New Roman" pitchFamily="18" charset="0"/>
                        </a:rPr>
                        <a:t> </a:t>
                      </a:r>
                      <a:endParaRPr kumimoji="0" lang="es-ES_tradnl"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smtClean="0">
                          <a:ln>
                            <a:noFill/>
                          </a:ln>
                          <a:solidFill>
                            <a:srgbClr val="000000"/>
                          </a:solidFill>
                          <a:effectLst/>
                          <a:latin typeface="Calibri" pitchFamily="34" charset="0"/>
                          <a:cs typeface="Times New Roman" pitchFamily="18" charset="0"/>
                        </a:rPr>
                        <a:t> </a:t>
                      </a:r>
                      <a:endParaRPr kumimoji="0" lang="es-ES_tradnl"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smtClean="0">
                          <a:ln>
                            <a:noFill/>
                          </a:ln>
                          <a:solidFill>
                            <a:srgbClr val="000000"/>
                          </a:solidFill>
                          <a:effectLst/>
                          <a:latin typeface="Calibri" pitchFamily="34" charset="0"/>
                          <a:cs typeface="Times New Roman" pitchFamily="18" charset="0"/>
                        </a:rPr>
                        <a:t> </a:t>
                      </a:r>
                      <a:endParaRPr kumimoji="0" lang="es-ES_tradnl"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smtClean="0">
                          <a:ln>
                            <a:noFill/>
                          </a:ln>
                          <a:solidFill>
                            <a:srgbClr val="000000"/>
                          </a:solidFill>
                          <a:effectLst/>
                          <a:latin typeface="Calibri" pitchFamily="34" charset="0"/>
                          <a:cs typeface="Times New Roman" pitchFamily="18" charset="0"/>
                        </a:rPr>
                        <a:t> </a:t>
                      </a:r>
                      <a:endParaRPr kumimoji="0" lang="es-ES_tradnl"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smtClean="0">
                          <a:ln>
                            <a:noFill/>
                          </a:ln>
                          <a:solidFill>
                            <a:srgbClr val="000000"/>
                          </a:solidFill>
                          <a:effectLst/>
                          <a:latin typeface="Calibri" pitchFamily="34" charset="0"/>
                          <a:cs typeface="Times New Roman" pitchFamily="18" charset="0"/>
                        </a:rPr>
                        <a:t> </a:t>
                      </a:r>
                      <a:endParaRPr kumimoji="0" lang="es-ES_tradnl"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smtClean="0">
                          <a:ln>
                            <a:noFill/>
                          </a:ln>
                          <a:solidFill>
                            <a:srgbClr val="000000"/>
                          </a:solidFill>
                          <a:effectLst/>
                          <a:latin typeface="Calibri" pitchFamily="34" charset="0"/>
                          <a:cs typeface="Times New Roman" pitchFamily="18" charset="0"/>
                        </a:rPr>
                        <a:t> </a:t>
                      </a:r>
                      <a:endParaRPr kumimoji="0" lang="es-ES_tradnl"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smtClean="0">
                          <a:ln>
                            <a:noFill/>
                          </a:ln>
                          <a:solidFill>
                            <a:srgbClr val="000000"/>
                          </a:solidFill>
                          <a:effectLst/>
                          <a:latin typeface="Calibri" pitchFamily="34" charset="0"/>
                          <a:cs typeface="Times New Roman" pitchFamily="18" charset="0"/>
                        </a:rPr>
                        <a:t> </a:t>
                      </a:r>
                      <a:endParaRPr kumimoji="0" lang="es-ES_tradnl"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smtClean="0">
                          <a:ln>
                            <a:noFill/>
                          </a:ln>
                          <a:solidFill>
                            <a:srgbClr val="000000"/>
                          </a:solidFill>
                          <a:effectLst/>
                          <a:latin typeface="Calibri" pitchFamily="34" charset="0"/>
                          <a:cs typeface="Times New Roman" pitchFamily="18" charset="0"/>
                        </a:rPr>
                        <a:t> </a:t>
                      </a:r>
                      <a:endParaRPr kumimoji="0" lang="es-ES_tradnl"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82</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134</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smtClean="0">
                          <a:ln>
                            <a:noFill/>
                          </a:ln>
                          <a:solidFill>
                            <a:srgbClr val="000000"/>
                          </a:solidFill>
                          <a:effectLst/>
                          <a:latin typeface="Arial" charset="0"/>
                          <a:ea typeface="Times New Roman" pitchFamily="18" charset="0"/>
                          <a:cs typeface="Arial" charset="0"/>
                        </a:rPr>
                        <a:t>190</a:t>
                      </a:r>
                      <a:endParaRPr kumimoji="0" lang="es-E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90" name="Text Box 379"/>
          <p:cNvSpPr txBox="1">
            <a:spLocks noChangeArrowheads="1"/>
          </p:cNvSpPr>
          <p:nvPr/>
        </p:nvSpPr>
        <p:spPr bwMode="auto">
          <a:xfrm>
            <a:off x="323850" y="3141663"/>
            <a:ext cx="6697663" cy="304800"/>
          </a:xfrm>
          <a:prstGeom prst="rect">
            <a:avLst/>
          </a:prstGeom>
          <a:noFill/>
          <a:ln w="9525">
            <a:noFill/>
            <a:miter lim="800000"/>
            <a:headEnd/>
            <a:tailEnd/>
          </a:ln>
        </p:spPr>
        <p:txBody>
          <a:bodyPr>
            <a:spAutoFit/>
          </a:bodyPr>
          <a:lstStyle/>
          <a:p>
            <a:pPr>
              <a:spcBef>
                <a:spcPct val="50000"/>
              </a:spcBef>
            </a:pPr>
            <a:r>
              <a:rPr lang="es-ES" sz="1400" b="1" i="1"/>
              <a:t>Fuente:</a:t>
            </a:r>
            <a:r>
              <a:rPr lang="es-ES_tradnl" sz="1400" b="1" i="1"/>
              <a:t> </a:t>
            </a:r>
            <a:r>
              <a:rPr lang="es-ES_tradnl" sz="1400" i="1"/>
              <a:t>websie.eclac.cl/anuario _ estadístico</a:t>
            </a:r>
            <a:r>
              <a:rPr lang="es-ES" sz="1400"/>
              <a:t> </a:t>
            </a:r>
          </a:p>
        </p:txBody>
      </p:sp>
      <p:graphicFrame>
        <p:nvGraphicFramePr>
          <p:cNvPr id="7676" name="Group 508"/>
          <p:cNvGraphicFramePr>
            <a:graphicFrameLocks noGrp="1"/>
          </p:cNvGraphicFramePr>
          <p:nvPr>
            <p:ph sz="half" idx="2"/>
          </p:nvPr>
        </p:nvGraphicFramePr>
        <p:xfrm>
          <a:off x="323850" y="3789363"/>
          <a:ext cx="8497888" cy="2519363"/>
        </p:xfrm>
        <a:graphic>
          <a:graphicData uri="http://schemas.openxmlformats.org/drawingml/2006/table">
            <a:tbl>
              <a:tblPr/>
              <a:tblGrid>
                <a:gridCol w="1138238"/>
                <a:gridCol w="631825"/>
                <a:gridCol w="631825"/>
                <a:gridCol w="611187"/>
                <a:gridCol w="615950"/>
                <a:gridCol w="612775"/>
                <a:gridCol w="611188"/>
                <a:gridCol w="615950"/>
                <a:gridCol w="611187"/>
                <a:gridCol w="612775"/>
                <a:gridCol w="612775"/>
                <a:gridCol w="557213"/>
                <a:gridCol w="635000"/>
              </a:tblGrid>
              <a:tr h="508000">
                <a:tc gridSpan="1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smtClean="0">
                          <a:ln>
                            <a:noFill/>
                          </a:ln>
                          <a:solidFill>
                            <a:schemeClr val="tx1"/>
                          </a:solidFill>
                          <a:effectLst/>
                          <a:latin typeface="Arial" charset="0"/>
                          <a:ea typeface="Times New Roman" pitchFamily="18" charset="0"/>
                          <a:cs typeface="Arial" charset="0"/>
                        </a:rPr>
                        <a:t>Cuadro Nº 2.5 Número Estimado de Empresas Certificadas en el Ecuador </a:t>
                      </a:r>
                    </a:p>
                  </a:txBody>
                  <a:tcPr anchor="b"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92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2009</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2010</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2011</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2012</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2013</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2014</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2015</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2016</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2017</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2018</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2019</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2020</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011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201</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213</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226</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240</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254</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270</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286</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303</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321</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340</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361</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Arial" charset="0"/>
                          <a:ea typeface="Times New Roman" pitchFamily="18" charset="0"/>
                          <a:cs typeface="Arial" charset="0"/>
                        </a:rPr>
                        <a:t> 382</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8000">
                <a:tc gridSpan="13">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200" b="0" i="1" u="none" strike="noStrike" cap="none" normalizeH="0" baseline="0" smtClean="0">
                          <a:ln>
                            <a:noFill/>
                          </a:ln>
                          <a:solidFill>
                            <a:srgbClr val="000000"/>
                          </a:solidFill>
                          <a:effectLst/>
                          <a:latin typeface="Arial" charset="0"/>
                          <a:ea typeface="Times New Roman" pitchFamily="18" charset="0"/>
                          <a:cs typeface="Arial" charset="0"/>
                        </a:rPr>
                        <a:t>Elaborado por: los autores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
        <p:nvSpPr>
          <p:cNvPr id="18537" name="Text Box 509"/>
          <p:cNvSpPr txBox="1">
            <a:spLocks noChangeArrowheads="1"/>
          </p:cNvSpPr>
          <p:nvPr/>
        </p:nvSpPr>
        <p:spPr bwMode="auto">
          <a:xfrm>
            <a:off x="395288" y="5157788"/>
            <a:ext cx="1081087" cy="639762"/>
          </a:xfrm>
          <a:prstGeom prst="rect">
            <a:avLst/>
          </a:prstGeom>
          <a:noFill/>
          <a:ln w="9525">
            <a:noFill/>
            <a:miter lim="800000"/>
            <a:headEnd/>
            <a:tailEnd/>
          </a:ln>
        </p:spPr>
        <p:txBody>
          <a:bodyPr>
            <a:spAutoFit/>
          </a:bodyPr>
          <a:lstStyle/>
          <a:p>
            <a:pPr algn="ctr">
              <a:spcBef>
                <a:spcPct val="50000"/>
              </a:spcBef>
            </a:pPr>
            <a:r>
              <a:rPr lang="es-ES" sz="1200" b="1"/>
              <a:t>Empresas Certificadas Ecuador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69" name="Group 729"/>
          <p:cNvGraphicFramePr>
            <a:graphicFrameLocks noGrp="1"/>
          </p:cNvGraphicFramePr>
          <p:nvPr>
            <p:ph sz="half" idx="2"/>
          </p:nvPr>
        </p:nvGraphicFramePr>
        <p:xfrm>
          <a:off x="323850" y="0"/>
          <a:ext cx="8569325" cy="3198814"/>
        </p:xfrm>
        <a:graphic>
          <a:graphicData uri="http://schemas.openxmlformats.org/drawingml/2006/table">
            <a:tbl>
              <a:tblPr/>
              <a:tblGrid>
                <a:gridCol w="1062038"/>
                <a:gridCol w="671512"/>
                <a:gridCol w="600075"/>
                <a:gridCol w="679450"/>
                <a:gridCol w="581025"/>
                <a:gridCol w="623888"/>
                <a:gridCol w="609600"/>
                <a:gridCol w="639762"/>
                <a:gridCol w="622300"/>
                <a:gridCol w="623888"/>
                <a:gridCol w="608012"/>
                <a:gridCol w="611188"/>
                <a:gridCol w="636587"/>
              </a:tblGrid>
              <a:tr h="1138238">
                <a:tc gridSpan="1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s-ES_tradnl" sz="1800" b="0" i="0" u="none" strike="noStrike" cap="none" normalizeH="0" baseline="0" smtClean="0">
                        <a:ln>
                          <a:noFill/>
                        </a:ln>
                        <a:solidFill>
                          <a:schemeClr val="tx1"/>
                        </a:solidFill>
                        <a:effectLst/>
                        <a:latin typeface="Arial"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s-ES_tradnl" sz="1800" b="0" i="0" u="none" strike="noStrike" cap="none" normalizeH="0" baseline="0" smtClean="0">
                        <a:ln>
                          <a:noFill/>
                        </a:ln>
                        <a:solidFill>
                          <a:schemeClr val="tx1"/>
                        </a:solidFill>
                        <a:effectLst/>
                        <a:latin typeface="Arial"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smtClean="0">
                          <a:ln>
                            <a:noFill/>
                          </a:ln>
                          <a:solidFill>
                            <a:schemeClr val="tx1"/>
                          </a:solidFill>
                          <a:effectLst/>
                          <a:latin typeface="Arial" charset="0"/>
                          <a:ea typeface="Times New Roman" pitchFamily="18" charset="0"/>
                          <a:cs typeface="Arial" charset="0"/>
                        </a:rPr>
                        <a:t>Cuadro Nº 2.6 Número Estimado de Empresas Certificadas en Guayas </a:t>
                      </a:r>
                      <a:endParaRPr kumimoji="0" lang="es-ES_tradnl" sz="1400" b="1" i="0" u="none" strike="noStrike" cap="none" normalizeH="0" baseline="0" smtClean="0">
                        <a:ln>
                          <a:noFill/>
                        </a:ln>
                        <a:solidFill>
                          <a:schemeClr val="tx1"/>
                        </a:solidFill>
                        <a:effectLst/>
                        <a:latin typeface="Arial"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s-ES_tradnl" sz="1400" b="1" i="0" u="none" strike="noStrike" cap="none" normalizeH="0" baseline="0" smtClean="0">
                        <a:ln>
                          <a:noFill/>
                        </a:ln>
                        <a:solidFill>
                          <a:schemeClr val="tx1"/>
                        </a:solidFill>
                        <a:effectLst/>
                        <a:latin typeface="Arial" charset="0"/>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905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8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s-E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2009</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2010</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2011</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2012</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2013</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2014</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2015</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2016</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2017</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2018</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2019</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2020</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0080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81</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85</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91</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96</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102</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108</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114</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121</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128</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136</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144</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153</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561975">
                <a:tc gridSpan="13">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200" b="0" i="1" u="none" strike="noStrike" cap="none" normalizeH="0" baseline="0" smtClean="0">
                          <a:ln>
                            <a:noFill/>
                          </a:ln>
                          <a:solidFill>
                            <a:srgbClr val="000000"/>
                          </a:solidFill>
                          <a:effectLst/>
                          <a:latin typeface="Arial" charset="0"/>
                          <a:ea typeface="Times New Roman" pitchFamily="18" charset="0"/>
                          <a:cs typeface="Arial" charset="0"/>
                        </a:rPr>
                        <a:t>Elaborado por: los autores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
        <p:nvSpPr>
          <p:cNvPr id="19504" name="Text Box 560"/>
          <p:cNvSpPr txBox="1">
            <a:spLocks noChangeArrowheads="1"/>
          </p:cNvSpPr>
          <p:nvPr/>
        </p:nvSpPr>
        <p:spPr bwMode="auto">
          <a:xfrm>
            <a:off x="250825" y="1989138"/>
            <a:ext cx="1152525" cy="639762"/>
          </a:xfrm>
          <a:prstGeom prst="rect">
            <a:avLst/>
          </a:prstGeom>
          <a:noFill/>
          <a:ln w="9525">
            <a:noFill/>
            <a:miter lim="800000"/>
            <a:headEnd/>
            <a:tailEnd/>
          </a:ln>
        </p:spPr>
        <p:txBody>
          <a:bodyPr>
            <a:spAutoFit/>
          </a:bodyPr>
          <a:lstStyle/>
          <a:p>
            <a:pPr algn="ctr">
              <a:spcBef>
                <a:spcPct val="50000"/>
              </a:spcBef>
            </a:pPr>
            <a:r>
              <a:rPr lang="es-ES" sz="1200" b="1"/>
              <a:t>Empresas Certificadas Guayas</a:t>
            </a:r>
          </a:p>
        </p:txBody>
      </p:sp>
      <p:graphicFrame>
        <p:nvGraphicFramePr>
          <p:cNvPr id="10966" name="Group 726"/>
          <p:cNvGraphicFramePr>
            <a:graphicFrameLocks noGrp="1"/>
          </p:cNvGraphicFramePr>
          <p:nvPr>
            <p:ph sz="half" idx="1"/>
          </p:nvPr>
        </p:nvGraphicFramePr>
        <p:xfrm>
          <a:off x="250825" y="3573463"/>
          <a:ext cx="8686800" cy="2043113"/>
        </p:xfrm>
        <a:graphic>
          <a:graphicData uri="http://schemas.openxmlformats.org/drawingml/2006/table">
            <a:tbl>
              <a:tblPr/>
              <a:tblGrid>
                <a:gridCol w="1150938"/>
                <a:gridCol w="628650"/>
                <a:gridCol w="627062"/>
                <a:gridCol w="625475"/>
                <a:gridCol w="628650"/>
                <a:gridCol w="628650"/>
                <a:gridCol w="627063"/>
                <a:gridCol w="628650"/>
                <a:gridCol w="625475"/>
                <a:gridCol w="628650"/>
                <a:gridCol w="627062"/>
                <a:gridCol w="628650"/>
                <a:gridCol w="631825"/>
              </a:tblGrid>
              <a:tr h="355600">
                <a:tc grid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smtClean="0">
                          <a:ln>
                            <a:noFill/>
                          </a:ln>
                          <a:solidFill>
                            <a:schemeClr val="tx1"/>
                          </a:solidFill>
                          <a:effectLst/>
                          <a:latin typeface="Arial" charset="0"/>
                          <a:ea typeface="Times New Roman" pitchFamily="18" charset="0"/>
                          <a:cs typeface="Arial" charset="0"/>
                        </a:rPr>
                        <a:t>Cuadro Nº 2.7 Número Estimado de Empresas con el 75% de Penetración</a:t>
                      </a:r>
                    </a:p>
                  </a:txBody>
                  <a:tcPr anchor="b"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87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800" b="0"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s-E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2009</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2010</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2011</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2012</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2013</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2014</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2015</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2016</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2017</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2018</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2019</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Arial" charset="0"/>
                          <a:ea typeface="Times New Roman" pitchFamily="18" charset="0"/>
                          <a:cs typeface="Arial" charset="0"/>
                        </a:rPr>
                        <a:t>2020</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844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Empresas                                Certificadas Guayas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60</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64</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68</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72</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76</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81</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86</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91</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96</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102</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108</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Arial" charset="0"/>
                          <a:ea typeface="Times New Roman" pitchFamily="18" charset="0"/>
                          <a:cs typeface="Arial" charset="0"/>
                        </a:rPr>
                        <a:t>115</a:t>
                      </a:r>
                      <a:endParaRPr kumimoji="0" lang="es-E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55600">
                <a:tc gridSpan="1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1" u="none" strike="noStrike" cap="none" normalizeH="0" baseline="0" smtClean="0">
                          <a:ln>
                            <a:noFill/>
                          </a:ln>
                          <a:solidFill>
                            <a:srgbClr val="000000"/>
                          </a:solidFill>
                          <a:effectLst/>
                          <a:latin typeface="Arial" charset="0"/>
                          <a:ea typeface="Times New Roman" pitchFamily="18" charset="0"/>
                          <a:cs typeface="Arial" charset="0"/>
                        </a:rPr>
                        <a:t>Elaborado por: los autores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cap="flat">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193" name="Group 857"/>
          <p:cNvGraphicFramePr>
            <a:graphicFrameLocks noGrp="1"/>
          </p:cNvGraphicFramePr>
          <p:nvPr>
            <p:ph sz="half" idx="2"/>
          </p:nvPr>
        </p:nvGraphicFramePr>
        <p:xfrm>
          <a:off x="250825" y="3716338"/>
          <a:ext cx="8642350" cy="2403477"/>
        </p:xfrm>
        <a:graphic>
          <a:graphicData uri="http://schemas.openxmlformats.org/drawingml/2006/table">
            <a:tbl>
              <a:tblPr/>
              <a:tblGrid>
                <a:gridCol w="792163"/>
                <a:gridCol w="576262"/>
                <a:gridCol w="576263"/>
                <a:gridCol w="576262"/>
                <a:gridCol w="576263"/>
                <a:gridCol w="576262"/>
                <a:gridCol w="576263"/>
                <a:gridCol w="576262"/>
                <a:gridCol w="574675"/>
                <a:gridCol w="576263"/>
                <a:gridCol w="649287"/>
                <a:gridCol w="647700"/>
                <a:gridCol w="576263"/>
                <a:gridCol w="792162"/>
              </a:tblGrid>
              <a:tr h="385763">
                <a:tc gridSpan="1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smtClean="0">
                          <a:ln>
                            <a:noFill/>
                          </a:ln>
                          <a:solidFill>
                            <a:schemeClr val="tx1"/>
                          </a:solidFill>
                          <a:effectLst/>
                          <a:latin typeface="Arial" charset="0"/>
                          <a:ea typeface="Times New Roman" pitchFamily="18" charset="0"/>
                          <a:cs typeface="Arial" charset="0"/>
                        </a:rPr>
                        <a:t>Cuadro Nº 2.9 Demanda Estimada de Tubos Fluorescentes (Kg.)</a:t>
                      </a:r>
                    </a:p>
                  </a:txBody>
                  <a:tcPr anchor="b"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5508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2009</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2010</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2011</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2012</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2013</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2014</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2015</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2016</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2017</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358775" algn="l"/>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2018</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358775" algn="l"/>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2019</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358775" algn="l"/>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2020</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Total</a:t>
                      </a:r>
                      <a:endParaRPr kumimoji="0" lang="es-E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r>
              <a:tr h="10810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Kg. de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Tubos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25376</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26899</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28513</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30224</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32037</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33959</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35997</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38157</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40446</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358775" algn="l"/>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42873</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358775" algn="l"/>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45445</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358775" algn="l"/>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48172</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402.277</a:t>
                      </a:r>
                      <a:endParaRPr kumimoji="0" lang="es-E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763">
                <a:tc gridSpan="14">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000" b="0" i="1" u="none" strike="noStrike" cap="none" normalizeH="0" baseline="0" smtClean="0">
                          <a:ln>
                            <a:noFill/>
                          </a:ln>
                          <a:solidFill>
                            <a:srgbClr val="000000"/>
                          </a:solidFill>
                          <a:effectLst/>
                          <a:latin typeface="Arial" charset="0"/>
                          <a:ea typeface="Times New Roman" pitchFamily="18" charset="0"/>
                          <a:cs typeface="Arial" charset="0"/>
                        </a:rPr>
                        <a:t>Elaborado por: los autores</a:t>
                      </a:r>
                      <a:endParaRPr kumimoji="0" lang="es-E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graphicFrame>
        <p:nvGraphicFramePr>
          <p:cNvPr id="15158" name="Group 822"/>
          <p:cNvGraphicFramePr>
            <a:graphicFrameLocks noGrp="1"/>
          </p:cNvGraphicFramePr>
          <p:nvPr>
            <p:ph sz="half" idx="1"/>
          </p:nvPr>
        </p:nvGraphicFramePr>
        <p:xfrm>
          <a:off x="250825" y="549275"/>
          <a:ext cx="8642350" cy="2582864"/>
        </p:xfrm>
        <a:graphic>
          <a:graphicData uri="http://schemas.openxmlformats.org/drawingml/2006/table">
            <a:tbl>
              <a:tblPr/>
              <a:tblGrid>
                <a:gridCol w="811213"/>
                <a:gridCol w="574675"/>
                <a:gridCol w="585787"/>
                <a:gridCol w="582613"/>
                <a:gridCol w="582612"/>
                <a:gridCol w="585788"/>
                <a:gridCol w="584200"/>
                <a:gridCol w="584200"/>
                <a:gridCol w="584200"/>
                <a:gridCol w="582612"/>
                <a:gridCol w="585788"/>
                <a:gridCol w="582612"/>
                <a:gridCol w="657225"/>
                <a:gridCol w="188913"/>
                <a:gridCol w="569912"/>
              </a:tblGrid>
              <a:tr h="566738">
                <a:tc gridSpan="1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400" b="1" i="0" u="none" strike="noStrike" cap="none" normalizeH="0" baseline="0" smtClean="0">
                          <a:ln>
                            <a:noFill/>
                          </a:ln>
                          <a:solidFill>
                            <a:schemeClr val="tx1"/>
                          </a:solidFill>
                          <a:effectLst/>
                          <a:latin typeface="Arial" charset="0"/>
                          <a:ea typeface="Times New Roman" pitchFamily="18" charset="0"/>
                          <a:cs typeface="Arial" charset="0"/>
                        </a:rPr>
                        <a:t>Cuadro Nº 2.8 Demanda Estimada de Tubos Fluorescentes</a:t>
                      </a:r>
                    </a:p>
                  </a:txBody>
                  <a:tcPr anchor="b"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28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512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2009</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2010</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2011</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2012</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2013</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2014</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2015</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2016</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2017</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2018</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2019</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2020</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Total</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es-ES"/>
                    </a:p>
                  </a:txBody>
                  <a:tcPr/>
                </a:tc>
              </a:tr>
              <a:tr h="936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Tubos Anuales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50753</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53798</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57026</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60447</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64074</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67919</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71994</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76313</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80892</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85746</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90891</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000000"/>
                          </a:solidFill>
                          <a:effectLst/>
                          <a:latin typeface="Arial" charset="0"/>
                          <a:ea typeface="Times New Roman" pitchFamily="18" charset="0"/>
                          <a:cs typeface="Arial" charset="0"/>
                        </a:rPr>
                        <a:t>96344</a:t>
                      </a:r>
                      <a:endParaRPr kumimoji="0" lang="es-ES" sz="1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805.444</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ES"/>
                    </a:p>
                  </a:txBody>
                  <a:tcPr/>
                </a:tc>
              </a:tr>
              <a:tr h="566738">
                <a:tc gridSpan="1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1" u="none" strike="noStrike" cap="none" normalizeH="0" baseline="0" smtClean="0">
                          <a:ln>
                            <a:noFill/>
                          </a:ln>
                          <a:solidFill>
                            <a:srgbClr val="000000"/>
                          </a:solidFill>
                          <a:effectLst/>
                          <a:latin typeface="Arial" charset="0"/>
                          <a:ea typeface="Times New Roman" pitchFamily="18" charset="0"/>
                          <a:cs typeface="Arial" charset="0"/>
                        </a:rPr>
                        <a:t>Elaborado por: los autores</a:t>
                      </a:r>
                      <a:endParaRPr kumimoji="0" lang="es-E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28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s-ES" sz="4000" b="1" smtClean="0"/>
              <a:t>COMERCIALIZACIÓN DEL SERVICIO</a:t>
            </a:r>
          </a:p>
        </p:txBody>
      </p:sp>
      <p:sp>
        <p:nvSpPr>
          <p:cNvPr id="21507" name="Rectangle 3"/>
          <p:cNvSpPr>
            <a:spLocks noGrp="1" noChangeArrowheads="1"/>
          </p:cNvSpPr>
          <p:nvPr>
            <p:ph type="body" idx="1"/>
          </p:nvPr>
        </p:nvSpPr>
        <p:spPr/>
        <p:txBody>
          <a:bodyPr/>
          <a:lstStyle/>
          <a:p>
            <a:pPr eaLnBrk="1" hangingPunct="1">
              <a:buFontTx/>
              <a:buNone/>
            </a:pPr>
            <a:r>
              <a:rPr lang="es-ES" sz="2400" b="1" u="sng" smtClean="0"/>
              <a:t>MARKETING MIX</a:t>
            </a:r>
          </a:p>
        </p:txBody>
      </p:sp>
      <p:sp>
        <p:nvSpPr>
          <p:cNvPr id="21508" name="Text Box 4"/>
          <p:cNvSpPr txBox="1">
            <a:spLocks noChangeArrowheads="1"/>
          </p:cNvSpPr>
          <p:nvPr/>
        </p:nvSpPr>
        <p:spPr bwMode="auto">
          <a:xfrm>
            <a:off x="539750" y="2565400"/>
            <a:ext cx="3240088" cy="406400"/>
          </a:xfrm>
          <a:prstGeom prst="rect">
            <a:avLst/>
          </a:prstGeom>
          <a:solidFill>
            <a:srgbClr val="EAF5F6"/>
          </a:solidFill>
          <a:ln w="9525">
            <a:solidFill>
              <a:schemeClr val="tx1"/>
            </a:solidFill>
            <a:miter lim="800000"/>
            <a:headEnd/>
            <a:tailEnd/>
          </a:ln>
        </p:spPr>
        <p:txBody>
          <a:bodyPr>
            <a:spAutoFit/>
          </a:bodyPr>
          <a:lstStyle/>
          <a:p>
            <a:pPr algn="ctr">
              <a:spcBef>
                <a:spcPct val="50000"/>
              </a:spcBef>
            </a:pPr>
            <a:r>
              <a:rPr lang="es-ES" sz="2000"/>
              <a:t>PRODUCTO/SERVICIO</a:t>
            </a:r>
          </a:p>
        </p:txBody>
      </p:sp>
      <p:sp>
        <p:nvSpPr>
          <p:cNvPr id="21509" name="Text Box 5"/>
          <p:cNvSpPr txBox="1">
            <a:spLocks noChangeArrowheads="1"/>
          </p:cNvSpPr>
          <p:nvPr/>
        </p:nvSpPr>
        <p:spPr bwMode="auto">
          <a:xfrm>
            <a:off x="539750" y="3644900"/>
            <a:ext cx="1728788" cy="406400"/>
          </a:xfrm>
          <a:prstGeom prst="rect">
            <a:avLst/>
          </a:prstGeom>
          <a:solidFill>
            <a:srgbClr val="EAF5F6"/>
          </a:solidFill>
          <a:ln w="9525">
            <a:solidFill>
              <a:schemeClr val="tx1"/>
            </a:solidFill>
            <a:miter lim="800000"/>
            <a:headEnd/>
            <a:tailEnd/>
          </a:ln>
        </p:spPr>
        <p:txBody>
          <a:bodyPr>
            <a:spAutoFit/>
          </a:bodyPr>
          <a:lstStyle/>
          <a:p>
            <a:pPr algn="ctr">
              <a:spcBef>
                <a:spcPct val="50000"/>
              </a:spcBef>
            </a:pPr>
            <a:r>
              <a:rPr lang="es-ES" sz="2000"/>
              <a:t>PRECIO</a:t>
            </a:r>
          </a:p>
        </p:txBody>
      </p:sp>
      <p:sp>
        <p:nvSpPr>
          <p:cNvPr id="21510" name="Text Box 6"/>
          <p:cNvSpPr txBox="1">
            <a:spLocks noChangeArrowheads="1"/>
          </p:cNvSpPr>
          <p:nvPr/>
        </p:nvSpPr>
        <p:spPr bwMode="auto">
          <a:xfrm>
            <a:off x="539750" y="4581525"/>
            <a:ext cx="3167063" cy="406400"/>
          </a:xfrm>
          <a:prstGeom prst="rect">
            <a:avLst/>
          </a:prstGeom>
          <a:solidFill>
            <a:srgbClr val="EAF5F6"/>
          </a:solidFill>
          <a:ln w="9525">
            <a:solidFill>
              <a:schemeClr val="tx1"/>
            </a:solidFill>
            <a:miter lim="800000"/>
            <a:headEnd/>
            <a:tailEnd/>
          </a:ln>
        </p:spPr>
        <p:txBody>
          <a:bodyPr>
            <a:spAutoFit/>
          </a:bodyPr>
          <a:lstStyle/>
          <a:p>
            <a:pPr algn="ctr">
              <a:spcBef>
                <a:spcPct val="50000"/>
              </a:spcBef>
            </a:pPr>
            <a:r>
              <a:rPr lang="es-ES" sz="2000"/>
              <a:t>PLAZA – DISTRIBUCIÓN</a:t>
            </a:r>
          </a:p>
        </p:txBody>
      </p:sp>
      <p:sp>
        <p:nvSpPr>
          <p:cNvPr id="21511" name="Text Box 7"/>
          <p:cNvSpPr txBox="1">
            <a:spLocks noChangeArrowheads="1"/>
          </p:cNvSpPr>
          <p:nvPr/>
        </p:nvSpPr>
        <p:spPr bwMode="auto">
          <a:xfrm>
            <a:off x="539750" y="5589588"/>
            <a:ext cx="2590800" cy="711200"/>
          </a:xfrm>
          <a:prstGeom prst="rect">
            <a:avLst/>
          </a:prstGeom>
          <a:solidFill>
            <a:srgbClr val="EAF5F6"/>
          </a:solidFill>
          <a:ln w="9525">
            <a:solidFill>
              <a:schemeClr val="tx1"/>
            </a:solidFill>
            <a:miter lim="800000"/>
            <a:headEnd/>
            <a:tailEnd/>
          </a:ln>
        </p:spPr>
        <p:txBody>
          <a:bodyPr>
            <a:spAutoFit/>
          </a:bodyPr>
          <a:lstStyle/>
          <a:p>
            <a:pPr algn="ctr">
              <a:spcBef>
                <a:spcPct val="50000"/>
              </a:spcBef>
            </a:pPr>
            <a:r>
              <a:rPr lang="es-ES" sz="2000"/>
              <a:t>PROMOCIÓN Y COMUNICACIÓN</a:t>
            </a:r>
          </a:p>
        </p:txBody>
      </p:sp>
      <p:sp>
        <p:nvSpPr>
          <p:cNvPr id="21512" name="AutoShape 8"/>
          <p:cNvSpPr>
            <a:spLocks noChangeArrowheads="1"/>
          </p:cNvSpPr>
          <p:nvPr/>
        </p:nvSpPr>
        <p:spPr bwMode="auto">
          <a:xfrm>
            <a:off x="4284663" y="2565400"/>
            <a:ext cx="574675" cy="360363"/>
          </a:xfrm>
          <a:prstGeom prst="rightArrow">
            <a:avLst>
              <a:gd name="adj1" fmla="val 50000"/>
              <a:gd name="adj2" fmla="val 39868"/>
            </a:avLst>
          </a:prstGeom>
          <a:solidFill>
            <a:schemeClr val="accent2"/>
          </a:solidFill>
          <a:ln w="9525">
            <a:solidFill>
              <a:schemeClr val="tx1"/>
            </a:solidFill>
            <a:miter lim="800000"/>
            <a:headEnd/>
            <a:tailEnd/>
          </a:ln>
        </p:spPr>
        <p:txBody>
          <a:bodyPr wrap="none" anchor="ctr"/>
          <a:lstStyle/>
          <a:p>
            <a:endParaRPr lang="es-CO"/>
          </a:p>
        </p:txBody>
      </p:sp>
      <p:sp>
        <p:nvSpPr>
          <p:cNvPr id="21513" name="AutoShape 9"/>
          <p:cNvSpPr>
            <a:spLocks noChangeArrowheads="1"/>
          </p:cNvSpPr>
          <p:nvPr/>
        </p:nvSpPr>
        <p:spPr bwMode="auto">
          <a:xfrm>
            <a:off x="4284663" y="5734050"/>
            <a:ext cx="574675" cy="360363"/>
          </a:xfrm>
          <a:prstGeom prst="rightArrow">
            <a:avLst>
              <a:gd name="adj1" fmla="val 50000"/>
              <a:gd name="adj2" fmla="val 39868"/>
            </a:avLst>
          </a:prstGeom>
          <a:solidFill>
            <a:schemeClr val="accent2"/>
          </a:solidFill>
          <a:ln w="9525">
            <a:solidFill>
              <a:schemeClr val="tx1"/>
            </a:solidFill>
            <a:miter lim="800000"/>
            <a:headEnd/>
            <a:tailEnd/>
          </a:ln>
        </p:spPr>
        <p:txBody>
          <a:bodyPr wrap="none" anchor="ctr"/>
          <a:lstStyle/>
          <a:p>
            <a:endParaRPr lang="es-CO"/>
          </a:p>
        </p:txBody>
      </p:sp>
      <p:sp>
        <p:nvSpPr>
          <p:cNvPr id="21514" name="AutoShape 10"/>
          <p:cNvSpPr>
            <a:spLocks noChangeArrowheads="1"/>
          </p:cNvSpPr>
          <p:nvPr/>
        </p:nvSpPr>
        <p:spPr bwMode="auto">
          <a:xfrm>
            <a:off x="4284663" y="3573463"/>
            <a:ext cx="574675" cy="358775"/>
          </a:xfrm>
          <a:prstGeom prst="rightArrow">
            <a:avLst>
              <a:gd name="adj1" fmla="val 50000"/>
              <a:gd name="adj2" fmla="val 40044"/>
            </a:avLst>
          </a:prstGeom>
          <a:solidFill>
            <a:schemeClr val="accent2"/>
          </a:solidFill>
          <a:ln w="9525">
            <a:solidFill>
              <a:schemeClr val="tx1"/>
            </a:solidFill>
            <a:miter lim="800000"/>
            <a:headEnd/>
            <a:tailEnd/>
          </a:ln>
        </p:spPr>
        <p:txBody>
          <a:bodyPr wrap="none" anchor="ctr"/>
          <a:lstStyle/>
          <a:p>
            <a:endParaRPr lang="es-CO"/>
          </a:p>
        </p:txBody>
      </p:sp>
      <p:sp>
        <p:nvSpPr>
          <p:cNvPr id="21515" name="AutoShape 11"/>
          <p:cNvSpPr>
            <a:spLocks noChangeArrowheads="1"/>
          </p:cNvSpPr>
          <p:nvPr/>
        </p:nvSpPr>
        <p:spPr bwMode="auto">
          <a:xfrm>
            <a:off x="4284663" y="4581525"/>
            <a:ext cx="574675" cy="360363"/>
          </a:xfrm>
          <a:prstGeom prst="rightArrow">
            <a:avLst>
              <a:gd name="adj1" fmla="val 50000"/>
              <a:gd name="adj2" fmla="val 39868"/>
            </a:avLst>
          </a:prstGeom>
          <a:solidFill>
            <a:schemeClr val="accent2"/>
          </a:solidFill>
          <a:ln w="9525">
            <a:solidFill>
              <a:schemeClr val="tx1"/>
            </a:solidFill>
            <a:miter lim="800000"/>
            <a:headEnd/>
            <a:tailEnd/>
          </a:ln>
        </p:spPr>
        <p:txBody>
          <a:bodyPr wrap="none" anchor="ctr"/>
          <a:lstStyle/>
          <a:p>
            <a:endParaRPr lang="es-CO"/>
          </a:p>
        </p:txBody>
      </p:sp>
      <p:sp>
        <p:nvSpPr>
          <p:cNvPr id="21516" name="Text Box 12"/>
          <p:cNvSpPr txBox="1">
            <a:spLocks noChangeArrowheads="1"/>
          </p:cNvSpPr>
          <p:nvPr/>
        </p:nvSpPr>
        <p:spPr bwMode="auto">
          <a:xfrm>
            <a:off x="5364163" y="2205038"/>
            <a:ext cx="3455987" cy="925512"/>
          </a:xfrm>
          <a:prstGeom prst="rect">
            <a:avLst/>
          </a:prstGeom>
          <a:solidFill>
            <a:srgbClr val="EFF0F1"/>
          </a:solidFill>
          <a:ln w="9525">
            <a:solidFill>
              <a:schemeClr val="tx1"/>
            </a:solidFill>
            <a:miter lim="800000"/>
            <a:headEnd/>
            <a:tailEnd/>
          </a:ln>
        </p:spPr>
        <p:txBody>
          <a:bodyPr>
            <a:spAutoFit/>
          </a:bodyPr>
          <a:lstStyle/>
          <a:p>
            <a:pPr algn="ctr">
              <a:spcBef>
                <a:spcPct val="50000"/>
              </a:spcBef>
            </a:pPr>
            <a:r>
              <a:rPr lang="es-ES"/>
              <a:t>Recolección, transporte y disposición final de tubos fluorescentes.</a:t>
            </a:r>
          </a:p>
        </p:txBody>
      </p:sp>
      <p:sp>
        <p:nvSpPr>
          <p:cNvPr id="21517" name="Text Box 13"/>
          <p:cNvSpPr txBox="1">
            <a:spLocks noChangeArrowheads="1"/>
          </p:cNvSpPr>
          <p:nvPr/>
        </p:nvSpPr>
        <p:spPr bwMode="auto">
          <a:xfrm>
            <a:off x="5364163" y="3357563"/>
            <a:ext cx="3455987" cy="788987"/>
          </a:xfrm>
          <a:prstGeom prst="rect">
            <a:avLst/>
          </a:prstGeom>
          <a:solidFill>
            <a:srgbClr val="EFF0F1"/>
          </a:solidFill>
          <a:ln w="9525">
            <a:solidFill>
              <a:schemeClr val="tx1"/>
            </a:solidFill>
            <a:miter lim="800000"/>
            <a:headEnd/>
            <a:tailEnd/>
          </a:ln>
        </p:spPr>
        <p:txBody>
          <a:bodyPr>
            <a:spAutoFit/>
          </a:bodyPr>
          <a:lstStyle/>
          <a:p>
            <a:pPr>
              <a:spcBef>
                <a:spcPct val="50000"/>
              </a:spcBef>
              <a:buFontTx/>
              <a:buChar char="•"/>
            </a:pPr>
            <a:r>
              <a:rPr lang="es-ES"/>
              <a:t>  $1,70 – Precio por kg. Tubo</a:t>
            </a:r>
          </a:p>
          <a:p>
            <a:pPr>
              <a:spcBef>
                <a:spcPct val="50000"/>
              </a:spcBef>
              <a:buFontTx/>
              <a:buChar char="•"/>
            </a:pPr>
            <a:r>
              <a:rPr lang="es-ES"/>
              <a:t>  $ 50   – Precio por Transporte</a:t>
            </a:r>
          </a:p>
        </p:txBody>
      </p:sp>
      <p:sp>
        <p:nvSpPr>
          <p:cNvPr id="21518" name="Text Box 14"/>
          <p:cNvSpPr txBox="1">
            <a:spLocks noChangeArrowheads="1"/>
          </p:cNvSpPr>
          <p:nvPr/>
        </p:nvSpPr>
        <p:spPr bwMode="auto">
          <a:xfrm>
            <a:off x="5364163" y="4437063"/>
            <a:ext cx="3455987" cy="788987"/>
          </a:xfrm>
          <a:prstGeom prst="rect">
            <a:avLst/>
          </a:prstGeom>
          <a:solidFill>
            <a:srgbClr val="EFF0F1"/>
          </a:solidFill>
          <a:ln w="9525">
            <a:solidFill>
              <a:schemeClr val="tx1"/>
            </a:solidFill>
            <a:miter lim="800000"/>
            <a:headEnd/>
            <a:tailEnd/>
          </a:ln>
        </p:spPr>
        <p:txBody>
          <a:bodyPr>
            <a:spAutoFit/>
          </a:bodyPr>
          <a:lstStyle/>
          <a:p>
            <a:pPr>
              <a:spcBef>
                <a:spcPct val="50000"/>
              </a:spcBef>
              <a:buFontTx/>
              <a:buChar char="•"/>
            </a:pPr>
            <a:r>
              <a:rPr lang="es-ES"/>
              <a:t>  No hay Intermediarios.</a:t>
            </a:r>
          </a:p>
          <a:p>
            <a:pPr>
              <a:spcBef>
                <a:spcPct val="50000"/>
              </a:spcBef>
              <a:buFontTx/>
              <a:buChar char="•"/>
            </a:pPr>
            <a:r>
              <a:rPr lang="es-ES"/>
              <a:t>  Oficina/Centro de Guayaquil.</a:t>
            </a:r>
          </a:p>
        </p:txBody>
      </p:sp>
      <p:sp>
        <p:nvSpPr>
          <p:cNvPr id="21519" name="Text Box 15"/>
          <p:cNvSpPr txBox="1">
            <a:spLocks noChangeArrowheads="1"/>
          </p:cNvSpPr>
          <p:nvPr/>
        </p:nvSpPr>
        <p:spPr bwMode="auto">
          <a:xfrm>
            <a:off x="5364163" y="5516563"/>
            <a:ext cx="3455987" cy="925512"/>
          </a:xfrm>
          <a:prstGeom prst="rect">
            <a:avLst/>
          </a:prstGeom>
          <a:solidFill>
            <a:srgbClr val="EFF0F1"/>
          </a:solidFill>
          <a:ln w="9525">
            <a:solidFill>
              <a:schemeClr val="tx1"/>
            </a:solidFill>
            <a:miter lim="800000"/>
            <a:headEnd/>
            <a:tailEnd/>
          </a:ln>
        </p:spPr>
        <p:txBody>
          <a:bodyPr>
            <a:spAutoFit/>
          </a:bodyPr>
          <a:lstStyle/>
          <a:p>
            <a:pPr algn="ctr">
              <a:spcBef>
                <a:spcPct val="50000"/>
              </a:spcBef>
            </a:pPr>
            <a:r>
              <a:rPr lang="es-ES"/>
              <a:t>Telemarketing, entrevistas personales, anuncios en internet, reportajes, etc.</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288" y="260350"/>
            <a:ext cx="8229600" cy="1143000"/>
          </a:xfrm>
        </p:spPr>
        <p:txBody>
          <a:bodyPr/>
          <a:lstStyle/>
          <a:p>
            <a:pPr eaLnBrk="1" hangingPunct="1"/>
            <a:r>
              <a:rPr lang="es-ES" sz="4000" b="1" smtClean="0"/>
              <a:t>INVESTIGACIÓN DE MERCADO</a:t>
            </a:r>
          </a:p>
        </p:txBody>
      </p:sp>
      <p:sp>
        <p:nvSpPr>
          <p:cNvPr id="22531" name="Rectangle 3"/>
          <p:cNvSpPr>
            <a:spLocks noGrp="1" noChangeArrowheads="1"/>
          </p:cNvSpPr>
          <p:nvPr>
            <p:ph type="body" idx="1"/>
          </p:nvPr>
        </p:nvSpPr>
        <p:spPr>
          <a:xfrm>
            <a:off x="395288" y="1484313"/>
            <a:ext cx="8229600" cy="4525962"/>
          </a:xfrm>
        </p:spPr>
        <p:txBody>
          <a:bodyPr/>
          <a:lstStyle/>
          <a:p>
            <a:pPr eaLnBrk="1" hangingPunct="1">
              <a:buFontTx/>
              <a:buNone/>
            </a:pPr>
            <a:r>
              <a:rPr lang="es-ES" sz="2400" b="1" smtClean="0"/>
              <a:t>DEFINICIÓN DEL PROBLEMA</a:t>
            </a:r>
          </a:p>
          <a:p>
            <a:pPr eaLnBrk="1" hangingPunct="1">
              <a:buFontTx/>
              <a:buNone/>
            </a:pPr>
            <a:r>
              <a:rPr lang="es-ES" sz="2400" smtClean="0"/>
              <a:t>Insuficiencia del servicio de recolección en Guayaquil.</a:t>
            </a:r>
          </a:p>
          <a:p>
            <a:pPr eaLnBrk="1" hangingPunct="1">
              <a:buFontTx/>
              <a:buNone/>
            </a:pPr>
            <a:endParaRPr lang="es-ES" sz="2400" b="1" smtClean="0"/>
          </a:p>
          <a:p>
            <a:pPr eaLnBrk="1" hangingPunct="1">
              <a:buFontTx/>
              <a:buNone/>
            </a:pPr>
            <a:r>
              <a:rPr lang="es-ES" sz="2400" b="1" smtClean="0"/>
              <a:t>OBJETIVOS</a:t>
            </a:r>
          </a:p>
          <a:p>
            <a:pPr eaLnBrk="1" hangingPunct="1">
              <a:buFontTx/>
              <a:buNone/>
            </a:pPr>
            <a:r>
              <a:rPr lang="es-ES" sz="2400" smtClean="0"/>
              <a:t>Determinar cantidad de tubos desechados.</a:t>
            </a:r>
          </a:p>
          <a:p>
            <a:pPr eaLnBrk="1" hangingPunct="1">
              <a:buFontTx/>
              <a:buNone/>
            </a:pPr>
            <a:r>
              <a:rPr lang="es-ES" sz="2400" smtClean="0"/>
              <a:t>Conocer el manejo de los desechos.</a:t>
            </a:r>
          </a:p>
          <a:p>
            <a:pPr eaLnBrk="1" hangingPunct="1">
              <a:buFontTx/>
              <a:buNone/>
            </a:pPr>
            <a:endParaRPr lang="es-ES" sz="2400" smtClean="0"/>
          </a:p>
          <a:p>
            <a:pPr eaLnBrk="1" hangingPunct="1">
              <a:buFontTx/>
              <a:buNone/>
            </a:pPr>
            <a:r>
              <a:rPr lang="es-ES" sz="2400" b="1" smtClean="0"/>
              <a:t>PLANEACIÓN </a:t>
            </a:r>
          </a:p>
          <a:p>
            <a:pPr eaLnBrk="1" hangingPunct="1">
              <a:buFontTx/>
              <a:buNone/>
            </a:pPr>
            <a:r>
              <a:rPr lang="es-ES" sz="2400" smtClean="0"/>
              <a:t>Entrevistas a Empresas Certificadas.</a:t>
            </a:r>
          </a:p>
          <a:p>
            <a:pPr eaLnBrk="1" hangingPunct="1">
              <a:buFontTx/>
              <a:buNone/>
            </a:pPr>
            <a:r>
              <a:rPr lang="es-ES" sz="2400" smtClean="0"/>
              <a:t>“Ecomundo”, “Aduana del Ecuador”.</a:t>
            </a:r>
          </a:p>
          <a:p>
            <a:pPr eaLnBrk="1" hangingPunct="1">
              <a:buFontTx/>
              <a:buNone/>
            </a:pPr>
            <a:endParaRPr lang="es-ES" sz="2400" b="1"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xfrm>
            <a:off x="428625" y="428625"/>
            <a:ext cx="8229600" cy="633413"/>
          </a:xfrm>
        </p:spPr>
        <p:txBody>
          <a:bodyPr/>
          <a:lstStyle/>
          <a:p>
            <a:pPr algn="ctr" eaLnBrk="1" hangingPunct="1"/>
            <a:r>
              <a:rPr lang="es-ES" sz="2800" b="1" smtClean="0">
                <a:latin typeface="Arial" charset="0"/>
                <a:cs typeface="Arial" charset="0"/>
              </a:rPr>
              <a:t>ESTUDIO TÉCNICO</a:t>
            </a:r>
            <a:endParaRPr lang="es-ES" smtClean="0"/>
          </a:p>
        </p:txBody>
      </p:sp>
      <p:sp>
        <p:nvSpPr>
          <p:cNvPr id="23555" name="2 Marcador de contenido"/>
          <p:cNvSpPr>
            <a:spLocks noGrp="1"/>
          </p:cNvSpPr>
          <p:nvPr>
            <p:ph idx="1"/>
          </p:nvPr>
        </p:nvSpPr>
        <p:spPr>
          <a:xfrm>
            <a:off x="714375" y="1071563"/>
            <a:ext cx="7467600" cy="571500"/>
          </a:xfrm>
        </p:spPr>
        <p:txBody>
          <a:bodyPr/>
          <a:lstStyle/>
          <a:p>
            <a:pPr algn="ctr" eaLnBrk="1" hangingPunct="1">
              <a:buFont typeface="Wingdings" pitchFamily="2" charset="2"/>
              <a:buNone/>
            </a:pPr>
            <a:r>
              <a:rPr lang="es-ES" sz="2400" b="1" smtClean="0">
                <a:latin typeface="Arial" charset="0"/>
                <a:cs typeface="Arial" charset="0"/>
              </a:rPr>
              <a:t>Balance del Personal Técnico y Administrativo</a:t>
            </a:r>
          </a:p>
        </p:txBody>
      </p:sp>
      <p:graphicFrame>
        <p:nvGraphicFramePr>
          <p:cNvPr id="4" name="3 Tabla"/>
          <p:cNvGraphicFramePr>
            <a:graphicFrameLocks noGrp="1"/>
          </p:cNvGraphicFramePr>
          <p:nvPr/>
        </p:nvGraphicFramePr>
        <p:xfrm>
          <a:off x="2000250" y="1785938"/>
          <a:ext cx="4857783" cy="3286151"/>
        </p:xfrm>
        <a:graphic>
          <a:graphicData uri="http://schemas.openxmlformats.org/drawingml/2006/table">
            <a:tbl>
              <a:tblPr/>
              <a:tblGrid>
                <a:gridCol w="1153114"/>
                <a:gridCol w="1947739"/>
                <a:gridCol w="1756930"/>
              </a:tblGrid>
              <a:tr h="597482">
                <a:tc>
                  <a:txBody>
                    <a:bodyPr/>
                    <a:lstStyle/>
                    <a:p>
                      <a:pPr algn="ctr">
                        <a:lnSpc>
                          <a:spcPct val="150000"/>
                        </a:lnSpc>
                        <a:spcAft>
                          <a:spcPts val="0"/>
                        </a:spcAft>
                      </a:pPr>
                      <a:r>
                        <a:rPr lang="es-ES" sz="1200" b="1" dirty="0">
                          <a:solidFill>
                            <a:srgbClr val="000000"/>
                          </a:solidFill>
                          <a:latin typeface="Arial"/>
                          <a:ea typeface="Times New Roman"/>
                        </a:rPr>
                        <a:t>ETAPA</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200" b="1" dirty="0">
                          <a:solidFill>
                            <a:srgbClr val="000000"/>
                          </a:solidFill>
                          <a:latin typeface="Arial"/>
                          <a:ea typeface="Times New Roman"/>
                        </a:rPr>
                        <a:t>MANO DE OBRA DIRECTA</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200" b="1">
                          <a:solidFill>
                            <a:srgbClr val="000000"/>
                          </a:solidFill>
                          <a:latin typeface="Arial"/>
                          <a:ea typeface="Times New Roman"/>
                        </a:rPr>
                        <a:t>NÚMERO DE PERSONAS</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AC090"/>
                    </a:solidFill>
                  </a:tcPr>
                </a:tc>
              </a:tr>
              <a:tr h="298741">
                <a:tc>
                  <a:txBody>
                    <a:bodyPr/>
                    <a:lstStyle/>
                    <a:p>
                      <a:pPr algn="ctr">
                        <a:lnSpc>
                          <a:spcPct val="150000"/>
                        </a:lnSpc>
                        <a:spcAft>
                          <a:spcPts val="0"/>
                        </a:spcAft>
                      </a:pPr>
                      <a:r>
                        <a:rPr lang="es-ES" sz="1200" dirty="0">
                          <a:solidFill>
                            <a:srgbClr val="000000"/>
                          </a:solidFill>
                          <a:latin typeface="Arial"/>
                          <a:ea typeface="Times New Roman"/>
                        </a:rPr>
                        <a:t>Administrativo</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Gerente</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1</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7482">
                <a:tc>
                  <a:txBody>
                    <a:bodyPr/>
                    <a:lstStyle/>
                    <a:p>
                      <a:pPr algn="ctr">
                        <a:lnSpc>
                          <a:spcPct val="150000"/>
                        </a:lnSpc>
                        <a:spcAft>
                          <a:spcPts val="0"/>
                        </a:spcAft>
                      </a:pPr>
                      <a:r>
                        <a:rPr lang="es-ES" sz="1200">
                          <a:solidFill>
                            <a:srgbClr val="000000"/>
                          </a:solidFill>
                          <a:latin typeface="Arial"/>
                          <a:ea typeface="Times New Roman"/>
                        </a:rPr>
                        <a:t>Operación</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Operadores (1 chofer y 2 recolectores)</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3</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741">
                <a:tc>
                  <a:txBody>
                    <a:bodyPr/>
                    <a:lstStyle/>
                    <a:p>
                      <a:pPr algn="ctr">
                        <a:lnSpc>
                          <a:spcPct val="150000"/>
                        </a:lnSpc>
                        <a:spcAft>
                          <a:spcPts val="0"/>
                        </a:spcAft>
                      </a:pPr>
                      <a:r>
                        <a:rPr lang="es-ES" sz="1200">
                          <a:solidFill>
                            <a:srgbClr val="000000"/>
                          </a:solidFill>
                          <a:latin typeface="Arial"/>
                          <a:ea typeface="Times New Roman"/>
                        </a:rPr>
                        <a:t>Administrativo</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Secretaria</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1</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741">
                <a:tc>
                  <a:txBody>
                    <a:bodyPr/>
                    <a:lstStyle/>
                    <a:p>
                      <a:pPr algn="ctr">
                        <a:lnSpc>
                          <a:spcPct val="150000"/>
                        </a:lnSpc>
                        <a:spcAft>
                          <a:spcPts val="0"/>
                        </a:spcAft>
                      </a:pPr>
                      <a:r>
                        <a:rPr lang="es-ES" sz="1200">
                          <a:solidFill>
                            <a:srgbClr val="000000"/>
                          </a:solidFill>
                          <a:latin typeface="Arial"/>
                          <a:ea typeface="Times New Roman"/>
                        </a:rPr>
                        <a:t>Administrativo</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solidFill>
                            <a:srgbClr val="000000"/>
                          </a:solidFill>
                          <a:latin typeface="Arial"/>
                          <a:ea typeface="Times New Roman"/>
                        </a:rPr>
                        <a:t>Vendedores</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2</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741">
                <a:tc>
                  <a:txBody>
                    <a:bodyPr/>
                    <a:lstStyle/>
                    <a:p>
                      <a:pPr algn="ctr">
                        <a:lnSpc>
                          <a:spcPct val="150000"/>
                        </a:lnSpc>
                        <a:spcAft>
                          <a:spcPts val="0"/>
                        </a:spcAft>
                      </a:pPr>
                      <a:r>
                        <a:rPr lang="es-ES" sz="1200">
                          <a:solidFill>
                            <a:srgbClr val="000000"/>
                          </a:solidFill>
                          <a:latin typeface="Arial"/>
                          <a:ea typeface="Times New Roman"/>
                        </a:rPr>
                        <a:t>Administrativo</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solidFill>
                            <a:srgbClr val="000000"/>
                          </a:solidFill>
                          <a:latin typeface="Arial"/>
                          <a:ea typeface="Times New Roman"/>
                        </a:rPr>
                        <a:t>Jefe de Producción</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1</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741">
                <a:tc>
                  <a:txBody>
                    <a:bodyPr/>
                    <a:lstStyle/>
                    <a:p>
                      <a:pPr algn="ctr">
                        <a:lnSpc>
                          <a:spcPct val="150000"/>
                        </a:lnSpc>
                        <a:spcAft>
                          <a:spcPts val="0"/>
                        </a:spcAft>
                      </a:pPr>
                      <a:r>
                        <a:rPr lang="es-ES" sz="1200">
                          <a:solidFill>
                            <a:srgbClr val="000000"/>
                          </a:solidFill>
                          <a:latin typeface="Arial"/>
                          <a:ea typeface="Times New Roman"/>
                        </a:rPr>
                        <a:t>Administrativo</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solidFill>
                            <a:srgbClr val="000000"/>
                          </a:solidFill>
                          <a:latin typeface="Arial"/>
                          <a:ea typeface="Times New Roman"/>
                        </a:rPr>
                        <a:t>Contador</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1</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741">
                <a:tc>
                  <a:txBody>
                    <a:bodyPr/>
                    <a:lstStyle/>
                    <a:p>
                      <a:pPr algn="ctr">
                        <a:lnSpc>
                          <a:spcPct val="150000"/>
                        </a:lnSpc>
                        <a:spcAft>
                          <a:spcPts val="0"/>
                        </a:spcAft>
                      </a:pPr>
                      <a:r>
                        <a:rPr lang="es-ES" sz="1200">
                          <a:solidFill>
                            <a:srgbClr val="000000"/>
                          </a:solidFill>
                          <a:latin typeface="Arial"/>
                          <a:ea typeface="Times New Roman"/>
                        </a:rPr>
                        <a:t>Operación</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a:solidFill>
                            <a:srgbClr val="000000"/>
                          </a:solidFill>
                          <a:latin typeface="Arial"/>
                          <a:ea typeface="Times New Roman"/>
                        </a:rPr>
                        <a:t>Guardia</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200" dirty="0">
                          <a:solidFill>
                            <a:srgbClr val="000000"/>
                          </a:solidFill>
                          <a:latin typeface="Arial"/>
                          <a:ea typeface="Times New Roman"/>
                        </a:rPr>
                        <a:t>2</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741">
                <a:tc gridSpan="2">
                  <a:txBody>
                    <a:bodyPr/>
                    <a:lstStyle/>
                    <a:p>
                      <a:pPr algn="ctr">
                        <a:lnSpc>
                          <a:spcPct val="150000"/>
                        </a:lnSpc>
                        <a:spcAft>
                          <a:spcPts val="0"/>
                        </a:spcAft>
                      </a:pPr>
                      <a:r>
                        <a:rPr lang="es-ES" sz="1200" b="1" dirty="0">
                          <a:solidFill>
                            <a:srgbClr val="000000"/>
                          </a:solidFill>
                          <a:latin typeface="Arial"/>
                          <a:ea typeface="Times New Roman"/>
                        </a:rPr>
                        <a:t>Total Personal Mano de Obra</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lnSpc>
                          <a:spcPct val="150000"/>
                        </a:lnSpc>
                        <a:spcAft>
                          <a:spcPts val="0"/>
                        </a:spcAft>
                      </a:pPr>
                      <a:r>
                        <a:rPr lang="es-ES" sz="1200" dirty="0">
                          <a:solidFill>
                            <a:srgbClr val="000000"/>
                          </a:solidFill>
                          <a:latin typeface="Arial"/>
                          <a:ea typeface="Times New Roman"/>
                        </a:rPr>
                        <a:t>11</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3596" name="2 Marcador de contenido"/>
          <p:cNvSpPr txBox="1">
            <a:spLocks/>
          </p:cNvSpPr>
          <p:nvPr/>
        </p:nvSpPr>
        <p:spPr bwMode="auto">
          <a:xfrm>
            <a:off x="642938" y="5429250"/>
            <a:ext cx="7467600" cy="1000125"/>
          </a:xfrm>
          <a:prstGeom prst="rect">
            <a:avLst/>
          </a:prstGeom>
          <a:noFill/>
          <a:ln w="9525">
            <a:noFill/>
            <a:miter lim="800000"/>
            <a:headEnd/>
            <a:tailEnd/>
          </a:ln>
        </p:spPr>
        <p:txBody>
          <a:bodyPr/>
          <a:lstStyle/>
          <a:p>
            <a:pPr marL="273050" indent="-273050" algn="ctr">
              <a:spcBef>
                <a:spcPts val="600"/>
              </a:spcBef>
              <a:buClr>
                <a:schemeClr val="accent1"/>
              </a:buClr>
              <a:buSzPct val="70000"/>
            </a:pPr>
            <a:r>
              <a:rPr lang="es-ES" sz="1600">
                <a:cs typeface="Arial" charset="0"/>
              </a:rPr>
              <a:t>Para el proyecto se requiere de 11 trabajadores, que incluye personal operativo para la recolección de tubos hasta su almacenamiento en el galpón, así como también el personal administrativo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5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3" name="2 Marcador de contenido"/>
          <p:cNvSpPr>
            <a:spLocks noGrp="1"/>
          </p:cNvSpPr>
          <p:nvPr>
            <p:ph idx="4294967295"/>
          </p:nvPr>
        </p:nvSpPr>
        <p:spPr>
          <a:xfrm>
            <a:off x="642938" y="1357313"/>
            <a:ext cx="8072437" cy="3929062"/>
          </a:xfrm>
        </p:spPr>
        <p:txBody>
          <a:bodyPr rtlCol="0">
            <a:normAutofit/>
          </a:bodyPr>
          <a:lstStyle/>
          <a:p>
            <a:pPr marL="274320" indent="-274320" algn="ctr" eaLnBrk="1" fontAlgn="auto" hangingPunct="1">
              <a:spcAft>
                <a:spcPts val="0"/>
              </a:spcAft>
              <a:buClr>
                <a:schemeClr val="accent3"/>
              </a:buClr>
              <a:buFont typeface="Arial" pitchFamily="34" charset="0"/>
              <a:buNone/>
              <a:defRPr/>
            </a:pPr>
            <a:r>
              <a:rPr lang="es-EC" sz="3900" b="1" dirty="0" smtClean="0">
                <a:effectLst>
                  <a:outerShdw blurRad="38100" dist="38100" dir="2700000" algn="tl">
                    <a:srgbClr val="000000">
                      <a:alpha val="43137"/>
                    </a:srgbClr>
                  </a:outerShdw>
                </a:effectLst>
                <a:latin typeface="Arial" pitchFamily="34" charset="0"/>
                <a:cs typeface="Arial" pitchFamily="34" charset="0"/>
              </a:rPr>
              <a:t>PRESENTADO POR: </a:t>
            </a:r>
            <a:endParaRPr lang="es-ES" sz="3900" dirty="0" smtClean="0">
              <a:effectLst>
                <a:outerShdw blurRad="38100" dist="38100" dir="2700000" algn="tl">
                  <a:srgbClr val="000000">
                    <a:alpha val="43137"/>
                  </a:srgbClr>
                </a:outerShdw>
              </a:effectLst>
              <a:latin typeface="Arial" pitchFamily="34" charset="0"/>
              <a:cs typeface="Arial" pitchFamily="34" charset="0"/>
            </a:endParaRPr>
          </a:p>
          <a:p>
            <a:pPr marL="274320" indent="-274320" algn="ctr" eaLnBrk="1" fontAlgn="auto" hangingPunct="1">
              <a:spcAft>
                <a:spcPts val="0"/>
              </a:spcAft>
              <a:buClr>
                <a:schemeClr val="accent3"/>
              </a:buClr>
              <a:buFont typeface="Wingdings 2"/>
              <a:buNone/>
              <a:defRPr/>
            </a:pPr>
            <a:endParaRPr lang="es-EC" sz="4600" b="1" dirty="0" smtClean="0">
              <a:effectLst>
                <a:outerShdw blurRad="38100" dist="38100" dir="2700000" algn="tl">
                  <a:srgbClr val="000000">
                    <a:alpha val="43137"/>
                  </a:srgbClr>
                </a:outerShdw>
              </a:effectLst>
              <a:latin typeface="Arial" pitchFamily="34" charset="0"/>
              <a:cs typeface="Arial" pitchFamily="34" charset="0"/>
            </a:endParaRPr>
          </a:p>
          <a:p>
            <a:pPr marL="274320" indent="-274320" algn="ctr" eaLnBrk="1" fontAlgn="auto" hangingPunct="1">
              <a:spcAft>
                <a:spcPts val="0"/>
              </a:spcAft>
              <a:buClr>
                <a:schemeClr val="accent3"/>
              </a:buClr>
              <a:buFont typeface="Arial" pitchFamily="34" charset="0"/>
              <a:buBlip>
                <a:blip r:embed="rId3"/>
              </a:buBlip>
              <a:defRPr/>
            </a:pPr>
            <a:r>
              <a:rPr lang="es-ES" sz="3900" b="1" dirty="0" smtClean="0">
                <a:effectLst>
                  <a:outerShdw blurRad="38100" dist="38100" dir="2700000" algn="tl">
                    <a:srgbClr val="000000">
                      <a:alpha val="43137"/>
                    </a:srgbClr>
                  </a:outerShdw>
                </a:effectLst>
                <a:latin typeface="Arial" pitchFamily="34" charset="0"/>
                <a:cs typeface="Arial" pitchFamily="34" charset="0"/>
              </a:rPr>
              <a:t>JENNY GUARACA PAUCAR</a:t>
            </a:r>
            <a:endParaRPr lang="es-ES" sz="3900" dirty="0" smtClean="0">
              <a:effectLst>
                <a:outerShdw blurRad="38100" dist="38100" dir="2700000" algn="tl">
                  <a:srgbClr val="000000">
                    <a:alpha val="43137"/>
                  </a:srgbClr>
                </a:outerShdw>
              </a:effectLst>
              <a:latin typeface="Arial" pitchFamily="34" charset="0"/>
              <a:cs typeface="Arial" pitchFamily="34" charset="0"/>
            </a:endParaRPr>
          </a:p>
          <a:p>
            <a:pPr marL="274320" indent="-274320" algn="ctr" eaLnBrk="1" fontAlgn="auto" hangingPunct="1">
              <a:spcAft>
                <a:spcPts val="0"/>
              </a:spcAft>
              <a:buClr>
                <a:schemeClr val="accent3"/>
              </a:buClr>
              <a:buFont typeface="Arial" pitchFamily="34" charset="0"/>
              <a:buBlip>
                <a:blip r:embed="rId3"/>
              </a:buBlip>
              <a:defRPr/>
            </a:pPr>
            <a:r>
              <a:rPr lang="es-ES" sz="3900" b="1" dirty="0" smtClean="0">
                <a:effectLst>
                  <a:outerShdw blurRad="38100" dist="38100" dir="2700000" algn="tl">
                    <a:srgbClr val="000000">
                      <a:alpha val="43137"/>
                    </a:srgbClr>
                  </a:outerShdw>
                </a:effectLst>
                <a:latin typeface="Arial" pitchFamily="34" charset="0"/>
                <a:cs typeface="Arial" pitchFamily="34" charset="0"/>
              </a:rPr>
              <a:t>DIANA HORMAZA GARCÍA</a:t>
            </a:r>
          </a:p>
          <a:p>
            <a:pPr marL="274320" indent="-274320" algn="ctr" eaLnBrk="1" fontAlgn="auto" hangingPunct="1">
              <a:spcAft>
                <a:spcPts val="0"/>
              </a:spcAft>
              <a:buClr>
                <a:schemeClr val="accent3"/>
              </a:buClr>
              <a:buFont typeface="Arial" pitchFamily="34" charset="0"/>
              <a:buBlip>
                <a:blip r:embed="rId3"/>
              </a:buBlip>
              <a:defRPr/>
            </a:pPr>
            <a:r>
              <a:rPr lang="es-ES" sz="3900" b="1" dirty="0" smtClean="0">
                <a:effectLst>
                  <a:outerShdw blurRad="38100" dist="38100" dir="2700000" algn="tl">
                    <a:srgbClr val="000000">
                      <a:alpha val="43137"/>
                    </a:srgbClr>
                  </a:outerShdw>
                </a:effectLst>
                <a:latin typeface="Arial" pitchFamily="34" charset="0"/>
                <a:cs typeface="Arial" pitchFamily="34" charset="0"/>
              </a:rPr>
              <a:t>ISKRA SANCHEZ SOLORZANO</a:t>
            </a:r>
            <a:endParaRPr lang="es-ES" sz="3900" dirty="0" smtClean="0">
              <a:effectLst>
                <a:outerShdw blurRad="38100" dist="38100" dir="2700000" algn="tl">
                  <a:srgbClr val="000000">
                    <a:alpha val="43137"/>
                  </a:srgbClr>
                </a:outerShdw>
              </a:effectLst>
              <a:latin typeface="Arial" pitchFamily="34" charset="0"/>
              <a:cs typeface="Arial" pitchFamily="34" charset="0"/>
            </a:endParaRPr>
          </a:p>
          <a:p>
            <a:pPr marL="274320" indent="-274320" algn="ctr" eaLnBrk="1" fontAlgn="auto" hangingPunct="1">
              <a:spcAft>
                <a:spcPts val="0"/>
              </a:spcAft>
              <a:buClr>
                <a:schemeClr val="accent3"/>
              </a:buClr>
              <a:buFont typeface="Arial" pitchFamily="34" charset="0"/>
              <a:buBlip>
                <a:blip r:embed="rId3"/>
              </a:buBlip>
              <a:defRPr/>
            </a:pPr>
            <a:endParaRPr lang="es-ES" sz="7300" dirty="0" smtClean="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Arial" pitchFamily="34" charset="0"/>
              <a:buChar char="•"/>
              <a:defRPr/>
            </a:pPr>
            <a:endParaRPr lang="es-ES" dirty="0" smtClean="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Arial" pitchFamily="34" charset="0"/>
              <a:buChar char="•"/>
              <a:defRPr/>
            </a:pP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Marcador de contenido"/>
          <p:cNvSpPr>
            <a:spLocks noGrp="1"/>
          </p:cNvSpPr>
          <p:nvPr>
            <p:ph idx="1"/>
          </p:nvPr>
        </p:nvSpPr>
        <p:spPr>
          <a:xfrm>
            <a:off x="428625" y="1285875"/>
            <a:ext cx="7467600" cy="542925"/>
          </a:xfrm>
        </p:spPr>
        <p:txBody>
          <a:bodyPr/>
          <a:lstStyle/>
          <a:p>
            <a:pPr algn="ctr" eaLnBrk="1" hangingPunct="1">
              <a:buFont typeface="Wingdings" pitchFamily="2" charset="2"/>
              <a:buNone/>
            </a:pPr>
            <a:r>
              <a:rPr lang="es-ES" sz="2400" b="1" smtClean="0">
                <a:latin typeface="Arial" charset="0"/>
                <a:cs typeface="Arial" charset="0"/>
              </a:rPr>
              <a:t>Balance de Obras Físicas</a:t>
            </a:r>
          </a:p>
        </p:txBody>
      </p:sp>
      <p:sp>
        <p:nvSpPr>
          <p:cNvPr id="4" name="2 Marcador de contenido"/>
          <p:cNvSpPr txBox="1">
            <a:spLocks/>
          </p:cNvSpPr>
          <p:nvPr/>
        </p:nvSpPr>
        <p:spPr>
          <a:xfrm>
            <a:off x="571500" y="5143500"/>
            <a:ext cx="7467600" cy="1071563"/>
          </a:xfrm>
          <a:prstGeom prst="rect">
            <a:avLst/>
          </a:prstGeom>
        </p:spPr>
        <p:txBody>
          <a:bodyPr>
            <a:normAutofit fontScale="92500" lnSpcReduction="10000"/>
          </a:bodyPr>
          <a:lstStyle/>
          <a:p>
            <a:pPr marL="274320" indent="-274320" algn="ctr" fontAlgn="auto">
              <a:spcBef>
                <a:spcPts val="600"/>
              </a:spcBef>
              <a:spcAft>
                <a:spcPts val="0"/>
              </a:spcAft>
              <a:buClr>
                <a:schemeClr val="accent1"/>
              </a:buClr>
              <a:buSzPct val="70000"/>
              <a:defRPr/>
            </a:pPr>
            <a:r>
              <a:rPr lang="es-ES" sz="2400" dirty="0">
                <a:latin typeface="Arial" pitchFamily="34" charset="0"/>
                <a:cs typeface="Arial" pitchFamily="34" charset="0"/>
              </a:rPr>
              <a:t>El balance de obras físicas contiene los factores que determinan la inversión del proyecto como: el galpón, caseta para guardia, el terreno, etc.</a:t>
            </a:r>
            <a:endParaRPr lang="es-ES" sz="2400" b="1" dirty="0">
              <a:latin typeface="Arial" pitchFamily="34" charset="0"/>
              <a:cs typeface="Arial" pitchFamily="34" charset="0"/>
            </a:endParaRPr>
          </a:p>
        </p:txBody>
      </p:sp>
      <p:graphicFrame>
        <p:nvGraphicFramePr>
          <p:cNvPr id="5" name="4 Tabla"/>
          <p:cNvGraphicFramePr>
            <a:graphicFrameLocks noGrp="1"/>
          </p:cNvGraphicFramePr>
          <p:nvPr/>
        </p:nvGraphicFramePr>
        <p:xfrm>
          <a:off x="785813" y="2071688"/>
          <a:ext cx="7000925" cy="2643207"/>
        </p:xfrm>
        <a:graphic>
          <a:graphicData uri="http://schemas.openxmlformats.org/drawingml/2006/table">
            <a:tbl>
              <a:tblPr/>
              <a:tblGrid>
                <a:gridCol w="2548518"/>
                <a:gridCol w="1091054"/>
                <a:gridCol w="1091054"/>
                <a:gridCol w="1179245"/>
                <a:gridCol w="1091054"/>
              </a:tblGrid>
              <a:tr h="755202">
                <a:tc>
                  <a:txBody>
                    <a:bodyPr/>
                    <a:lstStyle/>
                    <a:p>
                      <a:pPr algn="ctr">
                        <a:lnSpc>
                          <a:spcPct val="150000"/>
                        </a:lnSpc>
                        <a:spcAft>
                          <a:spcPts val="0"/>
                        </a:spcAft>
                      </a:pPr>
                      <a:r>
                        <a:rPr lang="es-ES" sz="1400" b="1" dirty="0">
                          <a:latin typeface="Arial"/>
                          <a:ea typeface="Times New Roman"/>
                        </a:rPr>
                        <a:t> DESCRIPCION </a:t>
                      </a:r>
                      <a:endParaRPr lang="es-ES" sz="14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400" b="1" dirty="0">
                          <a:latin typeface="Arial"/>
                          <a:ea typeface="Times New Roman"/>
                        </a:rPr>
                        <a:t> UNIDAD </a:t>
                      </a:r>
                      <a:endParaRPr lang="es-ES" sz="14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400" b="1">
                          <a:latin typeface="Arial"/>
                          <a:ea typeface="Times New Roman"/>
                        </a:rPr>
                        <a:t> CANTIDAD </a:t>
                      </a:r>
                      <a:endParaRPr lang="es-ES" sz="14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400" b="1" dirty="0">
                          <a:latin typeface="Arial"/>
                          <a:ea typeface="Times New Roman"/>
                        </a:rPr>
                        <a:t> P. UNITARIO </a:t>
                      </a:r>
                      <a:endParaRPr lang="es-ES" sz="14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400" b="1" dirty="0">
                          <a:latin typeface="Arial"/>
                          <a:ea typeface="Times New Roman"/>
                        </a:rPr>
                        <a:t> P. TOTAL </a:t>
                      </a:r>
                      <a:endParaRPr lang="es-ES" sz="14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AC090"/>
                    </a:solidFill>
                  </a:tcPr>
                </a:tc>
              </a:tr>
              <a:tr h="377601">
                <a:tc>
                  <a:txBody>
                    <a:bodyPr/>
                    <a:lstStyle/>
                    <a:p>
                      <a:pPr algn="ctr">
                        <a:lnSpc>
                          <a:spcPct val="150000"/>
                        </a:lnSpc>
                        <a:spcAft>
                          <a:spcPts val="0"/>
                        </a:spcAft>
                      </a:pPr>
                      <a:r>
                        <a:rPr lang="es-ES" sz="1400">
                          <a:solidFill>
                            <a:srgbClr val="333333"/>
                          </a:solidFill>
                          <a:latin typeface="Arial"/>
                          <a:ea typeface="Times New Roman"/>
                        </a:rPr>
                        <a:t>Terreno</a:t>
                      </a:r>
                      <a:endParaRPr lang="es-ES" sz="140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dirty="0">
                          <a:solidFill>
                            <a:srgbClr val="333333"/>
                          </a:solidFill>
                          <a:latin typeface="Arial"/>
                          <a:ea typeface="Times New Roman"/>
                        </a:rPr>
                        <a:t>M2</a:t>
                      </a:r>
                      <a:endParaRPr lang="es-ES" sz="14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dirty="0">
                          <a:solidFill>
                            <a:srgbClr val="333333"/>
                          </a:solidFill>
                          <a:latin typeface="Arial"/>
                          <a:ea typeface="Times New Roman"/>
                        </a:rPr>
                        <a:t>704</a:t>
                      </a:r>
                      <a:endParaRPr lang="es-ES" sz="14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dirty="0">
                          <a:solidFill>
                            <a:srgbClr val="333333"/>
                          </a:solidFill>
                          <a:latin typeface="Arial"/>
                          <a:ea typeface="Times New Roman"/>
                        </a:rPr>
                        <a:t>22,00</a:t>
                      </a:r>
                      <a:endParaRPr lang="es-ES" sz="14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s-ES" sz="1400">
                          <a:solidFill>
                            <a:srgbClr val="333333"/>
                          </a:solidFill>
                          <a:latin typeface="Arial"/>
                          <a:ea typeface="Times New Roman"/>
                        </a:rPr>
                        <a:t>15.488,00</a:t>
                      </a:r>
                      <a:endParaRPr lang="es-ES" sz="140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601">
                <a:tc>
                  <a:txBody>
                    <a:bodyPr/>
                    <a:lstStyle/>
                    <a:p>
                      <a:pPr algn="ctr">
                        <a:lnSpc>
                          <a:spcPct val="150000"/>
                        </a:lnSpc>
                        <a:spcAft>
                          <a:spcPts val="0"/>
                        </a:spcAft>
                      </a:pPr>
                      <a:r>
                        <a:rPr lang="es-ES" sz="1400">
                          <a:latin typeface="Arial"/>
                          <a:ea typeface="Times New Roman"/>
                        </a:rPr>
                        <a:t>Caseta</a:t>
                      </a:r>
                      <a:endParaRPr lang="es-ES" sz="14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a:latin typeface="Arial"/>
                          <a:ea typeface="Times New Roman"/>
                        </a:rPr>
                        <a:t>M2</a:t>
                      </a:r>
                      <a:endParaRPr lang="es-ES" sz="14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a:latin typeface="Arial"/>
                          <a:ea typeface="Times New Roman"/>
                        </a:rPr>
                        <a:t>4</a:t>
                      </a:r>
                      <a:endParaRPr lang="es-ES" sz="14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dirty="0">
                          <a:latin typeface="Arial"/>
                          <a:ea typeface="Times New Roman"/>
                        </a:rPr>
                        <a:t>150,00</a:t>
                      </a:r>
                      <a:endParaRPr lang="es-ES" sz="14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a:latin typeface="Arial"/>
                          <a:ea typeface="Times New Roman"/>
                        </a:rPr>
                        <a:t>600,00</a:t>
                      </a:r>
                      <a:endParaRPr lang="es-ES" sz="14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2803">
                <a:tc>
                  <a:txBody>
                    <a:bodyPr/>
                    <a:lstStyle/>
                    <a:p>
                      <a:pPr algn="ctr">
                        <a:lnSpc>
                          <a:spcPct val="150000"/>
                        </a:lnSpc>
                        <a:spcAft>
                          <a:spcPts val="0"/>
                        </a:spcAft>
                      </a:pPr>
                      <a:r>
                        <a:rPr lang="es-ES" sz="1400">
                          <a:latin typeface="Arial"/>
                          <a:ea typeface="Times New Roman"/>
                        </a:rPr>
                        <a:t>Construcción del galpón (incluido mano de obra y materiales)</a:t>
                      </a:r>
                      <a:endParaRPr lang="es-ES" sz="14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a:latin typeface="Arial"/>
                          <a:ea typeface="Times New Roman"/>
                        </a:rPr>
                        <a:t>m2</a:t>
                      </a:r>
                      <a:endParaRPr lang="es-ES" sz="14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dirty="0">
                          <a:latin typeface="Arial"/>
                          <a:ea typeface="Times New Roman"/>
                        </a:rPr>
                        <a:t>518,4</a:t>
                      </a:r>
                      <a:endParaRPr lang="es-ES" sz="14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400" dirty="0">
                          <a:latin typeface="Arial"/>
                          <a:ea typeface="Times New Roman"/>
                        </a:rPr>
                        <a:t>31,83</a:t>
                      </a:r>
                      <a:endParaRPr lang="es-ES" sz="14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s-ES" sz="1400" dirty="0">
                          <a:latin typeface="Arial"/>
                          <a:ea typeface="Times New Roman"/>
                        </a:rPr>
                        <a:t>16.500,00</a:t>
                      </a:r>
                      <a:endParaRPr lang="es-ES" sz="14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a:xfrm>
            <a:off x="500063" y="285750"/>
            <a:ext cx="7467600" cy="703263"/>
          </a:xfrm>
        </p:spPr>
        <p:txBody>
          <a:bodyPr/>
          <a:lstStyle/>
          <a:p>
            <a:pPr algn="ctr" eaLnBrk="1" hangingPunct="1"/>
            <a:r>
              <a:rPr lang="es-ES_tradnl" sz="2800" b="1" smtClean="0">
                <a:latin typeface="Arial" charset="0"/>
                <a:cs typeface="Arial" charset="0"/>
              </a:rPr>
              <a:t>Factores De Localización</a:t>
            </a:r>
            <a:endParaRPr lang="es-ES" sz="2800" smtClean="0">
              <a:latin typeface="Arial" charset="0"/>
              <a:cs typeface="Arial" charset="0"/>
            </a:endParaRPr>
          </a:p>
        </p:txBody>
      </p:sp>
      <p:graphicFrame>
        <p:nvGraphicFramePr>
          <p:cNvPr id="4" name="3 Tabla"/>
          <p:cNvGraphicFramePr>
            <a:graphicFrameLocks noGrp="1"/>
          </p:cNvGraphicFramePr>
          <p:nvPr/>
        </p:nvGraphicFramePr>
        <p:xfrm>
          <a:off x="714375" y="1071563"/>
          <a:ext cx="7429551" cy="5443494"/>
        </p:xfrm>
        <a:graphic>
          <a:graphicData uri="http://schemas.openxmlformats.org/drawingml/2006/table">
            <a:tbl>
              <a:tblPr/>
              <a:tblGrid>
                <a:gridCol w="1982849"/>
                <a:gridCol w="937330"/>
                <a:gridCol w="1145525"/>
                <a:gridCol w="1109159"/>
                <a:gridCol w="1101888"/>
                <a:gridCol w="1152800"/>
              </a:tblGrid>
              <a:tr h="260952">
                <a:tc>
                  <a:txBody>
                    <a:bodyPr/>
                    <a:lstStyle/>
                    <a:p>
                      <a:pPr>
                        <a:lnSpc>
                          <a:spcPct val="150000"/>
                        </a:lnSpc>
                        <a:spcAft>
                          <a:spcPts val="0"/>
                        </a:spcAft>
                      </a:pPr>
                      <a:endParaRPr lang="es-ES" sz="1200" dirty="0">
                        <a:solidFill>
                          <a:srgbClr val="000000"/>
                        </a:solidFill>
                        <a:latin typeface="Calibri"/>
                        <a:ea typeface="Times New Roman"/>
                        <a:cs typeface="Arial"/>
                      </a:endParaRPr>
                    </a:p>
                  </a:txBody>
                  <a:tcPr marL="36083" marR="36083"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s-ES" sz="1200" dirty="0">
                        <a:solidFill>
                          <a:srgbClr val="000000"/>
                        </a:solidFill>
                        <a:latin typeface="Calibri"/>
                        <a:ea typeface="Times New Roman"/>
                        <a:cs typeface="Arial"/>
                      </a:endParaRPr>
                    </a:p>
                  </a:txBody>
                  <a:tcPr marL="36083" marR="36083"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s-ES" sz="1100" b="1" dirty="0">
                          <a:solidFill>
                            <a:srgbClr val="000000"/>
                          </a:solidFill>
                          <a:latin typeface="Arial"/>
                          <a:ea typeface="Times New Roman"/>
                        </a:rPr>
                        <a:t>Vía a Daule</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hMerge="1">
                  <a:txBody>
                    <a:bodyPr/>
                    <a:lstStyle/>
                    <a:p>
                      <a:endParaRPr lang="es-ES"/>
                    </a:p>
                  </a:txBody>
                  <a:tcPr/>
                </a:tc>
                <a:tc gridSpan="2">
                  <a:txBody>
                    <a:bodyPr/>
                    <a:lstStyle/>
                    <a:p>
                      <a:pPr algn="ctr">
                        <a:lnSpc>
                          <a:spcPct val="150000"/>
                        </a:lnSpc>
                        <a:spcAft>
                          <a:spcPts val="0"/>
                        </a:spcAft>
                      </a:pPr>
                      <a:r>
                        <a:rPr lang="es-ES" sz="1100" b="1">
                          <a:solidFill>
                            <a:srgbClr val="000000"/>
                          </a:solidFill>
                          <a:latin typeface="Arial"/>
                          <a:ea typeface="Times New Roman"/>
                        </a:rPr>
                        <a:t>Vía Duran Tambo  </a:t>
                      </a:r>
                      <a:endParaRPr lang="es-ES" sz="11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hMerge="1">
                  <a:txBody>
                    <a:bodyPr/>
                    <a:lstStyle/>
                    <a:p>
                      <a:endParaRPr lang="es-ES"/>
                    </a:p>
                  </a:txBody>
                  <a:tcPr/>
                </a:tc>
              </a:tr>
              <a:tr h="449599">
                <a:tc>
                  <a:txBody>
                    <a:bodyPr/>
                    <a:lstStyle/>
                    <a:p>
                      <a:pPr algn="ctr">
                        <a:lnSpc>
                          <a:spcPct val="150000"/>
                        </a:lnSpc>
                        <a:spcAft>
                          <a:spcPts val="0"/>
                        </a:spcAft>
                      </a:pPr>
                      <a:r>
                        <a:rPr lang="es-ES" sz="1100" b="1" dirty="0">
                          <a:solidFill>
                            <a:srgbClr val="000000"/>
                          </a:solidFill>
                          <a:latin typeface="Arial"/>
                          <a:ea typeface="Times New Roman"/>
                        </a:rPr>
                        <a:t>Factor Relevante</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dirty="0">
                          <a:solidFill>
                            <a:srgbClr val="000000"/>
                          </a:solidFill>
                          <a:latin typeface="Arial"/>
                          <a:ea typeface="Times New Roman"/>
                        </a:rPr>
                        <a:t>Peso Asignado</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dirty="0">
                          <a:solidFill>
                            <a:srgbClr val="000000"/>
                          </a:solidFill>
                          <a:latin typeface="Arial"/>
                          <a:ea typeface="Times New Roman"/>
                        </a:rPr>
                        <a:t>Calificación</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dirty="0">
                          <a:solidFill>
                            <a:srgbClr val="000000"/>
                          </a:solidFill>
                          <a:latin typeface="Arial"/>
                          <a:ea typeface="Times New Roman"/>
                        </a:rPr>
                        <a:t>Calificación Ponderado</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dirty="0">
                          <a:solidFill>
                            <a:srgbClr val="000000"/>
                          </a:solidFill>
                          <a:latin typeface="Arial"/>
                          <a:ea typeface="Times New Roman"/>
                        </a:rPr>
                        <a:t>Calificación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dirty="0">
                          <a:solidFill>
                            <a:srgbClr val="000000"/>
                          </a:solidFill>
                          <a:latin typeface="Arial"/>
                          <a:ea typeface="Times New Roman"/>
                        </a:rPr>
                        <a:t>Calificación Ponderada</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r h="258384">
                <a:tc>
                  <a:txBody>
                    <a:bodyPr/>
                    <a:lstStyle/>
                    <a:p>
                      <a:pPr>
                        <a:lnSpc>
                          <a:spcPct val="150000"/>
                        </a:lnSpc>
                        <a:spcAft>
                          <a:spcPts val="0"/>
                        </a:spcAft>
                      </a:pPr>
                      <a:r>
                        <a:rPr lang="es-ES" sz="1100" b="1" dirty="0">
                          <a:latin typeface="Arial"/>
                          <a:ea typeface="Times New Roman"/>
                        </a:rPr>
                        <a:t>Objetivos Económicos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s-ES" sz="1200">
                          <a:latin typeface="Arial"/>
                          <a:ea typeface="Times New Roman"/>
                        </a:rPr>
                        <a:t> </a:t>
                      </a:r>
                      <a:endParaRPr lang="es-ES" sz="1200">
                        <a:latin typeface="Times New Roman"/>
                        <a:ea typeface="Times New Roman"/>
                      </a:endParaRPr>
                    </a:p>
                  </a:txBody>
                  <a:tcPr marL="36083" marR="3608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s-ES" sz="1200">
                          <a:latin typeface="Arial"/>
                          <a:ea typeface="Times New Roman"/>
                        </a:rPr>
                        <a:t> </a:t>
                      </a:r>
                      <a:endParaRPr lang="es-ES" sz="1200">
                        <a:latin typeface="Times New Roman"/>
                        <a:ea typeface="Times New Roman"/>
                      </a:endParaRPr>
                    </a:p>
                  </a:txBody>
                  <a:tcPr marL="36083" marR="3608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s-ES" sz="1200" dirty="0">
                          <a:latin typeface="Arial"/>
                          <a:ea typeface="Times New Roman"/>
                        </a:rPr>
                        <a:t> </a:t>
                      </a:r>
                      <a:endParaRPr lang="es-ES" sz="1200" dirty="0">
                        <a:latin typeface="Times New Roman"/>
                        <a:ea typeface="Times New Roman"/>
                      </a:endParaRPr>
                    </a:p>
                  </a:txBody>
                  <a:tcPr marL="36083" marR="3608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s-ES" sz="1200">
                          <a:latin typeface="Arial"/>
                          <a:ea typeface="Times New Roman"/>
                        </a:rPr>
                        <a:t> </a:t>
                      </a:r>
                      <a:endParaRPr lang="es-ES" sz="1200">
                        <a:latin typeface="Times New Roman"/>
                        <a:ea typeface="Times New Roman"/>
                      </a:endParaRPr>
                    </a:p>
                  </a:txBody>
                  <a:tcPr marL="36083" marR="3608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s-ES" sz="1200">
                          <a:latin typeface="Arial"/>
                          <a:ea typeface="Times New Roman"/>
                        </a:rPr>
                        <a:t> </a:t>
                      </a:r>
                      <a:endParaRPr lang="es-ES" sz="1200">
                        <a:latin typeface="Times New Roman"/>
                        <a:ea typeface="Times New Roman"/>
                      </a:endParaRPr>
                    </a:p>
                  </a:txBody>
                  <a:tcPr marL="36083" marR="3608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99">
                <a:tc>
                  <a:txBody>
                    <a:bodyPr/>
                    <a:lstStyle/>
                    <a:p>
                      <a:pPr>
                        <a:lnSpc>
                          <a:spcPct val="150000"/>
                        </a:lnSpc>
                        <a:spcAft>
                          <a:spcPts val="0"/>
                        </a:spcAft>
                      </a:pPr>
                      <a:r>
                        <a:rPr lang="es-ES" sz="1100" dirty="0">
                          <a:solidFill>
                            <a:srgbClr val="000000"/>
                          </a:solidFill>
                          <a:latin typeface="Arial"/>
                          <a:ea typeface="Times New Roman"/>
                        </a:rPr>
                        <a:t>Costo y disponibilidad del Terreno</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0,3</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2</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0,6</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3</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0,9</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67">
                <a:tc>
                  <a:txBody>
                    <a:bodyPr/>
                    <a:lstStyle/>
                    <a:p>
                      <a:pPr>
                        <a:lnSpc>
                          <a:spcPct val="150000"/>
                        </a:lnSpc>
                        <a:spcAft>
                          <a:spcPts val="0"/>
                        </a:spcAft>
                      </a:pPr>
                      <a:r>
                        <a:rPr lang="es-ES" sz="1100" dirty="0">
                          <a:solidFill>
                            <a:srgbClr val="000000"/>
                          </a:solidFill>
                          <a:latin typeface="Arial"/>
                          <a:ea typeface="Times New Roman"/>
                        </a:rPr>
                        <a:t>Medios y Costo de Transporte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0,1</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2</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0,2</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3</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0,3</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384">
                <a:tc>
                  <a:txBody>
                    <a:bodyPr/>
                    <a:lstStyle/>
                    <a:p>
                      <a:pPr>
                        <a:lnSpc>
                          <a:spcPct val="150000"/>
                        </a:lnSpc>
                        <a:spcAft>
                          <a:spcPts val="0"/>
                        </a:spcAft>
                      </a:pPr>
                      <a:r>
                        <a:rPr lang="es-ES" sz="1100" dirty="0">
                          <a:solidFill>
                            <a:srgbClr val="000000"/>
                          </a:solidFill>
                          <a:latin typeface="Arial"/>
                          <a:ea typeface="Times New Roman"/>
                        </a:rPr>
                        <a:t>Costo de Mano de Obra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0,1</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3</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0,3</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3</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0,3</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81">
                <a:tc>
                  <a:txBody>
                    <a:bodyPr/>
                    <a:lstStyle/>
                    <a:p>
                      <a:pPr>
                        <a:lnSpc>
                          <a:spcPct val="150000"/>
                        </a:lnSpc>
                        <a:spcAft>
                          <a:spcPts val="0"/>
                        </a:spcAft>
                      </a:pPr>
                      <a:r>
                        <a:rPr lang="es-ES" sz="1100" dirty="0">
                          <a:solidFill>
                            <a:srgbClr val="000000"/>
                          </a:solidFill>
                          <a:latin typeface="Arial"/>
                          <a:ea typeface="Times New Roman"/>
                        </a:rPr>
                        <a:t>Precio de Energía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0,02</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4</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0,08</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4</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0,08</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67">
                <a:tc>
                  <a:txBody>
                    <a:bodyPr/>
                    <a:lstStyle/>
                    <a:p>
                      <a:pPr>
                        <a:lnSpc>
                          <a:spcPct val="150000"/>
                        </a:lnSpc>
                        <a:spcAft>
                          <a:spcPts val="0"/>
                        </a:spcAft>
                      </a:pPr>
                      <a:r>
                        <a:rPr lang="es-ES" sz="1100" b="1" dirty="0">
                          <a:solidFill>
                            <a:srgbClr val="000000"/>
                          </a:solidFill>
                          <a:latin typeface="Arial"/>
                          <a:ea typeface="Times New Roman"/>
                        </a:rPr>
                        <a:t>Objetivos Infraestructurales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 </a:t>
                      </a:r>
                      <a:endParaRPr lang="es-ES" sz="1200">
                        <a:latin typeface="Times New Roman"/>
                        <a:ea typeface="Times New Roman"/>
                      </a:endParaRPr>
                    </a:p>
                  </a:txBody>
                  <a:tcPr marL="36083" marR="3608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 </a:t>
                      </a:r>
                      <a:endParaRPr lang="es-ES" sz="1200">
                        <a:latin typeface="Times New Roman"/>
                        <a:ea typeface="Times New Roman"/>
                      </a:endParaRPr>
                    </a:p>
                  </a:txBody>
                  <a:tcPr marL="36083" marR="3608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 </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 </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 </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99">
                <a:tc>
                  <a:txBody>
                    <a:bodyPr/>
                    <a:lstStyle/>
                    <a:p>
                      <a:pPr>
                        <a:lnSpc>
                          <a:spcPct val="150000"/>
                        </a:lnSpc>
                        <a:spcAft>
                          <a:spcPts val="0"/>
                        </a:spcAft>
                      </a:pPr>
                      <a:r>
                        <a:rPr lang="es-ES" sz="1100" dirty="0">
                          <a:solidFill>
                            <a:srgbClr val="000000"/>
                          </a:solidFill>
                          <a:latin typeface="Arial"/>
                          <a:ea typeface="Times New Roman"/>
                        </a:rPr>
                        <a:t>Proximidad de áreas habitadas</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0,2</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3</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0,6</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4</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0,8</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99">
                <a:tc>
                  <a:txBody>
                    <a:bodyPr/>
                    <a:lstStyle/>
                    <a:p>
                      <a:pPr>
                        <a:lnSpc>
                          <a:spcPct val="150000"/>
                        </a:lnSpc>
                        <a:spcAft>
                          <a:spcPts val="0"/>
                        </a:spcAft>
                      </a:pPr>
                      <a:r>
                        <a:rPr lang="es-ES" sz="1100" dirty="0">
                          <a:solidFill>
                            <a:srgbClr val="000000"/>
                          </a:solidFill>
                          <a:latin typeface="Arial"/>
                          <a:ea typeface="Times New Roman"/>
                        </a:rPr>
                        <a:t>Ausencia de otras plantas de reciclaje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0,07</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5</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0,35</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2</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0,14</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99">
                <a:tc>
                  <a:txBody>
                    <a:bodyPr/>
                    <a:lstStyle/>
                    <a:p>
                      <a:pPr>
                        <a:lnSpc>
                          <a:spcPct val="150000"/>
                        </a:lnSpc>
                        <a:spcAft>
                          <a:spcPts val="0"/>
                        </a:spcAft>
                      </a:pPr>
                      <a:r>
                        <a:rPr lang="es-ES" sz="1100" dirty="0">
                          <a:solidFill>
                            <a:srgbClr val="000000"/>
                          </a:solidFill>
                          <a:latin typeface="Arial"/>
                          <a:ea typeface="Times New Roman"/>
                        </a:rPr>
                        <a:t>Disponibilidad de Mano de Obra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0,05</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4</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0,2</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3</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0,15</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81">
                <a:tc>
                  <a:txBody>
                    <a:bodyPr/>
                    <a:lstStyle/>
                    <a:p>
                      <a:pPr>
                        <a:lnSpc>
                          <a:spcPct val="150000"/>
                        </a:lnSpc>
                        <a:spcAft>
                          <a:spcPts val="0"/>
                        </a:spcAft>
                      </a:pPr>
                      <a:r>
                        <a:rPr lang="es-ES" sz="1100" b="1" dirty="0">
                          <a:solidFill>
                            <a:srgbClr val="000000"/>
                          </a:solidFill>
                          <a:latin typeface="Arial"/>
                          <a:ea typeface="Times New Roman"/>
                        </a:rPr>
                        <a:t>Objetivos Legales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s-ES" sz="1200">
                          <a:latin typeface="Arial"/>
                          <a:ea typeface="Times New Roman"/>
                        </a:rPr>
                        <a:t> </a:t>
                      </a:r>
                      <a:endParaRPr lang="es-ES" sz="1200">
                        <a:latin typeface="Times New Roman"/>
                        <a:ea typeface="Times New Roman"/>
                      </a:endParaRPr>
                    </a:p>
                  </a:txBody>
                  <a:tcPr marL="36083" marR="3608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s-ES" sz="1200">
                          <a:latin typeface="Arial"/>
                          <a:ea typeface="Times New Roman"/>
                        </a:rPr>
                        <a:t> </a:t>
                      </a:r>
                      <a:endParaRPr lang="es-ES" sz="1200">
                        <a:latin typeface="Times New Roman"/>
                        <a:ea typeface="Times New Roman"/>
                      </a:endParaRPr>
                    </a:p>
                  </a:txBody>
                  <a:tcPr marL="36083" marR="3608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 </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s-ES" sz="1200">
                          <a:latin typeface="Arial"/>
                          <a:ea typeface="Times New Roman"/>
                        </a:rPr>
                        <a:t> </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 </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384">
                <a:tc>
                  <a:txBody>
                    <a:bodyPr/>
                    <a:lstStyle/>
                    <a:p>
                      <a:pPr>
                        <a:lnSpc>
                          <a:spcPct val="150000"/>
                        </a:lnSpc>
                        <a:spcAft>
                          <a:spcPts val="0"/>
                        </a:spcAft>
                      </a:pPr>
                      <a:r>
                        <a:rPr lang="es-ES" sz="1100" dirty="0">
                          <a:solidFill>
                            <a:srgbClr val="000000"/>
                          </a:solidFill>
                          <a:latin typeface="Arial"/>
                          <a:ea typeface="Times New Roman"/>
                        </a:rPr>
                        <a:t>Estructura impositiva y legal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latin typeface="Arial"/>
                          <a:ea typeface="Times New Roman"/>
                        </a:rPr>
                        <a:t>0,09</a:t>
                      </a:r>
                      <a:endParaRPr lang="es-ES" sz="1200">
                        <a:latin typeface="Times New Roman"/>
                        <a:ea typeface="Times New Roman"/>
                      </a:endParaRPr>
                    </a:p>
                  </a:txBody>
                  <a:tcPr marL="36083" marR="3608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latin typeface="Arial"/>
                          <a:ea typeface="Times New Roman"/>
                        </a:rPr>
                        <a:t>2</a:t>
                      </a:r>
                      <a:endParaRPr lang="es-ES" sz="1200">
                        <a:latin typeface="Times New Roman"/>
                        <a:ea typeface="Times New Roman"/>
                      </a:endParaRPr>
                    </a:p>
                  </a:txBody>
                  <a:tcPr marL="36083" marR="3608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0,18</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latin typeface="Arial"/>
                          <a:ea typeface="Times New Roman"/>
                        </a:rPr>
                        <a:t>2</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0,18</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81">
                <a:tc>
                  <a:txBody>
                    <a:bodyPr/>
                    <a:lstStyle/>
                    <a:p>
                      <a:pPr>
                        <a:lnSpc>
                          <a:spcPct val="150000"/>
                        </a:lnSpc>
                        <a:spcAft>
                          <a:spcPts val="0"/>
                        </a:spcAft>
                      </a:pPr>
                      <a:r>
                        <a:rPr lang="es-ES" sz="1100" dirty="0">
                          <a:solidFill>
                            <a:srgbClr val="000000"/>
                          </a:solidFill>
                          <a:latin typeface="Arial"/>
                          <a:ea typeface="Times New Roman"/>
                        </a:rPr>
                        <a:t>Factores Ambientales </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latin typeface="Arial"/>
                          <a:ea typeface="Times New Roman"/>
                        </a:rPr>
                        <a:t>0,07</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latin typeface="Arial"/>
                          <a:ea typeface="Times New Roman"/>
                        </a:rPr>
                        <a:t>4</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solidFill>
                            <a:srgbClr val="000000"/>
                          </a:solidFill>
                          <a:latin typeface="Arial"/>
                          <a:ea typeface="Times New Roman"/>
                        </a:rPr>
                        <a:t>0,28</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latin typeface="Arial"/>
                          <a:ea typeface="Times New Roman"/>
                        </a:rPr>
                        <a:t>4</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solidFill>
                            <a:srgbClr val="000000"/>
                          </a:solidFill>
                          <a:latin typeface="Arial"/>
                          <a:ea typeface="Times New Roman"/>
                        </a:rPr>
                        <a:t>0,28</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481">
                <a:tc>
                  <a:txBody>
                    <a:bodyPr/>
                    <a:lstStyle/>
                    <a:p>
                      <a:pPr>
                        <a:lnSpc>
                          <a:spcPct val="150000"/>
                        </a:lnSpc>
                        <a:spcAft>
                          <a:spcPts val="0"/>
                        </a:spcAft>
                      </a:pPr>
                      <a:r>
                        <a:rPr lang="es-ES" sz="1100" b="1" dirty="0">
                          <a:solidFill>
                            <a:srgbClr val="000000"/>
                          </a:solidFill>
                          <a:latin typeface="Arial"/>
                          <a:ea typeface="Times New Roman"/>
                        </a:rPr>
                        <a:t>Total</a:t>
                      </a:r>
                      <a:endParaRPr lang="es-ES" sz="11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200">
                          <a:solidFill>
                            <a:srgbClr val="000000"/>
                          </a:solidFill>
                          <a:latin typeface="Arial"/>
                          <a:ea typeface="Times New Roman"/>
                        </a:rPr>
                        <a:t>1</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nSpc>
                          <a:spcPct val="150000"/>
                        </a:lnSpc>
                        <a:spcAft>
                          <a:spcPts val="0"/>
                        </a:spcAft>
                      </a:pPr>
                      <a:r>
                        <a:rPr lang="es-ES" sz="1200" b="1">
                          <a:solidFill>
                            <a:srgbClr val="000000"/>
                          </a:solidFill>
                          <a:latin typeface="Arial"/>
                          <a:ea typeface="Times New Roman"/>
                        </a:rPr>
                        <a:t> </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200">
                          <a:solidFill>
                            <a:srgbClr val="000000"/>
                          </a:solidFill>
                          <a:latin typeface="Arial"/>
                          <a:ea typeface="Times New Roman"/>
                        </a:rPr>
                        <a:t>2,79</a:t>
                      </a:r>
                      <a:endParaRPr lang="es-ES" sz="120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nSpc>
                          <a:spcPct val="150000"/>
                        </a:lnSpc>
                        <a:spcAft>
                          <a:spcPts val="0"/>
                        </a:spcAft>
                      </a:pPr>
                      <a:r>
                        <a:rPr lang="es-ES" sz="1200" b="1" dirty="0">
                          <a:solidFill>
                            <a:srgbClr val="000000"/>
                          </a:solidFill>
                          <a:latin typeface="Arial"/>
                          <a:ea typeface="Times New Roman"/>
                        </a:rPr>
                        <a:t> </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200" dirty="0">
                          <a:solidFill>
                            <a:srgbClr val="000000"/>
                          </a:solidFill>
                          <a:latin typeface="Arial"/>
                          <a:ea typeface="Times New Roman"/>
                        </a:rPr>
                        <a:t>3,13</a:t>
                      </a:r>
                      <a:endParaRPr lang="es-ES" sz="1200" dirty="0">
                        <a:latin typeface="Times New Roman"/>
                        <a:ea typeface="Times New Roman"/>
                      </a:endParaRPr>
                    </a:p>
                  </a:txBody>
                  <a:tcPr marL="36083" marR="360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a:xfrm>
            <a:off x="857250" y="500063"/>
            <a:ext cx="7467600" cy="488950"/>
          </a:xfrm>
        </p:spPr>
        <p:txBody>
          <a:bodyPr/>
          <a:lstStyle/>
          <a:p>
            <a:pPr algn="ctr" eaLnBrk="1" hangingPunct="1"/>
            <a:r>
              <a:rPr lang="es-ES" sz="2800" b="1" smtClean="0">
                <a:latin typeface="Arial" charset="0"/>
                <a:cs typeface="Arial" charset="0"/>
              </a:rPr>
              <a:t>ESTUDIO FINANCIERO</a:t>
            </a:r>
            <a:endParaRPr lang="es-ES" sz="2800" smtClean="0">
              <a:latin typeface="Arial" charset="0"/>
              <a:cs typeface="Arial" charset="0"/>
            </a:endParaRPr>
          </a:p>
        </p:txBody>
      </p:sp>
      <p:graphicFrame>
        <p:nvGraphicFramePr>
          <p:cNvPr id="5" name="4 Tabla"/>
          <p:cNvGraphicFramePr>
            <a:graphicFrameLocks noGrp="1"/>
          </p:cNvGraphicFramePr>
          <p:nvPr/>
        </p:nvGraphicFramePr>
        <p:xfrm>
          <a:off x="1143000" y="1071563"/>
          <a:ext cx="6715174" cy="5434919"/>
        </p:xfrm>
        <a:graphic>
          <a:graphicData uri="http://schemas.openxmlformats.org/drawingml/2006/table">
            <a:tbl>
              <a:tblPr/>
              <a:tblGrid>
                <a:gridCol w="2614971"/>
                <a:gridCol w="1036348"/>
                <a:gridCol w="930906"/>
                <a:gridCol w="1096601"/>
                <a:gridCol w="1036348"/>
              </a:tblGrid>
              <a:tr h="238214">
                <a:tc gridSpan="5">
                  <a:txBody>
                    <a:bodyPr/>
                    <a:lstStyle/>
                    <a:p>
                      <a:pPr algn="ctr" fontAlgn="b"/>
                      <a:r>
                        <a:rPr lang="es-ES" sz="1600" b="1" i="0" u="none" strike="noStrike" dirty="0">
                          <a:latin typeface="Arial"/>
                        </a:rPr>
                        <a:t> INVERSIÓN INICIAL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38214">
                <a:tc>
                  <a:txBody>
                    <a:bodyPr/>
                    <a:lstStyle/>
                    <a:p>
                      <a:pPr algn="ctr" fontAlgn="b"/>
                      <a:r>
                        <a:rPr lang="es-ES" sz="1200" b="1" i="0" u="none" strike="noStrike" dirty="0">
                          <a:latin typeface="Arial"/>
                        </a:rPr>
                        <a:t> DESCRIPCION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dirty="0">
                          <a:latin typeface="Arial"/>
                        </a:rPr>
                        <a:t> UNIDAD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latin typeface="Arial"/>
                        </a:rPr>
                        <a:t> CANTIDAD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latin typeface="Arial"/>
                        </a:rPr>
                        <a:t> P. UNITARIO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latin typeface="Arial"/>
                        </a:rPr>
                        <a:t> P. TOTAL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38214">
                <a:tc>
                  <a:txBody>
                    <a:bodyPr/>
                    <a:lstStyle/>
                    <a:p>
                      <a:pPr algn="l" fontAlgn="t"/>
                      <a:r>
                        <a:rPr lang="es-ES" sz="1200" b="0" i="0" u="none" strike="noStrike" dirty="0">
                          <a:solidFill>
                            <a:srgbClr val="333333"/>
                          </a:solidFill>
                          <a:latin typeface="Arial"/>
                        </a:rPr>
                        <a:t>Terreno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dirty="0">
                          <a:solidFill>
                            <a:srgbClr val="333333"/>
                          </a:solidFill>
                          <a:latin typeface="Arial"/>
                        </a:rPr>
                        <a:t>M2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704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22,00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15.488,00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l" fontAlgn="b"/>
                      <a:r>
                        <a:rPr lang="es-ES" sz="1200" b="0" i="0" u="none" strike="noStrike" dirty="0">
                          <a:latin typeface="Arial"/>
                        </a:rPr>
                        <a:t>Caseta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M2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150,00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6799">
                <a:tc>
                  <a:txBody>
                    <a:bodyPr/>
                    <a:lstStyle/>
                    <a:p>
                      <a:pPr algn="l" fontAlgn="b"/>
                      <a:r>
                        <a:rPr lang="es-ES" sz="1200" b="0" i="0" u="none" strike="noStrike" dirty="0" smtClean="0">
                          <a:latin typeface="Arial"/>
                        </a:rPr>
                        <a:t>Construcción </a:t>
                      </a:r>
                      <a:r>
                        <a:rPr lang="es-ES" sz="1200" b="0" i="0" u="none" strike="noStrike" dirty="0">
                          <a:latin typeface="Arial"/>
                        </a:rPr>
                        <a:t>del galpón (incluido mano de obra y materiales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m2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518,4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31,83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0" i="0" u="none" strike="noStrike">
                          <a:latin typeface="Arial"/>
                        </a:rPr>
                        <a:t>16.500,00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l" fontAlgn="b"/>
                      <a:r>
                        <a:rPr lang="es-ES" sz="1200" b="0" i="0" u="none" strike="noStrike">
                          <a:latin typeface="Arial"/>
                        </a:rPr>
                        <a:t>Camión recolector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20.000,00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l" fontAlgn="b"/>
                      <a:r>
                        <a:rPr lang="es-ES" sz="1200" b="0" i="0" u="none" strike="noStrike">
                          <a:latin typeface="Arial"/>
                        </a:rPr>
                        <a:t>Balanza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l" fontAlgn="b"/>
                      <a:r>
                        <a:rPr lang="es-ES" sz="1200" b="0" i="0" u="none" strike="noStrike">
                          <a:latin typeface="Arial"/>
                        </a:rPr>
                        <a:t>Carro de mercaderia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ctr" fontAlgn="b"/>
                      <a:r>
                        <a:rPr lang="es-ES" sz="1200" b="1" i="0" u="none" strike="noStrike">
                          <a:latin typeface="Arial"/>
                        </a:rPr>
                        <a:t>TOTAL ACTIVO FIJO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0"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0" i="0" u="none" strike="noStrike" dirty="0">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1" i="0" u="none" strike="noStrike">
                          <a:latin typeface="Arial"/>
                        </a:rPr>
                        <a:t>57.928,00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8214">
                <a:tc>
                  <a:txBody>
                    <a:bodyPr/>
                    <a:lstStyle/>
                    <a:p>
                      <a:pPr algn="l" fontAlgn="t"/>
                      <a:r>
                        <a:rPr lang="es-ES" sz="1200" b="1" i="0" u="none" strike="noStrike">
                          <a:solidFill>
                            <a:srgbClr val="333333"/>
                          </a:solidFill>
                          <a:latin typeface="Arial"/>
                        </a:rPr>
                        <a:t>ACTIVO DIFERIDOS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dirty="0">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8214">
                <a:tc>
                  <a:txBody>
                    <a:bodyPr/>
                    <a:lstStyle/>
                    <a:p>
                      <a:pPr algn="l" fontAlgn="t"/>
                      <a:r>
                        <a:rPr lang="es-ES" sz="1200" b="0" i="0" u="none" strike="noStrike">
                          <a:solidFill>
                            <a:srgbClr val="333333"/>
                          </a:solidFill>
                          <a:latin typeface="Arial"/>
                        </a:rPr>
                        <a:t>Permisos sanitarios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dirty="0">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500,00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l" fontAlgn="t"/>
                      <a:r>
                        <a:rPr lang="es-ES" sz="1200" b="0" i="0" u="none" strike="noStrike">
                          <a:solidFill>
                            <a:srgbClr val="333333"/>
                          </a:solidFill>
                          <a:latin typeface="Arial"/>
                        </a:rPr>
                        <a:t>Tramites de Constitución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dirty="0">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350,00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l" fontAlgn="t"/>
                      <a:r>
                        <a:rPr lang="es-ES" sz="1200" b="0" i="0" u="none" strike="noStrike">
                          <a:solidFill>
                            <a:srgbClr val="333333"/>
                          </a:solidFill>
                          <a:latin typeface="Arial"/>
                        </a:rPr>
                        <a:t>Patente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dirty="0">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ctr" fontAlgn="t"/>
                      <a:r>
                        <a:rPr lang="es-ES" sz="1200" b="1" i="0" u="none" strike="noStrike">
                          <a:solidFill>
                            <a:srgbClr val="333333"/>
                          </a:solidFill>
                          <a:latin typeface="Arial"/>
                        </a:rPr>
                        <a:t>TOTAL ACTIVO DIFERIDO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dirty="0">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1" i="0" u="none" strike="noStrike">
                          <a:solidFill>
                            <a:srgbClr val="333333"/>
                          </a:solidFill>
                          <a:latin typeface="Arial"/>
                        </a:rPr>
                        <a:t>1.050,00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8214">
                <a:tc>
                  <a:txBody>
                    <a:bodyPr/>
                    <a:lstStyle/>
                    <a:p>
                      <a:pPr algn="l" fontAlgn="t"/>
                      <a:r>
                        <a:rPr lang="es-ES" sz="1200" b="1" i="0" u="none" strike="noStrike">
                          <a:solidFill>
                            <a:srgbClr val="333333"/>
                          </a:solidFill>
                          <a:latin typeface="Arial"/>
                        </a:rPr>
                        <a:t>OTROS ACTIVOS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dirty="0">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1"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8214">
                <a:tc>
                  <a:txBody>
                    <a:bodyPr/>
                    <a:lstStyle/>
                    <a:p>
                      <a:pPr algn="l" fontAlgn="t"/>
                      <a:r>
                        <a:rPr lang="es-ES" sz="1200" b="0" i="0" u="none" strike="noStrike">
                          <a:solidFill>
                            <a:srgbClr val="333333"/>
                          </a:solidFill>
                          <a:latin typeface="Arial"/>
                        </a:rPr>
                        <a:t>Pagina Web</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dirty="0">
                          <a:solidFill>
                            <a:srgbClr val="333333"/>
                          </a:solidFill>
                          <a:latin typeface="Arial"/>
                        </a:rPr>
                        <a:t>700,00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8214">
                <a:tc>
                  <a:txBody>
                    <a:bodyPr/>
                    <a:lstStyle/>
                    <a:p>
                      <a:pPr algn="l" fontAlgn="b"/>
                      <a:r>
                        <a:rPr lang="es-ES" sz="1200" b="0" i="0" u="none" strike="noStrike">
                          <a:latin typeface="Arial"/>
                        </a:rPr>
                        <a:t> Uniformes de seguridad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200,00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l" fontAlgn="b"/>
                      <a:r>
                        <a:rPr lang="es-ES" sz="1200" b="0" i="0" u="none" strike="noStrike">
                          <a:latin typeface="Arial"/>
                        </a:rPr>
                        <a:t> Materiales varios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214">
                <a:tc>
                  <a:txBody>
                    <a:bodyPr/>
                    <a:lstStyle/>
                    <a:p>
                      <a:pPr algn="l" fontAlgn="b"/>
                      <a:r>
                        <a:rPr lang="es-ES" sz="1200" b="0" i="0" u="none" strike="noStrike">
                          <a:latin typeface="Arial"/>
                        </a:rPr>
                        <a:t> Alquiler del local y primer deposito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1.200,00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8214">
                <a:tc>
                  <a:txBody>
                    <a:bodyPr/>
                    <a:lstStyle/>
                    <a:p>
                      <a:pPr algn="ctr" fontAlgn="t"/>
                      <a:r>
                        <a:rPr lang="es-ES" sz="1200" b="1" i="0" u="none" strike="noStrike">
                          <a:solidFill>
                            <a:srgbClr val="333333"/>
                          </a:solidFill>
                          <a:latin typeface="Arial"/>
                        </a:rPr>
                        <a:t>TOTAL DE OTROS ACTIVOS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1" i="0" u="none" strike="noStrike" dirty="0">
                          <a:solidFill>
                            <a:srgbClr val="333333"/>
                          </a:solidFill>
                          <a:latin typeface="Arial"/>
                        </a:rPr>
                        <a:t>2.140,00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8214">
                <a:tc>
                  <a:txBody>
                    <a:bodyPr/>
                    <a:lstStyle/>
                    <a:p>
                      <a:pPr algn="l" fontAlgn="t"/>
                      <a:r>
                        <a:rPr lang="es-ES" sz="1200" b="1" i="0" u="none" strike="noStrike">
                          <a:solidFill>
                            <a:srgbClr val="333333"/>
                          </a:solidFill>
                          <a:latin typeface="Arial"/>
                        </a:rPr>
                        <a:t>CAPITAL DE TRABAJO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0" i="0" u="none" strike="noStrike">
                          <a:solidFill>
                            <a:srgbClr val="333333"/>
                          </a:solidFill>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s-ES" sz="1200" b="1" i="0" u="none" strike="noStrike" dirty="0">
                          <a:solidFill>
                            <a:srgbClr val="333333"/>
                          </a:solidFill>
                          <a:latin typeface="Arial"/>
                        </a:rPr>
                        <a:t>7.329,31</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8214">
                <a:tc gridSpan="4">
                  <a:txBody>
                    <a:bodyPr/>
                    <a:lstStyle/>
                    <a:p>
                      <a:pPr algn="l" fontAlgn="b"/>
                      <a:r>
                        <a:rPr lang="es-ES" sz="1200" b="1" i="0" u="none" strike="noStrike" dirty="0">
                          <a:latin typeface="Arial"/>
                        </a:rPr>
                        <a:t> TOTAL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r" fontAlgn="b"/>
                      <a:r>
                        <a:rPr lang="es-ES" sz="1200" b="1" i="0" u="none" strike="noStrike" dirty="0">
                          <a:latin typeface="Arial"/>
                        </a:rPr>
                        <a:t>68.447,31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38" y="428625"/>
            <a:ext cx="7467600" cy="631825"/>
          </a:xfrm>
        </p:spPr>
        <p:txBody>
          <a:bodyPr>
            <a:normAutofit fontScale="90000"/>
          </a:bodyPr>
          <a:lstStyle/>
          <a:p>
            <a:pPr algn="ctr" eaLnBrk="1" fontAlgn="auto" hangingPunct="1">
              <a:spcAft>
                <a:spcPts val="0"/>
              </a:spcAft>
              <a:defRPr/>
            </a:pPr>
            <a:r>
              <a:rPr lang="es-ES" sz="2400" b="1" dirty="0" smtClean="0">
                <a:solidFill>
                  <a:schemeClr val="tx1"/>
                </a:solidFill>
                <a:latin typeface="Arial" pitchFamily="34" charset="0"/>
                <a:cs typeface="Arial" pitchFamily="34" charset="0"/>
              </a:rPr>
              <a:t>Capital de Trabajo: método déficit máximo acumulado</a:t>
            </a:r>
            <a:endParaRPr lang="es-ES" sz="2400" b="1" dirty="0">
              <a:solidFill>
                <a:schemeClr val="tx1"/>
              </a:solidFill>
              <a:latin typeface="Arial" pitchFamily="34" charset="0"/>
              <a:cs typeface="Arial" pitchFamily="34" charset="0"/>
            </a:endParaRPr>
          </a:p>
        </p:txBody>
      </p:sp>
      <p:sp>
        <p:nvSpPr>
          <p:cNvPr id="15363" name="2 Marcador de contenido"/>
          <p:cNvSpPr>
            <a:spLocks noGrp="1"/>
          </p:cNvSpPr>
          <p:nvPr>
            <p:ph idx="1"/>
          </p:nvPr>
        </p:nvSpPr>
        <p:spPr>
          <a:xfrm>
            <a:off x="642938" y="5715000"/>
            <a:ext cx="7467600" cy="900113"/>
          </a:xfrm>
        </p:spPr>
        <p:txBody>
          <a:bodyPr>
            <a:normAutofit lnSpcReduction="10000"/>
          </a:bodyPr>
          <a:lstStyle/>
          <a:p>
            <a:pPr marL="274320" indent="-274320" algn="ctr" eaLnBrk="1" fontAlgn="auto" hangingPunct="1">
              <a:spcAft>
                <a:spcPts val="0"/>
              </a:spcAft>
              <a:buClr>
                <a:schemeClr val="accent3"/>
              </a:buClr>
              <a:buFont typeface="Wingdings" pitchFamily="2" charset="2"/>
              <a:buNone/>
              <a:defRPr/>
            </a:pPr>
            <a:r>
              <a:rPr lang="es-ES" sz="1800" dirty="0" smtClean="0">
                <a:latin typeface="Arial" pitchFamily="34" charset="0"/>
                <a:cs typeface="Arial" pitchFamily="34" charset="0"/>
              </a:rPr>
              <a:t>Tomando en consideración los datos anteriores se puede concluir que el capital de trabajo requerido para la implantación del proyecto es de $7.329,31.  </a:t>
            </a:r>
          </a:p>
          <a:p>
            <a:pPr marL="274320" indent="-274320" eaLnBrk="1" fontAlgn="auto" hangingPunct="1">
              <a:spcAft>
                <a:spcPts val="0"/>
              </a:spcAft>
              <a:buClr>
                <a:schemeClr val="accent3"/>
              </a:buClr>
              <a:buFont typeface="Wingdings" pitchFamily="2" charset="2"/>
              <a:buNone/>
              <a:defRPr/>
            </a:pPr>
            <a:endParaRPr lang="es-ES" dirty="0" smtClean="0"/>
          </a:p>
        </p:txBody>
      </p:sp>
      <p:graphicFrame>
        <p:nvGraphicFramePr>
          <p:cNvPr id="6" name="5 Tabla"/>
          <p:cNvGraphicFramePr>
            <a:graphicFrameLocks noGrp="1"/>
          </p:cNvGraphicFramePr>
          <p:nvPr/>
        </p:nvGraphicFramePr>
        <p:xfrm>
          <a:off x="214313" y="1143000"/>
          <a:ext cx="7215238" cy="1928825"/>
        </p:xfrm>
        <a:graphic>
          <a:graphicData uri="http://schemas.openxmlformats.org/drawingml/2006/table">
            <a:tbl>
              <a:tblPr/>
              <a:tblGrid>
                <a:gridCol w="2254387"/>
                <a:gridCol w="814334"/>
                <a:gridCol w="850261"/>
                <a:gridCol w="814334"/>
                <a:gridCol w="814334"/>
                <a:gridCol w="853254"/>
                <a:gridCol w="814334"/>
              </a:tblGrid>
              <a:tr h="197266">
                <a:tc>
                  <a:txBody>
                    <a:bodyPr/>
                    <a:lstStyle/>
                    <a:p>
                      <a:pPr algn="ctr" fontAlgn="b"/>
                      <a:r>
                        <a:rPr lang="es-ES" sz="1000" b="1" i="0" u="none" strike="noStrike" dirty="0">
                          <a:latin typeface="Arial"/>
                        </a:rPr>
                        <a:t>AÑO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a:latin typeface="Arial"/>
                        </a:rPr>
                        <a:t>ENERO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a:latin typeface="Arial"/>
                        </a:rPr>
                        <a:t> FEBRERO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a:latin typeface="Arial"/>
                        </a:rPr>
                        <a:t>MARZO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a:latin typeface="Arial"/>
                        </a:rPr>
                        <a:t>ABRIL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a:latin typeface="Arial"/>
                        </a:rPr>
                        <a:t>MAYO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a:latin typeface="Arial"/>
                        </a:rPr>
                        <a:t>JUNIO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r>
              <a:tr h="188499">
                <a:tc>
                  <a:txBody>
                    <a:bodyPr/>
                    <a:lstStyle/>
                    <a:p>
                      <a:pPr algn="l" fontAlgn="b"/>
                      <a:r>
                        <a:rPr lang="es-ES" sz="1000" b="0" i="0" u="none" strike="noStrike">
                          <a:latin typeface="Arial"/>
                        </a:rPr>
                        <a:t>Porcentaje de venta mensual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6998">
                <a:tc>
                  <a:txBody>
                    <a:bodyPr/>
                    <a:lstStyle/>
                    <a:p>
                      <a:pPr algn="l" fontAlgn="b"/>
                      <a:r>
                        <a:rPr lang="es-ES" sz="1000" b="0" i="0" u="none" strike="noStrike">
                          <a:latin typeface="Arial"/>
                        </a:rPr>
                        <a:t>Cantidad en Kg. Mensual de tubos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807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807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1345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1345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latin typeface="Arial"/>
                        </a:rPr>
                        <a:t>1883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1883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499">
                <a:tc>
                  <a:txBody>
                    <a:bodyPr/>
                    <a:lstStyle/>
                    <a:p>
                      <a:pPr algn="l" fontAlgn="b"/>
                      <a:r>
                        <a:rPr lang="es-ES" sz="1000" b="0" i="0" u="none" strike="noStrike">
                          <a:latin typeface="Arial"/>
                        </a:rPr>
                        <a:t>Ingreso por recoleccion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$ 1.371,85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$ 1.371,85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$ 2.286,41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$ 2.286,41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$ 3.200,98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$ 3.200,98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499">
                <a:tc>
                  <a:txBody>
                    <a:bodyPr/>
                    <a:lstStyle/>
                    <a:p>
                      <a:pPr algn="l" fontAlgn="b"/>
                      <a:r>
                        <a:rPr lang="es-ES" sz="1000" b="0" i="0" u="none" strike="noStrike">
                          <a:latin typeface="Arial"/>
                        </a:rPr>
                        <a:t>Ingreso por transporte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$ 576,41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$ 576,41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$ 960,68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$ 960,68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$ 1.344,95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a:rPr>
                        <a:t>$ 1.344,95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266">
                <a:tc>
                  <a:txBody>
                    <a:bodyPr/>
                    <a:lstStyle/>
                    <a:p>
                      <a:pPr algn="l" fontAlgn="b"/>
                      <a:r>
                        <a:rPr lang="es-ES" sz="1000" b="1" i="0" u="none" strike="noStrike">
                          <a:latin typeface="Arial"/>
                        </a:rPr>
                        <a:t>INGRESO MENSUAL 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$ 1.948,25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$ 1.948,25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$ 3.247,09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$ 3.247,09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$ 4.545,93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latin typeface="Arial"/>
                        </a:rPr>
                        <a:t>$ 4.545,93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266">
                <a:tc>
                  <a:txBody>
                    <a:bodyPr/>
                    <a:lstStyle/>
                    <a:p>
                      <a:pPr algn="l" fontAlgn="b"/>
                      <a:r>
                        <a:rPr lang="es-ES" sz="1000" b="1" i="0" u="none" strike="noStrike">
                          <a:latin typeface="Arial"/>
                        </a:rPr>
                        <a:t>EGRESOS MENSUAL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266">
                <a:tc>
                  <a:txBody>
                    <a:bodyPr/>
                    <a:lstStyle/>
                    <a:p>
                      <a:pPr algn="l" fontAlgn="b"/>
                      <a:r>
                        <a:rPr lang="es-ES" sz="1000" b="1" i="0" u="none" strike="noStrike">
                          <a:latin typeface="Arial"/>
                        </a:rPr>
                        <a:t>FLUJO MENSUAL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0" i="0" u="none" strike="noStrike">
                          <a:latin typeface="Arial"/>
                        </a:rPr>
                        <a:t>-$ 2.481,75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0" i="0" u="none" strike="noStrike">
                          <a:latin typeface="Arial"/>
                        </a:rPr>
                        <a:t>-$ 2.481,75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0" i="0" u="none" strike="noStrike">
                          <a:latin typeface="Arial"/>
                        </a:rPr>
                        <a:t>-$ 1.182,91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0" i="0" u="none" strike="noStrike">
                          <a:latin typeface="Arial"/>
                        </a:rPr>
                        <a:t>-$ 1.182,91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1" i="0" u="none" strike="noStrike">
                          <a:latin typeface="Arial"/>
                        </a:rPr>
                        <a:t>$ 115,93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r" fontAlgn="b"/>
                      <a:r>
                        <a:rPr lang="es-ES" sz="1000" b="0" i="0" u="none" strike="noStrike">
                          <a:latin typeface="Arial"/>
                        </a:rPr>
                        <a:t>$ 115,93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7266">
                <a:tc>
                  <a:txBody>
                    <a:bodyPr/>
                    <a:lstStyle/>
                    <a:p>
                      <a:pPr algn="ctr" fontAlgn="b"/>
                      <a:r>
                        <a:rPr lang="es-ES" sz="1000" b="1" i="0" u="none" strike="noStrike">
                          <a:latin typeface="Arial"/>
                        </a:rPr>
                        <a:t>SALDO ACUMULADO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dirty="0">
                          <a:latin typeface="Arial"/>
                        </a:rPr>
                        <a:t>-$ 2.481,75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latin typeface="Arial"/>
                        </a:rPr>
                        <a:t>-$ 4.963,49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latin typeface="Arial"/>
                        </a:rPr>
                        <a:t>-$ 6.146,40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latin typeface="Arial"/>
                        </a:rPr>
                        <a:t>-$ 7.329,31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r" fontAlgn="b"/>
                      <a:r>
                        <a:rPr lang="es-ES" sz="1000" b="1" i="0" u="none" strike="noStrike">
                          <a:latin typeface="Arial"/>
                        </a:rPr>
                        <a:t>-$ 7.213,38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dirty="0">
                          <a:latin typeface="Arial"/>
                        </a:rPr>
                        <a:t>-$ 7.097,45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graphicFrame>
        <p:nvGraphicFramePr>
          <p:cNvPr id="7" name="6 Tabla"/>
          <p:cNvGraphicFramePr>
            <a:graphicFrameLocks noGrp="1"/>
          </p:cNvGraphicFramePr>
          <p:nvPr/>
        </p:nvGraphicFramePr>
        <p:xfrm>
          <a:off x="2143125" y="3500438"/>
          <a:ext cx="6286544" cy="2071707"/>
        </p:xfrm>
        <a:graphic>
          <a:graphicData uri="http://schemas.openxmlformats.org/drawingml/2006/table">
            <a:tbl>
              <a:tblPr/>
              <a:tblGrid>
                <a:gridCol w="951552"/>
                <a:gridCol w="951552"/>
                <a:gridCol w="1231421"/>
                <a:gridCol w="955051"/>
                <a:gridCol w="1133468"/>
                <a:gridCol w="1063500"/>
              </a:tblGrid>
              <a:tr h="235167">
                <a:tc>
                  <a:txBody>
                    <a:bodyPr/>
                    <a:lstStyle/>
                    <a:p>
                      <a:pPr algn="ctr" fontAlgn="b"/>
                      <a:r>
                        <a:rPr lang="es-ES" sz="1200" b="1" i="0" u="none" strike="noStrike" dirty="0">
                          <a:latin typeface="Arial"/>
                        </a:rPr>
                        <a:t>JULIO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latin typeface="Arial"/>
                        </a:rPr>
                        <a:t>AGOSTO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latin typeface="Arial"/>
                        </a:rPr>
                        <a:t>SEPTIEMBRE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latin typeface="Arial"/>
                        </a:rPr>
                        <a:t>OCTUBRE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latin typeface="Arial"/>
                        </a:rPr>
                        <a:t>NOVIEMBRE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latin typeface="Arial"/>
                        </a:rPr>
                        <a:t>DICIEMBRE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r>
              <a:tr h="223968">
                <a:tc>
                  <a:txBody>
                    <a:bodyPr/>
                    <a:lstStyle/>
                    <a:p>
                      <a:pPr algn="r" fontAlgn="b"/>
                      <a:r>
                        <a:rPr lang="es-ES" sz="1200" b="0" i="0" u="none" strike="noStrike">
                          <a:latin typeface="Arial"/>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968">
                <a:tc>
                  <a:txBody>
                    <a:bodyPr/>
                    <a:lstStyle/>
                    <a:p>
                      <a:pPr algn="r" fontAlgn="b"/>
                      <a:r>
                        <a:rPr lang="es-ES" sz="1200" b="0" i="0" u="none" strike="noStrike">
                          <a:latin typeface="Arial"/>
                        </a:rPr>
                        <a:t>2690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2690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2690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3228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3766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3766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968">
                <a:tc>
                  <a:txBody>
                    <a:bodyPr/>
                    <a:lstStyle/>
                    <a:p>
                      <a:pPr algn="r" fontAlgn="b"/>
                      <a:r>
                        <a:rPr lang="es-ES" sz="1200" b="0" i="0" u="none" strike="noStrike">
                          <a:latin typeface="Arial"/>
                        </a:rPr>
                        <a:t>$ 4.572,83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$ 4.572,83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$ 4.572,83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$ 5.487,39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$ 6.401,96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$ 6.401,96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968">
                <a:tc>
                  <a:txBody>
                    <a:bodyPr/>
                    <a:lstStyle/>
                    <a:p>
                      <a:pPr algn="r" fontAlgn="b"/>
                      <a:r>
                        <a:rPr lang="es-ES" sz="1200" b="0" i="0" u="none" strike="noStrike">
                          <a:latin typeface="Arial"/>
                        </a:rPr>
                        <a:t>$ 1.921,36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$ 1.921,36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$ 1.921,36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$ 2.305,63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latin typeface="Arial"/>
                        </a:rPr>
                        <a:t>$ 2.689,90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Arial"/>
                        </a:rPr>
                        <a:t>$ 2.689,90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167">
                <a:tc>
                  <a:txBody>
                    <a:bodyPr/>
                    <a:lstStyle/>
                    <a:p>
                      <a:pPr algn="r" fontAlgn="b"/>
                      <a:r>
                        <a:rPr lang="es-ES" sz="1200" b="1" i="0" u="none" strike="noStrike">
                          <a:latin typeface="Arial"/>
                        </a:rPr>
                        <a:t>$ 6.494,18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$ 6.494,18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$ 6.494,18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$ 7.793,02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$ 9.091,86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$ 9.091,86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167">
                <a:tc>
                  <a:txBody>
                    <a:bodyPr/>
                    <a:lstStyle/>
                    <a:p>
                      <a:pPr algn="r" fontAlgn="b"/>
                      <a:r>
                        <a:rPr lang="es-ES" sz="12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latin typeface="Arial"/>
                        </a:rPr>
                        <a:t>$ 4.430,00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167">
                <a:tc>
                  <a:txBody>
                    <a:bodyPr/>
                    <a:lstStyle/>
                    <a:p>
                      <a:pPr algn="r" fontAlgn="b"/>
                      <a:r>
                        <a:rPr lang="es-ES" sz="1200" b="0" i="0" u="none" strike="noStrike">
                          <a:latin typeface="Arial"/>
                        </a:rPr>
                        <a:t>$ 2.064,18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0" i="0" u="none" strike="noStrike">
                          <a:latin typeface="Arial"/>
                        </a:rPr>
                        <a:t>$ 2.064,18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0" i="0" u="none" strike="noStrike">
                          <a:latin typeface="Arial"/>
                        </a:rPr>
                        <a:t>$ 2.064,18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0" i="0" u="none" strike="noStrike">
                          <a:latin typeface="Arial"/>
                        </a:rPr>
                        <a:t>$ 3.363,02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0" i="0" u="none" strike="noStrike">
                          <a:latin typeface="Arial"/>
                        </a:rPr>
                        <a:t>$ 4.661,86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200" b="0" i="0" u="none" strike="noStrike">
                          <a:latin typeface="Arial"/>
                        </a:rPr>
                        <a:t>$ 4.661,86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5167">
                <a:tc>
                  <a:txBody>
                    <a:bodyPr/>
                    <a:lstStyle/>
                    <a:p>
                      <a:pPr algn="r" fontAlgn="b"/>
                      <a:r>
                        <a:rPr lang="es-ES" sz="1200" b="1" i="0" u="none" strike="noStrike">
                          <a:latin typeface="Arial"/>
                        </a:rPr>
                        <a:t>-$ 5.033,27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latin typeface="Arial"/>
                        </a:rPr>
                        <a:t>-$ 2.969,08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latin typeface="Arial"/>
                        </a:rPr>
                        <a:t>-$ 904,90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latin typeface="Arial"/>
                        </a:rPr>
                        <a:t>$ 2.458,12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latin typeface="Arial"/>
                        </a:rPr>
                        <a:t>$ 7.119,98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latin typeface="Arial"/>
                        </a:rPr>
                        <a:t>$ 11.781,83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p:nvPr>
        </p:nvSpPr>
        <p:spPr>
          <a:xfrm>
            <a:off x="428625" y="500063"/>
            <a:ext cx="7467600" cy="560387"/>
          </a:xfrm>
        </p:spPr>
        <p:txBody>
          <a:bodyPr/>
          <a:lstStyle/>
          <a:p>
            <a:pPr algn="ctr" eaLnBrk="1" hangingPunct="1"/>
            <a:r>
              <a:rPr lang="es-ES_tradnl" sz="2400" b="1" smtClean="0">
                <a:solidFill>
                  <a:schemeClr val="tx1"/>
                </a:solidFill>
                <a:latin typeface="Arial" charset="0"/>
                <a:cs typeface="Arial" charset="0"/>
              </a:rPr>
              <a:t>Financiamiento</a:t>
            </a:r>
            <a:endParaRPr lang="es-ES" sz="2400" b="1" smtClean="0">
              <a:solidFill>
                <a:schemeClr val="tx1"/>
              </a:solidFill>
              <a:latin typeface="Arial" charset="0"/>
              <a:cs typeface="Arial" charset="0"/>
            </a:endParaRPr>
          </a:p>
        </p:txBody>
      </p:sp>
      <p:sp>
        <p:nvSpPr>
          <p:cNvPr id="28675" name="2 Marcador de contenido"/>
          <p:cNvSpPr>
            <a:spLocks noGrp="1"/>
          </p:cNvSpPr>
          <p:nvPr>
            <p:ph idx="1"/>
          </p:nvPr>
        </p:nvSpPr>
        <p:spPr>
          <a:xfrm>
            <a:off x="428625" y="1143000"/>
            <a:ext cx="7467600" cy="857250"/>
          </a:xfrm>
        </p:spPr>
        <p:txBody>
          <a:bodyPr/>
          <a:lstStyle/>
          <a:p>
            <a:pPr algn="ctr" eaLnBrk="1" hangingPunct="1">
              <a:buFont typeface="Wingdings" pitchFamily="2" charset="2"/>
              <a:buNone/>
            </a:pPr>
            <a:r>
              <a:rPr lang="es-ES_tradnl" sz="1600" smtClean="0">
                <a:latin typeface="Arial" charset="0"/>
                <a:cs typeface="Arial" charset="0"/>
              </a:rPr>
              <a:t>El 40% del valor de las inversiones fue financiado por la CFN es decir 27.378,92. La diferencia del total de las inversiones fue cubierta por los recursos propios de los inversionistas. </a:t>
            </a:r>
            <a:endParaRPr lang="es-ES" sz="1600" smtClean="0">
              <a:latin typeface="Arial" charset="0"/>
              <a:cs typeface="Arial" charset="0"/>
            </a:endParaRPr>
          </a:p>
          <a:p>
            <a:pPr eaLnBrk="1" hangingPunct="1">
              <a:buFont typeface="Wingdings" pitchFamily="2" charset="2"/>
              <a:buNone/>
            </a:pPr>
            <a:endParaRPr lang="es-ES" smtClean="0"/>
          </a:p>
        </p:txBody>
      </p:sp>
      <p:graphicFrame>
        <p:nvGraphicFramePr>
          <p:cNvPr id="4" name="3 Tabla"/>
          <p:cNvGraphicFramePr>
            <a:graphicFrameLocks noGrp="1"/>
          </p:cNvGraphicFramePr>
          <p:nvPr/>
        </p:nvGraphicFramePr>
        <p:xfrm>
          <a:off x="2786063" y="2357438"/>
          <a:ext cx="3714776" cy="1097280"/>
        </p:xfrm>
        <a:graphic>
          <a:graphicData uri="http://schemas.openxmlformats.org/drawingml/2006/table">
            <a:tbl>
              <a:tblPr/>
              <a:tblGrid>
                <a:gridCol w="1672337"/>
                <a:gridCol w="1002302"/>
                <a:gridCol w="1040137"/>
              </a:tblGrid>
              <a:tr h="267893">
                <a:tc gridSpan="3">
                  <a:txBody>
                    <a:bodyPr/>
                    <a:lstStyle/>
                    <a:p>
                      <a:pPr algn="ctr">
                        <a:lnSpc>
                          <a:spcPct val="150000"/>
                        </a:lnSpc>
                        <a:spcAft>
                          <a:spcPts val="0"/>
                        </a:spcAft>
                      </a:pPr>
                      <a:r>
                        <a:rPr lang="es-ES" sz="1200" b="1" dirty="0" smtClean="0">
                          <a:latin typeface="Arial"/>
                          <a:ea typeface="Times New Roman"/>
                          <a:cs typeface="Times New Roman"/>
                        </a:rPr>
                        <a:t>CFN</a:t>
                      </a:r>
                      <a:endParaRPr lang="es-ES" sz="12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hMerge="1">
                  <a:txBody>
                    <a:bodyPr/>
                    <a:lstStyle/>
                    <a:p>
                      <a:endParaRPr lang="es-ES"/>
                    </a:p>
                  </a:txBody>
                  <a:tcPr/>
                </a:tc>
                <a:tc hMerge="1">
                  <a:txBody>
                    <a:bodyPr/>
                    <a:lstStyle/>
                    <a:p>
                      <a:endParaRPr lang="es-ES"/>
                    </a:p>
                  </a:txBody>
                  <a:tcPr/>
                </a:tc>
              </a:tr>
              <a:tr h="267893">
                <a:tc>
                  <a:txBody>
                    <a:bodyPr/>
                    <a:lstStyle/>
                    <a:p>
                      <a:pPr>
                        <a:lnSpc>
                          <a:spcPct val="150000"/>
                        </a:lnSpc>
                        <a:spcAft>
                          <a:spcPts val="0"/>
                        </a:spcAft>
                      </a:pPr>
                      <a:r>
                        <a:rPr lang="es-ES" sz="1200" b="1">
                          <a:latin typeface="Arial"/>
                          <a:ea typeface="Times New Roman"/>
                          <a:cs typeface="Times New Roman"/>
                        </a:rPr>
                        <a:t>PRESTAMO</a:t>
                      </a:r>
                      <a:endParaRPr lang="es-ES" sz="12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latin typeface="Arial"/>
                          <a:ea typeface="Times New Roman"/>
                          <a:cs typeface="Times New Roman"/>
                        </a:rPr>
                        <a:t>40%</a:t>
                      </a:r>
                      <a:endParaRPr lang="es-ES" sz="12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s-ES" sz="1200" b="1">
                          <a:latin typeface="Arial"/>
                          <a:ea typeface="Times New Roman"/>
                          <a:cs typeface="Times New Roman"/>
                        </a:rPr>
                        <a:t> </a:t>
                      </a:r>
                      <a:endParaRPr lang="es-ES" sz="12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893">
                <a:tc>
                  <a:txBody>
                    <a:bodyPr/>
                    <a:lstStyle/>
                    <a:p>
                      <a:pPr>
                        <a:lnSpc>
                          <a:spcPct val="150000"/>
                        </a:lnSpc>
                        <a:spcAft>
                          <a:spcPts val="0"/>
                        </a:spcAft>
                      </a:pPr>
                      <a:r>
                        <a:rPr lang="es-ES" sz="1200" b="1" dirty="0">
                          <a:latin typeface="Arial"/>
                          <a:ea typeface="Times New Roman"/>
                          <a:cs typeface="Times New Roman"/>
                        </a:rPr>
                        <a:t>PLAZO:</a:t>
                      </a:r>
                      <a:endParaRPr lang="es-ES" sz="12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dirty="0">
                          <a:latin typeface="Arial"/>
                          <a:ea typeface="Times New Roman"/>
                          <a:cs typeface="Times New Roman"/>
                        </a:rPr>
                        <a:t>5 </a:t>
                      </a:r>
                      <a:endParaRPr lang="es-ES" sz="12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b="1" dirty="0">
                          <a:latin typeface="Arial"/>
                          <a:ea typeface="Times New Roman"/>
                          <a:cs typeface="Times New Roman"/>
                        </a:rPr>
                        <a:t>AÑOS</a:t>
                      </a:r>
                      <a:endParaRPr lang="es-ES" sz="12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893">
                <a:tc>
                  <a:txBody>
                    <a:bodyPr/>
                    <a:lstStyle/>
                    <a:p>
                      <a:pPr>
                        <a:lnSpc>
                          <a:spcPct val="150000"/>
                        </a:lnSpc>
                        <a:spcAft>
                          <a:spcPts val="0"/>
                        </a:spcAft>
                      </a:pPr>
                      <a:r>
                        <a:rPr lang="es-ES" sz="1200" b="1">
                          <a:latin typeface="Arial"/>
                          <a:ea typeface="Times New Roman"/>
                          <a:cs typeface="Times New Roman"/>
                        </a:rPr>
                        <a:t>INTERES:</a:t>
                      </a:r>
                      <a:endParaRPr lang="es-ES" sz="12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200">
                          <a:latin typeface="Arial"/>
                          <a:ea typeface="Times New Roman"/>
                          <a:cs typeface="Times New Roman"/>
                        </a:rPr>
                        <a:t>10,00%</a:t>
                      </a:r>
                      <a:endParaRPr lang="es-ES" sz="12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50000"/>
                        </a:lnSpc>
                        <a:spcAft>
                          <a:spcPts val="0"/>
                        </a:spcAft>
                      </a:pPr>
                      <a:r>
                        <a:rPr lang="es-ES" sz="1200" b="1" dirty="0">
                          <a:latin typeface="Arial"/>
                          <a:ea typeface="Times New Roman"/>
                          <a:cs typeface="Times New Roman"/>
                        </a:rPr>
                        <a:t>ANUAL</a:t>
                      </a:r>
                      <a:endParaRPr lang="es-ES" sz="12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4 Tabla"/>
          <p:cNvGraphicFramePr>
            <a:graphicFrameLocks noGrp="1"/>
          </p:cNvGraphicFramePr>
          <p:nvPr/>
        </p:nvGraphicFramePr>
        <p:xfrm>
          <a:off x="1785938" y="3643313"/>
          <a:ext cx="5643600" cy="2571767"/>
        </p:xfrm>
        <a:graphic>
          <a:graphicData uri="http://schemas.openxmlformats.org/drawingml/2006/table">
            <a:tbl>
              <a:tblPr/>
              <a:tblGrid>
                <a:gridCol w="1221030"/>
                <a:gridCol w="741620"/>
                <a:gridCol w="741620"/>
                <a:gridCol w="741620"/>
                <a:gridCol w="741620"/>
                <a:gridCol w="726616"/>
                <a:gridCol w="729474"/>
              </a:tblGrid>
              <a:tr h="254715">
                <a:tc>
                  <a:txBody>
                    <a:bodyPr/>
                    <a:lstStyle/>
                    <a:p>
                      <a:pPr algn="l">
                        <a:lnSpc>
                          <a:spcPct val="150000"/>
                        </a:lnSpc>
                        <a:spcAft>
                          <a:spcPts val="0"/>
                        </a:spcAft>
                      </a:pPr>
                      <a:r>
                        <a:rPr lang="es-ES" sz="1100" b="1" dirty="0">
                          <a:latin typeface="Arial"/>
                          <a:ea typeface="Times New Roman"/>
                          <a:cs typeface="Times New Roman"/>
                        </a:rPr>
                        <a:t>AÑOS</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dirty="0">
                          <a:latin typeface="Arial"/>
                          <a:ea typeface="Times New Roman"/>
                          <a:cs typeface="Times New Roman"/>
                        </a:rPr>
                        <a:t>0</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a:latin typeface="Arial"/>
                          <a:ea typeface="Times New Roman"/>
                          <a:cs typeface="Times New Roman"/>
                        </a:rPr>
                        <a:t>1</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a:latin typeface="Arial"/>
                          <a:ea typeface="Times New Roman"/>
                          <a:cs typeface="Times New Roman"/>
                        </a:rPr>
                        <a:t>2</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dirty="0">
                          <a:latin typeface="Arial"/>
                          <a:ea typeface="Times New Roman"/>
                          <a:cs typeface="Times New Roman"/>
                        </a:rPr>
                        <a:t>3</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dirty="0">
                          <a:latin typeface="Arial"/>
                          <a:ea typeface="Times New Roman"/>
                          <a:cs typeface="Times New Roman"/>
                        </a:rPr>
                        <a:t>4</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a:latin typeface="Arial"/>
                          <a:ea typeface="Times New Roman"/>
                          <a:cs typeface="Times New Roman"/>
                        </a:rPr>
                        <a:t>5</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r h="579263">
                <a:tc>
                  <a:txBody>
                    <a:bodyPr/>
                    <a:lstStyle/>
                    <a:p>
                      <a:pPr algn="l">
                        <a:lnSpc>
                          <a:spcPct val="150000"/>
                        </a:lnSpc>
                        <a:spcAft>
                          <a:spcPts val="0"/>
                        </a:spcAft>
                      </a:pPr>
                      <a:r>
                        <a:rPr lang="es-ES" sz="1100" b="1">
                          <a:latin typeface="Arial"/>
                          <a:ea typeface="Times New Roman"/>
                          <a:cs typeface="Times New Roman"/>
                        </a:rPr>
                        <a:t>PAGO</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cs typeface="Times New Roman"/>
                        </a:rPr>
                        <a:t> </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cs typeface="Times New Roman"/>
                        </a:rPr>
                        <a:t>         7.222,49   </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cs typeface="Times New Roman"/>
                        </a:rPr>
                        <a:t>         7.222,49   </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7.222,49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7.222,49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7.222,49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9263">
                <a:tc>
                  <a:txBody>
                    <a:bodyPr/>
                    <a:lstStyle/>
                    <a:p>
                      <a:pPr algn="l">
                        <a:lnSpc>
                          <a:spcPct val="150000"/>
                        </a:lnSpc>
                        <a:spcAft>
                          <a:spcPts val="0"/>
                        </a:spcAft>
                      </a:pPr>
                      <a:r>
                        <a:rPr lang="es-ES" sz="1100" b="1">
                          <a:latin typeface="Arial"/>
                          <a:ea typeface="Times New Roman"/>
                          <a:cs typeface="Times New Roman"/>
                        </a:rPr>
                        <a:t>AMORTIZACION</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4.484,60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cs typeface="Times New Roman"/>
                        </a:rPr>
                        <a:t>         4.933,06   </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cs typeface="Times New Roman"/>
                        </a:rPr>
                        <a:t>         5.426,36   </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5.969,00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6.565,90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9263">
                <a:tc>
                  <a:txBody>
                    <a:bodyPr/>
                    <a:lstStyle/>
                    <a:p>
                      <a:pPr algn="l">
                        <a:lnSpc>
                          <a:spcPct val="150000"/>
                        </a:lnSpc>
                        <a:spcAft>
                          <a:spcPts val="0"/>
                        </a:spcAft>
                      </a:pPr>
                      <a:r>
                        <a:rPr lang="es-ES" sz="1100" b="1">
                          <a:latin typeface="Arial"/>
                          <a:ea typeface="Times New Roman"/>
                          <a:cs typeface="Times New Roman"/>
                        </a:rPr>
                        <a:t>INTERES</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2.737,89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2.289,43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cs typeface="Times New Roman"/>
                        </a:rPr>
                        <a:t>         1.796,13   </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cs typeface="Times New Roman"/>
                        </a:rPr>
                        <a:t>         1.253,49   </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656,59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9263">
                <a:tc>
                  <a:txBody>
                    <a:bodyPr/>
                    <a:lstStyle/>
                    <a:p>
                      <a:pPr algn="l">
                        <a:lnSpc>
                          <a:spcPct val="150000"/>
                        </a:lnSpc>
                        <a:spcAft>
                          <a:spcPts val="0"/>
                        </a:spcAft>
                      </a:pPr>
                      <a:r>
                        <a:rPr lang="es-ES" sz="1100" b="1">
                          <a:latin typeface="Arial"/>
                          <a:ea typeface="Times New Roman"/>
                          <a:cs typeface="Times New Roman"/>
                        </a:rPr>
                        <a:t>SALDO INSOLUTO</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27.378,92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22.894,32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17.961,27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cs typeface="Times New Roman"/>
                        </a:rPr>
                        <a:t>       12.534,90   </a:t>
                      </a:r>
                      <a:endParaRPr lang="es-ES" sz="110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cs typeface="Times New Roman"/>
                        </a:rPr>
                        <a:t>         6.565,90   </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cs typeface="Times New Roman"/>
                        </a:rPr>
                        <a:t>               0,00   </a:t>
                      </a:r>
                      <a:endParaRPr lang="es-ES" sz="1100" dirty="0">
                        <a:latin typeface="Times New Roman"/>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p:nvPr>
        </p:nvSpPr>
        <p:spPr>
          <a:xfrm>
            <a:off x="500063" y="357188"/>
            <a:ext cx="7467600" cy="560387"/>
          </a:xfrm>
        </p:spPr>
        <p:txBody>
          <a:bodyPr/>
          <a:lstStyle/>
          <a:p>
            <a:pPr algn="ctr" eaLnBrk="1" hangingPunct="1"/>
            <a:r>
              <a:rPr lang="es-ES_tradnl" sz="2400" b="1" smtClean="0">
                <a:solidFill>
                  <a:schemeClr val="tx1"/>
                </a:solidFill>
                <a:latin typeface="Arial" charset="0"/>
                <a:cs typeface="Arial" charset="0"/>
              </a:rPr>
              <a:t>Ingresos</a:t>
            </a:r>
            <a:endParaRPr lang="es-ES" sz="2400" smtClean="0">
              <a:solidFill>
                <a:schemeClr val="tx1"/>
              </a:solidFill>
              <a:latin typeface="Arial" charset="0"/>
              <a:cs typeface="Arial" charset="0"/>
            </a:endParaRPr>
          </a:p>
        </p:txBody>
      </p:sp>
      <p:sp>
        <p:nvSpPr>
          <p:cNvPr id="16387" name="2 Marcador de contenido"/>
          <p:cNvSpPr>
            <a:spLocks noGrp="1"/>
          </p:cNvSpPr>
          <p:nvPr>
            <p:ph idx="1"/>
          </p:nvPr>
        </p:nvSpPr>
        <p:spPr>
          <a:xfrm>
            <a:off x="428625" y="1071563"/>
            <a:ext cx="7467600" cy="1714500"/>
          </a:xfrm>
        </p:spPr>
        <p:txBody>
          <a:bodyPr>
            <a:normAutofit lnSpcReduction="10000"/>
          </a:bodyPr>
          <a:lstStyle/>
          <a:p>
            <a:pPr marL="274320" indent="-274320" eaLnBrk="1" fontAlgn="auto" hangingPunct="1">
              <a:spcAft>
                <a:spcPts val="0"/>
              </a:spcAft>
              <a:buClr>
                <a:schemeClr val="accent3"/>
              </a:buClr>
              <a:buFont typeface="Wingdings" pitchFamily="2" charset="2"/>
              <a:buNone/>
              <a:defRPr/>
            </a:pPr>
            <a:r>
              <a:rPr lang="es-ES_tradnl" sz="1800" dirty="0" smtClean="0">
                <a:latin typeface="Arial" charset="0"/>
                <a:cs typeface="Arial" charset="0"/>
              </a:rPr>
              <a:t>Los ingresos se obtendrán de dos maneras: </a:t>
            </a:r>
            <a:endParaRPr lang="es-ES" sz="1800" dirty="0" smtClean="0">
              <a:latin typeface="Arial" charset="0"/>
              <a:cs typeface="Arial" charset="0"/>
            </a:endParaRPr>
          </a:p>
          <a:p>
            <a:pPr marL="274320" indent="-274320" algn="just" eaLnBrk="1" fontAlgn="auto" hangingPunct="1">
              <a:spcAft>
                <a:spcPts val="0"/>
              </a:spcAft>
              <a:buClr>
                <a:schemeClr val="accent3"/>
              </a:buClr>
              <a:buFont typeface="Wingdings 2"/>
              <a:buChar char=""/>
              <a:defRPr/>
            </a:pPr>
            <a:r>
              <a:rPr lang="es-ES_tradnl" sz="1800" dirty="0" smtClean="0">
                <a:latin typeface="Arial" charset="0"/>
                <a:cs typeface="Arial" charset="0"/>
              </a:rPr>
              <a:t>Valor de kilogramos de tubos recolectados, obtenido de la multiplicación del costo ($1,70) y cantidad de kilo estimado para los próximos 10 años (2011 hasta 2020) </a:t>
            </a:r>
            <a:endParaRPr lang="es-ES" sz="1800" dirty="0" smtClean="0">
              <a:latin typeface="Arial" charset="0"/>
              <a:cs typeface="Arial" charset="0"/>
            </a:endParaRPr>
          </a:p>
          <a:p>
            <a:pPr marL="274320" indent="-274320" algn="just" eaLnBrk="1" fontAlgn="auto" hangingPunct="1">
              <a:spcAft>
                <a:spcPts val="0"/>
              </a:spcAft>
              <a:buClr>
                <a:schemeClr val="accent3"/>
              </a:buClr>
              <a:buFont typeface="Wingdings 2"/>
              <a:buChar char=""/>
              <a:defRPr/>
            </a:pPr>
            <a:r>
              <a:rPr lang="es-ES_tradnl" sz="1800" dirty="0" smtClean="0">
                <a:latin typeface="Arial" charset="0"/>
                <a:cs typeface="Arial" charset="0"/>
              </a:rPr>
              <a:t>Transporte de los tubos recolectados cuyo valor es de $50 por empresa</a:t>
            </a:r>
            <a:r>
              <a:rPr lang="es-ES_tradnl" sz="1800" i="1" dirty="0" smtClean="0">
                <a:latin typeface="Arial" charset="0"/>
                <a:cs typeface="Arial" charset="0"/>
              </a:rPr>
              <a:t>.</a:t>
            </a:r>
            <a:endParaRPr lang="es-ES" sz="1800" dirty="0" smtClean="0">
              <a:latin typeface="Arial" charset="0"/>
              <a:cs typeface="Arial" charset="0"/>
            </a:endParaRPr>
          </a:p>
        </p:txBody>
      </p:sp>
      <p:graphicFrame>
        <p:nvGraphicFramePr>
          <p:cNvPr id="4" name="3 Tabla"/>
          <p:cNvGraphicFramePr>
            <a:graphicFrameLocks noGrp="1"/>
          </p:cNvGraphicFramePr>
          <p:nvPr/>
        </p:nvGraphicFramePr>
        <p:xfrm>
          <a:off x="285750" y="3286125"/>
          <a:ext cx="8572531" cy="2428892"/>
        </p:xfrm>
        <a:graphic>
          <a:graphicData uri="http://schemas.openxmlformats.org/drawingml/2006/table">
            <a:tbl>
              <a:tblPr/>
              <a:tblGrid>
                <a:gridCol w="2057829"/>
                <a:gridCol w="605037"/>
                <a:gridCol w="647249"/>
                <a:gridCol w="703531"/>
                <a:gridCol w="633177"/>
                <a:gridCol w="576895"/>
                <a:gridCol w="661320"/>
                <a:gridCol w="689462"/>
                <a:gridCol w="661320"/>
                <a:gridCol w="647249"/>
                <a:gridCol w="689462"/>
              </a:tblGrid>
              <a:tr h="607223">
                <a:tc>
                  <a:txBody>
                    <a:bodyPr/>
                    <a:lstStyle/>
                    <a:p>
                      <a:pPr algn="l" fontAlgn="b"/>
                      <a:r>
                        <a:rPr lang="es-ES" sz="1600" b="1" i="0" u="none" strike="noStrike" dirty="0">
                          <a:solidFill>
                            <a:srgbClr val="000000"/>
                          </a:solidFill>
                          <a:latin typeface="Times New Roman"/>
                        </a:rPr>
                        <a:t>INGRESOS ANUALES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Times New Roman"/>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Times New Roman"/>
                        </a:rPr>
                        <a:t>2012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Times New Roman"/>
                        </a:rPr>
                        <a:t>2013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Times New Roman"/>
                        </a:rPr>
                        <a:t>2014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Times New Roman"/>
                        </a:rPr>
                        <a:t>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2016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2017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Times New Roman"/>
                        </a:rPr>
                        <a:t>2020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607223">
                <a:tc>
                  <a:txBody>
                    <a:bodyPr/>
                    <a:lstStyle/>
                    <a:p>
                      <a:pPr algn="l" fontAlgn="b"/>
                      <a:r>
                        <a:rPr lang="es-ES" sz="1600" b="0" i="0" u="none" strike="noStrike">
                          <a:solidFill>
                            <a:srgbClr val="000000"/>
                          </a:solidFill>
                          <a:latin typeface="Times New Roman"/>
                        </a:rPr>
                        <a:t>Ingresos por recoleccion de Tubos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$ 48.472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$ 51.380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$ 54.463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$ 57.731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Times New Roman"/>
                        </a:rPr>
                        <a:t>$ 61.195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Times New Roman"/>
                        </a:rPr>
                        <a:t>$ 64.866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Times New Roman"/>
                        </a:rPr>
                        <a:t>$ 68.758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Times New Roman"/>
                        </a:rPr>
                        <a:t>$ 72.884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Times New Roman"/>
                        </a:rPr>
                        <a:t>$ 77.257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$ 81.892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223">
                <a:tc>
                  <a:txBody>
                    <a:bodyPr/>
                    <a:lstStyle/>
                    <a:p>
                      <a:pPr algn="l" fontAlgn="b"/>
                      <a:r>
                        <a:rPr lang="es-ES" sz="1600" b="0" i="0" u="none" strike="noStrike" dirty="0">
                          <a:solidFill>
                            <a:srgbClr val="000000"/>
                          </a:solidFill>
                          <a:latin typeface="Times New Roman"/>
                        </a:rPr>
                        <a:t>Ingresos por transporte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$ 20.366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$ 21.588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$ 22.884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$ 24.257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$ 25.712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$ 27.255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$ 28.890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Times New Roman"/>
                        </a:rPr>
                        <a:t>$ 30.623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Times New Roman"/>
                        </a:rPr>
                        <a:t>$ 32.461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Times New Roman"/>
                        </a:rPr>
                        <a:t>$ 34.409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223">
                <a:tc>
                  <a:txBody>
                    <a:bodyPr/>
                    <a:lstStyle/>
                    <a:p>
                      <a:pPr algn="l" fontAlgn="b"/>
                      <a:r>
                        <a:rPr lang="es-ES" sz="1600" b="1" i="0" u="none" strike="noStrike" dirty="0">
                          <a:solidFill>
                            <a:srgbClr val="000000"/>
                          </a:solidFill>
                          <a:latin typeface="Times New Roman"/>
                        </a:rPr>
                        <a:t>Total de ingresos anuales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$ 68.838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Times New Roman"/>
                        </a:rPr>
                        <a:t>$ 72.969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$ 77.347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$ 81.988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$ 86.907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$ 92.121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$ 97.649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$ 103.507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Times New Roman"/>
                        </a:rPr>
                        <a:t>$ 109.718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Times New Roman"/>
                        </a:rPr>
                        <a:t>$ 116.301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Título"/>
          <p:cNvSpPr>
            <a:spLocks noGrp="1"/>
          </p:cNvSpPr>
          <p:nvPr>
            <p:ph type="title"/>
          </p:nvPr>
        </p:nvSpPr>
        <p:spPr>
          <a:xfrm>
            <a:off x="428625" y="500063"/>
            <a:ext cx="7467600" cy="488950"/>
          </a:xfrm>
        </p:spPr>
        <p:txBody>
          <a:bodyPr/>
          <a:lstStyle/>
          <a:p>
            <a:pPr algn="ctr" eaLnBrk="1" hangingPunct="1"/>
            <a:r>
              <a:rPr lang="es-ES" sz="2400" b="1" smtClean="0">
                <a:solidFill>
                  <a:schemeClr val="tx1"/>
                </a:solidFill>
                <a:latin typeface="Arial" charset="0"/>
                <a:cs typeface="Arial" charset="0"/>
              </a:rPr>
              <a:t>Costo de Venta</a:t>
            </a:r>
          </a:p>
        </p:txBody>
      </p:sp>
      <p:sp>
        <p:nvSpPr>
          <p:cNvPr id="30723" name="2 Marcador de contenido"/>
          <p:cNvSpPr>
            <a:spLocks noGrp="1"/>
          </p:cNvSpPr>
          <p:nvPr>
            <p:ph idx="1"/>
          </p:nvPr>
        </p:nvSpPr>
        <p:spPr>
          <a:xfrm>
            <a:off x="457200" y="1428750"/>
            <a:ext cx="7467600" cy="928688"/>
          </a:xfrm>
        </p:spPr>
        <p:txBody>
          <a:bodyPr/>
          <a:lstStyle/>
          <a:p>
            <a:pPr algn="ctr" eaLnBrk="1" hangingPunct="1">
              <a:buFont typeface="Wingdings" pitchFamily="2" charset="2"/>
              <a:buNone/>
            </a:pPr>
            <a:r>
              <a:rPr lang="es-ES_tradnl" sz="1800" smtClean="0">
                <a:latin typeface="Arial" charset="0"/>
                <a:cs typeface="Arial" charset="0"/>
              </a:rPr>
              <a:t>Incluye el valor del combustible, chofer, operarios y salario de los vendedores por el valor anual de $9.540. </a:t>
            </a:r>
            <a:endParaRPr lang="es-ES" sz="1800" smtClean="0">
              <a:latin typeface="Arial" charset="0"/>
              <a:cs typeface="Arial" charset="0"/>
            </a:endParaRPr>
          </a:p>
          <a:p>
            <a:pPr eaLnBrk="1" hangingPunct="1"/>
            <a:endParaRPr lang="es-ES" smtClean="0"/>
          </a:p>
        </p:txBody>
      </p:sp>
      <p:graphicFrame>
        <p:nvGraphicFramePr>
          <p:cNvPr id="4" name="3 Tabla"/>
          <p:cNvGraphicFramePr>
            <a:graphicFrameLocks noGrp="1"/>
          </p:cNvGraphicFramePr>
          <p:nvPr/>
        </p:nvGraphicFramePr>
        <p:xfrm>
          <a:off x="2000250" y="2643188"/>
          <a:ext cx="5072098" cy="2500332"/>
        </p:xfrm>
        <a:graphic>
          <a:graphicData uri="http://schemas.openxmlformats.org/drawingml/2006/table">
            <a:tbl>
              <a:tblPr/>
              <a:tblGrid>
                <a:gridCol w="3488246"/>
                <a:gridCol w="1583852"/>
              </a:tblGrid>
              <a:tr h="416722">
                <a:tc>
                  <a:txBody>
                    <a:bodyPr/>
                    <a:lstStyle/>
                    <a:p>
                      <a:pPr>
                        <a:lnSpc>
                          <a:spcPct val="150000"/>
                        </a:lnSpc>
                        <a:spcAft>
                          <a:spcPts val="0"/>
                        </a:spcAft>
                      </a:pPr>
                      <a:r>
                        <a:rPr lang="es-ES" sz="1600" b="1" dirty="0">
                          <a:latin typeface="Arial"/>
                          <a:ea typeface="Times New Roman"/>
                        </a:rPr>
                        <a:t>COSTOS DE VENTA</a:t>
                      </a:r>
                      <a:endParaRPr lang="es-ES" sz="16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600" b="1">
                          <a:latin typeface="Arial"/>
                          <a:ea typeface="Times New Roman"/>
                        </a:rPr>
                        <a:t>Valor Anual</a:t>
                      </a:r>
                      <a:endParaRPr lang="es-ES" sz="16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r h="416722">
                <a:tc>
                  <a:txBody>
                    <a:bodyPr/>
                    <a:lstStyle/>
                    <a:p>
                      <a:pPr>
                        <a:lnSpc>
                          <a:spcPct val="150000"/>
                        </a:lnSpc>
                        <a:spcAft>
                          <a:spcPts val="0"/>
                        </a:spcAft>
                      </a:pPr>
                      <a:r>
                        <a:rPr lang="es-ES" sz="1600" dirty="0">
                          <a:latin typeface="Arial"/>
                          <a:ea typeface="Times New Roman"/>
                        </a:rPr>
                        <a:t>Combustible</a:t>
                      </a:r>
                      <a:endParaRPr lang="es-ES" sz="16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600" dirty="0">
                          <a:latin typeface="Arial"/>
                          <a:ea typeface="Times New Roman"/>
                        </a:rPr>
                        <a:t>$ 180,00</a:t>
                      </a:r>
                      <a:endParaRPr lang="es-ES" sz="16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722">
                <a:tc>
                  <a:txBody>
                    <a:bodyPr/>
                    <a:lstStyle/>
                    <a:p>
                      <a:pPr>
                        <a:lnSpc>
                          <a:spcPct val="150000"/>
                        </a:lnSpc>
                        <a:spcAft>
                          <a:spcPts val="0"/>
                        </a:spcAft>
                      </a:pPr>
                      <a:r>
                        <a:rPr lang="es-ES" sz="1600">
                          <a:latin typeface="Arial"/>
                          <a:ea typeface="Times New Roman"/>
                        </a:rPr>
                        <a:t>Chofer </a:t>
                      </a:r>
                      <a:endParaRPr lang="es-ES" sz="16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600" dirty="0">
                          <a:latin typeface="Arial"/>
                          <a:ea typeface="Times New Roman"/>
                        </a:rPr>
                        <a:t>$ 1.440,00</a:t>
                      </a:r>
                      <a:endParaRPr lang="es-ES" sz="16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722">
                <a:tc>
                  <a:txBody>
                    <a:bodyPr/>
                    <a:lstStyle/>
                    <a:p>
                      <a:pPr>
                        <a:lnSpc>
                          <a:spcPct val="150000"/>
                        </a:lnSpc>
                        <a:spcAft>
                          <a:spcPts val="0"/>
                        </a:spcAft>
                      </a:pPr>
                      <a:r>
                        <a:rPr lang="es-ES" sz="1600">
                          <a:latin typeface="Arial"/>
                          <a:ea typeface="Times New Roman"/>
                        </a:rPr>
                        <a:t>Operarios (2) </a:t>
                      </a:r>
                      <a:endParaRPr lang="es-ES" sz="16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600" dirty="0">
                          <a:latin typeface="Arial"/>
                          <a:ea typeface="Times New Roman"/>
                        </a:rPr>
                        <a:t>$ 720,00</a:t>
                      </a:r>
                      <a:endParaRPr lang="es-ES" sz="16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722">
                <a:tc>
                  <a:txBody>
                    <a:bodyPr/>
                    <a:lstStyle/>
                    <a:p>
                      <a:pPr>
                        <a:lnSpc>
                          <a:spcPct val="150000"/>
                        </a:lnSpc>
                        <a:spcAft>
                          <a:spcPts val="0"/>
                        </a:spcAft>
                      </a:pPr>
                      <a:r>
                        <a:rPr lang="es-ES" sz="1600">
                          <a:latin typeface="Arial"/>
                          <a:ea typeface="Times New Roman"/>
                        </a:rPr>
                        <a:t>Salario de Vendedores (2)</a:t>
                      </a:r>
                      <a:endParaRPr lang="es-ES" sz="16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600" dirty="0">
                          <a:latin typeface="Arial"/>
                          <a:ea typeface="Times New Roman"/>
                        </a:rPr>
                        <a:t>$ 7.200,00</a:t>
                      </a:r>
                      <a:endParaRPr lang="es-ES" sz="16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722">
                <a:tc>
                  <a:txBody>
                    <a:bodyPr/>
                    <a:lstStyle/>
                    <a:p>
                      <a:pPr>
                        <a:lnSpc>
                          <a:spcPct val="150000"/>
                        </a:lnSpc>
                        <a:spcAft>
                          <a:spcPts val="0"/>
                        </a:spcAft>
                      </a:pPr>
                      <a:r>
                        <a:rPr lang="es-ES" sz="1600" b="1">
                          <a:latin typeface="Arial"/>
                          <a:ea typeface="Times New Roman"/>
                        </a:rPr>
                        <a:t>TOTAL DE COSTOS DE VENTA</a:t>
                      </a:r>
                      <a:endParaRPr lang="es-ES" sz="16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600" dirty="0">
                          <a:latin typeface="Arial"/>
                          <a:ea typeface="Times New Roman"/>
                        </a:rPr>
                        <a:t>$ 9.540,00</a:t>
                      </a:r>
                      <a:endParaRPr lang="es-ES" sz="16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Título"/>
          <p:cNvSpPr>
            <a:spLocks noGrp="1"/>
          </p:cNvSpPr>
          <p:nvPr>
            <p:ph type="title"/>
          </p:nvPr>
        </p:nvSpPr>
        <p:spPr>
          <a:xfrm>
            <a:off x="500063" y="428625"/>
            <a:ext cx="7467600" cy="488950"/>
          </a:xfrm>
        </p:spPr>
        <p:txBody>
          <a:bodyPr/>
          <a:lstStyle/>
          <a:p>
            <a:pPr algn="ctr" eaLnBrk="1" hangingPunct="1"/>
            <a:r>
              <a:rPr lang="es-ES_tradnl" sz="2400" b="1" smtClean="0">
                <a:solidFill>
                  <a:schemeClr val="tx1"/>
                </a:solidFill>
              </a:rPr>
              <a:t>Gastos</a:t>
            </a:r>
            <a:endParaRPr lang="es-ES" sz="2400" smtClean="0">
              <a:solidFill>
                <a:schemeClr val="tx1"/>
              </a:solidFill>
            </a:endParaRPr>
          </a:p>
        </p:txBody>
      </p:sp>
      <p:graphicFrame>
        <p:nvGraphicFramePr>
          <p:cNvPr id="6" name="5 Marcador de contenido"/>
          <p:cNvGraphicFramePr>
            <a:graphicFrameLocks noGrp="1"/>
          </p:cNvGraphicFramePr>
          <p:nvPr>
            <p:ph idx="1"/>
          </p:nvPr>
        </p:nvGraphicFramePr>
        <p:xfrm>
          <a:off x="571500" y="1428750"/>
          <a:ext cx="3643338" cy="4071969"/>
        </p:xfrm>
        <a:graphic>
          <a:graphicData uri="http://schemas.openxmlformats.org/drawingml/2006/table">
            <a:tbl>
              <a:tblPr/>
              <a:tblGrid>
                <a:gridCol w="2505641"/>
                <a:gridCol w="1137697"/>
              </a:tblGrid>
              <a:tr h="333768">
                <a:tc>
                  <a:txBody>
                    <a:bodyPr/>
                    <a:lstStyle/>
                    <a:p>
                      <a:pPr algn="l">
                        <a:lnSpc>
                          <a:spcPct val="150000"/>
                        </a:lnSpc>
                        <a:spcAft>
                          <a:spcPts val="0"/>
                        </a:spcAft>
                      </a:pPr>
                      <a:r>
                        <a:rPr lang="es-ES" sz="1100" b="1" dirty="0">
                          <a:latin typeface="Arial"/>
                          <a:ea typeface="Times New Roman"/>
                        </a:rPr>
                        <a:t>Gastos Administrativos</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l">
                        <a:lnSpc>
                          <a:spcPct val="150000"/>
                        </a:lnSpc>
                        <a:spcAft>
                          <a:spcPts val="0"/>
                        </a:spcAft>
                      </a:pPr>
                      <a:r>
                        <a:rPr lang="es-ES" sz="1100" b="1">
                          <a:latin typeface="Arial"/>
                          <a:ea typeface="Times New Roman"/>
                        </a:rPr>
                        <a:t>Valor Anual </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r h="333768">
                <a:tc>
                  <a:txBody>
                    <a:bodyPr/>
                    <a:lstStyle/>
                    <a:p>
                      <a:pPr algn="l">
                        <a:lnSpc>
                          <a:spcPct val="150000"/>
                        </a:lnSpc>
                        <a:spcAft>
                          <a:spcPts val="0"/>
                        </a:spcAft>
                      </a:pPr>
                      <a:r>
                        <a:rPr lang="es-ES" sz="1100" dirty="0">
                          <a:latin typeface="Arial"/>
                          <a:ea typeface="Times New Roman"/>
                        </a:rPr>
                        <a:t>Sueldo Gerente</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rPr>
                        <a:t>           9.600,00   </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768">
                <a:tc>
                  <a:txBody>
                    <a:bodyPr/>
                    <a:lstStyle/>
                    <a:p>
                      <a:pPr algn="l">
                        <a:lnSpc>
                          <a:spcPct val="150000"/>
                        </a:lnSpc>
                        <a:spcAft>
                          <a:spcPts val="0"/>
                        </a:spcAft>
                      </a:pPr>
                      <a:r>
                        <a:rPr lang="es-ES" sz="1100" dirty="0">
                          <a:latin typeface="Arial"/>
                          <a:ea typeface="Times New Roman"/>
                        </a:rPr>
                        <a:t>Sueldo Contador</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a:latin typeface="Arial"/>
                          <a:ea typeface="Times New Roman"/>
                        </a:rPr>
                        <a:t>           4.800,00   </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768">
                <a:tc>
                  <a:txBody>
                    <a:bodyPr/>
                    <a:lstStyle/>
                    <a:p>
                      <a:pPr algn="l">
                        <a:lnSpc>
                          <a:spcPct val="150000"/>
                        </a:lnSpc>
                        <a:spcAft>
                          <a:spcPts val="0"/>
                        </a:spcAft>
                      </a:pPr>
                      <a:r>
                        <a:rPr lang="es-ES" sz="1100" dirty="0">
                          <a:latin typeface="Arial"/>
                          <a:ea typeface="Times New Roman"/>
                        </a:rPr>
                        <a:t>Sueldo Secretaria</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rPr>
                        <a:t>           3.000,00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768">
                <a:tc>
                  <a:txBody>
                    <a:bodyPr/>
                    <a:lstStyle/>
                    <a:p>
                      <a:pPr algn="l">
                        <a:lnSpc>
                          <a:spcPct val="150000"/>
                        </a:lnSpc>
                        <a:spcAft>
                          <a:spcPts val="0"/>
                        </a:spcAft>
                      </a:pPr>
                      <a:r>
                        <a:rPr lang="es-ES" sz="1100">
                          <a:latin typeface="Arial"/>
                          <a:ea typeface="Times New Roman"/>
                        </a:rPr>
                        <a:t>Servicio Internet</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rPr>
                        <a:t>           1.200,00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768">
                <a:tc>
                  <a:txBody>
                    <a:bodyPr/>
                    <a:lstStyle/>
                    <a:p>
                      <a:pPr algn="l">
                        <a:lnSpc>
                          <a:spcPct val="150000"/>
                        </a:lnSpc>
                        <a:spcAft>
                          <a:spcPts val="0"/>
                        </a:spcAft>
                      </a:pPr>
                      <a:r>
                        <a:rPr lang="es-ES" sz="1100">
                          <a:latin typeface="Arial"/>
                          <a:ea typeface="Times New Roman"/>
                        </a:rPr>
                        <a:t>Servicios Básicos</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rPr>
                        <a:t>           2.520,00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768">
                <a:tc>
                  <a:txBody>
                    <a:bodyPr/>
                    <a:lstStyle/>
                    <a:p>
                      <a:pPr algn="l">
                        <a:lnSpc>
                          <a:spcPct val="150000"/>
                        </a:lnSpc>
                        <a:spcAft>
                          <a:spcPts val="0"/>
                        </a:spcAft>
                      </a:pPr>
                      <a:r>
                        <a:rPr lang="es-ES" sz="1100">
                          <a:latin typeface="Arial"/>
                          <a:ea typeface="Times New Roman"/>
                        </a:rPr>
                        <a:t>Suministros de oficina</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rPr>
                        <a:t>              480,00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768">
                <a:tc>
                  <a:txBody>
                    <a:bodyPr/>
                    <a:lstStyle/>
                    <a:p>
                      <a:pPr algn="l">
                        <a:lnSpc>
                          <a:spcPct val="150000"/>
                        </a:lnSpc>
                        <a:spcAft>
                          <a:spcPts val="0"/>
                        </a:spcAft>
                      </a:pPr>
                      <a:r>
                        <a:rPr lang="es-ES" sz="1100" b="1">
                          <a:latin typeface="Arial"/>
                          <a:ea typeface="Times New Roman"/>
                        </a:rPr>
                        <a:t>Total Gastos Administrativos</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l">
                        <a:lnSpc>
                          <a:spcPct val="150000"/>
                        </a:lnSpc>
                        <a:spcAft>
                          <a:spcPts val="0"/>
                        </a:spcAft>
                      </a:pPr>
                      <a:r>
                        <a:rPr lang="es-ES" sz="1100" b="1" dirty="0">
                          <a:latin typeface="Arial"/>
                          <a:ea typeface="Times New Roman"/>
                        </a:rPr>
                        <a:t>         21.600,00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r h="400521">
                <a:tc>
                  <a:txBody>
                    <a:bodyPr/>
                    <a:lstStyle/>
                    <a:p>
                      <a:pPr algn="l">
                        <a:lnSpc>
                          <a:spcPct val="150000"/>
                        </a:lnSpc>
                        <a:spcAft>
                          <a:spcPts val="0"/>
                        </a:spcAft>
                      </a:pPr>
                      <a:endParaRPr lang="es-ES" sz="1100">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endParaRPr lang="es-ES" sz="1100" dirty="0">
                        <a:latin typeface="Arial"/>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768">
                <a:tc>
                  <a:txBody>
                    <a:bodyPr/>
                    <a:lstStyle/>
                    <a:p>
                      <a:pPr algn="l">
                        <a:lnSpc>
                          <a:spcPct val="150000"/>
                        </a:lnSpc>
                        <a:spcAft>
                          <a:spcPts val="0"/>
                        </a:spcAft>
                      </a:pPr>
                      <a:r>
                        <a:rPr lang="es-ES" sz="1100" b="1">
                          <a:latin typeface="Arial"/>
                          <a:ea typeface="Times New Roman"/>
                        </a:rPr>
                        <a:t>Gasto de Publicidad</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100" dirty="0">
                          <a:latin typeface="Arial"/>
                          <a:ea typeface="Times New Roman"/>
                        </a:rPr>
                        <a:t>1200</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r h="333768">
                <a:tc>
                  <a:txBody>
                    <a:bodyPr/>
                    <a:lstStyle/>
                    <a:p>
                      <a:pPr algn="l">
                        <a:lnSpc>
                          <a:spcPct val="150000"/>
                        </a:lnSpc>
                        <a:spcAft>
                          <a:spcPts val="0"/>
                        </a:spcAft>
                      </a:pPr>
                      <a:endParaRPr lang="es-ES" sz="1100">
                        <a:latin typeface="Arial"/>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endParaRPr lang="es-ES" sz="1100" dirty="0">
                        <a:latin typeface="Arial"/>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768">
                <a:tc>
                  <a:txBody>
                    <a:bodyPr/>
                    <a:lstStyle/>
                    <a:p>
                      <a:pPr algn="l">
                        <a:lnSpc>
                          <a:spcPct val="150000"/>
                        </a:lnSpc>
                        <a:spcAft>
                          <a:spcPts val="0"/>
                        </a:spcAft>
                      </a:pPr>
                      <a:r>
                        <a:rPr lang="es-ES" sz="1100" b="1">
                          <a:latin typeface="Arial"/>
                          <a:ea typeface="Times New Roman"/>
                        </a:rPr>
                        <a:t>Gasto de Alquiler </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100" dirty="0">
                          <a:latin typeface="Arial"/>
                          <a:ea typeface="Times New Roman"/>
                        </a:rPr>
                        <a:t>           7.200,00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bl>
          </a:graphicData>
        </a:graphic>
      </p:graphicFrame>
      <p:graphicFrame>
        <p:nvGraphicFramePr>
          <p:cNvPr id="7" name="6 Tabla"/>
          <p:cNvGraphicFramePr>
            <a:graphicFrameLocks noGrp="1"/>
          </p:cNvGraphicFramePr>
          <p:nvPr/>
        </p:nvGraphicFramePr>
        <p:xfrm>
          <a:off x="4786313" y="1428750"/>
          <a:ext cx="3643338" cy="2643210"/>
        </p:xfrm>
        <a:graphic>
          <a:graphicData uri="http://schemas.openxmlformats.org/drawingml/2006/table">
            <a:tbl>
              <a:tblPr/>
              <a:tblGrid>
                <a:gridCol w="2505642"/>
                <a:gridCol w="1137696"/>
              </a:tblGrid>
              <a:tr h="293690">
                <a:tc>
                  <a:txBody>
                    <a:bodyPr/>
                    <a:lstStyle/>
                    <a:p>
                      <a:pPr algn="l">
                        <a:lnSpc>
                          <a:spcPct val="150000"/>
                        </a:lnSpc>
                        <a:spcAft>
                          <a:spcPts val="0"/>
                        </a:spcAft>
                      </a:pPr>
                      <a:r>
                        <a:rPr lang="es-ES" sz="1100" b="1" dirty="0">
                          <a:latin typeface="Arial"/>
                          <a:ea typeface="Times New Roman"/>
                        </a:rPr>
                        <a:t>Gastos del Préstamo</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dirty="0">
                          <a:latin typeface="Arial"/>
                          <a:ea typeface="Times New Roman"/>
                        </a:rPr>
                        <a:t>Valor anual</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r h="293690">
                <a:tc>
                  <a:txBody>
                    <a:bodyPr/>
                    <a:lstStyle/>
                    <a:p>
                      <a:pPr algn="l">
                        <a:lnSpc>
                          <a:spcPct val="150000"/>
                        </a:lnSpc>
                        <a:spcAft>
                          <a:spcPts val="0"/>
                        </a:spcAft>
                      </a:pPr>
                      <a:r>
                        <a:rPr lang="es-ES" sz="1100" dirty="0">
                          <a:latin typeface="Arial"/>
                          <a:ea typeface="Times New Roman"/>
                        </a:rPr>
                        <a:t>Gasto por Interés</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100" dirty="0">
                          <a:latin typeface="Arial"/>
                          <a:ea typeface="Times New Roman"/>
                        </a:rPr>
                        <a:t>           2.737,89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90">
                <a:tc>
                  <a:txBody>
                    <a:bodyPr/>
                    <a:lstStyle/>
                    <a:p>
                      <a:pPr algn="l">
                        <a:lnSpc>
                          <a:spcPct val="150000"/>
                        </a:lnSpc>
                        <a:spcAft>
                          <a:spcPts val="0"/>
                        </a:spcAft>
                      </a:pPr>
                      <a:endParaRPr lang="es-ES" sz="1100" dirty="0">
                        <a:latin typeface="Arial"/>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endParaRPr lang="es-ES" sz="1100">
                        <a:latin typeface="Arial"/>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90">
                <a:tc>
                  <a:txBody>
                    <a:bodyPr/>
                    <a:lstStyle/>
                    <a:p>
                      <a:pPr algn="l">
                        <a:lnSpc>
                          <a:spcPct val="150000"/>
                        </a:lnSpc>
                        <a:spcAft>
                          <a:spcPts val="0"/>
                        </a:spcAft>
                      </a:pPr>
                      <a:r>
                        <a:rPr lang="es-ES" sz="1100" b="1" dirty="0">
                          <a:latin typeface="Arial"/>
                          <a:ea typeface="Times New Roman"/>
                        </a:rPr>
                        <a:t>Gastos de Producción</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ctr">
                        <a:lnSpc>
                          <a:spcPct val="150000"/>
                        </a:lnSpc>
                        <a:spcAft>
                          <a:spcPts val="0"/>
                        </a:spcAft>
                      </a:pPr>
                      <a:r>
                        <a:rPr lang="es-ES" sz="1100" b="1">
                          <a:latin typeface="Arial"/>
                          <a:ea typeface="Times New Roman"/>
                        </a:rPr>
                        <a:t>Valor Anual</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r h="293690">
                <a:tc>
                  <a:txBody>
                    <a:bodyPr/>
                    <a:lstStyle/>
                    <a:p>
                      <a:pPr algn="l">
                        <a:lnSpc>
                          <a:spcPct val="150000"/>
                        </a:lnSpc>
                        <a:spcAft>
                          <a:spcPts val="0"/>
                        </a:spcAft>
                      </a:pPr>
                      <a:r>
                        <a:rPr lang="es-ES" sz="1100" dirty="0">
                          <a:latin typeface="Arial"/>
                          <a:ea typeface="Times New Roman"/>
                        </a:rPr>
                        <a:t>Sueldo Jefe de Producción</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100" dirty="0">
                          <a:latin typeface="Arial"/>
                          <a:ea typeface="Times New Roman"/>
                        </a:rPr>
                        <a:t>7200,00</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90">
                <a:tc>
                  <a:txBody>
                    <a:bodyPr/>
                    <a:lstStyle/>
                    <a:p>
                      <a:pPr algn="l">
                        <a:lnSpc>
                          <a:spcPct val="150000"/>
                        </a:lnSpc>
                        <a:spcAft>
                          <a:spcPts val="0"/>
                        </a:spcAft>
                      </a:pPr>
                      <a:r>
                        <a:rPr lang="es-ES" sz="1100" dirty="0">
                          <a:latin typeface="Arial"/>
                          <a:ea typeface="Times New Roman"/>
                        </a:rPr>
                        <a:t>Sueldo Guardias</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100" dirty="0">
                          <a:latin typeface="Arial"/>
                          <a:ea typeface="Times New Roman"/>
                        </a:rPr>
                        <a:t>5160,00</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90">
                <a:tc>
                  <a:txBody>
                    <a:bodyPr/>
                    <a:lstStyle/>
                    <a:p>
                      <a:pPr algn="l">
                        <a:lnSpc>
                          <a:spcPct val="150000"/>
                        </a:lnSpc>
                        <a:spcAft>
                          <a:spcPts val="0"/>
                        </a:spcAft>
                      </a:pPr>
                      <a:r>
                        <a:rPr lang="es-ES" sz="1100">
                          <a:latin typeface="Arial"/>
                          <a:ea typeface="Times New Roman"/>
                        </a:rPr>
                        <a:t>Servicios Básicos</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100" dirty="0">
                          <a:latin typeface="Arial"/>
                          <a:ea typeface="Times New Roman"/>
                        </a:rPr>
                        <a:t>660,00</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90">
                <a:tc>
                  <a:txBody>
                    <a:bodyPr/>
                    <a:lstStyle/>
                    <a:p>
                      <a:pPr algn="l">
                        <a:lnSpc>
                          <a:spcPct val="150000"/>
                        </a:lnSpc>
                        <a:spcAft>
                          <a:spcPts val="0"/>
                        </a:spcAft>
                      </a:pPr>
                      <a:r>
                        <a:rPr lang="es-ES" sz="1100">
                          <a:latin typeface="Arial"/>
                          <a:ea typeface="Times New Roman"/>
                        </a:rPr>
                        <a:t>Mantenimiento Vehículos</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s-ES" sz="1100" dirty="0">
                          <a:latin typeface="Arial"/>
                          <a:ea typeface="Times New Roman"/>
                        </a:rPr>
                        <a:t>600,00</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90">
                <a:tc>
                  <a:txBody>
                    <a:bodyPr/>
                    <a:lstStyle/>
                    <a:p>
                      <a:pPr algn="l">
                        <a:lnSpc>
                          <a:spcPct val="150000"/>
                        </a:lnSpc>
                        <a:spcAft>
                          <a:spcPts val="0"/>
                        </a:spcAft>
                      </a:pPr>
                      <a:r>
                        <a:rPr lang="es-ES" sz="1100" b="1">
                          <a:latin typeface="Arial"/>
                          <a:ea typeface="Times New Roman"/>
                        </a:rPr>
                        <a:t>Total Gastos de Producción</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100" b="1" dirty="0">
                          <a:latin typeface="Arial"/>
                          <a:ea typeface="Times New Roman"/>
                        </a:rPr>
                        <a:t>13620,00</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r>
            </a:tbl>
          </a:graphicData>
        </a:graphic>
      </p:graphicFrame>
      <p:graphicFrame>
        <p:nvGraphicFramePr>
          <p:cNvPr id="8" name="7 Tabla"/>
          <p:cNvGraphicFramePr>
            <a:graphicFrameLocks noGrp="1"/>
          </p:cNvGraphicFramePr>
          <p:nvPr/>
        </p:nvGraphicFramePr>
        <p:xfrm>
          <a:off x="4929188" y="4857750"/>
          <a:ext cx="3487738" cy="754380"/>
        </p:xfrm>
        <a:graphic>
          <a:graphicData uri="http://schemas.openxmlformats.org/drawingml/2006/table">
            <a:tbl>
              <a:tblPr/>
              <a:tblGrid>
                <a:gridCol w="2692083"/>
                <a:gridCol w="795655"/>
              </a:tblGrid>
              <a:tr h="228600">
                <a:tc>
                  <a:txBody>
                    <a:bodyPr/>
                    <a:lstStyle/>
                    <a:p>
                      <a:pPr>
                        <a:lnSpc>
                          <a:spcPct val="150000"/>
                        </a:lnSpc>
                        <a:spcAft>
                          <a:spcPts val="0"/>
                        </a:spcAft>
                      </a:pPr>
                      <a:r>
                        <a:rPr lang="es-ES" sz="1100" b="1" dirty="0">
                          <a:latin typeface="Arial"/>
                          <a:ea typeface="Times New Roman"/>
                        </a:rPr>
                        <a:t>TOTAL DE GASTOS</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100" b="1">
                          <a:latin typeface="Arial"/>
                          <a:ea typeface="Times New Roman"/>
                        </a:rPr>
                        <a:t>46.357,89  </a:t>
                      </a:r>
                      <a:endParaRPr lang="es-ES" sz="11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28600">
                <a:tc>
                  <a:txBody>
                    <a:bodyPr/>
                    <a:lstStyle/>
                    <a:p>
                      <a:pPr>
                        <a:lnSpc>
                          <a:spcPct val="150000"/>
                        </a:lnSpc>
                        <a:spcAft>
                          <a:spcPts val="0"/>
                        </a:spcAft>
                      </a:pPr>
                      <a:r>
                        <a:rPr lang="es-ES" sz="1100" b="1" dirty="0">
                          <a:latin typeface="Arial"/>
                          <a:ea typeface="Times New Roman"/>
                        </a:rPr>
                        <a:t>TOTAL DE COSTOS DE VENTA</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100" b="1" dirty="0">
                          <a:latin typeface="Arial"/>
                          <a:ea typeface="Times New Roman"/>
                        </a:rPr>
                        <a:t>9.540,00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8600">
                <a:tc>
                  <a:txBody>
                    <a:bodyPr/>
                    <a:lstStyle/>
                    <a:p>
                      <a:pPr>
                        <a:lnSpc>
                          <a:spcPct val="150000"/>
                        </a:lnSpc>
                        <a:spcAft>
                          <a:spcPts val="0"/>
                        </a:spcAft>
                      </a:pPr>
                      <a:r>
                        <a:rPr lang="es-ES" sz="1100" b="1" dirty="0">
                          <a:latin typeface="Arial"/>
                          <a:ea typeface="Times New Roman"/>
                        </a:rPr>
                        <a:t>TOTAL DE EGRESOS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r">
                        <a:lnSpc>
                          <a:spcPct val="150000"/>
                        </a:lnSpc>
                        <a:spcAft>
                          <a:spcPts val="0"/>
                        </a:spcAft>
                      </a:pPr>
                      <a:r>
                        <a:rPr lang="es-ES" sz="1100" b="1" dirty="0">
                          <a:latin typeface="Arial"/>
                          <a:ea typeface="Times New Roman"/>
                        </a:rPr>
                        <a:t>55.897,89  </a:t>
                      </a:r>
                      <a:endParaRPr lang="es-ES" sz="11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9" name="1 Título"/>
          <p:cNvSpPr txBox="1">
            <a:spLocks/>
          </p:cNvSpPr>
          <p:nvPr/>
        </p:nvSpPr>
        <p:spPr>
          <a:xfrm>
            <a:off x="4714875" y="4286250"/>
            <a:ext cx="3643313" cy="500063"/>
          </a:xfrm>
          <a:prstGeom prst="rect">
            <a:avLst/>
          </a:prstGeom>
        </p:spPr>
        <p:txBody>
          <a:bodyPr anchor="b">
            <a:normAutofit/>
          </a:bodyPr>
          <a:lstStyle/>
          <a:p>
            <a:pPr algn="ctr" fontAlgn="auto">
              <a:spcAft>
                <a:spcPts val="0"/>
              </a:spcAft>
              <a:defRPr/>
            </a:pPr>
            <a:r>
              <a:rPr lang="es-ES" sz="1600" b="1" dirty="0"/>
              <a:t>Total Egresos Anuales</a:t>
            </a:r>
            <a:endParaRPr lang="es-ES" sz="1600" b="1" cap="small" dirty="0">
              <a:latin typeface="+mj-lt"/>
              <a:ea typeface="+mj-ea"/>
              <a:cs typeface="+mj-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Título"/>
          <p:cNvSpPr>
            <a:spLocks noGrp="1"/>
          </p:cNvSpPr>
          <p:nvPr>
            <p:ph type="title"/>
          </p:nvPr>
        </p:nvSpPr>
        <p:spPr>
          <a:xfrm>
            <a:off x="500063" y="428625"/>
            <a:ext cx="7467600" cy="560388"/>
          </a:xfrm>
        </p:spPr>
        <p:txBody>
          <a:bodyPr/>
          <a:lstStyle/>
          <a:p>
            <a:pPr algn="ctr" eaLnBrk="1" hangingPunct="1"/>
            <a:r>
              <a:rPr lang="es-ES" sz="2400" b="1" smtClean="0">
                <a:solidFill>
                  <a:schemeClr val="tx1"/>
                </a:solidFill>
                <a:latin typeface="Arial" charset="0"/>
                <a:cs typeface="Arial" charset="0"/>
              </a:rPr>
              <a:t>ESTADO DE PERDIDAS Y GANANCIAS </a:t>
            </a:r>
            <a:endParaRPr lang="es-ES" sz="2400" smtClean="0">
              <a:solidFill>
                <a:schemeClr val="tx1"/>
              </a:solidFill>
              <a:latin typeface="Arial" charset="0"/>
              <a:cs typeface="Arial" charset="0"/>
            </a:endParaRPr>
          </a:p>
        </p:txBody>
      </p:sp>
      <p:graphicFrame>
        <p:nvGraphicFramePr>
          <p:cNvPr id="4" name="3 Marcador de contenido"/>
          <p:cNvGraphicFramePr>
            <a:graphicFrameLocks noGrp="1"/>
          </p:cNvGraphicFramePr>
          <p:nvPr>
            <p:ph idx="1"/>
          </p:nvPr>
        </p:nvGraphicFramePr>
        <p:xfrm>
          <a:off x="357188" y="1143000"/>
          <a:ext cx="7929619" cy="5182411"/>
        </p:xfrm>
        <a:graphic>
          <a:graphicData uri="http://schemas.openxmlformats.org/drawingml/2006/table">
            <a:tbl>
              <a:tblPr/>
              <a:tblGrid>
                <a:gridCol w="3131400"/>
                <a:gridCol w="968777"/>
                <a:gridCol w="968777"/>
                <a:gridCol w="1030753"/>
                <a:gridCol w="900278"/>
                <a:gridCol w="929634"/>
              </a:tblGrid>
              <a:tr h="194830">
                <a:tc>
                  <a:txBody>
                    <a:bodyPr/>
                    <a:lstStyle/>
                    <a:p>
                      <a:pPr algn="l" fontAlgn="b"/>
                      <a:r>
                        <a:rPr lang="es-ES" sz="1200" b="1" i="0" u="none" strike="noStrike" dirty="0">
                          <a:solidFill>
                            <a:srgbClr val="000000"/>
                          </a:solidFill>
                          <a:latin typeface="Candara"/>
                        </a:rPr>
                        <a:t>AÑOS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solidFill>
                            <a:srgbClr val="000000"/>
                          </a:solidFill>
                          <a:latin typeface="Candara"/>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solidFill>
                            <a:srgbClr val="000000"/>
                          </a:solidFill>
                          <a:latin typeface="Candara"/>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solidFill>
                            <a:srgbClr val="000000"/>
                          </a:solidFill>
                          <a:latin typeface="Candara"/>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a:solidFill>
                            <a:srgbClr val="000000"/>
                          </a:solidFill>
                          <a:latin typeface="Candara"/>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200" b="1" i="0" u="none" strike="noStrike" dirty="0">
                          <a:solidFill>
                            <a:srgbClr val="000000"/>
                          </a:solidFill>
                          <a:latin typeface="Candara"/>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162353">
                <a:tc>
                  <a:txBody>
                    <a:bodyPr/>
                    <a:lstStyle/>
                    <a:p>
                      <a:pPr algn="l" fontAlgn="b"/>
                      <a:r>
                        <a:rPr lang="es-ES" sz="1200" b="0" i="0" u="none" strike="noStrike" dirty="0">
                          <a:solidFill>
                            <a:srgbClr val="000000"/>
                          </a:solidFill>
                          <a:latin typeface="Candara"/>
                        </a:rPr>
                        <a:t>Ingresos por ventas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          68.838,34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          72.968,64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             77.346,76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         81.987,57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dirty="0">
                          <a:solidFill>
                            <a:srgbClr val="000000"/>
                          </a:solidFill>
                          <a:latin typeface="Candara"/>
                        </a:rPr>
                        <a:t>         86.906,82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Costos de ventas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9.540,00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9.540,00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9.540,00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9.540,00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9.540,00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dirty="0">
                          <a:solidFill>
                            <a:srgbClr val="000000"/>
                          </a:solidFill>
                          <a:latin typeface="Candara"/>
                        </a:rPr>
                        <a:t>(-) Gastos Administrativos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21.600,00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21.600,00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21.600,00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21.600,00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21.600,00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dirty="0">
                          <a:solidFill>
                            <a:srgbClr val="000000"/>
                          </a:solidFill>
                          <a:latin typeface="Candara"/>
                        </a:rPr>
                        <a:t>(-) Gastos de Publicidad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dirty="0">
                          <a:solidFill>
                            <a:srgbClr val="000000"/>
                          </a:solidFill>
                          <a:latin typeface="Candara"/>
                        </a:rPr>
                        <a:t>1.200,00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1.200,00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1.200,00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1.200,00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1.200,00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Gastos de Alquiler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7.200,00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7.200,00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7.200,00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7.200,00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7.200,00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Gastos de Produccion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13.620,00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dirty="0">
                          <a:solidFill>
                            <a:srgbClr val="000000"/>
                          </a:solidFill>
                          <a:latin typeface="Candara"/>
                        </a:rPr>
                        <a:t>13.620,00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13.620,00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13.620,00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s-ES" sz="1200" b="0" i="0" u="none" strike="noStrike">
                          <a:solidFill>
                            <a:srgbClr val="000000"/>
                          </a:solidFill>
                          <a:latin typeface="Candara"/>
                        </a:rPr>
                        <a:t>13.620,00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Depreciacion del galpon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Depreciacion de muebles de oficina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Depreciacion de caseta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Depreciacion de equipo de computo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Depreciacion de equipo de oficina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Depreciacion de camion recolector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Depreciacion de Balanza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Depreciacion de carrito de carga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Gastos del préstamo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2.737,89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2.289,43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1.796,13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1.253,49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656,59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Valor de Salvamento equipo de computo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Valor de Salvamento muebles de oficina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183,00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Valor de Salvamento equipo de oficina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80,00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Valor de Salvamento camion recolector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2.000,00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Valor de Salvamento Balanza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4,50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Valor de Salvamento carrito de mercadería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1" i="0" u="none" strike="noStrike">
                          <a:solidFill>
                            <a:srgbClr val="000000"/>
                          </a:solidFill>
                          <a:latin typeface="Candara"/>
                        </a:rPr>
                        <a:t>Utilidad antes de beneficios a trabajadores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solidFill>
                            <a:srgbClr val="000000"/>
                          </a:solidFill>
                          <a:latin typeface="Candara"/>
                        </a:rPr>
                        <a:t>7.212,85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solidFill>
                            <a:srgbClr val="000000"/>
                          </a:solidFill>
                          <a:latin typeface="Candara"/>
                        </a:rPr>
                        <a:t>11.791,61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solidFill>
                            <a:srgbClr val="000000"/>
                          </a:solidFill>
                          <a:latin typeface="Candara"/>
                        </a:rPr>
                        <a:t>16.993,04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solidFill>
                            <a:srgbClr val="000000"/>
                          </a:solidFill>
                          <a:latin typeface="Candara"/>
                        </a:rPr>
                        <a:t>21.846,48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dirty="0">
                          <a:solidFill>
                            <a:srgbClr val="000000"/>
                          </a:solidFill>
                          <a:latin typeface="Candara"/>
                        </a:rPr>
                        <a:t>29.552,13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0" i="0" u="none" strike="noStrike">
                          <a:solidFill>
                            <a:srgbClr val="000000"/>
                          </a:solidFill>
                          <a:latin typeface="Candara"/>
                        </a:rPr>
                        <a:t>(-) 15% beneficios a trabajadores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1.081,93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1.768,74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2.548,96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3.276,97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4.432,82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007">
                <a:tc>
                  <a:txBody>
                    <a:bodyPr/>
                    <a:lstStyle/>
                    <a:p>
                      <a:pPr algn="l" fontAlgn="b"/>
                      <a:r>
                        <a:rPr lang="es-ES" sz="1200" b="1" i="0" u="none" strike="noStrike">
                          <a:solidFill>
                            <a:srgbClr val="000000"/>
                          </a:solidFill>
                          <a:latin typeface="Candara"/>
                        </a:rPr>
                        <a:t>Utilidad antes de impuesto a la renta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solidFill>
                            <a:srgbClr val="000000"/>
                          </a:solidFill>
                          <a:latin typeface="Candara"/>
                        </a:rPr>
                        <a:t>6.130,92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solidFill>
                            <a:srgbClr val="000000"/>
                          </a:solidFill>
                          <a:latin typeface="Candara"/>
                        </a:rPr>
                        <a:t>10.022,87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solidFill>
                            <a:srgbClr val="000000"/>
                          </a:solidFill>
                          <a:latin typeface="Candara"/>
                        </a:rPr>
                        <a:t>14.444,08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a:solidFill>
                            <a:srgbClr val="000000"/>
                          </a:solidFill>
                          <a:latin typeface="Candara"/>
                        </a:rPr>
                        <a:t>18.569,51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200" b="1" i="0" u="none" strike="noStrike" dirty="0">
                          <a:solidFill>
                            <a:srgbClr val="000000"/>
                          </a:solidFill>
                          <a:latin typeface="Candara"/>
                        </a:rPr>
                        <a:t>25.119,31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830">
                <a:tc>
                  <a:txBody>
                    <a:bodyPr/>
                    <a:lstStyle/>
                    <a:p>
                      <a:pPr algn="l" fontAlgn="b"/>
                      <a:r>
                        <a:rPr lang="es-ES" sz="1200" b="0" i="0" u="none" strike="noStrike">
                          <a:solidFill>
                            <a:srgbClr val="000000"/>
                          </a:solidFill>
                          <a:latin typeface="Candara"/>
                        </a:rPr>
                        <a:t>(-) 25 % de impuesto a la renta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1.532,73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2.505,72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3.611,02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200" b="0" i="0" u="none" strike="noStrike">
                          <a:solidFill>
                            <a:srgbClr val="000000"/>
                          </a:solidFill>
                          <a:latin typeface="Candara"/>
                        </a:rPr>
                        <a:t>4.642,38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200" b="0" i="0" u="none" strike="noStrike" dirty="0">
                          <a:solidFill>
                            <a:srgbClr val="000000"/>
                          </a:solidFill>
                          <a:latin typeface="Candara"/>
                        </a:rPr>
                        <a:t>6.279,83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830">
                <a:tc>
                  <a:txBody>
                    <a:bodyPr/>
                    <a:lstStyle/>
                    <a:p>
                      <a:pPr algn="l" fontAlgn="b"/>
                      <a:r>
                        <a:rPr lang="es-ES" sz="1200" b="1" i="0" u="none" strike="noStrike">
                          <a:solidFill>
                            <a:srgbClr val="000000"/>
                          </a:solidFill>
                          <a:latin typeface="Candara"/>
                        </a:rPr>
                        <a:t>Utilidad del Ejercicio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Candara"/>
                        </a:rPr>
                        <a:t>4598,19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Candara"/>
                        </a:rPr>
                        <a:t>7517,15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a:solidFill>
                            <a:srgbClr val="000000"/>
                          </a:solidFill>
                          <a:latin typeface="Candara"/>
                        </a:rPr>
                        <a:t>10833,06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Candara"/>
                        </a:rPr>
                        <a:t>13927,13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200" b="1" i="0" u="none" strike="noStrike" dirty="0">
                          <a:solidFill>
                            <a:srgbClr val="000000"/>
                          </a:solidFill>
                          <a:latin typeface="Candara"/>
                        </a:rPr>
                        <a:t>18839,48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Marcador de contenido"/>
          <p:cNvGraphicFramePr>
            <a:graphicFrameLocks noGrp="1"/>
          </p:cNvGraphicFramePr>
          <p:nvPr>
            <p:ph idx="1"/>
          </p:nvPr>
        </p:nvGraphicFramePr>
        <p:xfrm>
          <a:off x="285750" y="1071563"/>
          <a:ext cx="8715436" cy="5435880"/>
        </p:xfrm>
        <a:graphic>
          <a:graphicData uri="http://schemas.openxmlformats.org/drawingml/2006/table">
            <a:tbl>
              <a:tblPr/>
              <a:tblGrid>
                <a:gridCol w="1707320"/>
                <a:gridCol w="650975"/>
                <a:gridCol w="650975"/>
                <a:gridCol w="600900"/>
                <a:gridCol w="600900"/>
                <a:gridCol w="600900"/>
                <a:gridCol w="600900"/>
                <a:gridCol w="600900"/>
                <a:gridCol w="600900"/>
                <a:gridCol w="677205"/>
                <a:gridCol w="679590"/>
                <a:gridCol w="743971"/>
              </a:tblGrid>
              <a:tr h="262170">
                <a:tc>
                  <a:txBody>
                    <a:bodyPr/>
                    <a:lstStyle/>
                    <a:p>
                      <a:pPr algn="l" fontAlgn="b"/>
                      <a:r>
                        <a:rPr lang="es-ES" sz="1100" b="1" i="0" u="none" strike="noStrike" dirty="0">
                          <a:solidFill>
                            <a:srgbClr val="000000"/>
                          </a:solidFill>
                          <a:latin typeface="Arial" pitchFamily="34" charset="0"/>
                          <a:cs typeface="Arial" pitchFamily="34" charset="0"/>
                        </a:rPr>
                        <a:t>AÑOS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solidFill>
                            <a:srgbClr val="000000"/>
                          </a:solidFill>
                          <a:latin typeface="Arial" pitchFamily="34" charset="0"/>
                          <a:cs typeface="Arial"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solidFill>
                            <a:srgbClr val="000000"/>
                          </a:solidFill>
                          <a:latin typeface="Arial" pitchFamily="34" charset="0"/>
                          <a:cs typeface="Arial" pitchFamily="34" charset="0"/>
                        </a:rPr>
                        <a:t>10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247605">
                <a:tc>
                  <a:txBody>
                    <a:bodyPr/>
                    <a:lstStyle/>
                    <a:p>
                      <a:pPr algn="l" fontAlgn="b"/>
                      <a:r>
                        <a:rPr lang="es-ES" sz="1100" b="1" i="0" u="none" strike="noStrike" dirty="0">
                          <a:solidFill>
                            <a:srgbClr val="000000"/>
                          </a:solidFill>
                          <a:latin typeface="Arial" pitchFamily="34" charset="0"/>
                          <a:cs typeface="Arial" pitchFamily="34" charset="0"/>
                        </a:rPr>
                        <a:t>Utilidad del Ejercicio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Arial" pitchFamily="34" charset="0"/>
                          <a:cs typeface="Arial" pitchFamily="34" charset="0"/>
                        </a:rPr>
                        <a:t>4.598,19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Arial" pitchFamily="34" charset="0"/>
                          <a:cs typeface="Arial" pitchFamily="34" charset="0"/>
                        </a:rPr>
                        <a:t>7.517,15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Arial" pitchFamily="34" charset="0"/>
                          <a:cs typeface="Arial" pitchFamily="34" charset="0"/>
                        </a:rPr>
                        <a:t>10.833,06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Arial" pitchFamily="34" charset="0"/>
                          <a:cs typeface="Arial" pitchFamily="34" charset="0"/>
                        </a:rPr>
                        <a:t>13.927,13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Arial" pitchFamily="34" charset="0"/>
                          <a:cs typeface="Arial" pitchFamily="34" charset="0"/>
                        </a:rPr>
                        <a:t>18.835,34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Arial" pitchFamily="34" charset="0"/>
                          <a:cs typeface="Arial" pitchFamily="34" charset="0"/>
                        </a:rPr>
                        <a:t>21.396,81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Arial" pitchFamily="34" charset="0"/>
                          <a:cs typeface="Arial" pitchFamily="34" charset="0"/>
                        </a:rPr>
                        <a:t>24.710,08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Arial" pitchFamily="34" charset="0"/>
                          <a:cs typeface="Arial" pitchFamily="34" charset="0"/>
                        </a:rPr>
                        <a:t>28.445,13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Arial" pitchFamily="34" charset="0"/>
                          <a:cs typeface="Arial" pitchFamily="34" charset="0"/>
                        </a:rPr>
                        <a:t>32.614,67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Arial" pitchFamily="34" charset="0"/>
                          <a:cs typeface="Arial" pitchFamily="34" charset="0"/>
                        </a:rPr>
                        <a:t>37.996,81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 ) Inversión Fija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-57.928,00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 ) Inversión Activos Diferidos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-1.050,00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 ) Inversión Otros Activos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-2.140,00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 ) Capital de Trabajo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-7.329,31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prestamos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27.378,92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Depreciacion del galpon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742,50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Depreciacion de muebles de oficina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329,40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Depreciacion de caseta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54,00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Depreciacion de equipo de computo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750,00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Depreciacion de equipo de oficina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240,00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Depreciacion de camion recolector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Depreciacion de Balanza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8,10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Depreciacion de carrito de carga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3,60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05">
                <a:tc>
                  <a:txBody>
                    <a:bodyPr/>
                    <a:lstStyle/>
                    <a:p>
                      <a:pPr algn="l" fontAlgn="b"/>
                      <a:r>
                        <a:rPr lang="es-ES" sz="1100" b="0" i="0" u="none" strike="noStrike">
                          <a:solidFill>
                            <a:srgbClr val="000000"/>
                          </a:solidFill>
                          <a:latin typeface="Arial" pitchFamily="34" charset="0"/>
                          <a:cs typeface="Arial" pitchFamily="34" charset="0"/>
                        </a:rPr>
                        <a:t>(-) Amortizaciones por préstamo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4.484,60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4.933,06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5.426,36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5.969,00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6.565,90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170">
                <a:tc>
                  <a:txBody>
                    <a:bodyPr/>
                    <a:lstStyle/>
                    <a:p>
                      <a:pPr algn="l" fontAlgn="b"/>
                      <a:r>
                        <a:rPr lang="es-ES" sz="1100" b="0" i="0" u="none" strike="noStrike">
                          <a:solidFill>
                            <a:srgbClr val="000000"/>
                          </a:solidFill>
                          <a:latin typeface="Arial" pitchFamily="34" charset="0"/>
                          <a:cs typeface="Arial" pitchFamily="34" charset="0"/>
                        </a:rPr>
                        <a:t>(+) Valor de desecho  del proyecto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latin typeface="Arial" pitchFamily="34" charset="0"/>
                          <a:cs typeface="Arial"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latin typeface="Arial" pitchFamily="34" charset="0"/>
                          <a:cs typeface="Arial" pitchFamily="34" charset="0"/>
                        </a:rPr>
                        <a:t>22.817,31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170">
                <a:tc>
                  <a:txBody>
                    <a:bodyPr/>
                    <a:lstStyle/>
                    <a:p>
                      <a:pPr algn="l" fontAlgn="b"/>
                      <a:r>
                        <a:rPr lang="es-ES" sz="1100" b="1" i="0" u="none" strike="noStrike">
                          <a:solidFill>
                            <a:srgbClr val="000000"/>
                          </a:solidFill>
                          <a:latin typeface="Arial" pitchFamily="34" charset="0"/>
                          <a:cs typeface="Arial" pitchFamily="34" charset="0"/>
                        </a:rPr>
                        <a:t>FLUJO DE EFECTIVO NETO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solidFill>
                            <a:srgbClr val="000000"/>
                          </a:solidFill>
                          <a:latin typeface="Arial" pitchFamily="34" charset="0"/>
                          <a:cs typeface="Arial" pitchFamily="34" charset="0"/>
                        </a:rPr>
                        <a:t>-41.068,38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solidFill>
                            <a:srgbClr val="000000"/>
                          </a:solidFill>
                          <a:latin typeface="Arial" pitchFamily="34" charset="0"/>
                          <a:cs typeface="Arial" pitchFamily="34" charset="0"/>
                        </a:rPr>
                        <a:t>5.841,19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solidFill>
                            <a:srgbClr val="000000"/>
                          </a:solidFill>
                          <a:latin typeface="Arial" pitchFamily="34" charset="0"/>
                          <a:cs typeface="Arial" pitchFamily="34" charset="0"/>
                        </a:rPr>
                        <a:t>8.311,69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solidFill>
                            <a:srgbClr val="000000"/>
                          </a:solidFill>
                          <a:latin typeface="Arial" pitchFamily="34" charset="0"/>
                          <a:cs typeface="Arial" pitchFamily="34" charset="0"/>
                        </a:rPr>
                        <a:t>11.134,30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solidFill>
                            <a:srgbClr val="000000"/>
                          </a:solidFill>
                          <a:latin typeface="Arial" pitchFamily="34" charset="0"/>
                          <a:cs typeface="Arial" pitchFamily="34" charset="0"/>
                        </a:rPr>
                        <a:t>13.685,73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solidFill>
                            <a:srgbClr val="000000"/>
                          </a:solidFill>
                          <a:latin typeface="Arial" pitchFamily="34" charset="0"/>
                          <a:cs typeface="Arial" pitchFamily="34" charset="0"/>
                        </a:rPr>
                        <a:t>17.997,04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a:solidFill>
                            <a:srgbClr val="000000"/>
                          </a:solidFill>
                          <a:latin typeface="Arial" pitchFamily="34" charset="0"/>
                          <a:cs typeface="Arial" pitchFamily="34" charset="0"/>
                        </a:rPr>
                        <a:t>27.124,41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dirty="0">
                          <a:solidFill>
                            <a:srgbClr val="000000"/>
                          </a:solidFill>
                          <a:latin typeface="Arial" pitchFamily="34" charset="0"/>
                          <a:cs typeface="Arial" pitchFamily="34" charset="0"/>
                        </a:rPr>
                        <a:t>30.437,68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dirty="0">
                          <a:solidFill>
                            <a:srgbClr val="000000"/>
                          </a:solidFill>
                          <a:latin typeface="Arial" pitchFamily="34" charset="0"/>
                          <a:cs typeface="Arial" pitchFamily="34" charset="0"/>
                        </a:rPr>
                        <a:t>34.172,73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dirty="0">
                          <a:solidFill>
                            <a:srgbClr val="000000"/>
                          </a:solidFill>
                          <a:latin typeface="Arial" pitchFamily="34" charset="0"/>
                          <a:cs typeface="Arial" pitchFamily="34" charset="0"/>
                        </a:rPr>
                        <a:t>38.342,27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r" fontAlgn="b"/>
                      <a:r>
                        <a:rPr lang="es-ES" sz="1000" b="1" i="0" u="none" strike="noStrike" dirty="0">
                          <a:solidFill>
                            <a:srgbClr val="000000"/>
                          </a:solidFill>
                          <a:latin typeface="Arial" pitchFamily="34" charset="0"/>
                          <a:cs typeface="Arial" pitchFamily="34" charset="0"/>
                        </a:rPr>
                        <a:t>66.541,71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bl>
          </a:graphicData>
        </a:graphic>
      </p:graphicFrame>
      <p:sp>
        <p:nvSpPr>
          <p:cNvPr id="34044" name="9 CuadroTexto"/>
          <p:cNvSpPr txBox="1">
            <a:spLocks noChangeArrowheads="1"/>
          </p:cNvSpPr>
          <p:nvPr/>
        </p:nvSpPr>
        <p:spPr bwMode="auto">
          <a:xfrm>
            <a:off x="2571750" y="428625"/>
            <a:ext cx="3500438" cy="461963"/>
          </a:xfrm>
          <a:prstGeom prst="rect">
            <a:avLst/>
          </a:prstGeom>
          <a:noFill/>
          <a:ln w="9525">
            <a:noFill/>
            <a:miter lim="800000"/>
            <a:headEnd/>
            <a:tailEnd/>
          </a:ln>
        </p:spPr>
        <p:txBody>
          <a:bodyPr>
            <a:spAutoFit/>
          </a:bodyPr>
          <a:lstStyle/>
          <a:p>
            <a:pPr algn="ctr"/>
            <a:r>
              <a:rPr lang="es-ES" sz="2400" b="1"/>
              <a:t>Flujo de Caja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4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7171" name="1 Título"/>
          <p:cNvSpPr>
            <a:spLocks noGrp="1"/>
          </p:cNvSpPr>
          <p:nvPr>
            <p:ph type="title"/>
          </p:nvPr>
        </p:nvSpPr>
        <p:spPr>
          <a:xfrm>
            <a:off x="357188" y="571500"/>
            <a:ext cx="8229600" cy="723900"/>
          </a:xfrm>
        </p:spPr>
        <p:txBody>
          <a:bodyPr/>
          <a:lstStyle/>
          <a:p>
            <a:pPr algn="ctr" eaLnBrk="1" hangingPunct="1"/>
            <a:r>
              <a:rPr lang="es-ES" sz="3200" smtClean="0"/>
              <a:t>INTRODUCCIÓN </a:t>
            </a:r>
          </a:p>
        </p:txBody>
      </p:sp>
      <p:sp>
        <p:nvSpPr>
          <p:cNvPr id="4099" name="2 Marcador de contenido"/>
          <p:cNvSpPr>
            <a:spLocks noGrp="1"/>
          </p:cNvSpPr>
          <p:nvPr>
            <p:ph idx="1"/>
          </p:nvPr>
        </p:nvSpPr>
        <p:spPr>
          <a:xfrm>
            <a:off x="500063" y="1571625"/>
            <a:ext cx="8229600" cy="4525963"/>
          </a:xfrm>
        </p:spPr>
        <p:txBody>
          <a:bodyPr>
            <a:normAutofit lnSpcReduction="10000"/>
          </a:bodyPr>
          <a:lstStyle/>
          <a:p>
            <a:pPr marL="274320" indent="-274320" algn="just" eaLnBrk="1" fontAlgn="auto" hangingPunct="1">
              <a:spcAft>
                <a:spcPts val="0"/>
              </a:spcAft>
              <a:buClr>
                <a:schemeClr val="accent3"/>
              </a:buClr>
              <a:buFont typeface="Wingdings 2"/>
              <a:buChar char=""/>
              <a:defRPr/>
            </a:pPr>
            <a:r>
              <a:rPr lang="es-EC" sz="2400" dirty="0" smtClean="0">
                <a:latin typeface="Arial" charset="0"/>
                <a:cs typeface="Arial" charset="0"/>
              </a:rPr>
              <a:t>Debido a normas ambientales y a la creciente preocupación acerca de la responsabilidad social de las empresas, es imperativo el correcto manejo de los desechos de tubos fluorescentes  para evitar  el impacto  ambiental que causaría la ruptura de estos tubos por la emisión tóxica de mercurio a la atmósfera y a las aguas subterráneas.</a:t>
            </a:r>
          </a:p>
          <a:p>
            <a:pPr marL="274320" indent="-274320" algn="just" eaLnBrk="1" fontAlgn="auto" hangingPunct="1">
              <a:spcAft>
                <a:spcPts val="0"/>
              </a:spcAft>
              <a:buClr>
                <a:schemeClr val="accent3"/>
              </a:buClr>
              <a:buFont typeface="Wingdings 2"/>
              <a:buChar char=""/>
              <a:defRPr/>
            </a:pPr>
            <a:endParaRPr lang="es-EC" sz="2400" dirty="0" smtClean="0">
              <a:latin typeface="Arial" charset="0"/>
              <a:cs typeface="Arial" charset="0"/>
            </a:endParaRPr>
          </a:p>
          <a:p>
            <a:pPr marL="274320" indent="-274320" algn="just" eaLnBrk="1" fontAlgn="auto" hangingPunct="1">
              <a:spcAft>
                <a:spcPts val="0"/>
              </a:spcAft>
              <a:buClr>
                <a:schemeClr val="accent3"/>
              </a:buClr>
              <a:buFont typeface="Wingdings 2"/>
              <a:buChar char=""/>
              <a:defRPr/>
            </a:pPr>
            <a:r>
              <a:rPr lang="es-EC" sz="2400" dirty="0" smtClean="0">
                <a:latin typeface="Arial" charset="0"/>
                <a:cs typeface="Arial" charset="0"/>
              </a:rPr>
              <a:t>Es así que varias empresas regidas por  la norma ISO 14001 tienen la necesidad de contratar un servicio de recolección de tubos fluorescentes  que están almacenados, en algunos casos, en sus respectivas bodegas para evitar causar daño al ambiente.  </a:t>
            </a:r>
            <a:endParaRPr lang="es-ES" sz="2400" dirty="0" smtClean="0">
              <a:latin typeface="Arial" charset="0"/>
              <a:cs typeface="Arial" charset="0"/>
            </a:endParaRPr>
          </a:p>
          <a:p>
            <a:pPr marL="274320" indent="-274320" eaLnBrk="1" fontAlgn="auto" hangingPunct="1">
              <a:spcAft>
                <a:spcPts val="0"/>
              </a:spcAft>
              <a:buClr>
                <a:schemeClr val="accent3"/>
              </a:buClr>
              <a:buFont typeface="Wingdings 2"/>
              <a:buChar char=""/>
              <a:defRPr/>
            </a:pPr>
            <a:endParaRPr lang="es-ES" sz="2000" dirty="0" smtClean="0">
              <a:latin typeface="Arial" charset="0"/>
              <a:cs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5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34819" name="1 Título"/>
          <p:cNvSpPr>
            <a:spLocks noGrp="1"/>
          </p:cNvSpPr>
          <p:nvPr>
            <p:ph type="title"/>
          </p:nvPr>
        </p:nvSpPr>
        <p:spPr>
          <a:xfrm>
            <a:off x="428625" y="357188"/>
            <a:ext cx="7467600" cy="560387"/>
          </a:xfrm>
        </p:spPr>
        <p:txBody>
          <a:bodyPr/>
          <a:lstStyle/>
          <a:p>
            <a:pPr algn="ctr" eaLnBrk="1" hangingPunct="1"/>
            <a:r>
              <a:rPr lang="es-ES" sz="2400" b="1" smtClean="0">
                <a:solidFill>
                  <a:schemeClr val="tx1"/>
                </a:solidFill>
                <a:latin typeface="Arial" charset="0"/>
                <a:cs typeface="Arial" charset="0"/>
              </a:rPr>
              <a:t>VAN, TMAR,TIR  y Pay Back del Proyecto</a:t>
            </a:r>
          </a:p>
        </p:txBody>
      </p:sp>
      <p:sp>
        <p:nvSpPr>
          <p:cNvPr id="34820" name="4 Marcador de contenido"/>
          <p:cNvSpPr>
            <a:spLocks noGrp="1"/>
          </p:cNvSpPr>
          <p:nvPr>
            <p:ph idx="1"/>
          </p:nvPr>
        </p:nvSpPr>
        <p:spPr>
          <a:xfrm>
            <a:off x="500063" y="1143000"/>
            <a:ext cx="7467600" cy="3214688"/>
          </a:xfrm>
        </p:spPr>
        <p:txBody>
          <a:bodyPr/>
          <a:lstStyle/>
          <a:p>
            <a:pPr eaLnBrk="1" hangingPunct="1">
              <a:buFont typeface="Wingdings 2" pitchFamily="18" charset="2"/>
              <a:buNone/>
            </a:pPr>
            <a:r>
              <a:rPr lang="es-ES" sz="1600" b="1" smtClean="0">
                <a:latin typeface="Arial" charset="0"/>
                <a:cs typeface="Arial" charset="0"/>
              </a:rPr>
              <a:t>TMAR </a:t>
            </a:r>
          </a:p>
          <a:p>
            <a:pPr eaLnBrk="1" hangingPunct="1">
              <a:buFont typeface="Wingdings 2" pitchFamily="18" charset="2"/>
              <a:buNone/>
            </a:pPr>
            <a:r>
              <a:rPr lang="es-ES_tradnl" sz="1600" smtClean="0">
                <a:latin typeface="Arial" charset="0"/>
                <a:cs typeface="Arial" charset="0"/>
              </a:rPr>
              <a:t>La TMAR del proyecto es de 18,33 </a:t>
            </a:r>
          </a:p>
          <a:p>
            <a:pPr eaLnBrk="1" hangingPunct="1">
              <a:buFont typeface="Wingdings 2" pitchFamily="18" charset="2"/>
              <a:buNone/>
            </a:pPr>
            <a:endParaRPr lang="es-ES_tradnl" sz="1600" smtClean="0">
              <a:latin typeface="Arial" charset="0"/>
              <a:cs typeface="Arial" charset="0"/>
            </a:endParaRPr>
          </a:p>
          <a:p>
            <a:pPr eaLnBrk="1" hangingPunct="1">
              <a:buFont typeface="Wingdings 2" pitchFamily="18" charset="2"/>
              <a:buNone/>
            </a:pPr>
            <a:r>
              <a:rPr lang="es-ES_tradnl" sz="1600" b="1" smtClean="0">
                <a:latin typeface="Arial" charset="0"/>
                <a:cs typeface="Arial" charset="0"/>
              </a:rPr>
              <a:t>Valor actual Neto</a:t>
            </a:r>
            <a:endParaRPr lang="es-ES" sz="1600" b="1" smtClean="0">
              <a:latin typeface="Arial" charset="0"/>
              <a:cs typeface="Arial" charset="0"/>
            </a:endParaRPr>
          </a:p>
          <a:p>
            <a:pPr algn="just" eaLnBrk="1" hangingPunct="1">
              <a:buFont typeface="Wingdings 2" pitchFamily="18" charset="2"/>
              <a:buNone/>
            </a:pPr>
            <a:r>
              <a:rPr lang="es-ES_tradnl" sz="1600" smtClean="0">
                <a:latin typeface="Arial" charset="0"/>
                <a:cs typeface="Arial" charset="0"/>
              </a:rPr>
              <a:t>El valor actual neto es de 40.209,01 (positivo) por lo tanto esto significa que el proyecto es rentable.</a:t>
            </a:r>
          </a:p>
          <a:p>
            <a:pPr eaLnBrk="1" hangingPunct="1">
              <a:buFont typeface="Wingdings 2" pitchFamily="18" charset="2"/>
              <a:buNone/>
            </a:pPr>
            <a:endParaRPr lang="es-ES" sz="1600" smtClean="0">
              <a:latin typeface="Arial" charset="0"/>
              <a:cs typeface="Arial" charset="0"/>
            </a:endParaRPr>
          </a:p>
          <a:p>
            <a:pPr eaLnBrk="1" hangingPunct="1">
              <a:buFont typeface="Wingdings 2" pitchFamily="18" charset="2"/>
              <a:buNone/>
            </a:pPr>
            <a:r>
              <a:rPr lang="es-ES_tradnl" sz="1600" b="1" smtClean="0">
                <a:latin typeface="Arial" charset="0"/>
                <a:cs typeface="Arial" charset="0"/>
              </a:rPr>
              <a:t>Tasa interna de Retorno </a:t>
            </a:r>
            <a:endParaRPr lang="es-ES" sz="1600" b="1" smtClean="0">
              <a:latin typeface="Arial" charset="0"/>
              <a:cs typeface="Arial" charset="0"/>
            </a:endParaRPr>
          </a:p>
          <a:p>
            <a:pPr algn="just" eaLnBrk="1" hangingPunct="1">
              <a:buFont typeface="Wingdings 2" pitchFamily="18" charset="2"/>
              <a:buNone/>
            </a:pPr>
            <a:r>
              <a:rPr lang="es-ES_tradnl" sz="1600" smtClean="0">
                <a:latin typeface="Arial" charset="0"/>
                <a:cs typeface="Arial" charset="0"/>
              </a:rPr>
              <a:t>La tasa interna de retorno es de 33.47%  tasa que se encuentra por encima de la tasa de descuento 18,33% (TMAR) esto demuestra que el proyecto es viable y que se puede invertir en el mismo.</a:t>
            </a:r>
          </a:p>
          <a:p>
            <a:pPr algn="just" eaLnBrk="1" hangingPunct="1">
              <a:buFont typeface="Wingdings 2" pitchFamily="18" charset="2"/>
              <a:buNone/>
            </a:pPr>
            <a:endParaRPr lang="es-ES_tradnl" sz="1600" smtClean="0">
              <a:latin typeface="Arial" charset="0"/>
              <a:cs typeface="Arial" charset="0"/>
            </a:endParaRPr>
          </a:p>
          <a:p>
            <a:pPr algn="just" eaLnBrk="1" hangingPunct="1">
              <a:buFont typeface="Wingdings 2" pitchFamily="18" charset="2"/>
              <a:buNone/>
            </a:pPr>
            <a:r>
              <a:rPr lang="es-ES_tradnl" sz="1600" b="1" smtClean="0">
                <a:latin typeface="Arial" charset="0"/>
                <a:cs typeface="Arial" charset="0"/>
              </a:rPr>
              <a:t>Periodo de recuperación</a:t>
            </a:r>
          </a:p>
          <a:p>
            <a:pPr algn="just" eaLnBrk="1" hangingPunct="1">
              <a:buFont typeface="Wingdings 2" pitchFamily="18" charset="2"/>
              <a:buNone/>
            </a:pPr>
            <a:r>
              <a:rPr lang="es-ES" sz="1600" smtClean="0"/>
              <a:t>El periodo de recuperación de la inversión es en 6 años aproximadamente </a:t>
            </a:r>
            <a:endParaRPr lang="es-ES" sz="1600" smtClean="0">
              <a:latin typeface="Arial" charset="0"/>
              <a:cs typeface="Arial" charset="0"/>
            </a:endParaRPr>
          </a:p>
          <a:p>
            <a:pPr eaLnBrk="1" hangingPunct="1"/>
            <a:endParaRPr lang="es-E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a:xfrm>
            <a:off x="428625" y="500063"/>
            <a:ext cx="7467600" cy="631825"/>
          </a:xfrm>
        </p:spPr>
        <p:txBody>
          <a:bodyPr/>
          <a:lstStyle/>
          <a:p>
            <a:pPr algn="ctr" eaLnBrk="1" hangingPunct="1"/>
            <a:r>
              <a:rPr lang="es-ES" sz="2400" b="1" smtClean="0">
                <a:solidFill>
                  <a:schemeClr val="tx1"/>
                </a:solidFill>
                <a:latin typeface="Arial" charset="0"/>
                <a:cs typeface="Arial" charset="0"/>
              </a:rPr>
              <a:t>Análisis de Sensibilidad Multivariable</a:t>
            </a:r>
            <a:endParaRPr lang="es-ES" sz="2400" smtClean="0">
              <a:solidFill>
                <a:schemeClr val="tx1"/>
              </a:solidFill>
              <a:latin typeface="Arial" charset="0"/>
              <a:cs typeface="Arial" charset="0"/>
            </a:endParaRPr>
          </a:p>
        </p:txBody>
      </p:sp>
      <p:sp>
        <p:nvSpPr>
          <p:cNvPr id="35843" name="2 Marcador de contenido"/>
          <p:cNvSpPr>
            <a:spLocks noGrp="1"/>
          </p:cNvSpPr>
          <p:nvPr>
            <p:ph idx="1"/>
          </p:nvPr>
        </p:nvSpPr>
        <p:spPr>
          <a:xfrm>
            <a:off x="500063" y="1285875"/>
            <a:ext cx="7467600" cy="1900238"/>
          </a:xfrm>
        </p:spPr>
        <p:txBody>
          <a:bodyPr/>
          <a:lstStyle/>
          <a:p>
            <a:pPr algn="ctr" eaLnBrk="1" hangingPunct="1">
              <a:buFont typeface="Wingdings 2" pitchFamily="18" charset="2"/>
              <a:buNone/>
            </a:pPr>
            <a:r>
              <a:rPr lang="es-ES" sz="1800" smtClean="0">
                <a:latin typeface="Arial" charset="0"/>
                <a:cs typeface="Arial" charset="0"/>
              </a:rPr>
              <a:t>Se tomo en consideración: el precio de venta, cantidad de empresas certificadas, costo del combustible, tasa de interés. Utilizando el Cristal Ball se obtuvo que el servicio de reciclaje es más sensible a la cantidad de empresas certificadas, es decir que un cambio ante esta variable afectaría el VAN. </a:t>
            </a:r>
          </a:p>
        </p:txBody>
      </p:sp>
      <p:pic>
        <p:nvPicPr>
          <p:cNvPr id="35844" name="Imagen 1"/>
          <p:cNvPicPr>
            <a:picLocks noChangeAspect="1" noChangeArrowheads="1"/>
          </p:cNvPicPr>
          <p:nvPr/>
        </p:nvPicPr>
        <p:blipFill>
          <a:blip r:embed="rId2"/>
          <a:srcRect/>
          <a:stretch>
            <a:fillRect/>
          </a:stretch>
        </p:blipFill>
        <p:spPr bwMode="auto">
          <a:xfrm>
            <a:off x="1643063" y="3071813"/>
            <a:ext cx="5715000" cy="3224212"/>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2 Marcador de contenido"/>
          <p:cNvSpPr>
            <a:spLocks noGrp="1"/>
          </p:cNvSpPr>
          <p:nvPr>
            <p:ph idx="1"/>
          </p:nvPr>
        </p:nvSpPr>
        <p:spPr>
          <a:xfrm>
            <a:off x="428625" y="1285875"/>
            <a:ext cx="8229600" cy="685800"/>
          </a:xfrm>
        </p:spPr>
        <p:txBody>
          <a:bodyPr/>
          <a:lstStyle/>
          <a:p>
            <a:pPr eaLnBrk="1" hangingPunct="1"/>
            <a:r>
              <a:rPr lang="es-ES" sz="2000" smtClean="0">
                <a:latin typeface="Arial" charset="0"/>
                <a:cs typeface="Arial" charset="0"/>
              </a:rPr>
              <a:t>La probabilidad de que el Van sea mayor a cero es de 94%. </a:t>
            </a:r>
          </a:p>
        </p:txBody>
      </p:sp>
      <p:pic>
        <p:nvPicPr>
          <p:cNvPr id="36867" name="Picture 1"/>
          <p:cNvPicPr>
            <a:picLocks noChangeAspect="1" noChangeArrowheads="1"/>
          </p:cNvPicPr>
          <p:nvPr/>
        </p:nvPicPr>
        <p:blipFill>
          <a:blip r:embed="rId2"/>
          <a:srcRect/>
          <a:stretch>
            <a:fillRect/>
          </a:stretch>
        </p:blipFill>
        <p:spPr bwMode="auto">
          <a:xfrm>
            <a:off x="1285875" y="2143125"/>
            <a:ext cx="6781800" cy="3886200"/>
          </a:xfrm>
          <a:prstGeom prst="rect">
            <a:avLst/>
          </a:prstGeom>
          <a:noFill/>
          <a:ln w="0">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5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8195" name="2 Marcador de contenido"/>
          <p:cNvSpPr>
            <a:spLocks noGrp="1"/>
          </p:cNvSpPr>
          <p:nvPr>
            <p:ph idx="1"/>
          </p:nvPr>
        </p:nvSpPr>
        <p:spPr>
          <a:xfrm>
            <a:off x="428625" y="857250"/>
            <a:ext cx="8229600" cy="2786063"/>
          </a:xfrm>
        </p:spPr>
        <p:txBody>
          <a:bodyPr/>
          <a:lstStyle/>
          <a:p>
            <a:pPr algn="just" eaLnBrk="1" hangingPunct="1"/>
            <a:r>
              <a:rPr lang="es-ES" sz="2400" smtClean="0">
                <a:latin typeface="Arial" charset="0"/>
                <a:cs typeface="Arial" charset="0"/>
              </a:rPr>
              <a:t>El problema radica en que el servicio de recolección al cual la mayoría de las empresas certificadas accede se encuentra en otra ciudad (Quito) generándoles un gran costo de transporte pagado por la recolección de tubos a los respectivos proveedores del servicio. </a:t>
            </a:r>
          </a:p>
        </p:txBody>
      </p:sp>
      <p:pic>
        <p:nvPicPr>
          <p:cNvPr id="8196" name="Picture 4"/>
          <p:cNvPicPr>
            <a:picLocks noChangeAspect="1" noChangeArrowheads="1"/>
          </p:cNvPicPr>
          <p:nvPr/>
        </p:nvPicPr>
        <p:blipFill>
          <a:blip r:embed="rId3"/>
          <a:srcRect/>
          <a:stretch>
            <a:fillRect/>
          </a:stretch>
        </p:blipFill>
        <p:spPr bwMode="auto">
          <a:xfrm>
            <a:off x="2357438" y="2928938"/>
            <a:ext cx="3929062" cy="311308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5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9219" name="2 Marcador de contenido"/>
          <p:cNvSpPr>
            <a:spLocks noGrp="1"/>
          </p:cNvSpPr>
          <p:nvPr>
            <p:ph idx="1"/>
          </p:nvPr>
        </p:nvSpPr>
        <p:spPr>
          <a:xfrm>
            <a:off x="357188" y="500063"/>
            <a:ext cx="8229600" cy="3429000"/>
          </a:xfrm>
        </p:spPr>
        <p:txBody>
          <a:bodyPr/>
          <a:lstStyle/>
          <a:p>
            <a:pPr algn="just" eaLnBrk="1" hangingPunct="1">
              <a:buFont typeface="Wingdings 2" pitchFamily="18" charset="2"/>
              <a:buNone/>
            </a:pPr>
            <a:r>
              <a:rPr lang="es-ES" sz="2400" smtClean="0">
                <a:latin typeface="Arial" charset="0"/>
                <a:cs typeface="Arial" charset="0"/>
              </a:rPr>
              <a:t>Pensando en la necesidad de las empresas certificadas  bajo la norma ISO 14001 el presente proyecto pretende ofrecer un servicio de recolección de tubos fluorescentes en la Prov. de Guayas específicamente en Guayaquil, el mismo que garantice:</a:t>
            </a:r>
          </a:p>
          <a:p>
            <a:pPr algn="just" eaLnBrk="1" hangingPunct="1">
              <a:buFont typeface="Wingdings 2" pitchFamily="18" charset="2"/>
              <a:buNone/>
            </a:pPr>
            <a:endParaRPr lang="es-ES" sz="2400" smtClean="0">
              <a:latin typeface="Arial" charset="0"/>
              <a:cs typeface="Arial" charset="0"/>
            </a:endParaRPr>
          </a:p>
          <a:p>
            <a:pPr algn="just" eaLnBrk="1" hangingPunct="1"/>
            <a:r>
              <a:rPr lang="es-ES" sz="2400" smtClean="0">
                <a:latin typeface="Arial" charset="0"/>
                <a:cs typeface="Arial" charset="0"/>
              </a:rPr>
              <a:t>El correcto manejo de los tubos fluorescentes </a:t>
            </a:r>
          </a:p>
          <a:p>
            <a:pPr algn="just" eaLnBrk="1" hangingPunct="1"/>
            <a:r>
              <a:rPr lang="es-ES" sz="2400" smtClean="0">
                <a:latin typeface="Arial" charset="0"/>
                <a:cs typeface="Arial" charset="0"/>
              </a:rPr>
              <a:t>Costo accesible por el cliente.</a:t>
            </a:r>
          </a:p>
          <a:p>
            <a:pPr eaLnBrk="1" hangingPunct="1">
              <a:buFont typeface="Arial" charset="0"/>
              <a:buNone/>
            </a:pPr>
            <a:endParaRPr lang="es-ES" sz="2800" smtClean="0">
              <a:latin typeface="Arial" charset="0"/>
              <a:cs typeface="Arial" charset="0"/>
            </a:endParaRPr>
          </a:p>
          <a:p>
            <a:pPr eaLnBrk="1" hangingPunct="1"/>
            <a:endParaRPr lang="es-ES" smtClean="0"/>
          </a:p>
        </p:txBody>
      </p:sp>
      <p:pic>
        <p:nvPicPr>
          <p:cNvPr id="9220" name="Picture 4" descr="C:\Documents and Settings\user\Mis documentos\ISKRA\ESPOL\PROYECTO APLICADO\Reciclaje de tubos fluorescentes\IMG_0076.jpg"/>
          <p:cNvPicPr>
            <a:picLocks noChangeAspect="1" noChangeArrowheads="1"/>
          </p:cNvPicPr>
          <p:nvPr/>
        </p:nvPicPr>
        <p:blipFill>
          <a:blip r:embed="rId3"/>
          <a:srcRect/>
          <a:stretch>
            <a:fillRect/>
          </a:stretch>
        </p:blipFill>
        <p:spPr bwMode="auto">
          <a:xfrm>
            <a:off x="2928938" y="3929063"/>
            <a:ext cx="3500437" cy="26257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4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10243" name="2 Marcador de contenido"/>
          <p:cNvSpPr>
            <a:spLocks noGrp="1"/>
          </p:cNvSpPr>
          <p:nvPr>
            <p:ph idx="1"/>
          </p:nvPr>
        </p:nvSpPr>
        <p:spPr>
          <a:xfrm>
            <a:off x="642938" y="1571625"/>
            <a:ext cx="7643812" cy="4714875"/>
          </a:xfrm>
        </p:spPr>
        <p:txBody>
          <a:bodyPr/>
          <a:lstStyle/>
          <a:p>
            <a:pPr eaLnBrk="1" hangingPunct="1">
              <a:buFont typeface="Wingdings 2" pitchFamily="18" charset="2"/>
              <a:buNone/>
            </a:pPr>
            <a:r>
              <a:rPr lang="es-ES" sz="2400" b="1" smtClean="0">
                <a:latin typeface="Arial" charset="0"/>
                <a:cs typeface="Arial" charset="0"/>
              </a:rPr>
              <a:t>Empresa competidora directa</a:t>
            </a:r>
          </a:p>
          <a:p>
            <a:pPr algn="just" eaLnBrk="1" hangingPunct="1"/>
            <a:r>
              <a:rPr lang="es-ES" sz="2400" smtClean="0">
                <a:latin typeface="Arial" charset="0"/>
                <a:cs typeface="Arial" charset="0"/>
              </a:rPr>
              <a:t>HAZWAT: Recolectora de tubos fluorescentes en Quito</a:t>
            </a:r>
          </a:p>
          <a:p>
            <a:pPr eaLnBrk="1" hangingPunct="1">
              <a:buFont typeface="Wingdings 2" pitchFamily="18" charset="2"/>
              <a:buNone/>
            </a:pPr>
            <a:endParaRPr lang="es-ES" sz="2400" smtClean="0">
              <a:latin typeface="Arial" charset="0"/>
              <a:cs typeface="Arial" charset="0"/>
            </a:endParaRPr>
          </a:p>
          <a:p>
            <a:pPr eaLnBrk="1" hangingPunct="1">
              <a:buFont typeface="Wingdings 2" pitchFamily="18" charset="2"/>
              <a:buNone/>
            </a:pPr>
            <a:r>
              <a:rPr lang="es-ES" sz="2400" b="1" smtClean="0">
                <a:latin typeface="Arial" charset="0"/>
                <a:cs typeface="Arial" charset="0"/>
              </a:rPr>
              <a:t>Amenaza de Nuevos Competidores</a:t>
            </a:r>
            <a:endParaRPr lang="es-ES" sz="2400" smtClean="0">
              <a:latin typeface="Arial" charset="0"/>
              <a:cs typeface="Arial" charset="0"/>
            </a:endParaRPr>
          </a:p>
          <a:p>
            <a:pPr algn="just" eaLnBrk="1" hangingPunct="1"/>
            <a:r>
              <a:rPr lang="es-ES" sz="2400" smtClean="0">
                <a:latin typeface="Arial" charset="0"/>
                <a:cs typeface="Arial" charset="0"/>
              </a:rPr>
              <a:t>En el futuro puede darse el caso de que las mismas empresas que reciclan los demás desechos tales como: papel, vidrio, cartón, plástico, chatarra  incluyan en su línea de reciclaje los tubos fluorescentes con técnicas similares de la empresa. </a:t>
            </a:r>
          </a:p>
          <a:p>
            <a:pPr eaLnBrk="1" hangingPunct="1"/>
            <a:endParaRPr lang="es-ES" smtClean="0">
              <a:latin typeface="Arial" charset="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ChangeAspect="1" noChangeArrowheads="1"/>
          </p:cNvPicPr>
          <p:nvPr/>
        </p:nvPicPr>
        <p:blipFill>
          <a:blip r:embed="rId2"/>
          <a:srcRect/>
          <a:stretch>
            <a:fillRect/>
          </a:stretch>
        </p:blipFill>
        <p:spPr bwMode="auto">
          <a:xfrm>
            <a:off x="271463" y="890588"/>
            <a:ext cx="8601075" cy="5076825"/>
          </a:xfrm>
          <a:prstGeom prst="rect">
            <a:avLst/>
          </a:prstGeom>
          <a:noFill/>
          <a:ln w="9525">
            <a:noFill/>
            <a:miter lim="800000"/>
            <a:headEnd/>
            <a:tailEnd/>
          </a:ln>
        </p:spPr>
      </p:pic>
      <p:sp>
        <p:nvSpPr>
          <p:cNvPr id="11267" name="3 CuadroTexto"/>
          <p:cNvSpPr txBox="1">
            <a:spLocks noChangeArrowheads="1"/>
          </p:cNvSpPr>
          <p:nvPr/>
        </p:nvSpPr>
        <p:spPr bwMode="auto">
          <a:xfrm>
            <a:off x="2428875" y="428625"/>
            <a:ext cx="4643438" cy="400050"/>
          </a:xfrm>
          <a:prstGeom prst="rect">
            <a:avLst/>
          </a:prstGeom>
          <a:noFill/>
          <a:ln w="9525">
            <a:noFill/>
            <a:miter lim="800000"/>
            <a:headEnd/>
            <a:tailEnd/>
          </a:ln>
        </p:spPr>
        <p:txBody>
          <a:bodyPr>
            <a:spAutoFit/>
          </a:bodyPr>
          <a:lstStyle/>
          <a:p>
            <a:pPr algn="ctr"/>
            <a:r>
              <a:rPr lang="es-ES" sz="2000" b="1"/>
              <a:t>ANALISIS PORTER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4 Imagen" descr="arbol.jpg"/>
          <p:cNvPicPr>
            <a:picLocks noChangeAspect="1"/>
          </p:cNvPicPr>
          <p:nvPr/>
        </p:nvPicPr>
        <p:blipFill>
          <a:blip r:embed="rId2">
            <a:lum bright="50000" contrast="8000"/>
          </a:blip>
          <a:srcRect/>
          <a:stretch>
            <a:fillRect/>
          </a:stretch>
        </p:blipFill>
        <p:spPr bwMode="auto">
          <a:xfrm>
            <a:off x="2214563" y="1285875"/>
            <a:ext cx="4700587" cy="4465638"/>
          </a:xfrm>
          <a:prstGeom prst="rect">
            <a:avLst/>
          </a:prstGeom>
          <a:noFill/>
          <a:ln w="9525">
            <a:noFill/>
            <a:miter lim="800000"/>
            <a:headEnd/>
            <a:tailEnd/>
          </a:ln>
        </p:spPr>
      </p:pic>
      <p:sp>
        <p:nvSpPr>
          <p:cNvPr id="3" name="2 Marcador de contenido"/>
          <p:cNvSpPr>
            <a:spLocks noGrp="1"/>
          </p:cNvSpPr>
          <p:nvPr>
            <p:ph idx="1"/>
          </p:nvPr>
        </p:nvSpPr>
        <p:spPr>
          <a:xfrm>
            <a:off x="500063" y="1143000"/>
            <a:ext cx="8229600" cy="5143500"/>
          </a:xfrm>
        </p:spPr>
        <p:txBody>
          <a:bodyPr>
            <a:normAutofit/>
          </a:bodyPr>
          <a:lstStyle/>
          <a:p>
            <a:pPr marL="274320" indent="-274320" algn="just" eaLnBrk="1" fontAlgn="auto" hangingPunct="1">
              <a:spcAft>
                <a:spcPts val="0"/>
              </a:spcAft>
              <a:buClr>
                <a:schemeClr val="accent3"/>
              </a:buClr>
              <a:buFont typeface="Wingdings 2"/>
              <a:buNone/>
              <a:defRPr/>
            </a:pPr>
            <a:r>
              <a:rPr lang="es-ES" sz="1600" b="1" dirty="0" smtClean="0">
                <a:effectLst>
                  <a:outerShdw blurRad="38100" dist="38100" dir="2700000" algn="tl">
                    <a:srgbClr val="000000">
                      <a:alpha val="43137"/>
                    </a:srgbClr>
                  </a:outerShdw>
                </a:effectLst>
                <a:latin typeface="Arial" pitchFamily="34" charset="0"/>
                <a:cs typeface="Arial" pitchFamily="34" charset="0"/>
              </a:rPr>
              <a:t>CORE COMPETENCE</a:t>
            </a:r>
          </a:p>
          <a:p>
            <a:pPr marL="274320" indent="-274320" algn="just" eaLnBrk="1" fontAlgn="auto" hangingPunct="1">
              <a:spcAft>
                <a:spcPts val="0"/>
              </a:spcAft>
              <a:buClr>
                <a:schemeClr val="accent3"/>
              </a:buClr>
              <a:buFont typeface="Wingdings 2"/>
              <a:buNone/>
              <a:defRPr/>
            </a:pPr>
            <a:r>
              <a:rPr lang="es-ES" sz="1600" b="1" dirty="0" smtClean="0">
                <a:effectLst>
                  <a:outerShdw blurRad="38100" dist="38100" dir="2700000" algn="tl">
                    <a:srgbClr val="000000">
                      <a:alpha val="43137"/>
                    </a:srgbClr>
                  </a:outerShdw>
                </a:effectLst>
                <a:latin typeface="Arial" pitchFamily="34" charset="0"/>
                <a:cs typeface="Arial" pitchFamily="34" charset="0"/>
              </a:rPr>
              <a:t>	</a:t>
            </a:r>
            <a:r>
              <a:rPr lang="es-ES" sz="1600" b="1" dirty="0" smtClean="0">
                <a:latin typeface="Arial" pitchFamily="34" charset="0"/>
                <a:cs typeface="Arial" pitchFamily="34" charset="0"/>
              </a:rPr>
              <a:t>Reliable Process: </a:t>
            </a:r>
            <a:r>
              <a:rPr lang="es-ES" sz="1600" dirty="0" smtClean="0">
                <a:latin typeface="Arial" pitchFamily="34" charset="0"/>
                <a:cs typeface="Arial" pitchFamily="34" charset="0"/>
              </a:rPr>
              <a:t>Ofrecer un servicio  eficiente, de calidad e interacción continua con los clientes de tal forma que pueda definir el servicio en función a sus necesidades.</a:t>
            </a:r>
          </a:p>
          <a:p>
            <a:pPr marL="274320" indent="-274320" algn="just" eaLnBrk="1" fontAlgn="auto" hangingPunct="1">
              <a:spcAft>
                <a:spcPts val="0"/>
              </a:spcAft>
              <a:buClr>
                <a:schemeClr val="accent3"/>
              </a:buClr>
              <a:buFont typeface="Wingdings 2"/>
              <a:buNone/>
              <a:defRPr/>
            </a:pPr>
            <a:endParaRPr lang="es-ES" sz="1600" dirty="0" smtClean="0">
              <a:latin typeface="Arial" pitchFamily="34" charset="0"/>
              <a:cs typeface="Arial" pitchFamily="34" charset="0"/>
            </a:endParaRPr>
          </a:p>
          <a:p>
            <a:pPr marL="274320" indent="-274320" eaLnBrk="1" fontAlgn="auto" hangingPunct="1">
              <a:spcAft>
                <a:spcPts val="0"/>
              </a:spcAft>
              <a:buClr>
                <a:schemeClr val="accent3"/>
              </a:buClr>
              <a:buFont typeface="Wingdings 2"/>
              <a:buNone/>
              <a:defRPr/>
            </a:pPr>
            <a:r>
              <a:rPr lang="es-ES" sz="1600" b="1" dirty="0" smtClean="0">
                <a:effectLst>
                  <a:outerShdw blurRad="38100" dist="38100" dir="2700000" algn="tl">
                    <a:srgbClr val="000000">
                      <a:alpha val="43137"/>
                    </a:srgbClr>
                  </a:outerShdw>
                </a:effectLst>
                <a:latin typeface="Arial" pitchFamily="34" charset="0"/>
                <a:cs typeface="Arial" pitchFamily="34" charset="0"/>
              </a:rPr>
              <a:t>MISIÓN</a:t>
            </a:r>
          </a:p>
          <a:p>
            <a:pPr marL="274320" indent="-274320" algn="just" eaLnBrk="1" fontAlgn="auto" hangingPunct="1">
              <a:spcAft>
                <a:spcPts val="0"/>
              </a:spcAft>
              <a:buClr>
                <a:schemeClr val="accent3"/>
              </a:buClr>
              <a:buFont typeface="Wingdings 2"/>
              <a:buNone/>
              <a:defRPr/>
            </a:pPr>
            <a:r>
              <a:rPr lang="es-ES" sz="1600" dirty="0" smtClean="0">
                <a:latin typeface="Arial" pitchFamily="34" charset="0"/>
                <a:cs typeface="Arial" pitchFamily="34" charset="0"/>
              </a:rPr>
              <a:t>	Servimos a la comunidad en el área de recolección, transporte y disposición final de tubos fluorescentes, brindando un tratamiento idóneo a estos materiales, para así fomentar una conciencia de responsabilidad con la protección y cuidado del medio ambiente. Asumimos el compromiso de responder a las expectativas de los clientes, crear trabajo y apoyar el desarrollo personal de los empleados.</a:t>
            </a:r>
          </a:p>
          <a:p>
            <a:pPr marL="274320" indent="-274320" algn="just" eaLnBrk="1" fontAlgn="auto" hangingPunct="1">
              <a:spcAft>
                <a:spcPts val="0"/>
              </a:spcAft>
              <a:buClr>
                <a:schemeClr val="accent3"/>
              </a:buClr>
              <a:buFont typeface="Wingdings 2"/>
              <a:buNone/>
              <a:defRPr/>
            </a:pPr>
            <a:endParaRPr lang="es-ES" sz="1600" b="1" dirty="0" smtClean="0">
              <a:effectLst>
                <a:outerShdw blurRad="38100" dist="38100" dir="2700000" algn="tl">
                  <a:srgbClr val="000000">
                    <a:alpha val="43137"/>
                  </a:srgbClr>
                </a:outerShdw>
              </a:effectLst>
              <a:latin typeface="Arial" pitchFamily="34" charset="0"/>
              <a:cs typeface="Arial" pitchFamily="34" charset="0"/>
            </a:endParaRPr>
          </a:p>
          <a:p>
            <a:pPr marL="274320" indent="-274320" eaLnBrk="1" fontAlgn="auto" hangingPunct="1">
              <a:spcAft>
                <a:spcPts val="0"/>
              </a:spcAft>
              <a:buClr>
                <a:schemeClr val="accent3"/>
              </a:buClr>
              <a:buFont typeface="Wingdings 2"/>
              <a:buNone/>
              <a:defRPr/>
            </a:pPr>
            <a:r>
              <a:rPr lang="es-ES" sz="1600" b="1" dirty="0" smtClean="0">
                <a:effectLst>
                  <a:outerShdw blurRad="38100" dist="38100" dir="2700000" algn="tl">
                    <a:srgbClr val="000000">
                      <a:alpha val="43137"/>
                    </a:srgbClr>
                  </a:outerShdw>
                </a:effectLst>
                <a:latin typeface="Arial" pitchFamily="34" charset="0"/>
                <a:cs typeface="Arial" pitchFamily="34" charset="0"/>
              </a:rPr>
              <a:t>VISIÓN</a:t>
            </a:r>
          </a:p>
          <a:p>
            <a:pPr marL="274320" indent="-274320" algn="just" eaLnBrk="1" fontAlgn="auto" hangingPunct="1">
              <a:spcAft>
                <a:spcPts val="0"/>
              </a:spcAft>
              <a:buClr>
                <a:schemeClr val="accent3"/>
              </a:buClr>
              <a:buFont typeface="Wingdings 2"/>
              <a:buNone/>
              <a:defRPr/>
            </a:pPr>
            <a:r>
              <a:rPr lang="es-ES" sz="1600" dirty="0" smtClean="0">
                <a:latin typeface="Arial" pitchFamily="34" charset="0"/>
                <a:cs typeface="Arial" pitchFamily="34" charset="0"/>
              </a:rPr>
              <a:t>	Establecernos como una empresa líder a nivel nacional en la recolección de tubos fluorescentes, ofreciendo el mejor servicio al cliente y proyectando una buena imagen de marca, de esta manera ayudamos a limpiar nuestro mundo y a garantizar a las nuevas generaciones un mejor país para vivir.</a:t>
            </a:r>
          </a:p>
          <a:p>
            <a:pPr marL="274320" indent="-274320" eaLnBrk="1" fontAlgn="auto" hangingPunct="1">
              <a:spcAft>
                <a:spcPts val="0"/>
              </a:spcAft>
              <a:buClr>
                <a:schemeClr val="accent3"/>
              </a:buClr>
              <a:buFont typeface="Arial" charset="0"/>
              <a:buNone/>
              <a:defRPr/>
            </a:pPr>
            <a:endParaRPr lang="es-ES" sz="16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p:txBody>
          <a:bodyPr/>
          <a:lstStyle/>
          <a:p>
            <a:pPr eaLnBrk="1" hangingPunct="1"/>
            <a:r>
              <a:rPr lang="es-ES" sz="2400" b="1" smtClean="0">
                <a:latin typeface="Arial" charset="0"/>
                <a:cs typeface="Arial" charset="0"/>
              </a:rPr>
              <a:t>ORGANIGRAMA DE LA EMPRESA</a:t>
            </a:r>
          </a:p>
        </p:txBody>
      </p:sp>
      <p:pic>
        <p:nvPicPr>
          <p:cNvPr id="13315" name="Picture 4"/>
          <p:cNvPicPr>
            <a:picLocks noChangeAspect="1" noChangeArrowheads="1"/>
          </p:cNvPicPr>
          <p:nvPr/>
        </p:nvPicPr>
        <p:blipFill>
          <a:blip r:embed="rId2"/>
          <a:srcRect/>
          <a:stretch>
            <a:fillRect/>
          </a:stretch>
        </p:blipFill>
        <p:spPr bwMode="auto">
          <a:xfrm>
            <a:off x="2286000" y="1785938"/>
            <a:ext cx="4371975" cy="385762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595</TotalTime>
  <Words>2555</Words>
  <Application>Microsoft Office PowerPoint</Application>
  <PresentationFormat>Presentación en pantalla (4:3)</PresentationFormat>
  <Paragraphs>1187</Paragraphs>
  <Slides>32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32</vt:i4>
      </vt:variant>
    </vt:vector>
  </HeadingPairs>
  <TitlesOfParts>
    <vt:vector size="40" baseType="lpstr">
      <vt:lpstr>Arial</vt:lpstr>
      <vt:lpstr>Calibri</vt:lpstr>
      <vt:lpstr>Constantia</vt:lpstr>
      <vt:lpstr>Wingdings 2</vt:lpstr>
      <vt:lpstr>Times New Roman</vt:lpstr>
      <vt:lpstr>Wingdings</vt:lpstr>
      <vt:lpstr>Candara</vt:lpstr>
      <vt:lpstr>Flujo</vt:lpstr>
      <vt:lpstr>Proyecto de creación de Empresa de Recolección, Transporte y Disposición Final  de Tubos Fluorescentes usados por Empresas Certificadas bajo la Norma ISO 14001 de la Ciudad de Guayaquil </vt:lpstr>
      <vt:lpstr>Diapositiva 2</vt:lpstr>
      <vt:lpstr>INTRODUCCIÓN </vt:lpstr>
      <vt:lpstr>Diapositiva 4</vt:lpstr>
      <vt:lpstr>Diapositiva 5</vt:lpstr>
      <vt:lpstr>Diapositiva 6</vt:lpstr>
      <vt:lpstr>Diapositiva 7</vt:lpstr>
      <vt:lpstr>Diapositiva 8</vt:lpstr>
      <vt:lpstr>ORGANIGRAMA DE LA EMPRESA</vt:lpstr>
      <vt:lpstr>ANÁLISIS FODA</vt:lpstr>
      <vt:lpstr>ESTRATEGIA DE MERCADO</vt:lpstr>
      <vt:lpstr>ANÁLISIS DE LA OFERTA</vt:lpstr>
      <vt:lpstr>ANÁLISIS DE LA DEMANDA</vt:lpstr>
      <vt:lpstr>  ESTIMACIÓN DE LA DEMANDA</vt:lpstr>
      <vt:lpstr>Diapositiva 15</vt:lpstr>
      <vt:lpstr>Diapositiva 16</vt:lpstr>
      <vt:lpstr>COMERCIALIZACIÓN DEL SERVICIO</vt:lpstr>
      <vt:lpstr>INVESTIGACIÓN DE MERCADO</vt:lpstr>
      <vt:lpstr>ESTUDIO TÉCNICO</vt:lpstr>
      <vt:lpstr>Diapositiva 20</vt:lpstr>
      <vt:lpstr>Factores De Localización</vt:lpstr>
      <vt:lpstr>ESTUDIO FINANCIERO</vt:lpstr>
      <vt:lpstr>Capital de Trabajo: método déficit máximo acumulado</vt:lpstr>
      <vt:lpstr>Financiamiento</vt:lpstr>
      <vt:lpstr>Ingresos</vt:lpstr>
      <vt:lpstr>Costo de Venta</vt:lpstr>
      <vt:lpstr>Gastos</vt:lpstr>
      <vt:lpstr>ESTADO DE PERDIDAS Y GANANCIAS </vt:lpstr>
      <vt:lpstr>Diapositiva 29</vt:lpstr>
      <vt:lpstr>VAN, TMAR,TIR  y Pay Back del Proyecto</vt:lpstr>
      <vt:lpstr>Análisis de Sensibilidad Multivariable</vt:lpstr>
      <vt:lpstr>Diapositiva 32</vt:lpstr>
    </vt:vector>
  </TitlesOfParts>
  <Company>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Edison Guaraca</dc:creator>
  <cp:lastModifiedBy>Administrador</cp:lastModifiedBy>
  <cp:revision>88</cp:revision>
  <dcterms:created xsi:type="dcterms:W3CDTF">2009-09-17T23:54:47Z</dcterms:created>
  <dcterms:modified xsi:type="dcterms:W3CDTF">2009-10-22T16:08:21Z</dcterms:modified>
</cp:coreProperties>
</file>