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20" r:id="rId2"/>
    <p:sldId id="35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2" r:id="rId23"/>
    <p:sldId id="344" r:id="rId24"/>
    <p:sldId id="345" r:id="rId25"/>
    <p:sldId id="347" r:id="rId26"/>
    <p:sldId id="349" r:id="rId27"/>
    <p:sldId id="353" r:id="rId28"/>
    <p:sldId id="354" r:id="rId29"/>
    <p:sldId id="355" r:id="rId30"/>
    <p:sldId id="356" r:id="rId31"/>
    <p:sldId id="357" r:id="rId32"/>
    <p:sldId id="358" r:id="rId33"/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5" r:id="rId42"/>
    <p:sldId id="266" r:id="rId43"/>
    <p:sldId id="267" r:id="rId44"/>
    <p:sldId id="268" r:id="rId45"/>
    <p:sldId id="264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9" autoAdjust="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F3BFE2-8213-4734-B7DF-C11F32C8B39A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D3A9F08-AAD5-436C-8135-09052A36C8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97F2C-8281-4ACE-A1BF-C4B49C2E9641}" type="slidenum">
              <a:rPr lang="es-EC" smtClean="0">
                <a:latin typeface="Arial" charset="0"/>
              </a:rPr>
              <a:pPr/>
              <a:t>3</a:t>
            </a:fld>
            <a:endParaRPr lang="es-EC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50C0E8-875F-480D-9E5A-66B5864D0C0E}" type="slidenum">
              <a:rPr lang="es-EC" smtClean="0">
                <a:latin typeface="Arial" charset="0"/>
              </a:rPr>
              <a:pPr/>
              <a:t>14</a:t>
            </a:fld>
            <a:endParaRPr lang="es-EC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A9437C-D400-4642-9C44-8D6A1FE4874C}" type="slidenum">
              <a:rPr lang="es-EC" smtClean="0">
                <a:latin typeface="Arial" charset="0"/>
              </a:rPr>
              <a:pPr/>
              <a:t>20</a:t>
            </a:fld>
            <a:endParaRPr lang="es-EC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A8BD05-271F-4FDD-83E0-40CEE4BBDB94}" type="slidenum">
              <a:rPr lang="es-EC" smtClean="0">
                <a:latin typeface="Arial" charset="0"/>
              </a:rPr>
              <a:pPr/>
              <a:t>27</a:t>
            </a:fld>
            <a:endParaRPr lang="es-EC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DB18-F12A-4891-A050-3126743FC1EE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9C73-9063-4AE2-868A-9E17020466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4CFD-AC80-4D13-8890-B9D2186B92C2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45AD-9BA9-4481-A929-95123DB467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3DAD-CB25-4E0B-8D0E-9AA78E1A586D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4456-FF04-47C2-84B8-59600F1655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214E-BB98-4331-870D-00711BB900B0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DCD5-C255-4233-8B8D-C62CEB842E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4D38-E3EC-4E23-8908-3ACE99421A1A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F43F-B42D-4D1F-BCAF-EB100E0F1F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6210-E0A4-4521-A40D-5BFFBA9835A6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87C4-2718-4CF2-8BAF-B6270570AA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83DE-B68D-468A-A621-ACC797195915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FD5C-12CF-4732-83A8-E09BB89295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EC72-CC0F-4F68-80AC-89671D71AA10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9E53-7B92-418C-8F76-9DE8482CB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5117-9A08-4173-8126-A071DFB8D701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223A-0198-4A01-9194-722423914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2473-1987-4BDB-90EC-57E33864A680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A6EB-0230-4D50-BD7B-6F0B3161A0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9983-156E-4B75-AFFB-5F9CA9326078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0829-002C-44FF-9717-70DED38B6A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9CB46-6D12-4604-B48B-13862A1A2604}" type="datetimeFigureOut">
              <a:rPr lang="es-ES"/>
              <a:pPr>
                <a:defRPr/>
              </a:pPr>
              <a:t>22/10/2009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A52F2D-96E2-4F85-8A0C-773EFF1816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Documents%20and%20Settings\Jose\Escritorio\DESARROLLO%20DE%20PLANES%20DE%20NEGOCIOS%20PARA%20EL%20LANZAMIENTO%20DE%20LA%20NUEVA%20LINEA%20DE%20PRODUCTOS%20KLEENEX%20AQUA%20PARA%20KIMBERLY%20CLARK%20EN%20GUAYAQUIL\FINANCIERO\DESARROLLO%20DE%20PLANES%20DE%20NEGOCIOS%20PARA%20EL%20LANZAMIENTO%20DE%20LA%20NUEVA%20L.xls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Documents%20and%20Settings\Jose\Escritorio\DESARROLLO%20DE%20PLANES%20DE%20NEGOCIOS%20PARA%20EL%20LANZAMIENTO%20DE%20LA%20NUEVA%20LINEA%20DE%20PRODUCTOS%20KLEENEX%20AQUA%20PARA%20KIMBERLY%20CLARK%20EN%20GUAYAQUIL\FINANCIERO\DESARROLLO%20DE%20PLANES%20DE%20NEGOCIOS%20PARA%20EL%20LANZAMIENTO%20DE%20LA%20NUEVA%20L.xl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Documents%20and%20Settings\us\Escritorio\Sustentaci&#243;n\Plan%20Financiero.xls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Jose\Escritorio\DESARROLLO%20DE%20PLANES%20DE%20NEGOCIOS%20PARA%20EL%20LANZAMIENTO%20DE%20LA%20NUEVA%20LINEA%20DE%20PRODUCTOS%20KLEENEX%20AQUA%20PARA%20KIMBERLY%20CLARK%20EN%20GUAYAQUIL\FINANCIERO\DESARROLLO%20DE%20PLANES%20DE%20NEGOCIOS%20PARA%20EL%20LANZAMIENTO%20DE%20LA%20NUEVA%20L.x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\Escritorio\Sustentaci&#243;n\Plan%20Financiero.x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1 Título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4786312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DESARROLLO DE PLAN DE NEGOCIOS PARA LA CREACION DE NUEVA LINEA DE PRODUCTOS KLEENEX AQUA CON VARIEDADES PARA KIMBERLY CLARK EN GUAYAQUIL</a:t>
            </a: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4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Contexto Local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Kimberly Clark en Ecuador: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Planta de producción para productos Kleenex Flor y</a:t>
            </a:r>
          </a:p>
          <a:p>
            <a:pPr>
              <a:spcBef>
                <a:spcPct val="20000"/>
              </a:spcBef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 Scott.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Cuenta con 2 centros de distribución.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Acoge a más de 540 empleados en el país.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s-E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2 Marcador de contenido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Misión</a:t>
            </a:r>
          </a:p>
          <a:p>
            <a:pPr eaLnBrk="1" hangingPunct="1">
              <a:buFont typeface="Arial" charset="0"/>
              <a:buNone/>
              <a:defRPr/>
            </a:pPr>
            <a:endParaRPr lang="es-E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Mejorar la salud, la higiene y el bienestar de las personas cada día y en cada lugar.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Visión</a:t>
            </a:r>
          </a:p>
          <a:p>
            <a:pPr eaLnBrk="1" hangingPunct="1">
              <a:buFont typeface="Arial" charset="0"/>
              <a:buNone/>
              <a:defRPr/>
            </a:pPr>
            <a:endParaRPr lang="es-E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 líderes mundiales en todo lo que hacen.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vero\diapos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1 Título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Descripción de la marca</a:t>
            </a:r>
          </a:p>
        </p:txBody>
      </p:sp>
      <p:sp>
        <p:nvSpPr>
          <p:cNvPr id="13316" name="2 Marcador de contenido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 1924, se presentó por 1era vez la marca Kleenex de tejido facial.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 1926, resultados de encuesta demostraron que el 60% de las personas usaban Kleenex para soplar la nariz.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 1930,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Kimberly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Clark cambió la forma de promover el producto.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La palabra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Kleenex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es ahora comúnmente utilizado para describir cualquier tejido blando facial.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:\vero\diapos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229600" cy="1143000"/>
          </a:xfrm>
        </p:spPr>
        <p:txBody>
          <a:bodyPr/>
          <a:lstStyle/>
          <a:p>
            <a:pPr lvl="2" algn="l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Cartera de productos de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6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2357438"/>
            <a:ext cx="1928812" cy="1143000"/>
          </a:xfrm>
        </p:spPr>
      </p:pic>
      <p:pic>
        <p:nvPicPr>
          <p:cNvPr id="14341" name="7 Imagen" descr="kleen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071688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8 Imagen" descr="aqu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857625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9 Imagen" descr="Kotex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572000"/>
            <a:ext cx="192881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10 Imagen" descr="Huggi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656013"/>
            <a:ext cx="15716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diaposit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3 Título"/>
          <p:cNvSpPr>
            <a:spLocks noGrp="1"/>
          </p:cNvSpPr>
          <p:nvPr>
            <p:ph type="title"/>
          </p:nvPr>
        </p:nvSpPr>
        <p:spPr>
          <a:xfrm>
            <a:off x="428625" y="2500313"/>
            <a:ext cx="8229600" cy="2071687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II</a:t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INVESTIGACIÓN </a:t>
            </a:r>
            <a:b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MERCADO</a:t>
            </a: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5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de la investigación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5813" y="2643188"/>
            <a:ext cx="7215187" cy="3121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Conocer percepción hacia la marca.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• Evaluar los resultados.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• Garantizar el valor de la nueva marca.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• Determinar el nivel de utilidad.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Investigación de Mercados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Investigación Secundaria: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Datos históricos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Investigación Cuantitativa: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 Encuesta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Investigación Cualitativa: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   Focus Group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 Investigación Secundaria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Mujeres nivel socio - económico medio alto y alto.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Mujeres de 25 a 35 años.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Su prioridad estar siempre frescas y bellas.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 Investigación Secundaria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Mujeres proactivas.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Amantes de pequeños detalles.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Mujeres con convicción.</a:t>
            </a:r>
          </a:p>
          <a:p>
            <a:pPr eaLnBrk="1" hangingPunct="1">
              <a:buFont typeface="Arial" charset="0"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Antecedentes de la Investigación Cuantitativa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500313"/>
            <a:ext cx="8072438" cy="328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1 Título"/>
          <p:cNvSpPr>
            <a:spLocks noGrp="1"/>
          </p:cNvSpPr>
          <p:nvPr>
            <p:ph type="ctrTitle"/>
          </p:nvPr>
        </p:nvSpPr>
        <p:spPr>
          <a:xfrm>
            <a:off x="642938" y="785813"/>
            <a:ext cx="7772400" cy="4786312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I</a:t>
            </a: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DEFINICION DEL PROYECTO Y ANTECEDENTES DE LA EMPRESA</a:t>
            </a:r>
            <a:r>
              <a:rPr lang="es-ES" sz="5400" dirty="0" smtClean="0"/>
              <a:t/>
            </a:r>
            <a:br>
              <a:rPr lang="es-ES" sz="5400" dirty="0" smtClean="0"/>
            </a:br>
            <a:endParaRPr lang="es-ES" sz="5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 descr="diaposit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Descripción y estructura de la encuesta</a:t>
            </a:r>
            <a:b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2428875"/>
            <a:ext cx="7786687" cy="33575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1 Título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Descripción y estructura de la encuesta</a:t>
            </a:r>
            <a:b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2 Marcador de contenido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Nivel de cuidado sobre la piel.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Reconocimiento de la marca.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Como les gustaría sea la nueva línea de productos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825"/>
            <a:ext cx="9144000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357313" y="1714500"/>
            <a:ext cx="600075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143000" y="5599113"/>
            <a:ext cx="4214813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868488"/>
            <a:ext cx="6515100" cy="38465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500313" y="1571625"/>
            <a:ext cx="371475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00125" y="5384800"/>
            <a:ext cx="4357688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1428750"/>
            <a:ext cx="6118225" cy="4286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2330450"/>
            <a:ext cx="3646488" cy="2428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2357438"/>
            <a:ext cx="3717925" cy="2428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571625"/>
            <a:ext cx="6310312" cy="3857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714500"/>
            <a:ext cx="6127750" cy="4003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Imagen" descr="diaposit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Antecedentes Investigación Cualitativa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2357438"/>
            <a:ext cx="8143875" cy="3429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Conclusiones Investigación Cualitativa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Empaque resistente.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Diferentes presentaciones de acuerdo al lugar de uso.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Colores pasteles que hagan referencia a la característica principal del producto.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Fragancia de las toallitas húmedas debe ser suave y neutral.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Conclusiones Investigación Cualitativa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Las toallitas húmedas deben ser blancas con diseños en la superficie.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El precio de las toallitas húmedas va a variar de acuerdo a la presentación de las mismas.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El producto debe ser de fácil acceso en lugares tales como supermercados y farmacias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diaposit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C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Justificación del Tema.</a:t>
            </a:r>
          </a:p>
        </p:txBody>
      </p:sp>
      <p:sp>
        <p:nvSpPr>
          <p:cNvPr id="5124" name="2 Marcador de contenido"/>
          <p:cNvSpPr>
            <a:spLocks noGrp="1"/>
          </p:cNvSpPr>
          <p:nvPr>
            <p:ph idx="1"/>
          </p:nvPr>
        </p:nvSpPr>
        <p:spPr>
          <a:xfrm>
            <a:off x="642938" y="2500313"/>
            <a:ext cx="6257925" cy="3554412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Fortalecer la relación afectiva entre la marca y el</a:t>
            </a:r>
          </a:p>
          <a:p>
            <a:pPr algn="just">
              <a:buFont typeface="Arial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consumidor con la creación de una línea de productos innovadora de características diferenciadoras.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de Mercado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2 Marcador de contenido"/>
          <p:cNvSpPr>
            <a:spLocks noGrp="1"/>
          </p:cNvSpPr>
          <p:nvPr>
            <p:ph idx="1"/>
          </p:nvPr>
        </p:nvSpPr>
        <p:spPr>
          <a:xfrm>
            <a:off x="785813" y="2500313"/>
            <a:ext cx="7900987" cy="36258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Mercado en crecimiento.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Gran variedad en marcas.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Altas cuotas de mercado.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428625" y="1428750"/>
            <a:ext cx="8229600" cy="785813"/>
          </a:xfrm>
        </p:spPr>
        <p:txBody>
          <a:bodyPr/>
          <a:lstStyle/>
          <a:p>
            <a:pPr marL="342900" indent="-342900"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de Proveedores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2 Marcador de contenido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Brasil principal socio exportador.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Planta productiva de gran capacidad en Perú.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Importación productos terminados.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Análisis de la competencia</a:t>
            </a:r>
          </a:p>
        </p:txBody>
      </p:sp>
      <p:sp>
        <p:nvSpPr>
          <p:cNvPr id="45060" name="2 Marcador de contenido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Variedad de empresas con productos similares.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Principal competidor Familia Sancela del Pacífico.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Características funcionales Vs. Características Emocionales.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785813" y="257175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CAPITULO III</a:t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 DE MARKETING</a:t>
            </a:r>
            <a:b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ESTRATÉGICO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625" y="1387475"/>
            <a:ext cx="7772400" cy="1470025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Definición de la misión y naturaleza del plan estratégico</a:t>
            </a:r>
            <a:b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5875" y="2571750"/>
            <a:ext cx="6500813" cy="3357563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Estrategias a largo plazo para el lanzamiento de la nueva línea de productos.</a:t>
            </a: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Estructurar las fortalezas y oportunidades de la empresa.</a:t>
            </a: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Minimizar las debilidades de la empresa que no afecte resultados finales.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3686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38747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de las directrices de la Empresa</a:t>
            </a:r>
            <a:b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5875" y="2571750"/>
            <a:ext cx="6500813" cy="3357563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Empresas líderes en productos de cuidado y limpieza personal en el Ecuador.</a:t>
            </a: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Principales lugares de distribución son autoservicios, supermercados, farmacias y canales tradicionales.</a:t>
            </a: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Huggies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Scott y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son algunas de sus sub-marcas más importantes.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3789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38747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Situacional</a:t>
            </a:r>
            <a:b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5852" y="2571744"/>
            <a:ext cx="6500859" cy="3357586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Posicionada como: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8800" lvl="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Marca de alto precio 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8800" lvl="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Reconocimiento mundial</a:t>
            </a: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8800" lvl="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Excelente estructura física</a:t>
            </a:r>
          </a:p>
          <a:p>
            <a:pPr marL="0" lvl="1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8800" lvl="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lta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variedad y gran durabilidad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3891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38747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de Viabilidad FODA</a:t>
            </a:r>
            <a:b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5875" y="2571750"/>
            <a:ext cx="6500813" cy="3357563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FORTALEZAS: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Primeros lugares en el TOM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Innovadores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Excelente  talento humano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Confianza, modernidad y tradición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Inversión en Investigación y desarrollo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3994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85875" y="1571625"/>
            <a:ext cx="6643688" cy="4071938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OPORTUNIDADES: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Cambios en la sociedad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Competencia directa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Mayor reconocimiento de marca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Altas barreras de entrada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096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85875" y="1571625"/>
            <a:ext cx="6643688" cy="4071938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DEBILIDADES: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Altos costos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Altos precios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Baja promoción de productos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No crea relación afectiva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C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Planteamiento problema</a:t>
            </a:r>
          </a:p>
        </p:txBody>
      </p:sp>
      <p:sp>
        <p:nvSpPr>
          <p:cNvPr id="7172" name="2 Marcador de contenido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mercado ecuatoriano se encuentra en un estado de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transición, donde las personas empiezan a asumir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cambios que simplifican sus vidas. Ej.: Lentes que a su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vez son gafas, o shampoo con acondicionador.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198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85875" y="1571625"/>
            <a:ext cx="6643688" cy="4071938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AMENAZAS: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Inestabilidad estatal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Evolución de tradiciones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Especialización del competidor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Rendimientos decrecientes actitud  			consumidores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301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85875" y="1571625"/>
            <a:ext cx="6643688" cy="4071938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CONCLUSIONES DEL ANÁLISIS FODA: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Fortalezas &gt; Debilidades</a:t>
            </a:r>
          </a:p>
          <a:p>
            <a:pPr marL="0" lvl="1" algn="ctr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Fortalezas &gt; Oportunidades</a:t>
            </a:r>
          </a:p>
          <a:p>
            <a:pPr marL="0" lvl="1" algn="ctr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Amenazas  &gt; Oportunidades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403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28625" y="138747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de Portafolio</a:t>
            </a:r>
            <a:b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85875" y="2571750"/>
            <a:ext cx="6500813" cy="3357563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Kimberly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tiene cuatro categorías de productos: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Baby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Feminine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9" name="7 Imagen" descr="Scot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000375"/>
            <a:ext cx="1795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8 Imagen" descr="Huggi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643313"/>
            <a:ext cx="13858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9 Imagen" descr="Kote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4143375"/>
            <a:ext cx="14287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11 Imagen" descr="kleenex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4500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506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5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28625" y="138747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Producto </a:t>
            </a:r>
            <a:r>
              <a:rPr lang="es-ES" sz="3200" b="1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Mix</a:t>
            </a: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2" name="Group 19"/>
          <p:cNvGrpSpPr>
            <a:grpSpLocks/>
          </p:cNvGrpSpPr>
          <p:nvPr/>
        </p:nvGrpSpPr>
        <p:grpSpPr bwMode="auto">
          <a:xfrm>
            <a:off x="1106488" y="2643188"/>
            <a:ext cx="6680200" cy="3071812"/>
            <a:chOff x="697" y="1665"/>
            <a:chExt cx="4208" cy="1935"/>
          </a:xfrm>
        </p:grpSpPr>
        <p:pic>
          <p:nvPicPr>
            <p:cNvPr id="4506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7" y="1665"/>
              <a:ext cx="4208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061" y="3113"/>
              <a:ext cx="181" cy="181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pic>
          <p:nvPicPr>
            <p:cNvPr id="45065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1" y="2782"/>
              <a:ext cx="42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608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28625" y="928688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Ciclo de vida del Producto</a:t>
            </a:r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688" y="2165350"/>
            <a:ext cx="5341937" cy="3835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710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9" name="6 Grupo"/>
          <p:cNvGrpSpPr>
            <a:grpSpLocks/>
          </p:cNvGrpSpPr>
          <p:nvPr/>
        </p:nvGrpSpPr>
        <p:grpSpPr bwMode="auto">
          <a:xfrm>
            <a:off x="1785938" y="1557338"/>
            <a:ext cx="5857875" cy="4398962"/>
            <a:chOff x="1785918" y="1557338"/>
            <a:chExt cx="5857895" cy="4399288"/>
          </a:xfrm>
        </p:grpSpPr>
        <p:pic>
          <p:nvPicPr>
            <p:cNvPr id="47110" name="Imagen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8813" y="1557338"/>
              <a:ext cx="5715000" cy="424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1785918" y="5670855"/>
              <a:ext cx="3643324" cy="285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813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Atractividad</a:t>
            </a: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del Mercado Media y Competitividad Media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5875" y="2286000"/>
            <a:ext cx="6643688" cy="4071938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Mantener a sus clientes de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el buen posicionamiento de la marca.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Atraer nuevos clientes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Fidelizar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la marca con altas inversiones en planes de comunicación al cliente final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4915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3714750" y="1336675"/>
            <a:ext cx="4857750" cy="3935413"/>
            <a:chOff x="2328" y="5661"/>
            <a:chExt cx="8220" cy="8198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166" y="5661"/>
              <a:ext cx="6482" cy="440"/>
            </a:xfrm>
            <a:prstGeom prst="rect">
              <a:avLst/>
            </a:prstGeom>
            <a:gradFill rotWithShape="1">
              <a:gsLst>
                <a:gs pos="0">
                  <a:srgbClr val="92CDDC"/>
                </a:gs>
                <a:gs pos="100000">
                  <a:srgbClr val="92CDD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sz="1000">
                  <a:solidFill>
                    <a:srgbClr val="FFFFFF"/>
                  </a:solidFill>
                  <a:latin typeface="Calibri" pitchFamily="34" charset="0"/>
                </a:rPr>
                <a:t>ESQUEMAS NECESIDADES –CONSUMIDOR - TECNOLOGÍA</a:t>
              </a:r>
              <a:endParaRPr lang="es-ES">
                <a:latin typeface="Arial" pitchFamily="34" charset="0"/>
              </a:endParaRPr>
            </a:p>
          </p:txBody>
        </p:sp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8" y="6404"/>
              <a:ext cx="8220" cy="7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 Título"/>
          <p:cNvSpPr txBox="1">
            <a:spLocks/>
          </p:cNvSpPr>
          <p:nvPr/>
        </p:nvSpPr>
        <p:spPr>
          <a:xfrm>
            <a:off x="571500" y="1446213"/>
            <a:ext cx="3143250" cy="4214812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Análisis de Segmentación – </a:t>
            </a:r>
            <a:r>
              <a:rPr lang="es-ES" sz="3200" b="1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Targeting</a:t>
            </a: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 Posicionamiento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5018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42938" y="1500188"/>
            <a:ext cx="4429125" cy="15716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Macrosegmentación</a:t>
            </a: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6375" y="1928813"/>
            <a:ext cx="3571875" cy="1571625"/>
          </a:xfrm>
          <a:prstGeom prst="rect">
            <a:avLst/>
          </a:prstGeom>
        </p:spPr>
        <p:txBody>
          <a:bodyPr anchor="ctr"/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Necesidades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Tecnología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Grupo de compradores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14375" y="3929063"/>
            <a:ext cx="4429125" cy="15716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Microsegmentación</a:t>
            </a:r>
            <a:endParaRPr lang="es-ES" sz="32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72125" y="4572000"/>
            <a:ext cx="2428875" cy="1928813"/>
          </a:xfrm>
          <a:prstGeom prst="rect">
            <a:avLst/>
          </a:prstGeom>
        </p:spPr>
        <p:txBody>
          <a:bodyPr anchor="ctr"/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Ubicación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Sexo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Edad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Intereses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4286250" y="2000250"/>
            <a:ext cx="135731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4357688" y="4500563"/>
            <a:ext cx="13573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5120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Planteamiento estratégico de la nueva línea de productos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85875" y="2286000"/>
            <a:ext cx="6643688" cy="4071938"/>
          </a:xfrm>
          <a:prstGeom prst="rect">
            <a:avLst/>
          </a:prstGeom>
        </p:spPr>
        <p:txBody>
          <a:bodyPr anchor="ctr"/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Desarrollar la marca siguiendo el concepto de innovación y estilo diferente.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desea llegar al mercado con el mismo concepto haciendo que tanto los clientes futuros como actuales logren una ERA con la marca.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:\vero\diapos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General</a:t>
            </a: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571500" y="2643188"/>
            <a:ext cx="8086725" cy="2857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400" smtClean="0">
                <a:solidFill>
                  <a:srgbClr val="17375E"/>
                </a:solidFill>
                <a:latin typeface="Arial" charset="0"/>
                <a:cs typeface="Arial" charset="0"/>
              </a:rPr>
              <a:t>Definir  un plan de negocios para el lanzamiento</a:t>
            </a:r>
            <a:r>
              <a:rPr lang="es-EC" sz="2400" smtClean="0">
                <a:solidFill>
                  <a:srgbClr val="17375E"/>
                </a:solidFill>
                <a:latin typeface="Arial" charset="0"/>
                <a:cs typeface="Arial" charset="0"/>
              </a:rPr>
              <a:t> </a:t>
            </a:r>
            <a:r>
              <a:rPr lang="es-ES" sz="2400" smtClean="0">
                <a:solidFill>
                  <a:srgbClr val="17375E"/>
                </a:solidFill>
                <a:latin typeface="Arial" charset="0"/>
                <a:cs typeface="Arial" charset="0"/>
              </a:rPr>
              <a:t>de una</a:t>
            </a:r>
            <a:endParaRPr lang="es-EC" sz="2400" smtClean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s-ES" sz="2400" smtClean="0">
                <a:solidFill>
                  <a:srgbClr val="17375E"/>
                </a:solidFill>
                <a:latin typeface="Arial" charset="0"/>
                <a:cs typeface="Arial" charset="0"/>
              </a:rPr>
              <a:t>nueva línea de productos en el  mercado</a:t>
            </a:r>
            <a:r>
              <a:rPr lang="es-EC" sz="2400" smtClean="0">
                <a:solidFill>
                  <a:srgbClr val="17375E"/>
                </a:solidFill>
                <a:latin typeface="Arial" charset="0"/>
                <a:cs typeface="Arial" charset="0"/>
              </a:rPr>
              <a:t> </a:t>
            </a:r>
            <a:r>
              <a:rPr lang="es-ES" sz="2400" smtClean="0">
                <a:solidFill>
                  <a:srgbClr val="17375E"/>
                </a:solidFill>
                <a:latin typeface="Arial" charset="0"/>
                <a:cs typeface="Arial" charset="0"/>
              </a:rPr>
              <a:t>guayaquileño.</a:t>
            </a:r>
          </a:p>
          <a:p>
            <a:pPr eaLnBrk="1" hangingPunct="1">
              <a:buFont typeface="Arial" charset="0"/>
              <a:buNone/>
            </a:pPr>
            <a:endParaRPr lang="es-ES" sz="2800" smtClean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5222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28625" y="1285875"/>
            <a:ext cx="82153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Matriz de Oportunidades Producto – Mercado (ANSOFF)</a:t>
            </a:r>
          </a:p>
        </p:txBody>
      </p:sp>
      <p:pic>
        <p:nvPicPr>
          <p:cNvPr id="52230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443163"/>
            <a:ext cx="6048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5325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2"/>
          <p:cNvGrpSpPr>
            <a:grpSpLocks/>
          </p:cNvGrpSpPr>
          <p:nvPr/>
        </p:nvGrpSpPr>
        <p:grpSpPr bwMode="auto">
          <a:xfrm>
            <a:off x="1357313" y="1643063"/>
            <a:ext cx="6000750" cy="3933825"/>
            <a:chOff x="3153" y="5976"/>
            <a:chExt cx="6315" cy="4761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243" y="10476"/>
              <a:ext cx="265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800">
                  <a:solidFill>
                    <a:srgbClr val="808080"/>
                  </a:solidFill>
                  <a:latin typeface="Calibri" pitchFamily="34" charset="0"/>
                </a:rPr>
                <a:t>ELABORADO: JOSE HARO, JOHANNA JACOME, VERONICA CORDOVA</a:t>
              </a:r>
              <a:endParaRPr lang="es-ES"/>
            </a:p>
          </p:txBody>
        </p:sp>
        <p:pic>
          <p:nvPicPr>
            <p:cNvPr id="5325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3" y="5976"/>
              <a:ext cx="6315" cy="4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5427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57250" y="2500313"/>
            <a:ext cx="76438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• Comunicar el concepto real de la marca con el que 	se desea llegar a la audiencia determinada.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• Lograr un mayor posicionamiento y desarrollo de 	la marca.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• Alcanzar alta rentabilidad financiera con el 	proyecto.</a:t>
            </a:r>
          </a:p>
          <a:p>
            <a:pPr marL="0" lvl="1" algn="just" fontAlgn="auto"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• Establecer un programa de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fidelización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marca 	por medio de las estrategias de Marketing y 	comunicación.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Generales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55299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5530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785813" y="2571750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CAPITULO IV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5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ESTRATEGIA DE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56323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5632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57250" y="2214563"/>
            <a:ext cx="7215188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Dar a conocer la nueva línea de productos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Aqua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 sus distintas variedades.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Crear un lazo afectivo entre el consumidor y la marca.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Ofrecer características que a través de su función desarrollen emociones.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Incentivar a la compra de las variedades de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Aqua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través de promociones.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del Plan de 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57347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57348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Concepto Central de Comunicación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57250" y="2393950"/>
            <a:ext cx="74295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desea comunicar con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Aqua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variedades: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Incorporar atributos adicionales brinden distintas emociones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Fácil de usar y de llevar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Moderno y atractivo diseño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58371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58372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Concepto Central Creativo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57250" y="2214563"/>
            <a:ext cx="74295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i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i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i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 FRESCURA DONDE QUIERAS”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59395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59396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28625" y="10001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Estrategias de medios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7250" y="2393950"/>
            <a:ext cx="7429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Revistas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Vallas Publicitarias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BTL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Watch</a:t>
            </a: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60419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60420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4 Imagen" descr="aviso-revis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198563"/>
            <a:ext cx="32861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C" smtClean="0"/>
          </a:p>
        </p:txBody>
      </p:sp>
      <p:sp>
        <p:nvSpPr>
          <p:cNvPr id="61443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C" smtClean="0">
              <a:solidFill>
                <a:srgbClr val="898989"/>
              </a:solidFill>
            </a:endParaRPr>
          </a:p>
        </p:txBody>
      </p:sp>
      <p:pic>
        <p:nvPicPr>
          <p:cNvPr id="61444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308100"/>
            <a:ext cx="51816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941638"/>
            <a:ext cx="5016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Image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656138"/>
            <a:ext cx="5016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:\vero\diapos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C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Objetivos específicos</a:t>
            </a: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20" name="3 Marcador de contenido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8576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Fortalecer el posicionamiento de la marca siendo innovadores y a su vez creando una relación afectiva con el consumidor.</a:t>
            </a:r>
          </a:p>
          <a:p>
            <a:pPr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Recuperar, en el primer año de gestión, el 15% de la inversión.</a:t>
            </a:r>
          </a:p>
          <a:p>
            <a:pPr>
              <a:buFont typeface="Arial" charset="0"/>
              <a:buNone/>
              <a:defRPr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Aumentar la cuota de mercado en la misma magnitud que representa la incursión de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Kleenex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Aqua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en la cartera de Personal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Care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1850" y="1989138"/>
            <a:ext cx="7772400" cy="3168650"/>
          </a:xfrm>
        </p:spPr>
        <p:txBody>
          <a:bodyPr/>
          <a:lstStyle/>
          <a:p>
            <a:pPr>
              <a:defRPr/>
            </a:pPr>
            <a:r>
              <a:rPr lang="es-ES" sz="5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CAPÍTULO V</a:t>
            </a:r>
            <a:r>
              <a:rPr lang="es-ES" sz="5400">
                <a:solidFill>
                  <a:srgbClr val="003399"/>
                </a:solidFill>
              </a:rPr>
              <a:t/>
            </a:r>
            <a:br>
              <a:rPr lang="es-ES" sz="5400">
                <a:solidFill>
                  <a:srgbClr val="003399"/>
                </a:solidFill>
              </a:rPr>
            </a:br>
            <a:r>
              <a:rPr lang="es-ES" sz="5400">
                <a:solidFill>
                  <a:srgbClr val="003399"/>
                </a:solidFill>
              </a:rPr>
              <a:t>PROGRAMA DE MARKETING OPERATIVO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es-E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Generales del Plan de Estratégico de Marketing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19250" y="2755900"/>
            <a:ext cx="5976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a conocer la nueva línea de productos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Kleenex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400" kern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Aqua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Incentivar al consumo de la nueva línea de productos.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Ofrecer características que a través de su función desarrollen emociones.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3399"/>
                </a:solidFill>
              </a:rPr>
              <a:t>Programa de las 4 P’s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227763" y="1700213"/>
            <a:ext cx="20875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u="sng">
                <a:solidFill>
                  <a:srgbClr val="003399"/>
                </a:solidFill>
              </a:rPr>
              <a:t>Producto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8175" y="3043238"/>
            <a:ext cx="5473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Línea de Productos: KLEENEX AQUA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35150" y="3692525"/>
            <a:ext cx="5832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Slogan: FRESCURA DONDE QUIERAS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Producto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835150" y="278130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Empaque: Polipropileno impermeable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47813" y="3502025"/>
            <a:ext cx="6553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Nombre: Parte central del empaque junto a su slogan.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76375" y="4408488"/>
            <a:ext cx="64801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Variedades: </a:t>
            </a:r>
            <a:r>
              <a:rPr lang="es-ES" sz="24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Detalladas en la esquina inferior derecha de la marca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Producto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KLEENEX AQUA PURIFIED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79613" y="2924175"/>
            <a:ext cx="6048375" cy="284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Utilidad: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Exclusivo para retirar maquillaje del rostro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Color: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Blanco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Material: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Pulpa de fibra de algodón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Textura: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Suaves y sin diseños en relieve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Tamaño: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20 cm x 11 cm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Fragancia: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Ninguna</a:t>
            </a:r>
          </a:p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Color de empaque: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Rosa pastel</a:t>
            </a:r>
          </a:p>
        </p:txBody>
      </p:sp>
      <p:pic>
        <p:nvPicPr>
          <p:cNvPr id="66567" name="Picture 7" descr="empaque-pirifi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62239">
            <a:off x="6586538" y="4005263"/>
            <a:ext cx="18018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Producto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KLEENEX AQUA ANTIBACTERIAL</a:t>
            </a:r>
            <a:endParaRPr lang="es-ES" sz="2400" b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79613" y="2924175"/>
            <a:ext cx="6048375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Utilidad: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Quita impurezas y elimina las bacterias de las manos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Color: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Blanco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Material: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Pulpa de fibra de algodón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Textura: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Suaves y con diseños en la superficie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Tamaño: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20 cm x 11 cm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Fragancia: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Lavanda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Color de empaque: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Turquesa</a:t>
            </a:r>
          </a:p>
        </p:txBody>
      </p:sp>
      <p:pic>
        <p:nvPicPr>
          <p:cNvPr id="67591" name="Picture 7" descr="empaque-antibacter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23036">
            <a:off x="6659563" y="4511675"/>
            <a:ext cx="185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Producto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KLEENEX AQUA ALOE VERA</a:t>
            </a:r>
            <a:endParaRPr lang="es-ES" sz="2400" b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79613" y="2924175"/>
            <a:ext cx="6048375" cy="284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Utilidad: Hidratación de la piel</a:t>
            </a:r>
            <a:endParaRPr lang="es-ES" b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Color: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Blanco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Material: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Pulpa de fibra de algodón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Textura: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Suaves y con diseños en la superficie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Tamaño: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20 cm x 11 cm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Fragancia: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Rosas tropicales</a:t>
            </a:r>
          </a:p>
          <a:p>
            <a:pPr>
              <a:spcBef>
                <a:spcPct val="50000"/>
              </a:spcBef>
              <a:defRPr/>
            </a:pPr>
            <a:r>
              <a:rPr lang="es-ES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Color de empaque: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Verde</a:t>
            </a:r>
          </a:p>
        </p:txBody>
      </p:sp>
      <p:pic>
        <p:nvPicPr>
          <p:cNvPr id="68615" name="Picture 7" descr="empaque-aloev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55316">
            <a:off x="6732588" y="4292600"/>
            <a:ext cx="18002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Precio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63713" y="2611438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Análisis de los costos de importación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429000"/>
            <a:ext cx="5280025" cy="1309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Precio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Costos en bodega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924175"/>
            <a:ext cx="5057775" cy="269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Precio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rgbClr val="003399"/>
                </a:solidFill>
              </a:rPr>
              <a:t>Cálculo de Precios Unitarios</a:t>
            </a:r>
            <a:endParaRPr lang="es-ES" sz="2400" b="1">
              <a:solidFill>
                <a:srgbClr val="003399"/>
              </a:solidFill>
            </a:endParaRP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068638"/>
            <a:ext cx="5905500" cy="21955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3 Imagen" descr="diaposi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81000" y="2438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endParaRPr lang="es-EC" sz="2400"/>
          </a:p>
        </p:txBody>
      </p:sp>
      <p:sp>
        <p:nvSpPr>
          <p:cNvPr id="10247" name="1 Título"/>
          <p:cNvSpPr>
            <a:spLocks/>
          </p:cNvSpPr>
          <p:nvPr/>
        </p:nvSpPr>
        <p:spPr bwMode="auto">
          <a:xfrm>
            <a:off x="428625" y="1071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C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Objetivos específicos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248" name="3 Marcador de contenido"/>
          <p:cNvSpPr>
            <a:spLocks/>
          </p:cNvSpPr>
          <p:nvPr/>
        </p:nvSpPr>
        <p:spPr bwMode="auto">
          <a:xfrm>
            <a:off x="457200" y="2357438"/>
            <a:ext cx="8229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Mantener los mínimos rendimientos que la empresa desea.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Posicionar a la marca Kleenex Aqua llegando a los primeros lugares del Top Of Mind, manteniéndola a lo largo del tiempo.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227763" y="1628775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u="sng">
                <a:solidFill>
                  <a:srgbClr val="003399"/>
                </a:solidFill>
              </a:rPr>
              <a:t>Plaza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63713" y="2276475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rgbClr val="003399"/>
                </a:solidFill>
              </a:rPr>
              <a:t>Canales de distribución y cobertura</a:t>
            </a:r>
            <a:endParaRPr lang="es-ES" sz="2400" b="1">
              <a:solidFill>
                <a:srgbClr val="003399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19250" y="2825750"/>
            <a:ext cx="59769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Supermaxi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		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Mi Comisariato	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Fybecca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Pharmacy’s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Farmacias Victoria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Cadena de Farmacias Cruz Azul</a:t>
            </a:r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4859338" y="3284538"/>
            <a:ext cx="2947987" cy="1589087"/>
            <a:chOff x="2021" y="2478"/>
            <a:chExt cx="1857" cy="1001"/>
          </a:xfrm>
        </p:grpSpPr>
        <p:pic>
          <p:nvPicPr>
            <p:cNvPr id="72712" name="Picture 8" descr="empaque-aloeve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1" y="3022"/>
              <a:ext cx="859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3" name="Picture 9" descr="empaque-antibacteri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" y="2659"/>
              <a:ext cx="90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4" name="Picture 10" descr="empaque-pirifi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9" y="2478"/>
              <a:ext cx="81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Programa de las 4 </a:t>
            </a:r>
            <a:r>
              <a:rPr lang="es-ES" sz="3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P’s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795963" y="1628775"/>
            <a:ext cx="25193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Promoción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63713" y="3033713"/>
            <a:ext cx="6048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Para dar a conocer nuestra nueva línea de productos se empleará como principal medio de comunicación la prensa escrita.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565400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es-E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CAPÍTULO VI</a:t>
            </a:r>
            <a:r>
              <a:rPr lang="es-ES" sz="5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5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5400" dirty="0">
                <a:solidFill>
                  <a:schemeClr val="tx2">
                    <a:lumMod val="75000"/>
                  </a:schemeClr>
                </a:solidFill>
              </a:rPr>
              <a:t>ESTUDIO FINANCIERO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669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Análisis económico y situacional de la empresa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619250" y="2768600"/>
            <a:ext cx="5976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Inversiones y Gastos Corporativos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Control de Costos y Procesos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Posición en el Mercado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Riesgo de Tipo de Cambio y Commodities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73238"/>
            <a:ext cx="633571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Inversión y Financiamiento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Distribución del Presupuesto</a:t>
            </a:r>
          </a:p>
        </p:txBody>
      </p:sp>
      <p:pic>
        <p:nvPicPr>
          <p:cNvPr id="778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708275"/>
            <a:ext cx="56165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Costos 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92375"/>
            <a:ext cx="712946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Costos </a:t>
            </a: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68550"/>
            <a:ext cx="6264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308850" y="5229225"/>
            <a:ext cx="431800" cy="433388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3399"/>
                </a:solidFill>
              </a:rPr>
              <a:t>Precios Kleenex Aqua </a:t>
            </a: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732088"/>
            <a:ext cx="76327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3399"/>
                </a:solidFill>
              </a:rPr>
              <a:t>Precios Kleenex Aqua 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2801938"/>
            <a:ext cx="72723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885113" y="4797425"/>
            <a:ext cx="431800" cy="433388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vero\diapos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Descripción de la empresa </a:t>
            </a:r>
            <a:endParaRPr lang="es-ES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2 Marcador de contenido"/>
          <p:cNvSpPr>
            <a:spLocks noGrp="1"/>
          </p:cNvSpPr>
          <p:nvPr>
            <p:ph idx="1"/>
          </p:nvPr>
        </p:nvSpPr>
        <p:spPr>
          <a:xfrm>
            <a:off x="428625" y="2357438"/>
            <a:ext cx="8229600" cy="369728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Kimberly Clark, nació en 1872.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Ofrecieron al mercado las primeras toallas femeninas y pañuelos faciales.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 mediados del siglo XX se convierte en especialista por la creación de productos desechables para la higiene y limpieza personal.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Financiamiento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51050" y="2508250"/>
            <a:ext cx="5184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Los fondos del proyecto se obtendrán a través del sistema financiero, con un préstamo por </a:t>
            </a: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USD$ 350,000.00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, pagadero a </a:t>
            </a: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5 años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y con un interés del </a:t>
            </a: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12,5%.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Intereses 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20938"/>
            <a:ext cx="561657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6877050" y="5157788"/>
            <a:ext cx="431800" cy="433387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Tasa de Descuento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050" y="2349500"/>
            <a:ext cx="51847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El cálculo de la tasa de descuento se lo realizó mediante la técnica del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CAPM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 Teniendo en cuenta valores de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beta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tasa de interés libre de riesgo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tasa del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riesgo país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en Ecuador y la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prima por riesgo de mercado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se concluye lo siguiente: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 i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TMAR = 11,14%</a:t>
            </a:r>
          </a:p>
        </p:txBody>
      </p:sp>
      <p:sp>
        <p:nvSpPr>
          <p:cNvPr id="84998" name="AutoShape 7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6804025" y="5084763"/>
            <a:ext cx="431800" cy="433387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Análisis Incremental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51050" y="2663825"/>
            <a:ext cx="5184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Son los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flujos resultantes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de la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marginalidad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provocada por la inclusión de la nueva línea de productos en la ventas de Kimberly Clark.  </a:t>
            </a:r>
            <a:endParaRPr lang="es-ES" sz="2400" b="1" i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86021" name="AutoShape 6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6732588" y="4724400"/>
            <a:ext cx="431800" cy="433388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Valor Actual Neto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51050" y="2349500"/>
            <a:ext cx="5184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El valor del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VAN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para este proyecto es de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USD$ 0.37 millones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, debido a que este es un valor mayor que cero, resulta conveniente la realización del proyecto.</a:t>
            </a:r>
            <a:endParaRPr lang="es-ES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44800" y="4484688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VAN &gt; 0 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≈ </a:t>
            </a: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Conveniencia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Tasa Interna de Retorno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51050" y="2076450"/>
            <a:ext cx="5184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La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TIR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corresponde a la determinación de la tasa de interés que lleva a cero el valor actual neto del proyecto. Si la tasa resultante es mayor que los intereses pagados por el dinero invertido, el proyecto es conveniente.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03575" y="4797425"/>
            <a:ext cx="3382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 &gt; TMAR =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32.96%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Resultados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14513" y="2276475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TIR &gt; TMAR ≈ VAN &gt; 0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81150" y="2970213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32,96%</a:t>
            </a:r>
            <a:r>
              <a:rPr lang="es-ES" sz="24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&gt; 12,50% ≈ VAN </a:t>
            </a:r>
            <a:r>
              <a:rPr lang="es-ES" sz="200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&gt; $ 373,798.22</a:t>
            </a:r>
            <a:endParaRPr lang="es-ES" sz="2400" b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89094" name="Group 12"/>
          <p:cNvGrpSpPr>
            <a:grpSpLocks/>
          </p:cNvGrpSpPr>
          <p:nvPr/>
        </p:nvGrpSpPr>
        <p:grpSpPr bwMode="auto">
          <a:xfrm>
            <a:off x="3136900" y="3711575"/>
            <a:ext cx="2947988" cy="1589088"/>
            <a:chOff x="2021" y="2478"/>
            <a:chExt cx="1857" cy="1001"/>
          </a:xfrm>
        </p:grpSpPr>
        <p:pic>
          <p:nvPicPr>
            <p:cNvPr id="89095" name="Picture 9" descr="empaque-aloever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1" y="3022"/>
              <a:ext cx="859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6" name="Picture 10" descr="empaque-antibacteri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0" y="2659"/>
              <a:ext cx="90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7" name="Picture 11" descr="empaque-pirifi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9" y="2478"/>
              <a:ext cx="81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669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Conclusiones </a:t>
            </a:r>
          </a:p>
        </p:txBody>
      </p:sp>
      <p:sp>
        <p:nvSpPr>
          <p:cNvPr id="90116" name="Text Box 10"/>
          <p:cNvSpPr txBox="1">
            <a:spLocks noChangeArrowheads="1"/>
          </p:cNvSpPr>
          <p:nvPr/>
        </p:nvSpPr>
        <p:spPr bwMode="auto">
          <a:xfrm>
            <a:off x="2051050" y="207645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s-EC" sz="2400">
              <a:solidFill>
                <a:srgbClr val="003399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051050" y="2076450"/>
            <a:ext cx="51847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Se cuenta con un proyecto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rentable y sostenible en el largo plazo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 Sus indicadores de rentabilidad nos muestran que si la empresa continua manteniendo altos índices de eficiencia en el manejo de sus costos, control de calidad y procesos, muy probablemente el VAN y la TIR reales puedan superar con facilidad los estimados.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iaposi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58888" y="2924175"/>
            <a:ext cx="6697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54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GRACIAS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051050" y="207645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s-EC" sz="24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vero\diaposi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1 Título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Descripción de la empresa </a:t>
            </a:r>
            <a:endParaRPr lang="es-ES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2 Marcador de contenido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 1995, se establece en Ecuador 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 la actualidad, es fabricante de marcas conocidas a nivel mundial: </a:t>
            </a:r>
            <a:r>
              <a:rPr lang="es-ES" sz="22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Kotex, Kleenex, Huggies; Scott, Pull-Ups, Cotonelle, </a:t>
            </a: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entre otras.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Sus productos se venden en más de 150 países.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Cuenta con 37 plantas de producción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sz="22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394</TotalTime>
  <Words>1758</Words>
  <Application>Microsoft Office PowerPoint</Application>
  <PresentationFormat>Presentación en pantalla (4:3)</PresentationFormat>
  <Paragraphs>389</Paragraphs>
  <Slides>88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2" baseType="lpstr">
      <vt:lpstr>Arial</vt:lpstr>
      <vt:lpstr>Calibri</vt:lpstr>
      <vt:lpstr>Wingdings</vt:lpstr>
      <vt:lpstr>Tema de Office</vt:lpstr>
      <vt:lpstr>  DESARROLLO DE PLAN DE NEGOCIOS PARA LA CREACION DE NUEVA LINEA DE PRODUCTOS KLEENEX AQUA CON VARIEDADES PARA KIMBERLY CLARK EN GUAYAQUIL</vt:lpstr>
      <vt:lpstr>  CAPÍTULO I DEFINICION DEL PROYECTO Y ANTECEDENTES DE LA EMPRESA </vt:lpstr>
      <vt:lpstr>Justificación del Tema.</vt:lpstr>
      <vt:lpstr>Planteamiento problema</vt:lpstr>
      <vt:lpstr>Objetivo General</vt:lpstr>
      <vt:lpstr>Objetivos específicos</vt:lpstr>
      <vt:lpstr>Diapositiva 7</vt:lpstr>
      <vt:lpstr>Descripción de la empresa </vt:lpstr>
      <vt:lpstr>Descripción de la empresa </vt:lpstr>
      <vt:lpstr>Diapositiva 10</vt:lpstr>
      <vt:lpstr>Diapositiva 11</vt:lpstr>
      <vt:lpstr>Descripción de la marca</vt:lpstr>
      <vt:lpstr>Cartera de productos de Kleenex </vt:lpstr>
      <vt:lpstr>CAPÍTULO II  INVESTIGACIÓN  DE MERCADO </vt:lpstr>
      <vt:lpstr>Objetivos de la investigación</vt:lpstr>
      <vt:lpstr>Investigación de Mercados</vt:lpstr>
      <vt:lpstr>Resultados Investigación Secundaria</vt:lpstr>
      <vt:lpstr>Resultados Investigación Secundaria</vt:lpstr>
      <vt:lpstr>Antecedentes de la Investigación Cuantitativa</vt:lpstr>
      <vt:lpstr>Descripción y estructura de la encuesta </vt:lpstr>
      <vt:lpstr>Descripción y estructura de la encuesta </vt:lpstr>
      <vt:lpstr>Diapositiva 22</vt:lpstr>
      <vt:lpstr>Diapositiva 23</vt:lpstr>
      <vt:lpstr>Diapositiva 24</vt:lpstr>
      <vt:lpstr>Diapositiva 25</vt:lpstr>
      <vt:lpstr>Diapositiva 26</vt:lpstr>
      <vt:lpstr>Antecedentes Investigación Cualitativa</vt:lpstr>
      <vt:lpstr>Conclusiones Investigación Cualitativa</vt:lpstr>
      <vt:lpstr>Conclusiones Investigación Cualitativa</vt:lpstr>
      <vt:lpstr> Análisis de Mercado </vt:lpstr>
      <vt:lpstr>Análisis de Proveedores </vt:lpstr>
      <vt:lpstr> Análisis de la competencia</vt:lpstr>
      <vt:lpstr>CAPITULO III  PLAN DE MARKETING  ESTRATÉGICO</vt:lpstr>
      <vt:lpstr>Definición de la misión y naturaleza del plan estratégico 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CAPÍTULO V PROGRAMA DE MARKETING OPERATIVO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CAPÍTULO VI ESTUDIO FINANCIERO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III PLAN DE MARKETING  ESTRATÉGICO</dc:title>
  <dc:creator>Veronica</dc:creator>
  <cp:lastModifiedBy>Administrador</cp:lastModifiedBy>
  <cp:revision>29</cp:revision>
  <dcterms:created xsi:type="dcterms:W3CDTF">2008-09-04T04:03:15Z</dcterms:created>
  <dcterms:modified xsi:type="dcterms:W3CDTF">2009-10-22T16:48:13Z</dcterms:modified>
</cp:coreProperties>
</file>