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61" r:id="rId2"/>
    <p:sldId id="256" r:id="rId3"/>
    <p:sldId id="260" r:id="rId4"/>
    <p:sldId id="262" r:id="rId5"/>
    <p:sldId id="292" r:id="rId6"/>
    <p:sldId id="263" r:id="rId7"/>
    <p:sldId id="264" r:id="rId8"/>
    <p:sldId id="265" r:id="rId9"/>
    <p:sldId id="266" r:id="rId10"/>
    <p:sldId id="293" r:id="rId11"/>
    <p:sldId id="267" r:id="rId12"/>
    <p:sldId id="29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57" r:id="rId31"/>
  </p:sldIdLst>
  <p:sldSz cx="9361488" cy="7021513"/>
  <p:notesSz cx="6881813" cy="97107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UZ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7" autoAdjust="0"/>
    <p:restoredTop sz="94434" autoAdjust="0"/>
  </p:normalViewPr>
  <p:slideViewPr>
    <p:cSldViewPr>
      <p:cViewPr varScale="1">
        <p:scale>
          <a:sx n="97" d="100"/>
          <a:sy n="97" d="100"/>
        </p:scale>
        <p:origin x="-228" y="-90"/>
      </p:cViewPr>
      <p:guideLst>
        <p:guide orient="horz" pos="2212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344" y="-108"/>
      </p:cViewPr>
      <p:guideLst>
        <p:guide orient="horz" pos="3058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3.bin"/><Relationship Id="rId3" Type="http://schemas.microsoft.com/office/2006/relationships/legacyDiagramText" Target="legacyDiagramText8.bin"/><Relationship Id="rId7" Type="http://schemas.microsoft.com/office/2006/relationships/legacyDiagramText" Target="legacyDiagramText12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s-EC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s-EC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s-EC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0C44D72B-4A21-4BF6-972B-6F43CED04A5C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C"/>
          </a:p>
        </p:txBody>
      </p:sp>
      <p:sp>
        <p:nvSpPr>
          <p:cNvPr id="139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144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613275"/>
            <a:ext cx="5505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A8D679-5073-4ECC-ACF4-8A181DE4E8B3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B50D2-A917-4003-B03A-4300B83A7238}" type="slidenum">
              <a:rPr lang="es-EC"/>
              <a:pPr/>
              <a:t>1</a:t>
            </a:fld>
            <a:endParaRPr lang="es-EC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377363" cy="7034213"/>
            <a:chOff x="0" y="0"/>
            <a:chExt cx="5770" cy="4328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63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63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63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63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63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63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3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64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64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64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4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</p:grpSp>
      <p:sp>
        <p:nvSpPr>
          <p:cNvPr id="164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701675" y="1403350"/>
            <a:ext cx="7132638" cy="210502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Haga clic para cambiar el estilo de título	</a:t>
            </a:r>
          </a:p>
        </p:txBody>
      </p:sp>
      <p:sp>
        <p:nvSpPr>
          <p:cNvPr id="164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8475" y="3978275"/>
            <a:ext cx="5773738" cy="17954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C"/>
              <a:t>Haga clic para modificar el estilo de subtítulo del patrón</a:t>
            </a:r>
          </a:p>
        </p:txBody>
      </p:sp>
      <p:sp>
        <p:nvSpPr>
          <p:cNvPr id="164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164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164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E03598-8970-4251-9607-13194E723CB8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C33AA-C4A2-4F33-A4D1-37804E9105AD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965825" y="231775"/>
            <a:ext cx="1912938" cy="6010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3838" y="231775"/>
            <a:ext cx="5589587" cy="6010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4F3D-6753-4A81-8CD7-805EE643CE2E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127500" y="1636713"/>
            <a:ext cx="3705225" cy="2225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127500" y="4014788"/>
            <a:ext cx="3705225" cy="22272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31BCFE97-88CE-46D5-B893-0AECA7B5FB89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27500" y="1636713"/>
            <a:ext cx="3705225" cy="4605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3C514EDE-B0C2-4F41-96E8-7E4B2FCCD104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838" y="231775"/>
            <a:ext cx="7654925" cy="1171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269875" y="1636713"/>
            <a:ext cx="7562850" cy="460533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9563" y="6391275"/>
            <a:ext cx="1824037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1400" y="6397625"/>
            <a:ext cx="3538538" cy="485775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07100" y="6397625"/>
            <a:ext cx="1797050" cy="485775"/>
          </a:xfrm>
        </p:spPr>
        <p:txBody>
          <a:bodyPr/>
          <a:lstStyle>
            <a:lvl1pPr>
              <a:defRPr/>
            </a:lvl1pPr>
          </a:lstStyle>
          <a:p>
            <a:fld id="{3FF08A44-6B65-4FEA-822F-68433C843BE3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ABCC-C9AE-4E49-BC86-F30871C09D3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75" y="4511675"/>
            <a:ext cx="7956550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775" y="2976563"/>
            <a:ext cx="7956550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232-32A1-4295-B85C-48EB0BF2B14E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875" y="1636713"/>
            <a:ext cx="3705225" cy="460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27500" y="1636713"/>
            <a:ext cx="3705225" cy="460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514F-02B0-4AD2-8627-296A6A352B5A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80988"/>
            <a:ext cx="8424862" cy="11699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3" y="1571625"/>
            <a:ext cx="4135437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3" y="2227263"/>
            <a:ext cx="4135437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6150" y="1571625"/>
            <a:ext cx="4137025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0" y="2227263"/>
            <a:ext cx="4137025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30B8-7B37-431E-B942-187B2501C7D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4C4F8-8E67-4FA9-BB72-A259517FC7B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0B30B-EEBD-40DB-9493-5C798B055CF7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79400"/>
            <a:ext cx="3079750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0775" y="279400"/>
            <a:ext cx="5232400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313" y="1470025"/>
            <a:ext cx="3079750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B9975-4B11-4B2A-808A-22E733E7259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4914900"/>
            <a:ext cx="5616575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5150" y="627063"/>
            <a:ext cx="5616575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150" y="5495925"/>
            <a:ext cx="5616575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88E5-DCD0-48BF-A61D-739027D99058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7363" cy="7034213"/>
            <a:chOff x="0" y="0"/>
            <a:chExt cx="5770" cy="4328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53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53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53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3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53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53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53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53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53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4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3606" tIns="46802" rIns="93606" bIns="46802" anchor="ctr"/>
            <a:lstStyle/>
            <a:p>
              <a:pPr algn="ctr" defTabSz="936625"/>
              <a:endParaRPr kumimoji="1" lang="es-EC"/>
            </a:p>
          </p:txBody>
        </p:sp>
      </p:grpSp>
      <p:sp>
        <p:nvSpPr>
          <p:cNvPr id="154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3838" y="231775"/>
            <a:ext cx="7654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6" tIns="46802" rIns="93606" bIns="468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cambiar el estilo de título	</a:t>
            </a:r>
          </a:p>
        </p:txBody>
      </p:sp>
      <p:sp>
        <p:nvSpPr>
          <p:cNvPr id="154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636713"/>
            <a:ext cx="75628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6" tIns="46802" rIns="93606" bIns="46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154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3" y="6391275"/>
            <a:ext cx="18240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6" tIns="46802" rIns="93606" bIns="46802" numCol="1" anchor="t" anchorCtr="0" compatLnSpc="1">
            <a:prstTxWarp prst="textNoShape">
              <a:avLst/>
            </a:prstTxWarp>
          </a:bodyPr>
          <a:lstStyle>
            <a:lvl1pPr defTabSz="936625">
              <a:defRPr sz="1000"/>
            </a:lvl1pPr>
          </a:lstStyle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54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1400" y="6397625"/>
            <a:ext cx="3538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6" tIns="46802" rIns="93606" bIns="46802" numCol="1" anchor="t" anchorCtr="0" compatLnSpc="1">
            <a:prstTxWarp prst="textNoShape">
              <a:avLst/>
            </a:prstTxWarp>
          </a:bodyPr>
          <a:lstStyle>
            <a:lvl1pPr algn="ctr" defTabSz="936625">
              <a:defRPr sz="1000"/>
            </a:lvl1pPr>
          </a:lstStyle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54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07100" y="6397625"/>
            <a:ext cx="1797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6" tIns="46802" rIns="93606" bIns="46802" numCol="1" anchor="t" anchorCtr="0" compatLnSpc="1">
            <a:prstTxWarp prst="textNoShape">
              <a:avLst/>
            </a:prstTxWarp>
          </a:bodyPr>
          <a:lstStyle>
            <a:lvl1pPr algn="r" defTabSz="936625">
              <a:defRPr sz="1000"/>
            </a:lvl1pPr>
          </a:lstStyle>
          <a:p>
            <a:fld id="{C6F398A7-8C6F-491D-959E-58281082C7FD}" type="slidenum">
              <a:rPr lang="es-EC"/>
              <a:pPr/>
              <a:t>‹Nº›</a:t>
            </a:fld>
            <a:endParaRPr lang="es-EC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/>
  <p:txStyles>
    <p:titleStyle>
      <a:lvl1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9366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50838" indent="-350838" algn="l" defTabSz="936625" rtl="0" fontAlgn="base">
        <a:spcBef>
          <a:spcPct val="20000"/>
        </a:spcBef>
        <a:spcAft>
          <a:spcPct val="0"/>
        </a:spcAft>
        <a:buBlip>
          <a:blip r:embed="rId18"/>
        </a:buBlip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92100" algn="l" defTabSz="936625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900">
          <a:solidFill>
            <a:schemeClr val="tx1"/>
          </a:solidFill>
          <a:latin typeface="+mn-lt"/>
        </a:defRPr>
      </a:lvl2pPr>
      <a:lvl3pPr marL="1169988" indent="-233363" algn="l" defTabSz="936625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500">
          <a:solidFill>
            <a:schemeClr val="tx1"/>
          </a:solidFill>
          <a:latin typeface="+mn-lt"/>
        </a:defRPr>
      </a:lvl3pPr>
      <a:lvl4pPr marL="1638300" indent="-233363" algn="l" defTabSz="93662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66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38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10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782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354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50800" y="2935288"/>
            <a:ext cx="7654925" cy="1171575"/>
          </a:xfrm>
        </p:spPr>
        <p:txBody>
          <a:bodyPr/>
          <a:lstStyle/>
          <a:p>
            <a:pPr algn="ctr"/>
            <a:r>
              <a:rPr lang="es-ES_tradnl" sz="4000"/>
              <a:t/>
            </a:r>
            <a:br>
              <a:rPr lang="es-ES_tradnl" sz="4000"/>
            </a:br>
            <a:r>
              <a:rPr lang="es-ES_tradnl" sz="4000"/>
              <a:t>Proyecto de Pregrado</a:t>
            </a:r>
            <a:endParaRPr lang="es-EC" sz="4000"/>
          </a:p>
        </p:txBody>
      </p:sp>
      <p:pic>
        <p:nvPicPr>
          <p:cNvPr id="11281" name="Picture 17" descr="babysitters_nbsp_club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4950" y="4591050"/>
            <a:ext cx="2481263" cy="1241425"/>
          </a:xfrm>
          <a:noFill/>
          <a:ln/>
        </p:spPr>
      </p:pic>
      <p:pic>
        <p:nvPicPr>
          <p:cNvPr id="11276" name="Picture 12" descr="Logo Ich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575" y="630238"/>
            <a:ext cx="1839913" cy="1584325"/>
          </a:xfrm>
          <a:prstGeom prst="rect">
            <a:avLst/>
          </a:prstGeom>
          <a:noFill/>
        </p:spPr>
      </p:pic>
      <p:pic>
        <p:nvPicPr>
          <p:cNvPr id="11286" name="Picture 22" descr="Logo - Espol"/>
          <p:cNvPicPr>
            <a:picLocks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" y="557213"/>
            <a:ext cx="1728788" cy="1657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Mercado Meta</a:t>
            </a:r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636713"/>
            <a:ext cx="7075488" cy="649287"/>
          </a:xfrm>
        </p:spPr>
        <p:txBody>
          <a:bodyPr/>
          <a:lstStyle/>
          <a:p>
            <a:r>
              <a:rPr lang="es-MX" sz="2900"/>
              <a:t>Micro segmentación</a:t>
            </a:r>
            <a:endParaRPr lang="es-ES" sz="2900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31800" y="2359025"/>
          <a:ext cx="7273925" cy="3816350"/>
        </p:xfrm>
        <a:graphic>
          <a:graphicData uri="http://schemas.openxmlformats.org/presentationml/2006/ole">
            <p:oleObj spid="_x0000_s124933" name="Documento" r:id="rId3" imgW="5945852" imgH="288579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Mercado Meta</a:t>
            </a:r>
            <a:endParaRPr lang="es-ES"/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>
            <p:ph idx="1"/>
          </p:nvPr>
        </p:nvGraphicFramePr>
        <p:xfrm>
          <a:off x="288925" y="2359025"/>
          <a:ext cx="7488238" cy="3446463"/>
        </p:xfrm>
        <a:graphic>
          <a:graphicData uri="http://schemas.openxmlformats.org/presentationml/2006/ole">
            <p:oleObj spid="_x0000_s92167" name="Documento" r:id="rId3" imgW="5955582" imgH="2741090" progId="Word.Document.8">
              <p:embed/>
            </p:oleObj>
          </a:graphicData>
        </a:graphic>
      </p:graphicFrame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69875" y="1636713"/>
            <a:ext cx="70754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6" tIns="46802" rIns="93606" bIns="46802"/>
          <a:lstStyle/>
          <a:p>
            <a:pPr marL="350838" indent="-350838" defTabSz="936625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s-MX" sz="2900"/>
              <a:t>Micro segmentación</a:t>
            </a:r>
            <a:endParaRPr lang="es-ES"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-88900"/>
            <a:ext cx="7654925" cy="1171575"/>
          </a:xfrm>
        </p:spPr>
        <p:txBody>
          <a:bodyPr/>
          <a:lstStyle/>
          <a:p>
            <a:r>
              <a:rPr lang="es-EC" b="1"/>
              <a:t>Posicionamiento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3511550"/>
            <a:ext cx="2508250" cy="666750"/>
          </a:xfrm>
        </p:spPr>
        <p:txBody>
          <a:bodyPr/>
          <a:lstStyle/>
          <a:p>
            <a:r>
              <a:rPr lang="es-EC" sz="2900"/>
              <a:t>Estrategias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76713" y="1277938"/>
            <a:ext cx="3705225" cy="5054600"/>
          </a:xfrm>
        </p:spPr>
        <p:txBody>
          <a:bodyPr/>
          <a:lstStyle/>
          <a:p>
            <a:r>
              <a:rPr lang="es-EC" sz="2900"/>
              <a:t>Desarrollo del CRM</a:t>
            </a:r>
          </a:p>
          <a:p>
            <a:r>
              <a:rPr lang="es-EC" sz="2900"/>
              <a:t>Promociones y alianzas</a:t>
            </a:r>
          </a:p>
          <a:p>
            <a:pPr>
              <a:buFontTx/>
              <a:buNone/>
            </a:pPr>
            <a:endParaRPr lang="es-EC" sz="900"/>
          </a:p>
          <a:p>
            <a:r>
              <a:rPr lang="es-ES" sz="2900"/>
              <a:t>Excelentes normas de calidad </a:t>
            </a:r>
            <a:endParaRPr lang="es-EC" sz="2900"/>
          </a:p>
          <a:p>
            <a:r>
              <a:rPr lang="es-ES" sz="2900"/>
              <a:t>El mejor recurso humano </a:t>
            </a:r>
          </a:p>
          <a:p>
            <a:r>
              <a:rPr lang="es-EC" sz="2900"/>
              <a:t>Pioneros</a:t>
            </a: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 flipV="1">
            <a:off x="2447925" y="1638300"/>
            <a:ext cx="1512888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flipV="1">
            <a:off x="2447925" y="2862263"/>
            <a:ext cx="17287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2447925" y="3798888"/>
            <a:ext cx="1643063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2447925" y="3798888"/>
            <a:ext cx="16573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2520950" y="3798888"/>
            <a:ext cx="15843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  <p:bldP spid="128005" grpId="0" animBg="1"/>
      <p:bldP spid="128006" grpId="0" animBg="1"/>
      <p:bldP spid="128007" grpId="0" animBg="1"/>
      <p:bldP spid="1280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Marketing Mix</a:t>
            </a:r>
            <a:endParaRPr 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636713"/>
            <a:ext cx="2178050" cy="577850"/>
          </a:xfrm>
        </p:spPr>
        <p:txBody>
          <a:bodyPr/>
          <a:lstStyle/>
          <a:p>
            <a:r>
              <a:rPr lang="es-MX" sz="2900"/>
              <a:t>Producto</a:t>
            </a:r>
            <a:endParaRPr lang="es-ES" sz="2900"/>
          </a:p>
        </p:txBody>
      </p:sp>
      <p:graphicFrame>
        <p:nvGraphicFramePr>
          <p:cNvPr id="93189" name="Diagram 5"/>
          <p:cNvGraphicFramePr>
            <a:graphicFrameLocks/>
          </p:cNvGraphicFramePr>
          <p:nvPr>
            <p:ph sz="half" idx="2"/>
          </p:nvPr>
        </p:nvGraphicFramePr>
        <p:xfrm>
          <a:off x="792163" y="774700"/>
          <a:ext cx="5905500" cy="6246813"/>
        </p:xfrm>
        <a:graphic>
          <a:graphicData uri="http://schemas.openxmlformats.org/drawingml/2006/compatibility">
            <com:legacyDrawing xmlns:com="http://schemas.openxmlformats.org/drawingml/2006/compatibility" spid="_x0000_s9318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2035175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Marca</a:t>
            </a:r>
            <a:endParaRPr lang="es-E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Marketing Mix</a:t>
            </a:r>
            <a:endParaRPr lang="es-ES"/>
          </a:p>
        </p:txBody>
      </p:sp>
      <p:pic>
        <p:nvPicPr>
          <p:cNvPr id="94213" name="Picture 5" descr="babysitters_nbsp_clu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63" y="2425700"/>
            <a:ext cx="60483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Marketing Mix</a:t>
            </a:r>
            <a:endParaRPr lang="es-E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636713"/>
            <a:ext cx="1819275" cy="506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900"/>
              <a:t>Precio</a:t>
            </a:r>
            <a:endParaRPr lang="es-ES" sz="290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31800" y="2359025"/>
            <a:ext cx="7200900" cy="345598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31800" y="2543175"/>
          <a:ext cx="7343775" cy="3200400"/>
        </p:xfrm>
        <a:graphic>
          <a:graphicData uri="http://schemas.openxmlformats.org/presentationml/2006/ole">
            <p:oleObj spid="_x0000_s95237" name="Documento" r:id="rId3" imgW="5939005" imgH="207660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Marketing Mix</a:t>
            </a:r>
            <a:endParaRPr lang="es-E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Plaza</a:t>
            </a:r>
            <a:endParaRPr lang="es-ES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08063" y="2286000"/>
            <a:ext cx="6121400" cy="37449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/>
          <a:srcRect l="16011" r="9514"/>
          <a:stretch>
            <a:fillRect/>
          </a:stretch>
        </p:blipFill>
        <p:spPr bwMode="auto">
          <a:xfrm>
            <a:off x="1008063" y="2430463"/>
            <a:ext cx="66976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485775"/>
            <a:ext cx="7654925" cy="903288"/>
          </a:xfrm>
          <a:noFill/>
          <a:ln/>
        </p:spPr>
        <p:txBody>
          <a:bodyPr/>
          <a:lstStyle/>
          <a:p>
            <a:r>
              <a:rPr lang="es-MX"/>
              <a:t>Marketing Mix</a:t>
            </a:r>
            <a:endParaRPr lang="es-ES"/>
          </a:p>
        </p:txBody>
      </p:sp>
      <p:graphicFrame>
        <p:nvGraphicFramePr>
          <p:cNvPr id="97286" name="Organization Chart 6"/>
          <p:cNvGraphicFramePr>
            <a:graphicFrameLocks/>
          </p:cNvGraphicFramePr>
          <p:nvPr>
            <p:ph idx="1"/>
          </p:nvPr>
        </p:nvGraphicFramePr>
        <p:xfrm>
          <a:off x="288925" y="2286000"/>
          <a:ext cx="7562850" cy="3743325"/>
        </p:xfrm>
        <a:graphic>
          <a:graphicData uri="http://schemas.openxmlformats.org/drawingml/2006/compatibility">
            <com:legacyDrawing xmlns:com="http://schemas.openxmlformats.org/drawingml/2006/compatibility" spid="_x0000_s97286"/>
          </a:graphicData>
        </a:graphic>
      </p:graphicFrame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288925" y="1422400"/>
            <a:ext cx="5111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6" tIns="46802" rIns="93606" bIns="46802"/>
          <a:lstStyle/>
          <a:p>
            <a:pPr marL="350838" indent="-350838" defTabSz="936625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3300"/>
              <a:t>Promoción y publicidad</a:t>
            </a:r>
            <a:endParaRPr lang="es-ES"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sz="2900"/>
              <a:t>Inversión Inicial</a:t>
            </a:r>
            <a:endParaRPr lang="es-ES" sz="290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31800" y="35115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MX"/>
              <a:t>Inversión de Activos</a:t>
            </a:r>
            <a:endParaRPr lang="es-ES"/>
          </a:p>
        </p:txBody>
      </p:sp>
      <p:graphicFrame>
        <p:nvGraphicFramePr>
          <p:cNvPr id="98435" name="Group 131"/>
          <p:cNvGraphicFramePr>
            <a:graphicFrameLocks noGrp="1"/>
          </p:cNvGraphicFramePr>
          <p:nvPr>
            <p:ph sz="half" idx="2"/>
          </p:nvPr>
        </p:nvGraphicFramePr>
        <p:xfrm>
          <a:off x="3671888" y="1497013"/>
          <a:ext cx="3997325" cy="4773612"/>
        </p:xfrm>
        <a:graphic>
          <a:graphicData uri="http://schemas.openxmlformats.org/drawingml/2006/table">
            <a:tbl>
              <a:tblPr/>
              <a:tblGrid>
                <a:gridCol w="2773362"/>
                <a:gridCol w="1223963"/>
              </a:tblGrid>
              <a:tr h="703263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Detalle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Anual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Equpo de computación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Impresora multifuncion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98,75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Línea telefónica comercial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Papelería y materiales de oficina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Gastos de Capacitación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542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Gastos de Constitución e Instalación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2.500,00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Honorarios por estudio de factibilidad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50838" marR="0" lvl="0" indent="-350838" algn="l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marR="0" lvl="0" indent="-350838" algn="r" defTabSz="936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7946,75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sz="2900"/>
              <a:t>Inversión Inicial</a:t>
            </a:r>
            <a:endParaRPr lang="es-ES" sz="290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15900" y="2214563"/>
            <a:ext cx="770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MX" sz="2000"/>
              <a:t>Capital de trabajo (</a:t>
            </a:r>
            <a:r>
              <a:rPr lang="es-ES" b="1"/>
              <a:t>METODO DEL DEFICIT MAXIMO ACUMULADO)</a:t>
            </a:r>
            <a:endParaRPr lang="es-ES"/>
          </a:p>
          <a:p>
            <a:pPr defTabSz="936625">
              <a:spcBef>
                <a:spcPct val="50000"/>
              </a:spcBef>
            </a:pPr>
            <a:r>
              <a:rPr lang="es-MX" sz="2000"/>
              <a:t>)</a:t>
            </a:r>
            <a:endParaRPr lang="es-ES" sz="2000"/>
          </a:p>
        </p:txBody>
      </p:sp>
      <p:grpSp>
        <p:nvGrpSpPr>
          <p:cNvPr id="99813" name="Group 485"/>
          <p:cNvGrpSpPr>
            <a:grpSpLocks/>
          </p:cNvGrpSpPr>
          <p:nvPr/>
        </p:nvGrpSpPr>
        <p:grpSpPr bwMode="auto">
          <a:xfrm>
            <a:off x="215900" y="2790825"/>
            <a:ext cx="7561263" cy="2879725"/>
            <a:chOff x="136" y="1758"/>
            <a:chExt cx="4763" cy="1814"/>
          </a:xfrm>
        </p:grpSpPr>
        <p:sp>
          <p:nvSpPr>
            <p:cNvPr id="99811" name="Rectangle 483"/>
            <p:cNvSpPr>
              <a:spLocks noChangeArrowheads="1"/>
            </p:cNvSpPr>
            <p:nvPr/>
          </p:nvSpPr>
          <p:spPr bwMode="auto">
            <a:xfrm>
              <a:off x="136" y="1758"/>
              <a:ext cx="4763" cy="1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pic>
          <p:nvPicPr>
            <p:cNvPr id="99810" name="Picture 4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" y="1848"/>
              <a:ext cx="4672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2257425"/>
            <a:ext cx="7134225" cy="2357438"/>
          </a:xfrm>
        </p:spPr>
        <p:txBody>
          <a:bodyPr/>
          <a:lstStyle/>
          <a:p>
            <a:pPr algn="ctr"/>
            <a:r>
              <a:rPr lang="es-MX"/>
              <a:t>ESTUDIO DE FACTIBILIDAD ECONÓMICA PARA EL ESTABLECIMIENTO DE UNA AGENCIA DE BABYSITTERS EN LA CIUDAD DE GUAYAQUIL</a:t>
            </a:r>
            <a:endParaRPr lang="es-ES"/>
          </a:p>
        </p:txBody>
      </p:sp>
      <p:pic>
        <p:nvPicPr>
          <p:cNvPr id="2055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889125"/>
            <a:ext cx="322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n 14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2627313"/>
            <a:ext cx="32226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n 13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077913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984750"/>
            <a:ext cx="322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n 14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5795963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n 13" descr="http://www.babysitters.cl/images/baby_handprint_smredh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4248150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Imagen 6" descr="http://www.babysitters.cl/images/baby_handprint_smblu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3436938"/>
            <a:ext cx="322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Financiamiento</a:t>
            </a:r>
            <a:endParaRPr lang="es-ES"/>
          </a:p>
        </p:txBody>
      </p:sp>
      <p:grpSp>
        <p:nvGrpSpPr>
          <p:cNvPr id="100410" name="Group 58"/>
          <p:cNvGrpSpPr>
            <a:grpSpLocks/>
          </p:cNvGrpSpPr>
          <p:nvPr/>
        </p:nvGrpSpPr>
        <p:grpSpPr bwMode="auto">
          <a:xfrm>
            <a:off x="504825" y="3078163"/>
            <a:ext cx="6985000" cy="2554287"/>
            <a:chOff x="318" y="1486"/>
            <a:chExt cx="4400" cy="1609"/>
          </a:xfrm>
        </p:grpSpPr>
        <p:sp>
          <p:nvSpPr>
            <p:cNvPr id="100409" name="Rectangle 57"/>
            <p:cNvSpPr>
              <a:spLocks noChangeArrowheads="1"/>
            </p:cNvSpPr>
            <p:nvPr/>
          </p:nvSpPr>
          <p:spPr bwMode="auto">
            <a:xfrm>
              <a:off x="318" y="1486"/>
              <a:ext cx="4400" cy="154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pic>
          <p:nvPicPr>
            <p:cNvPr id="100408" name="Picture 56"/>
            <p:cNvPicPr>
              <a:picLocks noChangeAspect="1" noChangeArrowheads="1"/>
            </p:cNvPicPr>
            <p:nvPr/>
          </p:nvPicPr>
          <p:blipFill>
            <a:blip r:embed="rId2"/>
            <a:srcRect l="16243" r="17378"/>
            <a:stretch>
              <a:fillRect/>
            </a:stretch>
          </p:blipFill>
          <p:spPr bwMode="auto">
            <a:xfrm>
              <a:off x="408" y="1622"/>
              <a:ext cx="4128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075488" cy="793750"/>
          </a:xfrm>
        </p:spPr>
        <p:txBody>
          <a:bodyPr/>
          <a:lstStyle/>
          <a:p>
            <a:r>
              <a:rPr lang="es-MX"/>
              <a:t>TMAR (Método del CAPM)</a:t>
            </a:r>
            <a:endParaRPr lang="es-E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296988" y="2286000"/>
            <a:ext cx="6048375" cy="57626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99" t="39098" r="19551" b="54753"/>
          <a:stretch>
            <a:fillRect/>
          </a:stretch>
        </p:blipFill>
        <p:spPr bwMode="auto">
          <a:xfrm>
            <a:off x="1584325" y="2079625"/>
            <a:ext cx="55451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57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3151188"/>
            <a:ext cx="4824412" cy="222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277938"/>
            <a:ext cx="7562850" cy="649287"/>
          </a:xfrm>
        </p:spPr>
        <p:txBody>
          <a:bodyPr/>
          <a:lstStyle/>
          <a:p>
            <a:r>
              <a:rPr lang="es-MX"/>
              <a:t>Analisis de Escenarios</a:t>
            </a:r>
          </a:p>
          <a:p>
            <a:pPr>
              <a:buFontTx/>
              <a:buNone/>
            </a:pPr>
            <a:endParaRPr lang="es-E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52525" y="3222625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ES" sz="2000" b="1"/>
              <a:t>Software Cristal Ball®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113338" y="1062038"/>
            <a:ext cx="2447925" cy="53292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7450" y="1135063"/>
            <a:ext cx="27082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506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900"/>
              <a:t>Flujo de caja Proyectado</a:t>
            </a:r>
            <a:endParaRPr lang="es-ES" sz="2900"/>
          </a:p>
        </p:txBody>
      </p:sp>
      <p:pic>
        <p:nvPicPr>
          <p:cNvPr id="138699" name="Picture 2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214563"/>
            <a:ext cx="756126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VAN mayor a cero</a:t>
            </a:r>
            <a:endParaRPr lang="es-ES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2286000"/>
            <a:ext cx="60483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722312"/>
          </a:xfrm>
        </p:spPr>
        <p:txBody>
          <a:bodyPr/>
          <a:lstStyle/>
          <a:p>
            <a:r>
              <a:rPr lang="es-MX"/>
              <a:t>VAN mayor a cero</a:t>
            </a:r>
            <a:endParaRPr lang="es-ES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2646363"/>
            <a:ext cx="5545138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Estudio Financiero</a:t>
            </a: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636713"/>
            <a:ext cx="7562850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Analisis de Sensibilidad</a:t>
            </a:r>
            <a:endParaRPr lang="es-ES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2286000"/>
            <a:ext cx="482441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Conclusiones</a:t>
            </a:r>
            <a:endParaRPr lang="es-E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900"/>
              <a:t>Estudio de Factibilidad económica para el establecimiento de una Agencia de Babysitters en la cuidad de Guayaquil,  </a:t>
            </a:r>
            <a:r>
              <a:rPr lang="es-ES" sz="2900"/>
              <a:t>resulta altamente atractivo desde el punto de vista económico, así lo demuestra el análisis determinístico (VAN), presentando un valor sobre los $ 61.012,75 ,con una probabilidad de que el VAN sea mayor a cero de 99,5%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Recomendaciones</a:t>
            </a:r>
            <a:endParaRPr lang="es-E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900"/>
              <a:t>Se recomienda que el servicio sea dado para el mercado de los residentes de la vía  Puntilla - la Aurora en el cantón Samborondón mayoritariamente, y, en menor proporción, pero no con menor importancia a los residentes de clase  alta de la ciudad de Guayaquil ya que dicho estudio fue concebido para este tipo de mercado en cuanto a necesidades y exigencias de los mismos</a:t>
            </a:r>
            <a:r>
              <a:rPr lang="es-ES" sz="29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pic>
        <p:nvPicPr>
          <p:cNvPr id="116741" name="Picture 5" descr="babysitters_nbsp_clu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7700" y="1782763"/>
            <a:ext cx="6964363" cy="348615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400" b="1"/>
              <a:t>Opciones para el cuidado de niños</a:t>
            </a:r>
            <a:endParaRPr lang="es-EC" sz="3400" b="1"/>
          </a:p>
        </p:txBody>
      </p:sp>
      <p:sp>
        <p:nvSpPr>
          <p:cNvPr id="10274" name="_s1029"/>
          <p:cNvSpPr>
            <a:spLocks noChangeArrowheads="1"/>
          </p:cNvSpPr>
          <p:nvPr/>
        </p:nvSpPr>
        <p:spPr bwMode="auto">
          <a:xfrm>
            <a:off x="1544638" y="4337050"/>
            <a:ext cx="1408112" cy="140652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150379" tIns="75189" rIns="150379" bIns="75189" anchor="ctr"/>
          <a:lstStyle/>
          <a:p>
            <a:pPr algn="ctr" defTabSz="936625"/>
            <a:r>
              <a:rPr lang="es-ES_tradnl" sz="2500"/>
              <a:t>Babysitter</a:t>
            </a:r>
            <a:endParaRPr lang="es-EC" sz="2500"/>
          </a:p>
        </p:txBody>
      </p:sp>
      <p:sp>
        <p:nvSpPr>
          <p:cNvPr id="10275" name="_s1031"/>
          <p:cNvSpPr>
            <a:spLocks noChangeArrowheads="1"/>
          </p:cNvSpPr>
          <p:nvPr/>
        </p:nvSpPr>
        <p:spPr bwMode="auto">
          <a:xfrm>
            <a:off x="5254625" y="4375150"/>
            <a:ext cx="1406525" cy="1406525"/>
          </a:xfrm>
          <a:prstGeom prst="ellipse">
            <a:avLst/>
          </a:prstGeom>
          <a:solidFill>
            <a:schemeClr val="bg2">
              <a:alpha val="50000"/>
            </a:schemeClr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lIns="150379" tIns="75189" rIns="150379" bIns="75189" anchor="ctr"/>
          <a:lstStyle/>
          <a:p>
            <a:pPr algn="ctr" defTabSz="936625"/>
            <a:r>
              <a:rPr lang="es-ES_tradnl" sz="2300"/>
              <a:t>Guarderías</a:t>
            </a:r>
            <a:endParaRPr lang="es-EC" sz="2300"/>
          </a:p>
        </p:txBody>
      </p:sp>
      <p:sp>
        <p:nvSpPr>
          <p:cNvPr id="10276" name="_s1033"/>
          <p:cNvSpPr>
            <a:spLocks noChangeArrowheads="1"/>
          </p:cNvSpPr>
          <p:nvPr/>
        </p:nvSpPr>
        <p:spPr bwMode="auto">
          <a:xfrm>
            <a:off x="3427413" y="1298575"/>
            <a:ext cx="1408112" cy="1406525"/>
          </a:xfrm>
          <a:prstGeom prst="ellipse">
            <a:avLst/>
          </a:prstGeom>
          <a:solidFill>
            <a:schemeClr val="hlink">
              <a:alpha val="50000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150379" tIns="75189" rIns="150379" bIns="75189" anchor="ctr"/>
          <a:lstStyle/>
          <a:p>
            <a:pPr algn="ctr" defTabSz="936625"/>
            <a:r>
              <a:rPr lang="es-ES_tradnl" sz="2500"/>
              <a:t>Abuelos</a:t>
            </a:r>
            <a:endParaRPr lang="es-EC" sz="2500"/>
          </a:p>
        </p:txBody>
      </p:sp>
      <p:sp>
        <p:nvSpPr>
          <p:cNvPr id="10277" name="_s1034"/>
          <p:cNvSpPr>
            <a:spLocks noChangeArrowheads="1"/>
          </p:cNvSpPr>
          <p:nvPr/>
        </p:nvSpPr>
        <p:spPr bwMode="auto">
          <a:xfrm>
            <a:off x="3425825" y="3413125"/>
            <a:ext cx="1408113" cy="1408113"/>
          </a:xfrm>
          <a:prstGeom prst="ellipse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50379" tIns="75189" rIns="150379" bIns="75189" anchor="ctr"/>
          <a:lstStyle/>
          <a:p>
            <a:pPr algn="ctr" defTabSz="936625"/>
            <a:r>
              <a:rPr lang="es-ES_tradnl" sz="2000" b="1"/>
              <a:t>Cuidado </a:t>
            </a:r>
          </a:p>
          <a:p>
            <a:pPr algn="ctr" defTabSz="936625"/>
            <a:r>
              <a:rPr lang="es-ES_tradnl" sz="2000" b="1"/>
              <a:t>de los</a:t>
            </a:r>
          </a:p>
          <a:p>
            <a:pPr algn="ctr" defTabSz="936625"/>
            <a:r>
              <a:rPr lang="es-ES_tradnl" sz="2000" b="1"/>
              <a:t> niños</a:t>
            </a:r>
            <a:endParaRPr lang="es-EC" sz="2000" b="1"/>
          </a:p>
        </p:txBody>
      </p:sp>
      <p:cxnSp>
        <p:nvCxnSpPr>
          <p:cNvPr id="10281" name="AutoShape 41"/>
          <p:cNvCxnSpPr>
            <a:cxnSpLocks noChangeShapeType="1"/>
          </p:cNvCxnSpPr>
          <p:nvPr/>
        </p:nvCxnSpPr>
        <p:spPr bwMode="auto">
          <a:xfrm flipV="1">
            <a:off x="4105275" y="2719388"/>
            <a:ext cx="1588" cy="650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82" name="AutoShape 42"/>
          <p:cNvCxnSpPr>
            <a:cxnSpLocks noChangeShapeType="1"/>
            <a:stCxn id="10277" idx="2"/>
            <a:endCxn id="10274" idx="7"/>
          </p:cNvCxnSpPr>
          <p:nvPr/>
        </p:nvCxnSpPr>
        <p:spPr bwMode="auto">
          <a:xfrm flipH="1">
            <a:off x="2746375" y="4117975"/>
            <a:ext cx="650875" cy="39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83" name="AutoShape 43"/>
          <p:cNvCxnSpPr>
            <a:cxnSpLocks noChangeShapeType="1"/>
            <a:stCxn id="10277" idx="6"/>
            <a:endCxn id="10275" idx="1"/>
          </p:cNvCxnSpPr>
          <p:nvPr/>
        </p:nvCxnSpPr>
        <p:spPr bwMode="auto">
          <a:xfrm>
            <a:off x="4862513" y="4117975"/>
            <a:ext cx="598487" cy="434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74" grpId="0" animBg="1"/>
      <p:bldP spid="10275" grpId="0" animBg="1"/>
      <p:bldP spid="10276" grpId="0" animBg="1"/>
      <p:bldP spid="102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pic>
        <p:nvPicPr>
          <p:cNvPr id="3085" name="Picture 13" descr="bty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2513" y="2257425"/>
            <a:ext cx="3759200" cy="2138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Definición</a:t>
            </a:r>
            <a:endParaRPr lang="es-EC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1666875"/>
            <a:ext cx="3702050" cy="4605338"/>
          </a:xfrm>
        </p:spPr>
        <p:txBody>
          <a:bodyPr/>
          <a:lstStyle/>
          <a:p>
            <a:r>
              <a:rPr lang="es-ES" sz="2900"/>
              <a:t>El proyecto se trata de una agencia que ofrece los servicios de colocación inmediata de niñeras, ya sea por horas, o temporales.</a:t>
            </a:r>
            <a:r>
              <a:rPr lang="es-EC" sz="2900"/>
              <a:t> </a:t>
            </a:r>
          </a:p>
          <a:p>
            <a:endParaRPr lang="es-EC" sz="2900"/>
          </a:p>
        </p:txBody>
      </p:sp>
      <p:pic>
        <p:nvPicPr>
          <p:cNvPr id="18436" name="Picture 4" descr="MPj0430468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1175" y="2143125"/>
            <a:ext cx="3427413" cy="3427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-88900"/>
            <a:ext cx="7654925" cy="1171575"/>
          </a:xfrm>
        </p:spPr>
        <p:txBody>
          <a:bodyPr/>
          <a:lstStyle/>
          <a:p>
            <a:r>
              <a:rPr lang="es-EC" b="1"/>
              <a:t>Objetivos de marketing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3511550"/>
            <a:ext cx="2508250" cy="666750"/>
          </a:xfrm>
        </p:spPr>
        <p:txBody>
          <a:bodyPr/>
          <a:lstStyle/>
          <a:p>
            <a:r>
              <a:rPr lang="es-ES_tradnl" sz="2500"/>
              <a:t>Objetivos</a:t>
            </a:r>
            <a:endParaRPr lang="es-EC" sz="250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76713" y="1277938"/>
            <a:ext cx="3705225" cy="5054600"/>
          </a:xfrm>
        </p:spPr>
        <p:txBody>
          <a:bodyPr/>
          <a:lstStyle/>
          <a:p>
            <a:r>
              <a:rPr lang="es-EC" sz="2500"/>
              <a:t>Clientes potenciales: Incremento 15%</a:t>
            </a:r>
          </a:p>
          <a:p>
            <a:pPr>
              <a:buFontTx/>
              <a:buNone/>
            </a:pPr>
            <a:endParaRPr lang="es-EC" sz="2500"/>
          </a:p>
          <a:p>
            <a:r>
              <a:rPr lang="es-ES" sz="2500"/>
              <a:t>Reconocimiento de marca</a:t>
            </a:r>
            <a:endParaRPr lang="es-EC" sz="2500"/>
          </a:p>
          <a:p>
            <a:pPr>
              <a:buFontTx/>
              <a:buNone/>
            </a:pPr>
            <a:endParaRPr lang="es-EC" sz="800"/>
          </a:p>
          <a:p>
            <a:r>
              <a:rPr lang="es-ES" sz="2500"/>
              <a:t>70% en participación de mercado</a:t>
            </a:r>
            <a:endParaRPr lang="es-EC" sz="2500"/>
          </a:p>
          <a:p>
            <a:endParaRPr lang="es-EC" sz="800"/>
          </a:p>
          <a:p>
            <a:r>
              <a:rPr lang="es-ES" sz="2500"/>
              <a:t>Certificación de sistema de gestión de calidad</a:t>
            </a:r>
            <a:endParaRPr lang="es-EC" sz="2500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2447925" y="1638300"/>
            <a:ext cx="1512888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V="1">
            <a:off x="2447925" y="2862263"/>
            <a:ext cx="17287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2447925" y="3798888"/>
            <a:ext cx="1643063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2447925" y="3798888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  <p:bldP spid="118789" grpId="0" animBg="1"/>
      <p:bldP spid="118790" grpId="0" animBg="1"/>
      <p:bldP spid="118791" grpId="0" animBg="1"/>
      <p:bldP spid="1187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Análisis Estratégico</a:t>
            </a:r>
            <a:endParaRPr lang="es-E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60363" y="1350963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es-MX" sz="2400"/>
              <a:t>Matriz Boston Consulting Group</a:t>
            </a:r>
            <a:endParaRPr lang="es-ES" sz="2400"/>
          </a:p>
        </p:txBody>
      </p:sp>
      <p:pic>
        <p:nvPicPr>
          <p:cNvPr id="88075" name="Picture 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48062"/>
          <a:stretch>
            <a:fillRect/>
          </a:stretch>
        </p:blipFill>
        <p:spPr>
          <a:xfrm>
            <a:off x="2520950" y="2214563"/>
            <a:ext cx="3349625" cy="3671887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Análisis Estratégico</a:t>
            </a:r>
            <a:endParaRPr lang="es-ES"/>
          </a:p>
        </p:txBody>
      </p:sp>
      <p:sp>
        <p:nvSpPr>
          <p:cNvPr id="89092" name="Text Box 4"/>
          <p:cNvSpPr txBox="1">
            <a:spLocks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s-MX" sz="2900"/>
              <a:t>Matriz Ansoff</a:t>
            </a:r>
            <a:endParaRPr lang="es-ES" sz="2900"/>
          </a:p>
        </p:txBody>
      </p:sp>
      <p:pic>
        <p:nvPicPr>
          <p:cNvPr id="8909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36625" y="2501900"/>
            <a:ext cx="6264275" cy="3119438"/>
          </a:xfrm>
          <a:noFill/>
          <a:ln w="98425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774700"/>
            <a:ext cx="7654925" cy="1171575"/>
          </a:xfrm>
        </p:spPr>
        <p:txBody>
          <a:bodyPr/>
          <a:lstStyle/>
          <a:p>
            <a:r>
              <a:rPr lang="es-MX"/>
              <a:t>Análisis Estratégico</a:t>
            </a:r>
            <a:endParaRPr lang="es-E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854200"/>
            <a:ext cx="7562850" cy="649288"/>
          </a:xfrm>
        </p:spPr>
        <p:txBody>
          <a:bodyPr/>
          <a:lstStyle/>
          <a:p>
            <a:r>
              <a:rPr lang="es-MX"/>
              <a:t>Matriz  FODA</a:t>
            </a:r>
            <a:endParaRPr lang="es-ES"/>
          </a:p>
        </p:txBody>
      </p:sp>
      <p:pic>
        <p:nvPicPr>
          <p:cNvPr id="90168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790825"/>
            <a:ext cx="76327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Capitulo 1</a:t>
            </a:r>
            <a:endParaRPr lang="es-EC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Estudio de Factibilidad Económica para el establecimiento de una Agencia de Babysitters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Mercado Meta</a:t>
            </a:r>
            <a:endParaRPr lang="es-E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Macro Segmentación</a:t>
            </a:r>
            <a:endParaRPr lang="es-E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511550"/>
            <a:ext cx="2736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6" tIns="46802" rIns="93606" bIns="46802"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s-ES_tradnl" sz="2400"/>
              <a:t>Determinantes</a:t>
            </a:r>
            <a:endParaRPr lang="es-EC" sz="240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176713" y="2790825"/>
            <a:ext cx="37052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6" tIns="46802" rIns="93606" bIns="46802"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s-EC" sz="2900"/>
              <a:t>Necesidades a satisfacer</a:t>
            </a:r>
            <a:endParaRPr lang="es-EC" sz="9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s-ES" sz="2900"/>
              <a:t>Tecnologia  </a:t>
            </a:r>
            <a:endParaRPr lang="es-EC" sz="29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s-ES" sz="2900"/>
              <a:t>Entorno </a:t>
            </a:r>
          </a:p>
          <a:p>
            <a:pPr marL="342900" indent="-342900">
              <a:spcBef>
                <a:spcPct val="20000"/>
              </a:spcBef>
            </a:pPr>
            <a:endParaRPr lang="es-EC" sz="2900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2447925" y="3078163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2447925" y="3798888"/>
            <a:ext cx="1643063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2520950" y="3798888"/>
            <a:ext cx="15843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  <p:bldP spid="91143" grpId="0" animBg="1"/>
      <p:bldP spid="91144" grpId="0" animBg="1"/>
    </p:bldLst>
  </p:timing>
</p:sld>
</file>

<file path=ppt/theme/theme1.xml><?xml version="1.0" encoding="utf-8"?>
<a:theme xmlns:a="http://schemas.openxmlformats.org/drawingml/2006/main" name="Quimono">
  <a:themeElements>
    <a:clrScheme name="Quimono 15">
      <a:dk1>
        <a:srgbClr val="00002E"/>
      </a:dk1>
      <a:lt1>
        <a:srgbClr val="FFFFFF"/>
      </a:lt1>
      <a:dk2>
        <a:srgbClr val="FF00FF"/>
      </a:dk2>
      <a:lt2>
        <a:srgbClr val="0066FF"/>
      </a:lt2>
      <a:accent1>
        <a:srgbClr val="3399FF"/>
      </a:accent1>
      <a:accent2>
        <a:srgbClr val="BD51A1"/>
      </a:accent2>
      <a:accent3>
        <a:srgbClr val="FFAAFF"/>
      </a:accent3>
      <a:accent4>
        <a:srgbClr val="DADADA"/>
      </a:accent4>
      <a:accent5>
        <a:srgbClr val="ADCAFF"/>
      </a:accent5>
      <a:accent6>
        <a:srgbClr val="AB4991"/>
      </a:accent6>
      <a:hlink>
        <a:srgbClr val="CC66FF"/>
      </a:hlink>
      <a:folHlink>
        <a:srgbClr val="824F99"/>
      </a:folHlink>
    </a:clrScheme>
    <a:fontScheme name="Qu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9">
        <a:dk1>
          <a:srgbClr val="00002E"/>
        </a:dk1>
        <a:lt1>
          <a:srgbClr val="FFFFFF"/>
        </a:lt1>
        <a:dk2>
          <a:srgbClr val="9900CC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CAAAE2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0">
        <a:dk1>
          <a:srgbClr val="00002E"/>
        </a:dk1>
        <a:lt1>
          <a:srgbClr val="FFFFFF"/>
        </a:lt1>
        <a:dk2>
          <a:srgbClr val="6600CC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B8AAE2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1">
        <a:dk1>
          <a:srgbClr val="00002E"/>
        </a:dk1>
        <a:lt1>
          <a:srgbClr val="FFFFFF"/>
        </a:lt1>
        <a:dk2>
          <a:srgbClr val="FF0066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FAAB8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2">
        <a:dk1>
          <a:srgbClr val="00002E"/>
        </a:dk1>
        <a:lt1>
          <a:srgbClr val="FFFFFF"/>
        </a:lt1>
        <a:dk2>
          <a:srgbClr val="FF00FF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FAA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3">
        <a:dk1>
          <a:srgbClr val="00002E"/>
        </a:dk1>
        <a:lt1>
          <a:srgbClr val="FFFFFF"/>
        </a:lt1>
        <a:dk2>
          <a:srgbClr val="FF00FF"/>
        </a:dk2>
        <a:lt2>
          <a:srgbClr val="3399FF"/>
        </a:lt2>
        <a:accent1>
          <a:srgbClr val="9280CC"/>
        </a:accent1>
        <a:accent2>
          <a:srgbClr val="BD51A1"/>
        </a:accent2>
        <a:accent3>
          <a:srgbClr val="FFAA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4">
        <a:dk1>
          <a:srgbClr val="00002E"/>
        </a:dk1>
        <a:lt1>
          <a:srgbClr val="FFFFFF"/>
        </a:lt1>
        <a:dk2>
          <a:srgbClr val="FF00FF"/>
        </a:dk2>
        <a:lt2>
          <a:srgbClr val="0066FF"/>
        </a:lt2>
        <a:accent1>
          <a:srgbClr val="9280CC"/>
        </a:accent1>
        <a:accent2>
          <a:srgbClr val="BD51A1"/>
        </a:accent2>
        <a:accent3>
          <a:srgbClr val="FFAA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15">
        <a:dk1>
          <a:srgbClr val="00002E"/>
        </a:dk1>
        <a:lt1>
          <a:srgbClr val="FFFFFF"/>
        </a:lt1>
        <a:dk2>
          <a:srgbClr val="FF00FF"/>
        </a:dk2>
        <a:lt2>
          <a:srgbClr val="0066FF"/>
        </a:lt2>
        <a:accent1>
          <a:srgbClr val="3399FF"/>
        </a:accent1>
        <a:accent2>
          <a:srgbClr val="BD51A1"/>
        </a:accent2>
        <a:accent3>
          <a:srgbClr val="FFAAFF"/>
        </a:accent3>
        <a:accent4>
          <a:srgbClr val="DADADA"/>
        </a:accent4>
        <a:accent5>
          <a:srgbClr val="ADCAFF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628</TotalTime>
  <Words>814</Words>
  <Application>Microsoft Office PowerPoint</Application>
  <PresentationFormat>Personalizado</PresentationFormat>
  <Paragraphs>172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Quimono</vt:lpstr>
      <vt:lpstr>Documento de Microsoft Word</vt:lpstr>
      <vt:lpstr> Proyecto de Pregrado</vt:lpstr>
      <vt:lpstr>ESTUDIO DE FACTIBILIDAD ECONÓMICA PARA EL ESTABLECIMIENTO DE UNA AGENCIA DE BABYSITTERS EN LA CIUDAD DE GUAYAQUIL</vt:lpstr>
      <vt:lpstr>Opciones para el cuidado de niños</vt:lpstr>
      <vt:lpstr>Definición</vt:lpstr>
      <vt:lpstr>Objetivos de marketing</vt:lpstr>
      <vt:lpstr>Análisis Estratégico</vt:lpstr>
      <vt:lpstr>Análisis Estratégico</vt:lpstr>
      <vt:lpstr>Análisis Estratégico</vt:lpstr>
      <vt:lpstr>Mercado Meta</vt:lpstr>
      <vt:lpstr>Mercado Meta</vt:lpstr>
      <vt:lpstr>Mercado Meta</vt:lpstr>
      <vt:lpstr>Posicionamiento</vt:lpstr>
      <vt:lpstr>Marketing Mix</vt:lpstr>
      <vt:lpstr>Marketing Mix</vt:lpstr>
      <vt:lpstr>Marketing Mix</vt:lpstr>
      <vt:lpstr>Marketing Mix</vt:lpstr>
      <vt:lpstr>Marketing Mix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Conclusiones</vt:lpstr>
      <vt:lpstr>Recomendaciones</vt:lpstr>
      <vt:lpstr>Diapositiva 29</vt:lpstr>
      <vt:lpstr>Diapositiva 30</vt:lpstr>
    </vt:vector>
  </TitlesOfParts>
  <Company>KCHETES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ECONOMICA PARA EL ESTABLECIMIENTO DE UNA AGENCIA DE BABYSITTERS por DAYANA</dc:title>
  <dc:creator>Dayana P. Sánchez Yulán</dc:creator>
  <cp:lastModifiedBy>Administrador</cp:lastModifiedBy>
  <cp:revision>28</cp:revision>
  <dcterms:created xsi:type="dcterms:W3CDTF">2008-12-03T17:40:33Z</dcterms:created>
  <dcterms:modified xsi:type="dcterms:W3CDTF">2009-10-26T16:47:59Z</dcterms:modified>
</cp:coreProperties>
</file>