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1"/>
  </p:notesMasterIdLst>
  <p:handoutMasterIdLst>
    <p:handoutMasterId r:id="rId22"/>
  </p:handoutMasterIdLst>
  <p:sldIdLst>
    <p:sldId id="315" r:id="rId2"/>
    <p:sldId id="283" r:id="rId3"/>
    <p:sldId id="334" r:id="rId4"/>
    <p:sldId id="336" r:id="rId5"/>
    <p:sldId id="322" r:id="rId6"/>
    <p:sldId id="332" r:id="rId7"/>
    <p:sldId id="325" r:id="rId8"/>
    <p:sldId id="326" r:id="rId9"/>
    <p:sldId id="330" r:id="rId10"/>
    <p:sldId id="312" r:id="rId11"/>
    <p:sldId id="328" r:id="rId12"/>
    <p:sldId id="329" r:id="rId13"/>
    <p:sldId id="337" r:id="rId14"/>
    <p:sldId id="331" r:id="rId15"/>
    <p:sldId id="318" r:id="rId16"/>
    <p:sldId id="319" r:id="rId17"/>
    <p:sldId id="320" r:id="rId18"/>
    <p:sldId id="333" r:id="rId19"/>
    <p:sldId id="316" r:id="rId20"/>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Arial" charset="0"/>
        <a:ea typeface="+mn-ea"/>
        <a:cs typeface="+mn-cs"/>
      </a:defRPr>
    </a:lvl1pPr>
    <a:lvl2pPr marL="457200" algn="l" rtl="0" eaLnBrk="0" fontAlgn="base" hangingPunct="0">
      <a:spcBef>
        <a:spcPct val="0"/>
      </a:spcBef>
      <a:spcAft>
        <a:spcPct val="0"/>
      </a:spcAft>
      <a:defRPr sz="3200" kern="1200">
        <a:solidFill>
          <a:schemeClr val="tx1"/>
        </a:solidFill>
        <a:latin typeface="Arial" charset="0"/>
        <a:ea typeface="+mn-ea"/>
        <a:cs typeface="+mn-cs"/>
      </a:defRPr>
    </a:lvl2pPr>
    <a:lvl3pPr marL="914400" algn="l" rtl="0" eaLnBrk="0" fontAlgn="base" hangingPunct="0">
      <a:spcBef>
        <a:spcPct val="0"/>
      </a:spcBef>
      <a:spcAft>
        <a:spcPct val="0"/>
      </a:spcAft>
      <a:defRPr sz="3200" kern="1200">
        <a:solidFill>
          <a:schemeClr val="tx1"/>
        </a:solidFill>
        <a:latin typeface="Arial" charset="0"/>
        <a:ea typeface="+mn-ea"/>
        <a:cs typeface="+mn-cs"/>
      </a:defRPr>
    </a:lvl3pPr>
    <a:lvl4pPr marL="1371600" algn="l" rtl="0" eaLnBrk="0" fontAlgn="base" hangingPunct="0">
      <a:spcBef>
        <a:spcPct val="0"/>
      </a:spcBef>
      <a:spcAft>
        <a:spcPct val="0"/>
      </a:spcAft>
      <a:defRPr sz="3200" kern="1200">
        <a:solidFill>
          <a:schemeClr val="tx1"/>
        </a:solidFill>
        <a:latin typeface="Arial" charset="0"/>
        <a:ea typeface="+mn-ea"/>
        <a:cs typeface="+mn-cs"/>
      </a:defRPr>
    </a:lvl4pPr>
    <a:lvl5pPr marL="1828800" algn="l" rtl="0" eaLnBrk="0" fontAlgn="base" hangingPunct="0">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CC6600"/>
    <a:srgbClr val="006666"/>
    <a:srgbClr val="CCCC00"/>
    <a:srgbClr val="99CC00"/>
    <a:srgbClr val="666699"/>
    <a:srgbClr val="FFFFCC"/>
    <a:srgbClr val="003366"/>
    <a:srgbClr val="00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01" autoAdjust="0"/>
    <p:restoredTop sz="94707" autoAdjust="0"/>
  </p:normalViewPr>
  <p:slideViewPr>
    <p:cSldViewPr>
      <p:cViewPr varScale="1">
        <p:scale>
          <a:sx n="99" d="100"/>
          <a:sy n="99" d="100"/>
        </p:scale>
        <p:origin x="-19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9F4F3BE8-7BE1-42F0-822F-B2684C79A4A6}" type="datetimeFigureOut">
              <a:rPr lang="es-ES"/>
              <a:pPr/>
              <a:t>26/10/2009</a:t>
            </a:fld>
            <a:endParaRPr lang="es-ES"/>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2440AE1-2C02-4DCC-AE0A-5145C05A0D4D}"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25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009F211-6A4C-483C-86AC-B564C0137E7F}"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7EDED52-AEFA-473B-8EDC-107ED50556A2}" type="slidenum">
              <a:rPr lang="en-US" smtClean="0"/>
              <a:pPr/>
              <a:t>1</a:t>
            </a:fld>
            <a:endParaRPr lang="en-US" smtClean="0"/>
          </a:p>
        </p:txBody>
      </p:sp>
      <p:sp>
        <p:nvSpPr>
          <p:cNvPr id="23555" name="1 Marcador de imagen de diapositiva"/>
          <p:cNvSpPr>
            <a:spLocks noGrp="1" noRot="1" noChangeAspect="1" noTextEdit="1"/>
          </p:cNvSpPr>
          <p:nvPr>
            <p:ph type="sldImg"/>
          </p:nvPr>
        </p:nvSpPr>
        <p:spPr>
          <a:ln/>
        </p:spPr>
      </p:sp>
      <p:sp>
        <p:nvSpPr>
          <p:cNvPr id="23556" name="2 Marcador de notas"/>
          <p:cNvSpPr>
            <a:spLocks noGrp="1"/>
          </p:cNvSpPr>
          <p:nvPr>
            <p:ph type="body" idx="1"/>
          </p:nvPr>
        </p:nvSpPr>
        <p:spPr>
          <a:xfrm>
            <a:off x="915988" y="4341813"/>
            <a:ext cx="5026025" cy="4116387"/>
          </a:xfrm>
          <a:noFill/>
          <a:ln/>
        </p:spPr>
        <p:txBody>
          <a:bodyPr lIns="94829" tIns="47414" rIns="94829" bIns="47414"/>
          <a:lstStyle/>
          <a:p>
            <a:pPr eaLnBrk="1" hangingPunct="1"/>
            <a:endParaRPr lang="es-ES" smtClean="0"/>
          </a:p>
        </p:txBody>
      </p:sp>
      <p:sp>
        <p:nvSpPr>
          <p:cNvPr id="23557" name="3 Marcador de número de diapositiva"/>
          <p:cNvSpPr txBox="1">
            <a:spLocks noGrp="1"/>
          </p:cNvSpPr>
          <p:nvPr/>
        </p:nvSpPr>
        <p:spPr bwMode="auto">
          <a:xfrm>
            <a:off x="3886200" y="8686800"/>
            <a:ext cx="2971800" cy="457200"/>
          </a:xfrm>
          <a:prstGeom prst="rect">
            <a:avLst/>
          </a:prstGeom>
          <a:noFill/>
          <a:ln w="9525">
            <a:noFill/>
            <a:miter lim="800000"/>
            <a:headEnd/>
            <a:tailEnd/>
          </a:ln>
        </p:spPr>
        <p:txBody>
          <a:bodyPr lIns="94829" tIns="47414" rIns="94829" bIns="47414" anchor="b"/>
          <a:lstStyle/>
          <a:p>
            <a:pPr algn="r" defTabSz="947738" eaLnBrk="1" hangingPunct="1"/>
            <a:fld id="{6217FC8E-FBE4-424B-837B-09E7F515FF8D}" type="slidenum">
              <a:rPr lang="es-ES_tradnl" sz="1200">
                <a:solidFill>
                  <a:srgbClr val="000066"/>
                </a:solidFill>
              </a:rPr>
              <a:pPr algn="r" defTabSz="947738" eaLnBrk="1" hangingPunct="1"/>
              <a:t>1</a:t>
            </a:fld>
            <a:endParaRPr lang="es-ES_tradnl" sz="1200">
              <a:solidFill>
                <a:srgbClr val="000066"/>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E64B44B-01EC-40E9-8D88-2DE7767366AE}" type="slidenum">
              <a:rPr lang="en-US" smtClean="0"/>
              <a:pPr/>
              <a:t>19</a:t>
            </a:fld>
            <a:endParaRPr lang="en-US" smtClean="0"/>
          </a:p>
        </p:txBody>
      </p:sp>
      <p:sp>
        <p:nvSpPr>
          <p:cNvPr id="32771" name="Rectangle 2"/>
          <p:cNvSpPr>
            <a:spLocks noRot="1" noChangeArrowheads="1" noTextEdit="1"/>
          </p:cNvSpPr>
          <p:nvPr>
            <p:ph type="sldImg"/>
          </p:nvPr>
        </p:nvSpPr>
        <p:spPr>
          <a:xfrm>
            <a:off x="1144588"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E0745F3-611A-444D-9C2C-FD4DA0E922B7}" type="slidenum">
              <a:rPr lang="en-US" smtClean="0"/>
              <a:pPr/>
              <a:t>2</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62AD47A-E64A-410C-8E49-9BC68CC110E3}" type="slidenum">
              <a:rPr lang="en-US" smtClean="0"/>
              <a:pPr/>
              <a:t>3</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04D1140-5C98-412D-8E31-2E99F736EA11}" type="slidenum">
              <a:rPr lang="en-US" smtClean="0"/>
              <a:pPr/>
              <a:t>4</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0E2AA53-9D2D-469C-99E6-D161FD906D94}" type="slidenum">
              <a:rPr lang="en-US" smtClean="0"/>
              <a:pPr/>
              <a:t>9</a:t>
            </a:fld>
            <a:endParaRPr lang="en-US" smtClean="0"/>
          </a:p>
        </p:txBody>
      </p:sp>
      <p:sp>
        <p:nvSpPr>
          <p:cNvPr id="276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4829" tIns="47414" rIns="94829" bIns="47414" anchor="b"/>
          <a:lstStyle/>
          <a:p>
            <a:pPr algn="r" defTabSz="947738" eaLnBrk="1" hangingPunct="1"/>
            <a:fld id="{34C52AE0-BCEC-4A08-A0F7-61FA48B395B2}" type="slidenum">
              <a:rPr lang="es-ES_tradnl" sz="1300">
                <a:latin typeface="Times New Roman" pitchFamily="18" charset="0"/>
              </a:rPr>
              <a:pPr algn="r" defTabSz="947738" eaLnBrk="1" hangingPunct="1"/>
              <a:t>9</a:t>
            </a:fld>
            <a:endParaRPr lang="es-ES_tradnl" sz="1300">
              <a:latin typeface="Times New Roman" pitchFamily="18" charset="0"/>
            </a:endParaRPr>
          </a:p>
        </p:txBody>
      </p:sp>
      <p:sp>
        <p:nvSpPr>
          <p:cNvPr id="27652" name="Rectangle 2"/>
          <p:cNvSpPr>
            <a:spLocks noChangeArrowheads="1" noTextEdit="1"/>
          </p:cNvSpPr>
          <p:nvPr>
            <p:ph type="sldImg"/>
          </p:nvPr>
        </p:nvSpPr>
        <p:spPr>
          <a:ln/>
        </p:spPr>
      </p:sp>
      <p:sp>
        <p:nvSpPr>
          <p:cNvPr id="27653" name="Rectangle 3"/>
          <p:cNvSpPr>
            <a:spLocks noGrp="1" noChangeArrowheads="1"/>
          </p:cNvSpPr>
          <p:nvPr>
            <p:ph type="body" idx="1"/>
          </p:nvPr>
        </p:nvSpPr>
        <p:spPr>
          <a:xfrm>
            <a:off x="915988" y="4341813"/>
            <a:ext cx="5026025" cy="4116387"/>
          </a:xfrm>
          <a:noFill/>
          <a:ln/>
        </p:spPr>
        <p:txBody>
          <a:bodyPr lIns="94829" tIns="47414" rIns="94829" bIns="47414"/>
          <a:lstStyle/>
          <a:p>
            <a:pPr marL="223838" indent="-223838" algn="just" eaLnBrk="1" hangingPunct="1"/>
            <a:r>
              <a:rPr lang="es-ES" smtClean="0">
                <a:solidFill>
                  <a:srgbClr val="000066"/>
                </a:solidFill>
              </a:rPr>
              <a:t>Una vez aplicada el método multivariante a la ciudad y obtenida la estructura de la ocupación, la cuestión que nos planteamos y dado que en el periodo de referencia del estudio, entre 1999 y 2001, se habían producido notables cambios en las características socio-laborales de la población de la ciudad, era validar el método de determinación de los segmentos. Aplicamos de forma independiente este mismo método seis veces y observamos las estructuras laborales resultantes. La siguiente tabla muestra los resultados obtenidos. </a:t>
            </a:r>
          </a:p>
          <a:p>
            <a:pPr marL="223838" indent="-223838" algn="just" eaLnBrk="1" hangingPunct="1"/>
            <a:r>
              <a:rPr lang="es-ES" smtClean="0">
                <a:solidFill>
                  <a:srgbClr val="000066"/>
                </a:solidFill>
              </a:rPr>
              <a:t>Como podemos observar aunque la proporción relativa de los distintos grupos en el conjunto de la población ocupada de la ciudad varía no cambian las características de los diferentes grupos obtenidos. Sólo destacamos dos cuestiones:</a:t>
            </a:r>
          </a:p>
          <a:p>
            <a:pPr marL="223838" indent="-223838" algn="just" eaLnBrk="1" hangingPunct="1">
              <a:buFontTx/>
              <a:buAutoNum type="arabicPeriod"/>
            </a:pPr>
            <a:r>
              <a:rPr lang="es-ES" smtClean="0">
                <a:solidFill>
                  <a:srgbClr val="000066"/>
                </a:solidFill>
              </a:rPr>
              <a:t>En el primer semestre de 2000 la clase 4 desaparece en contraposición adquiere mayor importancia las clases 1, 2 y 3 formada por los trabajadores de mediana edad.</a:t>
            </a:r>
          </a:p>
          <a:p>
            <a:pPr marL="223838" indent="-223838" algn="just" eaLnBrk="1" hangingPunct="1">
              <a:buFontTx/>
              <a:buAutoNum type="arabicPeriod"/>
            </a:pPr>
            <a:r>
              <a:rPr lang="es-ES" smtClean="0">
                <a:solidFill>
                  <a:srgbClr val="000066"/>
                </a:solidFill>
              </a:rPr>
              <a:t> Igualmente ocurre con la clase 5 que se diluye entre las clases 2, de trabajadores no cualificados y la clase 6, en la que aumenta respecto a otros semestre el porcentaje de jóvenes no formados.</a:t>
            </a:r>
          </a:p>
          <a:p>
            <a:pPr marL="223838" indent="-223838" algn="just" eaLnBrk="1" hangingPunct="1">
              <a:buFontTx/>
              <a:buAutoNum type="arabicPeriod"/>
            </a:pPr>
            <a:endParaRPr lang="es-ES" smtClean="0">
              <a:solidFill>
                <a:srgbClr val="000066"/>
              </a:solidFill>
            </a:endParaRPr>
          </a:p>
          <a:p>
            <a:pPr marL="223838" indent="-223838" algn="just" eaLnBrk="1" hangingPunct="1"/>
            <a:r>
              <a:rPr lang="es-ES" smtClean="0">
                <a:solidFill>
                  <a:srgbClr val="000066"/>
                </a:solidFill>
              </a:rPr>
              <a:t>El peso relativo de los diferentes grupos varía por dos razones fundamentales:</a:t>
            </a:r>
          </a:p>
          <a:p>
            <a:pPr marL="223838" indent="-223838" algn="just" eaLnBrk="1" hangingPunct="1"/>
            <a:r>
              <a:rPr lang="es-ES" smtClean="0">
                <a:solidFill>
                  <a:srgbClr val="000066"/>
                </a:solidFill>
              </a:rPr>
              <a:t>1- la primera por las propias limitaciones del método para establecer fronteras entre los segmentos. Tengamos en cuenta que un mismo individuo puede situarse en diferentes segmentos bien porque cambien sus características bien porque cambien las características de su grupo. Pero esto no invalida el método por cuanto de lo que se trata es de estudiar grupos con situaciones diferentes.</a:t>
            </a:r>
          </a:p>
          <a:p>
            <a:pPr marL="223838" indent="-223838" algn="just" eaLnBrk="1" hangingPunct="1"/>
            <a:r>
              <a:rPr lang="es-ES" smtClean="0">
                <a:solidFill>
                  <a:srgbClr val="000066"/>
                </a:solidFill>
              </a:rPr>
              <a:t>2. Por los profundos cambios en la situación socio-laboral de la población en el periodo de estudio y por la estacionalidad de la actividad productiva local.</a:t>
            </a:r>
          </a:p>
          <a:p>
            <a:pPr marL="223838" indent="-223838" algn="just" eaLnBrk="1" hangingPunct="1"/>
            <a:endParaRPr lang="es-ES" smtClean="0">
              <a:solidFill>
                <a:srgbClr val="000066"/>
              </a:solidFill>
            </a:endParaRPr>
          </a:p>
          <a:p>
            <a:pPr marL="223838" indent="-223838" algn="just" eaLnBrk="1" hangingPunct="1">
              <a:buFontTx/>
              <a:buAutoNum type="arabicPeriod"/>
            </a:pPr>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E9DC3C8-A837-4E0E-BA8D-FADDD49F7B43}" type="slidenum">
              <a:rPr lang="en-US" smtClean="0"/>
              <a:pPr/>
              <a:t>10</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84FEBFD-7EFC-4C15-B3A5-4214CC819DA8}" type="slidenum">
              <a:rPr lang="en-US" smtClean="0"/>
              <a:pPr/>
              <a:t>15</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37CBE56-3299-4244-9BD7-A20046302F44}" type="slidenum">
              <a:rPr lang="en-US" smtClean="0"/>
              <a:pPr/>
              <a:t>16</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8FE845B-8A63-4926-9E02-4D08762DC835}" type="slidenum">
              <a:rPr lang="en-US" smtClean="0"/>
              <a:pPr/>
              <a:t>17</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blackWhite">
          <a:xfrm>
            <a:off x="0" y="0"/>
            <a:ext cx="9144000" cy="4419600"/>
          </a:xfrm>
          <a:prstGeom prst="rect">
            <a:avLst/>
          </a:prstGeom>
          <a:noFill/>
          <a:ln w="9525">
            <a:noFill/>
            <a:miter lim="800000"/>
            <a:headEnd/>
            <a:tailEnd/>
          </a:ln>
        </p:spPr>
      </p:pic>
      <p:pic>
        <p:nvPicPr>
          <p:cNvPr id="4" name="Picture 3"/>
          <p:cNvPicPr>
            <a:picLocks noChangeAspect="1" noChangeArrowheads="1"/>
          </p:cNvPicPr>
          <p:nvPr/>
        </p:nvPicPr>
        <p:blipFill>
          <a:blip r:embed="rId3"/>
          <a:srcRect/>
          <a:stretch>
            <a:fillRect/>
          </a:stretch>
        </p:blipFill>
        <p:spPr bwMode="blackWhite">
          <a:xfrm>
            <a:off x="0" y="4419600"/>
            <a:ext cx="9144000" cy="2438400"/>
          </a:xfrm>
          <a:prstGeom prst="rect">
            <a:avLst/>
          </a:prstGeom>
          <a:noFill/>
          <a:ln w="9525">
            <a:noFill/>
            <a:miter lim="800000"/>
            <a:headEnd/>
            <a:tailEnd/>
          </a:ln>
        </p:spPr>
      </p:pic>
      <p:sp>
        <p:nvSpPr>
          <p:cNvPr id="5" name="Line 4"/>
          <p:cNvSpPr>
            <a:spLocks noChangeShapeType="1"/>
          </p:cNvSpPr>
          <p:nvPr/>
        </p:nvSpPr>
        <p:spPr bwMode="auto">
          <a:xfrm>
            <a:off x="12700" y="0"/>
            <a:ext cx="0" cy="6858000"/>
          </a:xfrm>
          <a:prstGeom prst="line">
            <a:avLst/>
          </a:prstGeom>
          <a:noFill/>
          <a:ln w="57150">
            <a:solidFill>
              <a:srgbClr val="006666"/>
            </a:solidFill>
            <a:round/>
            <a:headEnd/>
            <a:tailEnd/>
          </a:ln>
          <a:effectLst/>
        </p:spPr>
        <p:txBody>
          <a:bodyPr/>
          <a:lstStyle/>
          <a:p>
            <a:pPr>
              <a:defRPr/>
            </a:pPr>
            <a:endParaRPr lang="es-ES_tradnl" sz="1800"/>
          </a:p>
        </p:txBody>
      </p:sp>
      <p:sp>
        <p:nvSpPr>
          <p:cNvPr id="6" name="Line 5"/>
          <p:cNvSpPr>
            <a:spLocks noChangeShapeType="1"/>
          </p:cNvSpPr>
          <p:nvPr/>
        </p:nvSpPr>
        <p:spPr bwMode="auto">
          <a:xfrm>
            <a:off x="0" y="4419600"/>
            <a:ext cx="9144000" cy="0"/>
          </a:xfrm>
          <a:prstGeom prst="line">
            <a:avLst/>
          </a:prstGeom>
          <a:noFill/>
          <a:ln w="57150">
            <a:solidFill>
              <a:srgbClr val="006666"/>
            </a:solidFill>
            <a:round/>
            <a:headEnd/>
            <a:tailEnd/>
          </a:ln>
          <a:effectLst/>
        </p:spPr>
        <p:txBody>
          <a:bodyPr/>
          <a:lstStyle/>
          <a:p>
            <a:pPr>
              <a:defRPr/>
            </a:pPr>
            <a:endParaRPr lang="es-ES_tradnl" sz="1800"/>
          </a:p>
        </p:txBody>
      </p:sp>
      <p:pic>
        <p:nvPicPr>
          <p:cNvPr id="7" name="Picture 7"/>
          <p:cNvPicPr>
            <a:picLocks noChangeAspect="1" noChangeArrowheads="1"/>
          </p:cNvPicPr>
          <p:nvPr userDrawn="1"/>
        </p:nvPicPr>
        <p:blipFill>
          <a:blip r:embed="rId2"/>
          <a:srcRect/>
          <a:stretch>
            <a:fillRect/>
          </a:stretch>
        </p:blipFill>
        <p:spPr bwMode="blackWhite">
          <a:xfrm>
            <a:off x="0" y="0"/>
            <a:ext cx="9144000" cy="4419600"/>
          </a:xfrm>
          <a:prstGeom prst="rect">
            <a:avLst/>
          </a:prstGeom>
          <a:noFill/>
          <a:ln w="9525">
            <a:noFill/>
            <a:miter lim="800000"/>
            <a:headEnd/>
            <a:tailEnd/>
          </a:ln>
        </p:spPr>
      </p:pic>
      <p:pic>
        <p:nvPicPr>
          <p:cNvPr id="8" name="Picture 8"/>
          <p:cNvPicPr>
            <a:picLocks noChangeAspect="1" noChangeArrowheads="1"/>
          </p:cNvPicPr>
          <p:nvPr userDrawn="1"/>
        </p:nvPicPr>
        <p:blipFill>
          <a:blip r:embed="rId3"/>
          <a:srcRect/>
          <a:stretch>
            <a:fillRect/>
          </a:stretch>
        </p:blipFill>
        <p:spPr bwMode="blackWhite">
          <a:xfrm>
            <a:off x="0" y="4419600"/>
            <a:ext cx="9144000" cy="2438400"/>
          </a:xfrm>
          <a:prstGeom prst="rect">
            <a:avLst/>
          </a:prstGeom>
          <a:noFill/>
          <a:ln w="9525">
            <a:noFill/>
            <a:miter lim="800000"/>
            <a:headEnd/>
            <a:tailEnd/>
          </a:ln>
        </p:spPr>
      </p:pic>
      <p:sp>
        <p:nvSpPr>
          <p:cNvPr id="9" name="Line 9"/>
          <p:cNvSpPr>
            <a:spLocks noChangeShapeType="1"/>
          </p:cNvSpPr>
          <p:nvPr userDrawn="1"/>
        </p:nvSpPr>
        <p:spPr bwMode="auto">
          <a:xfrm>
            <a:off x="12700" y="0"/>
            <a:ext cx="0" cy="6858000"/>
          </a:xfrm>
          <a:prstGeom prst="line">
            <a:avLst/>
          </a:prstGeom>
          <a:noFill/>
          <a:ln w="57150">
            <a:solidFill>
              <a:srgbClr val="006666"/>
            </a:solidFill>
            <a:round/>
            <a:headEnd/>
            <a:tailEnd/>
          </a:ln>
          <a:effectLst/>
        </p:spPr>
        <p:txBody>
          <a:bodyPr/>
          <a:lstStyle/>
          <a:p>
            <a:pPr>
              <a:defRPr/>
            </a:pPr>
            <a:endParaRPr lang="es-ES_tradnl" sz="1800"/>
          </a:p>
        </p:txBody>
      </p:sp>
      <p:sp>
        <p:nvSpPr>
          <p:cNvPr id="10" name="Line 10"/>
          <p:cNvSpPr>
            <a:spLocks noChangeShapeType="1"/>
          </p:cNvSpPr>
          <p:nvPr userDrawn="1"/>
        </p:nvSpPr>
        <p:spPr bwMode="auto">
          <a:xfrm>
            <a:off x="0" y="4419600"/>
            <a:ext cx="9144000" cy="0"/>
          </a:xfrm>
          <a:prstGeom prst="line">
            <a:avLst/>
          </a:prstGeom>
          <a:noFill/>
          <a:ln w="57150">
            <a:solidFill>
              <a:srgbClr val="006666"/>
            </a:solidFill>
            <a:round/>
            <a:headEnd/>
            <a:tailEnd/>
          </a:ln>
          <a:effectLst/>
        </p:spPr>
        <p:txBody>
          <a:bodyPr/>
          <a:lstStyle/>
          <a:p>
            <a:pPr>
              <a:defRPr/>
            </a:pPr>
            <a:endParaRPr lang="es-ES_tradnl" sz="1800"/>
          </a:p>
        </p:txBody>
      </p:sp>
      <p:sp>
        <p:nvSpPr>
          <p:cNvPr id="304134" name="Rectangle 6"/>
          <p:cNvSpPr>
            <a:spLocks noGrp="1" noChangeArrowheads="1"/>
          </p:cNvSpPr>
          <p:nvPr>
            <p:ph type="ctrTitle"/>
          </p:nvPr>
        </p:nvSpPr>
        <p:spPr bwMode="auto">
          <a:xfrm>
            <a:off x="2514600" y="1905000"/>
            <a:ext cx="4800600" cy="1066800"/>
          </a:xfrm>
          <a:ln w="9525"/>
        </p:spPr>
        <p:txBody>
          <a:bodyPr lIns="91440" rIns="91440"/>
          <a:lstStyle>
            <a:lvl1pPr>
              <a:defRPr/>
            </a:lvl1pPr>
          </a:lstStyle>
          <a:p>
            <a:r>
              <a:rPr lang="en-US"/>
              <a:t>Click to edit Master 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0"/>
            <a:ext cx="2057400" cy="5592763"/>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533400"/>
            <a:ext cx="6019800" cy="5592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bwMode="blackWhite">
          <a:xfrm>
            <a:off x="457200" y="533400"/>
            <a:ext cx="8229600" cy="579438"/>
          </a:xfrm>
          <a:prstGeom prst="rect">
            <a:avLst/>
          </a:prstGeom>
          <a:noFill/>
          <a:ln w="12700" algn="ctr">
            <a:noFill/>
            <a:miter lim="800000"/>
            <a:headEnd/>
            <a:tailEnd/>
          </a:ln>
          <a:effectLst/>
        </p:spPr>
        <p:txBody>
          <a:bodyPr vert="horz" wrap="square" lIns="0" tIns="45720" rIns="0" bIns="45720" numCol="1" anchor="t" anchorCtr="0" compatLnSpc="1">
            <a:prstTxWarp prst="textNoShape">
              <a:avLst/>
            </a:prstTxWarp>
            <a:spAutoFit/>
          </a:bodyPr>
          <a:lstStyle/>
          <a:p>
            <a:pPr lvl="0"/>
            <a:r>
              <a:rPr lang="en-US" smtClean="0"/>
              <a:t>Click to edit Master title style</a:t>
            </a:r>
          </a:p>
        </p:txBody>
      </p:sp>
      <p:sp>
        <p:nvSpPr>
          <p:cNvPr id="303107" name="Rectangle 3"/>
          <p:cNvSpPr>
            <a:spLocks noGrp="1" noChangeArrowheads="1"/>
          </p:cNvSpPr>
          <p:nvPr>
            <p:ph type="body" idx="1"/>
          </p:nvPr>
        </p:nvSpPr>
        <p:spPr bwMode="auto">
          <a:xfrm>
            <a:off x="457200" y="1219200"/>
            <a:ext cx="8229600" cy="4906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27" r:id="rId1"/>
    <p:sldLayoutId id="2147483726" r:id="rId2"/>
    <p:sldLayoutId id="2147483725" r:id="rId3"/>
    <p:sldLayoutId id="2147483724" r:id="rId4"/>
    <p:sldLayoutId id="2147483723" r:id="rId5"/>
    <p:sldLayoutId id="2147483722" r:id="rId6"/>
    <p:sldLayoutId id="2147483721" r:id="rId7"/>
    <p:sldLayoutId id="2147483720" r:id="rId8"/>
    <p:sldLayoutId id="2147483719" r:id="rId9"/>
    <p:sldLayoutId id="2147483718" r:id="rId10"/>
    <p:sldLayoutId id="2147483717" r:id="rId11"/>
  </p:sldLayoutIdLst>
  <p:transition/>
  <p:timing>
    <p:tnLst>
      <p:par>
        <p:cTn id="1" dur="indefinite" restart="never" nodeType="tmRoot"/>
      </p:par>
    </p:tnLst>
  </p:timing>
  <p:txStyles>
    <p:titleStyle>
      <a:lvl1pPr algn="l" rtl="0" eaLnBrk="0" fontAlgn="base" hangingPunct="0">
        <a:spcBef>
          <a:spcPct val="0"/>
        </a:spcBef>
        <a:spcAft>
          <a:spcPct val="0"/>
        </a:spcAft>
        <a:defRPr sz="3200" u="sng">
          <a:solidFill>
            <a:srgbClr val="003366"/>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u="sng">
          <a:solidFill>
            <a:srgbClr val="003366"/>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3200" u="sng">
          <a:solidFill>
            <a:srgbClr val="003366"/>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3200" u="sng">
          <a:solidFill>
            <a:srgbClr val="003366"/>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3200" u="sng">
          <a:solidFill>
            <a:srgbClr val="003366"/>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3200" u="sng">
          <a:solidFill>
            <a:srgbClr val="003366"/>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3200" u="sng">
          <a:solidFill>
            <a:srgbClr val="003366"/>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3200" u="sng">
          <a:solidFill>
            <a:srgbClr val="003366"/>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3200" u="sng">
          <a:solidFill>
            <a:srgbClr val="003366"/>
          </a:solidFill>
          <a:effectLst>
            <a:outerShdw blurRad="38100" dist="38100" dir="2700000" algn="tl">
              <a:srgbClr val="C0C0C0"/>
            </a:outerShdw>
          </a:effectLst>
          <a:latin typeface="Tahoma" pitchFamily="34" charset="0"/>
        </a:defRPr>
      </a:lvl9pPr>
    </p:titleStyle>
    <p:bodyStyle>
      <a:lvl1pPr marL="290513" indent="-290513" algn="l" rtl="0" eaLnBrk="0" fontAlgn="base" hangingPunct="0">
        <a:spcBef>
          <a:spcPct val="20000"/>
        </a:spcBef>
        <a:spcAft>
          <a:spcPct val="0"/>
        </a:spcAft>
        <a:buChar char="•"/>
        <a:defRPr sz="2800">
          <a:solidFill>
            <a:srgbClr val="006699"/>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Ø"/>
        <a:defRPr sz="2400">
          <a:solidFill>
            <a:srgbClr val="CC6600"/>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Box 10"/>
          <p:cNvSpPr txBox="1">
            <a:spLocks noChangeArrowheads="1"/>
          </p:cNvSpPr>
          <p:nvPr/>
        </p:nvSpPr>
        <p:spPr bwMode="auto">
          <a:xfrm>
            <a:off x="762000" y="857250"/>
            <a:ext cx="7315200" cy="5667375"/>
          </a:xfrm>
          <a:prstGeom prst="rect">
            <a:avLst/>
          </a:prstGeom>
          <a:noFill/>
          <a:ln w="9525">
            <a:noFill/>
            <a:miter lim="800000"/>
            <a:headEnd/>
            <a:tailEnd/>
          </a:ln>
        </p:spPr>
        <p:txBody>
          <a:bodyPr>
            <a:spAutoFit/>
          </a:bodyPr>
          <a:lstStyle/>
          <a:p>
            <a:pPr algn="ctr" eaLnBrk="1" hangingPunct="1">
              <a:defRPr/>
            </a:pPr>
            <a:r>
              <a:rPr lang="es-ES_tradnl" sz="1800" b="1" dirty="0">
                <a:solidFill>
                  <a:srgbClr val="003366"/>
                </a:solidFill>
                <a:effectLst>
                  <a:outerShdw blurRad="38100" dist="38100" dir="2700000" algn="tl">
                    <a:srgbClr val="C0C0C0"/>
                  </a:outerShdw>
                </a:effectLst>
                <a:latin typeface="Tahoma" pitchFamily="34" charset="0"/>
              </a:rPr>
              <a:t>ESCUELA SUPERIOR POLITÉCNICA DEL LITORAL</a:t>
            </a:r>
          </a:p>
          <a:p>
            <a:pPr algn="ctr" eaLnBrk="1" hangingPunct="1">
              <a:defRPr/>
            </a:pPr>
            <a:endParaRPr lang="es-ES_tradnl" sz="1800" b="1" dirty="0">
              <a:solidFill>
                <a:srgbClr val="003366"/>
              </a:solidFill>
              <a:effectLst>
                <a:outerShdw blurRad="38100" dist="38100" dir="2700000" algn="tl">
                  <a:srgbClr val="C0C0C0"/>
                </a:outerShdw>
              </a:effectLst>
              <a:latin typeface="Tahoma" pitchFamily="34" charset="0"/>
            </a:endParaRPr>
          </a:p>
          <a:p>
            <a:pPr algn="ctr" eaLnBrk="1" hangingPunct="1">
              <a:defRPr/>
            </a:pPr>
            <a:r>
              <a:rPr lang="es-ES_tradnl" sz="1800" b="1" dirty="0">
                <a:solidFill>
                  <a:srgbClr val="003366"/>
                </a:solidFill>
                <a:effectLst>
                  <a:outerShdw blurRad="38100" dist="38100" dir="2700000" algn="tl">
                    <a:srgbClr val="C0C0C0"/>
                  </a:outerShdw>
                </a:effectLst>
                <a:latin typeface="Tahoma" pitchFamily="34" charset="0"/>
              </a:rPr>
              <a:t>Facultad de Economía y Negocios</a:t>
            </a:r>
            <a:endParaRPr lang="es-ES" sz="1800" b="1" dirty="0">
              <a:solidFill>
                <a:srgbClr val="003366"/>
              </a:solidFill>
              <a:effectLst>
                <a:outerShdw blurRad="38100" dist="38100" dir="2700000" algn="tl">
                  <a:srgbClr val="C0C0C0"/>
                </a:outerShdw>
              </a:effectLst>
              <a:latin typeface="Tahoma" pitchFamily="34" charset="0"/>
            </a:endParaRPr>
          </a:p>
          <a:p>
            <a:pPr algn="ctr" eaLnBrk="1" hangingPunct="1">
              <a:defRPr/>
            </a:pPr>
            <a:endParaRPr lang="es-ES" sz="1800" b="1" dirty="0">
              <a:solidFill>
                <a:srgbClr val="003366"/>
              </a:solidFill>
              <a:effectLst>
                <a:outerShdw blurRad="38100" dist="38100" dir="2700000" algn="tl">
                  <a:srgbClr val="C0C0C0"/>
                </a:outerShdw>
              </a:effectLst>
              <a:latin typeface="Tahoma" pitchFamily="34" charset="0"/>
            </a:endParaRPr>
          </a:p>
          <a:p>
            <a:pPr algn="ctr" eaLnBrk="1" hangingPunct="1">
              <a:defRPr/>
            </a:pPr>
            <a:r>
              <a:rPr lang="es-ES" sz="1800" b="1" dirty="0">
                <a:solidFill>
                  <a:srgbClr val="003366"/>
                </a:solidFill>
                <a:effectLst>
                  <a:outerShdw blurRad="38100" dist="38100" dir="2700000" algn="tl">
                    <a:srgbClr val="C0C0C0"/>
                  </a:outerShdw>
                </a:effectLst>
                <a:latin typeface="Tahoma" pitchFamily="34" charset="0"/>
              </a:rPr>
              <a:t>Proyecto de Grado</a:t>
            </a:r>
          </a:p>
          <a:p>
            <a:pPr algn="ctr" eaLnBrk="1" hangingPunct="1">
              <a:defRPr/>
            </a:pPr>
            <a:endParaRPr lang="es-ES" sz="1800" b="1" dirty="0">
              <a:solidFill>
                <a:srgbClr val="003366"/>
              </a:solidFill>
              <a:effectLst>
                <a:outerShdw blurRad="38100" dist="38100" dir="2700000" algn="tl">
                  <a:srgbClr val="C0C0C0"/>
                </a:outerShdw>
              </a:effectLst>
              <a:latin typeface="Tahoma" pitchFamily="34" charset="0"/>
            </a:endParaRPr>
          </a:p>
          <a:p>
            <a:pPr algn="ctr" eaLnBrk="1" hangingPunct="1">
              <a:defRPr/>
            </a:pPr>
            <a:r>
              <a:rPr lang="es-ES" sz="1800" b="1" i="1" dirty="0">
                <a:solidFill>
                  <a:srgbClr val="003366"/>
                </a:solidFill>
                <a:effectLst>
                  <a:outerShdw blurRad="38100" dist="38100" dir="2700000" algn="tl">
                    <a:srgbClr val="C0C0C0"/>
                  </a:outerShdw>
                </a:effectLst>
                <a:latin typeface="Tahoma" pitchFamily="34" charset="0"/>
              </a:rPr>
              <a:t>“EXPORTACIÓN DE PLANTAS VIVAS A DUBAI EN EL 2009”</a:t>
            </a:r>
          </a:p>
          <a:p>
            <a:pPr algn="ctr" eaLnBrk="1" hangingPunct="1">
              <a:defRPr/>
            </a:pPr>
            <a:endParaRPr lang="es-ES" sz="1800" b="1" i="1" dirty="0">
              <a:solidFill>
                <a:srgbClr val="003366"/>
              </a:solidFill>
              <a:effectLst>
                <a:outerShdw blurRad="38100" dist="38100" dir="2700000" algn="tl">
                  <a:srgbClr val="C0C0C0"/>
                </a:outerShdw>
              </a:effectLst>
              <a:latin typeface="Tahoma" pitchFamily="34" charset="0"/>
            </a:endParaRPr>
          </a:p>
          <a:p>
            <a:pPr algn="ctr" eaLnBrk="1" hangingPunct="1">
              <a:defRPr/>
            </a:pPr>
            <a:r>
              <a:rPr lang="es-ES" sz="1800" b="1" dirty="0">
                <a:solidFill>
                  <a:srgbClr val="003366"/>
                </a:solidFill>
                <a:effectLst>
                  <a:outerShdw blurRad="38100" dist="38100" dir="2700000" algn="tl">
                    <a:srgbClr val="C0C0C0"/>
                  </a:outerShdw>
                </a:effectLst>
                <a:latin typeface="Tahoma" pitchFamily="34" charset="0"/>
              </a:rPr>
              <a:t>Presentada por:</a:t>
            </a:r>
          </a:p>
          <a:p>
            <a:pPr algn="ctr" eaLnBrk="1" hangingPunct="1">
              <a:defRPr/>
            </a:pPr>
            <a:endParaRPr lang="es-ES" sz="1800" b="1" dirty="0">
              <a:solidFill>
                <a:srgbClr val="003366"/>
              </a:solidFill>
              <a:effectLst>
                <a:outerShdw blurRad="38100" dist="38100" dir="2700000" algn="tl">
                  <a:srgbClr val="C0C0C0"/>
                </a:outerShdw>
              </a:effectLst>
              <a:latin typeface="Tahoma" pitchFamily="34" charset="0"/>
            </a:endParaRPr>
          </a:p>
          <a:p>
            <a:pPr algn="ctr" eaLnBrk="1" hangingPunct="1">
              <a:defRPr/>
            </a:pPr>
            <a:r>
              <a:rPr lang="es-ES" sz="1800" b="1" dirty="0">
                <a:solidFill>
                  <a:srgbClr val="003366"/>
                </a:solidFill>
                <a:effectLst>
                  <a:outerShdw blurRad="38100" dist="38100" dir="2700000" algn="tl">
                    <a:srgbClr val="C0C0C0"/>
                  </a:outerShdw>
                </a:effectLst>
                <a:latin typeface="Tahoma" pitchFamily="34" charset="0"/>
              </a:rPr>
              <a:t>María José </a:t>
            </a:r>
            <a:r>
              <a:rPr lang="es-ES" sz="1800" b="1" dirty="0" err="1">
                <a:solidFill>
                  <a:srgbClr val="003366"/>
                </a:solidFill>
                <a:effectLst>
                  <a:outerShdw blurRad="38100" dist="38100" dir="2700000" algn="tl">
                    <a:srgbClr val="C0C0C0"/>
                  </a:outerShdw>
                </a:effectLst>
                <a:latin typeface="Tahoma" pitchFamily="34" charset="0"/>
              </a:rPr>
              <a:t>Campuzano</a:t>
            </a:r>
            <a:endParaRPr lang="es-ES" sz="1800" b="1" dirty="0">
              <a:solidFill>
                <a:srgbClr val="003366"/>
              </a:solidFill>
              <a:effectLst>
                <a:outerShdw blurRad="38100" dist="38100" dir="2700000" algn="tl">
                  <a:srgbClr val="C0C0C0"/>
                </a:outerShdw>
              </a:effectLst>
              <a:latin typeface="Tahoma" pitchFamily="34" charset="0"/>
            </a:endParaRPr>
          </a:p>
          <a:p>
            <a:pPr algn="ctr" eaLnBrk="1" hangingPunct="1">
              <a:defRPr/>
            </a:pPr>
            <a:r>
              <a:rPr lang="es-ES" sz="1800" b="1" dirty="0">
                <a:solidFill>
                  <a:srgbClr val="003366"/>
                </a:solidFill>
                <a:effectLst>
                  <a:outerShdw blurRad="38100" dist="38100" dir="2700000" algn="tl">
                    <a:srgbClr val="C0C0C0"/>
                  </a:outerShdw>
                </a:effectLst>
                <a:latin typeface="Tahoma" pitchFamily="34" charset="0"/>
              </a:rPr>
              <a:t>Gabriela García Vélez</a:t>
            </a:r>
          </a:p>
          <a:p>
            <a:pPr algn="ctr" eaLnBrk="1" hangingPunct="1">
              <a:defRPr/>
            </a:pPr>
            <a:r>
              <a:rPr lang="es-ES" sz="1800" b="1" dirty="0">
                <a:solidFill>
                  <a:srgbClr val="003366"/>
                </a:solidFill>
                <a:effectLst>
                  <a:outerShdw blurRad="38100" dist="38100" dir="2700000" algn="tl">
                    <a:srgbClr val="C0C0C0"/>
                  </a:outerShdw>
                </a:effectLst>
                <a:latin typeface="Tahoma" pitchFamily="34" charset="0"/>
              </a:rPr>
              <a:t>Raquel </a:t>
            </a:r>
            <a:r>
              <a:rPr lang="es-ES" sz="1800" b="1" dirty="0" err="1">
                <a:solidFill>
                  <a:srgbClr val="003366"/>
                </a:solidFill>
                <a:effectLst>
                  <a:outerShdw blurRad="38100" dist="38100" dir="2700000" algn="tl">
                    <a:srgbClr val="C0C0C0"/>
                  </a:outerShdw>
                </a:effectLst>
                <a:latin typeface="Tahoma" pitchFamily="34" charset="0"/>
              </a:rPr>
              <a:t>Landetta</a:t>
            </a:r>
            <a:r>
              <a:rPr lang="es-ES" sz="1800" b="1" dirty="0">
                <a:solidFill>
                  <a:srgbClr val="003366"/>
                </a:solidFill>
                <a:effectLst>
                  <a:outerShdw blurRad="38100" dist="38100" dir="2700000" algn="tl">
                    <a:srgbClr val="C0C0C0"/>
                  </a:outerShdw>
                </a:effectLst>
                <a:latin typeface="Tahoma" pitchFamily="34" charset="0"/>
              </a:rPr>
              <a:t> Rea</a:t>
            </a:r>
            <a:endParaRPr lang="es-ES_tradnl" sz="1800" b="1" dirty="0">
              <a:solidFill>
                <a:srgbClr val="003366"/>
              </a:solidFill>
              <a:effectLst>
                <a:outerShdw blurRad="38100" dist="38100" dir="2700000" algn="tl">
                  <a:srgbClr val="C0C0C0"/>
                </a:outerShdw>
              </a:effectLst>
              <a:latin typeface="Tahoma" pitchFamily="34" charset="0"/>
            </a:endParaRPr>
          </a:p>
          <a:p>
            <a:pPr algn="ctr" eaLnBrk="1" hangingPunct="1">
              <a:defRPr/>
            </a:pPr>
            <a:endParaRPr lang="es-ES_tradnl" sz="1800" b="1" dirty="0">
              <a:solidFill>
                <a:srgbClr val="003366"/>
              </a:solidFill>
              <a:effectLst>
                <a:outerShdw blurRad="38100" dist="38100" dir="2700000" algn="tl">
                  <a:srgbClr val="C0C0C0"/>
                </a:outerShdw>
              </a:effectLst>
              <a:latin typeface="Tahoma" pitchFamily="34" charset="0"/>
            </a:endParaRPr>
          </a:p>
          <a:p>
            <a:pPr algn="ctr" eaLnBrk="1" hangingPunct="1">
              <a:defRPr/>
            </a:pPr>
            <a:r>
              <a:rPr lang="es-ES_tradnl" sz="1800" b="1" dirty="0">
                <a:solidFill>
                  <a:srgbClr val="003366"/>
                </a:solidFill>
                <a:effectLst>
                  <a:outerShdw blurRad="38100" dist="38100" dir="2700000" algn="tl">
                    <a:srgbClr val="C0C0C0"/>
                  </a:outerShdw>
                </a:effectLst>
                <a:latin typeface="Tahoma" pitchFamily="34" charset="0"/>
              </a:rPr>
              <a:t>Previo a la obtención del Título de:</a:t>
            </a:r>
          </a:p>
          <a:p>
            <a:pPr algn="ctr" eaLnBrk="1" hangingPunct="1">
              <a:defRPr/>
            </a:pPr>
            <a:endParaRPr lang="es-ES_tradnl" sz="1800" b="1" dirty="0">
              <a:solidFill>
                <a:srgbClr val="003366"/>
              </a:solidFill>
              <a:effectLst>
                <a:outerShdw blurRad="38100" dist="38100" dir="2700000" algn="tl">
                  <a:srgbClr val="C0C0C0"/>
                </a:outerShdw>
              </a:effectLst>
              <a:latin typeface="Tahoma" pitchFamily="34" charset="0"/>
            </a:endParaRPr>
          </a:p>
          <a:p>
            <a:pPr algn="ctr" eaLnBrk="1" hangingPunct="1">
              <a:defRPr/>
            </a:pPr>
            <a:r>
              <a:rPr lang="es-ES_tradnl" sz="1800" b="1" dirty="0">
                <a:solidFill>
                  <a:srgbClr val="003366"/>
                </a:solidFill>
                <a:effectLst>
                  <a:outerShdw blurRad="38100" dist="38100" dir="2700000" algn="tl">
                    <a:srgbClr val="C0C0C0"/>
                  </a:outerShdw>
                </a:effectLst>
                <a:latin typeface="Tahoma" pitchFamily="34" charset="0"/>
              </a:rPr>
              <a:t>INGENIERA EN GESTIÓN EMPRESARIAL INTERNACIONAL</a:t>
            </a:r>
          </a:p>
          <a:p>
            <a:pPr algn="ctr" eaLnBrk="1" hangingPunct="1">
              <a:defRPr/>
            </a:pPr>
            <a:endParaRPr lang="es-ES_tradnl" sz="1800" b="1" dirty="0">
              <a:solidFill>
                <a:srgbClr val="003366"/>
              </a:solidFill>
              <a:effectLst>
                <a:outerShdw blurRad="38100" dist="38100" dir="2700000" algn="tl">
                  <a:srgbClr val="C0C0C0"/>
                </a:outerShdw>
              </a:effectLst>
              <a:latin typeface="Tahoma" pitchFamily="34" charset="0"/>
            </a:endParaRPr>
          </a:p>
          <a:p>
            <a:pPr algn="ctr" eaLnBrk="1" hangingPunct="1">
              <a:defRPr/>
            </a:pPr>
            <a:r>
              <a:rPr lang="es-ES_tradnl" sz="1800" b="1" dirty="0">
                <a:solidFill>
                  <a:srgbClr val="003366"/>
                </a:solidFill>
                <a:effectLst>
                  <a:outerShdw blurRad="38100" dist="38100" dir="2700000" algn="tl">
                    <a:srgbClr val="C0C0C0"/>
                  </a:outerShdw>
                </a:effectLst>
                <a:latin typeface="Tahoma" pitchFamily="34" charset="0"/>
              </a:rPr>
              <a:t>Dirigido por:</a:t>
            </a:r>
          </a:p>
          <a:p>
            <a:pPr algn="ctr">
              <a:spcBef>
                <a:spcPct val="30000"/>
              </a:spcBef>
              <a:defRPr/>
            </a:pPr>
            <a:r>
              <a:rPr lang="es-ES_tradnl" sz="1800" b="1" dirty="0">
                <a:solidFill>
                  <a:srgbClr val="003366"/>
                </a:solidFill>
                <a:effectLst>
                  <a:outerShdw blurRad="38100" dist="38100" dir="2700000" algn="tl">
                    <a:srgbClr val="C0C0C0"/>
                  </a:outerShdw>
                </a:effectLst>
                <a:latin typeface="Tahoma" pitchFamily="34" charset="0"/>
              </a:rPr>
              <a:t>Ing. Marco Tulio Mejía</a:t>
            </a:r>
          </a:p>
        </p:txBody>
      </p:sp>
      <p:pic>
        <p:nvPicPr>
          <p:cNvPr id="3075" name="Picture 6"/>
          <p:cNvPicPr>
            <a:picLocks noChangeAspect="1" noChangeArrowheads="1"/>
          </p:cNvPicPr>
          <p:nvPr/>
        </p:nvPicPr>
        <p:blipFill>
          <a:blip r:embed="rId3"/>
          <a:srcRect/>
          <a:stretch>
            <a:fillRect/>
          </a:stretch>
        </p:blipFill>
        <p:spPr bwMode="auto">
          <a:xfrm>
            <a:off x="7391400" y="53975"/>
            <a:ext cx="1600200" cy="1165225"/>
          </a:xfrm>
          <a:prstGeom prst="rect">
            <a:avLst/>
          </a:prstGeom>
          <a:noFill/>
          <a:ln w="9525">
            <a:noFill/>
            <a:miter lim="800000"/>
            <a:headEnd/>
            <a:tailEnd/>
          </a:ln>
        </p:spPr>
      </p:pic>
      <p:pic>
        <p:nvPicPr>
          <p:cNvPr id="3076" name="Picture 8"/>
          <p:cNvPicPr>
            <a:picLocks noChangeAspect="1" noChangeArrowheads="1"/>
          </p:cNvPicPr>
          <p:nvPr/>
        </p:nvPicPr>
        <p:blipFill>
          <a:blip r:embed="rId4"/>
          <a:srcRect/>
          <a:stretch>
            <a:fillRect/>
          </a:stretch>
        </p:blipFill>
        <p:spPr bwMode="auto">
          <a:xfrm>
            <a:off x="228600" y="0"/>
            <a:ext cx="1219200"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34" name="Rectangle 14"/>
          <p:cNvSpPr>
            <a:spLocks noGrp="1" noChangeArrowheads="1"/>
          </p:cNvSpPr>
          <p:nvPr>
            <p:ph type="title"/>
          </p:nvPr>
        </p:nvSpPr>
        <p:spPr/>
        <p:txBody>
          <a:bodyPr/>
          <a:lstStyle/>
          <a:p>
            <a:pPr eaLnBrk="1" hangingPunct="1">
              <a:defRPr/>
            </a:pPr>
            <a:r>
              <a:rPr lang="es-ES_tradnl" smtClean="0"/>
              <a:t>Flujo de caja proyectado</a:t>
            </a:r>
            <a:endParaRPr lang="en-US" smtClean="0"/>
          </a:p>
        </p:txBody>
      </p:sp>
      <p:pic>
        <p:nvPicPr>
          <p:cNvPr id="12295" name="Picture 7"/>
          <p:cNvPicPr>
            <a:picLocks noChangeAspect="1" noChangeArrowheads="1"/>
          </p:cNvPicPr>
          <p:nvPr/>
        </p:nvPicPr>
        <p:blipFill>
          <a:blip r:embed="rId3"/>
          <a:srcRect/>
          <a:stretch>
            <a:fillRect/>
          </a:stretch>
        </p:blipFill>
        <p:spPr bwMode="auto">
          <a:xfrm>
            <a:off x="833438" y="1314450"/>
            <a:ext cx="7478712" cy="478155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eaLnBrk="1" hangingPunct="1">
              <a:defRPr/>
            </a:pPr>
            <a:r>
              <a:rPr lang="es-ES" dirty="0" smtClean="0"/>
              <a:t>TIR y VAN </a:t>
            </a:r>
          </a:p>
        </p:txBody>
      </p:sp>
      <p:pic>
        <p:nvPicPr>
          <p:cNvPr id="13345" name="Picture 33"/>
          <p:cNvPicPr>
            <a:picLocks noChangeAspect="1" noChangeArrowheads="1"/>
          </p:cNvPicPr>
          <p:nvPr/>
        </p:nvPicPr>
        <p:blipFill>
          <a:blip r:embed="rId2"/>
          <a:srcRect/>
          <a:stretch>
            <a:fillRect/>
          </a:stretch>
        </p:blipFill>
        <p:spPr bwMode="auto">
          <a:xfrm>
            <a:off x="2819400" y="1143000"/>
            <a:ext cx="2971800" cy="1295400"/>
          </a:xfrm>
          <a:prstGeom prst="rect">
            <a:avLst/>
          </a:prstGeom>
          <a:noFill/>
        </p:spPr>
      </p:pic>
      <p:pic>
        <p:nvPicPr>
          <p:cNvPr id="13346" name="Picture 34"/>
          <p:cNvPicPr>
            <a:picLocks noChangeAspect="1" noChangeArrowheads="1"/>
          </p:cNvPicPr>
          <p:nvPr/>
        </p:nvPicPr>
        <p:blipFill>
          <a:blip r:embed="rId3"/>
          <a:srcRect/>
          <a:stretch>
            <a:fillRect/>
          </a:stretch>
        </p:blipFill>
        <p:spPr bwMode="auto">
          <a:xfrm>
            <a:off x="990600" y="3048000"/>
            <a:ext cx="3048000" cy="1981200"/>
          </a:xfrm>
          <a:prstGeom prst="rect">
            <a:avLst/>
          </a:prstGeom>
          <a:noFill/>
        </p:spPr>
      </p:pic>
      <p:pic>
        <p:nvPicPr>
          <p:cNvPr id="13347" name="Picture 35"/>
          <p:cNvPicPr>
            <a:picLocks noChangeAspect="1" noChangeArrowheads="1"/>
          </p:cNvPicPr>
          <p:nvPr/>
        </p:nvPicPr>
        <p:blipFill>
          <a:blip r:embed="rId4"/>
          <a:srcRect/>
          <a:stretch>
            <a:fillRect/>
          </a:stretch>
        </p:blipFill>
        <p:spPr bwMode="auto">
          <a:xfrm>
            <a:off x="5334000" y="3048000"/>
            <a:ext cx="2971800" cy="190500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57200" y="533400"/>
            <a:ext cx="8229600" cy="1077913"/>
          </a:xfrm>
        </p:spPr>
        <p:txBody>
          <a:bodyPr/>
          <a:lstStyle/>
          <a:p>
            <a:pPr eaLnBrk="1" hangingPunct="1">
              <a:defRPr/>
            </a:pPr>
            <a:r>
              <a:rPr lang="es-ES" dirty="0" smtClean="0"/>
              <a:t>Sensibilidad: </a:t>
            </a:r>
            <a:r>
              <a:rPr lang="es-ES_tradnl" dirty="0" smtClean="0"/>
              <a:t>precio, cantidad y costos variables</a:t>
            </a:r>
            <a:endParaRPr lang="es-ES" dirty="0" smtClean="0"/>
          </a:p>
        </p:txBody>
      </p:sp>
      <p:pic>
        <p:nvPicPr>
          <p:cNvPr id="14339" name="Picture 4"/>
          <p:cNvPicPr>
            <a:picLocks noChangeAspect="1" noChangeArrowheads="1"/>
          </p:cNvPicPr>
          <p:nvPr/>
        </p:nvPicPr>
        <p:blipFill>
          <a:blip r:embed="rId2"/>
          <a:srcRect/>
          <a:stretch>
            <a:fillRect/>
          </a:stretch>
        </p:blipFill>
        <p:spPr bwMode="auto">
          <a:xfrm>
            <a:off x="1219200" y="1760538"/>
            <a:ext cx="6172200" cy="4619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57200" y="533400"/>
            <a:ext cx="8229600" cy="1077913"/>
          </a:xfrm>
        </p:spPr>
        <p:txBody>
          <a:bodyPr/>
          <a:lstStyle/>
          <a:p>
            <a:pPr eaLnBrk="1" hangingPunct="1">
              <a:defRPr/>
            </a:pPr>
            <a:r>
              <a:rPr lang="es-ES" dirty="0" smtClean="0"/>
              <a:t>Gestión de riesgo con respecto al precio de venta</a:t>
            </a:r>
          </a:p>
        </p:txBody>
      </p:sp>
      <p:sp>
        <p:nvSpPr>
          <p:cNvPr id="332803" name="Rectangle 3"/>
          <p:cNvSpPr>
            <a:spLocks noGrp="1" noChangeArrowheads="1"/>
          </p:cNvSpPr>
          <p:nvPr>
            <p:ph type="body" idx="1"/>
          </p:nvPr>
        </p:nvSpPr>
        <p:spPr/>
        <p:txBody>
          <a:bodyPr/>
          <a:lstStyle/>
          <a:p>
            <a:pPr eaLnBrk="1" hangingPunct="1">
              <a:lnSpc>
                <a:spcPct val="80000"/>
              </a:lnSpc>
              <a:buFontTx/>
              <a:buNone/>
            </a:pPr>
            <a:endParaRPr lang="es-ES_tradnl" sz="3200" smtClean="0"/>
          </a:p>
          <a:p>
            <a:pPr lvl="1" eaLnBrk="1" hangingPunct="1">
              <a:lnSpc>
                <a:spcPct val="80000"/>
              </a:lnSpc>
              <a:spcBef>
                <a:spcPct val="40000"/>
              </a:spcBef>
            </a:pPr>
            <a:r>
              <a:rPr lang="es-ES_tradnl" sz="3200" smtClean="0"/>
              <a:t>Reducir el porcentaje de endeudamiento.</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57200" y="533400"/>
            <a:ext cx="8229600" cy="1077913"/>
          </a:xfrm>
        </p:spPr>
        <p:txBody>
          <a:bodyPr/>
          <a:lstStyle/>
          <a:p>
            <a:pPr eaLnBrk="1" hangingPunct="1">
              <a:defRPr/>
            </a:pPr>
            <a:r>
              <a:rPr lang="es-ES" dirty="0" smtClean="0"/>
              <a:t>Gestión de riesgo con respecto a la cantidad vendida</a:t>
            </a:r>
          </a:p>
        </p:txBody>
      </p:sp>
      <p:sp>
        <p:nvSpPr>
          <p:cNvPr id="332803" name="Rectangle 3"/>
          <p:cNvSpPr>
            <a:spLocks noGrp="1" noChangeArrowheads="1"/>
          </p:cNvSpPr>
          <p:nvPr>
            <p:ph type="body" idx="1"/>
          </p:nvPr>
        </p:nvSpPr>
        <p:spPr/>
        <p:txBody>
          <a:bodyPr/>
          <a:lstStyle/>
          <a:p>
            <a:pPr eaLnBrk="1" hangingPunct="1">
              <a:buFontTx/>
              <a:buNone/>
              <a:defRPr/>
            </a:pPr>
            <a:endParaRPr lang="es-ES_tradnl" sz="3200" dirty="0" smtClean="0"/>
          </a:p>
          <a:p>
            <a:pPr eaLnBrk="1" hangingPunct="1">
              <a:defRPr/>
            </a:pPr>
            <a:r>
              <a:rPr lang="es-ES_tradnl" sz="3200" dirty="0" smtClean="0"/>
              <a:t>Implementar un plan de marketing internacional:</a:t>
            </a:r>
          </a:p>
          <a:p>
            <a:pPr lvl="1" eaLnBrk="1" hangingPunct="1">
              <a:spcBef>
                <a:spcPct val="40000"/>
              </a:spcBef>
              <a:defRPr/>
            </a:pPr>
            <a:r>
              <a:rPr lang="es-ES_tradnl" sz="3200" dirty="0" smtClean="0"/>
              <a:t>Pagina </a:t>
            </a:r>
            <a:r>
              <a:rPr lang="es-ES_tradnl" sz="3200" dirty="0" err="1" smtClean="0"/>
              <a:t>Wed</a:t>
            </a:r>
            <a:endParaRPr lang="es-ES_tradnl" sz="3200" dirty="0" smtClean="0"/>
          </a:p>
          <a:p>
            <a:pPr lvl="1" eaLnBrk="1" hangingPunct="1">
              <a:spcBef>
                <a:spcPct val="40000"/>
              </a:spcBef>
              <a:defRPr/>
            </a:pPr>
            <a:r>
              <a:rPr lang="es-ES_tradnl" sz="3200" dirty="0" smtClean="0"/>
              <a:t>Investigación de mercado</a:t>
            </a:r>
          </a:p>
          <a:p>
            <a:pPr lvl="1" eaLnBrk="1" hangingPunct="1">
              <a:spcBef>
                <a:spcPct val="40000"/>
              </a:spcBef>
              <a:defRPr/>
            </a:pPr>
            <a:r>
              <a:rPr lang="es-ES_tradnl" sz="3200" dirty="0" smtClean="0"/>
              <a:t>Servicio Post-venta</a:t>
            </a:r>
          </a:p>
          <a:p>
            <a:pPr lvl="1" eaLnBrk="1" hangingPunct="1">
              <a:spcBef>
                <a:spcPct val="40000"/>
              </a:spcBef>
              <a:defRPr/>
            </a:pPr>
            <a:r>
              <a:rPr lang="es-ES_tradnl" sz="3200" dirty="0" smtClean="0"/>
              <a:t>Participación en ferias internacionales </a:t>
            </a:r>
          </a:p>
          <a:p>
            <a:pPr eaLnBrk="1" hangingPunct="1">
              <a:buFontTx/>
              <a:buNone/>
              <a:defRPr/>
            </a:pPr>
            <a:endParaRPr lang="es-E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pPr eaLnBrk="1" hangingPunct="1">
              <a:defRPr/>
            </a:pPr>
            <a:r>
              <a:rPr lang="es-ES" smtClean="0"/>
              <a:t>Conclusiones</a:t>
            </a:r>
            <a:endParaRPr lang="en-US" smtClean="0"/>
          </a:p>
        </p:txBody>
      </p:sp>
      <p:sp>
        <p:nvSpPr>
          <p:cNvPr id="317443" name="Rectangle 3"/>
          <p:cNvSpPr>
            <a:spLocks noChangeArrowheads="1"/>
          </p:cNvSpPr>
          <p:nvPr/>
        </p:nvSpPr>
        <p:spPr bwMode="auto">
          <a:xfrm>
            <a:off x="3243263" y="1470025"/>
            <a:ext cx="5595937" cy="4473575"/>
          </a:xfrm>
          <a:prstGeom prst="rect">
            <a:avLst/>
          </a:prstGeom>
          <a:noFill/>
          <a:ln w="9525">
            <a:noFill/>
            <a:miter lim="800000"/>
            <a:headEnd/>
            <a:tailEnd/>
          </a:ln>
          <a:effectLst/>
        </p:spPr>
        <p:txBody>
          <a:bodyPr/>
          <a:lstStyle/>
          <a:p>
            <a:pPr marL="742950" lvl="1" indent="-285750" eaLnBrk="1" hangingPunct="1">
              <a:spcBef>
                <a:spcPct val="40000"/>
              </a:spcBef>
              <a:buClr>
                <a:schemeClr val="tx1"/>
              </a:buClr>
              <a:buFont typeface="Wingdings" pitchFamily="2" charset="2"/>
              <a:buChar char="Ø"/>
            </a:pPr>
            <a:r>
              <a:rPr lang="es-ES_tradnl">
                <a:solidFill>
                  <a:srgbClr val="CC6600"/>
                </a:solidFill>
                <a:effectLst>
                  <a:outerShdw blurRad="38100" dist="38100" dir="2700000" algn="tl">
                    <a:srgbClr val="C0C0C0"/>
                  </a:outerShdw>
                </a:effectLst>
              </a:rPr>
              <a:t>Capacidad de producción: 448800 unidades</a:t>
            </a:r>
          </a:p>
          <a:p>
            <a:pPr marL="742950" lvl="1" indent="-285750" eaLnBrk="1" hangingPunct="1">
              <a:spcBef>
                <a:spcPct val="40000"/>
              </a:spcBef>
              <a:buClr>
                <a:schemeClr val="tx1"/>
              </a:buClr>
              <a:buFont typeface="Wingdings" pitchFamily="2" charset="2"/>
              <a:buChar char="Ø"/>
            </a:pPr>
            <a:r>
              <a:rPr lang="es-ES">
                <a:solidFill>
                  <a:srgbClr val="CC6600"/>
                </a:solidFill>
                <a:effectLst>
                  <a:outerShdw blurRad="38100" dist="38100" dir="2700000" algn="tl">
                    <a:srgbClr val="C0C0C0"/>
                  </a:outerShdw>
                </a:effectLst>
              </a:rPr>
              <a:t> Tiempo de eficiencia:</a:t>
            </a:r>
            <a:r>
              <a:rPr lang="es-ES" sz="3000">
                <a:solidFill>
                  <a:srgbClr val="CC6600"/>
                </a:solidFill>
                <a:effectLst>
                  <a:outerShdw blurRad="38100" dist="38100" dir="2700000" algn="tl">
                    <a:srgbClr val="C0C0C0"/>
                  </a:outerShdw>
                </a:effectLst>
              </a:rPr>
              <a:t> 63.42%</a:t>
            </a:r>
          </a:p>
          <a:p>
            <a:pPr marL="742950" lvl="1" indent="-285750" eaLnBrk="1" hangingPunct="1">
              <a:spcBef>
                <a:spcPct val="40000"/>
              </a:spcBef>
              <a:buClr>
                <a:schemeClr val="tx1"/>
              </a:buClr>
              <a:buFont typeface="Wingdings" pitchFamily="2" charset="2"/>
              <a:buNone/>
            </a:pPr>
            <a:endParaRPr lang="es-ES" sz="3000">
              <a:solidFill>
                <a:srgbClr val="CC6600"/>
              </a:solidFill>
              <a:effectLst>
                <a:outerShdw blurRad="38100" dist="38100" dir="2700000" algn="tl">
                  <a:srgbClr val="C0C0C0"/>
                </a:outerShdw>
              </a:effectLst>
            </a:endParaRPr>
          </a:p>
        </p:txBody>
      </p:sp>
      <p:grpSp>
        <p:nvGrpSpPr>
          <p:cNvPr id="17412" name="Group 4"/>
          <p:cNvGrpSpPr>
            <a:grpSpLocks/>
          </p:cNvGrpSpPr>
          <p:nvPr/>
        </p:nvGrpSpPr>
        <p:grpSpPr bwMode="auto">
          <a:xfrm>
            <a:off x="533400" y="1371600"/>
            <a:ext cx="2189163" cy="896938"/>
            <a:chOff x="292" y="1595"/>
            <a:chExt cx="1379" cy="565"/>
          </a:xfrm>
        </p:grpSpPr>
        <p:sp>
          <p:nvSpPr>
            <p:cNvPr id="317445" name="Rectangle 5"/>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eaLnBrk="1" hangingPunct="1">
                <a:lnSpc>
                  <a:spcPct val="85000"/>
                </a:lnSpc>
                <a:defRPr/>
              </a:pPr>
              <a:endParaRPr lang="es-ES" sz="2400">
                <a:solidFill>
                  <a:schemeClr val="bg1"/>
                </a:solidFill>
                <a:effectLst>
                  <a:outerShdw blurRad="38100" dist="38100" dir="2700000" algn="tl">
                    <a:srgbClr val="000000"/>
                  </a:outerShdw>
                </a:effectLst>
                <a:latin typeface="Tahoma" pitchFamily="34" charset="0"/>
              </a:endParaRPr>
            </a:p>
          </p:txBody>
        </p:sp>
        <p:sp>
          <p:nvSpPr>
            <p:cNvPr id="317446" name="Rectangle 6"/>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eaLnBrk="1" hangingPunct="1">
                <a:lnSpc>
                  <a:spcPct val="85000"/>
                </a:lnSpc>
                <a:defRPr/>
              </a:pPr>
              <a:r>
                <a:rPr lang="es-ES" sz="2400">
                  <a:solidFill>
                    <a:srgbClr val="FFFFCC"/>
                  </a:solidFill>
                  <a:effectLst>
                    <a:outerShdw blurRad="38100" dist="38100" dir="2700000" algn="tl">
                      <a:srgbClr val="000000"/>
                    </a:outerShdw>
                  </a:effectLst>
                  <a:latin typeface="Tahoma" pitchFamily="34" charset="0"/>
                </a:rPr>
                <a:t>Estudio</a:t>
              </a:r>
              <a:r>
                <a:rPr lang="en-US" sz="2400">
                  <a:solidFill>
                    <a:srgbClr val="FFFFCC"/>
                  </a:solidFill>
                  <a:effectLst>
                    <a:outerShdw blurRad="38100" dist="38100" dir="2700000" algn="tl">
                      <a:srgbClr val="000000"/>
                    </a:outerShdw>
                  </a:effectLst>
                  <a:latin typeface="Tahoma" pitchFamily="34" charset="0"/>
                </a:rPr>
                <a:t> </a:t>
              </a:r>
              <a:r>
                <a:rPr lang="es-ES" sz="2400">
                  <a:solidFill>
                    <a:srgbClr val="FFFFCC"/>
                  </a:solidFill>
                  <a:effectLst>
                    <a:outerShdw blurRad="38100" dist="38100" dir="2700000" algn="tl">
                      <a:srgbClr val="000000"/>
                    </a:outerShdw>
                  </a:effectLst>
                  <a:latin typeface="Tahoma" pitchFamily="34" charset="0"/>
                </a:rPr>
                <a:t>Técnico</a:t>
              </a:r>
            </a:p>
          </p:txBody>
        </p:sp>
      </p:grpSp>
      <p:sp>
        <p:nvSpPr>
          <p:cNvPr id="17413" name="AutoShape 7"/>
          <p:cNvSpPr>
            <a:spLocks/>
          </p:cNvSpPr>
          <p:nvPr/>
        </p:nvSpPr>
        <p:spPr bwMode="auto">
          <a:xfrm>
            <a:off x="2732088" y="1393825"/>
            <a:ext cx="838200" cy="1425575"/>
          </a:xfrm>
          <a:prstGeom prst="leftBrace">
            <a:avLst>
              <a:gd name="adj1" fmla="val 7126"/>
              <a:gd name="adj2" fmla="val 28639"/>
            </a:avLst>
          </a:prstGeom>
          <a:noFill/>
          <a:ln w="38100">
            <a:solidFill>
              <a:schemeClr val="tx1"/>
            </a:solidFill>
            <a:round/>
            <a:headEnd/>
            <a:tailEnd/>
          </a:ln>
        </p:spPr>
        <p:txBody>
          <a:bodyPr wrap="none" anchor="ctr"/>
          <a:lstStyle/>
          <a:p>
            <a:endParaRPr lang="es-ES_tradnl" sz="180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pPr eaLnBrk="1" hangingPunct="1">
              <a:defRPr/>
            </a:pPr>
            <a:r>
              <a:rPr lang="es-ES" smtClean="0"/>
              <a:t>Conclusiones </a:t>
            </a:r>
            <a:r>
              <a:rPr lang="en-US" smtClean="0"/>
              <a:t>(cont’d)</a:t>
            </a:r>
          </a:p>
        </p:txBody>
      </p:sp>
      <p:grpSp>
        <p:nvGrpSpPr>
          <p:cNvPr id="18435" name="Group 4"/>
          <p:cNvGrpSpPr>
            <a:grpSpLocks/>
          </p:cNvGrpSpPr>
          <p:nvPr/>
        </p:nvGrpSpPr>
        <p:grpSpPr bwMode="auto">
          <a:xfrm>
            <a:off x="533400" y="1371600"/>
            <a:ext cx="2189163" cy="896938"/>
            <a:chOff x="292" y="1595"/>
            <a:chExt cx="1379" cy="565"/>
          </a:xfrm>
        </p:grpSpPr>
        <p:sp>
          <p:nvSpPr>
            <p:cNvPr id="319493" name="Rectangle 5"/>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eaLnBrk="1" hangingPunct="1">
                <a:lnSpc>
                  <a:spcPct val="85000"/>
                </a:lnSpc>
                <a:defRPr/>
              </a:pPr>
              <a:endParaRPr lang="es-ES" sz="2400">
                <a:solidFill>
                  <a:schemeClr val="bg1"/>
                </a:solidFill>
                <a:effectLst>
                  <a:outerShdw blurRad="38100" dist="38100" dir="2700000" algn="tl">
                    <a:srgbClr val="000000"/>
                  </a:outerShdw>
                </a:effectLst>
                <a:latin typeface="Tahoma" pitchFamily="34" charset="0"/>
              </a:endParaRPr>
            </a:p>
          </p:txBody>
        </p:sp>
        <p:sp>
          <p:nvSpPr>
            <p:cNvPr id="319494" name="Rectangle 6"/>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eaLnBrk="1" hangingPunct="1">
                <a:lnSpc>
                  <a:spcPct val="85000"/>
                </a:lnSpc>
                <a:defRPr/>
              </a:pPr>
              <a:r>
                <a:rPr lang="es-ES" sz="2400">
                  <a:solidFill>
                    <a:schemeClr val="bg1"/>
                  </a:solidFill>
                  <a:effectLst>
                    <a:outerShdw blurRad="38100" dist="38100" dir="2700000" algn="tl">
                      <a:srgbClr val="000000"/>
                    </a:outerShdw>
                  </a:effectLst>
                  <a:latin typeface="Tahoma" pitchFamily="34" charset="0"/>
                </a:rPr>
                <a:t>Estudio Técnico</a:t>
              </a:r>
              <a:endParaRPr lang="en-US" sz="2400">
                <a:solidFill>
                  <a:schemeClr val="bg1"/>
                </a:solidFill>
                <a:effectLst>
                  <a:outerShdw blurRad="38100" dist="38100" dir="2700000" algn="tl">
                    <a:srgbClr val="000000"/>
                  </a:outerShdw>
                </a:effectLst>
                <a:latin typeface="Tahoma" pitchFamily="34" charset="0"/>
              </a:endParaRPr>
            </a:p>
          </p:txBody>
        </p:sp>
      </p:grpSp>
      <p:grpSp>
        <p:nvGrpSpPr>
          <p:cNvPr id="18436" name="Group 8"/>
          <p:cNvGrpSpPr>
            <a:grpSpLocks/>
          </p:cNvGrpSpPr>
          <p:nvPr/>
        </p:nvGrpSpPr>
        <p:grpSpPr bwMode="auto">
          <a:xfrm>
            <a:off x="533400" y="2292350"/>
            <a:ext cx="2189163" cy="896938"/>
            <a:chOff x="292" y="1595"/>
            <a:chExt cx="1379" cy="565"/>
          </a:xfrm>
        </p:grpSpPr>
        <p:sp>
          <p:nvSpPr>
            <p:cNvPr id="319497" name="Rectangle 9"/>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eaLnBrk="1" hangingPunct="1">
                <a:lnSpc>
                  <a:spcPct val="85000"/>
                </a:lnSpc>
                <a:defRPr/>
              </a:pPr>
              <a:endParaRPr lang="es-ES" sz="2400">
                <a:solidFill>
                  <a:schemeClr val="bg1"/>
                </a:solidFill>
                <a:effectLst>
                  <a:outerShdw blurRad="38100" dist="38100" dir="2700000" algn="tl">
                    <a:srgbClr val="000000"/>
                  </a:outerShdw>
                </a:effectLst>
                <a:latin typeface="Tahoma" pitchFamily="34" charset="0"/>
              </a:endParaRPr>
            </a:p>
          </p:txBody>
        </p:sp>
        <p:sp>
          <p:nvSpPr>
            <p:cNvPr id="319498" name="Rectangle 10"/>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eaLnBrk="1" hangingPunct="1">
                <a:lnSpc>
                  <a:spcPct val="85000"/>
                </a:lnSpc>
                <a:defRPr/>
              </a:pPr>
              <a:r>
                <a:rPr lang="es-ES" sz="2400">
                  <a:solidFill>
                    <a:srgbClr val="FFFFCC"/>
                  </a:solidFill>
                  <a:effectLst>
                    <a:outerShdw blurRad="38100" dist="38100" dir="2700000" algn="tl">
                      <a:srgbClr val="000000"/>
                    </a:outerShdw>
                  </a:effectLst>
                </a:rPr>
                <a:t>Estudio de Mercado</a:t>
              </a:r>
              <a:r>
                <a:rPr lang="en-US" sz="2400">
                  <a:solidFill>
                    <a:srgbClr val="FFFFCC"/>
                  </a:solidFill>
                  <a:effectLst>
                    <a:outerShdw blurRad="38100" dist="38100" dir="2700000" algn="tl">
                      <a:srgbClr val="000000"/>
                    </a:outerShdw>
                  </a:effectLst>
                </a:rPr>
                <a:t> </a:t>
              </a:r>
              <a:endParaRPr lang="es-ES" sz="2400">
                <a:solidFill>
                  <a:srgbClr val="FFFFCC"/>
                </a:solidFill>
                <a:effectLst>
                  <a:outerShdw blurRad="38100" dist="38100" dir="2700000" algn="tl">
                    <a:srgbClr val="000000"/>
                  </a:outerShdw>
                </a:effectLst>
              </a:endParaRPr>
            </a:p>
          </p:txBody>
        </p:sp>
      </p:grpSp>
      <p:sp>
        <p:nvSpPr>
          <p:cNvPr id="319499" name="Rectangle 11"/>
          <p:cNvSpPr>
            <a:spLocks noChangeArrowheads="1"/>
          </p:cNvSpPr>
          <p:nvPr/>
        </p:nvSpPr>
        <p:spPr bwMode="auto">
          <a:xfrm>
            <a:off x="3243263" y="1524000"/>
            <a:ext cx="5595937" cy="4473575"/>
          </a:xfrm>
          <a:prstGeom prst="rect">
            <a:avLst/>
          </a:prstGeom>
          <a:noFill/>
          <a:ln w="9525">
            <a:noFill/>
            <a:miter lim="800000"/>
            <a:headEnd/>
            <a:tailEnd/>
          </a:ln>
          <a:effectLst/>
        </p:spPr>
        <p:txBody>
          <a:bodyPr/>
          <a:lstStyle/>
          <a:p>
            <a:pPr marL="742950" lvl="1" indent="-285750" eaLnBrk="1" hangingPunct="1">
              <a:spcBef>
                <a:spcPct val="40000"/>
              </a:spcBef>
              <a:buClr>
                <a:schemeClr val="tx1"/>
              </a:buClr>
              <a:buFont typeface="Wingdings" pitchFamily="2" charset="2"/>
              <a:buChar char="Ø"/>
            </a:pPr>
            <a:r>
              <a:rPr lang="es-ES_tradnl" sz="3000">
                <a:solidFill>
                  <a:srgbClr val="CC6600"/>
                </a:solidFill>
                <a:effectLst>
                  <a:outerShdw blurRad="38100" dist="38100" dir="2700000" algn="tl">
                    <a:srgbClr val="C0C0C0"/>
                  </a:outerShdw>
                </a:effectLst>
              </a:rPr>
              <a:t>Demanda creciente desde 2.002</a:t>
            </a:r>
            <a:r>
              <a:rPr lang="es-ES" sz="3000">
                <a:solidFill>
                  <a:srgbClr val="CC6600"/>
                </a:solidFill>
                <a:effectLst>
                  <a:outerShdw blurRad="38100" dist="38100" dir="2700000" algn="tl">
                    <a:srgbClr val="C0C0C0"/>
                  </a:outerShdw>
                </a:effectLst>
              </a:rPr>
              <a:t> </a:t>
            </a:r>
            <a:endParaRPr lang="en-US" sz="3000">
              <a:solidFill>
                <a:srgbClr val="CC6600"/>
              </a:solidFill>
              <a:effectLst>
                <a:outerShdw blurRad="38100" dist="38100" dir="2700000" algn="tl">
                  <a:srgbClr val="C0C0C0"/>
                </a:outerShdw>
              </a:effectLst>
            </a:endParaRPr>
          </a:p>
          <a:p>
            <a:pPr marL="742950" lvl="1" indent="-285750" eaLnBrk="1" hangingPunct="1">
              <a:spcBef>
                <a:spcPct val="40000"/>
              </a:spcBef>
              <a:buClr>
                <a:schemeClr val="tx1"/>
              </a:buClr>
              <a:buFont typeface="Wingdings" pitchFamily="2" charset="2"/>
              <a:buChar char="Ø"/>
            </a:pPr>
            <a:r>
              <a:rPr lang="en-US" sz="3000">
                <a:solidFill>
                  <a:srgbClr val="CC6600"/>
                </a:solidFill>
                <a:effectLst>
                  <a:outerShdw blurRad="38100" dist="38100" dir="2700000" algn="tl">
                    <a:srgbClr val="C0C0C0"/>
                  </a:outerShdw>
                </a:effectLst>
              </a:rPr>
              <a:t>P</a:t>
            </a:r>
            <a:r>
              <a:rPr lang="es-ES_tradnl" sz="3000">
                <a:solidFill>
                  <a:srgbClr val="CC6600"/>
                </a:solidFill>
                <a:effectLst>
                  <a:outerShdw blurRad="38100" dist="38100" dir="2700000" algn="tl">
                    <a:srgbClr val="C0C0C0"/>
                  </a:outerShdw>
                </a:effectLst>
              </a:rPr>
              <a:t>referencias del consumidor: calidad, biodiversidad y seriedad de sus proveedores.</a:t>
            </a:r>
          </a:p>
          <a:p>
            <a:pPr marL="742950" lvl="1" indent="-285750" eaLnBrk="1" hangingPunct="1">
              <a:spcBef>
                <a:spcPct val="40000"/>
              </a:spcBef>
              <a:buClr>
                <a:schemeClr val="tx1"/>
              </a:buClr>
              <a:buFont typeface="Wingdings" pitchFamily="2" charset="2"/>
              <a:buChar char="Ø"/>
            </a:pPr>
            <a:r>
              <a:rPr lang="es-ES_tradnl" sz="3000">
                <a:solidFill>
                  <a:srgbClr val="CC6600"/>
                </a:solidFill>
                <a:effectLst>
                  <a:outerShdw blurRad="38100" dist="38100" dir="2700000" algn="tl">
                    <a:srgbClr val="C0C0C0"/>
                  </a:outerShdw>
                </a:effectLst>
              </a:rPr>
              <a:t>E</a:t>
            </a:r>
            <a:r>
              <a:rPr lang="es-ES" sz="3000">
                <a:solidFill>
                  <a:srgbClr val="CC6600"/>
                </a:solidFill>
                <a:effectLst>
                  <a:outerShdw blurRad="38100" dist="38100" dir="2700000" algn="tl">
                    <a:srgbClr val="C0C0C0"/>
                  </a:outerShdw>
                </a:effectLst>
              </a:rPr>
              <a:t>l precio no es una variable que influye en su decisión de compra.</a:t>
            </a:r>
            <a:r>
              <a:rPr lang="es-ES">
                <a:solidFill>
                  <a:srgbClr val="CC6600"/>
                </a:solidFill>
                <a:effectLst>
                  <a:outerShdw blurRad="38100" dist="38100" dir="2700000" algn="tl">
                    <a:srgbClr val="C0C0C0"/>
                  </a:outerShdw>
                </a:effectLst>
              </a:rPr>
              <a:t> </a:t>
            </a:r>
            <a:r>
              <a:rPr lang="es-ES" sz="3000">
                <a:solidFill>
                  <a:srgbClr val="CC6600"/>
                </a:solidFill>
                <a:effectLst>
                  <a:outerShdw blurRad="38100" dist="38100" dir="2700000" algn="tl">
                    <a:srgbClr val="C0C0C0"/>
                  </a:outerShdw>
                </a:effectLst>
              </a:rPr>
              <a:t>   </a:t>
            </a:r>
          </a:p>
          <a:p>
            <a:pPr marL="742950" lvl="1" indent="-285750" eaLnBrk="1" hangingPunct="1">
              <a:spcBef>
                <a:spcPct val="40000"/>
              </a:spcBef>
              <a:buClr>
                <a:schemeClr val="tx1"/>
              </a:buClr>
              <a:buFont typeface="Wingdings" pitchFamily="2" charset="2"/>
              <a:buNone/>
            </a:pPr>
            <a:endParaRPr lang="es-ES" sz="3000">
              <a:solidFill>
                <a:srgbClr val="CC6600"/>
              </a:solidFill>
              <a:effectLst>
                <a:outerShdw blurRad="38100" dist="38100" dir="2700000" algn="tl">
                  <a:srgbClr val="C0C0C0"/>
                </a:outerShdw>
              </a:effectLst>
            </a:endParaRPr>
          </a:p>
        </p:txBody>
      </p:sp>
      <p:sp>
        <p:nvSpPr>
          <p:cNvPr id="18438" name="AutoShape 12"/>
          <p:cNvSpPr>
            <a:spLocks/>
          </p:cNvSpPr>
          <p:nvPr/>
        </p:nvSpPr>
        <p:spPr bwMode="auto">
          <a:xfrm>
            <a:off x="2732088" y="1393825"/>
            <a:ext cx="838200" cy="4702175"/>
          </a:xfrm>
          <a:prstGeom prst="leftBrace">
            <a:avLst>
              <a:gd name="adj1" fmla="val 0"/>
              <a:gd name="adj2" fmla="val 27551"/>
            </a:avLst>
          </a:prstGeom>
          <a:noFill/>
          <a:ln w="38100">
            <a:solidFill>
              <a:schemeClr val="tx1"/>
            </a:solidFill>
            <a:round/>
            <a:headEnd/>
            <a:tailEnd/>
          </a:ln>
        </p:spPr>
        <p:txBody>
          <a:bodyPr wrap="none" anchor="ctr"/>
          <a:lstStyle/>
          <a:p>
            <a:endParaRPr lang="es-ES_tradnl" sz="180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eaLnBrk="1" hangingPunct="1">
              <a:defRPr/>
            </a:pPr>
            <a:r>
              <a:rPr lang="es-ES" dirty="0" smtClean="0"/>
              <a:t>Conclusiones </a:t>
            </a:r>
            <a:r>
              <a:rPr lang="en-US" dirty="0" smtClean="0"/>
              <a:t>(cont’d)</a:t>
            </a:r>
          </a:p>
        </p:txBody>
      </p:sp>
      <p:grpSp>
        <p:nvGrpSpPr>
          <p:cNvPr id="19459" name="Group 4"/>
          <p:cNvGrpSpPr>
            <a:grpSpLocks/>
          </p:cNvGrpSpPr>
          <p:nvPr/>
        </p:nvGrpSpPr>
        <p:grpSpPr bwMode="auto">
          <a:xfrm>
            <a:off x="533400" y="1371600"/>
            <a:ext cx="2189163" cy="896938"/>
            <a:chOff x="292" y="1595"/>
            <a:chExt cx="1379" cy="565"/>
          </a:xfrm>
        </p:grpSpPr>
        <p:sp>
          <p:nvSpPr>
            <p:cNvPr id="321541" name="Rectangle 5"/>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eaLnBrk="1" hangingPunct="1">
                <a:lnSpc>
                  <a:spcPct val="85000"/>
                </a:lnSpc>
                <a:defRPr/>
              </a:pPr>
              <a:endParaRPr lang="es-ES" sz="2400">
                <a:solidFill>
                  <a:schemeClr val="bg1"/>
                </a:solidFill>
                <a:effectLst>
                  <a:outerShdw blurRad="38100" dist="38100" dir="2700000" algn="tl">
                    <a:srgbClr val="000000"/>
                  </a:outerShdw>
                </a:effectLst>
                <a:latin typeface="Tahoma" pitchFamily="34" charset="0"/>
              </a:endParaRPr>
            </a:p>
          </p:txBody>
        </p:sp>
        <p:sp>
          <p:nvSpPr>
            <p:cNvPr id="321542" name="Rectangle 6"/>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eaLnBrk="1" hangingPunct="1">
                <a:lnSpc>
                  <a:spcPct val="85000"/>
                </a:lnSpc>
                <a:defRPr/>
              </a:pPr>
              <a:r>
                <a:rPr lang="es-ES" sz="2400">
                  <a:solidFill>
                    <a:schemeClr val="bg1"/>
                  </a:solidFill>
                  <a:effectLst>
                    <a:outerShdw blurRad="38100" dist="38100" dir="2700000" algn="tl">
                      <a:srgbClr val="000000"/>
                    </a:outerShdw>
                  </a:effectLst>
                  <a:latin typeface="Tahoma" pitchFamily="34" charset="0"/>
                </a:rPr>
                <a:t>Estudio Técnico</a:t>
              </a:r>
              <a:endParaRPr lang="en-US" sz="2400">
                <a:solidFill>
                  <a:schemeClr val="bg1"/>
                </a:solidFill>
                <a:effectLst>
                  <a:outerShdw blurRad="38100" dist="38100" dir="2700000" algn="tl">
                    <a:srgbClr val="000000"/>
                  </a:outerShdw>
                </a:effectLst>
                <a:latin typeface="Tahoma" pitchFamily="34" charset="0"/>
              </a:endParaRPr>
            </a:p>
          </p:txBody>
        </p:sp>
      </p:grpSp>
      <p:grpSp>
        <p:nvGrpSpPr>
          <p:cNvPr id="19460" name="Group 8"/>
          <p:cNvGrpSpPr>
            <a:grpSpLocks/>
          </p:cNvGrpSpPr>
          <p:nvPr/>
        </p:nvGrpSpPr>
        <p:grpSpPr bwMode="auto">
          <a:xfrm>
            <a:off x="533400" y="2292350"/>
            <a:ext cx="2189163" cy="896938"/>
            <a:chOff x="292" y="1595"/>
            <a:chExt cx="1379" cy="565"/>
          </a:xfrm>
        </p:grpSpPr>
        <p:sp>
          <p:nvSpPr>
            <p:cNvPr id="321545" name="Rectangle 9"/>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eaLnBrk="1" hangingPunct="1">
                <a:lnSpc>
                  <a:spcPct val="85000"/>
                </a:lnSpc>
                <a:defRPr/>
              </a:pPr>
              <a:endParaRPr lang="es-ES" sz="2400">
                <a:solidFill>
                  <a:schemeClr val="bg1"/>
                </a:solidFill>
                <a:effectLst>
                  <a:outerShdw blurRad="38100" dist="38100" dir="2700000" algn="tl">
                    <a:srgbClr val="000000"/>
                  </a:outerShdw>
                </a:effectLst>
                <a:latin typeface="Tahoma" pitchFamily="34" charset="0"/>
              </a:endParaRPr>
            </a:p>
          </p:txBody>
        </p:sp>
        <p:sp>
          <p:nvSpPr>
            <p:cNvPr id="321546" name="Rectangle 10"/>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eaLnBrk="1" hangingPunct="1">
                <a:lnSpc>
                  <a:spcPct val="85000"/>
                </a:lnSpc>
                <a:defRPr/>
              </a:pPr>
              <a:r>
                <a:rPr lang="es-ES" sz="2400">
                  <a:solidFill>
                    <a:schemeClr val="bg1"/>
                  </a:solidFill>
                  <a:effectLst>
                    <a:outerShdw blurRad="38100" dist="38100" dir="2700000" algn="tl">
                      <a:srgbClr val="000000"/>
                    </a:outerShdw>
                  </a:effectLst>
                  <a:latin typeface="Tahoma" pitchFamily="34" charset="0"/>
                </a:rPr>
                <a:t>Estudio de Mercado</a:t>
              </a:r>
              <a:endParaRPr lang="en-US" sz="2400">
                <a:solidFill>
                  <a:schemeClr val="bg1"/>
                </a:solidFill>
                <a:effectLst>
                  <a:outerShdw blurRad="38100" dist="38100" dir="2700000" algn="tl">
                    <a:srgbClr val="000000"/>
                  </a:outerShdw>
                </a:effectLst>
                <a:latin typeface="Tahoma" pitchFamily="34" charset="0"/>
              </a:endParaRPr>
            </a:p>
          </p:txBody>
        </p:sp>
      </p:grpSp>
      <p:grpSp>
        <p:nvGrpSpPr>
          <p:cNvPr id="19461" name="Group 11"/>
          <p:cNvGrpSpPr>
            <a:grpSpLocks/>
          </p:cNvGrpSpPr>
          <p:nvPr/>
        </p:nvGrpSpPr>
        <p:grpSpPr bwMode="auto">
          <a:xfrm>
            <a:off x="533400" y="3217863"/>
            <a:ext cx="2189163" cy="896937"/>
            <a:chOff x="292" y="1595"/>
            <a:chExt cx="1379" cy="565"/>
          </a:xfrm>
        </p:grpSpPr>
        <p:sp>
          <p:nvSpPr>
            <p:cNvPr id="321548" name="Rectangle 12"/>
            <p:cNvSpPr>
              <a:spLocks noChangeArrowheads="1"/>
            </p:cNvSpPr>
            <p:nvPr/>
          </p:nvSpPr>
          <p:spPr bwMode="blackWhite">
            <a:xfrm>
              <a:off x="292" y="1595"/>
              <a:ext cx="1379" cy="565"/>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nchor="ctr"/>
            <a:lstStyle/>
            <a:p>
              <a:pPr algn="ctr" eaLnBrk="1" hangingPunct="1">
                <a:lnSpc>
                  <a:spcPct val="85000"/>
                </a:lnSpc>
                <a:defRPr/>
              </a:pPr>
              <a:endParaRPr lang="es-ES" sz="2400">
                <a:solidFill>
                  <a:schemeClr val="bg1"/>
                </a:solidFill>
                <a:effectLst>
                  <a:outerShdw blurRad="38100" dist="38100" dir="2700000" algn="tl">
                    <a:srgbClr val="000000"/>
                  </a:outerShdw>
                </a:effectLst>
                <a:latin typeface="Tahoma" pitchFamily="34" charset="0"/>
              </a:endParaRPr>
            </a:p>
          </p:txBody>
        </p:sp>
        <p:sp>
          <p:nvSpPr>
            <p:cNvPr id="321549" name="Rectangle 13"/>
            <p:cNvSpPr>
              <a:spLocks noChangeArrowheads="1"/>
            </p:cNvSpPr>
            <p:nvPr/>
          </p:nvSpPr>
          <p:spPr bwMode="blackWhite">
            <a:xfrm>
              <a:off x="351" y="1649"/>
              <a:ext cx="1260" cy="456"/>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nchor="ctr"/>
            <a:lstStyle/>
            <a:p>
              <a:pPr algn="ctr" eaLnBrk="1" hangingPunct="1">
                <a:lnSpc>
                  <a:spcPct val="85000"/>
                </a:lnSpc>
                <a:defRPr/>
              </a:pPr>
              <a:r>
                <a:rPr lang="es-ES" sz="2400">
                  <a:solidFill>
                    <a:srgbClr val="FFFFCC"/>
                  </a:solidFill>
                  <a:effectLst>
                    <a:outerShdw blurRad="38100" dist="38100" dir="2700000" algn="tl">
                      <a:srgbClr val="000000"/>
                    </a:outerShdw>
                  </a:effectLst>
                  <a:latin typeface="Tahoma" pitchFamily="34" charset="0"/>
                </a:rPr>
                <a:t>Estudio Financiero</a:t>
              </a:r>
            </a:p>
          </p:txBody>
        </p:sp>
      </p:grpSp>
      <p:sp>
        <p:nvSpPr>
          <p:cNvPr id="321550" name="Rectangle 14"/>
          <p:cNvSpPr>
            <a:spLocks noChangeArrowheads="1"/>
          </p:cNvSpPr>
          <p:nvPr/>
        </p:nvSpPr>
        <p:spPr bwMode="auto">
          <a:xfrm>
            <a:off x="3243263" y="1371600"/>
            <a:ext cx="5595937" cy="4473575"/>
          </a:xfrm>
          <a:prstGeom prst="rect">
            <a:avLst/>
          </a:prstGeom>
          <a:noFill/>
          <a:ln w="9525">
            <a:noFill/>
            <a:miter lim="800000"/>
            <a:headEnd/>
            <a:tailEnd/>
          </a:ln>
          <a:effectLst/>
        </p:spPr>
        <p:txBody>
          <a:bodyPr/>
          <a:lstStyle/>
          <a:p>
            <a:pPr marL="742950" lvl="1" indent="-285750" eaLnBrk="1" hangingPunct="1">
              <a:spcBef>
                <a:spcPct val="40000"/>
              </a:spcBef>
              <a:buClr>
                <a:schemeClr val="tx1"/>
              </a:buClr>
              <a:buFont typeface="Wingdings" pitchFamily="2" charset="2"/>
              <a:buChar char="Ø"/>
            </a:pPr>
            <a:r>
              <a:rPr lang="es-ES" sz="3000">
                <a:solidFill>
                  <a:srgbClr val="CC6600"/>
                </a:solidFill>
                <a:effectLst>
                  <a:outerShdw blurRad="38100" dist="38100" dir="2700000" algn="tl">
                    <a:srgbClr val="C0C0C0"/>
                  </a:outerShdw>
                </a:effectLst>
              </a:rPr>
              <a:t>La TIR del proyecto es de 62%. </a:t>
            </a:r>
          </a:p>
          <a:p>
            <a:pPr marL="742950" lvl="1" indent="-285750" eaLnBrk="1" hangingPunct="1">
              <a:spcBef>
                <a:spcPct val="40000"/>
              </a:spcBef>
              <a:buClr>
                <a:schemeClr val="tx1"/>
              </a:buClr>
              <a:buFont typeface="Wingdings" pitchFamily="2" charset="2"/>
              <a:buChar char="Ø"/>
            </a:pPr>
            <a:r>
              <a:rPr lang="es-ES" sz="3000">
                <a:solidFill>
                  <a:srgbClr val="CC6600"/>
                </a:solidFill>
                <a:effectLst>
                  <a:outerShdw blurRad="38100" dist="38100" dir="2700000" algn="tl">
                    <a:srgbClr val="C0C0C0"/>
                  </a:outerShdw>
                </a:effectLst>
              </a:rPr>
              <a:t>El proyecto es </a:t>
            </a:r>
            <a:r>
              <a:rPr lang="es-ES_tradnl" sz="3000">
                <a:solidFill>
                  <a:srgbClr val="CC6600"/>
                </a:solidFill>
                <a:effectLst>
                  <a:outerShdw blurRad="38100" dist="38100" dir="2700000" algn="tl">
                    <a:srgbClr val="C0C0C0"/>
                  </a:outerShdw>
                </a:effectLst>
              </a:rPr>
              <a:t>sensible a las variaciones de la cantidad vendida y el precio.</a:t>
            </a:r>
            <a:endParaRPr lang="es-ES" sz="3000">
              <a:solidFill>
                <a:srgbClr val="CC6600"/>
              </a:solidFill>
              <a:effectLst>
                <a:outerShdw blurRad="38100" dist="38100" dir="2700000" algn="tl">
                  <a:srgbClr val="C0C0C0"/>
                </a:outerShdw>
              </a:effectLst>
            </a:endParaRPr>
          </a:p>
        </p:txBody>
      </p:sp>
      <p:sp>
        <p:nvSpPr>
          <p:cNvPr id="19463" name="AutoShape 15"/>
          <p:cNvSpPr>
            <a:spLocks/>
          </p:cNvSpPr>
          <p:nvPr/>
        </p:nvSpPr>
        <p:spPr bwMode="auto">
          <a:xfrm>
            <a:off x="2743200" y="1371600"/>
            <a:ext cx="838200" cy="3048000"/>
          </a:xfrm>
          <a:prstGeom prst="leftBrace">
            <a:avLst>
              <a:gd name="adj1" fmla="val 0"/>
              <a:gd name="adj2" fmla="val 77625"/>
            </a:avLst>
          </a:prstGeom>
          <a:noFill/>
          <a:ln w="38100">
            <a:solidFill>
              <a:schemeClr val="tx1"/>
            </a:solidFill>
            <a:round/>
            <a:headEnd/>
            <a:tailEnd/>
          </a:ln>
        </p:spPr>
        <p:txBody>
          <a:bodyPr wrap="none" anchor="ctr"/>
          <a:lstStyle/>
          <a:p>
            <a:endParaRPr lang="es-ES_tradnl" sz="18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eaLnBrk="1" hangingPunct="1">
              <a:defRPr/>
            </a:pPr>
            <a:r>
              <a:rPr lang="es-ES" dirty="0" smtClean="0"/>
              <a:t>Recomendaciones</a:t>
            </a:r>
          </a:p>
        </p:txBody>
      </p:sp>
      <p:sp>
        <p:nvSpPr>
          <p:cNvPr id="332803" name="Rectangle 3"/>
          <p:cNvSpPr>
            <a:spLocks noGrp="1" noChangeArrowheads="1"/>
          </p:cNvSpPr>
          <p:nvPr>
            <p:ph type="body" idx="1"/>
          </p:nvPr>
        </p:nvSpPr>
        <p:spPr/>
        <p:txBody>
          <a:bodyPr/>
          <a:lstStyle/>
          <a:p>
            <a:pPr algn="just" eaLnBrk="1" hangingPunct="1">
              <a:buFontTx/>
              <a:buNone/>
              <a:defRPr/>
            </a:pPr>
            <a:endParaRPr lang="es-ES_tradnl" sz="3200" dirty="0" smtClean="0"/>
          </a:p>
          <a:p>
            <a:pPr marL="290513" lvl="1" indent="-290513" algn="just" eaLnBrk="1" hangingPunct="1">
              <a:buClrTx/>
              <a:buFontTx/>
              <a:buChar char="•"/>
              <a:defRPr/>
            </a:pPr>
            <a:r>
              <a:rPr lang="es-ES_tradnl" sz="3200" dirty="0" smtClean="0">
                <a:solidFill>
                  <a:srgbClr val="006699"/>
                </a:solidFill>
              </a:rPr>
              <a:t>Fomentar la creación de una asociación de pequeños y medianos productores del sector.</a:t>
            </a:r>
            <a:endParaRPr lang="es-ES" sz="3200" dirty="0" smtClean="0">
              <a:solidFill>
                <a:srgbClr val="006699"/>
              </a:solidFill>
            </a:endParaRPr>
          </a:p>
          <a:p>
            <a:pPr marL="290513" lvl="1" indent="-290513" algn="just" eaLnBrk="1" hangingPunct="1">
              <a:buClrTx/>
              <a:buFontTx/>
              <a:buChar char="•"/>
              <a:defRPr/>
            </a:pPr>
            <a:r>
              <a:rPr lang="es-ES" sz="3200" dirty="0" smtClean="0">
                <a:solidFill>
                  <a:srgbClr val="006699"/>
                </a:solidFill>
              </a:rPr>
              <a:t>Implementar las gestiones de riesgo antes mencionadas.</a:t>
            </a:r>
            <a:endParaRPr lang="es-ES_tradnl" sz="3200" dirty="0" smtClean="0">
              <a:solidFill>
                <a:srgbClr val="006699"/>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p:cNvPicPr>
            <a:picLocks noChangeAspect="1" noChangeArrowheads="1"/>
          </p:cNvPicPr>
          <p:nvPr/>
        </p:nvPicPr>
        <p:blipFill>
          <a:blip r:embed="rId3"/>
          <a:srcRect/>
          <a:stretch>
            <a:fillRect/>
          </a:stretch>
        </p:blipFill>
        <p:spPr bwMode="white">
          <a:xfrm>
            <a:off x="304800" y="312446"/>
            <a:ext cx="8559922" cy="6240754"/>
          </a:xfrm>
          <a:prstGeom prst="rect">
            <a:avLst/>
          </a:prstGeom>
          <a:ln w="190500" cap="sq">
            <a:solidFill>
              <a:srgbClr val="C8C6BD"/>
            </a:solidFill>
            <a:prstDash val="solid"/>
            <a:miter lim="800000"/>
          </a:ln>
          <a:effectLst>
            <a:outerShdw blurRad="254000" algn="bl" rotWithShape="0">
              <a:srgbClr val="000000">
                <a:alpha val="3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13349" name="Rectangle 5"/>
          <p:cNvSpPr>
            <a:spLocks noChangeArrowheads="1"/>
          </p:cNvSpPr>
          <p:nvPr/>
        </p:nvSpPr>
        <p:spPr bwMode="blackWhite">
          <a:xfrm>
            <a:off x="609600" y="609600"/>
            <a:ext cx="8229600" cy="579438"/>
          </a:xfrm>
          <a:prstGeom prst="rect">
            <a:avLst/>
          </a:prstGeom>
          <a:noFill/>
          <a:ln w="12700" algn="ctr">
            <a:noFill/>
            <a:miter lim="800000"/>
            <a:headEnd/>
            <a:tailEnd/>
          </a:ln>
          <a:effectLst/>
        </p:spPr>
        <p:txBody>
          <a:bodyPr lIns="0" rIns="0">
            <a:spAutoFit/>
          </a:bodyPr>
          <a:lstStyle/>
          <a:p>
            <a:pPr algn="ctr" eaLnBrk="1" hangingPunct="1">
              <a:defRPr/>
            </a:pPr>
            <a:r>
              <a:rPr lang="es-ES" b="1" i="1">
                <a:solidFill>
                  <a:srgbClr val="003366"/>
                </a:solidFill>
                <a:effectLst>
                  <a:outerShdw blurRad="38100" dist="38100" dir="2700000" algn="tl">
                    <a:srgbClr val="C0C0C0"/>
                  </a:outerShdw>
                </a:effectLst>
                <a:latin typeface="Tahoma" pitchFamily="34" charset="0"/>
              </a:rPr>
              <a:t>Gracias por su atención</a:t>
            </a:r>
            <a:endParaRPr lang="en-US" b="1" i="1">
              <a:solidFill>
                <a:srgbClr val="003366"/>
              </a:solidFill>
              <a:effectLst>
                <a:outerShdw blurRad="38100" dist="38100" dir="2700000" algn="tl">
                  <a:srgbClr val="C0C0C0"/>
                </a:outerShdw>
              </a:effectLst>
              <a:latin typeface="Tahom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gray">
          <a:xfrm flipV="1">
            <a:off x="536575" y="1090613"/>
            <a:ext cx="8074025" cy="74612"/>
          </a:xfrm>
          <a:prstGeom prst="rect">
            <a:avLst/>
          </a:prstGeom>
          <a:solidFill>
            <a:schemeClr val="bg1"/>
          </a:solidFill>
          <a:ln w="9525">
            <a:noFill/>
            <a:miter lim="800000"/>
            <a:headEnd/>
            <a:tailEnd/>
          </a:ln>
        </p:spPr>
        <p:txBody>
          <a:bodyPr rot="10800000" wrap="none" anchor="ctr"/>
          <a:lstStyle/>
          <a:p>
            <a:pPr algn="ctr" eaLnBrk="1" hangingPunct="1"/>
            <a:endParaRPr kumimoji="1" lang="es-ES" sz="2400">
              <a:latin typeface="Tahoma" pitchFamily="34" charset="0"/>
            </a:endParaRPr>
          </a:p>
        </p:txBody>
      </p:sp>
      <p:sp>
        <p:nvSpPr>
          <p:cNvPr id="150544" name="Rectangle 16"/>
          <p:cNvSpPr>
            <a:spLocks noGrp="1" noChangeArrowheads="1"/>
          </p:cNvSpPr>
          <p:nvPr>
            <p:ph type="title"/>
          </p:nvPr>
        </p:nvSpPr>
        <p:spPr/>
        <p:txBody>
          <a:bodyPr/>
          <a:lstStyle/>
          <a:p>
            <a:pPr eaLnBrk="1" hangingPunct="1">
              <a:defRPr/>
            </a:pPr>
            <a:r>
              <a:rPr lang="es-ES" dirty="0" smtClean="0"/>
              <a:t>Objetivos</a:t>
            </a:r>
          </a:p>
        </p:txBody>
      </p:sp>
      <p:sp>
        <p:nvSpPr>
          <p:cNvPr id="150545" name="Rectangle 17"/>
          <p:cNvSpPr>
            <a:spLocks noGrp="1" noChangeArrowheads="1"/>
          </p:cNvSpPr>
          <p:nvPr>
            <p:ph type="body" idx="1"/>
          </p:nvPr>
        </p:nvSpPr>
        <p:spPr>
          <a:xfrm>
            <a:off x="228600" y="1219200"/>
            <a:ext cx="8686800" cy="4449763"/>
          </a:xfrm>
        </p:spPr>
        <p:txBody>
          <a:bodyPr/>
          <a:lstStyle/>
          <a:p>
            <a:pPr eaLnBrk="1" hangingPunct="1"/>
            <a:endParaRPr lang="es-ES" sz="3200" smtClean="0">
              <a:latin typeface="Tahoma" pitchFamily="34" charset="0"/>
            </a:endParaRPr>
          </a:p>
          <a:p>
            <a:pPr eaLnBrk="1" hangingPunct="1"/>
            <a:r>
              <a:rPr lang="es-ES" sz="3200" smtClean="0">
                <a:latin typeface="Tahoma" pitchFamily="34" charset="0"/>
              </a:rPr>
              <a:t>General</a:t>
            </a:r>
          </a:p>
          <a:p>
            <a:pPr lvl="1" algn="just" eaLnBrk="1" hangingPunct="1"/>
            <a:r>
              <a:rPr lang="es-ES" sz="3200" smtClean="0">
                <a:latin typeface="Tahoma" pitchFamily="34" charset="0"/>
              </a:rPr>
              <a:t>Identificar las oportunidades para la oferta de plantas vivas a Dubai, para a través de herramientas de medición comprobar la atractividad financiera del proyecto.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gray">
          <a:xfrm flipV="1">
            <a:off x="536575" y="1090613"/>
            <a:ext cx="8074025" cy="74612"/>
          </a:xfrm>
          <a:prstGeom prst="rect">
            <a:avLst/>
          </a:prstGeom>
          <a:solidFill>
            <a:schemeClr val="bg1"/>
          </a:solidFill>
          <a:ln w="9525">
            <a:noFill/>
            <a:miter lim="800000"/>
            <a:headEnd/>
            <a:tailEnd/>
          </a:ln>
        </p:spPr>
        <p:txBody>
          <a:bodyPr rot="10800000" wrap="none" anchor="ctr"/>
          <a:lstStyle/>
          <a:p>
            <a:pPr algn="ctr" eaLnBrk="1" hangingPunct="1"/>
            <a:endParaRPr kumimoji="1" lang="es-ES" sz="2400">
              <a:latin typeface="Tahoma" pitchFamily="34" charset="0"/>
            </a:endParaRPr>
          </a:p>
        </p:txBody>
      </p:sp>
      <p:sp>
        <p:nvSpPr>
          <p:cNvPr id="150544" name="Rectangle 16"/>
          <p:cNvSpPr>
            <a:spLocks noGrp="1" noChangeArrowheads="1"/>
          </p:cNvSpPr>
          <p:nvPr>
            <p:ph type="title"/>
          </p:nvPr>
        </p:nvSpPr>
        <p:spPr/>
        <p:txBody>
          <a:bodyPr/>
          <a:lstStyle/>
          <a:p>
            <a:pPr eaLnBrk="1" hangingPunct="1">
              <a:defRPr/>
            </a:pPr>
            <a:r>
              <a:rPr lang="es-ES" dirty="0" smtClean="0"/>
              <a:t>Objetivos </a:t>
            </a:r>
            <a:r>
              <a:rPr lang="en-US" dirty="0" smtClean="0"/>
              <a:t>(cont’d)</a:t>
            </a:r>
            <a:endParaRPr lang="es-ES" dirty="0" smtClean="0"/>
          </a:p>
        </p:txBody>
      </p:sp>
      <p:sp>
        <p:nvSpPr>
          <p:cNvPr id="150545" name="Rectangle 17"/>
          <p:cNvSpPr>
            <a:spLocks noGrp="1" noChangeArrowheads="1"/>
          </p:cNvSpPr>
          <p:nvPr>
            <p:ph type="body" idx="1"/>
          </p:nvPr>
        </p:nvSpPr>
        <p:spPr>
          <a:xfrm>
            <a:off x="228600" y="1219200"/>
            <a:ext cx="8686800" cy="4449763"/>
          </a:xfrm>
        </p:spPr>
        <p:txBody>
          <a:bodyPr/>
          <a:lstStyle/>
          <a:p>
            <a:pPr eaLnBrk="1" hangingPunct="1"/>
            <a:endParaRPr lang="es-ES" sz="3200" smtClean="0">
              <a:latin typeface="Tahoma" pitchFamily="34" charset="0"/>
            </a:endParaRPr>
          </a:p>
          <a:p>
            <a:pPr eaLnBrk="1" hangingPunct="1"/>
            <a:r>
              <a:rPr lang="es-ES" sz="3200" smtClean="0">
                <a:latin typeface="Tahoma" pitchFamily="34" charset="0"/>
              </a:rPr>
              <a:t>Específicos</a:t>
            </a:r>
          </a:p>
          <a:p>
            <a:pPr lvl="1" algn="just" eaLnBrk="1" hangingPunct="1"/>
            <a:r>
              <a:rPr lang="en-US" sz="3200" smtClean="0">
                <a:latin typeface="Tahoma" pitchFamily="34" charset="0"/>
              </a:rPr>
              <a:t>D</a:t>
            </a:r>
            <a:r>
              <a:rPr lang="es-ES" sz="3200" smtClean="0">
                <a:latin typeface="Tahoma" pitchFamily="34" charset="0"/>
              </a:rPr>
              <a:t>efinir el método óptimo para la distribución e introducción del producto al mercado.</a:t>
            </a:r>
          </a:p>
          <a:p>
            <a:pPr lvl="1" algn="just" eaLnBrk="1" hangingPunct="1"/>
            <a:r>
              <a:rPr lang="es-ES" sz="3200" smtClean="0">
                <a:latin typeface="Tahoma" pitchFamily="34" charset="0"/>
              </a:rPr>
              <a:t>Identificar  potenciales clientes.</a:t>
            </a:r>
          </a:p>
          <a:p>
            <a:pPr lvl="1" algn="just" eaLnBrk="1" hangingPunct="1"/>
            <a:r>
              <a:rPr lang="es-ES" sz="3200" smtClean="0">
                <a:latin typeface="Tahoma" pitchFamily="34" charset="0"/>
              </a:rPr>
              <a:t>Medir la productividad y eficiencia del proceso de reproducción.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gray">
          <a:xfrm flipV="1">
            <a:off x="536575" y="1090613"/>
            <a:ext cx="8074025" cy="74612"/>
          </a:xfrm>
          <a:prstGeom prst="rect">
            <a:avLst/>
          </a:prstGeom>
          <a:solidFill>
            <a:schemeClr val="bg1"/>
          </a:solidFill>
          <a:ln w="9525">
            <a:noFill/>
            <a:miter lim="800000"/>
            <a:headEnd/>
            <a:tailEnd/>
          </a:ln>
        </p:spPr>
        <p:txBody>
          <a:bodyPr rot="10800000" wrap="none" anchor="ctr"/>
          <a:lstStyle/>
          <a:p>
            <a:pPr algn="ctr" eaLnBrk="1" hangingPunct="1"/>
            <a:endParaRPr kumimoji="1" lang="es-ES" sz="2400">
              <a:latin typeface="Tahoma" pitchFamily="34" charset="0"/>
            </a:endParaRPr>
          </a:p>
        </p:txBody>
      </p:sp>
      <p:sp>
        <p:nvSpPr>
          <p:cNvPr id="150544" name="Rectangle 16"/>
          <p:cNvSpPr>
            <a:spLocks noGrp="1" noChangeArrowheads="1"/>
          </p:cNvSpPr>
          <p:nvPr>
            <p:ph type="title"/>
          </p:nvPr>
        </p:nvSpPr>
        <p:spPr/>
        <p:txBody>
          <a:bodyPr/>
          <a:lstStyle/>
          <a:p>
            <a:pPr eaLnBrk="1" hangingPunct="1">
              <a:defRPr/>
            </a:pPr>
            <a:r>
              <a:rPr lang="es-ES" smtClean="0"/>
              <a:t>Definición del problema</a:t>
            </a:r>
            <a:endParaRPr lang="es-ES" dirty="0" smtClean="0"/>
          </a:p>
        </p:txBody>
      </p:sp>
      <p:sp>
        <p:nvSpPr>
          <p:cNvPr id="150545" name="Rectangle 17"/>
          <p:cNvSpPr>
            <a:spLocks noGrp="1" noChangeArrowheads="1"/>
          </p:cNvSpPr>
          <p:nvPr>
            <p:ph type="body" idx="1"/>
          </p:nvPr>
        </p:nvSpPr>
        <p:spPr>
          <a:xfrm>
            <a:off x="228600" y="1219200"/>
            <a:ext cx="8686800" cy="4449763"/>
          </a:xfrm>
        </p:spPr>
        <p:txBody>
          <a:bodyPr/>
          <a:lstStyle/>
          <a:p>
            <a:pPr algn="just" eaLnBrk="1" hangingPunct="1"/>
            <a:endParaRPr lang="es-ES_tradnl" sz="3000" smtClean="0"/>
          </a:p>
          <a:p>
            <a:pPr algn="just" eaLnBrk="1" hangingPunct="1"/>
            <a:r>
              <a:rPr lang="es-ES_tradnl" sz="3200" smtClean="0">
                <a:latin typeface="Tahoma" pitchFamily="34" charset="0"/>
              </a:rPr>
              <a:t>El sector de la construcción ha tenido gran crecimiento en Dubai-Emiratos Árabes debido al incremento de la demanda de hoteles y del sector mobiliario, lo que ha generado una oportunidad para el mercado de plantas ornamentales.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pPr eaLnBrk="1" hangingPunct="1">
              <a:defRPr/>
            </a:pPr>
            <a:r>
              <a:rPr lang="es-ES" dirty="0" smtClean="0"/>
              <a:t>Justificación</a:t>
            </a:r>
          </a:p>
        </p:txBody>
      </p:sp>
      <p:sp>
        <p:nvSpPr>
          <p:cNvPr id="325635" name="Rectangle 3"/>
          <p:cNvSpPr>
            <a:spLocks noGrp="1" noChangeArrowheads="1"/>
          </p:cNvSpPr>
          <p:nvPr>
            <p:ph type="body" idx="1"/>
          </p:nvPr>
        </p:nvSpPr>
        <p:spPr/>
        <p:txBody>
          <a:bodyPr/>
          <a:lstStyle/>
          <a:p>
            <a:pPr algn="just" eaLnBrk="1" hangingPunct="1"/>
            <a:endParaRPr lang="es-ES_tradnl" sz="3000" smtClean="0"/>
          </a:p>
          <a:p>
            <a:pPr algn="just" eaLnBrk="1" hangingPunct="1"/>
            <a:r>
              <a:rPr lang="es-ES_tradnl" sz="3200" smtClean="0">
                <a:latin typeface="Tahoma" pitchFamily="34" charset="0"/>
              </a:rPr>
              <a:t>La biodiversidad y los múltiples pisos climáticos que posee Ecuador han permitido desarrollar nuevas oportunidades de comercio en la exportación de plantas de ornamentales. </a:t>
            </a:r>
          </a:p>
          <a:p>
            <a:pPr lvl="1" algn="just" eaLnBrk="1" hangingPunct="1">
              <a:buFont typeface="Wingdings" pitchFamily="2" charset="2"/>
              <a:buNone/>
            </a:pPr>
            <a:endParaRPr lang="es-ES" sz="32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ES_tradnl" dirty="0" smtClean="0"/>
              <a:t>Metodología</a:t>
            </a:r>
          </a:p>
        </p:txBody>
      </p:sp>
      <p:sp>
        <p:nvSpPr>
          <p:cNvPr id="3" name="2 Marcador de contenido"/>
          <p:cNvSpPr>
            <a:spLocks noGrp="1"/>
          </p:cNvSpPr>
          <p:nvPr>
            <p:ph idx="1"/>
          </p:nvPr>
        </p:nvSpPr>
        <p:spPr/>
        <p:txBody>
          <a:bodyPr/>
          <a:lstStyle/>
          <a:p>
            <a:pPr>
              <a:defRPr/>
            </a:pPr>
            <a:endParaRPr lang="es-ES" sz="3200" dirty="0" smtClean="0">
              <a:latin typeface="+mj-lt"/>
            </a:endParaRPr>
          </a:p>
          <a:p>
            <a:pPr algn="just">
              <a:defRPr/>
            </a:pPr>
            <a:r>
              <a:rPr lang="es-ES" sz="3200" dirty="0" smtClean="0">
                <a:latin typeface="+mj-lt"/>
              </a:rPr>
              <a:t>El presente estudio se ha realizado mediante la recopilación de fuentes de información  primarias y secundarias, analizada bajo supuestos positivistas.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pPr eaLnBrk="1" hangingPunct="1">
              <a:defRPr/>
            </a:pPr>
            <a:r>
              <a:rPr lang="es-ES" dirty="0" smtClean="0"/>
              <a:t>Cuantificación de la demanda </a:t>
            </a:r>
          </a:p>
        </p:txBody>
      </p:sp>
      <p:grpSp>
        <p:nvGrpSpPr>
          <p:cNvPr id="9247" name="Group 31"/>
          <p:cNvGrpSpPr>
            <a:grpSpLocks/>
          </p:cNvGrpSpPr>
          <p:nvPr/>
        </p:nvGrpSpPr>
        <p:grpSpPr bwMode="auto">
          <a:xfrm>
            <a:off x="762000" y="1600200"/>
            <a:ext cx="7599363" cy="4572000"/>
            <a:chOff x="480" y="1008"/>
            <a:chExt cx="4787" cy="2880"/>
          </a:xfrm>
        </p:grpSpPr>
        <p:sp>
          <p:nvSpPr>
            <p:cNvPr id="10276" name="AutoShape 36"/>
            <p:cNvSpPr>
              <a:spLocks noChangeAspect="1" noChangeArrowheads="1" noTextEdit="1"/>
            </p:cNvSpPr>
            <p:nvPr/>
          </p:nvSpPr>
          <p:spPr bwMode="auto">
            <a:xfrm>
              <a:off x="480" y="1008"/>
              <a:ext cx="4787" cy="2880"/>
            </a:xfrm>
            <a:prstGeom prst="rect">
              <a:avLst/>
            </a:prstGeom>
            <a:noFill/>
            <a:ln w="9525">
              <a:noFill/>
              <a:miter lim="800000"/>
              <a:headEnd/>
              <a:tailEnd/>
            </a:ln>
          </p:spPr>
          <p:txBody>
            <a:bodyPr/>
            <a:lstStyle/>
            <a:p>
              <a:pPr>
                <a:defRPr/>
              </a:pPr>
              <a:endParaRPr lang="es-ES_tradnl" sz="1800">
                <a:latin typeface="+mj-lt"/>
              </a:endParaRPr>
            </a:p>
          </p:txBody>
        </p:sp>
        <p:sp>
          <p:nvSpPr>
            <p:cNvPr id="10278" name="Rectangle 38"/>
            <p:cNvSpPr>
              <a:spLocks noChangeArrowheads="1"/>
            </p:cNvSpPr>
            <p:nvPr/>
          </p:nvSpPr>
          <p:spPr bwMode="auto">
            <a:xfrm>
              <a:off x="485" y="1013"/>
              <a:ext cx="4767" cy="2860"/>
            </a:xfrm>
            <a:prstGeom prst="rect">
              <a:avLst/>
            </a:prstGeom>
            <a:solidFill>
              <a:srgbClr val="FFFFFF"/>
            </a:solidFill>
            <a:ln w="9525">
              <a:noFill/>
              <a:miter lim="800000"/>
              <a:headEnd/>
              <a:tailEnd/>
            </a:ln>
          </p:spPr>
          <p:txBody>
            <a:bodyPr/>
            <a:lstStyle/>
            <a:p>
              <a:pPr>
                <a:defRPr/>
              </a:pPr>
              <a:endParaRPr lang="es-ES_tradnl" sz="1800">
                <a:latin typeface="+mj-lt"/>
              </a:endParaRPr>
            </a:p>
          </p:txBody>
        </p:sp>
        <p:pic>
          <p:nvPicPr>
            <p:cNvPr id="9221" name="Picture 39"/>
            <p:cNvPicPr>
              <a:picLocks noChangeAspect="1" noChangeArrowheads="1"/>
            </p:cNvPicPr>
            <p:nvPr/>
          </p:nvPicPr>
          <p:blipFill>
            <a:blip r:embed="rId2"/>
            <a:srcRect/>
            <a:stretch>
              <a:fillRect/>
            </a:stretch>
          </p:blipFill>
          <p:spPr bwMode="auto">
            <a:xfrm>
              <a:off x="1284" y="1167"/>
              <a:ext cx="3764" cy="2274"/>
            </a:xfrm>
            <a:prstGeom prst="rect">
              <a:avLst/>
            </a:prstGeom>
            <a:noFill/>
            <a:ln w="9525">
              <a:noFill/>
              <a:miter lim="800000"/>
              <a:headEnd/>
              <a:tailEnd/>
            </a:ln>
          </p:spPr>
        </p:pic>
        <p:pic>
          <p:nvPicPr>
            <p:cNvPr id="9222" name="Picture 40"/>
            <p:cNvPicPr>
              <a:picLocks noChangeAspect="1" noChangeArrowheads="1"/>
            </p:cNvPicPr>
            <p:nvPr/>
          </p:nvPicPr>
          <p:blipFill>
            <a:blip r:embed="rId3"/>
            <a:srcRect/>
            <a:stretch>
              <a:fillRect/>
            </a:stretch>
          </p:blipFill>
          <p:spPr bwMode="auto">
            <a:xfrm>
              <a:off x="1284" y="1167"/>
              <a:ext cx="3764" cy="2274"/>
            </a:xfrm>
            <a:prstGeom prst="rect">
              <a:avLst/>
            </a:prstGeom>
            <a:noFill/>
            <a:ln w="9525">
              <a:noFill/>
              <a:miter lim="800000"/>
              <a:headEnd/>
              <a:tailEnd/>
            </a:ln>
          </p:spPr>
        </p:pic>
        <p:sp>
          <p:nvSpPr>
            <p:cNvPr id="10281" name="Freeform 41"/>
            <p:cNvSpPr>
              <a:spLocks noEditPoints="1"/>
            </p:cNvSpPr>
            <p:nvPr/>
          </p:nvSpPr>
          <p:spPr bwMode="auto">
            <a:xfrm>
              <a:off x="1265" y="1380"/>
              <a:ext cx="49" cy="2046"/>
            </a:xfrm>
            <a:custGeom>
              <a:avLst/>
              <a:gdLst/>
              <a:ahLst/>
              <a:cxnLst>
                <a:cxn ang="0">
                  <a:pos x="49" y="2046"/>
                </a:cxn>
                <a:cxn ang="0">
                  <a:pos x="0" y="2046"/>
                </a:cxn>
                <a:cxn ang="0">
                  <a:pos x="0" y="2036"/>
                </a:cxn>
                <a:cxn ang="0">
                  <a:pos x="49" y="2036"/>
                </a:cxn>
                <a:cxn ang="0">
                  <a:pos x="49" y="2046"/>
                </a:cxn>
                <a:cxn ang="0">
                  <a:pos x="49" y="1818"/>
                </a:cxn>
                <a:cxn ang="0">
                  <a:pos x="0" y="1818"/>
                </a:cxn>
                <a:cxn ang="0">
                  <a:pos x="0" y="1808"/>
                </a:cxn>
                <a:cxn ang="0">
                  <a:pos x="49" y="1808"/>
                </a:cxn>
                <a:cxn ang="0">
                  <a:pos x="49" y="1818"/>
                </a:cxn>
                <a:cxn ang="0">
                  <a:pos x="49" y="1589"/>
                </a:cxn>
                <a:cxn ang="0">
                  <a:pos x="0" y="1589"/>
                </a:cxn>
                <a:cxn ang="0">
                  <a:pos x="0" y="1579"/>
                </a:cxn>
                <a:cxn ang="0">
                  <a:pos x="49" y="1579"/>
                </a:cxn>
                <a:cxn ang="0">
                  <a:pos x="49" y="1589"/>
                </a:cxn>
                <a:cxn ang="0">
                  <a:pos x="49" y="1371"/>
                </a:cxn>
                <a:cxn ang="0">
                  <a:pos x="0" y="1371"/>
                </a:cxn>
                <a:cxn ang="0">
                  <a:pos x="0" y="1361"/>
                </a:cxn>
                <a:cxn ang="0">
                  <a:pos x="49" y="1361"/>
                </a:cxn>
                <a:cxn ang="0">
                  <a:pos x="49" y="1371"/>
                </a:cxn>
                <a:cxn ang="0">
                  <a:pos x="49" y="1142"/>
                </a:cxn>
                <a:cxn ang="0">
                  <a:pos x="0" y="1142"/>
                </a:cxn>
                <a:cxn ang="0">
                  <a:pos x="0" y="1132"/>
                </a:cxn>
                <a:cxn ang="0">
                  <a:pos x="49" y="1132"/>
                </a:cxn>
                <a:cxn ang="0">
                  <a:pos x="49" y="1142"/>
                </a:cxn>
                <a:cxn ang="0">
                  <a:pos x="49" y="914"/>
                </a:cxn>
                <a:cxn ang="0">
                  <a:pos x="0" y="914"/>
                </a:cxn>
                <a:cxn ang="0">
                  <a:pos x="0" y="904"/>
                </a:cxn>
                <a:cxn ang="0">
                  <a:pos x="49" y="904"/>
                </a:cxn>
                <a:cxn ang="0">
                  <a:pos x="49" y="914"/>
                </a:cxn>
                <a:cxn ang="0">
                  <a:pos x="49" y="686"/>
                </a:cxn>
                <a:cxn ang="0">
                  <a:pos x="0" y="686"/>
                </a:cxn>
                <a:cxn ang="0">
                  <a:pos x="0" y="676"/>
                </a:cxn>
                <a:cxn ang="0">
                  <a:pos x="49" y="676"/>
                </a:cxn>
                <a:cxn ang="0">
                  <a:pos x="49" y="686"/>
                </a:cxn>
                <a:cxn ang="0">
                  <a:pos x="49" y="457"/>
                </a:cxn>
                <a:cxn ang="0">
                  <a:pos x="0" y="457"/>
                </a:cxn>
                <a:cxn ang="0">
                  <a:pos x="0" y="447"/>
                </a:cxn>
                <a:cxn ang="0">
                  <a:pos x="49" y="447"/>
                </a:cxn>
                <a:cxn ang="0">
                  <a:pos x="49" y="457"/>
                </a:cxn>
                <a:cxn ang="0">
                  <a:pos x="49" y="229"/>
                </a:cxn>
                <a:cxn ang="0">
                  <a:pos x="0" y="229"/>
                </a:cxn>
                <a:cxn ang="0">
                  <a:pos x="0" y="219"/>
                </a:cxn>
                <a:cxn ang="0">
                  <a:pos x="49" y="219"/>
                </a:cxn>
                <a:cxn ang="0">
                  <a:pos x="49" y="229"/>
                </a:cxn>
                <a:cxn ang="0">
                  <a:pos x="49" y="10"/>
                </a:cxn>
                <a:cxn ang="0">
                  <a:pos x="0" y="10"/>
                </a:cxn>
                <a:cxn ang="0">
                  <a:pos x="0" y="0"/>
                </a:cxn>
                <a:cxn ang="0">
                  <a:pos x="49" y="0"/>
                </a:cxn>
                <a:cxn ang="0">
                  <a:pos x="49" y="10"/>
                </a:cxn>
              </a:cxnLst>
              <a:rect l="0" t="0" r="r" b="b"/>
              <a:pathLst>
                <a:path w="49" h="2046">
                  <a:moveTo>
                    <a:pt x="49" y="2046"/>
                  </a:moveTo>
                  <a:lnTo>
                    <a:pt x="0" y="2046"/>
                  </a:lnTo>
                  <a:lnTo>
                    <a:pt x="0" y="2036"/>
                  </a:lnTo>
                  <a:lnTo>
                    <a:pt x="49" y="2036"/>
                  </a:lnTo>
                  <a:lnTo>
                    <a:pt x="49" y="2046"/>
                  </a:lnTo>
                  <a:close/>
                  <a:moveTo>
                    <a:pt x="49" y="1818"/>
                  </a:moveTo>
                  <a:lnTo>
                    <a:pt x="0" y="1818"/>
                  </a:lnTo>
                  <a:lnTo>
                    <a:pt x="0" y="1808"/>
                  </a:lnTo>
                  <a:lnTo>
                    <a:pt x="49" y="1808"/>
                  </a:lnTo>
                  <a:lnTo>
                    <a:pt x="49" y="1818"/>
                  </a:lnTo>
                  <a:close/>
                  <a:moveTo>
                    <a:pt x="49" y="1589"/>
                  </a:moveTo>
                  <a:lnTo>
                    <a:pt x="0" y="1589"/>
                  </a:lnTo>
                  <a:lnTo>
                    <a:pt x="0" y="1579"/>
                  </a:lnTo>
                  <a:lnTo>
                    <a:pt x="49" y="1579"/>
                  </a:lnTo>
                  <a:lnTo>
                    <a:pt x="49" y="1589"/>
                  </a:lnTo>
                  <a:close/>
                  <a:moveTo>
                    <a:pt x="49" y="1371"/>
                  </a:moveTo>
                  <a:lnTo>
                    <a:pt x="0" y="1371"/>
                  </a:lnTo>
                  <a:lnTo>
                    <a:pt x="0" y="1361"/>
                  </a:lnTo>
                  <a:lnTo>
                    <a:pt x="49" y="1361"/>
                  </a:lnTo>
                  <a:lnTo>
                    <a:pt x="49" y="1371"/>
                  </a:lnTo>
                  <a:close/>
                  <a:moveTo>
                    <a:pt x="49" y="1142"/>
                  </a:moveTo>
                  <a:lnTo>
                    <a:pt x="0" y="1142"/>
                  </a:lnTo>
                  <a:lnTo>
                    <a:pt x="0" y="1132"/>
                  </a:lnTo>
                  <a:lnTo>
                    <a:pt x="49" y="1132"/>
                  </a:lnTo>
                  <a:lnTo>
                    <a:pt x="49" y="1142"/>
                  </a:lnTo>
                  <a:close/>
                  <a:moveTo>
                    <a:pt x="49" y="914"/>
                  </a:moveTo>
                  <a:lnTo>
                    <a:pt x="0" y="914"/>
                  </a:lnTo>
                  <a:lnTo>
                    <a:pt x="0" y="904"/>
                  </a:lnTo>
                  <a:lnTo>
                    <a:pt x="49" y="904"/>
                  </a:lnTo>
                  <a:lnTo>
                    <a:pt x="49" y="914"/>
                  </a:lnTo>
                  <a:close/>
                  <a:moveTo>
                    <a:pt x="49" y="686"/>
                  </a:moveTo>
                  <a:lnTo>
                    <a:pt x="0" y="686"/>
                  </a:lnTo>
                  <a:lnTo>
                    <a:pt x="0" y="676"/>
                  </a:lnTo>
                  <a:lnTo>
                    <a:pt x="49" y="676"/>
                  </a:lnTo>
                  <a:lnTo>
                    <a:pt x="49" y="686"/>
                  </a:lnTo>
                  <a:close/>
                  <a:moveTo>
                    <a:pt x="49" y="457"/>
                  </a:moveTo>
                  <a:lnTo>
                    <a:pt x="0" y="457"/>
                  </a:lnTo>
                  <a:lnTo>
                    <a:pt x="0" y="447"/>
                  </a:lnTo>
                  <a:lnTo>
                    <a:pt x="49" y="447"/>
                  </a:lnTo>
                  <a:lnTo>
                    <a:pt x="49" y="457"/>
                  </a:lnTo>
                  <a:close/>
                  <a:moveTo>
                    <a:pt x="49" y="229"/>
                  </a:moveTo>
                  <a:lnTo>
                    <a:pt x="0" y="229"/>
                  </a:lnTo>
                  <a:lnTo>
                    <a:pt x="0" y="219"/>
                  </a:lnTo>
                  <a:lnTo>
                    <a:pt x="49" y="219"/>
                  </a:lnTo>
                  <a:lnTo>
                    <a:pt x="49" y="229"/>
                  </a:lnTo>
                  <a:close/>
                  <a:moveTo>
                    <a:pt x="49" y="10"/>
                  </a:moveTo>
                  <a:lnTo>
                    <a:pt x="0" y="10"/>
                  </a:lnTo>
                  <a:lnTo>
                    <a:pt x="0" y="0"/>
                  </a:lnTo>
                  <a:lnTo>
                    <a:pt x="49" y="0"/>
                  </a:lnTo>
                  <a:lnTo>
                    <a:pt x="49" y="10"/>
                  </a:lnTo>
                  <a:close/>
                </a:path>
              </a:pathLst>
            </a:custGeom>
            <a:solidFill>
              <a:srgbClr val="868686"/>
            </a:solidFill>
            <a:ln w="1" cap="flat">
              <a:solidFill>
                <a:srgbClr val="868686"/>
              </a:solidFill>
              <a:prstDash val="solid"/>
              <a:round/>
              <a:headEnd/>
              <a:tailEnd/>
            </a:ln>
          </p:spPr>
          <p:txBody>
            <a:bodyPr/>
            <a:lstStyle/>
            <a:p>
              <a:pPr>
                <a:defRPr/>
              </a:pPr>
              <a:endParaRPr lang="es-ES_tradnl" sz="1800">
                <a:latin typeface="+mj-lt"/>
              </a:endParaRPr>
            </a:p>
          </p:txBody>
        </p:sp>
        <p:sp>
          <p:nvSpPr>
            <p:cNvPr id="10282" name="Rectangle 42"/>
            <p:cNvSpPr>
              <a:spLocks noChangeArrowheads="1"/>
            </p:cNvSpPr>
            <p:nvPr/>
          </p:nvSpPr>
          <p:spPr bwMode="auto">
            <a:xfrm>
              <a:off x="1110" y="3344"/>
              <a:ext cx="71"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0</a:t>
              </a:r>
              <a:endParaRPr lang="es-ES_tradnl" sz="1800">
                <a:latin typeface="+mj-lt"/>
              </a:endParaRPr>
            </a:p>
          </p:txBody>
        </p:sp>
        <p:sp>
          <p:nvSpPr>
            <p:cNvPr id="10283" name="Rectangle 43"/>
            <p:cNvSpPr>
              <a:spLocks noChangeArrowheads="1"/>
            </p:cNvSpPr>
            <p:nvPr/>
          </p:nvSpPr>
          <p:spPr bwMode="auto">
            <a:xfrm>
              <a:off x="721" y="3117"/>
              <a:ext cx="46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100.000</a:t>
              </a:r>
              <a:endParaRPr lang="es-ES_tradnl" sz="1800">
                <a:latin typeface="+mj-lt"/>
              </a:endParaRPr>
            </a:p>
          </p:txBody>
        </p:sp>
        <p:sp>
          <p:nvSpPr>
            <p:cNvPr id="10284" name="Rectangle 44"/>
            <p:cNvSpPr>
              <a:spLocks noChangeArrowheads="1"/>
            </p:cNvSpPr>
            <p:nvPr/>
          </p:nvSpPr>
          <p:spPr bwMode="auto">
            <a:xfrm>
              <a:off x="721" y="2890"/>
              <a:ext cx="46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200.000</a:t>
              </a:r>
              <a:endParaRPr lang="es-ES_tradnl" sz="1800">
                <a:latin typeface="+mj-lt"/>
              </a:endParaRPr>
            </a:p>
          </p:txBody>
        </p:sp>
        <p:sp>
          <p:nvSpPr>
            <p:cNvPr id="10285" name="Rectangle 45"/>
            <p:cNvSpPr>
              <a:spLocks noChangeArrowheads="1"/>
            </p:cNvSpPr>
            <p:nvPr/>
          </p:nvSpPr>
          <p:spPr bwMode="auto">
            <a:xfrm>
              <a:off x="721" y="2663"/>
              <a:ext cx="46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300.000</a:t>
              </a:r>
              <a:endParaRPr lang="es-ES_tradnl" sz="1800">
                <a:latin typeface="+mj-lt"/>
              </a:endParaRPr>
            </a:p>
          </p:txBody>
        </p:sp>
        <p:sp>
          <p:nvSpPr>
            <p:cNvPr id="10286" name="Rectangle 46"/>
            <p:cNvSpPr>
              <a:spLocks noChangeArrowheads="1"/>
            </p:cNvSpPr>
            <p:nvPr/>
          </p:nvSpPr>
          <p:spPr bwMode="auto">
            <a:xfrm>
              <a:off x="721" y="2436"/>
              <a:ext cx="46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400.000</a:t>
              </a:r>
              <a:endParaRPr lang="es-ES_tradnl" sz="1800">
                <a:latin typeface="+mj-lt"/>
              </a:endParaRPr>
            </a:p>
          </p:txBody>
        </p:sp>
        <p:sp>
          <p:nvSpPr>
            <p:cNvPr id="10287" name="Rectangle 47"/>
            <p:cNvSpPr>
              <a:spLocks noChangeArrowheads="1"/>
            </p:cNvSpPr>
            <p:nvPr/>
          </p:nvSpPr>
          <p:spPr bwMode="auto">
            <a:xfrm>
              <a:off x="721" y="2209"/>
              <a:ext cx="46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500.000</a:t>
              </a:r>
              <a:endParaRPr lang="es-ES_tradnl" sz="1800">
                <a:latin typeface="+mj-lt"/>
              </a:endParaRPr>
            </a:p>
          </p:txBody>
        </p:sp>
        <p:sp>
          <p:nvSpPr>
            <p:cNvPr id="10288" name="Rectangle 48"/>
            <p:cNvSpPr>
              <a:spLocks noChangeArrowheads="1"/>
            </p:cNvSpPr>
            <p:nvPr/>
          </p:nvSpPr>
          <p:spPr bwMode="auto">
            <a:xfrm>
              <a:off x="721" y="1982"/>
              <a:ext cx="46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600.000</a:t>
              </a:r>
              <a:endParaRPr lang="es-ES_tradnl" sz="1800">
                <a:latin typeface="+mj-lt"/>
              </a:endParaRPr>
            </a:p>
          </p:txBody>
        </p:sp>
        <p:sp>
          <p:nvSpPr>
            <p:cNvPr id="10289" name="Rectangle 49"/>
            <p:cNvSpPr>
              <a:spLocks noChangeArrowheads="1"/>
            </p:cNvSpPr>
            <p:nvPr/>
          </p:nvSpPr>
          <p:spPr bwMode="auto">
            <a:xfrm>
              <a:off x="721" y="1755"/>
              <a:ext cx="46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700.000</a:t>
              </a:r>
              <a:endParaRPr lang="es-ES_tradnl" sz="1800">
                <a:latin typeface="+mj-lt"/>
              </a:endParaRPr>
            </a:p>
          </p:txBody>
        </p:sp>
        <p:sp>
          <p:nvSpPr>
            <p:cNvPr id="10290" name="Rectangle 50"/>
            <p:cNvSpPr>
              <a:spLocks noChangeArrowheads="1"/>
            </p:cNvSpPr>
            <p:nvPr/>
          </p:nvSpPr>
          <p:spPr bwMode="auto">
            <a:xfrm>
              <a:off x="721" y="1528"/>
              <a:ext cx="46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800.000</a:t>
              </a:r>
              <a:endParaRPr lang="es-ES_tradnl" sz="1800">
                <a:latin typeface="+mj-lt"/>
              </a:endParaRPr>
            </a:p>
          </p:txBody>
        </p:sp>
        <p:sp>
          <p:nvSpPr>
            <p:cNvPr id="10291" name="Rectangle 51"/>
            <p:cNvSpPr>
              <a:spLocks noChangeArrowheads="1"/>
            </p:cNvSpPr>
            <p:nvPr/>
          </p:nvSpPr>
          <p:spPr bwMode="auto">
            <a:xfrm>
              <a:off x="721" y="1302"/>
              <a:ext cx="463" cy="155"/>
            </a:xfrm>
            <a:prstGeom prst="rect">
              <a:avLst/>
            </a:prstGeom>
            <a:noFill/>
            <a:ln w="9525">
              <a:noFill/>
              <a:miter lim="800000"/>
              <a:headEnd/>
              <a:tailEnd/>
            </a:ln>
          </p:spPr>
          <p:txBody>
            <a:bodyPr wrap="none" lIns="0" tIns="0" rIns="0" bIns="0">
              <a:spAutoFit/>
            </a:bodyPr>
            <a:lstStyle/>
            <a:p>
              <a:pPr>
                <a:defRPr/>
              </a:pPr>
              <a:r>
                <a:rPr lang="es-ES_tradnl" sz="1600" dirty="0">
                  <a:solidFill>
                    <a:srgbClr val="000000"/>
                  </a:solidFill>
                  <a:latin typeface="+mj-lt"/>
                </a:rPr>
                <a:t>900.000</a:t>
              </a:r>
              <a:endParaRPr lang="es-ES_tradnl" sz="1800" dirty="0">
                <a:latin typeface="+mj-lt"/>
              </a:endParaRPr>
            </a:p>
          </p:txBody>
        </p:sp>
        <p:sp>
          <p:nvSpPr>
            <p:cNvPr id="10292" name="Freeform 52"/>
            <p:cNvSpPr>
              <a:spLocks noEditPoints="1"/>
            </p:cNvSpPr>
            <p:nvPr/>
          </p:nvSpPr>
          <p:spPr bwMode="auto">
            <a:xfrm>
              <a:off x="1309" y="3421"/>
              <a:ext cx="3476" cy="50"/>
            </a:xfrm>
            <a:custGeom>
              <a:avLst/>
              <a:gdLst/>
              <a:ahLst/>
              <a:cxnLst>
                <a:cxn ang="0">
                  <a:pos x="10" y="0"/>
                </a:cxn>
                <a:cxn ang="0">
                  <a:pos x="10" y="50"/>
                </a:cxn>
                <a:cxn ang="0">
                  <a:pos x="0" y="50"/>
                </a:cxn>
                <a:cxn ang="0">
                  <a:pos x="0" y="0"/>
                </a:cxn>
                <a:cxn ang="0">
                  <a:pos x="10" y="0"/>
                </a:cxn>
                <a:cxn ang="0">
                  <a:pos x="695" y="0"/>
                </a:cxn>
                <a:cxn ang="0">
                  <a:pos x="695" y="50"/>
                </a:cxn>
                <a:cxn ang="0">
                  <a:pos x="686" y="50"/>
                </a:cxn>
                <a:cxn ang="0">
                  <a:pos x="686" y="0"/>
                </a:cxn>
                <a:cxn ang="0">
                  <a:pos x="695" y="0"/>
                </a:cxn>
                <a:cxn ang="0">
                  <a:pos x="1391" y="0"/>
                </a:cxn>
                <a:cxn ang="0">
                  <a:pos x="1391" y="50"/>
                </a:cxn>
                <a:cxn ang="0">
                  <a:pos x="1381" y="50"/>
                </a:cxn>
                <a:cxn ang="0">
                  <a:pos x="1381" y="0"/>
                </a:cxn>
                <a:cxn ang="0">
                  <a:pos x="1391" y="0"/>
                </a:cxn>
                <a:cxn ang="0">
                  <a:pos x="2086" y="0"/>
                </a:cxn>
                <a:cxn ang="0">
                  <a:pos x="2086" y="50"/>
                </a:cxn>
                <a:cxn ang="0">
                  <a:pos x="2076" y="50"/>
                </a:cxn>
                <a:cxn ang="0">
                  <a:pos x="2076" y="0"/>
                </a:cxn>
                <a:cxn ang="0">
                  <a:pos x="2086" y="0"/>
                </a:cxn>
                <a:cxn ang="0">
                  <a:pos x="2781" y="0"/>
                </a:cxn>
                <a:cxn ang="0">
                  <a:pos x="2781" y="50"/>
                </a:cxn>
                <a:cxn ang="0">
                  <a:pos x="2771" y="50"/>
                </a:cxn>
                <a:cxn ang="0">
                  <a:pos x="2771" y="0"/>
                </a:cxn>
                <a:cxn ang="0">
                  <a:pos x="2781" y="0"/>
                </a:cxn>
                <a:cxn ang="0">
                  <a:pos x="3476" y="0"/>
                </a:cxn>
                <a:cxn ang="0">
                  <a:pos x="3476" y="50"/>
                </a:cxn>
                <a:cxn ang="0">
                  <a:pos x="3466" y="50"/>
                </a:cxn>
                <a:cxn ang="0">
                  <a:pos x="3466" y="0"/>
                </a:cxn>
                <a:cxn ang="0">
                  <a:pos x="3476" y="0"/>
                </a:cxn>
              </a:cxnLst>
              <a:rect l="0" t="0" r="r" b="b"/>
              <a:pathLst>
                <a:path w="3476" h="50">
                  <a:moveTo>
                    <a:pt x="10" y="0"/>
                  </a:moveTo>
                  <a:lnTo>
                    <a:pt x="10" y="50"/>
                  </a:lnTo>
                  <a:lnTo>
                    <a:pt x="0" y="50"/>
                  </a:lnTo>
                  <a:lnTo>
                    <a:pt x="0" y="0"/>
                  </a:lnTo>
                  <a:lnTo>
                    <a:pt x="10" y="0"/>
                  </a:lnTo>
                  <a:close/>
                  <a:moveTo>
                    <a:pt x="695" y="0"/>
                  </a:moveTo>
                  <a:lnTo>
                    <a:pt x="695" y="50"/>
                  </a:lnTo>
                  <a:lnTo>
                    <a:pt x="686" y="50"/>
                  </a:lnTo>
                  <a:lnTo>
                    <a:pt x="686" y="0"/>
                  </a:lnTo>
                  <a:lnTo>
                    <a:pt x="695" y="0"/>
                  </a:lnTo>
                  <a:close/>
                  <a:moveTo>
                    <a:pt x="1391" y="0"/>
                  </a:moveTo>
                  <a:lnTo>
                    <a:pt x="1391" y="50"/>
                  </a:lnTo>
                  <a:lnTo>
                    <a:pt x="1381" y="50"/>
                  </a:lnTo>
                  <a:lnTo>
                    <a:pt x="1381" y="0"/>
                  </a:lnTo>
                  <a:lnTo>
                    <a:pt x="1391" y="0"/>
                  </a:lnTo>
                  <a:close/>
                  <a:moveTo>
                    <a:pt x="2086" y="0"/>
                  </a:moveTo>
                  <a:lnTo>
                    <a:pt x="2086" y="50"/>
                  </a:lnTo>
                  <a:lnTo>
                    <a:pt x="2076" y="50"/>
                  </a:lnTo>
                  <a:lnTo>
                    <a:pt x="2076" y="0"/>
                  </a:lnTo>
                  <a:lnTo>
                    <a:pt x="2086" y="0"/>
                  </a:lnTo>
                  <a:close/>
                  <a:moveTo>
                    <a:pt x="2781" y="0"/>
                  </a:moveTo>
                  <a:lnTo>
                    <a:pt x="2781" y="50"/>
                  </a:lnTo>
                  <a:lnTo>
                    <a:pt x="2771" y="50"/>
                  </a:lnTo>
                  <a:lnTo>
                    <a:pt x="2771" y="0"/>
                  </a:lnTo>
                  <a:lnTo>
                    <a:pt x="2781" y="0"/>
                  </a:lnTo>
                  <a:close/>
                  <a:moveTo>
                    <a:pt x="3476" y="0"/>
                  </a:moveTo>
                  <a:lnTo>
                    <a:pt x="3476" y="50"/>
                  </a:lnTo>
                  <a:lnTo>
                    <a:pt x="3466" y="50"/>
                  </a:lnTo>
                  <a:lnTo>
                    <a:pt x="3466" y="0"/>
                  </a:lnTo>
                  <a:lnTo>
                    <a:pt x="3476" y="0"/>
                  </a:lnTo>
                  <a:close/>
                </a:path>
              </a:pathLst>
            </a:custGeom>
            <a:solidFill>
              <a:srgbClr val="868686"/>
            </a:solidFill>
            <a:ln w="1" cap="flat">
              <a:solidFill>
                <a:srgbClr val="868686"/>
              </a:solidFill>
              <a:prstDash val="solid"/>
              <a:round/>
              <a:headEnd/>
              <a:tailEnd/>
            </a:ln>
          </p:spPr>
          <p:txBody>
            <a:bodyPr/>
            <a:lstStyle/>
            <a:p>
              <a:pPr>
                <a:defRPr/>
              </a:pPr>
              <a:endParaRPr lang="es-ES_tradnl" sz="1800">
                <a:latin typeface="+mj-lt"/>
              </a:endParaRPr>
            </a:p>
          </p:txBody>
        </p:sp>
        <p:sp>
          <p:nvSpPr>
            <p:cNvPr id="10293" name="Rectangle 53"/>
            <p:cNvSpPr>
              <a:spLocks noChangeArrowheads="1"/>
            </p:cNvSpPr>
            <p:nvPr/>
          </p:nvSpPr>
          <p:spPr bwMode="auto">
            <a:xfrm>
              <a:off x="1515" y="3549"/>
              <a:ext cx="28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2009</a:t>
              </a:r>
              <a:endParaRPr lang="es-ES_tradnl" sz="1800">
                <a:latin typeface="+mj-lt"/>
              </a:endParaRPr>
            </a:p>
          </p:txBody>
        </p:sp>
        <p:sp>
          <p:nvSpPr>
            <p:cNvPr id="10294" name="Rectangle 54"/>
            <p:cNvSpPr>
              <a:spLocks noChangeArrowheads="1"/>
            </p:cNvSpPr>
            <p:nvPr/>
          </p:nvSpPr>
          <p:spPr bwMode="auto">
            <a:xfrm>
              <a:off x="2208" y="3549"/>
              <a:ext cx="28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2010</a:t>
              </a:r>
              <a:endParaRPr lang="es-ES_tradnl" sz="1800">
                <a:latin typeface="+mj-lt"/>
              </a:endParaRPr>
            </a:p>
          </p:txBody>
        </p:sp>
        <p:sp>
          <p:nvSpPr>
            <p:cNvPr id="10295" name="Rectangle 55"/>
            <p:cNvSpPr>
              <a:spLocks noChangeArrowheads="1"/>
            </p:cNvSpPr>
            <p:nvPr/>
          </p:nvSpPr>
          <p:spPr bwMode="auto">
            <a:xfrm>
              <a:off x="2902" y="3549"/>
              <a:ext cx="28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2011</a:t>
              </a:r>
              <a:endParaRPr lang="es-ES_tradnl" sz="1800">
                <a:latin typeface="+mj-lt"/>
              </a:endParaRPr>
            </a:p>
          </p:txBody>
        </p:sp>
        <p:sp>
          <p:nvSpPr>
            <p:cNvPr id="10296" name="Rectangle 56"/>
            <p:cNvSpPr>
              <a:spLocks noChangeArrowheads="1"/>
            </p:cNvSpPr>
            <p:nvPr/>
          </p:nvSpPr>
          <p:spPr bwMode="auto">
            <a:xfrm>
              <a:off x="3596" y="3549"/>
              <a:ext cx="28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2012</a:t>
              </a:r>
              <a:endParaRPr lang="es-ES_tradnl" sz="1800">
                <a:latin typeface="+mj-lt"/>
              </a:endParaRPr>
            </a:p>
          </p:txBody>
        </p:sp>
        <p:sp>
          <p:nvSpPr>
            <p:cNvPr id="10297" name="Rectangle 57"/>
            <p:cNvSpPr>
              <a:spLocks noChangeArrowheads="1"/>
            </p:cNvSpPr>
            <p:nvPr/>
          </p:nvSpPr>
          <p:spPr bwMode="auto">
            <a:xfrm>
              <a:off x="4289" y="3549"/>
              <a:ext cx="283" cy="155"/>
            </a:xfrm>
            <a:prstGeom prst="rect">
              <a:avLst/>
            </a:prstGeom>
            <a:noFill/>
            <a:ln w="9525">
              <a:noFill/>
              <a:miter lim="800000"/>
              <a:headEnd/>
              <a:tailEnd/>
            </a:ln>
          </p:spPr>
          <p:txBody>
            <a:bodyPr wrap="none" lIns="0" tIns="0" rIns="0" bIns="0">
              <a:spAutoFit/>
            </a:bodyPr>
            <a:lstStyle/>
            <a:p>
              <a:pPr>
                <a:defRPr/>
              </a:pPr>
              <a:r>
                <a:rPr lang="es-ES_tradnl" sz="1600">
                  <a:solidFill>
                    <a:srgbClr val="000000"/>
                  </a:solidFill>
                  <a:latin typeface="+mj-lt"/>
                </a:rPr>
                <a:t>2013</a:t>
              </a:r>
              <a:endParaRPr lang="es-ES_tradnl" sz="1800">
                <a:latin typeface="+mj-lt"/>
              </a:endParaRPr>
            </a:p>
          </p:txBody>
        </p:sp>
        <p:sp>
          <p:nvSpPr>
            <p:cNvPr id="10298" name="Rectangle 58"/>
            <p:cNvSpPr>
              <a:spLocks noChangeArrowheads="1"/>
            </p:cNvSpPr>
            <p:nvPr/>
          </p:nvSpPr>
          <p:spPr bwMode="auto">
            <a:xfrm>
              <a:off x="1584" y="2677"/>
              <a:ext cx="463" cy="155"/>
            </a:xfrm>
            <a:prstGeom prst="rect">
              <a:avLst/>
            </a:prstGeom>
            <a:noFill/>
            <a:ln w="9525">
              <a:noFill/>
              <a:miter lim="800000"/>
              <a:headEnd/>
              <a:tailEnd/>
            </a:ln>
          </p:spPr>
          <p:txBody>
            <a:bodyPr wrap="none" lIns="0" tIns="0" rIns="0" bIns="0">
              <a:spAutoFit/>
            </a:bodyPr>
            <a:lstStyle/>
            <a:p>
              <a:pPr>
                <a:defRPr/>
              </a:pPr>
              <a:r>
                <a:rPr lang="es-ES_tradnl" sz="1600" dirty="0">
                  <a:solidFill>
                    <a:srgbClr val="000000"/>
                  </a:solidFill>
                  <a:latin typeface="+mj-lt"/>
                </a:rPr>
                <a:t>179.520</a:t>
              </a:r>
              <a:endParaRPr lang="es-ES_tradnl" sz="1800" dirty="0">
                <a:latin typeface="+mj-lt"/>
              </a:endParaRPr>
            </a:p>
          </p:txBody>
        </p:sp>
        <p:sp>
          <p:nvSpPr>
            <p:cNvPr id="10299" name="Rectangle 59"/>
            <p:cNvSpPr>
              <a:spLocks noChangeArrowheads="1"/>
            </p:cNvSpPr>
            <p:nvPr/>
          </p:nvSpPr>
          <p:spPr bwMode="auto">
            <a:xfrm>
              <a:off x="2225" y="2352"/>
              <a:ext cx="463" cy="155"/>
            </a:xfrm>
            <a:prstGeom prst="rect">
              <a:avLst/>
            </a:prstGeom>
            <a:noFill/>
            <a:ln w="9525">
              <a:noFill/>
              <a:miter lim="800000"/>
              <a:headEnd/>
              <a:tailEnd/>
            </a:ln>
          </p:spPr>
          <p:txBody>
            <a:bodyPr wrap="none" lIns="0" tIns="0" rIns="0" bIns="0">
              <a:spAutoFit/>
            </a:bodyPr>
            <a:lstStyle/>
            <a:p>
              <a:pPr>
                <a:defRPr/>
              </a:pPr>
              <a:r>
                <a:rPr lang="es-ES_tradnl" sz="1600" dirty="0">
                  <a:solidFill>
                    <a:srgbClr val="000000"/>
                  </a:solidFill>
                  <a:latin typeface="+mj-lt"/>
                </a:rPr>
                <a:t>330.317</a:t>
              </a:r>
              <a:endParaRPr lang="es-ES_tradnl" sz="1800" dirty="0">
                <a:latin typeface="+mj-lt"/>
              </a:endParaRPr>
            </a:p>
          </p:txBody>
        </p:sp>
        <p:sp>
          <p:nvSpPr>
            <p:cNvPr id="10300" name="Rectangle 60"/>
            <p:cNvSpPr>
              <a:spLocks noChangeArrowheads="1"/>
            </p:cNvSpPr>
            <p:nvPr/>
          </p:nvSpPr>
          <p:spPr bwMode="auto">
            <a:xfrm>
              <a:off x="2945" y="2149"/>
              <a:ext cx="463" cy="155"/>
            </a:xfrm>
            <a:prstGeom prst="rect">
              <a:avLst/>
            </a:prstGeom>
            <a:noFill/>
            <a:ln w="9525">
              <a:noFill/>
              <a:miter lim="800000"/>
              <a:headEnd/>
              <a:tailEnd/>
            </a:ln>
          </p:spPr>
          <p:txBody>
            <a:bodyPr wrap="none" lIns="0" tIns="0" rIns="0" bIns="0">
              <a:spAutoFit/>
            </a:bodyPr>
            <a:lstStyle/>
            <a:p>
              <a:pPr>
                <a:defRPr/>
              </a:pPr>
              <a:r>
                <a:rPr lang="es-ES_tradnl" sz="1600" dirty="0">
                  <a:solidFill>
                    <a:srgbClr val="000000"/>
                  </a:solidFill>
                  <a:latin typeface="+mj-lt"/>
                </a:rPr>
                <a:t>435.013</a:t>
              </a:r>
              <a:endParaRPr lang="es-ES_tradnl" sz="1800" dirty="0">
                <a:latin typeface="+mj-lt"/>
              </a:endParaRPr>
            </a:p>
          </p:txBody>
        </p:sp>
        <p:sp>
          <p:nvSpPr>
            <p:cNvPr id="10301" name="Rectangle 61"/>
            <p:cNvSpPr>
              <a:spLocks noChangeArrowheads="1"/>
            </p:cNvSpPr>
            <p:nvPr/>
          </p:nvSpPr>
          <p:spPr bwMode="auto">
            <a:xfrm>
              <a:off x="3617" y="1920"/>
              <a:ext cx="463" cy="155"/>
            </a:xfrm>
            <a:prstGeom prst="rect">
              <a:avLst/>
            </a:prstGeom>
            <a:noFill/>
            <a:ln w="9525">
              <a:noFill/>
              <a:miter lim="800000"/>
              <a:headEnd/>
              <a:tailEnd/>
            </a:ln>
          </p:spPr>
          <p:txBody>
            <a:bodyPr wrap="none" lIns="0" tIns="0" rIns="0" bIns="0">
              <a:spAutoFit/>
            </a:bodyPr>
            <a:lstStyle/>
            <a:p>
              <a:pPr>
                <a:defRPr/>
              </a:pPr>
              <a:r>
                <a:rPr lang="es-ES_tradnl" sz="1600" dirty="0">
                  <a:solidFill>
                    <a:srgbClr val="000000"/>
                  </a:solidFill>
                  <a:latin typeface="+mj-lt"/>
                </a:rPr>
                <a:t>493.203</a:t>
              </a:r>
              <a:endParaRPr lang="es-ES_tradnl" sz="1800" dirty="0">
                <a:latin typeface="+mj-lt"/>
              </a:endParaRPr>
            </a:p>
          </p:txBody>
        </p:sp>
        <p:sp>
          <p:nvSpPr>
            <p:cNvPr id="10302" name="Rectangle 62"/>
            <p:cNvSpPr>
              <a:spLocks noChangeArrowheads="1"/>
            </p:cNvSpPr>
            <p:nvPr/>
          </p:nvSpPr>
          <p:spPr bwMode="auto">
            <a:xfrm>
              <a:off x="4289" y="1248"/>
              <a:ext cx="463" cy="155"/>
            </a:xfrm>
            <a:prstGeom prst="rect">
              <a:avLst/>
            </a:prstGeom>
            <a:noFill/>
            <a:ln w="9525">
              <a:noFill/>
              <a:miter lim="800000"/>
              <a:headEnd/>
              <a:tailEnd/>
            </a:ln>
          </p:spPr>
          <p:txBody>
            <a:bodyPr wrap="none" lIns="0" tIns="0" rIns="0" bIns="0">
              <a:spAutoFit/>
            </a:bodyPr>
            <a:lstStyle/>
            <a:p>
              <a:pPr>
                <a:defRPr/>
              </a:pPr>
              <a:r>
                <a:rPr lang="es-ES_tradnl" sz="1600" dirty="0">
                  <a:solidFill>
                    <a:srgbClr val="000000"/>
                  </a:solidFill>
                  <a:latin typeface="+mj-lt"/>
                </a:rPr>
                <a:t>805.947</a:t>
              </a:r>
              <a:endParaRPr lang="es-ES_tradnl" sz="1800" dirty="0">
                <a:latin typeface="+mj-lt"/>
              </a:endParaRPr>
            </a:p>
          </p:txBody>
        </p:sp>
        <p:sp>
          <p:nvSpPr>
            <p:cNvPr id="10303" name="Freeform 63"/>
            <p:cNvSpPr>
              <a:spLocks noEditPoints="1"/>
            </p:cNvSpPr>
            <p:nvPr/>
          </p:nvSpPr>
          <p:spPr bwMode="auto">
            <a:xfrm>
              <a:off x="485" y="1013"/>
              <a:ext cx="4777" cy="2870"/>
            </a:xfrm>
            <a:custGeom>
              <a:avLst/>
              <a:gdLst/>
              <a:ahLst/>
              <a:cxnLst>
                <a:cxn ang="0">
                  <a:pos x="0" y="8"/>
                </a:cxn>
                <a:cxn ang="0">
                  <a:pos x="8" y="0"/>
                </a:cxn>
                <a:cxn ang="0">
                  <a:pos x="7688" y="0"/>
                </a:cxn>
                <a:cxn ang="0">
                  <a:pos x="7696" y="8"/>
                </a:cxn>
                <a:cxn ang="0">
                  <a:pos x="7696" y="4616"/>
                </a:cxn>
                <a:cxn ang="0">
                  <a:pos x="7688" y="4624"/>
                </a:cxn>
                <a:cxn ang="0">
                  <a:pos x="8" y="4624"/>
                </a:cxn>
                <a:cxn ang="0">
                  <a:pos x="0" y="4616"/>
                </a:cxn>
                <a:cxn ang="0">
                  <a:pos x="0" y="8"/>
                </a:cxn>
                <a:cxn ang="0">
                  <a:pos x="16" y="4616"/>
                </a:cxn>
                <a:cxn ang="0">
                  <a:pos x="8" y="4608"/>
                </a:cxn>
                <a:cxn ang="0">
                  <a:pos x="7688" y="4608"/>
                </a:cxn>
                <a:cxn ang="0">
                  <a:pos x="7680" y="4616"/>
                </a:cxn>
                <a:cxn ang="0">
                  <a:pos x="7680" y="8"/>
                </a:cxn>
                <a:cxn ang="0">
                  <a:pos x="7688" y="16"/>
                </a:cxn>
                <a:cxn ang="0">
                  <a:pos x="8" y="16"/>
                </a:cxn>
                <a:cxn ang="0">
                  <a:pos x="16" y="8"/>
                </a:cxn>
                <a:cxn ang="0">
                  <a:pos x="16" y="4616"/>
                </a:cxn>
              </a:cxnLst>
              <a:rect l="0" t="0" r="r" b="b"/>
              <a:pathLst>
                <a:path w="7696" h="4624">
                  <a:moveTo>
                    <a:pt x="0" y="8"/>
                  </a:moveTo>
                  <a:cubicBezTo>
                    <a:pt x="0" y="4"/>
                    <a:pt x="4" y="0"/>
                    <a:pt x="8" y="0"/>
                  </a:cubicBezTo>
                  <a:lnTo>
                    <a:pt x="7688" y="0"/>
                  </a:lnTo>
                  <a:cubicBezTo>
                    <a:pt x="7693" y="0"/>
                    <a:pt x="7696" y="4"/>
                    <a:pt x="7696" y="8"/>
                  </a:cubicBezTo>
                  <a:lnTo>
                    <a:pt x="7696" y="4616"/>
                  </a:lnTo>
                  <a:cubicBezTo>
                    <a:pt x="7696" y="4621"/>
                    <a:pt x="7693" y="4624"/>
                    <a:pt x="7688" y="4624"/>
                  </a:cubicBezTo>
                  <a:lnTo>
                    <a:pt x="8" y="4624"/>
                  </a:lnTo>
                  <a:cubicBezTo>
                    <a:pt x="4" y="4624"/>
                    <a:pt x="0" y="4621"/>
                    <a:pt x="0" y="4616"/>
                  </a:cubicBezTo>
                  <a:lnTo>
                    <a:pt x="0" y="8"/>
                  </a:lnTo>
                  <a:close/>
                  <a:moveTo>
                    <a:pt x="16" y="4616"/>
                  </a:moveTo>
                  <a:lnTo>
                    <a:pt x="8" y="4608"/>
                  </a:lnTo>
                  <a:lnTo>
                    <a:pt x="7688" y="4608"/>
                  </a:lnTo>
                  <a:lnTo>
                    <a:pt x="7680" y="4616"/>
                  </a:lnTo>
                  <a:lnTo>
                    <a:pt x="7680" y="8"/>
                  </a:lnTo>
                  <a:lnTo>
                    <a:pt x="7688" y="16"/>
                  </a:lnTo>
                  <a:lnTo>
                    <a:pt x="8" y="16"/>
                  </a:lnTo>
                  <a:lnTo>
                    <a:pt x="16" y="8"/>
                  </a:lnTo>
                  <a:lnTo>
                    <a:pt x="16" y="4616"/>
                  </a:lnTo>
                  <a:close/>
                </a:path>
              </a:pathLst>
            </a:custGeom>
            <a:solidFill>
              <a:srgbClr val="868686"/>
            </a:solidFill>
            <a:ln w="1" cap="flat">
              <a:solidFill>
                <a:srgbClr val="868686"/>
              </a:solidFill>
              <a:prstDash val="solid"/>
              <a:round/>
              <a:headEnd/>
              <a:tailEnd/>
            </a:ln>
          </p:spPr>
          <p:txBody>
            <a:bodyPr/>
            <a:lstStyle/>
            <a:p>
              <a:pPr>
                <a:defRPr/>
              </a:pPr>
              <a:endParaRPr lang="es-ES_tradnl" sz="1800">
                <a:latin typeface="+mj-lt"/>
              </a:endParaRP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pPr eaLnBrk="1" hangingPunct="1">
              <a:defRPr/>
            </a:pPr>
            <a:r>
              <a:rPr lang="es-ES" smtClean="0"/>
              <a:t>Inversión y financiamiento </a:t>
            </a:r>
          </a:p>
        </p:txBody>
      </p:sp>
      <p:pic>
        <p:nvPicPr>
          <p:cNvPr id="10243" name="Picture 4"/>
          <p:cNvPicPr>
            <a:picLocks noChangeAspect="1" noChangeArrowheads="1"/>
          </p:cNvPicPr>
          <p:nvPr/>
        </p:nvPicPr>
        <p:blipFill>
          <a:blip r:embed="rId2"/>
          <a:srcRect/>
          <a:stretch>
            <a:fillRect/>
          </a:stretch>
        </p:blipFill>
        <p:spPr bwMode="auto">
          <a:xfrm>
            <a:off x="1447800" y="1298575"/>
            <a:ext cx="6172200" cy="1292225"/>
          </a:xfrm>
          <a:prstGeom prst="rect">
            <a:avLst/>
          </a:prstGeom>
          <a:noFill/>
          <a:ln w="9525">
            <a:noFill/>
            <a:miter lim="800000"/>
            <a:headEnd/>
            <a:tailEnd/>
          </a:ln>
        </p:spPr>
      </p:pic>
      <p:pic>
        <p:nvPicPr>
          <p:cNvPr id="10245" name="Picture 8"/>
          <p:cNvPicPr>
            <a:picLocks noChangeAspect="1" noChangeArrowheads="1"/>
          </p:cNvPicPr>
          <p:nvPr/>
        </p:nvPicPr>
        <p:blipFill>
          <a:blip r:embed="rId3"/>
          <a:srcRect/>
          <a:stretch>
            <a:fillRect/>
          </a:stretch>
        </p:blipFill>
        <p:spPr bwMode="auto">
          <a:xfrm>
            <a:off x="1447800" y="2819400"/>
            <a:ext cx="6096000" cy="1004888"/>
          </a:xfrm>
          <a:prstGeom prst="rect">
            <a:avLst/>
          </a:prstGeom>
          <a:noFill/>
          <a:ln w="9525">
            <a:noFill/>
            <a:miter lim="800000"/>
            <a:headEnd/>
            <a:tailEnd/>
          </a:ln>
        </p:spPr>
      </p:pic>
      <p:pic>
        <p:nvPicPr>
          <p:cNvPr id="10247" name="Picture 7"/>
          <p:cNvPicPr>
            <a:picLocks noChangeAspect="1" noChangeArrowheads="1"/>
          </p:cNvPicPr>
          <p:nvPr/>
        </p:nvPicPr>
        <p:blipFill>
          <a:blip r:embed="rId4"/>
          <a:srcRect/>
          <a:stretch>
            <a:fillRect/>
          </a:stretch>
        </p:blipFill>
        <p:spPr bwMode="auto">
          <a:xfrm>
            <a:off x="1447800" y="4038600"/>
            <a:ext cx="6172200" cy="213360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idx="4294967295"/>
          </p:nvPr>
        </p:nvSpPr>
        <p:spPr/>
        <p:txBody>
          <a:bodyPr lIns="91440" rIns="91440" anchor="ctr"/>
          <a:lstStyle/>
          <a:p>
            <a:pPr eaLnBrk="1" hangingPunct="1">
              <a:defRPr/>
            </a:pPr>
            <a:r>
              <a:rPr lang="es-ES" smtClean="0"/>
              <a:t>Costo fijos y variables</a:t>
            </a:r>
          </a:p>
        </p:txBody>
      </p:sp>
      <p:pic>
        <p:nvPicPr>
          <p:cNvPr id="11270" name="Picture 6"/>
          <p:cNvPicPr>
            <a:picLocks noChangeAspect="1" noChangeArrowheads="1"/>
          </p:cNvPicPr>
          <p:nvPr/>
        </p:nvPicPr>
        <p:blipFill>
          <a:blip r:embed="rId3"/>
          <a:srcRect/>
          <a:stretch>
            <a:fillRect/>
          </a:stretch>
        </p:blipFill>
        <p:spPr bwMode="auto">
          <a:xfrm>
            <a:off x="533400" y="1600200"/>
            <a:ext cx="8153400" cy="4114800"/>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Hitt, Ireland, and Hoskisson 7e.">
  <a:themeElements>
    <a:clrScheme name="Hitt, Ireland, and Hoskisson 7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itt, Ireland, and Hoskisson 7e.">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Hitt, Ireland, and Hoskisson 7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itt, Ireland, and Hoskisson 7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itt, Ireland, and Hoskisson 7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itt, Ireland, and Hoskisson 7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itt, Ireland, and Hoskisson 7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itt, Ireland, and Hoskisson 7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itt, Ireland, and Hoskisson 7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itt, Ireland, and Hoskisson 7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itt, Ireland, and Hoskisson 7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itt, Ireland, and Hoskisson 7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itt, Ireland, and Hoskisson 7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itt, Ireland, and Hoskisson 7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2903</TotalTime>
  <Words>686</Words>
  <Application>Microsoft Office PowerPoint</Application>
  <PresentationFormat>Presentación en pantalla (4:3)</PresentationFormat>
  <Paragraphs>116</Paragraphs>
  <Slides>19</Slides>
  <Notes>10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Tahoma</vt:lpstr>
      <vt:lpstr>Wingdings</vt:lpstr>
      <vt:lpstr>Times New Roman</vt:lpstr>
      <vt:lpstr>Hitt, Ireland, and Hoskisson 7e.</vt:lpstr>
      <vt:lpstr>Diapositiva 1</vt:lpstr>
      <vt:lpstr>Objetivos</vt:lpstr>
      <vt:lpstr>Objetivos (cont’d)</vt:lpstr>
      <vt:lpstr>Definición del problema</vt:lpstr>
      <vt:lpstr>Justificación</vt:lpstr>
      <vt:lpstr>Metodología</vt:lpstr>
      <vt:lpstr>Cuantificación de la demanda </vt:lpstr>
      <vt:lpstr>Inversión y financiamiento </vt:lpstr>
      <vt:lpstr>Costo fijos y variables</vt:lpstr>
      <vt:lpstr>Flujo de caja proyectado</vt:lpstr>
      <vt:lpstr>TIR y VAN </vt:lpstr>
      <vt:lpstr>Sensibilidad: precio, cantidad y costos variables</vt:lpstr>
      <vt:lpstr>Gestión de riesgo con respecto al precio de venta</vt:lpstr>
      <vt:lpstr>Gestión de riesgo con respecto a la cantidad vendida</vt:lpstr>
      <vt:lpstr>Conclusiones</vt:lpstr>
      <vt:lpstr>Conclusiones (cont’d)</vt:lpstr>
      <vt:lpstr>Conclusiones (cont’d)</vt:lpstr>
      <vt:lpstr>Recomendaciones</vt:lpstr>
      <vt:lpstr>Diapositiva 19</vt:lpstr>
    </vt:vector>
  </TitlesOfParts>
  <Manager>Mardell Glinski-Schultz</Manager>
  <Company>Thomson/South-Western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7e.</dc:title>
  <dc:subject>Chapter 7</dc:subject>
  <dc:creator>Charlie Cook, The University of West Alabama</dc:creator>
  <cp:lastModifiedBy>Administrador</cp:lastModifiedBy>
  <cp:revision>107</cp:revision>
  <dcterms:created xsi:type="dcterms:W3CDTF">2005-11-04T15:06:22Z</dcterms:created>
  <dcterms:modified xsi:type="dcterms:W3CDTF">2009-10-26T17:41:59Z</dcterms:modified>
</cp:coreProperties>
</file>