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6" r:id="rId1"/>
  </p:sldMasterIdLst>
  <p:notesMasterIdLst>
    <p:notesMasterId r:id="rId53"/>
  </p:notesMasterIdLst>
  <p:sldIdLst>
    <p:sldId id="304" r:id="rId2"/>
    <p:sldId id="337" r:id="rId3"/>
    <p:sldId id="305" r:id="rId4"/>
    <p:sldId id="336" r:id="rId5"/>
    <p:sldId id="306" r:id="rId6"/>
    <p:sldId id="290" r:id="rId7"/>
    <p:sldId id="292" r:id="rId8"/>
    <p:sldId id="314" r:id="rId9"/>
    <p:sldId id="313" r:id="rId10"/>
    <p:sldId id="315" r:id="rId11"/>
    <p:sldId id="279" r:id="rId12"/>
    <p:sldId id="297" r:id="rId13"/>
    <p:sldId id="281" r:id="rId14"/>
    <p:sldId id="298" r:id="rId15"/>
    <p:sldId id="307" r:id="rId16"/>
    <p:sldId id="312" r:id="rId17"/>
    <p:sldId id="316" r:id="rId18"/>
    <p:sldId id="323" r:id="rId19"/>
    <p:sldId id="324" r:id="rId20"/>
    <p:sldId id="325" r:id="rId21"/>
    <p:sldId id="326" r:id="rId22"/>
    <p:sldId id="327" r:id="rId23"/>
    <p:sldId id="338" r:id="rId24"/>
    <p:sldId id="347" r:id="rId25"/>
    <p:sldId id="348" r:id="rId26"/>
    <p:sldId id="349" r:id="rId27"/>
    <p:sldId id="350" r:id="rId28"/>
    <p:sldId id="352" r:id="rId29"/>
    <p:sldId id="353" r:id="rId30"/>
    <p:sldId id="354" r:id="rId31"/>
    <p:sldId id="320" r:id="rId32"/>
    <p:sldId id="322" r:id="rId33"/>
    <p:sldId id="321" r:id="rId34"/>
    <p:sldId id="319" r:id="rId35"/>
    <p:sldId id="339" r:id="rId36"/>
    <p:sldId id="340" r:id="rId37"/>
    <p:sldId id="341" r:id="rId38"/>
    <p:sldId id="342" r:id="rId39"/>
    <p:sldId id="343" r:id="rId40"/>
    <p:sldId id="344" r:id="rId41"/>
    <p:sldId id="345" r:id="rId42"/>
    <p:sldId id="346" r:id="rId43"/>
    <p:sldId id="328" r:id="rId44"/>
    <p:sldId id="330" r:id="rId45"/>
    <p:sldId id="331" r:id="rId46"/>
    <p:sldId id="332" r:id="rId47"/>
    <p:sldId id="333" r:id="rId48"/>
    <p:sldId id="329" r:id="rId49"/>
    <p:sldId id="334" r:id="rId50"/>
    <p:sldId id="335" r:id="rId51"/>
    <p:sldId id="295"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CC66"/>
    <a:srgbClr val="003399"/>
    <a:srgbClr val="0066CC"/>
    <a:srgbClr val="FF9900"/>
    <a:srgbClr val="CC6600"/>
    <a:srgbClr val="FF9966"/>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8325" autoAdjust="0"/>
    <p:restoredTop sz="99176" autoAdjust="0"/>
  </p:normalViewPr>
  <p:slideViewPr>
    <p:cSldViewPr>
      <p:cViewPr>
        <p:scale>
          <a:sx n="75" d="100"/>
          <a:sy n="75" d="100"/>
        </p:scale>
        <p:origin x="-1428" y="-654"/>
      </p:cViewPr>
      <p:guideLst>
        <p:guide orient="horz" pos="2160"/>
        <p:guide pos="2880"/>
        <p:guide pos="240"/>
        <p:guide pos="55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endParaRPr lang="es-ES"/>
          </a:p>
        </p:txBody>
      </p:sp>
      <p:sp>
        <p:nvSpPr>
          <p:cNvPr id="28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endParaRPr lang="es-E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endParaRPr lang="es-ES"/>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BB43D37E-74D0-405B-A07D-698D3FF21063}"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9B055-16CA-4830-B9AD-4367A873580F}" type="slidenum">
              <a:rPr lang="es-ES"/>
              <a:pPr/>
              <a:t>13</a:t>
            </a:fld>
            <a:endParaRPr lang="es-E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78178" name="Group 2"/>
          <p:cNvGrpSpPr>
            <a:grpSpLocks/>
          </p:cNvGrpSpPr>
          <p:nvPr/>
        </p:nvGrpSpPr>
        <p:grpSpPr bwMode="auto">
          <a:xfrm>
            <a:off x="-3222625" y="304800"/>
            <a:ext cx="11909425" cy="4724400"/>
            <a:chOff x="-2030" y="192"/>
            <a:chExt cx="7502" cy="2976"/>
          </a:xfrm>
        </p:grpSpPr>
        <p:sp>
          <p:nvSpPr>
            <p:cNvPr id="178179" name="Line 3"/>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lstStyle/>
            <a:p>
              <a:endParaRPr lang="es-ES"/>
            </a:p>
          </p:txBody>
        </p:sp>
        <p:sp>
          <p:nvSpPr>
            <p:cNvPr id="178180"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endParaRPr lang="es-EC" sz="2400">
                <a:latin typeface="Times New Roman" pitchFamily="18" charset="0"/>
              </a:endParaRPr>
            </a:p>
          </p:txBody>
        </p:sp>
        <p:sp>
          <p:nvSpPr>
            <p:cNvPr id="178181"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endParaRPr lang="es-EC">
                <a:latin typeface="Arial" charset="0"/>
              </a:endParaRPr>
            </a:p>
          </p:txBody>
        </p:sp>
      </p:grpSp>
      <p:sp>
        <p:nvSpPr>
          <p:cNvPr id="178182" name="Rectangle 6"/>
          <p:cNvSpPr>
            <a:spLocks noGrp="1" noChangeArrowheads="1"/>
          </p:cNvSpPr>
          <p:nvPr>
            <p:ph type="ctrTitle"/>
          </p:nvPr>
        </p:nvSpPr>
        <p:spPr>
          <a:xfrm>
            <a:off x="1443038" y="985838"/>
            <a:ext cx="7239000" cy="1444625"/>
          </a:xfrm>
        </p:spPr>
        <p:txBody>
          <a:bodyPr/>
          <a:lstStyle>
            <a:lvl1pPr>
              <a:defRPr sz="4000"/>
            </a:lvl1pPr>
          </a:lstStyle>
          <a:p>
            <a:r>
              <a:rPr lang="es-EC"/>
              <a:t>Click to edit Master title style</a:t>
            </a:r>
          </a:p>
        </p:txBody>
      </p:sp>
      <p:sp>
        <p:nvSpPr>
          <p:cNvPr id="178183"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s-EC"/>
              <a:t>Click to edit Master subtitle style</a:t>
            </a:r>
          </a:p>
        </p:txBody>
      </p:sp>
      <p:sp>
        <p:nvSpPr>
          <p:cNvPr id="178184" name="Rectangle 8"/>
          <p:cNvSpPr>
            <a:spLocks noGrp="1" noChangeArrowheads="1"/>
          </p:cNvSpPr>
          <p:nvPr>
            <p:ph type="dt" sz="half" idx="2"/>
          </p:nvPr>
        </p:nvSpPr>
        <p:spPr/>
        <p:txBody>
          <a:bodyPr/>
          <a:lstStyle>
            <a:lvl1pPr>
              <a:defRPr/>
            </a:lvl1pPr>
          </a:lstStyle>
          <a:p>
            <a:endParaRPr lang="es-EC"/>
          </a:p>
        </p:txBody>
      </p:sp>
      <p:sp>
        <p:nvSpPr>
          <p:cNvPr id="178185" name="Rectangle 9"/>
          <p:cNvSpPr>
            <a:spLocks noGrp="1" noChangeArrowheads="1"/>
          </p:cNvSpPr>
          <p:nvPr>
            <p:ph type="ftr" sz="quarter" idx="3"/>
          </p:nvPr>
        </p:nvSpPr>
        <p:spPr/>
        <p:txBody>
          <a:bodyPr/>
          <a:lstStyle>
            <a:lvl1pPr>
              <a:defRPr/>
            </a:lvl1pPr>
          </a:lstStyle>
          <a:p>
            <a:endParaRPr lang="es-EC"/>
          </a:p>
        </p:txBody>
      </p:sp>
      <p:sp>
        <p:nvSpPr>
          <p:cNvPr id="178186" name="Rectangle 10"/>
          <p:cNvSpPr>
            <a:spLocks noGrp="1" noChangeArrowheads="1"/>
          </p:cNvSpPr>
          <p:nvPr>
            <p:ph type="sldNum" sz="quarter" idx="4"/>
          </p:nvPr>
        </p:nvSpPr>
        <p:spPr/>
        <p:txBody>
          <a:bodyPr/>
          <a:lstStyle>
            <a:lvl1pPr>
              <a:defRPr/>
            </a:lvl1pPr>
          </a:lstStyle>
          <a:p>
            <a:fld id="{F7253E20-9C3C-41FF-90B9-2157D52808E4}" type="slidenum">
              <a:rPr lang="es-EC"/>
              <a:pPr/>
              <a:t>‹Nº›</a:t>
            </a:fld>
            <a:endParaRPr lang="es-EC"/>
          </a:p>
        </p:txBody>
      </p:sp>
    </p:spTree>
  </p:cSld>
  <p:clrMapOvr>
    <a:masterClrMapping/>
  </p:clrMapOvr>
  <p:transition>
    <p:randomBa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D71DE969-409C-47B5-9CE2-8B15664AC771}" type="slidenum">
              <a:rPr lang="es-EC"/>
              <a:pPr/>
              <a:t>‹Nº›</a:t>
            </a:fld>
            <a:endParaRPr lang="es-EC"/>
          </a:p>
        </p:txBody>
      </p:sp>
    </p:spTree>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6413" y="301625"/>
            <a:ext cx="1827212" cy="5640388"/>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370013" y="301625"/>
            <a:ext cx="5334000" cy="564038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695C5EA8-2741-48AC-8706-1A30C147FA16}" type="slidenum">
              <a:rPr lang="es-EC"/>
              <a:pPr/>
              <a:t>‹Nº›</a:t>
            </a:fld>
            <a:endParaRPr lang="es-EC"/>
          </a:p>
        </p:txBody>
      </p:sp>
    </p:spTree>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98A654F4-F6D4-4FA7-9C77-DB30BD7700BF}" type="slidenum">
              <a:rPr lang="es-EC"/>
              <a:pPr/>
              <a:t>‹Nº›</a:t>
            </a:fld>
            <a:endParaRPr lang="es-EC"/>
          </a:p>
        </p:txBody>
      </p:sp>
    </p:spTree>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37B672BE-EA1E-4436-BD38-0B86A335A375}" type="slidenum">
              <a:rPr lang="es-EC"/>
              <a:pPr/>
              <a:t>‹Nº›</a:t>
            </a:fld>
            <a:endParaRPr lang="es-EC"/>
          </a:p>
        </p:txBody>
      </p:sp>
    </p:spTree>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C"/>
          </a:p>
        </p:txBody>
      </p:sp>
      <p:sp>
        <p:nvSpPr>
          <p:cNvPr id="6" name="5 Marcador de pie de página"/>
          <p:cNvSpPr>
            <a:spLocks noGrp="1"/>
          </p:cNvSpPr>
          <p:nvPr>
            <p:ph type="ftr" sz="quarter" idx="11"/>
          </p:nvPr>
        </p:nvSpPr>
        <p:spPr/>
        <p:txBody>
          <a:bodyPr/>
          <a:lstStyle>
            <a:lvl1pPr>
              <a:defRPr/>
            </a:lvl1pPr>
          </a:lstStyle>
          <a:p>
            <a:endParaRPr lang="es-EC"/>
          </a:p>
        </p:txBody>
      </p:sp>
      <p:sp>
        <p:nvSpPr>
          <p:cNvPr id="7" name="6 Marcador de número de diapositiva"/>
          <p:cNvSpPr>
            <a:spLocks noGrp="1"/>
          </p:cNvSpPr>
          <p:nvPr>
            <p:ph type="sldNum" sz="quarter" idx="12"/>
          </p:nvPr>
        </p:nvSpPr>
        <p:spPr/>
        <p:txBody>
          <a:bodyPr/>
          <a:lstStyle>
            <a:lvl1pPr>
              <a:defRPr/>
            </a:lvl1pPr>
          </a:lstStyle>
          <a:p>
            <a:fld id="{A4C9F80C-1745-4028-8AA5-E9D10F5E239F}" type="slidenum">
              <a:rPr lang="es-EC"/>
              <a:pPr/>
              <a:t>‹Nº›</a:t>
            </a:fld>
            <a:endParaRPr lang="es-EC"/>
          </a:p>
        </p:txBody>
      </p:sp>
    </p:spTree>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C"/>
          </a:p>
        </p:txBody>
      </p:sp>
      <p:sp>
        <p:nvSpPr>
          <p:cNvPr id="8" name="7 Marcador de pie de página"/>
          <p:cNvSpPr>
            <a:spLocks noGrp="1"/>
          </p:cNvSpPr>
          <p:nvPr>
            <p:ph type="ftr" sz="quarter" idx="11"/>
          </p:nvPr>
        </p:nvSpPr>
        <p:spPr/>
        <p:txBody>
          <a:bodyPr/>
          <a:lstStyle>
            <a:lvl1pPr>
              <a:defRPr/>
            </a:lvl1pPr>
          </a:lstStyle>
          <a:p>
            <a:endParaRPr lang="es-EC"/>
          </a:p>
        </p:txBody>
      </p:sp>
      <p:sp>
        <p:nvSpPr>
          <p:cNvPr id="9" name="8 Marcador de número de diapositiva"/>
          <p:cNvSpPr>
            <a:spLocks noGrp="1"/>
          </p:cNvSpPr>
          <p:nvPr>
            <p:ph type="sldNum" sz="quarter" idx="12"/>
          </p:nvPr>
        </p:nvSpPr>
        <p:spPr/>
        <p:txBody>
          <a:bodyPr/>
          <a:lstStyle>
            <a:lvl1pPr>
              <a:defRPr/>
            </a:lvl1pPr>
          </a:lstStyle>
          <a:p>
            <a:fld id="{55D9B012-0A5B-4F18-98F6-B0C37D98F166}" type="slidenum">
              <a:rPr lang="es-EC"/>
              <a:pPr/>
              <a:t>‹Nº›</a:t>
            </a:fld>
            <a:endParaRPr lang="es-EC"/>
          </a:p>
        </p:txBody>
      </p:sp>
    </p:spTree>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C"/>
          </a:p>
        </p:txBody>
      </p:sp>
      <p:sp>
        <p:nvSpPr>
          <p:cNvPr id="4" name="3 Marcador de pie de página"/>
          <p:cNvSpPr>
            <a:spLocks noGrp="1"/>
          </p:cNvSpPr>
          <p:nvPr>
            <p:ph type="ftr" sz="quarter" idx="11"/>
          </p:nvPr>
        </p:nvSpPr>
        <p:spPr/>
        <p:txBody>
          <a:bodyPr/>
          <a:lstStyle>
            <a:lvl1pPr>
              <a:defRPr/>
            </a:lvl1pPr>
          </a:lstStyle>
          <a:p>
            <a:endParaRPr lang="es-EC"/>
          </a:p>
        </p:txBody>
      </p:sp>
      <p:sp>
        <p:nvSpPr>
          <p:cNvPr id="5" name="4 Marcador de número de diapositiva"/>
          <p:cNvSpPr>
            <a:spLocks noGrp="1"/>
          </p:cNvSpPr>
          <p:nvPr>
            <p:ph type="sldNum" sz="quarter" idx="12"/>
          </p:nvPr>
        </p:nvSpPr>
        <p:spPr/>
        <p:txBody>
          <a:bodyPr/>
          <a:lstStyle>
            <a:lvl1pPr>
              <a:defRPr/>
            </a:lvl1pPr>
          </a:lstStyle>
          <a:p>
            <a:fld id="{7DCA86EA-5A57-4DE4-8B23-64CEBBF13AE4}" type="slidenum">
              <a:rPr lang="es-EC"/>
              <a:pPr/>
              <a:t>‹Nº›</a:t>
            </a:fld>
            <a:endParaRPr lang="es-EC"/>
          </a:p>
        </p:txBody>
      </p:sp>
    </p:spTree>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C"/>
          </a:p>
        </p:txBody>
      </p:sp>
      <p:sp>
        <p:nvSpPr>
          <p:cNvPr id="3" name="2 Marcador de pie de página"/>
          <p:cNvSpPr>
            <a:spLocks noGrp="1"/>
          </p:cNvSpPr>
          <p:nvPr>
            <p:ph type="ftr" sz="quarter" idx="11"/>
          </p:nvPr>
        </p:nvSpPr>
        <p:spPr/>
        <p:txBody>
          <a:bodyPr/>
          <a:lstStyle>
            <a:lvl1pPr>
              <a:defRPr/>
            </a:lvl1pPr>
          </a:lstStyle>
          <a:p>
            <a:endParaRPr lang="es-EC"/>
          </a:p>
        </p:txBody>
      </p:sp>
      <p:sp>
        <p:nvSpPr>
          <p:cNvPr id="4" name="3 Marcador de número de diapositiva"/>
          <p:cNvSpPr>
            <a:spLocks noGrp="1"/>
          </p:cNvSpPr>
          <p:nvPr>
            <p:ph type="sldNum" sz="quarter" idx="12"/>
          </p:nvPr>
        </p:nvSpPr>
        <p:spPr/>
        <p:txBody>
          <a:bodyPr/>
          <a:lstStyle>
            <a:lvl1pPr>
              <a:defRPr/>
            </a:lvl1pPr>
          </a:lstStyle>
          <a:p>
            <a:fld id="{865D33D4-93A9-4780-BC85-570DF9964EC7}" type="slidenum">
              <a:rPr lang="es-EC"/>
              <a:pPr/>
              <a:t>‹Nº›</a:t>
            </a:fld>
            <a:endParaRPr lang="es-EC"/>
          </a:p>
        </p:txBody>
      </p:sp>
    </p:spTree>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C"/>
          </a:p>
        </p:txBody>
      </p:sp>
      <p:sp>
        <p:nvSpPr>
          <p:cNvPr id="6" name="5 Marcador de pie de página"/>
          <p:cNvSpPr>
            <a:spLocks noGrp="1"/>
          </p:cNvSpPr>
          <p:nvPr>
            <p:ph type="ftr" sz="quarter" idx="11"/>
          </p:nvPr>
        </p:nvSpPr>
        <p:spPr/>
        <p:txBody>
          <a:bodyPr/>
          <a:lstStyle>
            <a:lvl1pPr>
              <a:defRPr/>
            </a:lvl1pPr>
          </a:lstStyle>
          <a:p>
            <a:endParaRPr lang="es-EC"/>
          </a:p>
        </p:txBody>
      </p:sp>
      <p:sp>
        <p:nvSpPr>
          <p:cNvPr id="7" name="6 Marcador de número de diapositiva"/>
          <p:cNvSpPr>
            <a:spLocks noGrp="1"/>
          </p:cNvSpPr>
          <p:nvPr>
            <p:ph type="sldNum" sz="quarter" idx="12"/>
          </p:nvPr>
        </p:nvSpPr>
        <p:spPr/>
        <p:txBody>
          <a:bodyPr/>
          <a:lstStyle>
            <a:lvl1pPr>
              <a:defRPr/>
            </a:lvl1pPr>
          </a:lstStyle>
          <a:p>
            <a:fld id="{8DF3447A-7CE3-486A-B816-6CA2484642A7}" type="slidenum">
              <a:rPr lang="es-EC"/>
              <a:pPr/>
              <a:t>‹Nº›</a:t>
            </a:fld>
            <a:endParaRPr lang="es-EC"/>
          </a:p>
        </p:txBody>
      </p:sp>
    </p:spTree>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C"/>
          </a:p>
        </p:txBody>
      </p:sp>
      <p:sp>
        <p:nvSpPr>
          <p:cNvPr id="6" name="5 Marcador de pie de página"/>
          <p:cNvSpPr>
            <a:spLocks noGrp="1"/>
          </p:cNvSpPr>
          <p:nvPr>
            <p:ph type="ftr" sz="quarter" idx="11"/>
          </p:nvPr>
        </p:nvSpPr>
        <p:spPr/>
        <p:txBody>
          <a:bodyPr/>
          <a:lstStyle>
            <a:lvl1pPr>
              <a:defRPr/>
            </a:lvl1pPr>
          </a:lstStyle>
          <a:p>
            <a:endParaRPr lang="es-EC"/>
          </a:p>
        </p:txBody>
      </p:sp>
      <p:sp>
        <p:nvSpPr>
          <p:cNvPr id="7" name="6 Marcador de número de diapositiva"/>
          <p:cNvSpPr>
            <a:spLocks noGrp="1"/>
          </p:cNvSpPr>
          <p:nvPr>
            <p:ph type="sldNum" sz="quarter" idx="12"/>
          </p:nvPr>
        </p:nvSpPr>
        <p:spPr/>
        <p:txBody>
          <a:bodyPr/>
          <a:lstStyle>
            <a:lvl1pPr>
              <a:defRPr/>
            </a:lvl1pPr>
          </a:lstStyle>
          <a:p>
            <a:fld id="{166F225E-4C1C-4EDD-8D4F-E96034BBCDC5}" type="slidenum">
              <a:rPr lang="es-EC"/>
              <a:pPr/>
              <a:t>‹Nº›</a:t>
            </a:fld>
            <a:endParaRPr lang="es-EC"/>
          </a:p>
        </p:txBody>
      </p:sp>
    </p:spTree>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7154" name="Group 2"/>
          <p:cNvGrpSpPr>
            <a:grpSpLocks/>
          </p:cNvGrpSpPr>
          <p:nvPr/>
        </p:nvGrpSpPr>
        <p:grpSpPr bwMode="auto">
          <a:xfrm>
            <a:off x="-3238500" y="0"/>
            <a:ext cx="11925300" cy="3810000"/>
            <a:chOff x="-2040" y="0"/>
            <a:chExt cx="7512" cy="2400"/>
          </a:xfrm>
        </p:grpSpPr>
        <p:sp>
          <p:nvSpPr>
            <p:cNvPr id="177155"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endParaRPr lang="es-EC" sz="2400">
                <a:latin typeface="Times New Roman" pitchFamily="18" charset="0"/>
              </a:endParaRPr>
            </a:p>
          </p:txBody>
        </p:sp>
        <p:sp>
          <p:nvSpPr>
            <p:cNvPr id="177156"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endParaRPr lang="es-EC">
                <a:latin typeface="Arial" charset="0"/>
              </a:endParaRPr>
            </a:p>
          </p:txBody>
        </p:sp>
        <p:sp>
          <p:nvSpPr>
            <p:cNvPr id="177157" name="Line 5"/>
            <p:cNvSpPr>
              <a:spLocks noChangeShapeType="1"/>
            </p:cNvSpPr>
            <p:nvPr/>
          </p:nvSpPr>
          <p:spPr bwMode="auto">
            <a:xfrm>
              <a:off x="864" y="960"/>
              <a:ext cx="4608" cy="0"/>
            </a:xfrm>
            <a:prstGeom prst="line">
              <a:avLst/>
            </a:prstGeom>
            <a:noFill/>
            <a:ln w="12700">
              <a:solidFill>
                <a:schemeClr val="tx1"/>
              </a:solidFill>
              <a:round/>
              <a:headEnd/>
              <a:tailEnd/>
            </a:ln>
            <a:effectLst/>
          </p:spPr>
          <p:txBody>
            <a:bodyPr/>
            <a:lstStyle/>
            <a:p>
              <a:endParaRPr lang="es-ES"/>
            </a:p>
          </p:txBody>
        </p:sp>
      </p:grpSp>
      <p:sp>
        <p:nvSpPr>
          <p:cNvPr id="177158"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s-EC" smtClean="0"/>
              <a:t>Click to edit Master title style</a:t>
            </a:r>
          </a:p>
        </p:txBody>
      </p:sp>
      <p:sp>
        <p:nvSpPr>
          <p:cNvPr id="177159"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C" smtClean="0"/>
              <a:t>Click to edit Master text styles</a:t>
            </a:r>
          </a:p>
          <a:p>
            <a:pPr lvl="1"/>
            <a:r>
              <a:rPr lang="es-EC" smtClean="0"/>
              <a:t>Second level</a:t>
            </a:r>
          </a:p>
          <a:p>
            <a:pPr lvl="2"/>
            <a:r>
              <a:rPr lang="es-EC" smtClean="0"/>
              <a:t>Third level</a:t>
            </a:r>
          </a:p>
          <a:p>
            <a:pPr lvl="3"/>
            <a:r>
              <a:rPr lang="es-EC" smtClean="0"/>
              <a:t>Fourth level</a:t>
            </a:r>
          </a:p>
          <a:p>
            <a:pPr lvl="4"/>
            <a:r>
              <a:rPr lang="es-EC" smtClean="0"/>
              <a:t>Fifth level</a:t>
            </a:r>
          </a:p>
        </p:txBody>
      </p:sp>
      <p:sp>
        <p:nvSpPr>
          <p:cNvPr id="177160"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C"/>
          </a:p>
        </p:txBody>
      </p:sp>
      <p:sp>
        <p:nvSpPr>
          <p:cNvPr id="177161"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endParaRPr lang="es-EC"/>
          </a:p>
        </p:txBody>
      </p:sp>
      <p:sp>
        <p:nvSpPr>
          <p:cNvPr id="177162"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B3AE34A-9418-4F7C-961D-0BA34E36C8D6}" type="slidenum">
              <a:rPr lang="es-EC"/>
              <a:pPr/>
              <a:t>‹Nº›</a:t>
            </a:fld>
            <a:endParaRPr lang="es-EC"/>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randomBar/>
  </p:transition>
  <p:timing>
    <p:tnLst>
      <p:par>
        <p:cTn id="1" dur="indefinite" restart="never" nodeType="tmRoot"/>
      </p:par>
    </p:tnLst>
  </p:timing>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fontAlgn="base">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elpais.es/articulo/sociedad/Nobel/Paz/premia/banquero/pobres/Mohamed/Yunus/elpporsoc/20061013elpepusoc_1/Te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Hoja_de_c_lculo_de_Microsoft_Office_Excel_97-2003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Hoja_de_c_lculo_de_Microsoft_Office_Excel_97-2003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Hoja_de_c_lculo_de_Microsoft_Office_Excel_97-20033.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Hoja_de_c_lculo_de_Microsoft_Office_Excel_97-20034.xl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Hoja_de_c_lculo_de_Microsoft_Office_Excel_97-20035.xls"/><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FABRICIO/Proyecto%20PBM_Magister/presentacion%20maestria/An&#225;lisis%20Financiero.ppt"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type="body" idx="1"/>
          </p:nvPr>
        </p:nvSpPr>
        <p:spPr>
          <a:xfrm>
            <a:off x="755650" y="188913"/>
            <a:ext cx="8007350" cy="1584325"/>
          </a:xfrm>
          <a:noFill/>
          <a:ln/>
        </p:spPr>
        <p:txBody>
          <a:bodyPr anchor="ctr"/>
          <a:lstStyle/>
          <a:p>
            <a:pPr marL="0" indent="0" algn="ctr">
              <a:lnSpc>
                <a:spcPct val="90000"/>
              </a:lnSpc>
              <a:spcBef>
                <a:spcPct val="0"/>
              </a:spcBef>
              <a:buClrTx/>
              <a:buFontTx/>
              <a:buNone/>
            </a:pPr>
            <a:endParaRPr lang="es-EC" sz="2100" b="1" dirty="0">
              <a:solidFill>
                <a:schemeClr val="tx2"/>
              </a:solidFill>
              <a:latin typeface="Arial Black" pitchFamily="34" charset="0"/>
            </a:endParaRPr>
          </a:p>
          <a:p>
            <a:pPr marL="0" indent="0" algn="ctr">
              <a:lnSpc>
                <a:spcPct val="90000"/>
              </a:lnSpc>
              <a:spcBef>
                <a:spcPct val="0"/>
              </a:spcBef>
              <a:buClrTx/>
              <a:buFontTx/>
              <a:buNone/>
            </a:pPr>
            <a:r>
              <a:rPr lang="es-EC" sz="2100" b="1" dirty="0">
                <a:solidFill>
                  <a:schemeClr val="tx2"/>
                </a:solidFill>
                <a:latin typeface="Arial Black" pitchFamily="34" charset="0"/>
              </a:rPr>
              <a:t>IMPLEMENTACION DE UN CENTRO DE MATERIALES DE CONSTRUCCION </a:t>
            </a:r>
            <a:r>
              <a:rPr lang="es-EC" sz="2100" b="1" dirty="0" smtClean="0">
                <a:solidFill>
                  <a:schemeClr val="tx2"/>
                </a:solidFill>
                <a:latin typeface="Arial Black" pitchFamily="34" charset="0"/>
              </a:rPr>
              <a:t>DE </a:t>
            </a:r>
            <a:r>
              <a:rPr lang="es-EC" sz="2100" b="1" dirty="0">
                <a:solidFill>
                  <a:schemeClr val="tx2"/>
                </a:solidFill>
                <a:latin typeface="Arial Black" pitchFamily="34" charset="0"/>
              </a:rPr>
              <a:t>VIVIENDA </a:t>
            </a:r>
            <a:r>
              <a:rPr lang="es-EC" sz="2100" b="1" dirty="0" smtClean="0">
                <a:solidFill>
                  <a:schemeClr val="tx2"/>
                </a:solidFill>
                <a:latin typeface="Arial Black" pitchFamily="34" charset="0"/>
              </a:rPr>
              <a:t>PARA </a:t>
            </a:r>
            <a:r>
              <a:rPr lang="es-EC" sz="2100" b="1" dirty="0">
                <a:solidFill>
                  <a:schemeClr val="tx2"/>
                </a:solidFill>
                <a:latin typeface="Arial Black" pitchFamily="34" charset="0"/>
              </a:rPr>
              <a:t>LA PERIMETRAL NORTE</a:t>
            </a:r>
          </a:p>
          <a:p>
            <a:pPr marL="0" indent="0" algn="ctr">
              <a:lnSpc>
                <a:spcPct val="90000"/>
              </a:lnSpc>
              <a:spcBef>
                <a:spcPct val="0"/>
              </a:spcBef>
              <a:buClrTx/>
              <a:buFontTx/>
              <a:buNone/>
            </a:pPr>
            <a:endParaRPr lang="es-EC" sz="2100" b="1" dirty="0">
              <a:solidFill>
                <a:schemeClr val="tx2"/>
              </a:solidFill>
              <a:latin typeface="Arial Black" pitchFamily="34" charset="0"/>
            </a:endParaRPr>
          </a:p>
        </p:txBody>
      </p:sp>
      <p:pic>
        <p:nvPicPr>
          <p:cNvPr id="138247" name="Picture 7" descr="12072009493"/>
          <p:cNvPicPr>
            <a:picLocks noChangeAspect="1" noChangeArrowheads="1"/>
          </p:cNvPicPr>
          <p:nvPr/>
        </p:nvPicPr>
        <p:blipFill>
          <a:blip r:embed="rId2" cstate="print"/>
          <a:srcRect/>
          <a:stretch>
            <a:fillRect/>
          </a:stretch>
        </p:blipFill>
        <p:spPr bwMode="auto">
          <a:xfrm>
            <a:off x="2339975" y="2060575"/>
            <a:ext cx="4249738" cy="3187700"/>
          </a:xfrm>
          <a:prstGeom prst="rect">
            <a:avLst/>
          </a:prstGeom>
          <a:noFill/>
        </p:spPr>
      </p:pic>
      <p:sp>
        <p:nvSpPr>
          <p:cNvPr id="138248" name="Text Box 8"/>
          <p:cNvSpPr txBox="1">
            <a:spLocks noChangeArrowheads="1"/>
          </p:cNvSpPr>
          <p:nvPr/>
        </p:nvSpPr>
        <p:spPr bwMode="auto">
          <a:xfrm>
            <a:off x="6011863" y="5734050"/>
            <a:ext cx="2952750" cy="784830"/>
          </a:xfrm>
          <a:prstGeom prst="rect">
            <a:avLst/>
          </a:prstGeom>
          <a:noFill/>
          <a:ln w="9525" algn="ctr">
            <a:noFill/>
            <a:miter lim="800000"/>
            <a:headEnd/>
            <a:tailEnd/>
          </a:ln>
          <a:effectLst/>
        </p:spPr>
        <p:txBody>
          <a:bodyPr>
            <a:spAutoFit/>
          </a:bodyPr>
          <a:lstStyle/>
          <a:p>
            <a:pPr>
              <a:spcBef>
                <a:spcPct val="50000"/>
              </a:spcBef>
            </a:pPr>
            <a:r>
              <a:rPr lang="es-EC" dirty="0" smtClean="0"/>
              <a:t>Lissette </a:t>
            </a:r>
            <a:r>
              <a:rPr lang="es-EC" dirty="0" smtClean="0"/>
              <a:t>Ruilova</a:t>
            </a:r>
          </a:p>
          <a:p>
            <a:pPr>
              <a:spcBef>
                <a:spcPct val="50000"/>
              </a:spcBef>
            </a:pPr>
            <a:r>
              <a:rPr lang="es-EC" dirty="0" smtClean="0"/>
              <a:t>Silvia Pérez</a:t>
            </a:r>
            <a:endParaRPr lang="es-EC" dirty="0"/>
          </a:p>
        </p:txBody>
      </p:sp>
    </p:spTree>
  </p:cSld>
  <p:clrMapOvr>
    <a:masterClrMapping/>
  </p:clrMapOvr>
  <p:transition>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s-EC" sz="2400" b="1">
                <a:latin typeface="Tahoma" pitchFamily="34" charset="0"/>
              </a:rPr>
              <a:t>2.4 Producto del Proyecto</a:t>
            </a:r>
          </a:p>
        </p:txBody>
      </p:sp>
      <p:sp>
        <p:nvSpPr>
          <p:cNvPr id="151555" name="Rectangle 3"/>
          <p:cNvSpPr>
            <a:spLocks noGrp="1" noChangeArrowheads="1"/>
          </p:cNvSpPr>
          <p:nvPr>
            <p:ph type="body" idx="1"/>
          </p:nvPr>
        </p:nvSpPr>
        <p:spPr/>
        <p:txBody>
          <a:bodyPr/>
          <a:lstStyle/>
          <a:p>
            <a:r>
              <a:rPr lang="es-EC" sz="2000"/>
              <a:t>Materiales Habitacionales</a:t>
            </a:r>
          </a:p>
          <a:p>
            <a:pPr lvl="1"/>
            <a:r>
              <a:rPr lang="es-EC" sz="2000"/>
              <a:t>Sacos de Cemento</a:t>
            </a:r>
          </a:p>
          <a:p>
            <a:pPr lvl="1"/>
            <a:r>
              <a:rPr lang="es-EC" sz="2000"/>
              <a:t>Piedra</a:t>
            </a:r>
          </a:p>
          <a:p>
            <a:pPr lvl="1"/>
            <a:r>
              <a:rPr lang="es-EC" sz="2000"/>
              <a:t>Arena</a:t>
            </a:r>
          </a:p>
          <a:p>
            <a:pPr lvl="1"/>
            <a:r>
              <a:rPr lang="es-EC" sz="2000"/>
              <a:t>Bloques de Cemento</a:t>
            </a:r>
          </a:p>
          <a:p>
            <a:pPr lvl="1"/>
            <a:r>
              <a:rPr lang="es-EC" sz="2000"/>
              <a:t>Madera</a:t>
            </a:r>
          </a:p>
          <a:p>
            <a:pPr lvl="1"/>
            <a:r>
              <a:rPr lang="es-EC" sz="2000"/>
              <a:t>Cuarton</a:t>
            </a:r>
          </a:p>
          <a:p>
            <a:pPr lvl="1"/>
            <a:endParaRPr lang="es-EC" sz="2000"/>
          </a:p>
        </p:txBody>
      </p:sp>
      <p:pic>
        <p:nvPicPr>
          <p:cNvPr id="151556" name="Picture 4" descr="12072009501"/>
          <p:cNvPicPr>
            <a:picLocks noChangeAspect="1" noChangeArrowheads="1"/>
          </p:cNvPicPr>
          <p:nvPr/>
        </p:nvPicPr>
        <p:blipFill>
          <a:blip r:embed="rId2"/>
          <a:srcRect/>
          <a:stretch>
            <a:fillRect/>
          </a:stretch>
        </p:blipFill>
        <p:spPr bwMode="auto">
          <a:xfrm>
            <a:off x="5724525" y="4149725"/>
            <a:ext cx="3419475" cy="2563813"/>
          </a:xfrm>
          <a:prstGeom prst="rect">
            <a:avLst/>
          </a:prstGeom>
          <a:noFill/>
        </p:spPr>
      </p:pic>
    </p:spTree>
  </p:cSld>
  <p:clrMapOvr>
    <a:masterClrMapping/>
  </p:clrMapOvr>
  <p:transition>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971550" y="2060575"/>
            <a:ext cx="7010400" cy="457200"/>
          </a:xfrm>
          <a:prstGeom prst="rect">
            <a:avLst/>
          </a:prstGeom>
          <a:noFill/>
          <a:ln w="9525">
            <a:noFill/>
            <a:miter lim="800000"/>
            <a:headEnd/>
            <a:tailEnd/>
          </a:ln>
          <a:effectLst/>
        </p:spPr>
        <p:txBody>
          <a:bodyPr>
            <a:spAutoFit/>
          </a:bodyPr>
          <a:lstStyle/>
          <a:p>
            <a:pPr>
              <a:spcBef>
                <a:spcPct val="50000"/>
              </a:spcBef>
            </a:pPr>
            <a:r>
              <a:rPr lang="es-ES_tradnl" sz="2400" b="1">
                <a:solidFill>
                  <a:schemeClr val="tx2"/>
                </a:solidFill>
                <a:latin typeface="Tahoma" pitchFamily="34" charset="0"/>
              </a:rPr>
              <a:t>¿A QUIEN SE DIRIGEN ESTOS FONDOS?</a:t>
            </a:r>
            <a:endParaRPr lang="es-ES" sz="2400" b="1">
              <a:solidFill>
                <a:schemeClr val="tx2"/>
              </a:solidFill>
              <a:latin typeface="Tahoma" pitchFamily="34" charset="0"/>
            </a:endParaRPr>
          </a:p>
        </p:txBody>
      </p:sp>
      <p:sp>
        <p:nvSpPr>
          <p:cNvPr id="26627" name="Text Box 3"/>
          <p:cNvSpPr txBox="1">
            <a:spLocks noChangeArrowheads="1"/>
          </p:cNvSpPr>
          <p:nvPr/>
        </p:nvSpPr>
        <p:spPr bwMode="auto">
          <a:xfrm>
            <a:off x="323850" y="2276475"/>
            <a:ext cx="8064500" cy="2409825"/>
          </a:xfrm>
          <a:prstGeom prst="rect">
            <a:avLst/>
          </a:prstGeom>
          <a:noFill/>
          <a:ln w="9525">
            <a:noFill/>
            <a:miter lim="800000"/>
            <a:headEnd/>
            <a:tailEnd/>
          </a:ln>
          <a:effectLst/>
        </p:spPr>
        <p:txBody>
          <a:bodyPr>
            <a:spAutoFit/>
          </a:bodyPr>
          <a:lstStyle/>
          <a:p>
            <a:pPr marL="457200" indent="-457200" algn="just">
              <a:buFontTx/>
              <a:buChar char="-"/>
            </a:pPr>
            <a:endParaRPr lang="es-ES_tradnl" b="1">
              <a:latin typeface="Tahoma" pitchFamily="34" charset="0"/>
            </a:endParaRPr>
          </a:p>
          <a:p>
            <a:pPr marL="457200" indent="-457200" algn="just">
              <a:buFontTx/>
              <a:buChar char="-"/>
            </a:pPr>
            <a:endParaRPr lang="es-ES_tradnl" b="1">
              <a:latin typeface="Tahoma" pitchFamily="34" charset="0"/>
            </a:endParaRPr>
          </a:p>
          <a:p>
            <a:pPr marL="457200" indent="-457200" algn="just">
              <a:buFontTx/>
              <a:buChar char="-"/>
            </a:pPr>
            <a:r>
              <a:rPr lang="es-ES_tradnl" sz="2000" b="1">
                <a:latin typeface="Tahoma" pitchFamily="34" charset="0"/>
              </a:rPr>
              <a:t>Se dirigen a familias que tengan carencias habitacionales y dificultad para acceder a créditos para la construcción, y cuyo ingreso familiar es mayor a $400. </a:t>
            </a:r>
          </a:p>
          <a:p>
            <a:pPr marL="457200" indent="-457200" algn="just">
              <a:buFontTx/>
              <a:buChar char="-"/>
            </a:pPr>
            <a:endParaRPr lang="es-ES_tradnl" sz="2000" b="1">
              <a:latin typeface="Tahoma" pitchFamily="34" charset="0"/>
            </a:endParaRPr>
          </a:p>
          <a:p>
            <a:pPr marL="457200" indent="-457200" algn="just"/>
            <a:endParaRPr lang="es-ES_tradnl" b="1">
              <a:latin typeface="Tahoma" pitchFamily="34" charset="0"/>
            </a:endParaRPr>
          </a:p>
          <a:p>
            <a:pPr marL="457200" indent="-457200" algn="just">
              <a:buFontTx/>
              <a:buChar char="-"/>
            </a:pPr>
            <a:endParaRPr lang="es-ES_tradnl" b="1">
              <a:latin typeface="Tahoma" pitchFamily="34" charset="0"/>
            </a:endParaRPr>
          </a:p>
        </p:txBody>
      </p:sp>
      <p:sp>
        <p:nvSpPr>
          <p:cNvPr id="26637" name="Text Box 13"/>
          <p:cNvSpPr txBox="1">
            <a:spLocks noChangeArrowheads="1"/>
          </p:cNvSpPr>
          <p:nvPr/>
        </p:nvSpPr>
        <p:spPr bwMode="auto">
          <a:xfrm>
            <a:off x="322263" y="923925"/>
            <a:ext cx="8713787" cy="457200"/>
          </a:xfrm>
          <a:prstGeom prst="rect">
            <a:avLst/>
          </a:prstGeom>
          <a:noFill/>
          <a:ln w="9525">
            <a:noFill/>
            <a:miter lim="800000"/>
            <a:headEnd/>
            <a:tailEnd/>
          </a:ln>
          <a:effectLst/>
        </p:spPr>
        <p:txBody>
          <a:bodyPr>
            <a:spAutoFit/>
          </a:bodyPr>
          <a:lstStyle/>
          <a:p>
            <a:pPr algn="ctr" eaLnBrk="0" hangingPunct="0">
              <a:spcBef>
                <a:spcPct val="50000"/>
              </a:spcBef>
            </a:pPr>
            <a:r>
              <a:rPr lang="es-ES" sz="2400" b="1">
                <a:solidFill>
                  <a:schemeClr val="tx2"/>
                </a:solidFill>
                <a:effectLst>
                  <a:outerShdw blurRad="38100" dist="38100" dir="2700000" algn="tl">
                    <a:srgbClr val="C0C0C0"/>
                  </a:outerShdw>
                </a:effectLst>
                <a:latin typeface="Tahoma" pitchFamily="34" charset="0"/>
              </a:rPr>
              <a:t>2.6 Fondos Rotativos para Soluciones Habitacionales</a:t>
            </a:r>
            <a:endParaRPr lang="en-US" sz="2400" b="1">
              <a:solidFill>
                <a:schemeClr val="tx2"/>
              </a:solidFill>
              <a:effectLst>
                <a:outerShdw blurRad="38100" dist="38100" dir="2700000" algn="tl">
                  <a:srgbClr val="C0C0C0"/>
                </a:outerShdw>
              </a:effectLst>
              <a:latin typeface="Tahoma" pitchFamily="34"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37"/>
                                        </p:tgtEl>
                                        <p:attrNameLst>
                                          <p:attrName>style.visibility</p:attrName>
                                        </p:attrNameLst>
                                      </p:cBhvr>
                                      <p:to>
                                        <p:strVal val="visible"/>
                                      </p:to>
                                    </p:set>
                                    <p:animEffect transition="in" filter="checkerboard(across)">
                                      <p:cBhvr>
                                        <p:cTn id="7" dur="500"/>
                                        <p:tgtEl>
                                          <p:spTgt spid="266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wipe(down)">
                                      <p:cBhvr>
                                        <p:cTn id="12" dur="500"/>
                                        <p:tgtEl>
                                          <p:spTgt spid="266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6627"/>
                                        </p:tgtEl>
                                        <p:attrNameLst>
                                          <p:attrName>style.visibility</p:attrName>
                                        </p:attrNameLst>
                                      </p:cBhvr>
                                      <p:to>
                                        <p:strVal val="visible"/>
                                      </p:to>
                                    </p:set>
                                    <p:anim calcmode="lin" valueType="num">
                                      <p:cBhvr additive="base">
                                        <p:cTn id="17" dur="500" fill="hold"/>
                                        <p:tgtEl>
                                          <p:spTgt spid="26627"/>
                                        </p:tgtEl>
                                        <p:attrNameLst>
                                          <p:attrName>ppt_x</p:attrName>
                                        </p:attrNameLst>
                                      </p:cBhvr>
                                      <p:tavLst>
                                        <p:tav tm="0">
                                          <p:val>
                                            <p:strVal val="#ppt_x"/>
                                          </p:val>
                                        </p:tav>
                                        <p:tav tm="100000">
                                          <p:val>
                                            <p:strVal val="#ppt_x"/>
                                          </p:val>
                                        </p:tav>
                                      </p:tavLst>
                                    </p:anim>
                                    <p:anim calcmode="lin" valueType="num">
                                      <p:cBhvr additive="base">
                                        <p:cTn id="18" dur="500" fill="hold"/>
                                        <p:tgtEl>
                                          <p:spTgt spid="266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p:bldP spid="266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7" name="Text Box 5"/>
          <p:cNvSpPr txBox="1">
            <a:spLocks noChangeArrowheads="1"/>
          </p:cNvSpPr>
          <p:nvPr/>
        </p:nvSpPr>
        <p:spPr bwMode="auto">
          <a:xfrm>
            <a:off x="468313" y="908050"/>
            <a:ext cx="8496300" cy="1004888"/>
          </a:xfrm>
          <a:prstGeom prst="rect">
            <a:avLst/>
          </a:prstGeom>
          <a:noFill/>
          <a:ln w="9525">
            <a:noFill/>
            <a:miter lim="800000"/>
            <a:headEnd/>
            <a:tailEnd/>
          </a:ln>
          <a:effectLst/>
        </p:spPr>
        <p:txBody>
          <a:bodyPr>
            <a:spAutoFit/>
          </a:bodyPr>
          <a:lstStyle/>
          <a:p>
            <a:pPr algn="ctr">
              <a:spcBef>
                <a:spcPct val="50000"/>
              </a:spcBef>
            </a:pPr>
            <a:r>
              <a:rPr lang="es-ES_tradnl" sz="2400" b="1">
                <a:solidFill>
                  <a:schemeClr val="tx2"/>
                </a:solidFill>
                <a:latin typeface="Tahoma" pitchFamily="34" charset="0"/>
              </a:rPr>
              <a:t>2.7 ¿CUALES SON LOS PROBLEMAS A SOLUCIONAR?</a:t>
            </a:r>
          </a:p>
          <a:p>
            <a:pPr algn="ctr">
              <a:spcBef>
                <a:spcPct val="50000"/>
              </a:spcBef>
            </a:pPr>
            <a:endParaRPr lang="es-ES" sz="2400" b="1">
              <a:solidFill>
                <a:schemeClr val="tx2"/>
              </a:solidFill>
              <a:latin typeface="Tahoma" pitchFamily="34" charset="0"/>
            </a:endParaRPr>
          </a:p>
        </p:txBody>
      </p:sp>
      <p:sp>
        <p:nvSpPr>
          <p:cNvPr id="120839" name="Text Box 7"/>
          <p:cNvSpPr txBox="1">
            <a:spLocks noChangeArrowheads="1"/>
          </p:cNvSpPr>
          <p:nvPr/>
        </p:nvSpPr>
        <p:spPr bwMode="auto">
          <a:xfrm>
            <a:off x="755650" y="1989138"/>
            <a:ext cx="8064500" cy="1006475"/>
          </a:xfrm>
          <a:prstGeom prst="rect">
            <a:avLst/>
          </a:prstGeom>
          <a:noFill/>
          <a:ln w="9525">
            <a:noFill/>
            <a:miter lim="800000"/>
            <a:headEnd/>
            <a:tailEnd/>
          </a:ln>
          <a:effectLst/>
        </p:spPr>
        <p:txBody>
          <a:bodyPr>
            <a:spAutoFit/>
          </a:bodyPr>
          <a:lstStyle/>
          <a:p>
            <a:pPr marL="457200" indent="-457200"/>
            <a:r>
              <a:rPr lang="es-ES_tradnl" sz="2000" b="1">
                <a:latin typeface="Tahoma" pitchFamily="34" charset="0"/>
              </a:rPr>
              <a:t>- Carencia de vivienda.</a:t>
            </a:r>
          </a:p>
          <a:p>
            <a:pPr marL="457200" indent="-457200"/>
            <a:r>
              <a:rPr lang="es-ES_tradnl" sz="2000" b="1">
                <a:latin typeface="Tahoma" pitchFamily="34" charset="0"/>
              </a:rPr>
              <a:t> </a:t>
            </a:r>
          </a:p>
          <a:p>
            <a:pPr marL="457200" indent="-457200"/>
            <a:endParaRPr lang="es-ES" sz="2000" b="1">
              <a:latin typeface="Tahoma" pitchFamily="34" charset="0"/>
            </a:endParaRPr>
          </a:p>
        </p:txBody>
      </p:sp>
      <p:sp>
        <p:nvSpPr>
          <p:cNvPr id="120840" name="Text Box 8"/>
          <p:cNvSpPr txBox="1">
            <a:spLocks noChangeArrowheads="1"/>
          </p:cNvSpPr>
          <p:nvPr/>
        </p:nvSpPr>
        <p:spPr bwMode="auto">
          <a:xfrm>
            <a:off x="755650" y="2420938"/>
            <a:ext cx="8064500" cy="396875"/>
          </a:xfrm>
          <a:prstGeom prst="rect">
            <a:avLst/>
          </a:prstGeom>
          <a:noFill/>
          <a:ln w="9525">
            <a:noFill/>
            <a:miter lim="800000"/>
            <a:headEnd/>
            <a:tailEnd/>
          </a:ln>
          <a:effectLst/>
        </p:spPr>
        <p:txBody>
          <a:bodyPr>
            <a:spAutoFit/>
          </a:bodyPr>
          <a:lstStyle/>
          <a:p>
            <a:pPr marL="457200" indent="-457200"/>
            <a:r>
              <a:rPr lang="es-ES_tradnl" sz="2000" b="1">
                <a:latin typeface="Tahoma" pitchFamily="34" charset="0"/>
              </a:rPr>
              <a:t>- Hacinamientos familiares. </a:t>
            </a:r>
            <a:endParaRPr lang="es-ES" sz="2000" b="1">
              <a:latin typeface="Tahoma" pitchFamily="34" charset="0"/>
            </a:endParaRPr>
          </a:p>
        </p:txBody>
      </p:sp>
      <p:sp>
        <p:nvSpPr>
          <p:cNvPr id="120841" name="Text Box 9"/>
          <p:cNvSpPr txBox="1">
            <a:spLocks noChangeArrowheads="1"/>
          </p:cNvSpPr>
          <p:nvPr/>
        </p:nvSpPr>
        <p:spPr bwMode="auto">
          <a:xfrm>
            <a:off x="755650" y="2852738"/>
            <a:ext cx="8064500" cy="396875"/>
          </a:xfrm>
          <a:prstGeom prst="rect">
            <a:avLst/>
          </a:prstGeom>
          <a:noFill/>
          <a:ln w="9525">
            <a:noFill/>
            <a:miter lim="800000"/>
            <a:headEnd/>
            <a:tailEnd/>
          </a:ln>
          <a:effectLst/>
        </p:spPr>
        <p:txBody>
          <a:bodyPr>
            <a:spAutoFit/>
          </a:bodyPr>
          <a:lstStyle/>
          <a:p>
            <a:pPr marL="457200" indent="-457200"/>
            <a:r>
              <a:rPr lang="es-ES_tradnl" sz="2000" b="1">
                <a:latin typeface="Tahoma" pitchFamily="34" charset="0"/>
              </a:rPr>
              <a:t>- Problemas constructivos, </a:t>
            </a:r>
            <a:r>
              <a:rPr lang="es-ES_tradnl" sz="2000" b="1" i="1">
                <a:latin typeface="Tahoma" pitchFamily="34" charset="0"/>
              </a:rPr>
              <a:t>Ejemplo: hundimiento de pisos.</a:t>
            </a:r>
            <a:endParaRPr lang="es-ES" sz="2000" b="1" i="1">
              <a:latin typeface="Tahoma" pitchFamily="34" charset="0"/>
            </a:endParaRPr>
          </a:p>
        </p:txBody>
      </p:sp>
      <p:sp>
        <p:nvSpPr>
          <p:cNvPr id="120842" name="Text Box 10"/>
          <p:cNvSpPr txBox="1">
            <a:spLocks noChangeArrowheads="1"/>
          </p:cNvSpPr>
          <p:nvPr/>
        </p:nvSpPr>
        <p:spPr bwMode="auto">
          <a:xfrm>
            <a:off x="755650" y="3284538"/>
            <a:ext cx="8064500" cy="396875"/>
          </a:xfrm>
          <a:prstGeom prst="rect">
            <a:avLst/>
          </a:prstGeom>
          <a:noFill/>
          <a:ln w="9525">
            <a:noFill/>
            <a:miter lim="800000"/>
            <a:headEnd/>
            <a:tailEnd/>
          </a:ln>
          <a:effectLst/>
        </p:spPr>
        <p:txBody>
          <a:bodyPr>
            <a:spAutoFit/>
          </a:bodyPr>
          <a:lstStyle/>
          <a:p>
            <a:pPr marL="457200" indent="-457200"/>
            <a:r>
              <a:rPr lang="es-ES_tradnl" sz="2000" b="1">
                <a:latin typeface="Tahoma" pitchFamily="34" charset="0"/>
              </a:rPr>
              <a:t>- Terminaciones constructivas, </a:t>
            </a:r>
            <a:r>
              <a:rPr lang="es-ES_tradnl" sz="2000" b="1" i="1">
                <a:latin typeface="Tahoma" pitchFamily="34" charset="0"/>
              </a:rPr>
              <a:t>Ejemplo: Pisos.</a:t>
            </a:r>
            <a:endParaRPr lang="es-ES" sz="2000" b="1" i="1">
              <a:latin typeface="Tahoma" pitchFamily="34" charset="0"/>
            </a:endParaRPr>
          </a:p>
        </p:txBody>
      </p:sp>
      <p:sp>
        <p:nvSpPr>
          <p:cNvPr id="120843" name="Text Box 11"/>
          <p:cNvSpPr txBox="1">
            <a:spLocks noChangeArrowheads="1"/>
          </p:cNvSpPr>
          <p:nvPr/>
        </p:nvSpPr>
        <p:spPr bwMode="auto">
          <a:xfrm>
            <a:off x="755650" y="3716338"/>
            <a:ext cx="8064500" cy="396875"/>
          </a:xfrm>
          <a:prstGeom prst="rect">
            <a:avLst/>
          </a:prstGeom>
          <a:noFill/>
          <a:ln w="9525">
            <a:noFill/>
            <a:miter lim="800000"/>
            <a:headEnd/>
            <a:tailEnd/>
          </a:ln>
          <a:effectLst/>
        </p:spPr>
        <p:txBody>
          <a:bodyPr>
            <a:spAutoFit/>
          </a:bodyPr>
          <a:lstStyle/>
          <a:p>
            <a:pPr marL="457200" indent="-457200"/>
            <a:r>
              <a:rPr lang="es-ES_tradnl" sz="2000" b="1">
                <a:latin typeface="Tahoma" pitchFamily="34" charset="0"/>
              </a:rPr>
              <a:t>- Problemas de salud habitacional, </a:t>
            </a:r>
            <a:r>
              <a:rPr lang="es-ES_tradnl" sz="2000" b="1" i="1">
                <a:latin typeface="Tahoma" pitchFamily="34" charset="0"/>
              </a:rPr>
              <a:t>Ejemplo: humedades.</a:t>
            </a:r>
            <a:endParaRPr lang="es-ES" sz="2000" b="1" i="1">
              <a:latin typeface="Tahoma" pitchFamily="34" charset="0"/>
            </a:endParaRPr>
          </a:p>
        </p:txBody>
      </p:sp>
      <p:sp>
        <p:nvSpPr>
          <p:cNvPr id="120844" name="Text Box 12"/>
          <p:cNvSpPr txBox="1">
            <a:spLocks noChangeArrowheads="1"/>
          </p:cNvSpPr>
          <p:nvPr/>
        </p:nvSpPr>
        <p:spPr bwMode="auto">
          <a:xfrm>
            <a:off x="755650" y="4221163"/>
            <a:ext cx="8135938" cy="396875"/>
          </a:xfrm>
          <a:prstGeom prst="rect">
            <a:avLst/>
          </a:prstGeom>
          <a:noFill/>
          <a:ln w="9525">
            <a:noFill/>
            <a:miter lim="800000"/>
            <a:headEnd/>
            <a:tailEnd/>
          </a:ln>
          <a:effectLst/>
        </p:spPr>
        <p:txBody>
          <a:bodyPr>
            <a:spAutoFit/>
          </a:bodyPr>
          <a:lstStyle/>
          <a:p>
            <a:pPr marL="457200" indent="-457200"/>
            <a:r>
              <a:rPr lang="es-ES_tradnl" sz="2000" b="1">
                <a:latin typeface="Tahoma" pitchFamily="34" charset="0"/>
              </a:rPr>
              <a:t>- Falta de condiciones sanitarias, Ejemplo: falta de baños.</a:t>
            </a:r>
            <a:endParaRPr lang="es-ES" sz="2000" b="1">
              <a:latin typeface="Tahoma" pitchFamily="34" charset="0"/>
            </a:endParaRPr>
          </a:p>
        </p:txBody>
      </p:sp>
      <p:sp>
        <p:nvSpPr>
          <p:cNvPr id="120845" name="Text Box 13"/>
          <p:cNvSpPr txBox="1">
            <a:spLocks noChangeArrowheads="1"/>
          </p:cNvSpPr>
          <p:nvPr/>
        </p:nvSpPr>
        <p:spPr bwMode="auto">
          <a:xfrm>
            <a:off x="755650" y="4724400"/>
            <a:ext cx="8064500" cy="396875"/>
          </a:xfrm>
          <a:prstGeom prst="rect">
            <a:avLst/>
          </a:prstGeom>
          <a:noFill/>
          <a:ln w="9525">
            <a:noFill/>
            <a:miter lim="800000"/>
            <a:headEnd/>
            <a:tailEnd/>
          </a:ln>
          <a:effectLst/>
        </p:spPr>
        <p:txBody>
          <a:bodyPr>
            <a:spAutoFit/>
          </a:bodyPr>
          <a:lstStyle/>
          <a:p>
            <a:pPr marL="457200" indent="-457200"/>
            <a:r>
              <a:rPr lang="es-ES_tradnl" sz="2000" b="1">
                <a:latin typeface="Tahoma" pitchFamily="34" charset="0"/>
              </a:rPr>
              <a:t>- Problemas socio habitacional (convivencia).</a:t>
            </a:r>
            <a:endParaRPr lang="es-ES" sz="2000" b="1">
              <a:latin typeface="Tahoma" pitchFamily="34"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900"/>
                                  </p:stCondLst>
                                  <p:childTnLst>
                                    <p:set>
                                      <p:cBhvr>
                                        <p:cTn id="6" dur="1" fill="hold">
                                          <p:stCondLst>
                                            <p:cond delay="0"/>
                                          </p:stCondLst>
                                        </p:cTn>
                                        <p:tgtEl>
                                          <p:spTgt spid="120837"/>
                                        </p:tgtEl>
                                        <p:attrNameLst>
                                          <p:attrName>style.visibility</p:attrName>
                                        </p:attrNameLst>
                                      </p:cBhvr>
                                      <p:to>
                                        <p:strVal val="visible"/>
                                      </p:to>
                                    </p:set>
                                    <p:animEffect transition="in" filter="randombar(horizontal)">
                                      <p:cBhvr>
                                        <p:cTn id="7" dur="500"/>
                                        <p:tgtEl>
                                          <p:spTgt spid="12083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0839"/>
                                        </p:tgtEl>
                                        <p:attrNameLst>
                                          <p:attrName>style.visibility</p:attrName>
                                        </p:attrNameLst>
                                      </p:cBhvr>
                                      <p:to>
                                        <p:strVal val="visible"/>
                                      </p:to>
                                    </p:set>
                                    <p:animEffect transition="in" filter="box(in)">
                                      <p:cBhvr>
                                        <p:cTn id="12" dur="500"/>
                                        <p:tgtEl>
                                          <p:spTgt spid="12083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0840"/>
                                        </p:tgtEl>
                                        <p:attrNameLst>
                                          <p:attrName>style.visibility</p:attrName>
                                        </p:attrNameLst>
                                      </p:cBhvr>
                                      <p:to>
                                        <p:strVal val="visible"/>
                                      </p:to>
                                    </p:set>
                                    <p:animEffect transition="in" filter="box(in)">
                                      <p:cBhvr>
                                        <p:cTn id="17" dur="500"/>
                                        <p:tgtEl>
                                          <p:spTgt spid="1208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0841"/>
                                        </p:tgtEl>
                                        <p:attrNameLst>
                                          <p:attrName>style.visibility</p:attrName>
                                        </p:attrNameLst>
                                      </p:cBhvr>
                                      <p:to>
                                        <p:strVal val="visible"/>
                                      </p:to>
                                    </p:set>
                                    <p:animEffect transition="in" filter="wipe(down)">
                                      <p:cBhvr>
                                        <p:cTn id="22" dur="500"/>
                                        <p:tgtEl>
                                          <p:spTgt spid="12084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20842"/>
                                        </p:tgtEl>
                                        <p:attrNameLst>
                                          <p:attrName>style.visibility</p:attrName>
                                        </p:attrNameLst>
                                      </p:cBhvr>
                                      <p:to>
                                        <p:strVal val="visible"/>
                                      </p:to>
                                    </p:set>
                                    <p:animEffect transition="in" filter="checkerboard(across)">
                                      <p:cBhvr>
                                        <p:cTn id="27" dur="500"/>
                                        <p:tgtEl>
                                          <p:spTgt spid="12084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0843"/>
                                        </p:tgtEl>
                                        <p:attrNameLst>
                                          <p:attrName>style.visibility</p:attrName>
                                        </p:attrNameLst>
                                      </p:cBhvr>
                                      <p:to>
                                        <p:strVal val="visible"/>
                                      </p:to>
                                    </p:set>
                                    <p:animEffect transition="in" filter="box(in)">
                                      <p:cBhvr>
                                        <p:cTn id="32" dur="500"/>
                                        <p:tgtEl>
                                          <p:spTgt spid="12084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0844"/>
                                        </p:tgtEl>
                                        <p:attrNameLst>
                                          <p:attrName>style.visibility</p:attrName>
                                        </p:attrNameLst>
                                      </p:cBhvr>
                                      <p:to>
                                        <p:strVal val="visible"/>
                                      </p:to>
                                    </p:set>
                                    <p:anim calcmode="lin" valueType="num">
                                      <p:cBhvr additive="base">
                                        <p:cTn id="37" dur="500" fill="hold"/>
                                        <p:tgtEl>
                                          <p:spTgt spid="120844"/>
                                        </p:tgtEl>
                                        <p:attrNameLst>
                                          <p:attrName>ppt_x</p:attrName>
                                        </p:attrNameLst>
                                      </p:cBhvr>
                                      <p:tavLst>
                                        <p:tav tm="0">
                                          <p:val>
                                            <p:strVal val="#ppt_x"/>
                                          </p:val>
                                        </p:tav>
                                        <p:tav tm="100000">
                                          <p:val>
                                            <p:strVal val="#ppt_x"/>
                                          </p:val>
                                        </p:tav>
                                      </p:tavLst>
                                    </p:anim>
                                    <p:anim calcmode="lin" valueType="num">
                                      <p:cBhvr additive="base">
                                        <p:cTn id="38" dur="500" fill="hold"/>
                                        <p:tgtEl>
                                          <p:spTgt spid="12084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20845"/>
                                        </p:tgtEl>
                                        <p:attrNameLst>
                                          <p:attrName>style.visibility</p:attrName>
                                        </p:attrNameLst>
                                      </p:cBhvr>
                                      <p:to>
                                        <p:strVal val="visible"/>
                                      </p:to>
                                    </p:set>
                                    <p:animEffect transition="in" filter="wipe(down)">
                                      <p:cBhvr>
                                        <p:cTn id="43" dur="500"/>
                                        <p:tgtEl>
                                          <p:spTgt spid="120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7" grpId="0" autoUpdateAnimBg="0"/>
      <p:bldP spid="120839" grpId="0"/>
      <p:bldP spid="120840" grpId="0"/>
      <p:bldP spid="120841" grpId="0"/>
      <p:bldP spid="120842" grpId="0"/>
      <p:bldP spid="120843" grpId="0"/>
      <p:bldP spid="120844" grpId="0"/>
      <p:bldP spid="1208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611188" y="404813"/>
            <a:ext cx="8713787" cy="1004887"/>
          </a:xfrm>
          <a:prstGeom prst="rect">
            <a:avLst/>
          </a:prstGeom>
          <a:noFill/>
          <a:ln w="9525">
            <a:noFill/>
            <a:miter lim="800000"/>
            <a:headEnd/>
            <a:tailEnd/>
          </a:ln>
          <a:effectLst/>
        </p:spPr>
        <p:txBody>
          <a:bodyPr>
            <a:spAutoFit/>
          </a:bodyPr>
          <a:lstStyle/>
          <a:p>
            <a:pPr eaLnBrk="0" hangingPunct="0">
              <a:spcBef>
                <a:spcPct val="50000"/>
              </a:spcBef>
            </a:pPr>
            <a:r>
              <a:rPr lang="es-ES" sz="2400" b="1">
                <a:solidFill>
                  <a:schemeClr val="tx2"/>
                </a:solidFill>
                <a:effectLst>
                  <a:outerShdw blurRad="38100" dist="38100" dir="2700000" algn="tl">
                    <a:srgbClr val="C0C0C0"/>
                  </a:outerShdw>
                </a:effectLst>
                <a:latin typeface="Tahoma" pitchFamily="34" charset="0"/>
              </a:rPr>
              <a:t>2.8 Actores y variables involucrados </a:t>
            </a:r>
          </a:p>
          <a:p>
            <a:pPr eaLnBrk="0" hangingPunct="0">
              <a:spcBef>
                <a:spcPct val="50000"/>
              </a:spcBef>
            </a:pPr>
            <a:r>
              <a:rPr lang="es-ES" sz="2400" b="1">
                <a:solidFill>
                  <a:schemeClr val="tx2"/>
                </a:solidFill>
                <a:effectLst>
                  <a:outerShdw blurRad="38100" dist="38100" dir="2700000" algn="tl">
                    <a:srgbClr val="C0C0C0"/>
                  </a:outerShdw>
                </a:effectLst>
                <a:latin typeface="Tahoma" pitchFamily="34" charset="0"/>
              </a:rPr>
              <a:t>en un fondo rotativo</a:t>
            </a:r>
            <a:endParaRPr lang="en-US" sz="2400" b="1">
              <a:solidFill>
                <a:schemeClr val="tx2"/>
              </a:solidFill>
              <a:effectLst>
                <a:outerShdw blurRad="38100" dist="38100" dir="2700000" algn="tl">
                  <a:srgbClr val="C0C0C0"/>
                </a:outerShdw>
              </a:effectLst>
              <a:latin typeface="Tahoma" pitchFamily="34" charset="0"/>
            </a:endParaRPr>
          </a:p>
        </p:txBody>
      </p:sp>
      <p:sp>
        <p:nvSpPr>
          <p:cNvPr id="30947" name="Rectangle 227"/>
          <p:cNvSpPr>
            <a:spLocks noChangeArrowheads="1"/>
          </p:cNvSpPr>
          <p:nvPr/>
        </p:nvSpPr>
        <p:spPr bwMode="auto">
          <a:xfrm>
            <a:off x="3779838" y="2060575"/>
            <a:ext cx="1655762" cy="503238"/>
          </a:xfrm>
          <a:prstGeom prst="rect">
            <a:avLst/>
          </a:prstGeom>
          <a:noFill/>
          <a:ln w="9525" algn="ctr">
            <a:solidFill>
              <a:schemeClr val="tx1"/>
            </a:solidFill>
            <a:miter lim="800000"/>
            <a:headEnd/>
            <a:tailEnd/>
          </a:ln>
          <a:effectLst/>
        </p:spPr>
        <p:txBody>
          <a:bodyPr wrap="none" anchor="ctr"/>
          <a:lstStyle/>
          <a:p>
            <a:pPr algn="ctr"/>
            <a:r>
              <a:rPr lang="es-ES" sz="2000" b="1">
                <a:solidFill>
                  <a:schemeClr val="tx2"/>
                </a:solidFill>
                <a:latin typeface="Tahoma" pitchFamily="34" charset="0"/>
              </a:rPr>
              <a:t>VARIABLES</a:t>
            </a:r>
          </a:p>
        </p:txBody>
      </p:sp>
      <p:grpSp>
        <p:nvGrpSpPr>
          <p:cNvPr id="30950" name="Group 230"/>
          <p:cNvGrpSpPr>
            <a:grpSpLocks/>
          </p:cNvGrpSpPr>
          <p:nvPr/>
        </p:nvGrpSpPr>
        <p:grpSpPr bwMode="auto">
          <a:xfrm>
            <a:off x="179388" y="2565400"/>
            <a:ext cx="8713787" cy="3527425"/>
            <a:chOff x="113" y="1616"/>
            <a:chExt cx="5489" cy="2222"/>
          </a:xfrm>
        </p:grpSpPr>
        <p:pic>
          <p:nvPicPr>
            <p:cNvPr id="30948" name="Picture 228"/>
            <p:cNvPicPr>
              <a:picLocks noChangeAspect="1" noChangeArrowheads="1"/>
            </p:cNvPicPr>
            <p:nvPr/>
          </p:nvPicPr>
          <p:blipFill>
            <a:blip r:embed="rId3"/>
            <a:srcRect/>
            <a:stretch>
              <a:fillRect/>
            </a:stretch>
          </p:blipFill>
          <p:spPr bwMode="auto">
            <a:xfrm>
              <a:off x="113" y="1616"/>
              <a:ext cx="5489" cy="2222"/>
            </a:xfrm>
            <a:prstGeom prst="rect">
              <a:avLst/>
            </a:prstGeom>
            <a:noFill/>
            <a:ln w="9525" algn="ctr">
              <a:noFill/>
              <a:miter lim="800000"/>
              <a:headEnd/>
              <a:tailEnd/>
            </a:ln>
            <a:effectLst/>
          </p:spPr>
        </p:pic>
        <p:sp>
          <p:nvSpPr>
            <p:cNvPr id="30949" name="Text Box 229"/>
            <p:cNvSpPr txBox="1">
              <a:spLocks noChangeArrowheads="1"/>
            </p:cNvSpPr>
            <p:nvPr/>
          </p:nvSpPr>
          <p:spPr bwMode="auto">
            <a:xfrm>
              <a:off x="113" y="2115"/>
              <a:ext cx="1179" cy="346"/>
            </a:xfrm>
            <a:prstGeom prst="rect">
              <a:avLst/>
            </a:prstGeom>
            <a:solidFill>
              <a:srgbClr val="FF6600"/>
            </a:solidFill>
            <a:ln w="9525" algn="ctr">
              <a:noFill/>
              <a:miter lim="800000"/>
              <a:headEnd/>
              <a:tailEnd/>
            </a:ln>
            <a:effectLst/>
          </p:spPr>
          <p:txBody>
            <a:bodyPr>
              <a:spAutoFit/>
            </a:bodyPr>
            <a:lstStyle/>
            <a:p>
              <a:pPr>
                <a:spcBef>
                  <a:spcPct val="50000"/>
                </a:spcBef>
              </a:pPr>
              <a:r>
                <a:rPr lang="es-EC" sz="1200">
                  <a:solidFill>
                    <a:schemeClr val="bg1"/>
                  </a:solidFill>
                  <a:latin typeface="Arial" charset="0"/>
                </a:rPr>
                <a:t>EL </a:t>
              </a:r>
            </a:p>
            <a:p>
              <a:pPr>
                <a:spcBef>
                  <a:spcPct val="50000"/>
                </a:spcBef>
              </a:pPr>
              <a:r>
                <a:rPr lang="es-EC" sz="1200">
                  <a:solidFill>
                    <a:schemeClr val="bg1"/>
                  </a:solidFill>
                  <a:latin typeface="Arial" charset="0"/>
                </a:rPr>
                <a:t>CONSTRUCTOR</a:t>
              </a:r>
            </a:p>
          </p:txBody>
        </p:sp>
      </p:grpSp>
    </p:spTree>
  </p:cSld>
  <p:clrMapOvr>
    <a:masterClrMapping/>
  </p:clrMapOvr>
  <p:transition>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4"/>
          <p:cNvSpPr>
            <a:spLocks noGrp="1" noChangeArrowheads="1"/>
          </p:cNvSpPr>
          <p:nvPr>
            <p:ph type="ctrTitle"/>
          </p:nvPr>
        </p:nvSpPr>
        <p:spPr>
          <a:xfrm>
            <a:off x="1042988" y="2636838"/>
            <a:ext cx="7772400" cy="1736725"/>
          </a:xfrm>
        </p:spPr>
        <p:txBody>
          <a:bodyPr/>
          <a:lstStyle/>
          <a:p>
            <a:r>
              <a:rPr lang="es-EC" b="1">
                <a:latin typeface="Tahoma" pitchFamily="34" charset="0"/>
              </a:rPr>
              <a:t>3 | Investigación de Mercado y Plan de Marketing</a:t>
            </a:r>
          </a:p>
        </p:txBody>
      </p:sp>
    </p:spTree>
  </p:cSld>
  <p:clrMapOvr>
    <a:masterClrMapping/>
  </p:clrMapOvr>
  <p:transition>
    <p:randomBa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900113" y="-26988"/>
            <a:ext cx="7313612" cy="1143001"/>
          </a:xfrm>
        </p:spPr>
        <p:txBody>
          <a:bodyPr/>
          <a:lstStyle/>
          <a:p>
            <a:r>
              <a:rPr lang="es-EC" sz="2400" b="1">
                <a:latin typeface="Tahoma" pitchFamily="34" charset="0"/>
              </a:rPr>
              <a:t>3.1 Datos de la Investigación</a:t>
            </a:r>
          </a:p>
        </p:txBody>
      </p:sp>
      <p:sp>
        <p:nvSpPr>
          <p:cNvPr id="142339" name="Rectangle 3"/>
          <p:cNvSpPr>
            <a:spLocks noGrp="1" noChangeArrowheads="1"/>
          </p:cNvSpPr>
          <p:nvPr>
            <p:ph type="body" idx="1"/>
          </p:nvPr>
        </p:nvSpPr>
        <p:spPr>
          <a:xfrm>
            <a:off x="971550" y="1665288"/>
            <a:ext cx="7416800" cy="3059112"/>
          </a:xfrm>
          <a:noFill/>
        </p:spPr>
        <p:txBody>
          <a:bodyPr/>
          <a:lstStyle/>
          <a:p>
            <a:pPr algn="just">
              <a:lnSpc>
                <a:spcPct val="80000"/>
              </a:lnSpc>
            </a:pPr>
            <a:r>
              <a:rPr lang="es-ES" sz="1900"/>
              <a:t>El tamaño de la muestra para encuestar es de 384 usuarias que tenga una casa de madera</a:t>
            </a:r>
          </a:p>
          <a:p>
            <a:pPr algn="just">
              <a:lnSpc>
                <a:spcPct val="80000"/>
              </a:lnSpc>
            </a:pPr>
            <a:endParaRPr lang="es-ES" sz="1900"/>
          </a:p>
          <a:p>
            <a:pPr algn="just">
              <a:lnSpc>
                <a:spcPct val="80000"/>
              </a:lnSpc>
              <a:buFont typeface="Wingdings" pitchFamily="2" charset="2"/>
              <a:buNone/>
            </a:pPr>
            <a:r>
              <a:rPr lang="es-ES" sz="1900"/>
              <a:t>    Se considera a las usuarias de vivienda que tengan casa de madera y que se encuentren viviendo mas de cinco años en el sector</a:t>
            </a:r>
          </a:p>
          <a:p>
            <a:pPr algn="just">
              <a:lnSpc>
                <a:spcPct val="80000"/>
              </a:lnSpc>
            </a:pPr>
            <a:endParaRPr lang="es-ES" sz="1900"/>
          </a:p>
          <a:p>
            <a:pPr algn="just">
              <a:lnSpc>
                <a:spcPct val="80000"/>
              </a:lnSpc>
            </a:pPr>
            <a:r>
              <a:rPr lang="es-ES" sz="1900"/>
              <a:t>Se escogió las zonas de la Monte Sinai, Balerio Estacio, Flor de Bastion, por ser las de mayor población y las primeras localizadas en la perimetral norte.</a:t>
            </a:r>
          </a:p>
          <a:p>
            <a:pPr algn="just">
              <a:lnSpc>
                <a:spcPct val="80000"/>
              </a:lnSpc>
            </a:pPr>
            <a:endParaRPr lang="es-ES" sz="1900"/>
          </a:p>
          <a:p>
            <a:pPr algn="just">
              <a:lnSpc>
                <a:spcPct val="80000"/>
              </a:lnSpc>
            </a:pPr>
            <a:endParaRPr lang="es-ES" sz="1900"/>
          </a:p>
          <a:p>
            <a:pPr algn="just">
              <a:lnSpc>
                <a:spcPct val="80000"/>
              </a:lnSpc>
            </a:pPr>
            <a:endParaRPr lang="es-ES" sz="1900"/>
          </a:p>
        </p:txBody>
      </p:sp>
      <p:pic>
        <p:nvPicPr>
          <p:cNvPr id="142343" name="Picture 7" descr="sergio toral 1"/>
          <p:cNvPicPr>
            <a:picLocks noChangeAspect="1" noChangeArrowheads="1"/>
          </p:cNvPicPr>
          <p:nvPr/>
        </p:nvPicPr>
        <p:blipFill>
          <a:blip r:embed="rId2" cstate="print"/>
          <a:srcRect/>
          <a:stretch>
            <a:fillRect/>
          </a:stretch>
        </p:blipFill>
        <p:spPr bwMode="auto">
          <a:xfrm>
            <a:off x="-17711738" y="-12325350"/>
            <a:ext cx="4351338" cy="3076575"/>
          </a:xfrm>
          <a:prstGeom prst="rect">
            <a:avLst/>
          </a:prstGeom>
          <a:noFill/>
        </p:spPr>
      </p:pic>
      <p:pic>
        <p:nvPicPr>
          <p:cNvPr id="142344" name="Picture 8" descr="sergio toral 1"/>
          <p:cNvPicPr>
            <a:picLocks noChangeAspect="1" noChangeArrowheads="1"/>
          </p:cNvPicPr>
          <p:nvPr/>
        </p:nvPicPr>
        <p:blipFill>
          <a:blip r:embed="rId2" cstate="print"/>
          <a:srcRect/>
          <a:stretch>
            <a:fillRect/>
          </a:stretch>
        </p:blipFill>
        <p:spPr bwMode="auto">
          <a:xfrm>
            <a:off x="-17711738" y="-12325350"/>
            <a:ext cx="4351338" cy="3076575"/>
          </a:xfrm>
          <a:prstGeom prst="rect">
            <a:avLst/>
          </a:prstGeom>
          <a:noFill/>
        </p:spPr>
      </p:pic>
    </p:spTree>
  </p:cSld>
  <p:clrMapOvr>
    <a:masterClrMapping/>
  </p:clrMapOvr>
  <p:transition>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s-EC" sz="2400" b="1">
                <a:latin typeface="Tahoma" pitchFamily="34" charset="0"/>
              </a:rPr>
              <a:t>3.3 Datos que Aportan al diseño de la Encuesta</a:t>
            </a:r>
          </a:p>
        </p:txBody>
      </p:sp>
      <p:sp>
        <p:nvSpPr>
          <p:cNvPr id="147459" name="Rectangle 3"/>
          <p:cNvSpPr>
            <a:spLocks noGrp="1" noChangeArrowheads="1"/>
          </p:cNvSpPr>
          <p:nvPr>
            <p:ph type="body" idx="1"/>
          </p:nvPr>
        </p:nvSpPr>
        <p:spPr/>
        <p:txBody>
          <a:bodyPr/>
          <a:lstStyle/>
          <a:p>
            <a:pPr algn="just">
              <a:lnSpc>
                <a:spcPct val="80000"/>
              </a:lnSpc>
            </a:pPr>
            <a:r>
              <a:rPr lang="es-ES" sz="1700"/>
              <a:t>Se escoge como método aleatoria simple. Por que son de varios sectores, buen historial, esto significa que hay algunas variables para el estudio.</a:t>
            </a:r>
          </a:p>
          <a:p>
            <a:pPr algn="just">
              <a:lnSpc>
                <a:spcPct val="80000"/>
              </a:lnSpc>
              <a:buFont typeface="Wingdings" pitchFamily="2" charset="2"/>
              <a:buNone/>
            </a:pPr>
            <a:endParaRPr lang="es-ES" sz="1700"/>
          </a:p>
          <a:p>
            <a:pPr algn="just">
              <a:lnSpc>
                <a:spcPct val="80000"/>
              </a:lnSpc>
            </a:pPr>
            <a:r>
              <a:rPr lang="es-ES" sz="1700"/>
              <a:t>La población meta está integrada por familias en situación de extrema pobreza que tienen ingresos mensuales entre doscientos dólares americanos (USD.200) y familias en situación de pobreza con ingresos mensuales no mayores de cuatrocientos dólares (USD.400).</a:t>
            </a:r>
          </a:p>
          <a:p>
            <a:pPr algn="just">
              <a:lnSpc>
                <a:spcPct val="80000"/>
              </a:lnSpc>
              <a:buFont typeface="Wingdings" pitchFamily="2" charset="2"/>
              <a:buNone/>
            </a:pPr>
            <a:endParaRPr lang="es-ES" sz="1700"/>
          </a:p>
          <a:p>
            <a:pPr algn="just">
              <a:lnSpc>
                <a:spcPct val="80000"/>
              </a:lnSpc>
            </a:pPr>
            <a:r>
              <a:rPr lang="es-ES" sz="1700"/>
              <a:t>Se elabora una encuesta de 10 preguntas, con opciones múltiples, intervalos, para mayor facilidad del usuario y que no exista sesgo estadístico.</a:t>
            </a:r>
            <a:endParaRPr lang="es-EC" sz="1700"/>
          </a:p>
        </p:txBody>
      </p:sp>
    </p:spTree>
  </p:cSld>
  <p:clrMapOvr>
    <a:masterClrMapping/>
  </p:clrMapOvr>
  <p:transition>
    <p:randomBa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1370013" y="549275"/>
            <a:ext cx="7313612" cy="895350"/>
          </a:xfrm>
        </p:spPr>
        <p:txBody>
          <a:bodyPr/>
          <a:lstStyle/>
          <a:p>
            <a:r>
              <a:rPr lang="es-EC" sz="2400" b="1">
                <a:latin typeface="Tahoma" pitchFamily="34" charset="0"/>
              </a:rPr>
              <a:t>3.5 Grupos Focales</a:t>
            </a:r>
          </a:p>
        </p:txBody>
      </p:sp>
      <p:sp>
        <p:nvSpPr>
          <p:cNvPr id="152579" name="Rectangle 3"/>
          <p:cNvSpPr>
            <a:spLocks noGrp="1" noChangeArrowheads="1"/>
          </p:cNvSpPr>
          <p:nvPr>
            <p:ph type="body" idx="1"/>
          </p:nvPr>
        </p:nvSpPr>
        <p:spPr>
          <a:xfrm>
            <a:off x="858838" y="1557338"/>
            <a:ext cx="7313612" cy="4114800"/>
          </a:xfrm>
        </p:spPr>
        <p:txBody>
          <a:bodyPr/>
          <a:lstStyle/>
          <a:p>
            <a:pPr>
              <a:lnSpc>
                <a:spcPct val="90000"/>
              </a:lnSpc>
            </a:pPr>
            <a:r>
              <a:rPr lang="es-EC" sz="2000"/>
              <a:t>Se realiza dos Grupos focales independientes</a:t>
            </a:r>
          </a:p>
          <a:p>
            <a:pPr lvl="1">
              <a:lnSpc>
                <a:spcPct val="90000"/>
              </a:lnSpc>
            </a:pPr>
            <a:r>
              <a:rPr lang="es-EC" sz="2000"/>
              <a:t>Socias ( 30 )</a:t>
            </a:r>
          </a:p>
          <a:p>
            <a:pPr lvl="2">
              <a:lnSpc>
                <a:spcPct val="90000"/>
              </a:lnSpc>
            </a:pPr>
            <a:r>
              <a:rPr lang="es-EC" sz="2000"/>
              <a:t>Se le explica la Metodología y la apreciación de ellas</a:t>
            </a:r>
          </a:p>
          <a:p>
            <a:pPr lvl="2">
              <a:lnSpc>
                <a:spcPct val="90000"/>
              </a:lnSpc>
            </a:pPr>
            <a:r>
              <a:rPr lang="es-EC" sz="2000"/>
              <a:t>Nos cuentan sus necesidades habitacionales</a:t>
            </a:r>
          </a:p>
          <a:p>
            <a:pPr lvl="1">
              <a:lnSpc>
                <a:spcPct val="90000"/>
              </a:lnSpc>
            </a:pPr>
            <a:r>
              <a:rPr lang="es-EC" sz="2000"/>
              <a:t>Albañiles ( 30 )</a:t>
            </a:r>
          </a:p>
          <a:p>
            <a:pPr lvl="2">
              <a:lnSpc>
                <a:spcPct val="90000"/>
              </a:lnSpc>
            </a:pPr>
            <a:r>
              <a:rPr lang="es-EC" sz="2000"/>
              <a:t>Costos Mano de Obra</a:t>
            </a:r>
          </a:p>
          <a:p>
            <a:pPr lvl="2">
              <a:lnSpc>
                <a:spcPct val="90000"/>
              </a:lnSpc>
            </a:pPr>
            <a:r>
              <a:rPr lang="es-EC" sz="2000"/>
              <a:t>Facilidades, tiempo, etc.</a:t>
            </a:r>
          </a:p>
          <a:p>
            <a:pPr>
              <a:lnSpc>
                <a:spcPct val="90000"/>
              </a:lnSpc>
              <a:buFont typeface="Wingdings" pitchFamily="2" charset="2"/>
              <a:buNone/>
            </a:pPr>
            <a:endParaRPr lang="es-EC" sz="2000"/>
          </a:p>
          <a:p>
            <a:pPr>
              <a:lnSpc>
                <a:spcPct val="90000"/>
              </a:lnSpc>
              <a:buFont typeface="Wingdings" pitchFamily="2" charset="2"/>
              <a:buNone/>
            </a:pPr>
            <a:endParaRPr lang="es-EC" sz="2000"/>
          </a:p>
        </p:txBody>
      </p:sp>
      <p:pic>
        <p:nvPicPr>
          <p:cNvPr id="152581" name="Picture 5" descr="08042009110"/>
          <p:cNvPicPr>
            <a:picLocks noChangeAspect="1" noChangeArrowheads="1"/>
          </p:cNvPicPr>
          <p:nvPr/>
        </p:nvPicPr>
        <p:blipFill>
          <a:blip r:embed="rId2"/>
          <a:srcRect/>
          <a:stretch>
            <a:fillRect/>
          </a:stretch>
        </p:blipFill>
        <p:spPr bwMode="auto">
          <a:xfrm>
            <a:off x="6459538" y="3278188"/>
            <a:ext cx="2684462" cy="3579812"/>
          </a:xfrm>
          <a:prstGeom prst="rect">
            <a:avLst/>
          </a:prstGeom>
          <a:noFill/>
        </p:spPr>
      </p:pic>
    </p:spTree>
  </p:cSld>
  <p:clrMapOvr>
    <a:masterClrMapping/>
  </p:clrMapOvr>
  <p:transition>
    <p:randomBa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539750" y="-26988"/>
            <a:ext cx="7313613" cy="1143001"/>
          </a:xfrm>
        </p:spPr>
        <p:txBody>
          <a:bodyPr/>
          <a:lstStyle/>
          <a:p>
            <a:r>
              <a:rPr lang="es-EC" sz="2400" b="1"/>
              <a:t>3.6 Plan de Marketing</a:t>
            </a:r>
          </a:p>
        </p:txBody>
      </p:sp>
      <p:sp>
        <p:nvSpPr>
          <p:cNvPr id="159748" name="Text Box 4"/>
          <p:cNvSpPr txBox="1">
            <a:spLocks noChangeArrowheads="1"/>
          </p:cNvSpPr>
          <p:nvPr/>
        </p:nvSpPr>
        <p:spPr bwMode="auto">
          <a:xfrm>
            <a:off x="611188" y="1162050"/>
            <a:ext cx="7921625" cy="4211638"/>
          </a:xfrm>
          <a:prstGeom prst="rect">
            <a:avLst/>
          </a:prstGeom>
          <a:noFill/>
          <a:ln w="9525" algn="ctr">
            <a:noFill/>
            <a:miter lim="800000"/>
            <a:headEnd/>
            <a:tailEnd/>
          </a:ln>
          <a:effectLst/>
        </p:spPr>
        <p:txBody>
          <a:bodyPr>
            <a:spAutoFit/>
          </a:bodyPr>
          <a:lstStyle/>
          <a:p>
            <a:pPr algn="just"/>
            <a:r>
              <a:rPr lang="es-ES">
                <a:latin typeface="Arial" charset="0"/>
              </a:rPr>
              <a:t>OBJETIVOS</a:t>
            </a:r>
          </a:p>
          <a:p>
            <a:pPr algn="just">
              <a:buFontTx/>
              <a:buChar char="•"/>
            </a:pPr>
            <a:endParaRPr lang="es-ES">
              <a:latin typeface="Arial" charset="0"/>
            </a:endParaRPr>
          </a:p>
          <a:p>
            <a:pPr algn="just">
              <a:buFontTx/>
              <a:buChar char="•"/>
            </a:pPr>
            <a:r>
              <a:rPr lang="es-ES">
                <a:latin typeface="Arial" charset="0"/>
              </a:rPr>
              <a:t>Posicionar un nuevo centro de Acopio como entrega de materiales de construcción para personas de escasos recursos, con un concepto de atención personalizada. </a:t>
            </a:r>
          </a:p>
          <a:p>
            <a:pPr algn="just">
              <a:buFontTx/>
              <a:buChar char="•"/>
            </a:pPr>
            <a:endParaRPr lang="es-ES">
              <a:latin typeface="Arial" charset="0"/>
            </a:endParaRPr>
          </a:p>
          <a:p>
            <a:pPr algn="just">
              <a:buFontTx/>
              <a:buChar char="•"/>
            </a:pPr>
            <a:r>
              <a:rPr lang="es-ES">
                <a:latin typeface="Arial" charset="0"/>
              </a:rPr>
              <a:t>Promover una nueva alternativa de materiales de construcción, dando a conocer los beneficios de estos, a través de campañas de concienciación.</a:t>
            </a:r>
          </a:p>
          <a:p>
            <a:pPr algn="just"/>
            <a:r>
              <a:rPr lang="es-ES">
                <a:latin typeface="Arial" charset="0"/>
              </a:rPr>
              <a:t> </a:t>
            </a:r>
          </a:p>
          <a:p>
            <a:pPr algn="just">
              <a:buFontTx/>
              <a:buChar char="•"/>
            </a:pPr>
            <a:r>
              <a:rPr lang="es-ES">
                <a:latin typeface="Arial" charset="0"/>
              </a:rPr>
              <a:t>Con las estrategias propuestas en el siguiente plan de Marketing se espera cumplir con un crecimiento del 9% anual en ventas proyectado en los estados financieros.</a:t>
            </a:r>
          </a:p>
          <a:p>
            <a:pPr algn="just">
              <a:buFontTx/>
              <a:buChar char="•"/>
            </a:pPr>
            <a:endParaRPr lang="es-ES">
              <a:latin typeface="Arial" charset="0"/>
            </a:endParaRPr>
          </a:p>
          <a:p>
            <a:pPr algn="just">
              <a:buFontTx/>
              <a:buChar char="•"/>
            </a:pPr>
            <a:r>
              <a:rPr lang="es-ES">
                <a:latin typeface="Arial" charset="0"/>
              </a:rPr>
              <a:t>Lograr un alto grado de fidelidad por parte de los consumidores, a través, de monitoreo y seguimiento.</a:t>
            </a:r>
            <a:endParaRPr lang="es-EC">
              <a:latin typeface="Arial" charset="0"/>
            </a:endParaRPr>
          </a:p>
        </p:txBody>
      </p:sp>
    </p:spTree>
  </p:cSld>
  <p:clrMapOvr>
    <a:masterClrMapping/>
  </p:clrMapOvr>
  <p:transition>
    <p:randomBa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s-EC" sz="2400" b="1">
                <a:latin typeface="Tahoma" pitchFamily="34" charset="0"/>
              </a:rPr>
              <a:t>3.7 Nombre Comercial/ Logotipo y logomix</a:t>
            </a:r>
          </a:p>
        </p:txBody>
      </p:sp>
      <p:pic>
        <p:nvPicPr>
          <p:cNvPr id="160773" name="Picture 5"/>
          <p:cNvPicPr>
            <a:picLocks noChangeAspect="1" noChangeArrowheads="1"/>
          </p:cNvPicPr>
          <p:nvPr/>
        </p:nvPicPr>
        <p:blipFill>
          <a:blip r:embed="rId2"/>
          <a:srcRect/>
          <a:stretch>
            <a:fillRect/>
          </a:stretch>
        </p:blipFill>
        <p:spPr bwMode="auto">
          <a:xfrm>
            <a:off x="1187450" y="2492375"/>
            <a:ext cx="6516688" cy="2541588"/>
          </a:xfrm>
          <a:prstGeom prst="rect">
            <a:avLst/>
          </a:prstGeom>
          <a:noFill/>
          <a:ln w="9525" algn="ctr">
            <a:noFill/>
            <a:miter lim="800000"/>
            <a:headEnd/>
            <a:tailEnd/>
          </a:ln>
          <a:effectLst/>
        </p:spPr>
      </p:pic>
    </p:spTree>
  </p:cSld>
  <p:clrMapOvr>
    <a:masterClrMapping/>
  </p:clrMapOvr>
  <p:transition>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2" name="Rectangle 4"/>
          <p:cNvSpPr>
            <a:spLocks noChangeArrowheads="1"/>
          </p:cNvSpPr>
          <p:nvPr/>
        </p:nvSpPr>
        <p:spPr bwMode="auto">
          <a:xfrm>
            <a:off x="611188" y="2852738"/>
            <a:ext cx="8215312" cy="1190625"/>
          </a:xfrm>
          <a:prstGeom prst="rect">
            <a:avLst/>
          </a:prstGeom>
          <a:noFill/>
          <a:ln w="9525" algn="ctr">
            <a:noFill/>
            <a:miter lim="800000"/>
            <a:headEnd/>
            <a:tailEnd/>
          </a:ln>
          <a:effectLst/>
        </p:spPr>
        <p:txBody>
          <a:bodyPr anchor="ctr">
            <a:spAutoFit/>
          </a:bodyPr>
          <a:lstStyle/>
          <a:p>
            <a:pPr algn="just" eaLnBrk="0" hangingPunct="0"/>
            <a:r>
              <a:rPr lang="en-US" i="1"/>
              <a:t>“Algún día, la pobreza se verá en un Museo, ya no existirá. Y entonces los niños de ese día nos regañarán, y nos preguntarán cómo fue posible que consintiéramos esto”</a:t>
            </a:r>
            <a:r>
              <a:rPr lang="en-US"/>
              <a:t>. </a:t>
            </a:r>
            <a:r>
              <a:rPr lang="en-US" b="1">
                <a:hlinkClick r:id="rId2"/>
              </a:rPr>
              <a:t>Muhammad Yunus, Premio Nobel de la Paz</a:t>
            </a:r>
            <a:endParaRPr lang="en-US" b="1"/>
          </a:p>
        </p:txBody>
      </p:sp>
    </p:spTree>
  </p:cSld>
  <p:clrMapOvr>
    <a:masterClrMapping/>
  </p:clrMapOvr>
  <p:transition>
    <p:randomBa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457200" y="-306388"/>
            <a:ext cx="8385175" cy="1431926"/>
          </a:xfrm>
        </p:spPr>
        <p:txBody>
          <a:bodyPr/>
          <a:lstStyle/>
          <a:p>
            <a:r>
              <a:rPr lang="es-EC" sz="2400" b="1"/>
              <a:t>3.8 FODA</a:t>
            </a:r>
          </a:p>
        </p:txBody>
      </p:sp>
      <p:sp>
        <p:nvSpPr>
          <p:cNvPr id="161795" name="Rectangle 3"/>
          <p:cNvSpPr>
            <a:spLocks noGrp="1" noChangeArrowheads="1"/>
          </p:cNvSpPr>
          <p:nvPr>
            <p:ph type="body" idx="1"/>
          </p:nvPr>
        </p:nvSpPr>
        <p:spPr>
          <a:xfrm>
            <a:off x="827088" y="1182688"/>
            <a:ext cx="8007350" cy="4191000"/>
          </a:xfrm>
        </p:spPr>
        <p:txBody>
          <a:bodyPr/>
          <a:lstStyle/>
          <a:p>
            <a:pPr algn="just">
              <a:lnSpc>
                <a:spcPct val="80000"/>
              </a:lnSpc>
              <a:buFont typeface="Wingdings" pitchFamily="2" charset="2"/>
              <a:buNone/>
            </a:pPr>
            <a:r>
              <a:rPr lang="es-ES" sz="1400" b="1"/>
              <a:t> Fortalezas</a:t>
            </a:r>
          </a:p>
          <a:p>
            <a:pPr algn="just">
              <a:lnSpc>
                <a:spcPct val="80000"/>
              </a:lnSpc>
            </a:pPr>
            <a:endParaRPr lang="es-ES" sz="1400"/>
          </a:p>
          <a:p>
            <a:pPr algn="just">
              <a:lnSpc>
                <a:spcPct val="80000"/>
              </a:lnSpc>
            </a:pPr>
            <a:r>
              <a:rPr lang="es-ES" sz="1400"/>
              <a:t>Presencia a nivel del Guayas, a través de un centro de acopio, infraestructura que cumpla altos grados de calidad, automatizada y sistematizada.</a:t>
            </a:r>
          </a:p>
          <a:p>
            <a:pPr algn="just">
              <a:lnSpc>
                <a:spcPct val="80000"/>
              </a:lnSpc>
            </a:pPr>
            <a:endParaRPr lang="es-ES" sz="1400"/>
          </a:p>
          <a:p>
            <a:pPr algn="just">
              <a:lnSpc>
                <a:spcPct val="80000"/>
              </a:lnSpc>
            </a:pPr>
            <a:r>
              <a:rPr lang="es-ES" sz="1400"/>
              <a:t>Estar en el centro geográficamente, de los sectores de la Perimetral Norte, para beneficio de la empresa y beneficio de los consumidores.</a:t>
            </a:r>
          </a:p>
          <a:p>
            <a:pPr algn="just">
              <a:lnSpc>
                <a:spcPct val="80000"/>
              </a:lnSpc>
            </a:pPr>
            <a:endParaRPr lang="es-ES" sz="1400"/>
          </a:p>
          <a:p>
            <a:pPr algn="just">
              <a:lnSpc>
                <a:spcPct val="80000"/>
              </a:lnSpc>
            </a:pPr>
            <a:r>
              <a:rPr lang="es-ES" sz="1400"/>
              <a:t>Nuestros futuros clientes que residen en los sectores de la Perimetral Norte, el 90% habitan en viviendas de madera y caña.</a:t>
            </a:r>
          </a:p>
          <a:p>
            <a:pPr algn="just">
              <a:lnSpc>
                <a:spcPct val="80000"/>
              </a:lnSpc>
            </a:pPr>
            <a:endParaRPr lang="es-ES" sz="1400" b="1"/>
          </a:p>
          <a:p>
            <a:pPr algn="just">
              <a:lnSpc>
                <a:spcPct val="80000"/>
              </a:lnSpc>
              <a:buFont typeface="Wingdings" pitchFamily="2" charset="2"/>
              <a:buNone/>
            </a:pPr>
            <a:r>
              <a:rPr lang="es-ES" sz="1400" b="1"/>
              <a:t> Oportunidades</a:t>
            </a:r>
          </a:p>
          <a:p>
            <a:pPr algn="just">
              <a:lnSpc>
                <a:spcPct val="80000"/>
              </a:lnSpc>
            </a:pPr>
            <a:endParaRPr lang="es-ES" sz="1400"/>
          </a:p>
          <a:p>
            <a:pPr algn="just">
              <a:lnSpc>
                <a:spcPct val="80000"/>
              </a:lnSpc>
            </a:pPr>
            <a:r>
              <a:rPr lang="es-ES" sz="1400"/>
              <a:t>Elevado déficit de nivel de vivienda.</a:t>
            </a:r>
          </a:p>
          <a:p>
            <a:pPr algn="just">
              <a:lnSpc>
                <a:spcPct val="80000"/>
              </a:lnSpc>
            </a:pPr>
            <a:endParaRPr lang="es-ES" sz="1400"/>
          </a:p>
          <a:p>
            <a:pPr algn="just">
              <a:lnSpc>
                <a:spcPct val="80000"/>
              </a:lnSpc>
            </a:pPr>
            <a:r>
              <a:rPr lang="es-ES" sz="1400"/>
              <a:t>Se consolida el ahorro como un aspecto central para elevar el nivel de vida de los hogares de menores ingresos.</a:t>
            </a:r>
          </a:p>
          <a:p>
            <a:pPr algn="just">
              <a:lnSpc>
                <a:spcPct val="80000"/>
              </a:lnSpc>
            </a:pPr>
            <a:endParaRPr lang="es-ES" sz="1400"/>
          </a:p>
          <a:p>
            <a:pPr algn="just">
              <a:lnSpc>
                <a:spcPct val="80000"/>
              </a:lnSpc>
            </a:pPr>
            <a:r>
              <a:rPr lang="es-ES" sz="1400"/>
              <a:t>Elevado nivel de barrios no consolidados, sin servicios de infraestructura y equipamiento barrial.</a:t>
            </a:r>
          </a:p>
          <a:p>
            <a:pPr algn="just">
              <a:lnSpc>
                <a:spcPct val="80000"/>
              </a:lnSpc>
            </a:pPr>
            <a:endParaRPr lang="es-ES" sz="1400"/>
          </a:p>
          <a:p>
            <a:pPr algn="just">
              <a:lnSpc>
                <a:spcPct val="80000"/>
              </a:lnSpc>
            </a:pPr>
            <a:r>
              <a:rPr lang="es-ES" sz="1400"/>
              <a:t>No existe la participación del sector financiero para el crédito para la construcción de vivienda.</a:t>
            </a:r>
          </a:p>
          <a:p>
            <a:pPr algn="just">
              <a:lnSpc>
                <a:spcPct val="80000"/>
              </a:lnSpc>
            </a:pPr>
            <a:endParaRPr lang="es-ES" sz="1400"/>
          </a:p>
          <a:p>
            <a:pPr algn="just">
              <a:lnSpc>
                <a:spcPct val="80000"/>
              </a:lnSpc>
            </a:pPr>
            <a:r>
              <a:rPr lang="es-ES" sz="1400"/>
              <a:t>Estabilidad Macroeconómica.</a:t>
            </a:r>
            <a:endParaRPr lang="es-ES" sz="1400" b="1"/>
          </a:p>
          <a:p>
            <a:pPr algn="just">
              <a:lnSpc>
                <a:spcPct val="80000"/>
              </a:lnSpc>
            </a:pPr>
            <a:endParaRPr lang="es-ES" sz="1400" b="1"/>
          </a:p>
        </p:txBody>
      </p:sp>
    </p:spTree>
  </p:cSld>
  <p:clrMapOvr>
    <a:masterClrMapping/>
  </p:clrMapOvr>
  <p:transition>
    <p:randomBa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755650" y="115888"/>
            <a:ext cx="7313613" cy="1143000"/>
          </a:xfrm>
        </p:spPr>
        <p:txBody>
          <a:bodyPr/>
          <a:lstStyle/>
          <a:p>
            <a:r>
              <a:rPr lang="es-EC" sz="2400" b="1"/>
              <a:t>3.8 FODA</a:t>
            </a:r>
          </a:p>
        </p:txBody>
      </p:sp>
      <p:sp>
        <p:nvSpPr>
          <p:cNvPr id="162819" name="Rectangle 3"/>
          <p:cNvSpPr>
            <a:spLocks noGrp="1" noChangeArrowheads="1"/>
          </p:cNvSpPr>
          <p:nvPr>
            <p:ph type="body" idx="1"/>
          </p:nvPr>
        </p:nvSpPr>
        <p:spPr>
          <a:xfrm>
            <a:off x="838200" y="1268413"/>
            <a:ext cx="8007350" cy="4191000"/>
          </a:xfrm>
        </p:spPr>
        <p:txBody>
          <a:bodyPr/>
          <a:lstStyle/>
          <a:p>
            <a:pPr algn="just">
              <a:lnSpc>
                <a:spcPct val="80000"/>
              </a:lnSpc>
              <a:buFont typeface="Wingdings" pitchFamily="2" charset="2"/>
              <a:buNone/>
            </a:pPr>
            <a:r>
              <a:rPr lang="es-ES" sz="1500" b="1"/>
              <a:t>Amenazas</a:t>
            </a:r>
          </a:p>
          <a:p>
            <a:pPr algn="just">
              <a:lnSpc>
                <a:spcPct val="80000"/>
              </a:lnSpc>
              <a:buFont typeface="Wingdings" pitchFamily="2" charset="2"/>
              <a:buNone/>
            </a:pPr>
            <a:endParaRPr lang="es-ES" sz="1500" b="1"/>
          </a:p>
          <a:p>
            <a:pPr algn="just">
              <a:lnSpc>
                <a:spcPct val="80000"/>
              </a:lnSpc>
            </a:pPr>
            <a:r>
              <a:rPr lang="es-ES" sz="1500"/>
              <a:t>Demanda de condonación de deuda por parte de ciertos grupos interesados de prestatarios.</a:t>
            </a:r>
          </a:p>
          <a:p>
            <a:pPr algn="just">
              <a:lnSpc>
                <a:spcPct val="80000"/>
              </a:lnSpc>
              <a:buFont typeface="Wingdings" pitchFamily="2" charset="2"/>
              <a:buNone/>
            </a:pPr>
            <a:endParaRPr lang="es-ES" sz="1500"/>
          </a:p>
          <a:p>
            <a:pPr algn="just">
              <a:lnSpc>
                <a:spcPct val="80000"/>
              </a:lnSpc>
            </a:pPr>
            <a:r>
              <a:rPr lang="es-ES" sz="1500"/>
              <a:t>Disminución del poder adquisitivo de los clientes.</a:t>
            </a:r>
          </a:p>
          <a:p>
            <a:pPr algn="just">
              <a:lnSpc>
                <a:spcPct val="80000"/>
              </a:lnSpc>
            </a:pPr>
            <a:endParaRPr lang="es-ES" sz="1500"/>
          </a:p>
          <a:p>
            <a:pPr algn="just">
              <a:lnSpc>
                <a:spcPct val="80000"/>
              </a:lnSpc>
            </a:pPr>
            <a:r>
              <a:rPr lang="es-ES" sz="1500"/>
              <a:t>Actitud pasiva del sector privado.</a:t>
            </a:r>
          </a:p>
          <a:p>
            <a:pPr algn="just">
              <a:lnSpc>
                <a:spcPct val="80000"/>
              </a:lnSpc>
              <a:buFont typeface="Wingdings" pitchFamily="2" charset="2"/>
              <a:buNone/>
            </a:pPr>
            <a:endParaRPr lang="es-ES" sz="1500"/>
          </a:p>
          <a:p>
            <a:pPr algn="just">
              <a:lnSpc>
                <a:spcPct val="80000"/>
              </a:lnSpc>
            </a:pPr>
            <a:r>
              <a:rPr lang="es-ES" sz="1500"/>
              <a:t>Los factores ambientales como el Fenómeno del Niño, puede provocar que los precios de las materias primas de los materiales de construcción se incrementen.</a:t>
            </a:r>
          </a:p>
          <a:p>
            <a:pPr algn="just">
              <a:lnSpc>
                <a:spcPct val="80000"/>
              </a:lnSpc>
              <a:buFont typeface="Wingdings" pitchFamily="2" charset="2"/>
              <a:buNone/>
            </a:pPr>
            <a:endParaRPr lang="es-ES" sz="1500" b="1"/>
          </a:p>
          <a:p>
            <a:pPr algn="just">
              <a:lnSpc>
                <a:spcPct val="80000"/>
              </a:lnSpc>
              <a:buFont typeface="Wingdings" pitchFamily="2" charset="2"/>
              <a:buNone/>
            </a:pPr>
            <a:r>
              <a:rPr lang="es-ES" sz="1500" b="1"/>
              <a:t> Debilidades</a:t>
            </a:r>
          </a:p>
          <a:p>
            <a:pPr algn="just">
              <a:lnSpc>
                <a:spcPct val="80000"/>
              </a:lnSpc>
              <a:buFont typeface="Wingdings" pitchFamily="2" charset="2"/>
              <a:buNone/>
            </a:pPr>
            <a:endParaRPr lang="es-ES" sz="1500" b="1"/>
          </a:p>
          <a:p>
            <a:pPr algn="just">
              <a:lnSpc>
                <a:spcPct val="80000"/>
              </a:lnSpc>
            </a:pPr>
            <a:r>
              <a:rPr lang="es-ES" sz="1500"/>
              <a:t> El programa se concentra en el mejoramiento y ampliación de las unidades de vivienda en sí mismas. </a:t>
            </a:r>
          </a:p>
          <a:p>
            <a:pPr algn="just">
              <a:lnSpc>
                <a:spcPct val="80000"/>
              </a:lnSpc>
            </a:pPr>
            <a:endParaRPr lang="es-ES" sz="1500"/>
          </a:p>
          <a:p>
            <a:pPr algn="just">
              <a:lnSpc>
                <a:spcPct val="80000"/>
              </a:lnSpc>
            </a:pPr>
            <a:r>
              <a:rPr lang="es-ES" sz="1500"/>
              <a:t>Es necesario incorporar acciones sistemáticas de evaluación y monitoreo a fin de verificar su impacto, relación costo-efectividad y otros aspectos de interés.</a:t>
            </a:r>
          </a:p>
          <a:p>
            <a:pPr algn="just">
              <a:lnSpc>
                <a:spcPct val="80000"/>
              </a:lnSpc>
            </a:pPr>
            <a:endParaRPr lang="es-ES" sz="1500"/>
          </a:p>
          <a:p>
            <a:pPr algn="just">
              <a:lnSpc>
                <a:spcPct val="80000"/>
              </a:lnSpc>
            </a:pPr>
            <a:r>
              <a:rPr lang="es-ES" sz="1500"/>
              <a:t>Falta de integración en el sistema de información geográfica.</a:t>
            </a:r>
          </a:p>
          <a:p>
            <a:pPr algn="just">
              <a:lnSpc>
                <a:spcPct val="80000"/>
              </a:lnSpc>
            </a:pPr>
            <a:endParaRPr lang="es-ES" sz="1500"/>
          </a:p>
          <a:p>
            <a:pPr algn="just">
              <a:lnSpc>
                <a:spcPct val="80000"/>
              </a:lnSpc>
            </a:pPr>
            <a:r>
              <a:rPr lang="es-ES" sz="1500"/>
              <a:t>La adjudicación de materiales donde las calles no son asfaltadas.</a:t>
            </a:r>
            <a:endParaRPr lang="es-EC" sz="1500"/>
          </a:p>
          <a:p>
            <a:pPr algn="just">
              <a:lnSpc>
                <a:spcPct val="80000"/>
              </a:lnSpc>
            </a:pPr>
            <a:endParaRPr lang="es-EC" sz="1500"/>
          </a:p>
        </p:txBody>
      </p:sp>
    </p:spTree>
  </p:cSld>
  <p:clrMapOvr>
    <a:masterClrMapping/>
  </p:clrMapOvr>
  <p:transition>
    <p:randomBa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579438" y="-163513"/>
            <a:ext cx="8385175" cy="1431926"/>
          </a:xfrm>
        </p:spPr>
        <p:txBody>
          <a:bodyPr/>
          <a:lstStyle/>
          <a:p>
            <a:r>
              <a:rPr lang="es-EC" sz="2400" b="1">
                <a:latin typeface="Tahoma" pitchFamily="34" charset="0"/>
              </a:rPr>
              <a:t>3.9 Las 4 P´s de la Mercadotecnia</a:t>
            </a:r>
          </a:p>
        </p:txBody>
      </p:sp>
      <p:sp>
        <p:nvSpPr>
          <p:cNvPr id="163843" name="Rectangle 3"/>
          <p:cNvSpPr>
            <a:spLocks noGrp="1" noChangeArrowheads="1"/>
          </p:cNvSpPr>
          <p:nvPr>
            <p:ph type="body" idx="1"/>
          </p:nvPr>
        </p:nvSpPr>
        <p:spPr>
          <a:xfrm>
            <a:off x="668338" y="1543050"/>
            <a:ext cx="8007350" cy="4622800"/>
          </a:xfrm>
        </p:spPr>
        <p:txBody>
          <a:bodyPr/>
          <a:lstStyle/>
          <a:p>
            <a:pPr algn="just">
              <a:lnSpc>
                <a:spcPct val="80000"/>
              </a:lnSpc>
              <a:buFont typeface="Wingdings" pitchFamily="2" charset="2"/>
              <a:buNone/>
            </a:pPr>
            <a:r>
              <a:rPr lang="es-ES" sz="1200" b="1">
                <a:latin typeface="Arial" charset="0"/>
              </a:rPr>
              <a:t>PRECIO</a:t>
            </a:r>
          </a:p>
          <a:p>
            <a:pPr algn="just">
              <a:lnSpc>
                <a:spcPct val="80000"/>
              </a:lnSpc>
              <a:buFont typeface="Wingdings" pitchFamily="2" charset="2"/>
              <a:buNone/>
            </a:pPr>
            <a:endParaRPr lang="es-ES" sz="1200" b="1">
              <a:latin typeface="Arial" charset="0"/>
            </a:endParaRPr>
          </a:p>
          <a:p>
            <a:pPr algn="just">
              <a:lnSpc>
                <a:spcPct val="80000"/>
              </a:lnSpc>
            </a:pPr>
            <a:r>
              <a:rPr lang="es-ES" sz="1200">
                <a:latin typeface="Arial" charset="0"/>
              </a:rPr>
              <a:t>El precio es asequible para personas de escasos recursos siendo menor que el de la competencia. A mayores cantidades de materia prima mayor es el descuento que podemos ofrecer a nuestros clientes. </a:t>
            </a:r>
          </a:p>
          <a:p>
            <a:pPr algn="just">
              <a:lnSpc>
                <a:spcPct val="80000"/>
              </a:lnSpc>
              <a:buFont typeface="Wingdings" pitchFamily="2" charset="2"/>
              <a:buNone/>
            </a:pPr>
            <a:endParaRPr lang="es-ES" sz="1200" b="1">
              <a:latin typeface="Arial" charset="0"/>
            </a:endParaRPr>
          </a:p>
          <a:p>
            <a:pPr algn="just">
              <a:lnSpc>
                <a:spcPct val="80000"/>
              </a:lnSpc>
              <a:buFont typeface="Wingdings" pitchFamily="2" charset="2"/>
              <a:buNone/>
            </a:pPr>
            <a:endParaRPr lang="es-ES" sz="1200" b="1">
              <a:latin typeface="Arial" charset="0"/>
            </a:endParaRPr>
          </a:p>
          <a:p>
            <a:pPr algn="just">
              <a:lnSpc>
                <a:spcPct val="80000"/>
              </a:lnSpc>
              <a:buFont typeface="Wingdings" pitchFamily="2" charset="2"/>
              <a:buNone/>
            </a:pPr>
            <a:r>
              <a:rPr lang="es-ES" sz="1200" b="1">
                <a:latin typeface="Arial" charset="0"/>
              </a:rPr>
              <a:t>PROMOCION</a:t>
            </a:r>
          </a:p>
          <a:p>
            <a:pPr algn="just">
              <a:lnSpc>
                <a:spcPct val="80000"/>
              </a:lnSpc>
            </a:pPr>
            <a:r>
              <a:rPr lang="es-ES" sz="1200">
                <a:latin typeface="Arial" charset="0"/>
              </a:rPr>
              <a:t>Por medio de catálogos </a:t>
            </a:r>
          </a:p>
          <a:p>
            <a:pPr algn="just">
              <a:lnSpc>
                <a:spcPct val="80000"/>
              </a:lnSpc>
            </a:pPr>
            <a:r>
              <a:rPr lang="es-ES" sz="1200">
                <a:latin typeface="Arial" charset="0"/>
              </a:rPr>
              <a:t>Distintos tipos de publicidad en el local </a:t>
            </a:r>
          </a:p>
          <a:p>
            <a:pPr algn="just">
              <a:lnSpc>
                <a:spcPct val="80000"/>
              </a:lnSpc>
            </a:pPr>
            <a:r>
              <a:rPr lang="es-ES" sz="1200">
                <a:latin typeface="Arial" charset="0"/>
              </a:rPr>
              <a:t>A través de medios escritos y radiales </a:t>
            </a:r>
          </a:p>
          <a:p>
            <a:pPr algn="just">
              <a:lnSpc>
                <a:spcPct val="80000"/>
              </a:lnSpc>
              <a:buFont typeface="Wingdings" pitchFamily="2" charset="2"/>
              <a:buNone/>
            </a:pPr>
            <a:endParaRPr lang="es-ES" sz="1200">
              <a:latin typeface="Arial" charset="0"/>
            </a:endParaRPr>
          </a:p>
          <a:p>
            <a:pPr algn="just">
              <a:lnSpc>
                <a:spcPct val="80000"/>
              </a:lnSpc>
              <a:buFont typeface="Wingdings" pitchFamily="2" charset="2"/>
              <a:buNone/>
            </a:pPr>
            <a:endParaRPr lang="es-ES" sz="1200" b="1">
              <a:latin typeface="Arial" charset="0"/>
            </a:endParaRPr>
          </a:p>
          <a:p>
            <a:pPr algn="just">
              <a:lnSpc>
                <a:spcPct val="80000"/>
              </a:lnSpc>
              <a:buFont typeface="Wingdings" pitchFamily="2" charset="2"/>
              <a:buNone/>
            </a:pPr>
            <a:r>
              <a:rPr lang="es-ES" sz="1200" b="1">
                <a:latin typeface="Arial" charset="0"/>
              </a:rPr>
              <a:t>PLAZA</a:t>
            </a:r>
          </a:p>
          <a:p>
            <a:pPr algn="just">
              <a:lnSpc>
                <a:spcPct val="80000"/>
              </a:lnSpc>
            </a:pPr>
            <a:r>
              <a:rPr lang="es-ES" sz="1200">
                <a:latin typeface="Arial" charset="0"/>
              </a:rPr>
              <a:t>EL CONSTRUCTOR será distribuidor de materiales de construcción a nivel de la Perimetral Norte. </a:t>
            </a:r>
          </a:p>
          <a:p>
            <a:pPr algn="just">
              <a:lnSpc>
                <a:spcPct val="80000"/>
              </a:lnSpc>
            </a:pPr>
            <a:endParaRPr lang="es-ES" sz="1200" b="1">
              <a:latin typeface="Arial" charset="0"/>
            </a:endParaRPr>
          </a:p>
          <a:p>
            <a:pPr algn="just">
              <a:lnSpc>
                <a:spcPct val="80000"/>
              </a:lnSpc>
              <a:buFont typeface="Wingdings" pitchFamily="2" charset="2"/>
              <a:buNone/>
            </a:pPr>
            <a:endParaRPr lang="es-ES" sz="1200" b="1">
              <a:latin typeface="Arial" charset="0"/>
            </a:endParaRPr>
          </a:p>
          <a:p>
            <a:pPr algn="just">
              <a:lnSpc>
                <a:spcPct val="80000"/>
              </a:lnSpc>
              <a:buFont typeface="Wingdings" pitchFamily="2" charset="2"/>
              <a:buNone/>
            </a:pPr>
            <a:r>
              <a:rPr lang="es-ES" sz="1200" b="1">
                <a:latin typeface="Arial" charset="0"/>
              </a:rPr>
              <a:t>PRODUCTO</a:t>
            </a:r>
          </a:p>
          <a:p>
            <a:pPr algn="just">
              <a:lnSpc>
                <a:spcPct val="80000"/>
              </a:lnSpc>
            </a:pPr>
            <a:r>
              <a:rPr lang="es-ES" sz="1200">
                <a:latin typeface="Arial" charset="0"/>
              </a:rPr>
              <a:t>El Producto que se desea desarrollar, es un paquete de materiales de construcción de vivienda conformado por cemento, arena, piedra, etc, que ha sido previamente evaluados con albañiles de la zona. </a:t>
            </a:r>
          </a:p>
          <a:p>
            <a:pPr algn="just">
              <a:lnSpc>
                <a:spcPct val="80000"/>
              </a:lnSpc>
              <a:buFont typeface="Wingdings" pitchFamily="2" charset="2"/>
              <a:buNone/>
            </a:pPr>
            <a:endParaRPr lang="es-ES" sz="1200" b="1" u="sng">
              <a:latin typeface="Arial" charset="0"/>
            </a:endParaRPr>
          </a:p>
          <a:p>
            <a:pPr algn="just">
              <a:lnSpc>
                <a:spcPct val="80000"/>
              </a:lnSpc>
            </a:pPr>
            <a:r>
              <a:rPr lang="es-ES" sz="1200" b="1">
                <a:latin typeface="Arial" charset="0"/>
              </a:rPr>
              <a:t>Servicio de diseño</a:t>
            </a:r>
            <a:r>
              <a:rPr lang="es-ES" sz="1200">
                <a:latin typeface="Arial" charset="0"/>
              </a:rPr>
              <a:t> </a:t>
            </a:r>
          </a:p>
          <a:p>
            <a:pPr algn="just">
              <a:lnSpc>
                <a:spcPct val="80000"/>
              </a:lnSpc>
            </a:pPr>
            <a:r>
              <a:rPr lang="es-ES" sz="1200" b="1">
                <a:latin typeface="Arial" charset="0"/>
              </a:rPr>
              <a:t>Servicio de dimensionado</a:t>
            </a:r>
            <a:r>
              <a:rPr lang="es-ES" sz="1200">
                <a:latin typeface="Arial" charset="0"/>
              </a:rPr>
              <a:t> </a:t>
            </a:r>
          </a:p>
          <a:p>
            <a:pPr algn="just">
              <a:lnSpc>
                <a:spcPct val="80000"/>
              </a:lnSpc>
            </a:pPr>
            <a:r>
              <a:rPr lang="es-ES" sz="1200" b="1">
                <a:latin typeface="Arial" charset="0"/>
              </a:rPr>
              <a:t>Preparación de pinturas</a:t>
            </a:r>
            <a:r>
              <a:rPr lang="es-ES" sz="1200">
                <a:latin typeface="Arial" charset="0"/>
              </a:rPr>
              <a:t> </a:t>
            </a:r>
          </a:p>
          <a:p>
            <a:pPr algn="just">
              <a:lnSpc>
                <a:spcPct val="80000"/>
              </a:lnSpc>
            </a:pPr>
            <a:r>
              <a:rPr lang="es-ES" sz="1200" b="1">
                <a:latin typeface="Arial" charset="0"/>
              </a:rPr>
              <a:t>Asesoría de expertos</a:t>
            </a:r>
            <a:endParaRPr lang="es-EC" sz="1200" b="1">
              <a:latin typeface="Arial" charset="0"/>
            </a:endParaRPr>
          </a:p>
        </p:txBody>
      </p:sp>
    </p:spTree>
  </p:cSld>
  <p:clrMapOvr>
    <a:masterClrMapping/>
  </p:clrMapOvr>
  <p:transition>
    <p:randomBa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s-EC" sz="2400" b="1">
                <a:latin typeface="Tahoma" pitchFamily="34" charset="0"/>
              </a:rPr>
              <a:t>3.10 Matriz de Porter</a:t>
            </a:r>
          </a:p>
        </p:txBody>
      </p:sp>
      <p:pic>
        <p:nvPicPr>
          <p:cNvPr id="182276" name="Picture 4"/>
          <p:cNvPicPr>
            <a:picLocks noChangeAspect="1" noChangeArrowheads="1"/>
          </p:cNvPicPr>
          <p:nvPr/>
        </p:nvPicPr>
        <p:blipFill>
          <a:blip r:embed="rId2"/>
          <a:srcRect/>
          <a:stretch>
            <a:fillRect/>
          </a:stretch>
        </p:blipFill>
        <p:spPr bwMode="auto">
          <a:xfrm>
            <a:off x="755650" y="1773238"/>
            <a:ext cx="8424863" cy="3911600"/>
          </a:xfrm>
          <a:prstGeom prst="rect">
            <a:avLst/>
          </a:prstGeom>
          <a:noFill/>
          <a:ln w="9525">
            <a:noFill/>
            <a:miter lim="800000"/>
            <a:headEnd/>
            <a:tailEnd/>
          </a:ln>
          <a:effectLst/>
        </p:spPr>
      </p:pic>
    </p:spTree>
  </p:cSld>
  <p:clrMapOvr>
    <a:masterClrMapping/>
  </p:clrMapOvr>
  <p:transition>
    <p:randomBa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es-EC"/>
              <a:t>3.11 Resultados de la Encuesta</a:t>
            </a:r>
          </a:p>
        </p:txBody>
      </p:sp>
      <p:pic>
        <p:nvPicPr>
          <p:cNvPr id="194564" name="Picture 4"/>
          <p:cNvPicPr>
            <a:picLocks noChangeAspect="1" noChangeArrowheads="1"/>
          </p:cNvPicPr>
          <p:nvPr/>
        </p:nvPicPr>
        <p:blipFill>
          <a:blip r:embed="rId2"/>
          <a:srcRect/>
          <a:stretch>
            <a:fillRect/>
          </a:stretch>
        </p:blipFill>
        <p:spPr bwMode="auto">
          <a:xfrm>
            <a:off x="900113" y="1946275"/>
            <a:ext cx="7345362" cy="5011738"/>
          </a:xfrm>
          <a:prstGeom prst="rect">
            <a:avLst/>
          </a:prstGeom>
          <a:noFill/>
          <a:ln w="9525">
            <a:noFill/>
            <a:miter lim="800000"/>
            <a:headEnd/>
            <a:tailEnd/>
          </a:ln>
        </p:spPr>
      </p:pic>
      <p:sp>
        <p:nvSpPr>
          <p:cNvPr id="194565" name="Rectangle 5"/>
          <p:cNvSpPr>
            <a:spLocks noChangeArrowheads="1"/>
          </p:cNvSpPr>
          <p:nvPr/>
        </p:nvSpPr>
        <p:spPr bwMode="auto">
          <a:xfrm>
            <a:off x="684213" y="1557338"/>
            <a:ext cx="8208962" cy="631825"/>
          </a:xfrm>
          <a:prstGeom prst="rect">
            <a:avLst/>
          </a:prstGeom>
          <a:noFill/>
          <a:ln w="9525">
            <a:noFill/>
            <a:miter lim="800000"/>
            <a:headEnd/>
            <a:tailEnd/>
          </a:ln>
          <a:effectLst/>
        </p:spPr>
        <p:txBody>
          <a:bodyPr anchor="b"/>
          <a:lstStyle/>
          <a:p>
            <a:pPr algn="ctr"/>
            <a:r>
              <a:rPr lang="es-ES" b="1">
                <a:solidFill>
                  <a:schemeClr val="tx2"/>
                </a:solidFill>
                <a:latin typeface="Arial" charset="0"/>
              </a:rPr>
              <a:t>¿Cuál sería el valor monetario que le presten, para materiales de construcción, en que usted pueda pagarlo fácilmente para el beneficio de su vivienda?</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565"/>
                                        </p:tgtEl>
                                        <p:attrNameLst>
                                          <p:attrName>style.visibility</p:attrName>
                                        </p:attrNameLst>
                                      </p:cBhvr>
                                      <p:to>
                                        <p:strVal val="visible"/>
                                      </p:to>
                                    </p:set>
                                    <p:animEffect transition="in" filter="checkerboard(across)">
                                      <p:cBhvr>
                                        <p:cTn id="7" dur="500"/>
                                        <p:tgtEl>
                                          <p:spTgt spid="194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8" name="Rectangle 4"/>
          <p:cNvSpPr>
            <a:spLocks noGrp="1" noChangeArrowheads="1"/>
          </p:cNvSpPr>
          <p:nvPr>
            <p:ph type="title"/>
          </p:nvPr>
        </p:nvSpPr>
        <p:spPr>
          <a:noFill/>
          <a:ln/>
        </p:spPr>
        <p:txBody>
          <a:bodyPr/>
          <a:lstStyle/>
          <a:p>
            <a:r>
              <a:rPr lang="es-EC"/>
              <a:t>3.11 Resultados de la Encuesta</a:t>
            </a:r>
          </a:p>
        </p:txBody>
      </p:sp>
      <p:pic>
        <p:nvPicPr>
          <p:cNvPr id="195589" name="Picture 5"/>
          <p:cNvPicPr>
            <a:picLocks noGrp="1" noChangeAspect="1" noChangeArrowheads="1"/>
          </p:cNvPicPr>
          <p:nvPr>
            <p:ph type="body" idx="1"/>
          </p:nvPr>
        </p:nvPicPr>
        <p:blipFill>
          <a:blip r:embed="rId2"/>
          <a:srcRect/>
          <a:stretch>
            <a:fillRect/>
          </a:stretch>
        </p:blipFill>
        <p:spPr>
          <a:xfrm>
            <a:off x="1692275" y="2276475"/>
            <a:ext cx="6696075" cy="4114800"/>
          </a:xfrm>
          <a:noFill/>
          <a:ln/>
        </p:spPr>
      </p:pic>
      <p:sp>
        <p:nvSpPr>
          <p:cNvPr id="195590" name="Rectangle 6"/>
          <p:cNvSpPr>
            <a:spLocks noChangeArrowheads="1"/>
          </p:cNvSpPr>
          <p:nvPr/>
        </p:nvSpPr>
        <p:spPr bwMode="auto">
          <a:xfrm>
            <a:off x="914400" y="1557338"/>
            <a:ext cx="8229600" cy="620712"/>
          </a:xfrm>
          <a:prstGeom prst="rect">
            <a:avLst/>
          </a:prstGeom>
          <a:noFill/>
          <a:ln w="9525">
            <a:noFill/>
            <a:miter lim="800000"/>
            <a:headEnd/>
            <a:tailEnd/>
          </a:ln>
          <a:effectLst/>
        </p:spPr>
        <p:txBody>
          <a:bodyPr anchor="b"/>
          <a:lstStyle/>
          <a:p>
            <a:pPr algn="ctr"/>
            <a:r>
              <a:rPr lang="es-ES" b="1">
                <a:solidFill>
                  <a:schemeClr val="tx2"/>
                </a:solidFill>
                <a:latin typeface="Arial" charset="0"/>
              </a:rPr>
              <a:t>¿Cuál seria el intervalo de tiempo que puede usted pagar el préstamo de materiales de construcción?</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5590"/>
                                        </p:tgtEl>
                                        <p:attrNameLst>
                                          <p:attrName>style.visibility</p:attrName>
                                        </p:attrNameLst>
                                      </p:cBhvr>
                                      <p:to>
                                        <p:strVal val="visible"/>
                                      </p:to>
                                    </p:set>
                                    <p:animEffect transition="in" filter="checkerboard(across)">
                                      <p:cBhvr>
                                        <p:cTn id="7" dur="500"/>
                                        <p:tgtEl>
                                          <p:spTgt spid="195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2" name="Rectangle 4"/>
          <p:cNvSpPr>
            <a:spLocks noGrp="1" noChangeArrowheads="1"/>
          </p:cNvSpPr>
          <p:nvPr>
            <p:ph type="title"/>
          </p:nvPr>
        </p:nvSpPr>
        <p:spPr>
          <a:noFill/>
          <a:ln/>
        </p:spPr>
        <p:txBody>
          <a:bodyPr/>
          <a:lstStyle/>
          <a:p>
            <a:r>
              <a:rPr lang="es-EC"/>
              <a:t>3.11 Resultados de la Encuesta</a:t>
            </a:r>
          </a:p>
        </p:txBody>
      </p:sp>
      <p:graphicFrame>
        <p:nvGraphicFramePr>
          <p:cNvPr id="196616" name="Object 8"/>
          <p:cNvGraphicFramePr>
            <a:graphicFrameLocks noChangeAspect="1"/>
          </p:cNvGraphicFramePr>
          <p:nvPr>
            <p:ph idx="1"/>
          </p:nvPr>
        </p:nvGraphicFramePr>
        <p:xfrm>
          <a:off x="1187450" y="1628775"/>
          <a:ext cx="7561263" cy="4537075"/>
        </p:xfrm>
        <a:graphic>
          <a:graphicData uri="http://schemas.openxmlformats.org/presentationml/2006/ole">
            <p:oleObj spid="_x0000_s196616" name="Chart" r:id="rId3" imgW="4667402" imgH="2419502" progId="Excel.Sheet.8">
              <p:embed/>
            </p:oleObj>
          </a:graphicData>
        </a:graphic>
      </p:graphicFrame>
    </p:spTree>
  </p:cSld>
  <p:clrMapOvr>
    <a:masterClrMapping/>
  </p:clrMapOvr>
  <p:transition>
    <p:randomBa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6" name="Rectangle 4"/>
          <p:cNvSpPr>
            <a:spLocks noGrp="1" noChangeArrowheads="1"/>
          </p:cNvSpPr>
          <p:nvPr>
            <p:ph type="title"/>
          </p:nvPr>
        </p:nvSpPr>
        <p:spPr>
          <a:noFill/>
          <a:ln/>
        </p:spPr>
        <p:txBody>
          <a:bodyPr/>
          <a:lstStyle/>
          <a:p>
            <a:r>
              <a:rPr lang="es-EC"/>
              <a:t>3.11 Resultados de la Encuesta</a:t>
            </a:r>
          </a:p>
        </p:txBody>
      </p:sp>
      <p:graphicFrame>
        <p:nvGraphicFramePr>
          <p:cNvPr id="197640" name="Object 8"/>
          <p:cNvGraphicFramePr>
            <a:graphicFrameLocks noChangeAspect="1"/>
          </p:cNvGraphicFramePr>
          <p:nvPr>
            <p:ph idx="1"/>
          </p:nvPr>
        </p:nvGraphicFramePr>
        <p:xfrm>
          <a:off x="1116013" y="1773238"/>
          <a:ext cx="7127875" cy="4464050"/>
        </p:xfrm>
        <a:graphic>
          <a:graphicData uri="http://schemas.openxmlformats.org/presentationml/2006/ole">
            <p:oleObj spid="_x0000_s197640" name="Chart" r:id="rId3" imgW="4667402" imgH="2419502" progId="Excel.Sheet.8">
              <p:embed/>
            </p:oleObj>
          </a:graphicData>
        </a:graphic>
      </p:graphicFrame>
    </p:spTree>
  </p:cSld>
  <p:clrMapOvr>
    <a:masterClrMapping/>
  </p:clrMapOvr>
  <p:transition>
    <p:randomBa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4" name="Rectangle 4"/>
          <p:cNvSpPr>
            <a:spLocks noGrp="1" noChangeArrowheads="1"/>
          </p:cNvSpPr>
          <p:nvPr>
            <p:ph type="title"/>
          </p:nvPr>
        </p:nvSpPr>
        <p:spPr>
          <a:noFill/>
          <a:ln/>
        </p:spPr>
        <p:txBody>
          <a:bodyPr/>
          <a:lstStyle/>
          <a:p>
            <a:r>
              <a:rPr lang="es-EC"/>
              <a:t>3.11 Resultados de la Encuesta</a:t>
            </a:r>
          </a:p>
        </p:txBody>
      </p:sp>
      <p:graphicFrame>
        <p:nvGraphicFramePr>
          <p:cNvPr id="199688" name="Object 8"/>
          <p:cNvGraphicFramePr>
            <a:graphicFrameLocks noChangeAspect="1"/>
          </p:cNvGraphicFramePr>
          <p:nvPr>
            <p:ph idx="1"/>
          </p:nvPr>
        </p:nvGraphicFramePr>
        <p:xfrm>
          <a:off x="1258888" y="1533525"/>
          <a:ext cx="7489825" cy="4991100"/>
        </p:xfrm>
        <a:graphic>
          <a:graphicData uri="http://schemas.openxmlformats.org/presentationml/2006/ole">
            <p:oleObj spid="_x0000_s199688" name="Chart" r:id="rId3" imgW="4667402" imgH="2419502" progId="Excel.Sheet.8">
              <p:embed/>
            </p:oleObj>
          </a:graphicData>
        </a:graphic>
      </p:graphicFrame>
    </p:spTree>
  </p:cSld>
  <p:clrMapOvr>
    <a:masterClrMapping/>
  </p:clrMapOvr>
  <p:transition>
    <p:randomBa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8" name="Rectangle 4"/>
          <p:cNvSpPr>
            <a:spLocks noGrp="1" noChangeArrowheads="1"/>
          </p:cNvSpPr>
          <p:nvPr>
            <p:ph type="title"/>
          </p:nvPr>
        </p:nvSpPr>
        <p:spPr>
          <a:noFill/>
          <a:ln/>
        </p:spPr>
        <p:txBody>
          <a:bodyPr/>
          <a:lstStyle/>
          <a:p>
            <a:r>
              <a:rPr lang="es-EC"/>
              <a:t>3.11 Resultados de la Encuesta</a:t>
            </a:r>
          </a:p>
        </p:txBody>
      </p:sp>
      <p:graphicFrame>
        <p:nvGraphicFramePr>
          <p:cNvPr id="200712" name="Object 8"/>
          <p:cNvGraphicFramePr>
            <a:graphicFrameLocks noChangeAspect="1"/>
          </p:cNvGraphicFramePr>
          <p:nvPr>
            <p:ph idx="1"/>
          </p:nvPr>
        </p:nvGraphicFramePr>
        <p:xfrm>
          <a:off x="827088" y="1628775"/>
          <a:ext cx="7273925" cy="4608513"/>
        </p:xfrm>
        <a:graphic>
          <a:graphicData uri="http://schemas.openxmlformats.org/presentationml/2006/ole">
            <p:oleObj spid="_x0000_s200712" name="Chart" r:id="rId3" imgW="4667402" imgH="2419502" progId="Excel.Sheet.8">
              <p:embed/>
            </p:oleObj>
          </a:graphicData>
        </a:graphic>
      </p:graphicFrame>
    </p:spTree>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250825" y="460375"/>
            <a:ext cx="8385175" cy="736600"/>
          </a:xfrm>
        </p:spPr>
        <p:txBody>
          <a:bodyPr/>
          <a:lstStyle/>
          <a:p>
            <a:r>
              <a:rPr lang="es-EC" sz="3200"/>
              <a:t>INDICE</a:t>
            </a:r>
            <a:br>
              <a:rPr lang="es-EC" sz="3200"/>
            </a:br>
            <a:endParaRPr lang="es-EC" sz="3200"/>
          </a:p>
        </p:txBody>
      </p:sp>
      <p:sp>
        <p:nvSpPr>
          <p:cNvPr id="140291" name="Rectangle 3"/>
          <p:cNvSpPr>
            <a:spLocks noGrp="1" noChangeArrowheads="1"/>
          </p:cNvSpPr>
          <p:nvPr>
            <p:ph type="body" idx="1"/>
          </p:nvPr>
        </p:nvSpPr>
        <p:spPr>
          <a:xfrm>
            <a:off x="684213" y="765175"/>
            <a:ext cx="8007350" cy="5114925"/>
          </a:xfrm>
        </p:spPr>
        <p:txBody>
          <a:bodyPr/>
          <a:lstStyle/>
          <a:p>
            <a:pPr>
              <a:lnSpc>
                <a:spcPct val="80000"/>
              </a:lnSpc>
            </a:pPr>
            <a:endParaRPr lang="es-AR" sz="1200" b="1"/>
          </a:p>
          <a:p>
            <a:pPr>
              <a:lnSpc>
                <a:spcPct val="80000"/>
              </a:lnSpc>
              <a:buFont typeface="Wingdings" pitchFamily="2" charset="2"/>
              <a:buNone/>
            </a:pPr>
            <a:r>
              <a:rPr lang="es-AR" sz="1200"/>
              <a:t>1. BREVE INTRODUCCION</a:t>
            </a:r>
          </a:p>
          <a:p>
            <a:pPr>
              <a:lnSpc>
                <a:spcPct val="80000"/>
              </a:lnSpc>
              <a:buFont typeface="Wingdings" pitchFamily="2" charset="2"/>
              <a:buNone/>
            </a:pPr>
            <a:r>
              <a:rPr lang="es-EC" sz="1200"/>
              <a:t>        </a:t>
            </a:r>
          </a:p>
          <a:p>
            <a:pPr>
              <a:lnSpc>
                <a:spcPct val="80000"/>
              </a:lnSpc>
              <a:buFont typeface="Wingdings" pitchFamily="2" charset="2"/>
              <a:buNone/>
            </a:pPr>
            <a:r>
              <a:rPr lang="es-EC" sz="1200"/>
              <a:t>2. INTRODUCCION AL MODELO HABITACIONAL Y BANCO DE MATERIALES</a:t>
            </a:r>
          </a:p>
          <a:p>
            <a:pPr lvl="1">
              <a:lnSpc>
                <a:spcPct val="80000"/>
              </a:lnSpc>
            </a:pPr>
            <a:r>
              <a:rPr lang="es-EC" sz="1300"/>
              <a:t>Definición del Método Grameen</a:t>
            </a:r>
          </a:p>
          <a:p>
            <a:pPr lvl="1">
              <a:lnSpc>
                <a:spcPct val="80000"/>
              </a:lnSpc>
            </a:pPr>
            <a:r>
              <a:rPr lang="es-EC" sz="1300"/>
              <a:t>Casos en Latinoamérica según la Metodología</a:t>
            </a:r>
          </a:p>
          <a:p>
            <a:pPr lvl="1">
              <a:lnSpc>
                <a:spcPct val="80000"/>
              </a:lnSpc>
            </a:pPr>
            <a:r>
              <a:rPr lang="es-EC" sz="1300"/>
              <a:t>Diseño de la Metodología</a:t>
            </a:r>
          </a:p>
          <a:p>
            <a:pPr lvl="1">
              <a:lnSpc>
                <a:spcPct val="80000"/>
              </a:lnSpc>
            </a:pPr>
            <a:r>
              <a:rPr lang="es-EC" sz="1300"/>
              <a:t>Pago del Crédito Otorgado</a:t>
            </a:r>
            <a:endParaRPr lang="es-AR" sz="1300"/>
          </a:p>
          <a:p>
            <a:pPr>
              <a:lnSpc>
                <a:spcPct val="80000"/>
              </a:lnSpc>
            </a:pPr>
            <a:endParaRPr lang="es-AR" sz="1200"/>
          </a:p>
          <a:p>
            <a:pPr>
              <a:lnSpc>
                <a:spcPct val="80000"/>
              </a:lnSpc>
              <a:buFont typeface="Wingdings" pitchFamily="2" charset="2"/>
              <a:buNone/>
            </a:pPr>
            <a:endParaRPr lang="es-EC" sz="1200"/>
          </a:p>
          <a:p>
            <a:pPr>
              <a:lnSpc>
                <a:spcPct val="80000"/>
              </a:lnSpc>
              <a:buFont typeface="Wingdings" pitchFamily="2" charset="2"/>
              <a:buNone/>
            </a:pPr>
            <a:r>
              <a:rPr lang="es-EC" sz="1200"/>
              <a:t>3. INVESTIGACION DE MERCADO Y PLAN DE MARKETING</a:t>
            </a:r>
          </a:p>
          <a:p>
            <a:pPr>
              <a:lnSpc>
                <a:spcPct val="80000"/>
              </a:lnSpc>
              <a:buFont typeface="Wingdings" pitchFamily="2" charset="2"/>
              <a:buNone/>
            </a:pPr>
            <a:r>
              <a:rPr lang="es-EC" sz="1200"/>
              <a:t>	- Elaboración de la Encuesta</a:t>
            </a:r>
          </a:p>
          <a:p>
            <a:pPr>
              <a:lnSpc>
                <a:spcPct val="80000"/>
              </a:lnSpc>
              <a:buFont typeface="Wingdings" pitchFamily="2" charset="2"/>
              <a:buNone/>
            </a:pPr>
            <a:r>
              <a:rPr lang="es-EC" sz="1200"/>
              <a:t>	- Elaboración de la Muestra</a:t>
            </a:r>
          </a:p>
          <a:p>
            <a:pPr>
              <a:lnSpc>
                <a:spcPct val="80000"/>
              </a:lnSpc>
              <a:buFont typeface="Wingdings" pitchFamily="2" charset="2"/>
              <a:buNone/>
            </a:pPr>
            <a:r>
              <a:rPr lang="es-EC" sz="1200"/>
              <a:t>	- Localización Demográfica</a:t>
            </a:r>
          </a:p>
          <a:p>
            <a:pPr>
              <a:lnSpc>
                <a:spcPct val="80000"/>
              </a:lnSpc>
              <a:buFont typeface="Wingdings" pitchFamily="2" charset="2"/>
              <a:buNone/>
            </a:pPr>
            <a:r>
              <a:rPr lang="es-EC" sz="1200"/>
              <a:t>	- Resultados de las Encuestas</a:t>
            </a:r>
          </a:p>
          <a:p>
            <a:pPr>
              <a:lnSpc>
                <a:spcPct val="80000"/>
              </a:lnSpc>
              <a:buFont typeface="Wingdings" pitchFamily="2" charset="2"/>
              <a:buNone/>
            </a:pPr>
            <a:r>
              <a:rPr lang="es-EC" sz="1200"/>
              <a:t>		-Distribuidores de Materiales de Construcción</a:t>
            </a:r>
          </a:p>
          <a:p>
            <a:pPr>
              <a:lnSpc>
                <a:spcPct val="80000"/>
              </a:lnSpc>
              <a:buFont typeface="Wingdings" pitchFamily="2" charset="2"/>
              <a:buNone/>
            </a:pPr>
            <a:r>
              <a:rPr lang="es-EC" sz="1200"/>
              <a:t>		-Usuarias</a:t>
            </a:r>
          </a:p>
          <a:p>
            <a:pPr>
              <a:lnSpc>
                <a:spcPct val="80000"/>
              </a:lnSpc>
              <a:buFont typeface="Wingdings" pitchFamily="2" charset="2"/>
              <a:buNone/>
            </a:pPr>
            <a:r>
              <a:rPr lang="es-EC" sz="1200"/>
              <a:t>       - Grupo Focal</a:t>
            </a:r>
          </a:p>
          <a:p>
            <a:pPr>
              <a:lnSpc>
                <a:spcPct val="80000"/>
              </a:lnSpc>
              <a:buFont typeface="Wingdings" pitchFamily="2" charset="2"/>
              <a:buNone/>
            </a:pPr>
            <a:r>
              <a:rPr lang="es-EC" sz="1200"/>
              <a:t>                   -Usuarias</a:t>
            </a:r>
          </a:p>
          <a:p>
            <a:pPr>
              <a:lnSpc>
                <a:spcPct val="80000"/>
              </a:lnSpc>
              <a:buFont typeface="Wingdings" pitchFamily="2" charset="2"/>
              <a:buNone/>
            </a:pPr>
            <a:r>
              <a:rPr lang="es-EC" sz="1200"/>
              <a:t>                   -Albañiles</a:t>
            </a:r>
          </a:p>
          <a:p>
            <a:pPr>
              <a:lnSpc>
                <a:spcPct val="80000"/>
              </a:lnSpc>
              <a:buFont typeface="Wingdings" pitchFamily="2" charset="2"/>
              <a:buNone/>
            </a:pPr>
            <a:endParaRPr lang="es-EC" sz="1200"/>
          </a:p>
          <a:p>
            <a:pPr>
              <a:lnSpc>
                <a:spcPct val="80000"/>
              </a:lnSpc>
              <a:buFont typeface="Wingdings" pitchFamily="2" charset="2"/>
              <a:buNone/>
            </a:pPr>
            <a:r>
              <a:rPr lang="es-EC" sz="1200"/>
              <a:t>	- Plan de Marketing</a:t>
            </a:r>
          </a:p>
          <a:p>
            <a:pPr>
              <a:lnSpc>
                <a:spcPct val="80000"/>
              </a:lnSpc>
              <a:buFont typeface="Wingdings" pitchFamily="2" charset="2"/>
              <a:buNone/>
            </a:pPr>
            <a:endParaRPr lang="es-EC" sz="1200"/>
          </a:p>
          <a:p>
            <a:pPr>
              <a:lnSpc>
                <a:spcPct val="80000"/>
              </a:lnSpc>
              <a:buFont typeface="Wingdings" pitchFamily="2" charset="2"/>
              <a:buNone/>
            </a:pPr>
            <a:r>
              <a:rPr lang="es-EC" sz="1200"/>
              <a:t>4. MARCO LEGAL Y ORGANIZACIONAL</a:t>
            </a:r>
          </a:p>
          <a:p>
            <a:pPr lvl="1">
              <a:lnSpc>
                <a:spcPct val="80000"/>
              </a:lnSpc>
            </a:pPr>
            <a:endParaRPr lang="es-EC" sz="1300"/>
          </a:p>
          <a:p>
            <a:pPr>
              <a:lnSpc>
                <a:spcPct val="80000"/>
              </a:lnSpc>
              <a:buFont typeface="Wingdings" pitchFamily="2" charset="2"/>
              <a:buNone/>
            </a:pPr>
            <a:r>
              <a:rPr lang="es-EC" sz="1200"/>
              <a:t>5. ANALISIS ECONOMICO Y FINANCIERO</a:t>
            </a:r>
          </a:p>
          <a:p>
            <a:pPr>
              <a:lnSpc>
                <a:spcPct val="80000"/>
              </a:lnSpc>
              <a:buFont typeface="Wingdings" pitchFamily="2" charset="2"/>
              <a:buNone/>
            </a:pPr>
            <a:endParaRPr lang="es-EC" sz="1200"/>
          </a:p>
          <a:p>
            <a:pPr>
              <a:lnSpc>
                <a:spcPct val="80000"/>
              </a:lnSpc>
              <a:buFont typeface="Wingdings" pitchFamily="2" charset="2"/>
              <a:buNone/>
            </a:pPr>
            <a:r>
              <a:rPr lang="es-EC" sz="1200"/>
              <a:t>6. ANALISIS SOCIOECONOMICO E IMPACTO AMBIENTAL</a:t>
            </a:r>
          </a:p>
          <a:p>
            <a:pPr>
              <a:lnSpc>
                <a:spcPct val="80000"/>
              </a:lnSpc>
              <a:buFont typeface="Wingdings" pitchFamily="2" charset="2"/>
              <a:buNone/>
            </a:pPr>
            <a:endParaRPr lang="es-EC" sz="1200"/>
          </a:p>
          <a:p>
            <a:pPr>
              <a:lnSpc>
                <a:spcPct val="80000"/>
              </a:lnSpc>
              <a:buFont typeface="Wingdings" pitchFamily="2" charset="2"/>
              <a:buNone/>
            </a:pPr>
            <a:r>
              <a:rPr lang="es-EC" sz="1200"/>
              <a:t>7. CONCLUSIONES Y RECOMENDACIONES</a:t>
            </a:r>
          </a:p>
          <a:p>
            <a:pPr lvl="1">
              <a:lnSpc>
                <a:spcPct val="80000"/>
              </a:lnSpc>
              <a:buFont typeface="Wingdings" pitchFamily="2" charset="2"/>
              <a:buNone/>
            </a:pPr>
            <a:endParaRPr lang="es-EC" sz="1300"/>
          </a:p>
        </p:txBody>
      </p:sp>
      <p:pic>
        <p:nvPicPr>
          <p:cNvPr id="140292" name="Picture 4" descr="12072009494"/>
          <p:cNvPicPr>
            <a:picLocks noChangeAspect="1" noChangeArrowheads="1"/>
          </p:cNvPicPr>
          <p:nvPr/>
        </p:nvPicPr>
        <p:blipFill>
          <a:blip r:embed="rId2"/>
          <a:srcRect/>
          <a:stretch>
            <a:fillRect/>
          </a:stretch>
        </p:blipFill>
        <p:spPr bwMode="auto">
          <a:xfrm>
            <a:off x="5435600" y="3933825"/>
            <a:ext cx="3517900" cy="2638425"/>
          </a:xfrm>
          <a:prstGeom prst="rect">
            <a:avLst/>
          </a:prstGeom>
          <a:noFill/>
        </p:spPr>
      </p:pic>
    </p:spTree>
  </p:cSld>
  <p:clrMapOvr>
    <a:masterClrMapping/>
  </p:clrMapOvr>
  <p:transition>
    <p:randomBa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2" name="Rectangle 4"/>
          <p:cNvSpPr>
            <a:spLocks noGrp="1" noChangeArrowheads="1"/>
          </p:cNvSpPr>
          <p:nvPr>
            <p:ph type="title"/>
          </p:nvPr>
        </p:nvSpPr>
        <p:spPr>
          <a:noFill/>
          <a:ln/>
        </p:spPr>
        <p:txBody>
          <a:bodyPr/>
          <a:lstStyle/>
          <a:p>
            <a:r>
              <a:rPr lang="es-EC"/>
              <a:t>3.11 Resultados de la Encuesta</a:t>
            </a:r>
          </a:p>
        </p:txBody>
      </p:sp>
      <p:graphicFrame>
        <p:nvGraphicFramePr>
          <p:cNvPr id="201733" name="Object 5"/>
          <p:cNvGraphicFramePr>
            <a:graphicFrameLocks noChangeAspect="1"/>
          </p:cNvGraphicFramePr>
          <p:nvPr>
            <p:ph idx="1"/>
          </p:nvPr>
        </p:nvGraphicFramePr>
        <p:xfrm>
          <a:off x="1403350" y="1700213"/>
          <a:ext cx="7272338" cy="4537075"/>
        </p:xfrm>
        <a:graphic>
          <a:graphicData uri="http://schemas.openxmlformats.org/presentationml/2006/ole">
            <p:oleObj spid="_x0000_s201733" name="Chart" r:id="rId3" imgW="4667402" imgH="2419502" progId="Excel.Sheet.8">
              <p:embed/>
            </p:oleObj>
          </a:graphicData>
        </a:graphic>
      </p:graphicFrame>
    </p:spTree>
  </p:cSld>
  <p:clrMapOvr>
    <a:masterClrMapping/>
  </p:clrMapOvr>
  <p:transition>
    <p:randomBa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57200" y="2492375"/>
            <a:ext cx="8385175" cy="1081088"/>
          </a:xfrm>
        </p:spPr>
        <p:txBody>
          <a:bodyPr/>
          <a:lstStyle/>
          <a:p>
            <a:r>
              <a:rPr lang="es-EC" sz="4000" b="1">
                <a:latin typeface="Tahoma" pitchFamily="34" charset="0"/>
              </a:rPr>
              <a:t>4. Marco Legal y Organizacional</a:t>
            </a:r>
          </a:p>
        </p:txBody>
      </p:sp>
    </p:spTree>
  </p:cSld>
  <p:clrMapOvr>
    <a:masterClrMapping/>
  </p:clrMapOvr>
  <p:transition>
    <p:randomBa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1370013" y="260350"/>
            <a:ext cx="7313612" cy="1143000"/>
          </a:xfrm>
        </p:spPr>
        <p:txBody>
          <a:bodyPr/>
          <a:lstStyle/>
          <a:p>
            <a:r>
              <a:rPr lang="es-EC" sz="2400" b="1">
                <a:latin typeface="Tahoma" pitchFamily="34" charset="0"/>
              </a:rPr>
              <a:t>4.1 Legal</a:t>
            </a:r>
          </a:p>
        </p:txBody>
      </p:sp>
      <p:sp>
        <p:nvSpPr>
          <p:cNvPr id="158723" name="Rectangle 3"/>
          <p:cNvSpPr>
            <a:spLocks noGrp="1" noChangeArrowheads="1"/>
          </p:cNvSpPr>
          <p:nvPr>
            <p:ph type="body" idx="1"/>
          </p:nvPr>
        </p:nvSpPr>
        <p:spPr>
          <a:xfrm>
            <a:off x="1290638" y="1844675"/>
            <a:ext cx="7313612" cy="4114800"/>
          </a:xfrm>
        </p:spPr>
        <p:txBody>
          <a:bodyPr/>
          <a:lstStyle/>
          <a:p>
            <a:pPr algn="just"/>
            <a:r>
              <a:rPr lang="es-ES" sz="2000" b="1"/>
              <a:t>Compañía Anónima</a:t>
            </a:r>
            <a:endParaRPr lang="es-ES" sz="2000"/>
          </a:p>
          <a:p>
            <a:pPr algn="just"/>
            <a:r>
              <a:rPr lang="es-ES" sz="2000"/>
              <a:t>Es una compañía conformada por la aportación de sus accionistas. En este caso la empresa tendrá el nombre de Construsolid C.A.</a:t>
            </a:r>
            <a:endParaRPr lang="es-EC" sz="2000"/>
          </a:p>
        </p:txBody>
      </p:sp>
    </p:spTree>
  </p:cSld>
  <p:clrMapOvr>
    <a:masterClrMapping/>
  </p:clrMapOvr>
  <p:transition>
    <p:randomBa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s-EC" sz="2400" b="1">
                <a:latin typeface="Tahoma" pitchFamily="34" charset="0"/>
              </a:rPr>
              <a:t>4.2 Organizacional</a:t>
            </a:r>
          </a:p>
        </p:txBody>
      </p:sp>
      <p:pic>
        <p:nvPicPr>
          <p:cNvPr id="157700" name="Picture 4"/>
          <p:cNvPicPr>
            <a:picLocks noChangeAspect="1" noChangeArrowheads="1"/>
          </p:cNvPicPr>
          <p:nvPr/>
        </p:nvPicPr>
        <p:blipFill>
          <a:blip r:embed="rId2"/>
          <a:srcRect/>
          <a:stretch>
            <a:fillRect/>
          </a:stretch>
        </p:blipFill>
        <p:spPr bwMode="auto">
          <a:xfrm>
            <a:off x="2514600" y="1627188"/>
            <a:ext cx="4433888" cy="4897437"/>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755650" y="2789238"/>
            <a:ext cx="8385175" cy="1431925"/>
          </a:xfrm>
        </p:spPr>
        <p:txBody>
          <a:bodyPr/>
          <a:lstStyle/>
          <a:p>
            <a:r>
              <a:rPr lang="es-EC" sz="4000" b="1">
                <a:latin typeface="Tahoma" pitchFamily="34" charset="0"/>
              </a:rPr>
              <a:t>5. </a:t>
            </a:r>
            <a:r>
              <a:rPr lang="es-EC" sz="4000" b="1">
                <a:latin typeface="Tahoma" pitchFamily="34" charset="0"/>
                <a:hlinkClick r:id="rId2" action="ppaction://hlinkpres?slideindex=1&amp;slidetitle="/>
              </a:rPr>
              <a:t>Análisis</a:t>
            </a:r>
            <a:r>
              <a:rPr lang="es-EC" sz="4000" b="1">
                <a:latin typeface="Tahoma" pitchFamily="34" charset="0"/>
              </a:rPr>
              <a:t> Económico y Financiero</a:t>
            </a:r>
          </a:p>
        </p:txBody>
      </p:sp>
      <p:pic>
        <p:nvPicPr>
          <p:cNvPr id="155652" name="Picture 4" descr="12072009498"/>
          <p:cNvPicPr>
            <a:picLocks noChangeAspect="1" noChangeArrowheads="1"/>
          </p:cNvPicPr>
          <p:nvPr/>
        </p:nvPicPr>
        <p:blipFill>
          <a:blip r:embed="rId3" cstate="print"/>
          <a:srcRect/>
          <a:stretch>
            <a:fillRect/>
          </a:stretch>
        </p:blipFill>
        <p:spPr bwMode="auto">
          <a:xfrm>
            <a:off x="5292725" y="4005263"/>
            <a:ext cx="3302000" cy="2476500"/>
          </a:xfrm>
          <a:prstGeom prst="rect">
            <a:avLst/>
          </a:prstGeom>
          <a:noFill/>
        </p:spPr>
      </p:pic>
    </p:spTree>
  </p:cSld>
  <p:clrMapOvr>
    <a:masterClrMapping/>
  </p:clrMapOvr>
  <p:transition>
    <p:randomBa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0" name="Rectangle 4"/>
          <p:cNvSpPr>
            <a:spLocks noGrp="1" noChangeArrowheads="1"/>
          </p:cNvSpPr>
          <p:nvPr>
            <p:ph type="title"/>
          </p:nvPr>
        </p:nvSpPr>
        <p:spPr>
          <a:noFill/>
          <a:ln/>
        </p:spPr>
        <p:txBody>
          <a:bodyPr/>
          <a:lstStyle/>
          <a:p>
            <a:r>
              <a:rPr lang="es-EC" b="1"/>
              <a:t>5.1 Componentes</a:t>
            </a:r>
          </a:p>
        </p:txBody>
      </p:sp>
      <p:sp>
        <p:nvSpPr>
          <p:cNvPr id="183301" name="Rectangle 5"/>
          <p:cNvSpPr>
            <a:spLocks noGrp="1" noChangeArrowheads="1"/>
          </p:cNvSpPr>
          <p:nvPr>
            <p:ph type="body" idx="1"/>
          </p:nvPr>
        </p:nvSpPr>
        <p:spPr>
          <a:noFill/>
          <a:ln/>
        </p:spPr>
        <p:txBody>
          <a:bodyPr/>
          <a:lstStyle/>
          <a:p>
            <a:r>
              <a:rPr lang="es-EC"/>
              <a:t>Inversión</a:t>
            </a:r>
          </a:p>
          <a:p>
            <a:r>
              <a:rPr lang="es-EC"/>
              <a:t>Costos y Gastos</a:t>
            </a:r>
          </a:p>
          <a:p>
            <a:r>
              <a:rPr lang="es-EC"/>
              <a:t>Estados Financieros</a:t>
            </a:r>
          </a:p>
          <a:p>
            <a:r>
              <a:rPr lang="es-EC"/>
              <a:t>Flujo de Caja</a:t>
            </a:r>
          </a:p>
          <a:p>
            <a:r>
              <a:rPr lang="es-EC"/>
              <a:t>Análisis de Sensibilidad</a:t>
            </a:r>
          </a:p>
          <a:p>
            <a:endParaRPr lang="es-EC" sz="2400"/>
          </a:p>
        </p:txBody>
      </p:sp>
    </p:spTree>
  </p:cSld>
  <p:clrMapOvr>
    <a:masterClrMapping/>
  </p:clrMapOvr>
  <p:transition>
    <p:randomBa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ChangeArrowheads="1"/>
          </p:cNvSpPr>
          <p:nvPr>
            <p:ph type="title"/>
          </p:nvPr>
        </p:nvSpPr>
        <p:spPr>
          <a:noFill/>
          <a:ln/>
        </p:spPr>
        <p:txBody>
          <a:bodyPr/>
          <a:lstStyle/>
          <a:p>
            <a:r>
              <a:rPr lang="es-EC" b="1"/>
              <a:t>5.2 Inversion</a:t>
            </a:r>
          </a:p>
        </p:txBody>
      </p:sp>
      <p:pic>
        <p:nvPicPr>
          <p:cNvPr id="184325" name="Picture 5"/>
          <p:cNvPicPr>
            <a:picLocks noGrp="1" noChangeAspect="1" noChangeArrowheads="1"/>
          </p:cNvPicPr>
          <p:nvPr>
            <p:ph type="body" idx="1"/>
          </p:nvPr>
        </p:nvPicPr>
        <p:blipFill>
          <a:blip r:embed="rId2"/>
          <a:srcRect/>
          <a:stretch>
            <a:fillRect/>
          </a:stretch>
        </p:blipFill>
        <p:spPr>
          <a:xfrm>
            <a:off x="3278188" y="2768600"/>
            <a:ext cx="3495675" cy="2232025"/>
          </a:xfrm>
          <a:noFill/>
          <a:ln/>
        </p:spPr>
      </p:pic>
    </p:spTree>
  </p:cSld>
  <p:clrMapOvr>
    <a:masterClrMapping/>
  </p:clrMapOvr>
  <p:transition>
    <p:randomBa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Rectangle 4"/>
          <p:cNvSpPr>
            <a:spLocks noGrp="1" noChangeArrowheads="1"/>
          </p:cNvSpPr>
          <p:nvPr>
            <p:ph type="title"/>
          </p:nvPr>
        </p:nvSpPr>
        <p:spPr>
          <a:noFill/>
          <a:ln/>
        </p:spPr>
        <p:txBody>
          <a:bodyPr/>
          <a:lstStyle/>
          <a:p>
            <a:r>
              <a:rPr lang="es-EC" b="1"/>
              <a:t>5.3 Gastos Administrativos</a:t>
            </a:r>
          </a:p>
        </p:txBody>
      </p:sp>
      <p:pic>
        <p:nvPicPr>
          <p:cNvPr id="185349" name="Picture 5"/>
          <p:cNvPicPr>
            <a:picLocks noGrp="1" noChangeAspect="1" noChangeArrowheads="1"/>
          </p:cNvPicPr>
          <p:nvPr>
            <p:ph type="body" idx="1"/>
          </p:nvPr>
        </p:nvPicPr>
        <p:blipFill>
          <a:blip r:embed="rId2"/>
          <a:srcRect/>
          <a:stretch>
            <a:fillRect/>
          </a:stretch>
        </p:blipFill>
        <p:spPr>
          <a:xfrm>
            <a:off x="2051050" y="1557338"/>
            <a:ext cx="6032500" cy="2533650"/>
          </a:xfrm>
          <a:noFill/>
          <a:ln/>
        </p:spPr>
      </p:pic>
      <p:pic>
        <p:nvPicPr>
          <p:cNvPr id="185350" name="Picture 6"/>
          <p:cNvPicPr>
            <a:picLocks noChangeAspect="1" noChangeArrowheads="1"/>
          </p:cNvPicPr>
          <p:nvPr/>
        </p:nvPicPr>
        <p:blipFill>
          <a:blip r:embed="rId3"/>
          <a:srcRect/>
          <a:stretch>
            <a:fillRect/>
          </a:stretch>
        </p:blipFill>
        <p:spPr bwMode="auto">
          <a:xfrm>
            <a:off x="1042988" y="4149725"/>
            <a:ext cx="6985000" cy="2354263"/>
          </a:xfrm>
          <a:prstGeom prst="rect">
            <a:avLst/>
          </a:prstGeom>
          <a:noFill/>
          <a:ln w="9525">
            <a:noFill/>
            <a:miter lim="800000"/>
            <a:headEnd/>
            <a:tailEnd/>
          </a:ln>
          <a:effectLst/>
        </p:spPr>
      </p:pic>
    </p:spTree>
  </p:cSld>
  <p:clrMapOvr>
    <a:masterClrMapping/>
  </p:clrMapOvr>
  <p:transition>
    <p:randomBa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Rectangle 4"/>
          <p:cNvSpPr>
            <a:spLocks noGrp="1" noChangeArrowheads="1"/>
          </p:cNvSpPr>
          <p:nvPr>
            <p:ph type="title"/>
          </p:nvPr>
        </p:nvSpPr>
        <p:spPr>
          <a:noFill/>
          <a:ln/>
        </p:spPr>
        <p:txBody>
          <a:bodyPr/>
          <a:lstStyle/>
          <a:p>
            <a:r>
              <a:rPr lang="es-EC" b="1"/>
              <a:t>5.4 Gastos de Marketing</a:t>
            </a:r>
          </a:p>
        </p:txBody>
      </p:sp>
      <p:pic>
        <p:nvPicPr>
          <p:cNvPr id="186373" name="Picture 5"/>
          <p:cNvPicPr>
            <a:picLocks noGrp="1" noChangeAspect="1" noChangeArrowheads="1"/>
          </p:cNvPicPr>
          <p:nvPr>
            <p:ph type="body" idx="1"/>
          </p:nvPr>
        </p:nvPicPr>
        <p:blipFill>
          <a:blip r:embed="rId2"/>
          <a:srcRect/>
          <a:stretch>
            <a:fillRect/>
          </a:stretch>
        </p:blipFill>
        <p:spPr>
          <a:xfrm>
            <a:off x="2490788" y="3436938"/>
            <a:ext cx="5072062" cy="895350"/>
          </a:xfrm>
          <a:noFill/>
          <a:ln/>
        </p:spPr>
      </p:pic>
    </p:spTree>
  </p:cSld>
  <p:clrMapOvr>
    <a:masterClrMapping/>
  </p:clrMapOvr>
  <p:transition>
    <p:randomBa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6" name="Rectangle 4"/>
          <p:cNvSpPr>
            <a:spLocks noGrp="1" noChangeArrowheads="1"/>
          </p:cNvSpPr>
          <p:nvPr>
            <p:ph type="title"/>
          </p:nvPr>
        </p:nvSpPr>
        <p:spPr>
          <a:noFill/>
          <a:ln/>
        </p:spPr>
        <p:txBody>
          <a:bodyPr/>
          <a:lstStyle/>
          <a:p>
            <a:r>
              <a:rPr lang="es-EC" b="1"/>
              <a:t>5.5 Estados Financieros</a:t>
            </a:r>
          </a:p>
        </p:txBody>
      </p:sp>
      <p:pic>
        <p:nvPicPr>
          <p:cNvPr id="187397" name="Picture 5"/>
          <p:cNvPicPr>
            <a:picLocks noGrp="1" noChangeAspect="1" noChangeArrowheads="1"/>
          </p:cNvPicPr>
          <p:nvPr>
            <p:ph type="body" idx="1"/>
          </p:nvPr>
        </p:nvPicPr>
        <p:blipFill>
          <a:blip r:embed="rId2"/>
          <a:srcRect/>
          <a:stretch>
            <a:fillRect/>
          </a:stretch>
        </p:blipFill>
        <p:spPr>
          <a:xfrm>
            <a:off x="1370013" y="2603500"/>
            <a:ext cx="7313612" cy="2560638"/>
          </a:xfrm>
          <a:noFill/>
          <a:ln/>
        </p:spPr>
      </p:pic>
    </p:spTree>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8" name="Text Box 4"/>
          <p:cNvSpPr txBox="1">
            <a:spLocks noChangeArrowheads="1"/>
          </p:cNvSpPr>
          <p:nvPr/>
        </p:nvSpPr>
        <p:spPr bwMode="auto">
          <a:xfrm>
            <a:off x="512763" y="2781300"/>
            <a:ext cx="6705600" cy="701675"/>
          </a:xfrm>
          <a:prstGeom prst="rect">
            <a:avLst/>
          </a:prstGeom>
          <a:noFill/>
          <a:ln w="9525">
            <a:noFill/>
            <a:miter lim="800000"/>
            <a:headEnd/>
            <a:tailEnd/>
          </a:ln>
          <a:effectLst/>
        </p:spPr>
        <p:txBody>
          <a:bodyPr>
            <a:spAutoFit/>
          </a:bodyPr>
          <a:lstStyle/>
          <a:p>
            <a:pPr eaLnBrk="0" hangingPunct="0">
              <a:spcBef>
                <a:spcPct val="50000"/>
              </a:spcBef>
            </a:pPr>
            <a:r>
              <a:rPr lang="en-US" sz="4000" b="1">
                <a:solidFill>
                  <a:schemeClr val="tx2"/>
                </a:solidFill>
                <a:effectLst>
                  <a:outerShdw blurRad="38100" dist="38100" dir="2700000" algn="tl">
                    <a:srgbClr val="C0C0C0"/>
                  </a:outerShdw>
                </a:effectLst>
                <a:latin typeface="Tahoma" pitchFamily="34" charset="0"/>
              </a:rPr>
              <a:t>1 |Breve </a:t>
            </a:r>
            <a:r>
              <a:rPr lang="es-EC" sz="4000" b="1">
                <a:solidFill>
                  <a:schemeClr val="tx2"/>
                </a:solidFill>
                <a:effectLst>
                  <a:outerShdw blurRad="38100" dist="38100" dir="2700000" algn="tl">
                    <a:srgbClr val="C0C0C0"/>
                  </a:outerShdw>
                </a:effectLst>
                <a:latin typeface="Tahoma" pitchFamily="34" charset="0"/>
              </a:rPr>
              <a:t>Introducción </a:t>
            </a:r>
            <a:endParaRPr lang="en-US" sz="4000" b="1">
              <a:solidFill>
                <a:schemeClr val="tx2"/>
              </a:solidFill>
              <a:effectLst>
                <a:outerShdw blurRad="38100" dist="38100" dir="2700000" algn="tl">
                  <a:srgbClr val="C0C0C0"/>
                </a:outerShdw>
              </a:effectLst>
              <a:latin typeface="Tahoma" pitchFamily="34" charset="0"/>
            </a:endParaRPr>
          </a:p>
        </p:txBody>
      </p:sp>
      <p:pic>
        <p:nvPicPr>
          <p:cNvPr id="180229" name="Picture 5" descr="12072009495"/>
          <p:cNvPicPr>
            <a:picLocks noChangeAspect="1" noChangeArrowheads="1"/>
          </p:cNvPicPr>
          <p:nvPr/>
        </p:nvPicPr>
        <p:blipFill>
          <a:blip r:embed="rId2"/>
          <a:srcRect/>
          <a:stretch>
            <a:fillRect/>
          </a:stretch>
        </p:blipFill>
        <p:spPr bwMode="auto">
          <a:xfrm>
            <a:off x="5003800" y="3752850"/>
            <a:ext cx="3519488" cy="2638425"/>
          </a:xfrm>
          <a:prstGeom prst="rect">
            <a:avLst/>
          </a:prstGeom>
          <a:noFill/>
        </p:spPr>
      </p:pic>
    </p:spTree>
  </p:cSld>
  <p:clrMapOvr>
    <a:masterClrMapping/>
  </p:clrMapOvr>
  <p:transition>
    <p:randomBa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0" name="Rectangle 4"/>
          <p:cNvSpPr>
            <a:spLocks noGrp="1" noChangeArrowheads="1"/>
          </p:cNvSpPr>
          <p:nvPr>
            <p:ph type="title"/>
          </p:nvPr>
        </p:nvSpPr>
        <p:spPr>
          <a:noFill/>
          <a:ln/>
        </p:spPr>
        <p:txBody>
          <a:bodyPr/>
          <a:lstStyle/>
          <a:p>
            <a:r>
              <a:rPr lang="es-EC" b="1"/>
              <a:t>5.6 Estados Financieros</a:t>
            </a:r>
          </a:p>
        </p:txBody>
      </p:sp>
      <p:pic>
        <p:nvPicPr>
          <p:cNvPr id="188421" name="Picture 5"/>
          <p:cNvPicPr>
            <a:picLocks noGrp="1" noChangeAspect="1" noChangeArrowheads="1"/>
          </p:cNvPicPr>
          <p:nvPr>
            <p:ph type="body" idx="1"/>
          </p:nvPr>
        </p:nvPicPr>
        <p:blipFill>
          <a:blip r:embed="rId2"/>
          <a:srcRect/>
          <a:stretch>
            <a:fillRect/>
          </a:stretch>
        </p:blipFill>
        <p:spPr>
          <a:xfrm>
            <a:off x="2398713" y="1827213"/>
            <a:ext cx="5256212" cy="4114800"/>
          </a:xfrm>
          <a:noFill/>
          <a:ln/>
        </p:spPr>
      </p:pic>
    </p:spTree>
  </p:cSld>
  <p:clrMapOvr>
    <a:masterClrMapping/>
  </p:clrMapOvr>
  <p:transition>
    <p:randomBa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Rectangle 4"/>
          <p:cNvSpPr>
            <a:spLocks noGrp="1" noChangeArrowheads="1"/>
          </p:cNvSpPr>
          <p:nvPr>
            <p:ph type="title"/>
          </p:nvPr>
        </p:nvSpPr>
        <p:spPr>
          <a:noFill/>
          <a:ln/>
        </p:spPr>
        <p:txBody>
          <a:bodyPr/>
          <a:lstStyle/>
          <a:p>
            <a:r>
              <a:rPr lang="es-EC" b="1"/>
              <a:t>5.7 Flujo de Caja</a:t>
            </a:r>
          </a:p>
        </p:txBody>
      </p:sp>
      <p:pic>
        <p:nvPicPr>
          <p:cNvPr id="189445" name="Picture 5"/>
          <p:cNvPicPr>
            <a:picLocks noGrp="1" noChangeAspect="1" noChangeArrowheads="1"/>
          </p:cNvPicPr>
          <p:nvPr>
            <p:ph type="body" idx="1"/>
          </p:nvPr>
        </p:nvPicPr>
        <p:blipFill>
          <a:blip r:embed="rId2"/>
          <a:srcRect/>
          <a:stretch>
            <a:fillRect/>
          </a:stretch>
        </p:blipFill>
        <p:spPr>
          <a:xfrm>
            <a:off x="1370013" y="1901825"/>
            <a:ext cx="7313612" cy="3963988"/>
          </a:xfrm>
          <a:noFill/>
          <a:ln/>
        </p:spPr>
      </p:pic>
    </p:spTree>
  </p:cSld>
  <p:clrMapOvr>
    <a:masterClrMapping/>
  </p:clrMapOvr>
  <p:transition>
    <p:randomBa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Grp="1" noChangeArrowheads="1"/>
          </p:cNvSpPr>
          <p:nvPr>
            <p:ph type="title"/>
          </p:nvPr>
        </p:nvSpPr>
        <p:spPr>
          <a:noFill/>
          <a:ln/>
        </p:spPr>
        <p:txBody>
          <a:bodyPr/>
          <a:lstStyle/>
          <a:p>
            <a:r>
              <a:rPr lang="es-EC" b="1"/>
              <a:t>5.8 Análisis de Sensibilidad</a:t>
            </a:r>
            <a:br>
              <a:rPr lang="es-EC" b="1"/>
            </a:br>
            <a:endParaRPr lang="es-EC" b="1"/>
          </a:p>
        </p:txBody>
      </p:sp>
      <p:pic>
        <p:nvPicPr>
          <p:cNvPr id="190469" name="Picture 5"/>
          <p:cNvPicPr>
            <a:picLocks noChangeAspect="1" noChangeArrowheads="1"/>
          </p:cNvPicPr>
          <p:nvPr/>
        </p:nvPicPr>
        <p:blipFill>
          <a:blip r:embed="rId2"/>
          <a:srcRect/>
          <a:stretch>
            <a:fillRect/>
          </a:stretch>
        </p:blipFill>
        <p:spPr bwMode="auto">
          <a:xfrm>
            <a:off x="539750" y="836613"/>
            <a:ext cx="3527425" cy="3155950"/>
          </a:xfrm>
          <a:prstGeom prst="rect">
            <a:avLst/>
          </a:prstGeom>
          <a:noFill/>
          <a:ln w="9525">
            <a:noFill/>
            <a:miter lim="800000"/>
            <a:headEnd/>
            <a:tailEnd/>
          </a:ln>
          <a:effectLst/>
        </p:spPr>
      </p:pic>
      <p:pic>
        <p:nvPicPr>
          <p:cNvPr id="190470" name="Picture 6"/>
          <p:cNvPicPr>
            <a:picLocks noChangeAspect="1" noChangeArrowheads="1"/>
          </p:cNvPicPr>
          <p:nvPr/>
        </p:nvPicPr>
        <p:blipFill>
          <a:blip r:embed="rId3"/>
          <a:srcRect/>
          <a:stretch>
            <a:fillRect/>
          </a:stretch>
        </p:blipFill>
        <p:spPr bwMode="auto">
          <a:xfrm>
            <a:off x="4572000" y="908050"/>
            <a:ext cx="3889375" cy="3097213"/>
          </a:xfrm>
          <a:prstGeom prst="rect">
            <a:avLst/>
          </a:prstGeom>
          <a:noFill/>
          <a:ln w="9525">
            <a:noFill/>
            <a:miter lim="800000"/>
            <a:headEnd/>
            <a:tailEnd/>
          </a:ln>
          <a:effectLst/>
        </p:spPr>
      </p:pic>
      <p:pic>
        <p:nvPicPr>
          <p:cNvPr id="190471" name="Picture 7"/>
          <p:cNvPicPr>
            <a:picLocks noChangeAspect="1" noChangeArrowheads="1"/>
          </p:cNvPicPr>
          <p:nvPr/>
        </p:nvPicPr>
        <p:blipFill>
          <a:blip r:embed="rId4"/>
          <a:srcRect/>
          <a:stretch>
            <a:fillRect/>
          </a:stretch>
        </p:blipFill>
        <p:spPr bwMode="auto">
          <a:xfrm>
            <a:off x="2916238" y="3981450"/>
            <a:ext cx="3171825" cy="2876550"/>
          </a:xfrm>
          <a:prstGeom prst="rect">
            <a:avLst/>
          </a:prstGeom>
          <a:noFill/>
          <a:ln w="9525">
            <a:noFill/>
            <a:miter lim="800000"/>
            <a:headEnd/>
            <a:tailEnd/>
          </a:ln>
          <a:effectLst/>
        </p:spPr>
      </p:pic>
    </p:spTree>
  </p:cSld>
  <p:clrMapOvr>
    <a:masterClrMapping/>
  </p:clrMapOvr>
  <p:transition>
    <p:randomBa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395288" y="2349500"/>
            <a:ext cx="8385175" cy="1431925"/>
          </a:xfrm>
        </p:spPr>
        <p:txBody>
          <a:bodyPr/>
          <a:lstStyle/>
          <a:p>
            <a:r>
              <a:rPr lang="es-EC" sz="4000" b="1">
                <a:latin typeface="Tahoma" pitchFamily="34" charset="0"/>
              </a:rPr>
              <a:t>6. Análisis Ambiental y Social</a:t>
            </a:r>
          </a:p>
        </p:txBody>
      </p:sp>
    </p:spTree>
  </p:cSld>
  <p:clrMapOvr>
    <a:masterClrMapping/>
  </p:clrMapOvr>
  <p:transition>
    <p:randomBa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s-EC" sz="2400" b="1"/>
              <a:t>6.1 Aspectos Sociales</a:t>
            </a:r>
          </a:p>
        </p:txBody>
      </p:sp>
      <p:sp>
        <p:nvSpPr>
          <p:cNvPr id="166915" name="Rectangle 3"/>
          <p:cNvSpPr>
            <a:spLocks noGrp="1" noChangeArrowheads="1"/>
          </p:cNvSpPr>
          <p:nvPr>
            <p:ph type="body" idx="1"/>
          </p:nvPr>
        </p:nvSpPr>
        <p:spPr>
          <a:xfrm>
            <a:off x="1187450" y="1844675"/>
            <a:ext cx="7313613" cy="4114800"/>
          </a:xfrm>
        </p:spPr>
        <p:txBody>
          <a:bodyPr/>
          <a:lstStyle/>
          <a:p>
            <a:pPr algn="just">
              <a:lnSpc>
                <a:spcPct val="80000"/>
              </a:lnSpc>
            </a:pPr>
            <a:r>
              <a:rPr lang="es-MX" sz="1800">
                <a:latin typeface="Arial" charset="0"/>
              </a:rPr>
              <a:t>Los pagos mensuales de los préstamos son depositados en un fondo rotativo que a su vez es utilizado para la compra de más materiales para las otras personas.</a:t>
            </a:r>
          </a:p>
          <a:p>
            <a:pPr algn="just">
              <a:lnSpc>
                <a:spcPct val="80000"/>
              </a:lnSpc>
            </a:pPr>
            <a:endParaRPr lang="es-ES" sz="1800">
              <a:latin typeface="Arial" charset="0"/>
            </a:endParaRPr>
          </a:p>
          <a:p>
            <a:pPr algn="just">
              <a:lnSpc>
                <a:spcPct val="80000"/>
              </a:lnSpc>
            </a:pPr>
            <a:r>
              <a:rPr lang="es-MX" sz="1800">
                <a:latin typeface="Arial" charset="0"/>
              </a:rPr>
              <a:t>Las familias prestatarias aportan su propio esfuerzo y ayuda mutua, colaborando en la construcción y renovación de sus casas y en las de otras familias.</a:t>
            </a:r>
          </a:p>
          <a:p>
            <a:pPr algn="just">
              <a:lnSpc>
                <a:spcPct val="80000"/>
              </a:lnSpc>
            </a:pPr>
            <a:endParaRPr lang="es-ES" sz="1800">
              <a:latin typeface="Arial" charset="0"/>
            </a:endParaRPr>
          </a:p>
          <a:p>
            <a:pPr algn="just">
              <a:lnSpc>
                <a:spcPct val="80000"/>
              </a:lnSpc>
            </a:pPr>
            <a:r>
              <a:rPr lang="es-MX" sz="1800">
                <a:latin typeface="Arial" charset="0"/>
              </a:rPr>
              <a:t>Individuos y grupos nacionales e internacionales aportan trabajo voluntario, donando su tiempo y esfuerzo. </a:t>
            </a:r>
          </a:p>
          <a:p>
            <a:pPr algn="just">
              <a:lnSpc>
                <a:spcPct val="80000"/>
              </a:lnSpc>
            </a:pPr>
            <a:endParaRPr lang="es-MX" sz="1800">
              <a:latin typeface="Arial" charset="0"/>
            </a:endParaRPr>
          </a:p>
          <a:p>
            <a:pPr algn="just">
              <a:lnSpc>
                <a:spcPct val="80000"/>
              </a:lnSpc>
            </a:pPr>
            <a:r>
              <a:rPr lang="es-MX" sz="1800">
                <a:latin typeface="Arial" charset="0"/>
              </a:rPr>
              <a:t>Existiría la posibilidad en una segunda fase de donaciones de  materiales habitacionales para el desarrollo de nuevos proyectos.</a:t>
            </a:r>
            <a:endParaRPr lang="en-US" sz="1800">
              <a:latin typeface="Arial" charset="0"/>
            </a:endParaRPr>
          </a:p>
          <a:p>
            <a:pPr algn="just">
              <a:lnSpc>
                <a:spcPct val="80000"/>
              </a:lnSpc>
            </a:pPr>
            <a:endParaRPr lang="es-EC" sz="1800">
              <a:latin typeface="Arial" charset="0"/>
            </a:endParaRPr>
          </a:p>
        </p:txBody>
      </p:sp>
    </p:spTree>
  </p:cSld>
  <p:clrMapOvr>
    <a:masterClrMapping/>
  </p:clrMapOvr>
  <p:transition>
    <p:randomBa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714375" y="301625"/>
            <a:ext cx="7313613" cy="1143000"/>
          </a:xfrm>
        </p:spPr>
        <p:txBody>
          <a:bodyPr/>
          <a:lstStyle/>
          <a:p>
            <a:r>
              <a:rPr lang="es-EC" sz="2400" b="1">
                <a:latin typeface="Tahoma" pitchFamily="34" charset="0"/>
              </a:rPr>
              <a:t>6.2 Aspectos Ambientales</a:t>
            </a:r>
          </a:p>
        </p:txBody>
      </p:sp>
      <p:sp>
        <p:nvSpPr>
          <p:cNvPr id="167940" name="Text Box 4"/>
          <p:cNvSpPr txBox="1">
            <a:spLocks noChangeArrowheads="1"/>
          </p:cNvSpPr>
          <p:nvPr/>
        </p:nvSpPr>
        <p:spPr bwMode="auto">
          <a:xfrm>
            <a:off x="971550" y="2636838"/>
            <a:ext cx="7416800" cy="2152650"/>
          </a:xfrm>
          <a:prstGeom prst="rect">
            <a:avLst/>
          </a:prstGeom>
          <a:noFill/>
          <a:ln w="9525" algn="ctr">
            <a:noFill/>
            <a:miter lim="800000"/>
            <a:headEnd/>
            <a:tailEnd/>
          </a:ln>
          <a:effectLst/>
        </p:spPr>
        <p:txBody>
          <a:bodyPr>
            <a:spAutoFit/>
          </a:bodyPr>
          <a:lstStyle/>
          <a:p>
            <a:pPr algn="just">
              <a:spcBef>
                <a:spcPct val="50000"/>
              </a:spcBef>
            </a:pPr>
            <a:r>
              <a:rPr lang="es-ES">
                <a:latin typeface="Arial" charset="0"/>
              </a:rPr>
              <a:t>Un Estudio de Impacto Ambiental analiza un sistema complejo, con muchos factores distintos y con fenómenos que son muy difíciles de cuantificar. Para hacer estos estudios hay varios métodos y se usan unos u otros según la actividad de que se trate, el organismo que las haga o el que las exija. Por lo que se utiliza la matriz de Leopold Modificada.</a:t>
            </a:r>
          </a:p>
          <a:p>
            <a:pPr algn="just">
              <a:spcBef>
                <a:spcPct val="50000"/>
              </a:spcBef>
            </a:pPr>
            <a:endParaRPr lang="es-EC">
              <a:latin typeface="Arial" charset="0"/>
            </a:endParaRPr>
          </a:p>
        </p:txBody>
      </p:sp>
    </p:spTree>
  </p:cSld>
  <p:clrMapOvr>
    <a:masterClrMapping/>
  </p:clrMapOvr>
  <p:transition>
    <p:randomBa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4" name="Rectangle 4"/>
          <p:cNvSpPr>
            <a:spLocks noGrp="1" noRot="1" noChangeArrowheads="1"/>
          </p:cNvSpPr>
          <p:nvPr>
            <p:ph type="title"/>
          </p:nvPr>
        </p:nvSpPr>
        <p:spPr>
          <a:xfrm>
            <a:off x="457200" y="-242888"/>
            <a:ext cx="8385175" cy="1431926"/>
          </a:xfrm>
          <a:noFill/>
          <a:ln/>
        </p:spPr>
        <p:txBody>
          <a:bodyPr anchor="ctr"/>
          <a:lstStyle/>
          <a:p>
            <a:r>
              <a:rPr lang="es-EC" sz="2400" b="1">
                <a:latin typeface="Tahoma" pitchFamily="34" charset="0"/>
              </a:rPr>
              <a:t>6.2 Matriz de Leopold</a:t>
            </a:r>
          </a:p>
        </p:txBody>
      </p:sp>
      <p:pic>
        <p:nvPicPr>
          <p:cNvPr id="168966" name="Picture 6"/>
          <p:cNvPicPr>
            <a:picLocks noChangeAspect="1" noChangeArrowheads="1"/>
          </p:cNvPicPr>
          <p:nvPr/>
        </p:nvPicPr>
        <p:blipFill>
          <a:blip r:embed="rId2"/>
          <a:srcRect/>
          <a:stretch>
            <a:fillRect/>
          </a:stretch>
        </p:blipFill>
        <p:spPr bwMode="auto">
          <a:xfrm>
            <a:off x="1841500" y="839788"/>
            <a:ext cx="5281613" cy="5829300"/>
          </a:xfrm>
          <a:prstGeom prst="rect">
            <a:avLst/>
          </a:prstGeom>
          <a:noFill/>
          <a:ln w="9525" algn="ctr">
            <a:noFill/>
            <a:miter lim="800000"/>
            <a:headEnd/>
            <a:tailEnd/>
          </a:ln>
          <a:effectLst/>
        </p:spPr>
      </p:pic>
    </p:spTree>
  </p:cSld>
  <p:clrMapOvr>
    <a:masterClrMapping/>
  </p:clrMapOvr>
  <p:transition>
    <p:randomBa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s-EC" sz="2400" b="1">
                <a:latin typeface="Tahoma" pitchFamily="34" charset="0"/>
              </a:rPr>
              <a:t>6.3 Aspectos Ambientales</a:t>
            </a:r>
          </a:p>
        </p:txBody>
      </p:sp>
      <p:sp>
        <p:nvSpPr>
          <p:cNvPr id="169987" name="Rectangle 3"/>
          <p:cNvSpPr>
            <a:spLocks noGrp="1" noChangeArrowheads="1"/>
          </p:cNvSpPr>
          <p:nvPr>
            <p:ph type="body" idx="1"/>
          </p:nvPr>
        </p:nvSpPr>
        <p:spPr>
          <a:xfrm>
            <a:off x="1258888" y="1827213"/>
            <a:ext cx="7313612" cy="4114800"/>
          </a:xfrm>
        </p:spPr>
        <p:txBody>
          <a:bodyPr/>
          <a:lstStyle/>
          <a:p>
            <a:pPr algn="just">
              <a:lnSpc>
                <a:spcPct val="80000"/>
              </a:lnSpc>
            </a:pPr>
            <a:r>
              <a:rPr lang="es-ES" sz="1800">
                <a:latin typeface="Arial" charset="0"/>
              </a:rPr>
              <a:t>Dentro de los componentes Físicos y Químicos en el suelo no se encuentra alteraciones negativas por ninguna maquinaria.</a:t>
            </a:r>
          </a:p>
          <a:p>
            <a:pPr algn="just">
              <a:lnSpc>
                <a:spcPct val="80000"/>
              </a:lnSpc>
            </a:pPr>
            <a:endParaRPr lang="es-ES" sz="1800">
              <a:latin typeface="Arial" charset="0"/>
            </a:endParaRPr>
          </a:p>
          <a:p>
            <a:pPr algn="just">
              <a:lnSpc>
                <a:spcPct val="80000"/>
              </a:lnSpc>
            </a:pPr>
            <a:r>
              <a:rPr lang="es-ES" sz="1800">
                <a:latin typeface="Arial" charset="0"/>
              </a:rPr>
              <a:t>En las alteraciones positivas causadas en el  proyecto se tiene  un total de diez, no se eliminarán elementos tóxicos en el suelo. Se logrará  beneficios en el estilo de vida, manifestado por la conservación del medio ambiente y disminución de la degradación de los recursos naturales, otro factor importante es la contribución de más empleos para los albañiles de los diferentes sectores de la Perimetral Norte.</a:t>
            </a:r>
          </a:p>
          <a:p>
            <a:pPr algn="just">
              <a:lnSpc>
                <a:spcPct val="80000"/>
              </a:lnSpc>
            </a:pPr>
            <a:endParaRPr lang="es-ES" sz="1800">
              <a:latin typeface="Arial" charset="0"/>
            </a:endParaRPr>
          </a:p>
          <a:p>
            <a:pPr algn="just">
              <a:lnSpc>
                <a:spcPct val="80000"/>
              </a:lnSpc>
            </a:pPr>
            <a:r>
              <a:rPr lang="es-ES" sz="1800">
                <a:latin typeface="Arial" charset="0"/>
              </a:rPr>
              <a:t>El proyecto no afecta significativamente de manera negativa  el medio ambiente, por el contrario, afecta en mayor grado de manera positiva al ecosistema protegiendo sus condiciones biológicas, recursos naturales (flora y fauna) en lo que se refiere a la comercialización de madera, para la construcción de casas.</a:t>
            </a:r>
            <a:endParaRPr lang="es-EC" sz="1800">
              <a:latin typeface="Arial" charset="0"/>
            </a:endParaRPr>
          </a:p>
        </p:txBody>
      </p:sp>
    </p:spTree>
  </p:cSld>
  <p:clrMapOvr>
    <a:masterClrMapping/>
  </p:clrMapOvr>
  <p:transition>
    <p:randomBa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758825" y="2644775"/>
            <a:ext cx="8385175" cy="1431925"/>
          </a:xfrm>
        </p:spPr>
        <p:txBody>
          <a:bodyPr/>
          <a:lstStyle/>
          <a:p>
            <a:r>
              <a:rPr lang="es-EC" sz="4000" b="1">
                <a:latin typeface="Tahoma" pitchFamily="34" charset="0"/>
              </a:rPr>
              <a:t>7.Conclusiones y Recomendaciones</a:t>
            </a:r>
          </a:p>
        </p:txBody>
      </p:sp>
    </p:spTree>
  </p:cSld>
  <p:clrMapOvr>
    <a:masterClrMapping/>
  </p:clrMapOvr>
  <p:transition>
    <p:randomBa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1263650" y="333375"/>
            <a:ext cx="7880350" cy="865188"/>
          </a:xfrm>
        </p:spPr>
        <p:txBody>
          <a:bodyPr/>
          <a:lstStyle/>
          <a:p>
            <a:r>
              <a:rPr lang="es-EC" sz="2400" b="1">
                <a:latin typeface="Tahoma" pitchFamily="34" charset="0"/>
              </a:rPr>
              <a:t>7.1 Conclusiones</a:t>
            </a:r>
          </a:p>
        </p:txBody>
      </p:sp>
      <p:sp>
        <p:nvSpPr>
          <p:cNvPr id="171013" name="Text Box 5"/>
          <p:cNvSpPr txBox="1">
            <a:spLocks noChangeArrowheads="1"/>
          </p:cNvSpPr>
          <p:nvPr/>
        </p:nvSpPr>
        <p:spPr bwMode="auto">
          <a:xfrm>
            <a:off x="1403350" y="1484313"/>
            <a:ext cx="6769100" cy="5014912"/>
          </a:xfrm>
          <a:prstGeom prst="rect">
            <a:avLst/>
          </a:prstGeom>
          <a:noFill/>
          <a:ln w="9525" algn="ctr">
            <a:noFill/>
            <a:miter lim="800000"/>
            <a:headEnd/>
            <a:tailEnd/>
          </a:ln>
          <a:effectLst/>
        </p:spPr>
        <p:txBody>
          <a:bodyPr>
            <a:spAutoFit/>
          </a:bodyPr>
          <a:lstStyle/>
          <a:p>
            <a:pPr algn="just">
              <a:spcBef>
                <a:spcPct val="50000"/>
              </a:spcBef>
              <a:buFontTx/>
              <a:buChar char="-"/>
            </a:pPr>
            <a:r>
              <a:rPr lang="es-EC" sz="1700"/>
              <a:t>Estudio de Mercado y una investigación social, donde describe las características de demanda y oferta que permiten el funcionamiento de este mercado habitacional.</a:t>
            </a:r>
          </a:p>
          <a:p>
            <a:pPr algn="just">
              <a:spcBef>
                <a:spcPct val="50000"/>
              </a:spcBef>
            </a:pPr>
            <a:endParaRPr lang="es-EC" sz="1700"/>
          </a:p>
          <a:p>
            <a:pPr algn="just">
              <a:spcBef>
                <a:spcPct val="50000"/>
              </a:spcBef>
              <a:buFontTx/>
              <a:buChar char="-"/>
            </a:pPr>
            <a:r>
              <a:rPr lang="es-EC" sz="1700"/>
              <a:t>El 90% viven en casa de Cana.</a:t>
            </a:r>
          </a:p>
          <a:p>
            <a:pPr algn="just">
              <a:spcBef>
                <a:spcPct val="50000"/>
              </a:spcBef>
              <a:buFontTx/>
              <a:buChar char="-"/>
            </a:pPr>
            <a:endParaRPr lang="es-EC" sz="1700"/>
          </a:p>
          <a:p>
            <a:pPr algn="just">
              <a:spcBef>
                <a:spcPct val="50000"/>
              </a:spcBef>
              <a:buFontTx/>
              <a:buChar char="-"/>
            </a:pPr>
            <a:r>
              <a:rPr lang="en-US" sz="1700"/>
              <a:t> Proyecto viable y factible donde se obtiene una TIR del 29.64% y un VAN $141,485.01.</a:t>
            </a:r>
          </a:p>
          <a:p>
            <a:pPr algn="just">
              <a:spcBef>
                <a:spcPct val="50000"/>
              </a:spcBef>
            </a:pPr>
            <a:endParaRPr lang="en-US" sz="1700"/>
          </a:p>
          <a:p>
            <a:pPr algn="just">
              <a:spcBef>
                <a:spcPct val="50000"/>
              </a:spcBef>
              <a:buFontTx/>
              <a:buChar char="-"/>
            </a:pPr>
            <a:r>
              <a:rPr lang="es-EC" sz="1700"/>
              <a:t>En la parte ambiental del proyecto da impactos positivos de la Perimetral Norte.</a:t>
            </a:r>
          </a:p>
          <a:p>
            <a:pPr algn="just">
              <a:spcBef>
                <a:spcPct val="50000"/>
              </a:spcBef>
              <a:buFontTx/>
              <a:buChar char="-"/>
            </a:pPr>
            <a:endParaRPr lang="es-EC" sz="1700"/>
          </a:p>
          <a:p>
            <a:pPr algn="just">
              <a:spcBef>
                <a:spcPct val="50000"/>
              </a:spcBef>
              <a:buFontTx/>
              <a:buChar char="-"/>
            </a:pPr>
            <a:r>
              <a:rPr lang="es-EC" sz="1700"/>
              <a:t> Existe competencia en el mercado, pero su precio es acorde a las pequeñas compras que realizan ya que son competidores pequeños.</a:t>
            </a:r>
          </a:p>
        </p:txBody>
      </p:sp>
    </p:spTree>
  </p:cSld>
  <p:clrMapOvr>
    <a:masterClrMapping/>
  </p:clrMapOvr>
  <p:transition>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Rectangle 4"/>
          <p:cNvSpPr>
            <a:spLocks noGrp="1" noChangeArrowheads="1"/>
          </p:cNvSpPr>
          <p:nvPr>
            <p:ph type="body" idx="1"/>
          </p:nvPr>
        </p:nvSpPr>
        <p:spPr>
          <a:xfrm>
            <a:off x="452438" y="1657350"/>
            <a:ext cx="8367712" cy="5300663"/>
          </a:xfrm>
          <a:noFill/>
          <a:ln/>
        </p:spPr>
        <p:txBody>
          <a:bodyPr/>
          <a:lstStyle/>
          <a:p>
            <a:pPr algn="just">
              <a:lnSpc>
                <a:spcPct val="90000"/>
              </a:lnSpc>
              <a:buFont typeface="Wingdings" pitchFamily="2" charset="2"/>
              <a:buChar char="Ø"/>
            </a:pPr>
            <a:r>
              <a:rPr lang="es-ES_tradnl" sz="1700"/>
              <a:t>Cuando hablamos de pobreza, desde una perspectiva teórica como empírica, estamos haciendo referencia a una situación concreta y permanente de aquellos que por carecer de los medios materiales y capacidades necesarias, como de las posibilidades reales de adquirirlos o de acceder, no pueden satisfacer sus necesidades básicas a nivel vital (extrema pobreza), o lograr un cierto nivel de bienestar socialmente aceptable.</a:t>
            </a:r>
          </a:p>
          <a:p>
            <a:pPr algn="just">
              <a:lnSpc>
                <a:spcPct val="90000"/>
              </a:lnSpc>
              <a:buFont typeface="Wingdings" pitchFamily="2" charset="2"/>
              <a:buChar char="Ø"/>
            </a:pPr>
            <a:endParaRPr lang="es-ES" sz="1700"/>
          </a:p>
          <a:p>
            <a:pPr algn="just">
              <a:lnSpc>
                <a:spcPct val="90000"/>
              </a:lnSpc>
              <a:buFont typeface="Wingdings" pitchFamily="2" charset="2"/>
              <a:buChar char="Ø"/>
            </a:pPr>
            <a:r>
              <a:rPr lang="es-ES" sz="1700"/>
              <a:t>El Ecuador es un país en el que la pobreza alcanza el 61,3% esto</a:t>
            </a:r>
            <a:br>
              <a:rPr lang="es-ES" sz="1700"/>
            </a:br>
            <a:r>
              <a:rPr lang="es-ES" sz="1700"/>
              <a:t>es, alrededor de 7’447.000 personas (MIES)</a:t>
            </a:r>
          </a:p>
          <a:p>
            <a:pPr algn="just">
              <a:lnSpc>
                <a:spcPct val="90000"/>
              </a:lnSpc>
              <a:buFont typeface="Wingdings" pitchFamily="2" charset="2"/>
              <a:buNone/>
            </a:pPr>
            <a:endParaRPr lang="es-ES" sz="1700"/>
          </a:p>
          <a:p>
            <a:pPr algn="just">
              <a:lnSpc>
                <a:spcPct val="90000"/>
              </a:lnSpc>
              <a:buFont typeface="Wingdings" pitchFamily="2" charset="2"/>
              <a:buChar char="Ø"/>
            </a:pPr>
            <a:r>
              <a:rPr lang="es-ES" sz="1700"/>
              <a:t>Más de 1,4 millones de familias no tienen vivienda. Este es el déficit habitacional del país, donde - en los últimos cinco años se debían construir 200 mil inmuebles (INEC)</a:t>
            </a:r>
          </a:p>
          <a:p>
            <a:pPr algn="just">
              <a:lnSpc>
                <a:spcPct val="90000"/>
              </a:lnSpc>
              <a:buFont typeface="Wingdings" pitchFamily="2" charset="2"/>
              <a:buChar char="Ø"/>
            </a:pPr>
            <a:endParaRPr lang="es-ES" sz="1700"/>
          </a:p>
          <a:p>
            <a:pPr algn="just">
              <a:lnSpc>
                <a:spcPct val="90000"/>
              </a:lnSpc>
              <a:buFont typeface="Wingdings" pitchFamily="2" charset="2"/>
              <a:buChar char="Ø"/>
            </a:pPr>
            <a:r>
              <a:rPr lang="es-ES" sz="1700"/>
              <a:t>Guayas tiene un déficit habitacional de 250 mil casas</a:t>
            </a:r>
            <a:br>
              <a:rPr lang="es-ES" sz="1700"/>
            </a:br>
            <a:r>
              <a:rPr lang="es-ES" sz="1700"/>
              <a:t>(MIDUVI, 2008)</a:t>
            </a:r>
          </a:p>
          <a:p>
            <a:pPr algn="just">
              <a:lnSpc>
                <a:spcPct val="90000"/>
              </a:lnSpc>
              <a:buFont typeface="Wingdings" pitchFamily="2" charset="2"/>
              <a:buNone/>
            </a:pPr>
            <a:endParaRPr lang="es-ES" sz="1700"/>
          </a:p>
          <a:p>
            <a:pPr algn="just">
              <a:lnSpc>
                <a:spcPct val="90000"/>
              </a:lnSpc>
              <a:buFont typeface="Wingdings" pitchFamily="2" charset="2"/>
              <a:buChar char="Ø"/>
            </a:pPr>
            <a:r>
              <a:rPr lang="es-ES" sz="1700"/>
              <a:t>Guayaquil tiene un déficit de 25 mil viviendas (MIDUVI, 2008)</a:t>
            </a:r>
          </a:p>
        </p:txBody>
      </p:sp>
      <p:sp>
        <p:nvSpPr>
          <p:cNvPr id="141317" name="Text Box 5"/>
          <p:cNvSpPr txBox="1">
            <a:spLocks noChangeArrowheads="1"/>
          </p:cNvSpPr>
          <p:nvPr/>
        </p:nvSpPr>
        <p:spPr bwMode="auto">
          <a:xfrm>
            <a:off x="755650" y="677863"/>
            <a:ext cx="6121400" cy="519112"/>
          </a:xfrm>
          <a:prstGeom prst="rect">
            <a:avLst/>
          </a:prstGeom>
          <a:noFill/>
          <a:ln w="9525" algn="ctr">
            <a:noFill/>
            <a:miter lim="800000"/>
            <a:headEnd/>
            <a:tailEnd/>
          </a:ln>
          <a:effectLst/>
        </p:spPr>
        <p:txBody>
          <a:bodyPr>
            <a:spAutoFit/>
          </a:bodyPr>
          <a:lstStyle/>
          <a:p>
            <a:pPr>
              <a:spcBef>
                <a:spcPct val="50000"/>
              </a:spcBef>
            </a:pPr>
            <a:r>
              <a:rPr lang="es-EC" sz="2800" b="1">
                <a:solidFill>
                  <a:schemeClr val="tx2"/>
                </a:solidFill>
              </a:rPr>
              <a:t>1.1 Viviendas en el Ecuador</a:t>
            </a:r>
          </a:p>
        </p:txBody>
      </p:sp>
    </p:spTree>
  </p:cSld>
  <p:clrMapOvr>
    <a:masterClrMapping/>
  </p:clrMapOvr>
  <p:transition>
    <p:randomBa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1258888" y="-17463"/>
            <a:ext cx="7313612" cy="1143001"/>
          </a:xfrm>
        </p:spPr>
        <p:txBody>
          <a:bodyPr/>
          <a:lstStyle/>
          <a:p>
            <a:r>
              <a:rPr lang="es-EC" sz="2400" b="1">
                <a:latin typeface="Tahoma" pitchFamily="34" charset="0"/>
              </a:rPr>
              <a:t>7.2 Recomendaciones</a:t>
            </a:r>
          </a:p>
        </p:txBody>
      </p:sp>
      <p:sp>
        <p:nvSpPr>
          <p:cNvPr id="172035" name="Rectangle 3"/>
          <p:cNvSpPr>
            <a:spLocks noGrp="1" noChangeArrowheads="1"/>
          </p:cNvSpPr>
          <p:nvPr>
            <p:ph type="body" idx="1"/>
          </p:nvPr>
        </p:nvSpPr>
        <p:spPr>
          <a:xfrm>
            <a:off x="1370013" y="1557338"/>
            <a:ext cx="7313612" cy="4114800"/>
          </a:xfrm>
        </p:spPr>
        <p:txBody>
          <a:bodyPr/>
          <a:lstStyle/>
          <a:p>
            <a:pPr algn="just">
              <a:lnSpc>
                <a:spcPct val="80000"/>
              </a:lnSpc>
            </a:pPr>
            <a:r>
              <a:rPr lang="es-ES_tradnl" sz="2000">
                <a:latin typeface="Arial" charset="0"/>
              </a:rPr>
              <a:t>Búsqueda de mejores precios en materiales de construcción.</a:t>
            </a:r>
          </a:p>
          <a:p>
            <a:pPr algn="just">
              <a:lnSpc>
                <a:spcPct val="80000"/>
              </a:lnSpc>
            </a:pPr>
            <a:endParaRPr lang="es-ES_tradnl" sz="2000">
              <a:latin typeface="Arial" charset="0"/>
            </a:endParaRPr>
          </a:p>
          <a:p>
            <a:pPr algn="just">
              <a:lnSpc>
                <a:spcPct val="80000"/>
              </a:lnSpc>
            </a:pPr>
            <a:r>
              <a:rPr lang="es-ES_tradnl" sz="2000">
                <a:latin typeface="Arial" charset="0"/>
              </a:rPr>
              <a:t>La adecuación de los materiales se realizaría con mano de obra de programas de empleo.</a:t>
            </a:r>
          </a:p>
          <a:p>
            <a:pPr algn="just">
              <a:lnSpc>
                <a:spcPct val="80000"/>
              </a:lnSpc>
            </a:pPr>
            <a:endParaRPr lang="es-ES_tradnl" sz="2000">
              <a:latin typeface="Arial" charset="0"/>
            </a:endParaRPr>
          </a:p>
          <a:p>
            <a:pPr algn="just">
              <a:lnSpc>
                <a:spcPct val="80000"/>
              </a:lnSpc>
            </a:pPr>
            <a:r>
              <a:rPr lang="es-ES_tradnl" sz="2000">
                <a:latin typeface="Arial" charset="0"/>
              </a:rPr>
              <a:t>Generación de líneas de crédito para familias con ingresos inferiores pero que puedan pagar, esto se realizaría con visita a los hogares.</a:t>
            </a:r>
          </a:p>
          <a:p>
            <a:pPr algn="just">
              <a:lnSpc>
                <a:spcPct val="80000"/>
              </a:lnSpc>
            </a:pPr>
            <a:endParaRPr lang="es-ES_tradnl" sz="2000">
              <a:latin typeface="Arial" charset="0"/>
            </a:endParaRPr>
          </a:p>
          <a:p>
            <a:pPr algn="just">
              <a:lnSpc>
                <a:spcPct val="80000"/>
              </a:lnSpc>
            </a:pPr>
            <a:r>
              <a:rPr lang="es-ES_tradnl" sz="2000">
                <a:latin typeface="Arial" charset="0"/>
              </a:rPr>
              <a:t>Servicio de asistencia técnica personalizada.</a:t>
            </a:r>
          </a:p>
          <a:p>
            <a:pPr algn="just">
              <a:lnSpc>
                <a:spcPct val="80000"/>
              </a:lnSpc>
            </a:pPr>
            <a:endParaRPr lang="es-ES_tradnl" sz="2000">
              <a:latin typeface="Arial" charset="0"/>
            </a:endParaRPr>
          </a:p>
          <a:p>
            <a:pPr algn="just">
              <a:lnSpc>
                <a:spcPct val="80000"/>
              </a:lnSpc>
            </a:pPr>
            <a:endParaRPr lang="es-EC" sz="2000">
              <a:latin typeface="Arial" charset="0"/>
            </a:endParaRPr>
          </a:p>
        </p:txBody>
      </p:sp>
    </p:spTree>
  </p:cSld>
  <p:clrMapOvr>
    <a:masterClrMapping/>
  </p:clrMapOvr>
  <p:transition>
    <p:randomBa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6" name="Rectangle 6"/>
          <p:cNvSpPr>
            <a:spLocks noChangeArrowheads="1"/>
          </p:cNvSpPr>
          <p:nvPr/>
        </p:nvSpPr>
        <p:spPr bwMode="auto">
          <a:xfrm>
            <a:off x="323850" y="5229225"/>
            <a:ext cx="8281988" cy="641350"/>
          </a:xfrm>
          <a:prstGeom prst="rect">
            <a:avLst/>
          </a:prstGeom>
          <a:noFill/>
          <a:ln w="9525" algn="ctr">
            <a:noFill/>
            <a:miter lim="800000"/>
            <a:headEnd/>
            <a:tailEnd/>
          </a:ln>
          <a:effectLst/>
        </p:spPr>
        <p:txBody>
          <a:bodyPr anchor="ctr">
            <a:spAutoFit/>
          </a:bodyPr>
          <a:lstStyle/>
          <a:p>
            <a:pPr eaLnBrk="0" hangingPunct="0"/>
            <a:r>
              <a:rPr lang="en-US" b="1"/>
              <a:t>"Lo extraño es que la gente me devolvió hasta el último centavo"</a:t>
            </a:r>
            <a:r>
              <a:rPr lang="en-US"/>
              <a:t>. Muhammad Yunus</a:t>
            </a:r>
          </a:p>
        </p:txBody>
      </p:sp>
    </p:spTree>
  </p:cSld>
  <p:clrMapOvr>
    <a:masterClrMapping/>
  </p:clrMapOvr>
  <p:transition>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ext Box 4"/>
          <p:cNvSpPr txBox="1">
            <a:spLocks noChangeArrowheads="1"/>
          </p:cNvSpPr>
          <p:nvPr/>
        </p:nvSpPr>
        <p:spPr bwMode="auto">
          <a:xfrm>
            <a:off x="512763" y="2781300"/>
            <a:ext cx="6705600" cy="1311275"/>
          </a:xfrm>
          <a:prstGeom prst="rect">
            <a:avLst/>
          </a:prstGeom>
          <a:noFill/>
          <a:ln w="9525">
            <a:noFill/>
            <a:miter lim="800000"/>
            <a:headEnd/>
            <a:tailEnd/>
          </a:ln>
          <a:effectLst/>
        </p:spPr>
        <p:txBody>
          <a:bodyPr>
            <a:spAutoFit/>
          </a:bodyPr>
          <a:lstStyle/>
          <a:p>
            <a:pPr eaLnBrk="0" hangingPunct="0">
              <a:spcBef>
                <a:spcPct val="50000"/>
              </a:spcBef>
            </a:pPr>
            <a:r>
              <a:rPr lang="en-US" sz="4000" b="1">
                <a:solidFill>
                  <a:schemeClr val="tx2"/>
                </a:solidFill>
                <a:effectLst>
                  <a:outerShdw blurRad="38100" dist="38100" dir="2700000" algn="tl">
                    <a:srgbClr val="C0C0C0"/>
                  </a:outerShdw>
                </a:effectLst>
                <a:latin typeface="Tahoma" pitchFamily="34" charset="0"/>
              </a:rPr>
              <a:t>2 | Modelo Habitacional – Banco de Materiales</a:t>
            </a:r>
          </a:p>
        </p:txBody>
      </p:sp>
      <p:pic>
        <p:nvPicPr>
          <p:cNvPr id="52231" name="Picture 7" descr="12072009493"/>
          <p:cNvPicPr>
            <a:picLocks noChangeAspect="1" noChangeArrowheads="1"/>
          </p:cNvPicPr>
          <p:nvPr/>
        </p:nvPicPr>
        <p:blipFill>
          <a:blip r:embed="rId2" cstate="print"/>
          <a:srcRect/>
          <a:stretch>
            <a:fillRect/>
          </a:stretch>
        </p:blipFill>
        <p:spPr bwMode="auto">
          <a:xfrm>
            <a:off x="5435600" y="4148138"/>
            <a:ext cx="3302000" cy="2476500"/>
          </a:xfrm>
          <a:prstGeom prst="rect">
            <a:avLst/>
          </a:prstGeom>
          <a:noFill/>
        </p:spPr>
      </p:pic>
    </p:spTree>
  </p:cSld>
  <p:clrMapOvr>
    <a:masterClrMapping/>
  </p:clrMapOvr>
  <p:transition>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ext Box 4"/>
          <p:cNvSpPr txBox="1">
            <a:spLocks noChangeArrowheads="1"/>
          </p:cNvSpPr>
          <p:nvPr/>
        </p:nvSpPr>
        <p:spPr bwMode="auto">
          <a:xfrm>
            <a:off x="466725" y="44450"/>
            <a:ext cx="5976938" cy="6599238"/>
          </a:xfrm>
          <a:prstGeom prst="rect">
            <a:avLst/>
          </a:prstGeom>
          <a:noFill/>
          <a:ln w="9525">
            <a:noFill/>
            <a:miter lim="800000"/>
            <a:headEnd/>
            <a:tailEnd/>
          </a:ln>
          <a:effectLst/>
        </p:spPr>
        <p:txBody>
          <a:bodyPr>
            <a:spAutoFit/>
          </a:bodyPr>
          <a:lstStyle/>
          <a:p>
            <a:pPr algn="just">
              <a:spcBef>
                <a:spcPct val="50000"/>
              </a:spcBef>
            </a:pPr>
            <a:endParaRPr lang="es-ES" sz="2400" b="1">
              <a:latin typeface="Tahoma" pitchFamily="34" charset="0"/>
            </a:endParaRPr>
          </a:p>
          <a:p>
            <a:pPr algn="just">
              <a:spcBef>
                <a:spcPct val="50000"/>
              </a:spcBef>
            </a:pPr>
            <a:r>
              <a:rPr lang="es-ES" sz="2400" b="1">
                <a:solidFill>
                  <a:schemeClr val="tx2"/>
                </a:solidFill>
                <a:latin typeface="Tahoma" pitchFamily="34" charset="0"/>
              </a:rPr>
              <a:t>2.1 Breve Síntesis del Proyecto</a:t>
            </a:r>
          </a:p>
          <a:p>
            <a:pPr algn="just">
              <a:spcBef>
                <a:spcPct val="50000"/>
              </a:spcBef>
            </a:pPr>
            <a:endParaRPr lang="es-ES"/>
          </a:p>
          <a:p>
            <a:pPr algn="just">
              <a:spcBef>
                <a:spcPct val="50000"/>
              </a:spcBef>
              <a:buFont typeface="Verdana" pitchFamily="34" charset="0"/>
              <a:buChar char="−"/>
            </a:pPr>
            <a:r>
              <a:rPr lang="es-ES" sz="2000" b="1"/>
              <a:t>El centro de acopio estará localizado en la Perimetral Noroeste, cerca la Balerio Estacio.</a:t>
            </a:r>
          </a:p>
          <a:p>
            <a:pPr algn="just">
              <a:spcBef>
                <a:spcPct val="50000"/>
              </a:spcBef>
              <a:buFont typeface="Verdana" pitchFamily="34" charset="0"/>
              <a:buChar char="−"/>
            </a:pPr>
            <a:r>
              <a:rPr lang="es-ES" sz="2000" b="1"/>
              <a:t>Banco de Materiales, Es un modelo de crédito pensado para atender a las familias que no pueden acceder a materiales de construcción de vivienda mediante un crédito.</a:t>
            </a:r>
          </a:p>
          <a:p>
            <a:pPr algn="just">
              <a:spcBef>
                <a:spcPct val="50000"/>
              </a:spcBef>
              <a:buFont typeface="Verdana" pitchFamily="34" charset="0"/>
              <a:buChar char="−"/>
            </a:pPr>
            <a:r>
              <a:rPr lang="es-ES" sz="2000" b="1"/>
              <a:t>Método: Consiste en proveer materiales de construcción, con una cuota fija a un plazo predeterminado y atención personalizada.</a:t>
            </a:r>
          </a:p>
          <a:p>
            <a:pPr algn="just">
              <a:spcBef>
                <a:spcPct val="50000"/>
              </a:spcBef>
              <a:buFont typeface="Verdana" pitchFamily="34" charset="0"/>
              <a:buChar char="−"/>
            </a:pPr>
            <a:r>
              <a:rPr lang="es-ES" sz="2000" b="1"/>
              <a:t>Calificarán aquellas personas que han tienen una casa de madera y que tenga un ingreso económico mayor a $500.</a:t>
            </a:r>
            <a:endParaRPr lang="es-ES"/>
          </a:p>
        </p:txBody>
      </p:sp>
    </p:spTree>
  </p:cSld>
  <p:clrMapOvr>
    <a:masterClrMapping/>
  </p:clrMapOvr>
  <p:transition>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900113" y="0"/>
            <a:ext cx="7313612" cy="1143000"/>
          </a:xfrm>
        </p:spPr>
        <p:txBody>
          <a:bodyPr/>
          <a:lstStyle/>
          <a:p>
            <a:r>
              <a:rPr lang="es-EC" sz="2400" b="1">
                <a:latin typeface="Tahoma" pitchFamily="34" charset="0"/>
              </a:rPr>
              <a:t>2.2 Objetivo del Proyecto</a:t>
            </a:r>
          </a:p>
        </p:txBody>
      </p:sp>
      <p:sp>
        <p:nvSpPr>
          <p:cNvPr id="149507" name="Rectangle 3"/>
          <p:cNvSpPr>
            <a:spLocks noGrp="1" noChangeArrowheads="1"/>
          </p:cNvSpPr>
          <p:nvPr>
            <p:ph type="body" idx="1"/>
          </p:nvPr>
        </p:nvSpPr>
        <p:spPr>
          <a:xfrm>
            <a:off x="684213" y="1470025"/>
            <a:ext cx="8007350" cy="4191000"/>
          </a:xfrm>
        </p:spPr>
        <p:txBody>
          <a:bodyPr/>
          <a:lstStyle/>
          <a:p>
            <a:pPr algn="just">
              <a:lnSpc>
                <a:spcPct val="90000"/>
              </a:lnSpc>
            </a:pPr>
            <a:endParaRPr lang="es-ES_tradnl" sz="1500">
              <a:latin typeface="Arial" charset="0"/>
            </a:endParaRPr>
          </a:p>
          <a:p>
            <a:pPr algn="just">
              <a:lnSpc>
                <a:spcPct val="90000"/>
              </a:lnSpc>
            </a:pPr>
            <a:r>
              <a:rPr lang="es-ES_tradnl" sz="1500">
                <a:latin typeface="Arial" charset="0"/>
              </a:rPr>
              <a:t>“Mejorar las condiciones de vida de las familias de escasos recursos económicos del litoral ecuatoriano y beneficiar a familias pobres que son sujetas de crédito y también contribuir a la generación de empleo para albañiles y maestros de obra con la creación de un Fondo Rotatorio que nos permita financiar los microcréditos” </a:t>
            </a:r>
            <a:endParaRPr lang="es-EC" sz="1500">
              <a:latin typeface="Arial" charset="0"/>
            </a:endParaRPr>
          </a:p>
        </p:txBody>
      </p:sp>
      <p:sp>
        <p:nvSpPr>
          <p:cNvPr id="149508" name="Text Box 4"/>
          <p:cNvSpPr txBox="1">
            <a:spLocks noChangeArrowheads="1"/>
          </p:cNvSpPr>
          <p:nvPr/>
        </p:nvSpPr>
        <p:spPr bwMode="auto">
          <a:xfrm>
            <a:off x="971550" y="2708275"/>
            <a:ext cx="7488238" cy="4260850"/>
          </a:xfrm>
          <a:prstGeom prst="rect">
            <a:avLst/>
          </a:prstGeom>
          <a:noFill/>
          <a:ln w="9525" algn="ctr">
            <a:noFill/>
            <a:miter lim="800000"/>
            <a:headEnd/>
            <a:tailEnd/>
          </a:ln>
          <a:effectLst/>
        </p:spPr>
        <p:txBody>
          <a:bodyPr>
            <a:spAutoFit/>
          </a:bodyPr>
          <a:lstStyle/>
          <a:p>
            <a:pPr>
              <a:spcBef>
                <a:spcPct val="50000"/>
              </a:spcBef>
            </a:pPr>
            <a:r>
              <a:rPr lang="es-EC" sz="1300">
                <a:solidFill>
                  <a:schemeClr val="tx2"/>
                </a:solidFill>
                <a:latin typeface="Arial" charset="0"/>
              </a:rPr>
              <a:t>Objetivos Específicos del Proyecto</a:t>
            </a:r>
          </a:p>
          <a:p>
            <a:pPr>
              <a:spcBef>
                <a:spcPct val="50000"/>
              </a:spcBef>
            </a:pPr>
            <a:endParaRPr lang="es-EC" sz="1300">
              <a:solidFill>
                <a:schemeClr val="tx2"/>
              </a:solidFill>
              <a:latin typeface="Arial" charset="0"/>
            </a:endParaRPr>
          </a:p>
          <a:p>
            <a:pPr algn="just">
              <a:buFontTx/>
              <a:buChar char="•"/>
            </a:pPr>
            <a:r>
              <a:rPr lang="es-ES_tradnl" sz="1300">
                <a:latin typeface="Arial" charset="0"/>
              </a:rPr>
              <a:t>Emprender un proyecto de Banco de Materiales que esté en capacidad de satisfacer la creciente demanda por créditos en materiales de construcción de nuestros actuales beneficiarios, así como de aquellos que en su momento fueron beneficiarios de los mismos y que han mejorado su situación socioeconómica</a:t>
            </a:r>
            <a:r>
              <a:rPr lang="es-ES" sz="1300">
                <a:latin typeface="Arial" charset="0"/>
              </a:rPr>
              <a:t>.</a:t>
            </a:r>
          </a:p>
          <a:p>
            <a:pPr algn="just">
              <a:buFontTx/>
              <a:buChar char="•"/>
            </a:pPr>
            <a:endParaRPr lang="es-ES_tradnl" sz="1300">
              <a:latin typeface="Arial" charset="0"/>
            </a:endParaRPr>
          </a:p>
          <a:p>
            <a:pPr algn="just">
              <a:buFontTx/>
              <a:buChar char="•"/>
            </a:pPr>
            <a:r>
              <a:rPr lang="es-ES_tradnl" sz="1300">
                <a:latin typeface="Arial" charset="0"/>
              </a:rPr>
              <a:t>Contar con los recursos necesarios y suficientes para mujeres pobres y sus familias que desean mejorar sus condiciones habitacionales en sectores peri-urbanos marginales y rurales.</a:t>
            </a:r>
          </a:p>
          <a:p>
            <a:pPr algn="just">
              <a:buFontTx/>
              <a:buChar char="•"/>
            </a:pPr>
            <a:endParaRPr lang="es-ES_tradnl" sz="1300">
              <a:latin typeface="Arial" charset="0"/>
            </a:endParaRPr>
          </a:p>
          <a:p>
            <a:pPr algn="just">
              <a:buFontTx/>
              <a:buChar char="•"/>
            </a:pPr>
            <a:r>
              <a:rPr lang="es-ES_tradnl" sz="1300">
                <a:latin typeface="Arial" charset="0"/>
              </a:rPr>
              <a:t>Contribuir a la generación de empleos para albañiles y maestros de obras mejorando la condición de vida.</a:t>
            </a:r>
          </a:p>
          <a:p>
            <a:pPr algn="just">
              <a:buFontTx/>
              <a:buChar char="•"/>
            </a:pPr>
            <a:endParaRPr lang="es-ES_tradnl" sz="1300">
              <a:latin typeface="Arial" charset="0"/>
            </a:endParaRPr>
          </a:p>
          <a:p>
            <a:pPr algn="just">
              <a:buFontTx/>
              <a:buChar char="•"/>
            </a:pPr>
            <a:r>
              <a:rPr lang="es-ES_tradnl" sz="1300">
                <a:latin typeface="Arial" charset="0"/>
              </a:rPr>
              <a:t>Dar a conocer, las diferentes Microempresas que existen en el sector, que estén relacionadas con materiales de construcción, mediante publicidad, para que puedan fortalecer una interrelación o encadenamiento entre ellas, para obtener un beneficio empresarial y de la Comunidad.</a:t>
            </a:r>
          </a:p>
          <a:p>
            <a:pPr algn="just">
              <a:buFontTx/>
              <a:buChar char="•"/>
            </a:pPr>
            <a:endParaRPr lang="es-ES_tradnl" sz="1300">
              <a:latin typeface="Arial" charset="0"/>
            </a:endParaRPr>
          </a:p>
          <a:p>
            <a:pPr algn="just">
              <a:buFontTx/>
              <a:buChar char="•"/>
            </a:pPr>
            <a:r>
              <a:rPr lang="es-ES_tradnl" sz="1300">
                <a:latin typeface="Arial" charset="0"/>
              </a:rPr>
              <a:t>Promover campañas de salud para potencializar los beneficios higiénico-sanitarios como resultado de la utilización de materiales habitacionales.</a:t>
            </a:r>
            <a:endParaRPr lang="es-EC" sz="1300">
              <a:latin typeface="Arial" charset="0"/>
            </a:endParaRPr>
          </a:p>
          <a:p>
            <a:pPr>
              <a:spcBef>
                <a:spcPct val="50000"/>
              </a:spcBef>
            </a:pPr>
            <a:endParaRPr lang="es-EC" sz="1300">
              <a:latin typeface="Arial" charset="0"/>
            </a:endParaRPr>
          </a:p>
        </p:txBody>
      </p:sp>
    </p:spTree>
  </p:cSld>
  <p:clrMapOvr>
    <a:masterClrMapping/>
  </p:clrMapOvr>
  <p:transition>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s-EC" sz="2400" b="1">
                <a:latin typeface="Tahoma" pitchFamily="34" charset="0"/>
              </a:rPr>
              <a:t>2.3 Metodología</a:t>
            </a:r>
          </a:p>
        </p:txBody>
      </p:sp>
      <p:sp>
        <p:nvSpPr>
          <p:cNvPr id="148483" name="Rectangle 3"/>
          <p:cNvSpPr>
            <a:spLocks noGrp="1" noChangeArrowheads="1"/>
          </p:cNvSpPr>
          <p:nvPr>
            <p:ph type="body" idx="1"/>
          </p:nvPr>
        </p:nvSpPr>
        <p:spPr>
          <a:xfrm>
            <a:off x="827088" y="1412875"/>
            <a:ext cx="8007350" cy="4191000"/>
          </a:xfrm>
        </p:spPr>
        <p:txBody>
          <a:bodyPr/>
          <a:lstStyle/>
          <a:p>
            <a:pPr marL="609600" indent="-609600" algn="just">
              <a:lnSpc>
                <a:spcPct val="80000"/>
              </a:lnSpc>
              <a:buFont typeface="Wingdings" pitchFamily="2" charset="2"/>
              <a:buNone/>
            </a:pPr>
            <a:endParaRPr lang="es-ES" sz="1800" b="1">
              <a:latin typeface="Arial" charset="0"/>
            </a:endParaRPr>
          </a:p>
          <a:p>
            <a:pPr marL="609600" indent="-609600" algn="just">
              <a:lnSpc>
                <a:spcPct val="80000"/>
              </a:lnSpc>
              <a:buFont typeface="Wingdings" pitchFamily="2" charset="2"/>
              <a:buNone/>
            </a:pPr>
            <a:r>
              <a:rPr lang="es-ES" sz="1800" b="1">
                <a:latin typeface="Arial" charset="0"/>
              </a:rPr>
              <a:t>           </a:t>
            </a:r>
          </a:p>
          <a:p>
            <a:pPr marL="609600" indent="-609600" algn="just">
              <a:lnSpc>
                <a:spcPct val="80000"/>
              </a:lnSpc>
              <a:buFont typeface="Wingdings" pitchFamily="2" charset="2"/>
              <a:buNone/>
            </a:pPr>
            <a:r>
              <a:rPr lang="es-ES" sz="1800" b="1">
                <a:latin typeface="Arial" charset="0"/>
              </a:rPr>
              <a:t>Sistema de desembolso de crédito</a:t>
            </a:r>
          </a:p>
          <a:p>
            <a:pPr marL="609600" indent="-609600" algn="just">
              <a:lnSpc>
                <a:spcPct val="80000"/>
              </a:lnSpc>
              <a:buFont typeface="Wingdings" pitchFamily="2" charset="2"/>
              <a:buNone/>
            </a:pPr>
            <a:endParaRPr lang="es-ES" sz="1800">
              <a:latin typeface="Arial" charset="0"/>
            </a:endParaRPr>
          </a:p>
          <a:p>
            <a:pPr marL="609600" indent="-609600" algn="just">
              <a:lnSpc>
                <a:spcPct val="80000"/>
              </a:lnSpc>
            </a:pPr>
            <a:r>
              <a:rPr lang="es-ES" sz="1800">
                <a:latin typeface="Arial" charset="0"/>
              </a:rPr>
              <a:t>El sistema de desembolso de crédito del Banco Grameen tiene las siguientes características:</a:t>
            </a:r>
          </a:p>
          <a:p>
            <a:pPr marL="609600" indent="-609600" algn="just">
              <a:lnSpc>
                <a:spcPct val="80000"/>
              </a:lnSpc>
            </a:pPr>
            <a:endParaRPr lang="es-ES" sz="1800">
              <a:latin typeface="Arial" charset="0"/>
            </a:endParaRPr>
          </a:p>
          <a:p>
            <a:pPr marL="609600" indent="-609600" algn="just">
              <a:lnSpc>
                <a:spcPct val="80000"/>
              </a:lnSpc>
            </a:pPr>
            <a:r>
              <a:rPr lang="es-ES" sz="1800">
                <a:latin typeface="Arial" charset="0"/>
              </a:rPr>
              <a:t>1. Se concentra exclusivamente en los más pobres de los pobres.</a:t>
            </a:r>
          </a:p>
          <a:p>
            <a:pPr marL="609600" indent="-609600" algn="just">
              <a:lnSpc>
                <a:spcPct val="80000"/>
              </a:lnSpc>
            </a:pPr>
            <a:endParaRPr lang="es-ES" sz="1800">
              <a:latin typeface="Arial" charset="0"/>
            </a:endParaRPr>
          </a:p>
          <a:p>
            <a:pPr marL="609600" indent="-609600" algn="just">
              <a:lnSpc>
                <a:spcPct val="80000"/>
              </a:lnSpc>
            </a:pPr>
            <a:r>
              <a:rPr lang="es-ES" sz="1800">
                <a:latin typeface="Arial" charset="0"/>
              </a:rPr>
              <a:t>2. Los prestatarios forman grupos pequeños y homogéneos. Dichas características facilitan la solidaridad grupal y la interacción participativa y la recolección de cuotas. </a:t>
            </a:r>
          </a:p>
          <a:p>
            <a:pPr marL="609600" indent="-609600" algn="just">
              <a:lnSpc>
                <a:spcPct val="80000"/>
              </a:lnSpc>
            </a:pPr>
            <a:endParaRPr lang="es-ES" sz="1800">
              <a:latin typeface="Arial" charset="0"/>
            </a:endParaRPr>
          </a:p>
          <a:p>
            <a:pPr marL="609600" indent="-609600" algn="just">
              <a:lnSpc>
                <a:spcPct val="80000"/>
              </a:lnSpc>
            </a:pPr>
            <a:r>
              <a:rPr lang="es-ES" sz="1800">
                <a:latin typeface="Arial" charset="0"/>
              </a:rPr>
              <a:t>3. Condiciones especiales de préstamo que son particularmente convenientes para los pobres. Estas incluyen:</a:t>
            </a:r>
          </a:p>
          <a:p>
            <a:pPr marL="609600" indent="-609600" algn="just">
              <a:lnSpc>
                <a:spcPct val="80000"/>
              </a:lnSpc>
            </a:pPr>
            <a:endParaRPr lang="es-ES" sz="1800">
              <a:latin typeface="Arial" charset="0"/>
            </a:endParaRPr>
          </a:p>
          <a:p>
            <a:pPr marL="609600" indent="-609600" algn="just">
              <a:lnSpc>
                <a:spcPct val="80000"/>
              </a:lnSpc>
            </a:pPr>
            <a:endParaRPr lang="es-EC" sz="1800">
              <a:latin typeface="Arial" charset="0"/>
            </a:endParaRPr>
          </a:p>
        </p:txBody>
      </p:sp>
    </p:spTree>
  </p:cSld>
  <p:clrMapOvr>
    <a:masterClrMapping/>
  </p:clrMapOvr>
  <p:transition>
    <p:randomBar/>
  </p:transition>
  <p:timing>
    <p:tnLst>
      <p:par>
        <p:cTn id="1" dur="indefinite" restart="never" nodeType="tmRoot"/>
      </p:par>
    </p:tnLst>
  </p:timing>
</p:sld>
</file>

<file path=ppt/theme/theme1.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Eclipse</Template>
  <TotalTime>3438</TotalTime>
  <Words>2116</Words>
  <Application>Microsoft Office PowerPoint</Application>
  <PresentationFormat>Presentación en pantalla (4:3)</PresentationFormat>
  <Paragraphs>273</Paragraphs>
  <Slides>51</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51</vt:i4>
      </vt:variant>
    </vt:vector>
  </HeadingPairs>
  <TitlesOfParts>
    <vt:vector size="53" baseType="lpstr">
      <vt:lpstr>Eclipse</vt:lpstr>
      <vt:lpstr>Chart</vt:lpstr>
      <vt:lpstr>Diapositiva 1</vt:lpstr>
      <vt:lpstr>Diapositiva 2</vt:lpstr>
      <vt:lpstr>INDICE </vt:lpstr>
      <vt:lpstr>Diapositiva 4</vt:lpstr>
      <vt:lpstr>Diapositiva 5</vt:lpstr>
      <vt:lpstr>Diapositiva 6</vt:lpstr>
      <vt:lpstr>Diapositiva 7</vt:lpstr>
      <vt:lpstr>2.2 Objetivo del Proyecto</vt:lpstr>
      <vt:lpstr>2.3 Metodología</vt:lpstr>
      <vt:lpstr>2.4 Producto del Proyecto</vt:lpstr>
      <vt:lpstr>Diapositiva 11</vt:lpstr>
      <vt:lpstr>Diapositiva 12</vt:lpstr>
      <vt:lpstr>Diapositiva 13</vt:lpstr>
      <vt:lpstr>3 | Investigación de Mercado y Plan de Marketing</vt:lpstr>
      <vt:lpstr>3.1 Datos de la Investigación</vt:lpstr>
      <vt:lpstr>3.3 Datos que Aportan al diseño de la Encuesta</vt:lpstr>
      <vt:lpstr>3.5 Grupos Focales</vt:lpstr>
      <vt:lpstr>3.6 Plan de Marketing</vt:lpstr>
      <vt:lpstr>3.7 Nombre Comercial/ Logotipo y logomix</vt:lpstr>
      <vt:lpstr>3.8 FODA</vt:lpstr>
      <vt:lpstr>3.8 FODA</vt:lpstr>
      <vt:lpstr>3.9 Las 4 P´s de la Mercadotecnia</vt:lpstr>
      <vt:lpstr>3.10 Matriz de Porter</vt:lpstr>
      <vt:lpstr>3.11 Resultados de la Encuesta</vt:lpstr>
      <vt:lpstr>3.11 Resultados de la Encuesta</vt:lpstr>
      <vt:lpstr>3.11 Resultados de la Encuesta</vt:lpstr>
      <vt:lpstr>3.11 Resultados de la Encuesta</vt:lpstr>
      <vt:lpstr>3.11 Resultados de la Encuesta</vt:lpstr>
      <vt:lpstr>3.11 Resultados de la Encuesta</vt:lpstr>
      <vt:lpstr>3.11 Resultados de la Encuesta</vt:lpstr>
      <vt:lpstr>4. Marco Legal y Organizacional</vt:lpstr>
      <vt:lpstr>4.1 Legal</vt:lpstr>
      <vt:lpstr>4.2 Organizacional</vt:lpstr>
      <vt:lpstr>5. Análisis Económico y Financiero</vt:lpstr>
      <vt:lpstr>5.1 Componentes</vt:lpstr>
      <vt:lpstr>5.2 Inversion</vt:lpstr>
      <vt:lpstr>5.3 Gastos Administrativos</vt:lpstr>
      <vt:lpstr>5.4 Gastos de Marketing</vt:lpstr>
      <vt:lpstr>5.5 Estados Financieros</vt:lpstr>
      <vt:lpstr>5.6 Estados Financieros</vt:lpstr>
      <vt:lpstr>5.7 Flujo de Caja</vt:lpstr>
      <vt:lpstr>5.8 Análisis de Sensibilidad </vt:lpstr>
      <vt:lpstr>6. Análisis Ambiental y Social</vt:lpstr>
      <vt:lpstr>6.1 Aspectos Sociales</vt:lpstr>
      <vt:lpstr>6.2 Aspectos Ambientales</vt:lpstr>
      <vt:lpstr>6.2 Matriz de Leopold</vt:lpstr>
      <vt:lpstr>6.3 Aspectos Ambientales</vt:lpstr>
      <vt:lpstr>7.Conclusiones y Recomendaciones</vt:lpstr>
      <vt:lpstr>7.1 Conclusiones</vt:lpstr>
      <vt:lpstr>7.2 Recomendaciones</vt:lpstr>
      <vt:lpstr>Diapositiva 51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Centro de Materiales de vivienda</dc:title>
  <dc:creator/>
  <dc:description/>
  <cp:lastModifiedBy>Carmen Mosquera</cp:lastModifiedBy>
  <cp:revision>231</cp:revision>
  <dcterms:created xsi:type="dcterms:W3CDTF">2005-05-25T06:59:39Z</dcterms:created>
  <dcterms:modified xsi:type="dcterms:W3CDTF">2009-12-28T21:17:13Z</dcterms:modified>
</cp:coreProperties>
</file>