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350" r:id="rId2"/>
    <p:sldId id="628" r:id="rId3"/>
    <p:sldId id="629" r:id="rId4"/>
    <p:sldId id="616" r:id="rId5"/>
    <p:sldId id="622" r:id="rId6"/>
    <p:sldId id="623" r:id="rId7"/>
    <p:sldId id="624" r:id="rId8"/>
    <p:sldId id="625" r:id="rId9"/>
    <p:sldId id="626" r:id="rId10"/>
    <p:sldId id="627" r:id="rId11"/>
    <p:sldId id="630" r:id="rId12"/>
    <p:sldId id="617" r:id="rId13"/>
  </p:sldIdLst>
  <p:sldSz cx="9144000" cy="6858000" type="screen4x3"/>
  <p:notesSz cx="6858000" cy="91313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showPr showNarration="1" useTimings="0">
    <p:present/>
    <p:sldAll/>
    <p:penClr>
      <a:schemeClr val="tx1"/>
    </p:penClr>
  </p:showPr>
  <p:clrMru>
    <a:srgbClr val="FF9933"/>
    <a:srgbClr val="C0C0C0"/>
    <a:srgbClr val="969696"/>
    <a:srgbClr val="99CCFF"/>
    <a:srgbClr val="FF0000"/>
    <a:srgbClr val="B2B2B2"/>
    <a:srgbClr val="000000"/>
    <a:srgbClr val="29292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446" autoAdjust="0"/>
    <p:restoredTop sz="94327" autoAdjust="0"/>
  </p:normalViewPr>
  <p:slideViewPr>
    <p:cSldViewPr>
      <p:cViewPr>
        <p:scale>
          <a:sx n="75" d="100"/>
          <a:sy n="75" d="100"/>
        </p:scale>
        <p:origin x="-10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03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57288" y="690563"/>
            <a:ext cx="4548187" cy="341153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9800" y="4321175"/>
            <a:ext cx="5014913" cy="41100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663" tIns="46038" rIns="93663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noProof="0" smtClean="0"/>
              <a:t>Klicken Sie, um die Formate des Vorlagentextes zu bearbeiten</a:t>
            </a:r>
          </a:p>
          <a:p>
            <a:pPr lvl="1"/>
            <a:r>
              <a:rPr lang="de-DE" altLang="zh-CN" noProof="0" smtClean="0"/>
              <a:t>Zweite Ebene</a:t>
            </a:r>
          </a:p>
          <a:p>
            <a:pPr lvl="2"/>
            <a:r>
              <a:rPr lang="de-DE" altLang="zh-CN" noProof="0" smtClean="0"/>
              <a:t>Dritte Ebene</a:t>
            </a:r>
          </a:p>
          <a:p>
            <a:pPr lvl="3"/>
            <a:r>
              <a:rPr lang="de-DE" altLang="zh-CN" noProof="0" smtClean="0"/>
              <a:t>Vierte Ebene</a:t>
            </a:r>
          </a:p>
          <a:p>
            <a:pPr lvl="4"/>
            <a:r>
              <a:rPr lang="de-DE" altLang="zh-CN" noProof="0" smtClean="0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6175" y="684213"/>
            <a:ext cx="4565650" cy="3424237"/>
          </a:xfrm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37050"/>
            <a:ext cx="5029200" cy="4110038"/>
          </a:xfrm>
          <a:noFill/>
          <a:ln w="9525"/>
        </p:spPr>
        <p:txBody>
          <a:bodyPr/>
          <a:lstStyle/>
          <a:p>
            <a:r>
              <a:rPr lang="de-DE" smtClean="0">
                <a:latin typeface="Arial" pitchFamily="34" charset="0"/>
              </a:rPr>
              <a:t>Titelseite 1 (nur Text) </a:t>
            </a:r>
            <a:br>
              <a:rPr lang="de-DE" smtClean="0">
                <a:latin typeface="Arial" pitchFamily="34" charset="0"/>
              </a:rPr>
            </a:br>
            <a:r>
              <a:rPr lang="de-DE" smtClean="0">
                <a:latin typeface="Arial" pitchFamily="34" charset="0"/>
              </a:rPr>
              <a:t>zweite Zeile optional</a:t>
            </a:r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935038" y="304800"/>
            <a:ext cx="4468812" cy="41211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 b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57200"/>
            <a:ext cx="9144000" cy="3048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 b="0"/>
          </a:p>
        </p:txBody>
      </p:sp>
      <p:sp>
        <p:nvSpPr>
          <p:cNvPr id="275461" name="Rectangle 5"/>
          <p:cNvSpPr>
            <a:spLocks noGrp="1" noChangeArrowheads="1"/>
          </p:cNvSpPr>
          <p:nvPr>
            <p:ph type="ctrTitle"/>
          </p:nvPr>
        </p:nvSpPr>
        <p:spPr bwMode="auto">
          <a:xfrm>
            <a:off x="981075" y="1495425"/>
            <a:ext cx="4335463" cy="1554163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Titelmasterformat durch Klicken bearbeiten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65913" y="890588"/>
            <a:ext cx="2054225" cy="29098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0063" y="890588"/>
            <a:ext cx="6013450" cy="29098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63" y="890588"/>
            <a:ext cx="8204200" cy="4572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600075" y="2286000"/>
            <a:ext cx="8120063" cy="1514475"/>
          </a:xfrm>
        </p:spPr>
        <p:txBody>
          <a:bodyPr/>
          <a:lstStyle/>
          <a:p>
            <a:pPr lvl="0"/>
            <a:endParaRPr lang="es-ES" noProof="0" smtClean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ítulo, 1 obje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63" y="890588"/>
            <a:ext cx="8204200" cy="4572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0075" y="2286000"/>
            <a:ext cx="3983038" cy="15144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735513" y="2286000"/>
            <a:ext cx="3984625" cy="6810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4735513" y="3119438"/>
            <a:ext cx="3984625" cy="68103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ítulo y 4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sz="quarter"/>
          </p:nvPr>
        </p:nvSpPr>
        <p:spPr>
          <a:xfrm>
            <a:off x="500063" y="890588"/>
            <a:ext cx="8204200" cy="4572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00075" y="2286000"/>
            <a:ext cx="3983038" cy="6810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735513" y="2286000"/>
            <a:ext cx="3984625" cy="6810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600075" y="3119438"/>
            <a:ext cx="3983038" cy="68103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735513" y="3119438"/>
            <a:ext cx="3984625" cy="68103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0075" y="2286000"/>
            <a:ext cx="3983038" cy="1514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35513" y="2286000"/>
            <a:ext cx="3984625" cy="1514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Text Box 2"/>
          <p:cNvSpPr txBox="1">
            <a:spLocks noChangeArrowheads="1"/>
          </p:cNvSpPr>
          <p:nvPr/>
        </p:nvSpPr>
        <p:spPr bwMode="auto">
          <a:xfrm>
            <a:off x="414338" y="6388100"/>
            <a:ext cx="55467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15000"/>
              </a:spcBef>
              <a:defRPr/>
            </a:pPr>
            <a:r>
              <a:rPr lang="de-DE" sz="1000">
                <a:latin typeface="Arial" pitchFamily="34" charset="0"/>
              </a:rPr>
              <a:t>Proyecto de Graduación  |  Pag </a:t>
            </a:r>
            <a:fld id="{D22303C7-D837-4630-97EA-A1C168BAD068}" type="slidenum">
              <a:rPr lang="de-DE" sz="1000">
                <a:latin typeface="Arial" pitchFamily="34" charset="0"/>
              </a:rPr>
              <a:pPr>
                <a:spcBef>
                  <a:spcPct val="15000"/>
                </a:spcBef>
                <a:defRPr/>
              </a:pPr>
              <a:t>‹Nº›</a:t>
            </a:fld>
            <a:endParaRPr lang="de-DE" sz="1000">
              <a:latin typeface="Arial" pitchFamily="34" charset="0"/>
            </a:endParaRPr>
          </a:p>
          <a:p>
            <a:pPr>
              <a:spcBef>
                <a:spcPct val="15000"/>
              </a:spcBef>
              <a:defRPr/>
            </a:pPr>
            <a:r>
              <a:rPr lang="de-DE" sz="1000">
                <a:latin typeface="Arial" pitchFamily="34" charset="0"/>
              </a:rPr>
              <a:t>Martha de la Torre -  Pierina Vera</a:t>
            </a:r>
          </a:p>
        </p:txBody>
      </p:sp>
      <p:sp>
        <p:nvSpPr>
          <p:cNvPr id="274435" name="Rectangle 3"/>
          <p:cNvSpPr>
            <a:spLocks noChangeArrowheads="1"/>
          </p:cNvSpPr>
          <p:nvPr/>
        </p:nvSpPr>
        <p:spPr bwMode="auto">
          <a:xfrm>
            <a:off x="422275" y="455613"/>
            <a:ext cx="8297863" cy="914400"/>
          </a:xfrm>
          <a:prstGeom prst="rect">
            <a:avLst/>
          </a:prstGeom>
          <a:solidFill>
            <a:srgbClr val="003366"/>
          </a:solidFill>
          <a:ln w="9525">
            <a:solidFill>
              <a:srgbClr val="0034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10000"/>
              </a:lnSpc>
              <a:defRPr/>
            </a:pPr>
            <a:endParaRPr lang="de-DE">
              <a:solidFill>
                <a:schemeClr val="bg1"/>
              </a:solidFill>
              <a:latin typeface="Arial" charset="0"/>
            </a:endParaRPr>
          </a:p>
          <a:p>
            <a:pPr algn="ctr">
              <a:defRPr/>
            </a:pPr>
            <a:endParaRPr lang="de-DE" b="0">
              <a:latin typeface="Arial" charset="0"/>
            </a:endParaRPr>
          </a:p>
        </p:txBody>
      </p:sp>
      <p:sp>
        <p:nvSpPr>
          <p:cNvPr id="3076" name="Rectangle 5"/>
          <p:cNvSpPr>
            <a:spLocks noGrp="1" noChangeArrowheads="1"/>
          </p:cNvSpPr>
          <p:nvPr>
            <p:ph type="title"/>
          </p:nvPr>
        </p:nvSpPr>
        <p:spPr bwMode="gray">
          <a:xfrm>
            <a:off x="500063" y="890588"/>
            <a:ext cx="820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Titelmasterformat durch Klicken bearbeiten</a:t>
            </a:r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2286000"/>
            <a:ext cx="8120063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Textmasterformate durch Klicken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7" r:id="rId2"/>
    <p:sldLayoutId id="2147483736" r:id="rId3"/>
    <p:sldLayoutId id="2147483735" r:id="rId4"/>
    <p:sldLayoutId id="2147483734" r:id="rId5"/>
    <p:sldLayoutId id="2147483733" r:id="rId6"/>
    <p:sldLayoutId id="2147483732" r:id="rId7"/>
    <p:sldLayoutId id="2147483731" r:id="rId8"/>
    <p:sldLayoutId id="2147483730" r:id="rId9"/>
    <p:sldLayoutId id="2147483729" r:id="rId10"/>
    <p:sldLayoutId id="2147483728" r:id="rId11"/>
    <p:sldLayoutId id="2147483727" r:id="rId12"/>
    <p:sldLayoutId id="2147483726" r:id="rId13"/>
    <p:sldLayoutId id="2147483725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3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79388" indent="-177800" algn="l" rtl="0" eaLnBrk="0" fontAlgn="base" hangingPunct="0">
        <a:spcBef>
          <a:spcPct val="30000"/>
        </a:spcBef>
        <a:spcAft>
          <a:spcPct val="0"/>
        </a:spcAft>
        <a:buFont typeface="Symbol" pitchFamily="18" charset="2"/>
        <a:buChar char="·"/>
        <a:defRPr sz="1600">
          <a:solidFill>
            <a:schemeClr val="tx1"/>
          </a:solidFill>
          <a:latin typeface="+mn-lt"/>
        </a:defRPr>
      </a:lvl2pPr>
      <a:lvl3pPr marL="366713" indent="-185738" algn="l" rtl="0" eaLnBrk="0" fontAlgn="base" hangingPunct="0">
        <a:spcBef>
          <a:spcPct val="30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503238" indent="-134938" algn="l" rtl="0" eaLnBrk="0" fontAlgn="base" hangingPunct="0">
        <a:spcBef>
          <a:spcPct val="3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649288" indent="-144463" algn="l" rtl="0" eaLnBrk="0" fontAlgn="base" hangingPunct="0">
        <a:spcBef>
          <a:spcPct val="30000"/>
        </a:spcBef>
        <a:spcAft>
          <a:spcPct val="0"/>
        </a:spcAft>
        <a:buFont typeface="Times"/>
        <a:buChar char="»"/>
        <a:defRPr sz="1600">
          <a:solidFill>
            <a:schemeClr val="tx1"/>
          </a:solidFill>
          <a:latin typeface="+mn-lt"/>
        </a:defRPr>
      </a:lvl5pPr>
      <a:lvl6pPr marL="1106488" indent="-144463" algn="l" rtl="0" fontAlgn="base">
        <a:spcBef>
          <a:spcPct val="30000"/>
        </a:spcBef>
        <a:spcAft>
          <a:spcPct val="0"/>
        </a:spcAft>
        <a:buFont typeface="Times" pitchFamily="18" charset="0"/>
        <a:buChar char="»"/>
        <a:defRPr sz="1600">
          <a:solidFill>
            <a:schemeClr val="tx1"/>
          </a:solidFill>
          <a:latin typeface="+mn-lt"/>
        </a:defRPr>
      </a:lvl6pPr>
      <a:lvl7pPr marL="1563688" indent="-144463" algn="l" rtl="0" fontAlgn="base">
        <a:spcBef>
          <a:spcPct val="30000"/>
        </a:spcBef>
        <a:spcAft>
          <a:spcPct val="0"/>
        </a:spcAft>
        <a:buFont typeface="Times" pitchFamily="18" charset="0"/>
        <a:buChar char="»"/>
        <a:defRPr sz="1600">
          <a:solidFill>
            <a:schemeClr val="tx1"/>
          </a:solidFill>
          <a:latin typeface="+mn-lt"/>
        </a:defRPr>
      </a:lvl7pPr>
      <a:lvl8pPr marL="2020888" indent="-144463" algn="l" rtl="0" fontAlgn="base">
        <a:spcBef>
          <a:spcPct val="30000"/>
        </a:spcBef>
        <a:spcAft>
          <a:spcPct val="0"/>
        </a:spcAft>
        <a:buFont typeface="Times" pitchFamily="18" charset="0"/>
        <a:buChar char="»"/>
        <a:defRPr sz="1600">
          <a:solidFill>
            <a:schemeClr val="tx1"/>
          </a:solidFill>
          <a:latin typeface="+mn-lt"/>
        </a:defRPr>
      </a:lvl8pPr>
      <a:lvl9pPr marL="2478088" indent="-144463" algn="l" rtl="0" fontAlgn="base">
        <a:spcBef>
          <a:spcPct val="30000"/>
        </a:spcBef>
        <a:spcAft>
          <a:spcPct val="0"/>
        </a:spcAft>
        <a:buFont typeface="Times" pitchFamily="18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Office_Excel_97-2003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Hoja_de_c_lculo_de_Microsoft_Office_Excel_97-20032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Office_Excel_97-20033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Hoja_de_c_lculo_de_Microsoft_Office_Excel_97-20034.xls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Office_Excel_97-20035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Hoja_de_c_lculo_de_Microsoft_Office_Excel_97-20036.xls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Office_Excel_97-20037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Hoja_de_c_lculo_de_Microsoft_Office_Excel_97-20038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827088" y="260350"/>
            <a:ext cx="5292725" cy="56451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0">
              <a:latin typeface="Arial" pitchFamily="34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457200"/>
            <a:ext cx="9144000" cy="3048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0">
              <a:latin typeface="Arial" pitchFamily="34" charset="0"/>
            </a:endParaRPr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gray">
          <a:xfrm>
            <a:off x="1116013" y="1484313"/>
            <a:ext cx="4422775" cy="326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rIns="18000">
            <a:spAutoFit/>
          </a:bodyPr>
          <a:lstStyle/>
          <a:p>
            <a:pPr algn="ctr" eaLnBrk="1" hangingPunct="1"/>
            <a:r>
              <a:rPr lang="es-ES" sz="2600">
                <a:solidFill>
                  <a:schemeClr val="bg1"/>
                </a:solidFill>
                <a:latin typeface="Arial" pitchFamily="34" charset="0"/>
              </a:rPr>
              <a:t>IMPLEMENTACIÓN DE UN PLAN ESTRATÉGICO DE COBERTURA DE CLIENTES DETALLISTAS A NIVEL NACIONAL APLICADO A UNA COMPAÑIA DE CONSUMO MASIVO</a:t>
            </a:r>
            <a:endParaRPr lang="de-DE" sz="26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125" name="Rectangle 6"/>
          <p:cNvSpPr>
            <a:spLocks noChangeArrowheads="1"/>
          </p:cNvSpPr>
          <p:nvPr/>
        </p:nvSpPr>
        <p:spPr bwMode="gray">
          <a:xfrm>
            <a:off x="6804025" y="5589588"/>
            <a:ext cx="1871663" cy="81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eaLnBrk="1" hangingPunct="1">
              <a:lnSpc>
                <a:spcPct val="110000"/>
              </a:lnSpc>
            </a:pPr>
            <a:r>
              <a:rPr lang="de-DE" altLang="zh-CN" sz="1400">
                <a:latin typeface="Arial" pitchFamily="34" charset="0"/>
                <a:ea typeface="SimSun" pitchFamily="2" charset="-122"/>
              </a:rPr>
              <a:t>Martha de la Torre</a:t>
            </a:r>
          </a:p>
          <a:p>
            <a:pPr eaLnBrk="1" hangingPunct="1">
              <a:lnSpc>
                <a:spcPct val="110000"/>
              </a:lnSpc>
            </a:pPr>
            <a:r>
              <a:rPr lang="de-DE" altLang="zh-CN" sz="1400">
                <a:latin typeface="Arial" pitchFamily="34" charset="0"/>
                <a:ea typeface="SimSun" pitchFamily="2" charset="-122"/>
              </a:rPr>
              <a:t>Pierina Vera</a:t>
            </a:r>
            <a:endParaRPr lang="de-DE" altLang="zh-CN" sz="1400" b="0">
              <a:latin typeface="Arial" pitchFamily="34" charset="0"/>
              <a:ea typeface="SimSun" pitchFamily="2" charset="-122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28625" y="692150"/>
            <a:ext cx="8204200" cy="457200"/>
          </a:xfrm>
        </p:spPr>
        <p:txBody>
          <a:bodyPr/>
          <a:lstStyle/>
          <a:p>
            <a:pPr algn="ctr" eaLnBrk="1" hangingPunct="1"/>
            <a:r>
              <a:rPr lang="es-ES" smtClean="0"/>
              <a:t>Analisis de Sensibilidad</a:t>
            </a:r>
          </a:p>
        </p:txBody>
      </p:sp>
      <p:sp>
        <p:nvSpPr>
          <p:cNvPr id="33798" name="Line 6"/>
          <p:cNvSpPr>
            <a:spLocks noChangeShapeType="1"/>
          </p:cNvSpPr>
          <p:nvPr/>
        </p:nvSpPr>
        <p:spPr bwMode="auto">
          <a:xfrm>
            <a:off x="4500563" y="1916113"/>
            <a:ext cx="0" cy="3457575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140291" name="Rectangle 3"/>
          <p:cNvSpPr>
            <a:spLocks noChangeArrowheads="1"/>
          </p:cNvSpPr>
          <p:nvPr/>
        </p:nvSpPr>
        <p:spPr bwMode="auto">
          <a:xfrm>
            <a:off x="1619250" y="1773238"/>
            <a:ext cx="1366838" cy="361950"/>
          </a:xfrm>
          <a:prstGeom prst="rect">
            <a:avLst/>
          </a:prstGeom>
          <a:solidFill>
            <a:srgbClr val="000000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600">
                <a:solidFill>
                  <a:schemeClr val="tx2"/>
                </a:solidFill>
                <a:latin typeface="Arial" pitchFamily="34" charset="0"/>
              </a:rPr>
              <a:t>Distribuidor</a:t>
            </a:r>
            <a:r>
              <a:rPr lang="es-ES" sz="1600">
                <a:solidFill>
                  <a:schemeClr val="tx2"/>
                </a:solidFill>
                <a:effectLst>
                  <a:outerShdw blurRad="38100" dist="38100" dir="2700000" algn="tl">
                    <a:srgbClr val="858AAC"/>
                  </a:outerShdw>
                </a:effectLst>
                <a:latin typeface="Arial" pitchFamily="34" charset="0"/>
              </a:rPr>
              <a:t> </a:t>
            </a:r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5580063" y="1773238"/>
            <a:ext cx="2087562" cy="360362"/>
          </a:xfrm>
          <a:prstGeom prst="rect">
            <a:avLst/>
          </a:prstGeom>
          <a:solidFill>
            <a:srgbClr val="000000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600">
                <a:solidFill>
                  <a:schemeClr val="tx2"/>
                </a:solidFill>
                <a:latin typeface="Arial" pitchFamily="34" charset="0"/>
              </a:rPr>
              <a:t>Empresa Fabricante</a:t>
            </a:r>
            <a:r>
              <a:rPr lang="es-ES" sz="1600">
                <a:solidFill>
                  <a:schemeClr val="tx2"/>
                </a:solidFill>
                <a:effectLst>
                  <a:outerShdw blurRad="38100" dist="38100" dir="2700000" algn="tl">
                    <a:srgbClr val="858AAC"/>
                  </a:outerShdw>
                </a:effectLst>
                <a:latin typeface="Arial" pitchFamily="34" charset="0"/>
              </a:rPr>
              <a:t> </a:t>
            </a:r>
          </a:p>
        </p:txBody>
      </p:sp>
      <p:pic>
        <p:nvPicPr>
          <p:cNvPr id="33801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2565400"/>
            <a:ext cx="4037013" cy="271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2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2565400"/>
            <a:ext cx="4032250" cy="269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28625" y="692150"/>
            <a:ext cx="8204200" cy="457200"/>
          </a:xfrm>
        </p:spPr>
        <p:txBody>
          <a:bodyPr/>
          <a:lstStyle/>
          <a:p>
            <a:pPr algn="ctr" eaLnBrk="1" hangingPunct="1"/>
            <a:r>
              <a:rPr lang="es-ES" smtClean="0"/>
              <a:t>Conclusiones y Recomendaciones</a:t>
            </a:r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1692275" y="1676400"/>
            <a:ext cx="6337300" cy="4699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" sz="1200">
                <a:latin typeface="Arial" pitchFamily="34" charset="0"/>
              </a:rPr>
              <a:t>Distribución al detalle</a:t>
            </a:r>
            <a:r>
              <a:rPr lang="es-ES" sz="1200" b="0">
                <a:latin typeface="Arial" pitchFamily="34" charset="0"/>
              </a:rPr>
              <a:t> ha sido objeto de importantes cambios, que han proporcionado dinamismo para el impulso económico del país. </a:t>
            </a:r>
            <a:endParaRPr lang="en-US" sz="1200" b="0">
              <a:latin typeface="Arial" pitchFamily="34" charset="0"/>
            </a:endParaRPr>
          </a:p>
        </p:txBody>
      </p:sp>
      <p:sp>
        <p:nvSpPr>
          <p:cNvPr id="38930" name="Text Box 18"/>
          <p:cNvSpPr txBox="1">
            <a:spLocks noChangeArrowheads="1"/>
          </p:cNvSpPr>
          <p:nvPr/>
        </p:nvSpPr>
        <p:spPr bwMode="auto">
          <a:xfrm>
            <a:off x="1692275" y="2349500"/>
            <a:ext cx="6337300" cy="4699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" sz="1200" b="0">
                <a:latin typeface="Arial" pitchFamily="34" charset="0"/>
              </a:rPr>
              <a:t>Pese a </a:t>
            </a:r>
            <a:r>
              <a:rPr lang="es-ES" sz="1200">
                <a:latin typeface="Arial" pitchFamily="34" charset="0"/>
              </a:rPr>
              <a:t>expansión de  Autoservicios</a:t>
            </a:r>
            <a:r>
              <a:rPr lang="es-ES" sz="1200" b="0">
                <a:latin typeface="Arial" pitchFamily="34" charset="0"/>
              </a:rPr>
              <a:t> el consumidor, de bajo poder adquisitivo continúa abasteciéndose en las tiendas de barrio o al detalle por el perfil del consumo que manejan.</a:t>
            </a:r>
            <a:endParaRPr lang="en-US" sz="1200" b="0">
              <a:latin typeface="Arial" pitchFamily="34" charset="0"/>
            </a:endParaRPr>
          </a:p>
        </p:txBody>
      </p:sp>
      <p:sp>
        <p:nvSpPr>
          <p:cNvPr id="38931" name="Text Box 19"/>
          <p:cNvSpPr txBox="1">
            <a:spLocks noChangeArrowheads="1"/>
          </p:cNvSpPr>
          <p:nvPr/>
        </p:nvSpPr>
        <p:spPr bwMode="auto">
          <a:xfrm>
            <a:off x="1692275" y="3068638"/>
            <a:ext cx="6337300" cy="652462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" sz="1200">
                <a:latin typeface="Arial" pitchFamily="34" charset="0"/>
              </a:rPr>
              <a:t>Limitación de autoservicios</a:t>
            </a:r>
            <a:r>
              <a:rPr lang="es-ES" sz="1200" b="0">
                <a:latin typeface="Arial" pitchFamily="34" charset="0"/>
              </a:rPr>
              <a:t> encuentran limitada su capacidad de profundizar en ciertas necesidades del consumidor, constituyen interesantes </a:t>
            </a:r>
            <a:r>
              <a:rPr lang="es-ES" sz="1200">
                <a:latin typeface="Arial" pitchFamily="34" charset="0"/>
              </a:rPr>
              <a:t>ventajas competitivas</a:t>
            </a:r>
            <a:r>
              <a:rPr lang="es-ES" sz="1200" b="0">
                <a:latin typeface="Arial" pitchFamily="34" charset="0"/>
              </a:rPr>
              <a:t> que deben ser explotadas.</a:t>
            </a:r>
            <a:endParaRPr lang="en-US" sz="1200" b="0">
              <a:latin typeface="Arial" pitchFamily="34" charset="0"/>
            </a:endParaRPr>
          </a:p>
        </p:txBody>
      </p:sp>
      <p:sp>
        <p:nvSpPr>
          <p:cNvPr id="38932" name="Text Box 20"/>
          <p:cNvSpPr txBox="1">
            <a:spLocks noChangeArrowheads="1"/>
          </p:cNvSpPr>
          <p:nvPr/>
        </p:nvSpPr>
        <p:spPr bwMode="auto">
          <a:xfrm>
            <a:off x="1692275" y="3860800"/>
            <a:ext cx="6335713" cy="652463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" sz="1200" b="0">
                <a:latin typeface="Arial" pitchFamily="34" charset="0"/>
              </a:rPr>
              <a:t>Aprovechar nueva tendencia existente de alianzas entre compañías para crear </a:t>
            </a:r>
            <a:r>
              <a:rPr lang="es-ES" sz="1200">
                <a:latin typeface="Arial" pitchFamily="34" charset="0"/>
              </a:rPr>
              <a:t>alianza  fabricante - distribuidor,</a:t>
            </a:r>
            <a:r>
              <a:rPr lang="es-ES" sz="1200" b="0">
                <a:latin typeface="Arial" pitchFamily="34" charset="0"/>
              </a:rPr>
              <a:t> y explotar la brecha existente entre los autoservicios y el consumidor.</a:t>
            </a:r>
            <a:endParaRPr lang="en-US" sz="1200" b="0">
              <a:latin typeface="Arial" pitchFamily="34" charset="0"/>
            </a:endParaRPr>
          </a:p>
        </p:txBody>
      </p:sp>
      <p:sp>
        <p:nvSpPr>
          <p:cNvPr id="38933" name="Text Box 21"/>
          <p:cNvSpPr txBox="1">
            <a:spLocks noChangeArrowheads="1"/>
          </p:cNvSpPr>
          <p:nvPr/>
        </p:nvSpPr>
        <p:spPr bwMode="auto">
          <a:xfrm>
            <a:off x="1692275" y="4724400"/>
            <a:ext cx="6337300" cy="4699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" sz="1200">
                <a:latin typeface="Arial" pitchFamily="34" charset="0"/>
              </a:rPr>
              <a:t>Empresas distribuidoras</a:t>
            </a:r>
            <a:r>
              <a:rPr lang="es-ES" sz="1200" b="0">
                <a:latin typeface="Arial" pitchFamily="34" charset="0"/>
              </a:rPr>
              <a:t> aumentaran ventas, mejoran sus procesos; y, comparten la carga operativa y financiera generando confianza y respaldo para el distribuidor.</a:t>
            </a:r>
            <a:endParaRPr lang="en-US" sz="1200" b="0">
              <a:latin typeface="Arial" pitchFamily="34" charset="0"/>
            </a:endParaRPr>
          </a:p>
        </p:txBody>
      </p:sp>
      <p:sp>
        <p:nvSpPr>
          <p:cNvPr id="38934" name="Text Box 22"/>
          <p:cNvSpPr txBox="1">
            <a:spLocks noChangeArrowheads="1"/>
          </p:cNvSpPr>
          <p:nvPr/>
        </p:nvSpPr>
        <p:spPr bwMode="auto">
          <a:xfrm>
            <a:off x="1692275" y="5419725"/>
            <a:ext cx="6337300" cy="4699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" sz="1200">
                <a:latin typeface="Arial" pitchFamily="34" charset="0"/>
              </a:rPr>
              <a:t>Empresas productoras</a:t>
            </a:r>
            <a:r>
              <a:rPr lang="es-ES" sz="1200" b="0">
                <a:latin typeface="Arial" pitchFamily="34" charset="0"/>
              </a:rPr>
              <a:t> pueden abastecer de manera eficiente y eficaz a las tiendas de barrio que representan puntos de venta para gran parte de la población </a:t>
            </a:r>
            <a:endParaRPr lang="en-US" sz="1200" b="0">
              <a:latin typeface="Arial" pitchFamily="34" charset="0"/>
            </a:endParaRPr>
          </a:p>
        </p:txBody>
      </p:sp>
      <p:sp>
        <p:nvSpPr>
          <p:cNvPr id="38936" name="AutoShape 24"/>
          <p:cNvSpPr>
            <a:spLocks noChangeArrowheads="1"/>
          </p:cNvSpPr>
          <p:nvPr/>
        </p:nvSpPr>
        <p:spPr bwMode="auto">
          <a:xfrm>
            <a:off x="971550" y="1700213"/>
            <a:ext cx="360363" cy="215900"/>
          </a:xfrm>
          <a:prstGeom prst="rightArrow">
            <a:avLst>
              <a:gd name="adj1" fmla="val 50000"/>
              <a:gd name="adj2" fmla="val 41728"/>
            </a:avLst>
          </a:prstGeom>
          <a:solidFill>
            <a:schemeClr val="hlink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8937" name="AutoShape 25"/>
          <p:cNvSpPr>
            <a:spLocks noChangeArrowheads="1"/>
          </p:cNvSpPr>
          <p:nvPr/>
        </p:nvSpPr>
        <p:spPr bwMode="auto">
          <a:xfrm>
            <a:off x="971550" y="2420938"/>
            <a:ext cx="360363" cy="215900"/>
          </a:xfrm>
          <a:prstGeom prst="rightArrow">
            <a:avLst>
              <a:gd name="adj1" fmla="val 50000"/>
              <a:gd name="adj2" fmla="val 41728"/>
            </a:avLst>
          </a:prstGeom>
          <a:solidFill>
            <a:schemeClr val="hlink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8938" name="AutoShape 26"/>
          <p:cNvSpPr>
            <a:spLocks noChangeArrowheads="1"/>
          </p:cNvSpPr>
          <p:nvPr/>
        </p:nvSpPr>
        <p:spPr bwMode="auto">
          <a:xfrm>
            <a:off x="971550" y="3141663"/>
            <a:ext cx="360363" cy="215900"/>
          </a:xfrm>
          <a:prstGeom prst="rightArrow">
            <a:avLst>
              <a:gd name="adj1" fmla="val 50000"/>
              <a:gd name="adj2" fmla="val 41728"/>
            </a:avLst>
          </a:prstGeom>
          <a:solidFill>
            <a:schemeClr val="hlink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8939" name="AutoShape 27"/>
          <p:cNvSpPr>
            <a:spLocks noChangeArrowheads="1"/>
          </p:cNvSpPr>
          <p:nvPr/>
        </p:nvSpPr>
        <p:spPr bwMode="auto">
          <a:xfrm>
            <a:off x="971550" y="3933825"/>
            <a:ext cx="360363" cy="215900"/>
          </a:xfrm>
          <a:prstGeom prst="rightArrow">
            <a:avLst>
              <a:gd name="adj1" fmla="val 50000"/>
              <a:gd name="adj2" fmla="val 41728"/>
            </a:avLst>
          </a:prstGeom>
          <a:solidFill>
            <a:schemeClr val="hlink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8940" name="AutoShape 28"/>
          <p:cNvSpPr>
            <a:spLocks noChangeArrowheads="1"/>
          </p:cNvSpPr>
          <p:nvPr/>
        </p:nvSpPr>
        <p:spPr bwMode="auto">
          <a:xfrm>
            <a:off x="971550" y="4797425"/>
            <a:ext cx="360363" cy="215900"/>
          </a:xfrm>
          <a:prstGeom prst="rightArrow">
            <a:avLst>
              <a:gd name="adj1" fmla="val 50000"/>
              <a:gd name="adj2" fmla="val 41728"/>
            </a:avLst>
          </a:prstGeom>
          <a:solidFill>
            <a:schemeClr val="hlink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8941" name="AutoShape 29"/>
          <p:cNvSpPr>
            <a:spLocks noChangeArrowheads="1"/>
          </p:cNvSpPr>
          <p:nvPr/>
        </p:nvSpPr>
        <p:spPr bwMode="auto">
          <a:xfrm>
            <a:off x="971550" y="5491163"/>
            <a:ext cx="360363" cy="215900"/>
          </a:xfrm>
          <a:prstGeom prst="rightArrow">
            <a:avLst>
              <a:gd name="adj1" fmla="val 50000"/>
              <a:gd name="adj2" fmla="val 41728"/>
            </a:avLst>
          </a:prstGeom>
          <a:solidFill>
            <a:schemeClr val="hlink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5"/>
          <p:cNvSpPr txBox="1">
            <a:spLocks noChangeArrowheads="1"/>
          </p:cNvSpPr>
          <p:nvPr/>
        </p:nvSpPr>
        <p:spPr bwMode="auto">
          <a:xfrm>
            <a:off x="2051050" y="3284538"/>
            <a:ext cx="4824413" cy="5794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3200">
                <a:latin typeface="Arial" pitchFamily="34" charset="0"/>
              </a:rPr>
              <a:t>GRACIAS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28625" y="692150"/>
            <a:ext cx="8204200" cy="457200"/>
          </a:xfrm>
        </p:spPr>
        <p:txBody>
          <a:bodyPr/>
          <a:lstStyle/>
          <a:p>
            <a:pPr algn="ctr" eaLnBrk="1" hangingPunct="1"/>
            <a:r>
              <a:rPr lang="es-ES" smtClean="0"/>
              <a:t>Elementos del Proyecto</a:t>
            </a:r>
          </a:p>
        </p:txBody>
      </p:sp>
      <p:sp>
        <p:nvSpPr>
          <p:cNvPr id="35865" name="Text Box 25"/>
          <p:cNvSpPr txBox="1">
            <a:spLocks noChangeArrowheads="1"/>
          </p:cNvSpPr>
          <p:nvPr/>
        </p:nvSpPr>
        <p:spPr bwMode="auto">
          <a:xfrm>
            <a:off x="1589088" y="1844675"/>
            <a:ext cx="1584325" cy="576263"/>
          </a:xfrm>
          <a:prstGeom prst="rect">
            <a:avLst/>
          </a:prstGeom>
          <a:solidFill>
            <a:srgbClr val="292929"/>
          </a:solidFill>
          <a:ln w="12700">
            <a:noFill/>
            <a:miter lim="800000"/>
            <a:headEnd/>
            <a:tailEnd/>
          </a:ln>
          <a:effectLst>
            <a:outerShdw dist="28398" dir="3806097" algn="ctr" rotWithShape="0">
              <a:srgbClr val="243F60"/>
            </a:outerShdw>
          </a:effectLst>
        </p:spPr>
        <p:txBody>
          <a:bodyPr/>
          <a:lstStyle/>
          <a:p>
            <a:pPr algn="ctr"/>
            <a:r>
              <a:rPr lang="es-AR" sz="1600">
                <a:solidFill>
                  <a:srgbClr val="FFFFFF"/>
                </a:solidFill>
                <a:latin typeface="Arial" pitchFamily="34" charset="0"/>
              </a:rPr>
              <a:t>Empresa</a:t>
            </a:r>
            <a:r>
              <a:rPr lang="en-US" sz="1600">
                <a:solidFill>
                  <a:srgbClr val="FFFFFF"/>
                </a:solidFill>
                <a:latin typeface="Arial" pitchFamily="34" charset="0"/>
              </a:rPr>
              <a:t> </a:t>
            </a:r>
            <a:r>
              <a:rPr lang="es-AR" sz="1600">
                <a:solidFill>
                  <a:srgbClr val="FFFFFF"/>
                </a:solidFill>
                <a:latin typeface="Arial" pitchFamily="34" charset="0"/>
              </a:rPr>
              <a:t>Fabricante</a:t>
            </a:r>
            <a:endParaRPr lang="en-US" sz="160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35866" name="Text Box 26"/>
          <p:cNvSpPr txBox="1">
            <a:spLocks noChangeArrowheads="1"/>
          </p:cNvSpPr>
          <p:nvPr/>
        </p:nvSpPr>
        <p:spPr bwMode="auto">
          <a:xfrm>
            <a:off x="4037013" y="1844675"/>
            <a:ext cx="1385887" cy="576263"/>
          </a:xfrm>
          <a:prstGeom prst="rect">
            <a:avLst/>
          </a:prstGeom>
          <a:solidFill>
            <a:srgbClr val="292929"/>
          </a:solidFill>
          <a:ln w="12700">
            <a:noFill/>
            <a:miter lim="800000"/>
            <a:headEnd/>
            <a:tailEnd/>
          </a:ln>
          <a:effectLst>
            <a:outerShdw dist="28398" dir="3806097" algn="ctr" rotWithShape="0">
              <a:srgbClr val="243F60"/>
            </a:outerShdw>
          </a:effectLst>
        </p:spPr>
        <p:txBody>
          <a:bodyPr tIns="190800"/>
          <a:lstStyle/>
          <a:p>
            <a:pPr algn="ctr"/>
            <a:r>
              <a:rPr lang="es-AR" sz="1600">
                <a:solidFill>
                  <a:srgbClr val="FFFFFF"/>
                </a:solidFill>
                <a:latin typeface="Arial" pitchFamily="34" charset="0"/>
              </a:rPr>
              <a:t>Distribuidor </a:t>
            </a:r>
            <a:endParaRPr lang="en-US" sz="160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35870" name="Line 30"/>
          <p:cNvSpPr>
            <a:spLocks noChangeShapeType="1"/>
          </p:cNvSpPr>
          <p:nvPr/>
        </p:nvSpPr>
        <p:spPr bwMode="auto">
          <a:xfrm>
            <a:off x="3389313" y="2133600"/>
            <a:ext cx="358775" cy="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35871" name="Line 31"/>
          <p:cNvSpPr>
            <a:spLocks noChangeShapeType="1"/>
          </p:cNvSpPr>
          <p:nvPr/>
        </p:nvSpPr>
        <p:spPr bwMode="auto">
          <a:xfrm>
            <a:off x="5692775" y="2133600"/>
            <a:ext cx="358775" cy="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35872" name="Line 32"/>
          <p:cNvSpPr>
            <a:spLocks noChangeShapeType="1"/>
          </p:cNvSpPr>
          <p:nvPr/>
        </p:nvSpPr>
        <p:spPr bwMode="auto">
          <a:xfrm>
            <a:off x="2524125" y="2492375"/>
            <a:ext cx="0" cy="287338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35873" name="Line 33"/>
          <p:cNvSpPr>
            <a:spLocks noChangeShapeType="1"/>
          </p:cNvSpPr>
          <p:nvPr/>
        </p:nvSpPr>
        <p:spPr bwMode="auto">
          <a:xfrm>
            <a:off x="4756150" y="2490788"/>
            <a:ext cx="0" cy="288925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35874" name="Line 34"/>
          <p:cNvSpPr>
            <a:spLocks noChangeShapeType="1"/>
          </p:cNvSpPr>
          <p:nvPr/>
        </p:nvSpPr>
        <p:spPr bwMode="auto">
          <a:xfrm>
            <a:off x="2524125" y="2779713"/>
            <a:ext cx="2232025" cy="0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35875" name="Line 35"/>
          <p:cNvSpPr>
            <a:spLocks noChangeShapeType="1"/>
          </p:cNvSpPr>
          <p:nvPr/>
        </p:nvSpPr>
        <p:spPr bwMode="auto">
          <a:xfrm>
            <a:off x="3605213" y="2779713"/>
            <a:ext cx="0" cy="217487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35876" name="Text Box 36"/>
          <p:cNvSpPr txBox="1">
            <a:spLocks noChangeArrowheads="1"/>
          </p:cNvSpPr>
          <p:nvPr/>
        </p:nvSpPr>
        <p:spPr bwMode="auto">
          <a:xfrm>
            <a:off x="2813050" y="3068638"/>
            <a:ext cx="1584325" cy="431800"/>
          </a:xfrm>
          <a:prstGeom prst="rect">
            <a:avLst/>
          </a:prstGeom>
          <a:solidFill>
            <a:srgbClr val="000080"/>
          </a:solidFill>
          <a:ln w="12700">
            <a:noFill/>
            <a:miter lim="800000"/>
            <a:headEnd/>
            <a:tailEnd/>
          </a:ln>
          <a:effectLst>
            <a:outerShdw dist="28398" dir="3806097" algn="ctr" rotWithShape="0">
              <a:srgbClr val="243F60"/>
            </a:outerShdw>
          </a:effectLst>
        </p:spPr>
        <p:txBody>
          <a:bodyPr tIns="93600"/>
          <a:lstStyle/>
          <a:p>
            <a:pPr algn="ctr"/>
            <a:r>
              <a:rPr lang="es-AR" sz="1600">
                <a:solidFill>
                  <a:schemeClr val="tx2"/>
                </a:solidFill>
                <a:latin typeface="Arial" pitchFamily="34" charset="0"/>
              </a:rPr>
              <a:t>Agencia</a:t>
            </a:r>
            <a:endParaRPr lang="en-US" sz="16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35878" name="Rectangle 17"/>
          <p:cNvSpPr>
            <a:spLocks noChangeArrowheads="1"/>
          </p:cNvSpPr>
          <p:nvPr/>
        </p:nvSpPr>
        <p:spPr bwMode="auto">
          <a:xfrm>
            <a:off x="468313" y="3716338"/>
            <a:ext cx="1728787" cy="431800"/>
          </a:xfrm>
          <a:prstGeom prst="rect">
            <a:avLst/>
          </a:prstGeom>
          <a:solidFill>
            <a:schemeClr val="bg1">
              <a:alpha val="89999"/>
            </a:schemeClr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sz="140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Funciones</a:t>
            </a:r>
            <a:endParaRPr lang="en-US" sz="1400">
              <a:solidFill>
                <a:srgbClr val="000000"/>
              </a:solidFill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5879" name="Text Box 39"/>
          <p:cNvSpPr txBox="1">
            <a:spLocks noChangeArrowheads="1"/>
          </p:cNvSpPr>
          <p:nvPr/>
        </p:nvSpPr>
        <p:spPr bwMode="auto">
          <a:xfrm>
            <a:off x="684213" y="4183063"/>
            <a:ext cx="1295400" cy="431800"/>
          </a:xfrm>
          <a:prstGeom prst="rect">
            <a:avLst/>
          </a:prstGeom>
          <a:solidFill>
            <a:srgbClr val="292929"/>
          </a:solidFill>
          <a:ln w="12700">
            <a:noFill/>
            <a:miter lim="800000"/>
            <a:headEnd/>
            <a:tailEnd/>
          </a:ln>
          <a:effectLst>
            <a:outerShdw dist="28398" dir="3806097" algn="ctr" rotWithShape="0">
              <a:srgbClr val="243F60"/>
            </a:outerShdw>
          </a:effectLst>
        </p:spPr>
        <p:txBody>
          <a:bodyPr/>
          <a:lstStyle/>
          <a:p>
            <a:pPr algn="ctr"/>
            <a:r>
              <a:rPr lang="es-AR" sz="1200">
                <a:solidFill>
                  <a:srgbClr val="FFFFFF"/>
                </a:solidFill>
                <a:latin typeface="Arial" pitchFamily="34" charset="0"/>
              </a:rPr>
              <a:t>Empresa</a:t>
            </a:r>
            <a:r>
              <a:rPr lang="en-US" sz="1200">
                <a:solidFill>
                  <a:srgbClr val="FFFFFF"/>
                </a:solidFill>
                <a:latin typeface="Arial" pitchFamily="34" charset="0"/>
              </a:rPr>
              <a:t> </a:t>
            </a:r>
            <a:r>
              <a:rPr lang="es-AR" sz="1200">
                <a:solidFill>
                  <a:srgbClr val="FFFFFF"/>
                </a:solidFill>
                <a:latin typeface="Arial" pitchFamily="34" charset="0"/>
              </a:rPr>
              <a:t>Fabricante</a:t>
            </a:r>
            <a:endParaRPr lang="en-US" sz="120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35880" name="Text Box 40"/>
          <p:cNvSpPr txBox="1">
            <a:spLocks noChangeArrowheads="1"/>
          </p:cNvSpPr>
          <p:nvPr/>
        </p:nvSpPr>
        <p:spPr bwMode="auto">
          <a:xfrm>
            <a:off x="684213" y="4940300"/>
            <a:ext cx="1295400" cy="360363"/>
          </a:xfrm>
          <a:prstGeom prst="rect">
            <a:avLst/>
          </a:prstGeom>
          <a:solidFill>
            <a:srgbClr val="000080"/>
          </a:solidFill>
          <a:ln w="12700">
            <a:noFill/>
            <a:miter lim="800000"/>
            <a:headEnd/>
            <a:tailEnd/>
          </a:ln>
          <a:effectLst>
            <a:outerShdw dist="28398" dir="3806097" algn="ctr" rotWithShape="0">
              <a:srgbClr val="243F60"/>
            </a:outerShdw>
          </a:effectLst>
        </p:spPr>
        <p:txBody>
          <a:bodyPr tIns="93600"/>
          <a:lstStyle/>
          <a:p>
            <a:pPr algn="ctr"/>
            <a:r>
              <a:rPr lang="es-AR" sz="1200">
                <a:solidFill>
                  <a:schemeClr val="tx2"/>
                </a:solidFill>
                <a:latin typeface="Arial" pitchFamily="34" charset="0"/>
              </a:rPr>
              <a:t>Agencia</a:t>
            </a:r>
            <a:endParaRPr lang="en-US" sz="12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35881" name="Text Box 41"/>
          <p:cNvSpPr txBox="1">
            <a:spLocks noChangeArrowheads="1"/>
          </p:cNvSpPr>
          <p:nvPr/>
        </p:nvSpPr>
        <p:spPr bwMode="auto">
          <a:xfrm>
            <a:off x="684213" y="5589588"/>
            <a:ext cx="1295400" cy="431800"/>
          </a:xfrm>
          <a:prstGeom prst="rect">
            <a:avLst/>
          </a:prstGeom>
          <a:solidFill>
            <a:srgbClr val="292929"/>
          </a:solidFill>
          <a:ln w="12700">
            <a:noFill/>
            <a:miter lim="800000"/>
            <a:headEnd/>
            <a:tailEnd/>
          </a:ln>
          <a:effectLst>
            <a:outerShdw dist="28398" dir="3806097" algn="ctr" rotWithShape="0">
              <a:srgbClr val="243F60"/>
            </a:outerShdw>
          </a:effectLst>
        </p:spPr>
        <p:txBody>
          <a:bodyPr tIns="154800"/>
          <a:lstStyle/>
          <a:p>
            <a:pPr algn="ctr"/>
            <a:r>
              <a:rPr lang="es-AR" sz="1200">
                <a:solidFill>
                  <a:srgbClr val="FFFFFF"/>
                </a:solidFill>
                <a:latin typeface="Arial" pitchFamily="34" charset="0"/>
              </a:rPr>
              <a:t>Distribuidor </a:t>
            </a:r>
            <a:endParaRPr lang="en-US" sz="120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35883" name="Text Box 43"/>
          <p:cNvSpPr txBox="1">
            <a:spLocks noChangeArrowheads="1"/>
          </p:cNvSpPr>
          <p:nvPr/>
        </p:nvSpPr>
        <p:spPr bwMode="auto">
          <a:xfrm>
            <a:off x="2124075" y="4183063"/>
            <a:ext cx="6337300" cy="4699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" sz="1200" b="0">
                <a:latin typeface="Arial" pitchFamily="34" charset="0"/>
              </a:rPr>
              <a:t>Responsable de la administración de todos los elementos del proyecto y de su buena ejecución, da los lineamientos de comercialización al distribuidor y su fuerza de ventas. </a:t>
            </a:r>
            <a:endParaRPr lang="en-US" sz="1200" b="0">
              <a:latin typeface="Arial" pitchFamily="34" charset="0"/>
            </a:endParaRPr>
          </a:p>
        </p:txBody>
      </p:sp>
      <p:sp>
        <p:nvSpPr>
          <p:cNvPr id="35884" name="Text Box 44"/>
          <p:cNvSpPr txBox="1">
            <a:spLocks noChangeArrowheads="1"/>
          </p:cNvSpPr>
          <p:nvPr/>
        </p:nvSpPr>
        <p:spPr bwMode="auto">
          <a:xfrm>
            <a:off x="2122488" y="4868863"/>
            <a:ext cx="6337300" cy="4699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" sz="1200" b="0">
                <a:latin typeface="Arial" pitchFamily="34" charset="0"/>
              </a:rPr>
              <a:t>Elaboración de base de datos de detallistas Responsable de la selección, contratación y capacitación a la fuerza de ventas. Suministrarle las herramientas de trabajo. </a:t>
            </a:r>
            <a:endParaRPr lang="en-US" sz="1200" b="0">
              <a:latin typeface="Arial" pitchFamily="34" charset="0"/>
            </a:endParaRPr>
          </a:p>
        </p:txBody>
      </p:sp>
      <p:sp>
        <p:nvSpPr>
          <p:cNvPr id="35885" name="Text Box 45"/>
          <p:cNvSpPr txBox="1">
            <a:spLocks noChangeArrowheads="1"/>
          </p:cNvSpPr>
          <p:nvPr/>
        </p:nvSpPr>
        <p:spPr bwMode="auto">
          <a:xfrm>
            <a:off x="2124075" y="5589588"/>
            <a:ext cx="6337300" cy="4699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" sz="1200" b="0">
                <a:latin typeface="Arial" pitchFamily="34" charset="0"/>
              </a:rPr>
              <a:t>Administración del proyecto y de cumplir con las necesidades para que todo el proceso se cumpla desde la toma de pedidos del vendedor hasta la entrega del producto.</a:t>
            </a:r>
            <a:endParaRPr lang="en-US" sz="1200" b="0">
              <a:latin typeface="Arial" pitchFamily="34" charset="0"/>
            </a:endParaRPr>
          </a:p>
        </p:txBody>
      </p:sp>
      <p:sp>
        <p:nvSpPr>
          <p:cNvPr id="140291" name="Rectangle 3"/>
          <p:cNvSpPr>
            <a:spLocks noChangeArrowheads="1"/>
          </p:cNvSpPr>
          <p:nvPr/>
        </p:nvSpPr>
        <p:spPr bwMode="auto">
          <a:xfrm>
            <a:off x="6300788" y="1844675"/>
            <a:ext cx="1366837" cy="576263"/>
          </a:xfrm>
          <a:prstGeom prst="rect">
            <a:avLst/>
          </a:prstGeom>
          <a:solidFill>
            <a:srgbClr val="FF9900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Detallista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28625" y="692150"/>
            <a:ext cx="8204200" cy="457200"/>
          </a:xfrm>
        </p:spPr>
        <p:txBody>
          <a:bodyPr/>
          <a:lstStyle/>
          <a:p>
            <a:pPr algn="ctr" eaLnBrk="1" hangingPunct="1"/>
            <a:r>
              <a:rPr lang="es-ES" smtClean="0"/>
              <a:t>Indicadores del Proyecto</a:t>
            </a:r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611188" y="1844675"/>
            <a:ext cx="1584325" cy="431800"/>
          </a:xfrm>
          <a:prstGeom prst="rect">
            <a:avLst/>
          </a:prstGeom>
          <a:solidFill>
            <a:srgbClr val="000000"/>
          </a:solidFill>
          <a:ln w="38100">
            <a:solidFill>
              <a:srgbClr val="000000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 tIns="82800"/>
          <a:lstStyle/>
          <a:p>
            <a:pPr algn="ctr"/>
            <a:r>
              <a:rPr lang="es-MX" sz="1600">
                <a:solidFill>
                  <a:srgbClr val="FFFFFF"/>
                </a:solidFill>
                <a:latin typeface="Arial" pitchFamily="34" charset="0"/>
              </a:rPr>
              <a:t>EFECTIVIDAD</a:t>
            </a:r>
            <a:endParaRPr lang="en-US" sz="1600"/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611188" y="4364038"/>
            <a:ext cx="1584325" cy="431800"/>
          </a:xfrm>
          <a:prstGeom prst="rect">
            <a:avLst/>
          </a:prstGeom>
          <a:solidFill>
            <a:srgbClr val="000000"/>
          </a:solidFill>
          <a:ln w="38100">
            <a:solidFill>
              <a:srgbClr val="000000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 tIns="82800"/>
          <a:lstStyle/>
          <a:p>
            <a:pPr algn="ctr"/>
            <a:r>
              <a:rPr lang="es-MX" sz="1600">
                <a:solidFill>
                  <a:srgbClr val="FFFFFF"/>
                </a:solidFill>
                <a:latin typeface="Arial" pitchFamily="34" charset="0"/>
              </a:rPr>
              <a:t>DROP  SIZE</a:t>
            </a:r>
            <a:endParaRPr lang="en-US" sz="1600"/>
          </a:p>
        </p:txBody>
      </p:sp>
      <p:sp>
        <p:nvSpPr>
          <p:cNvPr id="36880" name="Text Box 16"/>
          <p:cNvSpPr txBox="1">
            <a:spLocks noChangeArrowheads="1"/>
          </p:cNvSpPr>
          <p:nvPr/>
        </p:nvSpPr>
        <p:spPr bwMode="auto">
          <a:xfrm>
            <a:off x="2771775" y="1700213"/>
            <a:ext cx="6156325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s-ES" sz="1200" b="0">
                <a:latin typeface="Arial" pitchFamily="34" charset="0"/>
              </a:rPr>
              <a:t> Generado en %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 sz="1200" b="0">
                <a:latin typeface="Arial" pitchFamily="34" charset="0"/>
              </a:rPr>
              <a:t> </a:t>
            </a:r>
            <a:r>
              <a:rPr lang="es-ES" sz="1200">
                <a:latin typeface="Arial" pitchFamily="34" charset="0"/>
              </a:rPr>
              <a:t>Objetivo:</a:t>
            </a:r>
            <a:r>
              <a:rPr lang="es-ES" sz="1200" b="0">
                <a:latin typeface="Arial" pitchFamily="34" charset="0"/>
              </a:rPr>
              <a:t> Aseguramos que el vendedor no se concentre en los principales clientes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 sz="1200">
                <a:latin typeface="Arial" pitchFamily="34" charset="0"/>
              </a:rPr>
              <a:t> Fórmula:</a:t>
            </a:r>
            <a:r>
              <a:rPr lang="es-ES" sz="1200" b="0">
                <a:latin typeface="Arial" pitchFamily="34" charset="0"/>
              </a:rPr>
              <a:t>  Número de clientes efectivos / Número de clientes visitados</a:t>
            </a:r>
            <a:endParaRPr lang="en-US" sz="1200" b="0">
              <a:latin typeface="Arial" pitchFamily="34" charset="0"/>
            </a:endParaRPr>
          </a:p>
        </p:txBody>
      </p:sp>
      <p:cxnSp>
        <p:nvCxnSpPr>
          <p:cNvPr id="36882" name="AutoShape 18"/>
          <p:cNvCxnSpPr>
            <a:cxnSpLocks noChangeShapeType="1"/>
          </p:cNvCxnSpPr>
          <p:nvPr/>
        </p:nvCxnSpPr>
        <p:spPr bwMode="auto">
          <a:xfrm>
            <a:off x="1835150" y="3171825"/>
            <a:ext cx="17335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6884" name="AutoShape 20"/>
          <p:cNvCxnSpPr>
            <a:cxnSpLocks noChangeShapeType="1"/>
          </p:cNvCxnSpPr>
          <p:nvPr/>
        </p:nvCxnSpPr>
        <p:spPr bwMode="auto">
          <a:xfrm>
            <a:off x="4572000" y="3171825"/>
            <a:ext cx="4175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6885" name="Text Box 21"/>
          <p:cNvSpPr txBox="1">
            <a:spLocks noChangeArrowheads="1"/>
          </p:cNvSpPr>
          <p:nvPr/>
        </p:nvSpPr>
        <p:spPr bwMode="auto">
          <a:xfrm>
            <a:off x="3851275" y="3021013"/>
            <a:ext cx="263525" cy="223837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s-MX" altLang="ja-JP" sz="1200">
                <a:ea typeface="MS Mincho" pitchFamily="49" charset="-128"/>
              </a:rPr>
              <a:t>=</a:t>
            </a:r>
            <a:endParaRPr lang="es-MX" altLang="ja-JP">
              <a:ea typeface="ＭＳ Ｐゴシック" charset="-128"/>
            </a:endParaRPr>
          </a:p>
        </p:txBody>
      </p:sp>
      <p:sp>
        <p:nvSpPr>
          <p:cNvPr id="36887" name="Rectangle 23"/>
          <p:cNvSpPr>
            <a:spLocks noChangeArrowheads="1"/>
          </p:cNvSpPr>
          <p:nvPr/>
        </p:nvSpPr>
        <p:spPr bwMode="auto">
          <a:xfrm>
            <a:off x="1835150" y="2668588"/>
            <a:ext cx="5761038" cy="765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/>
            <a:endParaRPr lang="es-MX" sz="110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1100">
                <a:latin typeface="Arial" pitchFamily="34" charset="0"/>
                <a:cs typeface="Arial" pitchFamily="34" charset="0"/>
              </a:rPr>
              <a:t>CLIENTES EFECTIVOS		40	</a:t>
            </a:r>
          </a:p>
          <a:p>
            <a:pPr algn="just"/>
            <a:r>
              <a:rPr lang="es-MX" sz="1100">
                <a:latin typeface="Arial" pitchFamily="34" charset="0"/>
              </a:rPr>
              <a:t>                                                                                                 Efectividad 80%</a:t>
            </a:r>
            <a:endParaRPr lang="en-US" sz="1100">
              <a:latin typeface="Arial" pitchFamily="34" charset="0"/>
            </a:endParaRPr>
          </a:p>
          <a:p>
            <a:pPr algn="just"/>
            <a:r>
              <a:rPr lang="es-MX" sz="1100">
                <a:latin typeface="Arial" pitchFamily="34" charset="0"/>
                <a:ea typeface="Calibri" pitchFamily="34" charset="0"/>
                <a:cs typeface="Arial" pitchFamily="34" charset="0"/>
              </a:rPr>
              <a:t>CLIENTES VISITADOS		50</a:t>
            </a:r>
          </a:p>
        </p:txBody>
      </p:sp>
      <p:sp>
        <p:nvSpPr>
          <p:cNvPr id="36888" name="Text Box 24"/>
          <p:cNvSpPr txBox="1">
            <a:spLocks noChangeArrowheads="1"/>
          </p:cNvSpPr>
          <p:nvPr/>
        </p:nvSpPr>
        <p:spPr bwMode="auto">
          <a:xfrm>
            <a:off x="5219700" y="3021013"/>
            <a:ext cx="263525" cy="223837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s-MX" altLang="ja-JP" sz="1200">
                <a:ea typeface="MS Mincho" pitchFamily="49" charset="-128"/>
              </a:rPr>
              <a:t>=</a:t>
            </a:r>
            <a:endParaRPr lang="es-MX" altLang="ja-JP">
              <a:ea typeface="ＭＳ Ｐゴシック" charset="-128"/>
            </a:endParaRPr>
          </a:p>
        </p:txBody>
      </p:sp>
      <p:sp>
        <p:nvSpPr>
          <p:cNvPr id="36889" name="Text Box 25"/>
          <p:cNvSpPr txBox="1">
            <a:spLocks noChangeArrowheads="1"/>
          </p:cNvSpPr>
          <p:nvPr/>
        </p:nvSpPr>
        <p:spPr bwMode="auto">
          <a:xfrm>
            <a:off x="2736850" y="4149725"/>
            <a:ext cx="6156325" cy="1006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s-ES" sz="1200" b="0">
                <a:latin typeface="Arial" pitchFamily="34" charset="0"/>
              </a:rPr>
              <a:t> Generado en $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 sz="1200" b="0">
                <a:latin typeface="Arial" pitchFamily="34" charset="0"/>
              </a:rPr>
              <a:t> </a:t>
            </a:r>
            <a:r>
              <a:rPr lang="es-ES" sz="1200">
                <a:latin typeface="Arial" pitchFamily="34" charset="0"/>
              </a:rPr>
              <a:t>Objetivo:</a:t>
            </a:r>
            <a:r>
              <a:rPr lang="es-ES" sz="1200" b="0">
                <a:latin typeface="Arial" pitchFamily="34" charset="0"/>
              </a:rPr>
              <a:t>  Establecer el monto promedio de venta por cliente efectivo. Manejar un promedio de ventas saludable en todos los clientes.</a:t>
            </a:r>
            <a:endParaRPr lang="en-US" sz="1200" b="0">
              <a:latin typeface="Arial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 sz="1200">
                <a:latin typeface="Arial" pitchFamily="34" charset="0"/>
              </a:rPr>
              <a:t> Fórmula: </a:t>
            </a:r>
            <a:r>
              <a:rPr lang="es-ES" sz="1200" b="0">
                <a:latin typeface="Arial" pitchFamily="34" charset="0"/>
              </a:rPr>
              <a:t>Monto total de ventas / Número de clientes efectivos</a:t>
            </a:r>
            <a:r>
              <a:rPr lang="es-ES" sz="1200">
                <a:latin typeface="Arial" pitchFamily="34" charset="0"/>
              </a:rPr>
              <a:t> </a:t>
            </a:r>
            <a:endParaRPr lang="en-US" sz="1200">
              <a:latin typeface="Arial" pitchFamily="34" charset="0"/>
            </a:endParaRPr>
          </a:p>
        </p:txBody>
      </p:sp>
      <p:cxnSp>
        <p:nvCxnSpPr>
          <p:cNvPr id="36890" name="AutoShape 26"/>
          <p:cNvCxnSpPr>
            <a:cxnSpLocks noChangeShapeType="1"/>
          </p:cNvCxnSpPr>
          <p:nvPr/>
        </p:nvCxnSpPr>
        <p:spPr bwMode="auto">
          <a:xfrm>
            <a:off x="1763713" y="5740400"/>
            <a:ext cx="17335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6891" name="AutoShape 27"/>
          <p:cNvCxnSpPr>
            <a:cxnSpLocks noChangeShapeType="1"/>
          </p:cNvCxnSpPr>
          <p:nvPr/>
        </p:nvCxnSpPr>
        <p:spPr bwMode="auto">
          <a:xfrm>
            <a:off x="4427538" y="5740400"/>
            <a:ext cx="41751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6892" name="Text Box 28"/>
          <p:cNvSpPr txBox="1">
            <a:spLocks noChangeArrowheads="1"/>
          </p:cNvSpPr>
          <p:nvPr/>
        </p:nvSpPr>
        <p:spPr bwMode="auto">
          <a:xfrm>
            <a:off x="3779838" y="5589588"/>
            <a:ext cx="263525" cy="223837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s-MX" altLang="ja-JP" sz="1200">
                <a:ea typeface="MS Mincho" pitchFamily="49" charset="-128"/>
              </a:rPr>
              <a:t>=</a:t>
            </a:r>
            <a:endParaRPr lang="es-MX" altLang="ja-JP">
              <a:ea typeface="ＭＳ Ｐゴシック" charset="-128"/>
            </a:endParaRPr>
          </a:p>
        </p:txBody>
      </p:sp>
      <p:sp>
        <p:nvSpPr>
          <p:cNvPr id="36893" name="Rectangle 29"/>
          <p:cNvSpPr>
            <a:spLocks noChangeArrowheads="1"/>
          </p:cNvSpPr>
          <p:nvPr/>
        </p:nvSpPr>
        <p:spPr bwMode="auto">
          <a:xfrm>
            <a:off x="1692275" y="5256213"/>
            <a:ext cx="5761038" cy="765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/>
            <a:endParaRPr lang="es-MX" sz="110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1100">
                <a:latin typeface="Arial" pitchFamily="34" charset="0"/>
                <a:cs typeface="Arial" pitchFamily="34" charset="0"/>
              </a:rPr>
              <a:t>       VENTA TOTAL	                      1000	</a:t>
            </a:r>
          </a:p>
          <a:p>
            <a:pPr algn="just"/>
            <a:r>
              <a:rPr lang="es-MX" sz="1100">
                <a:latin typeface="Arial" pitchFamily="34" charset="0"/>
              </a:rPr>
              <a:t>                                                                                                 Drop Size $ 25,00</a:t>
            </a:r>
            <a:endParaRPr lang="en-US" sz="1100">
              <a:latin typeface="Arial" pitchFamily="34" charset="0"/>
            </a:endParaRPr>
          </a:p>
          <a:p>
            <a:pPr algn="just"/>
            <a:r>
              <a:rPr lang="es-MX" sz="1100">
                <a:latin typeface="Arial" pitchFamily="34" charset="0"/>
                <a:ea typeface="Calibri" pitchFamily="34" charset="0"/>
                <a:cs typeface="Arial" pitchFamily="34" charset="0"/>
              </a:rPr>
              <a:t>CLIENTES EFECTIVOS		40</a:t>
            </a:r>
          </a:p>
        </p:txBody>
      </p:sp>
      <p:sp>
        <p:nvSpPr>
          <p:cNvPr id="36894" name="Text Box 30"/>
          <p:cNvSpPr txBox="1">
            <a:spLocks noChangeArrowheads="1"/>
          </p:cNvSpPr>
          <p:nvPr/>
        </p:nvSpPr>
        <p:spPr bwMode="auto">
          <a:xfrm>
            <a:off x="5148263" y="5589588"/>
            <a:ext cx="263525" cy="223837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s-MX" altLang="ja-JP" sz="1200">
                <a:ea typeface="MS Mincho" pitchFamily="49" charset="-128"/>
              </a:rPr>
              <a:t>=</a:t>
            </a:r>
            <a:endParaRPr lang="es-MX" altLang="ja-JP">
              <a:ea typeface="ＭＳ Ｐゴシック" charset="-128"/>
            </a:endParaRPr>
          </a:p>
        </p:txBody>
      </p:sp>
      <p:sp>
        <p:nvSpPr>
          <p:cNvPr id="36895" name="Line 31"/>
          <p:cNvSpPr>
            <a:spLocks noChangeShapeType="1"/>
          </p:cNvSpPr>
          <p:nvPr/>
        </p:nvSpPr>
        <p:spPr bwMode="auto">
          <a:xfrm>
            <a:off x="684213" y="3789363"/>
            <a:ext cx="7488237" cy="0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28625" y="692150"/>
            <a:ext cx="8204200" cy="457200"/>
          </a:xfrm>
        </p:spPr>
        <p:txBody>
          <a:bodyPr/>
          <a:lstStyle/>
          <a:p>
            <a:pPr algn="ctr" eaLnBrk="1" hangingPunct="1"/>
            <a:r>
              <a:rPr lang="es-ES" smtClean="0"/>
              <a:t>Evaluación Financiera - Distribuidor</a:t>
            </a:r>
          </a:p>
        </p:txBody>
      </p:sp>
      <p:sp>
        <p:nvSpPr>
          <p:cNvPr id="140291" name="Rectangle 3"/>
          <p:cNvSpPr>
            <a:spLocks noChangeArrowheads="1"/>
          </p:cNvSpPr>
          <p:nvPr/>
        </p:nvSpPr>
        <p:spPr bwMode="auto">
          <a:xfrm>
            <a:off x="571500" y="1628775"/>
            <a:ext cx="1768475" cy="431800"/>
          </a:xfrm>
          <a:prstGeom prst="rect">
            <a:avLst/>
          </a:prstGeom>
          <a:solidFill>
            <a:srgbClr val="FF99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DISTRIBUIDOR</a:t>
            </a:r>
          </a:p>
        </p:txBody>
      </p:sp>
      <p:sp>
        <p:nvSpPr>
          <p:cNvPr id="6148" name="Rectangle 16"/>
          <p:cNvSpPr>
            <a:spLocks noChangeArrowheads="1"/>
          </p:cNvSpPr>
          <p:nvPr/>
        </p:nvSpPr>
        <p:spPr bwMode="auto">
          <a:xfrm>
            <a:off x="571500" y="2420938"/>
            <a:ext cx="1727200" cy="431800"/>
          </a:xfrm>
          <a:prstGeom prst="rect">
            <a:avLst/>
          </a:prstGeom>
          <a:solidFill>
            <a:srgbClr val="333333">
              <a:alpha val="89999"/>
            </a:srgbClr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sz="1400"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INVERSION</a:t>
            </a:r>
            <a:endParaRPr lang="en-US" sz="1400">
              <a:solidFill>
                <a:schemeClr val="bg1"/>
              </a:solidFill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40305" name="Rectangle 17"/>
          <p:cNvSpPr>
            <a:spLocks noChangeArrowheads="1"/>
          </p:cNvSpPr>
          <p:nvPr/>
        </p:nvSpPr>
        <p:spPr bwMode="auto">
          <a:xfrm>
            <a:off x="3059113" y="2420938"/>
            <a:ext cx="2160587" cy="431800"/>
          </a:xfrm>
          <a:prstGeom prst="rect">
            <a:avLst/>
          </a:prstGeom>
          <a:solidFill>
            <a:srgbClr val="B2B2B2">
              <a:alpha val="89999"/>
            </a:srgbClr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sz="1400"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2 CAMIONES</a:t>
            </a:r>
            <a:endParaRPr lang="en-US" sz="1400"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150" name="Rectangle 17"/>
          <p:cNvSpPr>
            <a:spLocks noChangeArrowheads="1"/>
          </p:cNvSpPr>
          <p:nvPr/>
        </p:nvSpPr>
        <p:spPr bwMode="auto">
          <a:xfrm>
            <a:off x="6005513" y="2420938"/>
            <a:ext cx="1728787" cy="431800"/>
          </a:xfrm>
          <a:prstGeom prst="rect">
            <a:avLst/>
          </a:prstGeom>
          <a:solidFill>
            <a:schemeClr val="bg1">
              <a:alpha val="89803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sz="1400"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$ 42.980,00</a:t>
            </a:r>
            <a:endParaRPr lang="en-US" sz="1400"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151" name="Rectangle 16"/>
          <p:cNvSpPr>
            <a:spLocks noChangeArrowheads="1"/>
          </p:cNvSpPr>
          <p:nvPr/>
        </p:nvSpPr>
        <p:spPr bwMode="auto">
          <a:xfrm>
            <a:off x="571500" y="3195638"/>
            <a:ext cx="1727200" cy="431800"/>
          </a:xfrm>
          <a:prstGeom prst="rect">
            <a:avLst/>
          </a:prstGeom>
          <a:solidFill>
            <a:srgbClr val="333333">
              <a:alpha val="89999"/>
            </a:srgbClr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sz="1400"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GASTOS </a:t>
            </a:r>
            <a:endParaRPr lang="en-US" sz="1400">
              <a:solidFill>
                <a:schemeClr val="bg1"/>
              </a:solidFill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1" name="Rectangle 17"/>
          <p:cNvSpPr>
            <a:spLocks noChangeArrowheads="1"/>
          </p:cNvSpPr>
          <p:nvPr/>
        </p:nvSpPr>
        <p:spPr bwMode="auto">
          <a:xfrm>
            <a:off x="3003550" y="3195638"/>
            <a:ext cx="2214563" cy="431800"/>
          </a:xfrm>
          <a:prstGeom prst="rect">
            <a:avLst/>
          </a:prstGeom>
          <a:solidFill>
            <a:srgbClr val="B2B2B2">
              <a:alpha val="89999"/>
            </a:srgbClr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sz="1400"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Sueldos</a:t>
            </a:r>
            <a:endParaRPr lang="en-US" sz="1400"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2" name="Rectangle 17"/>
          <p:cNvSpPr>
            <a:spLocks noChangeArrowheads="1"/>
          </p:cNvSpPr>
          <p:nvPr/>
        </p:nvSpPr>
        <p:spPr bwMode="auto">
          <a:xfrm>
            <a:off x="3003550" y="4924425"/>
            <a:ext cx="2214563" cy="428625"/>
          </a:xfrm>
          <a:prstGeom prst="rect">
            <a:avLst/>
          </a:prstGeom>
          <a:solidFill>
            <a:srgbClr val="B2B2B2">
              <a:alpha val="89999"/>
            </a:srgbClr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sz="1400"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Gastos de Financiamiento</a:t>
            </a:r>
          </a:p>
        </p:txBody>
      </p:sp>
      <p:sp>
        <p:nvSpPr>
          <p:cNvPr id="25" name="Rectangle 17"/>
          <p:cNvSpPr>
            <a:spLocks noChangeArrowheads="1"/>
          </p:cNvSpPr>
          <p:nvPr/>
        </p:nvSpPr>
        <p:spPr bwMode="auto">
          <a:xfrm>
            <a:off x="3003550" y="3771900"/>
            <a:ext cx="2214563" cy="428625"/>
          </a:xfrm>
          <a:prstGeom prst="rect">
            <a:avLst/>
          </a:prstGeom>
          <a:solidFill>
            <a:srgbClr val="B2B2B2">
              <a:alpha val="89999"/>
            </a:srgbClr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sz="1400"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Gasto Distribución</a:t>
            </a:r>
          </a:p>
        </p:txBody>
      </p:sp>
      <p:sp>
        <p:nvSpPr>
          <p:cNvPr id="6155" name="Rectangle 17"/>
          <p:cNvSpPr>
            <a:spLocks noChangeArrowheads="1"/>
          </p:cNvSpPr>
          <p:nvPr/>
        </p:nvSpPr>
        <p:spPr bwMode="auto">
          <a:xfrm>
            <a:off x="6005513" y="3195638"/>
            <a:ext cx="1728787" cy="431800"/>
          </a:xfrm>
          <a:prstGeom prst="rect">
            <a:avLst/>
          </a:prstGeom>
          <a:solidFill>
            <a:schemeClr val="bg1">
              <a:alpha val="89803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sz="1400"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$ 18.458,23</a:t>
            </a:r>
            <a:endParaRPr lang="en-US" sz="1400"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156" name="Rectangle 17"/>
          <p:cNvSpPr>
            <a:spLocks noChangeArrowheads="1"/>
          </p:cNvSpPr>
          <p:nvPr/>
        </p:nvSpPr>
        <p:spPr bwMode="auto">
          <a:xfrm>
            <a:off x="6005513" y="3771900"/>
            <a:ext cx="1728787" cy="431800"/>
          </a:xfrm>
          <a:prstGeom prst="rect">
            <a:avLst/>
          </a:prstGeom>
          <a:solidFill>
            <a:schemeClr val="bg1">
              <a:alpha val="89803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sz="1400"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$ 20.955,37</a:t>
            </a:r>
            <a:endParaRPr lang="en-US" sz="1400"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157" name="Rectangle 17"/>
          <p:cNvSpPr>
            <a:spLocks noChangeArrowheads="1"/>
          </p:cNvSpPr>
          <p:nvPr/>
        </p:nvSpPr>
        <p:spPr bwMode="auto">
          <a:xfrm>
            <a:off x="6005513" y="4348163"/>
            <a:ext cx="1728787" cy="431800"/>
          </a:xfrm>
          <a:prstGeom prst="rect">
            <a:avLst/>
          </a:prstGeom>
          <a:solidFill>
            <a:schemeClr val="bg1">
              <a:alpha val="89803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sz="1400"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$  2.721,60</a:t>
            </a:r>
            <a:endParaRPr lang="en-US" sz="1400"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158" name="Text Box 3"/>
          <p:cNvSpPr txBox="1">
            <a:spLocks noChangeArrowheads="1"/>
          </p:cNvSpPr>
          <p:nvPr/>
        </p:nvSpPr>
        <p:spPr bwMode="auto">
          <a:xfrm>
            <a:off x="468313" y="5949950"/>
            <a:ext cx="1500187" cy="257175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C" sz="1000">
                <a:latin typeface="Arial" pitchFamily="34" charset="0"/>
              </a:rPr>
              <a:t>Valones anuales</a:t>
            </a:r>
            <a:endParaRPr lang="es-ES" sz="1000">
              <a:latin typeface="Arial" pitchFamily="34" charset="0"/>
            </a:endParaRPr>
          </a:p>
        </p:txBody>
      </p:sp>
      <p:sp>
        <p:nvSpPr>
          <p:cNvPr id="30" name="Rectangle 17"/>
          <p:cNvSpPr>
            <a:spLocks noChangeArrowheads="1"/>
          </p:cNvSpPr>
          <p:nvPr/>
        </p:nvSpPr>
        <p:spPr bwMode="auto">
          <a:xfrm>
            <a:off x="3003550" y="4348163"/>
            <a:ext cx="2214563" cy="428625"/>
          </a:xfrm>
          <a:prstGeom prst="rect">
            <a:avLst/>
          </a:prstGeom>
          <a:solidFill>
            <a:srgbClr val="B2B2B2">
              <a:alpha val="89999"/>
            </a:srgbClr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sz="1400"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Gastos fijos de Admin</a:t>
            </a:r>
          </a:p>
        </p:txBody>
      </p:sp>
      <p:sp>
        <p:nvSpPr>
          <p:cNvPr id="6161" name="Rectangle 17"/>
          <p:cNvSpPr>
            <a:spLocks noChangeArrowheads="1"/>
          </p:cNvSpPr>
          <p:nvPr/>
        </p:nvSpPr>
        <p:spPr bwMode="auto">
          <a:xfrm>
            <a:off x="6011863" y="4941888"/>
            <a:ext cx="1728787" cy="431800"/>
          </a:xfrm>
          <a:prstGeom prst="rect">
            <a:avLst/>
          </a:prstGeom>
          <a:solidFill>
            <a:schemeClr val="bg1">
              <a:alpha val="89803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sz="1400"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$  3.679,02</a:t>
            </a:r>
            <a:endParaRPr lang="en-US" sz="1400"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" name="Rectangle 17"/>
          <p:cNvSpPr>
            <a:spLocks noChangeArrowheads="1"/>
          </p:cNvSpPr>
          <p:nvPr/>
        </p:nvSpPr>
        <p:spPr bwMode="auto">
          <a:xfrm>
            <a:off x="3001963" y="5500688"/>
            <a:ext cx="2214562" cy="428625"/>
          </a:xfrm>
          <a:prstGeom prst="rect">
            <a:avLst/>
          </a:prstGeom>
          <a:solidFill>
            <a:srgbClr val="B2B2B2">
              <a:alpha val="89999"/>
            </a:srgbClr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sz="1400"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Depreciación Inversión</a:t>
            </a:r>
          </a:p>
        </p:txBody>
      </p:sp>
      <p:sp>
        <p:nvSpPr>
          <p:cNvPr id="6164" name="Rectangle 17"/>
          <p:cNvSpPr>
            <a:spLocks noChangeArrowheads="1"/>
          </p:cNvSpPr>
          <p:nvPr/>
        </p:nvSpPr>
        <p:spPr bwMode="auto">
          <a:xfrm>
            <a:off x="6010275" y="5518150"/>
            <a:ext cx="1728788" cy="431800"/>
          </a:xfrm>
          <a:prstGeom prst="rect">
            <a:avLst/>
          </a:prstGeom>
          <a:solidFill>
            <a:schemeClr val="bg1">
              <a:alpha val="89803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sz="1400"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$  4.298,00</a:t>
            </a:r>
            <a:endParaRPr lang="en-US" sz="1400"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165" name="Rectangle 17"/>
          <p:cNvSpPr>
            <a:spLocks noChangeArrowheads="1"/>
          </p:cNvSpPr>
          <p:nvPr/>
        </p:nvSpPr>
        <p:spPr bwMode="auto">
          <a:xfrm>
            <a:off x="6011863" y="2420938"/>
            <a:ext cx="1728787" cy="431800"/>
          </a:xfrm>
          <a:prstGeom prst="rect">
            <a:avLst/>
          </a:prstGeom>
          <a:solidFill>
            <a:schemeClr val="bg1">
              <a:alpha val="89803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sz="1400"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$ 42.980,00</a:t>
            </a:r>
            <a:endParaRPr lang="en-US" sz="1400"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28625" y="692150"/>
            <a:ext cx="8204200" cy="457200"/>
          </a:xfrm>
        </p:spPr>
        <p:txBody>
          <a:bodyPr/>
          <a:lstStyle/>
          <a:p>
            <a:pPr algn="ctr" eaLnBrk="1" hangingPunct="1"/>
            <a:r>
              <a:rPr lang="es-ES" smtClean="0"/>
              <a:t>Evaluación Financiera - Distribuidor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642938" y="2428875"/>
          <a:ext cx="7215187" cy="1536700"/>
        </p:xfrm>
        <a:graphic>
          <a:graphicData uri="http://schemas.openxmlformats.org/presentationml/2006/ole">
            <p:oleObj spid="_x0000_s1026" name="Worksheet" r:id="rId3" imgW="6096101" imgH="1310776" progId="Excel.Sheet.8">
              <p:embed/>
            </p:oleObj>
          </a:graphicData>
        </a:graphic>
      </p:graphicFrame>
      <p:graphicFrame>
        <p:nvGraphicFramePr>
          <p:cNvPr id="1027" name="Object 4"/>
          <p:cNvGraphicFramePr>
            <a:graphicFrameLocks noChangeAspect="1"/>
          </p:cNvGraphicFramePr>
          <p:nvPr/>
        </p:nvGraphicFramePr>
        <p:xfrm>
          <a:off x="538163" y="5357813"/>
          <a:ext cx="7748587" cy="642937"/>
        </p:xfrm>
        <a:graphic>
          <a:graphicData uri="http://schemas.openxmlformats.org/presentationml/2006/ole">
            <p:oleObj spid="_x0000_s1027" name="Worksheet" r:id="rId4" imgW="7309270" imgH="606694" progId="Excel.Sheet.8">
              <p:embed/>
            </p:oleObj>
          </a:graphicData>
        </a:graphic>
      </p:graphicFrame>
      <p:sp>
        <p:nvSpPr>
          <p:cNvPr id="140291" name="Rectangle 3"/>
          <p:cNvSpPr>
            <a:spLocks noChangeArrowheads="1"/>
          </p:cNvSpPr>
          <p:nvPr/>
        </p:nvSpPr>
        <p:spPr bwMode="auto">
          <a:xfrm>
            <a:off x="468313" y="1700213"/>
            <a:ext cx="2286000" cy="360362"/>
          </a:xfrm>
          <a:prstGeom prst="rect">
            <a:avLst/>
          </a:prstGeom>
          <a:solidFill>
            <a:srgbClr val="FF99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s-E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Proyección de Ventas 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611188" y="4365625"/>
            <a:ext cx="2087562" cy="360363"/>
          </a:xfrm>
          <a:prstGeom prst="rect">
            <a:avLst/>
          </a:prstGeom>
          <a:solidFill>
            <a:srgbClr val="FF99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s-E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Resultado P&amp;G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28625" y="692150"/>
            <a:ext cx="8204200" cy="457200"/>
          </a:xfrm>
        </p:spPr>
        <p:txBody>
          <a:bodyPr/>
          <a:lstStyle/>
          <a:p>
            <a:pPr algn="ctr" eaLnBrk="1" hangingPunct="1"/>
            <a:r>
              <a:rPr lang="es-ES" smtClean="0"/>
              <a:t>Evaluación Financiera - Distribuidor</a:t>
            </a:r>
          </a:p>
        </p:txBody>
      </p:sp>
      <p:sp>
        <p:nvSpPr>
          <p:cNvPr id="140291" name="Rectangle 3"/>
          <p:cNvSpPr>
            <a:spLocks noChangeArrowheads="1"/>
          </p:cNvSpPr>
          <p:nvPr/>
        </p:nvSpPr>
        <p:spPr bwMode="auto">
          <a:xfrm>
            <a:off x="539750" y="1773238"/>
            <a:ext cx="1223963" cy="303212"/>
          </a:xfrm>
          <a:prstGeom prst="rect">
            <a:avLst/>
          </a:prstGeom>
          <a:solidFill>
            <a:srgbClr val="FF99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s-E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VAN </a:t>
            </a:r>
          </a:p>
        </p:txBody>
      </p:sp>
      <p:graphicFrame>
        <p:nvGraphicFramePr>
          <p:cNvPr id="2050" name="Object 5"/>
          <p:cNvGraphicFramePr>
            <a:graphicFrameLocks noChangeAspect="1"/>
          </p:cNvGraphicFramePr>
          <p:nvPr/>
        </p:nvGraphicFramePr>
        <p:xfrm>
          <a:off x="395288" y="2565400"/>
          <a:ext cx="8185150" cy="1928813"/>
        </p:xfrm>
        <a:graphic>
          <a:graphicData uri="http://schemas.openxmlformats.org/presentationml/2006/ole">
            <p:oleObj spid="_x0000_s2050" name="Worksheet" r:id="rId3" imgW="6943725" imgH="1790700" progId="Excel.Sheet.8">
              <p:embed/>
            </p:oleObj>
          </a:graphicData>
        </a:graphic>
      </p:graphicFrame>
      <p:graphicFrame>
        <p:nvGraphicFramePr>
          <p:cNvPr id="2051" name="Object 6"/>
          <p:cNvGraphicFramePr>
            <a:graphicFrameLocks noChangeAspect="1"/>
          </p:cNvGraphicFramePr>
          <p:nvPr/>
        </p:nvGraphicFramePr>
        <p:xfrm>
          <a:off x="611188" y="5013325"/>
          <a:ext cx="2087562" cy="795338"/>
        </p:xfrm>
        <a:graphic>
          <a:graphicData uri="http://schemas.openxmlformats.org/presentationml/2006/ole">
            <p:oleObj spid="_x0000_s2051" name="Worksheet" r:id="rId4" imgW="1524000" imgH="581025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28625" y="692150"/>
            <a:ext cx="8204200" cy="457200"/>
          </a:xfrm>
        </p:spPr>
        <p:txBody>
          <a:bodyPr/>
          <a:lstStyle/>
          <a:p>
            <a:pPr algn="ctr" eaLnBrk="1" hangingPunct="1"/>
            <a:r>
              <a:rPr lang="es-ES" smtClean="0"/>
              <a:t>Evaluación Financiera – Empresa Fabricante</a:t>
            </a:r>
          </a:p>
        </p:txBody>
      </p:sp>
      <p:sp>
        <p:nvSpPr>
          <p:cNvPr id="140291" name="Rectangle 3"/>
          <p:cNvSpPr>
            <a:spLocks noChangeArrowheads="1"/>
          </p:cNvSpPr>
          <p:nvPr/>
        </p:nvSpPr>
        <p:spPr bwMode="auto">
          <a:xfrm>
            <a:off x="571500" y="1714500"/>
            <a:ext cx="1768475" cy="577850"/>
          </a:xfrm>
          <a:prstGeom prst="rect">
            <a:avLst/>
          </a:prstGeom>
          <a:solidFill>
            <a:srgbClr val="FF99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EMPRESA </a:t>
            </a:r>
            <a:br>
              <a:rPr lang="es-ES" sz="1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</a:br>
            <a:r>
              <a:rPr lang="es-ES" sz="1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FABRICANTE</a:t>
            </a:r>
          </a:p>
        </p:txBody>
      </p:sp>
      <p:sp>
        <p:nvSpPr>
          <p:cNvPr id="30724" name="Rectangle 16"/>
          <p:cNvSpPr>
            <a:spLocks noChangeArrowheads="1"/>
          </p:cNvSpPr>
          <p:nvPr/>
        </p:nvSpPr>
        <p:spPr bwMode="auto">
          <a:xfrm>
            <a:off x="571500" y="2716213"/>
            <a:ext cx="1727200" cy="431800"/>
          </a:xfrm>
          <a:prstGeom prst="rect">
            <a:avLst/>
          </a:prstGeom>
          <a:solidFill>
            <a:srgbClr val="333333">
              <a:alpha val="89999"/>
            </a:srgbClr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sz="1400"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INVERSION</a:t>
            </a:r>
            <a:endParaRPr lang="en-US" sz="1400">
              <a:solidFill>
                <a:schemeClr val="bg1"/>
              </a:solidFill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40305" name="Rectangle 17"/>
          <p:cNvSpPr>
            <a:spLocks noChangeArrowheads="1"/>
          </p:cNvSpPr>
          <p:nvPr/>
        </p:nvSpPr>
        <p:spPr bwMode="auto">
          <a:xfrm>
            <a:off x="3054350" y="2716213"/>
            <a:ext cx="2160588" cy="431800"/>
          </a:xfrm>
          <a:prstGeom prst="rect">
            <a:avLst/>
          </a:prstGeom>
          <a:solidFill>
            <a:schemeClr val="accent6">
              <a:lumMod val="40000"/>
              <a:lumOff val="60000"/>
              <a:alpha val="89999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 sz="1400"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BASE DE DATOS</a:t>
            </a:r>
            <a:endParaRPr lang="en-US" sz="1400"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0726" name="Rectangle 17"/>
          <p:cNvSpPr>
            <a:spLocks noChangeArrowheads="1"/>
          </p:cNvSpPr>
          <p:nvPr/>
        </p:nvSpPr>
        <p:spPr bwMode="auto">
          <a:xfrm>
            <a:off x="6149975" y="2716213"/>
            <a:ext cx="1728788" cy="431800"/>
          </a:xfrm>
          <a:prstGeom prst="rect">
            <a:avLst/>
          </a:prstGeom>
          <a:solidFill>
            <a:schemeClr val="bg1">
              <a:alpha val="89803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sz="1400"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$ 50.000,00</a:t>
            </a:r>
            <a:endParaRPr lang="en-US" sz="1400"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0727" name="Rectangle 16"/>
          <p:cNvSpPr>
            <a:spLocks noChangeArrowheads="1"/>
          </p:cNvSpPr>
          <p:nvPr/>
        </p:nvSpPr>
        <p:spPr bwMode="auto">
          <a:xfrm>
            <a:off x="571500" y="3716338"/>
            <a:ext cx="1727200" cy="431800"/>
          </a:xfrm>
          <a:prstGeom prst="rect">
            <a:avLst/>
          </a:prstGeom>
          <a:solidFill>
            <a:srgbClr val="333333">
              <a:alpha val="89999"/>
            </a:srgbClr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sz="1400"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GASTOS </a:t>
            </a:r>
            <a:endParaRPr lang="en-US" sz="1400">
              <a:solidFill>
                <a:schemeClr val="bg1"/>
              </a:solidFill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1" name="Rectangle 17"/>
          <p:cNvSpPr>
            <a:spLocks noChangeArrowheads="1"/>
          </p:cNvSpPr>
          <p:nvPr/>
        </p:nvSpPr>
        <p:spPr bwMode="auto">
          <a:xfrm>
            <a:off x="2998788" y="3716338"/>
            <a:ext cx="2214562" cy="431800"/>
          </a:xfrm>
          <a:prstGeom prst="rect">
            <a:avLst/>
          </a:prstGeom>
          <a:solidFill>
            <a:schemeClr val="accent6">
              <a:lumMod val="40000"/>
              <a:lumOff val="60000"/>
              <a:alpha val="89999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 sz="1400"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Sueldos</a:t>
            </a:r>
            <a:endParaRPr lang="en-US" sz="1400"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0731" name="Rectangle 17"/>
          <p:cNvSpPr>
            <a:spLocks noChangeArrowheads="1"/>
          </p:cNvSpPr>
          <p:nvPr/>
        </p:nvSpPr>
        <p:spPr bwMode="auto">
          <a:xfrm>
            <a:off x="6156325" y="3716338"/>
            <a:ext cx="1728788" cy="431800"/>
          </a:xfrm>
          <a:prstGeom prst="rect">
            <a:avLst/>
          </a:prstGeom>
          <a:solidFill>
            <a:schemeClr val="bg1">
              <a:alpha val="89803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sz="1400"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$   40.935,91</a:t>
            </a:r>
            <a:endParaRPr lang="en-US" sz="1400"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0733" name="Rectangle 17"/>
          <p:cNvSpPr>
            <a:spLocks noChangeArrowheads="1"/>
          </p:cNvSpPr>
          <p:nvPr/>
        </p:nvSpPr>
        <p:spPr bwMode="auto">
          <a:xfrm>
            <a:off x="6149975" y="5084763"/>
            <a:ext cx="1728788" cy="431800"/>
          </a:xfrm>
          <a:prstGeom prst="rect">
            <a:avLst/>
          </a:prstGeom>
          <a:solidFill>
            <a:schemeClr val="bg1">
              <a:alpha val="89803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sz="1400"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$  16.666,67</a:t>
            </a:r>
            <a:endParaRPr lang="en-US" sz="1400"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0734" name="Text Box 3"/>
          <p:cNvSpPr txBox="1">
            <a:spLocks noChangeArrowheads="1"/>
          </p:cNvSpPr>
          <p:nvPr/>
        </p:nvSpPr>
        <p:spPr bwMode="auto">
          <a:xfrm>
            <a:off x="571500" y="5715000"/>
            <a:ext cx="1500188" cy="257175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C" sz="1000">
                <a:latin typeface="Arial" pitchFamily="34" charset="0"/>
              </a:rPr>
              <a:t>Valones anuales</a:t>
            </a:r>
            <a:endParaRPr lang="es-ES" sz="1000">
              <a:latin typeface="Arial" pitchFamily="34" charset="0"/>
            </a:endParaRPr>
          </a:p>
        </p:txBody>
      </p:sp>
      <p:sp>
        <p:nvSpPr>
          <p:cNvPr id="30" name="Rectangle 17"/>
          <p:cNvSpPr>
            <a:spLocks noChangeArrowheads="1"/>
          </p:cNvSpPr>
          <p:nvPr/>
        </p:nvSpPr>
        <p:spPr bwMode="auto">
          <a:xfrm>
            <a:off x="2998788" y="5084763"/>
            <a:ext cx="2214562" cy="428625"/>
          </a:xfrm>
          <a:prstGeom prst="rect">
            <a:avLst/>
          </a:prstGeom>
          <a:solidFill>
            <a:schemeClr val="accent6">
              <a:lumMod val="40000"/>
              <a:lumOff val="60000"/>
              <a:alpha val="89999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 sz="1400"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Depreciación</a:t>
            </a:r>
          </a:p>
        </p:txBody>
      </p:sp>
      <p:sp>
        <p:nvSpPr>
          <p:cNvPr id="30738" name="Rectangle 17"/>
          <p:cNvSpPr>
            <a:spLocks noChangeArrowheads="1"/>
          </p:cNvSpPr>
          <p:nvPr/>
        </p:nvSpPr>
        <p:spPr bwMode="auto">
          <a:xfrm>
            <a:off x="6156325" y="4364038"/>
            <a:ext cx="1728788" cy="431800"/>
          </a:xfrm>
          <a:prstGeom prst="rect">
            <a:avLst/>
          </a:prstGeom>
          <a:solidFill>
            <a:schemeClr val="bg1">
              <a:alpha val="89803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sz="1400"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$  14.291,34</a:t>
            </a:r>
            <a:endParaRPr lang="en-US" sz="1400"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" name="Rectangle 17"/>
          <p:cNvSpPr>
            <a:spLocks noChangeArrowheads="1"/>
          </p:cNvSpPr>
          <p:nvPr/>
        </p:nvSpPr>
        <p:spPr bwMode="auto">
          <a:xfrm>
            <a:off x="3005138" y="4364038"/>
            <a:ext cx="2214562" cy="428625"/>
          </a:xfrm>
          <a:prstGeom prst="rect">
            <a:avLst/>
          </a:prstGeom>
          <a:solidFill>
            <a:schemeClr val="accent6">
              <a:lumMod val="40000"/>
              <a:lumOff val="60000"/>
              <a:alpha val="89999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MX" sz="1400"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Fee Agencia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28625" y="692150"/>
            <a:ext cx="8204200" cy="457200"/>
          </a:xfrm>
        </p:spPr>
        <p:txBody>
          <a:bodyPr/>
          <a:lstStyle/>
          <a:p>
            <a:pPr algn="ctr" eaLnBrk="1" hangingPunct="1"/>
            <a:r>
              <a:rPr lang="es-ES" smtClean="0"/>
              <a:t>Evaluación Financiera – Empresa Fabricante</a:t>
            </a:r>
          </a:p>
        </p:txBody>
      </p:sp>
      <p:sp>
        <p:nvSpPr>
          <p:cNvPr id="140291" name="Rectangle 3"/>
          <p:cNvSpPr>
            <a:spLocks noChangeArrowheads="1"/>
          </p:cNvSpPr>
          <p:nvPr/>
        </p:nvSpPr>
        <p:spPr bwMode="auto">
          <a:xfrm>
            <a:off x="468313" y="1700213"/>
            <a:ext cx="2286000" cy="360362"/>
          </a:xfrm>
          <a:prstGeom prst="rect">
            <a:avLst/>
          </a:prstGeom>
          <a:solidFill>
            <a:srgbClr val="FF99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s-E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Proyección de Ventas 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611188" y="4365625"/>
            <a:ext cx="2087562" cy="360363"/>
          </a:xfrm>
          <a:prstGeom prst="rect">
            <a:avLst/>
          </a:prstGeom>
          <a:solidFill>
            <a:srgbClr val="FF99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s-E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Resultado P&amp;G</a:t>
            </a:r>
          </a:p>
        </p:txBody>
      </p:sp>
      <p:graphicFrame>
        <p:nvGraphicFramePr>
          <p:cNvPr id="31904" name="Object 160"/>
          <p:cNvGraphicFramePr>
            <a:graphicFrameLocks noChangeAspect="1"/>
          </p:cNvGraphicFramePr>
          <p:nvPr/>
        </p:nvGraphicFramePr>
        <p:xfrm>
          <a:off x="539750" y="2398713"/>
          <a:ext cx="7921625" cy="1317625"/>
        </p:xfrm>
        <a:graphic>
          <a:graphicData uri="http://schemas.openxmlformats.org/presentationml/2006/ole">
            <p:oleObj spid="_x0000_s31904" name="Worksheet" r:id="rId3" imgW="6490856" imgH="1079119" progId="Excel.Sheet.8">
              <p:embed/>
            </p:oleObj>
          </a:graphicData>
        </a:graphic>
      </p:graphicFrame>
      <p:graphicFrame>
        <p:nvGraphicFramePr>
          <p:cNvPr id="31906" name="Object 162"/>
          <p:cNvGraphicFramePr>
            <a:graphicFrameLocks noChangeAspect="1"/>
          </p:cNvGraphicFramePr>
          <p:nvPr/>
        </p:nvGraphicFramePr>
        <p:xfrm>
          <a:off x="539750" y="4941888"/>
          <a:ext cx="7993063" cy="730250"/>
        </p:xfrm>
        <a:graphic>
          <a:graphicData uri="http://schemas.openxmlformats.org/presentationml/2006/ole">
            <p:oleObj spid="_x0000_s31906" name="Worksheet" r:id="rId4" imgW="7463028" imgH="682723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28625" y="692150"/>
            <a:ext cx="8204200" cy="457200"/>
          </a:xfrm>
        </p:spPr>
        <p:txBody>
          <a:bodyPr/>
          <a:lstStyle/>
          <a:p>
            <a:pPr algn="ctr" eaLnBrk="1" hangingPunct="1"/>
            <a:r>
              <a:rPr lang="es-ES" smtClean="0"/>
              <a:t>Evaluación Financiera – Empresa Fabricante</a:t>
            </a:r>
          </a:p>
        </p:txBody>
      </p:sp>
      <p:sp>
        <p:nvSpPr>
          <p:cNvPr id="140291" name="Rectangle 3"/>
          <p:cNvSpPr>
            <a:spLocks noChangeArrowheads="1"/>
          </p:cNvSpPr>
          <p:nvPr/>
        </p:nvSpPr>
        <p:spPr bwMode="auto">
          <a:xfrm>
            <a:off x="539750" y="1700213"/>
            <a:ext cx="1366838" cy="361950"/>
          </a:xfrm>
          <a:prstGeom prst="rect">
            <a:avLst/>
          </a:prstGeom>
          <a:solidFill>
            <a:srgbClr val="FF99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s-ES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VAN </a:t>
            </a:r>
          </a:p>
        </p:txBody>
      </p:sp>
      <p:graphicFrame>
        <p:nvGraphicFramePr>
          <p:cNvPr id="32774" name="Object 6"/>
          <p:cNvGraphicFramePr>
            <a:graphicFrameLocks noChangeAspect="1"/>
          </p:cNvGraphicFramePr>
          <p:nvPr/>
        </p:nvGraphicFramePr>
        <p:xfrm>
          <a:off x="395288" y="2276475"/>
          <a:ext cx="8207375" cy="1811338"/>
        </p:xfrm>
        <a:graphic>
          <a:graphicData uri="http://schemas.openxmlformats.org/presentationml/2006/ole">
            <p:oleObj spid="_x0000_s32774" name="Worksheet" r:id="rId3" imgW="6943725" imgH="1704975" progId="Excel.Sheet.8">
              <p:embed/>
            </p:oleObj>
          </a:graphicData>
        </a:graphic>
      </p:graphicFrame>
      <p:graphicFrame>
        <p:nvGraphicFramePr>
          <p:cNvPr id="32775" name="Object 7"/>
          <p:cNvGraphicFramePr>
            <a:graphicFrameLocks noChangeAspect="1"/>
          </p:cNvGraphicFramePr>
          <p:nvPr/>
        </p:nvGraphicFramePr>
        <p:xfrm>
          <a:off x="755650" y="4724400"/>
          <a:ext cx="1955800" cy="800100"/>
        </p:xfrm>
        <a:graphic>
          <a:graphicData uri="http://schemas.openxmlformats.org/presentationml/2006/ole">
            <p:oleObj spid="_x0000_s32775" name="Worksheet" r:id="rId4" imgW="1428750" imgH="581025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!OSRAM PPT Master 2007_dt_20070116">
  <a:themeElements>
    <a:clrScheme name="">
      <a:dk1>
        <a:srgbClr val="003366"/>
      </a:dk1>
      <a:lt1>
        <a:srgbClr val="FFFFFF"/>
      </a:lt1>
      <a:dk2>
        <a:srgbClr val="FFFFFF"/>
      </a:dk2>
      <a:lt2>
        <a:srgbClr val="858AAC"/>
      </a:lt2>
      <a:accent1>
        <a:srgbClr val="BFBFBF"/>
      </a:accent1>
      <a:accent2>
        <a:srgbClr val="808080"/>
      </a:accent2>
      <a:accent3>
        <a:srgbClr val="FFFFFF"/>
      </a:accent3>
      <a:accent4>
        <a:srgbClr val="002A56"/>
      </a:accent4>
      <a:accent5>
        <a:srgbClr val="DCDCDC"/>
      </a:accent5>
      <a:accent6>
        <a:srgbClr val="737373"/>
      </a:accent6>
      <a:hlink>
        <a:srgbClr val="FF6600"/>
      </a:hlink>
      <a:folHlink>
        <a:srgbClr val="FAAF7D"/>
      </a:folHlink>
    </a:clrScheme>
    <a:fontScheme name="!OSRAM PPT Master 2007_dt_2007011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!OSRAM PPT Master 2007_dt_2007011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!OSRAM PPT Master 2007_dt_20070116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!OSRAM PPT Master 2007_dt_20070116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!OSRAM PPT Master 2007_dt_20070116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!OSRAM PPT Master 2007_dt_20070116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!OSRAM PPT Master 2007_dt_20070116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!OSRAM PPT Master 2007_dt_20070116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!OSRAM PPT Master 2007_dt_20070116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!OSRAM PPT Master 2007_dt_20070116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!OSRAM PPT Master 2007_dt_20070116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!OSRAM PPT Master 2007_dt_20070116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!OSRAM PPT Master 2007_dt_20070116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!OSRAM PPT Master 2007_dt_20070116 13">
        <a:dk1>
          <a:srgbClr val="003366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2A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!OSRAM PPT Master 2007_dt_20070116 14">
        <a:dk1>
          <a:srgbClr val="003366"/>
        </a:dk1>
        <a:lt1>
          <a:srgbClr val="FFFFFF"/>
        </a:lt1>
        <a:dk2>
          <a:srgbClr val="FFFFFF"/>
        </a:dk2>
        <a:lt2>
          <a:srgbClr val="808080"/>
        </a:lt2>
        <a:accent1>
          <a:srgbClr val="BFBFBF"/>
        </a:accent1>
        <a:accent2>
          <a:srgbClr val="333399"/>
        </a:accent2>
        <a:accent3>
          <a:srgbClr val="FFFFFF"/>
        </a:accent3>
        <a:accent4>
          <a:srgbClr val="002A56"/>
        </a:accent4>
        <a:accent5>
          <a:srgbClr val="DCDCDC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!OSRAM PPT Master 2007_dt_20070116 15">
        <a:dk1>
          <a:srgbClr val="003366"/>
        </a:dk1>
        <a:lt1>
          <a:srgbClr val="FFFFFF"/>
        </a:lt1>
        <a:dk2>
          <a:srgbClr val="FFFFFF"/>
        </a:dk2>
        <a:lt2>
          <a:srgbClr val="808080"/>
        </a:lt2>
        <a:accent1>
          <a:srgbClr val="BFBFBF"/>
        </a:accent1>
        <a:accent2>
          <a:srgbClr val="808080"/>
        </a:accent2>
        <a:accent3>
          <a:srgbClr val="FFFFFF"/>
        </a:accent3>
        <a:accent4>
          <a:srgbClr val="002A56"/>
        </a:accent4>
        <a:accent5>
          <a:srgbClr val="DCDCDC"/>
        </a:accent5>
        <a:accent6>
          <a:srgbClr val="737373"/>
        </a:accent6>
        <a:hlink>
          <a:srgbClr val="FF6600"/>
        </a:hlink>
        <a:folHlink>
          <a:srgbClr val="FFE1C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!OSRAM PPT Master 2007_dt_20070116 16">
        <a:dk1>
          <a:srgbClr val="003366"/>
        </a:dk1>
        <a:lt1>
          <a:srgbClr val="FFFFFF"/>
        </a:lt1>
        <a:dk2>
          <a:srgbClr val="FFFFFF"/>
        </a:dk2>
        <a:lt2>
          <a:srgbClr val="000000"/>
        </a:lt2>
        <a:accent1>
          <a:srgbClr val="BFBFBF"/>
        </a:accent1>
        <a:accent2>
          <a:srgbClr val="808080"/>
        </a:accent2>
        <a:accent3>
          <a:srgbClr val="FFFFFF"/>
        </a:accent3>
        <a:accent4>
          <a:srgbClr val="002A56"/>
        </a:accent4>
        <a:accent5>
          <a:srgbClr val="DCDCDC"/>
        </a:accent5>
        <a:accent6>
          <a:srgbClr val="737373"/>
        </a:accent6>
        <a:hlink>
          <a:srgbClr val="FF6600"/>
        </a:hlink>
        <a:folHlink>
          <a:srgbClr val="FAAF7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12869</TotalTime>
  <Words>469</Words>
  <Application>Microsoft PowerPoint</Application>
  <PresentationFormat>Presentación en pantalla (4:3)</PresentationFormat>
  <Paragraphs>89</Paragraphs>
  <Slides>12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12</vt:i4>
      </vt:variant>
    </vt:vector>
  </HeadingPairs>
  <TitlesOfParts>
    <vt:vector size="23" baseType="lpstr">
      <vt:lpstr>Times New Roman</vt:lpstr>
      <vt:lpstr>Arial</vt:lpstr>
      <vt:lpstr>Symbol</vt:lpstr>
      <vt:lpstr>Times</vt:lpstr>
      <vt:lpstr>SimSun</vt:lpstr>
      <vt:lpstr>Arial Unicode MS</vt:lpstr>
      <vt:lpstr>MS Mincho</vt:lpstr>
      <vt:lpstr>Calibri</vt:lpstr>
      <vt:lpstr>!OSRAM PPT Master 2007_dt_20070116</vt:lpstr>
      <vt:lpstr>Hoja de cálculo de Microsoft Office Excel 97-2003</vt:lpstr>
      <vt:lpstr>Microsoft Office Excel Worksheet</vt:lpstr>
      <vt:lpstr>Diapositiva 1</vt:lpstr>
      <vt:lpstr>Elementos del Proyecto</vt:lpstr>
      <vt:lpstr>Indicadores del Proyecto</vt:lpstr>
      <vt:lpstr>Evaluación Financiera - Distribuidor</vt:lpstr>
      <vt:lpstr>Evaluación Financiera - Distribuidor</vt:lpstr>
      <vt:lpstr>Evaluación Financiera - Distribuidor</vt:lpstr>
      <vt:lpstr>Evaluación Financiera – Empresa Fabricante</vt:lpstr>
      <vt:lpstr>Evaluación Financiera – Empresa Fabricante</vt:lpstr>
      <vt:lpstr>Evaluación Financiera – Empresa Fabricante</vt:lpstr>
      <vt:lpstr>Analisis de Sensibilidad</vt:lpstr>
      <vt:lpstr>Conclusiones y Recomendaciones</vt:lpstr>
      <vt:lpstr>Diapositiva 12</vt:lpstr>
    </vt:vector>
  </TitlesOfParts>
  <Company>OSRAM GmbH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TEMP</dc:creator>
  <cp:lastModifiedBy>Administrador</cp:lastModifiedBy>
  <cp:revision>361</cp:revision>
  <cp:lastPrinted>2001-11-13T09:18:04Z</cp:lastPrinted>
  <dcterms:created xsi:type="dcterms:W3CDTF">2005-04-27T08:45:46Z</dcterms:created>
  <dcterms:modified xsi:type="dcterms:W3CDTF">2009-10-27T16:33:25Z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Operation">
    <vt:lpwstr>SavedAs</vt:lpwstr>
  </property>
</Properties>
</file>