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73" r:id="rId3"/>
    <p:sldId id="274" r:id="rId4"/>
    <p:sldId id="258" r:id="rId5"/>
    <p:sldId id="275" r:id="rId6"/>
    <p:sldId id="259" r:id="rId7"/>
    <p:sldId id="260" r:id="rId8"/>
    <p:sldId id="279" r:id="rId9"/>
    <p:sldId id="261" r:id="rId10"/>
    <p:sldId id="278" r:id="rId11"/>
    <p:sldId id="276" r:id="rId12"/>
    <p:sldId id="277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62" r:id="rId21"/>
    <p:sldId id="263" r:id="rId22"/>
    <p:sldId id="264" r:id="rId23"/>
    <p:sldId id="265" r:id="rId24"/>
    <p:sldId id="266" r:id="rId25"/>
    <p:sldId id="267" r:id="rId26"/>
    <p:sldId id="268" r:id="rId27"/>
    <p:sldId id="269" r:id="rId28"/>
    <p:sldId id="270" r:id="rId29"/>
    <p:sldId id="271" r:id="rId30"/>
    <p:sldId id="272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60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A5BF905-67A3-4E68-9C99-64A161081F1E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F16F32D-6862-4715-AE7F-6C6B14F041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337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7F63A3-EB0B-4514-9B77-C92B8E119F2F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30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FA4B8E4-99B8-48A2-BA87-C94C39C500D7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403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FC88E1E-F1E3-4FA2-87EA-DF29E36F9793}" type="slidenum">
              <a:rPr lang="es-ES" smtClean="0"/>
              <a:pPr/>
              <a:t>11</a:t>
            </a:fld>
            <a:endParaRPr 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892B3C-F8C6-4E11-BC99-DBEC7DF4A4CD}" type="slidenum">
              <a:rPr lang="es-ES" smtClean="0"/>
              <a:pPr/>
              <a:t>12</a:t>
            </a:fld>
            <a:endParaRPr lang="es-E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60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E335E-23C5-4A3C-9480-E82C024B912F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71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A187F8-6535-46E6-A853-6013976ABF74}" type="slidenum">
              <a:rPr lang="es-ES" smtClean="0"/>
              <a:pPr/>
              <a:t>14</a:t>
            </a:fld>
            <a:endParaRPr 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C86634-1DFB-4357-968C-6EF581D66CF4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4BC0F4-CE24-4AFA-BCB8-19F2405B0412}" type="slidenum">
              <a:rPr lang="es-ES" smtClean="0"/>
              <a:pPr/>
              <a:t>16</a:t>
            </a:fld>
            <a:endParaRPr lang="es-E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5018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9C13F64-8DBE-45F7-B584-52F0361D2732}" type="slidenum">
              <a:rPr lang="es-ES" smtClean="0"/>
              <a:pPr/>
              <a:t>17</a:t>
            </a:fld>
            <a:endParaRPr lang="es-E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5120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47EB60C-4117-4B42-8F2B-8AB344364443}" type="slidenum">
              <a:rPr lang="es-ES" smtClean="0"/>
              <a:pPr/>
              <a:t>18</a:t>
            </a:fld>
            <a:endParaRPr 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5222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A8CD12-0FE2-4667-82CA-2E2B3E78270A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348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C7A9F77-79BA-44B7-9D1B-0DED892360D9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5325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CBB50D-8316-46DF-92BD-A86A67C8B520}" type="slidenum">
              <a:rPr lang="es-ES" smtClean="0"/>
              <a:pPr/>
              <a:t>20</a:t>
            </a:fld>
            <a:endParaRPr 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5427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63F8355-3ED8-4FA8-84E6-7A152A0B1BF3}" type="slidenum">
              <a:rPr lang="es-ES" smtClean="0"/>
              <a:pPr/>
              <a:t>21</a:t>
            </a:fld>
            <a:endParaRPr 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5530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96BABE-27F8-4293-81B1-9AE5B5029F82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5632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EC7770-78F8-430B-B268-AAADF465871D}" type="slidenum">
              <a:rPr lang="es-ES" smtClean="0"/>
              <a:pPr/>
              <a:t>23</a:t>
            </a:fld>
            <a:endParaRPr lang="es-E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5734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1F0792D-6023-4BD2-B652-2BC54E03D2AD}" type="slidenum">
              <a:rPr lang="es-ES" smtClean="0"/>
              <a:pPr/>
              <a:t>24</a:t>
            </a:fld>
            <a:endParaRPr lang="es-E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583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40AFC13-1E98-4E40-A3BE-3764DCC276A1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5939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7C8F2E9-BBC1-4948-8BF3-F06A6C6CBD19}" type="slidenum">
              <a:rPr lang="es-ES" smtClean="0"/>
              <a:pPr/>
              <a:t>26</a:t>
            </a:fld>
            <a:endParaRPr lang="es-E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6042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150E9E-DF5E-431A-9034-F35C40269E12}" type="slidenum">
              <a:rPr lang="es-ES" smtClean="0"/>
              <a:pPr/>
              <a:t>27</a:t>
            </a:fld>
            <a:endParaRPr lang="es-E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614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6FE18F-1C77-4EE9-9D23-0B4571EF5345}" type="slidenum">
              <a:rPr lang="es-ES" smtClean="0"/>
              <a:pPr/>
              <a:t>28</a:t>
            </a:fld>
            <a:endParaRPr lang="es-E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624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BC4C60-C270-4A3B-91B9-37D5E2BCE349}" type="slidenum">
              <a:rPr lang="es-ES" smtClean="0"/>
              <a:pPr/>
              <a:t>29</a:t>
            </a:fld>
            <a:endParaRPr 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3584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A3ED58-768F-47B2-8679-F1141FD4997F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634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6E08C9-FE91-4716-A50F-6B705EB62A21}" type="slidenum">
              <a:rPr lang="es-ES" smtClean="0"/>
              <a:pPr/>
              <a:t>30</a:t>
            </a:fld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368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E3842D-8D12-4705-96DA-88154DFD2281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3789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0501B21-A3E0-43D7-B7D5-F7A38B3EA26A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3891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AED7E0-F2F7-4C36-8136-3617A9998367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3994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67A126-FA82-4BB4-955E-116A04B28D04}" type="slidenum">
              <a:rPr lang="es-ES" smtClean="0"/>
              <a:pPr/>
              <a:t>7</a:t>
            </a:fld>
            <a:endParaRPr 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09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5B0BCA-1B35-4B2C-8B6B-30FBB62F7FE2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C" smtClean="0"/>
          </a:p>
        </p:txBody>
      </p:sp>
      <p:sp>
        <p:nvSpPr>
          <p:cNvPr id="4198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392B3DA-3927-4063-9C1E-99A4DF2AB731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CEEA2-E089-4059-9019-B734BDB744FF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73C6-732F-4F3E-BCCA-32019A84048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C9738-B2DA-4B7F-B420-A720FBA63915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BA526-653D-44F6-974C-6FB69B2BA2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036BB6-6329-4AB0-864E-22CF403052CE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453D47-4268-40E1-A6FA-74044B4EDE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45804-A51C-47BB-9EE9-1B6BA8A1C278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E1D44-2A0D-43CE-B1B6-6727D342F74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0A73-5C4D-4D9A-9689-C2A380595537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0C9630-2EB7-4756-B859-E18E5AB26E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C3FB-704F-439B-BDF3-5C7362A72C07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E47D6-2AD0-4EF2-9FB6-DCAF7B2600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49855-8459-4041-A7E6-EDACF7725D09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9FE39-D4EC-4253-A27A-A3801303906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3C923-5373-4D05-84B9-47896B90142D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2412C-5337-4BA3-9F2B-EE67FD01F8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02537-7499-4B84-BA1B-8E525179BBF5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A5D7F-A573-4672-87D1-47932B83DFB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59881-54BF-488E-A6B6-8537D6D1F09C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C63A0-48AF-4E73-AAB3-97071CE187A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D7BAB7-C66E-4B2B-92D2-3BABAB21CF6B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35FD6-A23F-46A9-A9F7-1DCE93E020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E38FF42-7018-4E6B-B76A-B9F428E42506}" type="datetimeFigureOut">
              <a:rPr lang="es-ES"/>
              <a:pPr>
                <a:defRPr/>
              </a:pPr>
              <a:t>04/11/2009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898AD9-2F08-49DE-ABA6-330F3E33DA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Marcador de contenido" descr="MAIKA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285875" y="857250"/>
            <a:ext cx="6786563" cy="3500438"/>
          </a:xfrm>
          <a:solidFill>
            <a:schemeClr val="accent1">
              <a:alpha val="47842"/>
            </a:schemeClr>
          </a:solidFill>
        </p:spPr>
      </p:pic>
      <p:sp>
        <p:nvSpPr>
          <p:cNvPr id="3" name="2 CuadroTexto"/>
          <p:cNvSpPr txBox="1"/>
          <p:nvPr/>
        </p:nvSpPr>
        <p:spPr>
          <a:xfrm>
            <a:off x="2000250" y="4714875"/>
            <a:ext cx="5500688" cy="1754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C" sz="2000" b="1" dirty="0">
                <a:solidFill>
                  <a:schemeClr val="bg2">
                    <a:lumMod val="10000"/>
                  </a:schemeClr>
                </a:solidFill>
                <a:latin typeface="Baskerville Old Face" pitchFamily="18" charset="0"/>
                <a:cs typeface="Arial" pitchFamily="34" charset="0"/>
              </a:rPr>
              <a:t>PLAN DE NEGOCIOS PARA LA CREACION DE UN CENTRO DE DIVERSION  NOCTURNO  EVANGELICO     </a:t>
            </a:r>
            <a:endParaRPr lang="es-ES" sz="2000" b="1" dirty="0">
              <a:solidFill>
                <a:schemeClr val="bg2">
                  <a:lumMod val="10000"/>
                </a:schemeClr>
              </a:solidFill>
              <a:latin typeface="Baskerville Old Face" pitchFamily="18" charset="0"/>
              <a:cs typeface="Arial" pitchFamily="34" charset="0"/>
            </a:endParaRPr>
          </a:p>
          <a:p>
            <a:pPr>
              <a:defRPr/>
            </a:pPr>
            <a:endParaRPr lang="es-ES" dirty="0"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571500" y="1643063"/>
            <a:ext cx="8229600" cy="1143000"/>
          </a:xfrm>
        </p:spPr>
        <p:txBody>
          <a:bodyPr/>
          <a:lstStyle/>
          <a:p>
            <a:r>
              <a:rPr lang="es-EC" b="1" smtClean="0">
                <a:solidFill>
                  <a:schemeClr val="bg1"/>
                </a:solidFill>
                <a:latin typeface="Baskerville Old Face" pitchFamily="18" charset="0"/>
              </a:rPr>
              <a:t>Plan de Marketing</a:t>
            </a:r>
          </a:p>
        </p:txBody>
      </p:sp>
      <p:sp>
        <p:nvSpPr>
          <p:cNvPr id="11267" name="2 Marcador de contenido"/>
          <p:cNvSpPr>
            <a:spLocks noGrp="1"/>
          </p:cNvSpPr>
          <p:nvPr>
            <p:ph idx="1"/>
          </p:nvPr>
        </p:nvSpPr>
        <p:spPr>
          <a:xfrm>
            <a:off x="2428875" y="3357563"/>
            <a:ext cx="4857750" cy="2143125"/>
          </a:xfrm>
        </p:spPr>
        <p:txBody>
          <a:bodyPr/>
          <a:lstStyle/>
          <a:p>
            <a:r>
              <a:rPr lang="es-EC" b="1" smtClean="0">
                <a:latin typeface="Baskerville Old Face" pitchFamily="18" charset="0"/>
              </a:rPr>
              <a:t>Segmento a atender</a:t>
            </a:r>
            <a:endParaRPr lang="es-EC" smtClean="0"/>
          </a:p>
          <a:p>
            <a:r>
              <a:rPr lang="es-EC" b="1" smtClean="0">
                <a:latin typeface="Baskerville Old Face" pitchFamily="18" charset="0"/>
              </a:rPr>
              <a:t>Diferenciación del Servicio</a:t>
            </a:r>
          </a:p>
          <a:p>
            <a:r>
              <a:rPr lang="es-EC" b="1" smtClean="0">
                <a:latin typeface="Baskerville Old Face" pitchFamily="18" charset="0"/>
              </a:rPr>
              <a:t>Marketing MIX</a:t>
            </a:r>
          </a:p>
        </p:txBody>
      </p:sp>
      <p:pic>
        <p:nvPicPr>
          <p:cNvPr id="4" name="3 Marcador de contenido" descr="MA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1143000"/>
          </a:xfrm>
        </p:spPr>
        <p:txBody>
          <a:bodyPr/>
          <a:lstStyle/>
          <a:p>
            <a:r>
              <a:rPr lang="es-EC" b="1" smtClean="0">
                <a:solidFill>
                  <a:schemeClr val="bg1"/>
                </a:solidFill>
                <a:latin typeface="Baskerville Old Face" pitchFamily="18" charset="0"/>
              </a:rPr>
              <a:t>Segmento a Atender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63" y="1285875"/>
            <a:ext cx="8229600" cy="4525963"/>
          </a:xfrm>
        </p:spPr>
        <p:txBody>
          <a:bodyPr/>
          <a:lstStyle/>
          <a:p>
            <a:pPr algn="just">
              <a:buFont typeface="Arial" pitchFamily="34" charset="0"/>
              <a:buChar char="•"/>
              <a:defRPr/>
            </a:pPr>
            <a:r>
              <a:rPr lang="es-ES" sz="2200" dirty="0" smtClean="0"/>
              <a:t>Se conoce que el número de habitantes en este rango de edad dentro de la zona urbana de la ciudad es igual a </a:t>
            </a:r>
            <a:r>
              <a:rPr lang="es-ES" sz="2200" b="1" dirty="0" smtClean="0">
                <a:solidFill>
                  <a:schemeClr val="bg1"/>
                </a:solidFill>
              </a:rPr>
              <a:t>584000</a:t>
            </a:r>
            <a:r>
              <a:rPr lang="es-ES" sz="2200" dirty="0" smtClean="0"/>
              <a:t> aproximadamente y que el porcentaje de cristianos evangélicos es </a:t>
            </a:r>
            <a:r>
              <a:rPr lang="es-ES" sz="2200" b="1" dirty="0" smtClean="0">
                <a:solidFill>
                  <a:schemeClr val="bg1"/>
                </a:solidFill>
              </a:rPr>
              <a:t>7.35%; </a:t>
            </a:r>
            <a:r>
              <a:rPr lang="es-ES" sz="2200" dirty="0" smtClean="0"/>
              <a:t>Además en el estudio de mercado realizado, el negocio obtuvo un </a:t>
            </a:r>
            <a:r>
              <a:rPr lang="es-ES" sz="2200" b="1" dirty="0" smtClean="0">
                <a:solidFill>
                  <a:schemeClr val="bg1"/>
                </a:solidFill>
              </a:rPr>
              <a:t>90% de aceptación</a:t>
            </a:r>
            <a:r>
              <a:rPr lang="es-ES" sz="2200" b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 smtClean="0"/>
              <a:t>El </a:t>
            </a:r>
            <a:r>
              <a:rPr lang="es-ES" sz="2200" dirty="0" smtClean="0">
                <a:solidFill>
                  <a:schemeClr val="bg1"/>
                </a:solidFill>
              </a:rPr>
              <a:t>50% </a:t>
            </a:r>
            <a:r>
              <a:rPr lang="es-ES" sz="2200" dirty="0" smtClean="0"/>
              <a:t>de la muestra estaría dispuesto a cancelar un precio entre</a:t>
            </a:r>
            <a:r>
              <a:rPr lang="es-ES" sz="2200" dirty="0" smtClean="0">
                <a:solidFill>
                  <a:schemeClr val="bg1"/>
                </a:solidFill>
              </a:rPr>
              <a:t> 5 y 10 dólares </a:t>
            </a:r>
            <a:r>
              <a:rPr lang="es-ES" sz="2200" dirty="0" smtClean="0"/>
              <a:t>que es el precio que hemos establecido para nuestro negocio, por lo que se puede inferir que nuestros potenciales clientes serían </a:t>
            </a:r>
            <a:r>
              <a:rPr lang="es-ES" sz="2200" b="1" dirty="0" smtClean="0">
                <a:solidFill>
                  <a:schemeClr val="bg1"/>
                </a:solidFill>
              </a:rPr>
              <a:t>19315 personas </a:t>
            </a:r>
            <a:r>
              <a:rPr lang="es-ES" sz="2200" dirty="0" smtClean="0"/>
              <a:t>aproximadamente.   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 smtClean="0"/>
              <a:t>Debido a que existe competencia indirecta, de lugares donde un cristiano evangélico puede ir en la noche, además por el tipo y capacidad del negocio, se podría atender a alrededor del </a:t>
            </a:r>
            <a:r>
              <a:rPr lang="es-ES" sz="2200" dirty="0" smtClean="0">
                <a:solidFill>
                  <a:schemeClr val="bg1"/>
                </a:solidFill>
              </a:rPr>
              <a:t>1.65% </a:t>
            </a:r>
            <a:r>
              <a:rPr lang="es-ES" sz="2200" dirty="0" smtClean="0"/>
              <a:t>de los potenciales clientes cada semana.</a:t>
            </a:r>
          </a:p>
          <a:p>
            <a:pPr algn="just">
              <a:buFont typeface="Arial" pitchFamily="34" charset="0"/>
              <a:buChar char="•"/>
              <a:defRPr/>
            </a:pPr>
            <a:r>
              <a:rPr lang="es-ES" sz="2200" dirty="0" smtClean="0"/>
              <a:t>La </a:t>
            </a:r>
            <a:r>
              <a:rPr lang="es-ES" sz="2200" dirty="0" smtClean="0">
                <a:solidFill>
                  <a:schemeClr val="bg1"/>
                </a:solidFill>
              </a:rPr>
              <a:t>capacidad diaria </a:t>
            </a:r>
            <a:r>
              <a:rPr lang="es-ES" sz="2200" dirty="0" smtClean="0"/>
              <a:t>del local es </a:t>
            </a:r>
            <a:r>
              <a:rPr lang="es-ES" sz="2200" b="1" dirty="0" smtClean="0"/>
              <a:t>de </a:t>
            </a:r>
            <a:r>
              <a:rPr lang="es-ES" sz="2200" b="1" dirty="0" smtClean="0">
                <a:solidFill>
                  <a:schemeClr val="bg1"/>
                </a:solidFill>
              </a:rPr>
              <a:t>80 personas</a:t>
            </a:r>
          </a:p>
          <a:p>
            <a:pPr>
              <a:buFont typeface="Arial" pitchFamily="34" charset="0"/>
              <a:buChar char="•"/>
              <a:defRPr/>
            </a:pPr>
            <a:endParaRPr lang="es-EC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625" y="857250"/>
            <a:ext cx="8229600" cy="4525963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De acuerdo al estudio de mercado podemos inferir que de los clientes que visiten nuestro negocio el </a:t>
            </a:r>
            <a:r>
              <a:rPr lang="es-ES" b="1" dirty="0" smtClean="0">
                <a:solidFill>
                  <a:schemeClr val="bg1">
                    <a:lumMod val="95000"/>
                  </a:schemeClr>
                </a:solidFill>
              </a:rPr>
              <a:t>60%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serán jóvenes entre </a:t>
            </a:r>
            <a:r>
              <a:rPr lang="es-ES" dirty="0" smtClean="0">
                <a:solidFill>
                  <a:schemeClr val="bg1">
                    <a:lumMod val="95000"/>
                  </a:schemeClr>
                </a:solidFill>
              </a:rPr>
              <a:t>20 y 24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años con un ingreso mensual aproximado de 300 a 500 dólares.</a:t>
            </a:r>
          </a:p>
          <a:p>
            <a:pPr>
              <a:buFont typeface="Arial" pitchFamily="34" charset="0"/>
              <a:buChar char="•"/>
              <a:defRPr/>
            </a:pPr>
            <a:endParaRPr lang="es-E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s-ES" dirty="0" smtClean="0">
                <a:solidFill>
                  <a:schemeClr val="bg1"/>
                </a:solidFill>
              </a:rPr>
              <a:t>20%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 de los clientes tendrán entre </a:t>
            </a:r>
            <a:r>
              <a:rPr lang="es-ES" dirty="0" smtClean="0">
                <a:solidFill>
                  <a:schemeClr val="bg1"/>
                </a:solidFill>
              </a:rPr>
              <a:t>25 y 30 años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y </a:t>
            </a:r>
            <a:r>
              <a:rPr lang="es-ES" dirty="0" smtClean="0">
                <a:solidFill>
                  <a:schemeClr val="bg1"/>
                </a:solidFill>
              </a:rPr>
              <a:t>20% </a:t>
            </a:r>
            <a:r>
              <a:rPr lang="es-ES" dirty="0" smtClean="0">
                <a:solidFill>
                  <a:schemeClr val="tx2">
                    <a:lumMod val="50000"/>
                  </a:schemeClr>
                </a:solidFill>
              </a:rPr>
              <a:t>serán jóvenes de 15 a 19 años, y personas que no son cristianas.</a:t>
            </a:r>
          </a:p>
          <a:p>
            <a:pPr>
              <a:buFont typeface="Arial" pitchFamily="34" charset="0"/>
              <a:buNone/>
              <a:defRPr/>
            </a:pPr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smtClean="0">
                <a:solidFill>
                  <a:schemeClr val="bg1"/>
                </a:solidFill>
                <a:latin typeface="Baskerville Old Face" pitchFamily="18" charset="0"/>
              </a:rPr>
              <a:t>Diferenciación del Servicio</a:t>
            </a:r>
          </a:p>
        </p:txBody>
      </p:sp>
      <p:sp>
        <p:nvSpPr>
          <p:cNvPr id="1433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300" smtClean="0"/>
              <a:t>El bar ofrecerá el servicio de lounge, con un menú desde mariscos hasta sanduches, desde jugos hasta una copa de vino.  Dichos platos estarán diferenciados con nombres sacados de la biblia.  </a:t>
            </a:r>
          </a:p>
          <a:p>
            <a:pPr algn="just"/>
            <a:r>
              <a:rPr lang="es-ES" sz="2300" smtClean="0"/>
              <a:t> La decoración del local también es muy importante, para que cada cliente pueda conocer un poco más de la cultura de los evangélicos. </a:t>
            </a:r>
          </a:p>
          <a:p>
            <a:pPr algn="just"/>
            <a:r>
              <a:rPr lang="es-ES" sz="2300" smtClean="0"/>
              <a:t>El diseño de paredes, lienzos y mesas  se hará con un mensaje.</a:t>
            </a:r>
          </a:p>
          <a:p>
            <a:pPr algn="just"/>
            <a:r>
              <a:rPr lang="es-ES" sz="2300" smtClean="0"/>
              <a:t>Galletas que se servirán al momento de entregar el menú a los clientes, las cuales se asemejan a las galletas de la fortuna, pero al partirlas en el papel en forma de un papiro habrá un mensaje positivo  o dato curioso referente a la historia de la creencia cristiana evangélica.</a:t>
            </a:r>
          </a:p>
          <a:p>
            <a:pPr algn="just"/>
            <a:r>
              <a:rPr lang="es-ES" sz="2200" smtClean="0"/>
              <a:t>  </a:t>
            </a:r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50" y="2643188"/>
            <a:ext cx="6429375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5 CuadroTexto"/>
          <p:cNvSpPr txBox="1">
            <a:spLocks noChangeArrowheads="1"/>
          </p:cNvSpPr>
          <p:nvPr/>
        </p:nvSpPr>
        <p:spPr bwMode="auto">
          <a:xfrm>
            <a:off x="1428750" y="428625"/>
            <a:ext cx="64293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Arial" charset="0"/>
              <a:buChar char="•"/>
            </a:pPr>
            <a:r>
              <a:rPr lang="es-EC"/>
              <a:t> </a:t>
            </a:r>
            <a:r>
              <a:rPr lang="es-EC" b="1"/>
              <a:t>PAPIROS UNPLUGGED BAR CRISTIANO </a:t>
            </a:r>
            <a:r>
              <a:rPr lang="es-EC"/>
              <a:t>servirá además como plataforma para grupos musicales y solistas que deseen darse a conocer ya que es factible organizar en alianza con la emisora HCJB2 concursos de música de distintos géneros.</a:t>
            </a:r>
          </a:p>
          <a:p>
            <a:pPr>
              <a:buFont typeface="Arial" charset="0"/>
              <a:buChar char="•"/>
            </a:pPr>
            <a:endParaRPr lang="es-EC"/>
          </a:p>
          <a:p>
            <a:endParaRPr lang="es-EC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2143125"/>
            <a:ext cx="1647825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Baskerville Old Face" pitchFamily="18" charset="0"/>
              </a:rPr>
              <a:t>Marketing MIX</a:t>
            </a:r>
          </a:p>
        </p:txBody>
      </p:sp>
      <p:sp>
        <p:nvSpPr>
          <p:cNvPr id="16387" name="2 Marcador de contenido"/>
          <p:cNvSpPr>
            <a:spLocks noGrp="1"/>
          </p:cNvSpPr>
          <p:nvPr>
            <p:ph idx="1"/>
          </p:nvPr>
        </p:nvSpPr>
        <p:spPr>
          <a:xfrm>
            <a:off x="500063" y="1714500"/>
            <a:ext cx="8229600" cy="4525963"/>
          </a:xfrm>
        </p:spPr>
        <p:txBody>
          <a:bodyPr/>
          <a:lstStyle/>
          <a:p>
            <a:r>
              <a:rPr lang="es-EC" b="1" smtClean="0">
                <a:latin typeface="Baskerville Old Face" pitchFamily="18" charset="0"/>
              </a:rPr>
              <a:t>Plaza</a:t>
            </a:r>
            <a:r>
              <a:rPr lang="es-EC" smtClean="0"/>
              <a:t>	</a:t>
            </a:r>
            <a:endParaRPr lang="en-US" smtClean="0"/>
          </a:p>
          <a:p>
            <a:pPr lvl="1">
              <a:buFont typeface="Arial" charset="0"/>
              <a:buNone/>
            </a:pPr>
            <a:r>
              <a:rPr lang="es-EC" smtClean="0"/>
              <a:t>Acceso al nicho de mercado.</a:t>
            </a:r>
            <a:endParaRPr lang="es-ES" smtClean="0"/>
          </a:p>
          <a:p>
            <a:pPr lvl="1">
              <a:buFont typeface="Arial" charset="0"/>
              <a:buNone/>
            </a:pPr>
            <a:r>
              <a:rPr lang="es-EC" smtClean="0"/>
              <a:t>Costo promedio de locales.</a:t>
            </a:r>
            <a:endParaRPr lang="es-ES" smtClean="0"/>
          </a:p>
          <a:p>
            <a:pPr lvl="1">
              <a:buFont typeface="Arial" charset="0"/>
              <a:buNone/>
            </a:pPr>
            <a:r>
              <a:rPr lang="es-EC" smtClean="0"/>
              <a:t>Disponibilidad de locales.</a:t>
            </a:r>
          </a:p>
          <a:p>
            <a:r>
              <a:rPr lang="es-EC" b="1" smtClean="0">
                <a:latin typeface="Baskerville Old Face" pitchFamily="18" charset="0"/>
              </a:rPr>
              <a:t>Promoción</a:t>
            </a:r>
          </a:p>
          <a:p>
            <a:pPr lvl="1">
              <a:buFont typeface="Arial" charset="0"/>
              <a:buNone/>
            </a:pPr>
            <a:r>
              <a:rPr lang="es-ES" smtClean="0"/>
              <a:t>Hojas volantes.</a:t>
            </a:r>
          </a:p>
          <a:p>
            <a:pPr lvl="1">
              <a:buFont typeface="Arial" charset="0"/>
              <a:buNone/>
            </a:pPr>
            <a:r>
              <a:rPr lang="es-ES" smtClean="0"/>
              <a:t>Avisos publicitarios.</a:t>
            </a:r>
          </a:p>
          <a:p>
            <a:pPr lvl="1">
              <a:buFont typeface="Arial" charset="0"/>
              <a:buNone/>
            </a:pPr>
            <a:r>
              <a:rPr lang="es-ES" smtClean="0"/>
              <a:t>Relaciones públicas.</a:t>
            </a:r>
            <a:endParaRPr lang="es-EC" b="1" smtClean="0"/>
          </a:p>
          <a:p>
            <a:pPr>
              <a:buFont typeface="Arial" charset="0"/>
              <a:buNone/>
            </a:pPr>
            <a:endParaRPr lang="es-ES" b="1" smtClean="0"/>
          </a:p>
          <a:p>
            <a:pPr>
              <a:buFont typeface="Arial" charset="0"/>
              <a:buNone/>
            </a:pPr>
            <a:endParaRPr lang="es-EC" smtClean="0"/>
          </a:p>
          <a:p>
            <a:endParaRPr lang="es-EC" smtClean="0"/>
          </a:p>
          <a:p>
            <a:pPr>
              <a:buFont typeface="Arial" charset="0"/>
              <a:buNone/>
            </a:pPr>
            <a:endParaRPr lang="es-EC" smtClean="0"/>
          </a:p>
        </p:txBody>
      </p:sp>
      <p:pic>
        <p:nvPicPr>
          <p:cNvPr id="4" name="3 Marcador de contenido" descr="MA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714625"/>
            <a:ext cx="17494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00063"/>
            <a:ext cx="8229600" cy="5626100"/>
          </a:xfrm>
        </p:spPr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s-EC" b="1" dirty="0" smtClean="0">
                <a:latin typeface="Baskerville Old Face" pitchFamily="18" charset="0"/>
              </a:rPr>
              <a:t>Servicio</a:t>
            </a:r>
          </a:p>
          <a:p>
            <a:pPr lvl="1">
              <a:buFont typeface="Arial" pitchFamily="34" charset="0"/>
              <a:buNone/>
              <a:defRPr/>
            </a:pP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	</a:t>
            </a:r>
            <a:r>
              <a:rPr lang="es-EC" dirty="0" smtClean="0">
                <a:latin typeface="Baskerville Old Face" pitchFamily="18" charset="0"/>
              </a:rPr>
              <a:t>Atención de meseros capacitados.</a:t>
            </a:r>
          </a:p>
          <a:p>
            <a:pPr lvl="1">
              <a:buFont typeface="Arial" pitchFamily="34" charset="0"/>
              <a:buNone/>
              <a:defRPr/>
            </a:pPr>
            <a:r>
              <a:rPr lang="es-EC" dirty="0" smtClean="0">
                <a:latin typeface="Baskerville Old Face" pitchFamily="18" charset="0"/>
              </a:rPr>
              <a:t>	Realización de Eventos y shows en vivo.</a:t>
            </a:r>
          </a:p>
          <a:p>
            <a:pPr lvl="1">
              <a:buFont typeface="Arial" pitchFamily="34" charset="0"/>
              <a:buNone/>
              <a:defRPr/>
            </a:pPr>
            <a:r>
              <a:rPr lang="es-EC" dirty="0" smtClean="0">
                <a:latin typeface="Baskerville Old Face" pitchFamily="18" charset="0"/>
              </a:rPr>
              <a:t>	Servicio al cliente.</a:t>
            </a:r>
          </a:p>
          <a:p>
            <a:pPr lvl="1">
              <a:buFont typeface="Arial" pitchFamily="34" charset="0"/>
              <a:buNone/>
              <a:defRPr/>
            </a:pPr>
            <a:r>
              <a:rPr lang="es-EC" dirty="0" smtClean="0">
                <a:latin typeface="Baskerville Old Face" pitchFamily="18" charset="0"/>
              </a:rPr>
              <a:t>	Administrador interno</a:t>
            </a: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.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s-EC" b="1" dirty="0" smtClean="0">
                <a:latin typeface="Baskerville Old Face" pitchFamily="18" charset="0"/>
              </a:rPr>
              <a:t>Precio</a:t>
            </a:r>
          </a:p>
          <a:p>
            <a:pPr lvl="1">
              <a:buFont typeface="Arial" pitchFamily="34" charset="0"/>
              <a:buNone/>
              <a:defRPr/>
            </a:pPr>
            <a:r>
              <a:rPr lang="es-EC" b="1" dirty="0" smtClean="0">
                <a:solidFill>
                  <a:schemeClr val="accent1">
                    <a:lumMod val="50000"/>
                  </a:schemeClr>
                </a:solidFill>
                <a:latin typeface="Baskerville Old Face" pitchFamily="18" charset="0"/>
              </a:rPr>
              <a:t>	</a:t>
            </a:r>
            <a:r>
              <a:rPr lang="es-EC" dirty="0" smtClean="0">
                <a:latin typeface="Baskerville Old Face" pitchFamily="18" charset="0"/>
              </a:rPr>
              <a:t>Se fija tarifa de consumo mínimo por persona en base a estudio de mercado. </a:t>
            </a:r>
          </a:p>
          <a:p>
            <a:pPr>
              <a:buFont typeface="Arial" pitchFamily="34" charset="0"/>
              <a:buNone/>
              <a:defRPr/>
            </a:pPr>
            <a:endParaRPr lang="es-EC" b="1" dirty="0">
              <a:solidFill>
                <a:schemeClr val="accent1">
                  <a:lumMod val="50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4" name="3 Marcador de contenido" descr="MA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0" y="571500"/>
            <a:ext cx="1428750" cy="102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88" y="5286375"/>
            <a:ext cx="157162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>
          <a:xfrm>
            <a:off x="428625" y="2071688"/>
            <a:ext cx="8229600" cy="1143000"/>
          </a:xfrm>
        </p:spPr>
        <p:txBody>
          <a:bodyPr/>
          <a:lstStyle/>
          <a:p>
            <a:r>
              <a:rPr lang="es-EC" b="1" smtClean="0">
                <a:solidFill>
                  <a:schemeClr val="bg1"/>
                </a:solidFill>
                <a:latin typeface="Baskerville Old Face" pitchFamily="18" charset="0"/>
              </a:rPr>
              <a:t>Estudio Organizacional</a:t>
            </a:r>
          </a:p>
        </p:txBody>
      </p:sp>
      <p:pic>
        <p:nvPicPr>
          <p:cNvPr id="3" name="3 Marcador de contenido" descr="MA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428625" y="214313"/>
            <a:ext cx="4038600" cy="5875337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s-ES" sz="2900" b="1" smtClean="0">
                <a:solidFill>
                  <a:schemeClr val="bg1"/>
                </a:solidFill>
                <a:latin typeface="Arial Unicode MS" pitchFamily="34" charset="-128"/>
              </a:rPr>
              <a:t>ASPECTOS </a:t>
            </a:r>
          </a:p>
          <a:p>
            <a:pPr algn="ctr" eaLnBrk="1" hangingPunct="1">
              <a:buFontTx/>
              <a:buNone/>
            </a:pPr>
            <a:r>
              <a:rPr lang="es-ES" sz="2900" b="1" smtClean="0">
                <a:solidFill>
                  <a:schemeClr val="bg1"/>
                </a:solidFill>
                <a:latin typeface="Arial Unicode MS" pitchFamily="34" charset="-128"/>
              </a:rPr>
              <a:t>LEGALES</a:t>
            </a:r>
          </a:p>
          <a:p>
            <a:pPr algn="ctr" eaLnBrk="1" hangingPunct="1">
              <a:buFontTx/>
              <a:buNone/>
            </a:pPr>
            <a:endParaRPr lang="es-ES" sz="2900" b="1" smtClean="0">
              <a:solidFill>
                <a:srgbClr val="000066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40000"/>
              </a:spcBef>
              <a:spcAft>
                <a:spcPct val="10000"/>
              </a:spcAft>
            </a:pPr>
            <a:r>
              <a:rPr lang="es-ES" smtClean="0">
                <a:solidFill>
                  <a:srgbClr val="000066"/>
                </a:solidFill>
                <a:latin typeface="Arial Unicode MS" pitchFamily="34" charset="-128"/>
              </a:rPr>
              <a:t>Estructura Legal</a:t>
            </a:r>
          </a:p>
          <a:p>
            <a:pPr eaLnBrk="1" hangingPunct="1">
              <a:spcBef>
                <a:spcPct val="40000"/>
              </a:spcBef>
              <a:spcAft>
                <a:spcPct val="10000"/>
              </a:spcAft>
            </a:pPr>
            <a:endParaRPr lang="es-ES" smtClean="0">
              <a:solidFill>
                <a:srgbClr val="000066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40000"/>
              </a:spcBef>
              <a:spcAft>
                <a:spcPct val="10000"/>
              </a:spcAft>
            </a:pPr>
            <a:r>
              <a:rPr lang="es-ES" smtClean="0">
                <a:solidFill>
                  <a:srgbClr val="000066"/>
                </a:solidFill>
                <a:latin typeface="Arial Unicode MS" pitchFamily="34" charset="-128"/>
              </a:rPr>
              <a:t>Constitución Legal del Negocio</a:t>
            </a:r>
          </a:p>
          <a:p>
            <a:pPr eaLnBrk="1" hangingPunct="1">
              <a:spcBef>
                <a:spcPct val="40000"/>
              </a:spcBef>
              <a:spcAft>
                <a:spcPct val="10000"/>
              </a:spcAft>
            </a:pPr>
            <a:endParaRPr lang="es-ES" smtClean="0">
              <a:solidFill>
                <a:srgbClr val="000066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40000"/>
              </a:spcBef>
              <a:spcAft>
                <a:spcPct val="10000"/>
              </a:spcAft>
              <a:buFontTx/>
              <a:buNone/>
            </a:pPr>
            <a:endParaRPr lang="es-ES" smtClean="0">
              <a:solidFill>
                <a:srgbClr val="000066"/>
              </a:solidFill>
              <a:latin typeface="Arial Unicode MS" pitchFamily="34" charset="-128"/>
            </a:endParaRPr>
          </a:p>
          <a:p>
            <a:pPr eaLnBrk="1" hangingPunct="1">
              <a:spcBef>
                <a:spcPct val="40000"/>
              </a:spcBef>
              <a:spcAft>
                <a:spcPct val="10000"/>
              </a:spcAft>
              <a:buFontTx/>
              <a:buNone/>
            </a:pPr>
            <a:endParaRPr lang="es-ES" smtClean="0">
              <a:solidFill>
                <a:srgbClr val="000066"/>
              </a:solidFill>
              <a:latin typeface="Arial Unicode MS" pitchFamily="34" charset="-128"/>
            </a:endParaRPr>
          </a:p>
        </p:txBody>
      </p:sp>
      <p:sp>
        <p:nvSpPr>
          <p:cNvPr id="19459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42875"/>
            <a:ext cx="4038600" cy="6392863"/>
          </a:xfrm>
        </p:spPr>
        <p:txBody>
          <a:bodyPr>
            <a:spAutoFit/>
          </a:bodyPr>
          <a:lstStyle/>
          <a:p>
            <a:pPr algn="ctr" eaLnBrk="1" hangingPunct="1">
              <a:buFontTx/>
              <a:buNone/>
            </a:pPr>
            <a:r>
              <a:rPr lang="es-ES" sz="2900" b="1" smtClean="0">
                <a:solidFill>
                  <a:schemeClr val="bg1"/>
                </a:solidFill>
                <a:latin typeface="Arial Unicode MS" pitchFamily="34" charset="-128"/>
              </a:rPr>
              <a:t>CONDICIONES</a:t>
            </a:r>
          </a:p>
          <a:p>
            <a:pPr algn="ctr" eaLnBrk="1" hangingPunct="1">
              <a:buFontTx/>
              <a:buNone/>
            </a:pPr>
            <a:r>
              <a:rPr lang="es-ES" sz="2900" b="1" smtClean="0">
                <a:solidFill>
                  <a:schemeClr val="bg1"/>
                </a:solidFill>
                <a:latin typeface="Arial Unicode MS" pitchFamily="34" charset="-128"/>
              </a:rPr>
              <a:t> TRIBUTARIAS</a:t>
            </a:r>
          </a:p>
          <a:p>
            <a:pPr algn="ctr" eaLnBrk="1" hangingPunct="1">
              <a:buFontTx/>
              <a:buNone/>
            </a:pPr>
            <a:endParaRPr lang="es-ES" sz="2900" b="1" smtClean="0">
              <a:solidFill>
                <a:srgbClr val="000066"/>
              </a:solidFill>
              <a:latin typeface="Arial Unicode MS" pitchFamily="34" charset="-128"/>
            </a:endParaRPr>
          </a:p>
          <a:p>
            <a:pPr eaLnBrk="1" hangingPunct="1">
              <a:spcAft>
                <a:spcPct val="10000"/>
              </a:spcAft>
            </a:pPr>
            <a:r>
              <a:rPr lang="es-ES" smtClean="0">
                <a:solidFill>
                  <a:srgbClr val="000066"/>
                </a:solidFill>
                <a:latin typeface="Arial Unicode MS" pitchFamily="34" charset="-128"/>
              </a:rPr>
              <a:t>Registro Único de Contribuyente</a:t>
            </a:r>
          </a:p>
          <a:p>
            <a:pPr eaLnBrk="1" hangingPunct="1">
              <a:spcAft>
                <a:spcPct val="10000"/>
              </a:spcAft>
            </a:pPr>
            <a:r>
              <a:rPr lang="es-ES" smtClean="0">
                <a:solidFill>
                  <a:srgbClr val="000066"/>
                </a:solidFill>
                <a:latin typeface="Arial Unicode MS" pitchFamily="34" charset="-128"/>
              </a:rPr>
              <a:t>Permiso de Funcionamiento de los Bomberos</a:t>
            </a:r>
          </a:p>
          <a:p>
            <a:pPr eaLnBrk="1" hangingPunct="1">
              <a:spcAft>
                <a:spcPct val="10000"/>
              </a:spcAft>
            </a:pPr>
            <a:r>
              <a:rPr lang="es-ES" smtClean="0">
                <a:solidFill>
                  <a:srgbClr val="000066"/>
                </a:solidFill>
                <a:latin typeface="Arial Unicode MS" pitchFamily="34" charset="-128"/>
              </a:rPr>
              <a:t>Permiso Municipal de Funcionamiento</a:t>
            </a:r>
          </a:p>
          <a:p>
            <a:pPr eaLnBrk="1" hangingPunct="1">
              <a:spcAft>
                <a:spcPct val="10000"/>
              </a:spcAft>
            </a:pPr>
            <a:r>
              <a:rPr lang="es-ES" smtClean="0">
                <a:solidFill>
                  <a:srgbClr val="000066"/>
                </a:solidFill>
                <a:latin typeface="Arial Unicode MS" pitchFamily="34" charset="-128"/>
              </a:rPr>
              <a:t>Afiliación a la Subsecretaria de la Cámara de Turismo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63" y="4714875"/>
            <a:ext cx="1893887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Baskerville Old Face" pitchFamily="18" charset="0"/>
              </a:rPr>
              <a:t>Aspectos Administrativos</a:t>
            </a:r>
          </a:p>
        </p:txBody>
      </p:sp>
      <p:pic>
        <p:nvPicPr>
          <p:cNvPr id="20483" name="Diagrama 1"/>
          <p:cNvPicPr>
            <a:picLocks noChangeArrowheads="1"/>
          </p:cNvPicPr>
          <p:nvPr/>
        </p:nvPicPr>
        <p:blipFill>
          <a:blip r:embed="rId3"/>
          <a:srcRect l="-42104" r="-41960"/>
          <a:stretch>
            <a:fillRect/>
          </a:stretch>
        </p:blipFill>
        <p:spPr bwMode="auto">
          <a:xfrm>
            <a:off x="1428750" y="1714500"/>
            <a:ext cx="6572250" cy="402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3 Marcador de contenido" descr="MAI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85938"/>
            <a:ext cx="8229600" cy="4340225"/>
          </a:xfrm>
        </p:spPr>
        <p:txBody>
          <a:bodyPr/>
          <a:lstStyle/>
          <a:p>
            <a:pPr algn="just">
              <a:buFont typeface="Arial" pitchFamily="34" charset="0"/>
              <a:buNone/>
              <a:defRPr/>
            </a:pPr>
            <a:r>
              <a:rPr lang="es-EC" dirty="0" smtClean="0">
                <a:latin typeface="Baskerville Old Face" pitchFamily="18" charset="0"/>
              </a:rPr>
              <a:t>    </a:t>
            </a:r>
            <a:r>
              <a:rPr lang="es-EC" b="1" dirty="0" smtClean="0">
                <a:latin typeface="+mj-lt"/>
              </a:rPr>
              <a:t>PAPIROS UNPLUGGED BAR CRISTIANO </a:t>
            </a:r>
            <a:r>
              <a:rPr lang="es-EC" dirty="0" smtClean="0">
                <a:latin typeface="Baskerville Old Face" pitchFamily="18" charset="0"/>
              </a:rPr>
              <a:t>es una idea heterogénea de bar dentro del marcado de discotecas y bares, en la ciudad de Guayaquil. Puesto que este bar está enfocado a un nicho diferente al resto, siento este el grupo de cristianos evangélicos de esta ciudad.</a:t>
            </a:r>
            <a:endParaRPr lang="es-ES" dirty="0">
              <a:latin typeface="Baskerville Old Face" pitchFamily="18" charset="0"/>
            </a:endParaRPr>
          </a:p>
        </p:txBody>
      </p:sp>
      <p:pic>
        <p:nvPicPr>
          <p:cNvPr id="4" name="3 Marcador de contenido" descr="MA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askerville Old Face" pitchFamily="18" charset="0"/>
              </a:rPr>
              <a:t>ANÁLISIS FINANCIERO Y ECONÓMICO</a:t>
            </a:r>
            <a:endParaRPr lang="es-ES" b="1" dirty="0" smtClean="0">
              <a:solidFill>
                <a:schemeClr val="bg1">
                  <a:lumMod val="9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21507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tx1"/>
                </a:solidFill>
                <a:latin typeface="Baskerville Old Face" pitchFamily="18" charset="0"/>
              </a:rPr>
              <a:t>Viabilidad y </a:t>
            </a:r>
            <a:r>
              <a:rPr lang="es-EC" b="1" smtClean="0">
                <a:solidFill>
                  <a:schemeClr val="tx1"/>
                </a:solidFill>
                <a:latin typeface="Baskerville Old Face" pitchFamily="18" charset="0"/>
              </a:rPr>
              <a:t>Proyección</a:t>
            </a:r>
          </a:p>
        </p:txBody>
      </p:sp>
      <p:pic>
        <p:nvPicPr>
          <p:cNvPr id="4" name="3 Marcador de contenido" descr="MA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28625" y="928688"/>
          <a:ext cx="3857625" cy="5294312"/>
        </p:xfrm>
        <a:graphic>
          <a:graphicData uri="http://schemas.openxmlformats.org/drawingml/2006/table">
            <a:tbl>
              <a:tblPr/>
              <a:tblGrid>
                <a:gridCol w="2922462"/>
                <a:gridCol w="935189"/>
              </a:tblGrid>
              <a:tr h="292219">
                <a:tc gridSpan="2"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0838"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err="1">
                          <a:solidFill>
                            <a:srgbClr val="000000"/>
                          </a:solidFill>
                          <a:latin typeface="Arial"/>
                        </a:rPr>
                        <a:t>Adecuacion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del Local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Aparatos Sanitarios</a:t>
                      </a:r>
                    </a:p>
                  </a:txBody>
                  <a:tcPr marL="6508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630,00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Adecuación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la Obra</a:t>
                      </a:r>
                    </a:p>
                  </a:txBody>
                  <a:tcPr marL="6508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2.500,00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Iluminación 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Instalaciones Eléctricas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508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980,00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Pintura</a:t>
                      </a:r>
                    </a:p>
                  </a:txBody>
                  <a:tcPr marL="65082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354,00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4.464,00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300838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Equipos y Enseres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Equipos de Audio y Video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8.815,51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Enseres y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Utensilios </a:t>
                      </a:r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cocina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5.682,66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Equipos de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Computación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1.750,00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Muebles y </a:t>
                      </a:r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Decoración 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5.520,00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Caja Registradora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Extintor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64,00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2219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Telefono y Linea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134,40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Total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22.231,57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4572000" y="1500188"/>
          <a:ext cx="4286250" cy="3005137"/>
        </p:xfrm>
        <a:graphic>
          <a:graphicData uri="http://schemas.openxmlformats.org/drawingml/2006/table">
            <a:tbl>
              <a:tblPr/>
              <a:tblGrid>
                <a:gridCol w="3247799"/>
                <a:gridCol w="1038481"/>
              </a:tblGrid>
              <a:tr h="26924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Activos Diferidos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99"/>
                    </a:solidFill>
                  </a:tcPr>
                </a:tc>
              </a:tr>
              <a:tr h="269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Gastos de  Servicios Prestados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   5.020,00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Cuenta de </a:t>
                      </a:r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Integración </a:t>
                      </a:r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de Capitales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    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Gastos de </a:t>
                      </a:r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Constitución </a:t>
                      </a:r>
                      <a:endParaRPr lang="es-ES" sz="14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     350,00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Aspectos Tributarios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i="0" u="none" strike="noStrike" kern="120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     104,00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6924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Alquiler Pre Pagado</a:t>
                      </a:r>
                    </a:p>
                  </a:txBody>
                  <a:tcPr marL="85725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s-ES" sz="1400" b="0" i="0" u="none" strike="noStrike" kern="1200" dirty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    1.600,00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7793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Activos </a:t>
                      </a:r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Diferidos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7.274,00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77933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3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Capital de Trabajo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</a:t>
                      </a: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1402,30 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00"/>
                    </a:solidFill>
                  </a:tcPr>
                </a:tc>
              </a:tr>
              <a:tr h="277933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3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DE LA INVERSION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34.606,77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  <p:sp>
        <p:nvSpPr>
          <p:cNvPr id="8" name="7 Elipse"/>
          <p:cNvSpPr/>
          <p:nvPr/>
        </p:nvSpPr>
        <p:spPr>
          <a:xfrm>
            <a:off x="8001000" y="3643313"/>
            <a:ext cx="785813" cy="4286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2634" name="8 CuadroTexto"/>
          <p:cNvSpPr txBox="1">
            <a:spLocks noChangeArrowheads="1"/>
          </p:cNvSpPr>
          <p:nvPr/>
        </p:nvSpPr>
        <p:spPr bwMode="auto">
          <a:xfrm>
            <a:off x="1643063" y="428625"/>
            <a:ext cx="6215062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4400" b="1">
                <a:solidFill>
                  <a:schemeClr val="bg1">
                    <a:lumMod val="95000"/>
                  </a:schemeClr>
                </a:solidFill>
                <a:latin typeface="Baskerville Old Face" pitchFamily="18" charset="0"/>
              </a:rPr>
              <a:t>INVERSION INICIAL</a:t>
            </a:r>
            <a:endParaRPr lang="es-ES" sz="4400" b="1">
              <a:solidFill>
                <a:schemeClr val="bg1">
                  <a:lumMod val="95000"/>
                </a:schemeClr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/>
          <p:cNvSpPr>
            <a:spLocks noGrp="1"/>
          </p:cNvSpPr>
          <p:nvPr>
            <p:ph type="title"/>
          </p:nvPr>
        </p:nvSpPr>
        <p:spPr>
          <a:xfrm>
            <a:off x="500063" y="50006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askerville Old Face" pitchFamily="18" charset="0"/>
              </a:rPr>
              <a:t>GASTOS</a:t>
            </a:r>
            <a:r>
              <a:rPr lang="en-US" b="1" dirty="0" smtClean="0">
                <a:latin typeface="Baskerville Old Face" pitchFamily="18" charset="0"/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askerville Old Face" pitchFamily="18" charset="0"/>
              </a:rPr>
              <a:t>DE</a:t>
            </a:r>
            <a:r>
              <a:rPr lang="en-US" b="1" dirty="0" smtClean="0">
                <a:latin typeface="Baskerville Old Face" pitchFamily="18" charset="0"/>
              </a:rPr>
              <a:t> 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askerville Old Face" pitchFamily="18" charset="0"/>
              </a:rPr>
              <a:t>PERSONAL</a:t>
            </a:r>
            <a:endParaRPr lang="es-ES" b="1" dirty="0" smtClean="0">
              <a:solidFill>
                <a:schemeClr val="bg1">
                  <a:lumMod val="95000"/>
                </a:schemeClr>
              </a:solidFill>
              <a:latin typeface="Baskerville Old Face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357313" y="2071688"/>
          <a:ext cx="6786562" cy="3449637"/>
        </p:xfrm>
        <a:graphic>
          <a:graphicData uri="http://schemas.openxmlformats.org/drawingml/2006/table">
            <a:tbl>
              <a:tblPr/>
              <a:tblGrid>
                <a:gridCol w="2276795"/>
                <a:gridCol w="1292952"/>
                <a:gridCol w="827489"/>
                <a:gridCol w="1313638"/>
                <a:gridCol w="1075736"/>
              </a:tblGrid>
              <a:tr h="28241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DE SUELDO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43232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CARGO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Sueldo Individual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Personas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Sueldo Mensual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Sueldo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5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GERENTE GENERAL y Cajero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500,00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500,00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5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ADMINISTRADOR INTERNO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400,00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400,00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4.800,00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5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RELACIONISTA PUBLICO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400,00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400,00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4.800,00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5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JEFE DE COCINA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280,00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 280,00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3.360,00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5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D.J.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280,00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280,00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3.360,00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5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ASISTENTES DE COCINA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500,00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6.000,00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35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MESEROS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250,00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750,00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9.000,00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32327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 </a:t>
                      </a:r>
                      <a:r>
                        <a:rPr lang="es-ES" sz="1200" b="1" i="0" u="none" strike="noStrike" baseline="0" dirty="0" smtClean="0">
                          <a:solidFill>
                            <a:srgbClr val="000000"/>
                          </a:solidFill>
                          <a:latin typeface="Arial"/>
                        </a:rPr>
                        <a:t> Contratado</a:t>
                      </a:r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Sueldo Individual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Personas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Sueldo Mensual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Sueldo 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35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SERVICIO DE GUARDIANIA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400,00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400,00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4.800,00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8489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               2.760,00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               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Arial"/>
                        </a:rPr>
                        <a:t>       42.120,00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3534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1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Elaborado por los autores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S" b="1" dirty="0" smtClean="0">
                <a:solidFill>
                  <a:schemeClr val="bg1">
                    <a:lumMod val="95000"/>
                  </a:schemeClr>
                </a:solidFill>
                <a:latin typeface="Baskerville Old Face" pitchFamily="18" charset="0"/>
              </a:rPr>
              <a:t>Gastos Administrativos, de Promoción y Ventas </a:t>
            </a:r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500063" y="1982788"/>
          <a:ext cx="8286750" cy="4206875"/>
        </p:xfrm>
        <a:graphic>
          <a:graphicData uri="http://schemas.openxmlformats.org/drawingml/2006/table">
            <a:tbl>
              <a:tblPr/>
              <a:tblGrid>
                <a:gridCol w="1947754"/>
                <a:gridCol w="1381135"/>
                <a:gridCol w="991584"/>
                <a:gridCol w="991584"/>
                <a:gridCol w="991584"/>
                <a:gridCol w="991584"/>
                <a:gridCol w="991584"/>
              </a:tblGrid>
              <a:tr h="14328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GASTOS ADMINISTRATIVOS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67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PERIODOS ANUALES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Alquiler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$ 10.800,00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$ 11.876,76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$ 13.060,87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$ 14.363,04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$ 15.795,04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$ 17.369,80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Suministros de Oficina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$ 804,00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$ 884,16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$ 972,31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$ 1.069,25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$ 1.175,85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$ 1.293,09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Energía Eléctrica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$ 1.800,00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$ 1.979,46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$ 2.176,81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$ 2.393,84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$ 2.632,51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$ 2.894,97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Teléfono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$ 600,00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$ 659,82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$ 725,60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$ 797,95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$ 877,50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$ 964,99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Agua Potable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$ 1.200,00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$ 1.319,64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$ 1.451,21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$ 1.595,89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$ 1.755,00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$ 1.929,98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Musica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12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$ 9.600,00 </a:t>
                      </a:r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$ 10.557,12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$ 11.609,66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$ 12.767,15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$ 14.040,03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$ 15.439,82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Provisiones de Bar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$ 9.591,60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$ 10.547,88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$ 11.599,51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$ 12.755,98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$ 12.755,98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$ 14.027,75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SUMAN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$ 34.395,60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$ 37.824,84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$ 41.595,98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$ 45.743,10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$ 49.031,91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$ 53.920,39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4328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Imprevistos 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$ 1.031,87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$ 1.134,75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$ 1.247,88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$ 1.372,29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$ 1.470,96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$ 1.617,61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43282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28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PROMOCIóN Y SERVICIOS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67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PERIODOS ANUALES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Año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Año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Año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Año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Año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Publicidad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     1.410,00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1.550,58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1.705,17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1.875,17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2.062,13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2.267,72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36769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SUMAN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$ 1.410,00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$ 1.550,58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$ 1.705,17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$ 1.875,17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$ 2.062,13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$ 8.603,05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</a:tr>
              <a:tr h="14328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Imprevistos 3%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$ 42,30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$ 46,52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$ 51,16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$ 56,26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$ 61,86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$ 258,09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256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Total de 3% de Imprevistos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$ 1.074,17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$ 1.181,26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$ 1.299,03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$ 1.428,55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$ 1.532,82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$ 1.875,70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s-EC" b="1" dirty="0" smtClean="0">
                <a:solidFill>
                  <a:schemeClr val="bg1">
                    <a:lumMod val="95000"/>
                  </a:schemeClr>
                </a:solidFill>
                <a:latin typeface="Baskerville Old Face" pitchFamily="18" charset="0"/>
              </a:rPr>
              <a:t>Cálculo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Baskerville Old Face" pitchFamily="18" charset="0"/>
              </a:rPr>
              <a:t> de Ingresos</a:t>
            </a:r>
            <a:endParaRPr lang="es-ES" b="1" dirty="0" smtClean="0">
              <a:solidFill>
                <a:schemeClr val="bg1">
                  <a:lumMod val="95000"/>
                </a:schemeClr>
              </a:solidFill>
              <a:latin typeface="Baskerville Old Face" pitchFamily="18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143125" y="1397000"/>
          <a:ext cx="5214938" cy="5089525"/>
        </p:xfrm>
        <a:graphic>
          <a:graphicData uri="http://schemas.openxmlformats.org/drawingml/2006/table">
            <a:tbl>
              <a:tblPr/>
              <a:tblGrid>
                <a:gridCol w="3178925"/>
                <a:gridCol w="998816"/>
                <a:gridCol w="1037233"/>
              </a:tblGrid>
              <a:tr h="15949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COSTO DE VENTAS DIRECTOS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Mensual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237477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Proviciones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de Bar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799,30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9.591,60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98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Sueldo de Jefe de Cocina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280,00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3.360,00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98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Sueldo de Asistente de Cocina (2)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500,00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6.000,00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98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Meseros (3)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750,00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9.000,00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1898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2.329,30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27.951,60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Mensual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31898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Numero de Personas atendidas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960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11.520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l" fontAlgn="b"/>
                      <a:endParaRPr lang="es-ES" sz="10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Mensual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C090"/>
                    </a:solidFill>
                  </a:tcPr>
                </a:tc>
              </a:tr>
              <a:tr h="31898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Costo de venta unitario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2,43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2,43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INGRESOS BRUTOS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495">
                <a:tc>
                  <a:txBody>
                    <a:bodyPr/>
                    <a:lstStyle/>
                    <a:p>
                      <a:pPr algn="l" fontAlgn="b"/>
                      <a:endParaRPr lang="es-ES" sz="10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Mensual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Anual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  <a:tr h="31898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Precio de Entrada (Consumo Minimo)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7,00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7,00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18989"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Numero de Personas atendidas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 960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11.520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E0EC"/>
                    </a:solidFill>
                  </a:tcPr>
                </a:tc>
              </a:tr>
              <a:tr h="318989">
                <a:tc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0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80.640,00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1 Título"/>
          <p:cNvSpPr>
            <a:spLocks noGrp="1"/>
          </p:cNvSpPr>
          <p:nvPr>
            <p:ph type="title"/>
          </p:nvPr>
        </p:nvSpPr>
        <p:spPr>
          <a:xfrm>
            <a:off x="428625" y="714375"/>
            <a:ext cx="8229600" cy="785813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Baskerville Old Face" pitchFamily="18" charset="0"/>
              </a:rPr>
              <a:t>Capital de Trabajo</a:t>
            </a:r>
            <a:br>
              <a:rPr lang="en-US" b="1" smtClean="0">
                <a:solidFill>
                  <a:schemeClr val="bg1"/>
                </a:solidFill>
                <a:latin typeface="Baskerville Old Face" pitchFamily="18" charset="0"/>
              </a:rPr>
            </a:br>
            <a:r>
              <a:rPr lang="en-US" b="1" smtClean="0">
                <a:solidFill>
                  <a:schemeClr val="bg1"/>
                </a:solidFill>
                <a:latin typeface="Baskerville Old Face" pitchFamily="18" charset="0"/>
              </a:rPr>
              <a:t>Saldo de Caja Año 1</a:t>
            </a:r>
            <a:r>
              <a:rPr lang="es-ES" b="1" smtClean="0">
                <a:solidFill>
                  <a:schemeClr val="bg1"/>
                </a:solidFill>
                <a:latin typeface="Baskerville Old Face" pitchFamily="18" charset="0"/>
              </a:rPr>
              <a:t/>
            </a:r>
            <a:br>
              <a:rPr lang="es-ES" b="1" smtClean="0">
                <a:solidFill>
                  <a:schemeClr val="bg1"/>
                </a:solidFill>
                <a:latin typeface="Baskerville Old Face" pitchFamily="18" charset="0"/>
              </a:rPr>
            </a:br>
            <a:endParaRPr lang="es-ES" b="1" smtClean="0">
              <a:solidFill>
                <a:schemeClr val="bg1"/>
              </a:solidFill>
              <a:latin typeface="Baskerville Old Face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42875" y="1500188"/>
          <a:ext cx="8923338" cy="4902200"/>
        </p:xfrm>
        <a:graphic>
          <a:graphicData uri="http://schemas.openxmlformats.org/drawingml/2006/table">
            <a:tbl>
              <a:tblPr/>
              <a:tblGrid>
                <a:gridCol w="1421922"/>
                <a:gridCol w="576884"/>
                <a:gridCol w="732004"/>
                <a:gridCol w="128884"/>
                <a:gridCol w="552476"/>
                <a:gridCol w="594633"/>
                <a:gridCol w="532508"/>
                <a:gridCol w="532508"/>
                <a:gridCol w="552476"/>
                <a:gridCol w="532508"/>
                <a:gridCol w="532508"/>
                <a:gridCol w="552476"/>
                <a:gridCol w="552476"/>
                <a:gridCol w="552476"/>
                <a:gridCol w="576884"/>
              </a:tblGrid>
              <a:tr h="201026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10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SALDO DE CAJA AÑO 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973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INGRESOS PROYECTADOS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Periodos Mensuales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794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Ingresos por Entradas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$ 5.320,00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$ 79.240,00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94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$ 5.320,00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</a:t>
                      </a:r>
                      <a:r>
                        <a:rPr lang="es-ES" sz="900" b="1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900" b="1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6.720,00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$ 79.240,00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789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89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8973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EGRESOS PROYECTADOS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9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Periodos Mensuales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794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de Personal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3.510,00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3.510,00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3.510,00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42.120,00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94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Administrativos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2.866,30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2.866,30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34.395,60 </a:t>
                      </a:r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94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Gastos de Publicidad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346,00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      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266,00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266,00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266,00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$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0" i="0" u="none" strike="noStrike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266,00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$ 1.410,00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5794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SUMAN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$ 6.722,30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$ 6.376,30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$ 6.376,30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s-ES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$ 6.642,30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$ 6.376,30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$ 6.376,30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$ 6.642,30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$ 6.376,30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$ 6.376,30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$ 6.642,30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$ 6.376,30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$ 6.642,30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$ 77.925,60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9893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900" b="1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789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S" sz="900" b="0" i="0" u="none" strike="noStrike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06292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CAPITAL DE TRABAJO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8973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Periodos Mensuales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Mes 12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57946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Saldo de Caja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-$ 1.402,30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$ 343,70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$ 343,70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$ 77,70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$ 343,70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$ 343,70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$ 77,70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$ 343,70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$ 343,70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$ 77,70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$ 343,70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$ 77,70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FFFFFF"/>
                          </a:solidFill>
                          <a:latin typeface="Arial" pitchFamily="34" charset="0"/>
                          <a:cs typeface="Arial" pitchFamily="34" charset="0"/>
                        </a:rPr>
                        <a:t>$ 1.314,40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00"/>
                    </a:solidFill>
                  </a:tcPr>
                </a:tc>
              </a:tr>
              <a:tr h="357948">
                <a:tc>
                  <a:txBody>
                    <a:bodyPr/>
                    <a:lstStyle/>
                    <a:p>
                      <a:pPr algn="l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Saldos Acumulados de Caja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-$ 1.402,30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-$ 1.058,60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-$ 714,90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-$ 637,20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-$ 293,50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$ 50,20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$ 127,90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$ 471,60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$ 815,30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$ 893,00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$ 1.236,70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$ 1.314,40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9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Baskerville Old Face" pitchFamily="18" charset="0"/>
              </a:rPr>
              <a:t>Flujo de Caja</a:t>
            </a:r>
            <a:endParaRPr lang="es-ES" b="1" smtClean="0">
              <a:solidFill>
                <a:schemeClr val="bg1"/>
              </a:solidFill>
              <a:latin typeface="Baskerville Old Face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1071563" y="1143000"/>
          <a:ext cx="7072312" cy="5143500"/>
        </p:xfrm>
        <a:graphic>
          <a:graphicData uri="http://schemas.openxmlformats.org/drawingml/2006/table">
            <a:tbl>
              <a:tblPr/>
              <a:tblGrid>
                <a:gridCol w="1632083"/>
                <a:gridCol w="1088056"/>
                <a:gridCol w="1088056"/>
                <a:gridCol w="1088056"/>
                <a:gridCol w="1088056"/>
                <a:gridCol w="1088056"/>
              </a:tblGrid>
              <a:tr h="321981">
                <a:tc gridSpan="6"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Aharon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59660"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ES" sz="12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27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Total Ingresos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Periodos Anuales: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Año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Año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Año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Año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Año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507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Ingresos por Ventas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$ 79.240,00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$ 115.200,00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$ 132.480,00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$ 152.352,00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$ 175.204,80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SUMAN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$ 79.240,00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$ 115.200,00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$ 132.480,00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$ 152.352,00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$ 175.204,80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22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27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TOTAL DE EGRESOS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Periodos Anuales: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Año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Año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Año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Año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Año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Gastos de Personal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$ 42.120,00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$ 46.319,36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$ 61.920,00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$ 68.093,42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$ 74.882,34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47863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Gastos Administrativos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$ 34.395,60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$ 37.824,84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$ 41.595,98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$ 45.743,10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$ 50.303,68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9082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Gastos de Publicidad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$ 1.410,00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$ 1.550,58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$ 1.705,17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$ 1.875,17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$ 2.062,13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2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SUMAN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$ 77.925,60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$ 85.694,78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 Rounded MT Bold"/>
                        </a:rPr>
                        <a:t>$ 105.221,15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 Rounded MT Bold"/>
                        </a:rPr>
                        <a:t>$ 115.711,70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 Rounded MT Bold"/>
                        </a:rPr>
                        <a:t>$ 127.248,15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  <a:tr h="22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2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9274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s-ES" sz="1200" b="1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FLUJO DE CAJA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23931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Periodos Anuales: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>
                          <a:solidFill>
                            <a:srgbClr val="000000"/>
                          </a:solidFill>
                          <a:latin typeface="Arial Rounded MT Bold"/>
                        </a:rPr>
                        <a:t>Año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Año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Año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Año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latin typeface="Arial Rounded MT Bold"/>
                        </a:rPr>
                        <a:t>Año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3524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 dirty="0">
                          <a:solidFill>
                            <a:srgbClr val="FFFFFF"/>
                          </a:solidFill>
                          <a:latin typeface="Arial Rounded MT Bold"/>
                        </a:rPr>
                        <a:t>FLUJO DE CAJA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 Rounded MT Bold"/>
                        </a:rPr>
                        <a:t>$ 1.314,40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 Rounded MT Bold"/>
                        </a:rPr>
                        <a:t>$ 29.505,22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$ 27.258,85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>
                          <a:solidFill>
                            <a:srgbClr val="FFFFFF"/>
                          </a:solidFill>
                          <a:latin typeface="Arial Rounded MT Bold"/>
                        </a:rPr>
                        <a:t>$ 36.640,30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i="0" u="none" strike="noStrike" dirty="0">
                          <a:solidFill>
                            <a:srgbClr val="FFFFFF"/>
                          </a:solidFill>
                          <a:latin typeface="Arial Rounded MT Bold"/>
                        </a:rPr>
                        <a:t>$ 47.956,65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008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3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Baskerville Old Face" pitchFamily="18" charset="0"/>
              </a:rPr>
              <a:t>Estado</a:t>
            </a:r>
            <a:r>
              <a:rPr lang="en-US" b="1" smtClean="0">
                <a:latin typeface="Baskerville Old Face" pitchFamily="18" charset="0"/>
              </a:rPr>
              <a:t> </a:t>
            </a:r>
            <a:r>
              <a:rPr lang="en-US" b="1" smtClean="0">
                <a:solidFill>
                  <a:schemeClr val="bg1"/>
                </a:solidFill>
                <a:latin typeface="Baskerville Old Face" pitchFamily="18" charset="0"/>
              </a:rPr>
              <a:t>de Resultados</a:t>
            </a:r>
            <a:endParaRPr lang="es-ES" b="1" smtClean="0">
              <a:solidFill>
                <a:schemeClr val="bg1"/>
              </a:solidFill>
              <a:latin typeface="Baskerville Old Face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571500" y="714375"/>
          <a:ext cx="8215313" cy="6097588"/>
        </p:xfrm>
        <a:graphic>
          <a:graphicData uri="http://schemas.openxmlformats.org/drawingml/2006/table">
            <a:tbl>
              <a:tblPr/>
              <a:tblGrid>
                <a:gridCol w="2502122"/>
                <a:gridCol w="1003558"/>
                <a:gridCol w="906725"/>
                <a:gridCol w="950741"/>
                <a:gridCol w="950741"/>
                <a:gridCol w="950741"/>
                <a:gridCol w="950741"/>
              </a:tblGrid>
              <a:tr h="190842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ESTADOS DE RESULTADOS PROYECTADOS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534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Periodos Anuales: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Año 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Año 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Año 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Año 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>
                          <a:solidFill>
                            <a:schemeClr val="bg1"/>
                          </a:solidFill>
                          <a:latin typeface="Arial"/>
                        </a:rPr>
                        <a:t> Año 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"/>
                        </a:rPr>
                        <a:t> Año 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INGRESOS OPERACIONALES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Ventas Netas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$ 79.240,00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$ 115.200,00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$ 132.480,00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$ 152.352,00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$ 175.204,80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TOTAL INGRESOS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$ 79.240,00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$ 115.200,00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$ 132.480,00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$ 152.352,00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$ 175.204,80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5251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EGRESOS OPERATIVOS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Adecuación </a:t>
                      </a:r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del local 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4.464,00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Equipos de Audio y Video 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8.815,51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Enseres y Utencilios de cocina 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5.682,66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Equipos de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Computación 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1.750,00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Muebles y </a:t>
                      </a:r>
                      <a:r>
                        <a:rPr lang="es-ES" sz="7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Decoración </a:t>
                      </a:r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5.520,00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Caja Registradora 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  265,00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Extintor 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  64,00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Telefono y Linea 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  134,40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Gastos de Servicios prestados 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5.020,00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Personal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$ 42.120,00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$ 46.319,36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61.920,00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68.093,42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74.882,34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Administrativos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$ 34.395,60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$ 37.824,84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$ 41.595,98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$ 45.743,10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$ 50.303,68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Publicidad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$ 1.410,00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$ 1.550,58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$ 1.705,17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$ 1.875,17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$ 2.062,13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Constitución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350,00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Capital de Trabajo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1.402,30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Gastos de Alquiler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1.600,00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Imprevistos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$ 2.106,04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$ 2.316,01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$ 2.546,91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$ 2.800,84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$ 3.003,78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TOTAL EGRESOS OPERATIVOS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     35.067,87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  80.031,64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   88.010,79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 107.768,06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 118.512,54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    130.251,93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EGRESOS NO OPERATIVOS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Aspectos Tributarios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 104,00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104,00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104,00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104,00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104,00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    104,00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Cuenta de Integración de Capitales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     200,00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(-) Depreciación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2.930,48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2.930,48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2.930,48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        2.930,48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  2.930,48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61724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TOTAL EGRESOS NO OPERATIVOS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$ 304,00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$ 3.034,48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$ 3.034,48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$ 3.034,48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$ 3.034,48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 Black" pitchFamily="34" charset="0"/>
                        </a:rPr>
                        <a:t>$ 3.034,48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TOTAL DE EGRESOS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       35.371,87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    83.066,12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     91.045,27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   110.802,54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   121.547,02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   133.286,41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261724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UTILIDAD BRUTA Antes de </a:t>
                      </a:r>
                      <a:r>
                        <a:rPr lang="es-ES" sz="700" b="1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Participación </a:t>
                      </a:r>
                      <a:endParaRPr lang="es-ES" sz="700" b="1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7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De trabajadores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(35.371,87)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(3.826,12)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24.154,73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21.677,46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30.804,98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41.918,39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Repartición de Utilidades 15%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$ 3.623,21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$ 3.251,62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$ 4.620,75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$ 6.287,76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UTILIDAD ANTES DE IMPUESTOS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(35.371,87)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(3.826,12)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20.531,52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18.425,84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26.184,23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      35.630,63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53472"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Impuesto a la Renta 25%</a:t>
                      </a:r>
                    </a:p>
                  </a:txBody>
                  <a:tcPr marL="42639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$ 5.132,88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$ 4.606,46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$ 6.546,06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7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$ 8.907,66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11287">
                <a:tc>
                  <a:txBody>
                    <a:bodyPr/>
                    <a:lstStyle/>
                    <a:p>
                      <a:pPr algn="ctr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UTILIDAD NETA DEL PERIODO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(35.371,87)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(3.826,12)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15.398,64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13.819,38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19.638,18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700" b="1" i="0" u="none" strike="noStrike" dirty="0">
                          <a:solidFill>
                            <a:schemeClr val="bg1"/>
                          </a:solidFill>
                          <a:latin typeface="Arial Black" pitchFamily="34" charset="0"/>
                        </a:rPr>
                        <a:t> 26.722,97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b="1" smtClean="0">
                <a:solidFill>
                  <a:schemeClr val="bg1"/>
                </a:solidFill>
                <a:latin typeface="Baskerville Old Face" pitchFamily="18" charset="0"/>
              </a:rPr>
              <a:t>Criterios de Evaluación de Proyectos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857250" y="2000250"/>
          <a:ext cx="7715250" cy="815975"/>
        </p:xfrm>
        <a:graphic>
          <a:graphicData uri="http://schemas.openxmlformats.org/drawingml/2006/table">
            <a:tbl>
              <a:tblPr/>
              <a:tblGrid>
                <a:gridCol w="1464387"/>
                <a:gridCol w="1203447"/>
                <a:gridCol w="1261868"/>
                <a:gridCol w="1261868"/>
                <a:gridCol w="1261868"/>
                <a:gridCol w="1261868"/>
              </a:tblGrid>
              <a:tr h="37114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INVERSION INICIAL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Año 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Año 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Año 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Año 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Año 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389704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(35371,87)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(3826,12)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15398,64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13819,38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19638,18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26722,97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3429000" y="3643313"/>
          <a:ext cx="2214563" cy="857250"/>
        </p:xfrm>
        <a:graphic>
          <a:graphicData uri="http://schemas.openxmlformats.org/drawingml/2006/table">
            <a:tbl>
              <a:tblPr/>
              <a:tblGrid>
                <a:gridCol w="1107289"/>
                <a:gridCol w="1107289"/>
              </a:tblGrid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C0C0C0"/>
                          </a:solidFill>
                          <a:latin typeface="Arial" pitchFamily="34" charset="0"/>
                          <a:cs typeface="Arial" pitchFamily="34" charset="0"/>
                        </a:rPr>
                        <a:t>VAN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$ 12.201,71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TIR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99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20,31%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857375" y="5072063"/>
          <a:ext cx="5357813" cy="357187"/>
        </p:xfrm>
        <a:graphic>
          <a:graphicData uri="http://schemas.openxmlformats.org/drawingml/2006/table">
            <a:tbl>
              <a:tblPr/>
              <a:tblGrid>
                <a:gridCol w="3763780"/>
                <a:gridCol w="1594070"/>
              </a:tblGrid>
              <a:tr h="357190"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Tasa de Descuento Activa Banco Central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11,23%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s-EC" b="1" smtClean="0">
                <a:solidFill>
                  <a:schemeClr val="bg1"/>
                </a:solidFill>
                <a:latin typeface="Baskerville Old Face" pitchFamily="18" charset="0"/>
              </a:rPr>
              <a:t>Análisis de Sensibilidad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1285875"/>
            <a:ext cx="54006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8" y="3071813"/>
            <a:ext cx="42100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4 CuadroTexto"/>
          <p:cNvSpPr txBox="1">
            <a:spLocks noChangeArrowheads="1"/>
          </p:cNvSpPr>
          <p:nvPr/>
        </p:nvSpPr>
        <p:spPr bwMode="auto">
          <a:xfrm>
            <a:off x="928688" y="428625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4000" b="1">
                <a:latin typeface="Baskerville Old Face" pitchFamily="18" charset="0"/>
              </a:rPr>
              <a:t>VAN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charset="0"/>
              <a:buNone/>
            </a:pPr>
            <a:r>
              <a:rPr lang="es-EC" smtClean="0"/>
              <a:t>	</a:t>
            </a:r>
            <a:r>
              <a:rPr lang="es-EC" smtClean="0">
                <a:latin typeface="Baskerville Old Face" pitchFamily="18" charset="0"/>
              </a:rPr>
              <a:t>Tiene como </a:t>
            </a:r>
            <a:r>
              <a:rPr lang="es-EC" b="1" smtClean="0">
                <a:latin typeface="Baskerville Old Face" pitchFamily="18" charset="0"/>
              </a:rPr>
              <a:t>objetivo principal </a:t>
            </a:r>
            <a:r>
              <a:rPr lang="es-EC" smtClean="0">
                <a:latin typeface="Baskerville Old Face" pitchFamily="18" charset="0"/>
              </a:rPr>
              <a:t>la total satisfacción de nuestros clientes, incursionando en el mercado con una propuesta diferente e innovadora, permitiéndole así a los profesantes del credo evangélico tener una alternativa de diversión nocturna sana </a:t>
            </a:r>
            <a:endParaRPr lang="es-ES" smtClean="0">
              <a:latin typeface="Baskerville Old Face" pitchFamily="18" charset="0"/>
            </a:endParaRPr>
          </a:p>
        </p:txBody>
      </p:sp>
      <p:pic>
        <p:nvPicPr>
          <p:cNvPr id="4" name="3 Marcador de contenido" descr="MA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1071563"/>
            <a:ext cx="54006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2857500"/>
            <a:ext cx="421005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4 CuadroTexto"/>
          <p:cNvSpPr txBox="1">
            <a:spLocks noChangeArrowheads="1"/>
          </p:cNvSpPr>
          <p:nvPr/>
        </p:nvSpPr>
        <p:spPr bwMode="auto">
          <a:xfrm>
            <a:off x="928688" y="4286250"/>
            <a:ext cx="2286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C" sz="4000" b="1">
                <a:latin typeface="Baskerville Old Face" pitchFamily="18" charset="0"/>
              </a:rPr>
              <a:t>TIR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ctrTitle"/>
          </p:nvPr>
        </p:nvSpPr>
        <p:spPr>
          <a:xfrm>
            <a:off x="714375" y="1214438"/>
            <a:ext cx="7772400" cy="1470025"/>
          </a:xfrm>
        </p:spPr>
        <p:txBody>
          <a:bodyPr/>
          <a:lstStyle/>
          <a:p>
            <a:pPr eaLnBrk="1" hangingPunct="1"/>
            <a:r>
              <a:rPr lang="es-EC" b="1" smtClean="0">
                <a:solidFill>
                  <a:schemeClr val="bg1"/>
                </a:solidFill>
                <a:latin typeface="Baskerville Old Face" pitchFamily="18" charset="0"/>
              </a:rPr>
              <a:t>Investigación</a:t>
            </a:r>
            <a:r>
              <a:rPr lang="en-US" b="1" smtClean="0">
                <a:solidFill>
                  <a:schemeClr val="bg1"/>
                </a:solidFill>
                <a:latin typeface="Baskerville Old Face" pitchFamily="18" charset="0"/>
              </a:rPr>
              <a:t> de Mercado</a:t>
            </a:r>
            <a:endParaRPr lang="es-ES" b="1" smtClean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6147" name="2 Subtítulo"/>
          <p:cNvSpPr>
            <a:spLocks noGrp="1"/>
          </p:cNvSpPr>
          <p:nvPr>
            <p:ph type="subTitle" idx="1"/>
          </p:nvPr>
        </p:nvSpPr>
        <p:spPr>
          <a:xfrm>
            <a:off x="1428750" y="2571750"/>
            <a:ext cx="6400800" cy="1752600"/>
          </a:xfrm>
        </p:spPr>
        <p:txBody>
          <a:bodyPr/>
          <a:lstStyle/>
          <a:p>
            <a:pPr algn="l" eaLnBrk="1" hangingPunct="1">
              <a:buFont typeface="Arial" charset="0"/>
              <a:buChar char="•"/>
            </a:pPr>
            <a:r>
              <a:rPr lang="es-EC" b="1" smtClean="0">
                <a:solidFill>
                  <a:schemeClr val="tx1"/>
                </a:solidFill>
                <a:latin typeface="Baskerville Old Face" pitchFamily="18" charset="0"/>
              </a:rPr>
              <a:t>Objetivos</a:t>
            </a:r>
            <a:r>
              <a:rPr lang="en-US" b="1" smtClean="0">
                <a:solidFill>
                  <a:schemeClr val="tx1"/>
                </a:solidFill>
                <a:latin typeface="Baskerville Old Face" pitchFamily="18" charset="0"/>
              </a:rPr>
              <a:t> de la </a:t>
            </a:r>
            <a:r>
              <a:rPr lang="es-EC" b="1" smtClean="0">
                <a:solidFill>
                  <a:schemeClr val="tx1"/>
                </a:solidFill>
                <a:latin typeface="Baskerville Old Face" pitchFamily="18" charset="0"/>
              </a:rPr>
              <a:t>Investigación</a:t>
            </a:r>
            <a:r>
              <a:rPr lang="en-US" b="1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</a:p>
          <a:p>
            <a:pPr algn="l" eaLnBrk="1" hangingPunct="1">
              <a:buFont typeface="Arial" charset="0"/>
              <a:buChar char="•"/>
            </a:pPr>
            <a:r>
              <a:rPr lang="en-US" b="1" smtClean="0">
                <a:solidFill>
                  <a:schemeClr val="tx1"/>
                </a:solidFill>
                <a:latin typeface="Baskerville Old Face" pitchFamily="18" charset="0"/>
              </a:rPr>
              <a:t> </a:t>
            </a:r>
            <a:r>
              <a:rPr lang="es-EC" b="1" smtClean="0">
                <a:solidFill>
                  <a:schemeClr val="tx1"/>
                </a:solidFill>
                <a:latin typeface="Baskerville Old Face" pitchFamily="18" charset="0"/>
              </a:rPr>
              <a:t>Población</a:t>
            </a:r>
          </a:p>
          <a:p>
            <a:pPr algn="l" eaLnBrk="1" hangingPunct="1">
              <a:buFont typeface="Arial" charset="0"/>
              <a:buChar char="•"/>
            </a:pPr>
            <a:r>
              <a:rPr lang="es-EC" b="1" smtClean="0">
                <a:solidFill>
                  <a:schemeClr val="tx1"/>
                </a:solidFill>
                <a:latin typeface="Baskerville Old Face" pitchFamily="18" charset="0"/>
              </a:rPr>
              <a:t>Tamaño de la muestra</a:t>
            </a:r>
          </a:p>
          <a:p>
            <a:pPr algn="l" eaLnBrk="1" hangingPunct="1">
              <a:buFont typeface="Arial" charset="0"/>
              <a:buChar char="•"/>
            </a:pPr>
            <a:r>
              <a:rPr lang="es-EC" b="1" smtClean="0">
                <a:solidFill>
                  <a:schemeClr val="tx1"/>
                </a:solidFill>
                <a:latin typeface="Baskerville Old Face" pitchFamily="18" charset="0"/>
              </a:rPr>
              <a:t>Metodología de Investigación</a:t>
            </a:r>
          </a:p>
          <a:p>
            <a:pPr algn="l" eaLnBrk="1" hangingPunct="1">
              <a:buFont typeface="Arial" charset="0"/>
              <a:buChar char="•"/>
            </a:pPr>
            <a:r>
              <a:rPr lang="es-EC" b="1" smtClean="0">
                <a:solidFill>
                  <a:schemeClr val="tx1"/>
                </a:solidFill>
                <a:latin typeface="Baskerville Old Face" pitchFamily="18" charset="0"/>
              </a:rPr>
              <a:t>Conclusiones</a:t>
            </a:r>
          </a:p>
          <a:p>
            <a:pPr algn="l" eaLnBrk="1" hangingPunct="1"/>
            <a:endParaRPr lang="es-EC" b="1" smtClean="0">
              <a:solidFill>
                <a:schemeClr val="tx1"/>
              </a:solidFill>
              <a:latin typeface="Baskerville Old Face" pitchFamily="18" charset="0"/>
            </a:endParaRPr>
          </a:p>
          <a:p>
            <a:pPr algn="l" eaLnBrk="1" hangingPunct="1">
              <a:buFont typeface="Arial" charset="0"/>
              <a:buChar char="•"/>
            </a:pPr>
            <a:endParaRPr lang="es-EC" smtClean="0">
              <a:solidFill>
                <a:schemeClr val="tx1"/>
              </a:solidFill>
            </a:endParaRPr>
          </a:p>
        </p:txBody>
      </p:sp>
      <p:pic>
        <p:nvPicPr>
          <p:cNvPr id="4" name="3 Marcador de contenido" descr="MA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smtClean="0">
                <a:solidFill>
                  <a:schemeClr val="bg1"/>
                </a:solidFill>
                <a:latin typeface="Baskerville Old Face" pitchFamily="18" charset="0"/>
              </a:rPr>
              <a:t>Objetivos de la Investigación</a:t>
            </a:r>
          </a:p>
        </p:txBody>
      </p:sp>
      <p:sp>
        <p:nvSpPr>
          <p:cNvPr id="717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smtClean="0"/>
              <a:t>Definir a nuestro consumidor.</a:t>
            </a:r>
            <a:endParaRPr lang="es-ES" smtClean="0"/>
          </a:p>
          <a:p>
            <a:r>
              <a:rPr lang="es-EC" smtClean="0"/>
              <a:t>Delimitar el área geográfica a la que se va a ofrecer nuestro servicio.</a:t>
            </a:r>
            <a:endParaRPr lang="es-ES" smtClean="0"/>
          </a:p>
          <a:p>
            <a:r>
              <a:rPr lang="es-EC" smtClean="0"/>
              <a:t>Establecer el rango de precios.</a:t>
            </a:r>
            <a:endParaRPr lang="es-ES" smtClean="0"/>
          </a:p>
          <a:p>
            <a:r>
              <a:rPr lang="es-EC" smtClean="0"/>
              <a:t>De nuestra posible demanda; conocer si existe algún factor que influya en su predisposición a pagar por el servicio.</a:t>
            </a:r>
          </a:p>
          <a:p>
            <a:r>
              <a:rPr lang="es-EC" smtClean="0"/>
              <a:t>Definir las características generales de nuestro Bar.</a:t>
            </a:r>
            <a:endParaRPr lang="es-ES" smtClean="0"/>
          </a:p>
          <a:p>
            <a:endParaRPr lang="es-ES" smtClean="0"/>
          </a:p>
          <a:p>
            <a:pPr>
              <a:buFont typeface="Arial" charset="0"/>
              <a:buNone/>
            </a:pPr>
            <a:endParaRPr lang="es-EC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b="1" smtClean="0">
                <a:solidFill>
                  <a:schemeClr val="bg1"/>
                </a:solidFill>
                <a:latin typeface="Baskerville Old Face" pitchFamily="18" charset="0"/>
              </a:rPr>
              <a:t>Población</a:t>
            </a:r>
          </a:p>
        </p:txBody>
      </p:sp>
      <p:pic>
        <p:nvPicPr>
          <p:cNvPr id="819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1428750"/>
            <a:ext cx="4000500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5 CuadroTexto"/>
          <p:cNvSpPr txBox="1">
            <a:spLocks noChangeArrowheads="1"/>
          </p:cNvSpPr>
          <p:nvPr/>
        </p:nvSpPr>
        <p:spPr bwMode="auto">
          <a:xfrm>
            <a:off x="1785938" y="4714875"/>
            <a:ext cx="5857875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/>
              <a:t> Rango de Edades: de 15 a 29 </a:t>
            </a:r>
            <a:r>
              <a:rPr lang="es-EC"/>
              <a:t>años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C"/>
              <a:t> Personas Evangélicas  7.35 %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s-EC"/>
              <a:t> Población = 42900 Personas aproximadamente</a:t>
            </a:r>
          </a:p>
        </p:txBody>
      </p:sp>
      <p:pic>
        <p:nvPicPr>
          <p:cNvPr id="5" name="3 Marcador de contenido" descr="MAIK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C" b="1" smtClean="0">
                <a:solidFill>
                  <a:schemeClr val="bg1"/>
                </a:solidFill>
                <a:latin typeface="Baskerville Old Face" pitchFamily="18" charset="0"/>
              </a:rPr>
              <a:t>Tamaño</a:t>
            </a:r>
            <a:r>
              <a:rPr lang="en-US" b="1" smtClean="0">
                <a:solidFill>
                  <a:schemeClr val="bg1"/>
                </a:solidFill>
                <a:latin typeface="Baskerville Old Face" pitchFamily="18" charset="0"/>
              </a:rPr>
              <a:t> de la Muestra</a:t>
            </a:r>
            <a:endParaRPr lang="es-ES" b="1" smtClean="0">
              <a:solidFill>
                <a:schemeClr val="bg1"/>
              </a:solidFill>
              <a:latin typeface="Baskerville Old Face" pitchFamily="18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285875" y="1785938"/>
          <a:ext cx="3632200" cy="928687"/>
        </p:xfrm>
        <a:graphic>
          <a:graphicData uri="http://schemas.openxmlformats.org/presentationml/2006/ole">
            <p:oleObj spid="_x0000_s1026" name="Ecuación" r:id="rId4" imgW="1777680" imgH="444240" progId="Equation.3">
              <p:embed/>
            </p:oleObj>
          </a:graphicData>
        </a:graphic>
      </p:graphicFrame>
      <p:sp>
        <p:nvSpPr>
          <p:cNvPr id="1028" name="4 CuadroTexto"/>
          <p:cNvSpPr txBox="1">
            <a:spLocks noChangeArrowheads="1"/>
          </p:cNvSpPr>
          <p:nvPr/>
        </p:nvSpPr>
        <p:spPr bwMode="auto">
          <a:xfrm>
            <a:off x="5214938" y="2143125"/>
            <a:ext cx="2643187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	n= 265 </a:t>
            </a:r>
            <a:endParaRPr lang="es-ES"/>
          </a:p>
        </p:txBody>
      </p:sp>
      <p:pic>
        <p:nvPicPr>
          <p:cNvPr id="1029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38" y="4143375"/>
            <a:ext cx="5715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9 CuadroTexto"/>
          <p:cNvSpPr txBox="1">
            <a:spLocks noChangeArrowheads="1"/>
          </p:cNvSpPr>
          <p:nvPr/>
        </p:nvSpPr>
        <p:spPr bwMode="auto">
          <a:xfrm>
            <a:off x="3071813" y="4143375"/>
            <a:ext cx="928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1.96</a:t>
            </a:r>
            <a:endParaRPr lang="es-ES"/>
          </a:p>
        </p:txBody>
      </p:sp>
      <p:sp>
        <p:nvSpPr>
          <p:cNvPr id="1031" name="10 CuadroTexto"/>
          <p:cNvSpPr txBox="1">
            <a:spLocks noChangeArrowheads="1"/>
          </p:cNvSpPr>
          <p:nvPr/>
        </p:nvSpPr>
        <p:spPr bwMode="auto">
          <a:xfrm>
            <a:off x="2286000" y="3571875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N =  49211</a:t>
            </a:r>
            <a:endParaRPr lang="es-ES"/>
          </a:p>
        </p:txBody>
      </p:sp>
      <p:sp>
        <p:nvSpPr>
          <p:cNvPr id="1032" name="11 CuadroTexto"/>
          <p:cNvSpPr txBox="1">
            <a:spLocks noChangeArrowheads="1"/>
          </p:cNvSpPr>
          <p:nvPr/>
        </p:nvSpPr>
        <p:spPr bwMode="auto">
          <a:xfrm>
            <a:off x="2357438" y="4786313"/>
            <a:ext cx="1857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 = q = 0.5</a:t>
            </a:r>
          </a:p>
          <a:p>
            <a:endParaRPr lang="en-US"/>
          </a:p>
          <a:p>
            <a:r>
              <a:rPr lang="en-US"/>
              <a:t>d = 0.06</a:t>
            </a:r>
            <a:endParaRPr lang="es-ES"/>
          </a:p>
        </p:txBody>
      </p:sp>
      <p:pic>
        <p:nvPicPr>
          <p:cNvPr id="9" name="3 Marcador de contenido" descr="MAIKA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smtClean="0">
                <a:solidFill>
                  <a:schemeClr val="bg1"/>
                </a:solidFill>
                <a:latin typeface="Baskerville Old Face" pitchFamily="18" charset="0"/>
              </a:rPr>
              <a:t>Metodología de Investigación</a:t>
            </a:r>
          </a:p>
        </p:txBody>
      </p:sp>
      <p:sp>
        <p:nvSpPr>
          <p:cNvPr id="921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C" smtClean="0"/>
              <a:t>Investigación Cualitativa.-  </a:t>
            </a:r>
            <a:r>
              <a:rPr lang="es-EC" sz="2500" smtClean="0"/>
              <a:t>De tipo simple para las </a:t>
            </a:r>
            <a:r>
              <a:rPr lang="es-EC" sz="2500" b="1" smtClean="0">
                <a:solidFill>
                  <a:schemeClr val="bg1"/>
                </a:solidFill>
              </a:rPr>
              <a:t>entrevistas </a:t>
            </a:r>
            <a:r>
              <a:rPr lang="es-EC" sz="2500" smtClean="0"/>
              <a:t>exhaustivas y de tipo múltiple para el </a:t>
            </a:r>
            <a:r>
              <a:rPr lang="es-EC" sz="2500" smtClean="0">
                <a:solidFill>
                  <a:schemeClr val="bg1"/>
                </a:solidFill>
              </a:rPr>
              <a:t>grupo focal</a:t>
            </a:r>
            <a:r>
              <a:rPr lang="es-EC" sz="2500" smtClean="0"/>
              <a:t>, ambos realizados a jóvenes cristianos evangélicos.</a:t>
            </a:r>
          </a:p>
          <a:p>
            <a:pPr algn="just"/>
            <a:endParaRPr lang="es-EC" sz="2500" smtClean="0"/>
          </a:p>
          <a:p>
            <a:pPr algn="just"/>
            <a:r>
              <a:rPr lang="es-EC" sz="2500" smtClean="0"/>
              <a:t>Investigación Cuantitativa.-  </a:t>
            </a:r>
            <a:r>
              <a:rPr lang="es-ES" sz="2500" smtClean="0"/>
              <a:t>El método que más se acoplaba a nuestro proyecto es la </a:t>
            </a:r>
            <a:r>
              <a:rPr lang="es-ES" sz="2500" b="1" smtClean="0">
                <a:solidFill>
                  <a:schemeClr val="bg1"/>
                </a:solidFill>
              </a:rPr>
              <a:t>encuesta </a:t>
            </a:r>
            <a:r>
              <a:rPr lang="es-ES" sz="2500" smtClean="0"/>
              <a:t>y, debido a nuestro mercado objetivo se realizo en iglesias evangélicas con mayor afluencia de personas, las cuales se encuentran al norte de la ciudad de Guayaquil.</a:t>
            </a:r>
          </a:p>
          <a:p>
            <a:endParaRPr lang="es-ES" sz="2500" smtClean="0"/>
          </a:p>
          <a:p>
            <a:endParaRPr lang="es-EC" smtClean="0"/>
          </a:p>
        </p:txBody>
      </p:sp>
      <p:pic>
        <p:nvPicPr>
          <p:cNvPr id="4" name="3 Marcador de contenido" descr="MAIK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6072206"/>
            <a:ext cx="1393671" cy="629727"/>
          </a:xfrm>
          <a:prstGeom prst="rect">
            <a:avLst/>
          </a:prstGeom>
          <a:solidFill>
            <a:schemeClr val="accent1">
              <a:alpha val="96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368300" dir="16860000" sx="124000" sy="124000" algn="ctr" rotWithShape="0">
              <a:schemeClr val="bg2">
                <a:lumMod val="25000"/>
                <a:alpha val="75000"/>
              </a:schemeClr>
            </a:outerShdw>
          </a:effectLst>
          <a:scene3d>
            <a:camera prst="orthographicFront"/>
            <a:lightRig rig="threePt" dir="t"/>
          </a:scene3d>
          <a:sp3d prstMaterial="dkEdge"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1 Título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  <a:latin typeface="Baskerville Old Face" pitchFamily="18" charset="0"/>
              </a:rPr>
              <a:t>Conclusiones</a:t>
            </a:r>
            <a:endParaRPr lang="es-ES" b="1" smtClean="0">
              <a:solidFill>
                <a:schemeClr val="bg1"/>
              </a:solidFill>
              <a:latin typeface="Baskerville Old Face" pitchFamily="18" charset="0"/>
            </a:endParaRPr>
          </a:p>
        </p:txBody>
      </p:sp>
      <p:sp>
        <p:nvSpPr>
          <p:cNvPr id="10243" name="3 Marcador de contenido"/>
          <p:cNvSpPr>
            <a:spLocks noGrp="1"/>
          </p:cNvSpPr>
          <p:nvPr>
            <p:ph idx="1"/>
          </p:nvPr>
        </p:nvSpPr>
        <p:spPr>
          <a:xfrm>
            <a:off x="428625" y="1000125"/>
            <a:ext cx="8229600" cy="4357688"/>
          </a:xfrm>
        </p:spPr>
        <p:txBody>
          <a:bodyPr/>
          <a:lstStyle/>
          <a:p>
            <a:pPr>
              <a:lnSpc>
                <a:spcPts val="3838"/>
              </a:lnSpc>
            </a:pPr>
            <a:r>
              <a:rPr lang="es-EC" smtClean="0"/>
              <a:t>Nuestros potenciales clientes tendrán en </a:t>
            </a:r>
            <a:r>
              <a:rPr lang="es-EC" smtClean="0">
                <a:solidFill>
                  <a:schemeClr val="bg1"/>
                </a:solidFill>
              </a:rPr>
              <a:t>su mayoría</a:t>
            </a:r>
            <a:r>
              <a:rPr lang="es-EC" smtClean="0"/>
              <a:t> entre 20 y 24 años de edad.</a:t>
            </a:r>
            <a:endParaRPr lang="es-ES" smtClean="0"/>
          </a:p>
          <a:p>
            <a:pPr>
              <a:lnSpc>
                <a:spcPts val="3838"/>
              </a:lnSpc>
            </a:pPr>
            <a:r>
              <a:rPr lang="es-EC" smtClean="0"/>
              <a:t>El precio de mayor aceptación está entre 5 y 10 dólares.</a:t>
            </a:r>
            <a:endParaRPr lang="es-ES" smtClean="0"/>
          </a:p>
          <a:p>
            <a:pPr>
              <a:lnSpc>
                <a:spcPts val="3838"/>
              </a:lnSpc>
            </a:pPr>
            <a:r>
              <a:rPr lang="es-EC" smtClean="0"/>
              <a:t>El sector ideal para el negocio, sería el norte de la ciudad.</a:t>
            </a:r>
            <a:endParaRPr lang="es-ES" smtClean="0"/>
          </a:p>
          <a:p>
            <a:pPr>
              <a:lnSpc>
                <a:spcPts val="3838"/>
              </a:lnSpc>
            </a:pPr>
            <a:r>
              <a:rPr lang="es-EC" smtClean="0"/>
              <a:t>Los participantes del grupo focal, sugirieron la venta de cocteles sin alcohol y piqueos, con nombres bíblicos.</a:t>
            </a:r>
            <a:endParaRPr lang="es-ES" smtClean="0"/>
          </a:p>
          <a:p>
            <a:pPr>
              <a:lnSpc>
                <a:spcPts val="3838"/>
              </a:lnSpc>
            </a:pPr>
            <a:r>
              <a:rPr lang="es-EC" smtClean="0"/>
              <a:t>La música en vivo es muy atractiva para los encuestados, así mismo el karaoke</a:t>
            </a:r>
            <a:endParaRPr lang="es-ES" smtClean="0"/>
          </a:p>
          <a:p>
            <a:pPr eaLnBrk="1" hangingPunct="1"/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2233</Words>
  <Application>Microsoft Office PowerPoint</Application>
  <PresentationFormat>Presentación en pantalla (4:3)</PresentationFormat>
  <Paragraphs>973</Paragraphs>
  <Slides>30</Slides>
  <Notes>30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9" baseType="lpstr">
      <vt:lpstr>Arial</vt:lpstr>
      <vt:lpstr>Calibri</vt:lpstr>
      <vt:lpstr>Baskerville Old Face</vt:lpstr>
      <vt:lpstr>Arial Unicode MS</vt:lpstr>
      <vt:lpstr>Aharoni</vt:lpstr>
      <vt:lpstr>Arial Rounded MT Bold</vt:lpstr>
      <vt:lpstr>Arial Black</vt:lpstr>
      <vt:lpstr>Tema de Office</vt:lpstr>
      <vt:lpstr>Microsoft Editor de ecuaciones 3.0</vt:lpstr>
      <vt:lpstr>Diapositiva 1</vt:lpstr>
      <vt:lpstr>Diapositiva 2</vt:lpstr>
      <vt:lpstr>Diapositiva 3</vt:lpstr>
      <vt:lpstr>Investigación de Mercado</vt:lpstr>
      <vt:lpstr>Objetivos de la Investigación</vt:lpstr>
      <vt:lpstr>Población</vt:lpstr>
      <vt:lpstr>Tamaño de la Muestra</vt:lpstr>
      <vt:lpstr>Metodología de Investigación</vt:lpstr>
      <vt:lpstr>Conclusiones</vt:lpstr>
      <vt:lpstr>Plan de Marketing</vt:lpstr>
      <vt:lpstr>Segmento a Atender</vt:lpstr>
      <vt:lpstr>Diapositiva 12</vt:lpstr>
      <vt:lpstr>Diferenciación del Servicio</vt:lpstr>
      <vt:lpstr>Diapositiva 14</vt:lpstr>
      <vt:lpstr>Marketing MIX</vt:lpstr>
      <vt:lpstr>Diapositiva 16</vt:lpstr>
      <vt:lpstr>Estudio Organizacional</vt:lpstr>
      <vt:lpstr>Diapositiva 18</vt:lpstr>
      <vt:lpstr>Aspectos Administrativos</vt:lpstr>
      <vt:lpstr>ANÁLISIS FINANCIERO Y ECONÓMICO</vt:lpstr>
      <vt:lpstr>Diapositiva 21</vt:lpstr>
      <vt:lpstr>GASTOS DE PERSONAL</vt:lpstr>
      <vt:lpstr>Gastos Administrativos, de Promoción y Ventas </vt:lpstr>
      <vt:lpstr>Cálculo de Ingresos</vt:lpstr>
      <vt:lpstr>Capital de Trabajo Saldo de Caja Año 1 </vt:lpstr>
      <vt:lpstr>Flujo de Caja</vt:lpstr>
      <vt:lpstr>Estado de Resultados</vt:lpstr>
      <vt:lpstr>Criterios de Evaluación de Proyectos</vt:lpstr>
      <vt:lpstr>Análisis de Sensibilidad</vt:lpstr>
      <vt:lpstr>Diapositiva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User</dc:creator>
  <cp:lastModifiedBy>Administrador</cp:lastModifiedBy>
  <cp:revision>61</cp:revision>
  <dcterms:created xsi:type="dcterms:W3CDTF">2009-04-28T07:34:33Z</dcterms:created>
  <dcterms:modified xsi:type="dcterms:W3CDTF">2009-11-04T17:29:14Z</dcterms:modified>
</cp:coreProperties>
</file>