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xls" ContentType="application/vnd.ms-exce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9" r:id="rId15"/>
    <p:sldId id="280" r:id="rId16"/>
    <p:sldId id="281" r:id="rId17"/>
    <p:sldId id="282" r:id="rId18"/>
    <p:sldId id="283" r:id="rId19"/>
    <p:sldId id="319" r:id="rId20"/>
    <p:sldId id="321" r:id="rId21"/>
    <p:sldId id="286"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37" r:id="rId38"/>
    <p:sldId id="338" r:id="rId39"/>
    <p:sldId id="339" r:id="rId40"/>
    <p:sldId id="340" r:id="rId41"/>
    <p:sldId id="341" r:id="rId42"/>
    <p:sldId id="342" r:id="rId43"/>
    <p:sldId id="343" r:id="rId44"/>
    <p:sldId id="344" r:id="rId45"/>
    <p:sldId id="345" r:id="rId46"/>
    <p:sldId id="346" r:id="rId47"/>
    <p:sldId id="347" r:id="rId48"/>
    <p:sldId id="348" r:id="rId49"/>
    <p:sldId id="349" r:id="rId50"/>
    <p:sldId id="350" r:id="rId51"/>
    <p:sldId id="351" r:id="rId52"/>
    <p:sldId id="352" r:id="rId53"/>
    <p:sldId id="353" r:id="rId54"/>
    <p:sldId id="354" r:id="rId55"/>
    <p:sldId id="355" r:id="rId56"/>
    <p:sldId id="356" r:id="rId57"/>
    <p:sldId id="357" r:id="rId58"/>
    <p:sldId id="358" r:id="rId59"/>
    <p:sldId id="359" r:id="rId60"/>
    <p:sldId id="360" r:id="rId61"/>
    <p:sldId id="361" r:id="rId62"/>
    <p:sldId id="362" r:id="rId63"/>
    <p:sldId id="363" r:id="rId64"/>
    <p:sldId id="269" r:id="rId65"/>
    <p:sldId id="287" r:id="rId66"/>
    <p:sldId id="288" r:id="rId67"/>
    <p:sldId id="289" r:id="rId68"/>
    <p:sldId id="290" r:id="rId69"/>
    <p:sldId id="291" r:id="rId70"/>
    <p:sldId id="292" r:id="rId71"/>
    <p:sldId id="270" r:id="rId72"/>
    <p:sldId id="293" r:id="rId73"/>
    <p:sldId id="364" r:id="rId74"/>
    <p:sldId id="365" r:id="rId75"/>
    <p:sldId id="294" r:id="rId76"/>
    <p:sldId id="295" r:id="rId77"/>
    <p:sldId id="297" r:id="rId78"/>
    <p:sldId id="296" r:id="rId79"/>
    <p:sldId id="366" r:id="rId80"/>
    <p:sldId id="367" r:id="rId81"/>
    <p:sldId id="368" r:id="rId82"/>
    <p:sldId id="298" r:id="rId83"/>
    <p:sldId id="369" r:id="rId84"/>
    <p:sldId id="370" r:id="rId85"/>
    <p:sldId id="371" r:id="rId86"/>
    <p:sldId id="372" r:id="rId87"/>
    <p:sldId id="274" r:id="rId88"/>
    <p:sldId id="299" r:id="rId89"/>
    <p:sldId id="302" r:id="rId90"/>
    <p:sldId id="300" r:id="rId91"/>
    <p:sldId id="271" r:id="rId92"/>
    <p:sldId id="272" r:id="rId93"/>
    <p:sldId id="303" r:id="rId94"/>
    <p:sldId id="373" r:id="rId95"/>
    <p:sldId id="374" r:id="rId96"/>
    <p:sldId id="304" r:id="rId97"/>
    <p:sldId id="375" r:id="rId98"/>
    <p:sldId id="305" r:id="rId99"/>
    <p:sldId id="376" r:id="rId100"/>
    <p:sldId id="377" r:id="rId101"/>
    <p:sldId id="378" r:id="rId102"/>
    <p:sldId id="306" r:id="rId103"/>
    <p:sldId id="379" r:id="rId104"/>
    <p:sldId id="307" r:id="rId105"/>
    <p:sldId id="380" r:id="rId106"/>
    <p:sldId id="381" r:id="rId107"/>
    <p:sldId id="382" r:id="rId108"/>
    <p:sldId id="384" r:id="rId109"/>
    <p:sldId id="383" r:id="rId110"/>
    <p:sldId id="308" r:id="rId111"/>
    <p:sldId id="309" r:id="rId112"/>
    <p:sldId id="273" r:id="rId113"/>
    <p:sldId id="310" r:id="rId114"/>
    <p:sldId id="311" r:id="rId115"/>
    <p:sldId id="312" r:id="rId116"/>
    <p:sldId id="313" r:id="rId117"/>
    <p:sldId id="314" r:id="rId118"/>
    <p:sldId id="315" r:id="rId119"/>
    <p:sldId id="275" r:id="rId120"/>
    <p:sldId id="276" r:id="rId121"/>
    <p:sldId id="278" r:id="rId122"/>
  </p:sldIdLst>
  <p:sldSz cx="9144000" cy="6858000" type="screen4x3"/>
  <p:notesSz cx="6858000" cy="9144000"/>
  <p:defaultTextStyle>
    <a:defPPr>
      <a:defRPr lang="es-E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83" autoAdjust="0"/>
    <p:restoredTop sz="94660"/>
  </p:normalViewPr>
  <p:slideViewPr>
    <p:cSldViewPr>
      <p:cViewPr varScale="1">
        <p:scale>
          <a:sx n="60" d="100"/>
          <a:sy n="60" d="100"/>
        </p:scale>
        <p:origin x="-6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5.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5" Type="http://schemas.openxmlformats.org/officeDocument/2006/relationships/image" Target="../media/image51.wmf"/><Relationship Id="rId4" Type="http://schemas.openxmlformats.org/officeDocument/2006/relationships/image" Target="../media/image5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5" Type="http://schemas.openxmlformats.org/officeDocument/2006/relationships/image" Target="../media/image56.wmf"/><Relationship Id="rId4" Type="http://schemas.openxmlformats.org/officeDocument/2006/relationships/image" Target="../media/image5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3538" name="Group 2"/>
          <p:cNvGrpSpPr>
            <a:grpSpLocks/>
          </p:cNvGrpSpPr>
          <p:nvPr/>
        </p:nvGrpSpPr>
        <p:grpSpPr bwMode="auto">
          <a:xfrm>
            <a:off x="0" y="0"/>
            <a:ext cx="8763000" cy="5943600"/>
            <a:chOff x="0" y="0"/>
            <a:chExt cx="5520" cy="3744"/>
          </a:xfrm>
        </p:grpSpPr>
        <p:sp>
          <p:nvSpPr>
            <p:cNvPr id="193539"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es-ES" sz="2400">
                <a:latin typeface="Times New Roman" pitchFamily="18" charset="0"/>
              </a:endParaRPr>
            </a:p>
          </p:txBody>
        </p:sp>
        <p:grpSp>
          <p:nvGrpSpPr>
            <p:cNvPr id="193540" name="Group 4"/>
            <p:cNvGrpSpPr>
              <a:grpSpLocks/>
            </p:cNvGrpSpPr>
            <p:nvPr userDrawn="1"/>
          </p:nvGrpSpPr>
          <p:grpSpPr bwMode="auto">
            <a:xfrm>
              <a:off x="0" y="2208"/>
              <a:ext cx="5520" cy="1536"/>
              <a:chOff x="0" y="2208"/>
              <a:chExt cx="5520" cy="1536"/>
            </a:xfrm>
          </p:grpSpPr>
          <p:sp>
            <p:nvSpPr>
              <p:cNvPr id="193541"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es-ES" sz="2400">
                  <a:latin typeface="Times New Roman" pitchFamily="18" charset="0"/>
                </a:endParaRPr>
              </a:p>
            </p:txBody>
          </p:sp>
          <p:sp>
            <p:nvSpPr>
              <p:cNvPr id="193542"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es-ES" sz="2400">
                  <a:latin typeface="Times New Roman" pitchFamily="18" charset="0"/>
                </a:endParaRPr>
              </a:p>
            </p:txBody>
          </p:sp>
          <p:sp>
            <p:nvSpPr>
              <p:cNvPr id="193543"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es-ES"/>
              </a:p>
            </p:txBody>
          </p:sp>
        </p:grpSp>
        <p:grpSp>
          <p:nvGrpSpPr>
            <p:cNvPr id="193544" name="Group 8"/>
            <p:cNvGrpSpPr>
              <a:grpSpLocks/>
            </p:cNvGrpSpPr>
            <p:nvPr userDrawn="1"/>
          </p:nvGrpSpPr>
          <p:grpSpPr bwMode="auto">
            <a:xfrm>
              <a:off x="400" y="336"/>
              <a:ext cx="5088" cy="192"/>
              <a:chOff x="400" y="336"/>
              <a:chExt cx="5088" cy="192"/>
            </a:xfrm>
          </p:grpSpPr>
          <p:sp>
            <p:nvSpPr>
              <p:cNvPr id="193545"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es-ES" sz="2400">
                  <a:latin typeface="Times New Roman" pitchFamily="18" charset="0"/>
                </a:endParaRPr>
              </a:p>
            </p:txBody>
          </p:sp>
          <p:sp>
            <p:nvSpPr>
              <p:cNvPr id="193546"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es-ES"/>
              </a:p>
            </p:txBody>
          </p:sp>
        </p:grpSp>
      </p:grpSp>
      <p:sp>
        <p:nvSpPr>
          <p:cNvPr id="193547" name="Rectangle 11"/>
          <p:cNvSpPr>
            <a:spLocks noGrp="1" noChangeArrowheads="1"/>
          </p:cNvSpPr>
          <p:nvPr>
            <p:ph type="ctrTitle"/>
          </p:nvPr>
        </p:nvSpPr>
        <p:spPr>
          <a:xfrm>
            <a:off x="2057400" y="1143000"/>
            <a:ext cx="6629400" cy="2209800"/>
          </a:xfrm>
        </p:spPr>
        <p:txBody>
          <a:bodyPr/>
          <a:lstStyle>
            <a:lvl1pPr>
              <a:defRPr sz="4800"/>
            </a:lvl1pPr>
          </a:lstStyle>
          <a:p>
            <a:r>
              <a:rPr lang="es-ES"/>
              <a:t>Haga clic para cambiar el estilo de título	</a:t>
            </a:r>
          </a:p>
        </p:txBody>
      </p:sp>
      <p:sp>
        <p:nvSpPr>
          <p:cNvPr id="193548"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s-ES"/>
              <a:t>Haga clic para modificar el estilo de subtítulo del patrón</a:t>
            </a:r>
          </a:p>
        </p:txBody>
      </p:sp>
      <p:sp>
        <p:nvSpPr>
          <p:cNvPr id="193549" name="Rectangle 13"/>
          <p:cNvSpPr>
            <a:spLocks noGrp="1" noChangeArrowheads="1"/>
          </p:cNvSpPr>
          <p:nvPr>
            <p:ph type="dt" sz="half" idx="2"/>
          </p:nvPr>
        </p:nvSpPr>
        <p:spPr>
          <a:xfrm>
            <a:off x="912813" y="6251575"/>
            <a:ext cx="1905000" cy="457200"/>
          </a:xfrm>
        </p:spPr>
        <p:txBody>
          <a:bodyPr/>
          <a:lstStyle>
            <a:lvl1pPr>
              <a:defRPr/>
            </a:lvl1pPr>
          </a:lstStyle>
          <a:p>
            <a:endParaRPr lang="es-ES"/>
          </a:p>
        </p:txBody>
      </p:sp>
      <p:sp>
        <p:nvSpPr>
          <p:cNvPr id="193550" name="Rectangle 14"/>
          <p:cNvSpPr>
            <a:spLocks noGrp="1" noChangeArrowheads="1"/>
          </p:cNvSpPr>
          <p:nvPr>
            <p:ph type="ftr" sz="quarter" idx="3"/>
          </p:nvPr>
        </p:nvSpPr>
        <p:spPr>
          <a:xfrm>
            <a:off x="3354388" y="6248400"/>
            <a:ext cx="2895600" cy="457200"/>
          </a:xfrm>
        </p:spPr>
        <p:txBody>
          <a:bodyPr/>
          <a:lstStyle>
            <a:lvl1pPr>
              <a:defRPr/>
            </a:lvl1pPr>
          </a:lstStyle>
          <a:p>
            <a:endParaRPr lang="es-ES"/>
          </a:p>
        </p:txBody>
      </p:sp>
      <p:sp>
        <p:nvSpPr>
          <p:cNvPr id="193551" name="Rectangle 15"/>
          <p:cNvSpPr>
            <a:spLocks noGrp="1" noChangeArrowheads="1"/>
          </p:cNvSpPr>
          <p:nvPr>
            <p:ph type="sldNum" sz="quarter" idx="4"/>
          </p:nvPr>
        </p:nvSpPr>
        <p:spPr/>
        <p:txBody>
          <a:bodyPr/>
          <a:lstStyle>
            <a:lvl1pPr>
              <a:defRPr/>
            </a:lvl1pPr>
          </a:lstStyle>
          <a:p>
            <a:fld id="{24AF85D2-C7E9-410C-BC64-F9F818EB41AC}"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4032CEB3-02F3-43B7-83A9-741E77615ED0}"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43700" y="277813"/>
            <a:ext cx="1943100" cy="5853112"/>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914400" y="277813"/>
            <a:ext cx="56769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508B6B63-79FC-4B8E-8C38-645E68C994B8}" type="slidenum">
              <a:rPr lang="es-ES"/>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7813"/>
            <a:ext cx="77724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914400" y="1600200"/>
            <a:ext cx="7772400" cy="4530725"/>
          </a:xfrm>
        </p:spPr>
        <p:txBody>
          <a:bodyPr/>
          <a:lstStyle/>
          <a:p>
            <a:endParaRPr lang="es-ES"/>
          </a:p>
        </p:txBody>
      </p:sp>
      <p:sp>
        <p:nvSpPr>
          <p:cNvPr id="4" name="3 Marcador de fecha"/>
          <p:cNvSpPr>
            <a:spLocks noGrp="1"/>
          </p:cNvSpPr>
          <p:nvPr>
            <p:ph type="dt" sz="half" idx="10"/>
          </p:nvPr>
        </p:nvSpPr>
        <p:spPr>
          <a:xfrm>
            <a:off x="914400" y="6251575"/>
            <a:ext cx="1981200" cy="457200"/>
          </a:xfrm>
        </p:spPr>
        <p:txBody>
          <a:bodyPr/>
          <a:lstStyle>
            <a:lvl1pPr>
              <a:defRPr/>
            </a:lvl1pPr>
          </a:lstStyle>
          <a:p>
            <a:endParaRPr lang="es-ES"/>
          </a:p>
        </p:txBody>
      </p:sp>
      <p:sp>
        <p:nvSpPr>
          <p:cNvPr id="5" name="4 Marcador de pie de página"/>
          <p:cNvSpPr>
            <a:spLocks noGrp="1"/>
          </p:cNvSpPr>
          <p:nvPr>
            <p:ph type="ftr" sz="quarter" idx="11"/>
          </p:nvPr>
        </p:nvSpPr>
        <p:spPr>
          <a:xfrm>
            <a:off x="3352800" y="6248400"/>
            <a:ext cx="2971800" cy="45720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6781800" y="6248400"/>
            <a:ext cx="1905000" cy="457200"/>
          </a:xfrm>
        </p:spPr>
        <p:txBody>
          <a:bodyPr/>
          <a:lstStyle>
            <a:lvl1pPr>
              <a:defRPr/>
            </a:lvl1pPr>
          </a:lstStyle>
          <a:p>
            <a:fld id="{8CEEC698-A8F2-4604-BEC5-F4D9A1F3DD72}" type="slidenum">
              <a:rPr lang="es-ES"/>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7813"/>
            <a:ext cx="77724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914400" y="1600200"/>
            <a:ext cx="38100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876800" y="1600200"/>
            <a:ext cx="38100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914400" y="6251575"/>
            <a:ext cx="1981200" cy="457200"/>
          </a:xfrm>
        </p:spPr>
        <p:txBody>
          <a:bodyPr/>
          <a:lstStyle>
            <a:lvl1pPr>
              <a:defRPr/>
            </a:lvl1pPr>
          </a:lstStyle>
          <a:p>
            <a:endParaRPr lang="es-ES"/>
          </a:p>
        </p:txBody>
      </p:sp>
      <p:sp>
        <p:nvSpPr>
          <p:cNvPr id="6" name="5 Marcador de pie de página"/>
          <p:cNvSpPr>
            <a:spLocks noGrp="1"/>
          </p:cNvSpPr>
          <p:nvPr>
            <p:ph type="ftr" sz="quarter" idx="11"/>
          </p:nvPr>
        </p:nvSpPr>
        <p:spPr>
          <a:xfrm>
            <a:off x="3352800" y="6248400"/>
            <a:ext cx="2971800" cy="45720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6781800" y="6248400"/>
            <a:ext cx="1905000" cy="457200"/>
          </a:xfrm>
        </p:spPr>
        <p:txBody>
          <a:bodyPr/>
          <a:lstStyle>
            <a:lvl1pPr>
              <a:defRPr/>
            </a:lvl1pPr>
          </a:lstStyle>
          <a:p>
            <a:fld id="{D78DDE7F-293E-414E-8C20-69B02F0EBD81}"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C8BA56F6-EB46-4CAB-BF21-C8E74A1275D3}"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ACA9DCF-14FE-47FC-B104-32816AAB974F}"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B73CF4BE-A988-46C6-B8D7-54671C015027}"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EEFA865C-B55D-4318-B31C-B3E91BCC64C6}"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50510875-7112-4B43-98C2-A1CC4A96A6F6}"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20F945C8-2E43-46D8-904E-8B0C00C073D3}"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F68C63ED-0845-4330-AC6B-E792C276CFCA}"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46456F83-D004-4ABD-9E34-841C1BAE8B86}"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2514" name="Group 2"/>
          <p:cNvGrpSpPr>
            <a:grpSpLocks/>
          </p:cNvGrpSpPr>
          <p:nvPr/>
        </p:nvGrpSpPr>
        <p:grpSpPr bwMode="auto">
          <a:xfrm>
            <a:off x="0" y="0"/>
            <a:ext cx="8686800" cy="4876800"/>
            <a:chOff x="0" y="0"/>
            <a:chExt cx="5472" cy="3072"/>
          </a:xfrm>
        </p:grpSpPr>
        <p:sp>
          <p:nvSpPr>
            <p:cNvPr id="192515"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es-ES" sz="2400">
                <a:latin typeface="Times New Roman" pitchFamily="18" charset="0"/>
              </a:endParaRPr>
            </a:p>
          </p:txBody>
        </p:sp>
        <p:grpSp>
          <p:nvGrpSpPr>
            <p:cNvPr id="192516" name="Group 4"/>
            <p:cNvGrpSpPr>
              <a:grpSpLocks/>
            </p:cNvGrpSpPr>
            <p:nvPr/>
          </p:nvGrpSpPr>
          <p:grpSpPr bwMode="auto">
            <a:xfrm>
              <a:off x="240" y="893"/>
              <a:ext cx="5232" cy="115"/>
              <a:chOff x="240" y="893"/>
              <a:chExt cx="5232" cy="115"/>
            </a:xfrm>
          </p:grpSpPr>
          <p:sp>
            <p:nvSpPr>
              <p:cNvPr id="192517"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es-ES" sz="2400">
                  <a:latin typeface="Times New Roman" pitchFamily="18" charset="0"/>
                </a:endParaRPr>
              </a:p>
            </p:txBody>
          </p:sp>
          <p:sp>
            <p:nvSpPr>
              <p:cNvPr id="192518"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es-ES"/>
              </a:p>
            </p:txBody>
          </p:sp>
        </p:grpSp>
      </p:grpSp>
      <p:sp>
        <p:nvSpPr>
          <p:cNvPr id="192519"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92520"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92521"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s-ES"/>
          </a:p>
        </p:txBody>
      </p:sp>
      <p:sp>
        <p:nvSpPr>
          <p:cNvPr id="192522"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s-ES"/>
          </a:p>
        </p:txBody>
      </p:sp>
      <p:sp>
        <p:nvSpPr>
          <p:cNvPr id="192523"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87069C64-FE04-4F99-B99F-7ECA954E9471}" type="slidenum">
              <a:rPr lang="es-ES"/>
              <a:pPr/>
              <a:t>‹Nº›</a:t>
            </a:fld>
            <a:endParaRPr lang="es-ES"/>
          </a:p>
        </p:txBody>
      </p:sp>
      <p:sp>
        <p:nvSpPr>
          <p:cNvPr id="192524"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es-E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Gr_fico_de_Microsoft_Office_Excel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Gr_fico_de_Microsoft_Office_Excel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Gr_fico_de_Microsoft_Office_Excel3.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3.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13.xml"/><Relationship Id="rId1" Type="http://schemas.openxmlformats.org/officeDocument/2006/relationships/vmlDrawing" Target="../drawings/vmlDrawing16.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18.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66800" y="1143000"/>
            <a:ext cx="7620000" cy="2667000"/>
          </a:xfrm>
        </p:spPr>
        <p:txBody>
          <a:bodyPr/>
          <a:lstStyle/>
          <a:p>
            <a:pPr algn="ctr"/>
            <a:r>
              <a:rPr lang="es-ES" sz="3600" b="1"/>
              <a:t>“PROYECTO DE DESARROLLO PARA EL POSICIONAMIENTO DE LA CÍA. SERVIGRUAS A TRAVÉS DEL SISTEMA DE MEMBRESÍAS”</a:t>
            </a:r>
          </a:p>
        </p:txBody>
      </p:sp>
      <p:sp>
        <p:nvSpPr>
          <p:cNvPr id="2051" name="Rectangle 3"/>
          <p:cNvSpPr>
            <a:spLocks noGrp="1" noChangeArrowheads="1"/>
          </p:cNvSpPr>
          <p:nvPr>
            <p:ph type="subTitle" idx="1"/>
          </p:nvPr>
        </p:nvSpPr>
        <p:spPr/>
        <p:txBody>
          <a:bodyPr/>
          <a:lstStyle/>
          <a:p>
            <a:pPr algn="r">
              <a:lnSpc>
                <a:spcPct val="80000"/>
              </a:lnSpc>
            </a:pPr>
            <a:r>
              <a:rPr lang="es-ES" sz="2400" b="1"/>
              <a:t>INTEGRANTES:</a:t>
            </a:r>
          </a:p>
          <a:p>
            <a:pPr algn="r">
              <a:lnSpc>
                <a:spcPct val="80000"/>
              </a:lnSpc>
            </a:pPr>
            <a:r>
              <a:rPr lang="es-ES" sz="2400"/>
              <a:t>PAOLA AGUILAR GRANJA</a:t>
            </a:r>
          </a:p>
          <a:p>
            <a:pPr algn="r">
              <a:lnSpc>
                <a:spcPct val="80000"/>
              </a:lnSpc>
            </a:pPr>
            <a:r>
              <a:rPr lang="es-ES" sz="2400"/>
              <a:t>CHRISTIAN ARMENDÁRIZ ZAMBRANO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s-ES" i="1"/>
              <a:t>Fuerza de Ventas</a:t>
            </a:r>
            <a:r>
              <a:rPr lang="es-ES"/>
              <a:t> </a:t>
            </a:r>
          </a:p>
        </p:txBody>
      </p:sp>
      <p:sp>
        <p:nvSpPr>
          <p:cNvPr id="18435" name="Rectangle 3"/>
          <p:cNvSpPr>
            <a:spLocks noGrp="1" noChangeArrowheads="1"/>
          </p:cNvSpPr>
          <p:nvPr>
            <p:ph type="body" idx="1"/>
          </p:nvPr>
        </p:nvSpPr>
        <p:spPr/>
        <p:txBody>
          <a:bodyPr/>
          <a:lstStyle/>
          <a:p>
            <a:pPr>
              <a:buFont typeface="Wingdings" pitchFamily="2" charset="2"/>
              <a:buNone/>
            </a:pPr>
            <a:r>
              <a:rPr lang="es-EC"/>
              <a:t>  Traslado, embarque y desembarque de vehículo livianos</a:t>
            </a:r>
            <a:r>
              <a:rPr lang="es-ES"/>
              <a:t> </a:t>
            </a:r>
          </a:p>
          <a:p>
            <a:endParaRPr lang="es-ES"/>
          </a:p>
        </p:txBody>
      </p:sp>
      <p:sp>
        <p:nvSpPr>
          <p:cNvPr id="18438"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8437" name="Object 5"/>
          <p:cNvGraphicFramePr>
            <a:graphicFrameLocks noChangeAspect="1"/>
          </p:cNvGraphicFramePr>
          <p:nvPr/>
        </p:nvGraphicFramePr>
        <p:xfrm>
          <a:off x="1981200" y="2819400"/>
          <a:ext cx="4762500" cy="3143250"/>
        </p:xfrm>
        <a:graphic>
          <a:graphicData uri="http://schemas.openxmlformats.org/presentationml/2006/ole">
            <p:oleObj spid="_x0000_s18437" name="Gráfico" r:id="rId3" imgW="7200900" imgH="4762500" progId="Excel.Chart.8">
              <p:embed/>
            </p:oleObj>
          </a:graphicData>
        </a:graphic>
      </p:graphicFrame>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533400" y="0"/>
            <a:ext cx="8077200" cy="838200"/>
          </a:xfrm>
        </p:spPr>
        <p:txBody>
          <a:bodyPr/>
          <a:lstStyle/>
          <a:p>
            <a:r>
              <a:rPr lang="es-ES_tradnl" sz="2500"/>
              <a:t>Inversión en Activos fijos</a:t>
            </a:r>
            <a:endParaRPr lang="es-ES" sz="2500"/>
          </a:p>
        </p:txBody>
      </p:sp>
      <p:graphicFrame>
        <p:nvGraphicFramePr>
          <p:cNvPr id="142299" name="Group 987"/>
          <p:cNvGraphicFramePr>
            <a:graphicFrameLocks noGrp="1"/>
          </p:cNvGraphicFramePr>
          <p:nvPr>
            <p:ph idx="1"/>
          </p:nvPr>
        </p:nvGraphicFramePr>
        <p:xfrm>
          <a:off x="533400" y="762000"/>
          <a:ext cx="7772400" cy="5916613"/>
        </p:xfrm>
        <a:graphic>
          <a:graphicData uri="http://schemas.openxmlformats.org/drawingml/2006/table">
            <a:tbl>
              <a:tblPr/>
              <a:tblGrid>
                <a:gridCol w="2830513"/>
                <a:gridCol w="942975"/>
                <a:gridCol w="1066800"/>
                <a:gridCol w="1066800"/>
                <a:gridCol w="798512"/>
                <a:gridCol w="1066800"/>
              </a:tblGrid>
              <a:tr h="161925">
                <a:tc gridSpan="6">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BALANCE DE ACTIVOS FIJOS (INVERSION INICIAL)</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Cantidad</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Costo Unitario</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Costo Total</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Vida Util (años)</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Valor de Desecho</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Edificio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89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Gastos de Alquiler de Oficina</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$ 120,00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$ 120,00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20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12</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Equipos de Oficina</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$ 20,00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10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$ 2,00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89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Sumadoras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1</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$ 20,00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$ 20,00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89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Muebles de Oficina</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$ 620,00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10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$ 62,00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Escritorios</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1</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$ 200,00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$ 200,00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89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Sillones Ejecutivos</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1</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$ 50,00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$ 50,00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Sillas Giratorias</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2</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$ 30,00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$ 60,00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89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Muebles</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2</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$ 70,00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$ 140,00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Anaqueles y archivadores</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2</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$ 80,00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$ 160,00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Mesa de Centro</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1</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$ 10,00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$ 10,00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89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Equipos de Computación</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$ 830,00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3</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$ 83,00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89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Computadoras, incluido impresora</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1</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$ 830,00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$ 830,00</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Vehículo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5</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$ 5.489,81</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89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Grúas Marca Ford</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2</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$ 27.449,04</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$ 54.898,08</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73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TOTAL DE INVERSION INICIAL (1)</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charset="0"/>
                          <a:cs typeface="Arial" charset="0"/>
                        </a:rPr>
                        <a:t>$ 56.488,08</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s-ES_tradnl"/>
              <a:t>Inversión en Activos intangibles</a:t>
            </a:r>
            <a:endParaRPr lang="es-ES"/>
          </a:p>
        </p:txBody>
      </p:sp>
      <p:graphicFrame>
        <p:nvGraphicFramePr>
          <p:cNvPr id="142641" name="Group 305"/>
          <p:cNvGraphicFramePr>
            <a:graphicFrameLocks noGrp="1"/>
          </p:cNvGraphicFramePr>
          <p:nvPr>
            <p:ph type="tbl" idx="1"/>
          </p:nvPr>
        </p:nvGraphicFramePr>
        <p:xfrm>
          <a:off x="990600" y="1600200"/>
          <a:ext cx="7162800" cy="4040188"/>
        </p:xfrm>
        <a:graphic>
          <a:graphicData uri="http://schemas.openxmlformats.org/drawingml/2006/table">
            <a:tbl>
              <a:tblPr/>
              <a:tblGrid>
                <a:gridCol w="2357438"/>
                <a:gridCol w="1036637"/>
                <a:gridCol w="1128713"/>
                <a:gridCol w="1144587"/>
                <a:gridCol w="1495425"/>
              </a:tblGrid>
              <a:tr h="514350">
                <a:tc gridSpan="5">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ea typeface="Times New Roman" pitchFamily="18" charset="0"/>
                          <a:cs typeface="Arial" charset="0"/>
                        </a:rPr>
                        <a:t>BALANCE DE ACTIVOS INTANGIBLES </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5159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ea typeface="Times New Roman" pitchFamily="18" charset="0"/>
                          <a:cs typeface="Arial" charset="0"/>
                        </a:rPr>
                        <a:t> </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ea typeface="Times New Roman" pitchFamily="18" charset="0"/>
                          <a:cs typeface="Arial" charset="0"/>
                        </a:rPr>
                        <a:t> Cantidad </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ea typeface="Times New Roman" pitchFamily="18" charset="0"/>
                          <a:cs typeface="Arial" charset="0"/>
                        </a:rPr>
                        <a:t> Costo</a:t>
                      </a:r>
                      <a:endParaRPr kumimoji="0" lang="es-ES"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ea typeface="Times New Roman" pitchFamily="18" charset="0"/>
                          <a:cs typeface="Arial" charset="0"/>
                        </a:rPr>
                        <a:t>Unitario</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s-ES_tradnl" sz="1400" b="1" i="0" u="none" strike="noStrike" cap="none" normalizeH="0" baseline="0" smtClean="0">
                          <a:ln>
                            <a:noFill/>
                          </a:ln>
                          <a:solidFill>
                            <a:srgbClr val="FFFFFF"/>
                          </a:solidFill>
                          <a:effectLst/>
                          <a:latin typeface="Arial" charset="0"/>
                          <a:ea typeface="Times New Roman" pitchFamily="18" charset="0"/>
                          <a:cs typeface="Arial" charset="0"/>
                        </a:rPr>
                        <a:t>mensual</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ea typeface="Times New Roman" pitchFamily="18" charset="0"/>
                          <a:cs typeface="Arial" charset="0"/>
                        </a:rPr>
                        <a:t> Costo</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smtClean="0">
                          <a:ln>
                            <a:noFill/>
                          </a:ln>
                          <a:solidFill>
                            <a:srgbClr val="FFFFFF"/>
                          </a:solidFill>
                          <a:effectLst/>
                          <a:latin typeface="Arial" charset="0"/>
                          <a:ea typeface="Times New Roman" pitchFamily="18" charset="0"/>
                          <a:cs typeface="Arial" charset="0"/>
                        </a:rPr>
                        <a:t>Total</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smtClean="0">
                          <a:ln>
                            <a:noFill/>
                          </a:ln>
                          <a:solidFill>
                            <a:srgbClr val="FFFFFF"/>
                          </a:solidFill>
                          <a:effectLst/>
                          <a:latin typeface="Arial" charset="0"/>
                          <a:ea typeface="Times New Roman" pitchFamily="18" charset="0"/>
                          <a:cs typeface="Arial" charset="0"/>
                        </a:rPr>
                        <a:t>mensual</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ea typeface="Times New Roman" pitchFamily="18" charset="0"/>
                          <a:cs typeface="Arial" charset="0"/>
                        </a:rPr>
                        <a:t> Costo Total (anual) </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2698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ea typeface="Times New Roman" pitchFamily="18" charset="0"/>
                          <a:cs typeface="Arial" charset="0"/>
                        </a:rPr>
                        <a:t> </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r>
              <a:tr h="838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Capacitación de Personal por Sistema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$1.200,00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Arial" charset="0"/>
                          <a:ea typeface="Times New Roman" pitchFamily="18" charset="0"/>
                          <a:cs typeface="Arial" charset="0"/>
                        </a:rPr>
                        <a:t>$ 1.200,00</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8366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Software Base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$ 3.500,00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Arial" charset="0"/>
                          <a:ea typeface="Times New Roman" pitchFamily="18" charset="0"/>
                          <a:cs typeface="Arial" charset="0"/>
                        </a:rPr>
                        <a:t>$ 3.500,00</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159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190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Arial" charset="0"/>
                          <a:ea typeface="Times New Roman" pitchFamily="18" charset="0"/>
                          <a:cs typeface="Arial" charset="0"/>
                        </a:rPr>
                        <a:t>TOTAL DE INVERSION INICIAL (2)</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Arial" charset="0"/>
                          <a:ea typeface="Times New Roman" pitchFamily="18" charset="0"/>
                          <a:cs typeface="Arial" charset="0"/>
                        </a:rPr>
                        <a:t>$ 4.700,00</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s-ES" b="1"/>
              <a:t>Financiamiento</a:t>
            </a:r>
          </a:p>
        </p:txBody>
      </p:sp>
      <p:graphicFrame>
        <p:nvGraphicFramePr>
          <p:cNvPr id="60479" name="Group 63"/>
          <p:cNvGraphicFramePr>
            <a:graphicFrameLocks noGrp="1"/>
          </p:cNvGraphicFramePr>
          <p:nvPr>
            <p:ph idx="1"/>
          </p:nvPr>
        </p:nvGraphicFramePr>
        <p:xfrm>
          <a:off x="2209800" y="1752600"/>
          <a:ext cx="5253038" cy="2820988"/>
        </p:xfrm>
        <a:graphic>
          <a:graphicData uri="http://schemas.openxmlformats.org/drawingml/2006/table">
            <a:tbl>
              <a:tblPr/>
              <a:tblGrid>
                <a:gridCol w="2873375"/>
                <a:gridCol w="208280"/>
                <a:gridCol w="2195513"/>
              </a:tblGrid>
              <a:tr h="704850">
                <a:tc grid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CONCEPTO</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hMerge="1">
                  <a:txBody>
                    <a:bodyPr/>
                    <a:lstStyle/>
                    <a:p>
                      <a:endParaRPr lang="es-ES"/>
                    </a:p>
                  </a:txBody>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IMPORTE</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706438">
                <a:tc gridSpan="2">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Capital de la Cía.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hMerge="1">
                  <a:txBody>
                    <a:bodyPr/>
                    <a:lstStyle/>
                    <a:p>
                      <a:endParaRPr lang="es-ES"/>
                    </a:p>
                  </a:txBody>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$ 6.290,00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704850">
                <a:tc gridSpan="2">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Préstamo Bancario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es-ES"/>
                    </a:p>
                  </a:txBody>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$ 54.898,08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70485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TOTAL</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$ 61.188,08</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s-ES_tradnl" sz="3000" b="1"/>
              <a:t>AMORTIZACIÓN DEL PRÉSTAMO</a:t>
            </a:r>
            <a:endParaRPr lang="es-ES" sz="3000" b="1"/>
          </a:p>
        </p:txBody>
      </p:sp>
      <p:graphicFrame>
        <p:nvGraphicFramePr>
          <p:cNvPr id="147576" name="Group 120"/>
          <p:cNvGraphicFramePr>
            <a:graphicFrameLocks noGrp="1"/>
          </p:cNvGraphicFramePr>
          <p:nvPr>
            <p:ph idx="1"/>
          </p:nvPr>
        </p:nvGraphicFramePr>
        <p:xfrm>
          <a:off x="685800" y="1752600"/>
          <a:ext cx="8229600" cy="4076700"/>
        </p:xfrm>
        <a:graphic>
          <a:graphicData uri="http://schemas.openxmlformats.org/drawingml/2006/table">
            <a:tbl>
              <a:tblPr/>
              <a:tblGrid>
                <a:gridCol w="1454150"/>
                <a:gridCol w="1470025"/>
                <a:gridCol w="1525588"/>
                <a:gridCol w="1987550"/>
                <a:gridCol w="1455737"/>
                <a:gridCol w="336550"/>
              </a:tblGrid>
              <a:tr h="904875">
                <a:tc row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AÑOS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DIVIDENDO</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INTERESES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AMORTIZACION DE CAPITAL</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SALDO INSOLUTO</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cap="flat">
                      <a:noFill/>
                    </a:lnT>
                    <a:lnB>
                      <a:noFill/>
                    </a:lnB>
                    <a:lnTlToBr>
                      <a:noFill/>
                    </a:lnTlToBr>
                    <a:lnBlToTr>
                      <a:noFill/>
                    </a:lnBlToTr>
                    <a:noFill/>
                  </a:tcPr>
                </a:tc>
              </a:tr>
              <a:tr h="238125">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906463">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$ 54,898.08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90487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$ 30,506.84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$ 4,029.52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$ 26,477.32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$ 28,420.76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90487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$ 30,506.84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$ 2,086.08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$ 28,420.76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s-ES" sz="2900" b="1"/>
              <a:t>Inversiones del Proyecto</a:t>
            </a:r>
          </a:p>
        </p:txBody>
      </p:sp>
      <p:sp>
        <p:nvSpPr>
          <p:cNvPr id="61443" name="Rectangle 3"/>
          <p:cNvSpPr>
            <a:spLocks noGrp="1" noChangeArrowheads="1"/>
          </p:cNvSpPr>
          <p:nvPr>
            <p:ph type="body" sz="half" idx="1"/>
          </p:nvPr>
        </p:nvSpPr>
        <p:spPr>
          <a:xfrm>
            <a:off x="914400" y="1600200"/>
            <a:ext cx="3814763" cy="4530725"/>
          </a:xfrm>
        </p:spPr>
        <p:txBody>
          <a:bodyPr/>
          <a:lstStyle/>
          <a:p>
            <a:r>
              <a:rPr lang="es-ES_tradnl" sz="1400" b="1"/>
              <a:t>Ventas de Enero a Junio 2007</a:t>
            </a:r>
            <a:endParaRPr lang="es-ES" sz="1400" b="1"/>
          </a:p>
        </p:txBody>
      </p:sp>
      <p:graphicFrame>
        <p:nvGraphicFramePr>
          <p:cNvPr id="61689" name="Group 249"/>
          <p:cNvGraphicFramePr>
            <a:graphicFrameLocks noGrp="1"/>
          </p:cNvGraphicFramePr>
          <p:nvPr>
            <p:ph sz="half" idx="2"/>
          </p:nvPr>
        </p:nvGraphicFramePr>
        <p:xfrm>
          <a:off x="228600" y="2209800"/>
          <a:ext cx="8686800" cy="2743200"/>
        </p:xfrm>
        <a:graphic>
          <a:graphicData uri="http://schemas.openxmlformats.org/drawingml/2006/table">
            <a:tbl>
              <a:tblPr/>
              <a:tblGrid>
                <a:gridCol w="2525713"/>
                <a:gridCol w="1027112"/>
                <a:gridCol w="1027113"/>
                <a:gridCol w="1027112"/>
                <a:gridCol w="1027113"/>
                <a:gridCol w="1023937"/>
                <a:gridCol w="1028700"/>
              </a:tblGrid>
              <a:tr h="3048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700" b="0" i="0" u="none" strike="noStrike" cap="none" normalizeH="0" baseline="0" smtClean="0">
                          <a:ln>
                            <a:noFill/>
                          </a:ln>
                          <a:solidFill>
                            <a:srgbClr val="FFFFFF"/>
                          </a:solidFill>
                          <a:effectLst/>
                          <a:latin typeface="Arial" charset="0"/>
                          <a:ea typeface="Times New Roman" pitchFamily="18" charset="0"/>
                          <a:cs typeface="Arial" charset="0"/>
                        </a:rPr>
                        <a:t> </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 Enero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 Febrero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 Marzo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 Abril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 Mayo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 Junio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3048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Precio Membresía liviano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3048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Precio Membresía Pesado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048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Cantidad (Vehiculos/mes)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048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QL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048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QP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048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Ventas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048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048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100% Contado</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s-ES" sz="2900" b="1"/>
              <a:t>Inversiones del Proyecto</a:t>
            </a:r>
          </a:p>
        </p:txBody>
      </p:sp>
      <p:sp>
        <p:nvSpPr>
          <p:cNvPr id="150531" name="Rectangle 3"/>
          <p:cNvSpPr>
            <a:spLocks noGrp="1" noChangeArrowheads="1"/>
          </p:cNvSpPr>
          <p:nvPr>
            <p:ph type="body" sz="half" idx="1"/>
          </p:nvPr>
        </p:nvSpPr>
        <p:spPr>
          <a:xfrm>
            <a:off x="914400" y="1600200"/>
            <a:ext cx="3814763" cy="4530725"/>
          </a:xfrm>
        </p:spPr>
        <p:txBody>
          <a:bodyPr/>
          <a:lstStyle/>
          <a:p>
            <a:r>
              <a:rPr lang="es-ES_tradnl" sz="1200" b="1"/>
              <a:t>Ventas de Julio a Diciembre 2007</a:t>
            </a:r>
            <a:endParaRPr lang="es-ES" sz="1200" b="1"/>
          </a:p>
        </p:txBody>
      </p:sp>
      <p:graphicFrame>
        <p:nvGraphicFramePr>
          <p:cNvPr id="150777" name="Group 249"/>
          <p:cNvGraphicFramePr>
            <a:graphicFrameLocks noGrp="1"/>
          </p:cNvGraphicFramePr>
          <p:nvPr>
            <p:ph sz="half" idx="2"/>
          </p:nvPr>
        </p:nvGraphicFramePr>
        <p:xfrm>
          <a:off x="152400" y="2286000"/>
          <a:ext cx="8763000" cy="3352800"/>
        </p:xfrm>
        <a:graphic>
          <a:graphicData uri="http://schemas.openxmlformats.org/drawingml/2006/table">
            <a:tbl>
              <a:tblPr/>
              <a:tblGrid>
                <a:gridCol w="2354263"/>
                <a:gridCol w="1042987"/>
                <a:gridCol w="1039813"/>
                <a:gridCol w="1147762"/>
                <a:gridCol w="1042988"/>
                <a:gridCol w="1095375"/>
                <a:gridCol w="1039812"/>
              </a:tblGrid>
              <a:tr h="37306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rgbClr val="FFFFFF"/>
                          </a:solidFill>
                          <a:effectLst/>
                          <a:latin typeface="Arial" charset="0"/>
                          <a:ea typeface="Times New Roman" pitchFamily="18" charset="0"/>
                          <a:cs typeface="Arial" charset="0"/>
                        </a:rPr>
                        <a:t>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ea typeface="Times New Roman" pitchFamily="18" charset="0"/>
                          <a:cs typeface="Arial" charset="0"/>
                        </a:rPr>
                        <a:t> Julio </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ea typeface="Times New Roman" pitchFamily="18" charset="0"/>
                          <a:cs typeface="Arial" charset="0"/>
                        </a:rPr>
                        <a:t> Agosto </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ea typeface="Times New Roman" pitchFamily="18" charset="0"/>
                          <a:cs typeface="Arial" charset="0"/>
                        </a:rPr>
                        <a:t> Septiembre </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ea typeface="Times New Roman" pitchFamily="18" charset="0"/>
                          <a:cs typeface="Arial" charset="0"/>
                        </a:rPr>
                        <a:t> Octubre </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ea typeface="Times New Roman" pitchFamily="18" charset="0"/>
                          <a:cs typeface="Arial" charset="0"/>
                        </a:rPr>
                        <a:t> Noviembre </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ea typeface="Times New Roman" pitchFamily="18" charset="0"/>
                          <a:cs typeface="Arial" charset="0"/>
                        </a:rPr>
                        <a:t> Diciembre </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Precio Membresía liviano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37306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Precio Membresía Pesado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120,00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7306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Cantidad (Vehiculos/mes)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932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QL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847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7306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QP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85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7306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Ventas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31.375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7306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100% Contado</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      31.375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es-ES" sz="2900" b="1"/>
              <a:t>Egreso Mensual</a:t>
            </a:r>
          </a:p>
        </p:txBody>
      </p:sp>
      <p:sp>
        <p:nvSpPr>
          <p:cNvPr id="152579" name="Rectangle 3"/>
          <p:cNvSpPr>
            <a:spLocks noGrp="1" noChangeArrowheads="1"/>
          </p:cNvSpPr>
          <p:nvPr>
            <p:ph type="body" sz="half" idx="1"/>
          </p:nvPr>
        </p:nvSpPr>
        <p:spPr>
          <a:xfrm>
            <a:off x="914400" y="1600200"/>
            <a:ext cx="3814763" cy="4530725"/>
          </a:xfrm>
        </p:spPr>
        <p:txBody>
          <a:bodyPr/>
          <a:lstStyle/>
          <a:p>
            <a:r>
              <a:rPr lang="es-ES_tradnl" sz="1200" b="1"/>
              <a:t>Egreso de Enero a Junio 2007</a:t>
            </a:r>
            <a:endParaRPr lang="es-ES" sz="1200" b="1"/>
          </a:p>
          <a:p>
            <a:endParaRPr lang="es-ES" sz="1200" b="1"/>
          </a:p>
        </p:txBody>
      </p:sp>
      <p:graphicFrame>
        <p:nvGraphicFramePr>
          <p:cNvPr id="152796" name="Group 220"/>
          <p:cNvGraphicFramePr>
            <a:graphicFrameLocks noGrp="1"/>
          </p:cNvGraphicFramePr>
          <p:nvPr>
            <p:ph sz="half" idx="2"/>
          </p:nvPr>
        </p:nvGraphicFramePr>
        <p:xfrm>
          <a:off x="152400" y="2057400"/>
          <a:ext cx="8839200" cy="4049713"/>
        </p:xfrm>
        <a:graphic>
          <a:graphicData uri="http://schemas.openxmlformats.org/drawingml/2006/table">
            <a:tbl>
              <a:tblPr/>
              <a:tblGrid>
                <a:gridCol w="1500188"/>
                <a:gridCol w="1252537"/>
                <a:gridCol w="1209675"/>
                <a:gridCol w="1219200"/>
                <a:gridCol w="1155700"/>
                <a:gridCol w="1216025"/>
                <a:gridCol w="1285875"/>
              </a:tblGrid>
              <a:tr h="577850">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rgbClr val="FFFFFF"/>
                          </a:solidFill>
                          <a:effectLst/>
                          <a:latin typeface="Arial" charset="0"/>
                          <a:cs typeface="Arial" charset="0"/>
                        </a:rPr>
                        <a:t> </a:t>
                      </a:r>
                      <a:endParaRPr kumimoji="0" lang="es-ES" sz="11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cs typeface="Arial" charset="0"/>
                        </a:rPr>
                        <a:t> Enero </a:t>
                      </a:r>
                      <a:endParaRPr kumimoji="0" lang="es-ES" sz="11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cs typeface="Arial" charset="0"/>
                        </a:rPr>
                        <a:t> Febrero </a:t>
                      </a:r>
                      <a:endParaRPr kumimoji="0" lang="es-ES" sz="11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cs typeface="Arial" charset="0"/>
                        </a:rPr>
                        <a:t> Marzo </a:t>
                      </a:r>
                      <a:endParaRPr kumimoji="0" lang="es-ES" sz="11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cs typeface="Arial" charset="0"/>
                        </a:rPr>
                        <a:t> Abril </a:t>
                      </a:r>
                      <a:endParaRPr kumimoji="0" lang="es-ES" sz="11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cs typeface="Arial" charset="0"/>
                        </a:rPr>
                        <a:t> Mayo </a:t>
                      </a:r>
                      <a:endParaRPr kumimoji="0" lang="es-ES" sz="11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rgbClr val="FFFFFF"/>
                          </a:solidFill>
                          <a:effectLst/>
                          <a:latin typeface="Arial" charset="0"/>
                          <a:cs typeface="Arial" charset="0"/>
                        </a:rPr>
                        <a:t> Junio </a:t>
                      </a:r>
                      <a:endParaRPr kumimoji="0" lang="es-ES" sz="11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579438">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Mano de Obra Directa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2.700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2.700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2.700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2.700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2.700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2.700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57626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Gastos de Operación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858,01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858,01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858,01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858,01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858,01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858,01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7626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Costos Indirectos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728,97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728,97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728,97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728,97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728,97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728,97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8102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Gastos Administrativos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1.500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1.500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1.500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1.500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1.500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1.500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77850">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Gastos de Ventas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5.469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5.469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5.469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5.469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5.469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5.469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8102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 Egreso Mensual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              11.256,34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               11.256,34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         11.256,34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             11.256,34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             11.256,34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               11.256,34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s-ES" sz="2900" b="1"/>
              <a:t>Egreso Mensual</a:t>
            </a:r>
          </a:p>
        </p:txBody>
      </p:sp>
      <p:sp>
        <p:nvSpPr>
          <p:cNvPr id="153603" name="Rectangle 3"/>
          <p:cNvSpPr>
            <a:spLocks noGrp="1" noChangeArrowheads="1"/>
          </p:cNvSpPr>
          <p:nvPr>
            <p:ph type="body" sz="half" idx="1"/>
          </p:nvPr>
        </p:nvSpPr>
        <p:spPr>
          <a:xfrm>
            <a:off x="914400" y="1600200"/>
            <a:ext cx="3814763" cy="4530725"/>
          </a:xfrm>
        </p:spPr>
        <p:txBody>
          <a:bodyPr/>
          <a:lstStyle/>
          <a:p>
            <a:r>
              <a:rPr lang="es-ES_tradnl" sz="1200" b="1"/>
              <a:t>Egreso de Julio a Diciembre 2007</a:t>
            </a:r>
            <a:endParaRPr lang="es-ES" sz="1200" b="1"/>
          </a:p>
          <a:p>
            <a:endParaRPr lang="es-ES" sz="1200" b="1"/>
          </a:p>
        </p:txBody>
      </p:sp>
      <p:graphicFrame>
        <p:nvGraphicFramePr>
          <p:cNvPr id="153805" name="Group 205"/>
          <p:cNvGraphicFramePr>
            <a:graphicFrameLocks noGrp="1"/>
          </p:cNvGraphicFramePr>
          <p:nvPr>
            <p:ph sz="half" idx="2"/>
          </p:nvPr>
        </p:nvGraphicFramePr>
        <p:xfrm>
          <a:off x="304800" y="2057400"/>
          <a:ext cx="8686800" cy="3763963"/>
        </p:xfrm>
        <a:graphic>
          <a:graphicData uri="http://schemas.openxmlformats.org/drawingml/2006/table">
            <a:tbl>
              <a:tblPr/>
              <a:tblGrid>
                <a:gridCol w="2084388"/>
                <a:gridCol w="1098550"/>
                <a:gridCol w="1100137"/>
                <a:gridCol w="1101725"/>
                <a:gridCol w="1098550"/>
                <a:gridCol w="1104900"/>
                <a:gridCol w="1098550"/>
              </a:tblGrid>
              <a:tr h="987425">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Julio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Agosto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Septiembre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Octubre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Noviembre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Diciembre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46196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Mano de Obra Directa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2.700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2.700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2.700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2.700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2.700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2.700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463550">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Gastos de Operación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858,01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858,01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858,01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858,01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858,01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858,01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46196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Costos Indirectos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728,97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728,97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728,97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728,97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728,97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728,97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463550">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Gastos Administrativos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1.500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1.500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1.500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1.500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1.500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1.500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46196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Gastos de Ventas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5.469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5.469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5.469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5.469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5.469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5.469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463550">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cs typeface="Arial" charset="0"/>
                        </a:rPr>
                        <a:t> Egreso Mensual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cs typeface="Arial" charset="0"/>
                        </a:rPr>
                        <a:t> 11.256,34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cs typeface="Arial" charset="0"/>
                        </a:rPr>
                        <a:t> 11.256,34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cs typeface="Arial" charset="0"/>
                        </a:rPr>
                        <a:t> 11.256,34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cs typeface="Arial" charset="0"/>
                        </a:rPr>
                        <a:t> 11.256,34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cs typeface="Arial" charset="0"/>
                        </a:rPr>
                        <a:t> 11.256,34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cs typeface="Arial" charset="0"/>
                        </a:rPr>
                        <a:t> 11.256,34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s-ES_tradnl" sz="2900" b="1"/>
              <a:t>Saldo acumulado</a:t>
            </a:r>
            <a:endParaRPr lang="es-ES" sz="2900" b="1"/>
          </a:p>
        </p:txBody>
      </p:sp>
      <p:sp>
        <p:nvSpPr>
          <p:cNvPr id="157699" name="Rectangle 3"/>
          <p:cNvSpPr>
            <a:spLocks noGrp="1" noChangeArrowheads="1"/>
          </p:cNvSpPr>
          <p:nvPr>
            <p:ph type="body" sz="half" idx="1"/>
          </p:nvPr>
        </p:nvSpPr>
        <p:spPr>
          <a:xfrm>
            <a:off x="914400" y="1600200"/>
            <a:ext cx="3814763" cy="4530725"/>
          </a:xfrm>
        </p:spPr>
        <p:txBody>
          <a:bodyPr/>
          <a:lstStyle/>
          <a:p>
            <a:r>
              <a:rPr lang="es-ES_tradnl" sz="1200" b="1"/>
              <a:t>Saldo acumulado de Enero a Junio 2007</a:t>
            </a:r>
            <a:endParaRPr lang="es-ES" sz="1200" b="1"/>
          </a:p>
        </p:txBody>
      </p:sp>
      <p:graphicFrame>
        <p:nvGraphicFramePr>
          <p:cNvPr id="157850" name="Group 154"/>
          <p:cNvGraphicFramePr>
            <a:graphicFrameLocks noGrp="1"/>
          </p:cNvGraphicFramePr>
          <p:nvPr>
            <p:ph sz="half" idx="2"/>
          </p:nvPr>
        </p:nvGraphicFramePr>
        <p:xfrm>
          <a:off x="152400" y="2362200"/>
          <a:ext cx="8763000" cy="3352800"/>
        </p:xfrm>
        <a:graphic>
          <a:graphicData uri="http://schemas.openxmlformats.org/drawingml/2006/table">
            <a:tbl>
              <a:tblPr/>
              <a:tblGrid>
                <a:gridCol w="1436688"/>
                <a:gridCol w="1092200"/>
                <a:gridCol w="1316037"/>
                <a:gridCol w="1108075"/>
                <a:gridCol w="1247775"/>
                <a:gridCol w="1246188"/>
                <a:gridCol w="1316037"/>
              </a:tblGrid>
              <a:tr h="66992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700" b="1" i="0" u="none" strike="noStrike" cap="none" normalizeH="0" baseline="0" smtClean="0">
                          <a:ln>
                            <a:noFill/>
                          </a:ln>
                          <a:solidFill>
                            <a:srgbClr val="FFFFFF"/>
                          </a:solidFill>
                          <a:effectLst/>
                          <a:latin typeface="Arial" charset="0"/>
                          <a:cs typeface="Arial" charset="0"/>
                        </a:rPr>
                        <a:t> </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cs typeface="Arial" charset="0"/>
                        </a:rPr>
                        <a:t> Enero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cs typeface="Arial" charset="0"/>
                        </a:rPr>
                        <a:t> Febrero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cs typeface="Arial" charset="0"/>
                        </a:rPr>
                        <a:t> Marzo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cs typeface="Arial" charset="0"/>
                        </a:rPr>
                        <a:t> Abril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cs typeface="Arial" charset="0"/>
                        </a:rPr>
                        <a:t> Mayo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cs typeface="Arial" charset="0"/>
                        </a:rPr>
                        <a:t> Junio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67151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Ingreso Mensual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66992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Egreso Mensual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67151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Saldo Mensual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66992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Saldo Acumulado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8.862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28.981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49.100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69.218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89.337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s-ES_tradnl" sz="2900" b="1"/>
              <a:t>Saldo acumulado</a:t>
            </a:r>
            <a:endParaRPr lang="es-ES" sz="2900" b="1"/>
          </a:p>
        </p:txBody>
      </p:sp>
      <p:sp>
        <p:nvSpPr>
          <p:cNvPr id="156675" name="Rectangle 3"/>
          <p:cNvSpPr>
            <a:spLocks noGrp="1" noChangeArrowheads="1"/>
          </p:cNvSpPr>
          <p:nvPr>
            <p:ph type="body" sz="half" idx="1"/>
          </p:nvPr>
        </p:nvSpPr>
        <p:spPr>
          <a:xfrm>
            <a:off x="457200" y="1524000"/>
            <a:ext cx="5562600" cy="4602163"/>
          </a:xfrm>
        </p:spPr>
        <p:txBody>
          <a:bodyPr/>
          <a:lstStyle/>
          <a:p>
            <a:r>
              <a:rPr lang="es-ES_tradnl" sz="1200" b="1"/>
              <a:t>Saldo acumulado de Julio a Diciembre de 2007</a:t>
            </a:r>
            <a:endParaRPr lang="es-ES" sz="1200" b="1"/>
          </a:p>
        </p:txBody>
      </p:sp>
      <p:graphicFrame>
        <p:nvGraphicFramePr>
          <p:cNvPr id="156818" name="Group 146"/>
          <p:cNvGraphicFramePr>
            <a:graphicFrameLocks noGrp="1"/>
          </p:cNvGraphicFramePr>
          <p:nvPr>
            <p:ph sz="half" idx="2"/>
          </p:nvPr>
        </p:nvGraphicFramePr>
        <p:xfrm>
          <a:off x="457200" y="2133600"/>
          <a:ext cx="8305800" cy="3243263"/>
        </p:xfrm>
        <a:graphic>
          <a:graphicData uri="http://schemas.openxmlformats.org/drawingml/2006/table">
            <a:tbl>
              <a:tblPr/>
              <a:tblGrid>
                <a:gridCol w="1992313"/>
                <a:gridCol w="1050925"/>
                <a:gridCol w="1050925"/>
                <a:gridCol w="1054100"/>
                <a:gridCol w="1050925"/>
                <a:gridCol w="1055687"/>
                <a:gridCol w="1050925"/>
              </a:tblGrid>
              <a:tr h="609600">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cs typeface="Arial" charset="0"/>
                        </a:rPr>
                        <a:t>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Julio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Agosto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Septiembre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Octubre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Noviembre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rgbClr val="FFFFFF"/>
                          </a:solidFill>
                          <a:effectLst/>
                          <a:latin typeface="Arial" charset="0"/>
                          <a:cs typeface="Arial" charset="0"/>
                        </a:rPr>
                        <a:t> Diciembre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65722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Ingreso Mensual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31.375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65881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Egreso Mensual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11.256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65881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Saldo Mensual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20.119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65881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Saldo Acumulado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109.456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129.574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149.693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169.812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189.930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cs typeface="Arial" charset="0"/>
                        </a:rPr>
                        <a:t>    210.049 </a:t>
                      </a: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609600"/>
            <a:ext cx="8229600" cy="1143000"/>
          </a:xfrm>
        </p:spPr>
        <p:txBody>
          <a:bodyPr/>
          <a:lstStyle/>
          <a:p>
            <a:pPr marL="838200" indent="-838200" algn="ctr"/>
            <a:r>
              <a:rPr lang="es-ES" sz="3800" b="1"/>
              <a:t>  Mercados a los que apunta la venta de membresías</a:t>
            </a:r>
            <a:r>
              <a:rPr lang="es-ES" sz="3800" b="1" i="1"/>
              <a:t/>
            </a:r>
            <a:br>
              <a:rPr lang="es-ES" sz="3800" b="1" i="1"/>
            </a:br>
            <a:endParaRPr lang="es-ES" sz="3800" b="1" i="1"/>
          </a:p>
        </p:txBody>
      </p:sp>
      <p:sp>
        <p:nvSpPr>
          <p:cNvPr id="19459" name="Rectangle 3"/>
          <p:cNvSpPr>
            <a:spLocks noGrp="1" noChangeArrowheads="1"/>
          </p:cNvSpPr>
          <p:nvPr>
            <p:ph type="body" idx="1"/>
          </p:nvPr>
        </p:nvSpPr>
        <p:spPr>
          <a:xfrm>
            <a:off x="457200" y="1981200"/>
            <a:ext cx="8229600" cy="4525963"/>
          </a:xfrm>
        </p:spPr>
        <p:txBody>
          <a:bodyPr/>
          <a:lstStyle/>
          <a:p>
            <a:pPr>
              <a:buFont typeface="Wingdings" pitchFamily="2" charset="2"/>
              <a:buNone/>
            </a:pPr>
            <a:r>
              <a:rPr lang="es-EC"/>
              <a:t>Vehículos del año 2002 y anteriores a este</a:t>
            </a:r>
            <a:r>
              <a:rPr lang="es-ES"/>
              <a:t> </a:t>
            </a:r>
          </a:p>
        </p:txBody>
      </p:sp>
      <p:pic>
        <p:nvPicPr>
          <p:cNvPr id="19460" name="Picture 4"/>
          <p:cNvPicPr>
            <a:picLocks noChangeAspect="1" noChangeArrowheads="1"/>
          </p:cNvPicPr>
          <p:nvPr/>
        </p:nvPicPr>
        <p:blipFill>
          <a:blip r:embed="rId2"/>
          <a:srcRect/>
          <a:stretch>
            <a:fillRect/>
          </a:stretch>
        </p:blipFill>
        <p:spPr bwMode="auto">
          <a:xfrm>
            <a:off x="1905000" y="3048000"/>
            <a:ext cx="4929188" cy="2230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a:r>
              <a:rPr lang="es-ES" sz="3800" b="1"/>
              <a:t>Determinación Del Tamaño óptimo y el VAUE</a:t>
            </a:r>
          </a:p>
        </p:txBody>
      </p:sp>
      <p:graphicFrame>
        <p:nvGraphicFramePr>
          <p:cNvPr id="62534" name="Group 70"/>
          <p:cNvGraphicFramePr>
            <a:graphicFrameLocks noGrp="1"/>
          </p:cNvGraphicFramePr>
          <p:nvPr>
            <p:ph idx="1"/>
          </p:nvPr>
        </p:nvGraphicFramePr>
        <p:xfrm>
          <a:off x="2928938" y="2057400"/>
          <a:ext cx="3527425" cy="3246438"/>
        </p:xfrm>
        <a:graphic>
          <a:graphicData uri="http://schemas.openxmlformats.org/drawingml/2006/table">
            <a:tbl>
              <a:tblPr/>
              <a:tblGrid>
                <a:gridCol w="1765300"/>
                <a:gridCol w="1762125"/>
              </a:tblGrid>
              <a:tr h="331788">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rgbClr val="FFFFFF"/>
                          </a:solidFill>
                          <a:effectLst/>
                          <a:latin typeface="Arial" charset="0"/>
                          <a:ea typeface="Times New Roman" pitchFamily="18" charset="0"/>
                          <a:cs typeface="Arial" charset="0"/>
                        </a:rPr>
                        <a:t> </a:t>
                      </a: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Rubros</a:t>
                      </a:r>
                      <a:endParaRPr kumimoji="0" lang="es-E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 $ </a:t>
                      </a:r>
                      <a:endParaRPr kumimoji="0" lang="es-E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5080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Ingresos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$376,500.00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331788">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Costo Variable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$65,632.23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080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Costo Fijo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$160,563.81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0641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VAUE Inversion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-$ 14,359.87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54038">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VAUE valor de desecho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0641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VAUE Total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$135,944.09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s-ES" sz="3800" b="1"/>
              <a:t>Cálculo de la Depreciación Anual y Valor de Desecho</a:t>
            </a:r>
          </a:p>
        </p:txBody>
      </p:sp>
      <p:graphicFrame>
        <p:nvGraphicFramePr>
          <p:cNvPr id="63715" name="Group 227"/>
          <p:cNvGraphicFramePr>
            <a:graphicFrameLocks noGrp="1"/>
          </p:cNvGraphicFramePr>
          <p:nvPr>
            <p:ph idx="1"/>
          </p:nvPr>
        </p:nvGraphicFramePr>
        <p:xfrm>
          <a:off x="228600" y="1600200"/>
          <a:ext cx="8767763" cy="4416425"/>
        </p:xfrm>
        <a:graphic>
          <a:graphicData uri="http://schemas.openxmlformats.org/drawingml/2006/table">
            <a:tbl>
              <a:tblPr/>
              <a:tblGrid>
                <a:gridCol w="1570038"/>
                <a:gridCol w="1211262"/>
                <a:gridCol w="1038225"/>
                <a:gridCol w="1209675"/>
                <a:gridCol w="1211263"/>
                <a:gridCol w="1381125"/>
                <a:gridCol w="963612"/>
                <a:gridCol w="208280"/>
              </a:tblGrid>
              <a:tr h="565150">
                <a:tc rowSpan="3">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ea typeface="Times New Roman" pitchFamily="18" charset="0"/>
                          <a:cs typeface="Arial" charset="0"/>
                        </a:rPr>
                        <a:t>ACTIVOS </a:t>
                      </a:r>
                      <a:endParaRPr kumimoji="0" lang="es-ES" sz="9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3">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ea typeface="Times New Roman" pitchFamily="18" charset="0"/>
                          <a:cs typeface="Arial" charset="0"/>
                        </a:rPr>
                        <a:t> VALOR DE</a:t>
                      </a:r>
                    </a:p>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ea typeface="Times New Roman" pitchFamily="18" charset="0"/>
                          <a:cs typeface="Arial" charset="0"/>
                        </a:rPr>
                        <a:t>COMPRA </a:t>
                      </a:r>
                      <a:endParaRPr kumimoji="0" lang="es-ES" sz="9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3">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ea typeface="Times New Roman" pitchFamily="18" charset="0"/>
                          <a:cs typeface="Arial" charset="0"/>
                        </a:rPr>
                        <a:t> VIDA</a:t>
                      </a:r>
                    </a:p>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_tradnl" sz="900" b="1" i="0" u="none" strike="noStrike" cap="none" normalizeH="0" baseline="0" smtClean="0">
                          <a:ln>
                            <a:noFill/>
                          </a:ln>
                          <a:solidFill>
                            <a:srgbClr val="FFFFFF"/>
                          </a:solidFill>
                          <a:effectLst/>
                          <a:latin typeface="Arial" charset="0"/>
                          <a:ea typeface="Times New Roman" pitchFamily="18" charset="0"/>
                          <a:cs typeface="Arial" charset="0"/>
                        </a:rPr>
                        <a:t>CONTABLE</a:t>
                      </a:r>
                      <a:endParaRPr kumimoji="0" lang="es-ES" sz="9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3">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ea typeface="Times New Roman" pitchFamily="18" charset="0"/>
                          <a:cs typeface="Arial" charset="0"/>
                        </a:rPr>
                        <a:t> DEP. ANUAL </a:t>
                      </a:r>
                      <a:endParaRPr kumimoji="0" lang="es-ES" sz="9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3">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ea typeface="Times New Roman" pitchFamily="18" charset="0"/>
                          <a:cs typeface="Arial" charset="0"/>
                        </a:rPr>
                        <a:t> AÑOS</a:t>
                      </a:r>
                    </a:p>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_tradnl" sz="900" b="1" i="0" u="none" strike="noStrike" cap="none" normalizeH="0" baseline="0" smtClean="0">
                          <a:ln>
                            <a:noFill/>
                          </a:ln>
                          <a:solidFill>
                            <a:srgbClr val="FFFFFF"/>
                          </a:solidFill>
                          <a:effectLst/>
                          <a:latin typeface="Arial" charset="0"/>
                          <a:ea typeface="Times New Roman" pitchFamily="18" charset="0"/>
                          <a:cs typeface="Arial" charset="0"/>
                        </a:rPr>
                        <a:t>A</a:t>
                      </a:r>
                    </a:p>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_tradnl" sz="900" b="1" i="0" u="none" strike="noStrike" cap="none" normalizeH="0" baseline="0" smtClean="0">
                          <a:ln>
                            <a:noFill/>
                          </a:ln>
                          <a:solidFill>
                            <a:srgbClr val="FFFFFF"/>
                          </a:solidFill>
                          <a:effectLst/>
                          <a:latin typeface="Arial" charset="0"/>
                          <a:ea typeface="Times New Roman" pitchFamily="18" charset="0"/>
                          <a:cs typeface="Arial" charset="0"/>
                        </a:rPr>
                        <a:t>DEPRECIAR</a:t>
                      </a:r>
                      <a:endParaRPr kumimoji="0" lang="es-ES" sz="9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3">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ea typeface="Times New Roman" pitchFamily="18" charset="0"/>
                          <a:cs typeface="Arial" charset="0"/>
                        </a:rPr>
                        <a:t> DEPRECIACIÓN ACUMULADA  </a:t>
                      </a:r>
                      <a:endParaRPr kumimoji="0" lang="es-ES" sz="9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3">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ea typeface="Times New Roman" pitchFamily="18" charset="0"/>
                          <a:cs typeface="Arial" charset="0"/>
                        </a:rPr>
                        <a:t> VALOR</a:t>
                      </a:r>
                    </a:p>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_tradnl" sz="900" b="1" i="0" u="none" strike="noStrike" cap="none" normalizeH="0" baseline="0" smtClean="0">
                          <a:ln>
                            <a:noFill/>
                          </a:ln>
                          <a:solidFill>
                            <a:srgbClr val="FFFFFF"/>
                          </a:solidFill>
                          <a:effectLst/>
                          <a:latin typeface="Arial" charset="0"/>
                          <a:ea typeface="Times New Roman" pitchFamily="18" charset="0"/>
                          <a:cs typeface="Arial" charset="0"/>
                        </a:rPr>
                        <a:t>EN</a:t>
                      </a:r>
                    </a:p>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_tradnl" sz="900" b="1" i="0" u="none" strike="noStrike" cap="none" normalizeH="0" baseline="0" smtClean="0">
                          <a:ln>
                            <a:noFill/>
                          </a:ln>
                          <a:solidFill>
                            <a:srgbClr val="FFFFFF"/>
                          </a:solidFill>
                          <a:effectLst/>
                          <a:latin typeface="Arial" charset="0"/>
                          <a:ea typeface="Times New Roman" pitchFamily="18" charset="0"/>
                          <a:cs typeface="Arial" charset="0"/>
                        </a:rPr>
                        <a:t>LIBROS</a:t>
                      </a:r>
                      <a:endParaRPr kumimoji="0" lang="es-ES" sz="9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cap="flat">
                      <a:noFill/>
                    </a:lnT>
                    <a:lnB>
                      <a:noFill/>
                    </a:lnB>
                    <a:lnTlToBr>
                      <a:noFill/>
                    </a:lnTlToBr>
                    <a:lnBlToTr>
                      <a:noFill/>
                    </a:lnBlToTr>
                    <a:noFill/>
                  </a:tcPr>
                </a:tc>
              </a:tr>
              <a:tr h="566738">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180975">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566738">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Vehículos - Bus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$54,898.08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$ 10,979.62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$ 54,898.08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56515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 Eq. de Computación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$830.00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$ 276.67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$ 830.00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56515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 Muebles de Oficina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$620.00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$ 62.00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$ 310.00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$ 310.00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566738">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 Equipos de Oficina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$ 2.00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$ 10.00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$ 10.00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56515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ea typeface="Times New Roman" pitchFamily="18" charset="0"/>
                          <a:cs typeface="Arial" charset="0"/>
                        </a:rPr>
                        <a:t>Dep. Anual</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ea typeface="Times New Roman" pitchFamily="18" charset="0"/>
                          <a:cs typeface="Arial" charset="0"/>
                        </a:rPr>
                        <a:t>$11,320.28</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 VALOR DE</a:t>
                      </a:r>
                    </a:p>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  DESECHO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chemeClr val="tx1"/>
                          </a:solidFill>
                          <a:effectLst/>
                          <a:latin typeface="Arial" charset="0"/>
                          <a:ea typeface="Times New Roman" pitchFamily="18" charset="0"/>
                          <a:cs typeface="Arial" charset="0"/>
                        </a:rPr>
                        <a:t>$ 320.00</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s-ES" b="1"/>
              <a:t>Flujo de Caja</a:t>
            </a:r>
          </a:p>
        </p:txBody>
      </p:sp>
      <p:sp>
        <p:nvSpPr>
          <p:cNvPr id="26627" name="Rectangle 3"/>
          <p:cNvSpPr>
            <a:spLocks noGrp="1" noChangeArrowheads="1"/>
          </p:cNvSpPr>
          <p:nvPr>
            <p:ph type="body" idx="1"/>
          </p:nvPr>
        </p:nvSpPr>
        <p:spPr/>
        <p:txBody>
          <a:bodyPr/>
          <a:lstStyle/>
          <a:p>
            <a:endParaRPr lang="es-ES" b="1"/>
          </a:p>
          <a:p>
            <a:r>
              <a:rPr lang="es-ES" b="1"/>
              <a:t>PAYBACK</a:t>
            </a:r>
          </a:p>
          <a:p>
            <a:endParaRPr lang="es-ES_tradnl" b="1"/>
          </a:p>
          <a:p>
            <a:pPr>
              <a:buFont typeface="Wingdings" pitchFamily="2" charset="2"/>
              <a:buNone/>
            </a:pPr>
            <a:endParaRPr lang="es-ES" b="1"/>
          </a:p>
          <a:p>
            <a:r>
              <a:rPr lang="es-ES" b="1"/>
              <a:t>Evaluación Económica</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s-ES" b="1"/>
              <a:t>PAYBACK</a:t>
            </a:r>
          </a:p>
        </p:txBody>
      </p:sp>
      <p:graphicFrame>
        <p:nvGraphicFramePr>
          <p:cNvPr id="64791" name="Group 279"/>
          <p:cNvGraphicFramePr>
            <a:graphicFrameLocks noGrp="1"/>
          </p:cNvGraphicFramePr>
          <p:nvPr>
            <p:ph idx="1"/>
          </p:nvPr>
        </p:nvGraphicFramePr>
        <p:xfrm>
          <a:off x="838200" y="2133600"/>
          <a:ext cx="7772400" cy="3489325"/>
        </p:xfrm>
        <a:graphic>
          <a:graphicData uri="http://schemas.openxmlformats.org/drawingml/2006/table">
            <a:tbl>
              <a:tblPr/>
              <a:tblGrid>
                <a:gridCol w="1220788"/>
                <a:gridCol w="1566862"/>
                <a:gridCol w="1363663"/>
                <a:gridCol w="1809750"/>
                <a:gridCol w="1811337"/>
              </a:tblGrid>
              <a:tr h="12525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cs typeface="Arial" charset="0"/>
                        </a:rPr>
                        <a:t>PERIODO</a:t>
                      </a:r>
                      <a:endParaRPr kumimoji="0" lang="es-ES"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cs typeface="Arial" charset="0"/>
                        </a:rPr>
                        <a:t>SALDO DE LA INVERSION</a:t>
                      </a:r>
                      <a:endParaRPr kumimoji="0" lang="es-ES"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cs typeface="Arial" charset="0"/>
                        </a:rPr>
                        <a:t>FLUJO DE CAJA </a:t>
                      </a:r>
                      <a:endParaRPr kumimoji="0" lang="es-ES"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cs typeface="Arial" charset="0"/>
                        </a:rPr>
                        <a:t>RENTABILIDAD EXIGIDA</a:t>
                      </a:r>
                      <a:endParaRPr kumimoji="0" lang="es-ES"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FFFFFF"/>
                          </a:solidFill>
                          <a:effectLst/>
                          <a:latin typeface="Arial" charset="0"/>
                          <a:cs typeface="Arial" charset="0"/>
                        </a:rPr>
                        <a:t>RECUPERACION DE LA INVERSION</a:t>
                      </a:r>
                      <a:endParaRPr kumimoji="0" lang="es-ES"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r>
              <a:tr h="558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1</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$49.931,74</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$57.839,83</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$5.592,76</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$52.247,06</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603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2</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-$2.315,32</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$57.353,97</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$5.545,78</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$51.808,18</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58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3</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-$54.123,50</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$87.401,54</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$8.451,20</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$78.950,33</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58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5</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-$211.967,94</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$98.915,62</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$9.564,55</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$89.351,08</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s-ES" b="1"/>
              <a:t>Evaluación Económica</a:t>
            </a:r>
          </a:p>
        </p:txBody>
      </p:sp>
      <p:sp>
        <p:nvSpPr>
          <p:cNvPr id="65539" name="Rectangle 3"/>
          <p:cNvSpPr>
            <a:spLocks noGrp="1" noChangeArrowheads="1"/>
          </p:cNvSpPr>
          <p:nvPr>
            <p:ph type="body" idx="1"/>
          </p:nvPr>
        </p:nvSpPr>
        <p:spPr/>
        <p:txBody>
          <a:bodyPr/>
          <a:lstStyle/>
          <a:p>
            <a:r>
              <a:rPr lang="es-ES"/>
              <a:t>Tasa de descuento (Costo Ponderado de Capital)</a:t>
            </a:r>
          </a:p>
          <a:p>
            <a:r>
              <a:rPr lang="es-ES"/>
              <a:t>Valor Actual Neto (VAN)</a:t>
            </a:r>
          </a:p>
          <a:p>
            <a:r>
              <a:rPr lang="es-ES"/>
              <a:t>Tasa interna de Retorno (TIR)</a:t>
            </a:r>
          </a:p>
          <a:p>
            <a:r>
              <a:rPr lang="es-ES"/>
              <a:t>Análisis de Sensibilidad</a:t>
            </a:r>
          </a:p>
          <a:p>
            <a:r>
              <a:rPr lang="es-ES"/>
              <a:t>Costo Ponderado de Capital</a:t>
            </a:r>
          </a:p>
          <a:p>
            <a:r>
              <a:rPr lang="es-ES"/>
              <a:t>Ventas</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ctr"/>
            <a:r>
              <a:rPr lang="es-ES" sz="3800"/>
              <a:t>Tasa de descuento (Costo Ponderado de Capital)</a:t>
            </a:r>
          </a:p>
        </p:txBody>
      </p:sp>
      <p:graphicFrame>
        <p:nvGraphicFramePr>
          <p:cNvPr id="66656" name="Group 96"/>
          <p:cNvGraphicFramePr>
            <a:graphicFrameLocks noGrp="1"/>
          </p:cNvGraphicFramePr>
          <p:nvPr>
            <p:ph idx="1"/>
          </p:nvPr>
        </p:nvGraphicFramePr>
        <p:xfrm>
          <a:off x="838200" y="1905000"/>
          <a:ext cx="7772400" cy="4079875"/>
        </p:xfrm>
        <a:graphic>
          <a:graphicData uri="http://schemas.openxmlformats.org/drawingml/2006/table">
            <a:tbl>
              <a:tblPr/>
              <a:tblGrid>
                <a:gridCol w="2019300"/>
                <a:gridCol w="2916238"/>
                <a:gridCol w="808037"/>
                <a:gridCol w="1763713"/>
                <a:gridCol w="265112"/>
              </a:tblGrid>
              <a:tr h="906463">
                <a:tc row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ACCIONISTAS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%APORTACION</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TMAR</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row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PONDERACION</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cap="flat">
                      <a:noFill/>
                    </a:lnT>
                    <a:lnB>
                      <a:noFill/>
                    </a:lnB>
                    <a:lnTlToBr>
                      <a:noFill/>
                    </a:lnTlToBr>
                    <a:lnBlToTr>
                      <a:noFill/>
                    </a:lnBlToTr>
                    <a:noFill/>
                  </a:tcPr>
                </a:tc>
              </a:tr>
              <a:tr h="180975">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904875">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Inversión Privada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0.1028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0.3000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0.0308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90646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Inversión Financiada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0.8972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0.0734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0.0659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tr>
              <a:tr h="90646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Costo Ponderado de Capital</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Arial" charset="0"/>
                          <a:ea typeface="Times New Roman" pitchFamily="18" charset="0"/>
                          <a:cs typeface="Arial" charset="0"/>
                        </a:rPr>
                        <a:t>0.0967</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0"/>
            <a:ext cx="8229600" cy="457200"/>
          </a:xfrm>
        </p:spPr>
        <p:txBody>
          <a:bodyPr/>
          <a:lstStyle/>
          <a:p>
            <a:pPr algn="ctr"/>
            <a:r>
              <a:rPr lang="es-ES" sz="1900" b="1"/>
              <a:t>Valor Actual Neto (VAN)</a:t>
            </a:r>
          </a:p>
        </p:txBody>
      </p:sp>
      <p:graphicFrame>
        <p:nvGraphicFramePr>
          <p:cNvPr id="68216" name="Group 632"/>
          <p:cNvGraphicFramePr>
            <a:graphicFrameLocks noGrp="1"/>
          </p:cNvGraphicFramePr>
          <p:nvPr>
            <p:ph idx="1"/>
          </p:nvPr>
        </p:nvGraphicFramePr>
        <p:xfrm>
          <a:off x="533400" y="533400"/>
          <a:ext cx="8305800" cy="6056313"/>
        </p:xfrm>
        <a:graphic>
          <a:graphicData uri="http://schemas.openxmlformats.org/drawingml/2006/table">
            <a:tbl>
              <a:tblPr/>
              <a:tblGrid>
                <a:gridCol w="2025650"/>
                <a:gridCol w="1055688"/>
                <a:gridCol w="1177925"/>
                <a:gridCol w="1028700"/>
                <a:gridCol w="1014412"/>
                <a:gridCol w="1001713"/>
                <a:gridCol w="1001712"/>
              </a:tblGrid>
              <a:tr h="180975">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cs typeface="Arial" charset="0"/>
                        </a:rPr>
                        <a:t>AÑOS</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cs typeface="Arial" charset="0"/>
                        </a:rPr>
                        <a:t>0</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cs typeface="Arial" charset="0"/>
                        </a:rPr>
                        <a:t>1</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cs typeface="Arial" charset="0"/>
                        </a:rPr>
                        <a:t>2</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cs typeface="Arial" charset="0"/>
                        </a:rPr>
                        <a:t>3</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cs typeface="Arial" charset="0"/>
                        </a:rPr>
                        <a:t>4</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900" b="1" i="0" u="none" strike="noStrike" cap="none" normalizeH="0" baseline="0" smtClean="0">
                          <a:ln>
                            <a:noFill/>
                          </a:ln>
                          <a:solidFill>
                            <a:srgbClr val="FFFFFF"/>
                          </a:solidFill>
                          <a:effectLst/>
                          <a:latin typeface="Arial" charset="0"/>
                          <a:cs typeface="Arial" charset="0"/>
                        </a:rPr>
                        <a:t>5</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Precio Membresía liviana</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$ 25,00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Preco Membresía Pesada</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$ 120,00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$ 120,00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$ 120,00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$ 120,00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$ 120,00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Cantidad Membresía liviana</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10164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10164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10164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10164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10164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Cantidad Membresía pesada</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1020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1020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1020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1020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1020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Ingresos</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$ 367.675,00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$ 367.675,00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$ 367.675,00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$ 367.675,00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$ 367.675,00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Venta de Equipos de Cómputo</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$ 83,00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Costos Variables</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$65.632,23</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$65.632,23</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$65.632,23</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$65.632,23</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$65.632,23</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Costos Fijos</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$160.563,81</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$160.563,81</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$160.563,81</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$160.563,81</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$160.563,81</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Gastos Administrativos</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$28.800,00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$28.800,00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$28.800,00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$28.800,00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$28.800,00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Intereses</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$4.029,52</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$2.086,08</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Depreciación</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FFF99"/>
                    </a:solidFill>
                  </a:tcPr>
                </a:tc>
              </a:tr>
              <a:tr h="182563">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Utilidad Antes de Impuestos</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$97.329,15</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$99.272,59</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$101.441,67</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$101.358,67</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$101.358,67</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Impuestos</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$24.332,29</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$24.818,15</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$25.360,42</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$25.339,67</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$25.339,67</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Utilidad Neta</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$72.996,86</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$74.454,44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$76.081,25</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$76.019,00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$76.019,00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Depreciación</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$11.320,28</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Inversión</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$6.290,00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Préstamo</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$54.898,08</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Amortización</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$26.477,32</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$28.420,76</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Capital de Trabajo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-$11.256,34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$11.256,34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Valor de Desecho</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$320,00</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Flujo de Caja</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-$49.931,74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$57.839,83</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$57.353,97</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$87.401,54</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$87.339,29</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$98.915,62</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VAN</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$239.482,97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180975">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TIR</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1" i="0" u="none" strike="noStrike" cap="none" normalizeH="0" baseline="0" smtClean="0">
                          <a:ln>
                            <a:noFill/>
                          </a:ln>
                          <a:solidFill>
                            <a:schemeClr val="tx1"/>
                          </a:solidFill>
                          <a:effectLst/>
                          <a:latin typeface="Arial" charset="0"/>
                          <a:cs typeface="Arial" charset="0"/>
                        </a:rPr>
                        <a:t>125%</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cs typeface="Arial" charset="0"/>
                        </a:rPr>
                        <a:t> </a:t>
                      </a:r>
                      <a:endParaRPr kumimoji="0" lang="es-ES" sz="1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s-ES"/>
              <a:t>Tasa interna de Retorno (TIR)</a:t>
            </a:r>
          </a:p>
        </p:txBody>
      </p:sp>
      <p:sp>
        <p:nvSpPr>
          <p:cNvPr id="68611" name="Rectangle 3"/>
          <p:cNvSpPr>
            <a:spLocks noGrp="1" noChangeArrowheads="1"/>
          </p:cNvSpPr>
          <p:nvPr>
            <p:ph type="body" idx="1"/>
          </p:nvPr>
        </p:nvSpPr>
        <p:spPr/>
        <p:txBody>
          <a:bodyPr/>
          <a:lstStyle/>
          <a:p>
            <a:pPr>
              <a:buFont typeface="Wingdings" pitchFamily="2" charset="2"/>
              <a:buNone/>
            </a:pPr>
            <a:endParaRPr lang="es-ES" b="1"/>
          </a:p>
          <a:p>
            <a:r>
              <a:rPr lang="es-ES" b="1"/>
              <a:t>TIR &gt; TMAR	 Se acepta el proyecto</a:t>
            </a:r>
          </a:p>
          <a:p>
            <a:endParaRPr lang="es-ES" b="1"/>
          </a:p>
          <a:p>
            <a:r>
              <a:rPr lang="es-ES" b="1"/>
              <a:t>TIR &lt; TMAR	 Se rechaza el proyecto</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ctr"/>
            <a:r>
              <a:rPr lang="es-ES" sz="1900" b="1"/>
              <a:t>Análisis de Sensibilidad</a:t>
            </a:r>
          </a:p>
        </p:txBody>
      </p:sp>
      <p:graphicFrame>
        <p:nvGraphicFramePr>
          <p:cNvPr id="69936" name="Group 304"/>
          <p:cNvGraphicFramePr>
            <a:graphicFrameLocks noGrp="1"/>
          </p:cNvGraphicFramePr>
          <p:nvPr>
            <p:ph idx="1"/>
          </p:nvPr>
        </p:nvGraphicFramePr>
        <p:xfrm>
          <a:off x="457200" y="1143000"/>
          <a:ext cx="8382000" cy="5435600"/>
        </p:xfrm>
        <a:graphic>
          <a:graphicData uri="http://schemas.openxmlformats.org/drawingml/2006/table">
            <a:tbl>
              <a:tblPr/>
              <a:tblGrid>
                <a:gridCol w="1122363"/>
                <a:gridCol w="1260475"/>
                <a:gridCol w="1262062"/>
                <a:gridCol w="620713"/>
                <a:gridCol w="1223962"/>
                <a:gridCol w="2892425"/>
              </a:tblGrid>
              <a:tr h="598488">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VARIACION </a:t>
                      </a:r>
                    </a:p>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_tradnl" sz="1200" b="1" i="0" u="none" strike="noStrike" cap="none" normalizeH="0" baseline="0" smtClean="0">
                          <a:ln>
                            <a:noFill/>
                          </a:ln>
                          <a:solidFill>
                            <a:srgbClr val="FFFFFF"/>
                          </a:solidFill>
                          <a:effectLst/>
                          <a:latin typeface="Arial" charset="0"/>
                          <a:ea typeface="Times New Roman" pitchFamily="18" charset="0"/>
                          <a:cs typeface="Arial" charset="0"/>
                        </a:rPr>
                        <a:t>VENTAS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VENTAS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VAN</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TIR</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TASA DE </a:t>
                      </a:r>
                    </a:p>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_tradnl" sz="1200" b="1" i="0" u="none" strike="noStrike" cap="none" normalizeH="0" baseline="0" smtClean="0">
                          <a:ln>
                            <a:noFill/>
                          </a:ln>
                          <a:solidFill>
                            <a:srgbClr val="FFFFFF"/>
                          </a:solidFill>
                          <a:effectLst/>
                          <a:latin typeface="Arial" charset="0"/>
                          <a:ea typeface="Times New Roman" pitchFamily="18" charset="0"/>
                          <a:cs typeface="Arial" charset="0"/>
                        </a:rPr>
                        <a:t>DESCUENTO</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CONCLUSIONES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546100">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$ 367,675.00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$ 239,482.97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Con este nivel de ventas la TIR es mayor que la TMAR demostrando así la rentabilidad y viabilidad del proyecto.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9687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$ 363,998.25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$ 253,991.33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132%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Si se disminuye el nivel de ventas en 1% la rentabilidad aún es alta.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9687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$ 360,321.50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$ 243,196.08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A pesar que la TIR disminuye aún sigue siendo rentable el proyecto.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9687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$ 356,644.75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$ 232,353.63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Con una disminución de un 3% en las ventas el proyecto todavía es rentable.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9687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$ 352,968.00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$ 221,605.57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116%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Con una disminución de un 4% en las ventas el proyecto todavía es rentable.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9687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$ 349,291.25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$ 239,482.97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111%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Con una disminución de un 5% en las ventas el proyecto todavía es rentable.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546100">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$ 330,907.50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$ 156,834.03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Con una disminución de un 10% en las ventas el proyecto todavía es rentable, pero comienza a disminuir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546100">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$ 312,523.75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$ 102,857.75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59%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Con una disminución de un 15% en las ventas el proyecto todavía es rentable, pero hay una disminución considerable en estas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509588">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20%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$ 294,140.00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$ 48,881.47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Con una disminución de un 20% en las ventas el proyecto casi no es rentable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69532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$ 275,756.25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0000"/>
                          </a:solidFill>
                          <a:effectLst/>
                          <a:latin typeface="Arial" charset="0"/>
                          <a:ea typeface="Times New Roman" pitchFamily="18" charset="0"/>
                          <a:cs typeface="Arial" charset="0"/>
                        </a:rPr>
                        <a:t>-$ 5,094.82</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0000"/>
                          </a:solidFill>
                          <a:effectLst/>
                          <a:latin typeface="Arial" charset="0"/>
                          <a:ea typeface="Times New Roman" pitchFamily="18" charset="0"/>
                          <a:cs typeface="Arial" charset="0"/>
                        </a:rPr>
                        <a:t>7%</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Arial" charset="0"/>
                          <a:ea typeface="Times New Roman" pitchFamily="18" charset="0"/>
                          <a:cs typeface="Arial" charset="0"/>
                        </a:rPr>
                        <a:t>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Con una disminución de las ventas en un 25%, la empresa tiene un VAN negativo, lo cual significa que ya no existe rentabilidad, es decir TIR&lt;TMAR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s-ES" b="1"/>
              <a:t>CONCLUSIONES</a:t>
            </a:r>
          </a:p>
        </p:txBody>
      </p:sp>
      <p:sp>
        <p:nvSpPr>
          <p:cNvPr id="28675" name="Rectangle 3"/>
          <p:cNvSpPr>
            <a:spLocks noGrp="1" noChangeArrowheads="1"/>
          </p:cNvSpPr>
          <p:nvPr>
            <p:ph type="body" idx="1"/>
          </p:nvPr>
        </p:nvSpPr>
        <p:spPr>
          <a:xfrm>
            <a:off x="457200" y="1600200"/>
            <a:ext cx="8382000" cy="5105400"/>
          </a:xfrm>
        </p:spPr>
        <p:txBody>
          <a:bodyPr/>
          <a:lstStyle/>
          <a:p>
            <a:pPr algn="just">
              <a:lnSpc>
                <a:spcPct val="80000"/>
              </a:lnSpc>
            </a:pPr>
            <a:r>
              <a:rPr lang="es-ES" sz="1800"/>
              <a:t>Al realizar el estudio financiero, muestra que con una inversión de $61,188.08, la tasa interna de retorno (TIR) y el valor actual neto (VAN) muestran al proyecto como atractivo y viable. La TIR de la inversión es del 125%, mientras que la TMAR es del 30%. El VAN por su parte es de $239,482.97.</a:t>
            </a:r>
          </a:p>
          <a:p>
            <a:pPr algn="just">
              <a:lnSpc>
                <a:spcPct val="80000"/>
              </a:lnSpc>
            </a:pPr>
            <a:r>
              <a:rPr lang="es-ES" sz="1800"/>
              <a:t>De acuerdo con el estudio de mercado se pudo concluir que Exonorte S.A. (Servigruas), tendrá una gran aceptación en el mercado, debido a que además de prestar servicios de remolques.</a:t>
            </a:r>
          </a:p>
          <a:p>
            <a:pPr algn="just">
              <a:lnSpc>
                <a:spcPct val="80000"/>
              </a:lnSpc>
            </a:pPr>
            <a:r>
              <a:rPr lang="es-ES" sz="1800"/>
              <a:t>Por  medio de los resultados recopilados de la investigación de mercado se pudo concluir que la compañía Exonorte S.A. (Servigruas), tiene un nivel de aceptación elevado en la Ciudad de Guayaquil.</a:t>
            </a:r>
          </a:p>
          <a:p>
            <a:pPr algn="just">
              <a:lnSpc>
                <a:spcPct val="80000"/>
              </a:lnSpc>
            </a:pPr>
            <a:r>
              <a:rPr lang="es-ES" sz="1800"/>
              <a:t>De acuerdo con el plan de marketing la compañía se debe posicionar netamente como fiel cumplidora de lo que ofrece y manteniendo la calidad de sus servicios</a:t>
            </a:r>
          </a:p>
          <a:p>
            <a:pPr algn="just">
              <a:lnSpc>
                <a:spcPct val="80000"/>
              </a:lnSpc>
            </a:pPr>
            <a:r>
              <a:rPr lang="es-ES" sz="1800"/>
              <a:t>Con relación al precio del paquete se logró establecer acorde con las especificaciones del mercado, dando una mayor rentabilidad esperada.</a:t>
            </a:r>
          </a:p>
          <a:p>
            <a:pPr algn="just">
              <a:lnSpc>
                <a:spcPct val="80000"/>
              </a:lnSpc>
            </a:pPr>
            <a:r>
              <a:rPr lang="es-ES" sz="1800"/>
              <a:t>Exonorte S.A. (Servigruas)  tendrá que verse muy asociada con la publicidad por lo que es necesario gastar en este rubro.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s-ES"/>
              <a:t>ESTUDIO DE MERCADO </a:t>
            </a:r>
          </a:p>
        </p:txBody>
      </p:sp>
      <p:sp>
        <p:nvSpPr>
          <p:cNvPr id="20483" name="Rectangle 3"/>
          <p:cNvSpPr>
            <a:spLocks noGrp="1" noChangeArrowheads="1"/>
          </p:cNvSpPr>
          <p:nvPr>
            <p:ph type="body" idx="1"/>
          </p:nvPr>
        </p:nvSpPr>
        <p:spPr/>
        <p:txBody>
          <a:bodyPr/>
          <a:lstStyle/>
          <a:p>
            <a:pPr>
              <a:buFont typeface="Wingdings" pitchFamily="2" charset="2"/>
              <a:buNone/>
            </a:pPr>
            <a:r>
              <a:rPr lang="es-ES" b="1" i="1"/>
              <a:t>ANÁLISIS DE LA SITUACIÓN ACTUAL</a:t>
            </a:r>
          </a:p>
          <a:p>
            <a:pPr>
              <a:buFont typeface="Wingdings" pitchFamily="2" charset="2"/>
              <a:buNone/>
            </a:pPr>
            <a:r>
              <a:rPr lang="es-ES" b="1" i="1"/>
              <a:t>DEL MERCADO</a:t>
            </a:r>
          </a:p>
          <a:p>
            <a:pPr>
              <a:buFont typeface="Wingdings" pitchFamily="2" charset="2"/>
              <a:buNone/>
            </a:pPr>
            <a:endParaRPr lang="es-ES" b="1" i="1"/>
          </a:p>
          <a:p>
            <a:r>
              <a:rPr lang="es-ES" b="1" i="1"/>
              <a:t>Análisis del consumidor</a:t>
            </a:r>
          </a:p>
          <a:p>
            <a:pPr>
              <a:buFont typeface="Wingdings" pitchFamily="2" charset="2"/>
              <a:buNone/>
            </a:pPr>
            <a:endParaRPr lang="es-ES" b="1" i="1"/>
          </a:p>
          <a:p>
            <a:r>
              <a:rPr lang="es-ES" b="1" i="1"/>
              <a:t>Análisis de la Competencia</a:t>
            </a:r>
            <a:endParaRPr lang="es-ES" b="1" i="1" u="sng"/>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s-ES" b="1"/>
              <a:t>RECOMENDACIONES</a:t>
            </a:r>
          </a:p>
        </p:txBody>
      </p:sp>
      <p:sp>
        <p:nvSpPr>
          <p:cNvPr id="29699" name="Rectangle 3"/>
          <p:cNvSpPr>
            <a:spLocks noGrp="1" noChangeArrowheads="1"/>
          </p:cNvSpPr>
          <p:nvPr>
            <p:ph type="body" idx="1"/>
          </p:nvPr>
        </p:nvSpPr>
        <p:spPr>
          <a:xfrm>
            <a:off x="381000" y="1600200"/>
            <a:ext cx="8382000" cy="4830763"/>
          </a:xfrm>
        </p:spPr>
        <p:txBody>
          <a:bodyPr/>
          <a:lstStyle/>
          <a:p>
            <a:pPr algn="just"/>
            <a:r>
              <a:rPr lang="es-ES" sz="2400"/>
              <a:t>Los profesionales al volante, deben ser personas con experiencia, licencias profesionales y muy responsables.</a:t>
            </a:r>
          </a:p>
          <a:p>
            <a:pPr algn="just"/>
            <a:r>
              <a:rPr lang="es-ES" sz="2400"/>
              <a:t>Constantemente deberá capacitarse a las ejecutivas de ventas y al personal de servicios al cliente para que tengan conocimientos necesarios de como tratar a los clientes.</a:t>
            </a:r>
          </a:p>
          <a:p>
            <a:pPr algn="just"/>
            <a:r>
              <a:rPr lang="es-ES" sz="2400"/>
              <a:t>La mejor forma de seguir el proyecto es ver la rentabilidad que este genera y una de las alternativas para lograrlo es minimizar los costos.</a:t>
            </a:r>
          </a:p>
          <a:p>
            <a:pPr algn="just"/>
            <a:r>
              <a:rPr lang="es-ES" sz="2400"/>
              <a:t>Siempre hacer participar al personal de la compañía dándoles oportunidades de superación y tomando en cuenta  ideas.</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00113" y="2781300"/>
            <a:ext cx="7772400" cy="1439863"/>
          </a:xfrm>
        </p:spPr>
        <p:txBody>
          <a:bodyPr/>
          <a:lstStyle/>
          <a:p>
            <a:r>
              <a:rPr lang="es-EC"/>
              <a:t>GRACIAS POR SU ATENCI</a:t>
            </a:r>
            <a:r>
              <a:rPr lang="en-US">
                <a:cs typeface="Tahoma" pitchFamily="34" charset="0"/>
              </a:rPr>
              <a:t>ÓN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s-ES" b="1" i="1"/>
              <a:t>Análisis del consumidor</a:t>
            </a:r>
          </a:p>
        </p:txBody>
      </p:sp>
      <p:sp>
        <p:nvSpPr>
          <p:cNvPr id="21507" name="Rectangle 3"/>
          <p:cNvSpPr>
            <a:spLocks noGrp="1" noChangeArrowheads="1"/>
          </p:cNvSpPr>
          <p:nvPr>
            <p:ph type="body" idx="1"/>
          </p:nvPr>
        </p:nvSpPr>
        <p:spPr/>
        <p:txBody>
          <a:bodyPr/>
          <a:lstStyle/>
          <a:p>
            <a:r>
              <a:rPr lang="es-ES" b="1"/>
              <a:t>Objetivos de la Investigación de Mercado</a:t>
            </a:r>
          </a:p>
          <a:p>
            <a:r>
              <a:rPr lang="es-ES" b="1"/>
              <a:t>Segmentación del mercado</a:t>
            </a:r>
          </a:p>
          <a:p>
            <a:r>
              <a:rPr lang="es-ES" b="1"/>
              <a:t>Unidad de Muestreo</a:t>
            </a:r>
          </a:p>
          <a:p>
            <a:r>
              <a:rPr lang="es-ES" b="1"/>
              <a:t>Resultados obtenidos de la encuesta al Consumidor Final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s-ES" sz="3800" b="1"/>
              <a:t>Objetivos de la Investigación de Mercado</a:t>
            </a:r>
          </a:p>
        </p:txBody>
      </p:sp>
      <p:sp>
        <p:nvSpPr>
          <p:cNvPr id="32771" name="Rectangle 3"/>
          <p:cNvSpPr>
            <a:spLocks noGrp="1" noChangeArrowheads="1"/>
          </p:cNvSpPr>
          <p:nvPr>
            <p:ph type="body" idx="1"/>
          </p:nvPr>
        </p:nvSpPr>
        <p:spPr/>
        <p:txBody>
          <a:bodyPr/>
          <a:lstStyle/>
          <a:p>
            <a:pPr>
              <a:lnSpc>
                <a:spcPct val="80000"/>
              </a:lnSpc>
            </a:pPr>
            <a:r>
              <a:rPr lang="es-EC" sz="2400"/>
              <a:t>Determinar el conocimiento de los consumidores con respecto a la adquisición de membresías</a:t>
            </a:r>
            <a:r>
              <a:rPr lang="es-ES" sz="2400"/>
              <a:t> </a:t>
            </a:r>
          </a:p>
          <a:p>
            <a:pPr>
              <a:lnSpc>
                <a:spcPct val="80000"/>
              </a:lnSpc>
            </a:pPr>
            <a:r>
              <a:rPr lang="es-EC" sz="2400"/>
              <a:t>Determinar cuales son las principales causas que inducen a los clientes a la adquisición de membresías</a:t>
            </a:r>
            <a:r>
              <a:rPr lang="es-ES" sz="2400"/>
              <a:t> </a:t>
            </a:r>
          </a:p>
          <a:p>
            <a:pPr>
              <a:lnSpc>
                <a:spcPct val="80000"/>
              </a:lnSpc>
            </a:pPr>
            <a:r>
              <a:rPr lang="es-EC" sz="2400"/>
              <a:t>Determinar el grado de aceptación de la Compañía Servigruas en los clientes</a:t>
            </a:r>
            <a:r>
              <a:rPr lang="es-ES" sz="2400"/>
              <a:t> </a:t>
            </a:r>
          </a:p>
          <a:p>
            <a:pPr>
              <a:lnSpc>
                <a:spcPct val="80000"/>
              </a:lnSpc>
            </a:pPr>
            <a:r>
              <a:rPr lang="es-EC" sz="2400"/>
              <a:t>Conocer las preferencias de los consumidores en el momento de presentarse averías en los vehículos</a:t>
            </a:r>
            <a:r>
              <a:rPr lang="es-ES" sz="2400"/>
              <a:t> </a:t>
            </a:r>
          </a:p>
          <a:p>
            <a:pPr>
              <a:lnSpc>
                <a:spcPct val="80000"/>
              </a:lnSpc>
            </a:pPr>
            <a:r>
              <a:rPr lang="es-EC" sz="2400"/>
              <a:t>Conocer el precio que estarían los consumidores dispuestos a pagar por la adquisición de membresías</a:t>
            </a:r>
            <a:r>
              <a:rPr lang="es-ES" sz="2400"/>
              <a:t> </a:t>
            </a:r>
          </a:p>
          <a:p>
            <a:pPr>
              <a:lnSpc>
                <a:spcPct val="80000"/>
              </a:lnSpc>
            </a:pPr>
            <a:r>
              <a:rPr lang="es-EC" sz="2400"/>
              <a:t>Determinar el tiempo máximo de espera por parte de los consumidores en la realización del servicio</a:t>
            </a:r>
            <a:r>
              <a:rPr lang="es-ES" sz="240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s-ES" b="1"/>
              <a:t>Segmentación del mercado</a:t>
            </a:r>
          </a:p>
        </p:txBody>
      </p:sp>
      <p:sp>
        <p:nvSpPr>
          <p:cNvPr id="33795" name="Rectangle 3"/>
          <p:cNvSpPr>
            <a:spLocks noGrp="1" noChangeArrowheads="1"/>
          </p:cNvSpPr>
          <p:nvPr>
            <p:ph type="body" idx="1"/>
          </p:nvPr>
        </p:nvSpPr>
        <p:spPr>
          <a:xfrm>
            <a:off x="381000" y="1828800"/>
            <a:ext cx="8229600" cy="4525963"/>
          </a:xfrm>
        </p:spPr>
        <p:txBody>
          <a:bodyPr/>
          <a:lstStyle/>
          <a:p>
            <a:r>
              <a:rPr lang="es-EC"/>
              <a:t>Segmentación geográfica</a:t>
            </a:r>
          </a:p>
          <a:p>
            <a:endParaRPr lang="es-EC"/>
          </a:p>
          <a:p>
            <a:r>
              <a:rPr lang="es-EC"/>
              <a:t>Segmentación Demográfica</a:t>
            </a:r>
          </a:p>
          <a:p>
            <a:pPr>
              <a:buFont typeface="Wingdings" pitchFamily="2" charset="2"/>
              <a:buNone/>
            </a:pPr>
            <a:endParaRPr lang="es-EC"/>
          </a:p>
          <a:p>
            <a:r>
              <a:rPr lang="es-EC"/>
              <a:t>Segmentación Socioeconómica</a:t>
            </a:r>
            <a:endParaRPr 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381000"/>
            <a:ext cx="7772400" cy="1143000"/>
          </a:xfrm>
        </p:spPr>
        <p:txBody>
          <a:bodyPr/>
          <a:lstStyle/>
          <a:p>
            <a:r>
              <a:rPr lang="es-EC" sz="3400" b="1"/>
              <a:t>Segmentación geográfica: Por ciudad</a:t>
            </a:r>
            <a:endParaRPr lang="es-ES" sz="3400" b="1"/>
          </a:p>
        </p:txBody>
      </p:sp>
      <p:sp>
        <p:nvSpPr>
          <p:cNvPr id="34819" name="Rectangle 3"/>
          <p:cNvSpPr>
            <a:spLocks noGrp="1" noChangeArrowheads="1"/>
          </p:cNvSpPr>
          <p:nvPr>
            <p:ph type="body" idx="1"/>
          </p:nvPr>
        </p:nvSpPr>
        <p:spPr/>
        <p:txBody>
          <a:bodyPr/>
          <a:lstStyle/>
          <a:p>
            <a:pPr>
              <a:buFont typeface="Wingdings" pitchFamily="2" charset="2"/>
              <a:buNone/>
            </a:pPr>
            <a:endParaRPr lang="es-EC"/>
          </a:p>
          <a:p>
            <a:r>
              <a:rPr lang="es-EC"/>
              <a:t>Servigruas desarrolla sus operaciones principalmente en la ciudad de Guayaquil, el segmento al cual va a ser dirigido el servicio de grúas a través de la comercialización de membresías</a:t>
            </a:r>
            <a:r>
              <a:rPr lang="es-ES"/>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s-EC" sz="2700" b="1"/>
              <a:t>Segmentación Demográfica: Por sexo y edad</a:t>
            </a:r>
            <a:r>
              <a:rPr lang="es-ES" sz="3800" b="1"/>
              <a:t> </a:t>
            </a:r>
          </a:p>
        </p:txBody>
      </p:sp>
      <p:sp>
        <p:nvSpPr>
          <p:cNvPr id="35843" name="Rectangle 3"/>
          <p:cNvSpPr>
            <a:spLocks noGrp="1" noChangeArrowheads="1"/>
          </p:cNvSpPr>
          <p:nvPr>
            <p:ph type="body" idx="1"/>
          </p:nvPr>
        </p:nvSpPr>
        <p:spPr>
          <a:xfrm>
            <a:off x="914400" y="1600200"/>
            <a:ext cx="7700963" cy="3889375"/>
          </a:xfrm>
        </p:spPr>
        <p:txBody>
          <a:bodyPr/>
          <a:lstStyle/>
          <a:p>
            <a:endParaRPr lang="es-EC"/>
          </a:p>
          <a:p>
            <a:r>
              <a:rPr lang="es-EC"/>
              <a:t>Propietarios de vehículos ya sean hombres o mujeres mayores de 18 años </a:t>
            </a:r>
          </a:p>
          <a:p>
            <a:pPr>
              <a:buFont typeface="Wingdings" pitchFamily="2" charset="2"/>
              <a:buNone/>
            </a:pPr>
            <a:endParaRPr lang="es-EC"/>
          </a:p>
        </p:txBody>
      </p:sp>
      <p:pic>
        <p:nvPicPr>
          <p:cNvPr id="35844" name="Picture 4" descr="j0233018"/>
          <p:cNvPicPr>
            <a:picLocks noChangeAspect="1" noChangeArrowheads="1"/>
          </p:cNvPicPr>
          <p:nvPr/>
        </p:nvPicPr>
        <p:blipFill>
          <a:blip r:embed="rId2"/>
          <a:srcRect/>
          <a:stretch>
            <a:fillRect/>
          </a:stretch>
        </p:blipFill>
        <p:spPr bwMode="auto">
          <a:xfrm>
            <a:off x="3200400" y="3200400"/>
            <a:ext cx="2574925" cy="2614613"/>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s-EC" sz="3400" b="1"/>
              <a:t>Segmentación Socioeconómica: Estratos Sociales</a:t>
            </a:r>
            <a:endParaRPr lang="es-ES" sz="3400" b="1"/>
          </a:p>
        </p:txBody>
      </p:sp>
      <p:sp>
        <p:nvSpPr>
          <p:cNvPr id="36867" name="Rectangle 3"/>
          <p:cNvSpPr>
            <a:spLocks noGrp="1" noChangeArrowheads="1"/>
          </p:cNvSpPr>
          <p:nvPr>
            <p:ph type="body" idx="1"/>
          </p:nvPr>
        </p:nvSpPr>
        <p:spPr/>
        <p:txBody>
          <a:bodyPr/>
          <a:lstStyle/>
          <a:p>
            <a:endParaRPr lang="es-EC"/>
          </a:p>
          <a:p>
            <a:r>
              <a:rPr lang="es-EC"/>
              <a:t>Guayaquil : </a:t>
            </a:r>
          </a:p>
          <a:p>
            <a:r>
              <a:rPr lang="es-EC"/>
              <a:t>401.773 mujeres,591.179 hombres  pertenecen a la PEA de Guayaquil </a:t>
            </a:r>
          </a:p>
          <a:p>
            <a:r>
              <a:rPr lang="es-EC"/>
              <a:t>35,95% son propietarios de vehículos livianos y pesados: 356.964 </a:t>
            </a:r>
            <a:endParaRPr lang="es-E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914400" y="812800"/>
            <a:ext cx="7772400" cy="608013"/>
          </a:xfrm>
        </p:spPr>
        <p:txBody>
          <a:bodyPr/>
          <a:lstStyle/>
          <a:p>
            <a:r>
              <a:rPr lang="es-ES" b="1"/>
              <a:t>Unidad de Muestreo</a:t>
            </a:r>
            <a:endParaRPr lang="es-EC" b="1"/>
          </a:p>
        </p:txBody>
      </p:sp>
      <p:sp>
        <p:nvSpPr>
          <p:cNvPr id="74755" name="Rectangle 3"/>
          <p:cNvSpPr>
            <a:spLocks noGrp="1" noChangeArrowheads="1"/>
          </p:cNvSpPr>
          <p:nvPr>
            <p:ph type="body" idx="1"/>
          </p:nvPr>
        </p:nvSpPr>
        <p:spPr>
          <a:xfrm>
            <a:off x="457200" y="1557338"/>
            <a:ext cx="8229600" cy="4568825"/>
          </a:xfrm>
        </p:spPr>
        <p:txBody>
          <a:bodyPr/>
          <a:lstStyle/>
          <a:p>
            <a:pPr>
              <a:buFont typeface="Wingdings" pitchFamily="2" charset="2"/>
              <a:buNone/>
            </a:pPr>
            <a:r>
              <a:rPr lang="es-MX" b="1"/>
              <a:t>	       		   4. P. Q</a:t>
            </a:r>
          </a:p>
          <a:p>
            <a:pPr>
              <a:buFont typeface="Wingdings" pitchFamily="2" charset="2"/>
              <a:buNone/>
            </a:pPr>
            <a:r>
              <a:rPr lang="es-MX" b="1"/>
              <a:t>			n = 	</a:t>
            </a:r>
          </a:p>
          <a:p>
            <a:pPr>
              <a:buFont typeface="Wingdings" pitchFamily="2" charset="2"/>
              <a:buNone/>
            </a:pPr>
            <a:r>
              <a:rPr lang="es-MX" b="1"/>
              <a:t>		    	     		e</a:t>
            </a:r>
            <a:r>
              <a:rPr lang="en-US" b="1">
                <a:cs typeface="Arial" charset="0"/>
              </a:rPr>
              <a:t>²</a:t>
            </a:r>
            <a:r>
              <a:rPr lang="es-MX" b="1"/>
              <a:t>		</a:t>
            </a:r>
          </a:p>
          <a:p>
            <a:pPr>
              <a:buFont typeface="Wingdings" pitchFamily="2" charset="2"/>
              <a:buNone/>
            </a:pPr>
            <a:endParaRPr lang="es-MX" b="1"/>
          </a:p>
          <a:p>
            <a:pPr>
              <a:buFont typeface="Wingdings" pitchFamily="2" charset="2"/>
              <a:buNone/>
            </a:pPr>
            <a:endParaRPr lang="es-MX" sz="2000" b="1"/>
          </a:p>
          <a:p>
            <a:pPr>
              <a:buFont typeface="Wingdings" pitchFamily="2" charset="2"/>
              <a:buNone/>
            </a:pPr>
            <a:r>
              <a:rPr lang="es-MX" sz="2000" b="1"/>
              <a:t>n = Tamaño de la muestra (número de encuestas)</a:t>
            </a:r>
          </a:p>
          <a:p>
            <a:pPr>
              <a:buFont typeface="Wingdings" pitchFamily="2" charset="2"/>
              <a:buNone/>
            </a:pPr>
            <a:r>
              <a:rPr lang="es-MX" sz="2000" b="1"/>
              <a:t>P = Probabilidad de que el evento ocurra</a:t>
            </a:r>
          </a:p>
          <a:p>
            <a:pPr>
              <a:buFont typeface="Wingdings" pitchFamily="2" charset="2"/>
              <a:buNone/>
            </a:pPr>
            <a:r>
              <a:rPr lang="es-MX" sz="2000" b="1"/>
              <a:t>Q = Probabilidad de que el evento no ocurra</a:t>
            </a:r>
          </a:p>
          <a:p>
            <a:pPr>
              <a:buFont typeface="Wingdings" pitchFamily="2" charset="2"/>
              <a:buNone/>
            </a:pPr>
            <a:r>
              <a:rPr lang="es-MX" sz="2000" b="1"/>
              <a:t>e = Error permitido</a:t>
            </a:r>
            <a:endParaRPr lang="es-EC" sz="2000" b="1"/>
          </a:p>
        </p:txBody>
      </p:sp>
      <p:sp>
        <p:nvSpPr>
          <p:cNvPr id="74756" name="Line 4"/>
          <p:cNvSpPr>
            <a:spLocks noChangeShapeType="1"/>
          </p:cNvSpPr>
          <p:nvPr/>
        </p:nvSpPr>
        <p:spPr bwMode="auto">
          <a:xfrm>
            <a:off x="3124200" y="2514600"/>
            <a:ext cx="3095625" cy="0"/>
          </a:xfrm>
          <a:prstGeom prst="line">
            <a:avLst/>
          </a:prstGeom>
          <a:noFill/>
          <a:ln w="9525">
            <a:solidFill>
              <a:schemeClr val="tx1"/>
            </a:solidFill>
            <a:round/>
            <a:headEnd/>
            <a:tailEnd/>
          </a:ln>
          <a:effectLst/>
        </p:spPr>
        <p:txBody>
          <a:bodyPr/>
          <a:lstStyle/>
          <a:p>
            <a:endParaRPr lang="es-ES"/>
          </a:p>
        </p:txBody>
      </p:sp>
      <p:sp>
        <p:nvSpPr>
          <p:cNvPr id="74757" name="Rectangle 5"/>
          <p:cNvSpPr>
            <a:spLocks noChangeArrowheads="1"/>
          </p:cNvSpPr>
          <p:nvPr/>
        </p:nvSpPr>
        <p:spPr bwMode="auto">
          <a:xfrm>
            <a:off x="1752600" y="1600200"/>
            <a:ext cx="4679950" cy="2016125"/>
          </a:xfrm>
          <a:prstGeom prst="rect">
            <a:avLst/>
          </a:prstGeom>
          <a:noFill/>
          <a:ln w="38100">
            <a:solidFill>
              <a:schemeClr val="tx1"/>
            </a:solidFill>
            <a:miter lim="800000"/>
            <a:headEnd/>
            <a:tailEnd/>
          </a:ln>
          <a:effectLst/>
        </p:spPr>
        <p:txBody>
          <a:bodyPr wrap="none" anchor="ctr"/>
          <a:lstStyle/>
          <a:p>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s-ES"/>
              <a:t>CONTENIDO</a:t>
            </a:r>
          </a:p>
        </p:txBody>
      </p:sp>
      <p:sp>
        <p:nvSpPr>
          <p:cNvPr id="4099" name="Rectangle 3"/>
          <p:cNvSpPr>
            <a:spLocks noGrp="1" noChangeArrowheads="1"/>
          </p:cNvSpPr>
          <p:nvPr>
            <p:ph type="body" idx="1"/>
          </p:nvPr>
        </p:nvSpPr>
        <p:spPr/>
        <p:txBody>
          <a:bodyPr/>
          <a:lstStyle/>
          <a:p>
            <a:r>
              <a:rPr lang="es-EC"/>
              <a:t>DESCRIPCIÓN GENERAL DEL PROYECTO</a:t>
            </a:r>
          </a:p>
          <a:p>
            <a:r>
              <a:rPr lang="es-EC"/>
              <a:t>ESTUDIO DE MERCADO</a:t>
            </a:r>
          </a:p>
          <a:p>
            <a:r>
              <a:rPr lang="es-MX"/>
              <a:t>LA FACTIBILIDAD COMERCIAL Y LOGÍSTICA</a:t>
            </a:r>
          </a:p>
          <a:p>
            <a:r>
              <a:rPr lang="es-EC"/>
              <a:t>LA FACTIBILIDAD FINANCIERA</a:t>
            </a:r>
          </a:p>
          <a:p>
            <a:endParaRPr lang="es-E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914400" y="812800"/>
            <a:ext cx="7772400" cy="608013"/>
          </a:xfrm>
        </p:spPr>
        <p:txBody>
          <a:bodyPr/>
          <a:lstStyle/>
          <a:p>
            <a:r>
              <a:rPr lang="es-ES_tradnl" b="1"/>
              <a:t>Tamaño de la muestra</a:t>
            </a:r>
            <a:endParaRPr lang="es-EC" b="1"/>
          </a:p>
        </p:txBody>
      </p:sp>
      <p:sp>
        <p:nvSpPr>
          <p:cNvPr id="76803" name="Rectangle 3"/>
          <p:cNvSpPr>
            <a:spLocks noGrp="1" noChangeArrowheads="1"/>
          </p:cNvSpPr>
          <p:nvPr>
            <p:ph type="body" idx="1"/>
          </p:nvPr>
        </p:nvSpPr>
        <p:spPr/>
        <p:txBody>
          <a:bodyPr/>
          <a:lstStyle/>
          <a:p>
            <a:pPr>
              <a:buFont typeface="Wingdings" pitchFamily="2" charset="2"/>
              <a:buNone/>
            </a:pPr>
            <a:r>
              <a:rPr lang="es-EC" b="1"/>
              <a:t>			4 x 0.5 x0.5</a:t>
            </a:r>
          </a:p>
          <a:p>
            <a:pPr>
              <a:buFont typeface="Wingdings" pitchFamily="2" charset="2"/>
              <a:buNone/>
            </a:pPr>
            <a:r>
              <a:rPr lang="es-EC" b="1"/>
              <a:t>	n = </a:t>
            </a:r>
          </a:p>
          <a:p>
            <a:pPr>
              <a:buFont typeface="Wingdings" pitchFamily="2" charset="2"/>
              <a:buNone/>
            </a:pPr>
            <a:r>
              <a:rPr lang="es-EC" b="1"/>
              <a:t>			     0.052</a:t>
            </a:r>
          </a:p>
          <a:p>
            <a:pPr>
              <a:buFont typeface="Wingdings" pitchFamily="2" charset="2"/>
              <a:buNone/>
            </a:pPr>
            <a:r>
              <a:rPr lang="es-EC" b="1"/>
              <a:t>	</a:t>
            </a:r>
          </a:p>
          <a:p>
            <a:pPr>
              <a:buFont typeface="Wingdings" pitchFamily="2" charset="2"/>
              <a:buNone/>
            </a:pPr>
            <a:r>
              <a:rPr lang="es-EC" b="1"/>
              <a:t>	n = 400</a:t>
            </a:r>
          </a:p>
        </p:txBody>
      </p:sp>
      <p:sp>
        <p:nvSpPr>
          <p:cNvPr id="76804" name="Line 4"/>
          <p:cNvSpPr>
            <a:spLocks noChangeShapeType="1"/>
          </p:cNvSpPr>
          <p:nvPr/>
        </p:nvSpPr>
        <p:spPr bwMode="auto">
          <a:xfrm>
            <a:off x="2133600" y="2438400"/>
            <a:ext cx="3241675" cy="0"/>
          </a:xfrm>
          <a:prstGeom prst="line">
            <a:avLst/>
          </a:prstGeom>
          <a:noFill/>
          <a:ln w="9525">
            <a:solidFill>
              <a:schemeClr val="tx1"/>
            </a:solidFill>
            <a:round/>
            <a:headEnd/>
            <a:tailEnd/>
          </a:ln>
          <a:effectLst/>
        </p:spPr>
        <p:txBody>
          <a:bodyPr/>
          <a:lstStyle/>
          <a:p>
            <a:endParaRPr lang="es-E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590800"/>
            <a:ext cx="8229600" cy="1143000"/>
          </a:xfrm>
        </p:spPr>
        <p:txBody>
          <a:bodyPr/>
          <a:lstStyle/>
          <a:p>
            <a:pPr algn="ctr"/>
            <a:r>
              <a:rPr lang="es-ES" sz="3800" b="1"/>
              <a:t>Resultados obtenidos de la encuesta al Consumidor Final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s-ES" sz="3800" b="1" i="1"/>
              <a:t>Personas encuestadas según la edad</a:t>
            </a:r>
          </a:p>
        </p:txBody>
      </p:sp>
      <p:pic>
        <p:nvPicPr>
          <p:cNvPr id="78852" name="Picture 4"/>
          <p:cNvPicPr>
            <a:picLocks noChangeAspect="1" noChangeArrowheads="1"/>
          </p:cNvPicPr>
          <p:nvPr>
            <p:ph type="body" idx="1"/>
          </p:nvPr>
        </p:nvPicPr>
        <p:blipFill>
          <a:blip r:embed="rId2"/>
          <a:srcRect/>
          <a:stretch>
            <a:fillRect/>
          </a:stretch>
        </p:blipFill>
        <p:spPr>
          <a:xfrm>
            <a:off x="1360488" y="2062163"/>
            <a:ext cx="6881812" cy="3605212"/>
          </a:xfrm>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s-ES" sz="3800" b="1" i="1"/>
              <a:t>Personas encuestadas según nivel de instrucción</a:t>
            </a:r>
          </a:p>
        </p:txBody>
      </p:sp>
      <p:pic>
        <p:nvPicPr>
          <p:cNvPr id="79876" name="Picture 4"/>
          <p:cNvPicPr>
            <a:picLocks noChangeAspect="1" noChangeArrowheads="1"/>
          </p:cNvPicPr>
          <p:nvPr>
            <p:ph type="body" idx="1"/>
          </p:nvPr>
        </p:nvPicPr>
        <p:blipFill>
          <a:blip r:embed="rId2"/>
          <a:srcRect/>
          <a:stretch>
            <a:fillRect/>
          </a:stretch>
        </p:blipFill>
        <p:spPr>
          <a:xfrm>
            <a:off x="1633538" y="2057400"/>
            <a:ext cx="6405562" cy="3351213"/>
          </a:xfrm>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s-MX" b="1" i="1"/>
              <a:t>¿Qué tipo de vehículo posee?</a:t>
            </a:r>
            <a:endParaRPr lang="es-ES" b="1" i="1"/>
          </a:p>
        </p:txBody>
      </p:sp>
      <p:pic>
        <p:nvPicPr>
          <p:cNvPr id="80900" name="Picture 4"/>
          <p:cNvPicPr>
            <a:picLocks noChangeAspect="1" noChangeArrowheads="1"/>
          </p:cNvPicPr>
          <p:nvPr>
            <p:ph type="body" idx="1"/>
          </p:nvPr>
        </p:nvPicPr>
        <p:blipFill>
          <a:blip r:embed="rId2"/>
          <a:srcRect/>
          <a:stretch>
            <a:fillRect/>
          </a:stretch>
        </p:blipFill>
        <p:spPr>
          <a:xfrm>
            <a:off x="2065338" y="1674813"/>
            <a:ext cx="5686425" cy="4051300"/>
          </a:xfrm>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s-ES" sz="2900" b="1" i="1"/>
              <a:t>¿Cuántos kilómetros aproximadamente recorre su vehículo por año?</a:t>
            </a:r>
          </a:p>
        </p:txBody>
      </p:sp>
      <p:pic>
        <p:nvPicPr>
          <p:cNvPr id="81924" name="Picture 4"/>
          <p:cNvPicPr>
            <a:picLocks noChangeAspect="1" noChangeArrowheads="1"/>
          </p:cNvPicPr>
          <p:nvPr>
            <p:ph type="body" idx="1"/>
          </p:nvPr>
        </p:nvPicPr>
        <p:blipFill>
          <a:blip r:embed="rId2"/>
          <a:srcRect/>
          <a:stretch>
            <a:fillRect/>
          </a:stretch>
        </p:blipFill>
        <p:spPr>
          <a:xfrm>
            <a:off x="1346200" y="1905000"/>
            <a:ext cx="6405563" cy="3843338"/>
          </a:xfrm>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s-ES" sz="3800" b="1" i="1"/>
              <a:t>Kilómetros recorridos de vehículos livianos</a:t>
            </a:r>
          </a:p>
        </p:txBody>
      </p:sp>
      <p:pic>
        <p:nvPicPr>
          <p:cNvPr id="82948" name="Picture 4"/>
          <p:cNvPicPr>
            <a:picLocks noChangeAspect="1" noChangeArrowheads="1"/>
          </p:cNvPicPr>
          <p:nvPr>
            <p:ph type="body" idx="1"/>
          </p:nvPr>
        </p:nvPicPr>
        <p:blipFill>
          <a:blip r:embed="rId2"/>
          <a:srcRect/>
          <a:stretch>
            <a:fillRect/>
          </a:stretch>
        </p:blipFill>
        <p:spPr>
          <a:xfrm>
            <a:off x="1200150" y="2133600"/>
            <a:ext cx="7096125" cy="3438525"/>
          </a:xfrm>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s-ES" sz="3800" b="1" i="1"/>
              <a:t>Kilómetros recorridos de vehículos pesados</a:t>
            </a:r>
          </a:p>
        </p:txBody>
      </p:sp>
      <p:pic>
        <p:nvPicPr>
          <p:cNvPr id="83972" name="Picture 4"/>
          <p:cNvPicPr>
            <a:picLocks noChangeAspect="1" noChangeArrowheads="1"/>
          </p:cNvPicPr>
          <p:nvPr>
            <p:ph type="body" idx="1"/>
          </p:nvPr>
        </p:nvPicPr>
        <p:blipFill>
          <a:blip r:embed="rId2"/>
          <a:srcRect/>
          <a:stretch>
            <a:fillRect/>
          </a:stretch>
        </p:blipFill>
        <p:spPr>
          <a:xfrm>
            <a:off x="1706563" y="1674813"/>
            <a:ext cx="6261100" cy="3500437"/>
          </a:xfrm>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s-MX" sz="3800" b="1" i="1"/>
              <a:t>¿Alguna vez a sufrido un desperfecto en su vehículo?</a:t>
            </a:r>
            <a:endParaRPr lang="es-ES" sz="3800" b="1" i="1"/>
          </a:p>
        </p:txBody>
      </p:sp>
      <p:pic>
        <p:nvPicPr>
          <p:cNvPr id="84996" name="Picture 4"/>
          <p:cNvPicPr>
            <a:picLocks noChangeAspect="1" noChangeArrowheads="1"/>
          </p:cNvPicPr>
          <p:nvPr>
            <p:ph type="body" idx="1"/>
          </p:nvPr>
        </p:nvPicPr>
        <p:blipFill>
          <a:blip r:embed="rId2"/>
          <a:srcRect/>
          <a:stretch>
            <a:fillRect/>
          </a:stretch>
        </p:blipFill>
        <p:spPr>
          <a:xfrm>
            <a:off x="1849438" y="1752600"/>
            <a:ext cx="6189662" cy="4368800"/>
          </a:xfrm>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s-MX" sz="3800" b="1" i="1"/>
              <a:t>Defectos que impiden recorrido de vehículos livianos</a:t>
            </a:r>
            <a:endParaRPr lang="es-ES" sz="3800" b="1" i="1"/>
          </a:p>
        </p:txBody>
      </p:sp>
      <p:pic>
        <p:nvPicPr>
          <p:cNvPr id="86020" name="Picture 4"/>
          <p:cNvPicPr>
            <a:picLocks noChangeAspect="1" noChangeArrowheads="1"/>
          </p:cNvPicPr>
          <p:nvPr>
            <p:ph type="body" idx="1"/>
          </p:nvPr>
        </p:nvPicPr>
        <p:blipFill>
          <a:blip r:embed="rId2"/>
          <a:srcRect/>
          <a:stretch>
            <a:fillRect/>
          </a:stretch>
        </p:blipFill>
        <p:spPr>
          <a:xfrm>
            <a:off x="1849438" y="1828800"/>
            <a:ext cx="5829300" cy="3841750"/>
          </a:xfrm>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457200"/>
            <a:ext cx="7772400" cy="1143000"/>
          </a:xfrm>
        </p:spPr>
        <p:txBody>
          <a:bodyPr/>
          <a:lstStyle/>
          <a:p>
            <a:r>
              <a:rPr lang="es-ES" sz="3600"/>
              <a:t>DESCRIPCIÓN GENERAL DEL PROYECTO</a:t>
            </a:r>
          </a:p>
        </p:txBody>
      </p:sp>
      <p:sp>
        <p:nvSpPr>
          <p:cNvPr id="5123" name="Rectangle 3"/>
          <p:cNvSpPr>
            <a:spLocks noGrp="1" noChangeArrowheads="1"/>
          </p:cNvSpPr>
          <p:nvPr>
            <p:ph type="body" idx="1"/>
          </p:nvPr>
        </p:nvSpPr>
        <p:spPr>
          <a:xfrm>
            <a:off x="914400" y="1752600"/>
            <a:ext cx="7772400" cy="4530725"/>
          </a:xfrm>
          <a:noFill/>
          <a:ln/>
        </p:spPr>
        <p:txBody>
          <a:bodyPr/>
          <a:lstStyle/>
          <a:p>
            <a:r>
              <a:rPr lang="es-ES" sz="2400"/>
              <a:t>El Sistema de Venta de Membresías en el Contexto Internacional</a:t>
            </a:r>
            <a:endParaRPr lang="es-ES" sz="2400">
              <a:hlinkClick r:id="" action="ppaction://noaction"/>
            </a:endParaRPr>
          </a:p>
          <a:p>
            <a:r>
              <a:rPr lang="es-ES" sz="2400"/>
              <a:t>El Sistema de Venta de Membresías en el Ecuador</a:t>
            </a:r>
            <a:endParaRPr lang="es-ES" sz="2400">
              <a:hlinkClick r:id="" action="ppaction://noaction"/>
            </a:endParaRPr>
          </a:p>
          <a:p>
            <a:r>
              <a:rPr lang="es-ES" sz="2400"/>
              <a:t>Descripción General de La Compañía (Servigruas) </a:t>
            </a:r>
          </a:p>
          <a:p>
            <a:r>
              <a:rPr lang="es-ES" sz="2400"/>
              <a:t>Descripción General de Comercialización de Membresías (Servigruas)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s-ES" sz="3800" b="1" i="1"/>
              <a:t>Desperfectos que impiden recorrido de vehículos pesados</a:t>
            </a:r>
          </a:p>
        </p:txBody>
      </p:sp>
      <p:pic>
        <p:nvPicPr>
          <p:cNvPr id="87044" name="Picture 4"/>
          <p:cNvPicPr>
            <a:picLocks noChangeAspect="1" noChangeArrowheads="1"/>
          </p:cNvPicPr>
          <p:nvPr>
            <p:ph type="body" idx="1"/>
          </p:nvPr>
        </p:nvPicPr>
        <p:blipFill>
          <a:blip r:embed="rId2"/>
          <a:srcRect/>
          <a:stretch>
            <a:fillRect/>
          </a:stretch>
        </p:blipFill>
        <p:spPr>
          <a:xfrm>
            <a:off x="1993900" y="1828800"/>
            <a:ext cx="5613400" cy="3436938"/>
          </a:xfrm>
          <a:noFill/>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s-ES" sz="3800" b="1" i="1"/>
              <a:t>¿Cómo solucionó el problema de la pregunta 3?</a:t>
            </a:r>
          </a:p>
        </p:txBody>
      </p:sp>
      <p:pic>
        <p:nvPicPr>
          <p:cNvPr id="88068" name="Picture 4"/>
          <p:cNvPicPr>
            <a:picLocks noChangeAspect="1" noChangeArrowheads="1"/>
          </p:cNvPicPr>
          <p:nvPr>
            <p:ph type="body" idx="1"/>
          </p:nvPr>
        </p:nvPicPr>
        <p:blipFill>
          <a:blip r:embed="rId2"/>
          <a:srcRect/>
          <a:stretch>
            <a:fillRect/>
          </a:stretch>
        </p:blipFill>
        <p:spPr>
          <a:xfrm>
            <a:off x="1706563" y="1600200"/>
            <a:ext cx="6116637" cy="4322763"/>
          </a:xfrm>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s-ES" sz="3800" b="1" i="1"/>
              <a:t>¿Qué opinión tiene usted acerca del servicio de grúas?</a:t>
            </a:r>
          </a:p>
        </p:txBody>
      </p:sp>
      <p:pic>
        <p:nvPicPr>
          <p:cNvPr id="89092" name="Picture 4"/>
          <p:cNvPicPr>
            <a:picLocks noChangeAspect="1" noChangeArrowheads="1"/>
          </p:cNvPicPr>
          <p:nvPr>
            <p:ph type="body" idx="1"/>
          </p:nvPr>
        </p:nvPicPr>
        <p:blipFill>
          <a:blip r:embed="rId2"/>
          <a:srcRect/>
          <a:stretch>
            <a:fillRect/>
          </a:stretch>
        </p:blipFill>
        <p:spPr>
          <a:xfrm>
            <a:off x="1633538" y="1828800"/>
            <a:ext cx="6189662" cy="3400425"/>
          </a:xfrm>
          <a:noFill/>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s-ES" sz="3800" b="1" i="1"/>
              <a:t>Servicio de grúas de vehículos livianos</a:t>
            </a:r>
          </a:p>
        </p:txBody>
      </p:sp>
      <p:pic>
        <p:nvPicPr>
          <p:cNvPr id="90116" name="Picture 4"/>
          <p:cNvPicPr>
            <a:picLocks noChangeAspect="1" noChangeArrowheads="1"/>
          </p:cNvPicPr>
          <p:nvPr>
            <p:ph type="body" idx="1"/>
          </p:nvPr>
        </p:nvPicPr>
        <p:blipFill>
          <a:blip r:embed="rId2"/>
          <a:srcRect/>
          <a:stretch>
            <a:fillRect/>
          </a:stretch>
        </p:blipFill>
        <p:spPr>
          <a:xfrm>
            <a:off x="1706563" y="1752600"/>
            <a:ext cx="5972175" cy="3714750"/>
          </a:xfrm>
          <a:noFill/>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s-ES" sz="3800" b="1" i="1"/>
              <a:t>Servicio de grúas de vehículos pesados</a:t>
            </a:r>
          </a:p>
        </p:txBody>
      </p:sp>
      <p:pic>
        <p:nvPicPr>
          <p:cNvPr id="91140" name="Picture 4"/>
          <p:cNvPicPr>
            <a:picLocks noChangeAspect="1" noChangeArrowheads="1"/>
          </p:cNvPicPr>
          <p:nvPr>
            <p:ph type="body" idx="1"/>
          </p:nvPr>
        </p:nvPicPr>
        <p:blipFill>
          <a:blip r:embed="rId2"/>
          <a:srcRect/>
          <a:stretch>
            <a:fillRect/>
          </a:stretch>
        </p:blipFill>
        <p:spPr>
          <a:xfrm>
            <a:off x="1562100" y="1981200"/>
            <a:ext cx="6548438" cy="3535363"/>
          </a:xfrm>
          <a:no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s-ES" sz="3400" b="1" i="1"/>
              <a:t>¿Qué opinión tiene usted acerca de los costos en el servicio de grúas?</a:t>
            </a:r>
          </a:p>
        </p:txBody>
      </p:sp>
      <p:pic>
        <p:nvPicPr>
          <p:cNvPr id="92164" name="Picture 4"/>
          <p:cNvPicPr>
            <a:picLocks noChangeAspect="1" noChangeArrowheads="1"/>
          </p:cNvPicPr>
          <p:nvPr>
            <p:ph type="body" idx="1"/>
          </p:nvPr>
        </p:nvPicPr>
        <p:blipFill>
          <a:blip r:embed="rId2"/>
          <a:srcRect/>
          <a:stretch>
            <a:fillRect/>
          </a:stretch>
        </p:blipFill>
        <p:spPr>
          <a:xfrm>
            <a:off x="1219200" y="1676400"/>
            <a:ext cx="6400800" cy="4562475"/>
          </a:xfrm>
          <a:noFill/>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s-ES" sz="3800" b="1" i="1"/>
              <a:t>Costos del servicio de grúas de vehículos livianos</a:t>
            </a:r>
          </a:p>
        </p:txBody>
      </p:sp>
      <p:pic>
        <p:nvPicPr>
          <p:cNvPr id="93188" name="Picture 4"/>
          <p:cNvPicPr>
            <a:picLocks noChangeAspect="1" noChangeArrowheads="1"/>
          </p:cNvPicPr>
          <p:nvPr>
            <p:ph type="body" idx="1"/>
          </p:nvPr>
        </p:nvPicPr>
        <p:blipFill>
          <a:blip r:embed="rId2"/>
          <a:srcRect/>
          <a:stretch>
            <a:fillRect/>
          </a:stretch>
        </p:blipFill>
        <p:spPr>
          <a:xfrm>
            <a:off x="1633538" y="1674813"/>
            <a:ext cx="6261100" cy="3859212"/>
          </a:xfrm>
          <a:noFill/>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s-ES" sz="3800" b="1" i="1"/>
              <a:t>Costos del servicio de grúas de vehículos pesados</a:t>
            </a:r>
          </a:p>
        </p:txBody>
      </p:sp>
      <p:pic>
        <p:nvPicPr>
          <p:cNvPr id="94212" name="Picture 4"/>
          <p:cNvPicPr>
            <a:picLocks noChangeAspect="1" noChangeArrowheads="1"/>
          </p:cNvPicPr>
          <p:nvPr>
            <p:ph type="body" idx="1"/>
          </p:nvPr>
        </p:nvPicPr>
        <p:blipFill>
          <a:blip r:embed="rId2"/>
          <a:srcRect/>
          <a:stretch>
            <a:fillRect/>
          </a:stretch>
        </p:blipFill>
        <p:spPr>
          <a:xfrm>
            <a:off x="1849438" y="1905000"/>
            <a:ext cx="5757862" cy="3852863"/>
          </a:xfrm>
          <a:noFill/>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s-ES" sz="3400" b="1" i="1"/>
              <a:t>¿Conoce empresas que ofrecen membresías en el servicio de grúas?</a:t>
            </a:r>
          </a:p>
        </p:txBody>
      </p:sp>
      <p:pic>
        <p:nvPicPr>
          <p:cNvPr id="95236" name="Picture 4"/>
          <p:cNvPicPr>
            <a:picLocks noChangeAspect="1" noChangeArrowheads="1"/>
          </p:cNvPicPr>
          <p:nvPr>
            <p:ph type="body" idx="1"/>
          </p:nvPr>
        </p:nvPicPr>
        <p:blipFill>
          <a:blip r:embed="rId2"/>
          <a:srcRect/>
          <a:stretch>
            <a:fillRect/>
          </a:stretch>
        </p:blipFill>
        <p:spPr>
          <a:xfrm>
            <a:off x="2025650" y="1944688"/>
            <a:ext cx="5868988" cy="4062412"/>
          </a:xfrm>
          <a:noFill/>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s-MX" sz="3400" b="1" i="1"/>
              <a:t>¿Alguna vez ha adquirido membresías del servicio de grúas?</a:t>
            </a:r>
            <a:endParaRPr lang="es-ES" sz="3400" b="1" i="1"/>
          </a:p>
        </p:txBody>
      </p:sp>
      <p:sp>
        <p:nvSpPr>
          <p:cNvPr id="9626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96260" name="Object 4"/>
          <p:cNvGraphicFramePr>
            <a:graphicFrameLocks noChangeAspect="1"/>
          </p:cNvGraphicFramePr>
          <p:nvPr/>
        </p:nvGraphicFramePr>
        <p:xfrm>
          <a:off x="1600200" y="1905000"/>
          <a:ext cx="5867400" cy="3683000"/>
        </p:xfrm>
        <a:graphic>
          <a:graphicData uri="http://schemas.openxmlformats.org/presentationml/2006/ole">
            <p:oleObj spid="_x0000_s96260" name="Gráfico" r:id="rId3" imgW="5372100" imgH="3371850" progId="Excel.Char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828800" y="838200"/>
            <a:ext cx="6261100" cy="1704975"/>
          </a:xfrm>
        </p:spPr>
        <p:txBody>
          <a:bodyPr/>
          <a:lstStyle/>
          <a:p>
            <a:pPr algn="ctr"/>
            <a:r>
              <a:rPr lang="es-ES" sz="3200" b="1"/>
              <a:t>El Sistema de Venta de Membresías en el Contexto Internacional</a:t>
            </a:r>
            <a:r>
              <a:rPr lang="es-ES" sz="3200"/>
              <a:t> </a:t>
            </a:r>
          </a:p>
        </p:txBody>
      </p:sp>
      <p:sp>
        <p:nvSpPr>
          <p:cNvPr id="6147" name="Rectangle 3"/>
          <p:cNvSpPr>
            <a:spLocks noGrp="1" noChangeArrowheads="1"/>
          </p:cNvSpPr>
          <p:nvPr>
            <p:ph type="subTitle" idx="1"/>
          </p:nvPr>
        </p:nvSpPr>
        <p:spPr>
          <a:xfrm>
            <a:off x="1219200" y="2590800"/>
            <a:ext cx="7162800" cy="3505200"/>
          </a:xfrm>
        </p:spPr>
        <p:txBody>
          <a:bodyPr/>
          <a:lstStyle/>
          <a:p>
            <a:pPr algn="just"/>
            <a:r>
              <a:rPr lang="es-ES" sz="2400" b="1"/>
              <a:t>Existen alrededor del mundo un sinnúmero de empresas que prestan el servicio de grúas a través de membresías, considerándose a Automóvil Club, la más importante, ya que posee empresas en diversos países de América.</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s-MX" b="1" i="1"/>
              <a:t>¿Con qué Compañía?</a:t>
            </a:r>
            <a:endParaRPr lang="es-ES" b="1" i="1"/>
          </a:p>
        </p:txBody>
      </p:sp>
      <p:pic>
        <p:nvPicPr>
          <p:cNvPr id="97284" name="Picture 4"/>
          <p:cNvPicPr>
            <a:picLocks noChangeAspect="1" noChangeArrowheads="1"/>
          </p:cNvPicPr>
          <p:nvPr>
            <p:ph type="body" idx="1"/>
          </p:nvPr>
        </p:nvPicPr>
        <p:blipFill>
          <a:blip r:embed="rId2"/>
          <a:srcRect/>
          <a:stretch>
            <a:fillRect/>
          </a:stretch>
        </p:blipFill>
        <p:spPr>
          <a:xfrm>
            <a:off x="1633538" y="1674813"/>
            <a:ext cx="5942012" cy="4114800"/>
          </a:xfrm>
          <a:noFill/>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s-MX" sz="3400" b="1" i="1"/>
              <a:t>¿Qué lo motivó a adquirir una membresía en el servicio de grúas?</a:t>
            </a:r>
            <a:endParaRPr lang="es-ES" sz="3400" b="1" i="1"/>
          </a:p>
        </p:txBody>
      </p:sp>
      <p:pic>
        <p:nvPicPr>
          <p:cNvPr id="98308" name="Picture 4"/>
          <p:cNvPicPr>
            <a:picLocks noChangeAspect="1" noChangeArrowheads="1"/>
          </p:cNvPicPr>
          <p:nvPr>
            <p:ph type="body" idx="1"/>
          </p:nvPr>
        </p:nvPicPr>
        <p:blipFill>
          <a:blip r:embed="rId2"/>
          <a:srcRect/>
          <a:stretch>
            <a:fillRect/>
          </a:stretch>
        </p:blipFill>
        <p:spPr>
          <a:xfrm>
            <a:off x="1971675" y="1833563"/>
            <a:ext cx="5922963" cy="4252912"/>
          </a:xfrm>
          <a:noFill/>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s-MX" sz="3400" b="1" i="1"/>
              <a:t>¿Alguna vez ha tenido la necesidad de l servicio de grúas?</a:t>
            </a:r>
            <a:endParaRPr lang="es-ES" sz="3400" b="1" i="1"/>
          </a:p>
        </p:txBody>
      </p:sp>
      <p:sp>
        <p:nvSpPr>
          <p:cNvPr id="9933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99332" name="Object 4"/>
          <p:cNvGraphicFramePr>
            <a:graphicFrameLocks noChangeAspect="1"/>
          </p:cNvGraphicFramePr>
          <p:nvPr/>
        </p:nvGraphicFramePr>
        <p:xfrm>
          <a:off x="838200" y="1828800"/>
          <a:ext cx="7010400" cy="4402138"/>
        </p:xfrm>
        <a:graphic>
          <a:graphicData uri="http://schemas.openxmlformats.org/presentationml/2006/ole">
            <p:oleObj spid="_x0000_s99332" name="Gráfico" r:id="rId3" imgW="4914900" imgH="3086100" progId="Excel.Chart.8">
              <p:embed/>
            </p:oleObj>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s-ES" sz="3800" b="1" i="1"/>
              <a:t>Necesidad del servicio de grúas de transporte liviano</a:t>
            </a:r>
          </a:p>
        </p:txBody>
      </p:sp>
      <p:pic>
        <p:nvPicPr>
          <p:cNvPr id="100356" name="Picture 4"/>
          <p:cNvPicPr>
            <a:picLocks noChangeAspect="1" noChangeArrowheads="1"/>
          </p:cNvPicPr>
          <p:nvPr>
            <p:ph type="body" idx="1"/>
          </p:nvPr>
        </p:nvPicPr>
        <p:blipFill>
          <a:blip r:embed="rId2"/>
          <a:srcRect/>
          <a:stretch>
            <a:fillRect/>
          </a:stretch>
        </p:blipFill>
        <p:spPr>
          <a:xfrm>
            <a:off x="1706563" y="1674813"/>
            <a:ext cx="6188075" cy="4286250"/>
          </a:xfrm>
          <a:noFill/>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s-ES" sz="3800" b="1" i="1"/>
              <a:t>Necesidad del servicio de grúas de transporte pesado</a:t>
            </a:r>
          </a:p>
        </p:txBody>
      </p:sp>
      <p:pic>
        <p:nvPicPr>
          <p:cNvPr id="101380" name="Picture 4"/>
          <p:cNvPicPr>
            <a:picLocks noChangeAspect="1" noChangeArrowheads="1"/>
          </p:cNvPicPr>
          <p:nvPr>
            <p:ph type="body" idx="1"/>
          </p:nvPr>
        </p:nvPicPr>
        <p:blipFill>
          <a:blip r:embed="rId2"/>
          <a:srcRect/>
          <a:stretch>
            <a:fillRect/>
          </a:stretch>
        </p:blipFill>
        <p:spPr>
          <a:xfrm>
            <a:off x="1633538" y="1674813"/>
            <a:ext cx="5942012" cy="4114800"/>
          </a:xfrm>
          <a:noFill/>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a:r>
              <a:rPr lang="es-MX" sz="2000" b="1" i="1"/>
              <a:t>¿Piensa usted que una membresía en la cual se ofrecieran una variedad de productos como remolque de vehículos, paso de corriente,  paso de gasolina, cambio de llanta y mecánica ligera le generaría mayor satisfacción al consumidor?</a:t>
            </a:r>
            <a:endParaRPr lang="es-ES" sz="2000" b="1" i="1"/>
          </a:p>
        </p:txBody>
      </p:sp>
      <p:pic>
        <p:nvPicPr>
          <p:cNvPr id="102404" name="Picture 4"/>
          <p:cNvPicPr>
            <a:picLocks noChangeAspect="1" noChangeArrowheads="1"/>
          </p:cNvPicPr>
          <p:nvPr>
            <p:ph type="body" idx="1"/>
          </p:nvPr>
        </p:nvPicPr>
        <p:blipFill>
          <a:blip r:embed="rId2"/>
          <a:srcRect/>
          <a:stretch>
            <a:fillRect/>
          </a:stretch>
        </p:blipFill>
        <p:spPr>
          <a:xfrm>
            <a:off x="1836738" y="1944688"/>
            <a:ext cx="5927725" cy="3840162"/>
          </a:xfrm>
          <a:noFill/>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s-MX" sz="2400" b="1" i="1"/>
              <a:t>¿Usted estaría dispuesto ha adquirir una membresía con las características mencionadas en la pregunta 11?</a:t>
            </a:r>
            <a:endParaRPr lang="es-ES" sz="2400" b="1" i="1"/>
          </a:p>
        </p:txBody>
      </p:sp>
      <p:pic>
        <p:nvPicPr>
          <p:cNvPr id="103428" name="Picture 4"/>
          <p:cNvPicPr>
            <a:picLocks noChangeAspect="1" noChangeArrowheads="1"/>
          </p:cNvPicPr>
          <p:nvPr>
            <p:ph type="body" idx="1"/>
          </p:nvPr>
        </p:nvPicPr>
        <p:blipFill>
          <a:blip r:embed="rId2"/>
          <a:srcRect/>
          <a:stretch>
            <a:fillRect/>
          </a:stretch>
        </p:blipFill>
        <p:spPr>
          <a:xfrm>
            <a:off x="1219200" y="1524000"/>
            <a:ext cx="6691313" cy="4233863"/>
          </a:xfrm>
          <a:noFill/>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algn="ctr"/>
            <a:r>
              <a:rPr lang="es-MX" sz="3800"/>
              <a:t> </a:t>
            </a:r>
            <a:r>
              <a:rPr lang="es-MX" sz="3800" b="1" i="1"/>
              <a:t>Disposición de compra (Vehículos livianos)</a:t>
            </a:r>
            <a:endParaRPr lang="es-ES" sz="3800" b="1" i="1"/>
          </a:p>
        </p:txBody>
      </p:sp>
      <p:pic>
        <p:nvPicPr>
          <p:cNvPr id="104452" name="Picture 4"/>
          <p:cNvPicPr>
            <a:picLocks noChangeAspect="1" noChangeArrowheads="1"/>
          </p:cNvPicPr>
          <p:nvPr>
            <p:ph type="body" idx="1"/>
          </p:nvPr>
        </p:nvPicPr>
        <p:blipFill>
          <a:blip r:embed="rId2"/>
          <a:srcRect/>
          <a:stretch>
            <a:fillRect/>
          </a:stretch>
        </p:blipFill>
        <p:spPr>
          <a:xfrm>
            <a:off x="1778000" y="1600200"/>
            <a:ext cx="5942013" cy="4113213"/>
          </a:xfrm>
          <a:noFill/>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lgn="ctr"/>
            <a:r>
              <a:rPr lang="es-MX" sz="3800"/>
              <a:t> </a:t>
            </a:r>
            <a:r>
              <a:rPr lang="es-MX" sz="3800" b="1" i="1"/>
              <a:t>Disposición de compra (Vehículos pesados)</a:t>
            </a:r>
            <a:endParaRPr lang="es-ES" sz="3800" b="1" i="1"/>
          </a:p>
        </p:txBody>
      </p:sp>
      <p:pic>
        <p:nvPicPr>
          <p:cNvPr id="105476" name="Picture 4"/>
          <p:cNvPicPr>
            <a:picLocks noChangeAspect="1" noChangeArrowheads="1"/>
          </p:cNvPicPr>
          <p:nvPr>
            <p:ph type="body" idx="1"/>
          </p:nvPr>
        </p:nvPicPr>
        <p:blipFill>
          <a:blip r:embed="rId2"/>
          <a:srcRect/>
          <a:stretch>
            <a:fillRect/>
          </a:stretch>
        </p:blipFill>
        <p:spPr>
          <a:xfrm>
            <a:off x="1633538" y="1674813"/>
            <a:ext cx="6086475" cy="4214812"/>
          </a:xfrm>
          <a:noFill/>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algn="just"/>
            <a:r>
              <a:rPr lang="es-ES" sz="1900" b="1" i="1"/>
              <a:t>¿Cuánto estaría dispuesto a pagar por la membresía anual en el servicio de grúas de un vehículo liviano como automóvil, camioneta, furgoneta, jeep, etc.? (Dentro del perímetro urbano)</a:t>
            </a:r>
          </a:p>
        </p:txBody>
      </p:sp>
      <p:sp>
        <p:nvSpPr>
          <p:cNvPr id="106499" name="Rectangle 3"/>
          <p:cNvSpPr>
            <a:spLocks noGrp="1" noChangeArrowheads="1"/>
          </p:cNvSpPr>
          <p:nvPr>
            <p:ph type="body" idx="1"/>
          </p:nvPr>
        </p:nvSpPr>
        <p:spPr/>
        <p:txBody>
          <a:bodyPr/>
          <a:lstStyle/>
          <a:p>
            <a:pPr>
              <a:buFont typeface="Wingdings" pitchFamily="2" charset="2"/>
              <a:buNone/>
            </a:pPr>
            <a:r>
              <a:rPr lang="es-ES" sz="2000" b="1" i="1"/>
              <a:t>Disposición a Gastar (Vehículos livianos)</a:t>
            </a:r>
          </a:p>
          <a:p>
            <a:pPr>
              <a:buFont typeface="Wingdings" pitchFamily="2" charset="2"/>
              <a:buNone/>
            </a:pPr>
            <a:endParaRPr lang="es-ES" sz="2000" b="1" i="1"/>
          </a:p>
        </p:txBody>
      </p:sp>
      <p:pic>
        <p:nvPicPr>
          <p:cNvPr id="106500" name="Picture 4"/>
          <p:cNvPicPr>
            <a:picLocks noChangeAspect="1" noChangeArrowheads="1"/>
          </p:cNvPicPr>
          <p:nvPr/>
        </p:nvPicPr>
        <p:blipFill>
          <a:blip r:embed="rId2"/>
          <a:srcRect/>
          <a:stretch>
            <a:fillRect/>
          </a:stretch>
        </p:blipFill>
        <p:spPr bwMode="auto">
          <a:xfrm>
            <a:off x="1143000" y="2057400"/>
            <a:ext cx="6629400" cy="4325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533400" y="304800"/>
            <a:ext cx="8229600" cy="1143000"/>
          </a:xfrm>
        </p:spPr>
        <p:txBody>
          <a:bodyPr/>
          <a:lstStyle/>
          <a:p>
            <a:pPr marL="838200" indent="-838200"/>
            <a:r>
              <a:rPr lang="es-ES" b="1"/>
              <a:t/>
            </a:r>
            <a:br>
              <a:rPr lang="es-ES" b="1"/>
            </a:br>
            <a:r>
              <a:rPr lang="es-ES" b="1"/>
              <a:t>El Sistema de Venta de Membresías en el Ecuador</a:t>
            </a:r>
            <a:br>
              <a:rPr lang="es-ES" b="1"/>
            </a:br>
            <a:endParaRPr lang="es-ES" b="1"/>
          </a:p>
        </p:txBody>
      </p:sp>
      <p:sp>
        <p:nvSpPr>
          <p:cNvPr id="8197" name="Rectangle 5"/>
          <p:cNvSpPr>
            <a:spLocks noGrp="1" noChangeArrowheads="1"/>
          </p:cNvSpPr>
          <p:nvPr>
            <p:ph type="body" idx="1"/>
          </p:nvPr>
        </p:nvSpPr>
        <p:spPr>
          <a:xfrm>
            <a:off x="457200" y="1981200"/>
            <a:ext cx="8229600" cy="4525963"/>
          </a:xfrm>
        </p:spPr>
        <p:txBody>
          <a:bodyPr/>
          <a:lstStyle/>
          <a:p>
            <a:r>
              <a:rPr lang="es-ES"/>
              <a:t>En el Ecuador no existen Compañías que ofrecen un Servicio de Membresías de grúas en forma directa.</a:t>
            </a:r>
          </a:p>
          <a:p>
            <a:r>
              <a:rPr lang="es-ES"/>
              <a:t>Existen Compañías que ofrecen el Servicio de Remolque a tenedores de tarjetas de crédito.</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p:txBody>
          <a:bodyPr/>
          <a:lstStyle/>
          <a:p>
            <a:pPr>
              <a:buFont typeface="Wingdings" pitchFamily="2" charset="2"/>
              <a:buNone/>
            </a:pPr>
            <a:r>
              <a:rPr lang="es-ES" sz="2000" b="1" i="1"/>
              <a:t>Disposición a Gastar (Vehículos pesados)</a:t>
            </a:r>
          </a:p>
          <a:p>
            <a:pPr>
              <a:buFont typeface="Wingdings" pitchFamily="2" charset="2"/>
              <a:buNone/>
            </a:pPr>
            <a:endParaRPr lang="es-ES"/>
          </a:p>
        </p:txBody>
      </p:sp>
      <p:sp>
        <p:nvSpPr>
          <p:cNvPr id="107524" name="Rectangle 4"/>
          <p:cNvSpPr>
            <a:spLocks noGrp="1" noChangeArrowheads="1"/>
          </p:cNvSpPr>
          <p:nvPr>
            <p:ph type="title"/>
          </p:nvPr>
        </p:nvSpPr>
        <p:spPr>
          <a:noFill/>
          <a:ln/>
        </p:spPr>
        <p:txBody>
          <a:bodyPr/>
          <a:lstStyle/>
          <a:p>
            <a:r>
              <a:rPr lang="es-ES" sz="2000" b="1" i="1"/>
              <a:t>¿Cuánto estaría dispuesto a pagar por la membresía anual en el servicio de grúas de un vehículo pesado como camión, bus, tractor, etc.? (Dentro del perímetro urbano)</a:t>
            </a:r>
          </a:p>
        </p:txBody>
      </p:sp>
      <p:pic>
        <p:nvPicPr>
          <p:cNvPr id="107525" name="Picture 5"/>
          <p:cNvPicPr>
            <a:picLocks noChangeAspect="1" noChangeArrowheads="1"/>
          </p:cNvPicPr>
          <p:nvPr/>
        </p:nvPicPr>
        <p:blipFill>
          <a:blip r:embed="rId2"/>
          <a:srcRect/>
          <a:stretch>
            <a:fillRect/>
          </a:stretch>
        </p:blipFill>
        <p:spPr bwMode="auto">
          <a:xfrm>
            <a:off x="838200" y="2057400"/>
            <a:ext cx="7086600" cy="4624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algn="just"/>
            <a:r>
              <a:rPr lang="es-ES" sz="2100" b="1" i="1"/>
              <a:t>¿Cuánto cree que demora una grúa en llegar al lugar del siniestro? (Depende de la distancia a la que esta el siniestro).</a:t>
            </a:r>
          </a:p>
        </p:txBody>
      </p:sp>
      <p:pic>
        <p:nvPicPr>
          <p:cNvPr id="108548" name="Picture 4"/>
          <p:cNvPicPr>
            <a:picLocks noChangeAspect="1" noChangeArrowheads="1"/>
          </p:cNvPicPr>
          <p:nvPr>
            <p:ph type="body" idx="1"/>
          </p:nvPr>
        </p:nvPicPr>
        <p:blipFill>
          <a:blip r:embed="rId2"/>
          <a:srcRect/>
          <a:stretch>
            <a:fillRect/>
          </a:stretch>
        </p:blipFill>
        <p:spPr>
          <a:xfrm>
            <a:off x="2025650" y="1944688"/>
            <a:ext cx="5868988" cy="4062412"/>
          </a:xfrm>
          <a:noFill/>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s-ES" sz="2500" b="1"/>
              <a:t>Análisis de cuándo un vehículo tiene desperfectos con respecto al kilometraje recorrido del mismo</a:t>
            </a:r>
            <a:r>
              <a:rPr lang="es-ES" sz="2500"/>
              <a:t> </a:t>
            </a:r>
          </a:p>
        </p:txBody>
      </p:sp>
      <p:sp>
        <p:nvSpPr>
          <p:cNvPr id="10957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09572" name="Object 4"/>
          <p:cNvGraphicFramePr>
            <a:graphicFrameLocks noChangeAspect="1"/>
          </p:cNvGraphicFramePr>
          <p:nvPr/>
        </p:nvGraphicFramePr>
        <p:xfrm>
          <a:off x="1524000" y="1752600"/>
          <a:ext cx="5715000" cy="4573588"/>
        </p:xfrm>
        <a:graphic>
          <a:graphicData uri="http://schemas.openxmlformats.org/presentationml/2006/ole">
            <p:oleObj spid="_x0000_s109572"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algn="ctr"/>
            <a:r>
              <a:rPr lang="es-ES" sz="2400" b="1"/>
              <a:t>Análisis de cuándo un vehículo tiene desperfectos con respecto al kilometraje recorrido del mismo. (Transporte liviano)</a:t>
            </a:r>
            <a:r>
              <a:rPr lang="es-ES" sz="1900"/>
              <a:t> </a:t>
            </a:r>
          </a:p>
        </p:txBody>
      </p:sp>
      <p:sp>
        <p:nvSpPr>
          <p:cNvPr id="11059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0596" name="Object 4"/>
          <p:cNvGraphicFramePr>
            <a:graphicFrameLocks noChangeAspect="1"/>
          </p:cNvGraphicFramePr>
          <p:nvPr/>
        </p:nvGraphicFramePr>
        <p:xfrm>
          <a:off x="1447800" y="1752600"/>
          <a:ext cx="6172200" cy="4937125"/>
        </p:xfrm>
        <a:graphic>
          <a:graphicData uri="http://schemas.openxmlformats.org/presentationml/2006/ole">
            <p:oleObj spid="_x0000_s110596"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lgn="ctr"/>
            <a:r>
              <a:rPr lang="es-ES" sz="2500" b="1"/>
              <a:t>Análisis de cuándo un vehículo tiene desperfectos con respecto al kilometraje recorrido del mismo. (Transporte pesado)</a:t>
            </a:r>
            <a:r>
              <a:rPr lang="es-ES" sz="2500"/>
              <a:t> </a:t>
            </a:r>
          </a:p>
        </p:txBody>
      </p:sp>
      <p:sp>
        <p:nvSpPr>
          <p:cNvPr id="11162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1620" name="Object 4"/>
          <p:cNvGraphicFramePr>
            <a:graphicFrameLocks noChangeAspect="1"/>
          </p:cNvGraphicFramePr>
          <p:nvPr/>
        </p:nvGraphicFramePr>
        <p:xfrm>
          <a:off x="1447800" y="1524000"/>
          <a:ext cx="5105400" cy="4100513"/>
        </p:xfrm>
        <a:graphic>
          <a:graphicData uri="http://schemas.openxmlformats.org/presentationml/2006/ole">
            <p:oleObj spid="_x0000_s111620"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s-ES" sz="2900" b="1"/>
              <a:t>Análisis de la pregunta 3 con respecto a resultados obtenidos en la pregunta 10</a:t>
            </a:r>
            <a:r>
              <a:rPr lang="es-ES" sz="2900"/>
              <a:t> </a:t>
            </a:r>
          </a:p>
        </p:txBody>
      </p:sp>
      <p:sp>
        <p:nvSpPr>
          <p:cNvPr id="11264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2644" name="Object 4"/>
          <p:cNvGraphicFramePr>
            <a:graphicFrameLocks noChangeAspect="1"/>
          </p:cNvGraphicFramePr>
          <p:nvPr/>
        </p:nvGraphicFramePr>
        <p:xfrm>
          <a:off x="1600200" y="1752600"/>
          <a:ext cx="5334000" cy="4267200"/>
        </p:xfrm>
        <a:graphic>
          <a:graphicData uri="http://schemas.openxmlformats.org/presentationml/2006/ole">
            <p:oleObj spid="_x0000_s112644" name="Imagen" r:id="rId3" imgW="6912000" imgH="5529600" progId="StaticEnhancedMetafile">
              <p:embed/>
            </p:oleObj>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381000"/>
            <a:ext cx="8229600" cy="1143000"/>
          </a:xfrm>
        </p:spPr>
        <p:txBody>
          <a:bodyPr/>
          <a:lstStyle/>
          <a:p>
            <a:pPr marL="838200" indent="-838200"/>
            <a:r>
              <a:rPr lang="es-EC" sz="2500" b="1"/>
              <a:t>          Análisis de la pregunta 3 con respecto a resultados obtenidos en la pregunta 10 (Transporte liviano)</a:t>
            </a:r>
            <a:br>
              <a:rPr lang="es-EC" sz="2500" b="1"/>
            </a:br>
            <a:endParaRPr lang="es-ES" sz="2500" b="1"/>
          </a:p>
        </p:txBody>
      </p:sp>
      <p:sp>
        <p:nvSpPr>
          <p:cNvPr id="11366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3668" name="Object 4"/>
          <p:cNvGraphicFramePr>
            <a:graphicFrameLocks noChangeAspect="1"/>
          </p:cNvGraphicFramePr>
          <p:nvPr/>
        </p:nvGraphicFramePr>
        <p:xfrm>
          <a:off x="1447800" y="1676400"/>
          <a:ext cx="5638800" cy="4505325"/>
        </p:xfrm>
        <a:graphic>
          <a:graphicData uri="http://schemas.openxmlformats.org/presentationml/2006/ole">
            <p:oleObj spid="_x0000_s113668"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457200"/>
            <a:ext cx="8229600" cy="1143000"/>
          </a:xfrm>
        </p:spPr>
        <p:txBody>
          <a:bodyPr/>
          <a:lstStyle/>
          <a:p>
            <a:pPr marL="838200" indent="-838200"/>
            <a:r>
              <a:rPr lang="es-EC" sz="2900" b="1"/>
              <a:t>         Análisis de la pregunta 3 con respecto a resultados obtenidos en la pregunta 10 (Transporte pesado)</a:t>
            </a:r>
            <a:br>
              <a:rPr lang="es-EC" sz="2900" b="1"/>
            </a:br>
            <a:endParaRPr lang="es-ES" sz="2900" b="1"/>
          </a:p>
        </p:txBody>
      </p:sp>
      <p:sp>
        <p:nvSpPr>
          <p:cNvPr id="1146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4692" name="Object 4"/>
          <p:cNvGraphicFramePr>
            <a:graphicFrameLocks noChangeAspect="1"/>
          </p:cNvGraphicFramePr>
          <p:nvPr/>
        </p:nvGraphicFramePr>
        <p:xfrm>
          <a:off x="1600200" y="1752600"/>
          <a:ext cx="5486400" cy="4389438"/>
        </p:xfrm>
        <a:graphic>
          <a:graphicData uri="http://schemas.openxmlformats.org/presentationml/2006/ole">
            <p:oleObj spid="_x0000_s114692"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marL="838200" indent="-838200" algn="ctr"/>
            <a:r>
              <a:rPr lang="es-EC" sz="3400" b="1"/>
              <a:t>Análisis del servicio de grúas con respecto al costo del mismo</a:t>
            </a:r>
            <a:endParaRPr lang="es-ES" sz="3400" b="1"/>
          </a:p>
        </p:txBody>
      </p:sp>
      <p:sp>
        <p:nvSpPr>
          <p:cNvPr id="11571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5716" name="Object 4"/>
          <p:cNvGraphicFramePr>
            <a:graphicFrameLocks noChangeAspect="1"/>
          </p:cNvGraphicFramePr>
          <p:nvPr/>
        </p:nvGraphicFramePr>
        <p:xfrm>
          <a:off x="1676400" y="1676400"/>
          <a:ext cx="5638800" cy="4518025"/>
        </p:xfrm>
        <a:graphic>
          <a:graphicData uri="http://schemas.openxmlformats.org/presentationml/2006/ole">
            <p:oleObj spid="_x0000_s115716"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s-ES" sz="2900" b="1"/>
              <a:t>Análisis del servicio de grúas con respecto al costo del mismo (Vehículos livianos)</a:t>
            </a:r>
            <a:r>
              <a:rPr lang="es-ES" sz="2900"/>
              <a:t> </a:t>
            </a:r>
          </a:p>
        </p:txBody>
      </p:sp>
      <p:sp>
        <p:nvSpPr>
          <p:cNvPr id="11674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6740" name="Object 4"/>
          <p:cNvGraphicFramePr>
            <a:graphicFrameLocks noChangeAspect="1"/>
          </p:cNvGraphicFramePr>
          <p:nvPr/>
        </p:nvGraphicFramePr>
        <p:xfrm>
          <a:off x="1752600" y="1752600"/>
          <a:ext cx="5562600" cy="4456113"/>
        </p:xfrm>
        <a:graphic>
          <a:graphicData uri="http://schemas.openxmlformats.org/presentationml/2006/ole">
            <p:oleObj spid="_x0000_s116740"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762000" y="914400"/>
            <a:ext cx="7772400" cy="1470025"/>
          </a:xfrm>
        </p:spPr>
        <p:txBody>
          <a:bodyPr/>
          <a:lstStyle/>
          <a:p>
            <a:pPr marL="838200" indent="-838200" algn="ctr"/>
            <a:r>
              <a:rPr lang="es-ES" sz="4400" b="1"/>
              <a:t>Misión de la Compañía Servigruas</a:t>
            </a:r>
            <a:r>
              <a:rPr lang="es-ES" sz="4400" b="1" i="1"/>
              <a:t/>
            </a:r>
            <a:br>
              <a:rPr lang="es-ES" sz="4400" b="1" i="1"/>
            </a:br>
            <a:endParaRPr lang="es-ES" sz="4400" b="1" i="1"/>
          </a:p>
        </p:txBody>
      </p:sp>
      <p:sp>
        <p:nvSpPr>
          <p:cNvPr id="10243" name="Rectangle 3"/>
          <p:cNvSpPr>
            <a:spLocks noGrp="1" noChangeArrowheads="1"/>
          </p:cNvSpPr>
          <p:nvPr>
            <p:ph type="subTitle" idx="1"/>
          </p:nvPr>
        </p:nvSpPr>
        <p:spPr>
          <a:xfrm>
            <a:off x="1447800" y="2590800"/>
            <a:ext cx="6629400" cy="2743200"/>
          </a:xfrm>
        </p:spPr>
        <p:txBody>
          <a:bodyPr/>
          <a:lstStyle/>
          <a:p>
            <a:r>
              <a:rPr lang="es-EC" sz="2400" i="1"/>
              <a:t>“Brindar un servicio de excelencia en el mercado ecuatoriano, buscando la óptima satisfacción de su clientela, contando con un personal altamente calificado, que contribuyan a generar rentabilidades atractivas”</a:t>
            </a:r>
            <a:endParaRPr lang="es-ES" sz="2400" i="1"/>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marL="838200" indent="-838200"/>
            <a:r>
              <a:rPr lang="es-EC" sz="2500" b="1"/>
              <a:t>Análisis del servicio de grúas con respecto al costo del mismo (Vehículos pesados)</a:t>
            </a:r>
            <a:endParaRPr lang="es-ES" sz="2500" b="1"/>
          </a:p>
        </p:txBody>
      </p:sp>
      <p:sp>
        <p:nvSpPr>
          <p:cNvPr id="11776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7764" name="Object 4"/>
          <p:cNvGraphicFramePr>
            <a:graphicFrameLocks noChangeAspect="1"/>
          </p:cNvGraphicFramePr>
          <p:nvPr/>
        </p:nvGraphicFramePr>
        <p:xfrm>
          <a:off x="1600200" y="1600200"/>
          <a:ext cx="5562600" cy="4452938"/>
        </p:xfrm>
        <a:graphic>
          <a:graphicData uri="http://schemas.openxmlformats.org/presentationml/2006/ole">
            <p:oleObj spid="_x0000_s117764"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s-ES" sz="2900" b="1"/>
              <a:t>Análisis de la variedad de ítems en el servicio de grúas con respecto a la adquisición del mismo</a:t>
            </a:r>
            <a:r>
              <a:rPr lang="es-ES" sz="2900"/>
              <a:t> </a:t>
            </a:r>
          </a:p>
        </p:txBody>
      </p:sp>
      <p:sp>
        <p:nvSpPr>
          <p:cNvPr id="1187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8788" name="Object 4"/>
          <p:cNvGraphicFramePr>
            <a:graphicFrameLocks noChangeAspect="1"/>
          </p:cNvGraphicFramePr>
          <p:nvPr/>
        </p:nvGraphicFramePr>
        <p:xfrm>
          <a:off x="1676400" y="1752600"/>
          <a:ext cx="5029200" cy="4003675"/>
        </p:xfrm>
        <a:graphic>
          <a:graphicData uri="http://schemas.openxmlformats.org/presentationml/2006/ole">
            <p:oleObj spid="_x0000_s118788"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s-ES" sz="2900" b="1"/>
              <a:t>Análisis de la variedad de ítems en el servicio de grúas con respecto a la adquisición del mismo (Transporte liviano)</a:t>
            </a:r>
            <a:r>
              <a:rPr lang="es-ES" sz="2900"/>
              <a:t> </a:t>
            </a:r>
          </a:p>
        </p:txBody>
      </p:sp>
      <p:sp>
        <p:nvSpPr>
          <p:cNvPr id="11981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9812" name="Object 4"/>
          <p:cNvGraphicFramePr>
            <a:graphicFrameLocks noChangeAspect="1"/>
          </p:cNvGraphicFramePr>
          <p:nvPr/>
        </p:nvGraphicFramePr>
        <p:xfrm>
          <a:off x="1828800" y="1828800"/>
          <a:ext cx="4876800" cy="3910013"/>
        </p:xfrm>
        <a:graphic>
          <a:graphicData uri="http://schemas.openxmlformats.org/presentationml/2006/ole">
            <p:oleObj spid="_x0000_s119812"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s-ES" sz="2500" b="1"/>
              <a:t>Análisis de la variedad de ítems en el servicio de grúas con respecto a la adquisición del mismo (Transporte pesado)</a:t>
            </a:r>
            <a:r>
              <a:rPr lang="es-ES" sz="2500"/>
              <a:t> </a:t>
            </a:r>
          </a:p>
        </p:txBody>
      </p:sp>
      <p:sp>
        <p:nvSpPr>
          <p:cNvPr id="12083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20836" name="Object 4"/>
          <p:cNvGraphicFramePr>
            <a:graphicFrameLocks noChangeAspect="1"/>
          </p:cNvGraphicFramePr>
          <p:nvPr/>
        </p:nvGraphicFramePr>
        <p:xfrm>
          <a:off x="1371600" y="1828800"/>
          <a:ext cx="5791200" cy="4633913"/>
        </p:xfrm>
        <a:graphic>
          <a:graphicData uri="http://schemas.openxmlformats.org/presentationml/2006/ole">
            <p:oleObj spid="_x0000_s120836" name="Imagen" r:id="rId3" imgW="6912000" imgH="5529600" progId="StaticEnhancedMetafile">
              <p:embed/>
            </p:oleObj>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1000" y="457200"/>
            <a:ext cx="8229600" cy="1143000"/>
          </a:xfrm>
        </p:spPr>
        <p:txBody>
          <a:bodyPr/>
          <a:lstStyle/>
          <a:p>
            <a:r>
              <a:rPr lang="es-ES" sz="3800" b="1" i="1"/>
              <a:t>Análisis de la Competencia</a:t>
            </a:r>
            <a:r>
              <a:rPr lang="es-ES" sz="3800" b="1" i="1" u="sng"/>
              <a:t/>
            </a:r>
            <a:br>
              <a:rPr lang="es-ES" sz="3800" b="1" i="1" u="sng"/>
            </a:br>
            <a:endParaRPr lang="es-ES" sz="3800" b="1" i="1" u="sng"/>
          </a:p>
        </p:txBody>
      </p:sp>
      <p:sp>
        <p:nvSpPr>
          <p:cNvPr id="22531" name="Rectangle 3"/>
          <p:cNvSpPr>
            <a:spLocks noGrp="1" noChangeArrowheads="1"/>
          </p:cNvSpPr>
          <p:nvPr>
            <p:ph type="body" idx="1"/>
          </p:nvPr>
        </p:nvSpPr>
        <p:spPr/>
        <p:txBody>
          <a:bodyPr/>
          <a:lstStyle/>
          <a:p>
            <a:r>
              <a:rPr lang="es-ES" b="1"/>
              <a:t>Principales Competidores</a:t>
            </a:r>
          </a:p>
          <a:p>
            <a:r>
              <a:rPr lang="es-ES" b="1"/>
              <a:t>Estructura competitiva: Modelo de las cinco fuerzas de Porter</a:t>
            </a:r>
          </a:p>
          <a:p>
            <a:r>
              <a:rPr lang="es-ES" b="1"/>
              <a:t>Competidores  potenciales</a:t>
            </a:r>
          </a:p>
          <a:p>
            <a:r>
              <a:rPr lang="es-ES" b="1"/>
              <a:t>Proveedores</a:t>
            </a:r>
          </a:p>
          <a:p>
            <a:r>
              <a:rPr lang="es-ES" b="1"/>
              <a:t>Competidores del Sector</a:t>
            </a:r>
          </a:p>
          <a:p>
            <a:r>
              <a:rPr lang="es-ES" b="1"/>
              <a:t>Sustitutos</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s-ES" b="1"/>
              <a:t>Principales Competidores</a:t>
            </a:r>
          </a:p>
        </p:txBody>
      </p:sp>
      <p:sp>
        <p:nvSpPr>
          <p:cNvPr id="40963" name="Rectangle 3"/>
          <p:cNvSpPr>
            <a:spLocks noGrp="1" noChangeArrowheads="1"/>
          </p:cNvSpPr>
          <p:nvPr>
            <p:ph type="body" idx="1"/>
          </p:nvPr>
        </p:nvSpPr>
        <p:spPr/>
        <p:txBody>
          <a:bodyPr/>
          <a:lstStyle/>
          <a:p>
            <a:pPr algn="just"/>
            <a:r>
              <a:rPr lang="es-ES_tradnl"/>
              <a:t>No se puede menciona competencia directa.</a:t>
            </a:r>
          </a:p>
          <a:p>
            <a:pPr algn="just"/>
            <a:r>
              <a:rPr lang="es-ES_tradnl"/>
              <a:t>Existen Compañías que ofrecen Servicio de grúas, más no membresías.</a:t>
            </a:r>
          </a:p>
          <a:p>
            <a:pPr algn="just"/>
            <a:r>
              <a:rPr lang="es-ES_tradnl"/>
              <a:t>Existen Compañías que ofrecen servicio de grúas a propietarios de ciertas tarjetas de crédito.</a:t>
            </a:r>
            <a:endParaRPr lang="es-E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s-ES" sz="2900" b="1"/>
              <a:t>Estructura competitiva: Modelo de las cinco fuerzas de Porter</a:t>
            </a:r>
          </a:p>
        </p:txBody>
      </p:sp>
      <p:grpSp>
        <p:nvGrpSpPr>
          <p:cNvPr id="41989" name="Group 5"/>
          <p:cNvGrpSpPr>
            <a:grpSpLocks/>
          </p:cNvGrpSpPr>
          <p:nvPr/>
        </p:nvGrpSpPr>
        <p:grpSpPr bwMode="auto">
          <a:xfrm>
            <a:off x="1676400" y="1524000"/>
            <a:ext cx="5791200" cy="5029200"/>
            <a:chOff x="1521" y="6638"/>
            <a:chExt cx="9180" cy="9234"/>
          </a:xfrm>
        </p:grpSpPr>
        <p:grpSp>
          <p:nvGrpSpPr>
            <p:cNvPr id="41990" name="Group 6"/>
            <p:cNvGrpSpPr>
              <a:grpSpLocks/>
            </p:cNvGrpSpPr>
            <p:nvPr/>
          </p:nvGrpSpPr>
          <p:grpSpPr bwMode="auto">
            <a:xfrm>
              <a:off x="1521" y="8978"/>
              <a:ext cx="9180" cy="6894"/>
              <a:chOff x="1521" y="8978"/>
              <a:chExt cx="9180" cy="6894"/>
            </a:xfrm>
          </p:grpSpPr>
          <p:sp>
            <p:nvSpPr>
              <p:cNvPr id="41991" name="Text Box 7"/>
              <p:cNvSpPr txBox="1">
                <a:spLocks noChangeArrowheads="1"/>
              </p:cNvSpPr>
              <p:nvPr/>
            </p:nvSpPr>
            <p:spPr bwMode="auto">
              <a:xfrm>
                <a:off x="1521" y="9698"/>
                <a:ext cx="2160" cy="3818"/>
              </a:xfrm>
              <a:prstGeom prst="rect">
                <a:avLst/>
              </a:prstGeom>
              <a:solidFill>
                <a:srgbClr val="FFFFFF"/>
              </a:solidFill>
              <a:ln w="9525">
                <a:solidFill>
                  <a:srgbClr val="000000"/>
                </a:solidFill>
                <a:miter lim="800000"/>
                <a:headEnd/>
                <a:tailEnd/>
              </a:ln>
            </p:spPr>
            <p:txBody>
              <a:bodyPr/>
              <a:lstStyle/>
              <a:p>
                <a:pPr algn="ctr"/>
                <a:r>
                  <a:rPr lang="es-MX" sz="1100" b="1" u="sng"/>
                  <a:t>PROVEEDORES</a:t>
                </a:r>
              </a:p>
              <a:p>
                <a:pPr algn="ctr"/>
                <a:r>
                  <a:rPr lang="es-MX" sz="1100"/>
                  <a:t>INSUMOS:</a:t>
                </a:r>
              </a:p>
              <a:p>
                <a:pPr algn="ctr"/>
                <a:endParaRPr lang="es-MX" sz="1100"/>
              </a:p>
              <a:p>
                <a:pPr algn="ctr"/>
                <a:r>
                  <a:rPr lang="es-MX" sz="1100"/>
                  <a:t>* Combustibles,</a:t>
                </a:r>
              </a:p>
              <a:p>
                <a:pPr algn="ctr"/>
                <a:r>
                  <a:rPr lang="es-MX" sz="1100"/>
                  <a:t>* Repuestos,</a:t>
                </a:r>
              </a:p>
              <a:p>
                <a:pPr algn="ctr"/>
                <a:r>
                  <a:rPr lang="es-MX" sz="1100"/>
                  <a:t>* Aceites,</a:t>
                </a:r>
              </a:p>
              <a:p>
                <a:pPr algn="ctr"/>
                <a:r>
                  <a:rPr lang="es-MX" sz="1100"/>
                  <a:t>* Llantas,</a:t>
                </a:r>
              </a:p>
              <a:p>
                <a:pPr algn="ctr"/>
                <a:r>
                  <a:rPr lang="es-MX" sz="1100"/>
                  <a:t>* Aditivos.</a:t>
                </a:r>
              </a:p>
              <a:p>
                <a:pPr algn="ctr"/>
                <a:endParaRPr lang="es-ES" sz="1800"/>
              </a:p>
            </p:txBody>
          </p:sp>
          <p:sp>
            <p:nvSpPr>
              <p:cNvPr id="41992" name="Text Box 8"/>
              <p:cNvSpPr txBox="1">
                <a:spLocks noChangeArrowheads="1"/>
              </p:cNvSpPr>
              <p:nvPr/>
            </p:nvSpPr>
            <p:spPr bwMode="auto">
              <a:xfrm>
                <a:off x="4941" y="9698"/>
                <a:ext cx="2340" cy="3780"/>
              </a:xfrm>
              <a:prstGeom prst="rect">
                <a:avLst/>
              </a:prstGeom>
              <a:solidFill>
                <a:srgbClr val="FFFFFF"/>
              </a:solidFill>
              <a:ln w="9525">
                <a:solidFill>
                  <a:srgbClr val="000000"/>
                </a:solidFill>
                <a:miter lim="800000"/>
                <a:headEnd/>
                <a:tailEnd/>
              </a:ln>
            </p:spPr>
            <p:txBody>
              <a:bodyPr/>
              <a:lstStyle/>
              <a:p>
                <a:pPr algn="ctr"/>
                <a:r>
                  <a:rPr lang="es-ES" sz="1200" b="1" u="sng"/>
                  <a:t>COMPETIDORES</a:t>
                </a:r>
              </a:p>
              <a:p>
                <a:pPr algn="ctr"/>
                <a:r>
                  <a:rPr lang="es-ES" sz="1200" b="1" u="sng"/>
                  <a:t>ACTUALES</a:t>
                </a:r>
              </a:p>
              <a:p>
                <a:pPr algn="ctr"/>
                <a:endParaRPr lang="es-ES" sz="1200" b="1" u="sng"/>
              </a:p>
              <a:p>
                <a:pPr algn="ctr"/>
                <a:endParaRPr lang="es-ES" sz="1200" b="1" u="sng"/>
              </a:p>
              <a:p>
                <a:pPr algn="ctr"/>
                <a:endParaRPr lang="es-ES" sz="1200" b="1" u="sng"/>
              </a:p>
              <a:p>
                <a:pPr algn="ctr"/>
                <a:r>
                  <a:rPr lang="es-ES" sz="1100"/>
                  <a:t>Actualmente no</a:t>
                </a:r>
              </a:p>
              <a:p>
                <a:pPr algn="ctr"/>
                <a:r>
                  <a:rPr lang="es-ES" sz="1100"/>
                  <a:t>existen</a:t>
                </a:r>
                <a:endParaRPr lang="es-ES" sz="1200"/>
              </a:p>
              <a:p>
                <a:pPr algn="ctr"/>
                <a:endParaRPr lang="es-ES" sz="1800"/>
              </a:p>
            </p:txBody>
          </p:sp>
          <p:sp>
            <p:nvSpPr>
              <p:cNvPr id="41993" name="Text Box 9"/>
              <p:cNvSpPr txBox="1">
                <a:spLocks noChangeArrowheads="1"/>
              </p:cNvSpPr>
              <p:nvPr/>
            </p:nvSpPr>
            <p:spPr bwMode="auto">
              <a:xfrm>
                <a:off x="8541" y="9698"/>
                <a:ext cx="2160" cy="3780"/>
              </a:xfrm>
              <a:prstGeom prst="rect">
                <a:avLst/>
              </a:prstGeom>
              <a:solidFill>
                <a:srgbClr val="FFFFFF"/>
              </a:solidFill>
              <a:ln w="9525">
                <a:solidFill>
                  <a:srgbClr val="000000"/>
                </a:solidFill>
                <a:miter lim="800000"/>
                <a:headEnd/>
                <a:tailEnd/>
              </a:ln>
            </p:spPr>
            <p:txBody>
              <a:bodyPr/>
              <a:lstStyle/>
              <a:p>
                <a:pPr algn="ctr"/>
                <a:r>
                  <a:rPr lang="es-ES" sz="1200" b="1" u="sng"/>
                  <a:t>CLIENTES</a:t>
                </a:r>
              </a:p>
              <a:p>
                <a:pPr algn="ctr"/>
                <a:endParaRPr lang="es-ES" sz="1200" b="1" u="sng"/>
              </a:p>
              <a:p>
                <a:pPr algn="ctr"/>
                <a:r>
                  <a:rPr lang="es-MX" sz="1100"/>
                  <a:t>* Familias con</a:t>
                </a:r>
              </a:p>
              <a:p>
                <a:pPr algn="ctr"/>
                <a:r>
                  <a:rPr lang="es-MX" sz="1100"/>
                  <a:t>   Vehículos,</a:t>
                </a:r>
              </a:p>
              <a:p>
                <a:pPr algn="ctr"/>
                <a:r>
                  <a:rPr lang="es-MX" sz="1100"/>
                  <a:t>* Cooperativas </a:t>
                </a:r>
              </a:p>
              <a:p>
                <a:pPr algn="ctr"/>
                <a:r>
                  <a:rPr lang="es-MX" sz="1100"/>
                  <a:t>  de transporte,</a:t>
                </a:r>
              </a:p>
              <a:p>
                <a:pPr algn="ctr"/>
                <a:r>
                  <a:rPr lang="es-MX" sz="1100"/>
                  <a:t>* Empresas,</a:t>
                </a:r>
              </a:p>
              <a:p>
                <a:pPr algn="ctr"/>
                <a:r>
                  <a:rPr lang="es-MX" sz="1100"/>
                  <a:t>* Mayores de edad    </a:t>
                </a:r>
              </a:p>
              <a:p>
                <a:pPr algn="ctr"/>
                <a:r>
                  <a:rPr lang="es-MX" sz="1100"/>
                  <a:t>  con carro.</a:t>
                </a:r>
                <a:endParaRPr lang="es-ES" sz="1800"/>
              </a:p>
            </p:txBody>
          </p:sp>
          <p:sp>
            <p:nvSpPr>
              <p:cNvPr id="41994" name="Text Box 10"/>
              <p:cNvSpPr txBox="1">
                <a:spLocks noChangeArrowheads="1"/>
              </p:cNvSpPr>
              <p:nvPr/>
            </p:nvSpPr>
            <p:spPr bwMode="auto">
              <a:xfrm>
                <a:off x="4941" y="14018"/>
                <a:ext cx="2340" cy="1854"/>
              </a:xfrm>
              <a:prstGeom prst="rect">
                <a:avLst/>
              </a:prstGeom>
              <a:solidFill>
                <a:srgbClr val="FFFFFF"/>
              </a:solidFill>
              <a:ln w="9525">
                <a:solidFill>
                  <a:srgbClr val="000000"/>
                </a:solidFill>
                <a:miter lim="800000"/>
                <a:headEnd/>
                <a:tailEnd/>
              </a:ln>
            </p:spPr>
            <p:txBody>
              <a:bodyPr/>
              <a:lstStyle/>
              <a:p>
                <a:pPr algn="ctr"/>
                <a:r>
                  <a:rPr lang="es-MX" sz="1200" b="1" u="sng"/>
                  <a:t>SUSTITUTOS</a:t>
                </a:r>
              </a:p>
              <a:p>
                <a:pPr algn="ctr"/>
                <a:endParaRPr lang="es-ES" sz="1200"/>
              </a:p>
              <a:p>
                <a:pPr algn="ctr"/>
                <a:r>
                  <a:rPr lang="es-ES" sz="1200"/>
                  <a:t>No existen sustitutos</a:t>
                </a:r>
              </a:p>
              <a:p>
                <a:pPr algn="ctr"/>
                <a:endParaRPr lang="es-ES" sz="1800"/>
              </a:p>
            </p:txBody>
          </p:sp>
          <p:sp>
            <p:nvSpPr>
              <p:cNvPr id="41995" name="Line 11"/>
              <p:cNvSpPr>
                <a:spLocks noChangeShapeType="1"/>
              </p:cNvSpPr>
              <p:nvPr/>
            </p:nvSpPr>
            <p:spPr bwMode="auto">
              <a:xfrm flipH="1">
                <a:off x="3681" y="11318"/>
                <a:ext cx="1260" cy="0"/>
              </a:xfrm>
              <a:prstGeom prst="line">
                <a:avLst/>
              </a:prstGeom>
              <a:noFill/>
              <a:ln w="76200" cmpd="tri">
                <a:solidFill>
                  <a:srgbClr val="000000"/>
                </a:solidFill>
                <a:round/>
                <a:headEnd/>
                <a:tailEnd type="triangle" w="med" len="med"/>
              </a:ln>
            </p:spPr>
            <p:txBody>
              <a:bodyPr/>
              <a:lstStyle/>
              <a:p>
                <a:endParaRPr lang="es-ES"/>
              </a:p>
            </p:txBody>
          </p:sp>
          <p:sp>
            <p:nvSpPr>
              <p:cNvPr id="41996" name="Line 12"/>
              <p:cNvSpPr>
                <a:spLocks noChangeShapeType="1"/>
              </p:cNvSpPr>
              <p:nvPr/>
            </p:nvSpPr>
            <p:spPr bwMode="auto">
              <a:xfrm>
                <a:off x="7281" y="11318"/>
                <a:ext cx="1260" cy="0"/>
              </a:xfrm>
              <a:prstGeom prst="line">
                <a:avLst/>
              </a:prstGeom>
              <a:noFill/>
              <a:ln w="76200" cmpd="tri">
                <a:solidFill>
                  <a:srgbClr val="000000"/>
                </a:solidFill>
                <a:round/>
                <a:headEnd/>
                <a:tailEnd type="triangle" w="med" len="med"/>
              </a:ln>
            </p:spPr>
            <p:txBody>
              <a:bodyPr/>
              <a:lstStyle/>
              <a:p>
                <a:endParaRPr lang="es-ES"/>
              </a:p>
            </p:txBody>
          </p:sp>
          <p:sp>
            <p:nvSpPr>
              <p:cNvPr id="41997" name="Line 13"/>
              <p:cNvSpPr>
                <a:spLocks noChangeShapeType="1"/>
              </p:cNvSpPr>
              <p:nvPr/>
            </p:nvSpPr>
            <p:spPr bwMode="auto">
              <a:xfrm>
                <a:off x="6201" y="13478"/>
                <a:ext cx="0" cy="540"/>
              </a:xfrm>
              <a:prstGeom prst="line">
                <a:avLst/>
              </a:prstGeom>
              <a:noFill/>
              <a:ln w="76200" cmpd="tri">
                <a:solidFill>
                  <a:srgbClr val="000000"/>
                </a:solidFill>
                <a:round/>
                <a:headEnd/>
                <a:tailEnd type="triangle" w="med" len="med"/>
              </a:ln>
            </p:spPr>
            <p:txBody>
              <a:bodyPr/>
              <a:lstStyle/>
              <a:p>
                <a:endParaRPr lang="es-ES"/>
              </a:p>
            </p:txBody>
          </p:sp>
          <p:sp>
            <p:nvSpPr>
              <p:cNvPr id="41998" name="Line 14"/>
              <p:cNvSpPr>
                <a:spLocks noChangeShapeType="1"/>
              </p:cNvSpPr>
              <p:nvPr/>
            </p:nvSpPr>
            <p:spPr bwMode="auto">
              <a:xfrm flipV="1">
                <a:off x="6021" y="8978"/>
                <a:ext cx="0" cy="720"/>
              </a:xfrm>
              <a:prstGeom prst="line">
                <a:avLst/>
              </a:prstGeom>
              <a:noFill/>
              <a:ln w="76200" cmpd="tri">
                <a:solidFill>
                  <a:srgbClr val="000000"/>
                </a:solidFill>
                <a:round/>
                <a:headEnd/>
                <a:tailEnd type="triangle" w="med" len="med"/>
              </a:ln>
            </p:spPr>
            <p:txBody>
              <a:bodyPr/>
              <a:lstStyle/>
              <a:p>
                <a:endParaRPr lang="es-ES"/>
              </a:p>
            </p:txBody>
          </p:sp>
        </p:grpSp>
        <p:sp>
          <p:nvSpPr>
            <p:cNvPr id="41999" name="Text Box 15"/>
            <p:cNvSpPr txBox="1">
              <a:spLocks noChangeArrowheads="1"/>
            </p:cNvSpPr>
            <p:nvPr/>
          </p:nvSpPr>
          <p:spPr bwMode="auto">
            <a:xfrm>
              <a:off x="3681" y="6638"/>
              <a:ext cx="4500" cy="2340"/>
            </a:xfrm>
            <a:prstGeom prst="rect">
              <a:avLst/>
            </a:prstGeom>
            <a:solidFill>
              <a:srgbClr val="FFFFFF"/>
            </a:solidFill>
            <a:ln w="9525">
              <a:solidFill>
                <a:srgbClr val="000000"/>
              </a:solidFill>
              <a:miter lim="800000"/>
              <a:headEnd/>
              <a:tailEnd/>
            </a:ln>
          </p:spPr>
          <p:txBody>
            <a:bodyPr/>
            <a:lstStyle/>
            <a:p>
              <a:pPr algn="ctr"/>
              <a:r>
                <a:rPr lang="es-MX" sz="1200" b="1" u="sng"/>
                <a:t>COMPETIDORES POTENCIALES</a:t>
              </a:r>
            </a:p>
            <a:p>
              <a:pPr algn="ctr"/>
              <a:endParaRPr lang="es-MX" sz="1200" b="1" u="sng"/>
            </a:p>
            <a:p>
              <a:pPr algn="ctr"/>
              <a:r>
                <a:rPr lang="es-MX" sz="1200"/>
                <a:t>La amenaza es baja, no existen competidores entrantes</a:t>
              </a:r>
            </a:p>
            <a:p>
              <a:pPr algn="ctr"/>
              <a:r>
                <a:rPr lang="es-MX" sz="1200" b="1"/>
                <a:t>       * Grúas Muñoz, Carrasco, Aneta</a:t>
              </a:r>
            </a:p>
            <a:p>
              <a:pPr algn="ctr"/>
              <a:endParaRPr lang="es-ES" sz="1800"/>
            </a:p>
          </p:txBody>
        </p:sp>
      </p:gr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s-ES" b="1"/>
              <a:t>Competidores  potenciales</a:t>
            </a:r>
          </a:p>
        </p:txBody>
      </p:sp>
      <p:sp>
        <p:nvSpPr>
          <p:cNvPr id="43011" name="Rectangle 3"/>
          <p:cNvSpPr>
            <a:spLocks noGrp="1" noChangeArrowheads="1"/>
          </p:cNvSpPr>
          <p:nvPr>
            <p:ph type="body" idx="1"/>
          </p:nvPr>
        </p:nvSpPr>
        <p:spPr>
          <a:xfrm>
            <a:off x="457200" y="1828800"/>
            <a:ext cx="8229600" cy="4525963"/>
          </a:xfrm>
        </p:spPr>
        <p:txBody>
          <a:bodyPr/>
          <a:lstStyle/>
          <a:p>
            <a:pPr algn="just"/>
            <a:r>
              <a:rPr lang="es-ES_tradnl" sz="3200"/>
              <a:t>Actualmente no existen competidores potenciales.</a:t>
            </a:r>
          </a:p>
          <a:p>
            <a:pPr algn="just">
              <a:buFont typeface="Wingdings" pitchFamily="2" charset="2"/>
              <a:buNone/>
            </a:pPr>
            <a:endParaRPr lang="es-ES_tradnl" sz="3200"/>
          </a:p>
          <a:p>
            <a:pPr algn="just"/>
            <a:r>
              <a:rPr lang="es-ES_tradnl" sz="3200"/>
              <a:t>Con el tiempo se puede dar que otras empresas </a:t>
            </a:r>
            <a:r>
              <a:rPr lang="es-ES" sz="3200"/>
              <a:t>deseen invertir en este tipo de negocio.</a:t>
            </a:r>
            <a:r>
              <a:rPr lang="es-ES"/>
              <a:t>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s-ES" b="1"/>
              <a:t>Proveedores</a:t>
            </a:r>
          </a:p>
        </p:txBody>
      </p:sp>
      <p:sp>
        <p:nvSpPr>
          <p:cNvPr id="44035" name="Rectangle 3"/>
          <p:cNvSpPr>
            <a:spLocks noGrp="1" noChangeArrowheads="1"/>
          </p:cNvSpPr>
          <p:nvPr>
            <p:ph type="body" idx="1"/>
          </p:nvPr>
        </p:nvSpPr>
        <p:spPr/>
        <p:txBody>
          <a:bodyPr/>
          <a:lstStyle/>
          <a:p>
            <a:r>
              <a:rPr lang="es-ES_tradnl"/>
              <a:t>Proveedores de Combustible</a:t>
            </a:r>
          </a:p>
          <a:p>
            <a:endParaRPr lang="es-ES_tradnl"/>
          </a:p>
          <a:p>
            <a:r>
              <a:rPr lang="es-ES_tradnl"/>
              <a:t>Proveedores de Aceite</a:t>
            </a:r>
          </a:p>
          <a:p>
            <a:endParaRPr lang="es-ES_tradnl"/>
          </a:p>
          <a:p>
            <a:r>
              <a:rPr lang="es-ES_tradnl"/>
              <a:t>Proveedores de repuestos</a:t>
            </a:r>
          </a:p>
          <a:p>
            <a:pPr>
              <a:buFont typeface="Wingdings" pitchFamily="2" charset="2"/>
              <a:buNone/>
            </a:pPr>
            <a:endParaRPr lang="es-ES_tradnl"/>
          </a:p>
          <a:p>
            <a:r>
              <a:rPr lang="es-ES_tradnl"/>
              <a:t>Proveedores de aditivos</a:t>
            </a:r>
          </a:p>
          <a:p>
            <a:pPr>
              <a:buFont typeface="Wingdings" pitchFamily="2" charset="2"/>
              <a:buNone/>
            </a:pPr>
            <a:endParaRPr lang="es-ES_tradnl"/>
          </a:p>
          <a:p>
            <a:endParaRPr lang="es-E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s-ES" b="1"/>
              <a:t>Competidores del Sector</a:t>
            </a:r>
          </a:p>
        </p:txBody>
      </p:sp>
      <p:sp>
        <p:nvSpPr>
          <p:cNvPr id="45059" name="Rectangle 3"/>
          <p:cNvSpPr>
            <a:spLocks noGrp="1" noChangeArrowheads="1"/>
          </p:cNvSpPr>
          <p:nvPr>
            <p:ph type="body" idx="1"/>
          </p:nvPr>
        </p:nvSpPr>
        <p:spPr>
          <a:xfrm>
            <a:off x="533400" y="1676400"/>
            <a:ext cx="8229600" cy="4525963"/>
          </a:xfrm>
        </p:spPr>
        <p:txBody>
          <a:bodyPr/>
          <a:lstStyle/>
          <a:p>
            <a:pPr algn="just"/>
            <a:endParaRPr lang="es-ES_tradnl"/>
          </a:p>
          <a:p>
            <a:pPr algn="just"/>
            <a:r>
              <a:rPr lang="es-ES_tradnl"/>
              <a:t>No existen competidores directos.</a:t>
            </a:r>
          </a:p>
          <a:p>
            <a:pPr algn="just">
              <a:buFont typeface="Wingdings" pitchFamily="2" charset="2"/>
              <a:buNone/>
            </a:pPr>
            <a:endParaRPr lang="es-ES_tradnl"/>
          </a:p>
          <a:p>
            <a:pPr algn="just"/>
            <a:r>
              <a:rPr lang="es-ES"/>
              <a:t>La compañía posee servicios personalizados que otras empresas no brindan.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2" name="Rectangle 4"/>
          <p:cNvSpPr>
            <a:spLocks noGrp="1" noChangeArrowheads="1"/>
          </p:cNvSpPr>
          <p:nvPr>
            <p:ph type="ctrTitle"/>
          </p:nvPr>
        </p:nvSpPr>
        <p:spPr>
          <a:xfrm>
            <a:off x="1676400" y="990600"/>
            <a:ext cx="6261100" cy="1946275"/>
          </a:xfrm>
        </p:spPr>
        <p:txBody>
          <a:bodyPr/>
          <a:lstStyle/>
          <a:p>
            <a:pPr algn="ctr"/>
            <a:r>
              <a:rPr lang="es-ES" sz="4400" b="1"/>
              <a:t>Visión de la Compañía Servigruas</a:t>
            </a:r>
            <a:endParaRPr lang="es-ES" sz="4400" b="1" i="1"/>
          </a:p>
        </p:txBody>
      </p:sp>
      <p:sp>
        <p:nvSpPr>
          <p:cNvPr id="12293" name="Rectangle 5"/>
          <p:cNvSpPr>
            <a:spLocks noGrp="1" noChangeArrowheads="1"/>
          </p:cNvSpPr>
          <p:nvPr>
            <p:ph type="subTitle" idx="1"/>
          </p:nvPr>
        </p:nvSpPr>
        <p:spPr>
          <a:xfrm>
            <a:off x="1371600" y="2895600"/>
            <a:ext cx="7086600" cy="2743200"/>
          </a:xfrm>
        </p:spPr>
        <p:txBody>
          <a:bodyPr/>
          <a:lstStyle/>
          <a:p>
            <a:pPr>
              <a:lnSpc>
                <a:spcPct val="90000"/>
              </a:lnSpc>
            </a:pPr>
            <a:r>
              <a:rPr lang="es-EC" i="1"/>
              <a:t>“Convertirse en mediano plazo en la empresa líder en el mercado ecuatoriano en el servicio de grúas, aprovechando las oportunidades que ofrece el sistema de Venta de Membresías”</a:t>
            </a:r>
            <a:endParaRPr lang="es-ES" i="1"/>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s-ES" b="1"/>
              <a:t>Sustitutos</a:t>
            </a:r>
          </a:p>
        </p:txBody>
      </p:sp>
      <p:sp>
        <p:nvSpPr>
          <p:cNvPr id="46083" name="Rectangle 3"/>
          <p:cNvSpPr>
            <a:spLocks noGrp="1" noChangeArrowheads="1"/>
          </p:cNvSpPr>
          <p:nvPr>
            <p:ph type="body" idx="1"/>
          </p:nvPr>
        </p:nvSpPr>
        <p:spPr>
          <a:xfrm>
            <a:off x="457200" y="1828800"/>
            <a:ext cx="8229600" cy="4525963"/>
          </a:xfrm>
        </p:spPr>
        <p:txBody>
          <a:bodyPr/>
          <a:lstStyle/>
          <a:p>
            <a:pPr algn="just"/>
            <a:r>
              <a:rPr lang="es-ES_tradnl"/>
              <a:t>No existen servicios sustitutos.</a:t>
            </a:r>
          </a:p>
          <a:p>
            <a:pPr algn="just">
              <a:buFont typeface="Wingdings" pitchFamily="2" charset="2"/>
              <a:buNone/>
            </a:pPr>
            <a:endParaRPr lang="es-ES_tradnl"/>
          </a:p>
          <a:p>
            <a:pPr algn="just"/>
            <a:r>
              <a:rPr lang="es-ES_tradnl"/>
              <a:t>En el futuro la competencia podría crear sistemas similares al de Exonorte S.A.</a:t>
            </a:r>
            <a:endParaRPr lang="es-E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s-ES" sz="3800"/>
              <a:t>LA FACTIBILIDAD COMERCIAL Y LOGÍSTICA </a:t>
            </a:r>
          </a:p>
        </p:txBody>
      </p:sp>
      <p:sp>
        <p:nvSpPr>
          <p:cNvPr id="23555" name="Rectangle 3"/>
          <p:cNvSpPr>
            <a:spLocks noGrp="1" noChangeArrowheads="1"/>
          </p:cNvSpPr>
          <p:nvPr>
            <p:ph type="body" idx="1"/>
          </p:nvPr>
        </p:nvSpPr>
        <p:spPr>
          <a:xfrm>
            <a:off x="838200" y="1981200"/>
            <a:ext cx="7772400" cy="4530725"/>
          </a:xfrm>
        </p:spPr>
        <p:txBody>
          <a:bodyPr/>
          <a:lstStyle/>
          <a:p>
            <a:pPr>
              <a:lnSpc>
                <a:spcPct val="80000"/>
              </a:lnSpc>
            </a:pPr>
            <a:r>
              <a:rPr lang="es-ES" sz="2200" b="1"/>
              <a:t>Esquema Comercial del Proyecto de Comercialización de Membresías en Guayaquil</a:t>
            </a:r>
          </a:p>
          <a:p>
            <a:pPr>
              <a:lnSpc>
                <a:spcPct val="80000"/>
              </a:lnSpc>
            </a:pPr>
            <a:r>
              <a:rPr lang="es-ES" sz="2200" b="1"/>
              <a:t>Matriz “Crecimiento de Mercado Relativo” O “Boston Consulting Group” – BCG</a:t>
            </a:r>
          </a:p>
          <a:p>
            <a:pPr>
              <a:lnSpc>
                <a:spcPct val="80000"/>
              </a:lnSpc>
            </a:pPr>
            <a:r>
              <a:rPr lang="es-ES" sz="2200" b="1"/>
              <a:t>Matriz “Crecimiento” – “Participación” O Matriz “Ansoff”</a:t>
            </a:r>
          </a:p>
          <a:p>
            <a:pPr>
              <a:lnSpc>
                <a:spcPct val="80000"/>
              </a:lnSpc>
            </a:pPr>
            <a:r>
              <a:rPr lang="es-ES" sz="2200" b="1"/>
              <a:t>Análisis del ciclo de vida del producto</a:t>
            </a:r>
          </a:p>
          <a:p>
            <a:pPr>
              <a:lnSpc>
                <a:spcPct val="80000"/>
              </a:lnSpc>
            </a:pPr>
            <a:r>
              <a:rPr lang="es-ES" sz="2200" b="1"/>
              <a:t>Aceptación Comercial de las Membresías</a:t>
            </a:r>
          </a:p>
          <a:p>
            <a:pPr>
              <a:lnSpc>
                <a:spcPct val="80000"/>
              </a:lnSpc>
            </a:pPr>
            <a:r>
              <a:rPr lang="es-ES" sz="2200" b="1"/>
              <a:t>Análisis del entorno interno y externo.</a:t>
            </a:r>
          </a:p>
          <a:p>
            <a:pPr>
              <a:lnSpc>
                <a:spcPct val="80000"/>
              </a:lnSpc>
            </a:pPr>
            <a:r>
              <a:rPr lang="es-ES" sz="2200" b="1"/>
              <a:t>LA FACTIBILIDAD LOGÍSTICA</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57200"/>
            <a:ext cx="8229600" cy="1143000"/>
          </a:xfrm>
        </p:spPr>
        <p:txBody>
          <a:bodyPr/>
          <a:lstStyle/>
          <a:p>
            <a:r>
              <a:rPr lang="es-ES" sz="2900" b="1"/>
              <a:t>Esquema Comercial del Proyecto de Comercialización de Membresías en Guayaquil</a:t>
            </a:r>
          </a:p>
        </p:txBody>
      </p:sp>
      <p:sp>
        <p:nvSpPr>
          <p:cNvPr id="47107" name="Rectangle 3"/>
          <p:cNvSpPr>
            <a:spLocks noGrp="1" noChangeArrowheads="1"/>
          </p:cNvSpPr>
          <p:nvPr>
            <p:ph type="body" idx="1"/>
          </p:nvPr>
        </p:nvSpPr>
        <p:spPr/>
        <p:txBody>
          <a:bodyPr/>
          <a:lstStyle/>
          <a:p>
            <a:pPr marL="1371600" lvl="2" indent="-457200" algn="just">
              <a:buFontTx/>
              <a:buNone/>
            </a:pPr>
            <a:endParaRPr lang="es-ES" b="1"/>
          </a:p>
          <a:p>
            <a:pPr marL="1371600" lvl="2" indent="-457200" algn="just">
              <a:buFontTx/>
              <a:buNone/>
            </a:pPr>
            <a:endParaRPr lang="es-ES" b="1"/>
          </a:p>
          <a:p>
            <a:pPr marL="1371600" lvl="2" indent="-457200" algn="just">
              <a:buFontTx/>
              <a:buNone/>
            </a:pPr>
            <a:r>
              <a:rPr lang="es-ES" sz="2700" b="1"/>
              <a:t>Etapa 1: Fuerza de venta de membresías</a:t>
            </a:r>
          </a:p>
          <a:p>
            <a:pPr marL="1371600" lvl="2" indent="-457200" algn="just">
              <a:buFontTx/>
              <a:buNone/>
            </a:pPr>
            <a:endParaRPr lang="es-ES_tradnl" sz="2700" b="1"/>
          </a:p>
          <a:p>
            <a:pPr marL="1371600" lvl="2" indent="-457200" algn="just">
              <a:buFontTx/>
              <a:buNone/>
            </a:pPr>
            <a:r>
              <a:rPr lang="es-ES" sz="2700" b="1"/>
              <a:t>Etapa 2: Canales de Distribución</a:t>
            </a:r>
            <a:endParaRPr lang="es-ES" sz="2700" b="1" i="1"/>
          </a:p>
          <a:p>
            <a:pPr marL="609600" indent="-609600">
              <a:buFont typeface="Wingdings" pitchFamily="2" charset="2"/>
              <a:buNone/>
            </a:pPr>
            <a:endParaRPr lang="es-ES" sz="270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s-ES" sz="3400" b="1"/>
              <a:t>Etapa 1: Fuerza de venta de membresías</a:t>
            </a:r>
          </a:p>
        </p:txBody>
      </p:sp>
      <p:sp>
        <p:nvSpPr>
          <p:cNvPr id="123907" name="Rectangle 3"/>
          <p:cNvSpPr>
            <a:spLocks noGrp="1" noChangeArrowheads="1"/>
          </p:cNvSpPr>
          <p:nvPr>
            <p:ph type="body" idx="1"/>
          </p:nvPr>
        </p:nvSpPr>
        <p:spPr>
          <a:xfrm>
            <a:off x="533400" y="1600200"/>
            <a:ext cx="8229600" cy="4525963"/>
          </a:xfrm>
        </p:spPr>
        <p:txBody>
          <a:bodyPr/>
          <a:lstStyle/>
          <a:p>
            <a:pPr algn="just">
              <a:buFont typeface="Wingdings" pitchFamily="2" charset="2"/>
              <a:buNone/>
            </a:pPr>
            <a:r>
              <a:rPr lang="es-EC" sz="3200"/>
              <a:t>    El traslado, embarque y desembarque de vehículos livianos.</a:t>
            </a:r>
            <a:r>
              <a:rPr lang="es-ES" sz="3200"/>
              <a:t> </a:t>
            </a:r>
          </a:p>
        </p:txBody>
      </p:sp>
      <p:pic>
        <p:nvPicPr>
          <p:cNvPr id="123908" name="Picture 4"/>
          <p:cNvPicPr>
            <a:picLocks noChangeAspect="1" noChangeArrowheads="1"/>
          </p:cNvPicPr>
          <p:nvPr/>
        </p:nvPicPr>
        <p:blipFill>
          <a:blip r:embed="rId2"/>
          <a:srcRect/>
          <a:stretch>
            <a:fillRect/>
          </a:stretch>
        </p:blipFill>
        <p:spPr bwMode="auto">
          <a:xfrm>
            <a:off x="2057400" y="3200400"/>
            <a:ext cx="4929188" cy="2230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s-ES" sz="3400" b="1"/>
              <a:t>Etapa 2: Canales de Distribución</a:t>
            </a:r>
          </a:p>
        </p:txBody>
      </p:sp>
      <p:sp>
        <p:nvSpPr>
          <p:cNvPr id="124931" name="Rectangle 3"/>
          <p:cNvSpPr>
            <a:spLocks noGrp="1" noChangeArrowheads="1"/>
          </p:cNvSpPr>
          <p:nvPr>
            <p:ph type="body" idx="1"/>
          </p:nvPr>
        </p:nvSpPr>
        <p:spPr/>
        <p:txBody>
          <a:bodyPr/>
          <a:lstStyle/>
          <a:p>
            <a:pPr algn="just"/>
            <a:r>
              <a:rPr lang="es-EC"/>
              <a:t>Publicidad Televisiva  (canal 22, ECUAVISA Internacional)</a:t>
            </a:r>
          </a:p>
          <a:p>
            <a:pPr algn="just">
              <a:buFont typeface="Wingdings" pitchFamily="2" charset="2"/>
              <a:buNone/>
            </a:pPr>
            <a:endParaRPr lang="es-EC"/>
          </a:p>
          <a:p>
            <a:pPr algn="just"/>
            <a:r>
              <a:rPr lang="es-EC"/>
              <a:t>Operadoras (vendedoras por medio de teléfono)</a:t>
            </a:r>
          </a:p>
          <a:p>
            <a:pPr algn="just">
              <a:buFont typeface="Wingdings" pitchFamily="2" charset="2"/>
              <a:buNone/>
            </a:pPr>
            <a:endParaRPr lang="es-EC"/>
          </a:p>
          <a:p>
            <a:pPr algn="just"/>
            <a:r>
              <a:rPr lang="es-EC"/>
              <a:t>Puerta a puerta</a:t>
            </a:r>
            <a:endParaRPr lang="es-E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457200"/>
            <a:ext cx="8229600" cy="1325563"/>
          </a:xfrm>
        </p:spPr>
        <p:txBody>
          <a:bodyPr/>
          <a:lstStyle/>
          <a:p>
            <a:pPr algn="ctr"/>
            <a:r>
              <a:rPr lang="es-ES" sz="2900" b="1"/>
              <a:t>Matriz “Crecimiento de Mercado Relativo” O “Boston Consulting Group” – BCG</a:t>
            </a:r>
            <a:r>
              <a:rPr lang="es-ES" sz="3600" b="1"/>
              <a:t/>
            </a:r>
            <a:br>
              <a:rPr lang="es-ES" sz="3600" b="1"/>
            </a:br>
            <a:endParaRPr lang="es-ES" sz="3600" b="1"/>
          </a:p>
        </p:txBody>
      </p:sp>
      <p:graphicFrame>
        <p:nvGraphicFramePr>
          <p:cNvPr id="48437" name="Group 309"/>
          <p:cNvGraphicFramePr>
            <a:graphicFrameLocks noGrp="1"/>
          </p:cNvGraphicFramePr>
          <p:nvPr/>
        </p:nvGraphicFramePr>
        <p:xfrm>
          <a:off x="2338388" y="1597025"/>
          <a:ext cx="182562" cy="3290888"/>
        </p:xfrm>
        <a:graphic>
          <a:graphicData uri="http://schemas.openxmlformats.org/drawingml/2006/table">
            <a:tbl>
              <a:tblPr/>
              <a:tblGrid>
                <a:gridCol w="208280"/>
              </a:tblGrid>
              <a:tr h="25384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C" sz="1000" b="1" i="0" u="none" strike="noStrike" cap="none" normalizeH="0" baseline="0" smtClean="0">
                          <a:ln>
                            <a:noFill/>
                          </a:ln>
                          <a:solidFill>
                            <a:schemeClr val="tx1"/>
                          </a:solidFill>
                          <a:effectLst/>
                          <a:latin typeface="Arial" charset="0"/>
                          <a:ea typeface="Times New Roman" pitchFamily="18" charset="0"/>
                          <a:cs typeface="Arial" charset="0"/>
                        </a:rPr>
                        <a:t>Tasa de Crec imi ento</a:t>
                      </a:r>
                      <a:endParaRPr kumimoji="0" lang="es-EC"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48151" name="Rectangle 23"/>
          <p:cNvSpPr>
            <a:spLocks noChangeArrowheads="1"/>
          </p:cNvSpPr>
          <p:nvPr/>
        </p:nvSpPr>
        <p:spPr bwMode="auto">
          <a:xfrm>
            <a:off x="2338388" y="728663"/>
            <a:ext cx="1778000" cy="0"/>
          </a:xfrm>
          <a:prstGeom prst="rect">
            <a:avLst/>
          </a:prstGeom>
          <a:noFill/>
          <a:ln w="9525">
            <a:noFill/>
            <a:miter lim="800000"/>
            <a:headEnd/>
            <a:tailEnd/>
          </a:ln>
          <a:effectLst/>
        </p:spPr>
        <p:txBody>
          <a:bodyPr wrap="none">
            <a:spAutoFit/>
          </a:bodyPr>
          <a:lstStyle/>
          <a:p>
            <a:endParaRPr lang="es-ES" sz="1800"/>
          </a:p>
        </p:txBody>
      </p:sp>
      <p:sp>
        <p:nvSpPr>
          <p:cNvPr id="48156" name="Rectangle 28"/>
          <p:cNvSpPr>
            <a:spLocks noChangeArrowheads="1"/>
          </p:cNvSpPr>
          <p:nvPr/>
        </p:nvSpPr>
        <p:spPr bwMode="auto">
          <a:xfrm>
            <a:off x="2338388" y="728663"/>
            <a:ext cx="1778000" cy="0"/>
          </a:xfrm>
          <a:prstGeom prst="rect">
            <a:avLst/>
          </a:prstGeom>
          <a:noFill/>
          <a:ln w="9525">
            <a:noFill/>
            <a:miter lim="800000"/>
            <a:headEnd/>
            <a:tailEnd/>
          </a:ln>
          <a:effectLst/>
        </p:spPr>
        <p:txBody>
          <a:bodyPr wrap="none">
            <a:spAutoFit/>
          </a:bodyPr>
          <a:lstStyle/>
          <a:p>
            <a:endParaRPr lang="es-ES" sz="1800"/>
          </a:p>
        </p:txBody>
      </p:sp>
      <p:sp>
        <p:nvSpPr>
          <p:cNvPr id="48158" name="Rectangle 30"/>
          <p:cNvSpPr>
            <a:spLocks noChangeArrowheads="1"/>
          </p:cNvSpPr>
          <p:nvPr/>
        </p:nvSpPr>
        <p:spPr bwMode="auto">
          <a:xfrm>
            <a:off x="2338388" y="728663"/>
            <a:ext cx="1755775" cy="0"/>
          </a:xfrm>
          <a:prstGeom prst="rect">
            <a:avLst/>
          </a:prstGeom>
          <a:noFill/>
          <a:ln w="9525">
            <a:noFill/>
            <a:miter lim="800000"/>
            <a:headEnd/>
            <a:tailEnd/>
          </a:ln>
          <a:effectLst/>
        </p:spPr>
        <p:txBody>
          <a:bodyPr wrap="none">
            <a:spAutoFit/>
          </a:bodyPr>
          <a:lstStyle/>
          <a:p>
            <a:endParaRPr lang="es-ES" sz="1800"/>
          </a:p>
        </p:txBody>
      </p:sp>
      <p:sp>
        <p:nvSpPr>
          <p:cNvPr id="48372" name="Rectangle 244"/>
          <p:cNvSpPr>
            <a:spLocks noChangeArrowheads="1"/>
          </p:cNvSpPr>
          <p:nvPr/>
        </p:nvSpPr>
        <p:spPr bwMode="auto">
          <a:xfrm>
            <a:off x="2338388" y="1162050"/>
            <a:ext cx="1778000" cy="0"/>
          </a:xfrm>
          <a:prstGeom prst="rect">
            <a:avLst/>
          </a:prstGeom>
          <a:noFill/>
          <a:ln w="9525">
            <a:noFill/>
            <a:miter lim="800000"/>
            <a:headEnd/>
            <a:tailEnd/>
          </a:ln>
          <a:effectLst/>
        </p:spPr>
        <p:txBody>
          <a:bodyPr wrap="none">
            <a:spAutoFit/>
          </a:bodyPr>
          <a:lstStyle/>
          <a:p>
            <a:endParaRPr lang="es-ES" sz="1800"/>
          </a:p>
        </p:txBody>
      </p:sp>
      <p:sp>
        <p:nvSpPr>
          <p:cNvPr id="48377" name="Rectangle 249"/>
          <p:cNvSpPr>
            <a:spLocks noChangeArrowheads="1"/>
          </p:cNvSpPr>
          <p:nvPr/>
        </p:nvSpPr>
        <p:spPr bwMode="auto">
          <a:xfrm>
            <a:off x="2338388" y="1162050"/>
            <a:ext cx="1778000" cy="0"/>
          </a:xfrm>
          <a:prstGeom prst="rect">
            <a:avLst/>
          </a:prstGeom>
          <a:noFill/>
          <a:ln w="9525">
            <a:noFill/>
            <a:miter lim="800000"/>
            <a:headEnd/>
            <a:tailEnd/>
          </a:ln>
          <a:effectLst/>
        </p:spPr>
        <p:txBody>
          <a:bodyPr wrap="none">
            <a:spAutoFit/>
          </a:bodyPr>
          <a:lstStyle/>
          <a:p>
            <a:endParaRPr lang="es-ES" sz="1800"/>
          </a:p>
        </p:txBody>
      </p:sp>
      <p:sp>
        <p:nvSpPr>
          <p:cNvPr id="48379" name="Rectangle 251"/>
          <p:cNvSpPr>
            <a:spLocks noChangeArrowheads="1"/>
          </p:cNvSpPr>
          <p:nvPr/>
        </p:nvSpPr>
        <p:spPr bwMode="auto">
          <a:xfrm>
            <a:off x="2338388" y="1162050"/>
            <a:ext cx="1755775" cy="0"/>
          </a:xfrm>
          <a:prstGeom prst="rect">
            <a:avLst/>
          </a:prstGeom>
          <a:noFill/>
          <a:ln w="9525">
            <a:noFill/>
            <a:miter lim="800000"/>
            <a:headEnd/>
            <a:tailEnd/>
          </a:ln>
          <a:effectLst/>
        </p:spPr>
        <p:txBody>
          <a:bodyPr wrap="none">
            <a:spAutoFit/>
          </a:bodyPr>
          <a:lstStyle/>
          <a:p>
            <a:endParaRPr lang="es-ES" sz="1800"/>
          </a:p>
        </p:txBody>
      </p:sp>
      <p:pic>
        <p:nvPicPr>
          <p:cNvPr id="48438" name="Picture 310"/>
          <p:cNvPicPr>
            <a:picLocks noChangeAspect="1" noChangeArrowheads="1"/>
          </p:cNvPicPr>
          <p:nvPr/>
        </p:nvPicPr>
        <p:blipFill>
          <a:blip r:embed="rId2"/>
          <a:srcRect/>
          <a:stretch>
            <a:fillRect/>
          </a:stretch>
        </p:blipFill>
        <p:spPr bwMode="auto">
          <a:xfrm>
            <a:off x="1752600" y="1524000"/>
            <a:ext cx="5032375" cy="5181600"/>
          </a:xfrm>
          <a:prstGeom prst="rect">
            <a:avLst/>
          </a:prstGeom>
          <a:noFill/>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a:r>
              <a:rPr lang="es-ES" sz="3600" b="1"/>
              <a:t>Matriz “Crecimiento” – “Participación” O Matriz “Ansoff”</a:t>
            </a:r>
          </a:p>
        </p:txBody>
      </p:sp>
      <p:graphicFrame>
        <p:nvGraphicFramePr>
          <p:cNvPr id="49235" name="Group 83"/>
          <p:cNvGraphicFramePr>
            <a:graphicFrameLocks noGrp="1"/>
          </p:cNvGraphicFramePr>
          <p:nvPr>
            <p:ph idx="1"/>
          </p:nvPr>
        </p:nvGraphicFramePr>
        <p:xfrm>
          <a:off x="2138363" y="1905000"/>
          <a:ext cx="6067425" cy="3255963"/>
        </p:xfrm>
        <a:graphic>
          <a:graphicData uri="http://schemas.openxmlformats.org/drawingml/2006/table">
            <a:tbl>
              <a:tblPr/>
              <a:tblGrid>
                <a:gridCol w="2044700"/>
                <a:gridCol w="2068512"/>
                <a:gridCol w="1954213"/>
              </a:tblGrid>
              <a:tr h="295275">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s-ES" sz="12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chemeClr val="tx1"/>
                          </a:solidFill>
                          <a:effectLst/>
                          <a:latin typeface="Times New Roman" pitchFamily="18" charset="0"/>
                          <a:cs typeface="Times New Roman" pitchFamily="18" charset="0"/>
                        </a:rPr>
                        <a:t>SERVICIOS ACTUALES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C" sz="1200" b="1" i="0" u="none" strike="noStrike" cap="none" normalizeH="0" baseline="0" smtClean="0">
                          <a:ln>
                            <a:noFill/>
                          </a:ln>
                          <a:solidFill>
                            <a:schemeClr val="tx1"/>
                          </a:solidFill>
                          <a:effectLst/>
                          <a:latin typeface="Arial" charset="0"/>
                          <a:ea typeface="Times New Roman" pitchFamily="18" charset="0"/>
                          <a:cs typeface="Arial" charset="0"/>
                        </a:rPr>
                        <a:t>SERVICIOS NUEVOS</a:t>
                      </a:r>
                      <a:endParaRPr kumimoji="0" lang="es-EC" sz="1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8115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C" sz="1200" b="1" i="0" u="none" strike="noStrike" cap="none" normalizeH="0" baseline="0" smtClean="0">
                          <a:ln>
                            <a:noFill/>
                          </a:ln>
                          <a:solidFill>
                            <a:schemeClr val="tx1"/>
                          </a:solidFill>
                          <a:effectLst/>
                          <a:latin typeface="Arial" charset="0"/>
                          <a:ea typeface="Times New Roman" pitchFamily="18" charset="0"/>
                          <a:cs typeface="Arial" charset="0"/>
                        </a:rPr>
                        <a:t>MERCADOS ACTUALES</a:t>
                      </a:r>
                      <a:endParaRPr kumimoji="0" lang="es-ES" sz="12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C" sz="1200" b="1" i="0" u="none" strike="noStrike" cap="none" normalizeH="0" baseline="0" smtClean="0">
                          <a:ln>
                            <a:noFill/>
                          </a:ln>
                          <a:solidFill>
                            <a:schemeClr val="tx1"/>
                          </a:solidFill>
                          <a:effectLst/>
                          <a:latin typeface="Arial" charset="0"/>
                          <a:ea typeface="Times New Roman" pitchFamily="18" charset="0"/>
                          <a:cs typeface="Arial" charset="0"/>
                        </a:rPr>
                        <a:t>Penetración del mercado</a:t>
                      </a:r>
                      <a:endParaRPr kumimoji="0" lang="es-ES" sz="12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C" sz="1200" b="1" i="0" u="none" strike="noStrike" cap="none" normalizeH="0" baseline="0" smtClean="0">
                          <a:ln>
                            <a:noFill/>
                          </a:ln>
                          <a:solidFill>
                            <a:schemeClr val="tx1"/>
                          </a:solidFill>
                          <a:effectLst/>
                          <a:latin typeface="Arial" charset="0"/>
                          <a:ea typeface="Times New Roman" pitchFamily="18" charset="0"/>
                          <a:cs typeface="Arial" charset="0"/>
                        </a:rPr>
                        <a:t>Desarrollo del mercado</a:t>
                      </a:r>
                      <a:endParaRPr kumimoji="0" lang="es-ES" sz="12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r>
              <a:tr h="1379538">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C" sz="1200" b="1" i="0" u="none" strike="noStrike" cap="none" normalizeH="0" baseline="0" smtClean="0">
                          <a:ln>
                            <a:noFill/>
                          </a:ln>
                          <a:solidFill>
                            <a:schemeClr val="tx1"/>
                          </a:solidFill>
                          <a:effectLst/>
                          <a:latin typeface="Arial" charset="0"/>
                          <a:ea typeface="Times New Roman" pitchFamily="18" charset="0"/>
                          <a:cs typeface="Arial" charset="0"/>
                        </a:rPr>
                        <a:t>MERCADOS NUEVOS</a:t>
                      </a:r>
                      <a:endParaRPr kumimoji="0" lang="es-ES" sz="12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C" sz="1200" b="1" i="0" u="none" strike="noStrike" cap="none" normalizeH="0" baseline="0" smtClean="0">
                          <a:ln>
                            <a:noFill/>
                          </a:ln>
                          <a:solidFill>
                            <a:schemeClr val="tx1"/>
                          </a:solidFill>
                          <a:effectLst/>
                          <a:latin typeface="Arial" charset="0"/>
                          <a:ea typeface="Times New Roman" pitchFamily="18" charset="0"/>
                          <a:cs typeface="Arial" charset="0"/>
                        </a:rPr>
                        <a:t>Desarrollo del mercado</a:t>
                      </a:r>
                      <a:endParaRPr kumimoji="0" lang="es-ES" sz="12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C" sz="1200" b="1" i="0" u="none" strike="noStrike" cap="none" normalizeH="0" baseline="0" smtClean="0">
                          <a:ln>
                            <a:noFill/>
                          </a:ln>
                          <a:solidFill>
                            <a:schemeClr val="tx1"/>
                          </a:solidFill>
                          <a:effectLst/>
                          <a:latin typeface="Arial" charset="0"/>
                          <a:ea typeface="Times New Roman" pitchFamily="18" charset="0"/>
                          <a:cs typeface="Arial" charset="0"/>
                        </a:rPr>
                        <a:t>Diversificación</a:t>
                      </a:r>
                      <a:endParaRPr kumimoji="0" lang="es-ES" sz="12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s-ES" sz="3600" b="1"/>
              <a:t>Análisis del ciclo de vida del producto</a:t>
            </a:r>
          </a:p>
        </p:txBody>
      </p:sp>
      <p:grpSp>
        <p:nvGrpSpPr>
          <p:cNvPr id="51207" name="Group 7"/>
          <p:cNvGrpSpPr>
            <a:grpSpLocks/>
          </p:cNvGrpSpPr>
          <p:nvPr/>
        </p:nvGrpSpPr>
        <p:grpSpPr bwMode="auto">
          <a:xfrm>
            <a:off x="1600200" y="1600200"/>
            <a:ext cx="5943600" cy="4495800"/>
            <a:chOff x="1805" y="6305"/>
            <a:chExt cx="8100" cy="5940"/>
          </a:xfrm>
        </p:grpSpPr>
        <p:sp>
          <p:nvSpPr>
            <p:cNvPr id="51208" name="Line 8"/>
            <p:cNvSpPr>
              <a:spLocks noChangeShapeType="1"/>
            </p:cNvSpPr>
            <p:nvPr/>
          </p:nvSpPr>
          <p:spPr bwMode="auto">
            <a:xfrm>
              <a:off x="2525" y="6305"/>
              <a:ext cx="0" cy="5940"/>
            </a:xfrm>
            <a:prstGeom prst="line">
              <a:avLst/>
            </a:prstGeom>
            <a:noFill/>
            <a:ln w="9525">
              <a:solidFill>
                <a:srgbClr val="000000"/>
              </a:solidFill>
              <a:round/>
              <a:headEnd type="triangle" w="med" len="med"/>
              <a:tailEnd/>
            </a:ln>
          </p:spPr>
          <p:txBody>
            <a:bodyPr/>
            <a:lstStyle/>
            <a:p>
              <a:endParaRPr lang="es-ES"/>
            </a:p>
          </p:txBody>
        </p:sp>
        <p:sp>
          <p:nvSpPr>
            <p:cNvPr id="51209" name="Line 9"/>
            <p:cNvSpPr>
              <a:spLocks noChangeShapeType="1"/>
            </p:cNvSpPr>
            <p:nvPr/>
          </p:nvSpPr>
          <p:spPr bwMode="auto">
            <a:xfrm>
              <a:off x="2105" y="11558"/>
              <a:ext cx="7320" cy="0"/>
            </a:xfrm>
            <a:prstGeom prst="line">
              <a:avLst/>
            </a:prstGeom>
            <a:noFill/>
            <a:ln w="9525">
              <a:solidFill>
                <a:srgbClr val="000000"/>
              </a:solidFill>
              <a:round/>
              <a:headEnd/>
              <a:tailEnd type="triangle" w="med" len="med"/>
            </a:ln>
          </p:spPr>
          <p:txBody>
            <a:bodyPr/>
            <a:lstStyle/>
            <a:p>
              <a:endParaRPr lang="es-ES"/>
            </a:p>
          </p:txBody>
        </p:sp>
        <p:sp>
          <p:nvSpPr>
            <p:cNvPr id="51210" name="Line 10"/>
            <p:cNvSpPr>
              <a:spLocks noChangeShapeType="1"/>
            </p:cNvSpPr>
            <p:nvPr/>
          </p:nvSpPr>
          <p:spPr bwMode="auto">
            <a:xfrm flipH="1">
              <a:off x="4145" y="7205"/>
              <a:ext cx="60" cy="4938"/>
            </a:xfrm>
            <a:prstGeom prst="line">
              <a:avLst/>
            </a:prstGeom>
            <a:noFill/>
            <a:ln w="9525">
              <a:solidFill>
                <a:srgbClr val="000000"/>
              </a:solidFill>
              <a:round/>
              <a:headEnd/>
              <a:tailEnd/>
            </a:ln>
          </p:spPr>
          <p:txBody>
            <a:bodyPr/>
            <a:lstStyle/>
            <a:p>
              <a:endParaRPr lang="es-ES"/>
            </a:p>
          </p:txBody>
        </p:sp>
        <p:sp>
          <p:nvSpPr>
            <p:cNvPr id="51211" name="Line 11"/>
            <p:cNvSpPr>
              <a:spLocks noChangeShapeType="1"/>
            </p:cNvSpPr>
            <p:nvPr/>
          </p:nvSpPr>
          <p:spPr bwMode="auto">
            <a:xfrm>
              <a:off x="6125" y="7103"/>
              <a:ext cx="0" cy="4938"/>
            </a:xfrm>
            <a:prstGeom prst="line">
              <a:avLst/>
            </a:prstGeom>
            <a:noFill/>
            <a:ln w="9525">
              <a:solidFill>
                <a:srgbClr val="000000"/>
              </a:solidFill>
              <a:round/>
              <a:headEnd/>
              <a:tailEnd/>
            </a:ln>
          </p:spPr>
          <p:txBody>
            <a:bodyPr/>
            <a:lstStyle/>
            <a:p>
              <a:endParaRPr lang="es-ES"/>
            </a:p>
          </p:txBody>
        </p:sp>
        <p:sp>
          <p:nvSpPr>
            <p:cNvPr id="51212" name="Line 12"/>
            <p:cNvSpPr>
              <a:spLocks noChangeShapeType="1"/>
            </p:cNvSpPr>
            <p:nvPr/>
          </p:nvSpPr>
          <p:spPr bwMode="auto">
            <a:xfrm>
              <a:off x="7925" y="7103"/>
              <a:ext cx="60" cy="4938"/>
            </a:xfrm>
            <a:prstGeom prst="line">
              <a:avLst/>
            </a:prstGeom>
            <a:noFill/>
            <a:ln w="9525">
              <a:solidFill>
                <a:srgbClr val="000000"/>
              </a:solidFill>
              <a:round/>
              <a:headEnd/>
              <a:tailEnd/>
            </a:ln>
          </p:spPr>
          <p:txBody>
            <a:bodyPr/>
            <a:lstStyle/>
            <a:p>
              <a:endParaRPr lang="es-ES"/>
            </a:p>
          </p:txBody>
        </p:sp>
        <p:sp>
          <p:nvSpPr>
            <p:cNvPr id="51213" name="Freeform 13"/>
            <p:cNvSpPr>
              <a:spLocks/>
            </p:cNvSpPr>
            <p:nvPr/>
          </p:nvSpPr>
          <p:spPr bwMode="auto">
            <a:xfrm>
              <a:off x="2525" y="7643"/>
              <a:ext cx="7380" cy="4320"/>
            </a:xfrm>
            <a:custGeom>
              <a:avLst/>
              <a:gdLst/>
              <a:ahLst/>
              <a:cxnLst>
                <a:cxn ang="0">
                  <a:pos x="0" y="3570"/>
                </a:cxn>
                <a:cxn ang="0">
                  <a:pos x="5160" y="510"/>
                </a:cxn>
                <a:cxn ang="0">
                  <a:pos x="7800" y="510"/>
                </a:cxn>
              </a:cxnLst>
              <a:rect l="0" t="0" r="r" b="b"/>
              <a:pathLst>
                <a:path w="7800" h="3570">
                  <a:moveTo>
                    <a:pt x="0" y="3570"/>
                  </a:moveTo>
                  <a:cubicBezTo>
                    <a:pt x="1930" y="2295"/>
                    <a:pt x="3860" y="1020"/>
                    <a:pt x="5160" y="510"/>
                  </a:cubicBezTo>
                  <a:cubicBezTo>
                    <a:pt x="6460" y="0"/>
                    <a:pt x="7360" y="510"/>
                    <a:pt x="7800" y="510"/>
                  </a:cubicBezTo>
                </a:path>
              </a:pathLst>
            </a:custGeom>
            <a:noFill/>
            <a:ln w="9525">
              <a:solidFill>
                <a:srgbClr val="000000"/>
              </a:solidFill>
              <a:round/>
              <a:headEnd/>
              <a:tailEnd/>
            </a:ln>
          </p:spPr>
          <p:txBody>
            <a:bodyPr/>
            <a:lstStyle/>
            <a:p>
              <a:endParaRPr lang="es-ES"/>
            </a:p>
          </p:txBody>
        </p:sp>
        <p:sp>
          <p:nvSpPr>
            <p:cNvPr id="51214" name="Rectangle 14"/>
            <p:cNvSpPr>
              <a:spLocks noChangeArrowheads="1"/>
            </p:cNvSpPr>
            <p:nvPr/>
          </p:nvSpPr>
          <p:spPr bwMode="auto">
            <a:xfrm>
              <a:off x="2885" y="8363"/>
              <a:ext cx="900" cy="3522"/>
            </a:xfrm>
            <a:prstGeom prst="rect">
              <a:avLst/>
            </a:prstGeom>
            <a:solidFill>
              <a:srgbClr val="3366FF"/>
            </a:solidFill>
            <a:ln w="9525">
              <a:solidFill>
                <a:srgbClr val="000000"/>
              </a:solidFill>
              <a:miter lim="800000"/>
              <a:headEnd/>
              <a:tailEnd/>
            </a:ln>
          </p:spPr>
          <p:txBody>
            <a:bodyPr/>
            <a:lstStyle/>
            <a:p>
              <a:endParaRPr lang="es-ES"/>
            </a:p>
          </p:txBody>
        </p:sp>
        <p:sp>
          <p:nvSpPr>
            <p:cNvPr id="51215" name="Text Box 15"/>
            <p:cNvSpPr txBox="1">
              <a:spLocks noChangeArrowheads="1"/>
            </p:cNvSpPr>
            <p:nvPr/>
          </p:nvSpPr>
          <p:spPr bwMode="auto">
            <a:xfrm>
              <a:off x="2705" y="7103"/>
              <a:ext cx="1440" cy="360"/>
            </a:xfrm>
            <a:prstGeom prst="rect">
              <a:avLst/>
            </a:prstGeom>
            <a:solidFill>
              <a:srgbClr val="FFFFFF"/>
            </a:solidFill>
            <a:ln w="9525">
              <a:noFill/>
              <a:miter lim="800000"/>
              <a:headEnd/>
              <a:tailEnd/>
            </a:ln>
          </p:spPr>
          <p:txBody>
            <a:bodyPr/>
            <a:lstStyle/>
            <a:p>
              <a:pPr algn="ctr"/>
              <a:r>
                <a:rPr lang="es-ES" sz="700" b="1"/>
                <a:t>INTRODUCCIÓN</a:t>
              </a:r>
              <a:endParaRPr lang="es-ES" sz="1800"/>
            </a:p>
          </p:txBody>
        </p:sp>
        <p:sp>
          <p:nvSpPr>
            <p:cNvPr id="51216" name="Text Box 16"/>
            <p:cNvSpPr txBox="1">
              <a:spLocks noChangeArrowheads="1"/>
            </p:cNvSpPr>
            <p:nvPr/>
          </p:nvSpPr>
          <p:spPr bwMode="auto">
            <a:xfrm>
              <a:off x="6485" y="7103"/>
              <a:ext cx="1200" cy="360"/>
            </a:xfrm>
            <a:prstGeom prst="rect">
              <a:avLst/>
            </a:prstGeom>
            <a:solidFill>
              <a:srgbClr val="FFFFFF"/>
            </a:solidFill>
            <a:ln w="9525">
              <a:noFill/>
              <a:miter lim="800000"/>
              <a:headEnd/>
              <a:tailEnd/>
            </a:ln>
          </p:spPr>
          <p:txBody>
            <a:bodyPr/>
            <a:lstStyle/>
            <a:p>
              <a:pPr algn="ctr"/>
              <a:r>
                <a:rPr lang="es-ES" sz="700" b="1"/>
                <a:t>MADUREZ</a:t>
              </a:r>
              <a:endParaRPr lang="es-ES" sz="1800"/>
            </a:p>
          </p:txBody>
        </p:sp>
        <p:sp>
          <p:nvSpPr>
            <p:cNvPr id="51217" name="Text Box 17"/>
            <p:cNvSpPr txBox="1">
              <a:spLocks noChangeArrowheads="1"/>
            </p:cNvSpPr>
            <p:nvPr/>
          </p:nvSpPr>
          <p:spPr bwMode="auto">
            <a:xfrm>
              <a:off x="4325" y="7103"/>
              <a:ext cx="1620" cy="360"/>
            </a:xfrm>
            <a:prstGeom prst="rect">
              <a:avLst/>
            </a:prstGeom>
            <a:solidFill>
              <a:srgbClr val="FFFFFF"/>
            </a:solidFill>
            <a:ln w="9525">
              <a:noFill/>
              <a:miter lim="800000"/>
              <a:headEnd/>
              <a:tailEnd/>
            </a:ln>
          </p:spPr>
          <p:txBody>
            <a:bodyPr/>
            <a:lstStyle/>
            <a:p>
              <a:pPr algn="ctr"/>
              <a:r>
                <a:rPr lang="es-ES" sz="700" b="1"/>
                <a:t>CRECIMIENTO</a:t>
              </a:r>
              <a:endParaRPr lang="es-ES" sz="1800"/>
            </a:p>
          </p:txBody>
        </p:sp>
        <p:sp>
          <p:nvSpPr>
            <p:cNvPr id="51218" name="Text Box 18"/>
            <p:cNvSpPr txBox="1">
              <a:spLocks noChangeArrowheads="1"/>
            </p:cNvSpPr>
            <p:nvPr/>
          </p:nvSpPr>
          <p:spPr bwMode="auto">
            <a:xfrm>
              <a:off x="8105" y="7103"/>
              <a:ext cx="1620" cy="360"/>
            </a:xfrm>
            <a:prstGeom prst="rect">
              <a:avLst/>
            </a:prstGeom>
            <a:solidFill>
              <a:srgbClr val="FFFFFF"/>
            </a:solidFill>
            <a:ln w="9525">
              <a:noFill/>
              <a:miter lim="800000"/>
              <a:headEnd/>
              <a:tailEnd/>
            </a:ln>
          </p:spPr>
          <p:txBody>
            <a:bodyPr/>
            <a:lstStyle/>
            <a:p>
              <a:pPr algn="ctr"/>
              <a:r>
                <a:rPr lang="es-ES" sz="700" b="1"/>
                <a:t>DECLINACIÓN</a:t>
              </a:r>
              <a:endParaRPr lang="es-ES" sz="1800"/>
            </a:p>
          </p:txBody>
        </p:sp>
        <p:sp>
          <p:nvSpPr>
            <p:cNvPr id="51219" name="Text Box 19"/>
            <p:cNvSpPr txBox="1">
              <a:spLocks noChangeArrowheads="1"/>
            </p:cNvSpPr>
            <p:nvPr/>
          </p:nvSpPr>
          <p:spPr bwMode="auto">
            <a:xfrm>
              <a:off x="1805" y="7025"/>
              <a:ext cx="540" cy="4140"/>
            </a:xfrm>
            <a:prstGeom prst="rect">
              <a:avLst/>
            </a:prstGeom>
            <a:solidFill>
              <a:srgbClr val="FFFFFF"/>
            </a:solidFill>
            <a:ln w="9525" algn="ctr">
              <a:noFill/>
              <a:miter lim="800000"/>
              <a:headEnd/>
              <a:tailEnd/>
            </a:ln>
            <a:effectLst/>
          </p:spPr>
          <p:txBody>
            <a:bodyPr/>
            <a:lstStyle/>
            <a:p>
              <a:pPr algn="ctr"/>
              <a:r>
                <a:rPr lang="es-ES" sz="1200" b="1"/>
                <a:t> </a:t>
              </a:r>
            </a:p>
            <a:p>
              <a:pPr algn="ctr"/>
              <a:endParaRPr lang="es-ES" sz="1200" b="1"/>
            </a:p>
            <a:p>
              <a:pPr algn="ctr"/>
              <a:r>
                <a:rPr lang="es-ES" sz="1200" b="1"/>
                <a:t>I</a:t>
              </a:r>
            </a:p>
            <a:p>
              <a:pPr algn="ctr"/>
              <a:r>
                <a:rPr lang="es-ES_tradnl" sz="1200" b="1"/>
                <a:t>N</a:t>
              </a:r>
              <a:endParaRPr lang="es-ES" sz="1200" b="1"/>
            </a:p>
            <a:p>
              <a:pPr algn="ctr"/>
              <a:r>
                <a:rPr lang="es-ES" sz="1200" b="1"/>
                <a:t>G</a:t>
              </a:r>
            </a:p>
            <a:p>
              <a:pPr algn="ctr"/>
              <a:endParaRPr lang="es-ES" sz="1200" b="1"/>
            </a:p>
            <a:p>
              <a:pPr algn="ctr"/>
              <a:r>
                <a:rPr lang="es-ES" sz="1200" b="1"/>
                <a:t>X</a:t>
              </a:r>
            </a:p>
            <a:p>
              <a:pPr algn="ctr"/>
              <a:endParaRPr lang="es-ES" sz="1200" b="1"/>
            </a:p>
            <a:p>
              <a:pPr algn="ctr"/>
              <a:r>
                <a:rPr lang="es-ES" sz="1200" b="1"/>
                <a:t>V</a:t>
              </a:r>
            </a:p>
            <a:p>
              <a:pPr algn="ctr"/>
              <a:r>
                <a:rPr lang="es-ES_tradnl" sz="1200" b="1"/>
                <a:t>T</a:t>
              </a:r>
            </a:p>
            <a:p>
              <a:pPr algn="ctr"/>
              <a:r>
                <a:rPr lang="es-ES_tradnl" sz="1200" b="1"/>
                <a:t>A</a:t>
              </a:r>
            </a:p>
            <a:p>
              <a:pPr algn="ctr"/>
              <a:r>
                <a:rPr lang="es-ES_tradnl" sz="1200" b="1"/>
                <a:t>S</a:t>
              </a:r>
              <a:endParaRPr lang="es-ES" sz="1800"/>
            </a:p>
          </p:txBody>
        </p:sp>
      </p:gr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s-ES" sz="3600" b="1"/>
              <a:t>Aceptación Comercial de las Membresías</a:t>
            </a:r>
          </a:p>
        </p:txBody>
      </p:sp>
      <p:sp>
        <p:nvSpPr>
          <p:cNvPr id="50179" name="Rectangle 3"/>
          <p:cNvSpPr>
            <a:spLocks noGrp="1" noChangeArrowheads="1"/>
          </p:cNvSpPr>
          <p:nvPr>
            <p:ph type="body" idx="1"/>
          </p:nvPr>
        </p:nvSpPr>
        <p:spPr>
          <a:xfrm>
            <a:off x="381000" y="1905000"/>
            <a:ext cx="8229600" cy="4525963"/>
          </a:xfrm>
        </p:spPr>
        <p:txBody>
          <a:bodyPr/>
          <a:lstStyle/>
          <a:p>
            <a:pPr marL="1371600" lvl="2" indent="-457200"/>
            <a:r>
              <a:rPr lang="es-ES" sz="3200" b="1"/>
              <a:t>La calidad del Servicio</a:t>
            </a:r>
          </a:p>
          <a:p>
            <a:pPr marL="1371600" lvl="2" indent="-457200">
              <a:buFont typeface="Wingdings" pitchFamily="2" charset="2"/>
              <a:buNone/>
            </a:pPr>
            <a:endParaRPr lang="es-ES_tradnl" sz="3200" b="1"/>
          </a:p>
          <a:p>
            <a:pPr marL="1371600" lvl="2" indent="-457200"/>
            <a:r>
              <a:rPr lang="es-ES" sz="3200" b="1"/>
              <a:t>La percepción de los Precios</a:t>
            </a:r>
          </a:p>
          <a:p>
            <a:pPr marL="1371600" lvl="2" indent="-457200">
              <a:buFont typeface="Wingdings" pitchFamily="2" charset="2"/>
              <a:buNone/>
            </a:pPr>
            <a:endParaRPr lang="es-ES" sz="3200" b="1" i="1"/>
          </a:p>
          <a:p>
            <a:pPr marL="1371600" lvl="2" indent="-457200"/>
            <a:r>
              <a:rPr lang="es-ES" sz="3200" b="1"/>
              <a:t>La percepción de la Relación Precio – Calidad del Servicio</a:t>
            </a:r>
            <a:endParaRPr lang="es-ES" sz="3200" b="1" i="1"/>
          </a:p>
          <a:p>
            <a:pPr marL="609600" indent="-609600"/>
            <a:endParaRPr lang="es-E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s-ES" sz="5000" b="1"/>
              <a:t>La calidad del Servicio</a:t>
            </a:r>
          </a:p>
        </p:txBody>
      </p:sp>
      <p:sp>
        <p:nvSpPr>
          <p:cNvPr id="126979" name="Rectangle 3"/>
          <p:cNvSpPr>
            <a:spLocks noGrp="1" noChangeArrowheads="1"/>
          </p:cNvSpPr>
          <p:nvPr>
            <p:ph type="body" idx="1"/>
          </p:nvPr>
        </p:nvSpPr>
        <p:spPr/>
        <p:txBody>
          <a:bodyPr/>
          <a:lstStyle/>
          <a:p>
            <a:pPr algn="just"/>
            <a:r>
              <a:rPr lang="es-ES_tradnl"/>
              <a:t>Actualmente la calidad del servicio es muy buena.</a:t>
            </a:r>
          </a:p>
          <a:p>
            <a:pPr algn="just"/>
            <a:endParaRPr lang="es-ES_tradnl"/>
          </a:p>
          <a:p>
            <a:pPr algn="just"/>
            <a:r>
              <a:rPr lang="es-ES_tradnl"/>
              <a:t>El valor agregado que se dará en el servicio al consumidor a través del sistema de membresías, incentivará la adquisición de estas.</a:t>
            </a:r>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457200"/>
            <a:ext cx="8229600" cy="1143000"/>
          </a:xfrm>
        </p:spPr>
        <p:txBody>
          <a:bodyPr/>
          <a:lstStyle/>
          <a:p>
            <a:pPr marL="838200" indent="-838200"/>
            <a:r>
              <a:rPr lang="es-ES" sz="3800" b="1"/>
              <a:t>Historia de La Compañía Servigruas</a:t>
            </a:r>
            <a:r>
              <a:rPr lang="es-ES" sz="3800" b="1" i="1"/>
              <a:t/>
            </a:r>
            <a:br>
              <a:rPr lang="es-ES" sz="3800" b="1" i="1"/>
            </a:br>
            <a:endParaRPr lang="es-ES" sz="3800" b="1" i="1"/>
          </a:p>
        </p:txBody>
      </p:sp>
      <p:sp>
        <p:nvSpPr>
          <p:cNvPr id="14339" name="Rectangle 3"/>
          <p:cNvSpPr>
            <a:spLocks noGrp="1" noChangeArrowheads="1"/>
          </p:cNvSpPr>
          <p:nvPr>
            <p:ph type="body" idx="1"/>
          </p:nvPr>
        </p:nvSpPr>
        <p:spPr/>
        <p:txBody>
          <a:bodyPr/>
          <a:lstStyle/>
          <a:p>
            <a:r>
              <a:rPr lang="es-EC"/>
              <a:t>Inicio: 11 de abril de 1994</a:t>
            </a:r>
            <a:r>
              <a:rPr lang="es-ES"/>
              <a:t> </a:t>
            </a:r>
          </a:p>
          <a:p>
            <a:r>
              <a:rPr lang="es-ES"/>
              <a:t>Dueño: Ing. Washington Pazmiño</a:t>
            </a:r>
          </a:p>
          <a:p>
            <a:r>
              <a:rPr lang="es-ES"/>
              <a:t>Inicio de actividades como Compañía establecida: </a:t>
            </a:r>
            <a:r>
              <a:rPr lang="es-EC"/>
              <a:t>14 de abril del 2001</a:t>
            </a:r>
            <a:r>
              <a:rPr lang="es-ES"/>
              <a:t> </a:t>
            </a:r>
          </a:p>
          <a:p>
            <a:r>
              <a:rPr lang="es-ES"/>
              <a:t>Primera Oficina: </a:t>
            </a:r>
            <a:r>
              <a:rPr lang="es-EC"/>
              <a:t>Centro de Negocios del Terminal Bloque B oficinas 49-50 (Matriz)</a:t>
            </a:r>
            <a:r>
              <a:rPr lang="es-ES"/>
              <a:t> </a:t>
            </a:r>
          </a:p>
          <a:p>
            <a:r>
              <a:rPr lang="es-ES"/>
              <a:t>Oficina Actual: </a:t>
            </a:r>
            <a:r>
              <a:rPr lang="es-EC"/>
              <a:t>Av. Fco. De Orellana, local 2 manzana 4 solar 10</a:t>
            </a:r>
            <a:r>
              <a:rPr lang="es-ES"/>
              <a:t>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s-ES" sz="4600" b="1"/>
              <a:t>La percepción de los Precios</a:t>
            </a:r>
          </a:p>
        </p:txBody>
      </p:sp>
      <p:sp>
        <p:nvSpPr>
          <p:cNvPr id="128003" name="Rectangle 3"/>
          <p:cNvSpPr>
            <a:spLocks noGrp="1" noChangeArrowheads="1"/>
          </p:cNvSpPr>
          <p:nvPr>
            <p:ph type="body" idx="1"/>
          </p:nvPr>
        </p:nvSpPr>
        <p:spPr>
          <a:xfrm>
            <a:off x="457200" y="1752600"/>
            <a:ext cx="8229600" cy="4678363"/>
          </a:xfrm>
        </p:spPr>
        <p:txBody>
          <a:bodyPr/>
          <a:lstStyle/>
          <a:p>
            <a:pPr algn="just">
              <a:buFont typeface="Wingdings" pitchFamily="2" charset="2"/>
              <a:buNone/>
            </a:pPr>
            <a:r>
              <a:rPr lang="es-EC"/>
              <a:t>   </a:t>
            </a:r>
          </a:p>
          <a:p>
            <a:pPr algn="just">
              <a:buFont typeface="Wingdings" pitchFamily="2" charset="2"/>
              <a:buNone/>
            </a:pPr>
            <a:r>
              <a:rPr lang="es-EC"/>
              <a:t>   El precio del Servicio de Membresías, se basa en Encuestas mediante las cuales los consumidores manifiestan sus preferencias en precios</a:t>
            </a:r>
            <a:r>
              <a:rPr lang="es-ES"/>
              <a:t> </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s-ES" sz="3400" b="1"/>
              <a:t>La percepción de la Relación Precio – Calidad del Servicio</a:t>
            </a:r>
          </a:p>
        </p:txBody>
      </p:sp>
      <p:sp>
        <p:nvSpPr>
          <p:cNvPr id="129027" name="Rectangle 3"/>
          <p:cNvSpPr>
            <a:spLocks noGrp="1" noChangeArrowheads="1"/>
          </p:cNvSpPr>
          <p:nvPr>
            <p:ph type="body" idx="1"/>
          </p:nvPr>
        </p:nvSpPr>
        <p:spPr>
          <a:xfrm>
            <a:off x="457200" y="2133600"/>
            <a:ext cx="8229600" cy="4525963"/>
          </a:xfrm>
        </p:spPr>
        <p:txBody>
          <a:bodyPr/>
          <a:lstStyle/>
          <a:p>
            <a:pPr algn="just">
              <a:buFont typeface="Wingdings" pitchFamily="2" charset="2"/>
              <a:buNone/>
            </a:pPr>
            <a:r>
              <a:rPr lang="es-EC" sz="3000"/>
              <a:t>   Se da por la variedad de ítems que se ofrecen  y a la comodidad del Consumidor, al encontrar todo en un mismo lugar y sin pagar valores adicionales.</a:t>
            </a:r>
            <a:endParaRPr lang="es-ES" sz="300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s-ES" sz="3600" b="1"/>
              <a:t>Análisis del entorno interno y externo</a:t>
            </a:r>
          </a:p>
        </p:txBody>
      </p:sp>
      <p:sp>
        <p:nvSpPr>
          <p:cNvPr id="52227" name="Rectangle 3"/>
          <p:cNvSpPr>
            <a:spLocks noGrp="1" noChangeArrowheads="1"/>
          </p:cNvSpPr>
          <p:nvPr>
            <p:ph type="body" idx="1"/>
          </p:nvPr>
        </p:nvSpPr>
        <p:spPr/>
        <p:txBody>
          <a:bodyPr/>
          <a:lstStyle/>
          <a:p>
            <a:r>
              <a:rPr lang="es-ES_tradnl"/>
              <a:t>Fortalezas</a:t>
            </a:r>
          </a:p>
          <a:p>
            <a:pPr>
              <a:buFont typeface="Wingdings" pitchFamily="2" charset="2"/>
              <a:buNone/>
            </a:pPr>
            <a:endParaRPr lang="es-ES_tradnl"/>
          </a:p>
          <a:p>
            <a:r>
              <a:rPr lang="es-ES_tradnl"/>
              <a:t>Oportunidades</a:t>
            </a:r>
          </a:p>
          <a:p>
            <a:pPr>
              <a:buFont typeface="Wingdings" pitchFamily="2" charset="2"/>
              <a:buNone/>
            </a:pPr>
            <a:endParaRPr lang="es-ES_tradnl"/>
          </a:p>
          <a:p>
            <a:r>
              <a:rPr lang="es-ES_tradnl"/>
              <a:t>Debilidades</a:t>
            </a:r>
          </a:p>
          <a:p>
            <a:pPr>
              <a:buFont typeface="Wingdings" pitchFamily="2" charset="2"/>
              <a:buNone/>
            </a:pPr>
            <a:endParaRPr lang="es-ES_tradnl"/>
          </a:p>
          <a:p>
            <a:r>
              <a:rPr lang="es-ES_tradnl"/>
              <a:t>Amenazas</a:t>
            </a:r>
            <a:endParaRPr lang="es-E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s-ES_tradnl"/>
              <a:t>Fortalezas</a:t>
            </a:r>
            <a:endParaRPr lang="es-ES"/>
          </a:p>
        </p:txBody>
      </p:sp>
      <p:sp>
        <p:nvSpPr>
          <p:cNvPr id="130051" name="Rectangle 3"/>
          <p:cNvSpPr>
            <a:spLocks noGrp="1" noChangeArrowheads="1"/>
          </p:cNvSpPr>
          <p:nvPr>
            <p:ph type="body" idx="1"/>
          </p:nvPr>
        </p:nvSpPr>
        <p:spPr>
          <a:xfrm>
            <a:off x="457200" y="1600200"/>
            <a:ext cx="8229600" cy="4953000"/>
          </a:xfrm>
        </p:spPr>
        <p:txBody>
          <a:bodyPr/>
          <a:lstStyle/>
          <a:p>
            <a:pPr algn="just">
              <a:lnSpc>
                <a:spcPct val="90000"/>
              </a:lnSpc>
            </a:pPr>
            <a:r>
              <a:rPr lang="es-EC"/>
              <a:t>Servicios  personalizados</a:t>
            </a:r>
          </a:p>
          <a:p>
            <a:pPr algn="just">
              <a:lnSpc>
                <a:spcPct val="90000"/>
              </a:lnSpc>
            </a:pPr>
            <a:r>
              <a:rPr lang="es-EC"/>
              <a:t>El precio del servicio incluye la totalidad de items a ofrecerse.</a:t>
            </a:r>
          </a:p>
          <a:p>
            <a:pPr algn="just">
              <a:lnSpc>
                <a:spcPct val="90000"/>
              </a:lnSpc>
            </a:pPr>
            <a:r>
              <a:rPr lang="es-EC"/>
              <a:t>El personal a cargo de la compañía será gente con ideas innovadoras</a:t>
            </a:r>
          </a:p>
          <a:p>
            <a:pPr algn="just">
              <a:lnSpc>
                <a:spcPct val="90000"/>
              </a:lnSpc>
            </a:pPr>
            <a:r>
              <a:rPr lang="es-EC"/>
              <a:t>El personal que trabaja en atención al cliente y en ventas será totalmente capacitado y con un nivel académico de excelencia</a:t>
            </a:r>
          </a:p>
          <a:p>
            <a:pPr algn="just">
              <a:lnSpc>
                <a:spcPct val="90000"/>
              </a:lnSpc>
            </a:pPr>
            <a:r>
              <a:rPr lang="es-EC"/>
              <a:t> El ambiente será confortable y otorgará seguridad al Consumidor</a:t>
            </a:r>
          </a:p>
          <a:p>
            <a:pPr algn="just">
              <a:lnSpc>
                <a:spcPct val="90000"/>
              </a:lnSpc>
            </a:pPr>
            <a:r>
              <a:rPr lang="es-EC"/>
              <a:t>Precios altamente competitivos.</a:t>
            </a:r>
            <a:endParaRPr lang="es-E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s-ES_tradnl" sz="3800"/>
              <a:t>Oportunidades</a:t>
            </a:r>
            <a:br>
              <a:rPr lang="es-ES_tradnl" sz="3800"/>
            </a:br>
            <a:endParaRPr lang="es-ES" sz="3800"/>
          </a:p>
        </p:txBody>
      </p:sp>
      <p:sp>
        <p:nvSpPr>
          <p:cNvPr id="131075" name="Rectangle 3"/>
          <p:cNvSpPr>
            <a:spLocks noGrp="1" noChangeArrowheads="1"/>
          </p:cNvSpPr>
          <p:nvPr>
            <p:ph type="body" idx="1"/>
          </p:nvPr>
        </p:nvSpPr>
        <p:spPr>
          <a:xfrm>
            <a:off x="457200" y="1524000"/>
            <a:ext cx="8229600" cy="5334000"/>
          </a:xfrm>
        </p:spPr>
        <p:txBody>
          <a:bodyPr/>
          <a:lstStyle/>
          <a:p>
            <a:pPr algn="just"/>
            <a:r>
              <a:rPr lang="es-EC"/>
              <a:t>El costo de la membresía anual es bajo.</a:t>
            </a:r>
          </a:p>
          <a:p>
            <a:pPr algn="just"/>
            <a:r>
              <a:rPr lang="es-EC"/>
              <a:t>El campo de acción no esta debidamente explotado.</a:t>
            </a:r>
          </a:p>
          <a:p>
            <a:pPr algn="just"/>
            <a:r>
              <a:rPr lang="es-EC"/>
              <a:t>La aceptación de las personas por este tipo de servicios es cada vez mayor.</a:t>
            </a:r>
          </a:p>
          <a:p>
            <a:pPr algn="just"/>
            <a:r>
              <a:rPr lang="es-EC"/>
              <a:t>Otras empresas no cuentan con la variedad de ítems.</a:t>
            </a:r>
          </a:p>
          <a:p>
            <a:pPr algn="just"/>
            <a:r>
              <a:rPr lang="es-EC"/>
              <a:t>La trayectoria y prestigio que ha ganado Exonorte S.A. (Servigruas).</a:t>
            </a:r>
            <a:endParaRPr lang="es-E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s-ES_tradnl" sz="3800"/>
              <a:t>Debilidades</a:t>
            </a:r>
            <a:br>
              <a:rPr lang="es-ES_tradnl" sz="3800"/>
            </a:br>
            <a:endParaRPr lang="es-ES" sz="3800"/>
          </a:p>
        </p:txBody>
      </p:sp>
      <p:sp>
        <p:nvSpPr>
          <p:cNvPr id="132099" name="Rectangle 3"/>
          <p:cNvSpPr>
            <a:spLocks noGrp="1" noChangeArrowheads="1"/>
          </p:cNvSpPr>
          <p:nvPr>
            <p:ph type="body" idx="1"/>
          </p:nvPr>
        </p:nvSpPr>
        <p:spPr>
          <a:xfrm>
            <a:off x="304800" y="1676400"/>
            <a:ext cx="8229600" cy="4906963"/>
          </a:xfrm>
        </p:spPr>
        <p:txBody>
          <a:bodyPr/>
          <a:lstStyle/>
          <a:p>
            <a:pPr algn="just"/>
            <a:r>
              <a:rPr lang="es-EC"/>
              <a:t>Se deberá ir adquiriendo experiencia en ese campo.</a:t>
            </a:r>
          </a:p>
          <a:p>
            <a:pPr algn="just"/>
            <a:r>
              <a:rPr lang="es-EC"/>
              <a:t>Algunas personas tienen la percepción errada de los Servicios de Remolque de vehículos que se ofrecen en el Mercado</a:t>
            </a:r>
          </a:p>
          <a:p>
            <a:pPr algn="just"/>
            <a:r>
              <a:rPr lang="es-EC"/>
              <a:t>Por la estimación de incremento de servicios con el Sistema de Membresías, respecto del crecimiento del Mercado, esta deberá adquirir  grúas, para satisfacer la demanda</a:t>
            </a:r>
            <a:r>
              <a:rPr lang="es-ES"/>
              <a:t> </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457200"/>
            <a:ext cx="8229600" cy="1143000"/>
          </a:xfrm>
        </p:spPr>
        <p:txBody>
          <a:bodyPr/>
          <a:lstStyle/>
          <a:p>
            <a:r>
              <a:rPr lang="es-ES_tradnl" sz="3800"/>
              <a:t>Amenazas</a:t>
            </a:r>
            <a:r>
              <a:rPr lang="es-ES" sz="3800"/>
              <a:t/>
            </a:r>
            <a:br>
              <a:rPr lang="es-ES" sz="3800"/>
            </a:br>
            <a:endParaRPr lang="es-ES" sz="3800"/>
          </a:p>
        </p:txBody>
      </p:sp>
      <p:sp>
        <p:nvSpPr>
          <p:cNvPr id="133123" name="Rectangle 3"/>
          <p:cNvSpPr>
            <a:spLocks noGrp="1" noChangeArrowheads="1"/>
          </p:cNvSpPr>
          <p:nvPr>
            <p:ph type="body" idx="1"/>
          </p:nvPr>
        </p:nvSpPr>
        <p:spPr>
          <a:xfrm>
            <a:off x="381000" y="1676400"/>
            <a:ext cx="8229600" cy="4953000"/>
          </a:xfrm>
        </p:spPr>
        <p:txBody>
          <a:bodyPr/>
          <a:lstStyle/>
          <a:p>
            <a:pPr algn="just"/>
            <a:r>
              <a:rPr lang="es-EC"/>
              <a:t>Posibles Compañías que ofrezcan un Servicio Similar al que se desea implementar.</a:t>
            </a:r>
          </a:p>
          <a:p>
            <a:pPr algn="just"/>
            <a:r>
              <a:rPr lang="es-EC"/>
              <a:t>Dejar el  camino ya trazado para otras empresas que deseen incurrir en este campo.</a:t>
            </a:r>
          </a:p>
          <a:p>
            <a:pPr algn="just"/>
            <a:r>
              <a:rPr lang="es-EC"/>
              <a:t>Empresas de Remolque de vehículos ya existentes.</a:t>
            </a:r>
          </a:p>
          <a:p>
            <a:pPr algn="just"/>
            <a:r>
              <a:rPr lang="es-EC"/>
              <a:t>Luchar con el  nivel de lealtad que poseen las otras empresas con sus clientes.</a:t>
            </a:r>
            <a:endParaRPr lang="es-E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es-ES" sz="4100" b="1"/>
              <a:t>LA FACTIBILIDAD LOGÍSTICA</a:t>
            </a:r>
          </a:p>
        </p:txBody>
      </p:sp>
      <p:sp>
        <p:nvSpPr>
          <p:cNvPr id="27651" name="Rectangle 3"/>
          <p:cNvSpPr>
            <a:spLocks noGrp="1" noChangeArrowheads="1"/>
          </p:cNvSpPr>
          <p:nvPr>
            <p:ph type="body" idx="1"/>
          </p:nvPr>
        </p:nvSpPr>
        <p:spPr>
          <a:xfrm>
            <a:off x="457200" y="1828800"/>
            <a:ext cx="8229600" cy="4525963"/>
          </a:xfrm>
        </p:spPr>
        <p:txBody>
          <a:bodyPr/>
          <a:lstStyle/>
          <a:p>
            <a:r>
              <a:rPr lang="es-ES" b="1"/>
              <a:t>Los Principales Actores del Círculo Logístico</a:t>
            </a:r>
          </a:p>
          <a:p>
            <a:pPr>
              <a:buFont typeface="Wingdings" pitchFamily="2" charset="2"/>
              <a:buNone/>
            </a:pPr>
            <a:endParaRPr lang="es-ES" b="1"/>
          </a:p>
          <a:p>
            <a:r>
              <a:rPr lang="es-ES" b="1"/>
              <a:t>El tiempo previsto en la Cadena logística</a:t>
            </a:r>
          </a:p>
          <a:p>
            <a:pPr>
              <a:buFont typeface="Wingdings" pitchFamily="2" charset="2"/>
              <a:buNone/>
            </a:pPr>
            <a:endParaRPr lang="es-ES" b="1"/>
          </a:p>
          <a:p>
            <a:r>
              <a:rPr lang="es-ES" b="1"/>
              <a:t>Costos de la Cadena Logística</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s-ES" sz="3800" b="1"/>
              <a:t>Los Principales Actores del Círculo Logístico</a:t>
            </a:r>
          </a:p>
        </p:txBody>
      </p:sp>
      <p:sp>
        <p:nvSpPr>
          <p:cNvPr id="53251" name="Rectangle 3"/>
          <p:cNvSpPr>
            <a:spLocks noGrp="1" noChangeArrowheads="1"/>
          </p:cNvSpPr>
          <p:nvPr>
            <p:ph type="body" idx="1"/>
          </p:nvPr>
        </p:nvSpPr>
        <p:spPr>
          <a:xfrm>
            <a:off x="457200" y="1752600"/>
            <a:ext cx="8229600" cy="4525963"/>
          </a:xfrm>
        </p:spPr>
        <p:txBody>
          <a:bodyPr/>
          <a:lstStyle/>
          <a:p>
            <a:pPr marL="1752600" lvl="3" indent="-381000">
              <a:buClr>
                <a:schemeClr val="tx1"/>
              </a:buClr>
              <a:buFontTx/>
              <a:buChar char="•"/>
            </a:pPr>
            <a:r>
              <a:rPr lang="es-EC" sz="3200" b="1"/>
              <a:t>Operadores</a:t>
            </a:r>
          </a:p>
          <a:p>
            <a:pPr marL="1752600" lvl="3" indent="-381000">
              <a:buClr>
                <a:schemeClr val="tx1"/>
              </a:buClr>
              <a:buFontTx/>
              <a:buChar char="•"/>
            </a:pPr>
            <a:endParaRPr lang="es-EC" sz="3200" b="1"/>
          </a:p>
          <a:p>
            <a:pPr marL="1752600" lvl="3" indent="-381000">
              <a:buClr>
                <a:schemeClr val="tx1"/>
              </a:buClr>
              <a:buFontTx/>
              <a:buChar char="•"/>
            </a:pPr>
            <a:r>
              <a:rPr lang="es-EC" sz="3200" b="1"/>
              <a:t>Grúas</a:t>
            </a:r>
          </a:p>
          <a:p>
            <a:pPr marL="1752600" lvl="3" indent="-381000">
              <a:buClr>
                <a:schemeClr val="tx1"/>
              </a:buClr>
              <a:buFontTx/>
              <a:buChar char="•"/>
            </a:pPr>
            <a:endParaRPr lang="es-EC" sz="3200" b="1"/>
          </a:p>
          <a:p>
            <a:pPr marL="1752600" lvl="3" indent="-381000">
              <a:buClr>
                <a:schemeClr val="tx1"/>
              </a:buClr>
              <a:buFontTx/>
              <a:buChar char="•"/>
            </a:pPr>
            <a:r>
              <a:rPr lang="es-EC" sz="3200" b="1"/>
              <a:t>Personal Especializado</a:t>
            </a:r>
          </a:p>
          <a:p>
            <a:pPr marL="1752600" lvl="3" indent="-381000">
              <a:buClr>
                <a:schemeClr val="tx1"/>
              </a:buClr>
              <a:buFontTx/>
              <a:buNone/>
            </a:pPr>
            <a:endParaRPr lang="es-EC" sz="3200" b="1"/>
          </a:p>
          <a:p>
            <a:pPr marL="1752600" lvl="3" indent="-381000">
              <a:buClr>
                <a:schemeClr val="tx1"/>
              </a:buClr>
              <a:buFontTx/>
              <a:buChar char="•"/>
            </a:pPr>
            <a:r>
              <a:rPr lang="es-EC" sz="3200" b="1"/>
              <a:t>Clientes</a:t>
            </a:r>
          </a:p>
          <a:p>
            <a:pPr marL="609600" indent="-609600"/>
            <a:endParaRPr lang="es-E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s-ES" sz="3800" b="1"/>
              <a:t>El tiempo previsto en la Cadena logística</a:t>
            </a:r>
          </a:p>
        </p:txBody>
      </p:sp>
      <p:grpSp>
        <p:nvGrpSpPr>
          <p:cNvPr id="56324" name="Group 4"/>
          <p:cNvGrpSpPr>
            <a:grpSpLocks/>
          </p:cNvGrpSpPr>
          <p:nvPr/>
        </p:nvGrpSpPr>
        <p:grpSpPr bwMode="auto">
          <a:xfrm>
            <a:off x="3317875" y="1828800"/>
            <a:ext cx="2397125" cy="4038600"/>
            <a:chOff x="4941" y="2857"/>
            <a:chExt cx="2521" cy="5580"/>
          </a:xfrm>
        </p:grpSpPr>
        <p:sp>
          <p:nvSpPr>
            <p:cNvPr id="56325" name="Text Box 5"/>
            <p:cNvSpPr txBox="1">
              <a:spLocks noChangeArrowheads="1"/>
            </p:cNvSpPr>
            <p:nvPr/>
          </p:nvSpPr>
          <p:spPr bwMode="auto">
            <a:xfrm>
              <a:off x="4941" y="2857"/>
              <a:ext cx="2520" cy="1056"/>
            </a:xfrm>
            <a:prstGeom prst="rect">
              <a:avLst/>
            </a:prstGeom>
            <a:solidFill>
              <a:srgbClr val="FFFF99"/>
            </a:solidFill>
            <a:ln w="57150" cmpd="thickThin">
              <a:solidFill>
                <a:srgbClr val="000000"/>
              </a:solidFill>
              <a:miter lim="800000"/>
              <a:headEnd/>
              <a:tailEnd/>
            </a:ln>
          </p:spPr>
          <p:txBody>
            <a:bodyPr/>
            <a:lstStyle/>
            <a:p>
              <a:pPr algn="ctr"/>
              <a:r>
                <a:rPr lang="es-ES" sz="1200"/>
                <a:t>Llamada a operador, por parte del cliente</a:t>
              </a:r>
              <a:endParaRPr lang="es-ES" sz="1800"/>
            </a:p>
          </p:txBody>
        </p:sp>
        <p:sp>
          <p:nvSpPr>
            <p:cNvPr id="56326" name="Line 6"/>
            <p:cNvSpPr>
              <a:spLocks noChangeShapeType="1"/>
            </p:cNvSpPr>
            <p:nvPr/>
          </p:nvSpPr>
          <p:spPr bwMode="auto">
            <a:xfrm>
              <a:off x="6201" y="3937"/>
              <a:ext cx="0" cy="720"/>
            </a:xfrm>
            <a:prstGeom prst="line">
              <a:avLst/>
            </a:prstGeom>
            <a:noFill/>
            <a:ln w="57150" cmpd="thinThick">
              <a:solidFill>
                <a:srgbClr val="000000"/>
              </a:solidFill>
              <a:round/>
              <a:headEnd/>
              <a:tailEnd type="triangle" w="med" len="med"/>
            </a:ln>
          </p:spPr>
          <p:txBody>
            <a:bodyPr/>
            <a:lstStyle/>
            <a:p>
              <a:endParaRPr lang="es-ES"/>
            </a:p>
          </p:txBody>
        </p:sp>
        <p:sp>
          <p:nvSpPr>
            <p:cNvPr id="56327" name="Text Box 7"/>
            <p:cNvSpPr txBox="1">
              <a:spLocks noChangeArrowheads="1"/>
            </p:cNvSpPr>
            <p:nvPr/>
          </p:nvSpPr>
          <p:spPr bwMode="auto">
            <a:xfrm>
              <a:off x="4941" y="4657"/>
              <a:ext cx="2521" cy="900"/>
            </a:xfrm>
            <a:prstGeom prst="rect">
              <a:avLst/>
            </a:prstGeom>
            <a:solidFill>
              <a:srgbClr val="FFFF99"/>
            </a:solidFill>
            <a:ln w="57150" cmpd="thinThick">
              <a:solidFill>
                <a:srgbClr val="000000"/>
              </a:solidFill>
              <a:miter lim="800000"/>
              <a:headEnd/>
              <a:tailEnd/>
            </a:ln>
          </p:spPr>
          <p:txBody>
            <a:bodyPr/>
            <a:lstStyle/>
            <a:p>
              <a:pPr algn="ctr"/>
              <a:r>
                <a:rPr lang="es-ES" sz="1200"/>
                <a:t>Coordinación con chofer de la grúa</a:t>
              </a:r>
              <a:endParaRPr lang="es-ES" sz="1800"/>
            </a:p>
          </p:txBody>
        </p:sp>
        <p:sp>
          <p:nvSpPr>
            <p:cNvPr id="56328" name="Line 8"/>
            <p:cNvSpPr>
              <a:spLocks noChangeShapeType="1"/>
            </p:cNvSpPr>
            <p:nvPr/>
          </p:nvSpPr>
          <p:spPr bwMode="auto">
            <a:xfrm>
              <a:off x="6202" y="5558"/>
              <a:ext cx="1" cy="719"/>
            </a:xfrm>
            <a:prstGeom prst="line">
              <a:avLst/>
            </a:prstGeom>
            <a:noFill/>
            <a:ln w="57150" cmpd="thinThick">
              <a:solidFill>
                <a:srgbClr val="000000"/>
              </a:solidFill>
              <a:round/>
              <a:headEnd/>
              <a:tailEnd type="triangle" w="med" len="med"/>
            </a:ln>
          </p:spPr>
          <p:txBody>
            <a:bodyPr/>
            <a:lstStyle/>
            <a:p>
              <a:endParaRPr lang="es-ES"/>
            </a:p>
          </p:txBody>
        </p:sp>
        <p:sp>
          <p:nvSpPr>
            <p:cNvPr id="56329" name="Text Box 9"/>
            <p:cNvSpPr txBox="1">
              <a:spLocks noChangeArrowheads="1"/>
            </p:cNvSpPr>
            <p:nvPr/>
          </p:nvSpPr>
          <p:spPr bwMode="auto">
            <a:xfrm>
              <a:off x="4943" y="6277"/>
              <a:ext cx="2518" cy="900"/>
            </a:xfrm>
            <a:prstGeom prst="rect">
              <a:avLst/>
            </a:prstGeom>
            <a:solidFill>
              <a:srgbClr val="FFFF99"/>
            </a:solidFill>
            <a:ln w="57150" cmpd="thinThick">
              <a:solidFill>
                <a:srgbClr val="000000"/>
              </a:solidFill>
              <a:miter lim="800000"/>
              <a:headEnd/>
              <a:tailEnd/>
            </a:ln>
          </p:spPr>
          <p:txBody>
            <a:bodyPr/>
            <a:lstStyle/>
            <a:p>
              <a:pPr algn="ctr"/>
              <a:r>
                <a:rPr lang="es-ES" sz="1200"/>
                <a:t>Salida de la grúa al punto</a:t>
              </a:r>
              <a:endParaRPr lang="es-ES" sz="1800"/>
            </a:p>
          </p:txBody>
        </p:sp>
        <p:sp>
          <p:nvSpPr>
            <p:cNvPr id="56330" name="Line 10"/>
            <p:cNvSpPr>
              <a:spLocks noChangeShapeType="1"/>
            </p:cNvSpPr>
            <p:nvPr/>
          </p:nvSpPr>
          <p:spPr bwMode="auto">
            <a:xfrm>
              <a:off x="6201" y="7179"/>
              <a:ext cx="1" cy="540"/>
            </a:xfrm>
            <a:prstGeom prst="line">
              <a:avLst/>
            </a:prstGeom>
            <a:noFill/>
            <a:ln w="57150" cmpd="thinThick">
              <a:solidFill>
                <a:srgbClr val="000000"/>
              </a:solidFill>
              <a:round/>
              <a:headEnd/>
              <a:tailEnd type="triangle" w="med" len="med"/>
            </a:ln>
          </p:spPr>
          <p:txBody>
            <a:bodyPr/>
            <a:lstStyle/>
            <a:p>
              <a:endParaRPr lang="es-ES"/>
            </a:p>
          </p:txBody>
        </p:sp>
        <p:sp>
          <p:nvSpPr>
            <p:cNvPr id="56331" name="Text Box 11"/>
            <p:cNvSpPr txBox="1">
              <a:spLocks noChangeArrowheads="1"/>
            </p:cNvSpPr>
            <p:nvPr/>
          </p:nvSpPr>
          <p:spPr bwMode="auto">
            <a:xfrm>
              <a:off x="4942" y="7717"/>
              <a:ext cx="2519" cy="720"/>
            </a:xfrm>
            <a:prstGeom prst="rect">
              <a:avLst/>
            </a:prstGeom>
            <a:solidFill>
              <a:srgbClr val="FFFF99"/>
            </a:solidFill>
            <a:ln w="57150" cmpd="thinThick">
              <a:solidFill>
                <a:srgbClr val="000000"/>
              </a:solidFill>
              <a:miter lim="800000"/>
              <a:headEnd/>
              <a:tailEnd/>
            </a:ln>
          </p:spPr>
          <p:txBody>
            <a:bodyPr/>
            <a:lstStyle/>
            <a:p>
              <a:pPr algn="ctr"/>
              <a:r>
                <a:rPr lang="es-ES" sz="1200"/>
                <a:t>Llegada al punto</a:t>
              </a:r>
              <a:endParaRPr lang="es-ES" sz="180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marL="838200" indent="-838200"/>
            <a:r>
              <a:rPr lang="es-ES" sz="3800" b="1"/>
              <a:t>Servicios que ofrece Servigruas</a:t>
            </a:r>
            <a:endParaRPr lang="es-ES" sz="3800" b="1" i="1"/>
          </a:p>
        </p:txBody>
      </p:sp>
      <p:sp>
        <p:nvSpPr>
          <p:cNvPr id="17411" name="Rectangle 3"/>
          <p:cNvSpPr>
            <a:spLocks noGrp="1" noChangeArrowheads="1"/>
          </p:cNvSpPr>
          <p:nvPr>
            <p:ph type="body" idx="1"/>
          </p:nvPr>
        </p:nvSpPr>
        <p:spPr/>
        <p:txBody>
          <a:bodyPr/>
          <a:lstStyle/>
          <a:p>
            <a:r>
              <a:rPr lang="es-ES_tradnl"/>
              <a:t>Remolque de vehículos</a:t>
            </a:r>
          </a:p>
          <a:p>
            <a:r>
              <a:rPr lang="es-ES_tradnl"/>
              <a:t>Paso de gasolina</a:t>
            </a:r>
          </a:p>
          <a:p>
            <a:r>
              <a:rPr lang="es-ES_tradnl"/>
              <a:t>Paso de corriente</a:t>
            </a:r>
          </a:p>
          <a:p>
            <a:r>
              <a:rPr lang="es-ES_tradnl"/>
              <a:t>Mecánica ligera</a:t>
            </a:r>
          </a:p>
          <a:p>
            <a:r>
              <a:rPr lang="es-ES_tradnl"/>
              <a:t>Cerrajería víal</a:t>
            </a:r>
          </a:p>
          <a:p>
            <a:r>
              <a:rPr lang="es-ES_tradnl"/>
              <a:t>Cambio de llanta</a:t>
            </a:r>
            <a:endParaRPr lang="es-E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s-ES" sz="3800" b="1"/>
              <a:t>Costos de la Cadena Logística</a:t>
            </a:r>
          </a:p>
        </p:txBody>
      </p:sp>
      <p:sp>
        <p:nvSpPr>
          <p:cNvPr id="54275" name="Rectangle 3"/>
          <p:cNvSpPr>
            <a:spLocks noGrp="1" noChangeArrowheads="1"/>
          </p:cNvSpPr>
          <p:nvPr>
            <p:ph type="body" idx="1"/>
          </p:nvPr>
        </p:nvSpPr>
        <p:spPr>
          <a:xfrm>
            <a:off x="457200" y="1676400"/>
            <a:ext cx="8229600" cy="4678363"/>
          </a:xfrm>
        </p:spPr>
        <p:txBody>
          <a:bodyPr/>
          <a:lstStyle/>
          <a:p>
            <a:pPr marL="609600" indent="-609600"/>
            <a:r>
              <a:rPr lang="es-ES"/>
              <a:t>Operadores: Percibirán el mismo sueldo que en la actualidad.</a:t>
            </a:r>
          </a:p>
          <a:p>
            <a:pPr marL="609600" indent="-609600"/>
            <a:endParaRPr lang="es-ES"/>
          </a:p>
          <a:p>
            <a:pPr marL="609600" indent="-609600"/>
            <a:r>
              <a:rPr lang="es-EC"/>
              <a:t>Grúas: Lo concerniente a combustible, repuestos, aceite, etc.</a:t>
            </a:r>
          </a:p>
          <a:p>
            <a:pPr marL="609600" indent="-609600">
              <a:buFont typeface="Wingdings" pitchFamily="2" charset="2"/>
              <a:buNone/>
            </a:pPr>
            <a:endParaRPr lang="es-EC"/>
          </a:p>
          <a:p>
            <a:pPr marL="609600" indent="-609600"/>
            <a:r>
              <a:rPr lang="es-EC"/>
              <a:t>Personal Especializado: Se sumarán 2 choferes a los 5 ya existentes</a:t>
            </a:r>
          </a:p>
          <a:p>
            <a:pPr marL="609600" indent="-609600">
              <a:buFont typeface="Wingdings" pitchFamily="2" charset="2"/>
              <a:buNone/>
            </a:pPr>
            <a:endParaRPr lang="es-EC" b="1"/>
          </a:p>
          <a:p>
            <a:pPr marL="609600" indent="-609600"/>
            <a:endParaRPr lang="es-EC" b="1"/>
          </a:p>
          <a:p>
            <a:pPr marL="609600" indent="-609600"/>
            <a:endParaRPr lang="es-EC" b="1"/>
          </a:p>
          <a:p>
            <a:pPr marL="609600" indent="-609600"/>
            <a:endParaRPr lang="es-E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s-ES" sz="3800"/>
              <a:t>LA FACTIBILIDAD FINANCIERA </a:t>
            </a:r>
          </a:p>
        </p:txBody>
      </p:sp>
      <p:sp>
        <p:nvSpPr>
          <p:cNvPr id="24579" name="Rectangle 3"/>
          <p:cNvSpPr>
            <a:spLocks noGrp="1" noChangeArrowheads="1"/>
          </p:cNvSpPr>
          <p:nvPr>
            <p:ph type="body" idx="1"/>
          </p:nvPr>
        </p:nvSpPr>
        <p:spPr/>
        <p:txBody>
          <a:bodyPr/>
          <a:lstStyle/>
          <a:p>
            <a:endParaRPr lang="es-ES" b="1"/>
          </a:p>
          <a:p>
            <a:r>
              <a:rPr lang="es-ES" b="1"/>
              <a:t>Análisis Financiero</a:t>
            </a:r>
          </a:p>
          <a:p>
            <a:pPr>
              <a:buFont typeface="Wingdings" pitchFamily="2" charset="2"/>
              <a:buNone/>
            </a:pPr>
            <a:endParaRPr lang="es-ES_tradnl" b="1"/>
          </a:p>
          <a:p>
            <a:pPr>
              <a:buFont typeface="Wingdings" pitchFamily="2" charset="2"/>
              <a:buNone/>
            </a:pPr>
            <a:endParaRPr lang="es-ES" b="1"/>
          </a:p>
          <a:p>
            <a:r>
              <a:rPr lang="es-ES" b="1"/>
              <a:t>Flujo de Caja</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s-ES" b="1"/>
              <a:t>Análisis Financiero</a:t>
            </a:r>
          </a:p>
        </p:txBody>
      </p:sp>
      <p:sp>
        <p:nvSpPr>
          <p:cNvPr id="25603" name="Rectangle 3"/>
          <p:cNvSpPr>
            <a:spLocks noGrp="1" noChangeArrowheads="1"/>
          </p:cNvSpPr>
          <p:nvPr>
            <p:ph type="body" idx="1"/>
          </p:nvPr>
        </p:nvSpPr>
        <p:spPr/>
        <p:txBody>
          <a:bodyPr/>
          <a:lstStyle/>
          <a:p>
            <a:r>
              <a:rPr lang="es-ES" b="1"/>
              <a:t>Estimación de Costos y Gastos</a:t>
            </a:r>
          </a:p>
          <a:p>
            <a:r>
              <a:rPr lang="es-ES" b="1"/>
              <a:t>Análisis Costo. Volumen. Utilidad</a:t>
            </a:r>
          </a:p>
          <a:p>
            <a:r>
              <a:rPr lang="es-ES" b="1"/>
              <a:t>Estudio Técnico</a:t>
            </a:r>
          </a:p>
          <a:p>
            <a:r>
              <a:rPr lang="es-ES" b="1"/>
              <a:t>Financiamiento</a:t>
            </a:r>
          </a:p>
          <a:p>
            <a:r>
              <a:rPr lang="es-ES" b="1"/>
              <a:t>Inversiones del Proyecto</a:t>
            </a:r>
          </a:p>
          <a:p>
            <a:r>
              <a:rPr lang="es-ES" b="1"/>
              <a:t>Determinación Del Tamaño óptimo y el VAUE</a:t>
            </a:r>
          </a:p>
          <a:p>
            <a:r>
              <a:rPr lang="es-ES" b="1"/>
              <a:t>Cálculo de la Depreciación Anual y Valor de Desecho</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s-ES" b="1"/>
              <a:t>Estimación de Costos y Gastos</a:t>
            </a:r>
          </a:p>
        </p:txBody>
      </p:sp>
      <p:sp>
        <p:nvSpPr>
          <p:cNvPr id="57347" name="Rectangle 3"/>
          <p:cNvSpPr>
            <a:spLocks noGrp="1" noChangeArrowheads="1"/>
          </p:cNvSpPr>
          <p:nvPr>
            <p:ph type="body" idx="1"/>
          </p:nvPr>
        </p:nvSpPr>
        <p:spPr/>
        <p:txBody>
          <a:bodyPr/>
          <a:lstStyle/>
          <a:p>
            <a:endParaRPr lang="es-ES_tradnl" sz="3200"/>
          </a:p>
          <a:p>
            <a:r>
              <a:rPr lang="es-ES_tradnl" sz="3200"/>
              <a:t>Costos Fijos</a:t>
            </a:r>
          </a:p>
          <a:p>
            <a:pPr>
              <a:buFont typeface="Wingdings" pitchFamily="2" charset="2"/>
              <a:buNone/>
            </a:pPr>
            <a:endParaRPr lang="es-ES_tradnl" sz="3200"/>
          </a:p>
          <a:p>
            <a:r>
              <a:rPr lang="es-ES_tradnl" sz="3200"/>
              <a:t>Costos Variables</a:t>
            </a:r>
          </a:p>
          <a:p>
            <a:endParaRPr lang="es-ES" sz="320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304800"/>
            <a:ext cx="8229600" cy="1143000"/>
          </a:xfrm>
        </p:spPr>
        <p:txBody>
          <a:bodyPr/>
          <a:lstStyle/>
          <a:p>
            <a:r>
              <a:rPr lang="es-ES_tradnl" sz="4600"/>
              <a:t>Costos Fijos</a:t>
            </a:r>
            <a:endParaRPr lang="es-ES" sz="4600"/>
          </a:p>
        </p:txBody>
      </p:sp>
      <p:graphicFrame>
        <p:nvGraphicFramePr>
          <p:cNvPr id="134309" name="Group 165"/>
          <p:cNvGraphicFramePr>
            <a:graphicFrameLocks noGrp="1"/>
          </p:cNvGraphicFramePr>
          <p:nvPr>
            <p:ph idx="1"/>
          </p:nvPr>
        </p:nvGraphicFramePr>
        <p:xfrm>
          <a:off x="2438400" y="1524000"/>
          <a:ext cx="3810000" cy="4851400"/>
        </p:xfrm>
        <a:graphic>
          <a:graphicData uri="http://schemas.openxmlformats.org/drawingml/2006/table">
            <a:tbl>
              <a:tblPr/>
              <a:tblGrid>
                <a:gridCol w="1584325"/>
                <a:gridCol w="930275"/>
                <a:gridCol w="1295400"/>
              </a:tblGrid>
              <a:tr h="330200">
                <a:tc gridSpan="3">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200" b="1" i="0" u="none" strike="noStrike" cap="none" normalizeH="0" baseline="0" smtClean="0">
                          <a:ln>
                            <a:noFill/>
                          </a:ln>
                          <a:solidFill>
                            <a:srgbClr val="FFFFFF"/>
                          </a:solidFill>
                          <a:effectLst/>
                          <a:latin typeface="Arial" charset="0"/>
                          <a:ea typeface="Times New Roman" pitchFamily="18" charset="0"/>
                          <a:cs typeface="Arial" charset="0"/>
                        </a:rPr>
                        <a:t>Gastos Fijos Mensuales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hMerge="1">
                  <a:txBody>
                    <a:bodyPr/>
                    <a:lstStyle/>
                    <a:p>
                      <a:endParaRPr lang="es-ES"/>
                    </a:p>
                  </a:txBody>
                  <a:tcPr/>
                </a:tc>
                <a:tc hMerge="1">
                  <a:txBody>
                    <a:bodyPr/>
                    <a:lstStyle/>
                    <a:p>
                      <a:endParaRPr lang="es-ES"/>
                    </a:p>
                  </a:txBody>
                  <a:tcPr/>
                </a:tc>
              </a:tr>
              <a:tr h="331788">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Agua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$ 263.58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3302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Luz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$ 175.72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2861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Teléfono</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$ 298.72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31788">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Publicidad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$ 678.97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302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Gastos de Alquiler</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$ 120.00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302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Gastos Varios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$ 30.83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69888">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Gerente General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100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683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Contadora - Asistente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700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53975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Coordinadora de Marketing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700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302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Choferes (3)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900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600075">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Comisiones a Vendedores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$ 9,412.50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30200">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chemeClr val="tx1"/>
                          </a:solidFill>
                          <a:effectLst/>
                          <a:latin typeface="Arial" charset="0"/>
                          <a:ea typeface="Times New Roman" pitchFamily="18" charset="0"/>
                          <a:cs typeface="Arial" charset="0"/>
                        </a:rPr>
                        <a:t>Total</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s-ES" sz="1100" b="1" i="0" u="none" strike="noStrike" cap="none" normalizeH="0" baseline="0" smtClean="0">
                          <a:ln>
                            <a:noFill/>
                          </a:ln>
                          <a:solidFill>
                            <a:schemeClr val="tx1"/>
                          </a:solidFill>
                          <a:effectLst/>
                          <a:latin typeface="Arial" charset="0"/>
                          <a:ea typeface="Times New Roman" pitchFamily="18" charset="0"/>
                          <a:cs typeface="Arial" charset="0"/>
                        </a:rPr>
                        <a:t>$ 13,380.32</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es-ES_tradnl" sz="4600"/>
              <a:t>Costos Variables</a:t>
            </a:r>
            <a:endParaRPr lang="es-ES" sz="4600"/>
          </a:p>
        </p:txBody>
      </p:sp>
      <p:graphicFrame>
        <p:nvGraphicFramePr>
          <p:cNvPr id="135706" name="Group 538"/>
          <p:cNvGraphicFramePr>
            <a:graphicFrameLocks noGrp="1"/>
          </p:cNvGraphicFramePr>
          <p:nvPr>
            <p:ph idx="1"/>
          </p:nvPr>
        </p:nvGraphicFramePr>
        <p:xfrm>
          <a:off x="2362200" y="1600200"/>
          <a:ext cx="4953000" cy="5029200"/>
        </p:xfrm>
        <a:graphic>
          <a:graphicData uri="http://schemas.openxmlformats.org/drawingml/2006/table">
            <a:tbl>
              <a:tblPr/>
              <a:tblGrid>
                <a:gridCol w="2549525"/>
                <a:gridCol w="1109663"/>
                <a:gridCol w="1293812"/>
              </a:tblGrid>
              <a:tr h="436563">
                <a:tc grid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FFFFFF"/>
                          </a:solidFill>
                          <a:effectLst/>
                          <a:latin typeface="Arial" charset="0"/>
                          <a:ea typeface="Times New Roman" pitchFamily="18" charset="0"/>
                          <a:cs typeface="Arial" charset="0"/>
                        </a:rPr>
                        <a:t>Gastos Variables Mensuales</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hMerge="1">
                  <a:txBody>
                    <a:bodyPr/>
                    <a:lstStyle/>
                    <a:p>
                      <a:endParaRPr lang="es-ES"/>
                    </a:p>
                  </a:txBody>
                  <a:tcPr/>
                </a:tc>
                <a:tc hMerge="1">
                  <a:txBody>
                    <a:bodyPr/>
                    <a:lstStyle/>
                    <a:p>
                      <a:endParaRPr lang="es-ES"/>
                    </a:p>
                  </a:txBody>
                  <a:tcPr/>
                </a:tc>
              </a:tr>
              <a:tr h="711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Combustible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$ 1,686.41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711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Lubricante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$ 1,073.74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4365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Peaje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$ 47.74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711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Reparación y Mantenimiento</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$ 910.41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711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Repuestos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$ 1,688.10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438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Vulcanizadora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$ 62.97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4365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Total</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charset="0"/>
                          <a:ea typeface="Times New Roman" pitchFamily="18"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chemeClr val="tx1"/>
                          </a:solidFill>
                          <a:effectLst/>
                          <a:latin typeface="Arial" charset="0"/>
                          <a:ea typeface="Times New Roman" pitchFamily="18" charset="0"/>
                          <a:cs typeface="Arial" charset="0"/>
                        </a:rPr>
                        <a:t>$ 5,469.35</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4365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FFFFFF"/>
                          </a:solidFill>
                          <a:effectLst/>
                          <a:latin typeface="Arial" charset="0"/>
                          <a:ea typeface="Times New Roman" pitchFamily="18" charset="0"/>
                          <a:cs typeface="Arial" charset="0"/>
                        </a:rPr>
                        <a:t>Costo Total Mensual </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rgbClr val="FFFFFF"/>
                          </a:solidFill>
                          <a:effectLst/>
                          <a:latin typeface="Arial" charset="0"/>
                          <a:ea typeface="Times New Roman" pitchFamily="18" charset="0"/>
                          <a:cs typeface="Arial" charset="0"/>
                        </a:rPr>
                        <a:t> </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FFFFFF"/>
                          </a:solidFill>
                          <a:effectLst/>
                          <a:latin typeface="Arial" charset="0"/>
                          <a:ea typeface="Times New Roman" pitchFamily="18" charset="0"/>
                          <a:cs typeface="Arial" charset="0"/>
                        </a:rPr>
                        <a:t>$ 18,849.67</a:t>
                      </a:r>
                      <a:endParaRPr kumimoji="0" lang="es-ES" sz="11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bl>
          </a:graphicData>
        </a:graphic>
      </p:graphicFrame>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s-ES" sz="2900" b="1"/>
              <a:t>Análisis Costo. Volumen. Utilidad</a:t>
            </a:r>
          </a:p>
        </p:txBody>
      </p:sp>
      <p:sp>
        <p:nvSpPr>
          <p:cNvPr id="58371" name="Rectangle 3"/>
          <p:cNvSpPr>
            <a:spLocks noGrp="1" noChangeArrowheads="1"/>
          </p:cNvSpPr>
          <p:nvPr>
            <p:ph type="body" sz="half" idx="1"/>
          </p:nvPr>
        </p:nvSpPr>
        <p:spPr>
          <a:xfrm>
            <a:off x="457200" y="1524000"/>
            <a:ext cx="8229600" cy="4602163"/>
          </a:xfrm>
        </p:spPr>
        <p:txBody>
          <a:bodyPr/>
          <a:lstStyle/>
          <a:p>
            <a:pPr algn="ctr"/>
            <a:r>
              <a:rPr lang="es-ES_tradnl" sz="2000"/>
              <a:t>Punto de equilibrio para membresías livianas</a:t>
            </a:r>
            <a:endParaRPr lang="es-ES" sz="2000"/>
          </a:p>
        </p:txBody>
      </p:sp>
      <p:sp>
        <p:nvSpPr>
          <p:cNvPr id="58375" name="Rectangle 7"/>
          <p:cNvSpPr>
            <a:spLocks noChangeArrowheads="1"/>
          </p:cNvSpPr>
          <p:nvPr/>
        </p:nvSpPr>
        <p:spPr bwMode="auto">
          <a:xfrm>
            <a:off x="0" y="2590800"/>
            <a:ext cx="9144000" cy="0"/>
          </a:xfrm>
          <a:prstGeom prst="rect">
            <a:avLst/>
          </a:prstGeom>
          <a:solidFill>
            <a:srgbClr val="FFFFCC"/>
          </a:solidFill>
          <a:ln w="9525">
            <a:noFill/>
            <a:miter lim="800000"/>
            <a:headEnd/>
            <a:tailEnd/>
          </a:ln>
          <a:effectLst/>
        </p:spPr>
        <p:txBody>
          <a:bodyPr wrap="none" anchor="ctr">
            <a:spAutoFit/>
          </a:bodyPr>
          <a:lstStyle/>
          <a:p>
            <a:endParaRPr lang="es-ES"/>
          </a:p>
        </p:txBody>
      </p:sp>
      <p:sp>
        <p:nvSpPr>
          <p:cNvPr id="58376" name="Rectangle 8"/>
          <p:cNvSpPr>
            <a:spLocks noChangeArrowheads="1"/>
          </p:cNvSpPr>
          <p:nvPr/>
        </p:nvSpPr>
        <p:spPr bwMode="auto">
          <a:xfrm>
            <a:off x="0" y="2590800"/>
            <a:ext cx="2162175" cy="0"/>
          </a:xfrm>
          <a:prstGeom prst="rect">
            <a:avLst/>
          </a:prstGeom>
          <a:solidFill>
            <a:srgbClr val="FFFFCC"/>
          </a:solidFill>
          <a:ln w="9525">
            <a:noFill/>
            <a:miter lim="800000"/>
            <a:headEnd/>
            <a:tailEnd/>
          </a:ln>
          <a:effectLst/>
        </p:spPr>
        <p:txBody>
          <a:bodyPr wrap="none">
            <a:spAutoFit/>
          </a:bodyPr>
          <a:lstStyle/>
          <a:p>
            <a:endParaRPr lang="es-ES" sz="1800"/>
          </a:p>
        </p:txBody>
      </p:sp>
      <p:sp>
        <p:nvSpPr>
          <p:cNvPr id="58377" name="Rectangle 9"/>
          <p:cNvSpPr>
            <a:spLocks noChangeArrowheads="1"/>
          </p:cNvSpPr>
          <p:nvPr/>
        </p:nvSpPr>
        <p:spPr bwMode="auto">
          <a:xfrm>
            <a:off x="0" y="2590800"/>
            <a:ext cx="2162175" cy="0"/>
          </a:xfrm>
          <a:prstGeom prst="rect">
            <a:avLst/>
          </a:prstGeom>
          <a:solidFill>
            <a:srgbClr val="FFFFCC"/>
          </a:solidFill>
          <a:ln w="9525">
            <a:noFill/>
            <a:miter lim="800000"/>
            <a:headEnd/>
            <a:tailEnd/>
          </a:ln>
          <a:effectLst/>
        </p:spPr>
        <p:txBody>
          <a:bodyPr wrap="none">
            <a:spAutoFit/>
          </a:bodyPr>
          <a:lstStyle/>
          <a:p>
            <a:endParaRPr lang="es-ES" sz="1800"/>
          </a:p>
        </p:txBody>
      </p:sp>
      <p:sp>
        <p:nvSpPr>
          <p:cNvPr id="58378" name="Rectangle 10"/>
          <p:cNvSpPr>
            <a:spLocks noChangeArrowheads="1"/>
          </p:cNvSpPr>
          <p:nvPr/>
        </p:nvSpPr>
        <p:spPr bwMode="auto">
          <a:xfrm>
            <a:off x="0" y="2590800"/>
            <a:ext cx="2162175" cy="0"/>
          </a:xfrm>
          <a:prstGeom prst="rect">
            <a:avLst/>
          </a:prstGeom>
          <a:solidFill>
            <a:srgbClr val="FFFFCC"/>
          </a:solidFill>
          <a:ln w="9525">
            <a:noFill/>
            <a:miter lim="800000"/>
            <a:headEnd/>
            <a:tailEnd/>
          </a:ln>
          <a:effectLst/>
        </p:spPr>
        <p:txBody>
          <a:bodyPr wrap="none">
            <a:spAutoFit/>
          </a:bodyPr>
          <a:lstStyle/>
          <a:p>
            <a:endParaRPr lang="es-ES" sz="1800"/>
          </a:p>
        </p:txBody>
      </p:sp>
      <p:sp>
        <p:nvSpPr>
          <p:cNvPr id="58391" name="Rectangle 23"/>
          <p:cNvSpPr>
            <a:spLocks noChangeArrowheads="1"/>
          </p:cNvSpPr>
          <p:nvPr/>
        </p:nvSpPr>
        <p:spPr bwMode="auto">
          <a:xfrm>
            <a:off x="0" y="2590800"/>
            <a:ext cx="9144000" cy="0"/>
          </a:xfrm>
          <a:prstGeom prst="rect">
            <a:avLst/>
          </a:prstGeom>
          <a:solidFill>
            <a:srgbClr val="FFFFCC"/>
          </a:solidFill>
          <a:ln w="9525">
            <a:noFill/>
            <a:miter lim="800000"/>
            <a:headEnd/>
            <a:tailEnd/>
          </a:ln>
          <a:effectLst/>
        </p:spPr>
        <p:txBody>
          <a:bodyPr wrap="none" anchor="ctr">
            <a:spAutoFit/>
          </a:bodyPr>
          <a:lstStyle/>
          <a:p>
            <a:endParaRPr lang="es-ES"/>
          </a:p>
        </p:txBody>
      </p:sp>
      <p:sp>
        <p:nvSpPr>
          <p:cNvPr id="58392" name="Rectangle 24"/>
          <p:cNvSpPr>
            <a:spLocks noChangeArrowheads="1"/>
          </p:cNvSpPr>
          <p:nvPr/>
        </p:nvSpPr>
        <p:spPr bwMode="auto">
          <a:xfrm>
            <a:off x="0" y="2590800"/>
            <a:ext cx="2162175" cy="0"/>
          </a:xfrm>
          <a:prstGeom prst="rect">
            <a:avLst/>
          </a:prstGeom>
          <a:solidFill>
            <a:srgbClr val="FFFFCC"/>
          </a:solidFill>
          <a:ln w="9525">
            <a:noFill/>
            <a:miter lim="800000"/>
            <a:headEnd/>
            <a:tailEnd/>
          </a:ln>
          <a:effectLst/>
        </p:spPr>
        <p:txBody>
          <a:bodyPr wrap="none">
            <a:spAutoFit/>
          </a:bodyPr>
          <a:lstStyle/>
          <a:p>
            <a:endParaRPr lang="es-ES" sz="1800"/>
          </a:p>
        </p:txBody>
      </p:sp>
      <p:sp>
        <p:nvSpPr>
          <p:cNvPr id="58393" name="Rectangle 25"/>
          <p:cNvSpPr>
            <a:spLocks noChangeArrowheads="1"/>
          </p:cNvSpPr>
          <p:nvPr/>
        </p:nvSpPr>
        <p:spPr bwMode="auto">
          <a:xfrm>
            <a:off x="0" y="2590800"/>
            <a:ext cx="2162175" cy="0"/>
          </a:xfrm>
          <a:prstGeom prst="rect">
            <a:avLst/>
          </a:prstGeom>
          <a:solidFill>
            <a:srgbClr val="FFFFCC"/>
          </a:solidFill>
          <a:ln w="9525">
            <a:noFill/>
            <a:miter lim="800000"/>
            <a:headEnd/>
            <a:tailEnd/>
          </a:ln>
          <a:effectLst/>
        </p:spPr>
        <p:txBody>
          <a:bodyPr wrap="none">
            <a:spAutoFit/>
          </a:bodyPr>
          <a:lstStyle/>
          <a:p>
            <a:endParaRPr lang="es-ES" sz="1800"/>
          </a:p>
        </p:txBody>
      </p:sp>
      <p:sp>
        <p:nvSpPr>
          <p:cNvPr id="58394" name="Rectangle 26"/>
          <p:cNvSpPr>
            <a:spLocks noChangeArrowheads="1"/>
          </p:cNvSpPr>
          <p:nvPr/>
        </p:nvSpPr>
        <p:spPr bwMode="auto">
          <a:xfrm>
            <a:off x="0" y="2590800"/>
            <a:ext cx="2162175" cy="0"/>
          </a:xfrm>
          <a:prstGeom prst="rect">
            <a:avLst/>
          </a:prstGeom>
          <a:solidFill>
            <a:srgbClr val="FFFFCC"/>
          </a:solidFill>
          <a:ln w="9525">
            <a:noFill/>
            <a:miter lim="800000"/>
            <a:headEnd/>
            <a:tailEnd/>
          </a:ln>
          <a:effectLst/>
        </p:spPr>
        <p:txBody>
          <a:bodyPr wrap="none">
            <a:spAutoFit/>
          </a:bodyPr>
          <a:lstStyle/>
          <a:p>
            <a:endParaRPr lang="es-ES" sz="1800"/>
          </a:p>
        </p:txBody>
      </p:sp>
      <p:graphicFrame>
        <p:nvGraphicFramePr>
          <p:cNvPr id="58407" name="Object 39"/>
          <p:cNvGraphicFramePr>
            <a:graphicFrameLocks noChangeAspect="1"/>
          </p:cNvGraphicFramePr>
          <p:nvPr/>
        </p:nvGraphicFramePr>
        <p:xfrm>
          <a:off x="3581400" y="4648200"/>
          <a:ext cx="1371600" cy="525463"/>
        </p:xfrm>
        <a:graphic>
          <a:graphicData uri="http://schemas.openxmlformats.org/presentationml/2006/ole">
            <p:oleObj spid="_x0000_s58407" name="Ecuación" r:id="rId3" imgW="1016000" imgH="393700" progId="Equation.3">
              <p:embed/>
            </p:oleObj>
          </a:graphicData>
        </a:graphic>
      </p:graphicFrame>
      <p:graphicFrame>
        <p:nvGraphicFramePr>
          <p:cNvPr id="58406" name="Object 38"/>
          <p:cNvGraphicFramePr>
            <a:graphicFrameLocks noChangeAspect="1"/>
          </p:cNvGraphicFramePr>
          <p:nvPr/>
        </p:nvGraphicFramePr>
        <p:xfrm>
          <a:off x="3581400" y="5410200"/>
          <a:ext cx="1295400" cy="347663"/>
        </p:xfrm>
        <a:graphic>
          <a:graphicData uri="http://schemas.openxmlformats.org/presentationml/2006/ole">
            <p:oleObj spid="_x0000_s58406" name="Ecuación" r:id="rId4" imgW="672840" imgH="177480" progId="Equation.3">
              <p:embed/>
            </p:oleObj>
          </a:graphicData>
        </a:graphic>
      </p:graphicFrame>
      <p:sp>
        <p:nvSpPr>
          <p:cNvPr id="58408" name="Rectangle 40"/>
          <p:cNvSpPr>
            <a:spLocks noChangeArrowheads="1"/>
          </p:cNvSpPr>
          <p:nvPr/>
        </p:nvSpPr>
        <p:spPr bwMode="auto">
          <a:xfrm>
            <a:off x="0" y="3006725"/>
            <a:ext cx="9144000" cy="0"/>
          </a:xfrm>
          <a:prstGeom prst="rect">
            <a:avLst/>
          </a:prstGeom>
          <a:noFill/>
          <a:ln w="9525">
            <a:noFill/>
            <a:miter lim="800000"/>
            <a:headEnd/>
            <a:tailEnd/>
          </a:ln>
          <a:effectLst/>
        </p:spPr>
        <p:txBody>
          <a:bodyPr wrap="none" anchor="ctr">
            <a:spAutoFit/>
          </a:bodyPr>
          <a:lstStyle/>
          <a:p>
            <a:endParaRPr lang="es-ES"/>
          </a:p>
        </p:txBody>
      </p:sp>
      <p:sp>
        <p:nvSpPr>
          <p:cNvPr id="58409" name="Rectangle 41"/>
          <p:cNvSpPr>
            <a:spLocks noChangeArrowheads="1"/>
          </p:cNvSpPr>
          <p:nvPr/>
        </p:nvSpPr>
        <p:spPr bwMode="auto">
          <a:xfrm>
            <a:off x="0" y="3397250"/>
            <a:ext cx="9144000" cy="0"/>
          </a:xfrm>
          <a:prstGeom prst="rect">
            <a:avLst/>
          </a:prstGeom>
          <a:noFill/>
          <a:ln w="9525">
            <a:noFill/>
            <a:miter lim="800000"/>
            <a:headEnd/>
            <a:tailEnd/>
          </a:ln>
          <a:effectLst/>
        </p:spPr>
        <p:txBody>
          <a:bodyPr wrap="none" anchor="ctr">
            <a:spAutoFit/>
          </a:bodyPr>
          <a:lstStyle/>
          <a:p>
            <a:endParaRPr lang="es-ES" sz="1800"/>
          </a:p>
        </p:txBody>
      </p:sp>
      <p:sp>
        <p:nvSpPr>
          <p:cNvPr id="58410" name="Rectangle 42"/>
          <p:cNvSpPr>
            <a:spLocks noChangeArrowheads="1"/>
          </p:cNvSpPr>
          <p:nvPr/>
        </p:nvSpPr>
        <p:spPr bwMode="auto">
          <a:xfrm>
            <a:off x="4800600" y="5462588"/>
            <a:ext cx="682625" cy="274637"/>
          </a:xfrm>
          <a:prstGeom prst="rect">
            <a:avLst/>
          </a:prstGeom>
          <a:noFill/>
          <a:ln w="9525">
            <a:noFill/>
            <a:miter lim="800000"/>
            <a:headEnd/>
            <a:tailEnd/>
          </a:ln>
          <a:effectLst/>
        </p:spPr>
        <p:txBody>
          <a:bodyPr anchor="ctr">
            <a:spAutoFit/>
          </a:bodyPr>
          <a:lstStyle/>
          <a:p>
            <a:pPr algn="ctr"/>
            <a:r>
              <a:rPr lang="es-EC" sz="1200" b="1">
                <a:solidFill>
                  <a:srgbClr val="000000"/>
                </a:solidFill>
                <a:ea typeface="Times New Roman" pitchFamily="18" charset="0"/>
                <a:cs typeface="Arial" charset="0"/>
              </a:rPr>
              <a:t> </a:t>
            </a:r>
            <a:r>
              <a:rPr lang="es-EC" sz="1200" b="1" i="1">
                <a:solidFill>
                  <a:srgbClr val="000000"/>
                </a:solidFill>
                <a:ea typeface="Times New Roman" pitchFamily="18" charset="0"/>
                <a:cs typeface="Arial" charset="0"/>
              </a:rPr>
              <a:t>mes</a:t>
            </a:r>
            <a:endParaRPr lang="es-EC" sz="1800">
              <a:ea typeface="Times New Roman" pitchFamily="18" charset="0"/>
              <a:cs typeface="Arial" charset="0"/>
            </a:endParaRPr>
          </a:p>
        </p:txBody>
      </p:sp>
      <p:sp>
        <p:nvSpPr>
          <p:cNvPr id="58411" name="Text Box 43"/>
          <p:cNvSpPr txBox="1">
            <a:spLocks noChangeArrowheads="1"/>
          </p:cNvSpPr>
          <p:nvPr/>
        </p:nvSpPr>
        <p:spPr bwMode="auto">
          <a:xfrm>
            <a:off x="457200" y="2743200"/>
            <a:ext cx="2362200" cy="579438"/>
          </a:xfrm>
          <a:prstGeom prst="rect">
            <a:avLst/>
          </a:prstGeom>
          <a:noFill/>
          <a:ln w="9525">
            <a:noFill/>
            <a:miter lim="800000"/>
            <a:headEnd/>
            <a:tailEnd/>
          </a:ln>
          <a:effectLst/>
        </p:spPr>
        <p:txBody>
          <a:bodyPr>
            <a:spAutoFit/>
          </a:bodyPr>
          <a:lstStyle/>
          <a:p>
            <a:pPr>
              <a:spcBef>
                <a:spcPct val="50000"/>
              </a:spcBef>
            </a:pPr>
            <a:endParaRPr lang="es-ES"/>
          </a:p>
        </p:txBody>
      </p:sp>
      <p:sp>
        <p:nvSpPr>
          <p:cNvPr id="58413" name="Text Box 45"/>
          <p:cNvSpPr txBox="1">
            <a:spLocks noChangeArrowheads="1"/>
          </p:cNvSpPr>
          <p:nvPr/>
        </p:nvSpPr>
        <p:spPr bwMode="auto">
          <a:xfrm>
            <a:off x="3124200" y="2209800"/>
            <a:ext cx="2438400" cy="579438"/>
          </a:xfrm>
          <a:prstGeom prst="rect">
            <a:avLst/>
          </a:prstGeom>
          <a:noFill/>
          <a:ln w="9525">
            <a:noFill/>
            <a:miter lim="800000"/>
            <a:headEnd/>
            <a:tailEnd/>
          </a:ln>
          <a:effectLst/>
        </p:spPr>
        <p:txBody>
          <a:bodyPr>
            <a:spAutoFit/>
          </a:bodyPr>
          <a:lstStyle/>
          <a:p>
            <a:pPr>
              <a:spcBef>
                <a:spcPct val="50000"/>
              </a:spcBef>
            </a:pPr>
            <a:endParaRPr lang="es-ES"/>
          </a:p>
        </p:txBody>
      </p:sp>
      <p:graphicFrame>
        <p:nvGraphicFramePr>
          <p:cNvPr id="58414" name="Object 46"/>
          <p:cNvGraphicFramePr>
            <a:graphicFrameLocks noChangeAspect="1"/>
          </p:cNvGraphicFramePr>
          <p:nvPr/>
        </p:nvGraphicFramePr>
        <p:xfrm>
          <a:off x="3581400" y="2209800"/>
          <a:ext cx="1600200" cy="628650"/>
        </p:xfrm>
        <a:graphic>
          <a:graphicData uri="http://schemas.openxmlformats.org/presentationml/2006/ole">
            <p:oleObj spid="_x0000_s58414" name="Ecuación" r:id="rId5" imgW="1066800" imgH="419100" progId="Equation.3">
              <p:embed/>
            </p:oleObj>
          </a:graphicData>
        </a:graphic>
      </p:graphicFrame>
      <p:graphicFrame>
        <p:nvGraphicFramePr>
          <p:cNvPr id="58415" name="Object 47"/>
          <p:cNvGraphicFramePr>
            <a:graphicFrameLocks noChangeAspect="1"/>
          </p:cNvGraphicFramePr>
          <p:nvPr/>
        </p:nvGraphicFramePr>
        <p:xfrm>
          <a:off x="3581400" y="3048000"/>
          <a:ext cx="1981200" cy="725488"/>
        </p:xfrm>
        <a:graphic>
          <a:graphicData uri="http://schemas.openxmlformats.org/presentationml/2006/ole">
            <p:oleObj spid="_x0000_s58415" name="Ecuación" r:id="rId6" imgW="1066337" imgH="393529" progId="Equation.3">
              <p:embed/>
            </p:oleObj>
          </a:graphicData>
        </a:graphic>
      </p:graphicFrame>
      <p:graphicFrame>
        <p:nvGraphicFramePr>
          <p:cNvPr id="58416" name="Object 48"/>
          <p:cNvGraphicFramePr>
            <a:graphicFrameLocks noChangeAspect="1"/>
          </p:cNvGraphicFramePr>
          <p:nvPr/>
        </p:nvGraphicFramePr>
        <p:xfrm>
          <a:off x="3581400" y="3962400"/>
          <a:ext cx="1079500" cy="287338"/>
        </p:xfrm>
        <a:graphic>
          <a:graphicData uri="http://schemas.openxmlformats.org/presentationml/2006/ole">
            <p:oleObj spid="_x0000_s58416" name="Ecuación" r:id="rId7" imgW="710891" imgH="177723" progId="Equation.3">
              <p:embed/>
            </p:oleObj>
          </a:graphicData>
        </a:graphic>
      </p:graphicFrame>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s-ES" sz="2900" b="1"/>
              <a:t>Análisis Costo. Volumen. Utilidad</a:t>
            </a:r>
          </a:p>
        </p:txBody>
      </p:sp>
      <p:sp>
        <p:nvSpPr>
          <p:cNvPr id="139267" name="Rectangle 3"/>
          <p:cNvSpPr>
            <a:spLocks noGrp="1" noChangeArrowheads="1"/>
          </p:cNvSpPr>
          <p:nvPr>
            <p:ph type="body" idx="1"/>
          </p:nvPr>
        </p:nvSpPr>
        <p:spPr/>
        <p:txBody>
          <a:bodyPr/>
          <a:lstStyle/>
          <a:p>
            <a:pPr algn="ctr"/>
            <a:r>
              <a:rPr lang="es-ES_tradnl" sz="2400"/>
              <a:t>Punto de equilibrio para membresías pesadas</a:t>
            </a:r>
            <a:endParaRPr lang="es-ES" sz="2400"/>
          </a:p>
          <a:p>
            <a:endParaRPr lang="es-ES_tradnl" sz="2400"/>
          </a:p>
          <a:p>
            <a:endParaRPr lang="es-ES" sz="2400"/>
          </a:p>
        </p:txBody>
      </p:sp>
      <p:sp>
        <p:nvSpPr>
          <p:cNvPr id="139269" name="Rectangle 5"/>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9268" name="Object 4"/>
          <p:cNvGraphicFramePr>
            <a:graphicFrameLocks noChangeAspect="1"/>
          </p:cNvGraphicFramePr>
          <p:nvPr/>
        </p:nvGraphicFramePr>
        <p:xfrm>
          <a:off x="3810000" y="2209800"/>
          <a:ext cx="1447800" cy="563563"/>
        </p:xfrm>
        <a:graphic>
          <a:graphicData uri="http://schemas.openxmlformats.org/presentationml/2006/ole">
            <p:oleObj spid="_x0000_s139268" name="Ecuación" r:id="rId3" imgW="1079500" imgH="419100" progId="Equation.3">
              <p:embed/>
            </p:oleObj>
          </a:graphicData>
        </a:graphic>
      </p:graphicFrame>
      <p:sp>
        <p:nvSpPr>
          <p:cNvPr id="139271" name="Rectangle 7"/>
          <p:cNvSpPr>
            <a:spLocks noChangeArrowheads="1"/>
          </p:cNvSpPr>
          <p:nvPr/>
        </p:nvSpPr>
        <p:spPr bwMode="auto">
          <a:xfrm>
            <a:off x="0" y="3233738"/>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9270" name="Object 6"/>
          <p:cNvGraphicFramePr>
            <a:graphicFrameLocks noChangeAspect="1"/>
          </p:cNvGraphicFramePr>
          <p:nvPr/>
        </p:nvGraphicFramePr>
        <p:xfrm>
          <a:off x="3810000" y="2895600"/>
          <a:ext cx="1752600" cy="600075"/>
        </p:xfrm>
        <a:graphic>
          <a:graphicData uri="http://schemas.openxmlformats.org/presentationml/2006/ole">
            <p:oleObj spid="_x0000_s139270" name="Ecuación" r:id="rId4" imgW="1143000" imgH="393700" progId="Equation.3">
              <p:embed/>
            </p:oleObj>
          </a:graphicData>
        </a:graphic>
      </p:graphicFrame>
      <p:sp>
        <p:nvSpPr>
          <p:cNvPr id="139273" name="Rectangle 9"/>
          <p:cNvSpPr>
            <a:spLocks noChangeArrowheads="1"/>
          </p:cNvSpPr>
          <p:nvPr/>
        </p:nvSpPr>
        <p:spPr bwMode="auto">
          <a:xfrm>
            <a:off x="0" y="3348038"/>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9272" name="Object 8"/>
          <p:cNvGraphicFramePr>
            <a:graphicFrameLocks noChangeAspect="1"/>
          </p:cNvGraphicFramePr>
          <p:nvPr/>
        </p:nvGraphicFramePr>
        <p:xfrm>
          <a:off x="3810000" y="3581400"/>
          <a:ext cx="1143000" cy="357188"/>
        </p:xfrm>
        <a:graphic>
          <a:graphicData uri="http://schemas.openxmlformats.org/presentationml/2006/ole">
            <p:oleObj spid="_x0000_s139272" name="Ecuación" r:id="rId5" imgW="622030" imgH="165028" progId="Equation.3">
              <p:embed/>
            </p:oleObj>
          </a:graphicData>
        </a:graphic>
      </p:graphicFrame>
      <p:sp>
        <p:nvSpPr>
          <p:cNvPr id="139275" name="Rectangle 11"/>
          <p:cNvSpPr>
            <a:spLocks noChangeArrowheads="1"/>
          </p:cNvSpPr>
          <p:nvPr/>
        </p:nvSpPr>
        <p:spPr bwMode="auto">
          <a:xfrm>
            <a:off x="0" y="3233738"/>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9274" name="Object 10"/>
          <p:cNvGraphicFramePr>
            <a:graphicFrameLocks noChangeAspect="1"/>
          </p:cNvGraphicFramePr>
          <p:nvPr/>
        </p:nvGraphicFramePr>
        <p:xfrm>
          <a:off x="3733800" y="4267200"/>
          <a:ext cx="1219200" cy="515938"/>
        </p:xfrm>
        <a:graphic>
          <a:graphicData uri="http://schemas.openxmlformats.org/presentationml/2006/ole">
            <p:oleObj spid="_x0000_s139274" name="Ecuación" r:id="rId6" imgW="926698" imgH="393529" progId="Equation.3">
              <p:embed/>
            </p:oleObj>
          </a:graphicData>
        </a:graphic>
      </p:graphicFrame>
      <p:sp>
        <p:nvSpPr>
          <p:cNvPr id="139277" name="Rectangle 13"/>
          <p:cNvSpPr>
            <a:spLocks noChangeArrowheads="1"/>
          </p:cNvSpPr>
          <p:nvPr/>
        </p:nvSpPr>
        <p:spPr bwMode="auto">
          <a:xfrm>
            <a:off x="0" y="3338513"/>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9276" name="Object 12"/>
          <p:cNvGraphicFramePr>
            <a:graphicFrameLocks noChangeAspect="1"/>
          </p:cNvGraphicFramePr>
          <p:nvPr/>
        </p:nvGraphicFramePr>
        <p:xfrm>
          <a:off x="3733800" y="4876800"/>
          <a:ext cx="1143000" cy="301625"/>
        </p:xfrm>
        <a:graphic>
          <a:graphicData uri="http://schemas.openxmlformats.org/presentationml/2006/ole">
            <p:oleObj spid="_x0000_s139276" name="Ecuación" r:id="rId7" imgW="685502" imgH="177723" progId="Equation.3">
              <p:embed/>
            </p:oleObj>
          </a:graphicData>
        </a:graphic>
      </p:graphicFrame>
      <p:sp>
        <p:nvSpPr>
          <p:cNvPr id="139278" name="Rectangle 14"/>
          <p:cNvSpPr>
            <a:spLocks noChangeArrowheads="1"/>
          </p:cNvSpPr>
          <p:nvPr/>
        </p:nvSpPr>
        <p:spPr bwMode="auto">
          <a:xfrm>
            <a:off x="5105400" y="3657600"/>
            <a:ext cx="1720850" cy="274638"/>
          </a:xfrm>
          <a:prstGeom prst="rect">
            <a:avLst/>
          </a:prstGeom>
          <a:noFill/>
          <a:ln w="9525">
            <a:noFill/>
            <a:miter lim="800000"/>
            <a:headEnd/>
            <a:tailEnd/>
          </a:ln>
          <a:effectLst/>
        </p:spPr>
        <p:txBody>
          <a:bodyPr wrap="none" anchor="ctr">
            <a:spAutoFit/>
          </a:bodyPr>
          <a:lstStyle/>
          <a:p>
            <a:pPr algn="ctr"/>
            <a:r>
              <a:rPr lang="es-EC" sz="1200" b="1"/>
              <a:t>Membresías Pesadas</a:t>
            </a:r>
          </a:p>
        </p:txBody>
      </p:sp>
      <p:sp>
        <p:nvSpPr>
          <p:cNvPr id="139279" name="Rectangle 15"/>
          <p:cNvSpPr>
            <a:spLocks noChangeArrowheads="1"/>
          </p:cNvSpPr>
          <p:nvPr/>
        </p:nvSpPr>
        <p:spPr bwMode="auto">
          <a:xfrm>
            <a:off x="4876800" y="4876800"/>
            <a:ext cx="530225" cy="274638"/>
          </a:xfrm>
          <a:prstGeom prst="rect">
            <a:avLst/>
          </a:prstGeom>
          <a:noFill/>
          <a:ln w="9525">
            <a:noFill/>
            <a:miter lim="800000"/>
            <a:headEnd/>
            <a:tailEnd/>
          </a:ln>
          <a:effectLst/>
        </p:spPr>
        <p:txBody>
          <a:bodyPr wrap="none" anchor="ctr">
            <a:spAutoFit/>
          </a:bodyPr>
          <a:lstStyle/>
          <a:p>
            <a:r>
              <a:rPr lang="es-EC" sz="1200" b="1" i="1"/>
              <a:t>mes</a:t>
            </a:r>
            <a:r>
              <a:rPr lang="es-ES" sz="1200"/>
              <a:t> </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s-ES" b="1"/>
              <a:t>Estudio Técnico</a:t>
            </a:r>
          </a:p>
        </p:txBody>
      </p:sp>
      <p:sp>
        <p:nvSpPr>
          <p:cNvPr id="59395" name="Rectangle 3"/>
          <p:cNvSpPr>
            <a:spLocks noGrp="1" noChangeArrowheads="1"/>
          </p:cNvSpPr>
          <p:nvPr>
            <p:ph type="body" idx="1"/>
          </p:nvPr>
        </p:nvSpPr>
        <p:spPr>
          <a:xfrm>
            <a:off x="381000" y="1752600"/>
            <a:ext cx="8229600" cy="4525963"/>
          </a:xfrm>
        </p:spPr>
        <p:txBody>
          <a:bodyPr/>
          <a:lstStyle/>
          <a:p>
            <a:r>
              <a:rPr lang="es-ES_tradnl"/>
              <a:t>Balance del personal</a:t>
            </a:r>
          </a:p>
          <a:p>
            <a:endParaRPr lang="es-ES_tradnl"/>
          </a:p>
          <a:p>
            <a:r>
              <a:rPr lang="es-ES_tradnl"/>
              <a:t>Inversión en Activos fijos</a:t>
            </a:r>
          </a:p>
          <a:p>
            <a:endParaRPr lang="es-ES_tradnl"/>
          </a:p>
          <a:p>
            <a:r>
              <a:rPr lang="es-ES_tradnl"/>
              <a:t>Inversión en Activos intangibles</a:t>
            </a:r>
            <a:endParaRPr lang="es-E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s-ES_tradnl" sz="3800"/>
              <a:t>Balance del personal</a:t>
            </a:r>
            <a:br>
              <a:rPr lang="es-ES_tradnl" sz="3800"/>
            </a:br>
            <a:endParaRPr lang="es-ES" sz="3800"/>
          </a:p>
        </p:txBody>
      </p:sp>
      <p:graphicFrame>
        <p:nvGraphicFramePr>
          <p:cNvPr id="140562" name="Group 274"/>
          <p:cNvGraphicFramePr>
            <a:graphicFrameLocks noGrp="1"/>
          </p:cNvGraphicFramePr>
          <p:nvPr>
            <p:ph idx="1"/>
          </p:nvPr>
        </p:nvGraphicFramePr>
        <p:xfrm>
          <a:off x="838200" y="1905000"/>
          <a:ext cx="7772400" cy="3749675"/>
        </p:xfrm>
        <a:graphic>
          <a:graphicData uri="http://schemas.openxmlformats.org/drawingml/2006/table">
            <a:tbl>
              <a:tblPr/>
              <a:tblGrid>
                <a:gridCol w="2716213"/>
                <a:gridCol w="1236662"/>
                <a:gridCol w="1290638"/>
                <a:gridCol w="1397000"/>
                <a:gridCol w="1131887"/>
              </a:tblGrid>
              <a:tr h="622300">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FFFFFF"/>
                          </a:solidFill>
                          <a:effectLst/>
                          <a:latin typeface="Arial" charset="0"/>
                          <a:cs typeface="Arial" charset="0"/>
                        </a:rPr>
                        <a:t> </a:t>
                      </a:r>
                      <a:r>
                        <a:rPr kumimoji="0" lang="es-ES" sz="1600" b="1" i="0" u="none" strike="noStrike" cap="none" normalizeH="0" baseline="0" smtClean="0">
                          <a:ln>
                            <a:noFill/>
                          </a:ln>
                          <a:solidFill>
                            <a:srgbClr val="FFFFFF"/>
                          </a:solidFill>
                          <a:effectLst/>
                          <a:latin typeface="Arial" charset="0"/>
                          <a:cs typeface="Arial" charset="0"/>
                        </a:rPr>
                        <a:t>BALANCE DE PERSONAL </a:t>
                      </a:r>
                      <a:endParaRPr kumimoji="0" lang="es-E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6223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FFFFFF"/>
                          </a:solidFill>
                          <a:effectLst/>
                          <a:latin typeface="Arial" charset="0"/>
                          <a:cs typeface="Arial" charset="0"/>
                        </a:rPr>
                        <a:t> </a:t>
                      </a:r>
                      <a:endParaRPr kumimoji="0" lang="es-E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 Cantidad </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 C. Unitario (mensual) </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 Costo Total (mensual) </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FFFF"/>
                          </a:solidFill>
                          <a:effectLst/>
                          <a:latin typeface="Arial" charset="0"/>
                          <a:cs typeface="Arial" charset="0"/>
                        </a:rPr>
                        <a:t> Costo Total (anual) </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6699"/>
                    </a:solidFill>
                  </a:tcPr>
                </a:tc>
              </a:tr>
              <a:tr h="625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Gerente General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1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100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100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1.200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6270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Contadora - Asistente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1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700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700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8.400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625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Coordinadora de Marketing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1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700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700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8.400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6270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chemeClr val="tx1"/>
                          </a:solidFill>
                          <a:effectLst/>
                          <a:latin typeface="Arial" charset="0"/>
                          <a:cs typeface="Arial" charset="0"/>
                        </a:rPr>
                        <a:t>           1.500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Arial" charset="0"/>
                          <a:cs typeface="Arial" charset="0"/>
                        </a:rPr>
                        <a:t>    18.000 </a:t>
                      </a:r>
                      <a:endParaRPr kumimoji="0" lang="es-E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Capas">
  <a:themeElements>
    <a:clrScheme name="Capa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Capa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a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Capa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Capa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Capa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Capa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Capa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Capa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Capa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Capa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Capa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Layers</Template>
  <TotalTime>419</TotalTime>
  <Words>4300</Words>
  <Application>Microsoft PowerPoint</Application>
  <PresentationFormat>Presentación en pantalla (4:3)</PresentationFormat>
  <Paragraphs>1322</Paragraphs>
  <Slides>121</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3</vt:i4>
      </vt:variant>
      <vt:variant>
        <vt:lpstr>Títulos de diapositiva</vt:lpstr>
      </vt:variant>
      <vt:variant>
        <vt:i4>121</vt:i4>
      </vt:variant>
    </vt:vector>
  </HeadingPairs>
  <TitlesOfParts>
    <vt:vector size="129" baseType="lpstr">
      <vt:lpstr>Arial</vt:lpstr>
      <vt:lpstr>Times New Roman</vt:lpstr>
      <vt:lpstr>Wingdings</vt:lpstr>
      <vt:lpstr>Tahoma</vt:lpstr>
      <vt:lpstr>Capas</vt:lpstr>
      <vt:lpstr>Gráfico de Microsoft Office Excel</vt:lpstr>
      <vt:lpstr>Imagen (Metarchivo mejorado)</vt:lpstr>
      <vt:lpstr>Microsoft Editor de ecuaciones 3.0</vt:lpstr>
      <vt:lpstr>“PROYECTO DE DESARROLLO PARA EL POSICIONAMIENTO DE LA CÍA. SERVIGRUAS A TRAVÉS DEL SISTEMA DE MEMBRESÍAS”</vt:lpstr>
      <vt:lpstr>CONTENIDO</vt:lpstr>
      <vt:lpstr>DESCRIPCIÓN GENERAL DEL PROYECTO</vt:lpstr>
      <vt:lpstr>El Sistema de Venta de Membresías en el Contexto Internacional </vt:lpstr>
      <vt:lpstr> El Sistema de Venta de Membresías en el Ecuador </vt:lpstr>
      <vt:lpstr>Misión de la Compañía Servigruas </vt:lpstr>
      <vt:lpstr>Visión de la Compañía Servigruas</vt:lpstr>
      <vt:lpstr>Historia de La Compañía Servigruas </vt:lpstr>
      <vt:lpstr>Servicios que ofrece Servigruas</vt:lpstr>
      <vt:lpstr>Fuerza de Ventas </vt:lpstr>
      <vt:lpstr>  Mercados a los que apunta la venta de membresías </vt:lpstr>
      <vt:lpstr>ESTUDIO DE MERCADO </vt:lpstr>
      <vt:lpstr>Análisis del consumidor</vt:lpstr>
      <vt:lpstr>Objetivos de la Investigación de Mercado</vt:lpstr>
      <vt:lpstr>Segmentación del mercado</vt:lpstr>
      <vt:lpstr>Segmentación geográfica: Por ciudad</vt:lpstr>
      <vt:lpstr>Segmentación Demográfica: Por sexo y edad </vt:lpstr>
      <vt:lpstr>Segmentación Socioeconómica: Estratos Sociales</vt:lpstr>
      <vt:lpstr>Unidad de Muestreo</vt:lpstr>
      <vt:lpstr>Tamaño de la muestra</vt:lpstr>
      <vt:lpstr>Resultados obtenidos de la encuesta al Consumidor Final</vt:lpstr>
      <vt:lpstr>Personas encuestadas según la edad</vt:lpstr>
      <vt:lpstr>Personas encuestadas según nivel de instrucción</vt:lpstr>
      <vt:lpstr>¿Qué tipo de vehículo posee?</vt:lpstr>
      <vt:lpstr>¿Cuántos kilómetros aproximadamente recorre su vehículo por año?</vt:lpstr>
      <vt:lpstr>Kilómetros recorridos de vehículos livianos</vt:lpstr>
      <vt:lpstr>Kilómetros recorridos de vehículos pesados</vt:lpstr>
      <vt:lpstr>¿Alguna vez a sufrido un desperfecto en su vehículo?</vt:lpstr>
      <vt:lpstr>Defectos que impiden recorrido de vehículos livianos</vt:lpstr>
      <vt:lpstr>Desperfectos que impiden recorrido de vehículos pesados</vt:lpstr>
      <vt:lpstr>¿Cómo solucionó el problema de la pregunta 3?</vt:lpstr>
      <vt:lpstr>¿Qué opinión tiene usted acerca del servicio de grúas?</vt:lpstr>
      <vt:lpstr>Servicio de grúas de vehículos livianos</vt:lpstr>
      <vt:lpstr>Servicio de grúas de vehículos pesados</vt:lpstr>
      <vt:lpstr>¿Qué opinión tiene usted acerca de los costos en el servicio de grúas?</vt:lpstr>
      <vt:lpstr>Costos del servicio de grúas de vehículos livianos</vt:lpstr>
      <vt:lpstr>Costos del servicio de grúas de vehículos pesados</vt:lpstr>
      <vt:lpstr>¿Conoce empresas que ofrecen membresías en el servicio de grúas?</vt:lpstr>
      <vt:lpstr>¿Alguna vez ha adquirido membresías del servicio de grúas?</vt:lpstr>
      <vt:lpstr>¿Con qué Compañía?</vt:lpstr>
      <vt:lpstr>¿Qué lo motivó a adquirir una membresía en el servicio de grúas?</vt:lpstr>
      <vt:lpstr>¿Alguna vez ha tenido la necesidad de l servicio de grúas?</vt:lpstr>
      <vt:lpstr>Necesidad del servicio de grúas de transporte liviano</vt:lpstr>
      <vt:lpstr>Necesidad del servicio de grúas de transporte pesado</vt:lpstr>
      <vt:lpstr>¿Piensa usted que una membresía en la cual se ofrecieran una variedad de productos como remolque de vehículos, paso de corriente,  paso de gasolina, cambio de llanta y mecánica ligera le generaría mayor satisfacción al consumidor?</vt:lpstr>
      <vt:lpstr>¿Usted estaría dispuesto ha adquirir una membresía con las características mencionadas en la pregunta 11?</vt:lpstr>
      <vt:lpstr> Disposición de compra (Vehículos livianos)</vt:lpstr>
      <vt:lpstr> Disposición de compra (Vehículos pesados)</vt:lpstr>
      <vt:lpstr>¿Cuánto estaría dispuesto a pagar por la membresía anual en el servicio de grúas de un vehículo liviano como automóvil, camioneta, furgoneta, jeep, etc.? (Dentro del perímetro urbano)</vt:lpstr>
      <vt:lpstr>¿Cuánto estaría dispuesto a pagar por la membresía anual en el servicio de grúas de un vehículo pesado como camión, bus, tractor, etc.? (Dentro del perímetro urbano)</vt:lpstr>
      <vt:lpstr>¿Cuánto cree que demora una grúa en llegar al lugar del siniestro? (Depende de la distancia a la que esta el siniestro).</vt:lpstr>
      <vt:lpstr>Análisis de cuándo un vehículo tiene desperfectos con respecto al kilometraje recorrido del mismo </vt:lpstr>
      <vt:lpstr>Análisis de cuándo un vehículo tiene desperfectos con respecto al kilometraje recorrido del mismo. (Transporte liviano) </vt:lpstr>
      <vt:lpstr>Análisis de cuándo un vehículo tiene desperfectos con respecto al kilometraje recorrido del mismo. (Transporte pesado) </vt:lpstr>
      <vt:lpstr>Análisis de la pregunta 3 con respecto a resultados obtenidos en la pregunta 10 </vt:lpstr>
      <vt:lpstr>          Análisis de la pregunta 3 con respecto a resultados obtenidos en la pregunta 10 (Transporte liviano) </vt:lpstr>
      <vt:lpstr>         Análisis de la pregunta 3 con respecto a resultados obtenidos en la pregunta 10 (Transporte pesado) </vt:lpstr>
      <vt:lpstr>Análisis del servicio de grúas con respecto al costo del mismo</vt:lpstr>
      <vt:lpstr>Análisis del servicio de grúas con respecto al costo del mismo (Vehículos livianos) </vt:lpstr>
      <vt:lpstr>Análisis del servicio de grúas con respecto al costo del mismo (Vehículos pesados)</vt:lpstr>
      <vt:lpstr>Análisis de la variedad de ítems en el servicio de grúas con respecto a la adquisición del mismo </vt:lpstr>
      <vt:lpstr>Análisis de la variedad de ítems en el servicio de grúas con respecto a la adquisición del mismo (Transporte liviano) </vt:lpstr>
      <vt:lpstr>Análisis de la variedad de ítems en el servicio de grúas con respecto a la adquisición del mismo (Transporte pesado) </vt:lpstr>
      <vt:lpstr>Análisis de la Competencia </vt:lpstr>
      <vt:lpstr>Principales Competidores</vt:lpstr>
      <vt:lpstr>Estructura competitiva: Modelo de las cinco fuerzas de Porter</vt:lpstr>
      <vt:lpstr>Competidores  potenciales</vt:lpstr>
      <vt:lpstr>Proveedores</vt:lpstr>
      <vt:lpstr>Competidores del Sector</vt:lpstr>
      <vt:lpstr>Sustitutos</vt:lpstr>
      <vt:lpstr>LA FACTIBILIDAD COMERCIAL Y LOGÍSTICA </vt:lpstr>
      <vt:lpstr>Esquema Comercial del Proyecto de Comercialización de Membresías en Guayaquil</vt:lpstr>
      <vt:lpstr>Etapa 1: Fuerza de venta de membresías</vt:lpstr>
      <vt:lpstr>Etapa 2: Canales de Distribución</vt:lpstr>
      <vt:lpstr>Matriz “Crecimiento de Mercado Relativo” O “Boston Consulting Group” – BCG </vt:lpstr>
      <vt:lpstr>Matriz “Crecimiento” – “Participación” O Matriz “Ansoff”</vt:lpstr>
      <vt:lpstr>Análisis del ciclo de vida del producto</vt:lpstr>
      <vt:lpstr>Aceptación Comercial de las Membresías</vt:lpstr>
      <vt:lpstr>La calidad del Servicio</vt:lpstr>
      <vt:lpstr>La percepción de los Precios</vt:lpstr>
      <vt:lpstr>La percepción de la Relación Precio – Calidad del Servicio</vt:lpstr>
      <vt:lpstr>Análisis del entorno interno y externo</vt:lpstr>
      <vt:lpstr>Fortalezas</vt:lpstr>
      <vt:lpstr>Oportunidades </vt:lpstr>
      <vt:lpstr>Debilidades </vt:lpstr>
      <vt:lpstr>Amenazas </vt:lpstr>
      <vt:lpstr>LA FACTIBILIDAD LOGÍSTICA</vt:lpstr>
      <vt:lpstr>Los Principales Actores del Círculo Logístico</vt:lpstr>
      <vt:lpstr>El tiempo previsto en la Cadena logística</vt:lpstr>
      <vt:lpstr>Costos de la Cadena Logística</vt:lpstr>
      <vt:lpstr>LA FACTIBILIDAD FINANCIERA </vt:lpstr>
      <vt:lpstr>Análisis Financiero</vt:lpstr>
      <vt:lpstr>Estimación de Costos y Gastos</vt:lpstr>
      <vt:lpstr>Costos Fijos</vt:lpstr>
      <vt:lpstr>Costos Variables</vt:lpstr>
      <vt:lpstr>Análisis Costo. Volumen. Utilidad</vt:lpstr>
      <vt:lpstr>Análisis Costo. Volumen. Utilidad</vt:lpstr>
      <vt:lpstr>Estudio Técnico</vt:lpstr>
      <vt:lpstr>Balance del personal </vt:lpstr>
      <vt:lpstr>Inversión en Activos fijos</vt:lpstr>
      <vt:lpstr>Inversión en Activos intangibles</vt:lpstr>
      <vt:lpstr>Financiamiento</vt:lpstr>
      <vt:lpstr>AMORTIZACIÓN DEL PRÉSTAMO</vt:lpstr>
      <vt:lpstr>Inversiones del Proyecto</vt:lpstr>
      <vt:lpstr>Inversiones del Proyecto</vt:lpstr>
      <vt:lpstr>Egreso Mensual</vt:lpstr>
      <vt:lpstr>Egreso Mensual</vt:lpstr>
      <vt:lpstr>Saldo acumulado</vt:lpstr>
      <vt:lpstr>Saldo acumulado</vt:lpstr>
      <vt:lpstr>Determinación Del Tamaño óptimo y el VAUE</vt:lpstr>
      <vt:lpstr>Cálculo de la Depreciación Anual y Valor de Desecho</vt:lpstr>
      <vt:lpstr>Flujo de Caja</vt:lpstr>
      <vt:lpstr>PAYBACK</vt:lpstr>
      <vt:lpstr>Evaluación Económica</vt:lpstr>
      <vt:lpstr>Tasa de descuento (Costo Ponderado de Capital)</vt:lpstr>
      <vt:lpstr>Valor Actual Neto (VAN)</vt:lpstr>
      <vt:lpstr>Tasa interna de Retorno (TIR)</vt:lpstr>
      <vt:lpstr>Análisis de Sensibilidad</vt:lpstr>
      <vt:lpstr>CONCLUSIONES</vt:lpstr>
      <vt:lpstr>RECOMENDACIONES</vt:lpstr>
      <vt:lpstr>GRACIAS POR SU ATENCIÓN</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DESARROLLO PARA EL POSICIONAMIENTO DE LA CÍA. SERVIGRUAS A TRAVÉS DEL SISTEMA DE MEMBRSÍAS”</dc:title>
  <dc:creator>..</dc:creator>
  <cp:lastModifiedBy>Administrador</cp:lastModifiedBy>
  <cp:revision>40</cp:revision>
  <dcterms:created xsi:type="dcterms:W3CDTF">2006-10-03T23:59:28Z</dcterms:created>
  <dcterms:modified xsi:type="dcterms:W3CDTF">2009-11-04T17:41:30Z</dcterms:modified>
</cp:coreProperties>
</file>