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4" r:id="rId12"/>
    <p:sldId id="270" r:id="rId13"/>
    <p:sldId id="265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0" autoAdjust="0"/>
  </p:normalViewPr>
  <p:slideViewPr>
    <p:cSldViewPr>
      <p:cViewPr varScale="1">
        <p:scale>
          <a:sx n="61" d="100"/>
          <a:sy n="61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D4F49887-6DB8-4822-B4A5-71033A1D9DD4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37CEDF-678B-41E4-979D-880E450173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03B8-EEE7-47B4-A90A-AFA1AAEE2A7D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E8CE-3C27-43F9-A499-345F4ED51C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AE5F-5B63-4BB4-8DFA-CF4B143B36A2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3BC5-F4D9-436E-9ADC-9A46EA5E39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4565E-695C-4EF7-9693-9D6422748659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CCC2C-4139-4B36-BC5A-14254C3182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FFF7-76E9-4FAB-872C-CBAC656FF67E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9CAC3-20AE-484A-BD50-9F424829E4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8C49-F5C1-4F89-ACE1-B420869AF805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A0014-5930-4A28-ACDB-BC012CEE69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D8BCD-60BE-478F-8606-D4A30FBA8AE9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54DD8ED-EC11-4353-98AC-4381638E24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5374-EB6F-4FC6-B84F-31A1A703E4CB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1A59-544F-457E-BE6F-22413E0407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3004-36A7-4F73-AC9B-627336999984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0383-C01E-443E-8B99-7CA90805B7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8767C0C-D57F-43BC-B863-7D92379BB24A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3F6DE85-D607-40AF-BB90-56524AA795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5747E0A-0B38-478B-AE5F-0DAAF07609C5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60F807B9-6764-4BBF-8D36-40CBADDE93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C88338-C86D-4699-B4BD-A50E66C8345B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A30544-A513-49F3-9846-A0054564A1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3" r:id="rId6"/>
    <p:sldLayoutId id="2147483704" r:id="rId7"/>
    <p:sldLayoutId id="2147483712" r:id="rId8"/>
    <p:sldLayoutId id="2147483713" r:id="rId9"/>
    <p:sldLayoutId id="2147483705" r:id="rId10"/>
    <p:sldLayoutId id="2147483706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E3E3E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E6E6E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28596" y="571480"/>
            <a:ext cx="8224365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Construcción de un Centro de Bolos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en el Sur de Guayaquil</a:t>
            </a:r>
            <a:endParaRPr lang="es-E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9219" name="6 Imagen" descr="boliche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3643313"/>
            <a:ext cx="3357562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Fuentes de Información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s-ES" b="1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/>
              <a:t>FUENTES DE INFORMACIÓN</a:t>
            </a:r>
            <a:endParaRPr lang="es-E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/>
              <a:t> </a:t>
            </a:r>
            <a:endParaRPr lang="es-ES" dirty="0" smtClean="0"/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es-ES" sz="3200" b="1" dirty="0" smtClean="0"/>
              <a:t>Fuente de Información Primaria</a:t>
            </a:r>
            <a:endParaRPr lang="es-ES" sz="32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        </a:t>
            </a:r>
            <a:r>
              <a:rPr lang="es-ES" sz="2900" dirty="0" smtClean="0"/>
              <a:t>Como fuente de información primaria se utilizaron las 400 encuestas realizadas en el Sur de la ciudad de Guayaquil.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endParaRPr lang="es-ES" b="1" dirty="0" smtClean="0"/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es-ES" sz="3200" b="1" dirty="0" smtClean="0"/>
              <a:t>Fuente de Información Secundaria</a:t>
            </a:r>
            <a:endParaRPr lang="es-E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       </a:t>
            </a:r>
            <a:r>
              <a:rPr lang="es-ES" sz="2900" dirty="0" smtClean="0"/>
              <a:t>Como fuente de información secundaria utilizamos las                                      siguientes páginas web: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  <a:p>
            <a:pPr lvl="8">
              <a:buFont typeface="Wingdings" pitchFamily="2" charset="2"/>
              <a:buChar char="ü"/>
              <a:defRPr/>
            </a:pPr>
            <a:r>
              <a:rPr lang="es-ES" sz="2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www.brunswick.com</a:t>
            </a:r>
            <a:r>
              <a:rPr lang="es-ES" sz="2600" dirty="0" smtClean="0"/>
              <a:t>   </a:t>
            </a:r>
          </a:p>
          <a:p>
            <a:pPr lvl="8">
              <a:buFont typeface="Wingdings" pitchFamily="2" charset="2"/>
              <a:buChar char="ü"/>
              <a:defRPr/>
            </a:pPr>
            <a:r>
              <a:rPr lang="es-ES" sz="2600" dirty="0" smtClean="0"/>
              <a:t>www.inec.gov.ec        </a:t>
            </a:r>
          </a:p>
          <a:p>
            <a:pPr lvl="8">
              <a:buFont typeface="Wingdings" pitchFamily="2" charset="2"/>
              <a:buChar char="ü"/>
              <a:defRPr/>
            </a:pPr>
            <a:r>
              <a:rPr lang="es-ES" sz="2600" dirty="0" smtClean="0"/>
              <a:t>www.wikkipedia.com   </a:t>
            </a:r>
          </a:p>
          <a:p>
            <a:pPr lvl="8">
              <a:buFont typeface="Wingdings" pitchFamily="2" charset="2"/>
              <a:buChar char="ü"/>
              <a:defRPr/>
            </a:pPr>
            <a:r>
              <a:rPr lang="es-ES" sz="2600" dirty="0" smtClean="0"/>
              <a:t>www.feb.gov.ec  </a:t>
            </a:r>
            <a:r>
              <a:rPr lang="es-ES" dirty="0" smtClean="0"/>
              <a:t>         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Análisis de la Encuesta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b="1" smtClean="0"/>
              <a:t>¿Está de acuerdo con la apertura de un Centro de Bolos en el Sector Sur de la ciudad?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13" y="3357563"/>
            <a:ext cx="1007268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Análisis de la Encuesta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17605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b="1" smtClean="0"/>
              <a:t>¿Cuál de los siguientes nombres le parece más llamativo para el nuevo Centro de Bolos?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38" y="3143250"/>
            <a:ext cx="10001251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Análisis de la Encuesta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14033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b="1" smtClean="0"/>
              <a:t>¿Qué otros servicios les gustaría que ofreciera el nuevo local de Bolos?</a:t>
            </a:r>
            <a:endParaRPr lang="es-ES" smtClean="0"/>
          </a:p>
        </p:txBody>
      </p:sp>
      <p:pic>
        <p:nvPicPr>
          <p:cNvPr id="2150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2786063"/>
            <a:ext cx="9144001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Introducción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4 Marcador de contenido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720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es-ES" sz="2800" smtClean="0"/>
              <a:t>Los Bolos, son un juego de interior en el cual los jugadores lanzan rodando bolas de madera o sintéticas, a lo largo de una superficie de madera llamada pista, tratando de derribar diez palos de madera llamados pinos.</a:t>
            </a:r>
          </a:p>
          <a:p>
            <a:pPr>
              <a:buFont typeface="Wingdings 2" pitchFamily="18" charset="2"/>
              <a:buNone/>
            </a:pPr>
            <a:endParaRPr lang="es-ES" sz="2800" smtClean="0"/>
          </a:p>
        </p:txBody>
      </p:sp>
      <p:pic>
        <p:nvPicPr>
          <p:cNvPr id="10244" name="5 Imagen" descr="pinos-brunswick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4500563"/>
            <a:ext cx="2428875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Antecedentes…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720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endParaRPr lang="es-ES" sz="2400" smtClean="0"/>
          </a:p>
          <a:p>
            <a:pPr algn="just">
              <a:buFont typeface="Wingdings" pitchFamily="2" charset="2"/>
              <a:buChar char="q"/>
            </a:pPr>
            <a:r>
              <a:rPr lang="es-ES" sz="2400" smtClean="0"/>
              <a:t>En el año 5200 a.C. aproximadamente en Egipto </a:t>
            </a:r>
          </a:p>
          <a:p>
            <a:pPr algn="just">
              <a:buFont typeface="Wingdings" pitchFamily="2" charset="2"/>
              <a:buChar char="q"/>
            </a:pPr>
            <a:endParaRPr lang="es-ES" sz="2400" smtClean="0"/>
          </a:p>
          <a:p>
            <a:pPr algn="just">
              <a:buFont typeface="Wingdings" pitchFamily="2" charset="2"/>
              <a:buChar char="q"/>
            </a:pPr>
            <a:r>
              <a:rPr lang="es-ES" sz="2400" smtClean="0"/>
              <a:t>Los Campeonatos Mundiales fueron inaugurados en 1923 </a:t>
            </a:r>
          </a:p>
          <a:p>
            <a:pPr algn="just">
              <a:buFont typeface="Wingdings" pitchFamily="2" charset="2"/>
              <a:buChar char="q"/>
            </a:pPr>
            <a:endParaRPr lang="es-ES" sz="2400" smtClean="0"/>
          </a:p>
          <a:p>
            <a:pPr algn="just">
              <a:buFont typeface="Wingdings" pitchFamily="2" charset="2"/>
              <a:buChar char="q"/>
            </a:pPr>
            <a:r>
              <a:rPr lang="es-ES" sz="2400" smtClean="0"/>
              <a:t>Desde 1963 se celebran cada cuatro años. </a:t>
            </a:r>
          </a:p>
          <a:p>
            <a:pPr algn="just">
              <a:buFont typeface="Wingdings" pitchFamily="2" charset="2"/>
              <a:buChar char="q"/>
            </a:pPr>
            <a:endParaRPr lang="es-ES" sz="2400" smtClean="0"/>
          </a:p>
          <a:p>
            <a:pPr algn="just">
              <a:buFont typeface="Wingdings" pitchFamily="2" charset="2"/>
              <a:buChar char="q"/>
            </a:pPr>
            <a:r>
              <a:rPr lang="es-ES" sz="2400" smtClean="0"/>
              <a:t>Las  mujeres participaron por primera vez en 1963.</a:t>
            </a:r>
          </a:p>
          <a:p>
            <a:pPr algn="just">
              <a:buFont typeface="Wingdings 2" pitchFamily="18" charset="2"/>
              <a:buNone/>
            </a:pPr>
            <a:r>
              <a:rPr lang="es-ES" sz="2400" smtClean="0"/>
              <a:t>     Errika Saaverio es una de las medallistas del país.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Estudio de Mercado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ES" smtClean="0"/>
              <a:t>Consiste en construir y poner en funcionamiento un nuevo Centro de Bolos en el Sur de a ciudad de Guayaquil.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  <a:p>
            <a:pPr lvl="2">
              <a:buFont typeface="Wingdings" pitchFamily="2" charset="2"/>
              <a:buChar char="ü"/>
            </a:pPr>
            <a:r>
              <a:rPr lang="es-ES" smtClean="0"/>
              <a:t> 20 pistas.</a:t>
            </a:r>
          </a:p>
          <a:p>
            <a:pPr lvl="2">
              <a:buFont typeface="Wingdings" pitchFamily="2" charset="2"/>
              <a:buChar char="ü"/>
            </a:pPr>
            <a:r>
              <a:rPr lang="es-ES" smtClean="0"/>
              <a:t> Conteo de puntos computarizado.</a:t>
            </a:r>
          </a:p>
          <a:p>
            <a:pPr lvl="2">
              <a:buFont typeface="Wingdings" pitchFamily="2" charset="2"/>
              <a:buChar char="ü"/>
            </a:pPr>
            <a:r>
              <a:rPr lang="es-ES" smtClean="0"/>
              <a:t> Tecnología mucho mas avanzada.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Objetivos Generales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046538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endParaRPr lang="es-ES" smtClean="0"/>
          </a:p>
          <a:p>
            <a:pPr algn="just">
              <a:buFont typeface="Wingdings" pitchFamily="2" charset="2"/>
              <a:buChar char="q"/>
            </a:pPr>
            <a:r>
              <a:rPr lang="es-ES" smtClean="0"/>
              <a:t>Determinar el tamaño del mercado.</a:t>
            </a:r>
          </a:p>
          <a:p>
            <a:pPr algn="just">
              <a:buFont typeface="Wingdings 2" pitchFamily="18" charset="2"/>
              <a:buNone/>
            </a:pPr>
            <a:endParaRPr lang="es-ES" smtClean="0"/>
          </a:p>
          <a:p>
            <a:pPr algn="just">
              <a:buFont typeface="Wingdings" pitchFamily="2" charset="2"/>
              <a:buChar char="q"/>
            </a:pPr>
            <a:r>
              <a:rPr lang="es-ES" smtClean="0"/>
              <a:t>Determinar el grupo objetivo.</a:t>
            </a:r>
          </a:p>
          <a:p>
            <a:pPr algn="just">
              <a:buFont typeface="Wingdings 2" pitchFamily="18" charset="2"/>
              <a:buNone/>
            </a:pPr>
            <a:endParaRPr lang="es-ES" smtClean="0"/>
          </a:p>
          <a:p>
            <a:pPr algn="just">
              <a:buFont typeface="Wingdings" pitchFamily="2" charset="2"/>
              <a:buChar char="q"/>
            </a:pPr>
            <a:r>
              <a:rPr lang="es-ES" smtClean="0"/>
              <a:t>Definición del servicio ideal.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Objetivos Específicos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s-ES" smtClean="0"/>
              <a:t>Determinar la ubicación adecuada.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  <a:p>
            <a:pPr>
              <a:buFont typeface="Wingdings" pitchFamily="2" charset="2"/>
              <a:buChar char="q"/>
            </a:pPr>
            <a:r>
              <a:rPr lang="es-ES" smtClean="0"/>
              <a:t>Entrevistar a los posibles clientes para determinar su predisposición ante el proyecto.</a:t>
            </a:r>
          </a:p>
          <a:p>
            <a:pPr>
              <a:buFont typeface="Wingdings" pitchFamily="2" charset="2"/>
              <a:buChar char="q"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Competidores Directos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es-ES" b="1" smtClean="0"/>
              <a:t>BoloCentro 2000.</a:t>
            </a:r>
            <a:r>
              <a:rPr lang="es-ES" smtClean="0"/>
              <a:t>- Cuenta con la pista de bolos más grande de Guayaquil, son los fundadores y pioneros de los torneos de bolos en la ciudad.</a:t>
            </a:r>
          </a:p>
          <a:p>
            <a:pPr>
              <a:buFont typeface="Wingdings 2" pitchFamily="18" charset="2"/>
              <a:buNone/>
            </a:pPr>
            <a:endParaRPr lang="es-ES" sz="1600" smtClean="0"/>
          </a:p>
          <a:p>
            <a:pPr lvl="1">
              <a:buFont typeface="Wingdings" pitchFamily="2" charset="2"/>
              <a:buChar char="ü"/>
            </a:pPr>
            <a:r>
              <a:rPr lang="es-ES" smtClean="0"/>
              <a:t>Equipos obsoletos. </a:t>
            </a:r>
          </a:p>
          <a:p>
            <a:pPr lvl="1">
              <a:buFont typeface="Wingdings" pitchFamily="2" charset="2"/>
              <a:buChar char="ü"/>
            </a:pPr>
            <a:r>
              <a:rPr lang="es-ES" smtClean="0"/>
              <a:t>Carece de nueva tecnología.</a:t>
            </a:r>
          </a:p>
          <a:p>
            <a:pPr lvl="1">
              <a:buFont typeface="Wingdings" pitchFamily="2" charset="2"/>
              <a:buChar char="ü"/>
            </a:pPr>
            <a:r>
              <a:rPr lang="es-ES" smtClean="0"/>
              <a:t>Servicio no es necesariamente el óptimo.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Competidores Directos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b="1" smtClean="0"/>
              <a:t>Cosmic Bowling.-</a:t>
            </a:r>
            <a:r>
              <a:rPr lang="es-ES" smtClean="0"/>
              <a:t> Cuenta con tecnología mucho más avanzada, una pista moderna y se enfocan en una decoración llamativa y moderna.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  <a:p>
            <a:pPr lvl="1">
              <a:buFont typeface="Wingdings" pitchFamily="2" charset="2"/>
              <a:buChar char="ü"/>
            </a:pPr>
            <a:r>
              <a:rPr lang="es-ES" smtClean="0"/>
              <a:t>Falta de espacio.</a:t>
            </a:r>
          </a:p>
          <a:p>
            <a:pPr lvl="1">
              <a:buFont typeface="Wingdings" pitchFamily="2" charset="2"/>
              <a:buChar char="ü"/>
            </a:pPr>
            <a:r>
              <a:rPr lang="es-ES" smtClean="0"/>
              <a:t>Servicio no es el óptimo.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Mercadotecnia Proyectada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es-ES" b="1" smtClean="0"/>
          </a:p>
          <a:p>
            <a:pPr lvl="1">
              <a:buFont typeface="Wingdings" pitchFamily="2" charset="2"/>
              <a:buChar char="q"/>
            </a:pPr>
            <a:r>
              <a:rPr lang="es-ES" sz="2800" b="1" smtClean="0"/>
              <a:t>Producto (BoloSur)</a:t>
            </a:r>
          </a:p>
          <a:p>
            <a:pPr lvl="1">
              <a:buFont typeface="Wingdings" pitchFamily="2" charset="2"/>
              <a:buChar char="q"/>
            </a:pPr>
            <a:endParaRPr lang="es-ES" sz="2800" b="1" smtClean="0"/>
          </a:p>
          <a:p>
            <a:pPr lvl="1">
              <a:buFont typeface="Wingdings" pitchFamily="2" charset="2"/>
              <a:buChar char="q"/>
            </a:pPr>
            <a:r>
              <a:rPr lang="es-ES" sz="2800" b="1" smtClean="0"/>
              <a:t>Precio</a:t>
            </a:r>
          </a:p>
          <a:p>
            <a:pPr lvl="1">
              <a:buFont typeface="Wingdings" pitchFamily="2" charset="2"/>
              <a:buChar char="q"/>
            </a:pPr>
            <a:endParaRPr lang="es-ES" sz="2800" b="1" smtClean="0"/>
          </a:p>
          <a:p>
            <a:pPr lvl="1">
              <a:buFont typeface="Wingdings" pitchFamily="2" charset="2"/>
              <a:buChar char="q"/>
            </a:pPr>
            <a:r>
              <a:rPr lang="es-ES" sz="2800" b="1" smtClean="0"/>
              <a:t>Plaza</a:t>
            </a:r>
          </a:p>
          <a:p>
            <a:pPr lvl="1">
              <a:buFont typeface="Wingdings" pitchFamily="2" charset="2"/>
              <a:buChar char="q"/>
            </a:pPr>
            <a:endParaRPr lang="es-ES" sz="2800" b="1" smtClean="0"/>
          </a:p>
          <a:p>
            <a:pPr lvl="1">
              <a:buFont typeface="Wingdings" pitchFamily="2" charset="2"/>
              <a:buChar char="q"/>
            </a:pPr>
            <a:r>
              <a:rPr lang="es-ES" sz="2800" b="1" smtClean="0"/>
              <a:t>Promoción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</TotalTime>
  <Words>337</Words>
  <Application>Microsoft Office PowerPoint</Application>
  <PresentationFormat>Presentación en pantalla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Century Gothic</vt:lpstr>
      <vt:lpstr>Arial</vt:lpstr>
      <vt:lpstr>Wingdings 2</vt:lpstr>
      <vt:lpstr>Verdana</vt:lpstr>
      <vt:lpstr>Calibri</vt:lpstr>
      <vt:lpstr>Wingdings</vt:lpstr>
      <vt:lpstr>Brío</vt:lpstr>
      <vt:lpstr>Diapositiva 1</vt:lpstr>
      <vt:lpstr>Introducción</vt:lpstr>
      <vt:lpstr>Antecedentes…</vt:lpstr>
      <vt:lpstr>Estudio de Mercado</vt:lpstr>
      <vt:lpstr>Objetivos Generales</vt:lpstr>
      <vt:lpstr>Objetivos Específicos</vt:lpstr>
      <vt:lpstr>Competidores Directos</vt:lpstr>
      <vt:lpstr>Competidores Directos</vt:lpstr>
      <vt:lpstr>Mercadotecnia Proyectada</vt:lpstr>
      <vt:lpstr>Fuentes de Información</vt:lpstr>
      <vt:lpstr>Análisis de la Encuesta</vt:lpstr>
      <vt:lpstr>Análisis de la Encuesta</vt:lpstr>
      <vt:lpstr>Análisis de la Encuesta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Administrador</cp:lastModifiedBy>
  <cp:revision>19</cp:revision>
  <dcterms:created xsi:type="dcterms:W3CDTF">2008-12-08T17:49:26Z</dcterms:created>
  <dcterms:modified xsi:type="dcterms:W3CDTF">2009-11-05T14:37:19Z</dcterms:modified>
</cp:coreProperties>
</file>