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309" r:id="rId6"/>
    <p:sldId id="308" r:id="rId7"/>
    <p:sldId id="260" r:id="rId8"/>
    <p:sldId id="262" r:id="rId9"/>
    <p:sldId id="261" r:id="rId10"/>
    <p:sldId id="264" r:id="rId11"/>
    <p:sldId id="265" r:id="rId12"/>
    <p:sldId id="266" r:id="rId13"/>
    <p:sldId id="263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7" r:id="rId42"/>
    <p:sldId id="306" r:id="rId43"/>
  </p:sldIdLst>
  <p:sldSz cx="9144000" cy="6858000" type="screen4x3"/>
  <p:notesSz cx="6858000" cy="9144000"/>
  <p:defaultTextStyle>
    <a:defPPr>
      <a:defRPr lang="es-EC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893" autoAdjust="0"/>
    <p:restoredTop sz="94660"/>
  </p:normalViewPr>
  <p:slideViewPr>
    <p:cSldViewPr>
      <p:cViewPr>
        <p:scale>
          <a:sx n="60" d="100"/>
          <a:sy n="60" d="100"/>
        </p:scale>
        <p:origin x="-34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BF12F-3A77-47E4-84C8-DFCF519A6D01}" type="datetimeFigureOut">
              <a:rPr lang="es-EC"/>
              <a:pPr>
                <a:defRPr/>
              </a:pPr>
              <a:t>05/11/2009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47AAE-4481-4560-90EC-CE4B0BA421D2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521E2-7386-4754-8A38-6DBF2041D3D2}" type="datetimeFigureOut">
              <a:rPr lang="es-EC"/>
              <a:pPr>
                <a:defRPr/>
              </a:pPr>
              <a:t>05/11/2009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F57B4-638F-4E0E-AB3A-FE40DF272BBE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08166-E8A1-469F-884F-92B5B709A920}" type="datetimeFigureOut">
              <a:rPr lang="es-EC"/>
              <a:pPr>
                <a:defRPr/>
              </a:pPr>
              <a:t>05/11/2009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3F9EB-A998-41F6-9E6D-2B956110DC1E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D3E40-BF77-44A3-A20D-C7F25B212231}" type="datetimeFigureOut">
              <a:rPr lang="es-EC"/>
              <a:pPr>
                <a:defRPr/>
              </a:pPr>
              <a:t>05/11/2009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EA376-89AE-4E85-8A22-6004629BB266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FB5A0-52B3-4C48-BD3D-FB755D51A372}" type="datetimeFigureOut">
              <a:rPr lang="es-EC"/>
              <a:pPr>
                <a:defRPr/>
              </a:pPr>
              <a:t>05/11/2009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1655E-D33A-4D3F-8BE3-277AF48915E7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DEBA1-57D1-40AE-8CA4-222EE01924FD}" type="datetimeFigureOut">
              <a:rPr lang="es-EC"/>
              <a:pPr>
                <a:defRPr/>
              </a:pPr>
              <a:t>05/11/2009</a:t>
            </a:fld>
            <a:endParaRPr lang="es-EC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8CF19-8710-44AD-B696-6EDBC57AF334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9B7C2-AF49-47CE-8CEE-121AEE761900}" type="datetimeFigureOut">
              <a:rPr lang="es-EC"/>
              <a:pPr>
                <a:defRPr/>
              </a:pPr>
              <a:t>05/11/2009</a:t>
            </a:fld>
            <a:endParaRPr lang="es-EC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73905-6C49-44A3-8BE3-5AA1E1BCE5B7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01ECD-AC8D-4C53-A640-1147BB501ACF}" type="datetimeFigureOut">
              <a:rPr lang="es-EC"/>
              <a:pPr>
                <a:defRPr/>
              </a:pPr>
              <a:t>05/11/2009</a:t>
            </a:fld>
            <a:endParaRPr lang="es-EC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6BC77-82BD-428F-A8D3-0F0B4196CE08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BD840-2301-4EA0-9B7D-AFC9E4C0C77C}" type="datetimeFigureOut">
              <a:rPr lang="es-EC"/>
              <a:pPr>
                <a:defRPr/>
              </a:pPr>
              <a:t>05/11/2009</a:t>
            </a:fld>
            <a:endParaRPr lang="es-EC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0AFAA-15E5-4BFC-AE26-930D687748A9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9001B-CC65-48C7-B19F-99748DAF79C2}" type="datetimeFigureOut">
              <a:rPr lang="es-EC"/>
              <a:pPr>
                <a:defRPr/>
              </a:pPr>
              <a:t>05/11/2009</a:t>
            </a:fld>
            <a:endParaRPr lang="es-EC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4310D-8816-435D-8318-65810799669C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9E038-3556-4E21-A2D3-FB8C28502DF3}" type="datetimeFigureOut">
              <a:rPr lang="es-EC"/>
              <a:pPr>
                <a:defRPr/>
              </a:pPr>
              <a:t>05/11/2009</a:t>
            </a:fld>
            <a:endParaRPr lang="es-EC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AEEFA-266C-4DAA-A23D-4BC04E0B06F0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EC" smtClean="0"/>
          </a:p>
        </p:txBody>
      </p:sp>
      <p:sp>
        <p:nvSpPr>
          <p:cNvPr id="3075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A8B0D0-BBDB-4603-AB01-61D21685C2CB}" type="datetimeFigureOut">
              <a:rPr lang="es-EC"/>
              <a:pPr>
                <a:defRPr/>
              </a:pPr>
              <a:t>05/11/2009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8DCDA4-50C3-4F6C-BB48-378FF55CE82B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6 CuadroTexto"/>
          <p:cNvSpPr txBox="1">
            <a:spLocks noChangeArrowheads="1"/>
          </p:cNvSpPr>
          <p:nvPr/>
        </p:nvSpPr>
        <p:spPr bwMode="auto">
          <a:xfrm>
            <a:off x="571500" y="0"/>
            <a:ext cx="785812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C" sz="2400" b="1"/>
              <a:t>ESCUELA SUPERIOR POLITÉCNICA DEL LITORAL</a:t>
            </a:r>
            <a:endParaRPr lang="es-EC" sz="2400"/>
          </a:p>
          <a:p>
            <a:pPr algn="ctr"/>
            <a:r>
              <a:rPr lang="es-EC" sz="2400" b="1">
                <a:latin typeface="Calibri" pitchFamily="34" charset="0"/>
              </a:rPr>
              <a:t> </a:t>
            </a:r>
            <a:endParaRPr lang="es-EC" sz="2400">
              <a:latin typeface="Calibri" pitchFamily="34" charset="0"/>
            </a:endParaRPr>
          </a:p>
          <a:p>
            <a:pPr algn="ctr"/>
            <a:r>
              <a:rPr lang="es-EC" sz="2400" b="1"/>
              <a:t>Facultad de Economía y Negocios</a:t>
            </a:r>
            <a:endParaRPr lang="es-EC" sz="2400"/>
          </a:p>
          <a:p>
            <a:r>
              <a:rPr lang="es-EC" b="1">
                <a:latin typeface="Calibri" pitchFamily="34" charset="0"/>
              </a:rPr>
              <a:t> </a:t>
            </a:r>
            <a:endParaRPr lang="es-EC">
              <a:latin typeface="Calibri" pitchFamily="34" charset="0"/>
            </a:endParaRPr>
          </a:p>
          <a:p>
            <a:endParaRPr lang="es-EC">
              <a:latin typeface="Calibri" pitchFamily="34" charset="0"/>
            </a:endParaRPr>
          </a:p>
        </p:txBody>
      </p:sp>
      <p:pic>
        <p:nvPicPr>
          <p:cNvPr id="4099" name="Picture 15" descr="Imagen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8638" y="1214438"/>
            <a:ext cx="113030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16" descr="ICH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50" y="1285875"/>
            <a:ext cx="1071563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19 CuadroTexto"/>
          <p:cNvSpPr txBox="1">
            <a:spLocks noChangeArrowheads="1"/>
          </p:cNvSpPr>
          <p:nvPr/>
        </p:nvSpPr>
        <p:spPr bwMode="auto">
          <a:xfrm>
            <a:off x="1643063" y="2333625"/>
            <a:ext cx="5715000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C" sz="2000" b="1"/>
              <a:t>PROYECTO DE DESARROLLO TURÍSTICO PARA EL CANTÓN BUENA FE EN LA PROVINCIA DE LOS RÍOS </a:t>
            </a:r>
          </a:p>
          <a:p>
            <a:pPr algn="ctr"/>
            <a:endParaRPr lang="es-EC" sz="2000" b="1"/>
          </a:p>
          <a:p>
            <a:pPr algn="ctr"/>
            <a:r>
              <a:rPr lang="es-EC" sz="2000" b="1"/>
              <a:t>Presentado por</a:t>
            </a:r>
            <a:endParaRPr lang="es-EC" sz="2000"/>
          </a:p>
          <a:p>
            <a:pPr algn="ctr"/>
            <a:r>
              <a:rPr lang="es-EC" sz="2000" b="1"/>
              <a:t> </a:t>
            </a:r>
            <a:endParaRPr lang="es-EC" sz="2000"/>
          </a:p>
          <a:p>
            <a:pPr algn="ctr"/>
            <a:r>
              <a:rPr lang="es-EC" sz="2000" b="1"/>
              <a:t>María José Chica Andrade</a:t>
            </a:r>
            <a:endParaRPr lang="es-EC" sz="2000"/>
          </a:p>
          <a:p>
            <a:pPr algn="ctr"/>
            <a:r>
              <a:rPr lang="es-EC" sz="2000" b="1"/>
              <a:t>Inti Medardo Patiño Rojas</a:t>
            </a:r>
            <a:endParaRPr lang="es-EC" sz="2000"/>
          </a:p>
          <a:p>
            <a:pPr algn="ctr"/>
            <a:r>
              <a:rPr lang="es-EC" sz="2000" b="1"/>
              <a:t> </a:t>
            </a:r>
            <a:endParaRPr lang="es-EC" sz="2000"/>
          </a:p>
          <a:p>
            <a:pPr algn="ctr"/>
            <a:r>
              <a:rPr lang="es-EC" sz="2000" b="1"/>
              <a:t> </a:t>
            </a:r>
            <a:endParaRPr lang="es-EC" sz="2000"/>
          </a:p>
          <a:p>
            <a:pPr algn="ctr"/>
            <a:r>
              <a:rPr lang="es-EC" sz="2000" b="1"/>
              <a:t>Guayaquil-Ecuador</a:t>
            </a:r>
            <a:endParaRPr lang="es-EC" sz="2000"/>
          </a:p>
          <a:p>
            <a:pPr algn="ctr"/>
            <a:r>
              <a:rPr lang="es-EC" sz="2000" b="1"/>
              <a:t> </a:t>
            </a:r>
            <a:endParaRPr lang="es-EC" sz="2000"/>
          </a:p>
          <a:p>
            <a:pPr algn="ctr"/>
            <a:r>
              <a:rPr lang="es-EC" sz="2000" b="1"/>
              <a:t> </a:t>
            </a:r>
            <a:endParaRPr lang="es-EC" sz="2000"/>
          </a:p>
          <a:p>
            <a:pPr algn="ctr"/>
            <a:r>
              <a:rPr lang="es-EC" sz="2000" b="1"/>
              <a:t>2009</a:t>
            </a:r>
            <a:endParaRPr lang="es-EC" sz="2000"/>
          </a:p>
          <a:p>
            <a:pPr algn="ctr"/>
            <a:endParaRPr lang="es-EC">
              <a:latin typeface="Calibri" pitchFamily="34" charset="0"/>
            </a:endParaRPr>
          </a:p>
          <a:p>
            <a:r>
              <a:rPr lang="es-EC" b="1">
                <a:latin typeface="Calibri" pitchFamily="34" charset="0"/>
              </a:rPr>
              <a:t> </a:t>
            </a:r>
            <a:endParaRPr lang="es-EC">
              <a:latin typeface="Calibri" pitchFamily="34" charset="0"/>
            </a:endParaRPr>
          </a:p>
          <a:p>
            <a:endParaRPr lang="es-EC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1 Título"/>
          <p:cNvSpPr txBox="1">
            <a:spLocks/>
          </p:cNvSpPr>
          <p:nvPr/>
        </p:nvSpPr>
        <p:spPr bwMode="auto">
          <a:xfrm>
            <a:off x="457200" y="357188"/>
            <a:ext cx="82296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2400" b="1"/>
              <a:t>METODOLOGÍA Y MUESTRA</a:t>
            </a:r>
          </a:p>
          <a:p>
            <a:pPr algn="ctr"/>
            <a:endParaRPr lang="es-ES" sz="2400" b="1"/>
          </a:p>
          <a:p>
            <a:pPr algn="ctr"/>
            <a:endParaRPr lang="es-ES" sz="2400" b="1"/>
          </a:p>
          <a:p>
            <a:pPr algn="just">
              <a:buFont typeface="Wingdings" pitchFamily="2" charset="2"/>
              <a:buChar char="ü"/>
            </a:pPr>
            <a:r>
              <a:rPr lang="es-EC" sz="2400"/>
              <a:t>   Población de la Provincia de Los Ríos es 220.493 Habitantes</a:t>
            </a:r>
          </a:p>
          <a:p>
            <a:pPr algn="just">
              <a:buFont typeface="Wingdings" pitchFamily="2" charset="2"/>
              <a:buChar char="ü"/>
            </a:pPr>
            <a:endParaRPr lang="es-EC" sz="2400"/>
          </a:p>
          <a:p>
            <a:pPr algn="just">
              <a:buFont typeface="Wingdings" pitchFamily="2" charset="2"/>
              <a:buChar char="ü"/>
            </a:pPr>
            <a:r>
              <a:rPr lang="es-EC" sz="2400"/>
              <a:t>   Es infinita puesto que el número total de habitantes es mayor a 100,000 Habitantes</a:t>
            </a:r>
          </a:p>
          <a:p>
            <a:pPr algn="just">
              <a:buFont typeface="Wingdings" pitchFamily="2" charset="2"/>
              <a:buChar char="ü"/>
            </a:pPr>
            <a:endParaRPr lang="es-EC" sz="2400"/>
          </a:p>
          <a:p>
            <a:pPr algn="just">
              <a:buFont typeface="Wingdings" pitchFamily="2" charset="2"/>
              <a:buChar char="ü"/>
            </a:pPr>
            <a:r>
              <a:rPr lang="es-EC" sz="2400"/>
              <a:t>   Se utilizará un muestreo aleatorio estratificado</a:t>
            </a:r>
            <a:endParaRPr lang="es-E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1"/>
          <p:cNvGraphicFramePr>
            <a:graphicFrameLocks noChangeAspect="1"/>
          </p:cNvGraphicFramePr>
          <p:nvPr/>
        </p:nvGraphicFramePr>
        <p:xfrm>
          <a:off x="3143250" y="1500188"/>
          <a:ext cx="2857500" cy="1346200"/>
        </p:xfrm>
        <a:graphic>
          <a:graphicData uri="http://schemas.openxmlformats.org/presentationml/2006/ole">
            <p:oleObj spid="_x0000_s1026" name="Ecuación" r:id="rId4" imgW="914400" imgH="431640" progId="Equation.3">
              <p:embed/>
            </p:oleObj>
          </a:graphicData>
        </a:graphic>
      </p:graphicFrame>
      <p:sp>
        <p:nvSpPr>
          <p:cNvPr id="1028" name="3 CuadroTexto"/>
          <p:cNvSpPr txBox="1">
            <a:spLocks noChangeArrowheads="1"/>
          </p:cNvSpPr>
          <p:nvPr/>
        </p:nvSpPr>
        <p:spPr bwMode="auto">
          <a:xfrm>
            <a:off x="428625" y="500063"/>
            <a:ext cx="87153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400"/>
              <a:t>Se calculará el tamaño de la muestra, para el caso de una población infinita con la siguiente fórmula:</a:t>
            </a:r>
          </a:p>
        </p:txBody>
      </p:sp>
      <p:sp>
        <p:nvSpPr>
          <p:cNvPr id="1029" name="4 CuadroTexto"/>
          <p:cNvSpPr txBox="1">
            <a:spLocks noChangeArrowheads="1"/>
          </p:cNvSpPr>
          <p:nvPr/>
        </p:nvSpPr>
        <p:spPr bwMode="auto">
          <a:xfrm>
            <a:off x="214313" y="2428875"/>
            <a:ext cx="8929687" cy="295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400"/>
              <a:t>Donde:</a:t>
            </a:r>
          </a:p>
          <a:p>
            <a:endParaRPr lang="es-EC" sz="2400"/>
          </a:p>
          <a:p>
            <a:r>
              <a:rPr lang="es-EC" sz="2400"/>
              <a:t>n: Tamaño de la muestra.</a:t>
            </a:r>
          </a:p>
          <a:p>
            <a:r>
              <a:rPr lang="es-EC" sz="2400"/>
              <a:t>Z: Valor asociado a un nivel de confianza del 95% </a:t>
            </a:r>
          </a:p>
          <a:p>
            <a:r>
              <a:rPr lang="es-EC" sz="2400"/>
              <a:t>p: Probabilidad de éxito</a:t>
            </a:r>
          </a:p>
          <a:p>
            <a:r>
              <a:rPr lang="es-EC" sz="2400"/>
              <a:t>q: Probabilidad de fracaso.</a:t>
            </a:r>
          </a:p>
          <a:p>
            <a:r>
              <a:rPr lang="es-EC" sz="2400"/>
              <a:t>D: Máximo error permisible.</a:t>
            </a:r>
          </a:p>
          <a:p>
            <a:endParaRPr lang="es-EC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2 CuadroTexto"/>
          <p:cNvSpPr txBox="1">
            <a:spLocks noChangeArrowheads="1"/>
          </p:cNvSpPr>
          <p:nvPr/>
        </p:nvSpPr>
        <p:spPr bwMode="auto">
          <a:xfrm>
            <a:off x="357188" y="571500"/>
            <a:ext cx="8786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400"/>
              <a:t>El tamaño de la muestra para cada estrato (Buena Fe, Valencia y Quevedo) será: </a:t>
            </a:r>
          </a:p>
          <a:p>
            <a:endParaRPr lang="es-EC" sz="2400"/>
          </a:p>
        </p:txBody>
      </p:sp>
      <p:graphicFrame>
        <p:nvGraphicFramePr>
          <p:cNvPr id="2050" name="Object 1"/>
          <p:cNvGraphicFramePr>
            <a:graphicFrameLocks noChangeAspect="1"/>
          </p:cNvGraphicFramePr>
          <p:nvPr/>
        </p:nvGraphicFramePr>
        <p:xfrm>
          <a:off x="3500438" y="1714500"/>
          <a:ext cx="2071687" cy="1138238"/>
        </p:xfrm>
        <a:graphic>
          <a:graphicData uri="http://schemas.openxmlformats.org/presentationml/2006/ole">
            <p:oleObj spid="_x0000_s2050" name="Ecuación" r:id="rId4" imgW="723600" imgH="393480" progId="Equation.3">
              <p:embed/>
            </p:oleObj>
          </a:graphicData>
        </a:graphic>
      </p:graphicFrame>
      <p:sp>
        <p:nvSpPr>
          <p:cNvPr id="2053" name="4 CuadroTexto"/>
          <p:cNvSpPr txBox="1">
            <a:spLocks noChangeArrowheads="1"/>
          </p:cNvSpPr>
          <p:nvPr/>
        </p:nvSpPr>
        <p:spPr bwMode="auto">
          <a:xfrm>
            <a:off x="571500" y="3500438"/>
            <a:ext cx="442912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400"/>
              <a:t>Donde:</a:t>
            </a:r>
          </a:p>
          <a:p>
            <a:r>
              <a:rPr lang="es-EC" sz="2400"/>
              <a:t>n:   Muestra del estrato “i”.</a:t>
            </a:r>
          </a:p>
          <a:p>
            <a:r>
              <a:rPr lang="es-EC" sz="2400"/>
              <a:t>Ni: Población del estrato “i”.</a:t>
            </a:r>
          </a:p>
          <a:p>
            <a:r>
              <a:rPr lang="es-EC" sz="2400"/>
              <a:t>N:  Población total.</a:t>
            </a:r>
          </a:p>
          <a:p>
            <a:r>
              <a:rPr lang="es-EC">
                <a:latin typeface="Calibri" pitchFamily="34" charset="0"/>
              </a:rPr>
              <a:t> </a:t>
            </a:r>
          </a:p>
          <a:p>
            <a:endParaRPr lang="es-EC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3 CuadroTexto"/>
          <p:cNvSpPr txBox="1">
            <a:spLocks noChangeArrowheads="1"/>
          </p:cNvSpPr>
          <p:nvPr/>
        </p:nvSpPr>
        <p:spPr bwMode="auto">
          <a:xfrm>
            <a:off x="6429375" y="1571625"/>
            <a:ext cx="26431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400" b="1">
                <a:solidFill>
                  <a:srgbClr val="FF0000"/>
                </a:solidFill>
              </a:rPr>
              <a:t>Turista Internos</a:t>
            </a:r>
          </a:p>
        </p:txBody>
      </p:sp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5722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Picture 1"/>
          <p:cNvSpPr>
            <a:spLocks noChangeAspect="1" noChangeArrowheads="1"/>
          </p:cNvSpPr>
          <p:nvPr/>
        </p:nvSpPr>
        <p:spPr bwMode="auto">
          <a:xfrm>
            <a:off x="0" y="0"/>
            <a:ext cx="65722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5364" name="6 CuadroTexto"/>
          <p:cNvSpPr txBox="1">
            <a:spLocks noChangeArrowheads="1"/>
          </p:cNvSpPr>
          <p:nvPr/>
        </p:nvSpPr>
        <p:spPr bwMode="auto">
          <a:xfrm>
            <a:off x="6357938" y="1643063"/>
            <a:ext cx="2571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400" b="1">
                <a:solidFill>
                  <a:srgbClr val="FF0000"/>
                </a:solidFill>
              </a:rPr>
              <a:t>Turista Externos</a:t>
            </a:r>
          </a:p>
        </p:txBody>
      </p:sp>
      <p:pic>
        <p:nvPicPr>
          <p:cNvPr id="1536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357938" cy="53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2 CuadroTexto"/>
          <p:cNvSpPr txBox="1">
            <a:spLocks noChangeArrowheads="1"/>
          </p:cNvSpPr>
          <p:nvPr/>
        </p:nvSpPr>
        <p:spPr bwMode="auto">
          <a:xfrm>
            <a:off x="2357438" y="0"/>
            <a:ext cx="4286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C" sz="2400" b="1"/>
              <a:t>PLAN DE MARKETING</a:t>
            </a:r>
          </a:p>
          <a:p>
            <a:pPr algn="ctr"/>
            <a:endParaRPr lang="es-EC" sz="2400" b="1"/>
          </a:p>
          <a:p>
            <a:pPr algn="ctr"/>
            <a:r>
              <a:rPr lang="es-EC" sz="2400" b="1">
                <a:latin typeface="Calibri" pitchFamily="34" charset="0"/>
              </a:rPr>
              <a:t>CICLO DE VIDA</a:t>
            </a:r>
            <a:endParaRPr lang="es-EC" sz="2400"/>
          </a:p>
        </p:txBody>
      </p:sp>
      <p:grpSp>
        <p:nvGrpSpPr>
          <p:cNvPr id="16388" name="Group 1"/>
          <p:cNvGrpSpPr>
            <a:grpSpLocks/>
          </p:cNvGrpSpPr>
          <p:nvPr/>
        </p:nvGrpSpPr>
        <p:grpSpPr bwMode="auto">
          <a:xfrm>
            <a:off x="1143000" y="1357313"/>
            <a:ext cx="6910388" cy="4125912"/>
            <a:chOff x="1916" y="1424"/>
            <a:chExt cx="8623" cy="6497"/>
          </a:xfrm>
        </p:grpSpPr>
        <p:sp>
          <p:nvSpPr>
            <p:cNvPr id="16390" name="Imagen 1" descr="lbm_capitulo4_grafico1"/>
            <p:cNvSpPr>
              <a:spLocks noChangeAspect="1" noChangeArrowheads="1"/>
            </p:cNvSpPr>
            <p:nvPr/>
          </p:nvSpPr>
          <p:spPr bwMode="auto">
            <a:xfrm>
              <a:off x="1916" y="1424"/>
              <a:ext cx="8623" cy="6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6391" name="Picture 3" descr="Buenafe"/>
            <p:cNvSpPr>
              <a:spLocks noChangeAspect="1" noChangeArrowheads="1"/>
            </p:cNvSpPr>
            <p:nvPr/>
          </p:nvSpPr>
          <p:spPr bwMode="auto">
            <a:xfrm>
              <a:off x="4619" y="2667"/>
              <a:ext cx="764" cy="1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60475"/>
            <a:ext cx="9144000" cy="559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2 CuadroTexto"/>
          <p:cNvSpPr txBox="1">
            <a:spLocks noChangeArrowheads="1"/>
          </p:cNvSpPr>
          <p:nvPr/>
        </p:nvSpPr>
        <p:spPr bwMode="auto">
          <a:xfrm>
            <a:off x="1500188" y="142875"/>
            <a:ext cx="6572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C" sz="2400" b="1"/>
              <a:t>MATRIZ BOSTON CONSULTING GROUP</a:t>
            </a:r>
            <a:endParaRPr lang="es-EC" sz="2400"/>
          </a:p>
        </p:txBody>
      </p:sp>
      <p:grpSp>
        <p:nvGrpSpPr>
          <p:cNvPr id="17412" name="Group 1"/>
          <p:cNvGrpSpPr>
            <a:grpSpLocks/>
          </p:cNvGrpSpPr>
          <p:nvPr/>
        </p:nvGrpSpPr>
        <p:grpSpPr bwMode="auto">
          <a:xfrm>
            <a:off x="1785938" y="1071563"/>
            <a:ext cx="5673725" cy="4500562"/>
            <a:chOff x="3672" y="9506"/>
            <a:chExt cx="5331" cy="4920"/>
          </a:xfrm>
        </p:grpSpPr>
        <p:pic>
          <p:nvPicPr>
            <p:cNvPr id="17413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72" y="9506"/>
              <a:ext cx="5331" cy="4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4" name="Picture 3" descr="Buenaf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217" y="11109"/>
              <a:ext cx="944" cy="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75 CuadroTexto"/>
          <p:cNvSpPr txBox="1">
            <a:spLocks noChangeArrowheads="1"/>
          </p:cNvSpPr>
          <p:nvPr/>
        </p:nvSpPr>
        <p:spPr bwMode="auto">
          <a:xfrm>
            <a:off x="642938" y="71438"/>
            <a:ext cx="80724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C" sz="2400" b="1"/>
              <a:t>MATRIZ OPORTUNIDADES PRODUCTO-MERCADO (ANSOFF)</a:t>
            </a:r>
            <a:endParaRPr lang="es-EC" sz="2400"/>
          </a:p>
          <a:p>
            <a:pPr algn="ctr"/>
            <a:endParaRPr lang="es-EC" sz="2400"/>
          </a:p>
        </p:txBody>
      </p:sp>
      <p:grpSp>
        <p:nvGrpSpPr>
          <p:cNvPr id="18436" name="Group 74"/>
          <p:cNvGrpSpPr>
            <a:grpSpLocks noChangeAspect="1"/>
          </p:cNvGrpSpPr>
          <p:nvPr/>
        </p:nvGrpSpPr>
        <p:grpSpPr bwMode="auto">
          <a:xfrm>
            <a:off x="571500" y="1357313"/>
            <a:ext cx="7858125" cy="4000500"/>
            <a:chOff x="1364" y="2327"/>
            <a:chExt cx="10207" cy="4948"/>
          </a:xfrm>
        </p:grpSpPr>
        <p:sp>
          <p:nvSpPr>
            <p:cNvPr id="18437" name="AutoShape 75"/>
            <p:cNvSpPr>
              <a:spLocks noChangeAspect="1" noChangeArrowheads="1"/>
            </p:cNvSpPr>
            <p:nvPr/>
          </p:nvSpPr>
          <p:spPr bwMode="auto">
            <a:xfrm>
              <a:off x="1364" y="2327"/>
              <a:ext cx="10207" cy="4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>
                <a:latin typeface="Calibri" pitchFamily="34" charset="0"/>
              </a:endParaRPr>
            </a:p>
          </p:txBody>
        </p:sp>
        <p:grpSp>
          <p:nvGrpSpPr>
            <p:cNvPr id="18438" name="Group 76"/>
            <p:cNvGrpSpPr>
              <a:grpSpLocks/>
            </p:cNvGrpSpPr>
            <p:nvPr/>
          </p:nvGrpSpPr>
          <p:grpSpPr bwMode="auto">
            <a:xfrm>
              <a:off x="3344" y="4032"/>
              <a:ext cx="6300" cy="3242"/>
              <a:chOff x="3344" y="4032"/>
              <a:chExt cx="6300" cy="3242"/>
            </a:xfrm>
          </p:grpSpPr>
          <p:sp>
            <p:nvSpPr>
              <p:cNvPr id="18506" name="Rectangle 77"/>
              <p:cNvSpPr>
                <a:spLocks noChangeArrowheads="1"/>
              </p:cNvSpPr>
              <p:nvPr/>
            </p:nvSpPr>
            <p:spPr bwMode="auto">
              <a:xfrm>
                <a:off x="3344" y="4032"/>
                <a:ext cx="6300" cy="324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8507" name="Rectangle 78"/>
              <p:cNvSpPr>
                <a:spLocks noChangeArrowheads="1"/>
              </p:cNvSpPr>
              <p:nvPr/>
            </p:nvSpPr>
            <p:spPr bwMode="auto">
              <a:xfrm>
                <a:off x="3344" y="4032"/>
                <a:ext cx="6300" cy="3242"/>
              </a:xfrm>
              <a:prstGeom prst="rect">
                <a:avLst/>
              </a:prstGeom>
              <a:noFill/>
              <a:ln w="1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>
                  <a:latin typeface="Calibri" pitchFamily="34" charset="0"/>
                </a:endParaRPr>
              </a:p>
            </p:txBody>
          </p:sp>
        </p:grpSp>
        <p:sp>
          <p:nvSpPr>
            <p:cNvPr id="18439" name="Rectangle 79"/>
            <p:cNvSpPr>
              <a:spLocks noChangeArrowheads="1"/>
            </p:cNvSpPr>
            <p:nvPr/>
          </p:nvSpPr>
          <p:spPr bwMode="auto">
            <a:xfrm>
              <a:off x="11408" y="4262"/>
              <a:ext cx="61" cy="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en-US" sz="12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s-EC"/>
            </a:p>
          </p:txBody>
        </p:sp>
        <p:sp>
          <p:nvSpPr>
            <p:cNvPr id="18440" name="Rectangle 80"/>
            <p:cNvSpPr>
              <a:spLocks noChangeArrowheads="1"/>
            </p:cNvSpPr>
            <p:nvPr/>
          </p:nvSpPr>
          <p:spPr bwMode="auto">
            <a:xfrm>
              <a:off x="1654" y="6749"/>
              <a:ext cx="61" cy="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en-US" sz="1200">
                  <a:solidFill>
                    <a:srgbClr val="000000"/>
                  </a:solidFill>
                  <a:latin typeface="Times New Roman" pitchFamily="18" charset="0"/>
                </a:rPr>
                <a:t>                             </a:t>
              </a:r>
              <a:endParaRPr lang="es-EC"/>
            </a:p>
          </p:txBody>
        </p:sp>
        <p:sp>
          <p:nvSpPr>
            <p:cNvPr id="18441" name="Rectangle 81"/>
            <p:cNvSpPr>
              <a:spLocks noChangeArrowheads="1"/>
            </p:cNvSpPr>
            <p:nvPr/>
          </p:nvSpPr>
          <p:spPr bwMode="auto">
            <a:xfrm>
              <a:off x="3394" y="6749"/>
              <a:ext cx="61" cy="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en-US" sz="12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endParaRPr lang="es-EC"/>
            </a:p>
          </p:txBody>
        </p:sp>
        <p:sp>
          <p:nvSpPr>
            <p:cNvPr id="18442" name="Rectangle 82"/>
            <p:cNvSpPr>
              <a:spLocks noChangeArrowheads="1"/>
            </p:cNvSpPr>
            <p:nvPr/>
          </p:nvSpPr>
          <p:spPr bwMode="auto">
            <a:xfrm>
              <a:off x="3514" y="6747"/>
              <a:ext cx="2333" cy="5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en-US" sz="1200" b="1">
                  <a:solidFill>
                    <a:srgbClr val="000000"/>
                  </a:solidFill>
                  <a:latin typeface="Times New Roman" pitchFamily="18" charset="0"/>
                </a:rPr>
                <a:t>Desarrollo de mercado     </a:t>
              </a:r>
              <a:endParaRPr lang="es-EC"/>
            </a:p>
          </p:txBody>
        </p:sp>
        <p:sp>
          <p:nvSpPr>
            <p:cNvPr id="18443" name="Rectangle 83"/>
            <p:cNvSpPr>
              <a:spLocks noChangeArrowheads="1"/>
            </p:cNvSpPr>
            <p:nvPr/>
          </p:nvSpPr>
          <p:spPr bwMode="auto">
            <a:xfrm>
              <a:off x="6147" y="6747"/>
              <a:ext cx="61" cy="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en-US" sz="1200" b="1">
                  <a:solidFill>
                    <a:srgbClr val="000000"/>
                  </a:solidFill>
                  <a:latin typeface="Times New Roman" pitchFamily="18" charset="0"/>
                </a:rPr>
                <a:t>             </a:t>
              </a:r>
              <a:endParaRPr lang="es-EC"/>
            </a:p>
          </p:txBody>
        </p:sp>
        <p:sp>
          <p:nvSpPr>
            <p:cNvPr id="18444" name="Rectangle 84"/>
            <p:cNvSpPr>
              <a:spLocks noChangeArrowheads="1"/>
            </p:cNvSpPr>
            <p:nvPr/>
          </p:nvSpPr>
          <p:spPr bwMode="auto">
            <a:xfrm>
              <a:off x="6927" y="6747"/>
              <a:ext cx="61" cy="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en-US" sz="1200" b="1">
                  <a:solidFill>
                    <a:srgbClr val="000000"/>
                  </a:solidFill>
                  <a:latin typeface="Times New Roman" pitchFamily="18" charset="0"/>
                </a:rPr>
                <a:t>    </a:t>
              </a:r>
              <a:endParaRPr lang="es-EC"/>
            </a:p>
          </p:txBody>
        </p:sp>
        <p:sp>
          <p:nvSpPr>
            <p:cNvPr id="18445" name="Rectangle 85"/>
            <p:cNvSpPr>
              <a:spLocks noChangeArrowheads="1"/>
            </p:cNvSpPr>
            <p:nvPr/>
          </p:nvSpPr>
          <p:spPr bwMode="auto">
            <a:xfrm>
              <a:off x="7167" y="6747"/>
              <a:ext cx="2387" cy="5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en-US" sz="1200" b="1">
                  <a:solidFill>
                    <a:srgbClr val="000000"/>
                  </a:solidFill>
                  <a:latin typeface="Times New Roman" pitchFamily="18" charset="0"/>
                </a:rPr>
                <a:t>Desarrollo de Producto</a:t>
              </a:r>
              <a:endParaRPr lang="es-EC"/>
            </a:p>
          </p:txBody>
        </p:sp>
        <p:sp>
          <p:nvSpPr>
            <p:cNvPr id="18446" name="Rectangle 86"/>
            <p:cNvSpPr>
              <a:spLocks noChangeArrowheads="1"/>
            </p:cNvSpPr>
            <p:nvPr/>
          </p:nvSpPr>
          <p:spPr bwMode="auto">
            <a:xfrm>
              <a:off x="9553" y="6747"/>
              <a:ext cx="61" cy="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en-US" sz="12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s-EC"/>
            </a:p>
          </p:txBody>
        </p:sp>
        <p:sp>
          <p:nvSpPr>
            <p:cNvPr id="18447" name="Line 87"/>
            <p:cNvSpPr>
              <a:spLocks noChangeShapeType="1"/>
            </p:cNvSpPr>
            <p:nvPr/>
          </p:nvSpPr>
          <p:spPr bwMode="auto">
            <a:xfrm flipV="1">
              <a:off x="6584" y="4032"/>
              <a:ext cx="1" cy="3241"/>
            </a:xfrm>
            <a:prstGeom prst="line">
              <a:avLst/>
            </a:prstGeom>
            <a:noFill/>
            <a:ln w="1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grpSp>
          <p:nvGrpSpPr>
            <p:cNvPr id="18448" name="Group 88"/>
            <p:cNvGrpSpPr>
              <a:grpSpLocks/>
            </p:cNvGrpSpPr>
            <p:nvPr/>
          </p:nvGrpSpPr>
          <p:grpSpPr bwMode="auto">
            <a:xfrm>
              <a:off x="1364" y="4572"/>
              <a:ext cx="1800" cy="720"/>
              <a:chOff x="1364" y="4572"/>
              <a:chExt cx="1800" cy="720"/>
            </a:xfrm>
          </p:grpSpPr>
          <p:sp>
            <p:nvSpPr>
              <p:cNvPr id="18504" name="Rectangle 89"/>
              <p:cNvSpPr>
                <a:spLocks noChangeArrowheads="1"/>
              </p:cNvSpPr>
              <p:nvPr/>
            </p:nvSpPr>
            <p:spPr bwMode="auto">
              <a:xfrm>
                <a:off x="1364" y="4572"/>
                <a:ext cx="1800" cy="72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8505" name="Rectangle 90"/>
              <p:cNvSpPr>
                <a:spLocks noChangeArrowheads="1"/>
              </p:cNvSpPr>
              <p:nvPr/>
            </p:nvSpPr>
            <p:spPr bwMode="auto">
              <a:xfrm>
                <a:off x="1364" y="4572"/>
                <a:ext cx="1800" cy="720"/>
              </a:xfrm>
              <a:prstGeom prst="rect">
                <a:avLst/>
              </a:prstGeom>
              <a:noFill/>
              <a:ln w="15" cap="rnd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>
                  <a:latin typeface="Calibri" pitchFamily="34" charset="0"/>
                </a:endParaRPr>
              </a:p>
            </p:txBody>
          </p:sp>
        </p:grpSp>
        <p:grpSp>
          <p:nvGrpSpPr>
            <p:cNvPr id="18449" name="Group 91"/>
            <p:cNvGrpSpPr>
              <a:grpSpLocks/>
            </p:cNvGrpSpPr>
            <p:nvPr/>
          </p:nvGrpSpPr>
          <p:grpSpPr bwMode="auto">
            <a:xfrm>
              <a:off x="1364" y="6012"/>
              <a:ext cx="1800" cy="721"/>
              <a:chOff x="1364" y="6012"/>
              <a:chExt cx="1800" cy="721"/>
            </a:xfrm>
          </p:grpSpPr>
          <p:sp>
            <p:nvSpPr>
              <p:cNvPr id="18502" name="Rectangle 92"/>
              <p:cNvSpPr>
                <a:spLocks noChangeArrowheads="1"/>
              </p:cNvSpPr>
              <p:nvPr/>
            </p:nvSpPr>
            <p:spPr bwMode="auto">
              <a:xfrm>
                <a:off x="1364" y="6012"/>
                <a:ext cx="1800" cy="7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8503" name="Rectangle 93"/>
              <p:cNvSpPr>
                <a:spLocks noChangeArrowheads="1"/>
              </p:cNvSpPr>
              <p:nvPr/>
            </p:nvSpPr>
            <p:spPr bwMode="auto">
              <a:xfrm>
                <a:off x="1364" y="6012"/>
                <a:ext cx="1800" cy="721"/>
              </a:xfrm>
              <a:prstGeom prst="rect">
                <a:avLst/>
              </a:prstGeom>
              <a:noFill/>
              <a:ln w="15" cap="rnd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>
                  <a:latin typeface="Calibri" pitchFamily="34" charset="0"/>
                </a:endParaRPr>
              </a:p>
            </p:txBody>
          </p:sp>
        </p:grpSp>
        <p:grpSp>
          <p:nvGrpSpPr>
            <p:cNvPr id="18450" name="Group 94"/>
            <p:cNvGrpSpPr>
              <a:grpSpLocks/>
            </p:cNvGrpSpPr>
            <p:nvPr/>
          </p:nvGrpSpPr>
          <p:grpSpPr bwMode="auto">
            <a:xfrm>
              <a:off x="1654" y="2330"/>
              <a:ext cx="7990" cy="4647"/>
              <a:chOff x="1654" y="2330"/>
              <a:chExt cx="7990" cy="4647"/>
            </a:xfrm>
          </p:grpSpPr>
          <p:sp>
            <p:nvSpPr>
              <p:cNvPr id="18451" name="Rectangle 95"/>
              <p:cNvSpPr>
                <a:spLocks noChangeArrowheads="1"/>
              </p:cNvSpPr>
              <p:nvPr/>
            </p:nvSpPr>
            <p:spPr bwMode="auto">
              <a:xfrm>
                <a:off x="5050" y="2330"/>
                <a:ext cx="2995" cy="2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spcAft>
                    <a:spcPts val="1000"/>
                  </a:spcAft>
                </a:pPr>
                <a:r>
                  <a:rPr lang="en-US" sz="1200" b="1">
                    <a:solidFill>
                      <a:srgbClr val="000000"/>
                    </a:solidFill>
                    <a:latin typeface="Times New Roman" pitchFamily="18" charset="0"/>
                  </a:rPr>
                  <a:t>Estrategia de crecimiento intensivo</a:t>
                </a:r>
                <a:endParaRPr lang="es-EC"/>
              </a:p>
            </p:txBody>
          </p:sp>
          <p:sp>
            <p:nvSpPr>
              <p:cNvPr id="18452" name="Rectangle 96"/>
              <p:cNvSpPr>
                <a:spLocks noChangeArrowheads="1"/>
              </p:cNvSpPr>
              <p:nvPr/>
            </p:nvSpPr>
            <p:spPr bwMode="auto">
              <a:xfrm>
                <a:off x="5037" y="2574"/>
                <a:ext cx="3008" cy="5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8453" name="Rectangle 97"/>
              <p:cNvSpPr>
                <a:spLocks noChangeArrowheads="1"/>
              </p:cNvSpPr>
              <p:nvPr/>
            </p:nvSpPr>
            <p:spPr bwMode="auto">
              <a:xfrm>
                <a:off x="7702" y="2330"/>
                <a:ext cx="61" cy="5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200" b="1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es-EC"/>
              </a:p>
            </p:txBody>
          </p:sp>
          <p:sp>
            <p:nvSpPr>
              <p:cNvPr id="18454" name="Rectangle 98"/>
              <p:cNvSpPr>
                <a:spLocks noChangeArrowheads="1"/>
              </p:cNvSpPr>
              <p:nvPr/>
            </p:nvSpPr>
            <p:spPr bwMode="auto">
              <a:xfrm>
                <a:off x="5905" y="2606"/>
                <a:ext cx="61" cy="5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200" b="1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es-EC"/>
              </a:p>
            </p:txBody>
          </p:sp>
          <p:sp>
            <p:nvSpPr>
              <p:cNvPr id="18455" name="Rectangle 99"/>
              <p:cNvSpPr>
                <a:spLocks noChangeArrowheads="1"/>
              </p:cNvSpPr>
              <p:nvPr/>
            </p:nvSpPr>
            <p:spPr bwMode="auto">
              <a:xfrm>
                <a:off x="5905" y="2882"/>
                <a:ext cx="61" cy="5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200" b="1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es-EC"/>
              </a:p>
            </p:txBody>
          </p:sp>
          <p:sp>
            <p:nvSpPr>
              <p:cNvPr id="18456" name="Rectangle 100"/>
              <p:cNvSpPr>
                <a:spLocks noChangeArrowheads="1"/>
              </p:cNvSpPr>
              <p:nvPr/>
            </p:nvSpPr>
            <p:spPr bwMode="auto">
              <a:xfrm>
                <a:off x="1654" y="3155"/>
                <a:ext cx="61" cy="5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200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es-EC"/>
              </a:p>
            </p:txBody>
          </p:sp>
          <p:sp>
            <p:nvSpPr>
              <p:cNvPr id="18457" name="Rectangle 101"/>
              <p:cNvSpPr>
                <a:spLocks noChangeArrowheads="1"/>
              </p:cNvSpPr>
              <p:nvPr/>
            </p:nvSpPr>
            <p:spPr bwMode="auto">
              <a:xfrm>
                <a:off x="1654" y="3431"/>
                <a:ext cx="61" cy="5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200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es-EC"/>
              </a:p>
            </p:txBody>
          </p:sp>
          <p:sp>
            <p:nvSpPr>
              <p:cNvPr id="18458" name="Rectangle 102"/>
              <p:cNvSpPr>
                <a:spLocks noChangeArrowheads="1"/>
              </p:cNvSpPr>
              <p:nvPr/>
            </p:nvSpPr>
            <p:spPr bwMode="auto">
              <a:xfrm>
                <a:off x="1654" y="3707"/>
                <a:ext cx="61" cy="5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200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es-EC"/>
              </a:p>
            </p:txBody>
          </p:sp>
          <p:sp>
            <p:nvSpPr>
              <p:cNvPr id="18459" name="Rectangle 103"/>
              <p:cNvSpPr>
                <a:spLocks noChangeArrowheads="1"/>
              </p:cNvSpPr>
              <p:nvPr/>
            </p:nvSpPr>
            <p:spPr bwMode="auto">
              <a:xfrm>
                <a:off x="1654" y="3983"/>
                <a:ext cx="61" cy="5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200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es-EC"/>
              </a:p>
            </p:txBody>
          </p:sp>
          <p:sp>
            <p:nvSpPr>
              <p:cNvPr id="18460" name="Rectangle 104"/>
              <p:cNvSpPr>
                <a:spLocks noChangeArrowheads="1"/>
              </p:cNvSpPr>
              <p:nvPr/>
            </p:nvSpPr>
            <p:spPr bwMode="auto">
              <a:xfrm>
                <a:off x="1654" y="4264"/>
                <a:ext cx="61" cy="5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200">
                    <a:solidFill>
                      <a:srgbClr val="000000"/>
                    </a:solidFill>
                    <a:latin typeface="Times New Roman" pitchFamily="18" charset="0"/>
                  </a:rPr>
                  <a:t>                                  </a:t>
                </a:r>
                <a:endParaRPr lang="es-EC"/>
              </a:p>
            </p:txBody>
          </p:sp>
          <p:sp>
            <p:nvSpPr>
              <p:cNvPr id="18461" name="Rectangle 105"/>
              <p:cNvSpPr>
                <a:spLocks noChangeArrowheads="1"/>
              </p:cNvSpPr>
              <p:nvPr/>
            </p:nvSpPr>
            <p:spPr bwMode="auto">
              <a:xfrm>
                <a:off x="3694" y="4262"/>
                <a:ext cx="61" cy="5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200" b="1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es-EC"/>
              </a:p>
            </p:txBody>
          </p:sp>
          <p:sp>
            <p:nvSpPr>
              <p:cNvPr id="18462" name="Rectangle 106"/>
              <p:cNvSpPr>
                <a:spLocks noChangeArrowheads="1"/>
              </p:cNvSpPr>
              <p:nvPr/>
            </p:nvSpPr>
            <p:spPr bwMode="auto">
              <a:xfrm>
                <a:off x="3754" y="4262"/>
                <a:ext cx="2506" cy="5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200" b="1">
                    <a:solidFill>
                      <a:srgbClr val="000000"/>
                    </a:solidFill>
                    <a:latin typeface="Times New Roman" pitchFamily="18" charset="0"/>
                  </a:rPr>
                  <a:t>Penetración de Mercado             </a:t>
                </a:r>
                <a:endParaRPr lang="es-EC"/>
              </a:p>
            </p:txBody>
          </p:sp>
          <p:sp>
            <p:nvSpPr>
              <p:cNvPr id="18463" name="Rectangle 107"/>
              <p:cNvSpPr>
                <a:spLocks noChangeArrowheads="1"/>
              </p:cNvSpPr>
              <p:nvPr/>
            </p:nvSpPr>
            <p:spPr bwMode="auto">
              <a:xfrm>
                <a:off x="7042" y="4262"/>
                <a:ext cx="2387" cy="5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200" b="1">
                    <a:solidFill>
                      <a:srgbClr val="000000"/>
                    </a:solidFill>
                    <a:latin typeface="Times New Roman" pitchFamily="18" charset="0"/>
                  </a:rPr>
                  <a:t>Desarrollo de Producto</a:t>
                </a:r>
                <a:endParaRPr lang="es-EC"/>
              </a:p>
            </p:txBody>
          </p:sp>
          <p:sp>
            <p:nvSpPr>
              <p:cNvPr id="18464" name="Rectangle 108"/>
              <p:cNvSpPr>
                <a:spLocks noChangeArrowheads="1"/>
              </p:cNvSpPr>
              <p:nvPr/>
            </p:nvSpPr>
            <p:spPr bwMode="auto">
              <a:xfrm>
                <a:off x="9428" y="4262"/>
                <a:ext cx="61" cy="5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200" b="1">
                    <a:solidFill>
                      <a:srgbClr val="000000"/>
                    </a:solidFill>
                    <a:latin typeface="Times New Roman" pitchFamily="18" charset="0"/>
                  </a:rPr>
                  <a:t>                                 </a:t>
                </a:r>
                <a:endParaRPr lang="es-EC"/>
              </a:p>
            </p:txBody>
          </p:sp>
          <p:sp>
            <p:nvSpPr>
              <p:cNvPr id="18465" name="Rectangle 109"/>
              <p:cNvSpPr>
                <a:spLocks noChangeArrowheads="1"/>
              </p:cNvSpPr>
              <p:nvPr/>
            </p:nvSpPr>
            <p:spPr bwMode="auto">
              <a:xfrm>
                <a:off x="1654" y="4538"/>
                <a:ext cx="61" cy="5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200" b="1">
                    <a:solidFill>
                      <a:srgbClr val="000000"/>
                    </a:solidFill>
                    <a:latin typeface="Times New Roman" pitchFamily="18" charset="0"/>
                  </a:rPr>
                  <a:t>                                                                                </a:t>
                </a:r>
                <a:endParaRPr lang="es-EC"/>
              </a:p>
            </p:txBody>
          </p:sp>
          <p:sp>
            <p:nvSpPr>
              <p:cNvPr id="18466" name="Rectangle 110"/>
              <p:cNvSpPr>
                <a:spLocks noChangeArrowheads="1"/>
              </p:cNvSpPr>
              <p:nvPr/>
            </p:nvSpPr>
            <p:spPr bwMode="auto">
              <a:xfrm>
                <a:off x="6454" y="4538"/>
                <a:ext cx="61" cy="5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200" b="1">
                    <a:solidFill>
                      <a:srgbClr val="000000"/>
                    </a:solidFill>
                    <a:latin typeface="Times New Roman" pitchFamily="18" charset="0"/>
                  </a:rPr>
                  <a:t>                   </a:t>
                </a:r>
                <a:endParaRPr lang="es-EC"/>
              </a:p>
            </p:txBody>
          </p:sp>
          <p:sp>
            <p:nvSpPr>
              <p:cNvPr id="18467" name="Rectangle 111"/>
              <p:cNvSpPr>
                <a:spLocks noChangeArrowheads="1"/>
              </p:cNvSpPr>
              <p:nvPr/>
            </p:nvSpPr>
            <p:spPr bwMode="auto">
              <a:xfrm>
                <a:off x="7594" y="4538"/>
                <a:ext cx="61" cy="5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200" b="1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es-EC"/>
              </a:p>
            </p:txBody>
          </p:sp>
          <p:sp>
            <p:nvSpPr>
              <p:cNvPr id="18468" name="Rectangle 112"/>
              <p:cNvSpPr>
                <a:spLocks noChangeArrowheads="1"/>
              </p:cNvSpPr>
              <p:nvPr/>
            </p:nvSpPr>
            <p:spPr bwMode="auto">
              <a:xfrm>
                <a:off x="1654" y="4816"/>
                <a:ext cx="61" cy="5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200">
                    <a:solidFill>
                      <a:srgbClr val="000000"/>
                    </a:solidFill>
                    <a:latin typeface="Times New Roman" pitchFamily="18" charset="0"/>
                  </a:rPr>
                  <a:t>   </a:t>
                </a:r>
                <a:endParaRPr lang="es-EC"/>
              </a:p>
            </p:txBody>
          </p:sp>
          <p:sp>
            <p:nvSpPr>
              <p:cNvPr id="18469" name="Rectangle 113"/>
              <p:cNvSpPr>
                <a:spLocks noChangeArrowheads="1"/>
              </p:cNvSpPr>
              <p:nvPr/>
            </p:nvSpPr>
            <p:spPr bwMode="auto">
              <a:xfrm>
                <a:off x="1834" y="4816"/>
                <a:ext cx="61" cy="5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200">
                    <a:solidFill>
                      <a:srgbClr val="000000"/>
                    </a:solidFill>
                    <a:latin typeface="Times New Roman" pitchFamily="18" charset="0"/>
                  </a:rPr>
                  <a:t>                                          </a:t>
                </a:r>
                <a:endParaRPr lang="es-EC"/>
              </a:p>
            </p:txBody>
          </p:sp>
          <p:sp>
            <p:nvSpPr>
              <p:cNvPr id="18470" name="Rectangle 114"/>
              <p:cNvSpPr>
                <a:spLocks noChangeArrowheads="1"/>
              </p:cNvSpPr>
              <p:nvPr/>
            </p:nvSpPr>
            <p:spPr bwMode="auto">
              <a:xfrm>
                <a:off x="4354" y="4816"/>
                <a:ext cx="61" cy="5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200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es-EC"/>
              </a:p>
            </p:txBody>
          </p:sp>
          <p:sp>
            <p:nvSpPr>
              <p:cNvPr id="18471" name="Rectangle 115"/>
              <p:cNvSpPr>
                <a:spLocks noChangeArrowheads="1"/>
              </p:cNvSpPr>
              <p:nvPr/>
            </p:nvSpPr>
            <p:spPr bwMode="auto">
              <a:xfrm>
                <a:off x="4414" y="4814"/>
                <a:ext cx="61" cy="5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200" b="1">
                    <a:solidFill>
                      <a:srgbClr val="000000"/>
                    </a:solidFill>
                    <a:latin typeface="Times New Roman" pitchFamily="18" charset="0"/>
                  </a:rPr>
                  <a:t>                      </a:t>
                </a:r>
                <a:endParaRPr lang="es-EC"/>
              </a:p>
            </p:txBody>
          </p:sp>
          <p:sp>
            <p:nvSpPr>
              <p:cNvPr id="18472" name="Rectangle 116"/>
              <p:cNvSpPr>
                <a:spLocks noChangeArrowheads="1"/>
              </p:cNvSpPr>
              <p:nvPr/>
            </p:nvSpPr>
            <p:spPr bwMode="auto">
              <a:xfrm>
                <a:off x="5734" y="4814"/>
                <a:ext cx="61" cy="5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200" b="1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es-EC"/>
              </a:p>
            </p:txBody>
          </p:sp>
          <p:sp>
            <p:nvSpPr>
              <p:cNvPr id="18473" name="Rectangle 117"/>
              <p:cNvSpPr>
                <a:spLocks noChangeArrowheads="1"/>
              </p:cNvSpPr>
              <p:nvPr/>
            </p:nvSpPr>
            <p:spPr bwMode="auto">
              <a:xfrm>
                <a:off x="1654" y="5087"/>
                <a:ext cx="61" cy="5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200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es-EC"/>
              </a:p>
            </p:txBody>
          </p:sp>
          <p:sp>
            <p:nvSpPr>
              <p:cNvPr id="18474" name="Rectangle 118"/>
              <p:cNvSpPr>
                <a:spLocks noChangeArrowheads="1"/>
              </p:cNvSpPr>
              <p:nvPr/>
            </p:nvSpPr>
            <p:spPr bwMode="auto">
              <a:xfrm>
                <a:off x="2362" y="5364"/>
                <a:ext cx="61" cy="5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200">
                    <a:solidFill>
                      <a:srgbClr val="000000"/>
                    </a:solidFill>
                    <a:latin typeface="Times New Roman" pitchFamily="18" charset="0"/>
                  </a:rPr>
                  <a:t>                                                                            </a:t>
                </a:r>
                <a:endParaRPr lang="es-EC"/>
              </a:p>
            </p:txBody>
          </p:sp>
          <p:sp>
            <p:nvSpPr>
              <p:cNvPr id="18475" name="Rectangle 119"/>
              <p:cNvSpPr>
                <a:spLocks noChangeArrowheads="1"/>
              </p:cNvSpPr>
              <p:nvPr/>
            </p:nvSpPr>
            <p:spPr bwMode="auto">
              <a:xfrm>
                <a:off x="6922" y="5364"/>
                <a:ext cx="61" cy="5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200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es-EC"/>
              </a:p>
            </p:txBody>
          </p:sp>
          <p:sp>
            <p:nvSpPr>
              <p:cNvPr id="18476" name="Rectangle 120"/>
              <p:cNvSpPr>
                <a:spLocks noChangeArrowheads="1"/>
              </p:cNvSpPr>
              <p:nvPr/>
            </p:nvSpPr>
            <p:spPr bwMode="auto">
              <a:xfrm>
                <a:off x="1654" y="5640"/>
                <a:ext cx="61" cy="5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200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es-EC"/>
              </a:p>
            </p:txBody>
          </p:sp>
          <p:sp>
            <p:nvSpPr>
              <p:cNvPr id="18477" name="Rectangle 121"/>
              <p:cNvSpPr>
                <a:spLocks noChangeArrowheads="1"/>
              </p:cNvSpPr>
              <p:nvPr/>
            </p:nvSpPr>
            <p:spPr bwMode="auto">
              <a:xfrm>
                <a:off x="1654" y="5916"/>
                <a:ext cx="61" cy="5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200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es-EC"/>
              </a:p>
            </p:txBody>
          </p:sp>
          <p:sp>
            <p:nvSpPr>
              <p:cNvPr id="18478" name="Rectangle 122"/>
              <p:cNvSpPr>
                <a:spLocks noChangeArrowheads="1"/>
              </p:cNvSpPr>
              <p:nvPr/>
            </p:nvSpPr>
            <p:spPr bwMode="auto">
              <a:xfrm>
                <a:off x="1654" y="6192"/>
                <a:ext cx="61" cy="5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200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es-EC"/>
              </a:p>
            </p:txBody>
          </p:sp>
          <p:sp>
            <p:nvSpPr>
              <p:cNvPr id="18479" name="Rectangle 123"/>
              <p:cNvSpPr>
                <a:spLocks noChangeArrowheads="1"/>
              </p:cNvSpPr>
              <p:nvPr/>
            </p:nvSpPr>
            <p:spPr bwMode="auto">
              <a:xfrm>
                <a:off x="2727" y="6468"/>
                <a:ext cx="61" cy="5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200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es-EC"/>
              </a:p>
            </p:txBody>
          </p:sp>
          <p:sp>
            <p:nvSpPr>
              <p:cNvPr id="18480" name="Line 124"/>
              <p:cNvSpPr>
                <a:spLocks noChangeShapeType="1"/>
              </p:cNvSpPr>
              <p:nvPr/>
            </p:nvSpPr>
            <p:spPr bwMode="auto">
              <a:xfrm>
                <a:off x="3344" y="5652"/>
                <a:ext cx="6300" cy="1"/>
              </a:xfrm>
              <a:prstGeom prst="line">
                <a:avLst/>
              </a:prstGeom>
              <a:noFill/>
              <a:ln w="1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grpSp>
            <p:nvGrpSpPr>
              <p:cNvPr id="18481" name="Group 125"/>
              <p:cNvGrpSpPr>
                <a:grpSpLocks/>
              </p:cNvGrpSpPr>
              <p:nvPr/>
            </p:nvGrpSpPr>
            <p:grpSpPr bwMode="auto">
              <a:xfrm>
                <a:off x="4244" y="3132"/>
                <a:ext cx="1800" cy="720"/>
                <a:chOff x="4244" y="3132"/>
                <a:chExt cx="1800" cy="720"/>
              </a:xfrm>
            </p:grpSpPr>
            <p:sp>
              <p:nvSpPr>
                <p:cNvPr id="18500" name="Rectangle 126"/>
                <p:cNvSpPr>
                  <a:spLocks noChangeArrowheads="1"/>
                </p:cNvSpPr>
                <p:nvPr/>
              </p:nvSpPr>
              <p:spPr bwMode="auto">
                <a:xfrm>
                  <a:off x="4244" y="3132"/>
                  <a:ext cx="1800" cy="72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s-ES">
                    <a:latin typeface="Calibri" pitchFamily="34" charset="0"/>
                  </a:endParaRPr>
                </a:p>
              </p:txBody>
            </p:sp>
            <p:sp>
              <p:nvSpPr>
                <p:cNvPr id="18501" name="Rectangle 127"/>
                <p:cNvSpPr>
                  <a:spLocks noChangeArrowheads="1"/>
                </p:cNvSpPr>
                <p:nvPr/>
              </p:nvSpPr>
              <p:spPr bwMode="auto">
                <a:xfrm>
                  <a:off x="4244" y="3132"/>
                  <a:ext cx="1800" cy="720"/>
                </a:xfrm>
                <a:prstGeom prst="rect">
                  <a:avLst/>
                </a:prstGeom>
                <a:noFill/>
                <a:ln w="15" cap="rnd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s-ES">
                    <a:latin typeface="Calibri" pitchFamily="34" charset="0"/>
                  </a:endParaRPr>
                </a:p>
              </p:txBody>
            </p:sp>
          </p:grpSp>
          <p:sp>
            <p:nvSpPr>
              <p:cNvPr id="18482" name="Rectangle 128"/>
              <p:cNvSpPr>
                <a:spLocks noChangeArrowheads="1"/>
              </p:cNvSpPr>
              <p:nvPr/>
            </p:nvSpPr>
            <p:spPr bwMode="auto">
              <a:xfrm>
                <a:off x="4628" y="3216"/>
                <a:ext cx="1040" cy="5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200" b="1">
                    <a:solidFill>
                      <a:srgbClr val="000000"/>
                    </a:solidFill>
                    <a:latin typeface="Times New Roman" pitchFamily="18" charset="0"/>
                  </a:rPr>
                  <a:t>Productos </a:t>
                </a:r>
                <a:endParaRPr lang="es-EC"/>
              </a:p>
            </p:txBody>
          </p:sp>
          <p:sp>
            <p:nvSpPr>
              <p:cNvPr id="18483" name="Rectangle 129"/>
              <p:cNvSpPr>
                <a:spLocks noChangeArrowheads="1"/>
              </p:cNvSpPr>
              <p:nvPr/>
            </p:nvSpPr>
            <p:spPr bwMode="auto">
              <a:xfrm>
                <a:off x="4705" y="3501"/>
                <a:ext cx="880" cy="5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200" b="1">
                    <a:solidFill>
                      <a:srgbClr val="000000"/>
                    </a:solidFill>
                    <a:latin typeface="Times New Roman" pitchFamily="18" charset="0"/>
                  </a:rPr>
                  <a:t>Actuales</a:t>
                </a:r>
                <a:endParaRPr lang="es-EC"/>
              </a:p>
            </p:txBody>
          </p:sp>
          <p:sp>
            <p:nvSpPr>
              <p:cNvPr id="18484" name="Rectangle 130"/>
              <p:cNvSpPr>
                <a:spLocks noChangeArrowheads="1"/>
              </p:cNvSpPr>
              <p:nvPr/>
            </p:nvSpPr>
            <p:spPr bwMode="auto">
              <a:xfrm>
                <a:off x="5585" y="3501"/>
                <a:ext cx="61" cy="5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200" b="1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es-EC"/>
              </a:p>
            </p:txBody>
          </p:sp>
          <p:grpSp>
            <p:nvGrpSpPr>
              <p:cNvPr id="18485" name="Group 131"/>
              <p:cNvGrpSpPr>
                <a:grpSpLocks/>
              </p:cNvGrpSpPr>
              <p:nvPr/>
            </p:nvGrpSpPr>
            <p:grpSpPr bwMode="auto">
              <a:xfrm>
                <a:off x="7304" y="3132"/>
                <a:ext cx="1800" cy="720"/>
                <a:chOff x="7304" y="3132"/>
                <a:chExt cx="1800" cy="720"/>
              </a:xfrm>
            </p:grpSpPr>
            <p:sp>
              <p:nvSpPr>
                <p:cNvPr id="18498" name="Rectangle 132"/>
                <p:cNvSpPr>
                  <a:spLocks noChangeArrowheads="1"/>
                </p:cNvSpPr>
                <p:nvPr/>
              </p:nvSpPr>
              <p:spPr bwMode="auto">
                <a:xfrm>
                  <a:off x="7304" y="3132"/>
                  <a:ext cx="1800" cy="72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s-ES">
                    <a:latin typeface="Calibri" pitchFamily="34" charset="0"/>
                  </a:endParaRPr>
                </a:p>
              </p:txBody>
            </p:sp>
            <p:sp>
              <p:nvSpPr>
                <p:cNvPr id="18499" name="Rectangle 133"/>
                <p:cNvSpPr>
                  <a:spLocks noChangeArrowheads="1"/>
                </p:cNvSpPr>
                <p:nvPr/>
              </p:nvSpPr>
              <p:spPr bwMode="auto">
                <a:xfrm>
                  <a:off x="7304" y="3132"/>
                  <a:ext cx="1800" cy="720"/>
                </a:xfrm>
                <a:prstGeom prst="rect">
                  <a:avLst/>
                </a:prstGeom>
                <a:noFill/>
                <a:ln w="15" cap="rnd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s-ES">
                    <a:latin typeface="Calibri" pitchFamily="34" charset="0"/>
                  </a:endParaRPr>
                </a:p>
              </p:txBody>
            </p:sp>
          </p:grpSp>
          <p:sp>
            <p:nvSpPr>
              <p:cNvPr id="18486" name="Rectangle 134"/>
              <p:cNvSpPr>
                <a:spLocks noChangeArrowheads="1"/>
              </p:cNvSpPr>
              <p:nvPr/>
            </p:nvSpPr>
            <p:spPr bwMode="auto">
              <a:xfrm>
                <a:off x="7688" y="3216"/>
                <a:ext cx="1040" cy="5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200" b="1">
                    <a:solidFill>
                      <a:srgbClr val="000000"/>
                    </a:solidFill>
                    <a:latin typeface="Times New Roman" pitchFamily="18" charset="0"/>
                  </a:rPr>
                  <a:t>Productos </a:t>
                </a:r>
                <a:endParaRPr lang="es-EC"/>
              </a:p>
            </p:txBody>
          </p:sp>
          <p:sp>
            <p:nvSpPr>
              <p:cNvPr id="18487" name="Rectangle 135"/>
              <p:cNvSpPr>
                <a:spLocks noChangeArrowheads="1"/>
              </p:cNvSpPr>
              <p:nvPr/>
            </p:nvSpPr>
            <p:spPr bwMode="auto">
              <a:xfrm>
                <a:off x="7832" y="3501"/>
                <a:ext cx="747" cy="5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200" b="1">
                    <a:solidFill>
                      <a:srgbClr val="000000"/>
                    </a:solidFill>
                    <a:latin typeface="Times New Roman" pitchFamily="18" charset="0"/>
                  </a:rPr>
                  <a:t>Nuevos</a:t>
                </a:r>
                <a:endParaRPr lang="es-EC"/>
              </a:p>
            </p:txBody>
          </p:sp>
          <p:sp>
            <p:nvSpPr>
              <p:cNvPr id="18488" name="Rectangle 136"/>
              <p:cNvSpPr>
                <a:spLocks noChangeArrowheads="1"/>
              </p:cNvSpPr>
              <p:nvPr/>
            </p:nvSpPr>
            <p:spPr bwMode="auto">
              <a:xfrm>
                <a:off x="8578" y="3501"/>
                <a:ext cx="61" cy="5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200" b="1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es-EC"/>
              </a:p>
            </p:txBody>
          </p:sp>
          <p:sp>
            <p:nvSpPr>
              <p:cNvPr id="18489" name="Rectangle 137"/>
              <p:cNvSpPr>
                <a:spLocks noChangeArrowheads="1"/>
              </p:cNvSpPr>
              <p:nvPr/>
            </p:nvSpPr>
            <p:spPr bwMode="auto">
              <a:xfrm>
                <a:off x="1760" y="4656"/>
                <a:ext cx="1013" cy="5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200" b="1">
                    <a:solidFill>
                      <a:srgbClr val="000000"/>
                    </a:solidFill>
                    <a:latin typeface="Times New Roman" pitchFamily="18" charset="0"/>
                  </a:rPr>
                  <a:t>Mercados </a:t>
                </a:r>
                <a:endParaRPr lang="es-EC"/>
              </a:p>
            </p:txBody>
          </p:sp>
          <p:sp>
            <p:nvSpPr>
              <p:cNvPr id="18490" name="Rectangle 138"/>
              <p:cNvSpPr>
                <a:spLocks noChangeArrowheads="1"/>
              </p:cNvSpPr>
              <p:nvPr/>
            </p:nvSpPr>
            <p:spPr bwMode="auto">
              <a:xfrm>
                <a:off x="2832" y="4656"/>
                <a:ext cx="61" cy="5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200" b="1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es-EC"/>
              </a:p>
            </p:txBody>
          </p:sp>
          <p:sp>
            <p:nvSpPr>
              <p:cNvPr id="18491" name="Rectangle 139"/>
              <p:cNvSpPr>
                <a:spLocks noChangeArrowheads="1"/>
              </p:cNvSpPr>
              <p:nvPr/>
            </p:nvSpPr>
            <p:spPr bwMode="auto">
              <a:xfrm>
                <a:off x="1824" y="4941"/>
                <a:ext cx="880" cy="5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200" b="1">
                    <a:solidFill>
                      <a:srgbClr val="000000"/>
                    </a:solidFill>
                    <a:latin typeface="Times New Roman" pitchFamily="18" charset="0"/>
                  </a:rPr>
                  <a:t>Actuales</a:t>
                </a:r>
                <a:endParaRPr lang="es-EC"/>
              </a:p>
            </p:txBody>
          </p:sp>
          <p:sp>
            <p:nvSpPr>
              <p:cNvPr id="18492" name="Rectangle 140"/>
              <p:cNvSpPr>
                <a:spLocks noChangeArrowheads="1"/>
              </p:cNvSpPr>
              <p:nvPr/>
            </p:nvSpPr>
            <p:spPr bwMode="auto">
              <a:xfrm>
                <a:off x="2705" y="4941"/>
                <a:ext cx="61" cy="5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200" b="1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es-EC"/>
              </a:p>
            </p:txBody>
          </p:sp>
          <p:sp>
            <p:nvSpPr>
              <p:cNvPr id="18493" name="Rectangle 141"/>
              <p:cNvSpPr>
                <a:spLocks noChangeArrowheads="1"/>
              </p:cNvSpPr>
              <p:nvPr/>
            </p:nvSpPr>
            <p:spPr bwMode="auto">
              <a:xfrm>
                <a:off x="1760" y="6096"/>
                <a:ext cx="1013" cy="5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200" b="1">
                    <a:solidFill>
                      <a:srgbClr val="000000"/>
                    </a:solidFill>
                    <a:latin typeface="Times New Roman" pitchFamily="18" charset="0"/>
                  </a:rPr>
                  <a:t>Mercados </a:t>
                </a:r>
                <a:endParaRPr lang="es-EC"/>
              </a:p>
            </p:txBody>
          </p:sp>
          <p:sp>
            <p:nvSpPr>
              <p:cNvPr id="18494" name="Rectangle 142"/>
              <p:cNvSpPr>
                <a:spLocks noChangeArrowheads="1"/>
              </p:cNvSpPr>
              <p:nvPr/>
            </p:nvSpPr>
            <p:spPr bwMode="auto">
              <a:xfrm>
                <a:off x="2832" y="6096"/>
                <a:ext cx="61" cy="5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200" b="1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es-EC"/>
              </a:p>
            </p:txBody>
          </p:sp>
          <p:sp>
            <p:nvSpPr>
              <p:cNvPr id="18495" name="Rectangle 143"/>
              <p:cNvSpPr>
                <a:spLocks noChangeArrowheads="1"/>
              </p:cNvSpPr>
              <p:nvPr/>
            </p:nvSpPr>
            <p:spPr bwMode="auto">
              <a:xfrm>
                <a:off x="1892" y="6382"/>
                <a:ext cx="747" cy="5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200" b="1">
                    <a:solidFill>
                      <a:srgbClr val="000000"/>
                    </a:solidFill>
                    <a:latin typeface="Times New Roman" pitchFamily="18" charset="0"/>
                  </a:rPr>
                  <a:t>Nuevos</a:t>
                </a:r>
                <a:endParaRPr lang="es-EC"/>
              </a:p>
            </p:txBody>
          </p:sp>
          <p:sp>
            <p:nvSpPr>
              <p:cNvPr id="18496" name="Rectangle 144"/>
              <p:cNvSpPr>
                <a:spLocks noChangeArrowheads="1"/>
              </p:cNvSpPr>
              <p:nvPr/>
            </p:nvSpPr>
            <p:spPr bwMode="auto">
              <a:xfrm>
                <a:off x="2638" y="6382"/>
                <a:ext cx="61" cy="5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200" b="1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es-EC"/>
              </a:p>
            </p:txBody>
          </p:sp>
          <p:pic>
            <p:nvPicPr>
              <p:cNvPr id="18497" name="Picture 145" descr="Buenafe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705" y="4572"/>
                <a:ext cx="590" cy="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2 CuadroTexto"/>
          <p:cNvSpPr txBox="1">
            <a:spLocks noChangeArrowheads="1"/>
          </p:cNvSpPr>
          <p:nvPr/>
        </p:nvSpPr>
        <p:spPr bwMode="auto">
          <a:xfrm>
            <a:off x="1928813" y="357188"/>
            <a:ext cx="50720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C" sz="2400" b="1">
                <a:latin typeface="Calibri" pitchFamily="34" charset="0"/>
              </a:rPr>
              <a:t>MODELO DE IMPLICACIÓN DE FCB</a:t>
            </a:r>
            <a:endParaRPr lang="es-EC" sz="2400">
              <a:latin typeface="Calibri" pitchFamily="34" charset="0"/>
            </a:endParaRPr>
          </a:p>
        </p:txBody>
      </p:sp>
      <p:grpSp>
        <p:nvGrpSpPr>
          <p:cNvPr id="19460" name="Group 2"/>
          <p:cNvGrpSpPr>
            <a:grpSpLocks/>
          </p:cNvGrpSpPr>
          <p:nvPr/>
        </p:nvGrpSpPr>
        <p:grpSpPr bwMode="auto">
          <a:xfrm>
            <a:off x="785813" y="1143000"/>
            <a:ext cx="8072437" cy="4857750"/>
            <a:chOff x="2489" y="2511"/>
            <a:chExt cx="8846" cy="5983"/>
          </a:xfrm>
        </p:grpSpPr>
        <p:pic>
          <p:nvPicPr>
            <p:cNvPr id="19461" name="Objeto 9"/>
            <p:cNvPicPr>
              <a:picLocks noChangeArrowheads="1"/>
            </p:cNvPicPr>
            <p:nvPr/>
          </p:nvPicPr>
          <p:blipFill>
            <a:blip r:embed="rId3"/>
            <a:srcRect b="-189"/>
            <a:stretch>
              <a:fillRect/>
            </a:stretch>
          </p:blipFill>
          <p:spPr bwMode="auto">
            <a:xfrm>
              <a:off x="2489" y="2511"/>
              <a:ext cx="8846" cy="5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2" name="Picture 4" descr="Buenaf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50" y="5190"/>
              <a:ext cx="1011" cy="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2 CuadroTexto"/>
          <p:cNvSpPr txBox="1">
            <a:spLocks noChangeArrowheads="1"/>
          </p:cNvSpPr>
          <p:nvPr/>
        </p:nvSpPr>
        <p:spPr bwMode="auto">
          <a:xfrm>
            <a:off x="1857375" y="500063"/>
            <a:ext cx="58578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b="1"/>
              <a:t>ESTRATEGIAS DE POSICIONAMIENTO</a:t>
            </a:r>
            <a:endParaRPr lang="es-EC" sz="2400"/>
          </a:p>
          <a:p>
            <a:endParaRPr lang="es-EC" sz="2400"/>
          </a:p>
        </p:txBody>
      </p:sp>
      <p:sp>
        <p:nvSpPr>
          <p:cNvPr id="4" name="3 CuadroTexto"/>
          <p:cNvSpPr txBox="1"/>
          <p:nvPr/>
        </p:nvSpPr>
        <p:spPr>
          <a:xfrm>
            <a:off x="214313" y="1428750"/>
            <a:ext cx="8501062" cy="4432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dirty="0">
                <a:latin typeface="Arial" pitchFamily="34" charset="0"/>
                <a:cs typeface="Arial" pitchFamily="34" charset="0"/>
              </a:rPr>
              <a:t>Dichas estrategias se elaboran bajo ciertos parámetros o criterios que permiten diferenciar a la compañía de sus competidores, estos son los siguientes.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C" sz="24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latin typeface="Arial" pitchFamily="34" charset="0"/>
                <a:cs typeface="Arial" pitchFamily="34" charset="0"/>
              </a:rPr>
              <a:t>Criterios para diferenciar:</a:t>
            </a:r>
            <a:r>
              <a:rPr lang="es-ES" sz="2400" dirty="0">
                <a:latin typeface="Arial" pitchFamily="34" charset="0"/>
                <a:cs typeface="Arial" pitchFamily="34" charset="0"/>
              </a:rPr>
              <a:t> </a:t>
            </a:r>
            <a:endParaRPr lang="es-EC" sz="2400" dirty="0">
              <a:latin typeface="Arial" pitchFamily="34" charset="0"/>
              <a:cs typeface="Arial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sz="2400" dirty="0">
                <a:latin typeface="Arial" pitchFamily="34" charset="0"/>
                <a:cs typeface="Arial" pitchFamily="34" charset="0"/>
              </a:rPr>
              <a:t>Importancia</a:t>
            </a:r>
            <a:endParaRPr lang="es-EC" sz="2400" dirty="0">
              <a:latin typeface="Arial" pitchFamily="34" charset="0"/>
              <a:cs typeface="Arial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sz="2400" dirty="0">
                <a:latin typeface="Arial" pitchFamily="34" charset="0"/>
                <a:cs typeface="Arial" pitchFamily="34" charset="0"/>
              </a:rPr>
              <a:t>Distintivo (*)</a:t>
            </a:r>
            <a:endParaRPr lang="es-EC" sz="2400" dirty="0">
              <a:latin typeface="Arial" pitchFamily="34" charset="0"/>
              <a:cs typeface="Arial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sz="2400" dirty="0">
                <a:latin typeface="Arial" pitchFamily="34" charset="0"/>
                <a:cs typeface="Arial" pitchFamily="34" charset="0"/>
              </a:rPr>
              <a:t>Superior</a:t>
            </a:r>
            <a:endParaRPr lang="es-EC" sz="2400" dirty="0">
              <a:latin typeface="Arial" pitchFamily="34" charset="0"/>
              <a:cs typeface="Arial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sz="2400" dirty="0">
                <a:latin typeface="Arial" pitchFamily="34" charset="0"/>
                <a:cs typeface="Arial" pitchFamily="34" charset="0"/>
              </a:rPr>
              <a:t>Exclusiva</a:t>
            </a:r>
            <a:endParaRPr lang="es-EC" sz="2400" dirty="0">
              <a:latin typeface="Arial" pitchFamily="34" charset="0"/>
              <a:cs typeface="Arial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sz="2400" dirty="0">
                <a:latin typeface="Arial" pitchFamily="34" charset="0"/>
                <a:cs typeface="Arial" pitchFamily="34" charset="0"/>
              </a:rPr>
              <a:t>Costeable</a:t>
            </a:r>
            <a:endParaRPr lang="es-EC" sz="2400" dirty="0">
              <a:latin typeface="Arial" pitchFamily="34" charset="0"/>
              <a:cs typeface="Arial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sz="2400" dirty="0">
                <a:latin typeface="Arial" pitchFamily="34" charset="0"/>
                <a:cs typeface="Arial" pitchFamily="34" charset="0"/>
              </a:rPr>
              <a:t>Rentable</a:t>
            </a:r>
            <a:r>
              <a:rPr lang="es-EC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s-EC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2 CuadroTexto"/>
          <p:cNvSpPr txBox="1">
            <a:spLocks noChangeArrowheads="1"/>
          </p:cNvSpPr>
          <p:nvPr/>
        </p:nvSpPr>
        <p:spPr bwMode="auto">
          <a:xfrm>
            <a:off x="642938" y="1357313"/>
            <a:ext cx="7858125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2" algn="ctr"/>
            <a:r>
              <a:rPr lang="es-EC" sz="2400" b="1"/>
              <a:t>DEFINICIÓN DEL TEMA </a:t>
            </a:r>
            <a:endParaRPr lang="es-EC" sz="2400"/>
          </a:p>
          <a:p>
            <a:pPr algn="ctr"/>
            <a:endParaRPr lang="es-EC" sz="2400"/>
          </a:p>
          <a:p>
            <a:pPr algn="just"/>
            <a:r>
              <a:rPr lang="es-EC" sz="2400"/>
              <a:t>Este proyecto  consiste en la elaboración de un plan para fomentar y desarrollar el turismo del cantón Buena Fe en  la provincia de Los Ríos con el fin de contribuir a que no sólo los habitantes de dicho cantón gozen de sus bellezas naturales sino también de cantones aledaños.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2 CuadroTexto"/>
          <p:cNvSpPr txBox="1">
            <a:spLocks noChangeArrowheads="1"/>
          </p:cNvSpPr>
          <p:nvPr/>
        </p:nvSpPr>
        <p:spPr bwMode="auto">
          <a:xfrm>
            <a:off x="2786063" y="357188"/>
            <a:ext cx="4286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C" sz="2400" b="1"/>
              <a:t>LUGARES TURÍSTICOS</a:t>
            </a:r>
          </a:p>
        </p:txBody>
      </p:sp>
      <p:pic>
        <p:nvPicPr>
          <p:cNvPr id="21508" name="Picture 1" descr="RIO BAJA+æ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3" y="1571625"/>
            <a:ext cx="2979737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3" descr="CASCADA ARCO IRIS DEL CONGOM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813" y="3857625"/>
            <a:ext cx="2928937" cy="195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7 CuadroTexto"/>
          <p:cNvSpPr txBox="1">
            <a:spLocks noChangeArrowheads="1"/>
          </p:cNvSpPr>
          <p:nvPr/>
        </p:nvSpPr>
        <p:spPr bwMode="auto">
          <a:xfrm>
            <a:off x="1214438" y="2000250"/>
            <a:ext cx="2286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b="1"/>
              <a:t>Rio Bajaña</a:t>
            </a:r>
            <a:endParaRPr lang="es-EC" sz="2400" b="1"/>
          </a:p>
        </p:txBody>
      </p:sp>
      <p:sp>
        <p:nvSpPr>
          <p:cNvPr id="21511" name="8 CuadroTexto"/>
          <p:cNvSpPr txBox="1">
            <a:spLocks noChangeArrowheads="1"/>
          </p:cNvSpPr>
          <p:nvPr/>
        </p:nvSpPr>
        <p:spPr bwMode="auto">
          <a:xfrm>
            <a:off x="4143375" y="4286250"/>
            <a:ext cx="42862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b="1"/>
              <a:t>Cascada Arco Iris del Congoma</a:t>
            </a:r>
            <a:endParaRPr lang="es-EC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2" descr="CASCADA 4 ERO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571500"/>
            <a:ext cx="3000375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 descr="RIO PALENQU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5" y="3071813"/>
            <a:ext cx="2928938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4 CuadroTexto"/>
          <p:cNvSpPr txBox="1">
            <a:spLocks noChangeArrowheads="1"/>
          </p:cNvSpPr>
          <p:nvPr/>
        </p:nvSpPr>
        <p:spPr bwMode="auto">
          <a:xfrm>
            <a:off x="571500" y="3714750"/>
            <a:ext cx="35718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b="1"/>
              <a:t>Bosque Tropical Rio Palenque</a:t>
            </a:r>
            <a:endParaRPr lang="es-EC" sz="2400" b="1"/>
          </a:p>
        </p:txBody>
      </p:sp>
      <p:sp>
        <p:nvSpPr>
          <p:cNvPr id="22534" name="5 CuadroTexto"/>
          <p:cNvSpPr txBox="1">
            <a:spLocks noChangeArrowheads="1"/>
          </p:cNvSpPr>
          <p:nvPr/>
        </p:nvSpPr>
        <p:spPr bwMode="auto">
          <a:xfrm>
            <a:off x="4786313" y="1214438"/>
            <a:ext cx="2714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b="1"/>
              <a:t>Cascada 4 Eros</a:t>
            </a:r>
            <a:endParaRPr lang="es-EC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2 CuadroTexto"/>
          <p:cNvSpPr txBox="1">
            <a:spLocks noChangeArrowheads="1"/>
          </p:cNvSpPr>
          <p:nvPr/>
        </p:nvSpPr>
        <p:spPr bwMode="auto">
          <a:xfrm>
            <a:off x="3357563" y="571500"/>
            <a:ext cx="2428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sz="2400" b="1"/>
              <a:t>PROMOCIÓN</a:t>
            </a:r>
            <a:endParaRPr lang="es-EC" sz="2400"/>
          </a:p>
        </p:txBody>
      </p:sp>
      <p:sp>
        <p:nvSpPr>
          <p:cNvPr id="23556" name="3 CuadroTexto"/>
          <p:cNvSpPr txBox="1">
            <a:spLocks noChangeArrowheads="1"/>
          </p:cNvSpPr>
          <p:nvPr/>
        </p:nvSpPr>
        <p:spPr bwMode="auto">
          <a:xfrm>
            <a:off x="928688" y="1285875"/>
            <a:ext cx="74295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/>
              <a:t>Las herramientas a tomarse en consideración son las siguientes:</a:t>
            </a:r>
            <a:endParaRPr lang="es-EC" sz="2400"/>
          </a:p>
          <a:p>
            <a:r>
              <a:rPr lang="es-ES_tradnl" sz="2400" b="1"/>
              <a:t> </a:t>
            </a:r>
            <a:endParaRPr lang="es-EC" sz="2400"/>
          </a:p>
          <a:p>
            <a:pPr>
              <a:buFont typeface="Wingdings" pitchFamily="2" charset="2"/>
              <a:buChar char="ü"/>
            </a:pPr>
            <a:r>
              <a:rPr lang="es-ES_tradnl" sz="2400"/>
              <a:t>   Publicidad </a:t>
            </a:r>
            <a:endParaRPr lang="es-EC" sz="2400"/>
          </a:p>
          <a:p>
            <a:pPr>
              <a:buFont typeface="Wingdings" pitchFamily="2" charset="2"/>
              <a:buChar char="ü"/>
            </a:pPr>
            <a:r>
              <a:rPr lang="es-ES_tradnl" sz="2400"/>
              <a:t>   Promoción de ventas </a:t>
            </a:r>
            <a:endParaRPr lang="es-EC" sz="2400"/>
          </a:p>
          <a:p>
            <a:pPr>
              <a:buFont typeface="Wingdings" pitchFamily="2" charset="2"/>
              <a:buChar char="ü"/>
            </a:pPr>
            <a:r>
              <a:rPr lang="es-ES_tradnl" sz="2400"/>
              <a:t>   Relaciones Públicas </a:t>
            </a:r>
            <a:endParaRPr lang="es-EC" sz="2400"/>
          </a:p>
          <a:p>
            <a:pPr>
              <a:buFont typeface="Wingdings" pitchFamily="2" charset="2"/>
              <a:buChar char="ü"/>
            </a:pPr>
            <a:r>
              <a:rPr lang="en-US" sz="2400"/>
              <a:t>   Marketing Directo</a:t>
            </a:r>
          </a:p>
          <a:p>
            <a:pPr>
              <a:buFont typeface="Wingdings" pitchFamily="2" charset="2"/>
              <a:buChar char="ü"/>
            </a:pPr>
            <a:r>
              <a:rPr lang="en-US" sz="2400"/>
              <a:t>   Marketing de Boca En Boca</a:t>
            </a:r>
            <a:endParaRPr lang="es-EC" sz="2400"/>
          </a:p>
          <a:p>
            <a:pPr>
              <a:buFont typeface="Wingdings" pitchFamily="2" charset="2"/>
              <a:buChar char="ü"/>
            </a:pPr>
            <a:r>
              <a:rPr lang="es-ES_tradnl" sz="2400"/>
              <a:t>   Merchandising (optimización visual del producto en el punto de venta)</a:t>
            </a:r>
            <a:endParaRPr lang="es-EC" sz="2400"/>
          </a:p>
          <a:p>
            <a:endParaRPr lang="es-EC" sz="2400"/>
          </a:p>
          <a:p>
            <a:endParaRPr lang="es-EC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4 CuadroTexto"/>
          <p:cNvSpPr txBox="1">
            <a:spLocks noChangeArrowheads="1"/>
          </p:cNvSpPr>
          <p:nvPr/>
        </p:nvSpPr>
        <p:spPr bwMode="auto">
          <a:xfrm>
            <a:off x="2928938" y="285750"/>
            <a:ext cx="29289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sz="2400" b="1"/>
              <a:t>PUBLICIDAD</a:t>
            </a:r>
            <a:endParaRPr lang="es-EC" sz="2400"/>
          </a:p>
        </p:txBody>
      </p:sp>
      <p:sp>
        <p:nvSpPr>
          <p:cNvPr id="24580" name="5 CuadroTexto"/>
          <p:cNvSpPr txBox="1">
            <a:spLocks noChangeArrowheads="1"/>
          </p:cNvSpPr>
          <p:nvPr/>
        </p:nvSpPr>
        <p:spPr bwMode="auto">
          <a:xfrm>
            <a:off x="642938" y="1071563"/>
            <a:ext cx="74295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b="1"/>
              <a:t>Televisión </a:t>
            </a:r>
            <a:endParaRPr lang="es-EC" sz="2400"/>
          </a:p>
          <a:p>
            <a:pPr>
              <a:buFont typeface="Wingdings" pitchFamily="2" charset="2"/>
              <a:buChar char="ü"/>
            </a:pPr>
            <a:r>
              <a:rPr lang="es-ES_tradnl" sz="2400"/>
              <a:t>   Rey Quevedo</a:t>
            </a:r>
            <a:endParaRPr lang="es-EC" sz="2400"/>
          </a:p>
          <a:p>
            <a:pPr>
              <a:buFont typeface="Wingdings" pitchFamily="2" charset="2"/>
              <a:buChar char="ü"/>
            </a:pPr>
            <a:r>
              <a:rPr lang="es-ES_tradnl" sz="2400"/>
              <a:t>   Buena Visión (Buena Fe)</a:t>
            </a:r>
            <a:endParaRPr lang="es-EC" sz="2400"/>
          </a:p>
          <a:p>
            <a:endParaRPr lang="es-EC" sz="2400"/>
          </a:p>
          <a:p>
            <a:r>
              <a:rPr lang="es-ES_tradnl" sz="2400" b="1"/>
              <a:t>Radio </a:t>
            </a:r>
            <a:endParaRPr lang="es-EC" sz="2400"/>
          </a:p>
          <a:p>
            <a:pPr>
              <a:buFont typeface="Wingdings" pitchFamily="2" charset="2"/>
              <a:buChar char="ü"/>
            </a:pPr>
            <a:r>
              <a:rPr lang="es-ES_tradnl" sz="2400"/>
              <a:t>   Radio Maravilla (Buena Fe)</a:t>
            </a:r>
            <a:endParaRPr lang="es-EC" sz="2400"/>
          </a:p>
          <a:p>
            <a:pPr>
              <a:buFont typeface="Wingdings" pitchFamily="2" charset="2"/>
              <a:buChar char="ü"/>
            </a:pPr>
            <a:r>
              <a:rPr lang="es-ES_tradnl" sz="2400"/>
              <a:t>   Radio Audiorama (Quevedo)</a:t>
            </a:r>
            <a:endParaRPr lang="es-EC" sz="2400"/>
          </a:p>
          <a:p>
            <a:r>
              <a:rPr lang="es-ES_tradnl" sz="2400" b="1"/>
              <a:t> </a:t>
            </a:r>
            <a:endParaRPr lang="es-EC" sz="2400"/>
          </a:p>
          <a:p>
            <a:r>
              <a:rPr lang="es-ES_tradnl" sz="2400" b="1"/>
              <a:t>Medios impresos</a:t>
            </a:r>
            <a:endParaRPr lang="es-EC" sz="2400"/>
          </a:p>
          <a:p>
            <a:pPr>
              <a:buFont typeface="Wingdings" pitchFamily="2" charset="2"/>
              <a:buChar char="ü"/>
            </a:pPr>
            <a:r>
              <a:rPr lang="es-ES_tradnl" sz="2400"/>
              <a:t>   Diario La Hora (Quevedo)</a:t>
            </a:r>
            <a:endParaRPr lang="es-EC" sz="2400"/>
          </a:p>
          <a:p>
            <a:pPr>
              <a:buFont typeface="Wingdings" pitchFamily="2" charset="2"/>
              <a:buChar char="ü"/>
            </a:pPr>
            <a:r>
              <a:rPr lang="es-ES_tradnl" sz="2400"/>
              <a:t>   La Prensa de Los Ríos (Quevedo)</a:t>
            </a:r>
            <a:endParaRPr lang="es-EC" sz="2400"/>
          </a:p>
          <a:p>
            <a:pPr>
              <a:buFont typeface="Wingdings" pitchFamily="2" charset="2"/>
              <a:buChar char="ü"/>
            </a:pPr>
            <a:r>
              <a:rPr lang="es-ES_tradnl" sz="2400"/>
              <a:t>   Revista El Buenafesino</a:t>
            </a:r>
            <a:endParaRPr lang="es-EC" sz="2400"/>
          </a:p>
          <a:p>
            <a:pPr>
              <a:buFont typeface="Wingdings" pitchFamily="2" charset="2"/>
              <a:buChar char="ü"/>
            </a:pPr>
            <a:r>
              <a:rPr lang="es-ES_tradnl" sz="2400"/>
              <a:t>   Diario El Clarín (Babahoyo)</a:t>
            </a:r>
            <a:endParaRPr lang="es-EC" sz="2400"/>
          </a:p>
          <a:p>
            <a:r>
              <a:rPr lang="es-ES_tradnl" sz="2400"/>
              <a:t> </a:t>
            </a:r>
            <a:endParaRPr lang="es-EC" sz="2400"/>
          </a:p>
          <a:p>
            <a:endParaRPr lang="es-EC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2 CuadroTexto"/>
          <p:cNvSpPr txBox="1">
            <a:spLocks noChangeArrowheads="1"/>
          </p:cNvSpPr>
          <p:nvPr/>
        </p:nvSpPr>
        <p:spPr bwMode="auto">
          <a:xfrm>
            <a:off x="500063" y="2214563"/>
            <a:ext cx="80724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3200" b="1"/>
              <a:t>“</a:t>
            </a:r>
            <a:r>
              <a:rPr lang="es-ES_tradnl" sz="3200" b="1" i="1"/>
              <a:t>Buena Fe, cantón de encantos para tí</a:t>
            </a:r>
            <a:r>
              <a:rPr lang="es-ES_tradnl" sz="3200" b="1"/>
              <a:t>”</a:t>
            </a:r>
            <a:endParaRPr lang="es-EC" sz="3200" b="1"/>
          </a:p>
        </p:txBody>
      </p:sp>
      <p:sp>
        <p:nvSpPr>
          <p:cNvPr id="25604" name="3 CuadroTexto"/>
          <p:cNvSpPr txBox="1">
            <a:spLocks noChangeArrowheads="1"/>
          </p:cNvSpPr>
          <p:nvPr/>
        </p:nvSpPr>
        <p:spPr bwMode="auto">
          <a:xfrm>
            <a:off x="3643313" y="500063"/>
            <a:ext cx="17859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C" sz="2400" b="1"/>
              <a:t>SLOGAN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2 CuadroTexto"/>
          <p:cNvSpPr txBox="1">
            <a:spLocks noChangeArrowheads="1"/>
          </p:cNvSpPr>
          <p:nvPr/>
        </p:nvSpPr>
        <p:spPr bwMode="auto">
          <a:xfrm>
            <a:off x="1928813" y="214313"/>
            <a:ext cx="50720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sz="2400" b="1"/>
              <a:t>VALLAS PROMOCIONALES</a:t>
            </a:r>
          </a:p>
          <a:p>
            <a:pPr algn="ctr"/>
            <a:r>
              <a:rPr lang="es-ES_tradnl" sz="2400" b="1"/>
              <a:t>(DISEÑOS)</a:t>
            </a:r>
            <a:endParaRPr lang="es-EC" sz="2400" b="1"/>
          </a:p>
        </p:txBody>
      </p:sp>
      <p:pic>
        <p:nvPicPr>
          <p:cNvPr id="26628" name="Picture 2" descr="C:\Users\Economista\Documents\ESPOL\Proyecto Aplicado\Proyecto - TESIS\Publicidad\valla buena fe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5" y="1285875"/>
            <a:ext cx="3714750" cy="264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3" descr="C:\Users\Economista\Documents\ESPOL\Proyecto Aplicado\Proyecto - TESIS\Publicidad\valla buena fe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3" y="2714625"/>
            <a:ext cx="3852862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5 CuadroTexto"/>
          <p:cNvSpPr txBox="1">
            <a:spLocks noChangeArrowheads="1"/>
          </p:cNvSpPr>
          <p:nvPr/>
        </p:nvSpPr>
        <p:spPr bwMode="auto">
          <a:xfrm>
            <a:off x="1071563" y="2143125"/>
            <a:ext cx="2428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C" sz="2400"/>
              <a:t>Norte</a:t>
            </a:r>
          </a:p>
        </p:txBody>
      </p:sp>
      <p:sp>
        <p:nvSpPr>
          <p:cNvPr id="26631" name="6 CuadroTexto"/>
          <p:cNvSpPr txBox="1">
            <a:spLocks noChangeArrowheads="1"/>
          </p:cNvSpPr>
          <p:nvPr/>
        </p:nvSpPr>
        <p:spPr bwMode="auto">
          <a:xfrm>
            <a:off x="5643563" y="4143375"/>
            <a:ext cx="2428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C" sz="2400"/>
              <a:t>Sur - Este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2" descr="C:\Users\Economista\Documents\ESPOL\Proyecto Aplicado\Proyecto - TESIS\Publicidad\vallas buena fe nort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57313"/>
            <a:ext cx="9144000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6 CuadroTexto"/>
          <p:cNvSpPr txBox="1">
            <a:spLocks noChangeArrowheads="1"/>
          </p:cNvSpPr>
          <p:nvPr/>
        </p:nvSpPr>
        <p:spPr bwMode="auto">
          <a:xfrm>
            <a:off x="1928813" y="214313"/>
            <a:ext cx="50720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sz="2400" b="1"/>
              <a:t>VALLAS PROMOCIONALES</a:t>
            </a:r>
          </a:p>
          <a:p>
            <a:pPr algn="ctr"/>
            <a:r>
              <a:rPr lang="es-ES_tradnl" sz="2400" b="1"/>
              <a:t>(VISTA PREVIA)</a:t>
            </a:r>
            <a:endParaRPr lang="es-EC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4" descr="vallas-publicitarias-fede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57313"/>
            <a:ext cx="9144000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3 CuadroTexto"/>
          <p:cNvSpPr txBox="1">
            <a:spLocks noChangeArrowheads="1"/>
          </p:cNvSpPr>
          <p:nvPr/>
        </p:nvSpPr>
        <p:spPr bwMode="auto">
          <a:xfrm>
            <a:off x="1928813" y="214313"/>
            <a:ext cx="50720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sz="2400" b="1"/>
              <a:t>VALLAS PROMOCIONALES</a:t>
            </a:r>
          </a:p>
          <a:p>
            <a:pPr algn="ctr"/>
            <a:r>
              <a:rPr lang="es-ES_tradnl" sz="2400" b="1"/>
              <a:t>(VISTA PREVIA)</a:t>
            </a:r>
            <a:endParaRPr lang="es-EC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2 CuadroTexto"/>
          <p:cNvSpPr txBox="1">
            <a:spLocks noChangeArrowheads="1"/>
          </p:cNvSpPr>
          <p:nvPr/>
        </p:nvSpPr>
        <p:spPr bwMode="auto">
          <a:xfrm>
            <a:off x="2571750" y="428625"/>
            <a:ext cx="4286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sz="2400" b="1"/>
              <a:t>AFICHE PROMOCIONAL</a:t>
            </a:r>
            <a:endParaRPr lang="es-EC" sz="2400" b="1"/>
          </a:p>
        </p:txBody>
      </p:sp>
      <p:pic>
        <p:nvPicPr>
          <p:cNvPr id="29700" name="Picture 2" descr="C:\Users\Economista\Documents\ESPOL\Proyecto Aplicado\Proyecto - TESIS\Publicidad\afiche buena f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25" y="1143000"/>
            <a:ext cx="61436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7572375" y="6215063"/>
            <a:ext cx="1285875" cy="4286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2 CuadroTexto"/>
          <p:cNvSpPr txBox="1">
            <a:spLocks noChangeArrowheads="1"/>
          </p:cNvSpPr>
          <p:nvPr/>
        </p:nvSpPr>
        <p:spPr bwMode="auto">
          <a:xfrm>
            <a:off x="2857500" y="0"/>
            <a:ext cx="4429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b="1"/>
              <a:t>TRÍPTICO PROMOCIONAL</a:t>
            </a:r>
            <a:endParaRPr lang="es-EC" sz="2400" b="1"/>
          </a:p>
        </p:txBody>
      </p:sp>
      <p:pic>
        <p:nvPicPr>
          <p:cNvPr id="30724" name="Picture 2" descr="triptico buena 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88" y="587375"/>
            <a:ext cx="4394200" cy="627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7000875" y="6143625"/>
            <a:ext cx="1857375" cy="64293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3 CuadroTexto"/>
          <p:cNvSpPr txBox="1">
            <a:spLocks noChangeArrowheads="1"/>
          </p:cNvSpPr>
          <p:nvPr/>
        </p:nvSpPr>
        <p:spPr bwMode="auto">
          <a:xfrm>
            <a:off x="642938" y="1285875"/>
            <a:ext cx="78581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2" algn="ctr"/>
            <a:r>
              <a:rPr lang="es-EC" sz="2400" b="1"/>
              <a:t>PLANTEAMIENTO DEL PROBLEMA</a:t>
            </a:r>
          </a:p>
          <a:p>
            <a:pPr marL="0" lvl="2" algn="ctr"/>
            <a:endParaRPr lang="es-EC" sz="2400" b="1"/>
          </a:p>
          <a:p>
            <a:pPr marL="0" lvl="2" algn="just"/>
            <a:r>
              <a:rPr lang="es-EC" sz="2400"/>
              <a:t>El turismo es un sector que por muchos años no se ha explotado en este cantón que posee mucha flora y fauna que encantan a cualquier persona, además de cascadas, ríos, complejos, gastronomía entre otras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2 CuadroTexto"/>
          <p:cNvSpPr txBox="1">
            <a:spLocks noChangeArrowheads="1"/>
          </p:cNvSpPr>
          <p:nvPr/>
        </p:nvSpPr>
        <p:spPr bwMode="auto">
          <a:xfrm>
            <a:off x="1571625" y="285750"/>
            <a:ext cx="66436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b="1"/>
              <a:t>CAMISAS Y GORRAS PROMOCIONALES</a:t>
            </a:r>
            <a:endParaRPr lang="es-EC" sz="2400" b="1"/>
          </a:p>
        </p:txBody>
      </p:sp>
      <p:pic>
        <p:nvPicPr>
          <p:cNvPr id="31748" name="Picture 2" descr="camisetas y gorras de buena 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71563"/>
            <a:ext cx="9144000" cy="57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1643063" y="1214438"/>
          <a:ext cx="6477000" cy="841375"/>
        </p:xfrm>
        <a:graphic>
          <a:graphicData uri="http://schemas.openxmlformats.org/drawingml/2006/table">
            <a:tbl>
              <a:tblPr/>
              <a:tblGrid>
                <a:gridCol w="1101198"/>
                <a:gridCol w="1498203"/>
                <a:gridCol w="1146105"/>
                <a:gridCol w="1233316"/>
                <a:gridCol w="1498203"/>
              </a:tblGrid>
              <a:tr h="40574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78" marR="4287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latin typeface="Arial"/>
                          <a:ea typeface="Times New Roman"/>
                          <a:cs typeface="Times New Roman"/>
                        </a:rPr>
                        <a:t>Unidad/Medida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78" marR="4287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latin typeface="Arial"/>
                          <a:ea typeface="Times New Roman"/>
                          <a:cs typeface="Times New Roman"/>
                        </a:rPr>
                        <a:t>Cantidad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78" marR="4287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latin typeface="Arial"/>
                          <a:ea typeface="Times New Roman"/>
                          <a:cs typeface="Times New Roman"/>
                        </a:rPr>
                        <a:t>Coste/Unidad m2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78" marR="4287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latin typeface="Arial"/>
                          <a:ea typeface="Times New Roman"/>
                          <a:cs typeface="Times New Roman"/>
                        </a:rPr>
                        <a:t>Coste Total$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78" marR="4287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</a:tr>
              <a:tr h="40574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Departamento de Turismo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78" marR="4287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"/>
                          <a:ea typeface="Times New Roman"/>
                          <a:cs typeface="Times New Roman"/>
                        </a:rPr>
                        <a:t>m2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78" marR="4287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"/>
                          <a:ea typeface="Times New Roman"/>
                          <a:cs typeface="Times New Roman"/>
                        </a:rPr>
                        <a:t>6,25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78" marR="4287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Times New Roman"/>
                        </a:rPr>
                        <a:t> $                 500 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78" marR="4287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"/>
                          <a:ea typeface="Times New Roman"/>
                          <a:cs typeface="Times New Roman"/>
                        </a:rPr>
                        <a:t> $       3.125 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78" marR="4287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</a:tbl>
          </a:graphicData>
        </a:graphic>
      </p:graphicFrame>
      <p:sp>
        <p:nvSpPr>
          <p:cNvPr id="32791" name="7 Rectángulo"/>
          <p:cNvSpPr>
            <a:spLocks noChangeArrowheads="1"/>
          </p:cNvSpPr>
          <p:nvPr/>
        </p:nvSpPr>
        <p:spPr bwMode="auto">
          <a:xfrm>
            <a:off x="2214563" y="785813"/>
            <a:ext cx="57864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400" b="1"/>
              <a:t>INVERSIÓN EN OBRAS FÍSICAS </a:t>
            </a:r>
            <a:endParaRPr lang="es-EC" sz="2400"/>
          </a:p>
        </p:txBody>
      </p:sp>
      <p:sp>
        <p:nvSpPr>
          <p:cNvPr id="32792" name="8 Rectángulo"/>
          <p:cNvSpPr>
            <a:spLocks noChangeArrowheads="1"/>
          </p:cNvSpPr>
          <p:nvPr/>
        </p:nvSpPr>
        <p:spPr bwMode="auto">
          <a:xfrm>
            <a:off x="1714500" y="2681288"/>
            <a:ext cx="5232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C" sz="2400" b="1"/>
              <a:t>INVERSIONES EN EQUIPAMIENTO</a:t>
            </a:r>
            <a:endParaRPr lang="es-EC" sz="2400"/>
          </a:p>
        </p:txBody>
      </p:sp>
      <p:graphicFrame>
        <p:nvGraphicFramePr>
          <p:cNvPr id="12" name="11 Tabla"/>
          <p:cNvGraphicFramePr>
            <a:graphicFrameLocks noGrp="1"/>
          </p:cNvGraphicFramePr>
          <p:nvPr/>
        </p:nvGraphicFramePr>
        <p:xfrm>
          <a:off x="1714500" y="3143250"/>
          <a:ext cx="6500813" cy="1785938"/>
        </p:xfrm>
        <a:graphic>
          <a:graphicData uri="http://schemas.openxmlformats.org/drawingml/2006/table">
            <a:tbl>
              <a:tblPr/>
              <a:tblGrid>
                <a:gridCol w="1657275"/>
                <a:gridCol w="1367909"/>
                <a:gridCol w="1331739"/>
                <a:gridCol w="1183767"/>
                <a:gridCol w="960167"/>
              </a:tblGrid>
              <a:tr h="25513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Equipos y </a:t>
                      </a:r>
                      <a:r>
                        <a:rPr lang="es-EC" sz="11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Mat.</a:t>
                      </a:r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oficina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Cantidad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Coste/ Unidad ($)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Coste Total($)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Vida Útil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</a:tr>
              <a:tr h="255136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Computadora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    720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2.160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255136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Escritorio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    240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720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255136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Sillas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    100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600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255136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Impresora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      55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  55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255136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Teléfono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      80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  80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255136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A/C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    520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520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</a:tbl>
          </a:graphicData>
        </a:graphic>
      </p:graphicFrame>
      <p:sp>
        <p:nvSpPr>
          <p:cNvPr id="32843" name="7 Rectángulo"/>
          <p:cNvSpPr>
            <a:spLocks noChangeArrowheads="1"/>
          </p:cNvSpPr>
          <p:nvPr/>
        </p:nvSpPr>
        <p:spPr bwMode="auto">
          <a:xfrm>
            <a:off x="857250" y="38100"/>
            <a:ext cx="77866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C" sz="2400" b="1"/>
              <a:t>ANTECEDENTES TÉCNICOS Y FINANCIEROS</a:t>
            </a:r>
            <a:endParaRPr lang="es-EC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2 Rectángulo"/>
          <p:cNvSpPr>
            <a:spLocks noChangeArrowheads="1"/>
          </p:cNvSpPr>
          <p:nvPr/>
        </p:nvSpPr>
        <p:spPr bwMode="auto">
          <a:xfrm>
            <a:off x="3062288" y="285750"/>
            <a:ext cx="31527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C" sz="2400" b="1"/>
              <a:t>INVERSIÓN INICIAL </a:t>
            </a:r>
            <a:endParaRPr lang="es-EC" sz="2400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785813" y="2286000"/>
          <a:ext cx="6786562" cy="2976563"/>
        </p:xfrm>
        <a:graphic>
          <a:graphicData uri="http://schemas.openxmlformats.org/drawingml/2006/table">
            <a:tbl>
              <a:tblPr/>
              <a:tblGrid>
                <a:gridCol w="3334462"/>
                <a:gridCol w="1621463"/>
                <a:gridCol w="1830685"/>
              </a:tblGrid>
              <a:tr h="319437">
                <a:tc>
                  <a:txBody>
                    <a:bodyPr/>
                    <a:lstStyle/>
                    <a:p>
                      <a:pPr algn="ctr" fontAlgn="b"/>
                      <a:endParaRPr lang="es-EC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Cantidad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Coste Total $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</a:tr>
              <a:tr h="290398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Construccion del Dpto. de Turismo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  3.125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290398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Computadoras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  2.160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290398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Escritorios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     720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290398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Sillas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     600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290398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Impresora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       55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290398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Telefono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       80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304918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A/C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     520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319437"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Total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  7.260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</a:tr>
              <a:tr h="290398"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3842" name="Rectangle 1"/>
          <p:cNvSpPr>
            <a:spLocks noChangeArrowheads="1"/>
          </p:cNvSpPr>
          <p:nvPr/>
        </p:nvSpPr>
        <p:spPr bwMode="auto">
          <a:xfrm>
            <a:off x="785813" y="785813"/>
            <a:ext cx="75723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es-EC" sz="1600"/>
              <a:t>Es el flujo de recursos que intervienen en la construcción de obras físicas e implementos que intervienen en la adecuación del departamento de Turismo, como la compra de equipos de oficina y herramientas que ayudan a la ejecución de proyecto.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3 Rectángulo"/>
          <p:cNvSpPr>
            <a:spLocks noChangeArrowheads="1"/>
          </p:cNvSpPr>
          <p:nvPr/>
        </p:nvSpPr>
        <p:spPr bwMode="auto">
          <a:xfrm>
            <a:off x="3357563" y="571500"/>
            <a:ext cx="1562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C" sz="2400" b="1"/>
              <a:t> GASTOS</a:t>
            </a:r>
            <a:endParaRPr lang="es-EC" sz="2400"/>
          </a:p>
        </p:txBody>
      </p:sp>
      <p:sp>
        <p:nvSpPr>
          <p:cNvPr id="34820" name="4 Rectángulo"/>
          <p:cNvSpPr>
            <a:spLocks noChangeArrowheads="1"/>
          </p:cNvSpPr>
          <p:nvPr/>
        </p:nvSpPr>
        <p:spPr bwMode="auto">
          <a:xfrm>
            <a:off x="1525588" y="1071563"/>
            <a:ext cx="26177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C" sz="2000" b="1"/>
              <a:t>Gastos</a:t>
            </a:r>
            <a:r>
              <a:rPr lang="es-EC"/>
              <a:t> </a:t>
            </a:r>
            <a:r>
              <a:rPr lang="es-EC" b="1"/>
              <a:t>de Publicidad</a:t>
            </a:r>
          </a:p>
        </p:txBody>
      </p:sp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1476375" y="1571625"/>
          <a:ext cx="6096000" cy="2878138"/>
        </p:xfrm>
        <a:graphic>
          <a:graphicData uri="http://schemas.openxmlformats.org/drawingml/2006/table">
            <a:tbl>
              <a:tblPr/>
              <a:tblGrid>
                <a:gridCol w="1832483"/>
                <a:gridCol w="1006791"/>
                <a:gridCol w="837970"/>
                <a:gridCol w="1141849"/>
                <a:gridCol w="1276906"/>
              </a:tblGrid>
              <a:tr h="27659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Medio De Difusión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Detalle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Coste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Cantidad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Total$/anual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</a:tr>
              <a:tr h="193573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La Prensa de Los Ríos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1/2 pág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150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     900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193573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Diario La Hora (Quevedo)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1/2 pág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200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  2.400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193573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Diario El Clarín (Babahoyo)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1/2 pág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150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  1.800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193573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Revista El Buenafesino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1/2 pág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150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  1.800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193573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Radio Maravilla (Buena Fe)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Cuña (10 x Día)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200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  2.000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193573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Radio Audiorama (Quevedo)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Cuña (10 x Día)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200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  2.400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193573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Buena Visión (Buena Fe)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Cuña de TV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300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  3.000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193573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Rey Quevedo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Cuña de TV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300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  3.600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193573"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Total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1.650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17.900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</a:tr>
              <a:tr h="193573"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Afiches(5.000u)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  1.000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193573"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Triptico (10.000u)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  2.500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193573"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Banners (10u)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     150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193573"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Vallas (2u)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25.800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193573"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Total/anual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$                  47.350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</a:tbl>
          </a:graphicData>
        </a:graphic>
      </p:graphicFrame>
      <p:sp>
        <p:nvSpPr>
          <p:cNvPr id="34919" name="6 Rectángulo"/>
          <p:cNvSpPr>
            <a:spLocks noChangeArrowheads="1"/>
          </p:cNvSpPr>
          <p:nvPr/>
        </p:nvSpPr>
        <p:spPr bwMode="auto">
          <a:xfrm>
            <a:off x="1071563" y="4714875"/>
            <a:ext cx="6286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b="1"/>
              <a:t>En el año 1 es gasto en Publicidad asciende a  $                  47.350 (por inversión en vallas), a partir de año 2 </a:t>
            </a:r>
          </a:p>
          <a:p>
            <a:r>
              <a:rPr lang="es-EC" b="1"/>
              <a:t>será de   $  31.150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2 Rectángulo"/>
          <p:cNvSpPr>
            <a:spLocks noChangeArrowheads="1"/>
          </p:cNvSpPr>
          <p:nvPr/>
        </p:nvSpPr>
        <p:spPr bwMode="auto">
          <a:xfrm>
            <a:off x="1643063" y="500063"/>
            <a:ext cx="33512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C" sz="2000" b="1"/>
              <a:t>Gastos de Administración</a:t>
            </a:r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500188" y="1000125"/>
          <a:ext cx="6429375" cy="2071688"/>
        </p:xfrm>
        <a:graphic>
          <a:graphicData uri="http://schemas.openxmlformats.org/drawingml/2006/table">
            <a:tbl>
              <a:tblPr/>
              <a:tblGrid>
                <a:gridCol w="2153609"/>
                <a:gridCol w="1117185"/>
                <a:gridCol w="1489579"/>
                <a:gridCol w="1669048"/>
              </a:tblGrid>
              <a:tr h="260513"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513"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Remuneración Anual                     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</a:tr>
              <a:tr h="50862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Cargo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No. Puestos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Remuneración Mensual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Total Anual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</a:tr>
              <a:tr h="260513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Jefe de Departamento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                     800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$                        9.600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260513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Asistente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                     500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$                        6.000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260513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Secretarias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                     435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                      5.220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260513"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TOTAL ($)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$                20.820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</a:tr>
            </a:tbl>
          </a:graphicData>
        </a:graphic>
      </p:graphicFrame>
      <p:sp>
        <p:nvSpPr>
          <p:cNvPr id="35885" name="Rectangle 1"/>
          <p:cNvSpPr>
            <a:spLocks noChangeArrowheads="1"/>
          </p:cNvSpPr>
          <p:nvPr/>
        </p:nvSpPr>
        <p:spPr bwMode="auto">
          <a:xfrm rot="10800000" flipV="1">
            <a:off x="1785938" y="3143250"/>
            <a:ext cx="33575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es-EC" sz="2000" b="1"/>
              <a:t>Gastos de Capacitación</a:t>
            </a:r>
          </a:p>
        </p:txBody>
      </p:sp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1000125" y="3714750"/>
          <a:ext cx="7429500" cy="1500188"/>
        </p:xfrm>
        <a:graphic>
          <a:graphicData uri="http://schemas.openxmlformats.org/drawingml/2006/table">
            <a:tbl>
              <a:tblPr/>
              <a:tblGrid>
                <a:gridCol w="2077289"/>
                <a:gridCol w="1220407"/>
                <a:gridCol w="1077593"/>
                <a:gridCol w="1587178"/>
                <a:gridCol w="1467085"/>
              </a:tblGrid>
              <a:tr h="837375">
                <a:tc>
                  <a:txBody>
                    <a:bodyPr/>
                    <a:lstStyle/>
                    <a:p>
                      <a:pPr algn="l" fontAlgn="b"/>
                      <a:endParaRPr lang="es-EC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N° Capacitaciones /Año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N° Capacitadores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Remuneración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Remuneración Anual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</a:tr>
              <a:tr h="247674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Guía-Capacitador Agroturismo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$                             200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$                       1.000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415149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Gasto Total Capacitación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$                       4.000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2 Rectángulo"/>
          <p:cNvSpPr>
            <a:spLocks noChangeArrowheads="1"/>
          </p:cNvSpPr>
          <p:nvPr/>
        </p:nvSpPr>
        <p:spPr bwMode="auto">
          <a:xfrm>
            <a:off x="2071688" y="500063"/>
            <a:ext cx="54721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C" sz="2400" b="1"/>
              <a:t>DEPRECIACIÓN DE ACTIVOS FIJOS</a:t>
            </a:r>
            <a:endParaRPr lang="es-EC" sz="2400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357313" y="1785938"/>
          <a:ext cx="7072312" cy="2600325"/>
        </p:xfrm>
        <a:graphic>
          <a:graphicData uri="http://schemas.openxmlformats.org/drawingml/2006/table">
            <a:tbl>
              <a:tblPr/>
              <a:tblGrid>
                <a:gridCol w="2115412"/>
                <a:gridCol w="1746054"/>
                <a:gridCol w="1699885"/>
                <a:gridCol w="1511010"/>
              </a:tblGrid>
              <a:tr h="55629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Activo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Valor de Compra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Vida Contable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Depreciación Anual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</a:tr>
              <a:tr h="271677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Computadoras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  2.160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432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271677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Escritorios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     720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144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271677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Sillas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     600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120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271677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Impresora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       55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  11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271677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Teléfono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       80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  16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271677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A/C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     520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$                  104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413984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$             827,00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2 Rectángulo"/>
          <p:cNvSpPr>
            <a:spLocks noChangeArrowheads="1"/>
          </p:cNvSpPr>
          <p:nvPr/>
        </p:nvSpPr>
        <p:spPr bwMode="auto">
          <a:xfrm>
            <a:off x="2500313" y="285750"/>
            <a:ext cx="35766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C" sz="2400" b="1"/>
              <a:t>CAPITAL DE TRABAJO</a:t>
            </a:r>
            <a:endParaRPr lang="es-EC" sz="2400"/>
          </a:p>
        </p:txBody>
      </p:sp>
      <p:sp>
        <p:nvSpPr>
          <p:cNvPr id="37892" name="Rectangle 1"/>
          <p:cNvSpPr>
            <a:spLocks noChangeArrowheads="1"/>
          </p:cNvSpPr>
          <p:nvPr/>
        </p:nvSpPr>
        <p:spPr bwMode="auto">
          <a:xfrm rot="10800000" flipV="1">
            <a:off x="2085975" y="1889125"/>
            <a:ext cx="56181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s-EC" sz="1400" b="1"/>
              <a:t>Capital de Trabajo Contable</a:t>
            </a:r>
            <a:r>
              <a:rPr lang="es-EC" sz="1400"/>
              <a:t> = Activo Circulante – Pasivo Circulante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2063750" y="2652713"/>
          <a:ext cx="5016500" cy="1552575"/>
        </p:xfrm>
        <a:graphic>
          <a:graphicData uri="http://schemas.openxmlformats.org/drawingml/2006/table">
            <a:tbl>
              <a:tblPr/>
              <a:tblGrid>
                <a:gridCol w="3757606"/>
                <a:gridCol w="1258894"/>
              </a:tblGrid>
              <a:tr h="20002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EL CAPITAL DE TRABAJO DE LOS ULTIMOS 5 AÑOS: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2004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$      8.899.179,51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2005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$      9.455.010,93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2006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$    11.891.985,24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2007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$    11.694.310,99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2008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$    12.379.226,32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Total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$    54.319.712,99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Promedio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$    10.863.942,60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2 Rectángulo"/>
          <p:cNvSpPr>
            <a:spLocks noChangeArrowheads="1"/>
          </p:cNvSpPr>
          <p:nvPr/>
        </p:nvSpPr>
        <p:spPr bwMode="auto">
          <a:xfrm>
            <a:off x="2286000" y="395288"/>
            <a:ext cx="45608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C" sz="2400"/>
              <a:t> </a:t>
            </a:r>
            <a:r>
              <a:rPr lang="es-EC" sz="2400" b="1"/>
              <a:t>PROYECCION DE INGRESOS</a:t>
            </a:r>
            <a:endParaRPr lang="es-EC" sz="2400"/>
          </a:p>
        </p:txBody>
      </p:sp>
      <p:pic>
        <p:nvPicPr>
          <p:cNvPr id="3891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1428750"/>
            <a:ext cx="8423275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428625" y="2214563"/>
          <a:ext cx="4483100" cy="390525"/>
        </p:xfrm>
        <a:graphic>
          <a:graphicData uri="http://schemas.openxmlformats.org/drawingml/2006/table">
            <a:tbl>
              <a:tblPr/>
              <a:tblGrid>
                <a:gridCol w="3467100"/>
                <a:gridCol w="1016000"/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% Crecimiento Promedio  Turismo (últimos 5 años)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5,66%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0,0566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8929" name="Rectangle 2"/>
          <p:cNvSpPr>
            <a:spLocks noChangeArrowheads="1"/>
          </p:cNvSpPr>
          <p:nvPr/>
        </p:nvSpPr>
        <p:spPr bwMode="auto">
          <a:xfrm rot="10800000" flipV="1">
            <a:off x="428625" y="3070225"/>
            <a:ext cx="7929563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es-EC" sz="1600"/>
              <a:t> Una vez obtenida la demanda efectiva del Primer Año se procede a encontrar el ingreso de dicho año, el cual se determina al multiplicar dicha demanda por el número de  visitas en el año, y a su vez multiplicar por el consumo promedio, lo que arrojará como resultado el ingreso del Año 1 , y el ingreso del Año 2 será igual al ingreso del Año 1 multiplicado por (1+ tasa crecimiento promedio del turismo de los últimos 5 años), y así sucesivamente se determinarán los ingresos de los años restantes, como se mostrará en el flujo de caja.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2 Rectángulo"/>
          <p:cNvSpPr>
            <a:spLocks noChangeArrowheads="1"/>
          </p:cNvSpPr>
          <p:nvPr/>
        </p:nvSpPr>
        <p:spPr bwMode="auto">
          <a:xfrm>
            <a:off x="3214688" y="0"/>
            <a:ext cx="20177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b="1"/>
              <a:t>FLUJO DE CAJA</a:t>
            </a:r>
            <a:endParaRPr lang="es-EC"/>
          </a:p>
        </p:txBody>
      </p:sp>
      <p:pic>
        <p:nvPicPr>
          <p:cNvPr id="3993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63"/>
            <a:ext cx="9144000" cy="635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3"/>
          <p:cNvSpPr>
            <a:spLocks noChangeArrowheads="1"/>
          </p:cNvSpPr>
          <p:nvPr/>
        </p:nvSpPr>
        <p:spPr bwMode="auto">
          <a:xfrm rot="10800000" flipV="1">
            <a:off x="714375" y="642938"/>
            <a:ext cx="7715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s-EC" b="1"/>
              <a:t>RESULTADOS  DEL FUJO DE CAJA</a:t>
            </a:r>
          </a:p>
        </p:txBody>
      </p:sp>
      <p:sp>
        <p:nvSpPr>
          <p:cNvPr id="40964" name="Rectangle 3"/>
          <p:cNvSpPr>
            <a:spLocks noChangeArrowheads="1"/>
          </p:cNvSpPr>
          <p:nvPr/>
        </p:nvSpPr>
        <p:spPr bwMode="auto">
          <a:xfrm rot="10800000" flipV="1">
            <a:off x="1428750" y="4071938"/>
            <a:ext cx="77152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s-EC" b="1"/>
              <a:t>VAN:      4.019.985.27  &gt;  0</a:t>
            </a:r>
          </a:p>
          <a:p>
            <a:pPr eaLnBrk="0" hangingPunct="0"/>
            <a:r>
              <a:rPr lang="es-EC" b="1"/>
              <a:t>TIR:       16,22%           &gt;   TMAR 10%</a:t>
            </a:r>
          </a:p>
          <a:p>
            <a:pPr eaLnBrk="0" hangingPunct="0"/>
            <a:endParaRPr lang="es-EC" b="1"/>
          </a:p>
        </p:txBody>
      </p:sp>
      <p:sp>
        <p:nvSpPr>
          <p:cNvPr id="40965" name="Rectangle 4"/>
          <p:cNvSpPr>
            <a:spLocks noChangeArrowheads="1"/>
          </p:cNvSpPr>
          <p:nvPr/>
        </p:nvSpPr>
        <p:spPr bwMode="auto">
          <a:xfrm rot="10800000" flipV="1">
            <a:off x="1143000" y="1763713"/>
            <a:ext cx="6143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es-EC"/>
              <a:t>El monto de la inversión del proyecto estimada es de </a:t>
            </a:r>
          </a:p>
          <a:p>
            <a:pPr algn="just" eaLnBrk="0" hangingPunct="0"/>
            <a:r>
              <a:rPr lang="es-EC"/>
              <a:t>$ 10.871.202.60</a:t>
            </a:r>
          </a:p>
        </p:txBody>
      </p:sp>
      <p:sp>
        <p:nvSpPr>
          <p:cNvPr id="40966" name="Rectangle 5"/>
          <p:cNvSpPr>
            <a:spLocks noChangeArrowheads="1"/>
          </p:cNvSpPr>
          <p:nvPr/>
        </p:nvSpPr>
        <p:spPr bwMode="auto">
          <a:xfrm rot="10800000" flipV="1">
            <a:off x="1214438" y="2857500"/>
            <a:ext cx="6858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es-EC"/>
              <a:t>La evaluación económica y financiera del proyecto  determina un aceptable nivel de factibilidad que se demuestra a través de los siguientes indicadores: </a:t>
            </a:r>
          </a:p>
        </p:txBody>
      </p:sp>
      <p:sp>
        <p:nvSpPr>
          <p:cNvPr id="40967" name="7 Rectángulo"/>
          <p:cNvSpPr>
            <a:spLocks noChangeArrowheads="1"/>
          </p:cNvSpPr>
          <p:nvPr/>
        </p:nvSpPr>
        <p:spPr bwMode="auto">
          <a:xfrm>
            <a:off x="1357313" y="4929188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/>
              <a:t>Por lo tanto se concluye que el proyecto es económicamente  factible.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6 CuadroTexto"/>
          <p:cNvSpPr txBox="1">
            <a:spLocks noChangeArrowheads="1"/>
          </p:cNvSpPr>
          <p:nvPr/>
        </p:nvSpPr>
        <p:spPr bwMode="auto">
          <a:xfrm>
            <a:off x="2500313" y="214313"/>
            <a:ext cx="42148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2" algn="ctr"/>
            <a:r>
              <a:rPr lang="es-EC" sz="2400" b="1"/>
              <a:t>OBJETIVOS GENERALES </a:t>
            </a:r>
            <a:endParaRPr lang="es-EC" sz="2400"/>
          </a:p>
          <a:p>
            <a:pPr algn="ctr"/>
            <a:endParaRPr lang="es-EC" sz="2400"/>
          </a:p>
        </p:txBody>
      </p:sp>
      <p:sp>
        <p:nvSpPr>
          <p:cNvPr id="7172" name="7 CuadroTexto"/>
          <p:cNvSpPr txBox="1">
            <a:spLocks noChangeArrowheads="1"/>
          </p:cNvSpPr>
          <p:nvPr/>
        </p:nvSpPr>
        <p:spPr bwMode="auto">
          <a:xfrm>
            <a:off x="785813" y="1000125"/>
            <a:ext cx="8001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400"/>
              <a:t>Determinar la factibilidad económica de desarrollar un plan turístico en el Cantón Buena Fe.</a:t>
            </a:r>
          </a:p>
        </p:txBody>
      </p:sp>
      <p:sp>
        <p:nvSpPr>
          <p:cNvPr id="7173" name="8 CuadroTexto"/>
          <p:cNvSpPr txBox="1">
            <a:spLocks noChangeArrowheads="1"/>
          </p:cNvSpPr>
          <p:nvPr/>
        </p:nvSpPr>
        <p:spPr bwMode="auto">
          <a:xfrm>
            <a:off x="2857500" y="2286000"/>
            <a:ext cx="42862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2"/>
            <a:r>
              <a:rPr lang="es-EC" sz="2400" b="1"/>
              <a:t>OBJETIVOS ESPECÍFICOS</a:t>
            </a:r>
            <a:endParaRPr lang="es-EC" sz="2400"/>
          </a:p>
          <a:p>
            <a:endParaRPr lang="es-EC" sz="2400"/>
          </a:p>
        </p:txBody>
      </p:sp>
      <p:sp>
        <p:nvSpPr>
          <p:cNvPr id="7174" name="9 CuadroTexto"/>
          <p:cNvSpPr txBox="1">
            <a:spLocks noChangeArrowheads="1"/>
          </p:cNvSpPr>
          <p:nvPr/>
        </p:nvSpPr>
        <p:spPr bwMode="auto">
          <a:xfrm>
            <a:off x="357188" y="3286125"/>
            <a:ext cx="85725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400"/>
              <a:t>Determinar el conocimiento de los habitantes del cantón acerca de los lugares turísticos y las características deseadas para hacer de estos más atractivos, mediante un estudio de mercado.</a:t>
            </a:r>
          </a:p>
          <a:p>
            <a:endParaRPr lang="es-EC" sz="2400"/>
          </a:p>
          <a:p>
            <a:endParaRPr lang="es-EC" sz="2400"/>
          </a:p>
          <a:p>
            <a:endParaRPr lang="es-EC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6 Rectángulo"/>
          <p:cNvSpPr>
            <a:spLocks noChangeArrowheads="1"/>
          </p:cNvSpPr>
          <p:nvPr/>
        </p:nvSpPr>
        <p:spPr bwMode="auto">
          <a:xfrm>
            <a:off x="2857500" y="642938"/>
            <a:ext cx="3340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C" b="1"/>
              <a:t>ANALISIS DE SENSIBILIDAD</a:t>
            </a:r>
            <a:endParaRPr lang="es-EC"/>
          </a:p>
        </p:txBody>
      </p:sp>
      <p:pic>
        <p:nvPicPr>
          <p:cNvPr id="41988" name="1 Imagen" descr="tmpCB60.tmp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1500188"/>
            <a:ext cx="3929063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5 Imagen" descr="tmpCB60.tmp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1500188"/>
            <a:ext cx="428625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9 Rectángulo"/>
          <p:cNvSpPr>
            <a:spLocks noChangeArrowheads="1"/>
          </p:cNvSpPr>
          <p:nvPr/>
        </p:nvSpPr>
        <p:spPr bwMode="auto">
          <a:xfrm>
            <a:off x="285750" y="5072063"/>
            <a:ext cx="78581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b="1"/>
              <a:t>El precio, en este caso,   el consumo promedio es la variable que más afecta, es decir es la más sensible.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1"/>
          <p:cNvSpPr>
            <a:spLocks noChangeArrowheads="1"/>
          </p:cNvSpPr>
          <p:nvPr/>
        </p:nvSpPr>
        <p:spPr bwMode="auto">
          <a:xfrm rot="10800000" flipV="1">
            <a:off x="1857375" y="538163"/>
            <a:ext cx="5072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s-EC" sz="2400" b="1"/>
              <a:t>CONCLUSIONES</a:t>
            </a:r>
            <a:endParaRPr lang="es-EC" sz="2400"/>
          </a:p>
        </p:txBody>
      </p:sp>
      <p:sp>
        <p:nvSpPr>
          <p:cNvPr id="43012" name="4 Rectángulo"/>
          <p:cNvSpPr>
            <a:spLocks noChangeArrowheads="1"/>
          </p:cNvSpPr>
          <p:nvPr/>
        </p:nvSpPr>
        <p:spPr bwMode="auto">
          <a:xfrm>
            <a:off x="714375" y="1071563"/>
            <a:ext cx="8429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EC"/>
              <a:t>    Se implementará el Agroturismo como medida para promover el Turismo.</a:t>
            </a:r>
          </a:p>
        </p:txBody>
      </p:sp>
      <p:sp>
        <p:nvSpPr>
          <p:cNvPr id="43013" name="5 Rectángulo"/>
          <p:cNvSpPr>
            <a:spLocks noChangeArrowheads="1"/>
          </p:cNvSpPr>
          <p:nvPr/>
        </p:nvSpPr>
        <p:spPr bwMode="auto">
          <a:xfrm>
            <a:off x="642938" y="1857375"/>
            <a:ext cx="76438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EC"/>
              <a:t>     Los Lugares Turísticos se darán a conocer a través de publicidad por  medios escritos, televisivos (Video promocional), radiales, y vallas.</a:t>
            </a:r>
          </a:p>
        </p:txBody>
      </p:sp>
      <p:sp>
        <p:nvSpPr>
          <p:cNvPr id="43014" name="7 Rectángulo"/>
          <p:cNvSpPr>
            <a:spLocks noChangeArrowheads="1"/>
          </p:cNvSpPr>
          <p:nvPr/>
        </p:nvSpPr>
        <p:spPr bwMode="auto">
          <a:xfrm>
            <a:off x="785813" y="3643313"/>
            <a:ext cx="7572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EC"/>
              <a:t>     Se considera un proyecto de inversión de rentabilidad alta. </a:t>
            </a:r>
          </a:p>
        </p:txBody>
      </p:sp>
      <p:sp>
        <p:nvSpPr>
          <p:cNvPr id="43015" name="8 Rectángulo"/>
          <p:cNvSpPr>
            <a:spLocks noChangeArrowheads="1"/>
          </p:cNvSpPr>
          <p:nvPr/>
        </p:nvSpPr>
        <p:spPr bwMode="auto">
          <a:xfrm>
            <a:off x="500063" y="4357688"/>
            <a:ext cx="76438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EC"/>
              <a:t>    El impacto social del desarrollo turístico en el cantón Buena Fe será      favorable al desarrollo socio-económico </a:t>
            </a:r>
          </a:p>
        </p:txBody>
      </p:sp>
      <p:sp>
        <p:nvSpPr>
          <p:cNvPr id="43016" name="9 Rectángulo"/>
          <p:cNvSpPr>
            <a:spLocks noChangeArrowheads="1"/>
          </p:cNvSpPr>
          <p:nvPr/>
        </p:nvSpPr>
        <p:spPr bwMode="auto">
          <a:xfrm>
            <a:off x="571500" y="2786063"/>
            <a:ext cx="78581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EC"/>
              <a:t>      La evaluación económica y financiera del proyecto  determina un aceptable nivel de factibilidad: VAN &gt;0; Y TIR &gt;TMAR.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1"/>
          <p:cNvSpPr>
            <a:spLocks noChangeArrowheads="1"/>
          </p:cNvSpPr>
          <p:nvPr/>
        </p:nvSpPr>
        <p:spPr bwMode="auto">
          <a:xfrm>
            <a:off x="1357313" y="681038"/>
            <a:ext cx="6143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s-EC" sz="2400" b="1"/>
              <a:t>RECOMENDACIONES </a:t>
            </a:r>
            <a:endParaRPr lang="es-EC" sz="2400"/>
          </a:p>
        </p:txBody>
      </p:sp>
      <p:sp>
        <p:nvSpPr>
          <p:cNvPr id="44036" name="9 Rectángulo"/>
          <p:cNvSpPr>
            <a:spLocks noChangeArrowheads="1"/>
          </p:cNvSpPr>
          <p:nvPr/>
        </p:nvSpPr>
        <p:spPr bwMode="auto">
          <a:xfrm>
            <a:off x="928688" y="1357313"/>
            <a:ext cx="71437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EC"/>
              <a:t>   Se recomienda la puesta en marcha del Proyecto de desarrollo    Turístico para el Cantón Buena Fe.</a:t>
            </a:r>
          </a:p>
          <a:p>
            <a:endParaRPr lang="es-EC"/>
          </a:p>
          <a:p>
            <a:pPr>
              <a:buFont typeface="Wingdings" pitchFamily="2" charset="2"/>
              <a:buChar char="ü"/>
            </a:pPr>
            <a:r>
              <a:rPr lang="es-EC"/>
              <a:t>   Ejecutar la Construcción del Departamento de Turismo</a:t>
            </a:r>
          </a:p>
        </p:txBody>
      </p:sp>
      <p:sp>
        <p:nvSpPr>
          <p:cNvPr id="44037" name="10 Rectángulo"/>
          <p:cNvSpPr>
            <a:spLocks noChangeArrowheads="1"/>
          </p:cNvSpPr>
          <p:nvPr/>
        </p:nvSpPr>
        <p:spPr bwMode="auto">
          <a:xfrm>
            <a:off x="928688" y="2786063"/>
            <a:ext cx="7286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EC"/>
              <a:t>   Se deberán implementar áreas de recreación tales como  piscinas, canchas deportivas, cabañas etc.</a:t>
            </a:r>
          </a:p>
        </p:txBody>
      </p:sp>
      <p:sp>
        <p:nvSpPr>
          <p:cNvPr id="44038" name="11 Rectángulo"/>
          <p:cNvSpPr>
            <a:spLocks noChangeArrowheads="1"/>
          </p:cNvSpPr>
          <p:nvPr/>
        </p:nvSpPr>
        <p:spPr bwMode="auto">
          <a:xfrm>
            <a:off x="1000125" y="3500438"/>
            <a:ext cx="73580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EC"/>
              <a:t>   Asesoramiento técnico y de implementaciones de estrategias de mercado por parte del Dpto. de Turismo para ejecutar propuestas.</a:t>
            </a:r>
          </a:p>
        </p:txBody>
      </p:sp>
      <p:sp>
        <p:nvSpPr>
          <p:cNvPr id="44039" name="12 Rectángulo"/>
          <p:cNvSpPr>
            <a:spLocks noChangeArrowheads="1"/>
          </p:cNvSpPr>
          <p:nvPr/>
        </p:nvSpPr>
        <p:spPr bwMode="auto">
          <a:xfrm>
            <a:off x="1071563" y="4286250"/>
            <a:ext cx="69294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EC"/>
              <a:t>  La actividad turística demanda de sitios con buen ambiente, con buena calidad en atención y servicios.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2 CuadroTexto"/>
          <p:cNvSpPr txBox="1">
            <a:spLocks noChangeArrowheads="1"/>
          </p:cNvSpPr>
          <p:nvPr/>
        </p:nvSpPr>
        <p:spPr bwMode="auto">
          <a:xfrm>
            <a:off x="642938" y="642938"/>
            <a:ext cx="8001000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C" sz="2400"/>
              <a:t>Establecer una estrategia adecuada de Publicidad para el Proyecto de Desarrollo Turístico, a través de un Plan de Marketing.</a:t>
            </a:r>
          </a:p>
          <a:p>
            <a:endParaRPr lang="es-EC" sz="2400"/>
          </a:p>
          <a:p>
            <a:r>
              <a:rPr lang="es-EC" sz="2400"/>
              <a:t>Determinar el monto de la inversión necesaria, así como los costos de readecuación de la  infraestructura en los lugares turísticos.</a:t>
            </a:r>
          </a:p>
          <a:p>
            <a:endParaRPr lang="es-EC" sz="2400"/>
          </a:p>
          <a:p>
            <a:r>
              <a:rPr lang="es-EC" sz="2400"/>
              <a:t>Obtener la rentabilidad ofrecida por el proyecto (TIR), para su posterior comparación con la rentabilidad exigida por el inversor (TMAR).</a:t>
            </a:r>
          </a:p>
          <a:p>
            <a:endParaRPr lang="es-EC" sz="2400"/>
          </a:p>
          <a:p>
            <a:endParaRPr lang="es-EC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2 CuadroTexto"/>
          <p:cNvSpPr txBox="1">
            <a:spLocks noChangeArrowheads="1"/>
          </p:cNvSpPr>
          <p:nvPr/>
        </p:nvSpPr>
        <p:spPr bwMode="auto">
          <a:xfrm>
            <a:off x="642938" y="1285875"/>
            <a:ext cx="785812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2" algn="ctr"/>
            <a:r>
              <a:rPr lang="es-EC" sz="2400" b="1"/>
              <a:t>PROPUESTA</a:t>
            </a:r>
          </a:p>
          <a:p>
            <a:pPr marL="0" lvl="2" algn="ctr"/>
            <a:endParaRPr lang="es-EC" sz="2400" b="1"/>
          </a:p>
          <a:p>
            <a:pPr marL="0" lvl="2" algn="just"/>
            <a:r>
              <a:rPr lang="es-EC" sz="2400"/>
              <a:t>Para desarrollar el turismo en el cantón Buena Fe se propone realizar el AGROTURISMO como estrategia de desarrollo sustentable</a:t>
            </a:r>
          </a:p>
        </p:txBody>
      </p:sp>
      <p:sp>
        <p:nvSpPr>
          <p:cNvPr id="9220" name="3 CuadroTexto"/>
          <p:cNvSpPr txBox="1">
            <a:spLocks noChangeArrowheads="1"/>
          </p:cNvSpPr>
          <p:nvPr/>
        </p:nvSpPr>
        <p:spPr bwMode="auto">
          <a:xfrm>
            <a:off x="928688" y="3929063"/>
            <a:ext cx="73580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C" sz="3600" b="1"/>
              <a:t>¿QUE ES EL AGROTURISMO?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2 CuadroTexto"/>
          <p:cNvSpPr txBox="1">
            <a:spLocks noChangeArrowheads="1"/>
          </p:cNvSpPr>
          <p:nvPr/>
        </p:nvSpPr>
        <p:spPr bwMode="auto">
          <a:xfrm>
            <a:off x="642938" y="285750"/>
            <a:ext cx="78581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2" algn="ctr"/>
            <a:r>
              <a:rPr lang="es-EC" sz="2400" b="1"/>
              <a:t>EJEMPLOS DEL AGROTURISMO:</a:t>
            </a:r>
          </a:p>
          <a:p>
            <a:pPr marL="0" lvl="2" algn="ctr"/>
            <a:endParaRPr lang="es-EC" sz="2400" b="1"/>
          </a:p>
          <a:p>
            <a:pPr marL="0" lvl="2" algn="just"/>
            <a:endParaRPr lang="es-EC" sz="2400"/>
          </a:p>
        </p:txBody>
      </p:sp>
      <p:pic>
        <p:nvPicPr>
          <p:cNvPr id="1024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50" y="1857375"/>
            <a:ext cx="2792413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4 CuadroTexto"/>
          <p:cNvSpPr txBox="1">
            <a:spLocks noChangeArrowheads="1"/>
          </p:cNvSpPr>
          <p:nvPr/>
        </p:nvSpPr>
        <p:spPr bwMode="auto">
          <a:xfrm>
            <a:off x="3857625" y="1428750"/>
            <a:ext cx="13573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C" sz="1600"/>
              <a:t>Costa Rica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50" y="2071688"/>
            <a:ext cx="51435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3 CuadroTexto"/>
          <p:cNvSpPr txBox="1">
            <a:spLocks noChangeArrowheads="1"/>
          </p:cNvSpPr>
          <p:nvPr/>
        </p:nvSpPr>
        <p:spPr bwMode="auto">
          <a:xfrm>
            <a:off x="3500438" y="1428750"/>
            <a:ext cx="22145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sz="1600"/>
              <a:t>China</a:t>
            </a:r>
            <a:endParaRPr lang="es-EC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2 CuadroTexto"/>
          <p:cNvSpPr txBox="1">
            <a:spLocks noChangeArrowheads="1"/>
          </p:cNvSpPr>
          <p:nvPr/>
        </p:nvSpPr>
        <p:spPr bwMode="auto">
          <a:xfrm>
            <a:off x="642938" y="1285875"/>
            <a:ext cx="78581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2" algn="ctr"/>
            <a:r>
              <a:rPr lang="es-EC" sz="2400" b="1"/>
              <a:t>INVESTIGACIÓN DE MERCADO</a:t>
            </a:r>
          </a:p>
          <a:p>
            <a:pPr marL="0" lvl="2" algn="ctr"/>
            <a:endParaRPr lang="es-EC" sz="2400" b="1"/>
          </a:p>
          <a:p>
            <a:pPr marL="0" lvl="2" algn="just"/>
            <a:r>
              <a:rPr lang="es-EC" sz="2400"/>
              <a:t>Los resultados obtenidos basados en el nivel de aceptación y conocimiento que arrojo la investigación de mercado, se propone al agroturismo como medidas de desarrollo sustentable.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907</TotalTime>
  <Words>1625</Words>
  <Application>Microsoft Office PowerPoint</Application>
  <PresentationFormat>Presentación en pantalla (4:3)</PresentationFormat>
  <Paragraphs>427</Paragraphs>
  <Slides>42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8" baseType="lpstr">
      <vt:lpstr>Arial</vt:lpstr>
      <vt:lpstr>Calibri</vt:lpstr>
      <vt:lpstr>Wingdings</vt:lpstr>
      <vt:lpstr>Times New Roman</vt:lpstr>
      <vt:lpstr>Tema de Office</vt:lpstr>
      <vt:lpstr>Microsoft Editor de ecuaciones 3.0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Economista</dc:creator>
  <cp:lastModifiedBy>Administrador</cp:lastModifiedBy>
  <cp:revision>61</cp:revision>
  <dcterms:created xsi:type="dcterms:W3CDTF">2009-04-18T14:26:49Z</dcterms:created>
  <dcterms:modified xsi:type="dcterms:W3CDTF">2009-11-05T15:26:37Z</dcterms:modified>
</cp:coreProperties>
</file>