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95" r:id="rId2"/>
    <p:sldId id="260" r:id="rId3"/>
    <p:sldId id="262" r:id="rId4"/>
    <p:sldId id="261" r:id="rId5"/>
    <p:sldId id="263" r:id="rId6"/>
    <p:sldId id="296" r:id="rId7"/>
    <p:sldId id="297" r:id="rId8"/>
    <p:sldId id="298" r:id="rId9"/>
    <p:sldId id="299" r:id="rId10"/>
    <p:sldId id="300"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7" r:id="rId24"/>
    <p:sldId id="278" r:id="rId25"/>
    <p:sldId id="279" r:id="rId26"/>
    <p:sldId id="280" r:id="rId27"/>
    <p:sldId id="281" r:id="rId28"/>
    <p:sldId id="282" r:id="rId29"/>
    <p:sldId id="317" r:id="rId30"/>
    <p:sldId id="316" r:id="rId31"/>
    <p:sldId id="318" r:id="rId32"/>
    <p:sldId id="319"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57" r:id="rId46"/>
    <p:sldId id="258" r:id="rId47"/>
    <p:sldId id="301" r:id="rId48"/>
    <p:sldId id="305" r:id="rId49"/>
    <p:sldId id="306" r:id="rId50"/>
    <p:sldId id="307" r:id="rId51"/>
    <p:sldId id="302" r:id="rId52"/>
    <p:sldId id="303" r:id="rId53"/>
    <p:sldId id="308" r:id="rId54"/>
    <p:sldId id="309" r:id="rId55"/>
    <p:sldId id="310" r:id="rId56"/>
    <p:sldId id="311" r:id="rId57"/>
    <p:sldId id="312" r:id="rId58"/>
    <p:sldId id="313" r:id="rId59"/>
    <p:sldId id="315" r:id="rId60"/>
    <p:sldId id="320" r:id="rId61"/>
    <p:sldId id="321" r:id="rId62"/>
    <p:sldId id="323" r:id="rId63"/>
    <p:sldId id="322" r:id="rId64"/>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75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90" autoAdjust="0"/>
    <p:restoredTop sz="79339" autoAdjust="0"/>
  </p:normalViewPr>
  <p:slideViewPr>
    <p:cSldViewPr>
      <p:cViewPr varScale="1">
        <p:scale>
          <a:sx n="50" d="100"/>
          <a:sy n="50" d="100"/>
        </p:scale>
        <p:origin x="-60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s-ES_tradnl"/>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0766537-E1A6-4ECD-ADAE-3BB683DACF84}" type="datetimeFigureOut">
              <a:rPr lang="es-ES_tradnl"/>
              <a:pPr/>
              <a:t>09/11/2009</a:t>
            </a:fld>
            <a:endParaRPr lang="es-ES_tradnl"/>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s-ES_tradnl"/>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0B6D835-EAD1-4E87-B839-78689A36C031}" type="slidenum">
              <a:rPr lang="es-ES_tradnl"/>
              <a:pPr/>
              <a:t>‹Nº›</a:t>
            </a:fld>
            <a:endParaRPr lang="es-ES_trad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pPr marL="228600" indent="-228600"/>
            <a:r>
              <a:rPr lang="es-ES_tradnl"/>
              <a:t>Una de estas propuestas es el Cuadro de Mando Integral (CMI), definido originalmente en 1992 por Kaplan y Norton. (10)  El CMI es un marco de trabajo relacionado con la ejecución de la estrategia que trata de incorporar todos los aspectos cuantitativos y no cuantitativos de importancia para la empresa. Dicho marco de trabajo propone diseñar la estrategia en términos de objetivos cuantificables mediante indicadores y medir no solamente los resultados financieros. El CMI persigue lo siguiente:</a:t>
            </a:r>
            <a:endParaRPr lang="en-US"/>
          </a:p>
          <a:p>
            <a:pPr marL="228600" indent="-228600"/>
            <a:r>
              <a:rPr lang="es-ES_tradnl"/>
              <a:t>Trasladar la visión en metas operativas</a:t>
            </a:r>
          </a:p>
          <a:p>
            <a:pPr marL="228600" indent="-228600"/>
            <a:r>
              <a:rPr lang="es-ES_tradnl"/>
              <a:t>Comunicar la visión y enlazarla al desempeño individual de cada persona</a:t>
            </a:r>
          </a:p>
          <a:p>
            <a:pPr marL="228600" indent="-228600"/>
            <a:r>
              <a:rPr lang="es-ES_tradnl"/>
              <a:t>Planeación estratégica</a:t>
            </a:r>
          </a:p>
          <a:p>
            <a:pPr marL="228600" indent="-228600"/>
            <a:r>
              <a:rPr lang="es-ES_tradnl"/>
              <a:t>Aprendizaje y retroalimentación para ajustar la estrategia (11) </a:t>
            </a:r>
            <a:endParaRPr lang="en-US"/>
          </a:p>
          <a:p>
            <a:pPr marL="228600" indent="-228600"/>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pPr marL="228600" indent="-228600"/>
            <a:r>
              <a:rPr lang="es-ES_tradnl" sz="1000"/>
              <a:t>Determinación y definición de indicadores a ser utilizados: esta fase consiste en el descubrimiento de los indicadores a ser utilizados. Para esto se debe utilizar la definición de la estrategia y los objetivos a ser alcanzados</a:t>
            </a:r>
          </a:p>
          <a:p>
            <a:pPr marL="228600" indent="-228600"/>
            <a:endParaRPr lang="es-ES_tradnl" sz="1000"/>
          </a:p>
          <a:p>
            <a:pPr marL="228600" indent="-228600"/>
            <a:r>
              <a:rPr lang="es-ES_tradnl" sz="1000"/>
              <a:t>Definición de alcance: la definición del ámbito del proyecto estará basada en la determinación de factibilidad que se basa en los sistemas que se poseen (bases de datos operaciones y data warehouses) y el correspondiente mapeo a los indicadores a ser determinados.  Además, esta etapa debe definir el tiempo y los recursos que tomar conseguir o construir aquello de lo que no se dispone en el presente</a:t>
            </a:r>
          </a:p>
          <a:p>
            <a:pPr marL="228600" indent="-228600"/>
            <a:endParaRPr lang="es-ES_tradnl" sz="1000"/>
          </a:p>
          <a:p>
            <a:pPr marL="228600" indent="-228600"/>
            <a:r>
              <a:rPr lang="es-ES_tradnl" sz="1000"/>
              <a:t>Planificación del proyecto e infraestructura: la planificación para la ejecución del proyecto debe contemplar todos los recursos en personal, tiempo e infraestructura necesarios.  En esta fase se evalúan las tecnologías necesarias que harán falta para completar la infraestructura necesaria como soluciones de inteligencia de negocios, olap, bases de datos.</a:t>
            </a:r>
          </a:p>
          <a:p>
            <a:pPr marL="228600" indent="-228600"/>
            <a:endParaRPr lang="es-ES_tradnl" sz="1000"/>
          </a:p>
          <a:p>
            <a:pPr marL="228600" indent="-228600"/>
            <a:r>
              <a:rPr lang="es-ES_tradnl" sz="1000"/>
              <a:t>Diseño e implementación: corresponde al diseño e implementación de las aplicaciones y bases de datos necesarias.  Aquí se definen las arquitecturas de aplicaciones y datos y los procesos de extracción, transformación y carga para el caso en que se necesiten de data warehouses. Se incluye en esta etapa la definición y ejecución de pruebas</a:t>
            </a:r>
          </a:p>
          <a:p>
            <a:pPr marL="228600" indent="-228600"/>
            <a:endParaRPr lang="es-ES_tradnl" sz="1000"/>
          </a:p>
          <a:p>
            <a:pPr marL="228600" indent="-228600"/>
            <a:r>
              <a:rPr lang="es-ES_tradnl" sz="1000"/>
              <a:t>Distribución y soporte: entrega final, seguimiento y soporte a los usuarios clave de las aplicaciones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s-ES_tradnl" sz="1000"/>
              <a:t>Determinación y definición de indicadores a ser utilizados: esta fase consiste en el descubrimiento de los indicadores a ser utilizados. Para esto se debe utilizar la definición de la estrategia y los objetivos a ser alcanzados</a:t>
            </a:r>
          </a:p>
          <a:p>
            <a:endParaRPr lang="es-ES_tradnl" sz="1000"/>
          </a:p>
          <a:p>
            <a:r>
              <a:rPr lang="es-ES_tradnl" sz="1000"/>
              <a:t>Definición de alcance: la definición del ámbito del proyecto estará basada en la determinación de factibilidad que se basa en los sistemas que se poseen (bases de datos operaciones y data warehouses) y el correspondiente mapeo a los indicadores a ser determinados.  Además, esta etapa debe definir el tiempo y los recursos que tomar conseguir o construir aquello de lo que no se dispone en el presente</a:t>
            </a:r>
          </a:p>
          <a:p>
            <a:endParaRPr lang="es-ES_tradnl" sz="1000"/>
          </a:p>
          <a:p>
            <a:r>
              <a:rPr lang="es-ES_tradnl" sz="1000"/>
              <a:t>Planificación del proyecto e infraestructura: la planificación para la ejecución del proyecto debe contemplar todos los recursos en personal, tiempo e infraestructura necesarios.  En esta fase se evalúan las tecnologías necesarias que harán falta para completar la infraestructura necesaria como soluciones de inteligencia de negocios, olap, bases de datos.</a:t>
            </a:r>
          </a:p>
          <a:p>
            <a:endParaRPr lang="es-ES_tradnl" sz="1000"/>
          </a:p>
          <a:p>
            <a:r>
              <a:rPr lang="es-ES_tradnl" sz="1000"/>
              <a:t>Diseño e implementación: corresponde al diseño e implementación de las aplicaciones y bases de datos necesarias.  Aquí se definen las arquitecturas de aplicaciones y datos y los procesos de extracción, transformación y carga para el caso en que se necesiten de data warehouses. Se incluye en esta etapa la definición y ejecución de pruebas</a:t>
            </a:r>
          </a:p>
          <a:p>
            <a:endParaRPr lang="es-ES_tradnl" sz="1000"/>
          </a:p>
          <a:p>
            <a:r>
              <a:rPr lang="es-ES_tradnl" sz="1000"/>
              <a:t>Distribución y soporte: entrega final, seguimiento y soporte a los usuarios clave de las aplicaciones</a:t>
            </a:r>
          </a:p>
          <a:p>
            <a:endParaRPr lang="es-ES_tradnl"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pPr marL="228600" indent="-228600"/>
            <a:endParaRPr lang="es-E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pPr marL="228600" indent="-228600"/>
            <a:endParaRPr lang="es-E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pPr marL="228600" indent="-228600"/>
            <a:endParaRPr lang="es-E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pPr marL="228600" indent="-228600"/>
            <a:endParaRPr lang="es-E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p:txBody>
          <a:bodyPr/>
          <a:lstStyle/>
          <a:p>
            <a:pPr marL="228600" indent="-228600"/>
            <a:endParaRPr lang="es-E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a:defRPr/>
            </a:pPr>
            <a:fld id="{5497404C-4FD5-4BA4-B8F6-BBD7DD4F3DB3}" type="datetimeFigureOut">
              <a:rPr lang="es-ES_tradnl"/>
              <a:pPr>
                <a:defRPr/>
              </a:pPr>
              <a:t>09/11/2009</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FF36C494-D729-45F5-AB9B-28D27BF081F4}"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69A9B954-5574-4926-A6F1-10EC0A24815F}" type="datetimeFigureOut">
              <a:rPr lang="es-ES_tradnl"/>
              <a:pPr>
                <a:defRPr/>
              </a:pPr>
              <a:t>09/11/2009</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570D6111-CC05-4E4B-B8EE-718B090C63A9}"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5AB03147-F56B-4FA5-BAAF-32EC532F294E}" type="datetimeFigureOut">
              <a:rPr lang="es-ES_tradnl"/>
              <a:pPr>
                <a:defRPr/>
              </a:pPr>
              <a:t>09/11/2009</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1A792C52-76AD-475A-9CC7-4FB60BD21A3E}"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356350"/>
            <a:ext cx="2133600" cy="365125"/>
          </a:xfrm>
        </p:spPr>
        <p:txBody>
          <a:bodyPr/>
          <a:lstStyle>
            <a:lvl1pPr>
              <a:defRPr/>
            </a:lvl1pPr>
          </a:lstStyle>
          <a:p>
            <a:pPr>
              <a:defRPr/>
            </a:pPr>
            <a:fld id="{78C3EB90-464D-4BD1-B127-B2A024C8E2AE}" type="datetimeFigureOut">
              <a:rPr lang="es-ES_tradnl"/>
              <a:pPr>
                <a:defRPr/>
              </a:pPr>
              <a:t>09/11/2009</a:t>
            </a:fld>
            <a:endParaRPr lang="es-ES_tradnl"/>
          </a:p>
        </p:txBody>
      </p:sp>
      <p:sp>
        <p:nvSpPr>
          <p:cNvPr id="5" name="4 Marcador de pie de página"/>
          <p:cNvSpPr>
            <a:spLocks noGrp="1"/>
          </p:cNvSpPr>
          <p:nvPr>
            <p:ph type="ftr" sz="quarter" idx="11"/>
          </p:nvPr>
        </p:nvSpPr>
        <p:spPr>
          <a:xfrm>
            <a:off x="3124200" y="6356350"/>
            <a:ext cx="2895600" cy="365125"/>
          </a:xfrm>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a:xfrm>
            <a:off x="6553200" y="6356350"/>
            <a:ext cx="2133600" cy="365125"/>
          </a:xfrm>
        </p:spPr>
        <p:txBody>
          <a:bodyPr/>
          <a:lstStyle>
            <a:lvl1pPr>
              <a:defRPr/>
            </a:lvl1pPr>
          </a:lstStyle>
          <a:p>
            <a:pPr>
              <a:defRPr/>
            </a:pPr>
            <a:fld id="{6C22CFE2-B542-4166-9BA9-06D992AB0410}"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a:defRPr/>
            </a:lvl1pPr>
          </a:lstStyle>
          <a:p>
            <a:pPr>
              <a:defRPr/>
            </a:pPr>
            <a:fld id="{EDEE62D9-ACFB-413A-82C5-110C3C4BDADB}" type="datetimeFigureOut">
              <a:rPr lang="es-ES_tradnl"/>
              <a:pPr>
                <a:defRPr/>
              </a:pPr>
              <a:t>09/11/2009</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0E3F3D6F-2EA2-4780-8BE0-BEB9F9CDCC19}"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8E1710F-CA55-42AA-9A00-BBE614733654}" type="datetimeFigureOut">
              <a:rPr lang="es-ES_tradnl"/>
              <a:pPr>
                <a:defRPr/>
              </a:pPr>
              <a:t>09/11/2009</a:t>
            </a:fld>
            <a:endParaRPr lang="es-ES_tradnl"/>
          </a:p>
        </p:txBody>
      </p:sp>
      <p:sp>
        <p:nvSpPr>
          <p:cNvPr id="5" name="4 Marcador de pie de página"/>
          <p:cNvSpPr>
            <a:spLocks noGrp="1"/>
          </p:cNvSpPr>
          <p:nvPr>
            <p:ph type="ftr" sz="quarter" idx="11"/>
          </p:nvPr>
        </p:nvSpPr>
        <p:spPr/>
        <p:txBody>
          <a:bodyPr/>
          <a:lstStyle>
            <a:lvl1pPr>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a:defRPr/>
            </a:lvl1pPr>
          </a:lstStyle>
          <a:p>
            <a:pPr>
              <a:defRPr/>
            </a:pPr>
            <a:fld id="{2E404174-B428-480F-AE3E-41C2BEC90DA3}"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3 Marcador de fecha"/>
          <p:cNvSpPr>
            <a:spLocks noGrp="1"/>
          </p:cNvSpPr>
          <p:nvPr>
            <p:ph type="dt" sz="half" idx="10"/>
          </p:nvPr>
        </p:nvSpPr>
        <p:spPr/>
        <p:txBody>
          <a:bodyPr/>
          <a:lstStyle>
            <a:lvl1pPr>
              <a:defRPr/>
            </a:lvl1pPr>
          </a:lstStyle>
          <a:p>
            <a:pPr>
              <a:defRPr/>
            </a:pPr>
            <a:fld id="{35B7298D-04BB-4CE0-9967-754BCC982B41}" type="datetimeFigureOut">
              <a:rPr lang="es-ES_tradnl"/>
              <a:pPr>
                <a:defRPr/>
              </a:pPr>
              <a:t>09/11/2009</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73E5DC26-8248-4072-96C7-A77A2EC4583A}"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3 Marcador de fecha"/>
          <p:cNvSpPr>
            <a:spLocks noGrp="1"/>
          </p:cNvSpPr>
          <p:nvPr>
            <p:ph type="dt" sz="half" idx="10"/>
          </p:nvPr>
        </p:nvSpPr>
        <p:spPr/>
        <p:txBody>
          <a:bodyPr/>
          <a:lstStyle>
            <a:lvl1pPr>
              <a:defRPr/>
            </a:lvl1pPr>
          </a:lstStyle>
          <a:p>
            <a:pPr>
              <a:defRPr/>
            </a:pPr>
            <a:fld id="{ED1F903E-3AA9-4A37-98C9-EE5F5330B831}" type="datetimeFigureOut">
              <a:rPr lang="es-ES_tradnl"/>
              <a:pPr>
                <a:defRPr/>
              </a:pPr>
              <a:t>09/11/2009</a:t>
            </a:fld>
            <a:endParaRPr lang="es-ES_tradnl"/>
          </a:p>
        </p:txBody>
      </p:sp>
      <p:sp>
        <p:nvSpPr>
          <p:cNvPr id="8" name="4 Marcador de pie de página"/>
          <p:cNvSpPr>
            <a:spLocks noGrp="1"/>
          </p:cNvSpPr>
          <p:nvPr>
            <p:ph type="ftr" sz="quarter" idx="11"/>
          </p:nvPr>
        </p:nvSpPr>
        <p:spPr/>
        <p:txBody>
          <a:bodyPr/>
          <a:lstStyle>
            <a:lvl1pPr>
              <a:defRPr/>
            </a:lvl1pPr>
          </a:lstStyle>
          <a:p>
            <a:pPr>
              <a:defRPr/>
            </a:pPr>
            <a:endParaRPr lang="es-ES_tradnl"/>
          </a:p>
        </p:txBody>
      </p:sp>
      <p:sp>
        <p:nvSpPr>
          <p:cNvPr id="9" name="5 Marcador de número de diapositiva"/>
          <p:cNvSpPr>
            <a:spLocks noGrp="1"/>
          </p:cNvSpPr>
          <p:nvPr>
            <p:ph type="sldNum" sz="quarter" idx="12"/>
          </p:nvPr>
        </p:nvSpPr>
        <p:spPr/>
        <p:txBody>
          <a:bodyPr/>
          <a:lstStyle>
            <a:lvl1pPr>
              <a:defRPr/>
            </a:lvl1pPr>
          </a:lstStyle>
          <a:p>
            <a:pPr>
              <a:defRPr/>
            </a:pPr>
            <a:fld id="{C2E07997-BB6F-429B-A092-4A64984FFE7B}"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a:defRPr/>
            </a:pPr>
            <a:fld id="{5BF29634-8C69-4BD9-B233-C45C4704BC77}" type="datetimeFigureOut">
              <a:rPr lang="es-ES_tradnl"/>
              <a:pPr>
                <a:defRPr/>
              </a:pPr>
              <a:t>09/11/2009</a:t>
            </a:fld>
            <a:endParaRPr lang="es-ES_tradnl"/>
          </a:p>
        </p:txBody>
      </p:sp>
      <p:sp>
        <p:nvSpPr>
          <p:cNvPr id="4" name="4 Marcador de pie de página"/>
          <p:cNvSpPr>
            <a:spLocks noGrp="1"/>
          </p:cNvSpPr>
          <p:nvPr>
            <p:ph type="ftr" sz="quarter" idx="11"/>
          </p:nvPr>
        </p:nvSpPr>
        <p:spPr/>
        <p:txBody>
          <a:bodyPr/>
          <a:lstStyle>
            <a:lvl1pPr>
              <a:defRPr/>
            </a:lvl1pPr>
          </a:lstStyle>
          <a:p>
            <a:pPr>
              <a:defRPr/>
            </a:pPr>
            <a:endParaRPr lang="es-ES_tradnl"/>
          </a:p>
        </p:txBody>
      </p:sp>
      <p:sp>
        <p:nvSpPr>
          <p:cNvPr id="5" name="5 Marcador de número de diapositiva"/>
          <p:cNvSpPr>
            <a:spLocks noGrp="1"/>
          </p:cNvSpPr>
          <p:nvPr>
            <p:ph type="sldNum" sz="quarter" idx="12"/>
          </p:nvPr>
        </p:nvSpPr>
        <p:spPr/>
        <p:txBody>
          <a:bodyPr/>
          <a:lstStyle>
            <a:lvl1pPr>
              <a:defRPr/>
            </a:lvl1pPr>
          </a:lstStyle>
          <a:p>
            <a:pPr>
              <a:defRPr/>
            </a:pPr>
            <a:fld id="{D7FA6ECF-5FA8-43BD-9CD2-9C8DBC87831E}"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0CA3833-4D62-468E-8151-7CCF360214B0}" type="datetimeFigureOut">
              <a:rPr lang="es-ES_tradnl"/>
              <a:pPr>
                <a:defRPr/>
              </a:pPr>
              <a:t>09/11/2009</a:t>
            </a:fld>
            <a:endParaRPr lang="es-ES_tradnl"/>
          </a:p>
        </p:txBody>
      </p:sp>
      <p:sp>
        <p:nvSpPr>
          <p:cNvPr id="3" name="4 Marcador de pie de página"/>
          <p:cNvSpPr>
            <a:spLocks noGrp="1"/>
          </p:cNvSpPr>
          <p:nvPr>
            <p:ph type="ftr" sz="quarter" idx="11"/>
          </p:nvPr>
        </p:nvSpPr>
        <p:spPr/>
        <p:txBody>
          <a:bodyPr/>
          <a:lstStyle>
            <a:lvl1pPr>
              <a:defRPr/>
            </a:lvl1pPr>
          </a:lstStyle>
          <a:p>
            <a:pPr>
              <a:defRPr/>
            </a:pPr>
            <a:endParaRPr lang="es-ES_tradnl"/>
          </a:p>
        </p:txBody>
      </p:sp>
      <p:sp>
        <p:nvSpPr>
          <p:cNvPr id="4" name="5 Marcador de número de diapositiva"/>
          <p:cNvSpPr>
            <a:spLocks noGrp="1"/>
          </p:cNvSpPr>
          <p:nvPr>
            <p:ph type="sldNum" sz="quarter" idx="12"/>
          </p:nvPr>
        </p:nvSpPr>
        <p:spPr/>
        <p:txBody>
          <a:bodyPr/>
          <a:lstStyle>
            <a:lvl1pPr>
              <a:defRPr/>
            </a:lvl1pPr>
          </a:lstStyle>
          <a:p>
            <a:pPr>
              <a:defRPr/>
            </a:pPr>
            <a:fld id="{660A4F70-7EF7-4E4F-A6A3-847EF0DB56C7}"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330F1C8-0875-4971-88AA-0872FF648AD3}" type="datetimeFigureOut">
              <a:rPr lang="es-ES_tradnl"/>
              <a:pPr>
                <a:defRPr/>
              </a:pPr>
              <a:t>09/11/2009</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8C6E8A8D-4C76-4041-A930-FD44405B8916}"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804C6FC-5DBD-4A22-8B0E-ABF956A5F64A}" type="datetimeFigureOut">
              <a:rPr lang="es-ES_tradnl"/>
              <a:pPr>
                <a:defRPr/>
              </a:pPr>
              <a:t>09/11/2009</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950EA947-5131-4DF5-AC6F-EBFAF51CEB3B}"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CA032D8-312F-4CF7-803B-45E8DDB7F535}" type="datetimeFigureOut">
              <a:rPr lang="es-ES_tradnl"/>
              <a:pPr>
                <a:defRPr/>
              </a:pPr>
              <a:t>09/11/2009</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9DEBECD-0DC2-4422-B83D-6D54CC11AD25}"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7.xml.rels><?xml version="1.0" encoding="UTF-8" standalone="yes"?>
<Relationships xmlns="http://schemas.openxmlformats.org/package/2006/relationships"><Relationship Id="rId2" Type="http://schemas.openxmlformats.org/officeDocument/2006/relationships/hyperlink" Target="Tema%20estrat&#233;gico.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Indicadores%20a%20ser%20implementados.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triz.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dashboard.html"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tec.gov.in/NGN/Technology%20White%20Paper%20on%20NGOS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1 Título"/>
          <p:cNvSpPr>
            <a:spLocks noGrp="1"/>
          </p:cNvSpPr>
          <p:nvPr>
            <p:ph type="ctrTitle" idx="4294967295"/>
          </p:nvPr>
        </p:nvSpPr>
        <p:spPr>
          <a:xfrm>
            <a:off x="685800" y="2130425"/>
            <a:ext cx="7772400" cy="1470025"/>
          </a:xfrm>
        </p:spPr>
        <p:txBody>
          <a:bodyPr/>
          <a:lstStyle/>
          <a:p>
            <a:endParaRPr lang="es-ES" smtClean="0"/>
          </a:p>
        </p:txBody>
      </p:sp>
      <p:sp>
        <p:nvSpPr>
          <p:cNvPr id="3" name="2 Subtítulo"/>
          <p:cNvSpPr>
            <a:spLocks noGrp="1"/>
          </p:cNvSpPr>
          <p:nvPr>
            <p:ph type="subTitle" idx="4294967295"/>
          </p:nvPr>
        </p:nvSpPr>
        <p:spPr>
          <a:xfrm>
            <a:off x="1371600" y="3886200"/>
            <a:ext cx="6400800" cy="1752600"/>
          </a:xfrm>
        </p:spPr>
        <p:txBody>
          <a:bodyPr rtlCol="0">
            <a:normAutofit/>
          </a:bodyPr>
          <a:lstStyle/>
          <a:p>
            <a:pPr marL="0" indent="0" algn="ctr" fontAlgn="auto">
              <a:spcAft>
                <a:spcPts val="0"/>
              </a:spcAft>
              <a:buFont typeface="Arial" pitchFamily="34" charset="0"/>
              <a:buNone/>
              <a:defRPr/>
            </a:pPr>
            <a:endParaRPr lang="es-ES_tradnl" smtClean="0">
              <a:solidFill>
                <a:schemeClr val="tx1">
                  <a:tint val="75000"/>
                </a:schemeClr>
              </a:solidFill>
            </a:endParaRPr>
          </a:p>
        </p:txBody>
      </p:sp>
      <p:pic>
        <p:nvPicPr>
          <p:cNvPr id="55300" name="Picture 4" descr="Jorge PlantillaTitular"/>
          <p:cNvPicPr>
            <a:picLocks noChangeAspect="1" noChangeArrowheads="1"/>
          </p:cNvPicPr>
          <p:nvPr/>
        </p:nvPicPr>
        <p:blipFill>
          <a:blip r:embed="rId2"/>
          <a:srcRect/>
          <a:stretch>
            <a:fillRect/>
          </a:stretch>
        </p:blipFill>
        <p:spPr bwMode="auto">
          <a:xfrm>
            <a:off x="0" y="7938"/>
            <a:ext cx="9144000" cy="6850062"/>
          </a:xfrm>
          <a:prstGeom prst="rect">
            <a:avLst/>
          </a:prstGeom>
          <a:noFill/>
        </p:spPr>
      </p:pic>
      <p:sp>
        <p:nvSpPr>
          <p:cNvPr id="55301" name="Rectangle 5"/>
          <p:cNvSpPr>
            <a:spLocks/>
          </p:cNvSpPr>
          <p:nvPr/>
        </p:nvSpPr>
        <p:spPr bwMode="auto">
          <a:xfrm>
            <a:off x="914400" y="53975"/>
            <a:ext cx="7772400" cy="1470025"/>
          </a:xfrm>
          <a:prstGeom prst="rect">
            <a:avLst/>
          </a:prstGeom>
          <a:noFill/>
          <a:ln w="9525">
            <a:noFill/>
            <a:miter lim="800000"/>
            <a:headEnd/>
            <a:tailEnd/>
          </a:ln>
        </p:spPr>
        <p:txBody>
          <a:bodyPr anchor="ctr"/>
          <a:lstStyle/>
          <a:p>
            <a:pPr algn="ctr"/>
            <a:r>
              <a:rPr lang="es-ES_tradnl" sz="4400">
                <a:latin typeface="Calibri" pitchFamily="34" charset="0"/>
              </a:rPr>
              <a:t>ESCUELA SUPERIOR POLITÉCNICA DEL LITORAL</a:t>
            </a:r>
          </a:p>
        </p:txBody>
      </p:sp>
      <p:sp>
        <p:nvSpPr>
          <p:cNvPr id="55302" name="Rectangle 6"/>
          <p:cNvSpPr>
            <a:spLocks/>
          </p:cNvSpPr>
          <p:nvPr/>
        </p:nvSpPr>
        <p:spPr bwMode="auto">
          <a:xfrm>
            <a:off x="152400" y="1981200"/>
            <a:ext cx="7543800" cy="2362200"/>
          </a:xfrm>
          <a:prstGeom prst="rect">
            <a:avLst/>
          </a:prstGeom>
          <a:noFill/>
          <a:ln w="9525">
            <a:noFill/>
            <a:miter lim="800000"/>
            <a:headEnd/>
            <a:tailEnd/>
          </a:ln>
        </p:spPr>
        <p:txBody>
          <a:bodyPr/>
          <a:lstStyle/>
          <a:p>
            <a:pPr>
              <a:lnSpc>
                <a:spcPct val="90000"/>
              </a:lnSpc>
              <a:spcBef>
                <a:spcPct val="20000"/>
              </a:spcBef>
              <a:buFont typeface="Arial" charset="0"/>
              <a:buNone/>
            </a:pPr>
            <a:r>
              <a:rPr lang="es-ES_tradnl" sz="2800" b="1">
                <a:latin typeface="Calibri" pitchFamily="34" charset="0"/>
              </a:rPr>
              <a:t>Determinación del modelo de indicadores necesarios para la gestión de una empresa de telecomunicaciones basado en el estudio de la industria con la aplicación a un caso específico</a:t>
            </a:r>
            <a:r>
              <a:rPr lang="en-US" sz="2800">
                <a:latin typeface="Calibri" pitchFamily="34" charset="0"/>
              </a:rPr>
              <a:t> </a:t>
            </a:r>
            <a:endParaRPr lang="es-ES_tradnl" sz="2800">
              <a:latin typeface="Calibri" pitchFamily="34" charset="0"/>
            </a:endParaRPr>
          </a:p>
        </p:txBody>
      </p:sp>
      <p:sp>
        <p:nvSpPr>
          <p:cNvPr id="55304" name="Rectangle 8"/>
          <p:cNvSpPr>
            <a:spLocks/>
          </p:cNvSpPr>
          <p:nvPr/>
        </p:nvSpPr>
        <p:spPr bwMode="auto">
          <a:xfrm>
            <a:off x="152400" y="4648200"/>
            <a:ext cx="7315200" cy="685800"/>
          </a:xfrm>
          <a:prstGeom prst="rect">
            <a:avLst/>
          </a:prstGeom>
          <a:noFill/>
          <a:ln w="9525">
            <a:noFill/>
            <a:miter lim="800000"/>
            <a:headEnd/>
            <a:tailEnd/>
          </a:ln>
        </p:spPr>
        <p:txBody>
          <a:bodyPr/>
          <a:lstStyle/>
          <a:p>
            <a:pPr>
              <a:lnSpc>
                <a:spcPct val="90000"/>
              </a:lnSpc>
              <a:spcBef>
                <a:spcPct val="20000"/>
              </a:spcBef>
              <a:buFont typeface="Arial" charset="0"/>
              <a:buNone/>
            </a:pPr>
            <a:r>
              <a:rPr lang="es-ES_tradnl" sz="2800" b="1">
                <a:latin typeface="Calibri" pitchFamily="34" charset="0"/>
              </a:rPr>
              <a:t>Jorge Chong Chang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143000" y="274638"/>
            <a:ext cx="8229600" cy="1143000"/>
          </a:xfrm>
        </p:spPr>
        <p:txBody>
          <a:bodyPr/>
          <a:lstStyle/>
          <a:p>
            <a:r>
              <a:rPr lang="es-ES_tradnl" smtClean="0"/>
              <a:t>Indicadores: Clasificaciones</a:t>
            </a:r>
          </a:p>
        </p:txBody>
      </p:sp>
      <p:graphicFrame>
        <p:nvGraphicFramePr>
          <p:cNvPr id="61557" name="Group 117"/>
          <p:cNvGraphicFramePr>
            <a:graphicFrameLocks noGrp="1"/>
          </p:cNvGraphicFramePr>
          <p:nvPr/>
        </p:nvGraphicFramePr>
        <p:xfrm>
          <a:off x="2601913" y="1905000"/>
          <a:ext cx="5170487" cy="3049905"/>
        </p:xfrm>
        <a:graphic>
          <a:graphicData uri="http://schemas.openxmlformats.org/drawingml/2006/table">
            <a:tbl>
              <a:tblPr/>
              <a:tblGrid>
                <a:gridCol w="1771650"/>
                <a:gridCol w="1806575"/>
                <a:gridCol w="1592262"/>
              </a:tblGrid>
              <a:tr h="24447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Vigencia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000" b="0" i="1" u="none" strike="noStrike" cap="none" normalizeH="0" baseline="0" smtClean="0">
                          <a:ln>
                            <a:noFill/>
                          </a:ln>
                          <a:solidFill>
                            <a:schemeClr val="tx1"/>
                          </a:solidFill>
                          <a:effectLst/>
                          <a:latin typeface="Arial" charset="0"/>
                          <a:ea typeface="Times New Roman" pitchFamily="18" charset="0"/>
                          <a:cs typeface="Arial" charset="0"/>
                        </a:rPr>
                        <a:t>Marco de tiempo en que se utiliza el indicador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Permanentes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Indicadores asociados a procesos de la cadena de valor</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Temporales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Indicadores asociados a proyectos para la realizaci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de un objetivo a corto/mediano plazo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Nivel de utilizaci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Estrat</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gico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T</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ctico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Operativo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Nivel de obtenci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Estrat</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gico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T</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ctico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Operativo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Tipo de informaci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Puntual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Acumulada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De alarma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990600" y="274638"/>
            <a:ext cx="8229600" cy="1143000"/>
          </a:xfrm>
        </p:spPr>
        <p:txBody>
          <a:bodyPr/>
          <a:lstStyle/>
          <a:p>
            <a:r>
              <a:rPr lang="es-ES_tradnl" smtClean="0"/>
              <a:t>Metodologías</a:t>
            </a:r>
          </a:p>
        </p:txBody>
      </p:sp>
      <p:sp>
        <p:nvSpPr>
          <p:cNvPr id="21507" name="Rectangle 3"/>
          <p:cNvSpPr>
            <a:spLocks noGrp="1"/>
          </p:cNvSpPr>
          <p:nvPr>
            <p:ph type="body" idx="1"/>
          </p:nvPr>
        </p:nvSpPr>
        <p:spPr>
          <a:xfrm>
            <a:off x="1524000" y="1600200"/>
            <a:ext cx="5943600" cy="4525963"/>
          </a:xfrm>
        </p:spPr>
        <p:txBody>
          <a:bodyPr/>
          <a:lstStyle/>
          <a:p>
            <a:r>
              <a:rPr lang="es-ES_tradnl" smtClean="0"/>
              <a:t>Metodología general</a:t>
            </a:r>
          </a:p>
          <a:p>
            <a:r>
              <a:rPr lang="es-ES_tradnl" smtClean="0"/>
              <a:t>Cuadro de mando integral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914400" y="274638"/>
            <a:ext cx="8229600" cy="1143000"/>
          </a:xfrm>
        </p:spPr>
        <p:txBody>
          <a:bodyPr/>
          <a:lstStyle/>
          <a:p>
            <a:r>
              <a:rPr lang="es-ES_tradnl" smtClean="0"/>
              <a:t>Metodología general</a:t>
            </a:r>
          </a:p>
        </p:txBody>
      </p:sp>
      <p:graphicFrame>
        <p:nvGraphicFramePr>
          <p:cNvPr id="22531" name="Object 3"/>
          <p:cNvGraphicFramePr>
            <a:graphicFrameLocks noChangeAspect="1"/>
          </p:cNvGraphicFramePr>
          <p:nvPr/>
        </p:nvGraphicFramePr>
        <p:xfrm>
          <a:off x="3128963" y="1371600"/>
          <a:ext cx="3729037" cy="3729038"/>
        </p:xfrm>
        <a:graphic>
          <a:graphicData uri="http://schemas.openxmlformats.org/presentationml/2006/ole">
            <p:oleObj spid="_x0000_s22531" name="Visio" r:id="rId3" imgW="3343674" imgH="3343701" progId="Visio.Drawing.11">
              <p:embed/>
            </p:oleObj>
          </a:graphicData>
        </a:graphic>
      </p:graphicFrame>
      <p:sp>
        <p:nvSpPr>
          <p:cNvPr id="22532" name="Text Box 4"/>
          <p:cNvSpPr txBox="1">
            <a:spLocks noChangeArrowheads="1"/>
          </p:cNvSpPr>
          <p:nvPr/>
        </p:nvSpPr>
        <p:spPr bwMode="auto">
          <a:xfrm>
            <a:off x="2927350" y="5181600"/>
            <a:ext cx="4464050" cy="581025"/>
          </a:xfrm>
          <a:prstGeom prst="rect">
            <a:avLst/>
          </a:prstGeom>
          <a:noFill/>
          <a:ln w="9525">
            <a:noFill/>
            <a:miter lim="800000"/>
            <a:headEnd/>
            <a:tailEnd/>
          </a:ln>
          <a:effectLst/>
        </p:spPr>
        <p:txBody>
          <a:bodyPr wrap="none">
            <a:spAutoFit/>
          </a:bodyPr>
          <a:lstStyle/>
          <a:p>
            <a:pPr algn="ctr"/>
            <a:r>
              <a:rPr lang="es-ES_tradnl" sz="1600"/>
              <a:t>Elementos de una metodología general para el </a:t>
            </a:r>
          </a:p>
          <a:p>
            <a:pPr algn="ctr"/>
            <a:r>
              <a:rPr lang="es-ES_tradnl" sz="1600"/>
              <a:t>establecimiento de indicadores de gestión </a:t>
            </a:r>
            <a:r>
              <a:rPr lang="es-ES_tradnl" sz="1600" baseline="30000"/>
              <a:t>(5)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990600" y="274638"/>
            <a:ext cx="8229600" cy="1143000"/>
          </a:xfrm>
        </p:spPr>
        <p:txBody>
          <a:bodyPr/>
          <a:lstStyle/>
          <a:p>
            <a:r>
              <a:rPr lang="es-ES_tradnl" smtClean="0"/>
              <a:t>Cuadro de mando integral</a:t>
            </a:r>
          </a:p>
        </p:txBody>
      </p:sp>
      <p:sp>
        <p:nvSpPr>
          <p:cNvPr id="23555" name="Rectangle 3"/>
          <p:cNvSpPr>
            <a:spLocks noGrp="1"/>
          </p:cNvSpPr>
          <p:nvPr>
            <p:ph type="body" idx="1"/>
          </p:nvPr>
        </p:nvSpPr>
        <p:spPr>
          <a:xfrm>
            <a:off x="1524000" y="1600200"/>
            <a:ext cx="7391400" cy="4525963"/>
          </a:xfrm>
        </p:spPr>
        <p:txBody>
          <a:bodyPr/>
          <a:lstStyle/>
          <a:p>
            <a:r>
              <a:rPr lang="es-ES_tradnl" smtClean="0"/>
              <a:t>Propuesta de Kaplan y Norton (1992)</a:t>
            </a:r>
          </a:p>
          <a:p>
            <a:r>
              <a:rPr lang="es-ES_tradnl" smtClean="0"/>
              <a:t>Objetivos:</a:t>
            </a:r>
          </a:p>
          <a:p>
            <a:pPr lvl="1"/>
            <a:r>
              <a:rPr lang="es-ES_tradnl" smtClean="0"/>
              <a:t>Trasladar la visión en metas operativas</a:t>
            </a:r>
          </a:p>
          <a:p>
            <a:pPr lvl="1"/>
            <a:r>
              <a:rPr lang="es-ES_tradnl" smtClean="0"/>
              <a:t>Comunicar la visión y enlazarla al desempeño individual de cada persona</a:t>
            </a:r>
          </a:p>
          <a:p>
            <a:pPr lvl="1"/>
            <a:r>
              <a:rPr lang="es-ES_tradnl" smtClean="0"/>
              <a:t>Planeación estratégica</a:t>
            </a:r>
          </a:p>
          <a:p>
            <a:pPr lvl="1"/>
            <a:r>
              <a:rPr lang="es-ES_tradnl" smtClean="0"/>
              <a:t>Aprendizaje y retroalimentación para ajustar la estrategia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990600" y="274638"/>
            <a:ext cx="8229600" cy="1143000"/>
          </a:xfrm>
        </p:spPr>
        <p:txBody>
          <a:bodyPr/>
          <a:lstStyle/>
          <a:p>
            <a:r>
              <a:rPr lang="es-ES_tradnl" smtClean="0"/>
              <a:t>Cuadro de mando integral</a:t>
            </a:r>
          </a:p>
        </p:txBody>
      </p:sp>
      <p:sp>
        <p:nvSpPr>
          <p:cNvPr id="26627" name="Rectangle 3"/>
          <p:cNvSpPr>
            <a:spLocks noGrp="1"/>
          </p:cNvSpPr>
          <p:nvPr>
            <p:ph type="body" idx="1"/>
          </p:nvPr>
        </p:nvSpPr>
        <p:spPr>
          <a:xfrm>
            <a:off x="1524000" y="1600200"/>
            <a:ext cx="7315200" cy="4525963"/>
          </a:xfrm>
        </p:spPr>
        <p:txBody>
          <a:bodyPr/>
          <a:lstStyle/>
          <a:p>
            <a:r>
              <a:rPr lang="es-ES_tradnl" sz="2800" smtClean="0"/>
              <a:t>Propuesta</a:t>
            </a:r>
          </a:p>
          <a:p>
            <a:pPr lvl="1"/>
            <a:r>
              <a:rPr lang="es-ES_tradnl" sz="2400" smtClean="0"/>
              <a:t>Diseñar la estrategia en términos de objetivos cuantificables mediante indicadores y medir no solo los resultados financieros</a:t>
            </a:r>
          </a:p>
          <a:p>
            <a:r>
              <a:rPr lang="es-ES_tradnl" sz="2800" smtClean="0"/>
              <a:t>Perspectivas</a:t>
            </a:r>
          </a:p>
          <a:p>
            <a:pPr lvl="1"/>
            <a:r>
              <a:rPr lang="es-ES_tradnl" sz="2400" smtClean="0"/>
              <a:t>Financiera</a:t>
            </a:r>
          </a:p>
          <a:p>
            <a:pPr lvl="1"/>
            <a:r>
              <a:rPr lang="es-ES_tradnl" sz="2400" smtClean="0"/>
              <a:t>Clientes</a:t>
            </a:r>
          </a:p>
          <a:p>
            <a:pPr lvl="1"/>
            <a:r>
              <a:rPr lang="es-ES_tradnl" sz="2400" smtClean="0"/>
              <a:t>Procesos</a:t>
            </a:r>
          </a:p>
          <a:p>
            <a:pPr lvl="1"/>
            <a:r>
              <a:rPr lang="es-ES_tradnl" sz="2400" smtClean="0"/>
              <a:t>Aprendizaje y capacidades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990600" y="274638"/>
            <a:ext cx="8229600" cy="1143000"/>
          </a:xfrm>
        </p:spPr>
        <p:txBody>
          <a:bodyPr/>
          <a:lstStyle/>
          <a:p>
            <a:r>
              <a:rPr lang="es-ES_tradnl" smtClean="0"/>
              <a:t>Cuadro de mando integral</a:t>
            </a:r>
          </a:p>
        </p:txBody>
      </p:sp>
      <p:graphicFrame>
        <p:nvGraphicFramePr>
          <p:cNvPr id="27651" name="Object 3"/>
          <p:cNvGraphicFramePr>
            <a:graphicFrameLocks noChangeAspect="1"/>
          </p:cNvGraphicFramePr>
          <p:nvPr/>
        </p:nvGraphicFramePr>
        <p:xfrm>
          <a:off x="2598738" y="1752600"/>
          <a:ext cx="5021262" cy="3517900"/>
        </p:xfrm>
        <a:graphic>
          <a:graphicData uri="http://schemas.openxmlformats.org/presentationml/2006/ole">
            <p:oleObj spid="_x0000_s27651" name="Visio" r:id="rId3" imgW="5020534" imgH="3518350" progId="Visio.Drawing.11">
              <p:embed/>
            </p:oleObj>
          </a:graphicData>
        </a:graphic>
      </p:graphicFrame>
      <p:sp>
        <p:nvSpPr>
          <p:cNvPr id="27652" name="Text Box 4"/>
          <p:cNvSpPr txBox="1">
            <a:spLocks noChangeArrowheads="1"/>
          </p:cNvSpPr>
          <p:nvPr/>
        </p:nvSpPr>
        <p:spPr bwMode="auto">
          <a:xfrm>
            <a:off x="3789363" y="5334000"/>
            <a:ext cx="2916237" cy="336550"/>
          </a:xfrm>
          <a:prstGeom prst="rect">
            <a:avLst/>
          </a:prstGeom>
          <a:noFill/>
          <a:ln w="9525">
            <a:noFill/>
            <a:miter lim="800000"/>
            <a:headEnd/>
            <a:tailEnd/>
          </a:ln>
          <a:effectLst/>
        </p:spPr>
        <p:txBody>
          <a:bodyPr wrap="none">
            <a:spAutoFit/>
          </a:bodyPr>
          <a:lstStyle/>
          <a:p>
            <a:pPr algn="ctr"/>
            <a:r>
              <a:rPr lang="es-ES_tradnl" sz="1600"/>
              <a:t>Relación entre perspectivas </a:t>
            </a:r>
            <a:r>
              <a:rPr lang="es-ES_tradnl" sz="1600" baseline="30000"/>
              <a:t>(6)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990600" y="274638"/>
            <a:ext cx="8229600" cy="1143000"/>
          </a:xfrm>
        </p:spPr>
        <p:txBody>
          <a:bodyPr/>
          <a:lstStyle/>
          <a:p>
            <a:r>
              <a:rPr lang="es-ES_tradnl" smtClean="0"/>
              <a:t>Cuadro de mando integral</a:t>
            </a:r>
          </a:p>
        </p:txBody>
      </p:sp>
      <p:sp>
        <p:nvSpPr>
          <p:cNvPr id="28675" name="Rectangle 3"/>
          <p:cNvSpPr>
            <a:spLocks noGrp="1"/>
          </p:cNvSpPr>
          <p:nvPr>
            <p:ph type="body" idx="1"/>
          </p:nvPr>
        </p:nvSpPr>
        <p:spPr>
          <a:xfrm>
            <a:off x="1524000" y="1600200"/>
            <a:ext cx="7086600" cy="4525963"/>
          </a:xfrm>
        </p:spPr>
        <p:txBody>
          <a:bodyPr/>
          <a:lstStyle/>
          <a:p>
            <a:r>
              <a:rPr lang="es-ES_tradnl" smtClean="0"/>
              <a:t>Elaboración de objetivos a través de mapas estratégicos</a:t>
            </a:r>
          </a:p>
          <a:p>
            <a:r>
              <a:rPr lang="es-ES_tradnl" smtClean="0"/>
              <a:t>Definir metas e iniciativas</a:t>
            </a:r>
          </a:p>
          <a:p>
            <a:r>
              <a:rPr lang="es-ES_tradnl" smtClean="0"/>
              <a:t>Definir indicadores</a:t>
            </a:r>
          </a:p>
          <a:p>
            <a:r>
              <a:rPr lang="es-ES_tradnl" smtClean="0"/>
              <a:t>Cuadro o matriz de objetivos, meta, iniciativas e indicadores</a:t>
            </a:r>
          </a:p>
          <a:p>
            <a:endParaRPr lang="es-ES_tradnl"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990600" y="274638"/>
            <a:ext cx="8229600" cy="1143000"/>
          </a:xfrm>
        </p:spPr>
        <p:txBody>
          <a:bodyPr/>
          <a:lstStyle/>
          <a:p>
            <a:r>
              <a:rPr lang="es-ES_tradnl" smtClean="0"/>
              <a:t>Cuadro de mando integral</a:t>
            </a:r>
          </a:p>
        </p:txBody>
      </p:sp>
      <p:sp>
        <p:nvSpPr>
          <p:cNvPr id="29699" name="Rectangle 3"/>
          <p:cNvSpPr>
            <a:spLocks noGrp="1"/>
          </p:cNvSpPr>
          <p:nvPr>
            <p:ph type="body" idx="1"/>
          </p:nvPr>
        </p:nvSpPr>
        <p:spPr>
          <a:xfrm>
            <a:off x="1600200" y="1600200"/>
            <a:ext cx="7239000" cy="4525963"/>
          </a:xfrm>
        </p:spPr>
        <p:txBody>
          <a:bodyPr/>
          <a:lstStyle/>
          <a:p>
            <a:pPr>
              <a:lnSpc>
                <a:spcPct val="80000"/>
              </a:lnSpc>
            </a:pPr>
            <a:r>
              <a:rPr lang="es-ES_tradnl" sz="2400" smtClean="0"/>
              <a:t>Mapas estratégicos: relaciones de causa y efecto que determinan la estrategia</a:t>
            </a:r>
          </a:p>
          <a:p>
            <a:pPr>
              <a:lnSpc>
                <a:spcPct val="80000"/>
              </a:lnSpc>
            </a:pPr>
            <a:r>
              <a:rPr lang="es-ES_tradnl" sz="2400" smtClean="0"/>
              <a:t>Perspectiva financiera:</a:t>
            </a:r>
          </a:p>
          <a:p>
            <a:pPr lvl="1">
              <a:lnSpc>
                <a:spcPct val="80000"/>
              </a:lnSpc>
            </a:pPr>
            <a:r>
              <a:rPr lang="es-ES_tradnl" sz="2000" smtClean="0"/>
              <a:t>Estrategia de productividad</a:t>
            </a:r>
          </a:p>
          <a:p>
            <a:pPr lvl="1">
              <a:lnSpc>
                <a:spcPct val="80000"/>
              </a:lnSpc>
            </a:pPr>
            <a:r>
              <a:rPr lang="es-ES_tradnl" sz="2000" smtClean="0"/>
              <a:t>Estrategia de crecimiento</a:t>
            </a:r>
          </a:p>
          <a:p>
            <a:pPr>
              <a:lnSpc>
                <a:spcPct val="80000"/>
              </a:lnSpc>
            </a:pPr>
            <a:r>
              <a:rPr lang="es-ES_tradnl" sz="2400" smtClean="0"/>
              <a:t>Perspectiva del cliente:</a:t>
            </a:r>
          </a:p>
          <a:p>
            <a:pPr lvl="1">
              <a:lnSpc>
                <a:spcPct val="80000"/>
              </a:lnSpc>
            </a:pPr>
            <a:r>
              <a:rPr lang="es-ES_tradnl" sz="2000" smtClean="0"/>
              <a:t>Propuesta de valor: Precio, calidad, disponibilidad, selección, funcionalidad, asociación, servicio, marca</a:t>
            </a:r>
          </a:p>
          <a:p>
            <a:pPr>
              <a:lnSpc>
                <a:spcPct val="80000"/>
              </a:lnSpc>
            </a:pPr>
            <a:r>
              <a:rPr lang="es-ES_tradnl" sz="2400" smtClean="0"/>
              <a:t>Perspectiva de procesos:</a:t>
            </a:r>
          </a:p>
          <a:p>
            <a:pPr lvl="1">
              <a:lnSpc>
                <a:spcPct val="80000"/>
              </a:lnSpc>
            </a:pPr>
            <a:r>
              <a:rPr lang="es-ES_tradnl" sz="2000" smtClean="0"/>
              <a:t>Gestión de operaciones, gestión de clientes, innovación, procesos reguladores y sociales</a:t>
            </a:r>
          </a:p>
          <a:p>
            <a:pPr>
              <a:lnSpc>
                <a:spcPct val="80000"/>
              </a:lnSpc>
            </a:pPr>
            <a:r>
              <a:rPr lang="es-ES_tradnl" sz="2400" smtClean="0"/>
              <a:t>Perspectiva de aprendizaje y crecimiento:</a:t>
            </a:r>
          </a:p>
          <a:p>
            <a:pPr lvl="1">
              <a:lnSpc>
                <a:spcPct val="80000"/>
              </a:lnSpc>
            </a:pPr>
            <a:r>
              <a:rPr lang="es-ES_tradnl" sz="2000" smtClean="0"/>
              <a:t>Capital humano, capital de información, capital organizacional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685800" y="274638"/>
            <a:ext cx="8229600" cy="1143000"/>
          </a:xfrm>
        </p:spPr>
        <p:txBody>
          <a:bodyPr/>
          <a:lstStyle/>
          <a:p>
            <a:r>
              <a:rPr lang="es-ES_tradnl" smtClean="0"/>
              <a:t>Mapas estratégicos </a:t>
            </a:r>
            <a:r>
              <a:rPr lang="es-ES_tradnl" baseline="30000" smtClean="0"/>
              <a:t>(7)</a:t>
            </a:r>
          </a:p>
        </p:txBody>
      </p:sp>
      <p:graphicFrame>
        <p:nvGraphicFramePr>
          <p:cNvPr id="30723" name="Object 3"/>
          <p:cNvGraphicFramePr>
            <a:graphicFrameLocks noChangeAspect="1"/>
          </p:cNvGraphicFramePr>
          <p:nvPr>
            <p:ph type="body" idx="1"/>
          </p:nvPr>
        </p:nvGraphicFramePr>
        <p:xfrm>
          <a:off x="1617663" y="1143000"/>
          <a:ext cx="6535737" cy="5006975"/>
        </p:xfrm>
        <a:graphic>
          <a:graphicData uri="http://schemas.openxmlformats.org/presentationml/2006/ole">
            <p:oleObj spid="_x0000_s30723" name="Visio" r:id="rId3" imgW="7716313" imgH="5911187" progId="Visio.Drawing.11">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990600" y="274638"/>
            <a:ext cx="8229600" cy="1143000"/>
          </a:xfrm>
        </p:spPr>
        <p:txBody>
          <a:bodyPr/>
          <a:lstStyle/>
          <a:p>
            <a:r>
              <a:rPr lang="es-ES_tradnl" smtClean="0"/>
              <a:t>Ejemplo</a:t>
            </a:r>
          </a:p>
        </p:txBody>
      </p:sp>
      <p:graphicFrame>
        <p:nvGraphicFramePr>
          <p:cNvPr id="31747" name="Object 3"/>
          <p:cNvGraphicFramePr>
            <a:graphicFrameLocks noChangeAspect="1"/>
          </p:cNvGraphicFramePr>
          <p:nvPr/>
        </p:nvGraphicFramePr>
        <p:xfrm>
          <a:off x="152400" y="1905000"/>
          <a:ext cx="3886200" cy="3500438"/>
        </p:xfrm>
        <a:graphic>
          <a:graphicData uri="http://schemas.openxmlformats.org/presentationml/2006/ole">
            <p:oleObj spid="_x0000_s31747" name="Visio" r:id="rId3" imgW="4411714" imgH="3973631" progId="Visio.Drawing.11">
              <p:embed/>
            </p:oleObj>
          </a:graphicData>
        </a:graphic>
      </p:graphicFrame>
      <p:graphicFrame>
        <p:nvGraphicFramePr>
          <p:cNvPr id="31748" name="Group 4"/>
          <p:cNvGraphicFramePr>
            <a:graphicFrameLocks noGrp="1"/>
          </p:cNvGraphicFramePr>
          <p:nvPr/>
        </p:nvGraphicFramePr>
        <p:xfrm>
          <a:off x="4038600" y="1741488"/>
          <a:ext cx="4953000" cy="3973512"/>
        </p:xfrm>
        <a:graphic>
          <a:graphicData uri="http://schemas.openxmlformats.org/drawingml/2006/table">
            <a:tbl>
              <a:tblPr/>
              <a:tblGrid>
                <a:gridCol w="876300"/>
                <a:gridCol w="919163"/>
                <a:gridCol w="209550"/>
                <a:gridCol w="1647825"/>
                <a:gridCol w="1300162"/>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65F91"/>
                          </a:solidFill>
                          <a:effectLst/>
                          <a:latin typeface="Arial" charset="0"/>
                          <a:ea typeface="Times New Roman" pitchFamily="18" charset="0"/>
                          <a:cs typeface="Arial" charset="0"/>
                        </a:rPr>
                        <a:t>Iniciativas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65F91"/>
                          </a:solidFill>
                          <a:effectLst/>
                          <a:latin typeface="Arial" charset="0"/>
                          <a:ea typeface="Times New Roman" pitchFamily="18" charset="0"/>
                          <a:cs typeface="Arial" charset="0"/>
                        </a:rPr>
                        <a:t>Indicadores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65F9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16192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DBE5F1"/>
                          </a:solidFill>
                          <a:effectLst/>
                          <a:latin typeface="Arial" charset="0"/>
                          <a:ea typeface="Times New Roman" pitchFamily="18" charset="0"/>
                          <a:cs typeface="Arial" charset="0"/>
                        </a:rPr>
                        <a:t>Financiera</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O1. Aumento de ingresos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F1. Prácticas agresivas de ventas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I1. F-ING Ingresos mensuales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r>
                      <a:b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I2. F-MO Margen operativo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r>
                      <a:b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I3. F-MN Margen neto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I4. G-PC Pérdida de clientes mensual (Churn)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Superiores a 500 mil usd con incrementos de alrededor de 100 mil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Superior al 25 %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Superior al 20 %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Abandono por debajo del 4%</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FFFFFF"/>
                    </a:solidFill>
                  </a:tcPr>
                </a:tc>
              </a:tr>
              <a:tr h="16192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DBE5F1"/>
                          </a:solidFill>
                          <a:effectLst/>
                          <a:latin typeface="Arial" charset="0"/>
                          <a:ea typeface="Times New Roman" pitchFamily="18" charset="0"/>
                          <a:cs typeface="Arial" charset="0"/>
                        </a:rPr>
                        <a:t>Clientes</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O2. Aumento y retención de clientes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C1. Programa continuo de lanzamiento de promociones y descuentos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r>
                      <a:b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C2. Establecer plan para establecimiento de canales de distribución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I5. G-AC Adquisición de clientes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I6. Rentabilidad del canal de distribución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I7. Porcentaje de clientes por canal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solidFill>
                      <a:srgbClr val="FFFFFF"/>
                    </a:solid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Ventas de 4000 puertos mensuales durante el 2009</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r>
                      <a:b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b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r>
                      <a:b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b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838200" y="274638"/>
            <a:ext cx="8229600" cy="1143000"/>
          </a:xfrm>
        </p:spPr>
        <p:txBody>
          <a:bodyPr/>
          <a:lstStyle/>
          <a:p>
            <a:r>
              <a:rPr lang="es-ES_tradnl" smtClean="0"/>
              <a:t>1. Marco teórico</a:t>
            </a:r>
          </a:p>
        </p:txBody>
      </p:sp>
      <p:sp>
        <p:nvSpPr>
          <p:cNvPr id="17411" name="Rectangle 3"/>
          <p:cNvSpPr>
            <a:spLocks noGrp="1"/>
          </p:cNvSpPr>
          <p:nvPr>
            <p:ph type="body" idx="1"/>
          </p:nvPr>
        </p:nvSpPr>
        <p:spPr>
          <a:xfrm>
            <a:off x="1600200" y="1600200"/>
            <a:ext cx="6858000" cy="4525963"/>
          </a:xfrm>
        </p:spPr>
        <p:txBody>
          <a:bodyPr/>
          <a:lstStyle/>
          <a:p>
            <a:r>
              <a:rPr lang="es-ES_tradnl" smtClean="0"/>
              <a:t>Control de gestión</a:t>
            </a:r>
          </a:p>
          <a:p>
            <a:r>
              <a:rPr lang="es-ES_tradnl" smtClean="0"/>
              <a:t>Indicadores</a:t>
            </a:r>
          </a:p>
          <a:p>
            <a:r>
              <a:rPr lang="es-ES_tradnl" smtClean="0"/>
              <a:t>Metodologías</a:t>
            </a:r>
          </a:p>
          <a:p>
            <a:r>
              <a:rPr lang="es-ES_tradnl" smtClean="0"/>
              <a:t>Modelo de referencia - Procesos</a:t>
            </a:r>
          </a:p>
          <a:p>
            <a:r>
              <a:rPr lang="es-ES_tradnl" smtClean="0"/>
              <a:t>Telecomunicaciones - Ecuador</a:t>
            </a:r>
          </a:p>
          <a:p>
            <a:endParaRPr lang="es-ES_tradnl"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295400" y="274638"/>
            <a:ext cx="7924800" cy="1143000"/>
          </a:xfrm>
        </p:spPr>
        <p:txBody>
          <a:bodyPr/>
          <a:lstStyle/>
          <a:p>
            <a:r>
              <a:rPr lang="es-ES_tradnl" smtClean="0"/>
              <a:t>Industria de telecomunicaciones</a:t>
            </a:r>
          </a:p>
        </p:txBody>
      </p:sp>
      <p:sp>
        <p:nvSpPr>
          <p:cNvPr id="33795" name="Rectangle 3"/>
          <p:cNvSpPr>
            <a:spLocks noGrp="1"/>
          </p:cNvSpPr>
          <p:nvPr>
            <p:ph type="body" idx="1"/>
          </p:nvPr>
        </p:nvSpPr>
        <p:spPr>
          <a:xfrm>
            <a:off x="1447800" y="1600200"/>
            <a:ext cx="7391400" cy="4525963"/>
          </a:xfrm>
        </p:spPr>
        <p:txBody>
          <a:bodyPr/>
          <a:lstStyle/>
          <a:p>
            <a:pPr>
              <a:lnSpc>
                <a:spcPct val="90000"/>
              </a:lnSpc>
            </a:pPr>
            <a:r>
              <a:rPr lang="es-ES_tradnl" smtClean="0"/>
              <a:t>Modelo de referencia (Procesos): eTOM (enhanced Telecom Operations Map)</a:t>
            </a:r>
          </a:p>
          <a:p>
            <a:pPr lvl="1">
              <a:lnSpc>
                <a:spcPct val="90000"/>
              </a:lnSpc>
            </a:pPr>
            <a:r>
              <a:rPr lang="es-ES_tradnl" smtClean="0"/>
              <a:t>Definido por el Telemanagement Forum</a:t>
            </a:r>
          </a:p>
          <a:p>
            <a:pPr lvl="1">
              <a:lnSpc>
                <a:spcPct val="90000"/>
              </a:lnSpc>
            </a:pPr>
            <a:r>
              <a:rPr lang="es-ES_tradnl" smtClean="0"/>
              <a:t>Marco referencial de los procesos de negocios de una empresa proveedora de servicios de telecomunicaciones</a:t>
            </a:r>
          </a:p>
          <a:p>
            <a:pPr lvl="1">
              <a:lnSpc>
                <a:spcPct val="90000"/>
              </a:lnSpc>
            </a:pPr>
            <a:r>
              <a:rPr lang="es-ES_tradnl" smtClean="0"/>
              <a:t>Áreas:</a:t>
            </a:r>
          </a:p>
          <a:p>
            <a:pPr lvl="2">
              <a:lnSpc>
                <a:spcPct val="90000"/>
              </a:lnSpc>
            </a:pPr>
            <a:r>
              <a:rPr lang="es-ES_tradnl" smtClean="0"/>
              <a:t>Estrategia, infraestructura y producto (SIP)</a:t>
            </a:r>
          </a:p>
          <a:p>
            <a:pPr lvl="2">
              <a:lnSpc>
                <a:spcPct val="90000"/>
              </a:lnSpc>
            </a:pPr>
            <a:r>
              <a:rPr lang="es-ES_tradnl" smtClean="0"/>
              <a:t>Operaciones (OPS)</a:t>
            </a:r>
          </a:p>
          <a:p>
            <a:pPr lvl="2">
              <a:lnSpc>
                <a:spcPct val="90000"/>
              </a:lnSpc>
            </a:pPr>
            <a:r>
              <a:rPr lang="es-ES_tradnl" smtClean="0"/>
              <a:t>Gestión (EM)</a:t>
            </a:r>
          </a:p>
          <a:p>
            <a:pPr lvl="1">
              <a:lnSpc>
                <a:spcPct val="90000"/>
              </a:lnSpc>
            </a:pPr>
            <a:endParaRPr lang="es-ES_tradnl"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838200" y="274638"/>
            <a:ext cx="8229600" cy="1143000"/>
          </a:xfrm>
        </p:spPr>
        <p:txBody>
          <a:bodyPr/>
          <a:lstStyle/>
          <a:p>
            <a:r>
              <a:rPr lang="es-ES_tradnl" smtClean="0"/>
              <a:t>eTOM </a:t>
            </a:r>
            <a:r>
              <a:rPr lang="es-ES_tradnl" baseline="30000" smtClean="0"/>
              <a:t>(8)</a:t>
            </a:r>
          </a:p>
        </p:txBody>
      </p:sp>
      <p:graphicFrame>
        <p:nvGraphicFramePr>
          <p:cNvPr id="34819" name="Object 3"/>
          <p:cNvGraphicFramePr>
            <a:graphicFrameLocks noChangeAspect="1"/>
          </p:cNvGraphicFramePr>
          <p:nvPr/>
        </p:nvGraphicFramePr>
        <p:xfrm>
          <a:off x="2057400" y="1219200"/>
          <a:ext cx="5935663" cy="4621213"/>
        </p:xfrm>
        <a:graphic>
          <a:graphicData uri="http://schemas.openxmlformats.org/presentationml/2006/ole">
            <p:oleObj spid="_x0000_s34819" name="Visio" r:id="rId3" imgW="5935626" imgH="4621473" progId="Visio.Drawing.11">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685800" y="274638"/>
            <a:ext cx="8229600" cy="1143000"/>
          </a:xfrm>
        </p:spPr>
        <p:txBody>
          <a:bodyPr/>
          <a:lstStyle/>
          <a:p>
            <a:r>
              <a:rPr lang="es-ES_tradnl" smtClean="0"/>
              <a:t>eTOM: Operaciones </a:t>
            </a:r>
            <a:r>
              <a:rPr lang="es-ES_tradnl" baseline="30000" smtClean="0"/>
              <a:t>(9)</a:t>
            </a:r>
          </a:p>
        </p:txBody>
      </p:sp>
      <p:graphicFrame>
        <p:nvGraphicFramePr>
          <p:cNvPr id="35843" name="Object 3"/>
          <p:cNvGraphicFramePr>
            <a:graphicFrameLocks noChangeAspect="1"/>
          </p:cNvGraphicFramePr>
          <p:nvPr/>
        </p:nvGraphicFramePr>
        <p:xfrm>
          <a:off x="1828800" y="1295400"/>
          <a:ext cx="6296025" cy="4640263"/>
        </p:xfrm>
        <a:graphic>
          <a:graphicData uri="http://schemas.openxmlformats.org/presentationml/2006/ole">
            <p:oleObj spid="_x0000_s35843" name="Visio" r:id="rId3" imgW="6295485" imgH="4639759" progId="Visio.Drawing.11">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990600" y="274638"/>
            <a:ext cx="8229600" cy="1143000"/>
          </a:xfrm>
        </p:spPr>
        <p:txBody>
          <a:bodyPr/>
          <a:lstStyle/>
          <a:p>
            <a:r>
              <a:rPr lang="es-ES_tradnl" sz="4000" smtClean="0"/>
              <a:t>Telecomunicaciones y Ti: </a:t>
            </a:r>
            <a:br>
              <a:rPr lang="es-ES_tradnl" sz="4000" smtClean="0"/>
            </a:br>
            <a:r>
              <a:rPr lang="es-ES_tradnl" sz="4000" smtClean="0"/>
              <a:t>Ciclo de ingresos </a:t>
            </a:r>
            <a:r>
              <a:rPr lang="es-ES_tradnl" sz="4000" baseline="30000" smtClean="0"/>
              <a:t>(10)</a:t>
            </a:r>
          </a:p>
        </p:txBody>
      </p:sp>
      <p:graphicFrame>
        <p:nvGraphicFramePr>
          <p:cNvPr id="36867" name="Object 3"/>
          <p:cNvGraphicFramePr>
            <a:graphicFrameLocks noChangeAspect="1"/>
          </p:cNvGraphicFramePr>
          <p:nvPr/>
        </p:nvGraphicFramePr>
        <p:xfrm>
          <a:off x="2557463" y="1538288"/>
          <a:ext cx="5291137" cy="4786312"/>
        </p:xfrm>
        <a:graphic>
          <a:graphicData uri="http://schemas.openxmlformats.org/presentationml/2006/ole">
            <p:oleObj spid="_x0000_s36867" name="Visio" r:id="rId3" imgW="5290708" imgH="4786419" progId="Visio.Drawing.11">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838200" y="274638"/>
            <a:ext cx="8229600" cy="1143000"/>
          </a:xfrm>
        </p:spPr>
        <p:txBody>
          <a:bodyPr/>
          <a:lstStyle/>
          <a:p>
            <a:r>
              <a:rPr lang="es-ES_tradnl" sz="4000" smtClean="0"/>
              <a:t>Telecomunicaciones y Ti: </a:t>
            </a:r>
            <a:br>
              <a:rPr lang="es-ES_tradnl" sz="4000" smtClean="0"/>
            </a:br>
            <a:r>
              <a:rPr lang="es-ES_tradnl" sz="4000" smtClean="0"/>
              <a:t>Elementos de Ti </a:t>
            </a:r>
            <a:r>
              <a:rPr lang="es-ES_tradnl" sz="4000" baseline="30000" smtClean="0"/>
              <a:t>(11)</a:t>
            </a:r>
          </a:p>
        </p:txBody>
      </p:sp>
      <p:graphicFrame>
        <p:nvGraphicFramePr>
          <p:cNvPr id="37891" name="Object 3"/>
          <p:cNvGraphicFramePr>
            <a:graphicFrameLocks noChangeAspect="1"/>
          </p:cNvGraphicFramePr>
          <p:nvPr/>
        </p:nvGraphicFramePr>
        <p:xfrm>
          <a:off x="1943100" y="1600200"/>
          <a:ext cx="5829300" cy="4102100"/>
        </p:xfrm>
        <a:graphic>
          <a:graphicData uri="http://schemas.openxmlformats.org/presentationml/2006/ole">
            <p:oleObj spid="_x0000_s37891" name="Visio" r:id="rId3" imgW="4801716" imgH="3379527" progId="Visio.Drawing.11">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371600" y="274638"/>
            <a:ext cx="7543800" cy="1143000"/>
          </a:xfrm>
        </p:spPr>
        <p:txBody>
          <a:bodyPr/>
          <a:lstStyle/>
          <a:p>
            <a:r>
              <a:rPr lang="es-ES_tradnl" sz="4000" smtClean="0"/>
              <a:t>Telecomunicaciones y Ti: Mapa de aplicaciones (eTOM) </a:t>
            </a:r>
            <a:r>
              <a:rPr lang="es-ES_tradnl" sz="4000" baseline="30000" smtClean="0"/>
              <a:t>(12)</a:t>
            </a:r>
          </a:p>
        </p:txBody>
      </p:sp>
      <p:graphicFrame>
        <p:nvGraphicFramePr>
          <p:cNvPr id="38915" name="Object 3"/>
          <p:cNvGraphicFramePr>
            <a:graphicFrameLocks noChangeAspect="1"/>
          </p:cNvGraphicFramePr>
          <p:nvPr/>
        </p:nvGraphicFramePr>
        <p:xfrm>
          <a:off x="1981200" y="1439863"/>
          <a:ext cx="6400800" cy="5065712"/>
        </p:xfrm>
        <a:graphic>
          <a:graphicData uri="http://schemas.openxmlformats.org/presentationml/2006/ole">
            <p:oleObj spid="_x0000_s38915" name="Visio" r:id="rId3" imgW="7771762" imgH="6151515" progId="Visio.Drawing.11">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143000" y="274638"/>
            <a:ext cx="7620000" cy="1143000"/>
          </a:xfrm>
        </p:spPr>
        <p:txBody>
          <a:bodyPr/>
          <a:lstStyle/>
          <a:p>
            <a:r>
              <a:rPr lang="es-ES_tradnl" sz="4000" smtClean="0"/>
              <a:t>2. Indicadores usados en la industria</a:t>
            </a:r>
          </a:p>
        </p:txBody>
      </p:sp>
      <p:sp>
        <p:nvSpPr>
          <p:cNvPr id="39939" name="Rectangle 3"/>
          <p:cNvSpPr>
            <a:spLocks noGrp="1"/>
          </p:cNvSpPr>
          <p:nvPr>
            <p:ph type="body" idx="1"/>
          </p:nvPr>
        </p:nvSpPr>
        <p:spPr>
          <a:xfrm>
            <a:off x="1447800" y="1600200"/>
            <a:ext cx="6400800" cy="4525963"/>
          </a:xfrm>
        </p:spPr>
        <p:txBody>
          <a:bodyPr/>
          <a:lstStyle/>
          <a:p>
            <a:r>
              <a:rPr lang="es-ES_tradnl" smtClean="0"/>
              <a:t>Marcos de referencias</a:t>
            </a:r>
          </a:p>
          <a:p>
            <a:r>
              <a:rPr lang="es-ES_tradnl" smtClean="0"/>
              <a:t>Algunos ejemplos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914400" y="274638"/>
            <a:ext cx="8229600" cy="1143000"/>
          </a:xfrm>
        </p:spPr>
        <p:txBody>
          <a:bodyPr/>
          <a:lstStyle/>
          <a:p>
            <a:r>
              <a:rPr lang="es-ES_tradnl" smtClean="0"/>
              <a:t>TOB - TMFORUM</a:t>
            </a:r>
          </a:p>
        </p:txBody>
      </p:sp>
      <p:sp>
        <p:nvSpPr>
          <p:cNvPr id="40963" name="Rectangle 3"/>
          <p:cNvSpPr>
            <a:spLocks noGrp="1"/>
          </p:cNvSpPr>
          <p:nvPr>
            <p:ph type="body" idx="1"/>
          </p:nvPr>
        </p:nvSpPr>
        <p:spPr>
          <a:xfrm>
            <a:off x="1524000" y="1371600"/>
            <a:ext cx="7086600" cy="381000"/>
          </a:xfrm>
        </p:spPr>
        <p:txBody>
          <a:bodyPr/>
          <a:lstStyle/>
          <a:p>
            <a:pPr>
              <a:lnSpc>
                <a:spcPct val="80000"/>
              </a:lnSpc>
            </a:pPr>
            <a:r>
              <a:rPr lang="es-ES_tradnl" sz="2000" smtClean="0"/>
              <a:t>Telecom Operations Benchmarking </a:t>
            </a:r>
            <a:r>
              <a:rPr lang="es-ES_tradnl" sz="2000" baseline="30000" smtClean="0"/>
              <a:t>(13)</a:t>
            </a:r>
          </a:p>
        </p:txBody>
      </p:sp>
      <p:graphicFrame>
        <p:nvGraphicFramePr>
          <p:cNvPr id="40964" name="Object 4"/>
          <p:cNvGraphicFramePr>
            <a:graphicFrameLocks noChangeAspect="1"/>
          </p:cNvGraphicFramePr>
          <p:nvPr/>
        </p:nvGraphicFramePr>
        <p:xfrm>
          <a:off x="2422525" y="1933575"/>
          <a:ext cx="5578475" cy="1876425"/>
        </p:xfrm>
        <a:graphic>
          <a:graphicData uri="http://schemas.openxmlformats.org/presentationml/2006/ole">
            <p:oleObj spid="_x0000_s40964" name="Visio" r:id="rId3" imgW="5520318" imgH="1857695" progId="Visio.Drawing.11">
              <p:embed/>
            </p:oleObj>
          </a:graphicData>
        </a:graphic>
      </p:graphicFrame>
      <p:graphicFrame>
        <p:nvGraphicFramePr>
          <p:cNvPr id="40965" name="Object 5"/>
          <p:cNvGraphicFramePr>
            <a:graphicFrameLocks noChangeAspect="1"/>
          </p:cNvGraphicFramePr>
          <p:nvPr/>
        </p:nvGraphicFramePr>
        <p:xfrm>
          <a:off x="3160713" y="3886200"/>
          <a:ext cx="3468687" cy="2408238"/>
        </p:xfrm>
        <a:graphic>
          <a:graphicData uri="http://schemas.openxmlformats.org/presentationml/2006/ole">
            <p:oleObj spid="_x0000_s40965" name="Visio" r:id="rId4" imgW="3469457" imgH="2407764" progId="Visio.Drawing.11">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914400" y="274638"/>
            <a:ext cx="8229600" cy="1143000"/>
          </a:xfrm>
        </p:spPr>
        <p:txBody>
          <a:bodyPr/>
          <a:lstStyle/>
          <a:p>
            <a:r>
              <a:rPr lang="es-ES_tradnl" smtClean="0"/>
              <a:t>CNT - Ecuador</a:t>
            </a:r>
          </a:p>
        </p:txBody>
      </p:sp>
      <p:graphicFrame>
        <p:nvGraphicFramePr>
          <p:cNvPr id="42521" name="Group 537"/>
          <p:cNvGraphicFramePr>
            <a:graphicFrameLocks noGrp="1"/>
          </p:cNvGraphicFramePr>
          <p:nvPr/>
        </p:nvGraphicFramePr>
        <p:xfrm>
          <a:off x="1927225" y="1427163"/>
          <a:ext cx="6302375" cy="4003675"/>
        </p:xfrm>
        <a:graphic>
          <a:graphicData uri="http://schemas.openxmlformats.org/drawingml/2006/table">
            <a:tbl>
              <a:tblPr/>
              <a:tblGrid>
                <a:gridCol w="4554538"/>
                <a:gridCol w="1747837"/>
              </a:tblGrid>
              <a:tr h="3460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Eficiencia en tiempos de espera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venta 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Peticiones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satisfechas en menos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Peticiones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satisfechas en menos de 10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reparaci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reparadas en 24 horas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reparadas en 48 horas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reparadas en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venta 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(Enlace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Peticiones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satisfechas en menos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(Enlace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reparaci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(Enlace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horas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venta 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(Internet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Corporativo)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Peticiones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satisfechas en menos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(Internet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Corporativo)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reparaci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(Internet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Corporativo)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horas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venta 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(Internet - Residencial)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Peticiones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satisfechas en menos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(Internet - Residencial)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para la reparaci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(Internet - Residencial)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horas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914400" y="274638"/>
            <a:ext cx="8229600" cy="1143000"/>
          </a:xfrm>
        </p:spPr>
        <p:txBody>
          <a:bodyPr/>
          <a:lstStyle/>
          <a:p>
            <a:r>
              <a:rPr lang="es-ES_tradnl" smtClean="0"/>
              <a:t>CNT - Ecuador</a:t>
            </a:r>
          </a:p>
        </p:txBody>
      </p:sp>
      <p:graphicFrame>
        <p:nvGraphicFramePr>
          <p:cNvPr id="83197" name="Group 253"/>
          <p:cNvGraphicFramePr>
            <a:graphicFrameLocks noGrp="1"/>
          </p:cNvGraphicFramePr>
          <p:nvPr/>
        </p:nvGraphicFramePr>
        <p:xfrm>
          <a:off x="1927225" y="1374775"/>
          <a:ext cx="6302375" cy="4108450"/>
        </p:xfrm>
        <a:graphic>
          <a:graphicData uri="http://schemas.openxmlformats.org/drawingml/2006/table">
            <a:tbl>
              <a:tblPr/>
              <a:tblGrid>
                <a:gridCol w="4554538"/>
                <a:gridCol w="1747837"/>
              </a:tblGrid>
              <a:tr h="3238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Gesti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 de Reclamos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por cada 100 l</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neas por mes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por cada 100 l</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neas por mes (Enlace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por cada 100 l</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neas por mes (Internet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Corporativo)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por cada 100 l</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neas por mes (Internet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Residencial)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06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Efectividad de trabajos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efectivas reportadas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rdenes de trabajo no exitosas (Telefon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Fija)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efectivas reportadas (Enlace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efectivas reportadas (Internet - Corporativo)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aver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efectivas reportadas (Internet - Residencial)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Terminaci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 de Llamadas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locales completadas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nacionales completadas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internacionales completadas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a servicios especiales completadas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a celulares completadas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600200" y="274638"/>
            <a:ext cx="7086600" cy="1143000"/>
          </a:xfrm>
        </p:spPr>
        <p:txBody>
          <a:bodyPr/>
          <a:lstStyle/>
          <a:p>
            <a:r>
              <a:rPr lang="es-ES_tradnl" smtClean="0"/>
              <a:t>Ciclo general de gestión</a:t>
            </a:r>
          </a:p>
        </p:txBody>
      </p:sp>
      <p:sp>
        <p:nvSpPr>
          <p:cNvPr id="19459" name="Rectangle 3"/>
          <p:cNvSpPr>
            <a:spLocks noGrp="1"/>
          </p:cNvSpPr>
          <p:nvPr>
            <p:ph type="body" idx="1"/>
          </p:nvPr>
        </p:nvSpPr>
        <p:spPr>
          <a:xfrm>
            <a:off x="1600200" y="3124200"/>
            <a:ext cx="5867400" cy="2895600"/>
          </a:xfrm>
        </p:spPr>
        <p:txBody>
          <a:bodyPr/>
          <a:lstStyle/>
          <a:p>
            <a:pPr>
              <a:lnSpc>
                <a:spcPct val="80000"/>
              </a:lnSpc>
            </a:pPr>
            <a:r>
              <a:rPr lang="es-ES_tradnl" sz="2400" smtClean="0"/>
              <a:t>Planeación</a:t>
            </a:r>
          </a:p>
          <a:p>
            <a:pPr lvl="1">
              <a:lnSpc>
                <a:spcPct val="80000"/>
              </a:lnSpc>
            </a:pPr>
            <a:r>
              <a:rPr lang="es-ES_tradnl" sz="2000" smtClean="0"/>
              <a:t>¿A dónde vamos?, ¿Cómo llegar?</a:t>
            </a:r>
          </a:p>
          <a:p>
            <a:pPr>
              <a:lnSpc>
                <a:spcPct val="80000"/>
              </a:lnSpc>
            </a:pPr>
            <a:r>
              <a:rPr lang="es-ES_tradnl" sz="2400" smtClean="0"/>
              <a:t>Organización</a:t>
            </a:r>
          </a:p>
          <a:p>
            <a:pPr lvl="1">
              <a:lnSpc>
                <a:spcPct val="80000"/>
              </a:lnSpc>
            </a:pPr>
            <a:r>
              <a:rPr lang="es-ES_tradnl" sz="2000" smtClean="0"/>
              <a:t>¿Quién realiza qué actividades?</a:t>
            </a:r>
          </a:p>
          <a:p>
            <a:pPr>
              <a:lnSpc>
                <a:spcPct val="80000"/>
              </a:lnSpc>
            </a:pPr>
            <a:r>
              <a:rPr lang="es-ES_tradnl" sz="2400" smtClean="0"/>
              <a:t>Dirección</a:t>
            </a:r>
          </a:p>
          <a:p>
            <a:pPr lvl="1">
              <a:lnSpc>
                <a:spcPct val="80000"/>
              </a:lnSpc>
            </a:pPr>
            <a:r>
              <a:rPr lang="es-ES_tradnl" sz="2000" smtClean="0"/>
              <a:t>Orquestación</a:t>
            </a:r>
          </a:p>
          <a:p>
            <a:pPr>
              <a:lnSpc>
                <a:spcPct val="80000"/>
              </a:lnSpc>
            </a:pPr>
            <a:r>
              <a:rPr lang="es-ES_tradnl" sz="2400" smtClean="0"/>
              <a:t>Control de gestión</a:t>
            </a:r>
          </a:p>
          <a:p>
            <a:pPr lvl="1">
              <a:lnSpc>
                <a:spcPct val="80000"/>
              </a:lnSpc>
            </a:pPr>
            <a:r>
              <a:rPr lang="es-ES_tradnl" sz="2000" smtClean="0"/>
              <a:t>Medición, supervisión, corrección (feedback)</a:t>
            </a:r>
          </a:p>
        </p:txBody>
      </p:sp>
      <p:graphicFrame>
        <p:nvGraphicFramePr>
          <p:cNvPr id="19460" name="Object 4"/>
          <p:cNvGraphicFramePr>
            <a:graphicFrameLocks noChangeAspect="1"/>
          </p:cNvGraphicFramePr>
          <p:nvPr/>
        </p:nvGraphicFramePr>
        <p:xfrm>
          <a:off x="2568575" y="1765300"/>
          <a:ext cx="4441825" cy="1054100"/>
        </p:xfrm>
        <a:graphic>
          <a:graphicData uri="http://schemas.openxmlformats.org/presentationml/2006/ole">
            <p:oleObj spid="_x0000_s19460" name="Visio" r:id="rId3" imgW="4441485" imgH="1054609" progId="Visio.Drawing.11">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685800" y="274638"/>
            <a:ext cx="8229600" cy="1143000"/>
          </a:xfrm>
        </p:spPr>
        <p:txBody>
          <a:bodyPr/>
          <a:lstStyle/>
          <a:p>
            <a:r>
              <a:rPr lang="es-ES_tradnl" smtClean="0"/>
              <a:t>Telmex - Perú</a:t>
            </a:r>
          </a:p>
        </p:txBody>
      </p:sp>
      <p:graphicFrame>
        <p:nvGraphicFramePr>
          <p:cNvPr id="82090" name="Group 170"/>
          <p:cNvGraphicFramePr>
            <a:graphicFrameLocks noGrp="1"/>
          </p:cNvGraphicFramePr>
          <p:nvPr/>
        </p:nvGraphicFramePr>
        <p:xfrm>
          <a:off x="1966913" y="1916113"/>
          <a:ext cx="6034087" cy="3027362"/>
        </p:xfrm>
        <a:graphic>
          <a:graphicData uri="http://schemas.openxmlformats.org/drawingml/2006/table">
            <a:tbl>
              <a:tblPr/>
              <a:tblGrid>
                <a:gridCol w="1211262"/>
                <a:gridCol w="2171700"/>
                <a:gridCol w="1143000"/>
                <a:gridCol w="1508125"/>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Formula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Respuesta de Operadores(RO)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atendidas &lt;20 segundos/Total de tentativas de llamadas al sistema operador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104 INTERNET</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90.00%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Tasa Incidencia de Fallas(TIF)</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Reparadas del total de averias reportadas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24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&gt; 72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Reportadas/Lineas de Servicio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Acceso a Internet</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=&lt;9.00%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Respuesta de Operadores(RO)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atendidas &lt;10 segundos/Total de tentativas de llamadas al sistema operador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102</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90.00%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Tasa Incidencia de Fallas(TIF)</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Reparadas del total de averias reportadas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24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&gt; 72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Reportadas/Lineas de Servicio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Telefonia Fija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=&lt;1.60%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685800" y="274638"/>
            <a:ext cx="8229600" cy="1143000"/>
          </a:xfrm>
        </p:spPr>
        <p:txBody>
          <a:bodyPr/>
          <a:lstStyle/>
          <a:p>
            <a:r>
              <a:rPr lang="es-ES_tradnl" smtClean="0"/>
              <a:t>Telmex - Perú</a:t>
            </a:r>
          </a:p>
        </p:txBody>
      </p:sp>
      <p:graphicFrame>
        <p:nvGraphicFramePr>
          <p:cNvPr id="84208" name="Group 240"/>
          <p:cNvGraphicFramePr>
            <a:graphicFrameLocks noGrp="1"/>
          </p:cNvGraphicFramePr>
          <p:nvPr/>
        </p:nvGraphicFramePr>
        <p:xfrm>
          <a:off x="1966913" y="1695450"/>
          <a:ext cx="5881687" cy="3467100"/>
        </p:xfrm>
        <a:graphic>
          <a:graphicData uri="http://schemas.openxmlformats.org/drawingml/2006/table">
            <a:tbl>
              <a:tblPr/>
              <a:tblGrid>
                <a:gridCol w="1211262"/>
                <a:gridCol w="2171700"/>
                <a:gridCol w="1143000"/>
                <a:gridCol w="1355725"/>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Formula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Tasa de llamadas Completadas (TLLC)</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ASR (Tentativas de Llamadas Contestadas/Total de Tentativas de Llamadas)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DMS 100 - 0800XX</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70.00%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Respuesta de Operadores(RO)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LLamadas atendidas &lt;20 segundos/Total de tentativas de llamadas al sistema operador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102 TELEFONIA PUBLICA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85.00%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Tasa de Reparaciones(TR)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(Fallas reparadas en menos 24 horas / Total de fallas reportadas en el mes)* 100</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24 Horas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80.00%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Tasa Incidencia de Fallas(TIF)</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Reparadas del total de averias reportadas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24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&gt; 72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Reportadas/Lineas de Servicio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Portador Local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Tasa Incidencia de Fallas(TIF)</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Reparadas del total de averias reportadas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24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&gt; 72 Hrs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Averias Reportadas/Lineas de Servicio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Portador LD</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914400" y="274638"/>
            <a:ext cx="8229600" cy="1143000"/>
          </a:xfrm>
        </p:spPr>
        <p:txBody>
          <a:bodyPr/>
          <a:lstStyle/>
          <a:p>
            <a:r>
              <a:rPr lang="es-ES_tradnl" smtClean="0"/>
              <a:t>Conecel - Ecuador</a:t>
            </a:r>
          </a:p>
        </p:txBody>
      </p:sp>
      <p:graphicFrame>
        <p:nvGraphicFramePr>
          <p:cNvPr id="85252" name="Group 260"/>
          <p:cNvGraphicFramePr>
            <a:graphicFrameLocks noGrp="1"/>
          </p:cNvGraphicFramePr>
          <p:nvPr/>
        </p:nvGraphicFramePr>
        <p:xfrm>
          <a:off x="2090738" y="1400175"/>
          <a:ext cx="5910262" cy="4619625"/>
        </p:xfrm>
        <a:graphic>
          <a:graphicData uri="http://schemas.openxmlformats.org/drawingml/2006/table">
            <a:tbl>
              <a:tblPr/>
              <a:tblGrid>
                <a:gridCol w="754062"/>
                <a:gridCol w="5156200"/>
              </a:tblGrid>
              <a:tr h="161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Indices financieros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16192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Utilidad operacional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Utilidad neta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ARPM - ingreso promedio por minuto facturado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Indices de crecimiento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161925">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Churn total (abandono)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Churn postpago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Churn prepago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%Ventas por canal de distribuci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Clientes netos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Indices de liderazgo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 Liderazgo total del mercado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Indices de calidad</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161925">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a:ea typeface="Times New Roman" pitchFamily="18" charset="0"/>
                          <a:cs typeface="Arial" charset="0"/>
                        </a:rPr>
                        <a:t>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Servicio - VIP 90% - 10 segundos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de espera de clientes en CAC</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de atenci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 clientes en CAC</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de atenci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reclamos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Indice de disponibilidad</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Indice de errores en facturaci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Indice de duraci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la relaci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 con la empresa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1524000" y="274638"/>
            <a:ext cx="7162800" cy="1143000"/>
          </a:xfrm>
        </p:spPr>
        <p:txBody>
          <a:bodyPr/>
          <a:lstStyle/>
          <a:p>
            <a:r>
              <a:rPr lang="es-ES_tradnl" sz="4000" smtClean="0"/>
              <a:t>3. Modelo de indicadores propuestos</a:t>
            </a:r>
          </a:p>
        </p:txBody>
      </p:sp>
      <p:sp>
        <p:nvSpPr>
          <p:cNvPr id="43011" name="Rectangle 3"/>
          <p:cNvSpPr>
            <a:spLocks noGrp="1"/>
          </p:cNvSpPr>
          <p:nvPr>
            <p:ph type="body" idx="1"/>
          </p:nvPr>
        </p:nvSpPr>
        <p:spPr>
          <a:xfrm>
            <a:off x="1752600" y="1874838"/>
            <a:ext cx="6934200" cy="4525962"/>
          </a:xfrm>
        </p:spPr>
        <p:txBody>
          <a:bodyPr/>
          <a:lstStyle/>
          <a:p>
            <a:r>
              <a:rPr lang="es-ES_tradnl" smtClean="0"/>
              <a:t>Clasificación</a:t>
            </a:r>
          </a:p>
          <a:p>
            <a:pPr lvl="1"/>
            <a:r>
              <a:rPr lang="es-ES_tradnl" smtClean="0"/>
              <a:t>Generales</a:t>
            </a:r>
          </a:p>
          <a:p>
            <a:pPr lvl="1"/>
            <a:r>
              <a:rPr lang="es-ES_tradnl" smtClean="0"/>
              <a:t>Financieros</a:t>
            </a:r>
          </a:p>
          <a:p>
            <a:pPr lvl="1"/>
            <a:r>
              <a:rPr lang="es-ES_tradnl" smtClean="0"/>
              <a:t>Experiencia del cliente</a:t>
            </a:r>
          </a:p>
          <a:p>
            <a:pPr lvl="1"/>
            <a:r>
              <a:rPr lang="es-ES_tradnl" smtClean="0"/>
              <a:t>Eficiencia operacional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Group 2"/>
          <p:cNvGraphicFramePr>
            <a:graphicFrameLocks noGrp="1"/>
          </p:cNvGraphicFramePr>
          <p:nvPr/>
        </p:nvGraphicFramePr>
        <p:xfrm>
          <a:off x="1698625" y="457200"/>
          <a:ext cx="6759575" cy="5430838"/>
        </p:xfrm>
        <a:graphic>
          <a:graphicData uri="http://schemas.openxmlformats.org/drawingml/2006/table">
            <a:tbl>
              <a:tblPr/>
              <a:tblGrid>
                <a:gridCol w="949325"/>
                <a:gridCol w="2151063"/>
                <a:gridCol w="1593850"/>
                <a:gridCol w="2065337"/>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F2F2F2"/>
                          </a:solidFill>
                          <a:effectLst/>
                          <a:latin typeface="Arial" charset="0"/>
                          <a:ea typeface="Times New Roman" pitchFamily="18" charset="0"/>
                          <a:cs typeface="Arial" charset="0"/>
                        </a:rPr>
                        <a:t>Generales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Nombre - 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G-ARPU</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Ingreso medio por usuario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El promedio de ingresos por cliente / usuario / abonado para un periodo de tiempo dado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Ingresos totales / número total de usuarios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Dependiendo del análisis que se realiza, debe tenerse en cuenta que el ARPU se puede calcular sobre usuarios homogenizados (todos los usuarios de un tipo de producto, todos los usuarios con un patrón de consumo, misma localidad)</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G-AC</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Adquisición de clientes (Producción)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Cantidad de clientes nuevos dentro de un periodo definido (mes, trimestre, semestre)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Información obtenida a partir de los almacenes de datos de sistemas operacionales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La definición de cliente depende de las necesidades de información.  En ocasiones se refiere al número de identificadores de servicio.  Ej: Cantidad de números de teléfono nuevos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G-PC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Pérdida de clientes – Abandono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Cantidad de clientes que abandonan dentro de un periodo definido (mes, trimestre, semestre)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Información obtenida a partir de los almacenes de datos de sistemas operacionales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La definición de cliente depende de las necesidades de información.  En ocasiones se refiere al número de identificadores de servicio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G-CHURN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abandono dentro de un periodo determinado (churn)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clientes que abandonan durante un periodo determinado/ Número total de clientes al inicio del periodo en estudio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La definición de cliente depende de las necesidades de información.  En ocasiones se refiere al número de identificadores de servicio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G-CM</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Cuota de mercado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Cuota respecto a las demás empresas del sector</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Información obtenida a partir de la cantidad de clientes de la empresa vs. información de mercado (información externa)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G-NCC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clientes por canal</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clientes por canal / Número de clientes totales en canales de distribución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p:cNvGraphicFramePr>
            <a:graphicFrameLocks noGrp="1"/>
          </p:cNvGraphicFramePr>
          <p:nvPr/>
        </p:nvGraphicFramePr>
        <p:xfrm>
          <a:off x="1676400" y="1019175"/>
          <a:ext cx="6781800" cy="4391025"/>
        </p:xfrm>
        <a:graphic>
          <a:graphicData uri="http://schemas.openxmlformats.org/drawingml/2006/table">
            <a:tbl>
              <a:tblPr/>
              <a:tblGrid>
                <a:gridCol w="952500"/>
                <a:gridCol w="2159000"/>
                <a:gridCol w="1597025"/>
                <a:gridCol w="2073275"/>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Financieros (1)</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Nombre - 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F-ROE</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ROE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Rentabilidad de los recursos propios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Beneficio neto / Recursos propios de los accionistas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F-ROA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ROA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Rentabilidad de los activos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Beneficio neto / Activo total</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F-MO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Margen operativo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Porcentaje del beneficio considerando los costos de ventas y los gastos operativos en relación a los ingresos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Ventas – (Costo de Ventas + Gastos operativos) / Ingresos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Representa la rentabilidad de las operaciones regulares de la empresa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F-MN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Margen neto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Porcentaje del beneficio neto en relación a los ingresos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Beneficio neto / Ingresos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F-EBITDA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Margen EBITDA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Porcentaje del beneficio antes de impuestos, intereses, depreciación y amortización en relación a los ingresos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EBITDA / Ingresos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EBITDA significa Earns befote interest, taxes, depreciation, amortization; es decir el beneficio operativo al que se le añaden los gastos de amortización, depreciación, intereses de la deuda y los impuestos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F-RE</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Ratio de endeudamiento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Indica el total de deuda que tiene la compañía en relación a los recursos propios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Pasivo total / Recursos propios de los accionistas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Uno de los ratios de apalancamiento financiero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nvGraphicFramePr>
        <p:xfrm>
          <a:off x="1676400" y="838200"/>
          <a:ext cx="6781800" cy="4692650"/>
        </p:xfrm>
        <a:graphic>
          <a:graphicData uri="http://schemas.openxmlformats.org/drawingml/2006/table">
            <a:tbl>
              <a:tblPr/>
              <a:tblGrid>
                <a:gridCol w="952500"/>
                <a:gridCol w="2159000"/>
                <a:gridCol w="1597025"/>
                <a:gridCol w="2073275"/>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Financieros (2)</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Nombre - 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F-ING</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Ingresos en un determinado periodo de tiempo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Total de ingresos generados durante un periodo de tiempo, puede ser mensual, trimestral o semestral</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Generalmente se estiman los ingresos a partir de la facturación generada durante un periodo de tiempo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F-EFUI</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Efectividad de uso de inventario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F-PCXC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Patrimonio comprometido por CxC</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CXC mayor a N días / Patrimonio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Representa el porcentaje de activo convertido en deudas vencidas y que se traduce en pérdida de valor para los accionistas.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El valor de N días lo determina la empresa al considerar el número de días después del cual las cuentas por pagar serán consideradas deudas impagas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F-VAC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Vacanteo </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líneas vacanteadas en un determinado periodo de tiempo/ Número de líneas instaladas en un determinado periodo de tiempo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Línea vacante: línea que se devuelve a la empresa por falta de pago o por abandono del cliente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F-GPER</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Gastos en personal</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Total de gastos en sueldos / Ingresos operativos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Group 2"/>
          <p:cNvGraphicFramePr>
            <a:graphicFrameLocks noGrp="1"/>
          </p:cNvGraphicFramePr>
          <p:nvPr/>
        </p:nvGraphicFramePr>
        <p:xfrm>
          <a:off x="1752600" y="304800"/>
          <a:ext cx="7010400" cy="5721350"/>
        </p:xfrm>
        <a:graphic>
          <a:graphicData uri="http://schemas.openxmlformats.org/drawingml/2006/table">
            <a:tbl>
              <a:tblPr/>
              <a:tblGrid>
                <a:gridCol w="984250"/>
                <a:gridCol w="2232025"/>
                <a:gridCol w="1651000"/>
                <a:gridCol w="2143125"/>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Experiencia del cliente (1)</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Nombre - 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EC-TMVA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medio de espera entre venta y aceptación del cliente</a:t>
                      </a: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 (aprovisionamiento de servicio)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Promedio del tiempo en que se demora la empresa en realizar el aprovisionamiento. Se mide el tiempo desde que se realiza la venta hasta cuando el cliente realiza la aceptación de la activación de su servicio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Prom(Tiempo total entre venta y aceptación)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EC-TMFC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medio entre la fecha requerida por el cliente y la fecha de confirmación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Promedio del tiempo entre la fecha en que el cliente requiere el servicio y fecha de aceptación por parte del cliente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Prom(Tiempo entre fecha requerida y aceptación)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Similar al item anterior; pero trata de medir el cumplimiento de la expectativa de aprovisionamiento dada al cliente.  Se puede medir los caso en que se cumple con la expectativa y aquellos en que no se cumple</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EC-TMRR</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promedio de respuesta de reclamos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Promedio de tiempo entre el ingreso de un reclamo y la aceptación de y respuesta por parte de un ejecutivo de la compañía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Prom(Tiempo ingreso de reclamo y aceptación-respuesta)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No necesariamente mide la respuesta de resolución de un reclamo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EC-TMRP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medio de resolución de problemas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Promedio de tiempo entre el reporte o descubrimiento de un problema y la resolución del mismo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Prom(Tiempo entre reporte del problema y la resolución)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EC-EFRP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Efectividad de resolución de problemas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Relación entre los problemas resueltos y los problemas reportados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problemas solucionados / Número total de problemas reportados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EC-NP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Número de problemas reportados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74" name="Group 46"/>
          <p:cNvGraphicFramePr>
            <a:graphicFrameLocks noGrp="1"/>
          </p:cNvGraphicFramePr>
          <p:nvPr/>
        </p:nvGraphicFramePr>
        <p:xfrm>
          <a:off x="1752600" y="533400"/>
          <a:ext cx="7162800" cy="5192713"/>
        </p:xfrm>
        <a:graphic>
          <a:graphicData uri="http://schemas.openxmlformats.org/drawingml/2006/table">
            <a:tbl>
              <a:tblPr/>
              <a:tblGrid>
                <a:gridCol w="1006475"/>
                <a:gridCol w="2279650"/>
                <a:gridCol w="1687513"/>
                <a:gridCol w="2189162"/>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Experiencia del cliente (2)</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Nombre - 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EC-DS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Disponibilidad de servicio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(Tiempo total contratado – Tiempo total de caídas de servicio) / Tiempo total contratado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EC-TET</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de espera de llamadas (telefonía)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Se define como el tiempo que debe esperarse para iniciar una llamada.  Se aplica a servicios de telefonía fija o móvil. Generalmente se toma como promedio en un periodo de tiempo definido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EC-LLC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Llamadas completadas (telefonía)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llamadas realizadas y terminadas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EC-LLA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Llamadas abandonadas (telefonía)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llamadas no realizadas por abandono del que inicia la llamada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EC-SLA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Cumplimiento del SLA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violaciones del SLA / Número total de SLAs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El SLA o acuerdo de nivel de servicio es un acuerdo regido por un contrato escrito que define el nivel de calidad de servicio acordado entre ambas partes: el proveedor y el cliente. Hay varios ratios y parámetros con los que se puede establecer un SLA, por ejemplo el abandono de llamadas en telefonía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EC-TEF</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medio entre corte de facturación y entrega de estado de cuenta a clientes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Media(Diferencia de tiempo entre corte y entrega de facturas por ciclo de facturación)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Group 2"/>
          <p:cNvGraphicFramePr>
            <a:graphicFrameLocks noGrp="1"/>
          </p:cNvGraphicFramePr>
          <p:nvPr/>
        </p:nvGraphicFramePr>
        <p:xfrm>
          <a:off x="1752600" y="1022350"/>
          <a:ext cx="7010400" cy="4692650"/>
        </p:xfrm>
        <a:graphic>
          <a:graphicData uri="http://schemas.openxmlformats.org/drawingml/2006/table">
            <a:tbl>
              <a:tblPr/>
              <a:tblGrid>
                <a:gridCol w="984250"/>
                <a:gridCol w="2230438"/>
                <a:gridCol w="1654175"/>
                <a:gridCol w="2141537"/>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Eficiencia operacional (1)</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EO-CV</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Cumplimiento de cuota de ventas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Eficiencia en el cumplimento de ventas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Ventas realizadas / Ventas proyectadas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EO-CR</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 promedio de atención de reclamos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EO-SADT</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Solicitudes (aprovisionamiento) satisfechas dentro de un rango de tiempo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peticiones realizadas dentro de una cantidad de tiempo definida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Información obtenida a partir de los almacenes de datos de sistemas operacionales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La cantidad de tiempo se puede tomar en base a metas fijadas por el negocio. Ej. Instalaciones deberán ser realizada en 48 horas máximo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EO-TMAP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promedio de aprovisionamiento (toda la cadena)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Tiempo total del proceso de aprovisionamiento desde la orden hasta la activación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Prom(Tiempo total de aprovisionamiento)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Similar al tiempo medio entre espera y aceptación del cliente.  Generalmente este tiempo se descompone en las diferentes actividades que componen el proceso de aprovisionamiento, pretendiendo medir los tiempos de cada componente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EO-PEA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errores de aprovisionamiento y repetición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errores por cantidad total de órdenes procesadas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errores + repeticiones) / (Total de peticiones de aprovisionamiento)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El término repetición viene del inglés rework, que implica el trabajo adicional realizado en la fase de aprovisionamiento cuando no hay aprobación por parte del cliente. Ej. un cpe defectuoso al momento de instalar requiere asignar un nuevo cpe al cliente; esto cuenta como una repetición (rework)</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838200" y="274638"/>
            <a:ext cx="8229600" cy="1143000"/>
          </a:xfrm>
        </p:spPr>
        <p:txBody>
          <a:bodyPr/>
          <a:lstStyle/>
          <a:p>
            <a:r>
              <a:rPr lang="es-ES_tradnl" smtClean="0"/>
              <a:t>Control de Gestión</a:t>
            </a:r>
          </a:p>
        </p:txBody>
      </p:sp>
      <p:sp>
        <p:nvSpPr>
          <p:cNvPr id="18435" name="Rectangle 3"/>
          <p:cNvSpPr>
            <a:spLocks noGrp="1"/>
          </p:cNvSpPr>
          <p:nvPr>
            <p:ph type="body" idx="1"/>
          </p:nvPr>
        </p:nvSpPr>
        <p:spPr>
          <a:xfrm>
            <a:off x="1524000" y="1722438"/>
            <a:ext cx="7162800" cy="3992562"/>
          </a:xfrm>
        </p:spPr>
        <p:txBody>
          <a:bodyPr/>
          <a:lstStyle/>
          <a:p>
            <a:pPr>
              <a:lnSpc>
                <a:spcPct val="80000"/>
              </a:lnSpc>
            </a:pPr>
            <a:r>
              <a:rPr lang="es-ES_tradnl" sz="2400" smtClean="0"/>
              <a:t>Definiciones</a:t>
            </a:r>
          </a:p>
          <a:p>
            <a:pPr lvl="1">
              <a:lnSpc>
                <a:spcPct val="80000"/>
              </a:lnSpc>
            </a:pPr>
            <a:r>
              <a:rPr lang="es-ES_tradnl" sz="2000" smtClean="0"/>
              <a:t>Proceso de evaluación que permite a la alta dirección medir de forma eficaz, sistemática y objetiva la marcha de la organización, así como modificar el rumbo de la misma o adoptar las medidas correctivas </a:t>
            </a:r>
            <a:r>
              <a:rPr lang="es-ES_tradnl" sz="2000" baseline="30000" smtClean="0"/>
              <a:t>(1)</a:t>
            </a:r>
          </a:p>
          <a:p>
            <a:pPr lvl="1">
              <a:lnSpc>
                <a:spcPct val="80000"/>
              </a:lnSpc>
            </a:pPr>
            <a:r>
              <a:rPr lang="es-ES_tradnl" sz="2000" smtClean="0"/>
              <a:t>Instrumento gerencial y estratégico que, apoyado en indicadores, índices, cuadros y otras herramientas, producidos de manera sistemática, periódica y objetiva, permite que la organización sea efectiva para captar recursos, eficiente para procesarlos y eficaz para canalizarlos </a:t>
            </a:r>
            <a:r>
              <a:rPr lang="es-ES_tradnl" sz="2000" baseline="30000" smtClean="0"/>
              <a:t>(2)</a:t>
            </a:r>
          </a:p>
          <a:p>
            <a:pPr lvl="1">
              <a:lnSpc>
                <a:spcPct val="80000"/>
              </a:lnSpc>
            </a:pPr>
            <a:r>
              <a:rPr lang="es-ES_tradnl" sz="2000" smtClean="0"/>
              <a:t>Actividad destinada a garantizar que un proceso, acción o situación mantendrá estables los rangos de valores de variables estratégicas y la realización del ajuste necesario </a:t>
            </a:r>
            <a:r>
              <a:rPr lang="es-ES_tradnl" sz="2000" baseline="30000" smtClean="0"/>
              <a:t>(3)</a:t>
            </a:r>
          </a:p>
          <a:p>
            <a:pPr>
              <a:lnSpc>
                <a:spcPct val="80000"/>
              </a:lnSpc>
              <a:buFont typeface="Arial" charset="0"/>
              <a:buNone/>
            </a:pPr>
            <a:endParaRPr lang="es-ES_tradnl" sz="2400" smtClean="0"/>
          </a:p>
          <a:p>
            <a:pPr>
              <a:lnSpc>
                <a:spcPct val="80000"/>
              </a:lnSpc>
            </a:pPr>
            <a:endParaRPr lang="es-ES_tradnl" sz="24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Group 2"/>
          <p:cNvGraphicFramePr>
            <a:graphicFrameLocks noGrp="1"/>
          </p:cNvGraphicFramePr>
          <p:nvPr/>
        </p:nvGraphicFramePr>
        <p:xfrm>
          <a:off x="1752600" y="752475"/>
          <a:ext cx="7162800" cy="5038725"/>
        </p:xfrm>
        <a:graphic>
          <a:graphicData uri="http://schemas.openxmlformats.org/drawingml/2006/table">
            <a:tbl>
              <a:tblPr/>
              <a:tblGrid>
                <a:gridCol w="1006475"/>
                <a:gridCol w="2279650"/>
                <a:gridCol w="1689100"/>
                <a:gridCol w="2187575"/>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Eficiencia operacional (2)</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EO-PEO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ordenes no procesadas por errores de procesamiento de órdenes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errores por cantidad total de órdenes procesadas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errores) / (Total de peticiones de aprovisionamiento)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En este caso se consideran errores aquellos casos que generan solicitudes de aprovisionamiento, pero que por errores en el procesamiento de órdenes o en el proceso de ventas generan la cancelación del aprovisionamiento del servicio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EO-CAP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 del aprovisionamiento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Costo total de todas las actividades del aprovisionamiento desde la creación de la orden hasta la activación del servicio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EO-ECAP</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Efectividad en costos del aprovisionamiento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Pretende medir la efectividad del proceso de aprovisionamiento usando los ingresos por instalación como medida de la efectividad</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(Costo total del aprovisionamiento / número de instalaciones) / (ingreso promedio por instalación)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 del aseguramiento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Costo total de todas las actividades relacionadas con el aseguramiento del servicio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EO-TPTA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promedio total de aseguramiento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Tiempo promedio de actividades relacionados con el aseguramiento de servicio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Incluye actividades como trabajo proactivo de detección de problemas, mantenimiento, así como la reparación y atención de problemas reportados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Debe estar segmentado por actividad</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EO-NTPT</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Número total de problemas por tipos de problemas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problemas por tipo / Total de problemas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1" name="Group 51"/>
          <p:cNvGraphicFramePr>
            <a:graphicFrameLocks noGrp="1"/>
          </p:cNvGraphicFramePr>
          <p:nvPr/>
        </p:nvGraphicFramePr>
        <p:xfrm>
          <a:off x="1752600" y="877888"/>
          <a:ext cx="7086600" cy="4498975"/>
        </p:xfrm>
        <a:graphic>
          <a:graphicData uri="http://schemas.openxmlformats.org/drawingml/2006/table">
            <a:tbl>
              <a:tblPr/>
              <a:tblGrid>
                <a:gridCol w="995363"/>
                <a:gridCol w="2255837"/>
                <a:gridCol w="1668463"/>
                <a:gridCol w="2166937"/>
              </a:tblGrid>
              <a:tr h="27463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smtClean="0">
                          <a:ln>
                            <a:noFill/>
                          </a:ln>
                          <a:solidFill>
                            <a:srgbClr val="DBE5F1"/>
                          </a:solidFill>
                          <a:effectLst/>
                          <a:latin typeface="Arial" charset="0"/>
                          <a:ea typeface="Times New Roman" pitchFamily="18" charset="0"/>
                          <a:cs typeface="Arial" charset="0"/>
                        </a:rPr>
                        <a:t>Eficiencia operacional (3)</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254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8DB3E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Código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Definición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Fórmula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rgbClr val="365F91"/>
                          </a:solidFill>
                          <a:effectLst/>
                          <a:latin typeface="Arial" charset="0"/>
                          <a:ea typeface="Times New Roman" pitchFamily="18" charset="0"/>
                          <a:cs typeface="Arial" charset="0"/>
                        </a:rPr>
                        <a:t>Comentarios</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solidFill>
                      <a:srgbClr val="DBE5F1"/>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EO-PTR</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tiempo utilizado en actividades utilizadas en reparación en relación al total del tiempo de aseguramiento</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Tiempo de reparación / Tiempo total de aseguramiento</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EO-CPR</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 promedio de reparación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Prom(Costos de reparación)</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EO-CTGC</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 total del proceso de gestión del cliente</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EO-TTFA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Tiempo total de proceso de facturación (mediación - rateo - emisión - impresión - entrega)</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EO-PEFA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Porcentaje de errores en facturación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Número de facturas con error / Número total de facturas por ciclo de facturación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EO-EFPFA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Eficiencia de proceso de facturación en relación al total de ingresos facturados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Costo de facturación al cliente final / Ingresos totales facturados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12700" cap="flat" cmpd="sng" algn="ctr">
                      <a:solidFill>
                        <a:srgbClr val="C6D9F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EO-COEFA</a:t>
                      </a:r>
                      <a:endParaRPr kumimoji="0" lang="es-ES_tradnl"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254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rgbClr val="595959"/>
                          </a:solidFill>
                          <a:effectLst/>
                          <a:latin typeface="Arial" charset="0"/>
                          <a:ea typeface="Times New Roman" pitchFamily="18" charset="0"/>
                          <a:cs typeface="Arial" charset="0"/>
                        </a:rPr>
                        <a:t>Costos de errores de facturación en relación al total de ingresos facturados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rgbClr val="595959"/>
                          </a:solidFill>
                          <a:effectLst/>
                          <a:latin typeface="Arial" charset="0"/>
                          <a:ea typeface="Times New Roman" pitchFamily="18" charset="0"/>
                          <a:cs typeface="Arial" charset="0"/>
                        </a:rPr>
                        <a:t>Costo total relacionado con la corrección de errores de facturación / Ingresos totales facturados</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C6D9F1"/>
                      </a:solidFill>
                      <a:prstDash val="solid"/>
                      <a:round/>
                      <a:headEnd type="none" w="med" len="med"/>
                      <a:tailEnd type="none" w="med" len="med"/>
                    </a:lnL>
                    <a:lnR w="127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C6D9F1"/>
                      </a:solidFill>
                      <a:prstDash val="solid"/>
                      <a:round/>
                      <a:headEnd type="none" w="med" len="med"/>
                      <a:tailEnd type="none" w="med" len="med"/>
                    </a:lnL>
                    <a:lnR w="25400" cap="flat" cmpd="sng" algn="ctr">
                      <a:solidFill>
                        <a:srgbClr val="C6D9F1"/>
                      </a:solidFill>
                      <a:prstDash val="solid"/>
                      <a:round/>
                      <a:headEnd type="none" w="med" len="med"/>
                      <a:tailEnd type="none" w="med" len="med"/>
                    </a:lnR>
                    <a:lnT w="12700" cap="flat" cmpd="sng" algn="ctr">
                      <a:solidFill>
                        <a:srgbClr val="C6D9F1"/>
                      </a:solidFill>
                      <a:prstDash val="solid"/>
                      <a:round/>
                      <a:headEnd type="none" w="med" len="med"/>
                      <a:tailEnd type="none" w="med" len="med"/>
                    </a:lnT>
                    <a:lnB w="25400" cap="flat" cmpd="sng" algn="ctr">
                      <a:solidFill>
                        <a:srgbClr val="C6D9F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a:xfrm>
            <a:off x="838200" y="274638"/>
            <a:ext cx="8229600" cy="1143000"/>
          </a:xfrm>
        </p:spPr>
        <p:txBody>
          <a:bodyPr/>
          <a:lstStyle/>
          <a:p>
            <a:r>
              <a:rPr lang="es-ES_tradnl" smtClean="0"/>
              <a:t>4. Método propuesto</a:t>
            </a:r>
          </a:p>
        </p:txBody>
      </p:sp>
      <p:sp>
        <p:nvSpPr>
          <p:cNvPr id="52227" name="Rectangle 3"/>
          <p:cNvSpPr>
            <a:spLocks noGrp="1"/>
          </p:cNvSpPr>
          <p:nvPr>
            <p:ph type="body" idx="1"/>
          </p:nvPr>
        </p:nvSpPr>
        <p:spPr>
          <a:xfrm>
            <a:off x="1524000" y="1600200"/>
            <a:ext cx="7162800" cy="4525963"/>
          </a:xfrm>
        </p:spPr>
        <p:txBody>
          <a:bodyPr/>
          <a:lstStyle/>
          <a:p>
            <a:pPr marL="609600" indent="-609600">
              <a:buFont typeface="Arial" charset="0"/>
              <a:buAutoNum type="arabicPeriod"/>
            </a:pPr>
            <a:r>
              <a:rPr lang="es-ES_tradnl" smtClean="0"/>
              <a:t>Determinación y definición de indicadores a ser utilizados</a:t>
            </a:r>
            <a:endParaRPr lang="en-US" smtClean="0"/>
          </a:p>
          <a:p>
            <a:pPr marL="609600" indent="-609600">
              <a:buFont typeface="Arial" charset="0"/>
              <a:buAutoNum type="arabicPeriod"/>
            </a:pPr>
            <a:r>
              <a:rPr lang="es-ES_tradnl" smtClean="0"/>
              <a:t>Definición de alcance</a:t>
            </a:r>
            <a:r>
              <a:rPr lang="en-US" smtClean="0"/>
              <a:t> </a:t>
            </a:r>
          </a:p>
          <a:p>
            <a:pPr marL="609600" indent="-609600">
              <a:buFont typeface="Arial" charset="0"/>
              <a:buAutoNum type="arabicPeriod"/>
            </a:pPr>
            <a:r>
              <a:rPr lang="es-ES_tradnl" smtClean="0"/>
              <a:t>Planificación del proyecto e infraestructura</a:t>
            </a:r>
            <a:endParaRPr lang="en-US" smtClean="0"/>
          </a:p>
          <a:p>
            <a:pPr marL="609600" indent="-609600">
              <a:buFont typeface="Arial" charset="0"/>
              <a:buAutoNum type="arabicPeriod"/>
            </a:pPr>
            <a:r>
              <a:rPr lang="es-ES_tradnl" smtClean="0"/>
              <a:t>Diseño e implementación</a:t>
            </a:r>
            <a:endParaRPr lang="en-US" smtClean="0"/>
          </a:p>
          <a:p>
            <a:pPr marL="609600" indent="-609600">
              <a:buFont typeface="Arial" charset="0"/>
              <a:buAutoNum type="arabicPeriod"/>
            </a:pPr>
            <a:r>
              <a:rPr lang="es-ES_tradnl" smtClean="0"/>
              <a:t>Distribución y soporte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3" name="Object 5"/>
          <p:cNvGraphicFramePr>
            <a:graphicFrameLocks noChangeAspect="1"/>
          </p:cNvGraphicFramePr>
          <p:nvPr/>
        </p:nvGraphicFramePr>
        <p:xfrm>
          <a:off x="2786063" y="1295400"/>
          <a:ext cx="4452937" cy="5105400"/>
        </p:xfrm>
        <a:graphic>
          <a:graphicData uri="http://schemas.openxmlformats.org/presentationml/2006/ole">
            <p:oleObj spid="_x0000_s53253" name="Visio" r:id="rId4" imgW="5832543" imgH="6685910" progId="Visio.Drawing.11">
              <p:embed/>
            </p:oleObj>
          </a:graphicData>
        </a:graphic>
      </p:graphicFrame>
      <p:sp>
        <p:nvSpPr>
          <p:cNvPr id="53254" name="Rectangle 6"/>
          <p:cNvSpPr>
            <a:spLocks noGrp="1"/>
          </p:cNvSpPr>
          <p:nvPr>
            <p:ph type="title"/>
          </p:nvPr>
        </p:nvSpPr>
        <p:spPr>
          <a:xfrm>
            <a:off x="838200" y="274638"/>
            <a:ext cx="8229600" cy="1143000"/>
          </a:xfrm>
          <a:noFill/>
          <a:ln/>
        </p:spPr>
        <p:txBody>
          <a:bodyPr/>
          <a:lstStyle/>
          <a:p>
            <a:r>
              <a:rPr lang="es-ES_tradnl" smtClean="0"/>
              <a:t>Etapas del Método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a:xfrm>
            <a:off x="914400" y="274638"/>
            <a:ext cx="8229600" cy="1143000"/>
          </a:xfrm>
        </p:spPr>
        <p:txBody>
          <a:bodyPr/>
          <a:lstStyle/>
          <a:p>
            <a:r>
              <a:rPr lang="es-ES_tradnl" smtClean="0"/>
              <a:t>Caso de estudio</a:t>
            </a:r>
          </a:p>
        </p:txBody>
      </p:sp>
      <p:sp>
        <p:nvSpPr>
          <p:cNvPr id="54275" name="Rectangle 3"/>
          <p:cNvSpPr>
            <a:spLocks noGrp="1"/>
          </p:cNvSpPr>
          <p:nvPr>
            <p:ph type="body" idx="1"/>
          </p:nvPr>
        </p:nvSpPr>
        <p:spPr>
          <a:xfrm>
            <a:off x="1447800" y="1371600"/>
            <a:ext cx="7543800" cy="1219200"/>
          </a:xfrm>
        </p:spPr>
        <p:txBody>
          <a:bodyPr/>
          <a:lstStyle/>
          <a:p>
            <a:pPr>
              <a:lnSpc>
                <a:spcPct val="80000"/>
              </a:lnSpc>
            </a:pPr>
            <a:r>
              <a:rPr lang="es-ES_tradnl" sz="2800" smtClean="0"/>
              <a:t>Antecedentes</a:t>
            </a:r>
          </a:p>
          <a:p>
            <a:pPr lvl="1">
              <a:lnSpc>
                <a:spcPct val="80000"/>
              </a:lnSpc>
            </a:pPr>
            <a:r>
              <a:rPr lang="es-ES_tradnl" sz="2400" smtClean="0"/>
              <a:t>Proveedor de servicio de internet</a:t>
            </a:r>
          </a:p>
          <a:p>
            <a:pPr lvl="1">
              <a:lnSpc>
                <a:spcPct val="80000"/>
              </a:lnSpc>
            </a:pPr>
            <a:r>
              <a:rPr lang="es-ES_tradnl" sz="2400" smtClean="0"/>
              <a:t>Banda ancha – Ecuador</a:t>
            </a:r>
          </a:p>
          <a:p>
            <a:pPr lvl="1">
              <a:lnSpc>
                <a:spcPct val="80000"/>
              </a:lnSpc>
            </a:pPr>
            <a:r>
              <a:rPr lang="es-ES_tradnl" sz="2400" smtClean="0"/>
              <a:t>Guayas, Manabí, Los Ríos, Loja, Cañar, Galápagos, El Oro</a:t>
            </a:r>
          </a:p>
          <a:p>
            <a:pPr lvl="1">
              <a:lnSpc>
                <a:spcPct val="80000"/>
              </a:lnSpc>
            </a:pPr>
            <a:r>
              <a:rPr lang="es-ES_tradnl" sz="2400" smtClean="0"/>
              <a:t>Productos</a:t>
            </a:r>
          </a:p>
          <a:p>
            <a:pPr lvl="1">
              <a:lnSpc>
                <a:spcPct val="80000"/>
              </a:lnSpc>
              <a:buFont typeface="Arial" charset="0"/>
              <a:buNone/>
            </a:pPr>
            <a:endParaRPr lang="es-ES_tradnl" sz="2400" smtClean="0"/>
          </a:p>
        </p:txBody>
      </p:sp>
      <p:graphicFrame>
        <p:nvGraphicFramePr>
          <p:cNvPr id="54421" name="Group 149"/>
          <p:cNvGraphicFramePr>
            <a:graphicFrameLocks noGrp="1"/>
          </p:cNvGraphicFramePr>
          <p:nvPr/>
        </p:nvGraphicFramePr>
        <p:xfrm>
          <a:off x="2133600" y="3581400"/>
          <a:ext cx="5867400" cy="2513013"/>
        </p:xfrm>
        <a:graphic>
          <a:graphicData uri="http://schemas.openxmlformats.org/drawingml/2006/table">
            <a:tbl>
              <a:tblPr/>
              <a:tblGrid>
                <a:gridCol w="1449388"/>
                <a:gridCol w="2443162"/>
                <a:gridCol w="197485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Segmento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Nivel de compartici</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Ancho de banda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Residenciales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8:1</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128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256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512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1024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2048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Corporativos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4:1</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2:1</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1:1</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128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256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512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1024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2048 kbps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838200" y="274638"/>
            <a:ext cx="8229600" cy="1143000"/>
          </a:xfrm>
        </p:spPr>
        <p:txBody>
          <a:bodyPr/>
          <a:lstStyle/>
          <a:p>
            <a:r>
              <a:rPr lang="es-ES_tradnl" smtClean="0"/>
              <a:t>Determinación de Indicadores</a:t>
            </a:r>
          </a:p>
        </p:txBody>
      </p:sp>
      <p:graphicFrame>
        <p:nvGraphicFramePr>
          <p:cNvPr id="14340" name="Object 4"/>
          <p:cNvGraphicFramePr>
            <a:graphicFrameLocks noChangeAspect="1"/>
          </p:cNvGraphicFramePr>
          <p:nvPr/>
        </p:nvGraphicFramePr>
        <p:xfrm>
          <a:off x="2590800" y="1443038"/>
          <a:ext cx="4719638" cy="4251325"/>
        </p:xfrm>
        <a:graphic>
          <a:graphicData uri="http://schemas.openxmlformats.org/presentationml/2006/ole">
            <p:oleObj spid="_x0000_s14340" name="Visio" r:id="rId3" imgW="4411714" imgH="3973631" progId="Visio.Drawing.11">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p:cNvSpPr>
          <p:nvPr>
            <p:ph type="title"/>
          </p:nvPr>
        </p:nvSpPr>
        <p:spPr>
          <a:xfrm>
            <a:off x="838200" y="274638"/>
            <a:ext cx="8229600" cy="1143000"/>
          </a:xfrm>
          <a:noFill/>
          <a:ln/>
        </p:spPr>
        <p:txBody>
          <a:bodyPr/>
          <a:lstStyle/>
          <a:p>
            <a:r>
              <a:rPr lang="es-ES_tradnl" sz="4000" smtClean="0"/>
              <a:t>Tema estratégico: </a:t>
            </a:r>
            <a:br>
              <a:rPr lang="es-ES_tradnl" sz="4000" smtClean="0"/>
            </a:br>
            <a:r>
              <a:rPr lang="es-ES_tradnl" sz="4000" smtClean="0"/>
              <a:t>Calidad de Servicio</a:t>
            </a:r>
          </a:p>
        </p:txBody>
      </p:sp>
      <p:graphicFrame>
        <p:nvGraphicFramePr>
          <p:cNvPr id="15365" name="Object 5"/>
          <p:cNvGraphicFramePr>
            <a:graphicFrameLocks noChangeAspect="1"/>
          </p:cNvGraphicFramePr>
          <p:nvPr/>
        </p:nvGraphicFramePr>
        <p:xfrm>
          <a:off x="2443163" y="1563688"/>
          <a:ext cx="4948237" cy="4456112"/>
        </p:xfrm>
        <a:graphic>
          <a:graphicData uri="http://schemas.openxmlformats.org/presentationml/2006/ole">
            <p:oleObj spid="_x0000_s15365" name="Visio" r:id="rId3" imgW="4411714" imgH="3973631" progId="Visio.Drawing.11">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Grp="1"/>
          </p:cNvSpPr>
          <p:nvPr>
            <p:ph type="title"/>
          </p:nvPr>
        </p:nvSpPr>
        <p:spPr>
          <a:xfrm>
            <a:off x="838200" y="274638"/>
            <a:ext cx="8229600" cy="1143000"/>
          </a:xfrm>
          <a:noFill/>
          <a:ln/>
        </p:spPr>
        <p:txBody>
          <a:bodyPr/>
          <a:lstStyle/>
          <a:p>
            <a:r>
              <a:rPr lang="es-ES_tradnl" sz="4000" smtClean="0"/>
              <a:t>Tema estratégico: </a:t>
            </a:r>
            <a:br>
              <a:rPr lang="es-ES_tradnl" sz="4000" smtClean="0"/>
            </a:br>
            <a:r>
              <a:rPr lang="es-ES_tradnl" sz="4000" smtClean="0"/>
              <a:t>Calidad de Servicio</a:t>
            </a:r>
          </a:p>
        </p:txBody>
      </p:sp>
      <p:graphicFrame>
        <p:nvGraphicFramePr>
          <p:cNvPr id="63685" name="Group 197"/>
          <p:cNvGraphicFramePr>
            <a:graphicFrameLocks noGrp="1"/>
          </p:cNvGraphicFramePr>
          <p:nvPr/>
        </p:nvGraphicFramePr>
        <p:xfrm>
          <a:off x="1676400" y="1676400"/>
          <a:ext cx="6934200" cy="3214688"/>
        </p:xfrm>
        <a:graphic>
          <a:graphicData uri="http://schemas.openxmlformats.org/drawingml/2006/table">
            <a:tbl>
              <a:tblPr/>
              <a:tblGrid>
                <a:gridCol w="2000250"/>
                <a:gridCol w="1365250"/>
                <a:gridCol w="1993900"/>
                <a:gridCol w="157480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Iniciativas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Financiera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O1. Aumento de ingresos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F1. Pr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cticas agresivas de ventas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 F-ING Ingresos mensuales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I2. F-MO Margen operativo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I3. F-MN Margen neto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I4. G-PC P</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rdida de clientes mensual (Churn)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Superiores a 500 mil usd con incrementos de alrededor de 100 mil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Superior al 25 %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Superior al 20 %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Abandono por debajo del 4%</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Clientes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904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O2. Aumento y retenci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clientes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C1. Programa continuo de lanzamiento de promociones y descuentos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C2. Establecer plan para establecimiento de canales de distribuci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I5. G-AC Adquisici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clientes mensual</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pitchFamily="34" charset="0"/>
                          <a:ea typeface="Times New Roman" pitchFamily="18" charset="0"/>
                          <a:cs typeface="Arial" charset="0"/>
                        </a:rPr>
                        <a:t>I6. Rentabilidad del canal de distribución</a:t>
                      </a:r>
                      <a:endPar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pitchFamily="34" charset="0"/>
                          <a:ea typeface="Times New Roman" pitchFamily="18" charset="0"/>
                          <a:cs typeface="Arial" charset="0"/>
                        </a:rPr>
                        <a:t>I7. Porcentaje de clientes por canal</a:t>
                      </a:r>
                      <a:endParaRPr kumimoji="0" lang="en-US" sz="10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Ventas de 4000 puertos mensuales durante el 2009</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sp>
        <p:nvSpPr>
          <p:cNvPr id="63686" name="AutoShape 198">
            <a:hlinkClick r:id="rId2" action="ppaction://hlinkfile"/>
          </p:cNvPr>
          <p:cNvSpPr>
            <a:spLocks noChangeArrowheads="1"/>
          </p:cNvSpPr>
          <p:nvPr/>
        </p:nvSpPr>
        <p:spPr bwMode="auto">
          <a:xfrm>
            <a:off x="8001000" y="5334000"/>
            <a:ext cx="685800" cy="381000"/>
          </a:xfrm>
          <a:prstGeom prst="rightArrow">
            <a:avLst>
              <a:gd name="adj1" fmla="val 50000"/>
              <a:gd name="adj2" fmla="val 45000"/>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838200" y="274638"/>
            <a:ext cx="8229600" cy="1143000"/>
          </a:xfrm>
          <a:noFill/>
          <a:ln/>
        </p:spPr>
        <p:txBody>
          <a:bodyPr/>
          <a:lstStyle/>
          <a:p>
            <a:r>
              <a:rPr lang="es-ES_tradnl" sz="4000" smtClean="0"/>
              <a:t>Tema estratégico: </a:t>
            </a:r>
            <a:br>
              <a:rPr lang="es-ES_tradnl" sz="4000" smtClean="0"/>
            </a:br>
            <a:r>
              <a:rPr lang="es-ES_tradnl" sz="4000" smtClean="0"/>
              <a:t>Calidad de Servicio</a:t>
            </a:r>
          </a:p>
        </p:txBody>
      </p:sp>
      <p:graphicFrame>
        <p:nvGraphicFramePr>
          <p:cNvPr id="67775" name="Group 191"/>
          <p:cNvGraphicFramePr>
            <a:graphicFrameLocks noGrp="1"/>
          </p:cNvGraphicFramePr>
          <p:nvPr/>
        </p:nvGraphicFramePr>
        <p:xfrm>
          <a:off x="1752600" y="1665288"/>
          <a:ext cx="6781800" cy="4125912"/>
        </p:xfrm>
        <a:graphic>
          <a:graphicData uri="http://schemas.openxmlformats.org/drawingml/2006/table">
            <a:tbl>
              <a:tblPr/>
              <a:tblGrid>
                <a:gridCol w="1201738"/>
                <a:gridCol w="1543050"/>
                <a:gridCol w="2257425"/>
                <a:gridCol w="1779587"/>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Iniciativas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Procesos internos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260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O3. Mejorar tiempos de entrega</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O4. Mejorar </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calidad</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P1. Plan de mejora de tiempos de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P2. Detecci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temprana de problemas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P3. Mejora de herramientas de prefactibilidad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para asegurar servicio previa venta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basado en los requerimientos del cliente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P4. Mejoras de call center de soporte y 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problemas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P5. Seguimiento y aseguramiento del QoS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P6. Establecimiento de pr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cticas de CRM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para la evaluaci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la calidad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I8. EO-SADT Solicitudes (aprovisionamiento) satisfechas dentro de un rango de tiempo</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I9. EC-TMVA Tiempo medio de espera entre venta y aceptaci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 </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I10. EO-PEA Porcentaje de errores de aprovisionamiento y repetici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I11. EO-PEO Porcentaje de ordenes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no procesadas por errores de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procesamiento de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rdenes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I12. EC-TMRP Tiempo medio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problemas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I13. EC-EFRP Efectividad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problemas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I14. EC-NP 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ú</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mero de problemas reportados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I15. EC-DS Disponibilidad de servicio</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I16. EC-SLA Cumplimiento del SLA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I17.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ndice subjetivo de satisfacci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96% de solicitudes de servicio aprovisionadas dentro de 10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promedio a 2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errores en proceso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al 3%</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errores en ventas a 2%</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promedio m</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ximo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10 horas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nima de 99.8%</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838200" y="274638"/>
            <a:ext cx="8229600" cy="1143000"/>
          </a:xfrm>
          <a:noFill/>
          <a:ln/>
        </p:spPr>
        <p:txBody>
          <a:bodyPr/>
          <a:lstStyle/>
          <a:p>
            <a:r>
              <a:rPr lang="es-ES_tradnl" sz="4000" smtClean="0"/>
              <a:t>Tema estratégico: </a:t>
            </a:r>
            <a:br>
              <a:rPr lang="es-ES_tradnl" sz="4000" smtClean="0"/>
            </a:br>
            <a:r>
              <a:rPr lang="es-ES_tradnl" sz="4000" smtClean="0"/>
              <a:t>Calidad de Servicio</a:t>
            </a:r>
          </a:p>
        </p:txBody>
      </p:sp>
      <p:graphicFrame>
        <p:nvGraphicFramePr>
          <p:cNvPr id="68672" name="Group 64"/>
          <p:cNvGraphicFramePr>
            <a:graphicFrameLocks noGrp="1"/>
          </p:cNvGraphicFramePr>
          <p:nvPr/>
        </p:nvGraphicFramePr>
        <p:xfrm>
          <a:off x="1828800" y="1843088"/>
          <a:ext cx="6629400" cy="2881312"/>
        </p:xfrm>
        <a:graphic>
          <a:graphicData uri="http://schemas.openxmlformats.org/drawingml/2006/table">
            <a:tbl>
              <a:tblPr/>
              <a:tblGrid>
                <a:gridCol w="1173163"/>
                <a:gridCol w="1509712"/>
                <a:gridCol w="2205038"/>
                <a:gridCol w="1741487"/>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Iniciativas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ea typeface="Times New Roman" pitchFamily="18" charset="0"/>
                          <a:cs typeface="Arial" charset="0"/>
                        </a:rPr>
                        <a:t>Aprendizaje y crecimiento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67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Objetivos</a:t>
                      </a:r>
                      <a:b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O5. Capacitar del talento humano</a:t>
                      </a: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O6. Implementar sistemas de informaci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especializados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A1. Programa de entrenamiento para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personal de call center</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A2. Implementaci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rea de Aseguramiento de calidad</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A3. Implementaci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sistemas especializados en seguimiento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 problemas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A4. Implementaci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sistemas de monitoreo y alerta con el objetivo de cumplir los SLAs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I18. Porcentaje de personal calificado para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la atenci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al cliente del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rea de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soporte y servicio al cliente y aseguramiento de calidad</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I19. Disponibilidad de sistemas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 informaci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I20.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ndice de aceptaci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los usuarios en cuanto a funcionalidad (encuestas de satisfacci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Capacitaci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100%</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Disponibilidad del 100%</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914400" y="274638"/>
            <a:ext cx="8229600" cy="1143000"/>
          </a:xfrm>
        </p:spPr>
        <p:txBody>
          <a:bodyPr/>
          <a:lstStyle/>
          <a:p>
            <a:r>
              <a:rPr lang="es-ES_tradnl" smtClean="0"/>
              <a:t>Indicadores</a:t>
            </a:r>
          </a:p>
        </p:txBody>
      </p:sp>
      <p:sp>
        <p:nvSpPr>
          <p:cNvPr id="20483" name="Rectangle 3"/>
          <p:cNvSpPr>
            <a:spLocks noGrp="1"/>
          </p:cNvSpPr>
          <p:nvPr>
            <p:ph type="body" idx="1"/>
          </p:nvPr>
        </p:nvSpPr>
        <p:spPr>
          <a:xfrm>
            <a:off x="1600200" y="1600200"/>
            <a:ext cx="7086600" cy="4525963"/>
          </a:xfrm>
        </p:spPr>
        <p:txBody>
          <a:bodyPr/>
          <a:lstStyle/>
          <a:p>
            <a:r>
              <a:rPr lang="es-ES_tradnl" smtClean="0"/>
              <a:t>Definición</a:t>
            </a:r>
          </a:p>
          <a:p>
            <a:pPr lvl="1"/>
            <a:r>
              <a:rPr lang="es-ES_tradnl" smtClean="0"/>
              <a:t>Relación entre las variables cuantitativas o cualitativas, que permite observar una situación y las tendencias de cambio generadas en el objeto, situación o fenómeno observado, respecto a objetivos y metas previstos</a:t>
            </a:r>
            <a:r>
              <a:rPr lang="en-US" smtClean="0"/>
              <a:t> </a:t>
            </a:r>
            <a:r>
              <a:rPr lang="en-US" baseline="30000" smtClean="0"/>
              <a:t>(4)</a:t>
            </a:r>
            <a:endParaRPr lang="es-ES_tradnl" baseline="300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914400" y="274638"/>
            <a:ext cx="8229600" cy="1143000"/>
          </a:xfrm>
        </p:spPr>
        <p:txBody>
          <a:bodyPr/>
          <a:lstStyle/>
          <a:p>
            <a:r>
              <a:rPr lang="es-ES_tradnl" smtClean="0"/>
              <a:t>Diccionario de indicadores</a:t>
            </a:r>
          </a:p>
        </p:txBody>
      </p:sp>
      <p:graphicFrame>
        <p:nvGraphicFramePr>
          <p:cNvPr id="69810" name="Group 178"/>
          <p:cNvGraphicFramePr>
            <a:graphicFrameLocks noGrp="1"/>
          </p:cNvGraphicFramePr>
          <p:nvPr/>
        </p:nvGraphicFramePr>
        <p:xfrm>
          <a:off x="1995488" y="1390650"/>
          <a:ext cx="6615112" cy="4324350"/>
        </p:xfrm>
        <a:graphic>
          <a:graphicData uri="http://schemas.openxmlformats.org/drawingml/2006/table">
            <a:tbl>
              <a:tblPr/>
              <a:tblGrid>
                <a:gridCol w="1204912"/>
                <a:gridCol w="2968625"/>
                <a:gridCol w="2441575"/>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C</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digo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 F-ING</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Ingresos mensuales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Superiores a 500 mil usd con incrementos de alrededor de 100 mil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I2. F-MO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Margen operativo mensual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&gt; 25%</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I3. F-MN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Margen neto mensual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&gt; 20%</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I4. G-PC</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rdida de clientes mensual (Churn)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&lt; 4%</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I5. G-AC</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Adquisici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clientes mensual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Ventas de 4000 puertos mensuales durante el 2009</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I6</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Rentabilidad del canal de distribuci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I7. GNCC</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clientes por canal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I8. EO-SADT</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Solicitudes (aprovisionamiento) satisfechas dentro de un rango de tiempo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96% de solicitudes de servicio aprovisionadas dentro de 10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I9. EC-TMVA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espera entre venta y aceptaci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5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 de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promedio a 2 d</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I10. EO-PEA </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errores de aprovisionamiento y repetici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errores en proceso instalaci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al 3%</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I11. EO-PEO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ordenes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no procesadas por errores de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procesamiento de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rdenes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Reducci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errores en ventas a 2%</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914400" y="274638"/>
            <a:ext cx="8229600" cy="1143000"/>
          </a:xfrm>
        </p:spPr>
        <p:txBody>
          <a:bodyPr/>
          <a:lstStyle/>
          <a:p>
            <a:r>
              <a:rPr lang="es-ES_tradnl" smtClean="0"/>
              <a:t>Diccionario de indicadores</a:t>
            </a:r>
          </a:p>
        </p:txBody>
      </p:sp>
      <p:graphicFrame>
        <p:nvGraphicFramePr>
          <p:cNvPr id="64665" name="Group 153"/>
          <p:cNvGraphicFramePr>
            <a:graphicFrameLocks noGrp="1"/>
          </p:cNvGraphicFramePr>
          <p:nvPr/>
        </p:nvGraphicFramePr>
        <p:xfrm>
          <a:off x="1995488" y="1520825"/>
          <a:ext cx="6538912" cy="3613150"/>
        </p:xfrm>
        <a:graphic>
          <a:graphicData uri="http://schemas.openxmlformats.org/drawingml/2006/table">
            <a:tbl>
              <a:tblPr/>
              <a:tblGrid>
                <a:gridCol w="1128712"/>
                <a:gridCol w="2997200"/>
                <a:gridCol w="241300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C</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digo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Metas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I12. EC-TMRP</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medio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problemas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Tiempo promedio m</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ximo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10 horas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I13. EC-EFRP</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Efectividad de resoluci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problemas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I14. EC-NP</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ú</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mero de problemas reportados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I15. EC-DS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EC-DS Disponibilidad de servicio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nimo 99.8%</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I16. EC-SLA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Cumplimiento del SLA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I17</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ndice subjetivo de satisfacci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 </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I18</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Porcentaje de personal calificado para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la atenci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al cliente del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rea de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soporte y servicio al cliente y aseguramiento de la calidad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Capacitaci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 del 100%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a:ea typeface="Times New Roman" pitchFamily="18" charset="0"/>
                          <a:cs typeface="Arial" charset="0"/>
                        </a:rPr>
                        <a:t> </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I19</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Disponiblidad de sistemas </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 informaci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Disponibilidad del 100%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I20</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ndice de aceptaci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los usuarios en cuanto a funcionalidad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666" name="AutoShape 154">
            <a:hlinkClick r:id="rId2" action="ppaction://hlinkfile"/>
          </p:cNvPr>
          <p:cNvSpPr>
            <a:spLocks noChangeArrowheads="1"/>
          </p:cNvSpPr>
          <p:nvPr/>
        </p:nvSpPr>
        <p:spPr bwMode="auto">
          <a:xfrm>
            <a:off x="8001000" y="5334000"/>
            <a:ext cx="685800" cy="381000"/>
          </a:xfrm>
          <a:prstGeom prst="rightArrow">
            <a:avLst>
              <a:gd name="adj1" fmla="val 50000"/>
              <a:gd name="adj2" fmla="val 45000"/>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990600" y="274638"/>
            <a:ext cx="8229600" cy="1143000"/>
          </a:xfrm>
        </p:spPr>
        <p:txBody>
          <a:bodyPr/>
          <a:lstStyle/>
          <a:p>
            <a:r>
              <a:rPr lang="es-ES_tradnl" sz="4000" smtClean="0"/>
              <a:t>Definición de alcance – mapa de aplicaciones</a:t>
            </a:r>
          </a:p>
        </p:txBody>
      </p:sp>
      <p:graphicFrame>
        <p:nvGraphicFramePr>
          <p:cNvPr id="65637" name="Group 101"/>
          <p:cNvGraphicFramePr>
            <a:graphicFrameLocks noGrp="1"/>
          </p:cNvGraphicFramePr>
          <p:nvPr/>
        </p:nvGraphicFramePr>
        <p:xfrm>
          <a:off x="1909763" y="1927225"/>
          <a:ext cx="6396037" cy="3178175"/>
        </p:xfrm>
        <a:graphic>
          <a:graphicData uri="http://schemas.openxmlformats.org/drawingml/2006/table">
            <a:tbl>
              <a:tblPr/>
              <a:tblGrid>
                <a:gridCol w="1914525"/>
                <a:gridCol w="1528762"/>
                <a:gridCol w="1854200"/>
                <a:gridCol w="109855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cs typeface="Times New Roman" pitchFamily="18" charset="0"/>
                        </a:rPr>
                        <a:t/>
                      </a:r>
                      <a:br>
                        <a:rPr kumimoji="0" lang="es-ES_tradnl" sz="1200" b="0" i="0" u="none" strike="noStrike" cap="none" normalizeH="0" baseline="0" smtClean="0">
                          <a:ln>
                            <a:noFill/>
                          </a:ln>
                          <a:solidFill>
                            <a:schemeClr val="tx1"/>
                          </a:solidFill>
                          <a:effectLst/>
                          <a:latin typeface="Calibri" pitchFamily="34" charset="0"/>
                          <a:cs typeface="Times New Roman" pitchFamily="18" charset="0"/>
                        </a:rPr>
                      </a:b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Sistema de informaci</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Tipo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Nivel de detalles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Soporte a DW</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OSS / BSS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GC. Gesti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 de clientes</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GC1.Contrataci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RDBMS / Aplicaciones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Clientes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Contratos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PA. Proceso de provisionamiento</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PA1. Ordenes de trabajo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RDBMS / Ap</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licaciones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Ordenes de trabajo (instalaciones)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F. Facturaci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F1. Mediaci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rateo y facturaci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F2. Estado de cuenta del cliente</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F3. Administraci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de cartera, CxC, cobros</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F4. Activaci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y corte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RDBMS / Aplicaciones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Facturas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Planes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Tarifas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Estado de cuenta</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Pagos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Cortes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38" name="AutoShape 102">
            <a:hlinkClick r:id="rId2" action="ppaction://hlinkfile"/>
          </p:cNvPr>
          <p:cNvSpPr>
            <a:spLocks noChangeArrowheads="1"/>
          </p:cNvSpPr>
          <p:nvPr/>
        </p:nvSpPr>
        <p:spPr bwMode="auto">
          <a:xfrm>
            <a:off x="8001000" y="5334000"/>
            <a:ext cx="685800" cy="381000"/>
          </a:xfrm>
          <a:prstGeom prst="rightArrow">
            <a:avLst>
              <a:gd name="adj1" fmla="val 50000"/>
              <a:gd name="adj2" fmla="val 45000"/>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990600" y="274638"/>
            <a:ext cx="8229600" cy="1143000"/>
          </a:xfrm>
        </p:spPr>
        <p:txBody>
          <a:bodyPr/>
          <a:lstStyle/>
          <a:p>
            <a:r>
              <a:rPr lang="es-ES_tradnl" sz="4000" smtClean="0"/>
              <a:t>Definición de alcance – mapa de aplicaciones</a:t>
            </a:r>
          </a:p>
        </p:txBody>
      </p:sp>
      <p:graphicFrame>
        <p:nvGraphicFramePr>
          <p:cNvPr id="70787" name="Group 131"/>
          <p:cNvGraphicFramePr>
            <a:graphicFrameLocks noGrp="1"/>
          </p:cNvGraphicFramePr>
          <p:nvPr/>
        </p:nvGraphicFramePr>
        <p:xfrm>
          <a:off x="1909763" y="1955800"/>
          <a:ext cx="6396037" cy="2921000"/>
        </p:xfrm>
        <a:graphic>
          <a:graphicData uri="http://schemas.openxmlformats.org/drawingml/2006/table">
            <a:tbl>
              <a:tblPr/>
              <a:tblGrid>
                <a:gridCol w="1914525"/>
                <a:gridCol w="1528762"/>
                <a:gridCol w="1854200"/>
                <a:gridCol w="109855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cs typeface="Times New Roman" pitchFamily="18" charset="0"/>
                        </a:rPr>
                        <a:t/>
                      </a:r>
                      <a:br>
                        <a:rPr kumimoji="0" lang="es-ES_tradnl" sz="1200" b="0" i="0" u="none" strike="noStrike" cap="none" normalizeH="0" baseline="0" smtClean="0">
                          <a:ln>
                            <a:noFill/>
                          </a:ln>
                          <a:solidFill>
                            <a:schemeClr val="tx1"/>
                          </a:solidFill>
                          <a:effectLst/>
                          <a:latin typeface="Calibri" pitchFamily="34" charset="0"/>
                          <a:cs typeface="Times New Roman" pitchFamily="18" charset="0"/>
                        </a:rPr>
                      </a:b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Sistema de informaci</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Tipo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Nivel de detalles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Soporte a DW</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OSS / BSS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SA. Servicio al cliente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SA1. Procesos de servicio y atenci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al cliente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RDBMS / Aplicaciones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SS. Soporte</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SS1. Seguimiento y soluci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de problemas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RDBMS / Aplicaciones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Casos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Tipos de casos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Seguimiento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AF. Administraci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 financiera</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AF1. Contabilidad</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AF2. Proveedores, CxP</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AF3. Bancos</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AF4. N</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mina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RDBMS / Aplicaciones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Plan contable</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Transacciones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Asientos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Proveedores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Emisi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 cheques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mina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í</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990600" y="274638"/>
            <a:ext cx="8229600" cy="1143000"/>
          </a:xfrm>
        </p:spPr>
        <p:txBody>
          <a:bodyPr/>
          <a:lstStyle/>
          <a:p>
            <a:r>
              <a:rPr lang="es-ES_tradnl" sz="4000" smtClean="0"/>
              <a:t>Definición de alcance – mapa de aplicaciones</a:t>
            </a:r>
          </a:p>
        </p:txBody>
      </p:sp>
      <p:graphicFrame>
        <p:nvGraphicFramePr>
          <p:cNvPr id="71794" name="Group 114"/>
          <p:cNvGraphicFramePr>
            <a:graphicFrameLocks noGrp="1"/>
          </p:cNvGraphicFramePr>
          <p:nvPr/>
        </p:nvGraphicFramePr>
        <p:xfrm>
          <a:off x="1909763" y="2306638"/>
          <a:ext cx="6396037" cy="1884362"/>
        </p:xfrm>
        <a:graphic>
          <a:graphicData uri="http://schemas.openxmlformats.org/drawingml/2006/table">
            <a:tbl>
              <a:tblPr/>
              <a:tblGrid>
                <a:gridCol w="1914525"/>
                <a:gridCol w="1528762"/>
                <a:gridCol w="1854200"/>
                <a:gridCol w="1098550"/>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smtClean="0">
                          <a:ln>
                            <a:noFill/>
                          </a:ln>
                          <a:solidFill>
                            <a:schemeClr val="tx1"/>
                          </a:solidFill>
                          <a:effectLst/>
                          <a:latin typeface="Calibri" pitchFamily="34" charset="0"/>
                          <a:cs typeface="Times New Roman" pitchFamily="18" charset="0"/>
                        </a:rPr>
                        <a:t/>
                      </a:r>
                      <a:br>
                        <a:rPr kumimoji="0" lang="es-ES_tradnl" sz="1200" b="0" i="0" u="none" strike="noStrike" cap="none" normalizeH="0" baseline="0" smtClean="0">
                          <a:ln>
                            <a:noFill/>
                          </a:ln>
                          <a:solidFill>
                            <a:schemeClr val="tx1"/>
                          </a:solidFill>
                          <a:effectLst/>
                          <a:latin typeface="Calibri" pitchFamily="34" charset="0"/>
                          <a:cs typeface="Times New Roman" pitchFamily="18" charset="0"/>
                        </a:rPr>
                      </a:br>
                      <a:endParaRPr kumimoji="0" lang="en-US"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Sistema de informaci</a:t>
                      </a:r>
                      <a:r>
                        <a:rPr kumimoji="0" lang="en-US"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Tipo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Nivel de detalles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Soporte a DW</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Interfaces de provisionamie</a:t>
                      </a:r>
                      <a:r>
                        <a:rPr kumimoji="0" lang="en-US" sz="1000" b="1" i="0" u="none" strike="noStrike" cap="none" normalizeH="0" baseline="0" smtClean="0">
                          <a:ln>
                            <a:noFill/>
                          </a:ln>
                          <a:solidFill>
                            <a:schemeClr val="tx1"/>
                          </a:solidFill>
                          <a:effectLst/>
                          <a:latin typeface="Arial" charset="0"/>
                          <a:ea typeface="Times New Roman" pitchFamily="18" charset="0"/>
                          <a:cs typeface="Arial" charset="0"/>
                        </a:rPr>
                        <a:t>nto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PRA. AAA</a:t>
                      </a:r>
                      <a:b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PRA1. Provisionamiento</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PRA2. Consulta</a:t>
                      </a:r>
                      <a:b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PRA3. Operaciones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Integraci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total con OSS/BSS</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a trav</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 de web services y protocolos propietarios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service_id</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username</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password</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service_activation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No aplica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PRD. DSLAMs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No integraci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acceso remoto manual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No aplica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990600" y="274638"/>
            <a:ext cx="8229600" cy="1143000"/>
          </a:xfrm>
        </p:spPr>
        <p:txBody>
          <a:bodyPr/>
          <a:lstStyle/>
          <a:p>
            <a:r>
              <a:rPr lang="es-ES_tradnl" sz="4000" smtClean="0"/>
              <a:t>Definición de alcance – análisis de factibilidad</a:t>
            </a:r>
          </a:p>
        </p:txBody>
      </p:sp>
      <p:graphicFrame>
        <p:nvGraphicFramePr>
          <p:cNvPr id="73303" name="Group 599"/>
          <p:cNvGraphicFramePr>
            <a:graphicFrameLocks noGrp="1"/>
          </p:cNvGraphicFramePr>
          <p:nvPr/>
        </p:nvGraphicFramePr>
        <p:xfrm>
          <a:off x="1911350" y="1874838"/>
          <a:ext cx="6242050" cy="2935287"/>
        </p:xfrm>
        <a:graphic>
          <a:graphicData uri="http://schemas.openxmlformats.org/drawingml/2006/table">
            <a:tbl>
              <a:tblPr/>
              <a:tblGrid>
                <a:gridCol w="857250"/>
                <a:gridCol w="1162050"/>
                <a:gridCol w="1793875"/>
                <a:gridCol w="1055688"/>
                <a:gridCol w="1373187"/>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Caracter</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Detalle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Calificaci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Alcance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I1. F-ING</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Ingresos mensuales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Frecuencia de muestreo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Mensual</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10</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Implementable en el</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presente proyecto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Granularidad requerida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Producto</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2385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Sistemas de informaci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F1. Mediaci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rateo y facturaci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2385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Dise</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ñ</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o dimensional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Producto</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Fuentes de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RDBMS / Aplicaci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4572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Granularidad de la fuente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Detalle de facturaci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Calidad de los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990600" y="274638"/>
            <a:ext cx="8229600" cy="1143000"/>
          </a:xfrm>
        </p:spPr>
        <p:txBody>
          <a:bodyPr/>
          <a:lstStyle/>
          <a:p>
            <a:r>
              <a:rPr lang="es-ES_tradnl" sz="4000" smtClean="0"/>
              <a:t>Definición de alcance – análisis de factibilidad</a:t>
            </a:r>
          </a:p>
        </p:txBody>
      </p:sp>
      <p:graphicFrame>
        <p:nvGraphicFramePr>
          <p:cNvPr id="73911" name="Group 183"/>
          <p:cNvGraphicFramePr>
            <a:graphicFrameLocks noGrp="1"/>
          </p:cNvGraphicFramePr>
          <p:nvPr/>
        </p:nvGraphicFramePr>
        <p:xfrm>
          <a:off x="1911350" y="1747838"/>
          <a:ext cx="6470650" cy="3190875"/>
        </p:xfrm>
        <a:graphic>
          <a:graphicData uri="http://schemas.openxmlformats.org/drawingml/2006/table">
            <a:tbl>
              <a:tblPr/>
              <a:tblGrid>
                <a:gridCol w="887413"/>
                <a:gridCol w="1204912"/>
                <a:gridCol w="1862138"/>
                <a:gridCol w="1093787"/>
                <a:gridCol w="1422400"/>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Caracter</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Detalle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Calificaci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Alcance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I4. G-PC </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rdida de clientes mensual (Churn)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Frecuencia de muestreo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Semanal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Implementable en el</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presente proyecto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Granularidad requerida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Producto</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Sistemas de informaci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GC1.Contrataci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SA1. Procesos de servicio y atenci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al cliente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51435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Dise</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ñ</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o dimensional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Producto</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Fuentes de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RDBMS / Aplicaci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4572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Granularidad de la fuente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Detalle de transacci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(venta y retiro)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Calidad de los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990600" y="274638"/>
            <a:ext cx="8229600" cy="1143000"/>
          </a:xfrm>
        </p:spPr>
        <p:txBody>
          <a:bodyPr/>
          <a:lstStyle/>
          <a:p>
            <a:r>
              <a:rPr lang="es-ES_tradnl" sz="4000" smtClean="0"/>
              <a:t>Definición de alcance – análisis de factibilidad</a:t>
            </a:r>
          </a:p>
        </p:txBody>
      </p:sp>
      <p:graphicFrame>
        <p:nvGraphicFramePr>
          <p:cNvPr id="74935" name="Group 183"/>
          <p:cNvGraphicFramePr>
            <a:graphicFrameLocks noGrp="1"/>
          </p:cNvGraphicFramePr>
          <p:nvPr/>
        </p:nvGraphicFramePr>
        <p:xfrm>
          <a:off x="1911350" y="1890713"/>
          <a:ext cx="6318250" cy="2903537"/>
        </p:xfrm>
        <a:graphic>
          <a:graphicData uri="http://schemas.openxmlformats.org/drawingml/2006/table">
            <a:tbl>
              <a:tblPr/>
              <a:tblGrid>
                <a:gridCol w="877888"/>
                <a:gridCol w="1190625"/>
                <a:gridCol w="1838325"/>
                <a:gridCol w="1081087"/>
                <a:gridCol w="1330325"/>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Caracter</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Detalle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Calificaci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Alcance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I9. EC-TMVA</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Tiempo medio de espera entre venta y aceptaci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del cliente </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Frecuencia de muestreo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Mensual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9</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Implementable en el</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presente proyecto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Granularidad requerida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Tiempo empleado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Sistemas de informaci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GC1.Contrataci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PA1. Ordenes de trabajo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Dise</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ñ</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o dimensional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Tiempo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Fuentes de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RDBMS / Aplicaci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4572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Granularidad de la fuente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Detalle de transacci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(orden de trabajo)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Calidad de los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100%</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990600" y="274638"/>
            <a:ext cx="8229600" cy="1143000"/>
          </a:xfrm>
        </p:spPr>
        <p:txBody>
          <a:bodyPr/>
          <a:lstStyle/>
          <a:p>
            <a:r>
              <a:rPr lang="es-ES_tradnl" sz="4000" smtClean="0"/>
              <a:t>Definición de alcance – análisis de factibilidad</a:t>
            </a:r>
          </a:p>
        </p:txBody>
      </p:sp>
      <p:graphicFrame>
        <p:nvGraphicFramePr>
          <p:cNvPr id="75936" name="Group 160"/>
          <p:cNvGraphicFramePr>
            <a:graphicFrameLocks noGrp="1"/>
          </p:cNvGraphicFramePr>
          <p:nvPr/>
        </p:nvGraphicFramePr>
        <p:xfrm>
          <a:off x="1911350" y="1890713"/>
          <a:ext cx="6394450" cy="2903537"/>
        </p:xfrm>
        <a:graphic>
          <a:graphicData uri="http://schemas.openxmlformats.org/drawingml/2006/table">
            <a:tbl>
              <a:tblPr/>
              <a:tblGrid>
                <a:gridCol w="877888"/>
                <a:gridCol w="1190625"/>
                <a:gridCol w="1838325"/>
                <a:gridCol w="1081087"/>
                <a:gridCol w="1406525"/>
              </a:tblGrid>
              <a:tr h="323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Indicador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Caracter</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í</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sica</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Detalle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Calificaci</a:t>
                      </a:r>
                      <a:r>
                        <a:rPr kumimoji="0" lang="es-ES_tradnl" sz="1000" b="1"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Alcance</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1" i="0" u="none" strike="noStrike" cap="none" normalizeH="0" baseline="0" smtClean="0">
                          <a:ln>
                            <a:noFill/>
                          </a:ln>
                          <a:solidFill>
                            <a:schemeClr val="tx1"/>
                          </a:solidFill>
                          <a:effectLst/>
                          <a:latin typeface="Arial" charset="0"/>
                          <a:ea typeface="Times New Roman" pitchFamily="18" charset="0"/>
                          <a:cs typeface="Arial" charset="0"/>
                        </a:rPr>
                        <a:t>I10. EO-PEA</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 Porcentaje de errores de aprovisionamiento y repetici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Frecuencia de muestreo</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Mensual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Implementable en el</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presente proyecto</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Requiere ajustes para el registro de los erroes en </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rdenes de trabajo y repetici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Granularidad requerida</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fica</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Tipos de errores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Sistemas de informaci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GC1.Contrataci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a:t>
                      </a:r>
                      <a:b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PA1. Ordenes de trabajo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Dise</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ñ</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o dimensional</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Localidad geogr</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á</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fica</a:t>
                      </a:r>
                      <a:b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Errores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Fuentes de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RDBMS / Aplicaci</a:t>
                      </a:r>
                      <a:r>
                        <a:rPr kumimoji="0" lang="en-US"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4572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Granularidad de la fuente de datos</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Detalle de transacci</a:t>
                      </a:r>
                      <a:r>
                        <a:rPr kumimoji="0" lang="es-ES_tradnl" sz="9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900" b="0" i="0" u="none" strike="noStrike" cap="none" normalizeH="0" baseline="0" smtClean="0">
                          <a:ln>
                            <a:noFill/>
                          </a:ln>
                          <a:solidFill>
                            <a:schemeClr val="tx1"/>
                          </a:solidFill>
                          <a:effectLst/>
                          <a:latin typeface="Arial" charset="0"/>
                          <a:ea typeface="Times New Roman" pitchFamily="18" charset="0"/>
                          <a:cs typeface="Arial" charset="0"/>
                        </a:rPr>
                        <a:t>n (orden de trabajo)</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r h="304800">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Calidad de los datos</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ea typeface="Times New Roman" pitchFamily="18" charset="0"/>
                          <a:cs typeface="Arial" charset="0"/>
                        </a:rPr>
                        <a:t>No disponible</a:t>
                      </a:r>
                      <a:endParaRPr kumimoji="0" lang="en-US"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838200" y="274638"/>
            <a:ext cx="8229600" cy="1143000"/>
          </a:xfrm>
        </p:spPr>
        <p:txBody>
          <a:bodyPr/>
          <a:lstStyle/>
          <a:p>
            <a:r>
              <a:rPr lang="es-ES_tradnl" smtClean="0"/>
              <a:t>Diseño e implementación</a:t>
            </a:r>
          </a:p>
        </p:txBody>
      </p:sp>
      <p:sp>
        <p:nvSpPr>
          <p:cNvPr id="79875" name="Rectangle 3"/>
          <p:cNvSpPr>
            <a:spLocks noGrp="1"/>
          </p:cNvSpPr>
          <p:nvPr>
            <p:ph type="body" idx="1"/>
          </p:nvPr>
        </p:nvSpPr>
        <p:spPr>
          <a:xfrm>
            <a:off x="1524000" y="1295400"/>
            <a:ext cx="7086600" cy="838200"/>
          </a:xfrm>
        </p:spPr>
        <p:txBody>
          <a:bodyPr/>
          <a:lstStyle/>
          <a:p>
            <a:pPr marL="609600" indent="-609600">
              <a:lnSpc>
                <a:spcPct val="80000"/>
              </a:lnSpc>
              <a:buFontTx/>
              <a:buChar char="•"/>
            </a:pPr>
            <a:r>
              <a:rPr lang="es-ES_tradnl" sz="2000" smtClean="0"/>
              <a:t>Data warehouse, OLAP, bases de datos multidimensionales</a:t>
            </a:r>
          </a:p>
          <a:p>
            <a:pPr marL="609600" indent="-609600">
              <a:lnSpc>
                <a:spcPct val="80000"/>
              </a:lnSpc>
              <a:buFontTx/>
              <a:buChar char="•"/>
            </a:pPr>
            <a:r>
              <a:rPr lang="en-US" sz="2000" smtClean="0"/>
              <a:t>Interfaces gráficas, reportes, dashboards, etc</a:t>
            </a:r>
          </a:p>
          <a:p>
            <a:pPr marL="609600" indent="-609600">
              <a:lnSpc>
                <a:spcPct val="80000"/>
              </a:lnSpc>
              <a:buFontTx/>
              <a:buNone/>
            </a:pPr>
            <a:endParaRPr lang="en-US" sz="2000" smtClean="0"/>
          </a:p>
        </p:txBody>
      </p:sp>
      <p:graphicFrame>
        <p:nvGraphicFramePr>
          <p:cNvPr id="79876" name="Object 4"/>
          <p:cNvGraphicFramePr>
            <a:graphicFrameLocks noChangeAspect="1"/>
          </p:cNvGraphicFramePr>
          <p:nvPr/>
        </p:nvGraphicFramePr>
        <p:xfrm>
          <a:off x="2111375" y="1905000"/>
          <a:ext cx="5813425" cy="3738563"/>
        </p:xfrm>
        <a:graphic>
          <a:graphicData uri="http://schemas.openxmlformats.org/presentationml/2006/ole">
            <p:oleObj spid="_x0000_s79876" name="Visio" r:id="rId4" imgW="5812820" imgH="3738154" progId="Visio.Drawing.11">
              <p:embed/>
            </p:oleObj>
          </a:graphicData>
        </a:graphic>
      </p:graphicFrame>
      <p:sp>
        <p:nvSpPr>
          <p:cNvPr id="79877" name="Text Box 5"/>
          <p:cNvSpPr txBox="1">
            <a:spLocks noChangeArrowheads="1"/>
          </p:cNvSpPr>
          <p:nvPr/>
        </p:nvSpPr>
        <p:spPr bwMode="auto">
          <a:xfrm>
            <a:off x="2971800" y="5715000"/>
            <a:ext cx="4699000" cy="336550"/>
          </a:xfrm>
          <a:prstGeom prst="rect">
            <a:avLst/>
          </a:prstGeom>
          <a:noFill/>
          <a:ln w="9525">
            <a:noFill/>
            <a:miter lim="800000"/>
            <a:headEnd/>
            <a:tailEnd/>
          </a:ln>
          <a:effectLst/>
        </p:spPr>
        <p:txBody>
          <a:bodyPr wrap="none">
            <a:spAutoFit/>
          </a:bodyPr>
          <a:lstStyle/>
          <a:p>
            <a:pPr algn="ctr"/>
            <a:r>
              <a:rPr lang="es-ES_tradnl" sz="1600"/>
              <a:t>Modelo de implementación de data warehouse </a:t>
            </a:r>
            <a:r>
              <a:rPr lang="es-ES_tradnl" sz="1600" baseline="30000"/>
              <a:t>(14)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914400" y="274638"/>
            <a:ext cx="8229600" cy="1143000"/>
          </a:xfrm>
        </p:spPr>
        <p:txBody>
          <a:bodyPr/>
          <a:lstStyle/>
          <a:p>
            <a:r>
              <a:rPr lang="es-ES_tradnl" smtClean="0"/>
              <a:t>Indicadores: Cualidades</a:t>
            </a:r>
          </a:p>
        </p:txBody>
      </p:sp>
      <p:sp>
        <p:nvSpPr>
          <p:cNvPr id="56323" name="Rectangle 3"/>
          <p:cNvSpPr>
            <a:spLocks noGrp="1"/>
          </p:cNvSpPr>
          <p:nvPr>
            <p:ph type="body" idx="1"/>
          </p:nvPr>
        </p:nvSpPr>
        <p:spPr>
          <a:xfrm>
            <a:off x="1600200" y="1600200"/>
            <a:ext cx="4038600" cy="4525963"/>
          </a:xfrm>
        </p:spPr>
        <p:txBody>
          <a:bodyPr/>
          <a:lstStyle/>
          <a:p>
            <a:pPr>
              <a:lnSpc>
                <a:spcPct val="90000"/>
              </a:lnSpc>
            </a:pPr>
            <a:r>
              <a:rPr lang="es-ES_tradnl" sz="2800" smtClean="0"/>
              <a:t>Exactitud</a:t>
            </a:r>
          </a:p>
          <a:p>
            <a:pPr>
              <a:lnSpc>
                <a:spcPct val="90000"/>
              </a:lnSpc>
            </a:pPr>
            <a:r>
              <a:rPr lang="es-ES_tradnl" sz="2800" smtClean="0"/>
              <a:t>Forma</a:t>
            </a:r>
          </a:p>
          <a:p>
            <a:pPr>
              <a:lnSpc>
                <a:spcPct val="90000"/>
              </a:lnSpc>
            </a:pPr>
            <a:r>
              <a:rPr lang="es-ES_tradnl" sz="2800" smtClean="0"/>
              <a:t>Frecuencia</a:t>
            </a:r>
          </a:p>
          <a:p>
            <a:pPr>
              <a:lnSpc>
                <a:spcPct val="90000"/>
              </a:lnSpc>
            </a:pPr>
            <a:r>
              <a:rPr lang="es-ES_tradnl" sz="2800" smtClean="0"/>
              <a:t>Extensión</a:t>
            </a:r>
          </a:p>
          <a:p>
            <a:pPr>
              <a:lnSpc>
                <a:spcPct val="90000"/>
              </a:lnSpc>
            </a:pPr>
            <a:r>
              <a:rPr lang="es-ES_tradnl" sz="2800" smtClean="0"/>
              <a:t>Origen</a:t>
            </a:r>
          </a:p>
          <a:p>
            <a:pPr>
              <a:lnSpc>
                <a:spcPct val="90000"/>
              </a:lnSpc>
            </a:pPr>
            <a:r>
              <a:rPr lang="es-ES_tradnl" sz="2800" smtClean="0"/>
              <a:t>Temporalidad</a:t>
            </a:r>
          </a:p>
          <a:p>
            <a:pPr>
              <a:lnSpc>
                <a:spcPct val="90000"/>
              </a:lnSpc>
            </a:pPr>
            <a:r>
              <a:rPr lang="es-ES_tradnl" sz="2800" smtClean="0"/>
              <a:t>Relevancia</a:t>
            </a:r>
          </a:p>
          <a:p>
            <a:pPr>
              <a:lnSpc>
                <a:spcPct val="90000"/>
              </a:lnSpc>
            </a:pPr>
            <a:r>
              <a:rPr lang="es-ES_tradnl" sz="2800" smtClean="0"/>
              <a:t>Integridad</a:t>
            </a:r>
          </a:p>
          <a:p>
            <a:pPr>
              <a:lnSpc>
                <a:spcPct val="90000"/>
              </a:lnSpc>
            </a:pPr>
            <a:r>
              <a:rPr lang="es-ES_tradnl" sz="2800" smtClean="0"/>
              <a:t>Oportunidad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838200" y="274638"/>
            <a:ext cx="8229600" cy="1143000"/>
          </a:xfrm>
        </p:spPr>
        <p:txBody>
          <a:bodyPr/>
          <a:lstStyle/>
          <a:p>
            <a:r>
              <a:rPr lang="es-ES_tradnl" smtClean="0"/>
              <a:t>Herramientas</a:t>
            </a:r>
          </a:p>
        </p:txBody>
      </p:sp>
      <p:pic>
        <p:nvPicPr>
          <p:cNvPr id="88070" name="Picture 6" descr="infocaptor"/>
          <p:cNvPicPr>
            <a:picLocks noChangeAspect="1" noChangeArrowheads="1"/>
          </p:cNvPicPr>
          <p:nvPr/>
        </p:nvPicPr>
        <p:blipFill>
          <a:blip r:embed="rId3" cstate="print"/>
          <a:srcRect/>
          <a:stretch>
            <a:fillRect/>
          </a:stretch>
        </p:blipFill>
        <p:spPr bwMode="auto">
          <a:xfrm>
            <a:off x="1524000" y="1143000"/>
            <a:ext cx="3048000" cy="2670175"/>
          </a:xfrm>
          <a:prstGeom prst="rect">
            <a:avLst/>
          </a:prstGeom>
          <a:noFill/>
        </p:spPr>
      </p:pic>
      <p:pic>
        <p:nvPicPr>
          <p:cNvPr id="88071" name="Picture 7" descr="xcelsius">
            <a:hlinkClick r:id="rId4" action="ppaction://hlinkfile"/>
          </p:cNvPr>
          <p:cNvPicPr>
            <a:picLocks noChangeAspect="1" noChangeArrowheads="1"/>
          </p:cNvPicPr>
          <p:nvPr/>
        </p:nvPicPr>
        <p:blipFill>
          <a:blip r:embed="rId5" cstate="print"/>
          <a:srcRect/>
          <a:stretch>
            <a:fillRect/>
          </a:stretch>
        </p:blipFill>
        <p:spPr bwMode="auto">
          <a:xfrm>
            <a:off x="4724400" y="1143000"/>
            <a:ext cx="4191000" cy="3562350"/>
          </a:xfrm>
          <a:prstGeom prst="rect">
            <a:avLst/>
          </a:prstGeom>
          <a:noFill/>
        </p:spPr>
      </p:pic>
      <p:pic>
        <p:nvPicPr>
          <p:cNvPr id="88072" name="Picture 8" descr="mauskpi"/>
          <p:cNvPicPr>
            <a:picLocks noChangeAspect="1" noChangeArrowheads="1"/>
          </p:cNvPicPr>
          <p:nvPr/>
        </p:nvPicPr>
        <p:blipFill>
          <a:blip r:embed="rId6" cstate="print"/>
          <a:srcRect/>
          <a:stretch>
            <a:fillRect/>
          </a:stretch>
        </p:blipFill>
        <p:spPr bwMode="auto">
          <a:xfrm>
            <a:off x="1524000" y="3886200"/>
            <a:ext cx="3048000" cy="23590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6"/>
          <p:cNvSpPr>
            <a:spLocks/>
          </p:cNvSpPr>
          <p:nvPr/>
        </p:nvSpPr>
        <p:spPr bwMode="auto">
          <a:xfrm>
            <a:off x="838200" y="274638"/>
            <a:ext cx="8229600" cy="1143000"/>
          </a:xfrm>
          <a:prstGeom prst="rect">
            <a:avLst/>
          </a:prstGeom>
          <a:noFill/>
          <a:ln w="9525">
            <a:noFill/>
            <a:miter lim="800000"/>
            <a:headEnd/>
            <a:tailEnd/>
          </a:ln>
        </p:spPr>
        <p:txBody>
          <a:bodyPr anchor="ctr"/>
          <a:lstStyle/>
          <a:p>
            <a:pPr algn="ctr"/>
            <a:r>
              <a:rPr lang="es-ES_tradnl" sz="4400">
                <a:latin typeface="Calibri" pitchFamily="34" charset="0"/>
              </a:rPr>
              <a:t>Bibliografía</a:t>
            </a:r>
          </a:p>
        </p:txBody>
      </p:sp>
      <p:sp>
        <p:nvSpPr>
          <p:cNvPr id="90119" name="Rectangle 7"/>
          <p:cNvSpPr>
            <a:spLocks noGrp="1"/>
          </p:cNvSpPr>
          <p:nvPr>
            <p:ph type="title"/>
          </p:nvPr>
        </p:nvSpPr>
        <p:spPr>
          <a:xfrm>
            <a:off x="1447800" y="1066800"/>
            <a:ext cx="7467600" cy="4800600"/>
          </a:xfrm>
        </p:spPr>
        <p:txBody>
          <a:bodyPr/>
          <a:lstStyle/>
          <a:p>
            <a:pPr algn="l"/>
            <a:r>
              <a:rPr lang="es-ES_tradnl" sz="1400" smtClean="0"/>
              <a:t>1	Instituto de planificación y promoción de soluciones energéticas (2002). Control de 	gestión. En Manual de Indicadores de gestión y resultados (pág. 10). Santafé de Bogotá</a:t>
            </a:r>
            <a:br>
              <a:rPr lang="es-ES_tradnl" sz="1400" smtClean="0"/>
            </a:br>
            <a:r>
              <a:rPr lang="es-ES_tradnl" sz="1400" smtClean="0"/>
              <a:t/>
            </a:r>
            <a:br>
              <a:rPr lang="es-ES_tradnl" sz="1400" smtClean="0"/>
            </a:br>
            <a:r>
              <a:rPr lang="es-ES_tradnl" sz="1400" smtClean="0"/>
              <a:t>2	Beltrán Jaramillo, J.M. (2000). Consideraciones preliminares. En Indicadores de gestión. 	Herramientas para lograr la competitividad (pág. 25)</a:t>
            </a:r>
            <a:br>
              <a:rPr lang="es-ES_tradnl" sz="1400" smtClean="0"/>
            </a:br>
            <a:r>
              <a:rPr lang="es-ES_tradnl" sz="1400" smtClean="0"/>
              <a:t/>
            </a:r>
            <a:br>
              <a:rPr lang="es-ES_tradnl" sz="1400" smtClean="0"/>
            </a:br>
            <a:r>
              <a:rPr lang="es-ES_tradnl" sz="1400" smtClean="0"/>
              <a:t>3	Beltrán Jaramillo, J.M. (2000). Consideraciones preliminares. En Indicadores de gestión. 	Herramientas para lograr la competitividad (pág. 3)</a:t>
            </a:r>
            <a:br>
              <a:rPr lang="es-ES_tradnl" sz="1400" smtClean="0"/>
            </a:br>
            <a:r>
              <a:rPr lang="es-ES_tradnl" sz="1400" smtClean="0"/>
              <a:t/>
            </a:r>
            <a:br>
              <a:rPr lang="es-ES_tradnl" sz="1400" smtClean="0"/>
            </a:br>
            <a:r>
              <a:rPr lang="es-ES_tradnl" sz="1400" smtClean="0"/>
              <a:t>4	Beltrán Jaramillo, J.M. (2000). Indicadores de gestión. En Indicadores de gestión. 	Herramientas para lograr la competitividad (págs. 35-36) </a:t>
            </a:r>
            <a:br>
              <a:rPr lang="es-ES_tradnl" sz="1400" smtClean="0"/>
            </a:br>
            <a:r>
              <a:rPr lang="es-ES_tradnl" sz="1400" smtClean="0"/>
              <a:t/>
            </a:r>
            <a:br>
              <a:rPr lang="es-ES_tradnl" sz="1400" smtClean="0"/>
            </a:br>
            <a:r>
              <a:rPr lang="es-ES_tradnl" sz="1400" smtClean="0"/>
              <a:t>5	Beltrán Jaramillo, J.M. (2000). Metodología general para el establecimiento de 	indicadores de gestión. En Indicadores de gestión. Herramientas para lograr la 	competitividad (pág. 50) </a:t>
            </a:r>
            <a:br>
              <a:rPr lang="es-ES_tradnl" sz="1400" smtClean="0"/>
            </a:br>
            <a:r>
              <a:rPr lang="es-ES_tradnl" sz="1400" smtClean="0"/>
              <a:t/>
            </a:r>
            <a:br>
              <a:rPr lang="es-ES_tradnl" sz="1400" smtClean="0"/>
            </a:br>
            <a:r>
              <a:rPr lang="es-ES_tradnl" sz="1400" smtClean="0"/>
              <a:t>6	F</a:t>
            </a:r>
            <a:r>
              <a:rPr lang="es-ES_tradnl" sz="1400" smtClean="0">
                <a:solidFill>
                  <a:srgbClr val="000000"/>
                </a:solidFill>
                <a:cs typeface="Times New Roman" pitchFamily="18" charset="0"/>
              </a:rPr>
              <a:t>rancés, A. (2006). Conceptos básicos de estrategia. En Estrategia y planes para la 	empresa con el cuadro de mando integral (pág. 35)</a:t>
            </a:r>
            <a:r>
              <a:rPr lang="en-US" sz="1400" smtClean="0"/>
              <a:t> </a:t>
            </a:r>
            <a:br>
              <a:rPr lang="en-US" sz="1400" smtClean="0"/>
            </a:br>
            <a:r>
              <a:rPr lang="en-US" sz="1400" smtClean="0"/>
              <a:t/>
            </a:r>
            <a:br>
              <a:rPr lang="en-US" sz="1400" smtClean="0"/>
            </a:br>
            <a:r>
              <a:rPr lang="en-US" sz="1400" smtClean="0"/>
              <a:t>7	</a:t>
            </a:r>
            <a:r>
              <a:rPr lang="es-ES_tradnl" sz="1400" smtClean="0"/>
              <a:t>Kaplan, R., &amp; Norton, D. (2004). Mapas estratégicos. En Mapas estratégicos. 	Convirtiendo los activos intangibles en resultados tangibles (pág. 80). Editorial Planeta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p:cNvSpPr>
          <p:nvPr/>
        </p:nvSpPr>
        <p:spPr bwMode="auto">
          <a:xfrm>
            <a:off x="838200" y="274638"/>
            <a:ext cx="8229600" cy="1143000"/>
          </a:xfrm>
          <a:prstGeom prst="rect">
            <a:avLst/>
          </a:prstGeom>
          <a:noFill/>
          <a:ln w="9525">
            <a:noFill/>
            <a:miter lim="800000"/>
            <a:headEnd/>
            <a:tailEnd/>
          </a:ln>
        </p:spPr>
        <p:txBody>
          <a:bodyPr anchor="ctr"/>
          <a:lstStyle/>
          <a:p>
            <a:pPr algn="ctr"/>
            <a:r>
              <a:rPr lang="es-ES_tradnl" sz="4400">
                <a:latin typeface="Calibri" pitchFamily="34" charset="0"/>
              </a:rPr>
              <a:t>Bibliografía</a:t>
            </a:r>
          </a:p>
        </p:txBody>
      </p:sp>
      <p:sp>
        <p:nvSpPr>
          <p:cNvPr id="94211" name="Rectangle 3"/>
          <p:cNvSpPr>
            <a:spLocks noGrp="1"/>
          </p:cNvSpPr>
          <p:nvPr>
            <p:ph type="title"/>
          </p:nvPr>
        </p:nvSpPr>
        <p:spPr>
          <a:xfrm>
            <a:off x="1447800" y="1143000"/>
            <a:ext cx="7467600" cy="4800600"/>
          </a:xfrm>
        </p:spPr>
        <p:txBody>
          <a:bodyPr/>
          <a:lstStyle/>
          <a:p>
            <a:pPr algn="l"/>
            <a:r>
              <a:rPr lang="en-US" sz="1400" smtClean="0"/>
              <a:t>8	TMForum. (2008). What is the eTOM? En GB921 Business process framework (eTOM) 	Release 7.5 (pág. 17). Telemanagement Forum</a:t>
            </a:r>
            <a:br>
              <a:rPr lang="en-US" sz="1400" smtClean="0"/>
            </a:br>
            <a:r>
              <a:rPr lang="en-US" sz="1400" smtClean="0"/>
              <a:t/>
            </a:r>
            <a:br>
              <a:rPr lang="en-US" sz="1400" smtClean="0"/>
            </a:br>
            <a:r>
              <a:rPr lang="en-US" sz="1400" smtClean="0"/>
              <a:t>9	</a:t>
            </a:r>
            <a:r>
              <a:rPr lang="es-ES_tradnl" sz="1400" smtClean="0"/>
              <a:t>TMForum. (2008). End-to-End Process Flow Concepts. En TMForum, GB921 Business 	process framework (eTOM) Release 7.5 (pág. 57). Telemanagement Forum</a:t>
            </a:r>
            <a:br>
              <a:rPr lang="es-ES_tradnl" sz="1400" smtClean="0"/>
            </a:br>
            <a:r>
              <a:rPr lang="es-ES_tradnl" sz="1400" smtClean="0"/>
              <a:t/>
            </a:r>
            <a:br>
              <a:rPr lang="es-ES_tradnl" sz="1400" smtClean="0"/>
            </a:br>
            <a:r>
              <a:rPr lang="es-ES_tradnl" sz="1400" smtClean="0"/>
              <a:t>10	Espiñeira, S. y. (2005). Controles de maximización de ingresos en la industria de 	telecomunicaciones</a:t>
            </a:r>
            <a:br>
              <a:rPr lang="es-ES_tradnl" sz="1400" smtClean="0"/>
            </a:br>
            <a:r>
              <a:rPr lang="es-ES_tradnl" sz="1400" smtClean="0"/>
              <a:t/>
            </a:r>
            <a:br>
              <a:rPr lang="es-ES_tradnl" sz="1400" smtClean="0"/>
            </a:br>
            <a:r>
              <a:rPr lang="es-ES_tradnl" sz="1400" smtClean="0"/>
              <a:t>11	Espiñeira, S. y. (2005). Controles de maximización de ingresos en la industria de 	telecomunicaciones</a:t>
            </a:r>
            <a:br>
              <a:rPr lang="es-ES_tradnl" sz="1400" smtClean="0"/>
            </a:br>
            <a:r>
              <a:rPr lang="es-ES_tradnl" sz="1400" smtClean="0"/>
              <a:t/>
            </a:r>
            <a:br>
              <a:rPr lang="es-ES_tradnl" sz="1400" smtClean="0"/>
            </a:br>
            <a:r>
              <a:rPr lang="es-ES_tradnl" sz="1400" smtClean="0"/>
              <a:t>12	India, D. o.-G. (2008). Technology white paper on NGOSS. Obtenido de 	Telecommunication engineering centre: 	</a:t>
            </a:r>
            <a:r>
              <a:rPr lang="es-ES_tradnl" sz="1400" smtClean="0">
                <a:hlinkClick r:id="rId3"/>
              </a:rPr>
              <a:t>http://www.tec.gov.in/NGN/Technology%20White%20Paper%20on%20NGOSS.pdf</a:t>
            </a:r>
            <a:r>
              <a:rPr lang="es-ES_tradnl" sz="1400" smtClean="0"/>
              <a:t/>
            </a:r>
            <a:br>
              <a:rPr lang="es-ES_tradnl" sz="1400" smtClean="0"/>
            </a:br>
            <a:r>
              <a:rPr lang="es-ES_tradnl" sz="1400" smtClean="0"/>
              <a:t/>
            </a:r>
            <a:br>
              <a:rPr lang="es-ES_tradnl" sz="1400" smtClean="0"/>
            </a:br>
            <a:r>
              <a:rPr lang="es-ES_tradnl" sz="1400" smtClean="0"/>
              <a:t>13	</a:t>
            </a:r>
            <a:r>
              <a:rPr lang="en-US" sz="1400" smtClean="0"/>
              <a:t>TMForum. (2005). Lean measures: background. En GB935 Benchmarking Metrics 	Framework Release 1.0 (pág. 10)</a:t>
            </a:r>
            <a:br>
              <a:rPr lang="en-US" sz="1400" smtClean="0"/>
            </a:br>
            <a:r>
              <a:rPr lang="en-US" sz="1400" smtClean="0"/>
              <a:t/>
            </a:r>
            <a:br>
              <a:rPr lang="en-US" sz="1400" smtClean="0"/>
            </a:br>
            <a:r>
              <a:rPr lang="en-US" sz="1400" smtClean="0"/>
              <a:t>14	</a:t>
            </a:r>
            <a:r>
              <a:rPr lang="es-ES_tradnl" sz="1400" smtClean="0"/>
              <a:t>Dyché, J. (2001). Lo que hay que saber acerca de las metodologías de data warehousing. 	En E-data. Transformando datos en información con Data Warehousing (pág. 201). 	Prentice Hall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838200" y="2590800"/>
            <a:ext cx="8229600" cy="1143000"/>
          </a:xfrm>
        </p:spPr>
        <p:txBody>
          <a:bodyPr/>
          <a:lstStyle/>
          <a:p>
            <a:r>
              <a:rPr lang="es-ES_tradnl" smtClean="0"/>
              <a:t>Gracias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914400" y="274638"/>
            <a:ext cx="8229600" cy="1143000"/>
          </a:xfrm>
        </p:spPr>
        <p:txBody>
          <a:bodyPr/>
          <a:lstStyle/>
          <a:p>
            <a:r>
              <a:rPr lang="es-ES_tradnl" smtClean="0"/>
              <a:t>Indicadores: Especificación</a:t>
            </a:r>
          </a:p>
        </p:txBody>
      </p:sp>
      <p:sp>
        <p:nvSpPr>
          <p:cNvPr id="58371" name="Rectangle 3"/>
          <p:cNvSpPr>
            <a:spLocks noGrp="1"/>
          </p:cNvSpPr>
          <p:nvPr>
            <p:ph type="body" idx="1"/>
          </p:nvPr>
        </p:nvSpPr>
        <p:spPr>
          <a:xfrm>
            <a:off x="1600200" y="1600200"/>
            <a:ext cx="7391400" cy="4525963"/>
          </a:xfrm>
        </p:spPr>
        <p:txBody>
          <a:bodyPr/>
          <a:lstStyle/>
          <a:p>
            <a:r>
              <a:rPr lang="es-ES_tradnl" smtClean="0"/>
              <a:t>Nombre</a:t>
            </a:r>
          </a:p>
          <a:p>
            <a:r>
              <a:rPr lang="es-ES_tradnl" smtClean="0"/>
              <a:t>Forma de cálculo</a:t>
            </a:r>
          </a:p>
          <a:p>
            <a:r>
              <a:rPr lang="es-ES_tradnl" smtClean="0"/>
              <a:t>Unidades</a:t>
            </a:r>
          </a:p>
          <a:p>
            <a:r>
              <a:rPr lang="es-ES_tradnl" smtClean="0"/>
              <a:t>Glosario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914400" y="274638"/>
            <a:ext cx="8229600" cy="1143000"/>
          </a:xfrm>
        </p:spPr>
        <p:txBody>
          <a:bodyPr/>
          <a:lstStyle/>
          <a:p>
            <a:r>
              <a:rPr lang="es-ES_tradnl" smtClean="0"/>
              <a:t>Indicadores</a:t>
            </a:r>
          </a:p>
        </p:txBody>
      </p:sp>
      <p:sp>
        <p:nvSpPr>
          <p:cNvPr id="59395" name="Rectangle 3"/>
          <p:cNvSpPr>
            <a:spLocks noGrp="1"/>
          </p:cNvSpPr>
          <p:nvPr>
            <p:ph type="body" idx="1"/>
          </p:nvPr>
        </p:nvSpPr>
        <p:spPr>
          <a:xfrm>
            <a:off x="1600200" y="1600200"/>
            <a:ext cx="7391400" cy="4525963"/>
          </a:xfrm>
        </p:spPr>
        <p:txBody>
          <a:bodyPr/>
          <a:lstStyle/>
          <a:p>
            <a:pPr>
              <a:lnSpc>
                <a:spcPct val="80000"/>
              </a:lnSpc>
            </a:pPr>
            <a:r>
              <a:rPr lang="es-ES_tradnl" sz="2400" smtClean="0"/>
              <a:t>Ejemplo</a:t>
            </a:r>
          </a:p>
          <a:p>
            <a:pPr>
              <a:lnSpc>
                <a:spcPct val="80000"/>
              </a:lnSpc>
            </a:pPr>
            <a:r>
              <a:rPr lang="es-ES_tradnl" sz="2400" smtClean="0"/>
              <a:t>Nombre: Solicitudes de aprovisionamiento satisfechas dentro de un rango de tiempo X</a:t>
            </a:r>
          </a:p>
          <a:p>
            <a:pPr>
              <a:lnSpc>
                <a:spcPct val="80000"/>
              </a:lnSpc>
            </a:pPr>
            <a:r>
              <a:rPr lang="es-ES_tradnl" sz="2400" smtClean="0"/>
              <a:t>Fórmula: Count(Peticiones realizadas dentro de un tiempo definido)</a:t>
            </a:r>
          </a:p>
          <a:p>
            <a:pPr>
              <a:lnSpc>
                <a:spcPct val="80000"/>
              </a:lnSpc>
            </a:pPr>
            <a:r>
              <a:rPr lang="es-ES_tradnl" sz="2400" smtClean="0"/>
              <a:t>Unidad: unidades</a:t>
            </a:r>
          </a:p>
          <a:p>
            <a:pPr>
              <a:lnSpc>
                <a:spcPct val="80000"/>
              </a:lnSpc>
            </a:pPr>
            <a:r>
              <a:rPr lang="es-ES_tradnl" sz="2400" smtClean="0"/>
              <a:t>Glosario:</a:t>
            </a:r>
          </a:p>
          <a:p>
            <a:pPr lvl="1">
              <a:lnSpc>
                <a:spcPct val="80000"/>
              </a:lnSpc>
            </a:pPr>
            <a:r>
              <a:rPr lang="es-ES_tradnl" sz="2000" smtClean="0"/>
              <a:t>Solo se consideran solicitudes realizadas aquellas que fueron terminadas dentro del tiempo X establecido por las operaciones</a:t>
            </a:r>
          </a:p>
          <a:p>
            <a:pPr lvl="1">
              <a:lnSpc>
                <a:spcPct val="80000"/>
              </a:lnSpc>
            </a:pPr>
            <a:r>
              <a:rPr lang="es-ES_tradnl" sz="2000" smtClean="0"/>
              <a:t>Para contar el número de solicitudes se define un marco de tiempo que puede ser trimestral, mensual o semanal</a:t>
            </a:r>
          </a:p>
          <a:p>
            <a:pPr lvl="1">
              <a:lnSpc>
                <a:spcPct val="80000"/>
              </a:lnSpc>
            </a:pPr>
            <a:r>
              <a:rPr lang="es-ES_tradnl" sz="2000" smtClean="0"/>
              <a:t>La determinación del indicador debe soportar el análisis en varios criterios clasificatorios (geografía, producto, etc)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1143000" y="274638"/>
            <a:ext cx="8229600" cy="1143000"/>
          </a:xfrm>
        </p:spPr>
        <p:txBody>
          <a:bodyPr/>
          <a:lstStyle/>
          <a:p>
            <a:r>
              <a:rPr lang="es-ES_tradnl" smtClean="0"/>
              <a:t>Indicadores: Clasificaciones</a:t>
            </a:r>
          </a:p>
        </p:txBody>
      </p:sp>
      <p:graphicFrame>
        <p:nvGraphicFramePr>
          <p:cNvPr id="60676" name="Group 260"/>
          <p:cNvGraphicFramePr>
            <a:graphicFrameLocks noGrp="1"/>
          </p:cNvGraphicFramePr>
          <p:nvPr/>
        </p:nvGraphicFramePr>
        <p:xfrm>
          <a:off x="2601913" y="1676400"/>
          <a:ext cx="5170487" cy="3507740"/>
        </p:xfrm>
        <a:graphic>
          <a:graphicData uri="http://schemas.openxmlformats.org/drawingml/2006/table">
            <a:tbl>
              <a:tblPr/>
              <a:tblGrid>
                <a:gridCol w="1771650"/>
                <a:gridCol w="1806575"/>
                <a:gridCol w="1592262"/>
              </a:tblGrid>
              <a:tr h="854075">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1" i="0" u="none" strike="noStrike" cap="none" normalizeH="0" baseline="0" smtClean="0">
                          <a:ln>
                            <a:noFill/>
                          </a:ln>
                          <a:solidFill>
                            <a:schemeClr val="tx1"/>
                          </a:solidFill>
                          <a:effectLst/>
                          <a:latin typeface="Arial" charset="0"/>
                          <a:ea typeface="Times New Roman" pitchFamily="18" charset="0"/>
                          <a:cs typeface="Arial" charset="0"/>
                        </a:rPr>
                        <a:t>Naturaleza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000" b="0" i="1" u="none" strike="noStrike" cap="none" normalizeH="0" baseline="0" smtClean="0">
                          <a:ln>
                            <a:noFill/>
                          </a:ln>
                          <a:solidFill>
                            <a:schemeClr val="tx1"/>
                          </a:solidFill>
                          <a:effectLst/>
                          <a:latin typeface="Arial" charset="0"/>
                          <a:ea typeface="Times New Roman" pitchFamily="18" charset="0"/>
                          <a:cs typeface="Arial" charset="0"/>
                        </a:rPr>
                        <a:t>Naturaleza de las variables estrat</a:t>
                      </a:r>
                      <a:r>
                        <a:rPr kumimoji="0" lang="es-ES_tradnl" sz="1000" b="0" i="1" u="none" strike="noStrike" cap="none" normalizeH="0" baseline="0" smtClean="0">
                          <a:ln>
                            <a:noFill/>
                          </a:ln>
                          <a:solidFill>
                            <a:schemeClr val="tx1"/>
                          </a:solidFill>
                          <a:effectLst/>
                          <a:latin typeface="Calibri"/>
                          <a:ea typeface="Times New Roman" pitchFamily="18" charset="0"/>
                          <a:cs typeface="Arial" charset="0"/>
                        </a:rPr>
                        <a:t>é</a:t>
                      </a:r>
                      <a:r>
                        <a:rPr kumimoji="0" lang="es-ES_tradnl" sz="1000" b="0" i="1" u="none" strike="noStrike" cap="none" normalizeH="0" baseline="0" smtClean="0">
                          <a:ln>
                            <a:noFill/>
                          </a:ln>
                          <a:solidFill>
                            <a:schemeClr val="tx1"/>
                          </a:solidFill>
                          <a:effectLst/>
                          <a:latin typeface="Arial" charset="0"/>
                          <a:ea typeface="Times New Roman" pitchFamily="18" charset="0"/>
                          <a:cs typeface="Arial" charset="0"/>
                        </a:rPr>
                        <a:t>gicas a medir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Efectividad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Eficacia: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Calidad</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Satisfacci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del cliente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Resultado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Etc</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4075">
                <a:tc vMerge="1">
                  <a:txBody>
                    <a:bodyPr/>
                    <a:lstStyle/>
                    <a:p>
                      <a:endParaRPr lang="es-ES"/>
                    </a:p>
                  </a:txBody>
                  <a:tcPr/>
                </a:tc>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Eficiencia: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Tiempos de procesos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Costos operativos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Desperdicios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Etc</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Productividad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Productividad de los activos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Costo total de producci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Creaci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n/destrucci</a:t>
                      </a:r>
                      <a:r>
                        <a:rPr kumimoji="0" lang="es-ES_tradnl" sz="1000" b="0" i="0" u="none" strike="noStrike" cap="none" normalizeH="0" baseline="0" smtClean="0">
                          <a:ln>
                            <a:noFill/>
                          </a:ln>
                          <a:solidFill>
                            <a:schemeClr val="tx1"/>
                          </a:solidFill>
                          <a:effectLst/>
                          <a:latin typeface="Calibri"/>
                          <a:ea typeface="Times New Roman" pitchFamily="18" charset="0"/>
                          <a:cs typeface="Arial" charset="0"/>
                        </a:rPr>
                        <a:t>ó</a:t>
                      </a: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n de valor</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EVA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Valor presente de flujos</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Valor de mercado</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v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Resultados (rentabilidad)</a:t>
                      </a:r>
                      <a:endParaRPr kumimoji="0" lang="es-ES_tradnl" sz="1800" b="0" i="0" u="none" strike="noStrike" cap="none" normalizeH="0" baseline="0" smtClean="0">
                        <a:ln>
                          <a:noFill/>
                        </a:ln>
                        <a:solidFill>
                          <a:schemeClr val="tx1"/>
                        </a:solidFill>
                        <a:effectLst/>
                        <a:latin typeface="Calibri" pitchFamily="34"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ROI</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ROA</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_tradnl" sz="1000" b="0" i="0" u="none" strike="noStrike" cap="none" normalizeH="0" baseline="0" smtClean="0">
                          <a:ln>
                            <a:noFill/>
                          </a:ln>
                          <a:solidFill>
                            <a:schemeClr val="tx1"/>
                          </a:solidFill>
                          <a:effectLst/>
                          <a:latin typeface="Arial" charset="0"/>
                          <a:ea typeface="Times New Roman" pitchFamily="18" charset="0"/>
                          <a:cs typeface="Arial" charset="0"/>
                        </a:rPr>
                        <a:t>ROE</a:t>
                      </a:r>
                      <a:endParaRPr kumimoji="0" lang="en-US" sz="10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ció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Presentación1</Template>
  <TotalTime>655</TotalTime>
  <Words>4829</Words>
  <Application>Microsoft Office PowerPoint</Application>
  <PresentationFormat>Presentación en pantalla (4:3)</PresentationFormat>
  <Paragraphs>908</Paragraphs>
  <Slides>63</Slides>
  <Notes>8</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68" baseType="lpstr">
      <vt:lpstr>Calibri</vt:lpstr>
      <vt:lpstr>Arial</vt:lpstr>
      <vt:lpstr>Times New Roman</vt:lpstr>
      <vt:lpstr>Presentación1</vt:lpstr>
      <vt:lpstr>Microsoft Visio Drawing</vt:lpstr>
      <vt:lpstr>Diapositiva 1</vt:lpstr>
      <vt:lpstr>1. Marco teórico</vt:lpstr>
      <vt:lpstr>Ciclo general de gestión</vt:lpstr>
      <vt:lpstr>Control de Gestión</vt:lpstr>
      <vt:lpstr>Indicadores</vt:lpstr>
      <vt:lpstr>Indicadores: Cualidades</vt:lpstr>
      <vt:lpstr>Indicadores: Especificación</vt:lpstr>
      <vt:lpstr>Indicadores</vt:lpstr>
      <vt:lpstr>Indicadores: Clasificaciones</vt:lpstr>
      <vt:lpstr>Indicadores: Clasificaciones</vt:lpstr>
      <vt:lpstr>Metodologías</vt:lpstr>
      <vt:lpstr>Metodología general</vt:lpstr>
      <vt:lpstr>Cuadro de mando integral</vt:lpstr>
      <vt:lpstr>Cuadro de mando integral</vt:lpstr>
      <vt:lpstr>Cuadro de mando integral</vt:lpstr>
      <vt:lpstr>Cuadro de mando integral</vt:lpstr>
      <vt:lpstr>Cuadro de mando integral</vt:lpstr>
      <vt:lpstr>Mapas estratégicos (7)</vt:lpstr>
      <vt:lpstr>Ejemplo</vt:lpstr>
      <vt:lpstr>Industria de telecomunicaciones</vt:lpstr>
      <vt:lpstr>eTOM (8)</vt:lpstr>
      <vt:lpstr>eTOM: Operaciones (9)</vt:lpstr>
      <vt:lpstr>Telecomunicaciones y Ti:  Ciclo de ingresos (10)</vt:lpstr>
      <vt:lpstr>Telecomunicaciones y Ti:  Elementos de Ti (11)</vt:lpstr>
      <vt:lpstr>Telecomunicaciones y Ti: Mapa de aplicaciones (eTOM) (12)</vt:lpstr>
      <vt:lpstr>2. Indicadores usados en la industria</vt:lpstr>
      <vt:lpstr>TOB - TMFORUM</vt:lpstr>
      <vt:lpstr>CNT - Ecuador</vt:lpstr>
      <vt:lpstr>CNT - Ecuador</vt:lpstr>
      <vt:lpstr>Telmex - Perú</vt:lpstr>
      <vt:lpstr>Telmex - Perú</vt:lpstr>
      <vt:lpstr>Conecel - Ecuador</vt:lpstr>
      <vt:lpstr>3. Modelo de indicadores propuestos</vt:lpstr>
      <vt:lpstr>Diapositiva 34</vt:lpstr>
      <vt:lpstr>Diapositiva 35</vt:lpstr>
      <vt:lpstr>Diapositiva 36</vt:lpstr>
      <vt:lpstr>Diapositiva 37</vt:lpstr>
      <vt:lpstr>Diapositiva 38</vt:lpstr>
      <vt:lpstr>Diapositiva 39</vt:lpstr>
      <vt:lpstr>Diapositiva 40</vt:lpstr>
      <vt:lpstr>Diapositiva 41</vt:lpstr>
      <vt:lpstr>4. Método propuesto</vt:lpstr>
      <vt:lpstr>Etapas del Método</vt:lpstr>
      <vt:lpstr>Caso de estudio</vt:lpstr>
      <vt:lpstr>Determinación de Indicadores</vt:lpstr>
      <vt:lpstr>Tema estratégico:  Calidad de Servicio</vt:lpstr>
      <vt:lpstr>Tema estratégico:  Calidad de Servicio</vt:lpstr>
      <vt:lpstr>Tema estratégico:  Calidad de Servicio</vt:lpstr>
      <vt:lpstr>Tema estratégico:  Calidad de Servicio</vt:lpstr>
      <vt:lpstr>Diccionario de indicadores</vt:lpstr>
      <vt:lpstr>Diccionario de indicadores</vt:lpstr>
      <vt:lpstr>Definición de alcance – mapa de aplicaciones</vt:lpstr>
      <vt:lpstr>Definición de alcance – mapa de aplicaciones</vt:lpstr>
      <vt:lpstr>Definición de alcance – mapa de aplicaciones</vt:lpstr>
      <vt:lpstr>Definición de alcance – análisis de factibilidad</vt:lpstr>
      <vt:lpstr>Definición de alcance – análisis de factibilidad</vt:lpstr>
      <vt:lpstr>Definición de alcance – análisis de factibilidad</vt:lpstr>
      <vt:lpstr>Definición de alcance – análisis de factibilidad</vt:lpstr>
      <vt:lpstr>Diseño e implementación</vt:lpstr>
      <vt:lpstr>Herramientas</vt:lpstr>
      <vt:lpstr>1 Instituto de planificación y promoción de soluciones energéticas (2002). Control de  gestión. En Manual de Indicadores de gestión y resultados (pág. 10). Santafé de Bogotá  2 Beltrán Jaramillo, J.M. (2000). Consideraciones preliminares. En Indicadores de gestión.  Herramientas para lograr la competitividad (pág. 25)  3 Beltrán Jaramillo, J.M. (2000). Consideraciones preliminares. En Indicadores de gestión.  Herramientas para lograr la competitividad (pág. 3)  4 Beltrán Jaramillo, J.M. (2000). Indicadores de gestión. En Indicadores de gestión.  Herramientas para lograr la competitividad (págs. 35-36)   5 Beltrán Jaramillo, J.M. (2000). Metodología general para el establecimiento de  indicadores de gestión. En Indicadores de gestión. Herramientas para lograr la  competitividad (pág. 50)   6 Francés, A. (2006). Conceptos básicos de estrategia. En Estrategia y planes para la  empresa con el cuadro de mando integral (pág. 35)   7 Kaplan, R., &amp; Norton, D. (2004). Mapas estratégicos. En Mapas estratégicos.  Convirtiendo los activos intangibles en resultados tangibles (pág. 80). Editorial Planeta</vt:lpstr>
      <vt:lpstr>8 TMForum. (2008). What is the eTOM? En GB921 Business process framework (eTOM)  Release 7.5 (pág. 17). Telemanagement Forum  9 TMForum. (2008). End-to-End Process Flow Concepts. En TMForum, GB921 Business  process framework (eTOM) Release 7.5 (pág. 57). Telemanagement Forum  10 Espiñeira, S. y. (2005). Controles de maximización de ingresos en la industria de  telecomunicaciones  11 Espiñeira, S. y. (2005). Controles de maximización de ingresos en la industria de  telecomunicaciones  12 India, D. o.-G. (2008). Technology white paper on NGOSS. Obtenido de  Telecommunication engineering centre:  http://www.tec.gov.in/NGN/Technology%20White%20Paper%20on%20NGOSS.pdf  13 TMForum. (2005). Lean measures: background. En GB935 Benchmarking Metrics  Framework Release 1.0 (pág. 10)  14 Dyché, J. (2001). Lo que hay que saber acerca de las metodologías de data warehousing.  En E-data. Transformando datos en información con Data Warehousing (pág. 201).  Prentice Hall</vt:lpstr>
      <vt:lpstr>Gracias</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Jorge Chong</dc:creator>
  <cp:lastModifiedBy>Administrador</cp:lastModifiedBy>
  <cp:revision>50</cp:revision>
  <dcterms:created xsi:type="dcterms:W3CDTF">2009-09-21T00:10:50Z</dcterms:created>
  <dcterms:modified xsi:type="dcterms:W3CDTF">2009-11-09T14:37:39Z</dcterms:modified>
</cp:coreProperties>
</file>