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slides/slide89.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slides/slide7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8"/>
  </p:notesMasterIdLst>
  <p:handoutMasterIdLst>
    <p:handoutMasterId r:id="rId99"/>
  </p:handoutMasterIdLst>
  <p:sldIdLst>
    <p:sldId id="256" r:id="rId2"/>
    <p:sldId id="258" r:id="rId3"/>
    <p:sldId id="261" r:id="rId4"/>
    <p:sldId id="466" r:id="rId5"/>
    <p:sldId id="264" r:id="rId6"/>
    <p:sldId id="272" r:id="rId7"/>
    <p:sldId id="274" r:id="rId8"/>
    <p:sldId id="279" r:id="rId9"/>
    <p:sldId id="297" r:id="rId10"/>
    <p:sldId id="266" r:id="rId11"/>
    <p:sldId id="276" r:id="rId12"/>
    <p:sldId id="280" r:id="rId13"/>
    <p:sldId id="269" r:id="rId14"/>
    <p:sldId id="365" r:id="rId15"/>
    <p:sldId id="367" r:id="rId16"/>
    <p:sldId id="366" r:id="rId17"/>
    <p:sldId id="467" r:id="rId18"/>
    <p:sldId id="289" r:id="rId19"/>
    <p:sldId id="310" r:id="rId20"/>
    <p:sldId id="313" r:id="rId21"/>
    <p:sldId id="477" r:id="rId22"/>
    <p:sldId id="325" r:id="rId23"/>
    <p:sldId id="481" r:id="rId24"/>
    <p:sldId id="491" r:id="rId25"/>
    <p:sldId id="343" r:id="rId26"/>
    <p:sldId id="354" r:id="rId27"/>
    <p:sldId id="369" r:id="rId28"/>
    <p:sldId id="370" r:id="rId29"/>
    <p:sldId id="371" r:id="rId30"/>
    <p:sldId id="356" r:id="rId31"/>
    <p:sldId id="372" r:id="rId32"/>
    <p:sldId id="373" r:id="rId33"/>
    <p:sldId id="374" r:id="rId34"/>
    <p:sldId id="362" r:id="rId35"/>
    <p:sldId id="380" r:id="rId36"/>
    <p:sldId id="381" r:id="rId37"/>
    <p:sldId id="382" r:id="rId38"/>
    <p:sldId id="383" r:id="rId39"/>
    <p:sldId id="384" r:id="rId40"/>
    <p:sldId id="385" r:id="rId41"/>
    <p:sldId id="386" r:id="rId42"/>
    <p:sldId id="387" r:id="rId43"/>
    <p:sldId id="482" r:id="rId44"/>
    <p:sldId id="390" r:id="rId45"/>
    <p:sldId id="391" r:id="rId46"/>
    <p:sldId id="392" r:id="rId47"/>
    <p:sldId id="393" r:id="rId48"/>
    <p:sldId id="476" r:id="rId49"/>
    <p:sldId id="470" r:id="rId50"/>
    <p:sldId id="396" r:id="rId51"/>
    <p:sldId id="473" r:id="rId52"/>
    <p:sldId id="474" r:id="rId53"/>
    <p:sldId id="398" r:id="rId54"/>
    <p:sldId id="399" r:id="rId55"/>
    <p:sldId id="401" r:id="rId56"/>
    <p:sldId id="400" r:id="rId57"/>
    <p:sldId id="403" r:id="rId58"/>
    <p:sldId id="402" r:id="rId59"/>
    <p:sldId id="404" r:id="rId60"/>
    <p:sldId id="405" r:id="rId61"/>
    <p:sldId id="406" r:id="rId62"/>
    <p:sldId id="468" r:id="rId63"/>
    <p:sldId id="407" r:id="rId64"/>
    <p:sldId id="409" r:id="rId65"/>
    <p:sldId id="408" r:id="rId66"/>
    <p:sldId id="410" r:id="rId67"/>
    <p:sldId id="411" r:id="rId68"/>
    <p:sldId id="412" r:id="rId69"/>
    <p:sldId id="413" r:id="rId70"/>
    <p:sldId id="414" r:id="rId71"/>
    <p:sldId id="417" r:id="rId72"/>
    <p:sldId id="416" r:id="rId73"/>
    <p:sldId id="418" r:id="rId74"/>
    <p:sldId id="420" r:id="rId75"/>
    <p:sldId id="483" r:id="rId76"/>
    <p:sldId id="423" r:id="rId77"/>
    <p:sldId id="484" r:id="rId78"/>
    <p:sldId id="485" r:id="rId79"/>
    <p:sldId id="458" r:id="rId80"/>
    <p:sldId id="426" r:id="rId81"/>
    <p:sldId id="431" r:id="rId82"/>
    <p:sldId id="432" r:id="rId83"/>
    <p:sldId id="433" r:id="rId84"/>
    <p:sldId id="434" r:id="rId85"/>
    <p:sldId id="435" r:id="rId86"/>
    <p:sldId id="442" r:id="rId87"/>
    <p:sldId id="443" r:id="rId88"/>
    <p:sldId id="444" r:id="rId89"/>
    <p:sldId id="445" r:id="rId90"/>
    <p:sldId id="456" r:id="rId91"/>
    <p:sldId id="460" r:id="rId92"/>
    <p:sldId id="486" r:id="rId93"/>
    <p:sldId id="489" r:id="rId94"/>
    <p:sldId id="465" r:id="rId95"/>
    <p:sldId id="461" r:id="rId96"/>
    <p:sldId id="490" r:id="rId97"/>
  </p:sldIdLst>
  <p:sldSz cx="9144000" cy="6858000" type="screen4x3"/>
  <p:notesSz cx="6858000" cy="99456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3C2FFA5D-87B4-456A-9821-1D502468CF0F}">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3360" autoAdjust="0"/>
    <p:restoredTop sz="94649" autoAdjust="0"/>
  </p:normalViewPr>
  <p:slideViewPr>
    <p:cSldViewPr>
      <p:cViewPr varScale="1">
        <p:scale>
          <a:sx n="70" d="100"/>
          <a:sy n="70" d="100"/>
        </p:scale>
        <p:origin x="-126" y="-102"/>
      </p:cViewPr>
      <p:guideLst>
        <p:guide orient="horz" pos="2160"/>
        <p:guide pos="2880"/>
      </p:guideLst>
    </p:cSldViewPr>
  </p:slideViewPr>
  <p:outlineViewPr>
    <p:cViewPr>
      <p:scale>
        <a:sx n="33" d="100"/>
        <a:sy n="33" d="100"/>
      </p:scale>
      <p:origin x="46" y="18327"/>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arvin%20green\Desktop\Topico%20Danilo\PRESENTACION%20LUNES\CURVAS%20DE%20CARGA.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marvin%20green\Desktop\curva%20de%20duracion%20voltaje.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New\Escritorio\Curvas%20de%20fall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New\Escritorio\Curvas%20de%20fall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New\Escritorio\Curvas%20de%20fall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New\Escritorio\Curvas%20de%20fall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New\Escritorio\Curvas%20de%20falla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New\Escritorio\Curvas%20de%20fall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New\Escritorio\Curvas%20de%20fall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New\Escritorio\Curvas%20de%20falla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arvin%20green\Desktop\Topico%20Danilo\PRESENTACION%20LUNES\CURVAS%20DE%20CARGA.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arvin%20green\Desktop\Topico%20Danilo\PRESENTACION%20LUNES\CURVAS%20DE%20CARGA.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Documents%20and%20Settings\marvin%20green\Desktop\indice%20copper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arvin%20green\Desktop\Topico%20Danilo\PRESENTACION%20LUNES\CURVAS%20DE%20CARGA.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arvin%20green\Desktop\Topico%20Danilo\PRESENTACION%20LUNES\CURVAS%20DE%20CARGA.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marvin%20green\Desktop\Topico%20Danilo\PRESENTACION%20LUNES\CURVAS%20DE%20CARGA.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marvin%20green\Desktop\Topico%20Danilo\PRESENTACION%20LUNES\CURVAS%20DE%20CARGA.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nilo\Desktop\tesis\Topico%20Danilo\PRESENTACION%20LUNES\CURVAS%20DE%20CARGA.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marvin%20green\Desktop\curva%20de%20duracion%20voltaj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sz="1175" b="1" i="0" u="none" strike="noStrike" baseline="0">
                <a:solidFill>
                  <a:srgbClr val="000000"/>
                </a:solidFill>
                <a:latin typeface="Arial"/>
                <a:ea typeface="Arial"/>
                <a:cs typeface="Arial"/>
              </a:defRPr>
            </a:pPr>
            <a:r>
              <a:rPr lang="es-EC" sz="1100" dirty="0"/>
              <a:t>Alimentadora Real</a:t>
            </a:r>
          </a:p>
        </c:rich>
      </c:tx>
      <c:layout>
        <c:manualLayout>
          <c:xMode val="edge"/>
          <c:yMode val="edge"/>
          <c:x val="0.3683030970128699"/>
          <c:y val="2.2587379447480169E-2"/>
        </c:manualLayout>
      </c:layout>
      <c:spPr>
        <a:noFill/>
        <a:ln w="25400">
          <a:noFill/>
        </a:ln>
      </c:spPr>
    </c:title>
    <c:plotArea>
      <c:layout>
        <c:manualLayout>
          <c:layoutTarget val="inner"/>
          <c:xMode val="edge"/>
          <c:yMode val="edge"/>
          <c:x val="0.13663366336633664"/>
          <c:y val="0.10833702206840223"/>
          <c:w val="0.83564356435643572"/>
          <c:h val="0.67754752279902664"/>
        </c:manualLayout>
      </c:layout>
      <c:lineChart>
        <c:grouping val="standard"/>
        <c:ser>
          <c:idx val="0"/>
          <c:order val="0"/>
          <c:spPr>
            <a:ln w="12700">
              <a:solidFill>
                <a:srgbClr val="000080"/>
              </a:solidFill>
              <a:prstDash val="solid"/>
            </a:ln>
          </c:spPr>
          <c:marker>
            <c:symbol val="none"/>
          </c:marker>
          <c:val>
            <c:numRef>
              <c:f>'Demanda Dia Normal Posorja'!$B$5:$B$28</c:f>
              <c:numCache>
                <c:formatCode>General</c:formatCode>
                <c:ptCount val="24"/>
                <c:pt idx="0">
                  <c:v>250</c:v>
                </c:pt>
                <c:pt idx="1">
                  <c:v>246</c:v>
                </c:pt>
                <c:pt idx="2">
                  <c:v>240</c:v>
                </c:pt>
                <c:pt idx="3">
                  <c:v>235</c:v>
                </c:pt>
                <c:pt idx="4">
                  <c:v>245</c:v>
                </c:pt>
                <c:pt idx="5">
                  <c:v>260</c:v>
                </c:pt>
                <c:pt idx="6">
                  <c:v>260</c:v>
                </c:pt>
                <c:pt idx="7">
                  <c:v>245</c:v>
                </c:pt>
                <c:pt idx="8">
                  <c:v>254</c:v>
                </c:pt>
                <c:pt idx="9">
                  <c:v>291</c:v>
                </c:pt>
                <c:pt idx="10">
                  <c:v>316</c:v>
                </c:pt>
                <c:pt idx="11">
                  <c:v>317</c:v>
                </c:pt>
                <c:pt idx="12">
                  <c:v>316</c:v>
                </c:pt>
                <c:pt idx="13">
                  <c:v>315</c:v>
                </c:pt>
                <c:pt idx="14">
                  <c:v>317</c:v>
                </c:pt>
                <c:pt idx="15">
                  <c:v>325</c:v>
                </c:pt>
                <c:pt idx="16">
                  <c:v>297</c:v>
                </c:pt>
                <c:pt idx="17">
                  <c:v>395</c:v>
                </c:pt>
                <c:pt idx="18">
                  <c:v>480</c:v>
                </c:pt>
                <c:pt idx="19">
                  <c:v>490</c:v>
                </c:pt>
                <c:pt idx="20">
                  <c:v>475</c:v>
                </c:pt>
                <c:pt idx="21">
                  <c:v>400</c:v>
                </c:pt>
                <c:pt idx="22">
                  <c:v>315</c:v>
                </c:pt>
                <c:pt idx="23">
                  <c:v>274</c:v>
                </c:pt>
              </c:numCache>
            </c:numRef>
          </c:val>
        </c:ser>
        <c:ser>
          <c:idx val="1"/>
          <c:order val="1"/>
          <c:marker>
            <c:symbol val="none"/>
          </c:marker>
          <c:val>
            <c:numRef>
              <c:f>'Demanda Dia Normal Posorja'!$H$5:$H$28</c:f>
              <c:numCache>
                <c:formatCode>General</c:formatCode>
                <c:ptCount val="24"/>
                <c:pt idx="0">
                  <c:v>381</c:v>
                </c:pt>
                <c:pt idx="1">
                  <c:v>362</c:v>
                </c:pt>
                <c:pt idx="2">
                  <c:v>332</c:v>
                </c:pt>
                <c:pt idx="3">
                  <c:v>316</c:v>
                </c:pt>
                <c:pt idx="4">
                  <c:v>310</c:v>
                </c:pt>
                <c:pt idx="5">
                  <c:v>316</c:v>
                </c:pt>
                <c:pt idx="6">
                  <c:v>277</c:v>
                </c:pt>
                <c:pt idx="7">
                  <c:v>282</c:v>
                </c:pt>
                <c:pt idx="8">
                  <c:v>300</c:v>
                </c:pt>
                <c:pt idx="9">
                  <c:v>340</c:v>
                </c:pt>
                <c:pt idx="10">
                  <c:v>360</c:v>
                </c:pt>
                <c:pt idx="11">
                  <c:v>375</c:v>
                </c:pt>
                <c:pt idx="12">
                  <c:v>370</c:v>
                </c:pt>
                <c:pt idx="13">
                  <c:v>345</c:v>
                </c:pt>
                <c:pt idx="14">
                  <c:v>340</c:v>
                </c:pt>
                <c:pt idx="15">
                  <c:v>335</c:v>
                </c:pt>
                <c:pt idx="16">
                  <c:v>321</c:v>
                </c:pt>
                <c:pt idx="17">
                  <c:v>337</c:v>
                </c:pt>
                <c:pt idx="18">
                  <c:v>523</c:v>
                </c:pt>
                <c:pt idx="19">
                  <c:v>557</c:v>
                </c:pt>
                <c:pt idx="20">
                  <c:v>547</c:v>
                </c:pt>
                <c:pt idx="21">
                  <c:v>504</c:v>
                </c:pt>
                <c:pt idx="22">
                  <c:v>455</c:v>
                </c:pt>
                <c:pt idx="23">
                  <c:v>380</c:v>
                </c:pt>
              </c:numCache>
            </c:numRef>
          </c:val>
        </c:ser>
        <c:marker val="1"/>
        <c:axId val="59602432"/>
        <c:axId val="59604352"/>
      </c:lineChart>
      <c:catAx>
        <c:axId val="59602432"/>
        <c:scaling>
          <c:orientation val="minMax"/>
        </c:scaling>
        <c:axPos val="b"/>
        <c:title>
          <c:tx>
            <c:rich>
              <a:bodyPr/>
              <a:lstStyle/>
              <a:p>
                <a:pPr>
                  <a:defRPr lang="es-EC" sz="975" b="1" i="0" u="none" strike="noStrike" baseline="0">
                    <a:solidFill>
                      <a:srgbClr val="000000"/>
                    </a:solidFill>
                    <a:latin typeface="Arial"/>
                    <a:ea typeface="Arial"/>
                    <a:cs typeface="Arial"/>
                  </a:defRPr>
                </a:pPr>
                <a:r>
                  <a:rPr lang="es-EC"/>
                  <a:t>Hora (h)</a:t>
                </a:r>
              </a:p>
            </c:rich>
          </c:tx>
          <c:layout>
            <c:manualLayout>
              <c:xMode val="edge"/>
              <c:yMode val="edge"/>
              <c:x val="0.47629210129595173"/>
              <c:y val="0.91626491323979864"/>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s-EC" sz="975" b="0" i="0" u="none" strike="noStrike" baseline="0">
                <a:solidFill>
                  <a:srgbClr val="000000"/>
                </a:solidFill>
                <a:latin typeface="Arial"/>
                <a:ea typeface="Arial"/>
                <a:cs typeface="Arial"/>
              </a:defRPr>
            </a:pPr>
            <a:endParaRPr lang="es-ES"/>
          </a:p>
        </c:txPr>
        <c:crossAx val="59604352"/>
        <c:crosses val="autoZero"/>
        <c:auto val="1"/>
        <c:lblAlgn val="ctr"/>
        <c:lblOffset val="100"/>
        <c:tickLblSkip val="2"/>
        <c:tickMarkSkip val="1"/>
      </c:catAx>
      <c:valAx>
        <c:axId val="59604352"/>
        <c:scaling>
          <c:orientation val="minMax"/>
        </c:scaling>
        <c:axPos val="l"/>
        <c:majorGridlines>
          <c:spPr>
            <a:ln w="3175">
              <a:solidFill>
                <a:srgbClr val="000000"/>
              </a:solidFill>
              <a:prstDash val="solid"/>
            </a:ln>
          </c:spPr>
        </c:majorGridlines>
        <c:title>
          <c:tx>
            <c:rich>
              <a:bodyPr/>
              <a:lstStyle/>
              <a:p>
                <a:pPr>
                  <a:defRPr lang="es-EC" sz="975" b="1" i="0" u="none" strike="noStrike" baseline="0">
                    <a:solidFill>
                      <a:srgbClr val="000000"/>
                    </a:solidFill>
                    <a:latin typeface="Arial"/>
                    <a:ea typeface="Arial"/>
                    <a:cs typeface="Arial"/>
                  </a:defRPr>
                </a:pPr>
                <a:r>
                  <a:rPr lang="es-EC"/>
                  <a:t>Potencia (Kw)</a:t>
                </a:r>
              </a:p>
            </c:rich>
          </c:tx>
          <c:layout>
            <c:manualLayout>
              <c:xMode val="edge"/>
              <c:yMode val="edge"/>
              <c:x val="1.9207675113200894E-2"/>
              <c:y val="0.27198571431273788"/>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s-EC" sz="975" b="0" i="0" u="none" strike="noStrike" baseline="0">
                <a:solidFill>
                  <a:srgbClr val="000000"/>
                </a:solidFill>
                <a:latin typeface="Arial"/>
                <a:ea typeface="Arial"/>
                <a:cs typeface="Arial"/>
              </a:defRPr>
            </a:pPr>
            <a:endParaRPr lang="es-ES"/>
          </a:p>
        </c:txPr>
        <c:crossAx val="59602432"/>
        <c:crosses val="autoZero"/>
        <c:crossBetween val="between"/>
      </c:valAx>
      <c:spPr>
        <a:no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s-E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scatterChart>
        <c:scatterStyle val="smoothMarker"/>
        <c:ser>
          <c:idx val="0"/>
          <c:order val="0"/>
          <c:tx>
            <c:strRef>
              <c:f>Hoja2!$D$11</c:f>
              <c:strCache>
                <c:ptCount val="1"/>
                <c:pt idx="0">
                  <c:v>Voltaje (Kv)</c:v>
                </c:pt>
              </c:strCache>
            </c:strRef>
          </c:tx>
          <c:marker>
            <c:symbol val="none"/>
          </c:marker>
          <c:xVal>
            <c:numRef>
              <c:f>Hoja2!$C$12:$C$179</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xVal>
          <c:yVal>
            <c:numRef>
              <c:f>Hoja2!$D$12:$D$179</c:f>
              <c:numCache>
                <c:formatCode>General</c:formatCode>
                <c:ptCount val="168"/>
                <c:pt idx="0">
                  <c:v>14.2</c:v>
                </c:pt>
                <c:pt idx="1">
                  <c:v>14.2</c:v>
                </c:pt>
                <c:pt idx="2">
                  <c:v>14.2</c:v>
                </c:pt>
                <c:pt idx="3">
                  <c:v>14.2</c:v>
                </c:pt>
                <c:pt idx="4">
                  <c:v>14.2</c:v>
                </c:pt>
                <c:pt idx="5">
                  <c:v>14.2</c:v>
                </c:pt>
                <c:pt idx="6">
                  <c:v>14.2</c:v>
                </c:pt>
                <c:pt idx="7">
                  <c:v>14.1</c:v>
                </c:pt>
                <c:pt idx="8">
                  <c:v>14.1</c:v>
                </c:pt>
                <c:pt idx="9">
                  <c:v>14.1</c:v>
                </c:pt>
                <c:pt idx="10">
                  <c:v>14.1</c:v>
                </c:pt>
                <c:pt idx="11">
                  <c:v>14.1</c:v>
                </c:pt>
                <c:pt idx="12">
                  <c:v>14.1</c:v>
                </c:pt>
                <c:pt idx="13">
                  <c:v>14.1</c:v>
                </c:pt>
                <c:pt idx="14">
                  <c:v>14.1</c:v>
                </c:pt>
                <c:pt idx="15">
                  <c:v>14.1</c:v>
                </c:pt>
                <c:pt idx="16">
                  <c:v>14.1</c:v>
                </c:pt>
                <c:pt idx="17">
                  <c:v>14.1</c:v>
                </c:pt>
                <c:pt idx="18">
                  <c:v>14.1</c:v>
                </c:pt>
                <c:pt idx="19">
                  <c:v>14.1</c:v>
                </c:pt>
                <c:pt idx="20">
                  <c:v>14.1</c:v>
                </c:pt>
                <c:pt idx="21">
                  <c:v>14</c:v>
                </c:pt>
                <c:pt idx="22">
                  <c:v>14</c:v>
                </c:pt>
                <c:pt idx="23">
                  <c:v>14</c:v>
                </c:pt>
                <c:pt idx="24">
                  <c:v>14</c:v>
                </c:pt>
                <c:pt idx="25">
                  <c:v>14</c:v>
                </c:pt>
                <c:pt idx="26">
                  <c:v>14</c:v>
                </c:pt>
                <c:pt idx="27">
                  <c:v>14</c:v>
                </c:pt>
                <c:pt idx="28">
                  <c:v>14</c:v>
                </c:pt>
                <c:pt idx="29">
                  <c:v>14</c:v>
                </c:pt>
                <c:pt idx="30">
                  <c:v>14</c:v>
                </c:pt>
                <c:pt idx="31">
                  <c:v>14</c:v>
                </c:pt>
                <c:pt idx="32">
                  <c:v>14</c:v>
                </c:pt>
                <c:pt idx="33">
                  <c:v>14</c:v>
                </c:pt>
                <c:pt idx="34">
                  <c:v>14</c:v>
                </c:pt>
                <c:pt idx="35">
                  <c:v>14</c:v>
                </c:pt>
                <c:pt idx="36">
                  <c:v>14</c:v>
                </c:pt>
                <c:pt idx="37">
                  <c:v>14</c:v>
                </c:pt>
                <c:pt idx="38">
                  <c:v>14</c:v>
                </c:pt>
                <c:pt idx="39">
                  <c:v>14</c:v>
                </c:pt>
                <c:pt idx="40">
                  <c:v>14</c:v>
                </c:pt>
                <c:pt idx="41">
                  <c:v>14</c:v>
                </c:pt>
                <c:pt idx="42">
                  <c:v>14</c:v>
                </c:pt>
                <c:pt idx="43">
                  <c:v>14</c:v>
                </c:pt>
                <c:pt idx="44">
                  <c:v>14</c:v>
                </c:pt>
                <c:pt idx="45">
                  <c:v>14</c:v>
                </c:pt>
                <c:pt idx="46">
                  <c:v>14</c:v>
                </c:pt>
                <c:pt idx="47">
                  <c:v>14</c:v>
                </c:pt>
                <c:pt idx="48">
                  <c:v>14</c:v>
                </c:pt>
                <c:pt idx="49">
                  <c:v>14</c:v>
                </c:pt>
                <c:pt idx="50">
                  <c:v>14</c:v>
                </c:pt>
                <c:pt idx="51">
                  <c:v>14</c:v>
                </c:pt>
                <c:pt idx="52">
                  <c:v>14</c:v>
                </c:pt>
                <c:pt idx="53">
                  <c:v>14</c:v>
                </c:pt>
                <c:pt idx="54">
                  <c:v>14</c:v>
                </c:pt>
                <c:pt idx="55">
                  <c:v>14</c:v>
                </c:pt>
                <c:pt idx="56">
                  <c:v>14</c:v>
                </c:pt>
                <c:pt idx="57">
                  <c:v>14</c:v>
                </c:pt>
                <c:pt idx="58">
                  <c:v>14</c:v>
                </c:pt>
                <c:pt idx="59">
                  <c:v>14</c:v>
                </c:pt>
                <c:pt idx="60">
                  <c:v>14</c:v>
                </c:pt>
                <c:pt idx="61">
                  <c:v>14</c:v>
                </c:pt>
                <c:pt idx="62">
                  <c:v>14</c:v>
                </c:pt>
                <c:pt idx="63">
                  <c:v>14</c:v>
                </c:pt>
                <c:pt idx="64">
                  <c:v>14</c:v>
                </c:pt>
                <c:pt idx="65">
                  <c:v>14</c:v>
                </c:pt>
                <c:pt idx="66">
                  <c:v>14</c:v>
                </c:pt>
                <c:pt idx="67">
                  <c:v>14</c:v>
                </c:pt>
                <c:pt idx="68">
                  <c:v>14</c:v>
                </c:pt>
                <c:pt idx="69">
                  <c:v>14</c:v>
                </c:pt>
                <c:pt idx="70">
                  <c:v>14</c:v>
                </c:pt>
                <c:pt idx="71">
                  <c:v>14</c:v>
                </c:pt>
                <c:pt idx="72">
                  <c:v>14</c:v>
                </c:pt>
                <c:pt idx="73">
                  <c:v>14</c:v>
                </c:pt>
                <c:pt idx="74">
                  <c:v>14</c:v>
                </c:pt>
                <c:pt idx="75">
                  <c:v>14</c:v>
                </c:pt>
                <c:pt idx="76">
                  <c:v>14</c:v>
                </c:pt>
                <c:pt idx="77">
                  <c:v>14</c:v>
                </c:pt>
                <c:pt idx="78">
                  <c:v>14</c:v>
                </c:pt>
                <c:pt idx="79">
                  <c:v>14</c:v>
                </c:pt>
                <c:pt idx="80">
                  <c:v>14</c:v>
                </c:pt>
                <c:pt idx="81">
                  <c:v>14</c:v>
                </c:pt>
                <c:pt idx="82">
                  <c:v>14</c:v>
                </c:pt>
                <c:pt idx="83">
                  <c:v>14</c:v>
                </c:pt>
                <c:pt idx="84">
                  <c:v>14</c:v>
                </c:pt>
                <c:pt idx="85">
                  <c:v>14</c:v>
                </c:pt>
                <c:pt idx="86">
                  <c:v>14</c:v>
                </c:pt>
                <c:pt idx="87">
                  <c:v>14</c:v>
                </c:pt>
                <c:pt idx="88">
                  <c:v>14</c:v>
                </c:pt>
                <c:pt idx="89">
                  <c:v>14</c:v>
                </c:pt>
                <c:pt idx="90">
                  <c:v>14</c:v>
                </c:pt>
                <c:pt idx="91">
                  <c:v>14</c:v>
                </c:pt>
                <c:pt idx="92">
                  <c:v>14</c:v>
                </c:pt>
                <c:pt idx="93">
                  <c:v>14</c:v>
                </c:pt>
                <c:pt idx="94">
                  <c:v>14</c:v>
                </c:pt>
                <c:pt idx="95">
                  <c:v>14</c:v>
                </c:pt>
                <c:pt idx="96">
                  <c:v>14</c:v>
                </c:pt>
                <c:pt idx="97">
                  <c:v>14</c:v>
                </c:pt>
                <c:pt idx="98">
                  <c:v>14</c:v>
                </c:pt>
                <c:pt idx="99">
                  <c:v>14</c:v>
                </c:pt>
                <c:pt idx="100">
                  <c:v>14</c:v>
                </c:pt>
                <c:pt idx="101">
                  <c:v>14</c:v>
                </c:pt>
                <c:pt idx="102">
                  <c:v>14</c:v>
                </c:pt>
                <c:pt idx="103">
                  <c:v>14</c:v>
                </c:pt>
                <c:pt idx="104">
                  <c:v>14</c:v>
                </c:pt>
                <c:pt idx="105">
                  <c:v>14</c:v>
                </c:pt>
                <c:pt idx="106">
                  <c:v>14</c:v>
                </c:pt>
                <c:pt idx="107">
                  <c:v>14</c:v>
                </c:pt>
                <c:pt idx="108">
                  <c:v>14</c:v>
                </c:pt>
                <c:pt idx="109">
                  <c:v>14</c:v>
                </c:pt>
                <c:pt idx="110">
                  <c:v>14</c:v>
                </c:pt>
                <c:pt idx="111">
                  <c:v>14</c:v>
                </c:pt>
                <c:pt idx="112">
                  <c:v>13.9</c:v>
                </c:pt>
                <c:pt idx="113">
                  <c:v>13.9</c:v>
                </c:pt>
                <c:pt idx="114">
                  <c:v>13.9</c:v>
                </c:pt>
                <c:pt idx="115">
                  <c:v>13.9</c:v>
                </c:pt>
                <c:pt idx="116">
                  <c:v>13.9</c:v>
                </c:pt>
                <c:pt idx="117">
                  <c:v>13.9</c:v>
                </c:pt>
                <c:pt idx="118">
                  <c:v>13.9</c:v>
                </c:pt>
                <c:pt idx="119">
                  <c:v>13.9</c:v>
                </c:pt>
                <c:pt idx="120">
                  <c:v>13.9</c:v>
                </c:pt>
                <c:pt idx="121">
                  <c:v>13.9</c:v>
                </c:pt>
                <c:pt idx="122">
                  <c:v>13.9</c:v>
                </c:pt>
                <c:pt idx="123">
                  <c:v>13.9</c:v>
                </c:pt>
                <c:pt idx="124">
                  <c:v>13.9</c:v>
                </c:pt>
                <c:pt idx="125">
                  <c:v>13.9</c:v>
                </c:pt>
                <c:pt idx="126">
                  <c:v>13.9</c:v>
                </c:pt>
                <c:pt idx="127">
                  <c:v>13.9</c:v>
                </c:pt>
                <c:pt idx="128">
                  <c:v>13.9</c:v>
                </c:pt>
                <c:pt idx="129">
                  <c:v>13.9</c:v>
                </c:pt>
                <c:pt idx="130">
                  <c:v>13.9</c:v>
                </c:pt>
                <c:pt idx="131">
                  <c:v>13.9</c:v>
                </c:pt>
                <c:pt idx="132">
                  <c:v>13.9</c:v>
                </c:pt>
                <c:pt idx="133">
                  <c:v>13.9</c:v>
                </c:pt>
                <c:pt idx="134">
                  <c:v>13.9</c:v>
                </c:pt>
                <c:pt idx="135">
                  <c:v>13.9</c:v>
                </c:pt>
                <c:pt idx="136">
                  <c:v>13.9</c:v>
                </c:pt>
                <c:pt idx="137">
                  <c:v>13.9</c:v>
                </c:pt>
                <c:pt idx="138">
                  <c:v>13.9</c:v>
                </c:pt>
                <c:pt idx="139">
                  <c:v>13.9</c:v>
                </c:pt>
                <c:pt idx="140">
                  <c:v>13.9</c:v>
                </c:pt>
                <c:pt idx="141">
                  <c:v>13.9</c:v>
                </c:pt>
                <c:pt idx="142">
                  <c:v>13.9</c:v>
                </c:pt>
                <c:pt idx="143">
                  <c:v>13.9</c:v>
                </c:pt>
                <c:pt idx="144">
                  <c:v>13.9</c:v>
                </c:pt>
                <c:pt idx="145">
                  <c:v>13.9</c:v>
                </c:pt>
                <c:pt idx="146">
                  <c:v>13.9</c:v>
                </c:pt>
                <c:pt idx="147">
                  <c:v>13.9</c:v>
                </c:pt>
                <c:pt idx="148">
                  <c:v>13.9</c:v>
                </c:pt>
                <c:pt idx="149">
                  <c:v>13.9</c:v>
                </c:pt>
                <c:pt idx="150">
                  <c:v>13.9</c:v>
                </c:pt>
                <c:pt idx="151">
                  <c:v>13.9</c:v>
                </c:pt>
                <c:pt idx="152">
                  <c:v>13.9</c:v>
                </c:pt>
                <c:pt idx="153">
                  <c:v>13.9</c:v>
                </c:pt>
                <c:pt idx="154">
                  <c:v>13.7</c:v>
                </c:pt>
                <c:pt idx="155">
                  <c:v>13.7</c:v>
                </c:pt>
                <c:pt idx="156">
                  <c:v>13.7</c:v>
                </c:pt>
                <c:pt idx="157">
                  <c:v>13.7</c:v>
                </c:pt>
                <c:pt idx="158">
                  <c:v>13.7</c:v>
                </c:pt>
                <c:pt idx="159">
                  <c:v>13.7</c:v>
                </c:pt>
                <c:pt idx="160">
                  <c:v>13.7</c:v>
                </c:pt>
                <c:pt idx="161">
                  <c:v>13.6</c:v>
                </c:pt>
                <c:pt idx="162">
                  <c:v>13.6</c:v>
                </c:pt>
                <c:pt idx="163">
                  <c:v>13.6</c:v>
                </c:pt>
                <c:pt idx="164">
                  <c:v>13.6</c:v>
                </c:pt>
                <c:pt idx="165">
                  <c:v>13.6</c:v>
                </c:pt>
                <c:pt idx="166">
                  <c:v>13.6</c:v>
                </c:pt>
                <c:pt idx="167">
                  <c:v>13.6</c:v>
                </c:pt>
              </c:numCache>
            </c:numRef>
          </c:yVal>
          <c:smooth val="1"/>
        </c:ser>
        <c:axId val="60454784"/>
        <c:axId val="59466112"/>
      </c:scatterChart>
      <c:valAx>
        <c:axId val="60454784"/>
        <c:scaling>
          <c:orientation val="minMax"/>
          <c:max val="168"/>
          <c:min val="0"/>
        </c:scaling>
        <c:axPos val="b"/>
        <c:title>
          <c:tx>
            <c:rich>
              <a:bodyPr/>
              <a:lstStyle/>
              <a:p>
                <a:pPr>
                  <a:defRPr lang="es-EC"/>
                </a:pPr>
                <a:r>
                  <a:rPr lang="es-EC"/>
                  <a:t>Horas</a:t>
                </a:r>
              </a:p>
            </c:rich>
          </c:tx>
        </c:title>
        <c:numFmt formatCode="General" sourceLinked="1"/>
        <c:majorTickMark val="none"/>
        <c:tickLblPos val="nextTo"/>
        <c:txPr>
          <a:bodyPr rot="0" vert="horz"/>
          <a:lstStyle/>
          <a:p>
            <a:pPr>
              <a:defRPr lang="es-EC" sz="1000" b="0" i="0" u="none" strike="noStrike" baseline="0">
                <a:solidFill>
                  <a:srgbClr val="000000"/>
                </a:solidFill>
                <a:latin typeface="Calibri"/>
                <a:ea typeface="Calibri"/>
                <a:cs typeface="Calibri"/>
              </a:defRPr>
            </a:pPr>
            <a:endParaRPr lang="es-ES"/>
          </a:p>
        </c:txPr>
        <c:crossAx val="59466112"/>
        <c:crosses val="autoZero"/>
        <c:crossBetween val="midCat"/>
      </c:valAx>
      <c:valAx>
        <c:axId val="59466112"/>
        <c:scaling>
          <c:orientation val="minMax"/>
        </c:scaling>
        <c:axPos val="l"/>
        <c:majorGridlines/>
        <c:title>
          <c:tx>
            <c:rich>
              <a:bodyPr/>
              <a:lstStyle/>
              <a:p>
                <a:pPr>
                  <a:defRPr lang="es-EC"/>
                </a:pPr>
                <a:r>
                  <a:rPr lang="en-US"/>
                  <a:t>Kilovoltios</a:t>
                </a:r>
              </a:p>
            </c:rich>
          </c:tx>
        </c:title>
        <c:numFmt formatCode="General" sourceLinked="1"/>
        <c:majorTickMark val="none"/>
        <c:tickLblPos val="nextTo"/>
        <c:txPr>
          <a:bodyPr/>
          <a:lstStyle/>
          <a:p>
            <a:pPr>
              <a:defRPr lang="es-EC"/>
            </a:pPr>
            <a:endParaRPr lang="es-ES"/>
          </a:p>
        </c:txPr>
        <c:crossAx val="60454784"/>
        <c:crosses val="autoZero"/>
        <c:crossBetween val="midCat"/>
      </c:valAx>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b="0"/>
            </a:pPr>
            <a:r>
              <a:rPr lang="es-EC" b="0" dirty="0" smtClean="0"/>
              <a:t>Alimentadora Jambelí</a:t>
            </a:r>
            <a:endParaRPr lang="es-EC" b="0" dirty="0"/>
          </a:p>
        </c:rich>
      </c:tx>
    </c:title>
    <c:plotArea>
      <c:layout/>
      <c:scatterChart>
        <c:scatterStyle val="smoothMarker"/>
        <c:ser>
          <c:idx val="0"/>
          <c:order val="0"/>
          <c:tx>
            <c:v>If-Trifásica</c:v>
          </c:tx>
          <c:marker>
            <c:symbol val="none"/>
          </c:marker>
          <c:xVal>
            <c:numRef>
              <c:f>'Posorja Alimen Jambeli'!$B$83:$L$83</c:f>
              <c:numCache>
                <c:formatCode>General</c:formatCode>
                <c:ptCount val="11"/>
                <c:pt idx="0">
                  <c:v>0</c:v>
                </c:pt>
                <c:pt idx="1">
                  <c:v>0.34400000000000008</c:v>
                </c:pt>
                <c:pt idx="2">
                  <c:v>0.441</c:v>
                </c:pt>
                <c:pt idx="3">
                  <c:v>0.60400000000000065</c:v>
                </c:pt>
                <c:pt idx="4">
                  <c:v>0.8</c:v>
                </c:pt>
                <c:pt idx="5">
                  <c:v>1.2</c:v>
                </c:pt>
                <c:pt idx="6">
                  <c:v>1.871</c:v>
                </c:pt>
                <c:pt idx="7">
                  <c:v>2.1800000000000002</c:v>
                </c:pt>
                <c:pt idx="8">
                  <c:v>2.38</c:v>
                </c:pt>
                <c:pt idx="9">
                  <c:v>2.57</c:v>
                </c:pt>
                <c:pt idx="10">
                  <c:v>2.7</c:v>
                </c:pt>
              </c:numCache>
            </c:numRef>
          </c:xVal>
          <c:yVal>
            <c:numRef>
              <c:f>'Posorja Alimen Jambeli'!$B$86:$L$86</c:f>
              <c:numCache>
                <c:formatCode>General</c:formatCode>
                <c:ptCount val="11"/>
                <c:pt idx="0">
                  <c:v>3402.2615105993177</c:v>
                </c:pt>
                <c:pt idx="1">
                  <c:v>3171.8741163801828</c:v>
                </c:pt>
                <c:pt idx="2">
                  <c:v>3111.7833825507855</c:v>
                </c:pt>
                <c:pt idx="3">
                  <c:v>3015.2311102687172</c:v>
                </c:pt>
                <c:pt idx="4">
                  <c:v>2906.0106062273312</c:v>
                </c:pt>
                <c:pt idx="5">
                  <c:v>2704.0105560653069</c:v>
                </c:pt>
                <c:pt idx="6">
                  <c:v>2417.8372378096128</c:v>
                </c:pt>
                <c:pt idx="7">
                  <c:v>2304.3245073099392</c:v>
                </c:pt>
                <c:pt idx="8">
                  <c:v>2236.0667168576692</c:v>
                </c:pt>
                <c:pt idx="9">
                  <c:v>2174.6784503832623</c:v>
                </c:pt>
                <c:pt idx="10">
                  <c:v>2134.4888559245087</c:v>
                </c:pt>
              </c:numCache>
            </c:numRef>
          </c:yVal>
          <c:smooth val="1"/>
        </c:ser>
        <c:ser>
          <c:idx val="1"/>
          <c:order val="1"/>
          <c:tx>
            <c:v>If-LíneaTierra</c:v>
          </c:tx>
          <c:marker>
            <c:symbol val="none"/>
          </c:marker>
          <c:xVal>
            <c:numRef>
              <c:f>'Posorja Alimen Jambeli'!$B$83:$L$83</c:f>
              <c:numCache>
                <c:formatCode>General</c:formatCode>
                <c:ptCount val="11"/>
                <c:pt idx="0">
                  <c:v>0</c:v>
                </c:pt>
                <c:pt idx="1">
                  <c:v>0.34400000000000008</c:v>
                </c:pt>
                <c:pt idx="2">
                  <c:v>0.441</c:v>
                </c:pt>
                <c:pt idx="3">
                  <c:v>0.60400000000000065</c:v>
                </c:pt>
                <c:pt idx="4">
                  <c:v>0.8</c:v>
                </c:pt>
                <c:pt idx="5">
                  <c:v>1.2</c:v>
                </c:pt>
                <c:pt idx="6">
                  <c:v>1.871</c:v>
                </c:pt>
                <c:pt idx="7">
                  <c:v>2.1800000000000002</c:v>
                </c:pt>
                <c:pt idx="8">
                  <c:v>2.38</c:v>
                </c:pt>
                <c:pt idx="9">
                  <c:v>2.57</c:v>
                </c:pt>
                <c:pt idx="10">
                  <c:v>2.7</c:v>
                </c:pt>
              </c:numCache>
            </c:numRef>
          </c:xVal>
          <c:yVal>
            <c:numRef>
              <c:f>'Posorja Alimen Jambeli'!$B$88:$L$88</c:f>
              <c:numCache>
                <c:formatCode>General</c:formatCode>
                <c:ptCount val="11"/>
                <c:pt idx="0">
                  <c:v>3984.3983515401724</c:v>
                </c:pt>
                <c:pt idx="1">
                  <c:v>3504.1684125965912</c:v>
                </c:pt>
                <c:pt idx="2">
                  <c:v>3387.6740374327396</c:v>
                </c:pt>
                <c:pt idx="3">
                  <c:v>3207.4960305964696</c:v>
                </c:pt>
                <c:pt idx="4">
                  <c:v>3013.5085007326638</c:v>
                </c:pt>
                <c:pt idx="5">
                  <c:v>2679.9091493322271</c:v>
                </c:pt>
                <c:pt idx="6">
                  <c:v>2256.4034537636217</c:v>
                </c:pt>
                <c:pt idx="7">
                  <c:v>2102.3712364471507</c:v>
                </c:pt>
                <c:pt idx="8">
                  <c:v>2013.1873146634246</c:v>
                </c:pt>
                <c:pt idx="9">
                  <c:v>1935.0708694490231</c:v>
                </c:pt>
                <c:pt idx="10">
                  <c:v>1884.9638935415151</c:v>
                </c:pt>
              </c:numCache>
            </c:numRef>
          </c:yVal>
          <c:smooth val="1"/>
        </c:ser>
        <c:ser>
          <c:idx val="2"/>
          <c:order val="2"/>
          <c:tx>
            <c:v>If-LíneaLínea</c:v>
          </c:tx>
          <c:marker>
            <c:symbol val="none"/>
          </c:marker>
          <c:xVal>
            <c:numRef>
              <c:f>'Posorja Alimen Jambeli'!$B$83:$L$83</c:f>
              <c:numCache>
                <c:formatCode>General</c:formatCode>
                <c:ptCount val="11"/>
                <c:pt idx="0">
                  <c:v>0</c:v>
                </c:pt>
                <c:pt idx="1">
                  <c:v>0.34400000000000008</c:v>
                </c:pt>
                <c:pt idx="2">
                  <c:v>0.441</c:v>
                </c:pt>
                <c:pt idx="3">
                  <c:v>0.60400000000000065</c:v>
                </c:pt>
                <c:pt idx="4">
                  <c:v>0.8</c:v>
                </c:pt>
                <c:pt idx="5">
                  <c:v>1.2</c:v>
                </c:pt>
                <c:pt idx="6">
                  <c:v>1.871</c:v>
                </c:pt>
                <c:pt idx="7">
                  <c:v>2.1800000000000002</c:v>
                </c:pt>
                <c:pt idx="8">
                  <c:v>2.38</c:v>
                </c:pt>
                <c:pt idx="9">
                  <c:v>2.57</c:v>
                </c:pt>
                <c:pt idx="10">
                  <c:v>2.7</c:v>
                </c:pt>
              </c:numCache>
            </c:numRef>
          </c:xVal>
          <c:yVal>
            <c:numRef>
              <c:f>'Posorja Alimen Jambeli'!$B$90:$L$90</c:f>
              <c:numCache>
                <c:formatCode>General</c:formatCode>
                <c:ptCount val="11"/>
                <c:pt idx="0">
                  <c:v>2946.444898496994</c:v>
                </c:pt>
                <c:pt idx="1">
                  <c:v>2746.9235623915461</c:v>
                </c:pt>
                <c:pt idx="2">
                  <c:v>2694.8834603632504</c:v>
                </c:pt>
                <c:pt idx="3">
                  <c:v>2611.2667397738633</c:v>
                </c:pt>
                <c:pt idx="4">
                  <c:v>2516.6790086598844</c:v>
                </c:pt>
                <c:pt idx="5">
                  <c:v>2341.7418336538253</c:v>
                </c:pt>
                <c:pt idx="6">
                  <c:v>2093.9084701590987</c:v>
                </c:pt>
                <c:pt idx="7">
                  <c:v>1995.6035618934675</c:v>
                </c:pt>
                <c:pt idx="8">
                  <c:v>1936.4905813556081</c:v>
                </c:pt>
                <c:pt idx="9">
                  <c:v>1883.3267830944831</c:v>
                </c:pt>
                <c:pt idx="10">
                  <c:v>1848.5215733254083</c:v>
                </c:pt>
              </c:numCache>
            </c:numRef>
          </c:yVal>
          <c:smooth val="1"/>
        </c:ser>
        <c:ser>
          <c:idx val="3"/>
          <c:order val="3"/>
          <c:tx>
            <c:v>If-2LíneaTierra</c:v>
          </c:tx>
          <c:marker>
            <c:symbol val="none"/>
          </c:marker>
          <c:xVal>
            <c:numRef>
              <c:f>'Posorja Alimen Jambeli'!$B$83:$L$83</c:f>
              <c:numCache>
                <c:formatCode>General</c:formatCode>
                <c:ptCount val="11"/>
                <c:pt idx="0">
                  <c:v>0</c:v>
                </c:pt>
                <c:pt idx="1">
                  <c:v>0.34400000000000008</c:v>
                </c:pt>
                <c:pt idx="2">
                  <c:v>0.441</c:v>
                </c:pt>
                <c:pt idx="3">
                  <c:v>0.60400000000000065</c:v>
                </c:pt>
                <c:pt idx="4">
                  <c:v>0.8</c:v>
                </c:pt>
                <c:pt idx="5">
                  <c:v>1.2</c:v>
                </c:pt>
                <c:pt idx="6">
                  <c:v>1.871</c:v>
                </c:pt>
                <c:pt idx="7">
                  <c:v>2.1800000000000002</c:v>
                </c:pt>
                <c:pt idx="8">
                  <c:v>2.38</c:v>
                </c:pt>
                <c:pt idx="9">
                  <c:v>2.57</c:v>
                </c:pt>
                <c:pt idx="10">
                  <c:v>2.7</c:v>
                </c:pt>
              </c:numCache>
            </c:numRef>
          </c:xVal>
          <c:yVal>
            <c:numRef>
              <c:f>'Posorja Alimen Jambeli'!$B$92:$L$92</c:f>
              <c:numCache>
                <c:formatCode>General</c:formatCode>
                <c:ptCount val="11"/>
                <c:pt idx="0">
                  <c:v>4801.3511127032834</c:v>
                </c:pt>
                <c:pt idx="1">
                  <c:v>3913.5794128230427</c:v>
                </c:pt>
                <c:pt idx="2">
                  <c:v>3716.9256461740292</c:v>
                </c:pt>
                <c:pt idx="3">
                  <c:v>3425.8786941324056</c:v>
                </c:pt>
                <c:pt idx="4">
                  <c:v>3129.2630913361627</c:v>
                </c:pt>
                <c:pt idx="5">
                  <c:v>2656.2098917958283</c:v>
                </c:pt>
                <c:pt idx="6">
                  <c:v>2115.156850571816</c:v>
                </c:pt>
                <c:pt idx="7">
                  <c:v>1932.9565736177981</c:v>
                </c:pt>
                <c:pt idx="8">
                  <c:v>1830.7094616436361</c:v>
                </c:pt>
                <c:pt idx="9">
                  <c:v>1743.0233285487798</c:v>
                </c:pt>
                <c:pt idx="10">
                  <c:v>1687.6718376555048</c:v>
                </c:pt>
              </c:numCache>
            </c:numRef>
          </c:yVal>
          <c:smooth val="1"/>
        </c:ser>
        <c:axId val="59501568"/>
        <c:axId val="60630144"/>
      </c:scatterChart>
      <c:valAx>
        <c:axId val="59501568"/>
        <c:scaling>
          <c:orientation val="minMax"/>
        </c:scaling>
        <c:axPos val="b"/>
        <c:title>
          <c:tx>
            <c:rich>
              <a:bodyPr/>
              <a:lstStyle/>
              <a:p>
                <a:pPr>
                  <a:defRPr lang="es-EC"/>
                </a:pPr>
                <a:r>
                  <a:rPr lang="es-EC"/>
                  <a:t>Kms</a:t>
                </a:r>
              </a:p>
            </c:rich>
          </c:tx>
        </c:title>
        <c:numFmt formatCode="General" sourceLinked="1"/>
        <c:majorTickMark val="none"/>
        <c:tickLblPos val="nextTo"/>
        <c:txPr>
          <a:bodyPr/>
          <a:lstStyle/>
          <a:p>
            <a:pPr>
              <a:defRPr lang="es-ES"/>
            </a:pPr>
            <a:endParaRPr lang="es-ES"/>
          </a:p>
        </c:txPr>
        <c:crossAx val="60630144"/>
        <c:crosses val="autoZero"/>
        <c:crossBetween val="midCat"/>
      </c:valAx>
      <c:valAx>
        <c:axId val="60630144"/>
        <c:scaling>
          <c:orientation val="minMax"/>
        </c:scaling>
        <c:axPos val="l"/>
        <c:majorGridlines/>
        <c:title>
          <c:tx>
            <c:rich>
              <a:bodyPr rot="-5400000" vert="horz"/>
              <a:lstStyle/>
              <a:p>
                <a:pPr>
                  <a:defRPr lang="es-EC"/>
                </a:pPr>
                <a:r>
                  <a:rPr lang="es-EC"/>
                  <a:t>Amperios</a:t>
                </a:r>
              </a:p>
            </c:rich>
          </c:tx>
        </c:title>
        <c:numFmt formatCode="General" sourceLinked="1"/>
        <c:majorTickMark val="none"/>
        <c:tickLblPos val="nextTo"/>
        <c:txPr>
          <a:bodyPr/>
          <a:lstStyle/>
          <a:p>
            <a:pPr>
              <a:defRPr lang="es-ES"/>
            </a:pPr>
            <a:endParaRPr lang="es-ES"/>
          </a:p>
        </c:txPr>
        <c:crossAx val="59501568"/>
        <c:crosses val="autoZero"/>
        <c:crossBetween val="midCat"/>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b="0" dirty="0" smtClean="0"/>
              <a:t>Alimentadora Camposorja</a:t>
            </a:r>
            <a:endParaRPr lang="es-EC" b="0" dirty="0"/>
          </a:p>
        </c:rich>
      </c:tx>
    </c:title>
    <c:plotArea>
      <c:layout/>
      <c:scatterChart>
        <c:scatterStyle val="smoothMarker"/>
        <c:ser>
          <c:idx val="0"/>
          <c:order val="0"/>
          <c:tx>
            <c:v>If-Triásica</c:v>
          </c:tx>
          <c:marker>
            <c:symbol val="none"/>
          </c:marker>
          <c:xVal>
            <c:numRef>
              <c:f>'Posorja Alimen Camposorja'!$B$85:$L$85</c:f>
              <c:numCache>
                <c:formatCode>General</c:formatCode>
                <c:ptCount val="11"/>
                <c:pt idx="0">
                  <c:v>0</c:v>
                </c:pt>
                <c:pt idx="1">
                  <c:v>1.8</c:v>
                </c:pt>
                <c:pt idx="2">
                  <c:v>3.6</c:v>
                </c:pt>
                <c:pt idx="3">
                  <c:v>5.4</c:v>
                </c:pt>
                <c:pt idx="4">
                  <c:v>7.2</c:v>
                </c:pt>
                <c:pt idx="5">
                  <c:v>9</c:v>
                </c:pt>
                <c:pt idx="6">
                  <c:v>10.8</c:v>
                </c:pt>
                <c:pt idx="7">
                  <c:v>12.6</c:v>
                </c:pt>
                <c:pt idx="8">
                  <c:v>14.4</c:v>
                </c:pt>
                <c:pt idx="9">
                  <c:v>16.2</c:v>
                </c:pt>
                <c:pt idx="10">
                  <c:v>18</c:v>
                </c:pt>
              </c:numCache>
            </c:numRef>
          </c:xVal>
          <c:yVal>
            <c:numRef>
              <c:f>'Posorja Alimen Camposorja'!$B$88:$L$88</c:f>
              <c:numCache>
                <c:formatCode>General</c:formatCode>
                <c:ptCount val="11"/>
                <c:pt idx="0">
                  <c:v>3402.2615105993177</c:v>
                </c:pt>
                <c:pt idx="1">
                  <c:v>2445.4132275347665</c:v>
                </c:pt>
                <c:pt idx="2">
                  <c:v>1890.9896884005361</c:v>
                </c:pt>
                <c:pt idx="3">
                  <c:v>1536.3084420302598</c:v>
                </c:pt>
                <c:pt idx="4">
                  <c:v>1291.7322580299694</c:v>
                </c:pt>
                <c:pt idx="5">
                  <c:v>1113.4894156809651</c:v>
                </c:pt>
                <c:pt idx="6">
                  <c:v>978.05821982821749</c:v>
                </c:pt>
                <c:pt idx="7">
                  <c:v>871.77690698407025</c:v>
                </c:pt>
                <c:pt idx="8">
                  <c:v>786.20238161294958</c:v>
                </c:pt>
                <c:pt idx="9">
                  <c:v>715.84895941255149</c:v>
                </c:pt>
                <c:pt idx="10">
                  <c:v>657.00342600625254</c:v>
                </c:pt>
              </c:numCache>
            </c:numRef>
          </c:yVal>
          <c:smooth val="1"/>
        </c:ser>
        <c:ser>
          <c:idx val="1"/>
          <c:order val="1"/>
          <c:tx>
            <c:v>If-LíneaTierra</c:v>
          </c:tx>
          <c:marker>
            <c:symbol val="none"/>
          </c:marker>
          <c:xVal>
            <c:numRef>
              <c:f>'Posorja Alimen Camposorja'!$B$85:$L$85</c:f>
              <c:numCache>
                <c:formatCode>General</c:formatCode>
                <c:ptCount val="11"/>
                <c:pt idx="0">
                  <c:v>0</c:v>
                </c:pt>
                <c:pt idx="1">
                  <c:v>1.8</c:v>
                </c:pt>
                <c:pt idx="2">
                  <c:v>3.6</c:v>
                </c:pt>
                <c:pt idx="3">
                  <c:v>5.4</c:v>
                </c:pt>
                <c:pt idx="4">
                  <c:v>7.2</c:v>
                </c:pt>
                <c:pt idx="5">
                  <c:v>9</c:v>
                </c:pt>
                <c:pt idx="6">
                  <c:v>10.8</c:v>
                </c:pt>
                <c:pt idx="7">
                  <c:v>12.6</c:v>
                </c:pt>
                <c:pt idx="8">
                  <c:v>14.4</c:v>
                </c:pt>
                <c:pt idx="9">
                  <c:v>16.2</c:v>
                </c:pt>
                <c:pt idx="10">
                  <c:v>18</c:v>
                </c:pt>
              </c:numCache>
            </c:numRef>
          </c:xVal>
          <c:yVal>
            <c:numRef>
              <c:f>'Posorja Alimen Camposorja'!$B$90:$L$90</c:f>
              <c:numCache>
                <c:formatCode>General</c:formatCode>
                <c:ptCount val="11"/>
                <c:pt idx="0">
                  <c:v>3984.3983515401724</c:v>
                </c:pt>
                <c:pt idx="1">
                  <c:v>2294.9518630479852</c:v>
                </c:pt>
                <c:pt idx="2">
                  <c:v>1597.6386665265529</c:v>
                </c:pt>
                <c:pt idx="3">
                  <c:v>1222.8570009421351</c:v>
                </c:pt>
                <c:pt idx="4">
                  <c:v>989.80463874140298</c:v>
                </c:pt>
                <c:pt idx="5">
                  <c:v>831.10817313151858</c:v>
                </c:pt>
                <c:pt idx="6">
                  <c:v>716.15723522625183</c:v>
                </c:pt>
                <c:pt idx="7">
                  <c:v>629.0861593038768</c:v>
                </c:pt>
                <c:pt idx="8">
                  <c:v>560.86317364618355</c:v>
                </c:pt>
                <c:pt idx="9">
                  <c:v>505.97295313045436</c:v>
                </c:pt>
                <c:pt idx="10">
                  <c:v>460.85872023005777</c:v>
                </c:pt>
              </c:numCache>
            </c:numRef>
          </c:yVal>
          <c:smooth val="1"/>
        </c:ser>
        <c:ser>
          <c:idx val="2"/>
          <c:order val="2"/>
          <c:tx>
            <c:v>If-LíneaLínea</c:v>
          </c:tx>
          <c:marker>
            <c:symbol val="none"/>
          </c:marker>
          <c:xVal>
            <c:numRef>
              <c:f>'Posorja Alimen Camposorja'!$B$85:$L$85</c:f>
              <c:numCache>
                <c:formatCode>General</c:formatCode>
                <c:ptCount val="11"/>
                <c:pt idx="0">
                  <c:v>0</c:v>
                </c:pt>
                <c:pt idx="1">
                  <c:v>1.8</c:v>
                </c:pt>
                <c:pt idx="2">
                  <c:v>3.6</c:v>
                </c:pt>
                <c:pt idx="3">
                  <c:v>5.4</c:v>
                </c:pt>
                <c:pt idx="4">
                  <c:v>7.2</c:v>
                </c:pt>
                <c:pt idx="5">
                  <c:v>9</c:v>
                </c:pt>
                <c:pt idx="6">
                  <c:v>10.8</c:v>
                </c:pt>
                <c:pt idx="7">
                  <c:v>12.6</c:v>
                </c:pt>
                <c:pt idx="8">
                  <c:v>14.4</c:v>
                </c:pt>
                <c:pt idx="9">
                  <c:v>16.2</c:v>
                </c:pt>
                <c:pt idx="10">
                  <c:v>18</c:v>
                </c:pt>
              </c:numCache>
            </c:numRef>
          </c:xVal>
          <c:yVal>
            <c:numRef>
              <c:f>'Posorja Alimen Camposorja'!$B$92:$L$92</c:f>
              <c:numCache>
                <c:formatCode>General</c:formatCode>
                <c:ptCount val="11"/>
                <c:pt idx="0">
                  <c:v>2946.444898496994</c:v>
                </c:pt>
                <c:pt idx="1">
                  <c:v>2117.7899777955854</c:v>
                </c:pt>
                <c:pt idx="2">
                  <c:v>1637.6451084492817</c:v>
                </c:pt>
                <c:pt idx="3">
                  <c:v>1330.4821388466978</c:v>
                </c:pt>
                <c:pt idx="4">
                  <c:v>1118.6729503417891</c:v>
                </c:pt>
                <c:pt idx="5">
                  <c:v>964.31012082480015</c:v>
                </c:pt>
                <c:pt idx="6">
                  <c:v>847.02326475142297</c:v>
                </c:pt>
                <c:pt idx="7">
                  <c:v>754.98094788082847</c:v>
                </c:pt>
                <c:pt idx="8">
                  <c:v>680.87123499264203</c:v>
                </c:pt>
                <c:pt idx="9">
                  <c:v>619.94338412392517</c:v>
                </c:pt>
                <c:pt idx="10">
                  <c:v>568.98165729482298</c:v>
                </c:pt>
              </c:numCache>
            </c:numRef>
          </c:yVal>
          <c:smooth val="1"/>
        </c:ser>
        <c:ser>
          <c:idx val="3"/>
          <c:order val="3"/>
          <c:tx>
            <c:v>If-2LíneasTierra</c:v>
          </c:tx>
          <c:marker>
            <c:symbol val="none"/>
          </c:marker>
          <c:xVal>
            <c:numRef>
              <c:f>'Posorja Alimen Camposorja'!$B$85:$L$85</c:f>
              <c:numCache>
                <c:formatCode>General</c:formatCode>
                <c:ptCount val="11"/>
                <c:pt idx="0">
                  <c:v>0</c:v>
                </c:pt>
                <c:pt idx="1">
                  <c:v>1.8</c:v>
                </c:pt>
                <c:pt idx="2">
                  <c:v>3.6</c:v>
                </c:pt>
                <c:pt idx="3">
                  <c:v>5.4</c:v>
                </c:pt>
                <c:pt idx="4">
                  <c:v>7.2</c:v>
                </c:pt>
                <c:pt idx="5">
                  <c:v>9</c:v>
                </c:pt>
                <c:pt idx="6">
                  <c:v>10.8</c:v>
                </c:pt>
                <c:pt idx="7">
                  <c:v>12.6</c:v>
                </c:pt>
                <c:pt idx="8">
                  <c:v>14.4</c:v>
                </c:pt>
                <c:pt idx="9">
                  <c:v>16.2</c:v>
                </c:pt>
                <c:pt idx="10">
                  <c:v>18</c:v>
                </c:pt>
              </c:numCache>
            </c:numRef>
          </c:xVal>
          <c:yVal>
            <c:numRef>
              <c:f>'Posorja Alimen Camposorja'!$B$94:$L$94</c:f>
              <c:numCache>
                <c:formatCode>General</c:formatCode>
                <c:ptCount val="11"/>
                <c:pt idx="0">
                  <c:v>4801.3511127032834</c:v>
                </c:pt>
                <c:pt idx="1">
                  <c:v>2161.9086837381888</c:v>
                </c:pt>
                <c:pt idx="2">
                  <c:v>1383.0338537515731</c:v>
                </c:pt>
                <c:pt idx="3">
                  <c:v>1015.396004836446</c:v>
                </c:pt>
                <c:pt idx="4">
                  <c:v>801.85601684097196</c:v>
                </c:pt>
                <c:pt idx="5">
                  <c:v>662.42461615714842</c:v>
                </c:pt>
                <c:pt idx="6">
                  <c:v>564.26005805149134</c:v>
                </c:pt>
                <c:pt idx="7">
                  <c:v>491.41559129171003</c:v>
                </c:pt>
                <c:pt idx="8">
                  <c:v>435.21898661111464</c:v>
                </c:pt>
                <c:pt idx="9">
                  <c:v>390.55087689601942</c:v>
                </c:pt>
                <c:pt idx="10">
                  <c:v>354.19500555401225</c:v>
                </c:pt>
              </c:numCache>
            </c:numRef>
          </c:yVal>
          <c:smooth val="1"/>
        </c:ser>
        <c:axId val="60668928"/>
        <c:axId val="60675200"/>
      </c:scatterChart>
      <c:valAx>
        <c:axId val="60668928"/>
        <c:scaling>
          <c:orientation val="minMax"/>
        </c:scaling>
        <c:axPos val="b"/>
        <c:title>
          <c:tx>
            <c:rich>
              <a:bodyPr/>
              <a:lstStyle/>
              <a:p>
                <a:pPr>
                  <a:defRPr lang="es-EC"/>
                </a:pPr>
                <a:r>
                  <a:rPr lang="es-EC"/>
                  <a:t>Kms</a:t>
                </a:r>
              </a:p>
            </c:rich>
          </c:tx>
        </c:title>
        <c:numFmt formatCode="General" sourceLinked="1"/>
        <c:majorTickMark val="none"/>
        <c:tickLblPos val="nextTo"/>
        <c:txPr>
          <a:bodyPr/>
          <a:lstStyle/>
          <a:p>
            <a:pPr>
              <a:defRPr lang="es-ES"/>
            </a:pPr>
            <a:endParaRPr lang="es-ES"/>
          </a:p>
        </c:txPr>
        <c:crossAx val="60675200"/>
        <c:crosses val="autoZero"/>
        <c:crossBetween val="midCat"/>
      </c:valAx>
      <c:valAx>
        <c:axId val="60675200"/>
        <c:scaling>
          <c:orientation val="minMax"/>
        </c:scaling>
        <c:axPos val="l"/>
        <c:majorGridlines/>
        <c:title>
          <c:tx>
            <c:rich>
              <a:bodyPr rot="-5400000" vert="horz"/>
              <a:lstStyle/>
              <a:p>
                <a:pPr>
                  <a:defRPr lang="es-EC"/>
                </a:pPr>
                <a:r>
                  <a:rPr lang="es-EC"/>
                  <a:t>Amperios</a:t>
                </a:r>
              </a:p>
            </c:rich>
          </c:tx>
        </c:title>
        <c:numFmt formatCode="General" sourceLinked="1"/>
        <c:majorTickMark val="none"/>
        <c:tickLblPos val="nextTo"/>
        <c:txPr>
          <a:bodyPr/>
          <a:lstStyle/>
          <a:p>
            <a:pPr>
              <a:defRPr lang="es-ES"/>
            </a:pPr>
            <a:endParaRPr lang="es-ES"/>
          </a:p>
        </c:txPr>
        <c:crossAx val="60668928"/>
        <c:crosses val="autoZero"/>
        <c:crossBetween val="midCat"/>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n-US" b="0" dirty="0" err="1" smtClean="0"/>
              <a:t>Alimentadora</a:t>
            </a:r>
            <a:r>
              <a:rPr lang="en-US" b="0" dirty="0" smtClean="0"/>
              <a:t> Posorja</a:t>
            </a:r>
            <a:endParaRPr lang="es-EC" b="0" dirty="0"/>
          </a:p>
        </c:rich>
      </c:tx>
    </c:title>
    <c:plotArea>
      <c:layout/>
      <c:scatterChart>
        <c:scatterStyle val="smoothMarker"/>
        <c:ser>
          <c:idx val="0"/>
          <c:order val="0"/>
          <c:tx>
            <c:v>If-Trifásica</c:v>
          </c:tx>
          <c:marker>
            <c:symbol val="none"/>
          </c:marker>
          <c:xVal>
            <c:numRef>
              <c:f>'Posorja Alimen Posorja'!$R$67:$AF$67</c:f>
              <c:numCache>
                <c:formatCode>General</c:formatCode>
                <c:ptCount val="15"/>
                <c:pt idx="0">
                  <c:v>0</c:v>
                </c:pt>
                <c:pt idx="1">
                  <c:v>1.1299999999999906</c:v>
                </c:pt>
                <c:pt idx="2">
                  <c:v>2.2599999999999998</c:v>
                </c:pt>
                <c:pt idx="3">
                  <c:v>3.3899999999999997</c:v>
                </c:pt>
                <c:pt idx="4">
                  <c:v>4.5199999999999996</c:v>
                </c:pt>
                <c:pt idx="5">
                  <c:v>5.6499999999999995</c:v>
                </c:pt>
                <c:pt idx="6">
                  <c:v>6.95</c:v>
                </c:pt>
                <c:pt idx="7">
                  <c:v>8.08</c:v>
                </c:pt>
                <c:pt idx="8">
                  <c:v>9.2100000000000009</c:v>
                </c:pt>
                <c:pt idx="9">
                  <c:v>10.34</c:v>
                </c:pt>
                <c:pt idx="10">
                  <c:v>11.47</c:v>
                </c:pt>
                <c:pt idx="11">
                  <c:v>12.6</c:v>
                </c:pt>
                <c:pt idx="12">
                  <c:v>13.73</c:v>
                </c:pt>
                <c:pt idx="13">
                  <c:v>14.860000000000024</c:v>
                </c:pt>
                <c:pt idx="14">
                  <c:v>15.99</c:v>
                </c:pt>
              </c:numCache>
            </c:numRef>
          </c:xVal>
          <c:yVal>
            <c:numRef>
              <c:f>'Posorja Alimen Posorja'!$R$70:$AF$70</c:f>
              <c:numCache>
                <c:formatCode>General</c:formatCode>
                <c:ptCount val="15"/>
                <c:pt idx="0">
                  <c:v>3402.2615105993177</c:v>
                </c:pt>
                <c:pt idx="1">
                  <c:v>2737.4851803668257</c:v>
                </c:pt>
                <c:pt idx="2">
                  <c:v>2276.5550577203321</c:v>
                </c:pt>
                <c:pt idx="3">
                  <c:v>1942.904746320288</c:v>
                </c:pt>
                <c:pt idx="4">
                  <c:v>1691.9477001592761</c:v>
                </c:pt>
                <c:pt idx="5">
                  <c:v>1497.0655619345061</c:v>
                </c:pt>
                <c:pt idx="6">
                  <c:v>1321.0233690918992</c:v>
                </c:pt>
                <c:pt idx="7">
                  <c:v>1198.0742608363121</c:v>
                </c:pt>
                <c:pt idx="8">
                  <c:v>1095.8099393106504</c:v>
                </c:pt>
                <c:pt idx="9">
                  <c:v>1009.4668808411229</c:v>
                </c:pt>
                <c:pt idx="10">
                  <c:v>935.62675579318477</c:v>
                </c:pt>
                <c:pt idx="11">
                  <c:v>871.77690698407025</c:v>
                </c:pt>
                <c:pt idx="12">
                  <c:v>816.03119677054167</c:v>
                </c:pt>
                <c:pt idx="13">
                  <c:v>766.94740465449547</c:v>
                </c:pt>
                <c:pt idx="14">
                  <c:v>723.4045958410394</c:v>
                </c:pt>
              </c:numCache>
            </c:numRef>
          </c:yVal>
          <c:smooth val="1"/>
        </c:ser>
        <c:ser>
          <c:idx val="1"/>
          <c:order val="1"/>
          <c:tx>
            <c:v>If-LíneaTierra</c:v>
          </c:tx>
          <c:marker>
            <c:symbol val="none"/>
          </c:marker>
          <c:xVal>
            <c:numRef>
              <c:f>'Posorja Alimen Posorja'!$R$67:$AF$67</c:f>
              <c:numCache>
                <c:formatCode>General</c:formatCode>
                <c:ptCount val="15"/>
                <c:pt idx="0">
                  <c:v>0</c:v>
                </c:pt>
                <c:pt idx="1">
                  <c:v>1.1299999999999906</c:v>
                </c:pt>
                <c:pt idx="2">
                  <c:v>2.2599999999999998</c:v>
                </c:pt>
                <c:pt idx="3">
                  <c:v>3.3899999999999997</c:v>
                </c:pt>
                <c:pt idx="4">
                  <c:v>4.5199999999999996</c:v>
                </c:pt>
                <c:pt idx="5">
                  <c:v>5.6499999999999995</c:v>
                </c:pt>
                <c:pt idx="6">
                  <c:v>6.95</c:v>
                </c:pt>
                <c:pt idx="7">
                  <c:v>8.08</c:v>
                </c:pt>
                <c:pt idx="8">
                  <c:v>9.2100000000000009</c:v>
                </c:pt>
                <c:pt idx="9">
                  <c:v>10.34</c:v>
                </c:pt>
                <c:pt idx="10">
                  <c:v>11.47</c:v>
                </c:pt>
                <c:pt idx="11">
                  <c:v>12.6</c:v>
                </c:pt>
                <c:pt idx="12">
                  <c:v>13.73</c:v>
                </c:pt>
                <c:pt idx="13">
                  <c:v>14.860000000000024</c:v>
                </c:pt>
                <c:pt idx="14">
                  <c:v>15.99</c:v>
                </c:pt>
              </c:numCache>
            </c:numRef>
          </c:xVal>
          <c:yVal>
            <c:numRef>
              <c:f>'Posorja Alimen Posorja'!$R$72:$AF$72</c:f>
              <c:numCache>
                <c:formatCode>General</c:formatCode>
                <c:ptCount val="15"/>
                <c:pt idx="0">
                  <c:v>3984.3983515401724</c:v>
                </c:pt>
                <c:pt idx="1">
                  <c:v>2733.0676092209137</c:v>
                </c:pt>
                <c:pt idx="2">
                  <c:v>2065.7862560885796</c:v>
                </c:pt>
                <c:pt idx="3">
                  <c:v>1656.6698237292587</c:v>
                </c:pt>
                <c:pt idx="4">
                  <c:v>1381.5051856939235</c:v>
                </c:pt>
                <c:pt idx="5">
                  <c:v>1184.1778061834127</c:v>
                </c:pt>
                <c:pt idx="6">
                  <c:v>1016.7445067110759</c:v>
                </c:pt>
                <c:pt idx="7">
                  <c:v>905.32231202122739</c:v>
                </c:pt>
                <c:pt idx="8">
                  <c:v>815.83682920657202</c:v>
                </c:pt>
                <c:pt idx="9">
                  <c:v>742.40653689012186</c:v>
                </c:pt>
                <c:pt idx="10">
                  <c:v>681.0754338826066</c:v>
                </c:pt>
                <c:pt idx="11">
                  <c:v>629.0861593038768</c:v>
                </c:pt>
                <c:pt idx="12">
                  <c:v>584.45872154231461</c:v>
                </c:pt>
                <c:pt idx="13">
                  <c:v>545.73497221551895</c:v>
                </c:pt>
                <c:pt idx="14">
                  <c:v>511.81752673426342</c:v>
                </c:pt>
              </c:numCache>
            </c:numRef>
          </c:yVal>
          <c:smooth val="1"/>
        </c:ser>
        <c:ser>
          <c:idx val="2"/>
          <c:order val="2"/>
          <c:tx>
            <c:v>If-LíneaLínea</c:v>
          </c:tx>
          <c:marker>
            <c:symbol val="none"/>
          </c:marker>
          <c:xVal>
            <c:numRef>
              <c:f>'Posorja Alimen Posorja'!$R$67:$AF$67</c:f>
              <c:numCache>
                <c:formatCode>General</c:formatCode>
                <c:ptCount val="15"/>
                <c:pt idx="0">
                  <c:v>0</c:v>
                </c:pt>
                <c:pt idx="1">
                  <c:v>1.1299999999999906</c:v>
                </c:pt>
                <c:pt idx="2">
                  <c:v>2.2599999999999998</c:v>
                </c:pt>
                <c:pt idx="3">
                  <c:v>3.3899999999999997</c:v>
                </c:pt>
                <c:pt idx="4">
                  <c:v>4.5199999999999996</c:v>
                </c:pt>
                <c:pt idx="5">
                  <c:v>5.6499999999999995</c:v>
                </c:pt>
                <c:pt idx="6">
                  <c:v>6.95</c:v>
                </c:pt>
                <c:pt idx="7">
                  <c:v>8.08</c:v>
                </c:pt>
                <c:pt idx="8">
                  <c:v>9.2100000000000009</c:v>
                </c:pt>
                <c:pt idx="9">
                  <c:v>10.34</c:v>
                </c:pt>
                <c:pt idx="10">
                  <c:v>11.47</c:v>
                </c:pt>
                <c:pt idx="11">
                  <c:v>12.6</c:v>
                </c:pt>
                <c:pt idx="12">
                  <c:v>13.73</c:v>
                </c:pt>
                <c:pt idx="13">
                  <c:v>14.860000000000024</c:v>
                </c:pt>
                <c:pt idx="14">
                  <c:v>15.99</c:v>
                </c:pt>
              </c:numCache>
            </c:numRef>
          </c:xVal>
          <c:yVal>
            <c:numRef>
              <c:f>'Posorja Alimen Posorja'!$R$74:$AF$74</c:f>
              <c:numCache>
                <c:formatCode>General</c:formatCode>
                <c:ptCount val="15"/>
                <c:pt idx="0">
                  <c:v>2946.444898496994</c:v>
                </c:pt>
                <c:pt idx="1">
                  <c:v>2370.7317086811022</c:v>
                </c:pt>
                <c:pt idx="2">
                  <c:v>1971.5545130997564</c:v>
                </c:pt>
                <c:pt idx="3">
                  <c:v>1682.6048674467311</c:v>
                </c:pt>
                <c:pt idx="4">
                  <c:v>1465.2696902125879</c:v>
                </c:pt>
                <c:pt idx="5">
                  <c:v>1296.4968077661197</c:v>
                </c:pt>
                <c:pt idx="6">
                  <c:v>1144.0397966264916</c:v>
                </c:pt>
                <c:pt idx="7">
                  <c:v>1037.5627455045228</c:v>
                </c:pt>
                <c:pt idx="8">
                  <c:v>948.99924516250724</c:v>
                </c:pt>
                <c:pt idx="9">
                  <c:v>874.22396308745135</c:v>
                </c:pt>
                <c:pt idx="10">
                  <c:v>810.27653897732534</c:v>
                </c:pt>
                <c:pt idx="11">
                  <c:v>754.98094788082847</c:v>
                </c:pt>
                <c:pt idx="12">
                  <c:v>706.70374668390753</c:v>
                </c:pt>
                <c:pt idx="13">
                  <c:v>664.19593579733805</c:v>
                </c:pt>
                <c:pt idx="14">
                  <c:v>626.48675721275515</c:v>
                </c:pt>
              </c:numCache>
            </c:numRef>
          </c:yVal>
          <c:smooth val="1"/>
        </c:ser>
        <c:ser>
          <c:idx val="3"/>
          <c:order val="3"/>
          <c:tx>
            <c:v>If-2LíneasTierra</c:v>
          </c:tx>
          <c:marker>
            <c:symbol val="none"/>
          </c:marker>
          <c:xVal>
            <c:numRef>
              <c:f>'Posorja Alimen Posorja'!$R$67:$AF$67</c:f>
              <c:numCache>
                <c:formatCode>General</c:formatCode>
                <c:ptCount val="15"/>
                <c:pt idx="0">
                  <c:v>0</c:v>
                </c:pt>
                <c:pt idx="1">
                  <c:v>1.1299999999999906</c:v>
                </c:pt>
                <c:pt idx="2">
                  <c:v>2.2599999999999998</c:v>
                </c:pt>
                <c:pt idx="3">
                  <c:v>3.3899999999999997</c:v>
                </c:pt>
                <c:pt idx="4">
                  <c:v>4.5199999999999996</c:v>
                </c:pt>
                <c:pt idx="5">
                  <c:v>5.6499999999999995</c:v>
                </c:pt>
                <c:pt idx="6">
                  <c:v>6.95</c:v>
                </c:pt>
                <c:pt idx="7">
                  <c:v>8.08</c:v>
                </c:pt>
                <c:pt idx="8">
                  <c:v>9.2100000000000009</c:v>
                </c:pt>
                <c:pt idx="9">
                  <c:v>10.34</c:v>
                </c:pt>
                <c:pt idx="10">
                  <c:v>11.47</c:v>
                </c:pt>
                <c:pt idx="11">
                  <c:v>12.6</c:v>
                </c:pt>
                <c:pt idx="12">
                  <c:v>13.73</c:v>
                </c:pt>
                <c:pt idx="13">
                  <c:v>14.860000000000024</c:v>
                </c:pt>
                <c:pt idx="14">
                  <c:v>15.99</c:v>
                </c:pt>
              </c:numCache>
            </c:numRef>
          </c:xVal>
          <c:yVal>
            <c:numRef>
              <c:f>'Posorja Alimen Posorja'!$R$76:$AF$76</c:f>
              <c:numCache>
                <c:formatCode>General</c:formatCode>
                <c:ptCount val="15"/>
                <c:pt idx="0">
                  <c:v>4801.3511127032834</c:v>
                </c:pt>
                <c:pt idx="1">
                  <c:v>2728.6456325277386</c:v>
                </c:pt>
                <c:pt idx="2">
                  <c:v>1890.7322270040959</c:v>
                </c:pt>
                <c:pt idx="3">
                  <c:v>1443.9134344858908</c:v>
                </c:pt>
                <c:pt idx="4">
                  <c:v>1167.1821743747996</c:v>
                </c:pt>
                <c:pt idx="5">
                  <c:v>979.19848431688865</c:v>
                </c:pt>
                <c:pt idx="6">
                  <c:v>825.99350822239353</c:v>
                </c:pt>
                <c:pt idx="7">
                  <c:v>727.05117518157749</c:v>
                </c:pt>
                <c:pt idx="8">
                  <c:v>649.24938544444171</c:v>
                </c:pt>
                <c:pt idx="9">
                  <c:v>586.47315947844652</c:v>
                </c:pt>
                <c:pt idx="10">
                  <c:v>534.75657516781803</c:v>
                </c:pt>
                <c:pt idx="11">
                  <c:v>491.41559129171003</c:v>
                </c:pt>
                <c:pt idx="12">
                  <c:v>454.56916172695435</c:v>
                </c:pt>
                <c:pt idx="13">
                  <c:v>422.85999471124796</c:v>
                </c:pt>
                <c:pt idx="14">
                  <c:v>395.28420801292151</c:v>
                </c:pt>
              </c:numCache>
            </c:numRef>
          </c:yVal>
          <c:smooth val="1"/>
        </c:ser>
        <c:axId val="60587008"/>
        <c:axId val="60601472"/>
      </c:scatterChart>
      <c:valAx>
        <c:axId val="60587008"/>
        <c:scaling>
          <c:orientation val="minMax"/>
        </c:scaling>
        <c:axPos val="b"/>
        <c:title>
          <c:tx>
            <c:rich>
              <a:bodyPr/>
              <a:lstStyle/>
              <a:p>
                <a:pPr>
                  <a:defRPr lang="es-EC"/>
                </a:pPr>
                <a:r>
                  <a:rPr lang="es-EC"/>
                  <a:t>Kms</a:t>
                </a:r>
              </a:p>
            </c:rich>
          </c:tx>
        </c:title>
        <c:numFmt formatCode="General" sourceLinked="1"/>
        <c:majorTickMark val="none"/>
        <c:tickLblPos val="nextTo"/>
        <c:txPr>
          <a:bodyPr/>
          <a:lstStyle/>
          <a:p>
            <a:pPr>
              <a:defRPr lang="es-ES"/>
            </a:pPr>
            <a:endParaRPr lang="es-ES"/>
          </a:p>
        </c:txPr>
        <c:crossAx val="60601472"/>
        <c:crosses val="autoZero"/>
        <c:crossBetween val="midCat"/>
      </c:valAx>
      <c:valAx>
        <c:axId val="60601472"/>
        <c:scaling>
          <c:orientation val="minMax"/>
        </c:scaling>
        <c:axPos val="l"/>
        <c:majorGridlines/>
        <c:title>
          <c:tx>
            <c:rich>
              <a:bodyPr rot="-5400000" vert="horz"/>
              <a:lstStyle/>
              <a:p>
                <a:pPr>
                  <a:defRPr lang="es-EC"/>
                </a:pPr>
                <a:r>
                  <a:rPr lang="es-EC"/>
                  <a:t>Amperios</a:t>
                </a:r>
              </a:p>
            </c:rich>
          </c:tx>
        </c:title>
        <c:numFmt formatCode="General" sourceLinked="1"/>
        <c:majorTickMark val="none"/>
        <c:tickLblPos val="nextTo"/>
        <c:txPr>
          <a:bodyPr/>
          <a:lstStyle/>
          <a:p>
            <a:pPr>
              <a:defRPr lang="es-ES"/>
            </a:pPr>
            <a:endParaRPr lang="es-ES"/>
          </a:p>
        </c:txPr>
        <c:crossAx val="60587008"/>
        <c:crosses val="autoZero"/>
        <c:crossBetween val="midCat"/>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b="0" dirty="0" smtClean="0"/>
              <a:t>Alimentadora Real</a:t>
            </a:r>
            <a:endParaRPr lang="es-EC" b="0" dirty="0"/>
          </a:p>
        </c:rich>
      </c:tx>
      <c:layout>
        <c:manualLayout>
          <c:xMode val="edge"/>
          <c:yMode val="edge"/>
          <c:x val="0.26496624173234767"/>
          <c:y val="2.7777777777777801E-2"/>
        </c:manualLayout>
      </c:layout>
    </c:title>
    <c:plotArea>
      <c:layout/>
      <c:scatterChart>
        <c:scatterStyle val="smoothMarker"/>
        <c:ser>
          <c:idx val="0"/>
          <c:order val="0"/>
          <c:tx>
            <c:v>If-Trifásica</c:v>
          </c:tx>
          <c:marker>
            <c:symbol val="none"/>
          </c:marker>
          <c:xVal>
            <c:numRef>
              <c:f>'Posorja Alimen Real'!$O$67:$Z$67</c:f>
              <c:numCache>
                <c:formatCode>General</c:formatCode>
                <c:ptCount val="12"/>
                <c:pt idx="0">
                  <c:v>0</c:v>
                </c:pt>
                <c:pt idx="1">
                  <c:v>0.23200000000000001</c:v>
                </c:pt>
                <c:pt idx="2">
                  <c:v>0.46</c:v>
                </c:pt>
                <c:pt idx="3">
                  <c:v>0.69599999999999995</c:v>
                </c:pt>
                <c:pt idx="4">
                  <c:v>0.92800000000000005</c:v>
                </c:pt>
                <c:pt idx="5">
                  <c:v>1.1599999999999906</c:v>
                </c:pt>
                <c:pt idx="6">
                  <c:v>1.3900000000000001</c:v>
                </c:pt>
                <c:pt idx="7">
                  <c:v>1.62</c:v>
                </c:pt>
                <c:pt idx="8">
                  <c:v>1.85</c:v>
                </c:pt>
                <c:pt idx="9">
                  <c:v>2.08</c:v>
                </c:pt>
                <c:pt idx="10">
                  <c:v>2.3099999999999987</c:v>
                </c:pt>
                <c:pt idx="11">
                  <c:v>2.544</c:v>
                </c:pt>
              </c:numCache>
            </c:numRef>
          </c:xVal>
          <c:yVal>
            <c:numRef>
              <c:f>'Posorja Alimen Real'!$O$70:$Z$70</c:f>
              <c:numCache>
                <c:formatCode>General</c:formatCode>
                <c:ptCount val="12"/>
                <c:pt idx="0">
                  <c:v>3402.2615105993177</c:v>
                </c:pt>
                <c:pt idx="1">
                  <c:v>3243.8355103665449</c:v>
                </c:pt>
                <c:pt idx="2">
                  <c:v>3100.2479406129187</c:v>
                </c:pt>
                <c:pt idx="3">
                  <c:v>2963.0632021613851</c:v>
                </c:pt>
                <c:pt idx="4">
                  <c:v>2838.4606438452042</c:v>
                </c:pt>
                <c:pt idx="5">
                  <c:v>2723.0464756308188</c:v>
                </c:pt>
                <c:pt idx="6">
                  <c:v>2616.8339575266036</c:v>
                </c:pt>
                <c:pt idx="7">
                  <c:v>2518.0244469723912</c:v>
                </c:pt>
                <c:pt idx="8">
                  <c:v>2425.9327358413825</c:v>
                </c:pt>
                <c:pt idx="9">
                  <c:v>2339.9463240742466</c:v>
                </c:pt>
                <c:pt idx="10">
                  <c:v>2259.5178174634602</c:v>
                </c:pt>
                <c:pt idx="11">
                  <c:v>2182.8893717049782</c:v>
                </c:pt>
              </c:numCache>
            </c:numRef>
          </c:yVal>
          <c:smooth val="1"/>
        </c:ser>
        <c:ser>
          <c:idx val="1"/>
          <c:order val="1"/>
          <c:tx>
            <c:v>If-LíneaTierra</c:v>
          </c:tx>
          <c:marker>
            <c:symbol val="none"/>
          </c:marker>
          <c:xVal>
            <c:numRef>
              <c:f>'Posorja Alimen Real'!$O$67:$Z$67</c:f>
              <c:numCache>
                <c:formatCode>General</c:formatCode>
                <c:ptCount val="12"/>
                <c:pt idx="0">
                  <c:v>0</c:v>
                </c:pt>
                <c:pt idx="1">
                  <c:v>0.23200000000000001</c:v>
                </c:pt>
                <c:pt idx="2">
                  <c:v>0.46</c:v>
                </c:pt>
                <c:pt idx="3">
                  <c:v>0.69599999999999995</c:v>
                </c:pt>
                <c:pt idx="4">
                  <c:v>0.92800000000000005</c:v>
                </c:pt>
                <c:pt idx="5">
                  <c:v>1.1599999999999906</c:v>
                </c:pt>
                <c:pt idx="6">
                  <c:v>1.3900000000000001</c:v>
                </c:pt>
                <c:pt idx="7">
                  <c:v>1.62</c:v>
                </c:pt>
                <c:pt idx="8">
                  <c:v>1.85</c:v>
                </c:pt>
                <c:pt idx="9">
                  <c:v>2.08</c:v>
                </c:pt>
                <c:pt idx="10">
                  <c:v>2.3099999999999987</c:v>
                </c:pt>
                <c:pt idx="11">
                  <c:v>2.544</c:v>
                </c:pt>
              </c:numCache>
            </c:numRef>
          </c:xVal>
          <c:yVal>
            <c:numRef>
              <c:f>'Posorja Alimen Real'!$O$72:$Z$72</c:f>
              <c:numCache>
                <c:formatCode>General</c:formatCode>
                <c:ptCount val="12"/>
                <c:pt idx="0">
                  <c:v>3984.3983515401724</c:v>
                </c:pt>
                <c:pt idx="1">
                  <c:v>3648.2914513437499</c:v>
                </c:pt>
                <c:pt idx="2">
                  <c:v>3365.7003831396337</c:v>
                </c:pt>
                <c:pt idx="3">
                  <c:v>3113.5797538465167</c:v>
                </c:pt>
                <c:pt idx="4">
                  <c:v>2898.4542533359322</c:v>
                </c:pt>
                <c:pt idx="5">
                  <c:v>2710.0392609769442</c:v>
                </c:pt>
                <c:pt idx="6">
                  <c:v>2545.1851603666037</c:v>
                </c:pt>
                <c:pt idx="7">
                  <c:v>2398.6669764603994</c:v>
                </c:pt>
                <c:pt idx="8">
                  <c:v>2267.6731432664528</c:v>
                </c:pt>
                <c:pt idx="9">
                  <c:v>2149.9220032437042</c:v>
                </c:pt>
                <c:pt idx="10">
                  <c:v>2043.546638093577</c:v>
                </c:pt>
                <c:pt idx="11">
                  <c:v>1945.4074783657131</c:v>
                </c:pt>
              </c:numCache>
            </c:numRef>
          </c:yVal>
          <c:smooth val="1"/>
        </c:ser>
        <c:ser>
          <c:idx val="3"/>
          <c:order val="2"/>
          <c:tx>
            <c:v>If-2LíneasTierra</c:v>
          </c:tx>
          <c:marker>
            <c:symbol val="none"/>
          </c:marker>
          <c:xVal>
            <c:numRef>
              <c:f>'Posorja Alimen Real'!$O$67:$Z$67</c:f>
              <c:numCache>
                <c:formatCode>General</c:formatCode>
                <c:ptCount val="12"/>
                <c:pt idx="0">
                  <c:v>0</c:v>
                </c:pt>
                <c:pt idx="1">
                  <c:v>0.23200000000000001</c:v>
                </c:pt>
                <c:pt idx="2">
                  <c:v>0.46</c:v>
                </c:pt>
                <c:pt idx="3">
                  <c:v>0.69599999999999995</c:v>
                </c:pt>
                <c:pt idx="4">
                  <c:v>0.92800000000000005</c:v>
                </c:pt>
                <c:pt idx="5">
                  <c:v>1.1599999999999906</c:v>
                </c:pt>
                <c:pt idx="6">
                  <c:v>1.3900000000000001</c:v>
                </c:pt>
                <c:pt idx="7">
                  <c:v>1.62</c:v>
                </c:pt>
                <c:pt idx="8">
                  <c:v>1.85</c:v>
                </c:pt>
                <c:pt idx="9">
                  <c:v>2.08</c:v>
                </c:pt>
                <c:pt idx="10">
                  <c:v>2.3099999999999987</c:v>
                </c:pt>
                <c:pt idx="11">
                  <c:v>2.544</c:v>
                </c:pt>
              </c:numCache>
            </c:numRef>
          </c:xVal>
          <c:yVal>
            <c:numRef>
              <c:f>'Posorja Alimen Real'!$O$76:$Z$76</c:f>
              <c:numCache>
                <c:formatCode>General</c:formatCode>
                <c:ptCount val="12"/>
                <c:pt idx="0">
                  <c:v>4801.3511127032834</c:v>
                </c:pt>
                <c:pt idx="1">
                  <c:v>4166.592024503384</c:v>
                </c:pt>
                <c:pt idx="2">
                  <c:v>3680.5928925839771</c:v>
                </c:pt>
                <c:pt idx="3">
                  <c:v>3280.1847271668153</c:v>
                </c:pt>
                <c:pt idx="4">
                  <c:v>2961.0361914765222</c:v>
                </c:pt>
                <c:pt idx="5">
                  <c:v>2697.1347924408901</c:v>
                </c:pt>
                <c:pt idx="6">
                  <c:v>2477.3237317811572</c:v>
                </c:pt>
                <c:pt idx="7">
                  <c:v>2290.0826683389787</c:v>
                </c:pt>
                <c:pt idx="8">
                  <c:v>2128.7759595791222</c:v>
                </c:pt>
                <c:pt idx="9">
                  <c:v>1988.431254929003</c:v>
                </c:pt>
                <c:pt idx="10">
                  <c:v>1865.2560368659404</c:v>
                </c:pt>
                <c:pt idx="11">
                  <c:v>1754.5279612295451</c:v>
                </c:pt>
              </c:numCache>
            </c:numRef>
          </c:yVal>
          <c:smooth val="1"/>
        </c:ser>
        <c:ser>
          <c:idx val="2"/>
          <c:order val="3"/>
          <c:tx>
            <c:v>If-LíneaLínea</c:v>
          </c:tx>
          <c:marker>
            <c:symbol val="none"/>
          </c:marker>
          <c:xVal>
            <c:numRef>
              <c:f>'Posorja Alimen Real'!$O$67:$Z$67</c:f>
              <c:numCache>
                <c:formatCode>General</c:formatCode>
                <c:ptCount val="12"/>
                <c:pt idx="0">
                  <c:v>0</c:v>
                </c:pt>
                <c:pt idx="1">
                  <c:v>0.23200000000000001</c:v>
                </c:pt>
                <c:pt idx="2">
                  <c:v>0.46</c:v>
                </c:pt>
                <c:pt idx="3">
                  <c:v>0.69599999999999995</c:v>
                </c:pt>
                <c:pt idx="4">
                  <c:v>0.92800000000000005</c:v>
                </c:pt>
                <c:pt idx="5">
                  <c:v>1.1599999999999906</c:v>
                </c:pt>
                <c:pt idx="6">
                  <c:v>1.3900000000000001</c:v>
                </c:pt>
                <c:pt idx="7">
                  <c:v>1.62</c:v>
                </c:pt>
                <c:pt idx="8">
                  <c:v>1.85</c:v>
                </c:pt>
                <c:pt idx="9">
                  <c:v>2.08</c:v>
                </c:pt>
                <c:pt idx="10">
                  <c:v>2.3099999999999987</c:v>
                </c:pt>
                <c:pt idx="11">
                  <c:v>2.544</c:v>
                </c:pt>
              </c:numCache>
            </c:numRef>
          </c:xVal>
          <c:yVal>
            <c:numRef>
              <c:f>'Posorja Alimen Real'!$O$74:$Z$74</c:f>
              <c:numCache>
                <c:formatCode>General</c:formatCode>
                <c:ptCount val="12"/>
                <c:pt idx="0">
                  <c:v>2946.444898496994</c:v>
                </c:pt>
                <c:pt idx="1">
                  <c:v>2809.2439576754787</c:v>
                </c:pt>
                <c:pt idx="2">
                  <c:v>2684.8934746011978</c:v>
                </c:pt>
                <c:pt idx="3">
                  <c:v>2566.0880060906247</c:v>
                </c:pt>
                <c:pt idx="4">
                  <c:v>2458.1790252122796</c:v>
                </c:pt>
                <c:pt idx="5">
                  <c:v>2358.2274235819727</c:v>
                </c:pt>
                <c:pt idx="6">
                  <c:v>2266.2446847037431</c:v>
                </c:pt>
                <c:pt idx="7">
                  <c:v>2180.6731384283521</c:v>
                </c:pt>
                <c:pt idx="8">
                  <c:v>2100.9193771109012</c:v>
                </c:pt>
                <c:pt idx="9">
                  <c:v>2026.4529601403131</c:v>
                </c:pt>
                <c:pt idx="10">
                  <c:v>1956.7998302269248</c:v>
                </c:pt>
                <c:pt idx="11">
                  <c:v>1890.4376495475633</c:v>
                </c:pt>
              </c:numCache>
            </c:numRef>
          </c:yVal>
          <c:smooth val="1"/>
        </c:ser>
        <c:axId val="60759040"/>
        <c:axId val="60773504"/>
      </c:scatterChart>
      <c:valAx>
        <c:axId val="60759040"/>
        <c:scaling>
          <c:orientation val="minMax"/>
        </c:scaling>
        <c:axPos val="b"/>
        <c:title>
          <c:tx>
            <c:rich>
              <a:bodyPr/>
              <a:lstStyle/>
              <a:p>
                <a:pPr>
                  <a:defRPr lang="es-EC"/>
                </a:pPr>
                <a:r>
                  <a:rPr lang="es-EC"/>
                  <a:t>Kms</a:t>
                </a:r>
              </a:p>
            </c:rich>
          </c:tx>
          <c:layout>
            <c:manualLayout>
              <c:xMode val="edge"/>
              <c:yMode val="edge"/>
              <c:x val="0.47796297421168643"/>
              <c:y val="0.81463996752428702"/>
            </c:manualLayout>
          </c:layout>
        </c:title>
        <c:numFmt formatCode="General" sourceLinked="1"/>
        <c:majorTickMark val="none"/>
        <c:tickLblPos val="nextTo"/>
        <c:txPr>
          <a:bodyPr/>
          <a:lstStyle/>
          <a:p>
            <a:pPr>
              <a:defRPr lang="es-ES"/>
            </a:pPr>
            <a:endParaRPr lang="es-ES"/>
          </a:p>
        </c:txPr>
        <c:crossAx val="60773504"/>
        <c:crosses val="autoZero"/>
        <c:crossBetween val="midCat"/>
      </c:valAx>
      <c:valAx>
        <c:axId val="60773504"/>
        <c:scaling>
          <c:orientation val="minMax"/>
        </c:scaling>
        <c:axPos val="l"/>
        <c:majorGridlines/>
        <c:title>
          <c:tx>
            <c:rich>
              <a:bodyPr rot="-5400000" vert="horz"/>
              <a:lstStyle/>
              <a:p>
                <a:pPr>
                  <a:defRPr lang="es-EC"/>
                </a:pPr>
                <a:r>
                  <a:rPr lang="es-EC"/>
                  <a:t>Amperios</a:t>
                </a:r>
              </a:p>
            </c:rich>
          </c:tx>
        </c:title>
        <c:numFmt formatCode="General" sourceLinked="1"/>
        <c:majorTickMark val="none"/>
        <c:tickLblPos val="nextTo"/>
        <c:txPr>
          <a:bodyPr/>
          <a:lstStyle/>
          <a:p>
            <a:pPr>
              <a:defRPr lang="es-ES"/>
            </a:pPr>
            <a:endParaRPr lang="es-ES"/>
          </a:p>
        </c:txPr>
        <c:crossAx val="60759040"/>
        <c:crosses val="autoZero"/>
        <c:crossBetween val="midCat"/>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sz="1600" b="0" dirty="0" smtClean="0"/>
              <a:t>Alimentadora Interconexión</a:t>
            </a:r>
            <a:endParaRPr lang="es-EC" sz="1600" b="0" dirty="0"/>
          </a:p>
        </c:rich>
      </c:tx>
    </c:title>
    <c:plotArea>
      <c:layout/>
      <c:scatterChart>
        <c:scatterStyle val="smoothMarker"/>
        <c:ser>
          <c:idx val="0"/>
          <c:order val="0"/>
          <c:tx>
            <c:v>If-Trifasica</c:v>
          </c:tx>
          <c:marker>
            <c:symbol val="none"/>
          </c:marker>
          <c:xVal>
            <c:numRef>
              <c:f>'Playas Alimen Interconexion'!$B$87:$L$87</c:f>
              <c:numCache>
                <c:formatCode>General</c:formatCode>
                <c:ptCount val="11"/>
                <c:pt idx="0">
                  <c:v>0</c:v>
                </c:pt>
                <c:pt idx="1">
                  <c:v>5.5000000000000014E-2</c:v>
                </c:pt>
                <c:pt idx="2">
                  <c:v>1</c:v>
                </c:pt>
                <c:pt idx="3">
                  <c:v>2</c:v>
                </c:pt>
                <c:pt idx="4">
                  <c:v>3</c:v>
                </c:pt>
                <c:pt idx="5">
                  <c:v>4</c:v>
                </c:pt>
                <c:pt idx="6">
                  <c:v>4.5808</c:v>
                </c:pt>
                <c:pt idx="7">
                  <c:v>4.8957999999999995</c:v>
                </c:pt>
                <c:pt idx="8">
                  <c:v>7.6975999999999845</c:v>
                </c:pt>
                <c:pt idx="9">
                  <c:v>8.6128</c:v>
                </c:pt>
                <c:pt idx="10">
                  <c:v>9.1999000000000013</c:v>
                </c:pt>
              </c:numCache>
            </c:numRef>
          </c:xVal>
          <c:yVal>
            <c:numRef>
              <c:f>'Playas Alimen Interconexion'!$B$90:$L$90</c:f>
              <c:numCache>
                <c:formatCode>General</c:formatCode>
                <c:ptCount val="11"/>
                <c:pt idx="0">
                  <c:v>3902.3471134507672</c:v>
                </c:pt>
                <c:pt idx="1">
                  <c:v>3852.4243553260167</c:v>
                </c:pt>
                <c:pt idx="2">
                  <c:v>3140.0602627636395</c:v>
                </c:pt>
                <c:pt idx="3">
                  <c:v>2608.8608460634296</c:v>
                </c:pt>
                <c:pt idx="4">
                  <c:v>2223.9561364386072</c:v>
                </c:pt>
                <c:pt idx="5">
                  <c:v>1934.5737091920116</c:v>
                </c:pt>
                <c:pt idx="6">
                  <c:v>1797.7023974148476</c:v>
                </c:pt>
                <c:pt idx="7">
                  <c:v>1731.0621353758033</c:v>
                </c:pt>
                <c:pt idx="8">
                  <c:v>1299.3767142505258</c:v>
                </c:pt>
                <c:pt idx="9">
                  <c:v>1200.961168591273</c:v>
                </c:pt>
                <c:pt idx="10">
                  <c:v>1145.2285953773062</c:v>
                </c:pt>
              </c:numCache>
            </c:numRef>
          </c:yVal>
          <c:smooth val="1"/>
        </c:ser>
        <c:ser>
          <c:idx val="1"/>
          <c:order val="1"/>
          <c:tx>
            <c:v>If-LineaTierra</c:v>
          </c:tx>
          <c:marker>
            <c:symbol val="none"/>
          </c:marker>
          <c:xVal>
            <c:numRef>
              <c:f>'Playas Alimen Interconexion'!$B$87:$L$87</c:f>
              <c:numCache>
                <c:formatCode>General</c:formatCode>
                <c:ptCount val="11"/>
                <c:pt idx="0">
                  <c:v>0</c:v>
                </c:pt>
                <c:pt idx="1">
                  <c:v>5.5000000000000014E-2</c:v>
                </c:pt>
                <c:pt idx="2">
                  <c:v>1</c:v>
                </c:pt>
                <c:pt idx="3">
                  <c:v>2</c:v>
                </c:pt>
                <c:pt idx="4">
                  <c:v>3</c:v>
                </c:pt>
                <c:pt idx="5">
                  <c:v>4</c:v>
                </c:pt>
                <c:pt idx="6">
                  <c:v>4.5808</c:v>
                </c:pt>
                <c:pt idx="7">
                  <c:v>4.8957999999999995</c:v>
                </c:pt>
                <c:pt idx="8">
                  <c:v>7.6975999999999845</c:v>
                </c:pt>
                <c:pt idx="9">
                  <c:v>8.6128</c:v>
                </c:pt>
                <c:pt idx="10">
                  <c:v>9.1999000000000013</c:v>
                </c:pt>
              </c:numCache>
            </c:numRef>
          </c:xVal>
          <c:yVal>
            <c:numRef>
              <c:f>'Playas Alimen Interconexion'!$B$92:$L$92</c:f>
              <c:numCache>
                <c:formatCode>General</c:formatCode>
                <c:ptCount val="11"/>
                <c:pt idx="0">
                  <c:v>4424.2634829451899</c:v>
                </c:pt>
                <c:pt idx="1">
                  <c:v>4321.3774366709349</c:v>
                </c:pt>
                <c:pt idx="2">
                  <c:v>3060.134175861825</c:v>
                </c:pt>
                <c:pt idx="3">
                  <c:v>2320.9098263219803</c:v>
                </c:pt>
                <c:pt idx="4">
                  <c:v>1864.485471206415</c:v>
                </c:pt>
                <c:pt idx="5">
                  <c:v>1556.3624566478054</c:v>
                </c:pt>
                <c:pt idx="6">
                  <c:v>1419.6613362483849</c:v>
                </c:pt>
                <c:pt idx="7">
                  <c:v>1355.0265439759714</c:v>
                </c:pt>
                <c:pt idx="8">
                  <c:v>963.67203389388135</c:v>
                </c:pt>
                <c:pt idx="9">
                  <c:v>880.43644354084802</c:v>
                </c:pt>
                <c:pt idx="10">
                  <c:v>834.1911642199168</c:v>
                </c:pt>
              </c:numCache>
            </c:numRef>
          </c:yVal>
          <c:smooth val="1"/>
        </c:ser>
        <c:ser>
          <c:idx val="2"/>
          <c:order val="2"/>
          <c:tx>
            <c:v>If-LineaLinea"</c:v>
          </c:tx>
          <c:marker>
            <c:symbol val="none"/>
          </c:marker>
          <c:xVal>
            <c:numRef>
              <c:f>'Playas Alimen Interconexion'!$B$87:$L$87</c:f>
              <c:numCache>
                <c:formatCode>General</c:formatCode>
                <c:ptCount val="11"/>
                <c:pt idx="0">
                  <c:v>0</c:v>
                </c:pt>
                <c:pt idx="1">
                  <c:v>5.5000000000000014E-2</c:v>
                </c:pt>
                <c:pt idx="2">
                  <c:v>1</c:v>
                </c:pt>
                <c:pt idx="3">
                  <c:v>2</c:v>
                </c:pt>
                <c:pt idx="4">
                  <c:v>3</c:v>
                </c:pt>
                <c:pt idx="5">
                  <c:v>4</c:v>
                </c:pt>
                <c:pt idx="6">
                  <c:v>4.5808</c:v>
                </c:pt>
                <c:pt idx="7">
                  <c:v>4.8957999999999995</c:v>
                </c:pt>
                <c:pt idx="8">
                  <c:v>7.6975999999999845</c:v>
                </c:pt>
                <c:pt idx="9">
                  <c:v>8.6128</c:v>
                </c:pt>
                <c:pt idx="10">
                  <c:v>9.1999000000000013</c:v>
                </c:pt>
              </c:numCache>
            </c:numRef>
          </c:xVal>
          <c:yVal>
            <c:numRef>
              <c:f>'Playas Alimen Interconexion'!$B$94:$L$94</c:f>
              <c:numCache>
                <c:formatCode>General</c:formatCode>
                <c:ptCount val="11"/>
                <c:pt idx="0">
                  <c:v>3379.5317346332686</c:v>
                </c:pt>
                <c:pt idx="1">
                  <c:v>3336.2973578702522</c:v>
                </c:pt>
                <c:pt idx="2">
                  <c:v>2719.3719569673999</c:v>
                </c:pt>
                <c:pt idx="3">
                  <c:v>2259.3397676294962</c:v>
                </c:pt>
                <c:pt idx="4">
                  <c:v>1926.002511058123</c:v>
                </c:pt>
                <c:pt idx="5">
                  <c:v>1675.389977653771</c:v>
                </c:pt>
                <c:pt idx="6">
                  <c:v>1556.8559446054458</c:v>
                </c:pt>
                <c:pt idx="7">
                  <c:v>1499.1437847647915</c:v>
                </c:pt>
                <c:pt idx="8">
                  <c:v>1125.2932436269098</c:v>
                </c:pt>
                <c:pt idx="9">
                  <c:v>1040.0628809586879</c:v>
                </c:pt>
                <c:pt idx="10">
                  <c:v>991.79705673711851</c:v>
                </c:pt>
              </c:numCache>
            </c:numRef>
          </c:yVal>
          <c:smooth val="1"/>
        </c:ser>
        <c:ser>
          <c:idx val="3"/>
          <c:order val="3"/>
          <c:tx>
            <c:v>If-2LTierra</c:v>
          </c:tx>
          <c:marker>
            <c:symbol val="none"/>
          </c:marker>
          <c:xVal>
            <c:numRef>
              <c:f>'Playas Alimen Interconexion'!$B$87:$L$87</c:f>
              <c:numCache>
                <c:formatCode>General</c:formatCode>
                <c:ptCount val="11"/>
                <c:pt idx="0">
                  <c:v>0</c:v>
                </c:pt>
                <c:pt idx="1">
                  <c:v>5.5000000000000014E-2</c:v>
                </c:pt>
                <c:pt idx="2">
                  <c:v>1</c:v>
                </c:pt>
                <c:pt idx="3">
                  <c:v>2</c:v>
                </c:pt>
                <c:pt idx="4">
                  <c:v>3</c:v>
                </c:pt>
                <c:pt idx="5">
                  <c:v>4</c:v>
                </c:pt>
                <c:pt idx="6">
                  <c:v>4.5808</c:v>
                </c:pt>
                <c:pt idx="7">
                  <c:v>4.8957999999999995</c:v>
                </c:pt>
                <c:pt idx="8">
                  <c:v>7.6975999999999845</c:v>
                </c:pt>
                <c:pt idx="9">
                  <c:v>8.6128</c:v>
                </c:pt>
                <c:pt idx="10">
                  <c:v>9.1999000000000013</c:v>
                </c:pt>
              </c:numCache>
            </c:numRef>
          </c:xVal>
          <c:yVal>
            <c:numRef>
              <c:f>'Playas Alimen Interconexion'!$B$96:$L$96</c:f>
              <c:numCache>
                <c:formatCode>General</c:formatCode>
                <c:ptCount val="11"/>
                <c:pt idx="0">
                  <c:v>5104.1987939424798</c:v>
                </c:pt>
                <c:pt idx="1">
                  <c:v>4918.283344981839</c:v>
                </c:pt>
                <c:pt idx="2">
                  <c:v>2984.0062780301828</c:v>
                </c:pt>
                <c:pt idx="3">
                  <c:v>2090.1422743242997</c:v>
                </c:pt>
                <c:pt idx="4">
                  <c:v>1605.048828987985</c:v>
                </c:pt>
                <c:pt idx="5">
                  <c:v>1301.7616759800655</c:v>
                </c:pt>
                <c:pt idx="6">
                  <c:v>1172.8280289749548</c:v>
                </c:pt>
                <c:pt idx="7">
                  <c:v>1113.0000764186923</c:v>
                </c:pt>
                <c:pt idx="8">
                  <c:v>765.29095238000752</c:v>
                </c:pt>
                <c:pt idx="9">
                  <c:v>694.36489427811352</c:v>
                </c:pt>
                <c:pt idx="10">
                  <c:v>655.39087668139405</c:v>
                </c:pt>
              </c:numCache>
            </c:numRef>
          </c:yVal>
          <c:smooth val="1"/>
        </c:ser>
        <c:axId val="60817408"/>
        <c:axId val="60819328"/>
      </c:scatterChart>
      <c:valAx>
        <c:axId val="60817408"/>
        <c:scaling>
          <c:orientation val="minMax"/>
          <c:min val="0"/>
        </c:scaling>
        <c:axPos val="b"/>
        <c:title>
          <c:tx>
            <c:rich>
              <a:bodyPr/>
              <a:lstStyle/>
              <a:p>
                <a:pPr>
                  <a:defRPr lang="es-EC"/>
                </a:pPr>
                <a:r>
                  <a:rPr lang="es-EC"/>
                  <a:t>Kms</a:t>
                </a:r>
              </a:p>
            </c:rich>
          </c:tx>
        </c:title>
        <c:numFmt formatCode="General" sourceLinked="1"/>
        <c:majorTickMark val="none"/>
        <c:tickLblPos val="nextTo"/>
        <c:txPr>
          <a:bodyPr rot="0" vert="horz"/>
          <a:lstStyle/>
          <a:p>
            <a:pPr>
              <a:defRPr lang="es-ES" sz="1000" b="0" i="0" u="none" strike="noStrike" baseline="0">
                <a:solidFill>
                  <a:srgbClr val="000000"/>
                </a:solidFill>
                <a:latin typeface="Calibri"/>
                <a:ea typeface="Calibri"/>
                <a:cs typeface="Calibri"/>
              </a:defRPr>
            </a:pPr>
            <a:endParaRPr lang="es-ES"/>
          </a:p>
        </c:txPr>
        <c:crossAx val="60819328"/>
        <c:crosses val="autoZero"/>
        <c:crossBetween val="midCat"/>
      </c:valAx>
      <c:valAx>
        <c:axId val="60819328"/>
        <c:scaling>
          <c:orientation val="minMax"/>
        </c:scaling>
        <c:axPos val="l"/>
        <c:majorGridlines/>
        <c:title>
          <c:tx>
            <c:rich>
              <a:bodyPr rot="-5400000" vert="horz"/>
              <a:lstStyle/>
              <a:p>
                <a:pPr>
                  <a:defRPr lang="es-EC"/>
                </a:pPr>
                <a:r>
                  <a:rPr lang="es-EC"/>
                  <a:t>Amperios</a:t>
                </a:r>
              </a:p>
            </c:rich>
          </c:tx>
        </c:title>
        <c:numFmt formatCode="General" sourceLinked="1"/>
        <c:majorTickMark val="none"/>
        <c:tickLblPos val="nextTo"/>
        <c:txPr>
          <a:bodyPr/>
          <a:lstStyle/>
          <a:p>
            <a:pPr>
              <a:defRPr lang="es-ES"/>
            </a:pPr>
            <a:endParaRPr lang="es-ES"/>
          </a:p>
        </c:txPr>
        <c:crossAx val="60817408"/>
        <c:crosses val="autoZero"/>
        <c:crossBetween val="midCat"/>
      </c:valAx>
    </c:plotArea>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sz="1600" b="0" dirty="0" smtClean="0"/>
              <a:t>Alimentadora Sector Centro</a:t>
            </a:r>
            <a:endParaRPr lang="es-EC" sz="1600" b="0" dirty="0"/>
          </a:p>
        </c:rich>
      </c:tx>
    </c:title>
    <c:plotArea>
      <c:layout/>
      <c:scatterChart>
        <c:scatterStyle val="smoothMarker"/>
        <c:ser>
          <c:idx val="0"/>
          <c:order val="0"/>
          <c:tx>
            <c:v>If-Trifásica</c:v>
          </c:tx>
          <c:marker>
            <c:symbol val="none"/>
          </c:marker>
          <c:xVal>
            <c:numRef>
              <c:f>'Playas Alimen Sector Centro'!$B$85:$J$85</c:f>
              <c:numCache>
                <c:formatCode>General</c:formatCode>
                <c:ptCount val="9"/>
                <c:pt idx="0">
                  <c:v>0</c:v>
                </c:pt>
                <c:pt idx="1">
                  <c:v>0.15300000000000041</c:v>
                </c:pt>
                <c:pt idx="2">
                  <c:v>0.25</c:v>
                </c:pt>
                <c:pt idx="3">
                  <c:v>0.5</c:v>
                </c:pt>
                <c:pt idx="4">
                  <c:v>0.70000000000000062</c:v>
                </c:pt>
                <c:pt idx="5">
                  <c:v>1.0904100000000001</c:v>
                </c:pt>
                <c:pt idx="6">
                  <c:v>1.1879999999999915</c:v>
                </c:pt>
                <c:pt idx="7">
                  <c:v>1.268</c:v>
                </c:pt>
                <c:pt idx="8">
                  <c:v>1.2754099999999915</c:v>
                </c:pt>
              </c:numCache>
            </c:numRef>
          </c:xVal>
          <c:yVal>
            <c:numRef>
              <c:f>'Playas Alimen Sector Centro'!$B$88:$J$88</c:f>
              <c:numCache>
                <c:formatCode>General</c:formatCode>
                <c:ptCount val="9"/>
                <c:pt idx="0">
                  <c:v>3902.3471134507672</c:v>
                </c:pt>
                <c:pt idx="1">
                  <c:v>3766.073145109372</c:v>
                </c:pt>
                <c:pt idx="2">
                  <c:v>3683.7705879247997</c:v>
                </c:pt>
                <c:pt idx="3">
                  <c:v>3485.2615339599606</c:v>
                </c:pt>
                <c:pt idx="4">
                  <c:v>3339.4580705264602</c:v>
                </c:pt>
                <c:pt idx="5">
                  <c:v>3084.1105597668998</c:v>
                </c:pt>
                <c:pt idx="6">
                  <c:v>3025.7114449164119</c:v>
                </c:pt>
                <c:pt idx="7">
                  <c:v>2979.3192572771768</c:v>
                </c:pt>
                <c:pt idx="8">
                  <c:v>2975.0877724121356</c:v>
                </c:pt>
              </c:numCache>
            </c:numRef>
          </c:yVal>
          <c:smooth val="1"/>
        </c:ser>
        <c:ser>
          <c:idx val="1"/>
          <c:order val="1"/>
          <c:tx>
            <c:v>If-LineaTierra</c:v>
          </c:tx>
          <c:marker>
            <c:symbol val="none"/>
          </c:marker>
          <c:xVal>
            <c:numRef>
              <c:f>'Playas Alimen Sector Centro'!$B$85:$J$85</c:f>
              <c:numCache>
                <c:formatCode>General</c:formatCode>
                <c:ptCount val="9"/>
                <c:pt idx="0">
                  <c:v>0</c:v>
                </c:pt>
                <c:pt idx="1">
                  <c:v>0.15300000000000041</c:v>
                </c:pt>
                <c:pt idx="2">
                  <c:v>0.25</c:v>
                </c:pt>
                <c:pt idx="3">
                  <c:v>0.5</c:v>
                </c:pt>
                <c:pt idx="4">
                  <c:v>0.70000000000000062</c:v>
                </c:pt>
                <c:pt idx="5">
                  <c:v>1.0904100000000001</c:v>
                </c:pt>
                <c:pt idx="6">
                  <c:v>1.1879999999999915</c:v>
                </c:pt>
                <c:pt idx="7">
                  <c:v>1.268</c:v>
                </c:pt>
                <c:pt idx="8">
                  <c:v>1.2754099999999915</c:v>
                </c:pt>
              </c:numCache>
            </c:numRef>
          </c:xVal>
          <c:yVal>
            <c:numRef>
              <c:f>'Playas Alimen Sector Centro'!$B$90:$J$90</c:f>
              <c:numCache>
                <c:formatCode>General</c:formatCode>
                <c:ptCount val="9"/>
                <c:pt idx="0">
                  <c:v>4424.2634829451899</c:v>
                </c:pt>
                <c:pt idx="1">
                  <c:v>4148.3667343468214</c:v>
                </c:pt>
                <c:pt idx="2">
                  <c:v>3989.1136876212904</c:v>
                </c:pt>
                <c:pt idx="3">
                  <c:v>3626.3626668650213</c:v>
                </c:pt>
                <c:pt idx="4">
                  <c:v>3377.8054046118018</c:v>
                </c:pt>
                <c:pt idx="5">
                  <c:v>2975.2883353472657</c:v>
                </c:pt>
                <c:pt idx="6">
                  <c:v>2888.6199017426347</c:v>
                </c:pt>
                <c:pt idx="7">
                  <c:v>2821.1073455667834</c:v>
                </c:pt>
                <c:pt idx="8">
                  <c:v>2815.0071633662346</c:v>
                </c:pt>
              </c:numCache>
            </c:numRef>
          </c:yVal>
          <c:smooth val="1"/>
        </c:ser>
        <c:ser>
          <c:idx val="2"/>
          <c:order val="2"/>
          <c:tx>
            <c:v>If-LineaLinea</c:v>
          </c:tx>
          <c:marker>
            <c:symbol val="none"/>
          </c:marker>
          <c:xVal>
            <c:numRef>
              <c:f>'Playas Alimen Sector Centro'!$B$85:$J$85</c:f>
              <c:numCache>
                <c:formatCode>General</c:formatCode>
                <c:ptCount val="9"/>
                <c:pt idx="0">
                  <c:v>0</c:v>
                </c:pt>
                <c:pt idx="1">
                  <c:v>0.15300000000000041</c:v>
                </c:pt>
                <c:pt idx="2">
                  <c:v>0.25</c:v>
                </c:pt>
                <c:pt idx="3">
                  <c:v>0.5</c:v>
                </c:pt>
                <c:pt idx="4">
                  <c:v>0.70000000000000062</c:v>
                </c:pt>
                <c:pt idx="5">
                  <c:v>1.0904100000000001</c:v>
                </c:pt>
                <c:pt idx="6">
                  <c:v>1.1879999999999915</c:v>
                </c:pt>
                <c:pt idx="7">
                  <c:v>1.268</c:v>
                </c:pt>
                <c:pt idx="8">
                  <c:v>1.2754099999999915</c:v>
                </c:pt>
              </c:numCache>
            </c:numRef>
          </c:xVal>
          <c:yVal>
            <c:numRef>
              <c:f>'Playas Alimen Sector Centro'!$B$92:$J$92</c:f>
              <c:numCache>
                <c:formatCode>General</c:formatCode>
                <c:ptCount val="9"/>
                <c:pt idx="0">
                  <c:v>3379.5317346332686</c:v>
                </c:pt>
                <c:pt idx="1">
                  <c:v>3261.5150161751067</c:v>
                </c:pt>
                <c:pt idx="2">
                  <c:v>3190.2389108568141</c:v>
                </c:pt>
                <c:pt idx="3">
                  <c:v>3018.325027242066</c:v>
                </c:pt>
                <c:pt idx="4">
                  <c:v>2892.0555239488822</c:v>
                </c:pt>
                <c:pt idx="5">
                  <c:v>2670.9180928380015</c:v>
                </c:pt>
                <c:pt idx="6">
                  <c:v>2620.3429758189332</c:v>
                </c:pt>
                <c:pt idx="7">
                  <c:v>2580.1661627861918</c:v>
                </c:pt>
                <c:pt idx="8">
                  <c:v>2576.5015893973659</c:v>
                </c:pt>
              </c:numCache>
            </c:numRef>
          </c:yVal>
          <c:smooth val="1"/>
        </c:ser>
        <c:ser>
          <c:idx val="3"/>
          <c:order val="3"/>
          <c:tx>
            <c:v>If-2LineasTierra</c:v>
          </c:tx>
          <c:marker>
            <c:symbol val="none"/>
          </c:marker>
          <c:xVal>
            <c:numRef>
              <c:f>'Playas Alimen Sector Centro'!$B$85:$J$85</c:f>
              <c:numCache>
                <c:formatCode>General</c:formatCode>
                <c:ptCount val="9"/>
                <c:pt idx="0">
                  <c:v>0</c:v>
                </c:pt>
                <c:pt idx="1">
                  <c:v>0.15300000000000041</c:v>
                </c:pt>
                <c:pt idx="2">
                  <c:v>0.25</c:v>
                </c:pt>
                <c:pt idx="3">
                  <c:v>0.5</c:v>
                </c:pt>
                <c:pt idx="4">
                  <c:v>0.70000000000000062</c:v>
                </c:pt>
                <c:pt idx="5">
                  <c:v>1.0904100000000001</c:v>
                </c:pt>
                <c:pt idx="6">
                  <c:v>1.1879999999999915</c:v>
                </c:pt>
                <c:pt idx="7">
                  <c:v>1.268</c:v>
                </c:pt>
                <c:pt idx="8">
                  <c:v>1.2754099999999915</c:v>
                </c:pt>
              </c:numCache>
            </c:numRef>
          </c:xVal>
          <c:yVal>
            <c:numRef>
              <c:f>'Playas Alimen Sector Centro'!$B$94:$J$94</c:f>
              <c:numCache>
                <c:formatCode>General</c:formatCode>
                <c:ptCount val="9"/>
                <c:pt idx="0">
                  <c:v>5104.1987939424798</c:v>
                </c:pt>
                <c:pt idx="1">
                  <c:v>4616.1697504657732</c:v>
                </c:pt>
                <c:pt idx="2">
                  <c:v>4349.3355012031534</c:v>
                </c:pt>
                <c:pt idx="3">
                  <c:v>3779.3697686535361</c:v>
                </c:pt>
                <c:pt idx="4">
                  <c:v>3416.9709870119877</c:v>
                </c:pt>
                <c:pt idx="5">
                  <c:v>2873.7039532284102</c:v>
                </c:pt>
                <c:pt idx="6">
                  <c:v>2763.2304053590697</c:v>
                </c:pt>
                <c:pt idx="7">
                  <c:v>2678.6723998866046</c:v>
                </c:pt>
                <c:pt idx="8">
                  <c:v>2671.0955142252028</c:v>
                </c:pt>
              </c:numCache>
            </c:numRef>
          </c:yVal>
          <c:smooth val="1"/>
        </c:ser>
        <c:axId val="60850176"/>
        <c:axId val="60852096"/>
      </c:scatterChart>
      <c:valAx>
        <c:axId val="60850176"/>
        <c:scaling>
          <c:orientation val="minMax"/>
        </c:scaling>
        <c:axPos val="b"/>
        <c:title>
          <c:tx>
            <c:rich>
              <a:bodyPr/>
              <a:lstStyle/>
              <a:p>
                <a:pPr>
                  <a:defRPr lang="es-EC"/>
                </a:pPr>
                <a:r>
                  <a:rPr lang="es-EC"/>
                  <a:t>Kms</a:t>
                </a:r>
              </a:p>
            </c:rich>
          </c:tx>
          <c:layout>
            <c:manualLayout>
              <c:xMode val="edge"/>
              <c:yMode val="edge"/>
              <c:x val="0.52928057132822082"/>
              <c:y val="0.77425214837867462"/>
            </c:manualLayout>
          </c:layout>
        </c:title>
        <c:numFmt formatCode="General" sourceLinked="1"/>
        <c:majorTickMark val="none"/>
        <c:tickLblPos val="nextTo"/>
        <c:txPr>
          <a:bodyPr/>
          <a:lstStyle/>
          <a:p>
            <a:pPr>
              <a:defRPr lang="es-ES"/>
            </a:pPr>
            <a:endParaRPr lang="es-ES"/>
          </a:p>
        </c:txPr>
        <c:crossAx val="60852096"/>
        <c:crosses val="autoZero"/>
        <c:crossBetween val="midCat"/>
      </c:valAx>
      <c:valAx>
        <c:axId val="60852096"/>
        <c:scaling>
          <c:orientation val="minMax"/>
        </c:scaling>
        <c:axPos val="l"/>
        <c:majorGridlines/>
        <c:title>
          <c:tx>
            <c:rich>
              <a:bodyPr rot="-5400000" vert="horz"/>
              <a:lstStyle/>
              <a:p>
                <a:pPr>
                  <a:defRPr lang="es-EC"/>
                </a:pPr>
                <a:r>
                  <a:rPr lang="es-EC"/>
                  <a:t>Amperios</a:t>
                </a:r>
              </a:p>
            </c:rich>
          </c:tx>
        </c:title>
        <c:numFmt formatCode="General" sourceLinked="1"/>
        <c:majorTickMark val="none"/>
        <c:tickLblPos val="nextTo"/>
        <c:txPr>
          <a:bodyPr/>
          <a:lstStyle/>
          <a:p>
            <a:pPr>
              <a:defRPr lang="es-ES"/>
            </a:pPr>
            <a:endParaRPr lang="es-ES"/>
          </a:p>
        </c:txPr>
        <c:crossAx val="60850176"/>
        <c:crosses val="autoZero"/>
        <c:crossBetween val="midCat"/>
      </c:valAx>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sz="1600" b="0" dirty="0" smtClean="0"/>
              <a:t>Alimentadora</a:t>
            </a:r>
            <a:r>
              <a:rPr lang="es-EC" sz="1600" b="0" baseline="0" dirty="0" smtClean="0"/>
              <a:t> Central Playas</a:t>
            </a:r>
            <a:endParaRPr lang="es-EC" sz="1600" b="0" dirty="0"/>
          </a:p>
        </c:rich>
      </c:tx>
    </c:title>
    <c:plotArea>
      <c:layout/>
      <c:scatterChart>
        <c:scatterStyle val="smoothMarker"/>
        <c:ser>
          <c:idx val="0"/>
          <c:order val="0"/>
          <c:tx>
            <c:v>If-Trifásica</c:v>
          </c:tx>
          <c:marker>
            <c:symbol val="none"/>
          </c:marker>
          <c:xVal>
            <c:numRef>
              <c:f>'Playas Alimen Central Playas'!$B$83:$M$83</c:f>
              <c:numCache>
                <c:formatCode>General</c:formatCode>
                <c:ptCount val="12"/>
                <c:pt idx="0">
                  <c:v>0</c:v>
                </c:pt>
                <c:pt idx="1">
                  <c:v>0.97300000000000064</c:v>
                </c:pt>
                <c:pt idx="2">
                  <c:v>2.2829999999999999</c:v>
                </c:pt>
                <c:pt idx="3">
                  <c:v>2.6309999999999998</c:v>
                </c:pt>
                <c:pt idx="4">
                  <c:v>3.3879999999999999</c:v>
                </c:pt>
                <c:pt idx="5">
                  <c:v>5.23</c:v>
                </c:pt>
                <c:pt idx="6">
                  <c:v>7.6879999999999855</c:v>
                </c:pt>
                <c:pt idx="7">
                  <c:v>13.65</c:v>
                </c:pt>
                <c:pt idx="8">
                  <c:v>18.693200000000001</c:v>
                </c:pt>
                <c:pt idx="9">
                  <c:v>22.5382</c:v>
                </c:pt>
                <c:pt idx="10">
                  <c:v>26.744199999999989</c:v>
                </c:pt>
                <c:pt idx="11">
                  <c:v>26.744199999999989</c:v>
                </c:pt>
              </c:numCache>
            </c:numRef>
          </c:xVal>
          <c:yVal>
            <c:numRef>
              <c:f>'Playas Alimen Central Playas'!$B$86:$M$86</c:f>
              <c:numCache>
                <c:formatCode>General</c:formatCode>
                <c:ptCount val="12"/>
                <c:pt idx="0">
                  <c:v>3902.3471134507672</c:v>
                </c:pt>
                <c:pt idx="1">
                  <c:v>3157.1252901962557</c:v>
                </c:pt>
                <c:pt idx="2">
                  <c:v>2487.789074639365</c:v>
                </c:pt>
                <c:pt idx="3">
                  <c:v>2352.7226732820786</c:v>
                </c:pt>
                <c:pt idx="4">
                  <c:v>2102.3494868666517</c:v>
                </c:pt>
                <c:pt idx="5">
                  <c:v>1665.4294527251611</c:v>
                </c:pt>
                <c:pt idx="6">
                  <c:v>1300.4933552421221</c:v>
                </c:pt>
                <c:pt idx="7">
                  <c:v>846.45082858121248</c:v>
                </c:pt>
                <c:pt idx="8">
                  <c:v>652.76771710034677</c:v>
                </c:pt>
                <c:pt idx="9">
                  <c:v>555.67270294770344</c:v>
                </c:pt>
                <c:pt idx="10">
                  <c:v>477.85728142224934</c:v>
                </c:pt>
                <c:pt idx="11">
                  <c:v>477.85728142224934</c:v>
                </c:pt>
              </c:numCache>
            </c:numRef>
          </c:yVal>
          <c:smooth val="1"/>
        </c:ser>
        <c:ser>
          <c:idx val="1"/>
          <c:order val="1"/>
          <c:tx>
            <c:v>If-LineaTierra</c:v>
          </c:tx>
          <c:marker>
            <c:symbol val="none"/>
          </c:marker>
          <c:xVal>
            <c:numRef>
              <c:f>'Playas Alimen Central Playas'!$B$83:$M$83</c:f>
              <c:numCache>
                <c:formatCode>General</c:formatCode>
                <c:ptCount val="12"/>
                <c:pt idx="0">
                  <c:v>0</c:v>
                </c:pt>
                <c:pt idx="1">
                  <c:v>0.97300000000000064</c:v>
                </c:pt>
                <c:pt idx="2">
                  <c:v>2.2829999999999999</c:v>
                </c:pt>
                <c:pt idx="3">
                  <c:v>2.6309999999999998</c:v>
                </c:pt>
                <c:pt idx="4">
                  <c:v>3.3879999999999999</c:v>
                </c:pt>
                <c:pt idx="5">
                  <c:v>5.23</c:v>
                </c:pt>
                <c:pt idx="6">
                  <c:v>7.6879999999999855</c:v>
                </c:pt>
                <c:pt idx="7">
                  <c:v>13.65</c:v>
                </c:pt>
                <c:pt idx="8">
                  <c:v>18.693200000000001</c:v>
                </c:pt>
                <c:pt idx="9">
                  <c:v>22.5382</c:v>
                </c:pt>
                <c:pt idx="10">
                  <c:v>26.744199999999989</c:v>
                </c:pt>
                <c:pt idx="11">
                  <c:v>26.744199999999989</c:v>
                </c:pt>
              </c:numCache>
            </c:numRef>
          </c:xVal>
          <c:yVal>
            <c:numRef>
              <c:f>'Playas Alimen Central Playas'!$B$88:$M$88</c:f>
              <c:numCache>
                <c:formatCode>General</c:formatCode>
                <c:ptCount val="12"/>
                <c:pt idx="0">
                  <c:v>4424.2634829451899</c:v>
                </c:pt>
                <c:pt idx="1">
                  <c:v>3086.3743966349002</c:v>
                </c:pt>
                <c:pt idx="2">
                  <c:v>2171.0103453680804</c:v>
                </c:pt>
                <c:pt idx="3">
                  <c:v>2010.8011495260778</c:v>
                </c:pt>
                <c:pt idx="4">
                  <c:v>1731.6696832560608</c:v>
                </c:pt>
                <c:pt idx="5">
                  <c:v>1292.5427941786309</c:v>
                </c:pt>
                <c:pt idx="6">
                  <c:v>964.6282704752216</c:v>
                </c:pt>
                <c:pt idx="7">
                  <c:v>596.46356662517792</c:v>
                </c:pt>
                <c:pt idx="8">
                  <c:v>450.74039800783225</c:v>
                </c:pt>
                <c:pt idx="9">
                  <c:v>379.93909419104642</c:v>
                </c:pt>
                <c:pt idx="10">
                  <c:v>324.21801159057014</c:v>
                </c:pt>
                <c:pt idx="11">
                  <c:v>324.21801159057014</c:v>
                </c:pt>
              </c:numCache>
            </c:numRef>
          </c:yVal>
          <c:smooth val="1"/>
        </c:ser>
        <c:ser>
          <c:idx val="2"/>
          <c:order val="2"/>
          <c:tx>
            <c:v>If-LineaLinea</c:v>
          </c:tx>
          <c:marker>
            <c:symbol val="none"/>
          </c:marker>
          <c:xVal>
            <c:numRef>
              <c:f>'Playas Alimen Central Playas'!$B$83:$M$83</c:f>
              <c:numCache>
                <c:formatCode>General</c:formatCode>
                <c:ptCount val="12"/>
                <c:pt idx="0">
                  <c:v>0</c:v>
                </c:pt>
                <c:pt idx="1">
                  <c:v>0.97300000000000064</c:v>
                </c:pt>
                <c:pt idx="2">
                  <c:v>2.2829999999999999</c:v>
                </c:pt>
                <c:pt idx="3">
                  <c:v>2.6309999999999998</c:v>
                </c:pt>
                <c:pt idx="4">
                  <c:v>3.3879999999999999</c:v>
                </c:pt>
                <c:pt idx="5">
                  <c:v>5.23</c:v>
                </c:pt>
                <c:pt idx="6">
                  <c:v>7.6879999999999855</c:v>
                </c:pt>
                <c:pt idx="7">
                  <c:v>13.65</c:v>
                </c:pt>
                <c:pt idx="8">
                  <c:v>18.693200000000001</c:v>
                </c:pt>
                <c:pt idx="9">
                  <c:v>22.5382</c:v>
                </c:pt>
                <c:pt idx="10">
                  <c:v>26.744199999999989</c:v>
                </c:pt>
                <c:pt idx="11">
                  <c:v>26.744199999999989</c:v>
                </c:pt>
              </c:numCache>
            </c:numRef>
          </c:xVal>
          <c:yVal>
            <c:numRef>
              <c:f>'Playas Alimen Central Playas'!$B$90:$M$90</c:f>
              <c:numCache>
                <c:formatCode>General</c:formatCode>
                <c:ptCount val="12"/>
                <c:pt idx="0">
                  <c:v>3379.5317346332686</c:v>
                </c:pt>
                <c:pt idx="1">
                  <c:v>2734.1507042402936</c:v>
                </c:pt>
                <c:pt idx="2">
                  <c:v>2154.4885378950712</c:v>
                </c:pt>
                <c:pt idx="3">
                  <c:v>2037.5176031219262</c:v>
                </c:pt>
                <c:pt idx="4">
                  <c:v>1820.6880632596999</c:v>
                </c:pt>
                <c:pt idx="5">
                  <c:v>1442.3042142707948</c:v>
                </c:pt>
                <c:pt idx="6">
                  <c:v>1126.2602830925382</c:v>
                </c:pt>
                <c:pt idx="7">
                  <c:v>733.04792060571322</c:v>
                </c:pt>
                <c:pt idx="8">
                  <c:v>565.31342577927398</c:v>
                </c:pt>
                <c:pt idx="9">
                  <c:v>481.22667694226442</c:v>
                </c:pt>
                <c:pt idx="10">
                  <c:v>413.83654509503754</c:v>
                </c:pt>
                <c:pt idx="11">
                  <c:v>413.83654509503754</c:v>
                </c:pt>
              </c:numCache>
            </c:numRef>
          </c:yVal>
          <c:smooth val="1"/>
        </c:ser>
        <c:ser>
          <c:idx val="3"/>
          <c:order val="3"/>
          <c:tx>
            <c:v>If-2LíneasTierra</c:v>
          </c:tx>
          <c:marker>
            <c:symbol val="none"/>
          </c:marker>
          <c:xVal>
            <c:numRef>
              <c:f>'Playas Alimen Central Playas'!$B$83:$M$83</c:f>
              <c:numCache>
                <c:formatCode>General</c:formatCode>
                <c:ptCount val="12"/>
                <c:pt idx="0">
                  <c:v>0</c:v>
                </c:pt>
                <c:pt idx="1">
                  <c:v>0.97300000000000064</c:v>
                </c:pt>
                <c:pt idx="2">
                  <c:v>2.2829999999999999</c:v>
                </c:pt>
                <c:pt idx="3">
                  <c:v>2.6309999999999998</c:v>
                </c:pt>
                <c:pt idx="4">
                  <c:v>3.3879999999999999</c:v>
                </c:pt>
                <c:pt idx="5">
                  <c:v>5.23</c:v>
                </c:pt>
                <c:pt idx="6">
                  <c:v>7.6879999999999855</c:v>
                </c:pt>
                <c:pt idx="7">
                  <c:v>13.65</c:v>
                </c:pt>
                <c:pt idx="8">
                  <c:v>18.693200000000001</c:v>
                </c:pt>
                <c:pt idx="9">
                  <c:v>22.5382</c:v>
                </c:pt>
                <c:pt idx="10">
                  <c:v>26.744199999999989</c:v>
                </c:pt>
                <c:pt idx="11">
                  <c:v>26.744199999999989</c:v>
                </c:pt>
              </c:numCache>
            </c:numRef>
          </c:xVal>
          <c:yVal>
            <c:numRef>
              <c:f>'Playas Alimen Central Playas'!$B$92:$M$92</c:f>
              <c:numCache>
                <c:formatCode>General</c:formatCode>
                <c:ptCount val="12"/>
                <c:pt idx="0">
                  <c:v>5104.1987939424798</c:v>
                </c:pt>
                <c:pt idx="1">
                  <c:v>3018.5601736105009</c:v>
                </c:pt>
                <c:pt idx="2">
                  <c:v>1925.766527212023</c:v>
                </c:pt>
                <c:pt idx="3">
                  <c:v>1755.6491848124326</c:v>
                </c:pt>
                <c:pt idx="4">
                  <c:v>1472.0867277827683</c:v>
                </c:pt>
                <c:pt idx="5">
                  <c:v>1055.8348181852673</c:v>
                </c:pt>
                <c:pt idx="6">
                  <c:v>766.11167003344679</c:v>
                </c:pt>
                <c:pt idx="7">
                  <c:v>459.71601359413125</c:v>
                </c:pt>
                <c:pt idx="8">
                  <c:v>343.45631050849613</c:v>
                </c:pt>
                <c:pt idx="9">
                  <c:v>287.93058194173165</c:v>
                </c:pt>
                <c:pt idx="10">
                  <c:v>244.65975333251939</c:v>
                </c:pt>
                <c:pt idx="11">
                  <c:v>244.65975333251939</c:v>
                </c:pt>
              </c:numCache>
            </c:numRef>
          </c:yVal>
          <c:smooth val="1"/>
        </c:ser>
        <c:axId val="60694528"/>
        <c:axId val="60696448"/>
      </c:scatterChart>
      <c:valAx>
        <c:axId val="60694528"/>
        <c:scaling>
          <c:orientation val="minMax"/>
        </c:scaling>
        <c:axPos val="b"/>
        <c:title>
          <c:tx>
            <c:rich>
              <a:bodyPr/>
              <a:lstStyle/>
              <a:p>
                <a:pPr>
                  <a:defRPr lang="es-EC"/>
                </a:pPr>
                <a:r>
                  <a:rPr lang="es-EC"/>
                  <a:t>Km</a:t>
                </a:r>
              </a:p>
            </c:rich>
          </c:tx>
        </c:title>
        <c:numFmt formatCode="General" sourceLinked="1"/>
        <c:majorTickMark val="none"/>
        <c:tickLblPos val="nextTo"/>
        <c:txPr>
          <a:bodyPr/>
          <a:lstStyle/>
          <a:p>
            <a:pPr>
              <a:defRPr lang="es-ES"/>
            </a:pPr>
            <a:endParaRPr lang="es-ES"/>
          </a:p>
        </c:txPr>
        <c:crossAx val="60696448"/>
        <c:crosses val="autoZero"/>
        <c:crossBetween val="midCat"/>
      </c:valAx>
      <c:valAx>
        <c:axId val="60696448"/>
        <c:scaling>
          <c:orientation val="minMax"/>
        </c:scaling>
        <c:axPos val="l"/>
        <c:majorGridlines/>
        <c:title>
          <c:tx>
            <c:rich>
              <a:bodyPr rot="-5400000" vert="horz"/>
              <a:lstStyle/>
              <a:p>
                <a:pPr>
                  <a:defRPr lang="es-EC"/>
                </a:pPr>
                <a:r>
                  <a:rPr lang="es-EC"/>
                  <a:t>Amperios</a:t>
                </a:r>
              </a:p>
            </c:rich>
          </c:tx>
        </c:title>
        <c:numFmt formatCode="General" sourceLinked="1"/>
        <c:majorTickMark val="none"/>
        <c:tickLblPos val="nextTo"/>
        <c:txPr>
          <a:bodyPr/>
          <a:lstStyle/>
          <a:p>
            <a:pPr>
              <a:defRPr lang="es-ES"/>
            </a:pPr>
            <a:endParaRPr lang="es-ES"/>
          </a:p>
        </c:txPr>
        <c:crossAx val="60694528"/>
        <c:crosses val="autoZero"/>
        <c:crossBetween val="midCat"/>
      </c:valAx>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sz="1600" b="0" dirty="0" smtClean="0"/>
              <a:t>Alimentadora Victoria</a:t>
            </a:r>
            <a:endParaRPr lang="es-EC" sz="1600" b="0" dirty="0"/>
          </a:p>
        </c:rich>
      </c:tx>
    </c:title>
    <c:plotArea>
      <c:layout/>
      <c:scatterChart>
        <c:scatterStyle val="smoothMarker"/>
        <c:ser>
          <c:idx val="0"/>
          <c:order val="0"/>
          <c:tx>
            <c:v>If-Trífasica</c:v>
          </c:tx>
          <c:marker>
            <c:symbol val="none"/>
          </c:marker>
          <c:xVal>
            <c:numRef>
              <c:f>'Playas Alimen Victoria'!$B$83:$L$83</c:f>
              <c:numCache>
                <c:formatCode>General</c:formatCode>
                <c:ptCount val="11"/>
                <c:pt idx="0">
                  <c:v>0</c:v>
                </c:pt>
                <c:pt idx="1">
                  <c:v>0.57399999999999995</c:v>
                </c:pt>
                <c:pt idx="2">
                  <c:v>1.5</c:v>
                </c:pt>
                <c:pt idx="3">
                  <c:v>2.5</c:v>
                </c:pt>
                <c:pt idx="4">
                  <c:v>3.8586999999999967</c:v>
                </c:pt>
                <c:pt idx="5">
                  <c:v>7</c:v>
                </c:pt>
                <c:pt idx="6">
                  <c:v>10</c:v>
                </c:pt>
                <c:pt idx="7">
                  <c:v>13</c:v>
                </c:pt>
                <c:pt idx="8">
                  <c:v>16.321000000000005</c:v>
                </c:pt>
                <c:pt idx="9">
                  <c:v>16.5</c:v>
                </c:pt>
                <c:pt idx="10">
                  <c:v>16.622</c:v>
                </c:pt>
              </c:numCache>
            </c:numRef>
          </c:xVal>
          <c:yVal>
            <c:numRef>
              <c:f>'Playas Alimen Victoria'!$B$86:$L$86</c:f>
              <c:numCache>
                <c:formatCode>General</c:formatCode>
                <c:ptCount val="11"/>
                <c:pt idx="0">
                  <c:v>3902.3471134507672</c:v>
                </c:pt>
                <c:pt idx="1">
                  <c:v>3430.0332452832422</c:v>
                </c:pt>
                <c:pt idx="2">
                  <c:v>2851.8645875452266</c:v>
                </c:pt>
                <c:pt idx="3">
                  <c:v>2401.9038255418627</c:v>
                </c:pt>
                <c:pt idx="4">
                  <c:v>1970.9727526342951</c:v>
                </c:pt>
                <c:pt idx="5">
                  <c:v>1385.7563116115139</c:v>
                </c:pt>
                <c:pt idx="6">
                  <c:v>1077.0309247364999</c:v>
                </c:pt>
                <c:pt idx="7">
                  <c:v>880.05081781014439</c:v>
                </c:pt>
                <c:pt idx="8">
                  <c:v>731.55542846192748</c:v>
                </c:pt>
                <c:pt idx="9">
                  <c:v>724.95580838879039</c:v>
                </c:pt>
                <c:pt idx="10">
                  <c:v>720.52526365518668</c:v>
                </c:pt>
              </c:numCache>
            </c:numRef>
          </c:yVal>
          <c:smooth val="1"/>
        </c:ser>
        <c:ser>
          <c:idx val="1"/>
          <c:order val="1"/>
          <c:tx>
            <c:v>If-LíneaTierra</c:v>
          </c:tx>
          <c:marker>
            <c:symbol val="none"/>
          </c:marker>
          <c:xVal>
            <c:numRef>
              <c:f>'Playas Alimen Victoria'!$B$83:$L$83</c:f>
              <c:numCache>
                <c:formatCode>General</c:formatCode>
                <c:ptCount val="11"/>
                <c:pt idx="0">
                  <c:v>0</c:v>
                </c:pt>
                <c:pt idx="1">
                  <c:v>0.57399999999999995</c:v>
                </c:pt>
                <c:pt idx="2">
                  <c:v>1.5</c:v>
                </c:pt>
                <c:pt idx="3">
                  <c:v>2.5</c:v>
                </c:pt>
                <c:pt idx="4">
                  <c:v>3.8586999999999967</c:v>
                </c:pt>
                <c:pt idx="5">
                  <c:v>7</c:v>
                </c:pt>
                <c:pt idx="6">
                  <c:v>10</c:v>
                </c:pt>
                <c:pt idx="7">
                  <c:v>13</c:v>
                </c:pt>
                <c:pt idx="8">
                  <c:v>16.321000000000005</c:v>
                </c:pt>
                <c:pt idx="9">
                  <c:v>16.5</c:v>
                </c:pt>
                <c:pt idx="10">
                  <c:v>16.622</c:v>
                </c:pt>
              </c:numCache>
            </c:numRef>
          </c:xVal>
          <c:yVal>
            <c:numRef>
              <c:f>'Playas Alimen Victoria'!$B$88:$L$88</c:f>
              <c:numCache>
                <c:formatCode>General</c:formatCode>
                <c:ptCount val="11"/>
                <c:pt idx="0">
                  <c:v>4424.2634829451899</c:v>
                </c:pt>
                <c:pt idx="1">
                  <c:v>3530.5097159760676</c:v>
                </c:pt>
                <c:pt idx="2">
                  <c:v>2641.4636397817867</c:v>
                </c:pt>
                <c:pt idx="3">
                  <c:v>2068.3129498917106</c:v>
                </c:pt>
                <c:pt idx="4">
                  <c:v>1593.6489326766048</c:v>
                </c:pt>
                <c:pt idx="5">
                  <c:v>1038.4520986572072</c:v>
                </c:pt>
                <c:pt idx="6">
                  <c:v>778.44703821807764</c:v>
                </c:pt>
                <c:pt idx="7">
                  <c:v>622.38546015590646</c:v>
                </c:pt>
                <c:pt idx="8">
                  <c:v>509.27606659432246</c:v>
                </c:pt>
                <c:pt idx="9">
                  <c:v>504.33454467344438</c:v>
                </c:pt>
                <c:pt idx="10">
                  <c:v>501.02110938085696</c:v>
                </c:pt>
              </c:numCache>
            </c:numRef>
          </c:yVal>
          <c:smooth val="1"/>
        </c:ser>
        <c:ser>
          <c:idx val="2"/>
          <c:order val="2"/>
          <c:tx>
            <c:v>If-LíneaLínea</c:v>
          </c:tx>
          <c:marker>
            <c:symbol val="none"/>
          </c:marker>
          <c:xVal>
            <c:numRef>
              <c:f>'Playas Alimen Victoria'!$B$83:$L$83</c:f>
              <c:numCache>
                <c:formatCode>General</c:formatCode>
                <c:ptCount val="11"/>
                <c:pt idx="0">
                  <c:v>0</c:v>
                </c:pt>
                <c:pt idx="1">
                  <c:v>0.57399999999999995</c:v>
                </c:pt>
                <c:pt idx="2">
                  <c:v>1.5</c:v>
                </c:pt>
                <c:pt idx="3">
                  <c:v>2.5</c:v>
                </c:pt>
                <c:pt idx="4">
                  <c:v>3.8586999999999967</c:v>
                </c:pt>
                <c:pt idx="5">
                  <c:v>7</c:v>
                </c:pt>
                <c:pt idx="6">
                  <c:v>10</c:v>
                </c:pt>
                <c:pt idx="7">
                  <c:v>13</c:v>
                </c:pt>
                <c:pt idx="8">
                  <c:v>16.321000000000005</c:v>
                </c:pt>
                <c:pt idx="9">
                  <c:v>16.5</c:v>
                </c:pt>
                <c:pt idx="10">
                  <c:v>16.622</c:v>
                </c:pt>
              </c:numCache>
            </c:numRef>
          </c:xVal>
          <c:yVal>
            <c:numRef>
              <c:f>'Playas Alimen Victoria'!$B$90:$L$90</c:f>
              <c:numCache>
                <c:formatCode>General</c:formatCode>
                <c:ptCount val="11"/>
                <c:pt idx="0">
                  <c:v>3379.5317346332686</c:v>
                </c:pt>
                <c:pt idx="1">
                  <c:v>2970.4959262405005</c:v>
                </c:pt>
                <c:pt idx="2">
                  <c:v>2469.7871809673957</c:v>
                </c:pt>
                <c:pt idx="3">
                  <c:v>2080.1097303662796</c:v>
                </c:pt>
                <c:pt idx="4">
                  <c:v>1706.9124739482411</c:v>
                </c:pt>
                <c:pt idx="5">
                  <c:v>1200.1001693101957</c:v>
                </c:pt>
                <c:pt idx="6">
                  <c:v>932.73614148325248</c:v>
                </c:pt>
                <c:pt idx="7">
                  <c:v>762.14636484485538</c:v>
                </c:pt>
                <c:pt idx="8">
                  <c:v>633.54558532443946</c:v>
                </c:pt>
                <c:pt idx="9">
                  <c:v>627.83014668577039</c:v>
                </c:pt>
                <c:pt idx="10">
                  <c:v>623.99318239387253</c:v>
                </c:pt>
              </c:numCache>
            </c:numRef>
          </c:yVal>
          <c:smooth val="1"/>
        </c:ser>
        <c:ser>
          <c:idx val="3"/>
          <c:order val="3"/>
          <c:tx>
            <c:v>If-2LíneasTierra</c:v>
          </c:tx>
          <c:marker>
            <c:symbol val="none"/>
          </c:marker>
          <c:xVal>
            <c:numRef>
              <c:f>'Playas Alimen Victoria'!$B$83:$L$83</c:f>
              <c:numCache>
                <c:formatCode>General</c:formatCode>
                <c:ptCount val="11"/>
                <c:pt idx="0">
                  <c:v>0</c:v>
                </c:pt>
                <c:pt idx="1">
                  <c:v>0.57399999999999995</c:v>
                </c:pt>
                <c:pt idx="2">
                  <c:v>1.5</c:v>
                </c:pt>
                <c:pt idx="3">
                  <c:v>2.5</c:v>
                </c:pt>
                <c:pt idx="4">
                  <c:v>3.8586999999999967</c:v>
                </c:pt>
                <c:pt idx="5">
                  <c:v>7</c:v>
                </c:pt>
                <c:pt idx="6">
                  <c:v>10</c:v>
                </c:pt>
                <c:pt idx="7">
                  <c:v>13</c:v>
                </c:pt>
                <c:pt idx="8">
                  <c:v>16.321000000000005</c:v>
                </c:pt>
                <c:pt idx="9">
                  <c:v>16.5</c:v>
                </c:pt>
                <c:pt idx="10">
                  <c:v>16.622</c:v>
                </c:pt>
              </c:numCache>
            </c:numRef>
          </c:xVal>
          <c:yVal>
            <c:numRef>
              <c:f>'Playas Alimen Victoria'!$B$92:$L$92</c:f>
              <c:numCache>
                <c:formatCode>General</c:formatCode>
                <c:ptCount val="11"/>
                <c:pt idx="0">
                  <c:v>5104.1987939424798</c:v>
                </c:pt>
                <c:pt idx="1">
                  <c:v>3637.0311226877525</c:v>
                </c:pt>
                <c:pt idx="2">
                  <c:v>2459.8248710672738</c:v>
                </c:pt>
                <c:pt idx="3">
                  <c:v>1816.0755383874982</c:v>
                </c:pt>
                <c:pt idx="4">
                  <c:v>1337.5106363232039</c:v>
                </c:pt>
                <c:pt idx="5">
                  <c:v>829.88478809595608</c:v>
                </c:pt>
                <c:pt idx="6">
                  <c:v>608.81330912220346</c:v>
                </c:pt>
                <c:pt idx="7">
                  <c:v>480.68328006727143</c:v>
                </c:pt>
                <c:pt idx="8">
                  <c:v>389.83236580154704</c:v>
                </c:pt>
                <c:pt idx="9">
                  <c:v>385.90068669826235</c:v>
                </c:pt>
                <c:pt idx="10">
                  <c:v>383.26611097044525</c:v>
                </c:pt>
              </c:numCache>
            </c:numRef>
          </c:yVal>
          <c:smooth val="1"/>
        </c:ser>
        <c:axId val="60731392"/>
        <c:axId val="60733312"/>
      </c:scatterChart>
      <c:valAx>
        <c:axId val="60731392"/>
        <c:scaling>
          <c:orientation val="minMax"/>
        </c:scaling>
        <c:axPos val="b"/>
        <c:title>
          <c:tx>
            <c:rich>
              <a:bodyPr/>
              <a:lstStyle/>
              <a:p>
                <a:pPr>
                  <a:defRPr lang="es-EC"/>
                </a:pPr>
                <a:r>
                  <a:rPr lang="es-EC"/>
                  <a:t>kms</a:t>
                </a:r>
              </a:p>
            </c:rich>
          </c:tx>
        </c:title>
        <c:numFmt formatCode="General" sourceLinked="1"/>
        <c:majorTickMark val="none"/>
        <c:tickLblPos val="nextTo"/>
        <c:txPr>
          <a:bodyPr/>
          <a:lstStyle/>
          <a:p>
            <a:pPr>
              <a:defRPr lang="es-ES"/>
            </a:pPr>
            <a:endParaRPr lang="es-ES"/>
          </a:p>
        </c:txPr>
        <c:crossAx val="60733312"/>
        <c:crosses val="autoZero"/>
        <c:crossBetween val="midCat"/>
      </c:valAx>
      <c:valAx>
        <c:axId val="60733312"/>
        <c:scaling>
          <c:orientation val="minMax"/>
        </c:scaling>
        <c:axPos val="l"/>
        <c:majorGridlines/>
        <c:title>
          <c:tx>
            <c:rich>
              <a:bodyPr rot="-5400000" vert="horz"/>
              <a:lstStyle/>
              <a:p>
                <a:pPr>
                  <a:defRPr lang="es-EC"/>
                </a:pPr>
                <a:r>
                  <a:rPr lang="es-EC"/>
                  <a:t>Amperios</a:t>
                </a:r>
              </a:p>
            </c:rich>
          </c:tx>
        </c:title>
        <c:numFmt formatCode="General" sourceLinked="1"/>
        <c:majorTickMark val="none"/>
        <c:tickLblPos val="nextTo"/>
        <c:txPr>
          <a:bodyPr/>
          <a:lstStyle/>
          <a:p>
            <a:pPr>
              <a:defRPr lang="es-ES"/>
            </a:pPr>
            <a:endParaRPr lang="es-ES"/>
          </a:p>
        </c:txPr>
        <c:crossAx val="60731392"/>
        <c:crosses val="autoZero"/>
        <c:crossBetween val="midCat"/>
      </c:valAx>
    </c:plotArea>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n-US" dirty="0" smtClean="0"/>
              <a:t>TTIK</a:t>
            </a:r>
            <a:endParaRPr lang="en-US" dirty="0"/>
          </a:p>
        </c:rich>
      </c:tx>
      <c:layout>
        <c:manualLayout>
          <c:xMode val="edge"/>
          <c:yMode val="edge"/>
          <c:x val="0.1233970908943464"/>
          <c:y val="4.5477717871473533E-2"/>
        </c:manualLayout>
      </c:layout>
    </c:title>
    <c:plotArea>
      <c:layout/>
      <c:barChart>
        <c:barDir val="col"/>
        <c:grouping val="clustered"/>
        <c:ser>
          <c:idx val="1"/>
          <c:order val="1"/>
          <c:tx>
            <c:v>Playas</c:v>
          </c:tx>
          <c:dLbls>
            <c:dLbl>
              <c:idx val="0"/>
              <c:tx>
                <c:rich>
                  <a:bodyPr/>
                  <a:lstStyle/>
                  <a:p>
                    <a:r>
                      <a:rPr lang="en-US" smtClean="0"/>
                      <a:t>10,12</a:t>
                    </a:r>
                    <a:endParaRPr lang="en-US"/>
                  </a:p>
                </c:rich>
              </c:tx>
              <c:showVal val="1"/>
            </c:dLbl>
            <c:dLbl>
              <c:idx val="1"/>
              <c:layout>
                <c:manualLayout>
                  <c:x val="-2.7586013818589817E-2"/>
                  <c:y val="1.2403013964947324E-2"/>
                </c:manualLayout>
              </c:layout>
              <c:tx>
                <c:rich>
                  <a:bodyPr/>
                  <a:lstStyle/>
                  <a:p>
                    <a:r>
                      <a:rPr lang="en-US" dirty="0" smtClean="0"/>
                      <a:t>11.18</a:t>
                    </a:r>
                    <a:endParaRPr lang="en-US" dirty="0"/>
                  </a:p>
                </c:rich>
              </c:tx>
              <c:showVal val="1"/>
            </c:dLbl>
            <c:dLbl>
              <c:idx val="2"/>
              <c:layout>
                <c:manualLayout>
                  <c:x val="-3.6781351758119772E-2"/>
                  <c:y val="3.3074703906526205E-2"/>
                </c:manualLayout>
              </c:layout>
              <c:tx>
                <c:rich>
                  <a:bodyPr/>
                  <a:lstStyle/>
                  <a:p>
                    <a:r>
                      <a:rPr lang="en-US" dirty="0" smtClean="0"/>
                      <a:t>9.90</a:t>
                    </a:r>
                    <a:endParaRPr lang="en-US" dirty="0"/>
                  </a:p>
                </c:rich>
              </c:tx>
              <c:showVal val="1"/>
            </c:dLbl>
            <c:dLbl>
              <c:idx val="3"/>
              <c:tx>
                <c:rich>
                  <a:bodyPr/>
                  <a:lstStyle/>
                  <a:p>
                    <a:r>
                      <a:rPr lang="en-US" dirty="0" smtClean="0"/>
                      <a:t>12.94</a:t>
                    </a:r>
                    <a:endParaRPr lang="en-US" dirty="0"/>
                  </a:p>
                </c:rich>
              </c:tx>
              <c:showVal val="1"/>
            </c:dLbl>
            <c:dLbl>
              <c:idx val="4"/>
              <c:tx>
                <c:rich>
                  <a:bodyPr/>
                  <a:lstStyle/>
                  <a:p>
                    <a:r>
                      <a:rPr lang="en-US" smtClean="0"/>
                      <a:t>11.48</a:t>
                    </a:r>
                    <a:endParaRPr lang="en-US"/>
                  </a:p>
                </c:rich>
              </c:tx>
              <c:showVal val="1"/>
            </c:dLbl>
            <c:txPr>
              <a:bodyPr/>
              <a:lstStyle/>
              <a:p>
                <a:pPr>
                  <a:defRPr lang="es-EC"/>
                </a:pPr>
                <a:endParaRPr lang="es-ES"/>
              </a:p>
            </c:txPr>
            <c:showVal val="1"/>
          </c:dLbls>
          <c:cat>
            <c:numRef>
              <c:f>Hoja2!$C$13:$C$17</c:f>
              <c:numCache>
                <c:formatCode>General</c:formatCode>
                <c:ptCount val="5"/>
                <c:pt idx="0">
                  <c:v>2004</c:v>
                </c:pt>
                <c:pt idx="1">
                  <c:v>2005</c:v>
                </c:pt>
                <c:pt idx="2">
                  <c:v>2006</c:v>
                </c:pt>
                <c:pt idx="3">
                  <c:v>2007</c:v>
                </c:pt>
                <c:pt idx="4">
                  <c:v>2008</c:v>
                </c:pt>
              </c:numCache>
            </c:numRef>
          </c:cat>
          <c:val>
            <c:numRef>
              <c:f>Hoja2!$D$13:$D$17</c:f>
              <c:numCache>
                <c:formatCode>General</c:formatCode>
                <c:ptCount val="5"/>
                <c:pt idx="0">
                  <c:v>10.120000000000001</c:v>
                </c:pt>
                <c:pt idx="1">
                  <c:v>11.184000000000001</c:v>
                </c:pt>
                <c:pt idx="2">
                  <c:v>9.9010000000000016</c:v>
                </c:pt>
                <c:pt idx="3">
                  <c:v>12.942</c:v>
                </c:pt>
                <c:pt idx="4">
                  <c:v>11.481</c:v>
                </c:pt>
              </c:numCache>
            </c:numRef>
          </c:val>
        </c:ser>
        <c:ser>
          <c:idx val="0"/>
          <c:order val="0"/>
          <c:tx>
            <c:v>Posorja</c:v>
          </c:tx>
          <c:dLbls>
            <c:dLbl>
              <c:idx val="0"/>
              <c:tx>
                <c:rich>
                  <a:bodyPr/>
                  <a:lstStyle/>
                  <a:p>
                    <a:r>
                      <a:rPr lang="en-US" smtClean="0"/>
                      <a:t>16,21</a:t>
                    </a:r>
                    <a:endParaRPr lang="en-US"/>
                  </a:p>
                </c:rich>
              </c:tx>
              <c:showVal val="1"/>
            </c:dLbl>
            <c:dLbl>
              <c:idx val="1"/>
              <c:layout>
                <c:manualLayout>
                  <c:x val="2.7586013818589817E-2"/>
                  <c:y val="-3.7209041894842004E-2"/>
                </c:manualLayout>
              </c:layout>
              <c:tx>
                <c:rich>
                  <a:bodyPr/>
                  <a:lstStyle/>
                  <a:p>
                    <a:r>
                      <a:rPr lang="en-US" dirty="0" smtClean="0"/>
                      <a:t>10.89</a:t>
                    </a:r>
                    <a:endParaRPr lang="en-US" dirty="0"/>
                  </a:p>
                </c:rich>
              </c:tx>
              <c:showVal val="1"/>
            </c:dLbl>
            <c:dLbl>
              <c:idx val="2"/>
              <c:tx>
                <c:rich>
                  <a:bodyPr/>
                  <a:lstStyle/>
                  <a:p>
                    <a:r>
                      <a:rPr lang="en-US" smtClean="0"/>
                      <a:t>10.47</a:t>
                    </a:r>
                    <a:endParaRPr lang="en-US"/>
                  </a:p>
                </c:rich>
              </c:tx>
              <c:showVal val="1"/>
            </c:dLbl>
            <c:dLbl>
              <c:idx val="3"/>
              <c:tx>
                <c:rich>
                  <a:bodyPr/>
                  <a:lstStyle/>
                  <a:p>
                    <a:r>
                      <a:rPr lang="en-US" smtClean="0"/>
                      <a:t>14.93</a:t>
                    </a:r>
                    <a:endParaRPr lang="en-US"/>
                  </a:p>
                </c:rich>
              </c:tx>
              <c:showVal val="1"/>
            </c:dLbl>
            <c:dLbl>
              <c:idx val="4"/>
              <c:tx>
                <c:rich>
                  <a:bodyPr/>
                  <a:lstStyle/>
                  <a:p>
                    <a:r>
                      <a:rPr lang="en-US" smtClean="0"/>
                      <a:t>15.89</a:t>
                    </a:r>
                    <a:endParaRPr lang="en-US"/>
                  </a:p>
                </c:rich>
              </c:tx>
              <c:showVal val="1"/>
            </c:dLbl>
            <c:txPr>
              <a:bodyPr/>
              <a:lstStyle/>
              <a:p>
                <a:pPr>
                  <a:defRPr lang="es-EC"/>
                </a:pPr>
                <a:endParaRPr lang="es-ES"/>
              </a:p>
            </c:txPr>
            <c:showVal val="1"/>
          </c:dLbls>
          <c:cat>
            <c:numRef>
              <c:f>Hoja2!$C$13:$C$17</c:f>
              <c:numCache>
                <c:formatCode>General</c:formatCode>
                <c:ptCount val="5"/>
                <c:pt idx="0">
                  <c:v>2004</c:v>
                </c:pt>
                <c:pt idx="1">
                  <c:v>2005</c:v>
                </c:pt>
                <c:pt idx="2">
                  <c:v>2006</c:v>
                </c:pt>
                <c:pt idx="3">
                  <c:v>2007</c:v>
                </c:pt>
                <c:pt idx="4">
                  <c:v>2008</c:v>
                </c:pt>
              </c:numCache>
            </c:numRef>
          </c:cat>
          <c:val>
            <c:numRef>
              <c:f>Hoja4!$F$13:$F$17</c:f>
              <c:numCache>
                <c:formatCode>General</c:formatCode>
                <c:ptCount val="5"/>
                <c:pt idx="0">
                  <c:v>16.216999999999999</c:v>
                </c:pt>
                <c:pt idx="1">
                  <c:v>10.899000000000004</c:v>
                </c:pt>
                <c:pt idx="2">
                  <c:v>10.47</c:v>
                </c:pt>
                <c:pt idx="3">
                  <c:v>14.937000000000001</c:v>
                </c:pt>
                <c:pt idx="4">
                  <c:v>15.89</c:v>
                </c:pt>
              </c:numCache>
            </c:numRef>
          </c:val>
        </c:ser>
        <c:dLbls>
          <c:showVal val="1"/>
        </c:dLbls>
        <c:overlap val="-25"/>
        <c:axId val="61031168"/>
        <c:axId val="61032704"/>
      </c:barChart>
      <c:catAx>
        <c:axId val="61031168"/>
        <c:scaling>
          <c:orientation val="minMax"/>
        </c:scaling>
        <c:axPos val="b"/>
        <c:numFmt formatCode="General" sourceLinked="1"/>
        <c:majorTickMark val="none"/>
        <c:tickLblPos val="nextTo"/>
        <c:txPr>
          <a:bodyPr/>
          <a:lstStyle/>
          <a:p>
            <a:pPr>
              <a:defRPr lang="es-EC"/>
            </a:pPr>
            <a:endParaRPr lang="es-ES"/>
          </a:p>
        </c:txPr>
        <c:crossAx val="61032704"/>
        <c:crosses val="autoZero"/>
        <c:auto val="1"/>
        <c:lblAlgn val="ctr"/>
        <c:lblOffset val="100"/>
      </c:catAx>
      <c:valAx>
        <c:axId val="61032704"/>
        <c:scaling>
          <c:orientation val="minMax"/>
        </c:scaling>
        <c:delete val="1"/>
        <c:axPos val="l"/>
        <c:numFmt formatCode="General" sourceLinked="1"/>
        <c:tickLblPos val="nextTo"/>
        <c:crossAx val="61031168"/>
        <c:crosses val="autoZero"/>
        <c:crossBetween val="between"/>
      </c:valAx>
    </c:plotArea>
    <c:legend>
      <c:legendPos val="t"/>
      <c:layout>
        <c:manualLayout>
          <c:xMode val="edge"/>
          <c:yMode val="edge"/>
          <c:x val="0.58336720242583151"/>
          <c:y val="7.3012408873656787E-2"/>
          <c:w val="0.34207405312153966"/>
          <c:h val="8.7694842885390714E-2"/>
        </c:manualLayout>
      </c:layout>
      <c:txPr>
        <a:bodyPr/>
        <a:lstStyle/>
        <a:p>
          <a:pPr>
            <a:defRPr lang="es-EC"/>
          </a:pPr>
          <a:endParaRPr lang="es-E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sz="1100" b="1" i="0" u="none" strike="noStrike" baseline="0">
                <a:solidFill>
                  <a:srgbClr val="000000"/>
                </a:solidFill>
                <a:latin typeface="Arial"/>
                <a:ea typeface="Arial"/>
                <a:cs typeface="Arial"/>
              </a:defRPr>
            </a:pPr>
            <a:r>
              <a:rPr lang="es-EC" dirty="0"/>
              <a:t>Alimentadora </a:t>
            </a:r>
            <a:r>
              <a:rPr lang="es-EC" dirty="0" smtClean="0"/>
              <a:t>Jambelí</a:t>
            </a:r>
          </a:p>
        </c:rich>
      </c:tx>
      <c:layout>
        <c:manualLayout>
          <c:xMode val="edge"/>
          <c:yMode val="edge"/>
          <c:x val="0.3454640852242154"/>
          <c:y val="4.5047567234638691E-3"/>
        </c:manualLayout>
      </c:layout>
      <c:spPr>
        <a:noFill/>
        <a:ln w="25400">
          <a:noFill/>
        </a:ln>
      </c:spPr>
    </c:title>
    <c:plotArea>
      <c:layout>
        <c:manualLayout>
          <c:layoutTarget val="inner"/>
          <c:xMode val="edge"/>
          <c:yMode val="edge"/>
          <c:x val="0.12475247524752479"/>
          <c:y val="7.8966225106934532E-2"/>
          <c:w val="0.84752475247524761"/>
          <c:h val="0.72489544893587821"/>
        </c:manualLayout>
      </c:layout>
      <c:lineChart>
        <c:grouping val="stacked"/>
        <c:ser>
          <c:idx val="0"/>
          <c:order val="0"/>
          <c:spPr>
            <a:ln w="12700">
              <a:solidFill>
                <a:srgbClr val="000080"/>
              </a:solidFill>
              <a:prstDash val="solid"/>
            </a:ln>
          </c:spPr>
          <c:marker>
            <c:symbol val="none"/>
          </c:marker>
          <c:val>
            <c:numRef>
              <c:f>'Demanda Dia Normal Posorja'!$C$5:$C$28</c:f>
              <c:numCache>
                <c:formatCode>General</c:formatCode>
                <c:ptCount val="24"/>
                <c:pt idx="0">
                  <c:v>221</c:v>
                </c:pt>
                <c:pt idx="1">
                  <c:v>212</c:v>
                </c:pt>
                <c:pt idx="2">
                  <c:v>211</c:v>
                </c:pt>
                <c:pt idx="3">
                  <c:v>212</c:v>
                </c:pt>
                <c:pt idx="4">
                  <c:v>215</c:v>
                </c:pt>
                <c:pt idx="5">
                  <c:v>222</c:v>
                </c:pt>
                <c:pt idx="6">
                  <c:v>199</c:v>
                </c:pt>
                <c:pt idx="7">
                  <c:v>197</c:v>
                </c:pt>
                <c:pt idx="8">
                  <c:v>218</c:v>
                </c:pt>
                <c:pt idx="9">
                  <c:v>222</c:v>
                </c:pt>
                <c:pt idx="10">
                  <c:v>324</c:v>
                </c:pt>
                <c:pt idx="11">
                  <c:v>286</c:v>
                </c:pt>
                <c:pt idx="12">
                  <c:v>209</c:v>
                </c:pt>
                <c:pt idx="13">
                  <c:v>254</c:v>
                </c:pt>
                <c:pt idx="14">
                  <c:v>208</c:v>
                </c:pt>
                <c:pt idx="15">
                  <c:v>228</c:v>
                </c:pt>
                <c:pt idx="16">
                  <c:v>250</c:v>
                </c:pt>
                <c:pt idx="17">
                  <c:v>305</c:v>
                </c:pt>
                <c:pt idx="18">
                  <c:v>415</c:v>
                </c:pt>
                <c:pt idx="19">
                  <c:v>435</c:v>
                </c:pt>
                <c:pt idx="20">
                  <c:v>390</c:v>
                </c:pt>
                <c:pt idx="21">
                  <c:v>345</c:v>
                </c:pt>
                <c:pt idx="22">
                  <c:v>370</c:v>
                </c:pt>
                <c:pt idx="23">
                  <c:v>253</c:v>
                </c:pt>
              </c:numCache>
            </c:numRef>
          </c:val>
        </c:ser>
        <c:ser>
          <c:idx val="1"/>
          <c:order val="1"/>
          <c:marker>
            <c:symbol val="none"/>
          </c:marker>
          <c:val>
            <c:numRef>
              <c:f>'Demanda Dia Normal Posorja'!$I$5:$I$28</c:f>
              <c:numCache>
                <c:formatCode>General</c:formatCode>
                <c:ptCount val="24"/>
                <c:pt idx="0">
                  <c:v>249</c:v>
                </c:pt>
                <c:pt idx="1">
                  <c:v>232</c:v>
                </c:pt>
                <c:pt idx="2">
                  <c:v>215</c:v>
                </c:pt>
                <c:pt idx="3">
                  <c:v>210</c:v>
                </c:pt>
                <c:pt idx="4">
                  <c:v>215</c:v>
                </c:pt>
                <c:pt idx="5">
                  <c:v>218</c:v>
                </c:pt>
                <c:pt idx="6">
                  <c:v>177</c:v>
                </c:pt>
                <c:pt idx="7">
                  <c:v>169</c:v>
                </c:pt>
                <c:pt idx="8">
                  <c:v>180</c:v>
                </c:pt>
                <c:pt idx="9">
                  <c:v>190</c:v>
                </c:pt>
                <c:pt idx="10">
                  <c:v>140</c:v>
                </c:pt>
                <c:pt idx="11">
                  <c:v>200</c:v>
                </c:pt>
                <c:pt idx="12">
                  <c:v>210</c:v>
                </c:pt>
                <c:pt idx="13">
                  <c:v>275</c:v>
                </c:pt>
                <c:pt idx="14">
                  <c:v>186</c:v>
                </c:pt>
                <c:pt idx="15">
                  <c:v>177</c:v>
                </c:pt>
                <c:pt idx="16">
                  <c:v>188</c:v>
                </c:pt>
                <c:pt idx="17">
                  <c:v>196</c:v>
                </c:pt>
                <c:pt idx="18">
                  <c:v>380</c:v>
                </c:pt>
                <c:pt idx="19">
                  <c:v>379</c:v>
                </c:pt>
                <c:pt idx="20">
                  <c:v>370</c:v>
                </c:pt>
                <c:pt idx="21">
                  <c:v>329</c:v>
                </c:pt>
                <c:pt idx="22">
                  <c:v>298</c:v>
                </c:pt>
                <c:pt idx="23">
                  <c:v>266</c:v>
                </c:pt>
              </c:numCache>
            </c:numRef>
          </c:val>
        </c:ser>
        <c:marker val="1"/>
        <c:axId val="59629568"/>
        <c:axId val="59631488"/>
      </c:lineChart>
      <c:catAx>
        <c:axId val="59629568"/>
        <c:scaling>
          <c:orientation val="minMax"/>
        </c:scaling>
        <c:axPos val="b"/>
        <c:title>
          <c:tx>
            <c:rich>
              <a:bodyPr/>
              <a:lstStyle/>
              <a:p>
                <a:pPr>
                  <a:defRPr lang="es-EC" sz="925" b="1" i="0" u="none" strike="noStrike" baseline="0">
                    <a:solidFill>
                      <a:srgbClr val="000000"/>
                    </a:solidFill>
                    <a:latin typeface="Arial"/>
                    <a:ea typeface="Arial"/>
                    <a:cs typeface="Arial"/>
                  </a:defRPr>
                </a:pPr>
                <a:r>
                  <a:rPr lang="es-EC"/>
                  <a:t>Horas (h)</a:t>
                </a:r>
              </a:p>
            </c:rich>
          </c:tx>
          <c:layout>
            <c:manualLayout>
              <c:xMode val="edge"/>
              <c:yMode val="edge"/>
              <c:x val="0.50099051479951162"/>
              <c:y val="0.88788133301519312"/>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s-EC" sz="925" b="0" i="0" u="none" strike="noStrike" baseline="0">
                <a:solidFill>
                  <a:srgbClr val="000000"/>
                </a:solidFill>
                <a:latin typeface="Arial"/>
                <a:ea typeface="Arial"/>
                <a:cs typeface="Arial"/>
              </a:defRPr>
            </a:pPr>
            <a:endParaRPr lang="es-ES"/>
          </a:p>
        </c:txPr>
        <c:crossAx val="59631488"/>
        <c:crosses val="autoZero"/>
        <c:auto val="1"/>
        <c:lblAlgn val="ctr"/>
        <c:lblOffset val="100"/>
        <c:tickLblSkip val="2"/>
        <c:tickMarkSkip val="1"/>
      </c:catAx>
      <c:valAx>
        <c:axId val="59631488"/>
        <c:scaling>
          <c:orientation val="minMax"/>
        </c:scaling>
        <c:axPos val="l"/>
        <c:majorGridlines>
          <c:spPr>
            <a:ln w="3175">
              <a:solidFill>
                <a:srgbClr val="000000"/>
              </a:solidFill>
              <a:prstDash val="solid"/>
            </a:ln>
          </c:spPr>
        </c:majorGridlines>
        <c:title>
          <c:tx>
            <c:rich>
              <a:bodyPr/>
              <a:lstStyle/>
              <a:p>
                <a:pPr>
                  <a:defRPr lang="es-EC" sz="925" b="1" i="0" u="none" strike="noStrike" baseline="0">
                    <a:solidFill>
                      <a:srgbClr val="000000"/>
                    </a:solidFill>
                    <a:latin typeface="Arial"/>
                    <a:ea typeface="Arial"/>
                    <a:cs typeface="Arial"/>
                  </a:defRPr>
                </a:pPr>
                <a:r>
                  <a:rPr lang="es-EC"/>
                  <a:t>Potencia (Kw)</a:t>
                </a:r>
              </a:p>
            </c:rich>
          </c:tx>
          <c:layout>
            <c:manualLayout>
              <c:xMode val="edge"/>
              <c:yMode val="edge"/>
              <c:x val="1.3376884303800705E-2"/>
              <c:y val="0.27966303042592894"/>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s-EC" sz="925" b="0" i="0" u="none" strike="noStrike" baseline="0">
                <a:solidFill>
                  <a:srgbClr val="000000"/>
                </a:solidFill>
                <a:latin typeface="Arial"/>
                <a:ea typeface="Arial"/>
                <a:cs typeface="Arial"/>
              </a:defRPr>
            </a:pPr>
            <a:endParaRPr lang="es-ES"/>
          </a:p>
        </c:txPr>
        <c:crossAx val="59629568"/>
        <c:crosses val="autoZero"/>
        <c:crossBetween val="between"/>
      </c:valAx>
      <c:spPr>
        <a:noFill/>
        <a:ln w="12700">
          <a:solidFill>
            <a:srgbClr val="808080"/>
          </a:solidFill>
          <a:prstDash val="solid"/>
        </a:ln>
      </c:spPr>
    </c:plotArea>
    <c:plotVisOnly val="1"/>
    <c:dispBlanksAs val="zero"/>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s-E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dirty="0" smtClean="0"/>
              <a:t>FMIK</a:t>
            </a:r>
            <a:endParaRPr lang="es-EC" dirty="0"/>
          </a:p>
        </c:rich>
      </c:tx>
      <c:layout>
        <c:manualLayout>
          <c:xMode val="edge"/>
          <c:yMode val="edge"/>
          <c:x val="0.12519297452736244"/>
          <c:y val="6.6149407813052397E-2"/>
        </c:manualLayout>
      </c:layout>
    </c:title>
    <c:plotArea>
      <c:layout/>
      <c:barChart>
        <c:barDir val="col"/>
        <c:grouping val="clustered"/>
        <c:ser>
          <c:idx val="1"/>
          <c:order val="1"/>
          <c:tx>
            <c:v>Playas</c:v>
          </c:tx>
          <c:dLbls>
            <c:dLbl>
              <c:idx val="0"/>
              <c:tx>
                <c:rich>
                  <a:bodyPr/>
                  <a:lstStyle/>
                  <a:p>
                    <a:r>
                      <a:rPr lang="en-US" dirty="0" smtClean="0"/>
                      <a:t>0.29</a:t>
                    </a:r>
                    <a:endParaRPr lang="en-US" dirty="0"/>
                  </a:p>
                </c:rich>
              </c:tx>
              <c:showVal val="1"/>
            </c:dLbl>
            <c:dLbl>
              <c:idx val="1"/>
              <c:tx>
                <c:rich>
                  <a:bodyPr/>
                  <a:lstStyle/>
                  <a:p>
                    <a:r>
                      <a:rPr lang="en-US" dirty="0" smtClean="0"/>
                      <a:t>0.27</a:t>
                    </a:r>
                    <a:endParaRPr lang="en-US" dirty="0"/>
                  </a:p>
                </c:rich>
              </c:tx>
              <c:showVal val="1"/>
            </c:dLbl>
            <c:dLbl>
              <c:idx val="2"/>
              <c:tx>
                <c:rich>
                  <a:bodyPr/>
                  <a:lstStyle/>
                  <a:p>
                    <a:r>
                      <a:rPr lang="en-US" dirty="0" smtClean="0"/>
                      <a:t>0.28</a:t>
                    </a:r>
                    <a:endParaRPr lang="en-US" dirty="0"/>
                  </a:p>
                </c:rich>
              </c:tx>
              <c:showVal val="1"/>
            </c:dLbl>
            <c:dLbl>
              <c:idx val="3"/>
              <c:tx>
                <c:rich>
                  <a:bodyPr/>
                  <a:lstStyle/>
                  <a:p>
                    <a:r>
                      <a:rPr lang="en-US" dirty="0" smtClean="0"/>
                      <a:t>0.38</a:t>
                    </a:r>
                    <a:endParaRPr lang="en-US" dirty="0"/>
                  </a:p>
                </c:rich>
              </c:tx>
              <c:showVal val="1"/>
            </c:dLbl>
            <c:dLbl>
              <c:idx val="4"/>
              <c:tx>
                <c:rich>
                  <a:bodyPr/>
                  <a:lstStyle/>
                  <a:p>
                    <a:r>
                      <a:rPr lang="en-US" dirty="0" smtClean="0"/>
                      <a:t>0.35</a:t>
                    </a:r>
                    <a:endParaRPr lang="en-US" dirty="0"/>
                  </a:p>
                </c:rich>
              </c:tx>
              <c:showVal val="1"/>
            </c:dLbl>
            <c:txPr>
              <a:bodyPr/>
              <a:lstStyle/>
              <a:p>
                <a:pPr>
                  <a:defRPr lang="es-EC"/>
                </a:pPr>
                <a:endParaRPr lang="es-ES"/>
              </a:p>
            </c:txPr>
            <c:showVal val="1"/>
          </c:dLbls>
          <c:cat>
            <c:numRef>
              <c:f>Hoja1!$B$9:$B$13</c:f>
              <c:numCache>
                <c:formatCode>General</c:formatCode>
                <c:ptCount val="5"/>
                <c:pt idx="0">
                  <c:v>2004</c:v>
                </c:pt>
                <c:pt idx="1">
                  <c:v>2005</c:v>
                </c:pt>
                <c:pt idx="2">
                  <c:v>2006</c:v>
                </c:pt>
                <c:pt idx="3">
                  <c:v>2007</c:v>
                </c:pt>
                <c:pt idx="4">
                  <c:v>2008</c:v>
                </c:pt>
              </c:numCache>
            </c:numRef>
          </c:cat>
          <c:val>
            <c:numRef>
              <c:f>Hoja1!$C$9:$C$13</c:f>
              <c:numCache>
                <c:formatCode>General</c:formatCode>
                <c:ptCount val="5"/>
                <c:pt idx="0">
                  <c:v>0.29500000000000032</c:v>
                </c:pt>
                <c:pt idx="1">
                  <c:v>0.27600000000000002</c:v>
                </c:pt>
                <c:pt idx="2">
                  <c:v>0.28900000000000031</c:v>
                </c:pt>
                <c:pt idx="3">
                  <c:v>0.38200000000000089</c:v>
                </c:pt>
                <c:pt idx="4">
                  <c:v>0.35400000000000031</c:v>
                </c:pt>
              </c:numCache>
            </c:numRef>
          </c:val>
        </c:ser>
        <c:ser>
          <c:idx val="0"/>
          <c:order val="0"/>
          <c:tx>
            <c:v>Posorja</c:v>
          </c:tx>
          <c:dLbls>
            <c:dLbl>
              <c:idx val="0"/>
              <c:tx>
                <c:rich>
                  <a:bodyPr/>
                  <a:lstStyle/>
                  <a:p>
                    <a:r>
                      <a:rPr lang="en-US" dirty="0" smtClean="0"/>
                      <a:t>0.51</a:t>
                    </a:r>
                    <a:endParaRPr lang="en-US" dirty="0"/>
                  </a:p>
                </c:rich>
              </c:tx>
              <c:showVal val="1"/>
            </c:dLbl>
            <c:dLbl>
              <c:idx val="1"/>
              <c:tx>
                <c:rich>
                  <a:bodyPr/>
                  <a:lstStyle/>
                  <a:p>
                    <a:r>
                      <a:rPr lang="en-US" smtClean="0"/>
                      <a:t>0.44</a:t>
                    </a:r>
                    <a:endParaRPr lang="en-US"/>
                  </a:p>
                </c:rich>
              </c:tx>
              <c:showVal val="1"/>
            </c:dLbl>
            <c:dLbl>
              <c:idx val="2"/>
              <c:tx>
                <c:rich>
                  <a:bodyPr/>
                  <a:lstStyle/>
                  <a:p>
                    <a:r>
                      <a:rPr lang="en-US" dirty="0" smtClean="0"/>
                      <a:t>0.37</a:t>
                    </a:r>
                    <a:endParaRPr lang="en-US" dirty="0"/>
                  </a:p>
                </c:rich>
              </c:tx>
              <c:showVal val="1"/>
            </c:dLbl>
            <c:dLbl>
              <c:idx val="3"/>
              <c:tx>
                <c:rich>
                  <a:bodyPr/>
                  <a:lstStyle/>
                  <a:p>
                    <a:r>
                      <a:rPr lang="en-US" dirty="0" smtClean="0"/>
                      <a:t>0.42</a:t>
                    </a:r>
                    <a:endParaRPr lang="en-US" dirty="0"/>
                  </a:p>
                </c:rich>
              </c:tx>
              <c:showVal val="1"/>
            </c:dLbl>
            <c:dLbl>
              <c:idx val="4"/>
              <c:tx>
                <c:rich>
                  <a:bodyPr/>
                  <a:lstStyle/>
                  <a:p>
                    <a:r>
                      <a:rPr lang="en-US" smtClean="0"/>
                      <a:t>0.48</a:t>
                    </a:r>
                    <a:endParaRPr lang="en-US"/>
                  </a:p>
                </c:rich>
              </c:tx>
              <c:showVal val="1"/>
            </c:dLbl>
            <c:txPr>
              <a:bodyPr/>
              <a:lstStyle/>
              <a:p>
                <a:pPr>
                  <a:defRPr lang="es-EC"/>
                </a:pPr>
                <a:endParaRPr lang="es-ES"/>
              </a:p>
            </c:txPr>
            <c:showVal val="1"/>
          </c:dLbls>
          <c:cat>
            <c:numRef>
              <c:f>Hoja1!$B$9:$B$13</c:f>
              <c:numCache>
                <c:formatCode>General</c:formatCode>
                <c:ptCount val="5"/>
                <c:pt idx="0">
                  <c:v>2004</c:v>
                </c:pt>
                <c:pt idx="1">
                  <c:v>2005</c:v>
                </c:pt>
                <c:pt idx="2">
                  <c:v>2006</c:v>
                </c:pt>
                <c:pt idx="3">
                  <c:v>2007</c:v>
                </c:pt>
                <c:pt idx="4">
                  <c:v>2008</c:v>
                </c:pt>
              </c:numCache>
            </c:numRef>
          </c:cat>
          <c:val>
            <c:numRef>
              <c:f>Hoja3!$F$7:$F$11</c:f>
              <c:numCache>
                <c:formatCode>General</c:formatCode>
                <c:ptCount val="5"/>
                <c:pt idx="0">
                  <c:v>0.51500000000000001</c:v>
                </c:pt>
                <c:pt idx="1">
                  <c:v>0.44</c:v>
                </c:pt>
                <c:pt idx="2">
                  <c:v>0.37100000000000077</c:v>
                </c:pt>
                <c:pt idx="3">
                  <c:v>0.42800000000000032</c:v>
                </c:pt>
                <c:pt idx="4">
                  <c:v>0.48500000000000032</c:v>
                </c:pt>
              </c:numCache>
            </c:numRef>
          </c:val>
        </c:ser>
        <c:dLbls>
          <c:showVal val="1"/>
        </c:dLbls>
        <c:overlap val="-25"/>
        <c:axId val="61083008"/>
        <c:axId val="61113472"/>
      </c:barChart>
      <c:catAx>
        <c:axId val="61083008"/>
        <c:scaling>
          <c:orientation val="minMax"/>
        </c:scaling>
        <c:axPos val="b"/>
        <c:numFmt formatCode="General" sourceLinked="1"/>
        <c:majorTickMark val="none"/>
        <c:tickLblPos val="nextTo"/>
        <c:txPr>
          <a:bodyPr/>
          <a:lstStyle/>
          <a:p>
            <a:pPr>
              <a:defRPr lang="es-EC"/>
            </a:pPr>
            <a:endParaRPr lang="es-ES"/>
          </a:p>
        </c:txPr>
        <c:crossAx val="61113472"/>
        <c:crosses val="autoZero"/>
        <c:auto val="1"/>
        <c:lblAlgn val="ctr"/>
        <c:lblOffset val="100"/>
      </c:catAx>
      <c:valAx>
        <c:axId val="61113472"/>
        <c:scaling>
          <c:orientation val="minMax"/>
        </c:scaling>
        <c:delete val="1"/>
        <c:axPos val="l"/>
        <c:numFmt formatCode="General" sourceLinked="1"/>
        <c:majorTickMark val="none"/>
        <c:tickLblPos val="nextTo"/>
        <c:crossAx val="61083008"/>
        <c:crosses val="autoZero"/>
        <c:crossBetween val="between"/>
      </c:valAx>
    </c:plotArea>
    <c:legend>
      <c:legendPos val="t"/>
      <c:layout>
        <c:manualLayout>
          <c:xMode val="edge"/>
          <c:yMode val="edge"/>
          <c:x val="0.60539208824435176"/>
          <c:y val="7.3012408873656787E-2"/>
          <c:w val="0.35429098359016631"/>
          <c:h val="8.7694842885390714E-2"/>
        </c:manualLayout>
      </c:layout>
      <c:txPr>
        <a:bodyPr/>
        <a:lstStyle/>
        <a:p>
          <a:pPr>
            <a:defRPr lang="es-EC"/>
          </a:pPr>
          <a:endParaRPr lang="es-ES"/>
        </a:p>
      </c:txPr>
    </c:legend>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a:t>FMIK-Real</a:t>
            </a:r>
          </a:p>
        </c:rich>
      </c:tx>
    </c:title>
    <c:plotArea>
      <c:layout/>
      <c:barChart>
        <c:barDir val="col"/>
        <c:grouping val="clustered"/>
        <c:ser>
          <c:idx val="0"/>
          <c:order val="0"/>
          <c:dLbls>
            <c:dLbl>
              <c:idx val="0"/>
              <c:tx>
                <c:rich>
                  <a:bodyPr/>
                  <a:lstStyle/>
                  <a:p>
                    <a:r>
                      <a:rPr lang="en-US" smtClean="0"/>
                      <a:t>0.41</a:t>
                    </a:r>
                    <a:endParaRPr lang="en-US"/>
                  </a:p>
                </c:rich>
              </c:tx>
              <c:showVal val="1"/>
            </c:dLbl>
            <c:dLbl>
              <c:idx val="1"/>
              <c:tx>
                <c:rich>
                  <a:bodyPr/>
                  <a:lstStyle/>
                  <a:p>
                    <a:r>
                      <a:rPr lang="en-US" smtClean="0"/>
                      <a:t>0.35</a:t>
                    </a:r>
                    <a:endParaRPr lang="en-US"/>
                  </a:p>
                </c:rich>
              </c:tx>
              <c:showVal val="1"/>
            </c:dLbl>
            <c:dLbl>
              <c:idx val="2"/>
              <c:tx>
                <c:rich>
                  <a:bodyPr/>
                  <a:lstStyle/>
                  <a:p>
                    <a:r>
                      <a:rPr lang="en-US" smtClean="0"/>
                      <a:t>0.38</a:t>
                    </a:r>
                    <a:endParaRPr lang="en-US"/>
                  </a:p>
                </c:rich>
              </c:tx>
              <c:showVal val="1"/>
            </c:dLbl>
            <c:dLbl>
              <c:idx val="3"/>
              <c:tx>
                <c:rich>
                  <a:bodyPr/>
                  <a:lstStyle/>
                  <a:p>
                    <a:r>
                      <a:rPr lang="en-US" smtClean="0"/>
                      <a:t>0.52</a:t>
                    </a:r>
                    <a:endParaRPr lang="en-US"/>
                  </a:p>
                </c:rich>
              </c:tx>
              <c:showVal val="1"/>
            </c:dLbl>
            <c:dLbl>
              <c:idx val="4"/>
              <c:tx>
                <c:rich>
                  <a:bodyPr/>
                  <a:lstStyle/>
                  <a:p>
                    <a:r>
                      <a:rPr lang="en-US" smtClean="0"/>
                      <a:t>0.43</a:t>
                    </a:r>
                    <a:endParaRPr lang="en-US"/>
                  </a:p>
                </c:rich>
              </c:tx>
              <c:showVal val="1"/>
            </c:dLbl>
            <c:txPr>
              <a:bodyPr/>
              <a:lstStyle/>
              <a:p>
                <a:pPr>
                  <a:defRPr lang="es-EC"/>
                </a:pPr>
                <a:endParaRPr lang="es-ES"/>
              </a:p>
            </c:txPr>
            <c:showVal val="1"/>
          </c:dLbls>
          <c:cat>
            <c:numRef>
              <c:f>Hoja1!$B$9:$B$13</c:f>
              <c:numCache>
                <c:formatCode>General</c:formatCode>
                <c:ptCount val="5"/>
                <c:pt idx="0">
                  <c:v>2004</c:v>
                </c:pt>
                <c:pt idx="1">
                  <c:v>2005</c:v>
                </c:pt>
                <c:pt idx="2">
                  <c:v>2006</c:v>
                </c:pt>
                <c:pt idx="3">
                  <c:v>2007</c:v>
                </c:pt>
                <c:pt idx="4">
                  <c:v>2008</c:v>
                </c:pt>
              </c:numCache>
            </c:numRef>
          </c:cat>
          <c:val>
            <c:numRef>
              <c:f>Hoja3!$G$7:$G$11</c:f>
              <c:numCache>
                <c:formatCode>General</c:formatCode>
                <c:ptCount val="5"/>
                <c:pt idx="0">
                  <c:v>0.41560000000000002</c:v>
                </c:pt>
                <c:pt idx="1">
                  <c:v>0.35100000000000031</c:v>
                </c:pt>
                <c:pt idx="2">
                  <c:v>0.38100000000000089</c:v>
                </c:pt>
                <c:pt idx="3">
                  <c:v>0.52900000000000003</c:v>
                </c:pt>
                <c:pt idx="4">
                  <c:v>0.43900000000000078</c:v>
                </c:pt>
              </c:numCache>
            </c:numRef>
          </c:val>
        </c:ser>
        <c:dLbls>
          <c:showVal val="1"/>
        </c:dLbls>
        <c:overlap val="-25"/>
        <c:axId val="61133184"/>
        <c:axId val="61135104"/>
      </c:barChart>
      <c:catAx>
        <c:axId val="61133184"/>
        <c:scaling>
          <c:orientation val="minMax"/>
        </c:scaling>
        <c:axPos val="b"/>
        <c:numFmt formatCode="General" sourceLinked="1"/>
        <c:majorTickMark val="none"/>
        <c:tickLblPos val="nextTo"/>
        <c:txPr>
          <a:bodyPr/>
          <a:lstStyle/>
          <a:p>
            <a:pPr>
              <a:defRPr lang="es-EC"/>
            </a:pPr>
            <a:endParaRPr lang="es-ES"/>
          </a:p>
        </c:txPr>
        <c:crossAx val="61135104"/>
        <c:crosses val="autoZero"/>
        <c:auto val="1"/>
        <c:lblAlgn val="ctr"/>
        <c:lblOffset val="100"/>
      </c:catAx>
      <c:valAx>
        <c:axId val="61135104"/>
        <c:scaling>
          <c:orientation val="minMax"/>
        </c:scaling>
        <c:delete val="1"/>
        <c:axPos val="l"/>
        <c:numFmt formatCode="General" sourceLinked="1"/>
        <c:majorTickMark val="none"/>
        <c:tickLblPos val="nextTo"/>
        <c:crossAx val="61133184"/>
        <c:crosses val="autoZero"/>
        <c:crossBetween val="between"/>
      </c:valAx>
    </c:plotArea>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a:t>FMIK-Jambelí</a:t>
            </a:r>
          </a:p>
        </c:rich>
      </c:tx>
    </c:title>
    <c:plotArea>
      <c:layout/>
      <c:barChart>
        <c:barDir val="col"/>
        <c:grouping val="clustered"/>
        <c:ser>
          <c:idx val="0"/>
          <c:order val="0"/>
          <c:dLbls>
            <c:dLbl>
              <c:idx val="0"/>
              <c:tx>
                <c:rich>
                  <a:bodyPr/>
                  <a:lstStyle/>
                  <a:p>
                    <a:r>
                      <a:rPr lang="en-US" smtClean="0"/>
                      <a:t>0.35</a:t>
                    </a:r>
                    <a:endParaRPr lang="en-US"/>
                  </a:p>
                </c:rich>
              </c:tx>
              <c:showVal val="1"/>
            </c:dLbl>
            <c:dLbl>
              <c:idx val="1"/>
              <c:tx>
                <c:rich>
                  <a:bodyPr/>
                  <a:lstStyle/>
                  <a:p>
                    <a:r>
                      <a:rPr lang="en-US" smtClean="0"/>
                      <a:t>0.25</a:t>
                    </a:r>
                    <a:endParaRPr lang="en-US"/>
                  </a:p>
                </c:rich>
              </c:tx>
              <c:showVal val="1"/>
            </c:dLbl>
            <c:dLbl>
              <c:idx val="2"/>
              <c:tx>
                <c:rich>
                  <a:bodyPr/>
                  <a:lstStyle/>
                  <a:p>
                    <a:r>
                      <a:rPr lang="en-US" smtClean="0"/>
                      <a:t>0.45</a:t>
                    </a:r>
                    <a:endParaRPr lang="en-US"/>
                  </a:p>
                </c:rich>
              </c:tx>
              <c:showVal val="1"/>
            </c:dLbl>
            <c:dLbl>
              <c:idx val="3"/>
              <c:tx>
                <c:rich>
                  <a:bodyPr/>
                  <a:lstStyle/>
                  <a:p>
                    <a:r>
                      <a:rPr lang="en-US" smtClean="0"/>
                      <a:t>0.4</a:t>
                    </a:r>
                    <a:endParaRPr lang="en-US"/>
                  </a:p>
                </c:rich>
              </c:tx>
              <c:showVal val="1"/>
            </c:dLbl>
            <c:dLbl>
              <c:idx val="4"/>
              <c:tx>
                <c:rich>
                  <a:bodyPr/>
                  <a:lstStyle/>
                  <a:p>
                    <a:r>
                      <a:rPr lang="en-US" smtClean="0"/>
                      <a:t>0.66</a:t>
                    </a:r>
                    <a:endParaRPr lang="en-US"/>
                  </a:p>
                </c:rich>
              </c:tx>
              <c:showVal val="1"/>
            </c:dLbl>
            <c:txPr>
              <a:bodyPr/>
              <a:lstStyle/>
              <a:p>
                <a:pPr>
                  <a:defRPr lang="es-EC"/>
                </a:pPr>
                <a:endParaRPr lang="es-ES"/>
              </a:p>
            </c:txPr>
            <c:showVal val="1"/>
          </c:dLbls>
          <c:cat>
            <c:numRef>
              <c:f>Hoja1!$B$9:$B$13</c:f>
              <c:numCache>
                <c:formatCode>General</c:formatCode>
                <c:ptCount val="5"/>
                <c:pt idx="0">
                  <c:v>2004</c:v>
                </c:pt>
                <c:pt idx="1">
                  <c:v>2005</c:v>
                </c:pt>
                <c:pt idx="2">
                  <c:v>2006</c:v>
                </c:pt>
                <c:pt idx="3">
                  <c:v>2007</c:v>
                </c:pt>
                <c:pt idx="4">
                  <c:v>2008</c:v>
                </c:pt>
              </c:numCache>
            </c:numRef>
          </c:cat>
          <c:val>
            <c:numRef>
              <c:f>Hoja3!$H$7:$H$11</c:f>
              <c:numCache>
                <c:formatCode>General</c:formatCode>
                <c:ptCount val="5"/>
                <c:pt idx="0">
                  <c:v>0.35870000000000002</c:v>
                </c:pt>
                <c:pt idx="1">
                  <c:v>0.25700000000000001</c:v>
                </c:pt>
                <c:pt idx="2">
                  <c:v>0.45900000000000002</c:v>
                </c:pt>
                <c:pt idx="3">
                  <c:v>0.4</c:v>
                </c:pt>
                <c:pt idx="4">
                  <c:v>0.66600000000000203</c:v>
                </c:pt>
              </c:numCache>
            </c:numRef>
          </c:val>
        </c:ser>
        <c:dLbls>
          <c:showVal val="1"/>
        </c:dLbls>
        <c:overlap val="-25"/>
        <c:axId val="60947072"/>
        <c:axId val="61215104"/>
      </c:barChart>
      <c:catAx>
        <c:axId val="60947072"/>
        <c:scaling>
          <c:orientation val="minMax"/>
        </c:scaling>
        <c:axPos val="b"/>
        <c:numFmt formatCode="General" sourceLinked="1"/>
        <c:majorTickMark val="none"/>
        <c:tickLblPos val="nextTo"/>
        <c:txPr>
          <a:bodyPr/>
          <a:lstStyle/>
          <a:p>
            <a:pPr>
              <a:defRPr lang="es-EC"/>
            </a:pPr>
            <a:endParaRPr lang="es-ES"/>
          </a:p>
        </c:txPr>
        <c:crossAx val="61215104"/>
        <c:crosses val="autoZero"/>
        <c:auto val="1"/>
        <c:lblAlgn val="ctr"/>
        <c:lblOffset val="100"/>
      </c:catAx>
      <c:valAx>
        <c:axId val="61215104"/>
        <c:scaling>
          <c:orientation val="minMax"/>
        </c:scaling>
        <c:delete val="1"/>
        <c:axPos val="l"/>
        <c:numFmt formatCode="General" sourceLinked="1"/>
        <c:majorTickMark val="none"/>
        <c:tickLblPos val="nextTo"/>
        <c:crossAx val="60947072"/>
        <c:crosses val="autoZero"/>
        <c:crossBetween val="between"/>
      </c:valAx>
    </c:plotArea>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a:t>FMIK-Posorja</a:t>
            </a:r>
          </a:p>
        </c:rich>
      </c:tx>
    </c:title>
    <c:plotArea>
      <c:layout/>
      <c:barChart>
        <c:barDir val="col"/>
        <c:grouping val="clustered"/>
        <c:ser>
          <c:idx val="0"/>
          <c:order val="0"/>
          <c:dLbls>
            <c:dLbl>
              <c:idx val="0"/>
              <c:tx>
                <c:rich>
                  <a:bodyPr/>
                  <a:lstStyle/>
                  <a:p>
                    <a:r>
                      <a:rPr lang="en-US" smtClean="0"/>
                      <a:t>0.48</a:t>
                    </a:r>
                    <a:endParaRPr lang="en-US"/>
                  </a:p>
                </c:rich>
              </c:tx>
              <c:showVal val="1"/>
            </c:dLbl>
            <c:dLbl>
              <c:idx val="1"/>
              <c:tx>
                <c:rich>
                  <a:bodyPr/>
                  <a:lstStyle/>
                  <a:p>
                    <a:r>
                      <a:rPr lang="en-US" smtClean="0"/>
                      <a:t>0.35</a:t>
                    </a:r>
                    <a:endParaRPr lang="en-US"/>
                  </a:p>
                </c:rich>
              </c:tx>
              <c:showVal val="1"/>
            </c:dLbl>
            <c:dLbl>
              <c:idx val="2"/>
              <c:tx>
                <c:rich>
                  <a:bodyPr/>
                  <a:lstStyle/>
                  <a:p>
                    <a:r>
                      <a:rPr lang="en-US" smtClean="0"/>
                      <a:t>0.21</a:t>
                    </a:r>
                    <a:endParaRPr lang="en-US"/>
                  </a:p>
                </c:rich>
              </c:tx>
              <c:showVal val="1"/>
            </c:dLbl>
            <c:dLbl>
              <c:idx val="3"/>
              <c:tx>
                <c:rich>
                  <a:bodyPr/>
                  <a:lstStyle/>
                  <a:p>
                    <a:r>
                      <a:rPr lang="en-US" smtClean="0"/>
                      <a:t>0.46</a:t>
                    </a:r>
                    <a:endParaRPr lang="en-US"/>
                  </a:p>
                </c:rich>
              </c:tx>
              <c:showVal val="1"/>
            </c:dLbl>
            <c:dLbl>
              <c:idx val="4"/>
              <c:tx>
                <c:rich>
                  <a:bodyPr/>
                  <a:lstStyle/>
                  <a:p>
                    <a:r>
                      <a:rPr lang="en-US" smtClean="0"/>
                      <a:t>0.42</a:t>
                    </a:r>
                    <a:endParaRPr lang="en-US"/>
                  </a:p>
                </c:rich>
              </c:tx>
              <c:showVal val="1"/>
            </c:dLbl>
            <c:txPr>
              <a:bodyPr/>
              <a:lstStyle/>
              <a:p>
                <a:pPr>
                  <a:defRPr lang="es-EC"/>
                </a:pPr>
                <a:endParaRPr lang="es-ES"/>
              </a:p>
            </c:txPr>
            <c:showVal val="1"/>
          </c:dLbls>
          <c:cat>
            <c:numRef>
              <c:f>Hoja1!$B$9:$B$13</c:f>
              <c:numCache>
                <c:formatCode>General</c:formatCode>
                <c:ptCount val="5"/>
                <c:pt idx="0">
                  <c:v>2004</c:v>
                </c:pt>
                <c:pt idx="1">
                  <c:v>2005</c:v>
                </c:pt>
                <c:pt idx="2">
                  <c:v>2006</c:v>
                </c:pt>
                <c:pt idx="3">
                  <c:v>2007</c:v>
                </c:pt>
                <c:pt idx="4">
                  <c:v>2008</c:v>
                </c:pt>
              </c:numCache>
            </c:numRef>
          </c:cat>
          <c:val>
            <c:numRef>
              <c:f>Hoja3!$I$7:$I$11</c:f>
              <c:numCache>
                <c:formatCode>General</c:formatCode>
                <c:ptCount val="5"/>
                <c:pt idx="0">
                  <c:v>0.4848000000000009</c:v>
                </c:pt>
                <c:pt idx="1">
                  <c:v>0.35300000000000031</c:v>
                </c:pt>
                <c:pt idx="2">
                  <c:v>0.20500000000000004</c:v>
                </c:pt>
                <c:pt idx="3">
                  <c:v>0.46800000000000008</c:v>
                </c:pt>
                <c:pt idx="4">
                  <c:v>0.42300000000000032</c:v>
                </c:pt>
              </c:numCache>
            </c:numRef>
          </c:val>
        </c:ser>
        <c:dLbls>
          <c:showVal val="1"/>
        </c:dLbls>
        <c:overlap val="-25"/>
        <c:axId val="61255680"/>
        <c:axId val="61257216"/>
      </c:barChart>
      <c:catAx>
        <c:axId val="61255680"/>
        <c:scaling>
          <c:orientation val="minMax"/>
        </c:scaling>
        <c:axPos val="b"/>
        <c:numFmt formatCode="General" sourceLinked="1"/>
        <c:majorTickMark val="none"/>
        <c:tickLblPos val="nextTo"/>
        <c:txPr>
          <a:bodyPr/>
          <a:lstStyle/>
          <a:p>
            <a:pPr>
              <a:defRPr lang="es-EC"/>
            </a:pPr>
            <a:endParaRPr lang="es-ES"/>
          </a:p>
        </c:txPr>
        <c:crossAx val="61257216"/>
        <c:crosses val="autoZero"/>
        <c:auto val="1"/>
        <c:lblAlgn val="ctr"/>
        <c:lblOffset val="100"/>
      </c:catAx>
      <c:valAx>
        <c:axId val="61257216"/>
        <c:scaling>
          <c:orientation val="minMax"/>
        </c:scaling>
        <c:delete val="1"/>
        <c:axPos val="l"/>
        <c:numFmt formatCode="General" sourceLinked="1"/>
        <c:majorTickMark val="none"/>
        <c:tickLblPos val="nextTo"/>
        <c:crossAx val="61255680"/>
        <c:crosses val="autoZero"/>
        <c:crossBetween val="between"/>
      </c:valAx>
    </c:plotArea>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a:t>FMIK-Camposorja</a:t>
            </a:r>
          </a:p>
        </c:rich>
      </c:tx>
    </c:title>
    <c:plotArea>
      <c:layout/>
      <c:barChart>
        <c:barDir val="col"/>
        <c:grouping val="clustered"/>
        <c:ser>
          <c:idx val="0"/>
          <c:order val="0"/>
          <c:dLbls>
            <c:dLbl>
              <c:idx val="0"/>
              <c:tx>
                <c:rich>
                  <a:bodyPr/>
                  <a:lstStyle/>
                  <a:p>
                    <a:r>
                      <a:rPr lang="en-US" smtClean="0"/>
                      <a:t>0.61</a:t>
                    </a:r>
                    <a:endParaRPr lang="en-US"/>
                  </a:p>
                </c:rich>
              </c:tx>
              <c:showVal val="1"/>
            </c:dLbl>
            <c:dLbl>
              <c:idx val="1"/>
              <c:tx>
                <c:rich>
                  <a:bodyPr/>
                  <a:lstStyle/>
                  <a:p>
                    <a:r>
                      <a:rPr lang="en-US" smtClean="0"/>
                      <a:t>0.57</a:t>
                    </a:r>
                    <a:endParaRPr lang="en-US"/>
                  </a:p>
                </c:rich>
              </c:tx>
              <c:showVal val="1"/>
            </c:dLbl>
            <c:dLbl>
              <c:idx val="2"/>
              <c:tx>
                <c:rich>
                  <a:bodyPr/>
                  <a:lstStyle/>
                  <a:p>
                    <a:r>
                      <a:rPr lang="en-US" smtClean="0"/>
                      <a:t>0.39</a:t>
                    </a:r>
                    <a:endParaRPr lang="en-US"/>
                  </a:p>
                </c:rich>
              </c:tx>
              <c:showVal val="1"/>
            </c:dLbl>
            <c:dLbl>
              <c:idx val="3"/>
              <c:tx>
                <c:rich>
                  <a:bodyPr/>
                  <a:lstStyle/>
                  <a:p>
                    <a:r>
                      <a:rPr lang="en-US" smtClean="0"/>
                      <a:t>0.37</a:t>
                    </a:r>
                    <a:endParaRPr lang="en-US"/>
                  </a:p>
                </c:rich>
              </c:tx>
              <c:showVal val="1"/>
            </c:dLbl>
            <c:dLbl>
              <c:idx val="4"/>
              <c:tx>
                <c:rich>
                  <a:bodyPr/>
                  <a:lstStyle/>
                  <a:p>
                    <a:r>
                      <a:rPr lang="en-US" smtClean="0"/>
                      <a:t>0.46</a:t>
                    </a:r>
                    <a:endParaRPr lang="en-US"/>
                  </a:p>
                </c:rich>
              </c:tx>
              <c:showVal val="1"/>
            </c:dLbl>
            <c:txPr>
              <a:bodyPr/>
              <a:lstStyle/>
              <a:p>
                <a:pPr>
                  <a:defRPr lang="es-EC"/>
                </a:pPr>
                <a:endParaRPr lang="es-ES"/>
              </a:p>
            </c:txPr>
            <c:showVal val="1"/>
          </c:dLbls>
          <c:cat>
            <c:numRef>
              <c:f>Hoja1!$B$9:$B$13</c:f>
              <c:numCache>
                <c:formatCode>General</c:formatCode>
                <c:ptCount val="5"/>
                <c:pt idx="0">
                  <c:v>2004</c:v>
                </c:pt>
                <c:pt idx="1">
                  <c:v>2005</c:v>
                </c:pt>
                <c:pt idx="2">
                  <c:v>2006</c:v>
                </c:pt>
                <c:pt idx="3">
                  <c:v>2007</c:v>
                </c:pt>
                <c:pt idx="4">
                  <c:v>2008</c:v>
                </c:pt>
              </c:numCache>
            </c:numRef>
          </c:cat>
          <c:val>
            <c:numRef>
              <c:f>Hoja3!$J$7:$J$11</c:f>
              <c:numCache>
                <c:formatCode>General</c:formatCode>
                <c:ptCount val="5"/>
                <c:pt idx="0">
                  <c:v>0.61780000000000179</c:v>
                </c:pt>
                <c:pt idx="1">
                  <c:v>0.57399999999999995</c:v>
                </c:pt>
                <c:pt idx="2">
                  <c:v>0.39900000000000102</c:v>
                </c:pt>
                <c:pt idx="3">
                  <c:v>0.37900000000000089</c:v>
                </c:pt>
                <c:pt idx="4">
                  <c:v>0.46700000000000008</c:v>
                </c:pt>
              </c:numCache>
            </c:numRef>
          </c:val>
        </c:ser>
        <c:dLbls>
          <c:showVal val="1"/>
        </c:dLbls>
        <c:overlap val="-25"/>
        <c:axId val="61285504"/>
        <c:axId val="61287040"/>
      </c:barChart>
      <c:catAx>
        <c:axId val="61285504"/>
        <c:scaling>
          <c:orientation val="minMax"/>
        </c:scaling>
        <c:axPos val="b"/>
        <c:numFmt formatCode="General" sourceLinked="1"/>
        <c:majorTickMark val="none"/>
        <c:tickLblPos val="nextTo"/>
        <c:txPr>
          <a:bodyPr/>
          <a:lstStyle/>
          <a:p>
            <a:pPr>
              <a:defRPr lang="es-EC"/>
            </a:pPr>
            <a:endParaRPr lang="es-ES"/>
          </a:p>
        </c:txPr>
        <c:crossAx val="61287040"/>
        <c:crosses val="autoZero"/>
        <c:auto val="1"/>
        <c:lblAlgn val="ctr"/>
        <c:lblOffset val="100"/>
      </c:catAx>
      <c:valAx>
        <c:axId val="61287040"/>
        <c:scaling>
          <c:orientation val="minMax"/>
        </c:scaling>
        <c:delete val="1"/>
        <c:axPos val="l"/>
        <c:numFmt formatCode="General" sourceLinked="1"/>
        <c:majorTickMark val="none"/>
        <c:tickLblPos val="nextTo"/>
        <c:crossAx val="61285504"/>
        <c:crosses val="autoZero"/>
        <c:crossBetween val="between"/>
      </c:valAx>
    </c:plotArea>
    <c:plotVisOnly val="1"/>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n-US" dirty="0"/>
              <a:t>TTIK- </a:t>
            </a:r>
            <a:r>
              <a:rPr lang="en-US" baseline="0" dirty="0" smtClean="0"/>
              <a:t>Real</a:t>
            </a:r>
            <a:endParaRPr lang="en-US" dirty="0"/>
          </a:p>
        </c:rich>
      </c:tx>
    </c:title>
    <c:plotArea>
      <c:layout/>
      <c:barChart>
        <c:barDir val="col"/>
        <c:grouping val="clustered"/>
        <c:ser>
          <c:idx val="0"/>
          <c:order val="0"/>
          <c:tx>
            <c:v>a</c:v>
          </c:tx>
          <c:dLbls>
            <c:dLbl>
              <c:idx val="0"/>
              <c:tx>
                <c:rich>
                  <a:bodyPr/>
                  <a:lstStyle/>
                  <a:p>
                    <a:r>
                      <a:rPr lang="en-US" smtClean="0"/>
                      <a:t>13.64</a:t>
                    </a:r>
                    <a:endParaRPr lang="en-US"/>
                  </a:p>
                </c:rich>
              </c:tx>
              <c:showVal val="1"/>
            </c:dLbl>
            <c:dLbl>
              <c:idx val="1"/>
              <c:tx>
                <c:rich>
                  <a:bodyPr/>
                  <a:lstStyle/>
                  <a:p>
                    <a:r>
                      <a:rPr lang="en-US" smtClean="0"/>
                      <a:t>6.96</a:t>
                    </a:r>
                    <a:endParaRPr lang="en-US"/>
                  </a:p>
                </c:rich>
              </c:tx>
              <c:showVal val="1"/>
            </c:dLbl>
            <c:dLbl>
              <c:idx val="2"/>
              <c:tx>
                <c:rich>
                  <a:bodyPr/>
                  <a:lstStyle/>
                  <a:p>
                    <a:r>
                      <a:rPr lang="en-US" smtClean="0"/>
                      <a:t>11.62</a:t>
                    </a:r>
                    <a:endParaRPr lang="en-US"/>
                  </a:p>
                </c:rich>
              </c:tx>
              <c:showVal val="1"/>
            </c:dLbl>
            <c:dLbl>
              <c:idx val="3"/>
              <c:tx>
                <c:rich>
                  <a:bodyPr/>
                  <a:lstStyle/>
                  <a:p>
                    <a:r>
                      <a:rPr lang="en-US" smtClean="0"/>
                      <a:t>21.95</a:t>
                    </a:r>
                    <a:endParaRPr lang="en-US"/>
                  </a:p>
                </c:rich>
              </c:tx>
              <c:showVal val="1"/>
            </c:dLbl>
            <c:dLbl>
              <c:idx val="4"/>
              <c:tx>
                <c:rich>
                  <a:bodyPr/>
                  <a:lstStyle/>
                  <a:p>
                    <a:r>
                      <a:rPr lang="en-US" smtClean="0"/>
                      <a:t>12.18</a:t>
                    </a:r>
                    <a:endParaRPr lang="en-US"/>
                  </a:p>
                </c:rich>
              </c:tx>
              <c:showVal val="1"/>
            </c:dLbl>
            <c:txPr>
              <a:bodyPr/>
              <a:lstStyle/>
              <a:p>
                <a:pPr>
                  <a:defRPr lang="es-EC"/>
                </a:pPr>
                <a:endParaRPr lang="es-ES"/>
              </a:p>
            </c:txPr>
            <c:showVal val="1"/>
          </c:dLbls>
          <c:cat>
            <c:numRef>
              <c:f>Hoja2!$C$13:$C$17</c:f>
              <c:numCache>
                <c:formatCode>General</c:formatCode>
                <c:ptCount val="5"/>
                <c:pt idx="0">
                  <c:v>2004</c:v>
                </c:pt>
                <c:pt idx="1">
                  <c:v>2005</c:v>
                </c:pt>
                <c:pt idx="2">
                  <c:v>2006</c:v>
                </c:pt>
                <c:pt idx="3">
                  <c:v>2007</c:v>
                </c:pt>
                <c:pt idx="4">
                  <c:v>2008</c:v>
                </c:pt>
              </c:numCache>
            </c:numRef>
          </c:cat>
          <c:val>
            <c:numRef>
              <c:f>Hoja4!$G$13:$G$17</c:f>
              <c:numCache>
                <c:formatCode>General</c:formatCode>
                <c:ptCount val="5"/>
                <c:pt idx="0">
                  <c:v>13.644</c:v>
                </c:pt>
                <c:pt idx="1">
                  <c:v>6.96</c:v>
                </c:pt>
                <c:pt idx="2">
                  <c:v>11.621</c:v>
                </c:pt>
                <c:pt idx="3">
                  <c:v>21.954000000000001</c:v>
                </c:pt>
                <c:pt idx="4">
                  <c:v>12.182</c:v>
                </c:pt>
              </c:numCache>
            </c:numRef>
          </c:val>
        </c:ser>
        <c:dLbls>
          <c:showVal val="1"/>
        </c:dLbls>
        <c:overlap val="-25"/>
        <c:axId val="61328000"/>
        <c:axId val="61419904"/>
      </c:barChart>
      <c:catAx>
        <c:axId val="61328000"/>
        <c:scaling>
          <c:orientation val="minMax"/>
        </c:scaling>
        <c:axPos val="b"/>
        <c:numFmt formatCode="General" sourceLinked="1"/>
        <c:majorTickMark val="none"/>
        <c:tickLblPos val="nextTo"/>
        <c:txPr>
          <a:bodyPr/>
          <a:lstStyle/>
          <a:p>
            <a:pPr>
              <a:defRPr lang="es-EC"/>
            </a:pPr>
            <a:endParaRPr lang="es-ES"/>
          </a:p>
        </c:txPr>
        <c:crossAx val="61419904"/>
        <c:crosses val="autoZero"/>
        <c:auto val="1"/>
        <c:lblAlgn val="ctr"/>
        <c:lblOffset val="100"/>
      </c:catAx>
      <c:valAx>
        <c:axId val="61419904"/>
        <c:scaling>
          <c:orientation val="minMax"/>
        </c:scaling>
        <c:delete val="1"/>
        <c:axPos val="l"/>
        <c:numFmt formatCode="General" sourceLinked="1"/>
        <c:tickLblPos val="nextTo"/>
        <c:crossAx val="61328000"/>
        <c:crosses val="autoZero"/>
        <c:crossBetween val="between"/>
      </c:valAx>
    </c:plotArea>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n-US" dirty="0"/>
              <a:t>TTIK- </a:t>
            </a:r>
            <a:r>
              <a:rPr lang="en-US" baseline="0" dirty="0" smtClean="0"/>
              <a:t>Jambelí</a:t>
            </a:r>
            <a:endParaRPr lang="en-US" dirty="0"/>
          </a:p>
        </c:rich>
      </c:tx>
    </c:title>
    <c:plotArea>
      <c:layout/>
      <c:barChart>
        <c:barDir val="col"/>
        <c:grouping val="clustered"/>
        <c:ser>
          <c:idx val="0"/>
          <c:order val="0"/>
          <c:tx>
            <c:v>a</c:v>
          </c:tx>
          <c:dLbls>
            <c:dLbl>
              <c:idx val="0"/>
              <c:tx>
                <c:rich>
                  <a:bodyPr/>
                  <a:lstStyle/>
                  <a:p>
                    <a:r>
                      <a:rPr lang="en-US" smtClean="0"/>
                      <a:t>6.48</a:t>
                    </a:r>
                    <a:endParaRPr lang="en-US"/>
                  </a:p>
                </c:rich>
              </c:tx>
              <c:showVal val="1"/>
            </c:dLbl>
            <c:dLbl>
              <c:idx val="1"/>
              <c:tx>
                <c:rich>
                  <a:bodyPr/>
                  <a:lstStyle/>
                  <a:p>
                    <a:r>
                      <a:rPr lang="en-US" smtClean="0"/>
                      <a:t>8.18</a:t>
                    </a:r>
                    <a:endParaRPr lang="en-US"/>
                  </a:p>
                </c:rich>
              </c:tx>
              <c:showVal val="1"/>
            </c:dLbl>
            <c:dLbl>
              <c:idx val="2"/>
              <c:tx>
                <c:rich>
                  <a:bodyPr/>
                  <a:lstStyle/>
                  <a:p>
                    <a:r>
                      <a:rPr lang="en-US" smtClean="0"/>
                      <a:t>9.33</a:t>
                    </a:r>
                    <a:endParaRPr lang="en-US"/>
                  </a:p>
                </c:rich>
              </c:tx>
              <c:showVal val="1"/>
            </c:dLbl>
            <c:dLbl>
              <c:idx val="3"/>
              <c:tx>
                <c:rich>
                  <a:bodyPr/>
                  <a:lstStyle/>
                  <a:p>
                    <a:r>
                      <a:rPr lang="en-US" smtClean="0"/>
                      <a:t>8.16</a:t>
                    </a:r>
                    <a:endParaRPr lang="en-US"/>
                  </a:p>
                </c:rich>
              </c:tx>
              <c:showVal val="1"/>
            </c:dLbl>
            <c:dLbl>
              <c:idx val="4"/>
              <c:tx>
                <c:rich>
                  <a:bodyPr/>
                  <a:lstStyle/>
                  <a:p>
                    <a:r>
                      <a:rPr lang="en-US" smtClean="0"/>
                      <a:t>18.59</a:t>
                    </a:r>
                    <a:endParaRPr lang="en-US"/>
                  </a:p>
                </c:rich>
              </c:tx>
              <c:showVal val="1"/>
            </c:dLbl>
            <c:txPr>
              <a:bodyPr/>
              <a:lstStyle/>
              <a:p>
                <a:pPr>
                  <a:defRPr lang="es-EC"/>
                </a:pPr>
                <a:endParaRPr lang="es-ES"/>
              </a:p>
            </c:txPr>
            <c:showVal val="1"/>
          </c:dLbls>
          <c:cat>
            <c:numRef>
              <c:f>Hoja2!$C$13:$C$17</c:f>
              <c:numCache>
                <c:formatCode>General</c:formatCode>
                <c:ptCount val="5"/>
                <c:pt idx="0">
                  <c:v>2004</c:v>
                </c:pt>
                <c:pt idx="1">
                  <c:v>2005</c:v>
                </c:pt>
                <c:pt idx="2">
                  <c:v>2006</c:v>
                </c:pt>
                <c:pt idx="3">
                  <c:v>2007</c:v>
                </c:pt>
                <c:pt idx="4">
                  <c:v>2008</c:v>
                </c:pt>
              </c:numCache>
            </c:numRef>
          </c:cat>
          <c:val>
            <c:numRef>
              <c:f>Hoja4!$H$13:$H$17</c:f>
              <c:numCache>
                <c:formatCode>General</c:formatCode>
                <c:ptCount val="5"/>
                <c:pt idx="0">
                  <c:v>6.4850000000000003</c:v>
                </c:pt>
                <c:pt idx="1">
                  <c:v>8.18</c:v>
                </c:pt>
                <c:pt idx="2">
                  <c:v>9.3310000000000013</c:v>
                </c:pt>
                <c:pt idx="3">
                  <c:v>8.168000000000001</c:v>
                </c:pt>
                <c:pt idx="4">
                  <c:v>18.594999999999999</c:v>
                </c:pt>
              </c:numCache>
            </c:numRef>
          </c:val>
        </c:ser>
        <c:dLbls>
          <c:showVal val="1"/>
        </c:dLbls>
        <c:overlap val="-25"/>
        <c:axId val="61448192"/>
        <c:axId val="61449728"/>
      </c:barChart>
      <c:catAx>
        <c:axId val="61448192"/>
        <c:scaling>
          <c:orientation val="minMax"/>
        </c:scaling>
        <c:axPos val="b"/>
        <c:numFmt formatCode="General" sourceLinked="1"/>
        <c:majorTickMark val="none"/>
        <c:tickLblPos val="nextTo"/>
        <c:txPr>
          <a:bodyPr/>
          <a:lstStyle/>
          <a:p>
            <a:pPr>
              <a:defRPr lang="es-EC"/>
            </a:pPr>
            <a:endParaRPr lang="es-ES"/>
          </a:p>
        </c:txPr>
        <c:crossAx val="61449728"/>
        <c:crosses val="autoZero"/>
        <c:auto val="1"/>
        <c:lblAlgn val="ctr"/>
        <c:lblOffset val="100"/>
      </c:catAx>
      <c:valAx>
        <c:axId val="61449728"/>
        <c:scaling>
          <c:orientation val="minMax"/>
        </c:scaling>
        <c:delete val="1"/>
        <c:axPos val="l"/>
        <c:numFmt formatCode="General" sourceLinked="1"/>
        <c:tickLblPos val="nextTo"/>
        <c:crossAx val="61448192"/>
        <c:crosses val="autoZero"/>
        <c:crossBetween val="between"/>
      </c:valAx>
    </c:plotArea>
    <c:plotVisOnly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n-US" dirty="0"/>
              <a:t>TTIK- </a:t>
            </a:r>
            <a:r>
              <a:rPr lang="en-US" baseline="0" dirty="0" smtClean="0"/>
              <a:t>Posorja</a:t>
            </a:r>
            <a:endParaRPr lang="en-US" dirty="0"/>
          </a:p>
        </c:rich>
      </c:tx>
    </c:title>
    <c:plotArea>
      <c:layout/>
      <c:barChart>
        <c:barDir val="col"/>
        <c:grouping val="clustered"/>
        <c:ser>
          <c:idx val="0"/>
          <c:order val="0"/>
          <c:tx>
            <c:v>a</c:v>
          </c:tx>
          <c:dLbls>
            <c:dLbl>
              <c:idx val="0"/>
              <c:tx>
                <c:rich>
                  <a:bodyPr/>
                  <a:lstStyle/>
                  <a:p>
                    <a:r>
                      <a:rPr lang="en-US" smtClean="0"/>
                      <a:t>13.65</a:t>
                    </a:r>
                    <a:endParaRPr lang="en-US"/>
                  </a:p>
                </c:rich>
              </c:tx>
              <c:showVal val="1"/>
            </c:dLbl>
            <c:dLbl>
              <c:idx val="1"/>
              <c:tx>
                <c:rich>
                  <a:bodyPr/>
                  <a:lstStyle/>
                  <a:p>
                    <a:r>
                      <a:rPr lang="en-US" smtClean="0"/>
                      <a:t>7.67</a:t>
                    </a:r>
                    <a:endParaRPr lang="en-US"/>
                  </a:p>
                </c:rich>
              </c:tx>
              <c:showVal val="1"/>
            </c:dLbl>
            <c:dLbl>
              <c:idx val="2"/>
              <c:tx>
                <c:rich>
                  <a:bodyPr/>
                  <a:lstStyle/>
                  <a:p>
                    <a:r>
                      <a:rPr lang="en-US" smtClean="0"/>
                      <a:t>3.09</a:t>
                    </a:r>
                    <a:endParaRPr lang="en-US"/>
                  </a:p>
                </c:rich>
              </c:tx>
              <c:showVal val="1"/>
            </c:dLbl>
            <c:dLbl>
              <c:idx val="3"/>
              <c:tx>
                <c:rich>
                  <a:bodyPr/>
                  <a:lstStyle/>
                  <a:p>
                    <a:r>
                      <a:rPr lang="en-US" smtClean="0"/>
                      <a:t>9.47</a:t>
                    </a:r>
                    <a:endParaRPr lang="en-US"/>
                  </a:p>
                </c:rich>
              </c:tx>
              <c:showVal val="1"/>
            </c:dLbl>
            <c:dLbl>
              <c:idx val="4"/>
              <c:tx>
                <c:rich>
                  <a:bodyPr/>
                  <a:lstStyle/>
                  <a:p>
                    <a:r>
                      <a:rPr lang="en-US" smtClean="0"/>
                      <a:t>8.42</a:t>
                    </a:r>
                    <a:endParaRPr lang="en-US"/>
                  </a:p>
                </c:rich>
              </c:tx>
              <c:showVal val="1"/>
            </c:dLbl>
            <c:txPr>
              <a:bodyPr/>
              <a:lstStyle/>
              <a:p>
                <a:pPr>
                  <a:defRPr lang="es-EC"/>
                </a:pPr>
                <a:endParaRPr lang="es-ES"/>
              </a:p>
            </c:txPr>
            <c:showVal val="1"/>
          </c:dLbls>
          <c:cat>
            <c:numRef>
              <c:f>Hoja2!$C$13:$C$17</c:f>
              <c:numCache>
                <c:formatCode>General</c:formatCode>
                <c:ptCount val="5"/>
                <c:pt idx="0">
                  <c:v>2004</c:v>
                </c:pt>
                <c:pt idx="1">
                  <c:v>2005</c:v>
                </c:pt>
                <c:pt idx="2">
                  <c:v>2006</c:v>
                </c:pt>
                <c:pt idx="3">
                  <c:v>2007</c:v>
                </c:pt>
                <c:pt idx="4">
                  <c:v>2008</c:v>
                </c:pt>
              </c:numCache>
            </c:numRef>
          </c:cat>
          <c:val>
            <c:numRef>
              <c:f>Hoja4!$I$13:$I$17</c:f>
              <c:numCache>
                <c:formatCode>General</c:formatCode>
                <c:ptCount val="5"/>
                <c:pt idx="0">
                  <c:v>13.657</c:v>
                </c:pt>
                <c:pt idx="1">
                  <c:v>7.6779999999999955</c:v>
                </c:pt>
                <c:pt idx="2">
                  <c:v>3.0909999999999997</c:v>
                </c:pt>
                <c:pt idx="3">
                  <c:v>9.4770000000000003</c:v>
                </c:pt>
                <c:pt idx="4">
                  <c:v>8.4260000000000002</c:v>
                </c:pt>
              </c:numCache>
            </c:numRef>
          </c:val>
        </c:ser>
        <c:dLbls>
          <c:showVal val="1"/>
        </c:dLbls>
        <c:overlap val="-25"/>
        <c:axId val="61494400"/>
        <c:axId val="61495936"/>
      </c:barChart>
      <c:catAx>
        <c:axId val="61494400"/>
        <c:scaling>
          <c:orientation val="minMax"/>
        </c:scaling>
        <c:axPos val="b"/>
        <c:numFmt formatCode="General" sourceLinked="1"/>
        <c:majorTickMark val="none"/>
        <c:tickLblPos val="nextTo"/>
        <c:txPr>
          <a:bodyPr/>
          <a:lstStyle/>
          <a:p>
            <a:pPr>
              <a:defRPr lang="es-EC"/>
            </a:pPr>
            <a:endParaRPr lang="es-ES"/>
          </a:p>
        </c:txPr>
        <c:crossAx val="61495936"/>
        <c:crosses val="autoZero"/>
        <c:auto val="1"/>
        <c:lblAlgn val="ctr"/>
        <c:lblOffset val="100"/>
      </c:catAx>
      <c:valAx>
        <c:axId val="61495936"/>
        <c:scaling>
          <c:orientation val="minMax"/>
        </c:scaling>
        <c:delete val="1"/>
        <c:axPos val="l"/>
        <c:numFmt formatCode="General" sourceLinked="1"/>
        <c:tickLblPos val="nextTo"/>
        <c:crossAx val="61494400"/>
        <c:crosses val="autoZero"/>
        <c:crossBetween val="between"/>
      </c:valAx>
    </c:plotArea>
    <c:plotVisOnly val="1"/>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n-US"/>
              <a:t>TTIK- </a:t>
            </a:r>
            <a:r>
              <a:rPr lang="en-US" baseline="0"/>
              <a:t>Camposorja</a:t>
            </a:r>
            <a:endParaRPr lang="en-US"/>
          </a:p>
        </c:rich>
      </c:tx>
    </c:title>
    <c:plotArea>
      <c:layout/>
      <c:barChart>
        <c:barDir val="col"/>
        <c:grouping val="clustered"/>
        <c:ser>
          <c:idx val="0"/>
          <c:order val="0"/>
          <c:tx>
            <c:v>a</c:v>
          </c:tx>
          <c:dLbls>
            <c:dLbl>
              <c:idx val="0"/>
              <c:tx>
                <c:rich>
                  <a:bodyPr/>
                  <a:lstStyle/>
                  <a:p>
                    <a:r>
                      <a:rPr lang="en-US" smtClean="0"/>
                      <a:t>21.88</a:t>
                    </a:r>
                    <a:endParaRPr lang="en-US"/>
                  </a:p>
                </c:rich>
              </c:tx>
              <c:showVal val="1"/>
            </c:dLbl>
            <c:dLbl>
              <c:idx val="1"/>
              <c:tx>
                <c:rich>
                  <a:bodyPr/>
                  <a:lstStyle/>
                  <a:p>
                    <a:r>
                      <a:rPr lang="en-US" smtClean="0"/>
                      <a:t>14.11</a:t>
                    </a:r>
                    <a:endParaRPr lang="en-US"/>
                  </a:p>
                </c:rich>
              </c:tx>
              <c:showVal val="1"/>
            </c:dLbl>
            <c:dLbl>
              <c:idx val="2"/>
              <c:tx>
                <c:rich>
                  <a:bodyPr/>
                  <a:lstStyle/>
                  <a:p>
                    <a:r>
                      <a:rPr lang="en-US" smtClean="0"/>
                      <a:t>14.53</a:t>
                    </a:r>
                    <a:endParaRPr lang="en-US"/>
                  </a:p>
                </c:rich>
              </c:tx>
              <c:showVal val="1"/>
            </c:dLbl>
            <c:dLbl>
              <c:idx val="3"/>
              <c:tx>
                <c:rich>
                  <a:bodyPr/>
                  <a:lstStyle/>
                  <a:p>
                    <a:r>
                      <a:rPr lang="en-US" smtClean="0"/>
                      <a:t>17.43</a:t>
                    </a:r>
                    <a:endParaRPr lang="en-US"/>
                  </a:p>
                </c:rich>
              </c:tx>
              <c:showVal val="1"/>
            </c:dLbl>
            <c:dLbl>
              <c:idx val="4"/>
              <c:tx>
                <c:rich>
                  <a:bodyPr/>
                  <a:lstStyle/>
                  <a:p>
                    <a:r>
                      <a:rPr lang="en-US" smtClean="0"/>
                      <a:t>20.02</a:t>
                    </a:r>
                    <a:endParaRPr lang="en-US"/>
                  </a:p>
                </c:rich>
              </c:tx>
              <c:showVal val="1"/>
            </c:dLbl>
            <c:txPr>
              <a:bodyPr/>
              <a:lstStyle/>
              <a:p>
                <a:pPr>
                  <a:defRPr lang="es-EC"/>
                </a:pPr>
                <a:endParaRPr lang="es-ES"/>
              </a:p>
            </c:txPr>
            <c:showVal val="1"/>
          </c:dLbls>
          <c:cat>
            <c:numRef>
              <c:f>Hoja2!$C$13:$C$17</c:f>
              <c:numCache>
                <c:formatCode>General</c:formatCode>
                <c:ptCount val="5"/>
                <c:pt idx="0">
                  <c:v>2004</c:v>
                </c:pt>
                <c:pt idx="1">
                  <c:v>2005</c:v>
                </c:pt>
                <c:pt idx="2">
                  <c:v>2006</c:v>
                </c:pt>
                <c:pt idx="3">
                  <c:v>2007</c:v>
                </c:pt>
                <c:pt idx="4">
                  <c:v>2008</c:v>
                </c:pt>
              </c:numCache>
            </c:numRef>
          </c:cat>
          <c:val>
            <c:numRef>
              <c:f>Hoja4!$J$13:$J$17</c:f>
              <c:numCache>
                <c:formatCode>General</c:formatCode>
                <c:ptCount val="5"/>
                <c:pt idx="0">
                  <c:v>21.881999999999987</c:v>
                </c:pt>
                <c:pt idx="1">
                  <c:v>14.109</c:v>
                </c:pt>
                <c:pt idx="2">
                  <c:v>14.532</c:v>
                </c:pt>
                <c:pt idx="3">
                  <c:v>17.434000000000001</c:v>
                </c:pt>
                <c:pt idx="4">
                  <c:v>20.001999999999999</c:v>
                </c:pt>
              </c:numCache>
            </c:numRef>
          </c:val>
        </c:ser>
        <c:dLbls>
          <c:showVal val="1"/>
        </c:dLbls>
        <c:overlap val="-25"/>
        <c:axId val="61516032"/>
        <c:axId val="61542400"/>
      </c:barChart>
      <c:catAx>
        <c:axId val="61516032"/>
        <c:scaling>
          <c:orientation val="minMax"/>
        </c:scaling>
        <c:axPos val="b"/>
        <c:numFmt formatCode="General" sourceLinked="1"/>
        <c:majorTickMark val="none"/>
        <c:tickLblPos val="nextTo"/>
        <c:txPr>
          <a:bodyPr/>
          <a:lstStyle/>
          <a:p>
            <a:pPr>
              <a:defRPr lang="es-EC"/>
            </a:pPr>
            <a:endParaRPr lang="es-ES"/>
          </a:p>
        </c:txPr>
        <c:crossAx val="61542400"/>
        <c:crosses val="autoZero"/>
        <c:auto val="1"/>
        <c:lblAlgn val="ctr"/>
        <c:lblOffset val="100"/>
      </c:catAx>
      <c:valAx>
        <c:axId val="61542400"/>
        <c:scaling>
          <c:orientation val="minMax"/>
        </c:scaling>
        <c:delete val="1"/>
        <c:axPos val="l"/>
        <c:numFmt formatCode="General" sourceLinked="1"/>
        <c:tickLblPos val="nextTo"/>
        <c:crossAx val="61516032"/>
        <c:crosses val="autoZero"/>
        <c:crossBetween val="between"/>
      </c:valAx>
    </c:plotArea>
    <c:plotVisOnly val="1"/>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a:t>FMIK-Victoria</a:t>
            </a:r>
          </a:p>
        </c:rich>
      </c:tx>
    </c:title>
    <c:plotArea>
      <c:layout/>
      <c:barChart>
        <c:barDir val="col"/>
        <c:grouping val="clustered"/>
        <c:ser>
          <c:idx val="0"/>
          <c:order val="0"/>
          <c:dLbls>
            <c:dLbl>
              <c:idx val="0"/>
              <c:tx>
                <c:rich>
                  <a:bodyPr/>
                  <a:lstStyle/>
                  <a:p>
                    <a:r>
                      <a:rPr lang="en-US" smtClean="0"/>
                      <a:t>0.23</a:t>
                    </a:r>
                    <a:endParaRPr lang="en-US"/>
                  </a:p>
                </c:rich>
              </c:tx>
              <c:showVal val="1"/>
            </c:dLbl>
            <c:dLbl>
              <c:idx val="1"/>
              <c:tx>
                <c:rich>
                  <a:bodyPr/>
                  <a:lstStyle/>
                  <a:p>
                    <a:r>
                      <a:rPr lang="en-US" smtClean="0"/>
                      <a:t>0.19</a:t>
                    </a:r>
                    <a:endParaRPr lang="en-US"/>
                  </a:p>
                </c:rich>
              </c:tx>
              <c:showVal val="1"/>
            </c:dLbl>
            <c:dLbl>
              <c:idx val="2"/>
              <c:tx>
                <c:rich>
                  <a:bodyPr/>
                  <a:lstStyle/>
                  <a:p>
                    <a:r>
                      <a:rPr lang="en-US" smtClean="0"/>
                      <a:t>0.23</a:t>
                    </a:r>
                    <a:endParaRPr lang="en-US"/>
                  </a:p>
                </c:rich>
              </c:tx>
              <c:showVal val="1"/>
            </c:dLbl>
            <c:dLbl>
              <c:idx val="3"/>
              <c:tx>
                <c:rich>
                  <a:bodyPr/>
                  <a:lstStyle/>
                  <a:p>
                    <a:r>
                      <a:rPr lang="en-US" smtClean="0"/>
                      <a:t>0.44</a:t>
                    </a:r>
                    <a:endParaRPr lang="en-US"/>
                  </a:p>
                </c:rich>
              </c:tx>
              <c:showVal val="1"/>
            </c:dLbl>
            <c:dLbl>
              <c:idx val="4"/>
              <c:tx>
                <c:rich>
                  <a:bodyPr/>
                  <a:lstStyle/>
                  <a:p>
                    <a:r>
                      <a:rPr lang="en-US" smtClean="0"/>
                      <a:t>0.26</a:t>
                    </a:r>
                    <a:endParaRPr lang="en-US"/>
                  </a:p>
                </c:rich>
              </c:tx>
              <c:showVal val="1"/>
            </c:dLbl>
            <c:txPr>
              <a:bodyPr/>
              <a:lstStyle/>
              <a:p>
                <a:pPr>
                  <a:defRPr lang="es-EC"/>
                </a:pPr>
                <a:endParaRPr lang="es-ES"/>
              </a:p>
            </c:txPr>
            <c:showVal val="1"/>
          </c:dLbls>
          <c:cat>
            <c:numRef>
              <c:f>Hoja1!$B$9:$B$13</c:f>
              <c:numCache>
                <c:formatCode>General</c:formatCode>
                <c:ptCount val="5"/>
                <c:pt idx="0">
                  <c:v>2004</c:v>
                </c:pt>
                <c:pt idx="1">
                  <c:v>2005</c:v>
                </c:pt>
                <c:pt idx="2">
                  <c:v>2006</c:v>
                </c:pt>
                <c:pt idx="3">
                  <c:v>2007</c:v>
                </c:pt>
                <c:pt idx="4">
                  <c:v>2008</c:v>
                </c:pt>
              </c:numCache>
            </c:numRef>
          </c:cat>
          <c:val>
            <c:numRef>
              <c:f>Hoja1!$D$9:$D$13</c:f>
              <c:numCache>
                <c:formatCode>General</c:formatCode>
                <c:ptCount val="5"/>
                <c:pt idx="0">
                  <c:v>0.2311</c:v>
                </c:pt>
                <c:pt idx="1">
                  <c:v>0.191</c:v>
                </c:pt>
                <c:pt idx="2">
                  <c:v>0.23500000000000001</c:v>
                </c:pt>
                <c:pt idx="3">
                  <c:v>0.44900000000000001</c:v>
                </c:pt>
                <c:pt idx="4">
                  <c:v>0.26600000000000001</c:v>
                </c:pt>
              </c:numCache>
            </c:numRef>
          </c:val>
        </c:ser>
        <c:dLbls>
          <c:showVal val="1"/>
        </c:dLbls>
        <c:overlap val="-25"/>
        <c:axId val="61596032"/>
        <c:axId val="61597568"/>
      </c:barChart>
      <c:catAx>
        <c:axId val="61596032"/>
        <c:scaling>
          <c:orientation val="minMax"/>
        </c:scaling>
        <c:axPos val="b"/>
        <c:numFmt formatCode="General" sourceLinked="1"/>
        <c:majorTickMark val="none"/>
        <c:tickLblPos val="nextTo"/>
        <c:txPr>
          <a:bodyPr/>
          <a:lstStyle/>
          <a:p>
            <a:pPr>
              <a:defRPr lang="es-EC"/>
            </a:pPr>
            <a:endParaRPr lang="es-ES"/>
          </a:p>
        </c:txPr>
        <c:crossAx val="61597568"/>
        <c:crosses val="autoZero"/>
        <c:auto val="1"/>
        <c:lblAlgn val="ctr"/>
        <c:lblOffset val="100"/>
      </c:catAx>
      <c:valAx>
        <c:axId val="61597568"/>
        <c:scaling>
          <c:orientation val="minMax"/>
        </c:scaling>
        <c:delete val="1"/>
        <c:axPos val="l"/>
        <c:numFmt formatCode="General" sourceLinked="1"/>
        <c:majorTickMark val="none"/>
        <c:tickLblPos val="nextTo"/>
        <c:crossAx val="6159603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sz="1100" b="1" i="0" u="none" strike="noStrike" baseline="0">
                <a:solidFill>
                  <a:srgbClr val="000000"/>
                </a:solidFill>
                <a:latin typeface="Arial"/>
                <a:ea typeface="Arial"/>
                <a:cs typeface="Arial"/>
              </a:defRPr>
            </a:pPr>
            <a:r>
              <a:rPr lang="es-EC" sz="1100" dirty="0"/>
              <a:t>Alimentadora Posorja</a:t>
            </a:r>
          </a:p>
        </c:rich>
      </c:tx>
      <c:layout>
        <c:manualLayout>
          <c:xMode val="edge"/>
          <c:yMode val="edge"/>
          <c:x val="0.33267378280510845"/>
          <c:y val="3.0102745499953183E-2"/>
        </c:manualLayout>
      </c:layout>
      <c:spPr>
        <a:noFill/>
        <a:ln w="25400">
          <a:noFill/>
        </a:ln>
      </c:spPr>
    </c:title>
    <c:plotArea>
      <c:layout>
        <c:manualLayout>
          <c:layoutTarget val="inner"/>
          <c:xMode val="edge"/>
          <c:yMode val="edge"/>
          <c:x val="0.13663366336633664"/>
          <c:y val="0.1167964931485007"/>
          <c:w val="0.83564356435643572"/>
          <c:h val="0.68620348276598087"/>
        </c:manualLayout>
      </c:layout>
      <c:lineChart>
        <c:grouping val="standard"/>
        <c:ser>
          <c:idx val="0"/>
          <c:order val="0"/>
          <c:spPr>
            <a:ln w="12700">
              <a:solidFill>
                <a:srgbClr val="000080"/>
              </a:solidFill>
              <a:prstDash val="solid"/>
            </a:ln>
          </c:spPr>
          <c:marker>
            <c:symbol val="none"/>
          </c:marker>
          <c:val>
            <c:numRef>
              <c:f>'Demanda Dia Normal Posorja'!$D$5:$D$28</c:f>
              <c:numCache>
                <c:formatCode>General</c:formatCode>
                <c:ptCount val="24"/>
                <c:pt idx="0">
                  <c:v>229</c:v>
                </c:pt>
                <c:pt idx="1">
                  <c:v>222</c:v>
                </c:pt>
                <c:pt idx="2">
                  <c:v>222</c:v>
                </c:pt>
                <c:pt idx="3">
                  <c:v>233</c:v>
                </c:pt>
                <c:pt idx="4">
                  <c:v>413</c:v>
                </c:pt>
                <c:pt idx="5">
                  <c:v>426</c:v>
                </c:pt>
                <c:pt idx="6">
                  <c:v>309</c:v>
                </c:pt>
                <c:pt idx="7">
                  <c:v>212</c:v>
                </c:pt>
                <c:pt idx="8">
                  <c:v>224</c:v>
                </c:pt>
                <c:pt idx="9">
                  <c:v>261</c:v>
                </c:pt>
                <c:pt idx="10">
                  <c:v>236</c:v>
                </c:pt>
                <c:pt idx="11">
                  <c:v>224</c:v>
                </c:pt>
                <c:pt idx="12">
                  <c:v>355</c:v>
                </c:pt>
                <c:pt idx="13">
                  <c:v>436</c:v>
                </c:pt>
                <c:pt idx="14">
                  <c:v>436</c:v>
                </c:pt>
                <c:pt idx="15">
                  <c:v>435</c:v>
                </c:pt>
                <c:pt idx="16">
                  <c:v>230</c:v>
                </c:pt>
                <c:pt idx="17">
                  <c:v>305</c:v>
                </c:pt>
                <c:pt idx="18">
                  <c:v>430</c:v>
                </c:pt>
                <c:pt idx="19">
                  <c:v>430</c:v>
                </c:pt>
                <c:pt idx="20">
                  <c:v>395</c:v>
                </c:pt>
                <c:pt idx="21">
                  <c:v>360</c:v>
                </c:pt>
                <c:pt idx="22">
                  <c:v>270</c:v>
                </c:pt>
                <c:pt idx="23">
                  <c:v>237</c:v>
                </c:pt>
              </c:numCache>
            </c:numRef>
          </c:val>
        </c:ser>
        <c:ser>
          <c:idx val="1"/>
          <c:order val="1"/>
          <c:marker>
            <c:symbol val="none"/>
          </c:marker>
          <c:val>
            <c:numRef>
              <c:f>'Demanda Dia Normal Posorja'!$J$5:$J$28</c:f>
              <c:numCache>
                <c:formatCode>General</c:formatCode>
                <c:ptCount val="24"/>
                <c:pt idx="0">
                  <c:v>291</c:v>
                </c:pt>
                <c:pt idx="1">
                  <c:v>272</c:v>
                </c:pt>
                <c:pt idx="2">
                  <c:v>260</c:v>
                </c:pt>
                <c:pt idx="3">
                  <c:v>263</c:v>
                </c:pt>
                <c:pt idx="4">
                  <c:v>365</c:v>
                </c:pt>
                <c:pt idx="5">
                  <c:v>477</c:v>
                </c:pt>
                <c:pt idx="6">
                  <c:v>421</c:v>
                </c:pt>
                <c:pt idx="7">
                  <c:v>394</c:v>
                </c:pt>
                <c:pt idx="8">
                  <c:v>380</c:v>
                </c:pt>
                <c:pt idx="9">
                  <c:v>430</c:v>
                </c:pt>
                <c:pt idx="10">
                  <c:v>425</c:v>
                </c:pt>
                <c:pt idx="11">
                  <c:v>470</c:v>
                </c:pt>
                <c:pt idx="12">
                  <c:v>477</c:v>
                </c:pt>
                <c:pt idx="13">
                  <c:v>475</c:v>
                </c:pt>
                <c:pt idx="14">
                  <c:v>425</c:v>
                </c:pt>
                <c:pt idx="15">
                  <c:v>460</c:v>
                </c:pt>
                <c:pt idx="16">
                  <c:v>227</c:v>
                </c:pt>
                <c:pt idx="17">
                  <c:v>249</c:v>
                </c:pt>
                <c:pt idx="18">
                  <c:v>411</c:v>
                </c:pt>
                <c:pt idx="19">
                  <c:v>444</c:v>
                </c:pt>
                <c:pt idx="20">
                  <c:v>434</c:v>
                </c:pt>
                <c:pt idx="21">
                  <c:v>394</c:v>
                </c:pt>
                <c:pt idx="22">
                  <c:v>364</c:v>
                </c:pt>
                <c:pt idx="23">
                  <c:v>317</c:v>
                </c:pt>
              </c:numCache>
            </c:numRef>
          </c:val>
        </c:ser>
        <c:marker val="1"/>
        <c:axId val="59689216"/>
        <c:axId val="59728256"/>
      </c:lineChart>
      <c:catAx>
        <c:axId val="59689216"/>
        <c:scaling>
          <c:orientation val="minMax"/>
        </c:scaling>
        <c:axPos val="b"/>
        <c:title>
          <c:tx>
            <c:rich>
              <a:bodyPr/>
              <a:lstStyle/>
              <a:p>
                <a:pPr>
                  <a:defRPr lang="es-EC" sz="975" b="1" i="0" u="none" strike="noStrike" baseline="0">
                    <a:solidFill>
                      <a:srgbClr val="000000"/>
                    </a:solidFill>
                    <a:latin typeface="Arial"/>
                    <a:ea typeface="Arial"/>
                    <a:cs typeface="Arial"/>
                  </a:defRPr>
                </a:pPr>
                <a:r>
                  <a:rPr lang="es-EC"/>
                  <a:t>Hora (h)</a:t>
                </a:r>
              </a:p>
            </c:rich>
          </c:tx>
          <c:layout>
            <c:manualLayout>
              <c:xMode val="edge"/>
              <c:yMode val="edge"/>
              <c:x val="0.45618736899752338"/>
              <c:y val="0.91936625186974053"/>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s-EC" sz="975" b="0" i="0" u="none" strike="noStrike" baseline="0">
                <a:solidFill>
                  <a:srgbClr val="000000"/>
                </a:solidFill>
                <a:latin typeface="Arial"/>
                <a:ea typeface="Arial"/>
                <a:cs typeface="Arial"/>
              </a:defRPr>
            </a:pPr>
            <a:endParaRPr lang="es-ES"/>
          </a:p>
        </c:txPr>
        <c:crossAx val="59728256"/>
        <c:crosses val="autoZero"/>
        <c:auto val="1"/>
        <c:lblAlgn val="ctr"/>
        <c:lblOffset val="100"/>
        <c:tickLblSkip val="2"/>
        <c:tickMarkSkip val="1"/>
      </c:catAx>
      <c:valAx>
        <c:axId val="59728256"/>
        <c:scaling>
          <c:orientation val="minMax"/>
        </c:scaling>
        <c:axPos val="l"/>
        <c:majorGridlines>
          <c:spPr>
            <a:ln w="3175">
              <a:solidFill>
                <a:srgbClr val="000000"/>
              </a:solidFill>
              <a:prstDash val="solid"/>
            </a:ln>
          </c:spPr>
        </c:majorGridlines>
        <c:title>
          <c:tx>
            <c:rich>
              <a:bodyPr/>
              <a:lstStyle/>
              <a:p>
                <a:pPr>
                  <a:defRPr lang="es-EC" sz="975" b="1" i="0" u="none" strike="noStrike" baseline="0">
                    <a:solidFill>
                      <a:srgbClr val="000000"/>
                    </a:solidFill>
                    <a:latin typeface="Arial"/>
                    <a:ea typeface="Arial"/>
                    <a:cs typeface="Arial"/>
                  </a:defRPr>
                </a:pPr>
                <a:r>
                  <a:rPr lang="es-EC"/>
                  <a:t>Potencia (Kw)</a:t>
                </a:r>
              </a:p>
            </c:rich>
          </c:tx>
          <c:layout>
            <c:manualLayout>
              <c:xMode val="edge"/>
              <c:yMode val="edge"/>
              <c:x val="3.168316831683169E-2"/>
              <c:y val="0.30081428845784708"/>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s-EC" sz="975" b="0" i="0" u="none" strike="noStrike" baseline="0">
                <a:solidFill>
                  <a:srgbClr val="000000"/>
                </a:solidFill>
                <a:latin typeface="Arial"/>
                <a:ea typeface="Arial"/>
                <a:cs typeface="Arial"/>
              </a:defRPr>
            </a:pPr>
            <a:endParaRPr lang="es-ES"/>
          </a:p>
        </c:txPr>
        <c:crossAx val="59689216"/>
        <c:crosses val="autoZero"/>
        <c:crossBetween val="between"/>
      </c:valAx>
      <c:spPr>
        <a:no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s-E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a:t>FMIK-Sector</a:t>
            </a:r>
            <a:r>
              <a:rPr lang="es-EC" baseline="0"/>
              <a:t> Centro</a:t>
            </a:r>
            <a:endParaRPr lang="es-EC"/>
          </a:p>
        </c:rich>
      </c:tx>
    </c:title>
    <c:plotArea>
      <c:layout/>
      <c:barChart>
        <c:barDir val="col"/>
        <c:grouping val="clustered"/>
        <c:ser>
          <c:idx val="0"/>
          <c:order val="0"/>
          <c:tx>
            <c:v>a</c:v>
          </c:tx>
          <c:dLbls>
            <c:dLbl>
              <c:idx val="0"/>
              <c:tx>
                <c:rich>
                  <a:bodyPr/>
                  <a:lstStyle/>
                  <a:p>
                    <a:r>
                      <a:rPr lang="en-US" smtClean="0"/>
                      <a:t>0.39</a:t>
                    </a:r>
                    <a:endParaRPr lang="en-US"/>
                  </a:p>
                </c:rich>
              </c:tx>
              <c:showVal val="1"/>
            </c:dLbl>
            <c:dLbl>
              <c:idx val="1"/>
              <c:tx>
                <c:rich>
                  <a:bodyPr/>
                  <a:lstStyle/>
                  <a:p>
                    <a:r>
                      <a:rPr lang="en-US" smtClean="0"/>
                      <a:t>0.31</a:t>
                    </a:r>
                    <a:endParaRPr lang="en-US"/>
                  </a:p>
                </c:rich>
              </c:tx>
              <c:showVal val="1"/>
            </c:dLbl>
            <c:dLbl>
              <c:idx val="2"/>
              <c:tx>
                <c:rich>
                  <a:bodyPr/>
                  <a:lstStyle/>
                  <a:p>
                    <a:r>
                      <a:rPr lang="en-US" smtClean="0"/>
                      <a:t>0.42</a:t>
                    </a:r>
                    <a:endParaRPr lang="en-US"/>
                  </a:p>
                </c:rich>
              </c:tx>
              <c:showVal val="1"/>
            </c:dLbl>
            <c:dLbl>
              <c:idx val="3"/>
              <c:tx>
                <c:rich>
                  <a:bodyPr/>
                  <a:lstStyle/>
                  <a:p>
                    <a:r>
                      <a:rPr lang="en-US" smtClean="0"/>
                      <a:t>0.52</a:t>
                    </a:r>
                    <a:endParaRPr lang="en-US" dirty="0"/>
                  </a:p>
                </c:rich>
              </c:tx>
              <c:showVal val="1"/>
            </c:dLbl>
            <c:dLbl>
              <c:idx val="4"/>
              <c:tx>
                <c:rich>
                  <a:bodyPr/>
                  <a:lstStyle/>
                  <a:p>
                    <a:r>
                      <a:rPr lang="en-US" smtClean="0"/>
                      <a:t>0.42</a:t>
                    </a:r>
                    <a:endParaRPr lang="en-US"/>
                  </a:p>
                </c:rich>
              </c:tx>
              <c:showVal val="1"/>
            </c:dLbl>
            <c:txPr>
              <a:bodyPr/>
              <a:lstStyle/>
              <a:p>
                <a:pPr>
                  <a:defRPr lang="es-EC"/>
                </a:pPr>
                <a:endParaRPr lang="es-ES"/>
              </a:p>
            </c:txPr>
            <c:showVal val="1"/>
          </c:dLbls>
          <c:cat>
            <c:numRef>
              <c:f>Hoja1!$B$9:$B$13</c:f>
              <c:numCache>
                <c:formatCode>General</c:formatCode>
                <c:ptCount val="5"/>
                <c:pt idx="0">
                  <c:v>2004</c:v>
                </c:pt>
                <c:pt idx="1">
                  <c:v>2005</c:v>
                </c:pt>
                <c:pt idx="2">
                  <c:v>2006</c:v>
                </c:pt>
                <c:pt idx="3">
                  <c:v>2007</c:v>
                </c:pt>
                <c:pt idx="4">
                  <c:v>2008</c:v>
                </c:pt>
              </c:numCache>
            </c:numRef>
          </c:cat>
          <c:val>
            <c:numRef>
              <c:f>Hoja1!$E$9:$E$13</c:f>
              <c:numCache>
                <c:formatCode>General</c:formatCode>
                <c:ptCount val="5"/>
                <c:pt idx="0">
                  <c:v>0.3900000000000009</c:v>
                </c:pt>
                <c:pt idx="1">
                  <c:v>0.31590000000000096</c:v>
                </c:pt>
                <c:pt idx="2">
                  <c:v>0.42800000000000032</c:v>
                </c:pt>
                <c:pt idx="3">
                  <c:v>0.52400000000000002</c:v>
                </c:pt>
                <c:pt idx="4">
                  <c:v>0.42100000000000032</c:v>
                </c:pt>
              </c:numCache>
            </c:numRef>
          </c:val>
        </c:ser>
        <c:dLbls>
          <c:showVal val="1"/>
        </c:dLbls>
        <c:overlap val="-25"/>
        <c:axId val="61625856"/>
        <c:axId val="61627392"/>
      </c:barChart>
      <c:catAx>
        <c:axId val="61625856"/>
        <c:scaling>
          <c:orientation val="minMax"/>
        </c:scaling>
        <c:axPos val="b"/>
        <c:numFmt formatCode="General" sourceLinked="1"/>
        <c:majorTickMark val="none"/>
        <c:tickLblPos val="nextTo"/>
        <c:txPr>
          <a:bodyPr/>
          <a:lstStyle/>
          <a:p>
            <a:pPr>
              <a:defRPr lang="es-EC"/>
            </a:pPr>
            <a:endParaRPr lang="es-ES"/>
          </a:p>
        </c:txPr>
        <c:crossAx val="61627392"/>
        <c:crosses val="autoZero"/>
        <c:auto val="1"/>
        <c:lblAlgn val="ctr"/>
        <c:lblOffset val="100"/>
      </c:catAx>
      <c:valAx>
        <c:axId val="61627392"/>
        <c:scaling>
          <c:orientation val="minMax"/>
        </c:scaling>
        <c:delete val="1"/>
        <c:axPos val="l"/>
        <c:numFmt formatCode="General" sourceLinked="1"/>
        <c:majorTickMark val="none"/>
        <c:tickLblPos val="nextTo"/>
        <c:crossAx val="61625856"/>
        <c:crosses val="autoZero"/>
        <c:crossBetween val="between"/>
      </c:valAx>
    </c:plotArea>
    <c:plotVisOnly val="1"/>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a:t>FMIK-Sector</a:t>
            </a:r>
            <a:r>
              <a:rPr lang="es-EC" baseline="0"/>
              <a:t> Central</a:t>
            </a:r>
            <a:endParaRPr lang="es-EC"/>
          </a:p>
        </c:rich>
      </c:tx>
    </c:title>
    <c:plotArea>
      <c:layout/>
      <c:barChart>
        <c:barDir val="col"/>
        <c:grouping val="clustered"/>
        <c:ser>
          <c:idx val="0"/>
          <c:order val="0"/>
          <c:tx>
            <c:v>b</c:v>
          </c:tx>
          <c:dLbls>
            <c:dLbl>
              <c:idx val="0"/>
              <c:tx>
                <c:rich>
                  <a:bodyPr/>
                  <a:lstStyle/>
                  <a:p>
                    <a:r>
                      <a:rPr lang="en-US" smtClean="0"/>
                      <a:t>0.36</a:t>
                    </a:r>
                    <a:endParaRPr lang="en-US"/>
                  </a:p>
                </c:rich>
              </c:tx>
              <c:showVal val="1"/>
            </c:dLbl>
            <c:dLbl>
              <c:idx val="1"/>
              <c:tx>
                <c:rich>
                  <a:bodyPr/>
                  <a:lstStyle/>
                  <a:p>
                    <a:r>
                      <a:rPr lang="en-US" smtClean="0"/>
                      <a:t>0.27</a:t>
                    </a:r>
                    <a:endParaRPr lang="en-US"/>
                  </a:p>
                </c:rich>
              </c:tx>
              <c:showVal val="1"/>
            </c:dLbl>
            <c:dLbl>
              <c:idx val="2"/>
              <c:tx>
                <c:rich>
                  <a:bodyPr/>
                  <a:lstStyle/>
                  <a:p>
                    <a:r>
                      <a:rPr lang="en-US" smtClean="0"/>
                      <a:t>0.22</a:t>
                    </a:r>
                    <a:endParaRPr lang="en-US"/>
                  </a:p>
                </c:rich>
              </c:tx>
              <c:showVal val="1"/>
            </c:dLbl>
            <c:dLbl>
              <c:idx val="3"/>
              <c:tx>
                <c:rich>
                  <a:bodyPr/>
                  <a:lstStyle/>
                  <a:p>
                    <a:r>
                      <a:rPr lang="en-US" smtClean="0"/>
                      <a:t>0.24</a:t>
                    </a:r>
                    <a:endParaRPr lang="en-US"/>
                  </a:p>
                </c:rich>
              </c:tx>
              <c:showVal val="1"/>
            </c:dLbl>
            <c:dLbl>
              <c:idx val="4"/>
              <c:tx>
                <c:rich>
                  <a:bodyPr/>
                  <a:lstStyle/>
                  <a:p>
                    <a:r>
                      <a:rPr lang="en-US" smtClean="0"/>
                      <a:t>0.85</a:t>
                    </a:r>
                    <a:endParaRPr lang="en-US"/>
                  </a:p>
                </c:rich>
              </c:tx>
              <c:showVal val="1"/>
            </c:dLbl>
            <c:txPr>
              <a:bodyPr/>
              <a:lstStyle/>
              <a:p>
                <a:pPr>
                  <a:defRPr lang="es-EC"/>
                </a:pPr>
                <a:endParaRPr lang="es-ES"/>
              </a:p>
            </c:txPr>
            <c:showVal val="1"/>
          </c:dLbls>
          <c:cat>
            <c:numRef>
              <c:f>Hoja1!$B$9:$B$13</c:f>
              <c:numCache>
                <c:formatCode>General</c:formatCode>
                <c:ptCount val="5"/>
                <c:pt idx="0">
                  <c:v>2004</c:v>
                </c:pt>
                <c:pt idx="1">
                  <c:v>2005</c:v>
                </c:pt>
                <c:pt idx="2">
                  <c:v>2006</c:v>
                </c:pt>
                <c:pt idx="3">
                  <c:v>2007</c:v>
                </c:pt>
                <c:pt idx="4">
                  <c:v>2008</c:v>
                </c:pt>
              </c:numCache>
            </c:numRef>
          </c:cat>
          <c:val>
            <c:numRef>
              <c:f>Hoja1!$F$9:$F$13</c:f>
              <c:numCache>
                <c:formatCode>General</c:formatCode>
                <c:ptCount val="5"/>
                <c:pt idx="0">
                  <c:v>0.36780000000000102</c:v>
                </c:pt>
                <c:pt idx="1">
                  <c:v>0.2767</c:v>
                </c:pt>
                <c:pt idx="2">
                  <c:v>0.223</c:v>
                </c:pt>
                <c:pt idx="3">
                  <c:v>0.24200000000000021</c:v>
                </c:pt>
                <c:pt idx="4">
                  <c:v>0.85000000000000064</c:v>
                </c:pt>
              </c:numCache>
            </c:numRef>
          </c:val>
        </c:ser>
        <c:dLbls>
          <c:showVal val="1"/>
        </c:dLbls>
        <c:overlap val="-25"/>
        <c:axId val="61663872"/>
        <c:axId val="61743488"/>
      </c:barChart>
      <c:catAx>
        <c:axId val="61663872"/>
        <c:scaling>
          <c:orientation val="minMax"/>
        </c:scaling>
        <c:axPos val="b"/>
        <c:numFmt formatCode="General" sourceLinked="1"/>
        <c:majorTickMark val="none"/>
        <c:tickLblPos val="nextTo"/>
        <c:txPr>
          <a:bodyPr/>
          <a:lstStyle/>
          <a:p>
            <a:pPr>
              <a:defRPr lang="es-EC"/>
            </a:pPr>
            <a:endParaRPr lang="es-ES"/>
          </a:p>
        </c:txPr>
        <c:crossAx val="61743488"/>
        <c:crosses val="autoZero"/>
        <c:auto val="1"/>
        <c:lblAlgn val="ctr"/>
        <c:lblOffset val="100"/>
      </c:catAx>
      <c:valAx>
        <c:axId val="61743488"/>
        <c:scaling>
          <c:orientation val="minMax"/>
        </c:scaling>
        <c:delete val="1"/>
        <c:axPos val="l"/>
        <c:numFmt formatCode="General" sourceLinked="1"/>
        <c:majorTickMark val="none"/>
        <c:tickLblPos val="nextTo"/>
        <c:crossAx val="61663872"/>
        <c:crosses val="autoZero"/>
        <c:crossBetween val="between"/>
      </c:valAx>
    </c:plotArea>
    <c:plotVisOnly val="1"/>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C"/>
              <a:t>FMIK-Interconexión</a:t>
            </a:r>
          </a:p>
        </c:rich>
      </c:tx>
    </c:title>
    <c:plotArea>
      <c:layout/>
      <c:barChart>
        <c:barDir val="col"/>
        <c:grouping val="clustered"/>
        <c:ser>
          <c:idx val="0"/>
          <c:order val="0"/>
          <c:tx>
            <c:v>b</c:v>
          </c:tx>
          <c:dLbls>
            <c:dLbl>
              <c:idx val="0"/>
              <c:tx>
                <c:rich>
                  <a:bodyPr/>
                  <a:lstStyle/>
                  <a:p>
                    <a:r>
                      <a:rPr lang="en-US" smtClean="0"/>
                      <a:t>0.16</a:t>
                    </a:r>
                    <a:endParaRPr lang="en-US"/>
                  </a:p>
                </c:rich>
              </c:tx>
              <c:showVal val="1"/>
            </c:dLbl>
            <c:dLbl>
              <c:idx val="1"/>
              <c:tx>
                <c:rich>
                  <a:bodyPr/>
                  <a:lstStyle/>
                  <a:p>
                    <a:r>
                      <a:rPr lang="en-US" smtClean="0"/>
                      <a:t>0.42</a:t>
                    </a:r>
                    <a:endParaRPr lang="en-US"/>
                  </a:p>
                </c:rich>
              </c:tx>
              <c:showVal val="1"/>
            </c:dLbl>
            <c:dLbl>
              <c:idx val="2"/>
              <c:tx>
                <c:rich>
                  <a:bodyPr/>
                  <a:lstStyle/>
                  <a:p>
                    <a:r>
                      <a:rPr lang="en-US" smtClean="0"/>
                      <a:t>0.34</a:t>
                    </a:r>
                    <a:endParaRPr lang="en-US"/>
                  </a:p>
                </c:rich>
              </c:tx>
              <c:showVal val="1"/>
            </c:dLbl>
            <c:dLbl>
              <c:idx val="3"/>
              <c:tx>
                <c:rich>
                  <a:bodyPr/>
                  <a:lstStyle/>
                  <a:p>
                    <a:r>
                      <a:rPr lang="en-US" smtClean="0"/>
                      <a:t>0.29</a:t>
                    </a:r>
                    <a:endParaRPr lang="en-US"/>
                  </a:p>
                </c:rich>
              </c:tx>
              <c:showVal val="1"/>
            </c:dLbl>
            <c:dLbl>
              <c:idx val="4"/>
              <c:tx>
                <c:rich>
                  <a:bodyPr/>
                  <a:lstStyle/>
                  <a:p>
                    <a:r>
                      <a:rPr lang="en-US" smtClean="0"/>
                      <a:t>0.25</a:t>
                    </a:r>
                    <a:endParaRPr lang="en-US"/>
                  </a:p>
                </c:rich>
              </c:tx>
              <c:showVal val="1"/>
            </c:dLbl>
            <c:txPr>
              <a:bodyPr/>
              <a:lstStyle/>
              <a:p>
                <a:pPr>
                  <a:defRPr lang="es-EC"/>
                </a:pPr>
                <a:endParaRPr lang="es-ES"/>
              </a:p>
            </c:txPr>
            <c:showVal val="1"/>
          </c:dLbls>
          <c:cat>
            <c:numRef>
              <c:f>Hoja1!$B$9:$B$13</c:f>
              <c:numCache>
                <c:formatCode>General</c:formatCode>
                <c:ptCount val="5"/>
                <c:pt idx="0">
                  <c:v>2004</c:v>
                </c:pt>
                <c:pt idx="1">
                  <c:v>2005</c:v>
                </c:pt>
                <c:pt idx="2">
                  <c:v>2006</c:v>
                </c:pt>
                <c:pt idx="3">
                  <c:v>2007</c:v>
                </c:pt>
                <c:pt idx="4">
                  <c:v>2008</c:v>
                </c:pt>
              </c:numCache>
            </c:numRef>
          </c:cat>
          <c:val>
            <c:numRef>
              <c:f>Hoja1!$G$9:$G$13</c:f>
              <c:numCache>
                <c:formatCode>General</c:formatCode>
                <c:ptCount val="5"/>
                <c:pt idx="0">
                  <c:v>0.16239999999999999</c:v>
                </c:pt>
                <c:pt idx="1">
                  <c:v>0.42250000000000032</c:v>
                </c:pt>
                <c:pt idx="2">
                  <c:v>0.34400000000000008</c:v>
                </c:pt>
                <c:pt idx="3">
                  <c:v>0.29200000000000031</c:v>
                </c:pt>
                <c:pt idx="4">
                  <c:v>0.251</c:v>
                </c:pt>
              </c:numCache>
            </c:numRef>
          </c:val>
        </c:ser>
        <c:dLbls>
          <c:showVal val="1"/>
        </c:dLbls>
        <c:overlap val="-25"/>
        <c:axId val="61779968"/>
        <c:axId val="61781504"/>
      </c:barChart>
      <c:catAx>
        <c:axId val="61779968"/>
        <c:scaling>
          <c:orientation val="minMax"/>
        </c:scaling>
        <c:axPos val="b"/>
        <c:numFmt formatCode="General" sourceLinked="1"/>
        <c:majorTickMark val="none"/>
        <c:tickLblPos val="nextTo"/>
        <c:txPr>
          <a:bodyPr/>
          <a:lstStyle/>
          <a:p>
            <a:pPr>
              <a:defRPr lang="es-EC"/>
            </a:pPr>
            <a:endParaRPr lang="es-ES"/>
          </a:p>
        </c:txPr>
        <c:crossAx val="61781504"/>
        <c:crosses val="autoZero"/>
        <c:auto val="1"/>
        <c:lblAlgn val="ctr"/>
        <c:lblOffset val="100"/>
      </c:catAx>
      <c:valAx>
        <c:axId val="61781504"/>
        <c:scaling>
          <c:orientation val="minMax"/>
        </c:scaling>
        <c:delete val="1"/>
        <c:axPos val="l"/>
        <c:numFmt formatCode="General" sourceLinked="1"/>
        <c:majorTickMark val="none"/>
        <c:tickLblPos val="nextTo"/>
        <c:crossAx val="61779968"/>
        <c:crosses val="autoZero"/>
        <c:crossBetween val="between"/>
      </c:valAx>
    </c:plotArea>
    <c:plotVisOnly val="1"/>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n-US"/>
              <a:t>TTIK- Sector</a:t>
            </a:r>
            <a:r>
              <a:rPr lang="en-US" baseline="0"/>
              <a:t> Centro</a:t>
            </a:r>
            <a:endParaRPr lang="en-US"/>
          </a:p>
        </c:rich>
      </c:tx>
    </c:title>
    <c:plotArea>
      <c:layout/>
      <c:barChart>
        <c:barDir val="col"/>
        <c:grouping val="clustered"/>
        <c:ser>
          <c:idx val="0"/>
          <c:order val="0"/>
          <c:dLbls>
            <c:dLbl>
              <c:idx val="0"/>
              <c:tx>
                <c:rich>
                  <a:bodyPr/>
                  <a:lstStyle/>
                  <a:p>
                    <a:r>
                      <a:rPr lang="en-US" smtClean="0"/>
                      <a:t>9.39</a:t>
                    </a:r>
                    <a:endParaRPr lang="en-US"/>
                  </a:p>
                </c:rich>
              </c:tx>
              <c:showVal val="1"/>
            </c:dLbl>
            <c:dLbl>
              <c:idx val="1"/>
              <c:tx>
                <c:rich>
                  <a:bodyPr/>
                  <a:lstStyle/>
                  <a:p>
                    <a:r>
                      <a:rPr lang="en-US" smtClean="0"/>
                      <a:t>11.08</a:t>
                    </a:r>
                    <a:endParaRPr lang="en-US"/>
                  </a:p>
                </c:rich>
              </c:tx>
              <c:showVal val="1"/>
            </c:dLbl>
            <c:dLbl>
              <c:idx val="2"/>
              <c:tx>
                <c:rich>
                  <a:bodyPr/>
                  <a:lstStyle/>
                  <a:p>
                    <a:r>
                      <a:rPr lang="en-US" smtClean="0"/>
                      <a:t>7.24</a:t>
                    </a:r>
                    <a:endParaRPr lang="en-US"/>
                  </a:p>
                </c:rich>
              </c:tx>
              <c:showVal val="1"/>
            </c:dLbl>
            <c:dLbl>
              <c:idx val="3"/>
              <c:tx>
                <c:rich>
                  <a:bodyPr/>
                  <a:lstStyle/>
                  <a:p>
                    <a:r>
                      <a:rPr lang="en-US" smtClean="0"/>
                      <a:t>8.90</a:t>
                    </a:r>
                    <a:endParaRPr lang="en-US"/>
                  </a:p>
                </c:rich>
              </c:tx>
              <c:showVal val="1"/>
            </c:dLbl>
            <c:dLbl>
              <c:idx val="4"/>
              <c:tx>
                <c:rich>
                  <a:bodyPr/>
                  <a:lstStyle/>
                  <a:p>
                    <a:r>
                      <a:rPr lang="en-US" smtClean="0"/>
                      <a:t>8.85</a:t>
                    </a:r>
                    <a:endParaRPr lang="en-US"/>
                  </a:p>
                </c:rich>
              </c:tx>
              <c:showVal val="1"/>
            </c:dLbl>
            <c:txPr>
              <a:bodyPr/>
              <a:lstStyle/>
              <a:p>
                <a:pPr>
                  <a:defRPr lang="es-EC"/>
                </a:pPr>
                <a:endParaRPr lang="es-ES"/>
              </a:p>
            </c:txPr>
            <c:showVal val="1"/>
          </c:dLbls>
          <c:cat>
            <c:numRef>
              <c:f>Hoja2!$C$13:$C$17</c:f>
              <c:numCache>
                <c:formatCode>General</c:formatCode>
                <c:ptCount val="5"/>
                <c:pt idx="0">
                  <c:v>2004</c:v>
                </c:pt>
                <c:pt idx="1">
                  <c:v>2005</c:v>
                </c:pt>
                <c:pt idx="2">
                  <c:v>2006</c:v>
                </c:pt>
                <c:pt idx="3">
                  <c:v>2007</c:v>
                </c:pt>
                <c:pt idx="4">
                  <c:v>2008</c:v>
                </c:pt>
              </c:numCache>
            </c:numRef>
          </c:cat>
          <c:val>
            <c:numRef>
              <c:f>Hoja2!$F$13:$F$17</c:f>
              <c:numCache>
                <c:formatCode>General</c:formatCode>
                <c:ptCount val="5"/>
                <c:pt idx="0">
                  <c:v>9.391</c:v>
                </c:pt>
                <c:pt idx="1">
                  <c:v>11.082000000000004</c:v>
                </c:pt>
                <c:pt idx="2">
                  <c:v>7.242</c:v>
                </c:pt>
                <c:pt idx="3">
                  <c:v>8.9080000000000013</c:v>
                </c:pt>
                <c:pt idx="4">
                  <c:v>8.8580000000000005</c:v>
                </c:pt>
              </c:numCache>
            </c:numRef>
          </c:val>
        </c:ser>
        <c:dLbls>
          <c:showVal val="1"/>
        </c:dLbls>
        <c:overlap val="-25"/>
        <c:axId val="61699584"/>
        <c:axId val="61701120"/>
      </c:barChart>
      <c:catAx>
        <c:axId val="61699584"/>
        <c:scaling>
          <c:orientation val="minMax"/>
        </c:scaling>
        <c:axPos val="b"/>
        <c:numFmt formatCode="General" sourceLinked="1"/>
        <c:majorTickMark val="none"/>
        <c:tickLblPos val="nextTo"/>
        <c:txPr>
          <a:bodyPr/>
          <a:lstStyle/>
          <a:p>
            <a:pPr>
              <a:defRPr lang="es-EC"/>
            </a:pPr>
            <a:endParaRPr lang="es-ES"/>
          </a:p>
        </c:txPr>
        <c:crossAx val="61701120"/>
        <c:crosses val="autoZero"/>
        <c:auto val="1"/>
        <c:lblAlgn val="ctr"/>
        <c:lblOffset val="100"/>
      </c:catAx>
      <c:valAx>
        <c:axId val="61701120"/>
        <c:scaling>
          <c:orientation val="minMax"/>
        </c:scaling>
        <c:delete val="1"/>
        <c:axPos val="l"/>
        <c:numFmt formatCode="General" sourceLinked="1"/>
        <c:tickLblPos val="nextTo"/>
        <c:crossAx val="61699584"/>
        <c:crosses val="autoZero"/>
        <c:crossBetween val="between"/>
      </c:valAx>
    </c:plotArea>
    <c:plotVisOnly val="1"/>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n-US"/>
              <a:t>TTIK- Victoria</a:t>
            </a:r>
          </a:p>
        </c:rich>
      </c:tx>
    </c:title>
    <c:plotArea>
      <c:layout/>
      <c:barChart>
        <c:barDir val="col"/>
        <c:grouping val="clustered"/>
        <c:ser>
          <c:idx val="0"/>
          <c:order val="0"/>
          <c:dLbls>
            <c:dLbl>
              <c:idx val="0"/>
              <c:tx>
                <c:rich>
                  <a:bodyPr/>
                  <a:lstStyle/>
                  <a:p>
                    <a:r>
                      <a:rPr lang="en-US" smtClean="0"/>
                      <a:t>8.16</a:t>
                    </a:r>
                    <a:endParaRPr lang="en-US"/>
                  </a:p>
                </c:rich>
              </c:tx>
              <c:showVal val="1"/>
            </c:dLbl>
            <c:dLbl>
              <c:idx val="1"/>
              <c:tx>
                <c:rich>
                  <a:bodyPr/>
                  <a:lstStyle/>
                  <a:p>
                    <a:r>
                      <a:rPr lang="en-US" smtClean="0"/>
                      <a:t>9.72</a:t>
                    </a:r>
                    <a:endParaRPr lang="en-US"/>
                  </a:p>
                </c:rich>
              </c:tx>
              <c:showVal val="1"/>
            </c:dLbl>
            <c:dLbl>
              <c:idx val="2"/>
              <c:tx>
                <c:rich>
                  <a:bodyPr/>
                  <a:lstStyle/>
                  <a:p>
                    <a:r>
                      <a:rPr lang="en-US" smtClean="0"/>
                      <a:t>8.59</a:t>
                    </a:r>
                    <a:endParaRPr lang="en-US"/>
                  </a:p>
                </c:rich>
              </c:tx>
              <c:showVal val="1"/>
            </c:dLbl>
            <c:dLbl>
              <c:idx val="3"/>
              <c:tx>
                <c:rich>
                  <a:bodyPr/>
                  <a:lstStyle/>
                  <a:p>
                    <a:r>
                      <a:rPr lang="en-US" smtClean="0"/>
                      <a:t>18.18</a:t>
                    </a:r>
                    <a:endParaRPr lang="en-US"/>
                  </a:p>
                </c:rich>
              </c:tx>
              <c:showVal val="1"/>
            </c:dLbl>
            <c:dLbl>
              <c:idx val="4"/>
              <c:tx>
                <c:rich>
                  <a:bodyPr/>
                  <a:lstStyle/>
                  <a:p>
                    <a:r>
                      <a:rPr lang="en-US" smtClean="0"/>
                      <a:t>12.52</a:t>
                    </a:r>
                    <a:endParaRPr lang="en-US"/>
                  </a:p>
                </c:rich>
              </c:tx>
              <c:showVal val="1"/>
            </c:dLbl>
            <c:txPr>
              <a:bodyPr/>
              <a:lstStyle/>
              <a:p>
                <a:pPr>
                  <a:defRPr lang="es-EC"/>
                </a:pPr>
                <a:endParaRPr lang="es-ES"/>
              </a:p>
            </c:txPr>
            <c:showVal val="1"/>
          </c:dLbls>
          <c:cat>
            <c:numRef>
              <c:f>Hoja2!$C$13:$C$17</c:f>
              <c:numCache>
                <c:formatCode>General</c:formatCode>
                <c:ptCount val="5"/>
                <c:pt idx="0">
                  <c:v>2004</c:v>
                </c:pt>
                <c:pt idx="1">
                  <c:v>2005</c:v>
                </c:pt>
                <c:pt idx="2">
                  <c:v>2006</c:v>
                </c:pt>
                <c:pt idx="3">
                  <c:v>2007</c:v>
                </c:pt>
                <c:pt idx="4">
                  <c:v>2008</c:v>
                </c:pt>
              </c:numCache>
            </c:numRef>
          </c:cat>
          <c:val>
            <c:numRef>
              <c:f>Hoja2!$E$13:$E$17</c:f>
              <c:numCache>
                <c:formatCode>General</c:formatCode>
                <c:ptCount val="5"/>
                <c:pt idx="0">
                  <c:v>8.1690000000000005</c:v>
                </c:pt>
                <c:pt idx="1">
                  <c:v>9.7260000000000009</c:v>
                </c:pt>
                <c:pt idx="2">
                  <c:v>8.5960000000000001</c:v>
                </c:pt>
                <c:pt idx="3">
                  <c:v>18.184999999999999</c:v>
                </c:pt>
                <c:pt idx="4">
                  <c:v>12.523</c:v>
                </c:pt>
              </c:numCache>
            </c:numRef>
          </c:val>
        </c:ser>
        <c:dLbls>
          <c:showVal val="1"/>
        </c:dLbls>
        <c:overlap val="-25"/>
        <c:axId val="61868672"/>
        <c:axId val="61878656"/>
      </c:barChart>
      <c:catAx>
        <c:axId val="61868672"/>
        <c:scaling>
          <c:orientation val="minMax"/>
        </c:scaling>
        <c:axPos val="b"/>
        <c:numFmt formatCode="General" sourceLinked="1"/>
        <c:majorTickMark val="none"/>
        <c:tickLblPos val="nextTo"/>
        <c:txPr>
          <a:bodyPr/>
          <a:lstStyle/>
          <a:p>
            <a:pPr>
              <a:defRPr lang="es-EC"/>
            </a:pPr>
            <a:endParaRPr lang="es-ES"/>
          </a:p>
        </c:txPr>
        <c:crossAx val="61878656"/>
        <c:crosses val="autoZero"/>
        <c:auto val="1"/>
        <c:lblAlgn val="ctr"/>
        <c:lblOffset val="100"/>
      </c:catAx>
      <c:valAx>
        <c:axId val="61878656"/>
        <c:scaling>
          <c:orientation val="minMax"/>
        </c:scaling>
        <c:delete val="1"/>
        <c:axPos val="l"/>
        <c:numFmt formatCode="General" sourceLinked="1"/>
        <c:tickLblPos val="nextTo"/>
        <c:crossAx val="61868672"/>
        <c:crosses val="autoZero"/>
        <c:crossBetween val="between"/>
      </c:valAx>
    </c:plotArea>
    <c:plotVisOnly val="1"/>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n-US"/>
              <a:t>TTIK- Sector Central</a:t>
            </a:r>
          </a:p>
        </c:rich>
      </c:tx>
    </c:title>
    <c:plotArea>
      <c:layout/>
      <c:barChart>
        <c:barDir val="col"/>
        <c:grouping val="clustered"/>
        <c:ser>
          <c:idx val="0"/>
          <c:order val="0"/>
          <c:dLbls>
            <c:dLbl>
              <c:idx val="0"/>
              <c:tx>
                <c:rich>
                  <a:bodyPr/>
                  <a:lstStyle/>
                  <a:p>
                    <a:r>
                      <a:rPr lang="en-US" smtClean="0"/>
                      <a:t>13.24</a:t>
                    </a:r>
                    <a:endParaRPr lang="en-US"/>
                  </a:p>
                </c:rich>
              </c:tx>
              <c:showVal val="1"/>
            </c:dLbl>
            <c:dLbl>
              <c:idx val="1"/>
              <c:tx>
                <c:rich>
                  <a:bodyPr/>
                  <a:lstStyle/>
                  <a:p>
                    <a:r>
                      <a:rPr lang="en-US" smtClean="0"/>
                      <a:t>9.84</a:t>
                    </a:r>
                    <a:endParaRPr lang="en-US"/>
                  </a:p>
                </c:rich>
              </c:tx>
              <c:showVal val="1"/>
            </c:dLbl>
            <c:dLbl>
              <c:idx val="2"/>
              <c:tx>
                <c:rich>
                  <a:bodyPr/>
                  <a:lstStyle/>
                  <a:p>
                    <a:r>
                      <a:rPr lang="en-US" smtClean="0"/>
                      <a:t>9.55</a:t>
                    </a:r>
                    <a:endParaRPr lang="en-US"/>
                  </a:p>
                </c:rich>
              </c:tx>
              <c:showVal val="1"/>
            </c:dLbl>
            <c:dLbl>
              <c:idx val="3"/>
              <c:tx>
                <c:rich>
                  <a:bodyPr/>
                  <a:lstStyle/>
                  <a:p>
                    <a:r>
                      <a:rPr lang="en-US" smtClean="0"/>
                      <a:t>10.87</a:t>
                    </a:r>
                    <a:endParaRPr lang="en-US"/>
                  </a:p>
                </c:rich>
              </c:tx>
              <c:showVal val="1"/>
            </c:dLbl>
            <c:dLbl>
              <c:idx val="4"/>
              <c:tx>
                <c:rich>
                  <a:bodyPr/>
                  <a:lstStyle/>
                  <a:p>
                    <a:r>
                      <a:rPr lang="en-US" smtClean="0"/>
                      <a:t>27.41</a:t>
                    </a:r>
                    <a:endParaRPr lang="en-US"/>
                  </a:p>
                </c:rich>
              </c:tx>
              <c:showVal val="1"/>
            </c:dLbl>
            <c:txPr>
              <a:bodyPr/>
              <a:lstStyle/>
              <a:p>
                <a:pPr>
                  <a:defRPr lang="es-EC"/>
                </a:pPr>
                <a:endParaRPr lang="es-ES"/>
              </a:p>
            </c:txPr>
            <c:showVal val="1"/>
          </c:dLbls>
          <c:cat>
            <c:numRef>
              <c:f>Hoja2!$C$13:$C$17</c:f>
              <c:numCache>
                <c:formatCode>General</c:formatCode>
                <c:ptCount val="5"/>
                <c:pt idx="0">
                  <c:v>2004</c:v>
                </c:pt>
                <c:pt idx="1">
                  <c:v>2005</c:v>
                </c:pt>
                <c:pt idx="2">
                  <c:v>2006</c:v>
                </c:pt>
                <c:pt idx="3">
                  <c:v>2007</c:v>
                </c:pt>
                <c:pt idx="4">
                  <c:v>2008</c:v>
                </c:pt>
              </c:numCache>
            </c:numRef>
          </c:cat>
          <c:val>
            <c:numRef>
              <c:f>Hoja2!$G$13:$G$17</c:f>
              <c:numCache>
                <c:formatCode>General</c:formatCode>
                <c:ptCount val="5"/>
                <c:pt idx="0">
                  <c:v>13.241</c:v>
                </c:pt>
                <c:pt idx="1">
                  <c:v>9.8450000000000006</c:v>
                </c:pt>
                <c:pt idx="2">
                  <c:v>9.5510000000000002</c:v>
                </c:pt>
                <c:pt idx="3">
                  <c:v>10.871</c:v>
                </c:pt>
                <c:pt idx="4">
                  <c:v>27.413</c:v>
                </c:pt>
              </c:numCache>
            </c:numRef>
          </c:val>
        </c:ser>
        <c:dLbls>
          <c:showVal val="1"/>
        </c:dLbls>
        <c:overlap val="-25"/>
        <c:axId val="61927424"/>
        <c:axId val="61928960"/>
      </c:barChart>
      <c:catAx>
        <c:axId val="61927424"/>
        <c:scaling>
          <c:orientation val="minMax"/>
        </c:scaling>
        <c:axPos val="b"/>
        <c:numFmt formatCode="General" sourceLinked="1"/>
        <c:majorTickMark val="none"/>
        <c:tickLblPos val="nextTo"/>
        <c:txPr>
          <a:bodyPr/>
          <a:lstStyle/>
          <a:p>
            <a:pPr>
              <a:defRPr lang="es-EC"/>
            </a:pPr>
            <a:endParaRPr lang="es-ES"/>
          </a:p>
        </c:txPr>
        <c:crossAx val="61928960"/>
        <c:crosses val="autoZero"/>
        <c:auto val="1"/>
        <c:lblAlgn val="ctr"/>
        <c:lblOffset val="100"/>
      </c:catAx>
      <c:valAx>
        <c:axId val="61928960"/>
        <c:scaling>
          <c:orientation val="minMax"/>
        </c:scaling>
        <c:delete val="1"/>
        <c:axPos val="l"/>
        <c:numFmt formatCode="General" sourceLinked="1"/>
        <c:tickLblPos val="nextTo"/>
        <c:crossAx val="61927424"/>
        <c:crosses val="autoZero"/>
        <c:crossBetween val="between"/>
      </c:valAx>
    </c:plotArea>
    <c:plotVisOnly val="1"/>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n-US"/>
              <a:t>TTIK- Interconexión</a:t>
            </a:r>
          </a:p>
        </c:rich>
      </c:tx>
    </c:title>
    <c:plotArea>
      <c:layout/>
      <c:barChart>
        <c:barDir val="col"/>
        <c:grouping val="clustered"/>
        <c:ser>
          <c:idx val="0"/>
          <c:order val="0"/>
          <c:tx>
            <c:v>a</c:v>
          </c:tx>
          <c:dLbls>
            <c:dLbl>
              <c:idx val="0"/>
              <c:tx>
                <c:rich>
                  <a:bodyPr/>
                  <a:lstStyle/>
                  <a:p>
                    <a:r>
                      <a:rPr lang="en-US" smtClean="0"/>
                      <a:t>9.74</a:t>
                    </a:r>
                    <a:endParaRPr lang="en-US"/>
                  </a:p>
                </c:rich>
              </c:tx>
              <c:showVal val="1"/>
            </c:dLbl>
            <c:dLbl>
              <c:idx val="1"/>
              <c:tx>
                <c:rich>
                  <a:bodyPr/>
                  <a:lstStyle/>
                  <a:p>
                    <a:r>
                      <a:rPr lang="en-US" smtClean="0"/>
                      <a:t>17.63</a:t>
                    </a:r>
                    <a:endParaRPr lang="en-US"/>
                  </a:p>
                </c:rich>
              </c:tx>
              <c:showVal val="1"/>
            </c:dLbl>
            <c:dLbl>
              <c:idx val="2"/>
              <c:tx>
                <c:rich>
                  <a:bodyPr/>
                  <a:lstStyle/>
                  <a:p>
                    <a:r>
                      <a:rPr lang="en-US" smtClean="0"/>
                      <a:t>17.65</a:t>
                    </a:r>
                    <a:endParaRPr lang="en-US"/>
                  </a:p>
                </c:rich>
              </c:tx>
              <c:showVal val="1"/>
            </c:dLbl>
            <c:dLbl>
              <c:idx val="3"/>
              <c:tx>
                <c:rich>
                  <a:bodyPr/>
                  <a:lstStyle/>
                  <a:p>
                    <a:r>
                      <a:rPr lang="en-US" smtClean="0"/>
                      <a:t>10.31</a:t>
                    </a:r>
                    <a:endParaRPr lang="en-US"/>
                  </a:p>
                </c:rich>
              </c:tx>
              <c:showVal val="1"/>
            </c:dLbl>
            <c:dLbl>
              <c:idx val="4"/>
              <c:tx>
                <c:rich>
                  <a:bodyPr/>
                  <a:lstStyle/>
                  <a:p>
                    <a:r>
                      <a:rPr lang="en-US" smtClean="0"/>
                      <a:t>6.50</a:t>
                    </a:r>
                    <a:endParaRPr lang="en-US"/>
                  </a:p>
                </c:rich>
              </c:tx>
              <c:showVal val="1"/>
            </c:dLbl>
            <c:txPr>
              <a:bodyPr/>
              <a:lstStyle/>
              <a:p>
                <a:pPr>
                  <a:defRPr lang="es-EC"/>
                </a:pPr>
                <a:endParaRPr lang="es-ES"/>
              </a:p>
            </c:txPr>
            <c:showVal val="1"/>
          </c:dLbls>
          <c:cat>
            <c:numRef>
              <c:f>Hoja2!$C$13:$C$17</c:f>
              <c:numCache>
                <c:formatCode>General</c:formatCode>
                <c:ptCount val="5"/>
                <c:pt idx="0">
                  <c:v>2004</c:v>
                </c:pt>
                <c:pt idx="1">
                  <c:v>2005</c:v>
                </c:pt>
                <c:pt idx="2">
                  <c:v>2006</c:v>
                </c:pt>
                <c:pt idx="3">
                  <c:v>2007</c:v>
                </c:pt>
                <c:pt idx="4">
                  <c:v>2008</c:v>
                </c:pt>
              </c:numCache>
            </c:numRef>
          </c:cat>
          <c:val>
            <c:numRef>
              <c:f>Hoja2!$H$13:$H$17</c:f>
              <c:numCache>
                <c:formatCode>General</c:formatCode>
                <c:ptCount val="5"/>
                <c:pt idx="0">
                  <c:v>9.7439999999999998</c:v>
                </c:pt>
                <c:pt idx="1">
                  <c:v>17.638999999999999</c:v>
                </c:pt>
                <c:pt idx="2">
                  <c:v>17.658000000000001</c:v>
                </c:pt>
                <c:pt idx="3">
                  <c:v>10.316000000000004</c:v>
                </c:pt>
                <c:pt idx="4">
                  <c:v>6.5060000000000002</c:v>
                </c:pt>
              </c:numCache>
            </c:numRef>
          </c:val>
        </c:ser>
        <c:dLbls>
          <c:showVal val="1"/>
        </c:dLbls>
        <c:overlap val="-25"/>
        <c:axId val="61822080"/>
        <c:axId val="61823616"/>
      </c:barChart>
      <c:catAx>
        <c:axId val="61822080"/>
        <c:scaling>
          <c:orientation val="minMax"/>
        </c:scaling>
        <c:axPos val="b"/>
        <c:numFmt formatCode="General" sourceLinked="1"/>
        <c:majorTickMark val="none"/>
        <c:tickLblPos val="nextTo"/>
        <c:txPr>
          <a:bodyPr/>
          <a:lstStyle/>
          <a:p>
            <a:pPr>
              <a:defRPr lang="es-EC"/>
            </a:pPr>
            <a:endParaRPr lang="es-ES"/>
          </a:p>
        </c:txPr>
        <c:crossAx val="61823616"/>
        <c:crosses val="autoZero"/>
        <c:auto val="1"/>
        <c:lblAlgn val="ctr"/>
        <c:lblOffset val="100"/>
      </c:catAx>
      <c:valAx>
        <c:axId val="61823616"/>
        <c:scaling>
          <c:orientation val="minMax"/>
        </c:scaling>
        <c:delete val="1"/>
        <c:axPos val="l"/>
        <c:numFmt formatCode="General" sourceLinked="1"/>
        <c:tickLblPos val="nextTo"/>
        <c:crossAx val="61822080"/>
        <c:crosses val="autoZero"/>
        <c:crossBetween val="between"/>
      </c:valAx>
    </c:plotArea>
    <c:plotVisOnly val="1"/>
  </c:chart>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3.0555555555555582E-2"/>
          <c:y val="6.9828302712160978E-2"/>
          <c:w val="0.93888888888888999"/>
          <c:h val="0.68257509477981915"/>
        </c:manualLayout>
      </c:layout>
      <c:barChart>
        <c:barDir val="col"/>
        <c:grouping val="clustered"/>
        <c:ser>
          <c:idx val="0"/>
          <c:order val="0"/>
          <c:tx>
            <c:v>CEA</c:v>
          </c:tx>
          <c:dLbls>
            <c:txPr>
              <a:bodyPr/>
              <a:lstStyle/>
              <a:p>
                <a:pPr>
                  <a:defRPr lang="es-EC"/>
                </a:pPr>
                <a:endParaRPr lang="es-ES"/>
              </a:p>
            </c:txPr>
            <c:showVal val="1"/>
          </c:dLbls>
          <c:cat>
            <c:strRef>
              <c:f>Hoja1!$B$5:$D$5</c:f>
              <c:strCache>
                <c:ptCount val="3"/>
                <c:pt idx="0">
                  <c:v>SAIFI</c:v>
                </c:pt>
                <c:pt idx="1">
                  <c:v>SAIDI</c:v>
                </c:pt>
                <c:pt idx="2">
                  <c:v>CAIDI</c:v>
                </c:pt>
              </c:strCache>
            </c:strRef>
          </c:cat>
          <c:val>
            <c:numRef>
              <c:f>Hoja1!$B$6:$D$6</c:f>
              <c:numCache>
                <c:formatCode>General</c:formatCode>
                <c:ptCount val="3"/>
                <c:pt idx="0">
                  <c:v>1.86</c:v>
                </c:pt>
                <c:pt idx="1">
                  <c:v>4.9400000000000004</c:v>
                </c:pt>
                <c:pt idx="2">
                  <c:v>2.66</c:v>
                </c:pt>
              </c:numCache>
            </c:numRef>
          </c:val>
        </c:ser>
        <c:ser>
          <c:idx val="1"/>
          <c:order val="1"/>
          <c:tx>
            <c:v>COOPER</c:v>
          </c:tx>
          <c:dLbls>
            <c:txPr>
              <a:bodyPr/>
              <a:lstStyle/>
              <a:p>
                <a:pPr>
                  <a:defRPr lang="es-EC"/>
                </a:pPr>
                <a:endParaRPr lang="es-ES"/>
              </a:p>
            </c:txPr>
            <c:showVal val="1"/>
          </c:dLbls>
          <c:cat>
            <c:strRef>
              <c:f>Hoja1!$B$5:$D$5</c:f>
              <c:strCache>
                <c:ptCount val="3"/>
                <c:pt idx="0">
                  <c:v>SAIFI</c:v>
                </c:pt>
                <c:pt idx="1">
                  <c:v>SAIDI</c:v>
                </c:pt>
                <c:pt idx="2">
                  <c:v>CAIDI</c:v>
                </c:pt>
              </c:strCache>
            </c:strRef>
          </c:cat>
          <c:val>
            <c:numRef>
              <c:f>Hoja1!$B$7:$D$7</c:f>
              <c:numCache>
                <c:formatCode>General</c:formatCode>
                <c:ptCount val="3"/>
                <c:pt idx="0">
                  <c:v>1</c:v>
                </c:pt>
                <c:pt idx="1">
                  <c:v>1.5</c:v>
                </c:pt>
                <c:pt idx="2">
                  <c:v>1</c:v>
                </c:pt>
              </c:numCache>
            </c:numRef>
          </c:val>
        </c:ser>
        <c:ser>
          <c:idx val="2"/>
          <c:order val="2"/>
          <c:tx>
            <c:v>S/E Playas</c:v>
          </c:tx>
          <c:dLbls>
            <c:txPr>
              <a:bodyPr/>
              <a:lstStyle/>
              <a:p>
                <a:pPr>
                  <a:defRPr lang="es-EC"/>
                </a:pPr>
                <a:endParaRPr lang="es-ES"/>
              </a:p>
            </c:txPr>
            <c:showVal val="1"/>
          </c:dLbls>
          <c:cat>
            <c:strRef>
              <c:f>Hoja1!$B$5:$D$5</c:f>
              <c:strCache>
                <c:ptCount val="3"/>
                <c:pt idx="0">
                  <c:v>SAIFI</c:v>
                </c:pt>
                <c:pt idx="1">
                  <c:v>SAIDI</c:v>
                </c:pt>
                <c:pt idx="2">
                  <c:v>CAIDI</c:v>
                </c:pt>
              </c:strCache>
            </c:strRef>
          </c:cat>
          <c:val>
            <c:numRef>
              <c:f>Hoja1!$B$8:$D$8</c:f>
              <c:numCache>
                <c:formatCode>General</c:formatCode>
                <c:ptCount val="3"/>
                <c:pt idx="0">
                  <c:v>12.05</c:v>
                </c:pt>
                <c:pt idx="1">
                  <c:v>6.56</c:v>
                </c:pt>
                <c:pt idx="2">
                  <c:v>0.68</c:v>
                </c:pt>
              </c:numCache>
            </c:numRef>
          </c:val>
        </c:ser>
        <c:ser>
          <c:idx val="3"/>
          <c:order val="3"/>
          <c:tx>
            <c:v>S/E Posorja</c:v>
          </c:tx>
          <c:dLbls>
            <c:txPr>
              <a:bodyPr/>
              <a:lstStyle/>
              <a:p>
                <a:pPr>
                  <a:defRPr lang="es-EC"/>
                </a:pPr>
                <a:endParaRPr lang="es-ES"/>
              </a:p>
            </c:txPr>
            <c:showVal val="1"/>
          </c:dLbls>
          <c:cat>
            <c:strRef>
              <c:f>Hoja1!$B$5:$D$5</c:f>
              <c:strCache>
                <c:ptCount val="3"/>
                <c:pt idx="0">
                  <c:v>SAIFI</c:v>
                </c:pt>
                <c:pt idx="1">
                  <c:v>SAIDI</c:v>
                </c:pt>
                <c:pt idx="2">
                  <c:v>CAIDI</c:v>
                </c:pt>
              </c:strCache>
            </c:strRef>
          </c:cat>
          <c:val>
            <c:numRef>
              <c:f>Hoja1!$B$9:$D$9</c:f>
              <c:numCache>
                <c:formatCode>General</c:formatCode>
                <c:ptCount val="3"/>
                <c:pt idx="0">
                  <c:v>15.59</c:v>
                </c:pt>
                <c:pt idx="1">
                  <c:v>16.010000000000005</c:v>
                </c:pt>
                <c:pt idx="2">
                  <c:v>0.93</c:v>
                </c:pt>
              </c:numCache>
            </c:numRef>
          </c:val>
        </c:ser>
        <c:dLbls>
          <c:showVal val="1"/>
        </c:dLbls>
        <c:overlap val="-25"/>
        <c:axId val="61998976"/>
        <c:axId val="62000512"/>
      </c:barChart>
      <c:catAx>
        <c:axId val="61998976"/>
        <c:scaling>
          <c:orientation val="minMax"/>
        </c:scaling>
        <c:axPos val="b"/>
        <c:majorTickMark val="none"/>
        <c:tickLblPos val="nextTo"/>
        <c:txPr>
          <a:bodyPr/>
          <a:lstStyle/>
          <a:p>
            <a:pPr>
              <a:defRPr lang="es-EC"/>
            </a:pPr>
            <a:endParaRPr lang="es-ES"/>
          </a:p>
        </c:txPr>
        <c:crossAx val="62000512"/>
        <c:crosses val="autoZero"/>
        <c:auto val="1"/>
        <c:lblAlgn val="ctr"/>
        <c:lblOffset val="100"/>
      </c:catAx>
      <c:valAx>
        <c:axId val="62000512"/>
        <c:scaling>
          <c:orientation val="minMax"/>
        </c:scaling>
        <c:delete val="1"/>
        <c:axPos val="l"/>
        <c:numFmt formatCode="General" sourceLinked="1"/>
        <c:majorTickMark val="none"/>
        <c:tickLblPos val="nextTo"/>
        <c:crossAx val="61998976"/>
        <c:crosses val="autoZero"/>
        <c:crossBetween val="between"/>
      </c:valAx>
    </c:plotArea>
    <c:legend>
      <c:legendPos val="t"/>
      <c:layout>
        <c:manualLayout>
          <c:xMode val="edge"/>
          <c:yMode val="edge"/>
          <c:x val="0.18138385826771655"/>
          <c:y val="0.91203703703703709"/>
          <c:w val="0.59834339457567809"/>
          <c:h val="8.3717191601050026E-2"/>
        </c:manualLayout>
      </c:layout>
      <c:txPr>
        <a:bodyPr/>
        <a:lstStyle/>
        <a:p>
          <a:pPr>
            <a:defRPr lang="es-EC"/>
          </a:pPr>
          <a:endParaRPr lang="es-E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sz="1100" b="1" i="0" u="none" strike="noStrike" baseline="0">
                <a:solidFill>
                  <a:srgbClr val="000000"/>
                </a:solidFill>
                <a:latin typeface="Arial"/>
                <a:ea typeface="Arial"/>
                <a:cs typeface="Arial"/>
              </a:defRPr>
            </a:pPr>
            <a:r>
              <a:rPr lang="es-EC" sz="1100"/>
              <a:t>Alimentadora Camposorja</a:t>
            </a:r>
          </a:p>
        </c:rich>
      </c:tx>
      <c:layout>
        <c:manualLayout>
          <c:xMode val="edge"/>
          <c:yMode val="edge"/>
          <c:x val="0.29456095342873284"/>
          <c:y val="3.5300748459104435E-2"/>
        </c:manualLayout>
      </c:layout>
      <c:spPr>
        <a:noFill/>
        <a:ln w="25400">
          <a:noFill/>
        </a:ln>
      </c:spPr>
    </c:title>
    <c:plotArea>
      <c:layout>
        <c:manualLayout>
          <c:layoutTarget val="inner"/>
          <c:xMode val="edge"/>
          <c:yMode val="edge"/>
          <c:x val="0.15079376036175471"/>
          <c:y val="0.11937518323936865"/>
          <c:w val="0.82341329671221108"/>
          <c:h val="0.69140004987480752"/>
        </c:manualLayout>
      </c:layout>
      <c:lineChart>
        <c:grouping val="standard"/>
        <c:ser>
          <c:idx val="0"/>
          <c:order val="0"/>
          <c:spPr>
            <a:ln w="12700">
              <a:solidFill>
                <a:srgbClr val="000080"/>
              </a:solidFill>
              <a:prstDash val="solid"/>
            </a:ln>
          </c:spPr>
          <c:marker>
            <c:symbol val="none"/>
          </c:marker>
          <c:val>
            <c:numRef>
              <c:f>'Demanda Dia Normal Posorja'!$E$5:$E$28</c:f>
              <c:numCache>
                <c:formatCode>General</c:formatCode>
                <c:ptCount val="24"/>
                <c:pt idx="0">
                  <c:v>836</c:v>
                </c:pt>
                <c:pt idx="1">
                  <c:v>819</c:v>
                </c:pt>
                <c:pt idx="2">
                  <c:v>820</c:v>
                </c:pt>
                <c:pt idx="3">
                  <c:v>815</c:v>
                </c:pt>
                <c:pt idx="4">
                  <c:v>829</c:v>
                </c:pt>
                <c:pt idx="5">
                  <c:v>865</c:v>
                </c:pt>
                <c:pt idx="6">
                  <c:v>767</c:v>
                </c:pt>
                <c:pt idx="7">
                  <c:v>692</c:v>
                </c:pt>
                <c:pt idx="8">
                  <c:v>634</c:v>
                </c:pt>
                <c:pt idx="9">
                  <c:v>653</c:v>
                </c:pt>
                <c:pt idx="10">
                  <c:v>678</c:v>
                </c:pt>
                <c:pt idx="11">
                  <c:v>700</c:v>
                </c:pt>
                <c:pt idx="12">
                  <c:v>698</c:v>
                </c:pt>
                <c:pt idx="13">
                  <c:v>720</c:v>
                </c:pt>
                <c:pt idx="14">
                  <c:v>695</c:v>
                </c:pt>
                <c:pt idx="15">
                  <c:v>692</c:v>
                </c:pt>
                <c:pt idx="16">
                  <c:v>700</c:v>
                </c:pt>
                <c:pt idx="17">
                  <c:v>925</c:v>
                </c:pt>
                <c:pt idx="18">
                  <c:v>1355</c:v>
                </c:pt>
                <c:pt idx="19">
                  <c:v>1385</c:v>
                </c:pt>
                <c:pt idx="20">
                  <c:v>1310</c:v>
                </c:pt>
                <c:pt idx="21">
                  <c:v>1215</c:v>
                </c:pt>
                <c:pt idx="22">
                  <c:v>1025</c:v>
                </c:pt>
                <c:pt idx="23">
                  <c:v>906</c:v>
                </c:pt>
              </c:numCache>
            </c:numRef>
          </c:val>
        </c:ser>
        <c:ser>
          <c:idx val="1"/>
          <c:order val="1"/>
          <c:marker>
            <c:symbol val="none"/>
          </c:marker>
          <c:val>
            <c:numRef>
              <c:f>'Demanda Dia Normal Posorja'!$K$5:$K$28</c:f>
              <c:numCache>
                <c:formatCode>General</c:formatCode>
                <c:ptCount val="24"/>
                <c:pt idx="0">
                  <c:v>1044</c:v>
                </c:pt>
                <c:pt idx="1">
                  <c:v>1500</c:v>
                </c:pt>
                <c:pt idx="2">
                  <c:v>1430</c:v>
                </c:pt>
                <c:pt idx="3">
                  <c:v>1391</c:v>
                </c:pt>
                <c:pt idx="4">
                  <c:v>1355</c:v>
                </c:pt>
                <c:pt idx="5">
                  <c:v>1417</c:v>
                </c:pt>
                <c:pt idx="6">
                  <c:v>1125</c:v>
                </c:pt>
                <c:pt idx="7">
                  <c:v>1112</c:v>
                </c:pt>
                <c:pt idx="8">
                  <c:v>1115</c:v>
                </c:pt>
                <c:pt idx="9">
                  <c:v>1095</c:v>
                </c:pt>
                <c:pt idx="10">
                  <c:v>1100</c:v>
                </c:pt>
                <c:pt idx="11">
                  <c:v>1185</c:v>
                </c:pt>
                <c:pt idx="12">
                  <c:v>1140</c:v>
                </c:pt>
                <c:pt idx="13">
                  <c:v>1160</c:v>
                </c:pt>
                <c:pt idx="14">
                  <c:v>1151</c:v>
                </c:pt>
                <c:pt idx="15">
                  <c:v>1160</c:v>
                </c:pt>
                <c:pt idx="16">
                  <c:v>1180</c:v>
                </c:pt>
                <c:pt idx="17">
                  <c:v>1256</c:v>
                </c:pt>
                <c:pt idx="18">
                  <c:v>1987</c:v>
                </c:pt>
                <c:pt idx="19">
                  <c:v>2260</c:v>
                </c:pt>
                <c:pt idx="20">
                  <c:v>2300</c:v>
                </c:pt>
                <c:pt idx="21">
                  <c:v>2098</c:v>
                </c:pt>
                <c:pt idx="22">
                  <c:v>2005</c:v>
                </c:pt>
                <c:pt idx="23">
                  <c:v>1833</c:v>
                </c:pt>
              </c:numCache>
            </c:numRef>
          </c:val>
        </c:ser>
        <c:marker val="1"/>
        <c:axId val="59761408"/>
        <c:axId val="59763328"/>
      </c:lineChart>
      <c:catAx>
        <c:axId val="59761408"/>
        <c:scaling>
          <c:orientation val="minMax"/>
        </c:scaling>
        <c:axPos val="b"/>
        <c:title>
          <c:tx>
            <c:rich>
              <a:bodyPr/>
              <a:lstStyle/>
              <a:p>
                <a:pPr>
                  <a:defRPr lang="es-EC" sz="975" b="1" i="0" u="none" strike="noStrike" baseline="0">
                    <a:solidFill>
                      <a:srgbClr val="000000"/>
                    </a:solidFill>
                    <a:latin typeface="Arial"/>
                    <a:ea typeface="Arial"/>
                    <a:cs typeface="Arial"/>
                  </a:defRPr>
                </a:pPr>
                <a:r>
                  <a:rPr lang="es-EC"/>
                  <a:t>Hora (h)</a:t>
                </a:r>
              </a:p>
            </c:rich>
          </c:tx>
          <c:layout>
            <c:manualLayout>
              <c:xMode val="edge"/>
              <c:yMode val="edge"/>
              <c:x val="0.5007456489361497"/>
              <c:y val="0.89902921046158113"/>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s-EC" sz="975" b="0" i="0" u="none" strike="noStrike" baseline="0">
                <a:solidFill>
                  <a:srgbClr val="000000"/>
                </a:solidFill>
                <a:latin typeface="Arial"/>
                <a:ea typeface="Arial"/>
                <a:cs typeface="Arial"/>
              </a:defRPr>
            </a:pPr>
            <a:endParaRPr lang="es-ES"/>
          </a:p>
        </c:txPr>
        <c:crossAx val="59763328"/>
        <c:crosses val="autoZero"/>
        <c:auto val="1"/>
        <c:lblAlgn val="ctr"/>
        <c:lblOffset val="100"/>
        <c:tickLblSkip val="2"/>
        <c:tickMarkSkip val="1"/>
      </c:catAx>
      <c:valAx>
        <c:axId val="59763328"/>
        <c:scaling>
          <c:orientation val="minMax"/>
        </c:scaling>
        <c:axPos val="l"/>
        <c:majorGridlines>
          <c:spPr>
            <a:ln w="3175">
              <a:solidFill>
                <a:srgbClr val="000000"/>
              </a:solidFill>
              <a:prstDash val="solid"/>
            </a:ln>
          </c:spPr>
        </c:majorGridlines>
        <c:title>
          <c:tx>
            <c:rich>
              <a:bodyPr/>
              <a:lstStyle/>
              <a:p>
                <a:pPr>
                  <a:defRPr lang="es-EC" sz="975" b="1" i="0" u="none" strike="noStrike" baseline="0">
                    <a:solidFill>
                      <a:srgbClr val="000000"/>
                    </a:solidFill>
                    <a:latin typeface="Arial"/>
                    <a:ea typeface="Arial"/>
                    <a:cs typeface="Arial"/>
                  </a:defRPr>
                </a:pPr>
                <a:r>
                  <a:rPr lang="es-EC"/>
                  <a:t>Potencia (Kw)</a:t>
                </a:r>
              </a:p>
            </c:rich>
          </c:tx>
          <c:layout>
            <c:manualLayout>
              <c:xMode val="edge"/>
              <c:yMode val="edge"/>
              <c:x val="3.1746031746031744E-2"/>
              <c:y val="0.30081428845784708"/>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s-EC" sz="975" b="0" i="0" u="none" strike="noStrike" baseline="0">
                <a:solidFill>
                  <a:srgbClr val="000000"/>
                </a:solidFill>
                <a:latin typeface="Arial"/>
                <a:ea typeface="Arial"/>
                <a:cs typeface="Arial"/>
              </a:defRPr>
            </a:pPr>
            <a:endParaRPr lang="es-ES"/>
          </a:p>
        </c:txPr>
        <c:crossAx val="59761408"/>
        <c:crosses val="autoZero"/>
        <c:crossBetween val="between"/>
      </c:valAx>
      <c:spPr>
        <a:no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sz="1100"/>
            </a:pPr>
            <a:r>
              <a:rPr lang="es-ES" sz="1100"/>
              <a:t>Alimentadora Victoria</a:t>
            </a:r>
          </a:p>
        </c:rich>
      </c:tx>
      <c:layout>
        <c:manualLayout>
          <c:xMode val="edge"/>
          <c:yMode val="edge"/>
          <c:x val="0.31945871280584393"/>
          <c:y val="0"/>
        </c:manualLayout>
      </c:layout>
    </c:title>
    <c:plotArea>
      <c:layout>
        <c:manualLayout>
          <c:layoutTarget val="inner"/>
          <c:xMode val="edge"/>
          <c:yMode val="edge"/>
          <c:x val="0.16874464096163044"/>
          <c:y val="8.1913298555701633E-2"/>
          <c:w val="0.79811058160661597"/>
          <c:h val="0.72516183419344382"/>
        </c:manualLayout>
      </c:layout>
      <c:lineChart>
        <c:grouping val="standard"/>
        <c:ser>
          <c:idx val="0"/>
          <c:order val="0"/>
          <c:marker>
            <c:symbol val="none"/>
          </c:marker>
          <c:val>
            <c:numRef>
              <c:f>'Demanda Dia normal Playas'!$B$6:$B$29</c:f>
              <c:numCache>
                <c:formatCode>General</c:formatCode>
                <c:ptCount val="24"/>
                <c:pt idx="0">
                  <c:v>767</c:v>
                </c:pt>
                <c:pt idx="1">
                  <c:v>745</c:v>
                </c:pt>
                <c:pt idx="2">
                  <c:v>720</c:v>
                </c:pt>
                <c:pt idx="3">
                  <c:v>715</c:v>
                </c:pt>
                <c:pt idx="4">
                  <c:v>712</c:v>
                </c:pt>
                <c:pt idx="5">
                  <c:v>714</c:v>
                </c:pt>
                <c:pt idx="6">
                  <c:v>593</c:v>
                </c:pt>
                <c:pt idx="7">
                  <c:v>562</c:v>
                </c:pt>
                <c:pt idx="8">
                  <c:v>670</c:v>
                </c:pt>
                <c:pt idx="9">
                  <c:v>621</c:v>
                </c:pt>
                <c:pt idx="10">
                  <c:v>615</c:v>
                </c:pt>
                <c:pt idx="11">
                  <c:v>620</c:v>
                </c:pt>
                <c:pt idx="12">
                  <c:v>611</c:v>
                </c:pt>
                <c:pt idx="13">
                  <c:v>622</c:v>
                </c:pt>
                <c:pt idx="14">
                  <c:v>649</c:v>
                </c:pt>
                <c:pt idx="15">
                  <c:v>654</c:v>
                </c:pt>
                <c:pt idx="16">
                  <c:v>706</c:v>
                </c:pt>
                <c:pt idx="17">
                  <c:v>798</c:v>
                </c:pt>
                <c:pt idx="18">
                  <c:v>1138</c:v>
                </c:pt>
                <c:pt idx="19">
                  <c:v>1164</c:v>
                </c:pt>
                <c:pt idx="20">
                  <c:v>1235</c:v>
                </c:pt>
                <c:pt idx="21">
                  <c:v>1118</c:v>
                </c:pt>
                <c:pt idx="22">
                  <c:v>942</c:v>
                </c:pt>
                <c:pt idx="23">
                  <c:v>833</c:v>
                </c:pt>
              </c:numCache>
            </c:numRef>
          </c:val>
        </c:ser>
        <c:ser>
          <c:idx val="1"/>
          <c:order val="1"/>
          <c:marker>
            <c:symbol val="none"/>
          </c:marker>
          <c:val>
            <c:numRef>
              <c:f>'Demanda Dia normal Playas'!$I$6:$I$29</c:f>
              <c:numCache>
                <c:formatCode>General</c:formatCode>
                <c:ptCount val="24"/>
                <c:pt idx="0">
                  <c:v>1010</c:v>
                </c:pt>
                <c:pt idx="1">
                  <c:v>1085</c:v>
                </c:pt>
                <c:pt idx="2">
                  <c:v>1038</c:v>
                </c:pt>
                <c:pt idx="3">
                  <c:v>999</c:v>
                </c:pt>
                <c:pt idx="4">
                  <c:v>995</c:v>
                </c:pt>
                <c:pt idx="5">
                  <c:v>1060</c:v>
                </c:pt>
                <c:pt idx="6">
                  <c:v>929</c:v>
                </c:pt>
                <c:pt idx="7">
                  <c:v>764</c:v>
                </c:pt>
                <c:pt idx="8">
                  <c:v>774</c:v>
                </c:pt>
                <c:pt idx="9">
                  <c:v>818</c:v>
                </c:pt>
                <c:pt idx="10">
                  <c:v>837</c:v>
                </c:pt>
                <c:pt idx="11">
                  <c:v>880</c:v>
                </c:pt>
                <c:pt idx="12">
                  <c:v>871</c:v>
                </c:pt>
                <c:pt idx="13">
                  <c:v>787</c:v>
                </c:pt>
                <c:pt idx="14">
                  <c:v>833</c:v>
                </c:pt>
                <c:pt idx="15">
                  <c:v>772</c:v>
                </c:pt>
                <c:pt idx="16">
                  <c:v>846</c:v>
                </c:pt>
                <c:pt idx="17">
                  <c:v>978</c:v>
                </c:pt>
                <c:pt idx="18">
                  <c:v>1291</c:v>
                </c:pt>
                <c:pt idx="19">
                  <c:v>1381</c:v>
                </c:pt>
                <c:pt idx="20">
                  <c:v>1325</c:v>
                </c:pt>
                <c:pt idx="21">
                  <c:v>1230</c:v>
                </c:pt>
                <c:pt idx="22">
                  <c:v>1122</c:v>
                </c:pt>
                <c:pt idx="23">
                  <c:v>944</c:v>
                </c:pt>
              </c:numCache>
            </c:numRef>
          </c:val>
        </c:ser>
        <c:marker val="1"/>
        <c:axId val="59726464"/>
        <c:axId val="60134144"/>
      </c:lineChart>
      <c:catAx>
        <c:axId val="59726464"/>
        <c:scaling>
          <c:orientation val="minMax"/>
        </c:scaling>
        <c:axPos val="b"/>
        <c:title>
          <c:tx>
            <c:rich>
              <a:bodyPr/>
              <a:lstStyle/>
              <a:p>
                <a:pPr>
                  <a:defRPr lang="es-EC"/>
                </a:pPr>
                <a:r>
                  <a:rPr lang="es-ES"/>
                  <a:t>Hora (h)</a:t>
                </a:r>
              </a:p>
            </c:rich>
          </c:tx>
          <c:layout>
            <c:manualLayout>
              <c:xMode val="edge"/>
              <c:yMode val="edge"/>
              <c:x val="0.52409390435038861"/>
              <c:y val="0.9093090823122455"/>
            </c:manualLayout>
          </c:layout>
        </c:title>
        <c:numFmt formatCode="General" sourceLinked="1"/>
        <c:majorTickMark val="none"/>
        <c:tickLblPos val="nextTo"/>
        <c:txPr>
          <a:bodyPr/>
          <a:lstStyle/>
          <a:p>
            <a:pPr>
              <a:defRPr lang="es-EC"/>
            </a:pPr>
            <a:endParaRPr lang="es-ES"/>
          </a:p>
        </c:txPr>
        <c:crossAx val="60134144"/>
        <c:crosses val="autoZero"/>
        <c:auto val="1"/>
        <c:lblAlgn val="ctr"/>
        <c:lblOffset val="100"/>
      </c:catAx>
      <c:valAx>
        <c:axId val="60134144"/>
        <c:scaling>
          <c:orientation val="minMax"/>
        </c:scaling>
        <c:axPos val="l"/>
        <c:majorGridlines/>
        <c:title>
          <c:tx>
            <c:rich>
              <a:bodyPr/>
              <a:lstStyle/>
              <a:p>
                <a:pPr>
                  <a:defRPr lang="es-EC"/>
                </a:pPr>
                <a:r>
                  <a:rPr lang="es-ES"/>
                  <a:t>Potencia (Kw)</a:t>
                </a:r>
              </a:p>
            </c:rich>
          </c:tx>
        </c:title>
        <c:numFmt formatCode="General" sourceLinked="1"/>
        <c:tickLblPos val="nextTo"/>
        <c:txPr>
          <a:bodyPr/>
          <a:lstStyle/>
          <a:p>
            <a:pPr>
              <a:defRPr lang="es-EC"/>
            </a:pPr>
            <a:endParaRPr lang="es-ES"/>
          </a:p>
        </c:txPr>
        <c:crossAx val="59726464"/>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sz="1100"/>
            </a:pPr>
            <a:r>
              <a:rPr lang="es-EC" sz="1100"/>
              <a:t>Alimentadora Central Playas</a:t>
            </a:r>
          </a:p>
        </c:rich>
      </c:tx>
      <c:layout>
        <c:manualLayout>
          <c:xMode val="edge"/>
          <c:yMode val="edge"/>
          <c:x val="0.27976226280648342"/>
          <c:y val="0"/>
        </c:manualLayout>
      </c:layout>
    </c:title>
    <c:plotArea>
      <c:layout>
        <c:manualLayout>
          <c:layoutTarget val="inner"/>
          <c:xMode val="edge"/>
          <c:yMode val="edge"/>
          <c:x val="0.16641048301645908"/>
          <c:y val="8.9359962060765727E-2"/>
          <c:w val="0.81312921927994064"/>
          <c:h val="0.68053896885610921"/>
        </c:manualLayout>
      </c:layout>
      <c:lineChart>
        <c:grouping val="standard"/>
        <c:ser>
          <c:idx val="0"/>
          <c:order val="0"/>
          <c:marker>
            <c:symbol val="none"/>
          </c:marker>
          <c:val>
            <c:numRef>
              <c:f>'Demanda Dia normal Playas'!$C$6:$C$29</c:f>
              <c:numCache>
                <c:formatCode>General</c:formatCode>
                <c:ptCount val="24"/>
                <c:pt idx="0">
                  <c:v>701</c:v>
                </c:pt>
                <c:pt idx="1">
                  <c:v>700</c:v>
                </c:pt>
                <c:pt idx="2">
                  <c:v>715</c:v>
                </c:pt>
                <c:pt idx="3">
                  <c:v>728</c:v>
                </c:pt>
                <c:pt idx="4">
                  <c:v>742</c:v>
                </c:pt>
                <c:pt idx="5">
                  <c:v>766</c:v>
                </c:pt>
                <c:pt idx="6">
                  <c:v>593</c:v>
                </c:pt>
                <c:pt idx="7">
                  <c:v>947</c:v>
                </c:pt>
                <c:pt idx="8">
                  <c:v>990</c:v>
                </c:pt>
                <c:pt idx="9">
                  <c:v>1132</c:v>
                </c:pt>
                <c:pt idx="10">
                  <c:v>1029</c:v>
                </c:pt>
                <c:pt idx="11">
                  <c:v>1058</c:v>
                </c:pt>
                <c:pt idx="12">
                  <c:v>1082</c:v>
                </c:pt>
                <c:pt idx="13">
                  <c:v>1086</c:v>
                </c:pt>
                <c:pt idx="14">
                  <c:v>1123</c:v>
                </c:pt>
                <c:pt idx="15">
                  <c:v>1139</c:v>
                </c:pt>
                <c:pt idx="16">
                  <c:v>1058</c:v>
                </c:pt>
                <c:pt idx="17">
                  <c:v>1197</c:v>
                </c:pt>
                <c:pt idx="18">
                  <c:v>1567</c:v>
                </c:pt>
                <c:pt idx="19">
                  <c:v>1617</c:v>
                </c:pt>
                <c:pt idx="20">
                  <c:v>1205</c:v>
                </c:pt>
                <c:pt idx="21">
                  <c:v>1094</c:v>
                </c:pt>
                <c:pt idx="22">
                  <c:v>825</c:v>
                </c:pt>
                <c:pt idx="23">
                  <c:v>751</c:v>
                </c:pt>
              </c:numCache>
            </c:numRef>
          </c:val>
        </c:ser>
        <c:ser>
          <c:idx val="1"/>
          <c:order val="1"/>
          <c:marker>
            <c:symbol val="none"/>
          </c:marker>
          <c:val>
            <c:numRef>
              <c:f>'Demanda Dia normal Playas'!$J$6:$J$29</c:f>
              <c:numCache>
                <c:formatCode>General</c:formatCode>
                <c:ptCount val="24"/>
                <c:pt idx="0">
                  <c:v>995</c:v>
                </c:pt>
                <c:pt idx="1">
                  <c:v>957</c:v>
                </c:pt>
                <c:pt idx="2">
                  <c:v>904</c:v>
                </c:pt>
                <c:pt idx="3">
                  <c:v>885</c:v>
                </c:pt>
                <c:pt idx="4">
                  <c:v>893</c:v>
                </c:pt>
                <c:pt idx="5">
                  <c:v>880</c:v>
                </c:pt>
                <c:pt idx="6">
                  <c:v>783</c:v>
                </c:pt>
                <c:pt idx="7">
                  <c:v>720</c:v>
                </c:pt>
                <c:pt idx="8">
                  <c:v>753</c:v>
                </c:pt>
                <c:pt idx="9">
                  <c:v>814</c:v>
                </c:pt>
                <c:pt idx="10">
                  <c:v>816</c:v>
                </c:pt>
                <c:pt idx="11">
                  <c:v>880</c:v>
                </c:pt>
                <c:pt idx="12">
                  <c:v>873</c:v>
                </c:pt>
                <c:pt idx="13">
                  <c:v>780</c:v>
                </c:pt>
                <c:pt idx="14">
                  <c:v>658</c:v>
                </c:pt>
                <c:pt idx="15">
                  <c:v>620</c:v>
                </c:pt>
                <c:pt idx="16">
                  <c:v>788</c:v>
                </c:pt>
                <c:pt idx="17">
                  <c:v>999</c:v>
                </c:pt>
                <c:pt idx="18">
                  <c:v>1442</c:v>
                </c:pt>
                <c:pt idx="19">
                  <c:v>1521</c:v>
                </c:pt>
                <c:pt idx="20">
                  <c:v>1434</c:v>
                </c:pt>
                <c:pt idx="21">
                  <c:v>1311</c:v>
                </c:pt>
                <c:pt idx="22">
                  <c:v>1102</c:v>
                </c:pt>
                <c:pt idx="23">
                  <c:v>938</c:v>
                </c:pt>
              </c:numCache>
            </c:numRef>
          </c:val>
        </c:ser>
        <c:marker val="1"/>
        <c:axId val="60494976"/>
        <c:axId val="60496896"/>
      </c:lineChart>
      <c:catAx>
        <c:axId val="60494976"/>
        <c:scaling>
          <c:orientation val="minMax"/>
        </c:scaling>
        <c:axPos val="b"/>
        <c:title>
          <c:tx>
            <c:rich>
              <a:bodyPr/>
              <a:lstStyle/>
              <a:p>
                <a:pPr>
                  <a:defRPr lang="es-EC"/>
                </a:pPr>
                <a:r>
                  <a:rPr lang="es-EC"/>
                  <a:t>Hora</a:t>
                </a:r>
                <a:r>
                  <a:rPr lang="es-EC" baseline="0"/>
                  <a:t> (h)</a:t>
                </a:r>
                <a:endParaRPr lang="es-EC"/>
              </a:p>
            </c:rich>
          </c:tx>
          <c:layout>
            <c:manualLayout>
              <c:xMode val="edge"/>
              <c:yMode val="edge"/>
              <c:x val="0.51467973959032265"/>
              <c:y val="0.88638321963722866"/>
            </c:manualLayout>
          </c:layout>
        </c:title>
        <c:numFmt formatCode="General" sourceLinked="1"/>
        <c:majorTickMark val="none"/>
        <c:tickLblPos val="nextTo"/>
        <c:txPr>
          <a:bodyPr/>
          <a:lstStyle/>
          <a:p>
            <a:pPr>
              <a:defRPr lang="es-EC"/>
            </a:pPr>
            <a:endParaRPr lang="es-ES"/>
          </a:p>
        </c:txPr>
        <c:crossAx val="60496896"/>
        <c:crosses val="autoZero"/>
        <c:auto val="1"/>
        <c:lblAlgn val="ctr"/>
        <c:lblOffset val="100"/>
      </c:catAx>
      <c:valAx>
        <c:axId val="60496896"/>
        <c:scaling>
          <c:orientation val="minMax"/>
        </c:scaling>
        <c:axPos val="l"/>
        <c:majorGridlines/>
        <c:title>
          <c:tx>
            <c:rich>
              <a:bodyPr/>
              <a:lstStyle/>
              <a:p>
                <a:pPr>
                  <a:defRPr lang="es-EC"/>
                </a:pPr>
                <a:r>
                  <a:rPr lang="en-US"/>
                  <a:t>Potencia (Kw)</a:t>
                </a:r>
              </a:p>
            </c:rich>
          </c:tx>
        </c:title>
        <c:numFmt formatCode="General" sourceLinked="1"/>
        <c:tickLblPos val="nextTo"/>
        <c:txPr>
          <a:bodyPr/>
          <a:lstStyle/>
          <a:p>
            <a:pPr>
              <a:defRPr lang="es-EC"/>
            </a:pPr>
            <a:endParaRPr lang="es-ES"/>
          </a:p>
        </c:txPr>
        <c:crossAx val="60494976"/>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sz="1100"/>
            </a:pPr>
            <a:r>
              <a:rPr lang="es-ES" sz="1100" dirty="0"/>
              <a:t>Alimentadora </a:t>
            </a:r>
            <a:r>
              <a:rPr lang="es-ES" sz="1100" dirty="0" err="1" smtClean="0"/>
              <a:t>Interconexi</a:t>
            </a:r>
            <a:r>
              <a:rPr lang="es-EC" sz="1100" dirty="0" smtClean="0"/>
              <a:t>ó</a:t>
            </a:r>
            <a:r>
              <a:rPr lang="es-ES" sz="1100" dirty="0" smtClean="0"/>
              <a:t>n </a:t>
            </a:r>
            <a:endParaRPr lang="es-ES" sz="1100" dirty="0"/>
          </a:p>
        </c:rich>
      </c:tx>
      <c:layout>
        <c:manualLayout>
          <c:xMode val="edge"/>
          <c:yMode val="edge"/>
          <c:x val="0.28438246151508162"/>
          <c:y val="0"/>
        </c:manualLayout>
      </c:layout>
    </c:title>
    <c:plotArea>
      <c:layout>
        <c:manualLayout>
          <c:layoutTarget val="inner"/>
          <c:xMode val="edge"/>
          <c:yMode val="edge"/>
          <c:x val="0.18189554910955139"/>
          <c:y val="0.10767388450709893"/>
          <c:w val="0.79758363421452105"/>
          <c:h val="0.67042466961403391"/>
        </c:manualLayout>
      </c:layout>
      <c:lineChart>
        <c:grouping val="standard"/>
        <c:ser>
          <c:idx val="0"/>
          <c:order val="0"/>
          <c:marker>
            <c:symbol val="none"/>
          </c:marker>
          <c:val>
            <c:numRef>
              <c:f>'Demanda Dia normal Playas'!$D$6:$D$29</c:f>
              <c:numCache>
                <c:formatCode>General</c:formatCode>
                <c:ptCount val="24"/>
                <c:pt idx="0">
                  <c:v>650</c:v>
                </c:pt>
                <c:pt idx="1">
                  <c:v>630</c:v>
                </c:pt>
                <c:pt idx="2">
                  <c:v>630</c:v>
                </c:pt>
                <c:pt idx="3">
                  <c:v>620</c:v>
                </c:pt>
                <c:pt idx="4">
                  <c:v>610</c:v>
                </c:pt>
                <c:pt idx="5">
                  <c:v>610</c:v>
                </c:pt>
                <c:pt idx="6">
                  <c:v>500</c:v>
                </c:pt>
                <c:pt idx="7">
                  <c:v>500</c:v>
                </c:pt>
                <c:pt idx="8">
                  <c:v>500</c:v>
                </c:pt>
                <c:pt idx="9">
                  <c:v>520</c:v>
                </c:pt>
                <c:pt idx="10">
                  <c:v>520</c:v>
                </c:pt>
                <c:pt idx="11">
                  <c:v>520</c:v>
                </c:pt>
                <c:pt idx="12">
                  <c:v>520</c:v>
                </c:pt>
                <c:pt idx="13">
                  <c:v>520</c:v>
                </c:pt>
                <c:pt idx="14">
                  <c:v>500</c:v>
                </c:pt>
                <c:pt idx="15">
                  <c:v>500</c:v>
                </c:pt>
                <c:pt idx="16">
                  <c:v>500</c:v>
                </c:pt>
                <c:pt idx="17">
                  <c:v>600</c:v>
                </c:pt>
                <c:pt idx="18">
                  <c:v>1200</c:v>
                </c:pt>
                <c:pt idx="19">
                  <c:v>1200</c:v>
                </c:pt>
                <c:pt idx="20">
                  <c:v>920</c:v>
                </c:pt>
                <c:pt idx="21">
                  <c:v>850</c:v>
                </c:pt>
                <c:pt idx="22">
                  <c:v>750</c:v>
                </c:pt>
                <c:pt idx="23">
                  <c:v>750</c:v>
                </c:pt>
              </c:numCache>
            </c:numRef>
          </c:val>
        </c:ser>
        <c:ser>
          <c:idx val="1"/>
          <c:order val="1"/>
          <c:marker>
            <c:symbol val="none"/>
          </c:marker>
          <c:val>
            <c:numRef>
              <c:f>'Demanda Dia normal Playas'!$K$6:$K$29</c:f>
              <c:numCache>
                <c:formatCode>General</c:formatCode>
                <c:ptCount val="24"/>
                <c:pt idx="0">
                  <c:v>600</c:v>
                </c:pt>
                <c:pt idx="1">
                  <c:v>600</c:v>
                </c:pt>
                <c:pt idx="2">
                  <c:v>580</c:v>
                </c:pt>
                <c:pt idx="3">
                  <c:v>580</c:v>
                </c:pt>
                <c:pt idx="4">
                  <c:v>580</c:v>
                </c:pt>
                <c:pt idx="5">
                  <c:v>600</c:v>
                </c:pt>
                <c:pt idx="6">
                  <c:v>520</c:v>
                </c:pt>
                <c:pt idx="7">
                  <c:v>680</c:v>
                </c:pt>
                <c:pt idx="8">
                  <c:v>780</c:v>
                </c:pt>
                <c:pt idx="9">
                  <c:v>800</c:v>
                </c:pt>
                <c:pt idx="10">
                  <c:v>780</c:v>
                </c:pt>
                <c:pt idx="11">
                  <c:v>750</c:v>
                </c:pt>
                <c:pt idx="12">
                  <c:v>720</c:v>
                </c:pt>
                <c:pt idx="13">
                  <c:v>720</c:v>
                </c:pt>
                <c:pt idx="14">
                  <c:v>720</c:v>
                </c:pt>
                <c:pt idx="15">
                  <c:v>750</c:v>
                </c:pt>
                <c:pt idx="16">
                  <c:v>780</c:v>
                </c:pt>
                <c:pt idx="17">
                  <c:v>980</c:v>
                </c:pt>
                <c:pt idx="18">
                  <c:v>1150</c:v>
                </c:pt>
                <c:pt idx="19">
                  <c:v>1150</c:v>
                </c:pt>
                <c:pt idx="20">
                  <c:v>750</c:v>
                </c:pt>
                <c:pt idx="21">
                  <c:v>680</c:v>
                </c:pt>
                <c:pt idx="22">
                  <c:v>600</c:v>
                </c:pt>
                <c:pt idx="23">
                  <c:v>550</c:v>
                </c:pt>
              </c:numCache>
            </c:numRef>
          </c:val>
        </c:ser>
        <c:marker val="1"/>
        <c:axId val="60525952"/>
        <c:axId val="60540416"/>
      </c:lineChart>
      <c:catAx>
        <c:axId val="60525952"/>
        <c:scaling>
          <c:orientation val="minMax"/>
        </c:scaling>
        <c:axPos val="b"/>
        <c:title>
          <c:tx>
            <c:rich>
              <a:bodyPr/>
              <a:lstStyle/>
              <a:p>
                <a:pPr>
                  <a:defRPr lang="es-EC"/>
                </a:pPr>
                <a:r>
                  <a:rPr lang="es-ES" dirty="0"/>
                  <a:t>Horas (h</a:t>
                </a:r>
                <a:r>
                  <a:rPr lang="es-ES" dirty="0" smtClean="0"/>
                  <a:t>)</a:t>
                </a:r>
                <a:endParaRPr lang="es-ES" dirty="0"/>
              </a:p>
            </c:rich>
          </c:tx>
          <c:layout>
            <c:manualLayout>
              <c:xMode val="edge"/>
              <c:yMode val="edge"/>
              <c:x val="0.53764280892699945"/>
              <c:y val="0.90187710066885962"/>
            </c:manualLayout>
          </c:layout>
        </c:title>
        <c:numFmt formatCode="General" sourceLinked="1"/>
        <c:majorTickMark val="none"/>
        <c:tickLblPos val="nextTo"/>
        <c:txPr>
          <a:bodyPr/>
          <a:lstStyle/>
          <a:p>
            <a:pPr>
              <a:defRPr lang="es-EC"/>
            </a:pPr>
            <a:endParaRPr lang="es-ES"/>
          </a:p>
        </c:txPr>
        <c:crossAx val="60540416"/>
        <c:crosses val="autoZero"/>
        <c:auto val="1"/>
        <c:lblAlgn val="ctr"/>
        <c:lblOffset val="100"/>
      </c:catAx>
      <c:valAx>
        <c:axId val="60540416"/>
        <c:scaling>
          <c:orientation val="minMax"/>
        </c:scaling>
        <c:axPos val="l"/>
        <c:majorGridlines/>
        <c:title>
          <c:tx>
            <c:rich>
              <a:bodyPr/>
              <a:lstStyle/>
              <a:p>
                <a:pPr>
                  <a:defRPr lang="es-EC"/>
                </a:pPr>
                <a:r>
                  <a:rPr lang="es-ES"/>
                  <a:t>Potencia (Kw)</a:t>
                </a:r>
              </a:p>
            </c:rich>
          </c:tx>
        </c:title>
        <c:numFmt formatCode="General" sourceLinked="1"/>
        <c:tickLblPos val="nextTo"/>
        <c:txPr>
          <a:bodyPr/>
          <a:lstStyle/>
          <a:p>
            <a:pPr>
              <a:defRPr lang="es-EC"/>
            </a:pPr>
            <a:endParaRPr lang="es-ES"/>
          </a:p>
        </c:txPr>
        <c:crossAx val="60525952"/>
        <c:crosses val="autoZero"/>
        <c:crossBetween val="between"/>
      </c:valAx>
    </c:plotArea>
    <c:plotVisOnly val="1"/>
    <c:dispBlanksAs val="gap"/>
  </c:chart>
  <c:spPr>
    <a:solidFill>
      <a:srgbClr val="FFFFFF"/>
    </a:solidFill>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C"/>
            </a:pPr>
            <a:r>
              <a:rPr lang="es-ES" sz="1100" dirty="0"/>
              <a:t>Alimentadora </a:t>
            </a:r>
            <a:r>
              <a:rPr lang="es-ES" sz="1100" dirty="0" smtClean="0"/>
              <a:t>Sector Centro</a:t>
            </a:r>
            <a:endParaRPr lang="es-ES" sz="1100" dirty="0"/>
          </a:p>
        </c:rich>
      </c:tx>
    </c:title>
    <c:plotArea>
      <c:layout>
        <c:manualLayout>
          <c:layoutTarget val="inner"/>
          <c:xMode val="edge"/>
          <c:yMode val="edge"/>
          <c:x val="0.16195952456856338"/>
          <c:y val="0.18108132005030636"/>
          <c:w val="0.81253177806336019"/>
          <c:h val="0.56083094467427752"/>
        </c:manualLayout>
      </c:layout>
      <c:lineChart>
        <c:grouping val="standard"/>
        <c:ser>
          <c:idx val="1"/>
          <c:order val="1"/>
          <c:marker>
            <c:symbol val="none"/>
          </c:marker>
          <c:val>
            <c:numRef>
              <c:f>'Demanda Feriado Playas'!$M$6:$M$29</c:f>
              <c:numCache>
                <c:formatCode>General</c:formatCode>
                <c:ptCount val="24"/>
                <c:pt idx="0">
                  <c:v>993</c:v>
                </c:pt>
                <c:pt idx="1">
                  <c:v>952</c:v>
                </c:pt>
                <c:pt idx="2">
                  <c:v>910</c:v>
                </c:pt>
                <c:pt idx="3">
                  <c:v>872</c:v>
                </c:pt>
                <c:pt idx="4">
                  <c:v>878</c:v>
                </c:pt>
                <c:pt idx="5">
                  <c:v>880</c:v>
                </c:pt>
                <c:pt idx="6">
                  <c:v>805</c:v>
                </c:pt>
                <c:pt idx="7">
                  <c:v>842</c:v>
                </c:pt>
                <c:pt idx="8">
                  <c:v>978</c:v>
                </c:pt>
                <c:pt idx="9">
                  <c:v>1065</c:v>
                </c:pt>
                <c:pt idx="10">
                  <c:v>1077</c:v>
                </c:pt>
                <c:pt idx="11">
                  <c:v>1060</c:v>
                </c:pt>
                <c:pt idx="12">
                  <c:v>1047</c:v>
                </c:pt>
                <c:pt idx="13">
                  <c:v>1036</c:v>
                </c:pt>
                <c:pt idx="14">
                  <c:v>1055</c:v>
                </c:pt>
                <c:pt idx="15">
                  <c:v>1059</c:v>
                </c:pt>
                <c:pt idx="16">
                  <c:v>1062</c:v>
                </c:pt>
                <c:pt idx="17">
                  <c:v>1243</c:v>
                </c:pt>
                <c:pt idx="18">
                  <c:v>1741</c:v>
                </c:pt>
                <c:pt idx="19">
                  <c:v>1741</c:v>
                </c:pt>
                <c:pt idx="20">
                  <c:v>1698</c:v>
                </c:pt>
                <c:pt idx="21">
                  <c:v>1536</c:v>
                </c:pt>
                <c:pt idx="22">
                  <c:v>1282</c:v>
                </c:pt>
                <c:pt idx="23">
                  <c:v>1112</c:v>
                </c:pt>
              </c:numCache>
            </c:numRef>
          </c:val>
        </c:ser>
        <c:ser>
          <c:idx val="0"/>
          <c:order val="0"/>
          <c:marker>
            <c:symbol val="none"/>
          </c:marker>
          <c:val>
            <c:numRef>
              <c:f>'Demanda Feriado Playas'!$E$6:$E$29</c:f>
              <c:numCache>
                <c:formatCode>General</c:formatCode>
                <c:ptCount val="24"/>
                <c:pt idx="0">
                  <c:v>792</c:v>
                </c:pt>
                <c:pt idx="1">
                  <c:v>726</c:v>
                </c:pt>
                <c:pt idx="2">
                  <c:v>687</c:v>
                </c:pt>
                <c:pt idx="3">
                  <c:v>642</c:v>
                </c:pt>
                <c:pt idx="4">
                  <c:v>663</c:v>
                </c:pt>
                <c:pt idx="5">
                  <c:v>645</c:v>
                </c:pt>
                <c:pt idx="6">
                  <c:v>596</c:v>
                </c:pt>
                <c:pt idx="7">
                  <c:v>581</c:v>
                </c:pt>
                <c:pt idx="8">
                  <c:v>722</c:v>
                </c:pt>
                <c:pt idx="9">
                  <c:v>715</c:v>
                </c:pt>
                <c:pt idx="10">
                  <c:v>744</c:v>
                </c:pt>
                <c:pt idx="11">
                  <c:v>764</c:v>
                </c:pt>
                <c:pt idx="12">
                  <c:v>769</c:v>
                </c:pt>
                <c:pt idx="13">
                  <c:v>749</c:v>
                </c:pt>
                <c:pt idx="14">
                  <c:v>735</c:v>
                </c:pt>
                <c:pt idx="15">
                  <c:v>775</c:v>
                </c:pt>
                <c:pt idx="16">
                  <c:v>796</c:v>
                </c:pt>
                <c:pt idx="17">
                  <c:v>894</c:v>
                </c:pt>
                <c:pt idx="18">
                  <c:v>1134</c:v>
                </c:pt>
                <c:pt idx="19">
                  <c:v>1171</c:v>
                </c:pt>
                <c:pt idx="20">
                  <c:v>1094</c:v>
                </c:pt>
                <c:pt idx="21">
                  <c:v>988</c:v>
                </c:pt>
                <c:pt idx="22">
                  <c:v>888</c:v>
                </c:pt>
                <c:pt idx="23">
                  <c:v>814</c:v>
                </c:pt>
              </c:numCache>
            </c:numRef>
          </c:val>
        </c:ser>
        <c:marker val="1"/>
        <c:axId val="60430592"/>
        <c:axId val="60436864"/>
      </c:lineChart>
      <c:catAx>
        <c:axId val="60430592"/>
        <c:scaling>
          <c:orientation val="minMax"/>
        </c:scaling>
        <c:axPos val="b"/>
        <c:title>
          <c:tx>
            <c:rich>
              <a:bodyPr/>
              <a:lstStyle/>
              <a:p>
                <a:pPr>
                  <a:defRPr lang="es-EC"/>
                </a:pPr>
                <a:r>
                  <a:rPr lang="es-ES"/>
                  <a:t>Horas (h)</a:t>
                </a:r>
              </a:p>
              <a:p>
                <a:pPr>
                  <a:defRPr lang="es-EC"/>
                </a:pPr>
                <a:endParaRPr lang="es-ES"/>
              </a:p>
            </c:rich>
          </c:tx>
          <c:layout>
            <c:manualLayout>
              <c:xMode val="edge"/>
              <c:yMode val="edge"/>
              <c:x val="0.46815927194162105"/>
              <c:y val="0.84219993487175482"/>
            </c:manualLayout>
          </c:layout>
        </c:title>
        <c:numFmt formatCode="General" sourceLinked="1"/>
        <c:majorTickMark val="none"/>
        <c:tickLblPos val="nextTo"/>
        <c:txPr>
          <a:bodyPr/>
          <a:lstStyle/>
          <a:p>
            <a:pPr>
              <a:defRPr lang="es-EC"/>
            </a:pPr>
            <a:endParaRPr lang="es-ES"/>
          </a:p>
        </c:txPr>
        <c:crossAx val="60436864"/>
        <c:crosses val="autoZero"/>
        <c:auto val="1"/>
        <c:lblAlgn val="ctr"/>
        <c:lblOffset val="100"/>
      </c:catAx>
      <c:valAx>
        <c:axId val="60436864"/>
        <c:scaling>
          <c:orientation val="minMax"/>
        </c:scaling>
        <c:axPos val="l"/>
        <c:majorGridlines/>
        <c:title>
          <c:tx>
            <c:rich>
              <a:bodyPr/>
              <a:lstStyle/>
              <a:p>
                <a:pPr>
                  <a:defRPr lang="es-EC"/>
                </a:pPr>
                <a:r>
                  <a:rPr lang="es-ES"/>
                  <a:t>Potencia (Kw)</a:t>
                </a:r>
              </a:p>
            </c:rich>
          </c:tx>
        </c:title>
        <c:numFmt formatCode="General" sourceLinked="1"/>
        <c:tickLblPos val="nextTo"/>
        <c:txPr>
          <a:bodyPr/>
          <a:lstStyle/>
          <a:p>
            <a:pPr>
              <a:defRPr lang="es-EC"/>
            </a:pPr>
            <a:endParaRPr lang="es-ES"/>
          </a:p>
        </c:txPr>
        <c:crossAx val="60430592"/>
        <c:crosses val="autoZero"/>
        <c:crossBetween val="between"/>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scatterChart>
        <c:scatterStyle val="smoothMarker"/>
        <c:ser>
          <c:idx val="0"/>
          <c:order val="0"/>
          <c:tx>
            <c:strRef>
              <c:f>Hoja1!$E$9</c:f>
              <c:strCache>
                <c:ptCount val="1"/>
                <c:pt idx="0">
                  <c:v>Voltaje (Kv)</c:v>
                </c:pt>
              </c:strCache>
            </c:strRef>
          </c:tx>
          <c:marker>
            <c:symbol val="none"/>
          </c:marker>
          <c:xVal>
            <c:numRef>
              <c:f>Hoja1!$D$10:$D$177</c:f>
              <c:numCache>
                <c:formatCode>General</c:formatCode>
                <c:ptCount val="1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numCache>
            </c:numRef>
          </c:xVal>
          <c:yVal>
            <c:numRef>
              <c:f>Hoja1!$E$10:$E$177</c:f>
              <c:numCache>
                <c:formatCode>General</c:formatCode>
                <c:ptCount val="168"/>
                <c:pt idx="0">
                  <c:v>14.1</c:v>
                </c:pt>
                <c:pt idx="1">
                  <c:v>14.1</c:v>
                </c:pt>
                <c:pt idx="2">
                  <c:v>14.1</c:v>
                </c:pt>
                <c:pt idx="3">
                  <c:v>14.1</c:v>
                </c:pt>
                <c:pt idx="4">
                  <c:v>14.1</c:v>
                </c:pt>
                <c:pt idx="5">
                  <c:v>14.1</c:v>
                </c:pt>
                <c:pt idx="6">
                  <c:v>14.1</c:v>
                </c:pt>
                <c:pt idx="7">
                  <c:v>14</c:v>
                </c:pt>
                <c:pt idx="8">
                  <c:v>14</c:v>
                </c:pt>
                <c:pt idx="9">
                  <c:v>14</c:v>
                </c:pt>
                <c:pt idx="10">
                  <c:v>14</c:v>
                </c:pt>
                <c:pt idx="11">
                  <c:v>14</c:v>
                </c:pt>
                <c:pt idx="12">
                  <c:v>14</c:v>
                </c:pt>
                <c:pt idx="13">
                  <c:v>14</c:v>
                </c:pt>
                <c:pt idx="14">
                  <c:v>14</c:v>
                </c:pt>
                <c:pt idx="15">
                  <c:v>14</c:v>
                </c:pt>
                <c:pt idx="16">
                  <c:v>14</c:v>
                </c:pt>
                <c:pt idx="17">
                  <c:v>14</c:v>
                </c:pt>
                <c:pt idx="18">
                  <c:v>14</c:v>
                </c:pt>
                <c:pt idx="19">
                  <c:v>14</c:v>
                </c:pt>
                <c:pt idx="20">
                  <c:v>14</c:v>
                </c:pt>
                <c:pt idx="21">
                  <c:v>14</c:v>
                </c:pt>
                <c:pt idx="22">
                  <c:v>14</c:v>
                </c:pt>
                <c:pt idx="23">
                  <c:v>14</c:v>
                </c:pt>
                <c:pt idx="24">
                  <c:v>14</c:v>
                </c:pt>
                <c:pt idx="25">
                  <c:v>14</c:v>
                </c:pt>
                <c:pt idx="26">
                  <c:v>14</c:v>
                </c:pt>
                <c:pt idx="27">
                  <c:v>14</c:v>
                </c:pt>
                <c:pt idx="28">
                  <c:v>14</c:v>
                </c:pt>
                <c:pt idx="29">
                  <c:v>14</c:v>
                </c:pt>
                <c:pt idx="30">
                  <c:v>14</c:v>
                </c:pt>
                <c:pt idx="31">
                  <c:v>14</c:v>
                </c:pt>
                <c:pt idx="32">
                  <c:v>14</c:v>
                </c:pt>
                <c:pt idx="33">
                  <c:v>14</c:v>
                </c:pt>
                <c:pt idx="34">
                  <c:v>14</c:v>
                </c:pt>
                <c:pt idx="35">
                  <c:v>14</c:v>
                </c:pt>
                <c:pt idx="36">
                  <c:v>14</c:v>
                </c:pt>
                <c:pt idx="37">
                  <c:v>14</c:v>
                </c:pt>
                <c:pt idx="38">
                  <c:v>14</c:v>
                </c:pt>
                <c:pt idx="39">
                  <c:v>14</c:v>
                </c:pt>
                <c:pt idx="40">
                  <c:v>14</c:v>
                </c:pt>
                <c:pt idx="41">
                  <c:v>14</c:v>
                </c:pt>
                <c:pt idx="42">
                  <c:v>13.9</c:v>
                </c:pt>
                <c:pt idx="43">
                  <c:v>13.9</c:v>
                </c:pt>
                <c:pt idx="44">
                  <c:v>13.9</c:v>
                </c:pt>
                <c:pt idx="45">
                  <c:v>13.9</c:v>
                </c:pt>
                <c:pt idx="46">
                  <c:v>13.9</c:v>
                </c:pt>
                <c:pt idx="47">
                  <c:v>13.9</c:v>
                </c:pt>
                <c:pt idx="48">
                  <c:v>13.9</c:v>
                </c:pt>
                <c:pt idx="49">
                  <c:v>13.9</c:v>
                </c:pt>
                <c:pt idx="50">
                  <c:v>13.9</c:v>
                </c:pt>
                <c:pt idx="51">
                  <c:v>13.9</c:v>
                </c:pt>
                <c:pt idx="52">
                  <c:v>13.9</c:v>
                </c:pt>
                <c:pt idx="53">
                  <c:v>13.9</c:v>
                </c:pt>
                <c:pt idx="54">
                  <c:v>13.9</c:v>
                </c:pt>
                <c:pt idx="55">
                  <c:v>13.9</c:v>
                </c:pt>
                <c:pt idx="56">
                  <c:v>13.9</c:v>
                </c:pt>
                <c:pt idx="57">
                  <c:v>13.9</c:v>
                </c:pt>
                <c:pt idx="58">
                  <c:v>13.9</c:v>
                </c:pt>
                <c:pt idx="59">
                  <c:v>13.9</c:v>
                </c:pt>
                <c:pt idx="60">
                  <c:v>13.9</c:v>
                </c:pt>
                <c:pt idx="61">
                  <c:v>13.9</c:v>
                </c:pt>
                <c:pt idx="62">
                  <c:v>13.9</c:v>
                </c:pt>
                <c:pt idx="63">
                  <c:v>13.9</c:v>
                </c:pt>
                <c:pt idx="64">
                  <c:v>13.9</c:v>
                </c:pt>
                <c:pt idx="65">
                  <c:v>13.9</c:v>
                </c:pt>
                <c:pt idx="66">
                  <c:v>13.9</c:v>
                </c:pt>
                <c:pt idx="67">
                  <c:v>13.9</c:v>
                </c:pt>
                <c:pt idx="68">
                  <c:v>13.9</c:v>
                </c:pt>
                <c:pt idx="69">
                  <c:v>13.9</c:v>
                </c:pt>
                <c:pt idx="70">
                  <c:v>13.8</c:v>
                </c:pt>
                <c:pt idx="71">
                  <c:v>13.8</c:v>
                </c:pt>
                <c:pt idx="72">
                  <c:v>13.8</c:v>
                </c:pt>
                <c:pt idx="73">
                  <c:v>13.8</c:v>
                </c:pt>
                <c:pt idx="74">
                  <c:v>13.8</c:v>
                </c:pt>
                <c:pt idx="75">
                  <c:v>13.8</c:v>
                </c:pt>
                <c:pt idx="76">
                  <c:v>13.8</c:v>
                </c:pt>
                <c:pt idx="77">
                  <c:v>13.8</c:v>
                </c:pt>
                <c:pt idx="78">
                  <c:v>13.8</c:v>
                </c:pt>
                <c:pt idx="79">
                  <c:v>13.8</c:v>
                </c:pt>
                <c:pt idx="80">
                  <c:v>13.8</c:v>
                </c:pt>
                <c:pt idx="81">
                  <c:v>13.8</c:v>
                </c:pt>
                <c:pt idx="82">
                  <c:v>13.8</c:v>
                </c:pt>
                <c:pt idx="83">
                  <c:v>13.8</c:v>
                </c:pt>
                <c:pt idx="84">
                  <c:v>13.8</c:v>
                </c:pt>
                <c:pt idx="85">
                  <c:v>13.8</c:v>
                </c:pt>
                <c:pt idx="86">
                  <c:v>13.8</c:v>
                </c:pt>
                <c:pt idx="87">
                  <c:v>13.8</c:v>
                </c:pt>
                <c:pt idx="88">
                  <c:v>13.8</c:v>
                </c:pt>
                <c:pt idx="89">
                  <c:v>13.8</c:v>
                </c:pt>
                <c:pt idx="90">
                  <c:v>13.8</c:v>
                </c:pt>
                <c:pt idx="91">
                  <c:v>13.8</c:v>
                </c:pt>
                <c:pt idx="92">
                  <c:v>13.8</c:v>
                </c:pt>
                <c:pt idx="93">
                  <c:v>13.8</c:v>
                </c:pt>
                <c:pt idx="94">
                  <c:v>13.8</c:v>
                </c:pt>
                <c:pt idx="95">
                  <c:v>13.8</c:v>
                </c:pt>
                <c:pt idx="96">
                  <c:v>13.8</c:v>
                </c:pt>
                <c:pt idx="97">
                  <c:v>13.8</c:v>
                </c:pt>
                <c:pt idx="98">
                  <c:v>13.8</c:v>
                </c:pt>
                <c:pt idx="99">
                  <c:v>13.8</c:v>
                </c:pt>
                <c:pt idx="100">
                  <c:v>13.8</c:v>
                </c:pt>
                <c:pt idx="101">
                  <c:v>13.8</c:v>
                </c:pt>
                <c:pt idx="102">
                  <c:v>13.8</c:v>
                </c:pt>
                <c:pt idx="103">
                  <c:v>13.8</c:v>
                </c:pt>
                <c:pt idx="104">
                  <c:v>13.8</c:v>
                </c:pt>
                <c:pt idx="105">
                  <c:v>13.8</c:v>
                </c:pt>
                <c:pt idx="106">
                  <c:v>13.8</c:v>
                </c:pt>
                <c:pt idx="107">
                  <c:v>13.8</c:v>
                </c:pt>
                <c:pt idx="108">
                  <c:v>13.8</c:v>
                </c:pt>
                <c:pt idx="109">
                  <c:v>13.8</c:v>
                </c:pt>
                <c:pt idx="110">
                  <c:v>13.8</c:v>
                </c:pt>
                <c:pt idx="111">
                  <c:v>13.8</c:v>
                </c:pt>
                <c:pt idx="112">
                  <c:v>13.8</c:v>
                </c:pt>
                <c:pt idx="113">
                  <c:v>13.8</c:v>
                </c:pt>
                <c:pt idx="114">
                  <c:v>13.8</c:v>
                </c:pt>
                <c:pt idx="115">
                  <c:v>13.8</c:v>
                </c:pt>
                <c:pt idx="116">
                  <c:v>13.8</c:v>
                </c:pt>
                <c:pt idx="117">
                  <c:v>13.8</c:v>
                </c:pt>
                <c:pt idx="118">
                  <c:v>13.8</c:v>
                </c:pt>
                <c:pt idx="119">
                  <c:v>13.7</c:v>
                </c:pt>
                <c:pt idx="120">
                  <c:v>13.7</c:v>
                </c:pt>
                <c:pt idx="121">
                  <c:v>13.7</c:v>
                </c:pt>
                <c:pt idx="122">
                  <c:v>13.7</c:v>
                </c:pt>
                <c:pt idx="123">
                  <c:v>13.7</c:v>
                </c:pt>
                <c:pt idx="124">
                  <c:v>13.7</c:v>
                </c:pt>
                <c:pt idx="125">
                  <c:v>13.7</c:v>
                </c:pt>
                <c:pt idx="126">
                  <c:v>13.7</c:v>
                </c:pt>
                <c:pt idx="127">
                  <c:v>13.7</c:v>
                </c:pt>
                <c:pt idx="128">
                  <c:v>13.7</c:v>
                </c:pt>
                <c:pt idx="129">
                  <c:v>13.7</c:v>
                </c:pt>
                <c:pt idx="130">
                  <c:v>13.7</c:v>
                </c:pt>
                <c:pt idx="131">
                  <c:v>13.7</c:v>
                </c:pt>
                <c:pt idx="132">
                  <c:v>13.7</c:v>
                </c:pt>
                <c:pt idx="133">
                  <c:v>13.5</c:v>
                </c:pt>
                <c:pt idx="134">
                  <c:v>13.5</c:v>
                </c:pt>
                <c:pt idx="135">
                  <c:v>13.5</c:v>
                </c:pt>
                <c:pt idx="136">
                  <c:v>13.5</c:v>
                </c:pt>
                <c:pt idx="137">
                  <c:v>13.5</c:v>
                </c:pt>
                <c:pt idx="138">
                  <c:v>13.5</c:v>
                </c:pt>
                <c:pt idx="139">
                  <c:v>13.5</c:v>
                </c:pt>
                <c:pt idx="140">
                  <c:v>13.5</c:v>
                </c:pt>
                <c:pt idx="141">
                  <c:v>13.5</c:v>
                </c:pt>
                <c:pt idx="142">
                  <c:v>13.5</c:v>
                </c:pt>
                <c:pt idx="143">
                  <c:v>13.5</c:v>
                </c:pt>
                <c:pt idx="144">
                  <c:v>13.5</c:v>
                </c:pt>
                <c:pt idx="145">
                  <c:v>13.5</c:v>
                </c:pt>
                <c:pt idx="146">
                  <c:v>13.5</c:v>
                </c:pt>
                <c:pt idx="147">
                  <c:v>13.4</c:v>
                </c:pt>
                <c:pt idx="148">
                  <c:v>13.4</c:v>
                </c:pt>
                <c:pt idx="149">
                  <c:v>13.4</c:v>
                </c:pt>
                <c:pt idx="150">
                  <c:v>13.4</c:v>
                </c:pt>
                <c:pt idx="151">
                  <c:v>13.4</c:v>
                </c:pt>
                <c:pt idx="152">
                  <c:v>13.4</c:v>
                </c:pt>
                <c:pt idx="153">
                  <c:v>13.4</c:v>
                </c:pt>
                <c:pt idx="154">
                  <c:v>13.4</c:v>
                </c:pt>
                <c:pt idx="155">
                  <c:v>13.4</c:v>
                </c:pt>
                <c:pt idx="156">
                  <c:v>13.4</c:v>
                </c:pt>
                <c:pt idx="157">
                  <c:v>13.4</c:v>
                </c:pt>
                <c:pt idx="158">
                  <c:v>13.4</c:v>
                </c:pt>
                <c:pt idx="159">
                  <c:v>13.4</c:v>
                </c:pt>
                <c:pt idx="160">
                  <c:v>13.4</c:v>
                </c:pt>
                <c:pt idx="161">
                  <c:v>13.4</c:v>
                </c:pt>
                <c:pt idx="162">
                  <c:v>13.4</c:v>
                </c:pt>
                <c:pt idx="163">
                  <c:v>13.4</c:v>
                </c:pt>
                <c:pt idx="164">
                  <c:v>13.4</c:v>
                </c:pt>
                <c:pt idx="165">
                  <c:v>13.4</c:v>
                </c:pt>
                <c:pt idx="166">
                  <c:v>13.4</c:v>
                </c:pt>
                <c:pt idx="167">
                  <c:v>13.4</c:v>
                </c:pt>
              </c:numCache>
            </c:numRef>
          </c:yVal>
          <c:smooth val="1"/>
        </c:ser>
        <c:axId val="60478208"/>
        <c:axId val="60480128"/>
      </c:scatterChart>
      <c:valAx>
        <c:axId val="60478208"/>
        <c:scaling>
          <c:orientation val="minMax"/>
          <c:max val="170"/>
          <c:min val="0"/>
        </c:scaling>
        <c:axPos val="b"/>
        <c:title>
          <c:tx>
            <c:rich>
              <a:bodyPr/>
              <a:lstStyle/>
              <a:p>
                <a:pPr>
                  <a:defRPr lang="es-EC"/>
                </a:pPr>
                <a:r>
                  <a:rPr lang="es-EC" dirty="0" smtClean="0"/>
                  <a:t>Horas </a:t>
                </a:r>
                <a:endParaRPr lang="es-EC" dirty="0"/>
              </a:p>
            </c:rich>
          </c:tx>
        </c:title>
        <c:numFmt formatCode="General" sourceLinked="1"/>
        <c:majorTickMark val="none"/>
        <c:tickLblPos val="nextTo"/>
        <c:txPr>
          <a:bodyPr rot="0" vert="horz"/>
          <a:lstStyle/>
          <a:p>
            <a:pPr>
              <a:defRPr lang="es-EC" sz="1000" b="0" i="0" u="none" strike="noStrike" baseline="0">
                <a:solidFill>
                  <a:srgbClr val="000000"/>
                </a:solidFill>
                <a:latin typeface="Calibri"/>
                <a:ea typeface="Calibri"/>
                <a:cs typeface="Calibri"/>
              </a:defRPr>
            </a:pPr>
            <a:endParaRPr lang="es-ES"/>
          </a:p>
        </c:txPr>
        <c:crossAx val="60480128"/>
        <c:crosses val="autoZero"/>
        <c:crossBetween val="midCat"/>
      </c:valAx>
      <c:valAx>
        <c:axId val="60480128"/>
        <c:scaling>
          <c:orientation val="minMax"/>
        </c:scaling>
        <c:axPos val="l"/>
        <c:majorGridlines/>
        <c:title>
          <c:tx>
            <c:rich>
              <a:bodyPr/>
              <a:lstStyle/>
              <a:p>
                <a:pPr>
                  <a:defRPr lang="es-EC"/>
                </a:pPr>
                <a:r>
                  <a:rPr lang="es-EC" dirty="0"/>
                  <a:t>Kilovoltios </a:t>
                </a:r>
              </a:p>
            </c:rich>
          </c:tx>
        </c:title>
        <c:numFmt formatCode="General" sourceLinked="1"/>
        <c:majorTickMark val="none"/>
        <c:tickLblPos val="nextTo"/>
        <c:txPr>
          <a:bodyPr/>
          <a:lstStyle/>
          <a:p>
            <a:pPr>
              <a:defRPr lang="es-EC"/>
            </a:pPr>
            <a:endParaRPr lang="es-ES"/>
          </a:p>
        </c:txPr>
        <c:crossAx val="60478208"/>
        <c:crosses val="autoZero"/>
        <c:crossBetween val="midCat"/>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679F0856-C7B3-4900-A807-CC89A09CF11A}" type="datetimeFigureOut">
              <a:rPr lang="es-EC" smtClean="0"/>
              <a:pPr/>
              <a:t>09/11/2009</a:t>
            </a:fld>
            <a:endParaRPr lang="es-EC"/>
          </a:p>
        </p:txBody>
      </p:sp>
      <p:sp>
        <p:nvSpPr>
          <p:cNvPr id="4" name="3 Marcador de pie de página"/>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137F73A7-406B-4E8A-BCD9-EF620504F6C0}" type="slidenum">
              <a:rPr lang="es-EC" smtClean="0"/>
              <a:pPr/>
              <a:t>‹Nº›</a:t>
            </a:fld>
            <a:endParaRPr lang="es-EC"/>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56FB591E-FC56-4711-BD93-9102854DB950}" type="datetimeFigureOut">
              <a:rPr lang="es-EC" smtClean="0"/>
              <a:pPr/>
              <a:t>09/11/2009</a:t>
            </a:fld>
            <a:endParaRPr lang="es-EC"/>
          </a:p>
        </p:txBody>
      </p:sp>
      <p:sp>
        <p:nvSpPr>
          <p:cNvPr id="4" name="3 Marcador de imagen de diapositiva"/>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5A331187-8CF5-44E3-A278-7D4720CAF468}" type="slidenum">
              <a:rPr lang="es-EC" smtClean="0"/>
              <a:pPr/>
              <a:t>‹Nº›</a:t>
            </a:fld>
            <a:endParaRPr lang="es-EC"/>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5A331187-8CF5-44E3-A278-7D4720CAF468}" type="slidenum">
              <a:rPr lang="es-EC" smtClean="0"/>
              <a:pPr/>
              <a:t>1</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DFFB9F8A-EB9A-480A-AF42-8A0CD69E47CB}" type="datetime1">
              <a:rPr lang="es-ES" smtClean="0"/>
              <a:pPr/>
              <a:t>09/11/2009</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A483113-C960-4CF9-803A-EA62BB3EFEBD}" type="datetime1">
              <a:rPr lang="es-ES" smtClean="0"/>
              <a:pPr/>
              <a:t>09/11/2009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461808A-B6A4-42EB-88D9-88DE584254BF}" type="datetime1">
              <a:rPr lang="es-ES" smtClean="0"/>
              <a:pPr/>
              <a:t>09/11/2009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A088C05-6E5D-49CB-B390-71DCFFA7F70C}" type="datetime1">
              <a:rPr lang="es-ES" smtClean="0"/>
              <a:pPr/>
              <a:t>09/11/2009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B69B240-44B3-488E-9BDA-CC4F7E26F9B5}" type="datetime1">
              <a:rPr lang="es-ES" smtClean="0"/>
              <a:pPr/>
              <a:t>09/11/2009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59BF724-6C0E-4433-AFA9-ACD69D6ECA5B}" type="datetime1">
              <a:rPr lang="es-ES" smtClean="0"/>
              <a:pPr/>
              <a:t>09/11/2009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4394471-C91A-4465-8549-F21905C01254}" type="datetime1">
              <a:rPr lang="es-ES" smtClean="0"/>
              <a:pPr/>
              <a:t>09/11/2009</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319F38A8-614F-4156-85A1-EF1C4E193705}" type="datetime1">
              <a:rPr lang="es-ES" smtClean="0"/>
              <a:pPr/>
              <a:t>09/11/2009</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436CCEE5-6D49-405E-B589-7DAF35156483}" type="datetime1">
              <a:rPr lang="es-ES" smtClean="0"/>
              <a:pPr/>
              <a:t>09/11/2009</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B182CE2A-DFE4-4DDD-8085-99BEDC180BD0}" type="datetime1">
              <a:rPr lang="es-ES" smtClean="0"/>
              <a:pPr/>
              <a:t>09/11/2009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40E692BC-6173-4C0E-9D50-9A6018B32C43}" type="datetime1">
              <a:rPr lang="es-ES" smtClean="0"/>
              <a:pPr/>
              <a:t>09/11/2009</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38491CD-2EEA-44C2-8547-1F3480A59EE9}" type="datetime1">
              <a:rPr lang="es-ES" smtClean="0"/>
              <a:pPr/>
              <a:t>09/11/2009</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18.xml"/><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chart" Target="../charts/chart2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 Id="rId5" Type="http://schemas.openxmlformats.org/officeDocument/2006/relationships/chart" Target="../charts/chart28.xml"/><Relationship Id="rId4" Type="http://schemas.openxmlformats.org/officeDocument/2006/relationships/chart" Target="../charts/chart27.xml"/></Relationships>
</file>

<file path=ppt/slides/_rels/slide5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chart" Target="../charts/chart31.xml"/></Relationships>
</file>

<file path=ppt/slides/_rels/slide5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7.xml"/><Relationship Id="rId5" Type="http://schemas.openxmlformats.org/officeDocument/2006/relationships/chart" Target="../charts/chart36.xml"/><Relationship Id="rId4" Type="http://schemas.openxmlformats.org/officeDocument/2006/relationships/chart" Target="../charts/char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hart" Target="../charts/chart4.xml"/><Relationship Id="rId4" Type="http://schemas.openxmlformats.org/officeDocument/2006/relationships/chart" Target="../charts/char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71480"/>
            <a:ext cx="7772400" cy="3743350"/>
          </a:xfrm>
        </p:spPr>
        <p:txBody>
          <a:bodyPr>
            <a:normAutofit fontScale="90000"/>
          </a:bodyPr>
          <a:lstStyle/>
          <a:p>
            <a:pPr algn="ctr"/>
            <a:r>
              <a:rPr lang="es-EC" dirty="0" smtClean="0"/>
              <a:t>“</a:t>
            </a:r>
            <a:r>
              <a:rPr lang="es-EC" sz="3600" dirty="0" smtClean="0"/>
              <a:t>DISEÑO DE SISTEMAS DE DISTRIBUCIÓN BASADO EN LA CALIDAD DEL SERVICIO DE LAS SUBESTACIONES PLAYAS Y POSORJA” </a:t>
            </a:r>
            <a:br>
              <a:rPr lang="es-EC" sz="3600" dirty="0" smtClean="0"/>
            </a:br>
            <a:r>
              <a:rPr lang="es-EC" sz="3600" dirty="0" smtClean="0"/>
              <a:t/>
            </a:r>
            <a:br>
              <a:rPr lang="es-EC" sz="3600" dirty="0" smtClean="0"/>
            </a:br>
            <a:r>
              <a:rPr lang="es-ES" sz="3200" dirty="0" err="1" smtClean="0"/>
              <a:t>Cnel</a:t>
            </a:r>
            <a:r>
              <a:rPr lang="es-ES" sz="3200" dirty="0" smtClean="0"/>
              <a:t>-Regional Sta. Elena-División Playas</a:t>
            </a:r>
            <a:endParaRPr lang="es-EC" sz="3600" dirty="0"/>
          </a:p>
        </p:txBody>
      </p:sp>
      <p:sp>
        <p:nvSpPr>
          <p:cNvPr id="3" name="2 Subtítulo"/>
          <p:cNvSpPr>
            <a:spLocks noGrp="1"/>
          </p:cNvSpPr>
          <p:nvPr>
            <p:ph type="subTitle" idx="1"/>
          </p:nvPr>
        </p:nvSpPr>
        <p:spPr>
          <a:xfrm>
            <a:off x="285720" y="5434018"/>
            <a:ext cx="3929090" cy="1423982"/>
          </a:xfrm>
        </p:spPr>
        <p:txBody>
          <a:bodyPr>
            <a:normAutofit/>
          </a:bodyPr>
          <a:lstStyle/>
          <a:p>
            <a:pPr algn="l"/>
            <a:r>
              <a:rPr lang="es-EC" sz="1800" dirty="0" smtClean="0">
                <a:solidFill>
                  <a:schemeClr val="bg1"/>
                </a:solidFill>
              </a:rPr>
              <a:t>Presentado por:</a:t>
            </a:r>
          </a:p>
          <a:p>
            <a:pPr algn="l"/>
            <a:endParaRPr lang="es-EC" sz="1800" dirty="0" smtClean="0">
              <a:solidFill>
                <a:schemeClr val="bg1"/>
              </a:solidFill>
            </a:endParaRPr>
          </a:p>
          <a:p>
            <a:pPr algn="l"/>
            <a:r>
              <a:rPr lang="es-EC" sz="1800" dirty="0" smtClean="0">
                <a:solidFill>
                  <a:schemeClr val="bg1"/>
                </a:solidFill>
              </a:rPr>
              <a:t>Víctor Lazo Alvarado</a:t>
            </a:r>
          </a:p>
          <a:p>
            <a:pPr algn="l"/>
            <a:r>
              <a:rPr lang="es-EC" sz="1800" dirty="0" smtClean="0">
                <a:solidFill>
                  <a:schemeClr val="bg1"/>
                </a:solidFill>
              </a:rPr>
              <a:t>Jonathan Muñoz Rojas</a:t>
            </a:r>
          </a:p>
          <a:p>
            <a:pPr algn="l"/>
            <a:endParaRPr lang="es-EC"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C" sz="3200" b="1" dirty="0" smtClean="0"/>
              <a:t>Diagrama Unifilar – Subestación Playas</a:t>
            </a:r>
            <a:endParaRPr lang="es-EC" sz="3200" dirty="0"/>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39431" y="1357298"/>
            <a:ext cx="6465139" cy="5000659"/>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2000240"/>
          <a:ext cx="8229600" cy="3629688"/>
        </p:xfrm>
        <a:graphic>
          <a:graphicData uri="http://schemas.openxmlformats.org/drawingml/2006/table">
            <a:tbl>
              <a:tblPr firstRow="1" firstCol="1" bandRow="1" bandCol="1">
                <a:tableStyleId>{69012ECD-51FC-41F1-AA8D-1B2483CD663E}</a:tableStyleId>
              </a:tblPr>
              <a:tblGrid>
                <a:gridCol w="1645920"/>
                <a:gridCol w="1645920"/>
                <a:gridCol w="1645920"/>
                <a:gridCol w="1645920"/>
                <a:gridCol w="1645920"/>
              </a:tblGrid>
              <a:tr h="785818">
                <a:tc>
                  <a:txBody>
                    <a:bodyPr/>
                    <a:lstStyle/>
                    <a:p>
                      <a:pPr algn="ctr">
                        <a:lnSpc>
                          <a:spcPct val="100000"/>
                        </a:lnSpc>
                        <a:spcAft>
                          <a:spcPts val="0"/>
                        </a:spcAft>
                      </a:pPr>
                      <a:r>
                        <a:rPr lang="es-ES" sz="1200" dirty="0" smtClean="0"/>
                        <a:t>Alimentadoras</a:t>
                      </a:r>
                      <a:endParaRPr lang="es-EC" sz="1100" dirty="0">
                        <a:solidFill>
                          <a:schemeClr val="tx1"/>
                        </a:solidFill>
                        <a:latin typeface="Arial" pitchFamily="34" charset="0"/>
                        <a:ea typeface="Times New Roman"/>
                        <a:cs typeface="Arial" pitchFamily="34" charset="0"/>
                      </a:endParaRPr>
                    </a:p>
                  </a:txBody>
                  <a:tcPr marL="44450" marR="44450" marT="0" marB="0" anchor="ctr"/>
                </a:tc>
                <a:tc>
                  <a:txBody>
                    <a:bodyPr/>
                    <a:lstStyle/>
                    <a:p>
                      <a:pPr algn="ctr">
                        <a:lnSpc>
                          <a:spcPct val="100000"/>
                        </a:lnSpc>
                        <a:spcAft>
                          <a:spcPts val="0"/>
                        </a:spcAft>
                      </a:pPr>
                      <a:r>
                        <a:rPr lang="es-ES" sz="1200" dirty="0"/>
                        <a:t>Longitud 3Ø </a:t>
                      </a:r>
                      <a:endParaRPr lang="es-ES" sz="1200" dirty="0" smtClean="0"/>
                    </a:p>
                    <a:p>
                      <a:pPr algn="ctr">
                        <a:lnSpc>
                          <a:spcPct val="100000"/>
                        </a:lnSpc>
                        <a:spcAft>
                          <a:spcPts val="0"/>
                        </a:spcAft>
                      </a:pPr>
                      <a:r>
                        <a:rPr lang="es-ES" sz="1200" dirty="0" smtClean="0"/>
                        <a:t>Km.</a:t>
                      </a:r>
                      <a:endParaRPr lang="es-EC" sz="1100" dirty="0">
                        <a:solidFill>
                          <a:schemeClr val="tx1"/>
                        </a:solidFill>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200" dirty="0" smtClean="0"/>
                        <a:t>Longitud 2Ø </a:t>
                      </a:r>
                    </a:p>
                    <a:p>
                      <a:pPr algn="ctr">
                        <a:lnSpc>
                          <a:spcPct val="115000"/>
                        </a:lnSpc>
                        <a:spcAft>
                          <a:spcPts val="0"/>
                        </a:spcAft>
                      </a:pPr>
                      <a:r>
                        <a:rPr lang="es-ES" sz="1200" dirty="0" smtClean="0"/>
                        <a:t>Km.</a:t>
                      </a:r>
                      <a:endParaRPr lang="es-EC" sz="1100" dirty="0">
                        <a:solidFill>
                          <a:schemeClr val="tx1"/>
                        </a:solidFill>
                        <a:latin typeface="+mn-lt"/>
                        <a:ea typeface="Times New Roman"/>
                        <a:cs typeface="Times New Roman"/>
                      </a:endParaRPr>
                    </a:p>
                  </a:txBody>
                  <a:tcPr marL="44450" marR="44450" marT="0" marB="0" anchor="ctr"/>
                </a:tc>
                <a:tc>
                  <a:txBody>
                    <a:bodyPr/>
                    <a:lstStyle/>
                    <a:p>
                      <a:pPr algn="ctr">
                        <a:lnSpc>
                          <a:spcPct val="100000"/>
                        </a:lnSpc>
                        <a:spcAft>
                          <a:spcPts val="0"/>
                        </a:spcAft>
                      </a:pPr>
                      <a:r>
                        <a:rPr lang="es-ES" sz="1200" dirty="0"/>
                        <a:t>Longitud 1 Ø  </a:t>
                      </a:r>
                      <a:endParaRPr lang="es-ES" sz="1200" dirty="0" smtClean="0"/>
                    </a:p>
                    <a:p>
                      <a:pPr algn="ctr">
                        <a:lnSpc>
                          <a:spcPct val="100000"/>
                        </a:lnSpc>
                        <a:spcAft>
                          <a:spcPts val="0"/>
                        </a:spcAft>
                      </a:pPr>
                      <a:r>
                        <a:rPr lang="es-ES" sz="1200" dirty="0" smtClean="0"/>
                        <a:t>Km.</a:t>
                      </a:r>
                      <a:endParaRPr lang="es-EC" sz="1100" dirty="0">
                        <a:solidFill>
                          <a:schemeClr val="tx1"/>
                        </a:solidFill>
                        <a:latin typeface="Arial" pitchFamily="34" charset="0"/>
                        <a:ea typeface="Times New Roman"/>
                        <a:cs typeface="Arial" pitchFamily="34" charset="0"/>
                      </a:endParaRPr>
                    </a:p>
                  </a:txBody>
                  <a:tcPr marL="44450" marR="44450" marT="0" marB="0" anchor="ctr"/>
                </a:tc>
                <a:tc>
                  <a:txBody>
                    <a:bodyPr/>
                    <a:lstStyle/>
                    <a:p>
                      <a:pPr algn="ctr">
                        <a:lnSpc>
                          <a:spcPct val="100000"/>
                        </a:lnSpc>
                        <a:spcAft>
                          <a:spcPts val="0"/>
                        </a:spcAft>
                      </a:pPr>
                      <a:r>
                        <a:rPr lang="es-ES" sz="1200" dirty="0"/>
                        <a:t>Capacidad Instalada </a:t>
                      </a:r>
                      <a:r>
                        <a:rPr lang="es-ES" sz="1200" dirty="0" smtClean="0"/>
                        <a:t> </a:t>
                      </a:r>
                      <a:r>
                        <a:rPr lang="es-ES" sz="1200" dirty="0"/>
                        <a:t>Mva.</a:t>
                      </a:r>
                      <a:endParaRPr lang="es-EC" sz="1100" dirty="0">
                        <a:solidFill>
                          <a:schemeClr val="tx1"/>
                        </a:solidFill>
                        <a:latin typeface="Arial" pitchFamily="34" charset="0"/>
                        <a:ea typeface="Times New Roman"/>
                        <a:cs typeface="Arial" pitchFamily="34" charset="0"/>
                      </a:endParaRPr>
                    </a:p>
                  </a:txBody>
                  <a:tcPr marL="44450" marR="44450" marT="0" marB="0" anchor="ctr"/>
                </a:tc>
              </a:tr>
              <a:tr h="785818">
                <a:tc>
                  <a:txBody>
                    <a:bodyPr/>
                    <a:lstStyle/>
                    <a:p>
                      <a:pPr algn="ctr">
                        <a:lnSpc>
                          <a:spcPct val="115000"/>
                        </a:lnSpc>
                        <a:spcAft>
                          <a:spcPts val="0"/>
                        </a:spcAft>
                      </a:pPr>
                      <a:r>
                        <a:rPr lang="es-ES" sz="1400" dirty="0"/>
                        <a:t>Victoria</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20.95</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2.26</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13.72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3.21</a:t>
                      </a:r>
                      <a:endParaRPr lang="es-EC" sz="1400" dirty="0">
                        <a:latin typeface="Calibri"/>
                        <a:ea typeface="Times New Roman"/>
                        <a:cs typeface="Times New Roman"/>
                      </a:endParaRPr>
                    </a:p>
                  </a:txBody>
                  <a:tcPr marL="44450" marR="44450" marT="0" marB="0" anchor="ctr"/>
                </a:tc>
              </a:tr>
              <a:tr h="714380">
                <a:tc>
                  <a:txBody>
                    <a:bodyPr/>
                    <a:lstStyle/>
                    <a:p>
                      <a:pPr algn="ctr">
                        <a:lnSpc>
                          <a:spcPct val="115000"/>
                        </a:lnSpc>
                        <a:spcAft>
                          <a:spcPts val="0"/>
                        </a:spcAft>
                      </a:pPr>
                      <a:r>
                        <a:rPr lang="es-ES" sz="1400"/>
                        <a:t>Sector Centro</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4.42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0.02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2.32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1.97</a:t>
                      </a:r>
                      <a:endParaRPr lang="es-EC" sz="1400" dirty="0">
                        <a:latin typeface="Calibri"/>
                        <a:ea typeface="Times New Roman"/>
                        <a:cs typeface="Times New Roman"/>
                      </a:endParaRPr>
                    </a:p>
                  </a:txBody>
                  <a:tcPr marL="44450" marR="44450" marT="0" marB="0" anchor="ctr"/>
                </a:tc>
              </a:tr>
              <a:tr h="642942">
                <a:tc>
                  <a:txBody>
                    <a:bodyPr/>
                    <a:lstStyle/>
                    <a:p>
                      <a:pPr algn="ctr">
                        <a:lnSpc>
                          <a:spcPct val="115000"/>
                        </a:lnSpc>
                        <a:spcAft>
                          <a:spcPts val="0"/>
                        </a:spcAft>
                      </a:pPr>
                      <a:r>
                        <a:rPr lang="es-ES" sz="1400"/>
                        <a:t>Central Playas</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30.43</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2.00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16.63</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2.68</a:t>
                      </a:r>
                      <a:endParaRPr lang="es-EC" sz="1400" dirty="0">
                        <a:latin typeface="Calibri"/>
                        <a:ea typeface="Times New Roman"/>
                        <a:cs typeface="Times New Roman"/>
                      </a:endParaRPr>
                    </a:p>
                  </a:txBody>
                  <a:tcPr marL="44450" marR="44450" marT="0" marB="0" anchor="ctr"/>
                </a:tc>
              </a:tr>
              <a:tr h="700730">
                <a:tc>
                  <a:txBody>
                    <a:bodyPr/>
                    <a:lstStyle/>
                    <a:p>
                      <a:pPr algn="ctr">
                        <a:lnSpc>
                          <a:spcPct val="115000"/>
                        </a:lnSpc>
                        <a:spcAft>
                          <a:spcPts val="0"/>
                        </a:spcAft>
                      </a:pPr>
                      <a:r>
                        <a:rPr lang="es-ES" sz="1400" spc="-50"/>
                        <a:t>Interconexión</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20.83</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t>0</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4.71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1.41</a:t>
                      </a:r>
                      <a:endParaRPr lang="es-EC" sz="1400" dirty="0">
                        <a:latin typeface="Calibri"/>
                        <a:ea typeface="Times New Roman"/>
                        <a:cs typeface="Times New Roman"/>
                      </a:endParaRPr>
                    </a:p>
                  </a:txBody>
                  <a:tcPr marL="44450" marR="44450" marT="0" marB="0" anchor="ctr"/>
                </a:tc>
              </a:tr>
            </a:tbl>
          </a:graphicData>
        </a:graphic>
      </p:graphicFrame>
      <p:sp>
        <p:nvSpPr>
          <p:cNvPr id="2" name="1 Título"/>
          <p:cNvSpPr>
            <a:spLocks noGrp="1"/>
          </p:cNvSpPr>
          <p:nvPr>
            <p:ph type="title"/>
          </p:nvPr>
        </p:nvSpPr>
        <p:spPr/>
        <p:txBody>
          <a:bodyPr>
            <a:noAutofit/>
          </a:bodyPr>
          <a:lstStyle/>
          <a:p>
            <a:pPr algn="l"/>
            <a:r>
              <a:rPr lang="es-EC" sz="3200" b="1" dirty="0" smtClean="0"/>
              <a:t>Alimentadoras de la S/E Playas</a:t>
            </a:r>
            <a:endParaRPr lang="es-EC" sz="3200"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11</a:t>
            </a:fld>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28596" y="1785926"/>
          <a:ext cx="8229600" cy="3701126"/>
        </p:xfrm>
        <a:graphic>
          <a:graphicData uri="http://schemas.openxmlformats.org/drawingml/2006/table">
            <a:tbl>
              <a:tblPr firstRow="1" firstCol="1" bandRow="1" bandCol="1">
                <a:tableStyleId>{69012ECD-51FC-41F1-AA8D-1B2483CD663E}</a:tableStyleId>
              </a:tblPr>
              <a:tblGrid>
                <a:gridCol w="2057400"/>
                <a:gridCol w="2057400"/>
                <a:gridCol w="2057400"/>
                <a:gridCol w="2057400"/>
              </a:tblGrid>
              <a:tr h="928694">
                <a:tc>
                  <a:txBody>
                    <a:bodyPr/>
                    <a:lstStyle/>
                    <a:p>
                      <a:pPr marR="21590" algn="ctr">
                        <a:lnSpc>
                          <a:spcPts val="1755"/>
                        </a:lnSpc>
                        <a:spcAft>
                          <a:spcPts val="0"/>
                        </a:spcAft>
                      </a:pPr>
                      <a:r>
                        <a:rPr lang="es-ES" sz="1200" spc="-5" dirty="0"/>
                        <a:t>Alimentadora</a:t>
                      </a:r>
                      <a:endParaRPr lang="es-EC" sz="1100" dirty="0">
                        <a:solidFill>
                          <a:schemeClr val="tx1"/>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200" dirty="0"/>
                        <a:t>Capacidad instalada </a:t>
                      </a:r>
                      <a:endParaRPr lang="es-ES" sz="1200" dirty="0" smtClean="0"/>
                    </a:p>
                    <a:p>
                      <a:pPr algn="ctr">
                        <a:lnSpc>
                          <a:spcPct val="115000"/>
                        </a:lnSpc>
                        <a:spcAft>
                          <a:spcPts val="0"/>
                        </a:spcAft>
                      </a:pPr>
                      <a:r>
                        <a:rPr lang="es-ES" sz="1200" dirty="0" err="1" smtClean="0"/>
                        <a:t>Mva</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a:t>Carga máxima </a:t>
                      </a:r>
                      <a:r>
                        <a:rPr lang="es-ES" sz="1200" dirty="0" smtClean="0"/>
                        <a:t>entregada</a:t>
                      </a:r>
                    </a:p>
                    <a:p>
                      <a:pPr algn="ctr">
                        <a:lnSpc>
                          <a:spcPct val="115000"/>
                        </a:lnSpc>
                        <a:spcAft>
                          <a:spcPts val="0"/>
                        </a:spcAft>
                      </a:pPr>
                      <a:r>
                        <a:rPr lang="es-ES" sz="1200" dirty="0" err="1" smtClean="0"/>
                        <a:t>Mva</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a:t>Ubicación</a:t>
                      </a:r>
                      <a:endParaRPr lang="es-EC" sz="1100" dirty="0">
                        <a:latin typeface="Calibri"/>
                        <a:ea typeface="Times New Roman"/>
                        <a:cs typeface="Times New Roman"/>
                      </a:endParaRPr>
                    </a:p>
                  </a:txBody>
                  <a:tcPr marL="44450" marR="44450" marT="0" marB="0" anchor="ctr"/>
                </a:tc>
              </a:tr>
              <a:tr h="728658">
                <a:tc>
                  <a:txBody>
                    <a:bodyPr/>
                    <a:lstStyle/>
                    <a:p>
                      <a:pPr algn="ctr">
                        <a:lnSpc>
                          <a:spcPct val="115000"/>
                        </a:lnSpc>
                        <a:spcAft>
                          <a:spcPts val="0"/>
                        </a:spcAft>
                      </a:pPr>
                      <a:r>
                        <a:rPr lang="es-ES" sz="1400" dirty="0"/>
                        <a:t>Victoria</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3.21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1.22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Malecón de Playas</a:t>
                      </a:r>
                      <a:endParaRPr lang="es-EC" sz="1400" dirty="0">
                        <a:latin typeface="Calibri"/>
                        <a:ea typeface="Times New Roman"/>
                        <a:cs typeface="Times New Roman"/>
                      </a:endParaRPr>
                    </a:p>
                  </a:txBody>
                  <a:tcPr marL="44450" marR="44450" marT="0" marB="0" anchor="ctr"/>
                </a:tc>
              </a:tr>
              <a:tr h="714380">
                <a:tc>
                  <a:txBody>
                    <a:bodyPr/>
                    <a:lstStyle/>
                    <a:p>
                      <a:pPr algn="ctr">
                        <a:lnSpc>
                          <a:spcPct val="115000"/>
                        </a:lnSpc>
                        <a:spcAft>
                          <a:spcPts val="0"/>
                        </a:spcAft>
                      </a:pPr>
                      <a:r>
                        <a:rPr lang="es-ES" sz="1400"/>
                        <a:t>Sector Centro</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1.97</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1.93</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Centro de Playas</a:t>
                      </a:r>
                      <a:endParaRPr lang="es-EC" sz="1400" dirty="0">
                        <a:latin typeface="Calibri"/>
                        <a:ea typeface="Times New Roman"/>
                        <a:cs typeface="Times New Roman"/>
                      </a:endParaRPr>
                    </a:p>
                  </a:txBody>
                  <a:tcPr marL="44450" marR="44450" marT="0" marB="0" anchor="ctr"/>
                </a:tc>
              </a:tr>
              <a:tr h="628664">
                <a:tc>
                  <a:txBody>
                    <a:bodyPr/>
                    <a:lstStyle/>
                    <a:p>
                      <a:pPr algn="ctr">
                        <a:lnSpc>
                          <a:spcPct val="115000"/>
                        </a:lnSpc>
                        <a:spcAft>
                          <a:spcPts val="0"/>
                        </a:spcAft>
                      </a:pPr>
                      <a:r>
                        <a:rPr lang="es-ES" sz="1400"/>
                        <a:t>Central Playas</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2.68</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1.79</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4 Esquinas -  Progreso</a:t>
                      </a:r>
                      <a:endParaRPr lang="es-EC" sz="1400" dirty="0">
                        <a:latin typeface="Calibri"/>
                        <a:ea typeface="Times New Roman"/>
                        <a:cs typeface="Times New Roman"/>
                      </a:endParaRPr>
                    </a:p>
                  </a:txBody>
                  <a:tcPr marL="44450" marR="44450" marT="0" marB="0" anchor="ctr"/>
                </a:tc>
              </a:tr>
              <a:tr h="700730">
                <a:tc>
                  <a:txBody>
                    <a:bodyPr/>
                    <a:lstStyle/>
                    <a:p>
                      <a:pPr algn="ctr">
                        <a:lnSpc>
                          <a:spcPct val="115000"/>
                        </a:lnSpc>
                        <a:spcAft>
                          <a:spcPts val="0"/>
                        </a:spcAft>
                      </a:pPr>
                      <a:r>
                        <a:rPr lang="es-ES" sz="1400"/>
                        <a:t>Interconexión</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1.41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1.33</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Hospital – El Morro</a:t>
                      </a:r>
                      <a:endParaRPr lang="es-EC" sz="1400" dirty="0">
                        <a:latin typeface="Calibri"/>
                        <a:ea typeface="Times New Roman"/>
                        <a:cs typeface="Times New Roman"/>
                      </a:endParaRPr>
                    </a:p>
                  </a:txBody>
                  <a:tcPr marL="44450" marR="44450" marT="0" marB="0" anchor="ctr"/>
                </a:tc>
              </a:tr>
            </a:tbl>
          </a:graphicData>
        </a:graphic>
      </p:graphicFrame>
      <p:sp>
        <p:nvSpPr>
          <p:cNvPr id="2" name="1 Título"/>
          <p:cNvSpPr>
            <a:spLocks noGrp="1"/>
          </p:cNvSpPr>
          <p:nvPr>
            <p:ph type="title"/>
          </p:nvPr>
        </p:nvSpPr>
        <p:spPr/>
        <p:txBody>
          <a:bodyPr>
            <a:noAutofit/>
          </a:bodyPr>
          <a:lstStyle/>
          <a:p>
            <a:r>
              <a:rPr lang="es-ES" sz="3200" dirty="0" smtClean="0"/>
              <a:t>Carga máxima de las alimentadoras,</a:t>
            </a:r>
            <a:br>
              <a:rPr lang="es-ES" sz="3200" dirty="0" smtClean="0"/>
            </a:br>
            <a:r>
              <a:rPr lang="es-ES" sz="3200" b="1" dirty="0" smtClean="0"/>
              <a:t>S/E Playas </a:t>
            </a:r>
            <a:endParaRPr lang="es-EC" sz="3200" b="1"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12</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b="1" dirty="0" smtClean="0"/>
              <a:t>Curvas de carga de las alimentadoras, S/E Playas</a:t>
            </a:r>
            <a:endParaRPr lang="es-EC" sz="3200" dirty="0"/>
          </a:p>
        </p:txBody>
      </p:sp>
      <p:graphicFrame>
        <p:nvGraphicFramePr>
          <p:cNvPr id="10" name="3 Gráfico"/>
          <p:cNvGraphicFramePr>
            <a:graphicFrameLocks/>
          </p:cNvGraphicFramePr>
          <p:nvPr/>
        </p:nvGraphicFramePr>
        <p:xfrm>
          <a:off x="214282" y="1428736"/>
          <a:ext cx="4214842" cy="2571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4 Gráfico"/>
          <p:cNvGraphicFramePr>
            <a:graphicFrameLocks/>
          </p:cNvGraphicFramePr>
          <p:nvPr/>
        </p:nvGraphicFramePr>
        <p:xfrm>
          <a:off x="4500562" y="1428736"/>
          <a:ext cx="4322420" cy="2571768"/>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
          <p:cNvPicPr>
            <a:picLocks noChangeAspect="1" noChangeArrowheads="1"/>
          </p:cNvPicPr>
          <p:nvPr/>
        </p:nvPicPr>
        <p:blipFill>
          <a:blip r:embed="rId4"/>
          <a:srcRect l="77428" t="46875" r="15771" b="48242"/>
          <a:stretch>
            <a:fillRect/>
          </a:stretch>
        </p:blipFill>
        <p:spPr bwMode="auto">
          <a:xfrm>
            <a:off x="6357950" y="500042"/>
            <a:ext cx="1071570" cy="576999"/>
          </a:xfrm>
          <a:prstGeom prst="rect">
            <a:avLst/>
          </a:prstGeom>
          <a:noFill/>
          <a:ln w="9525">
            <a:noFill/>
            <a:miter lim="800000"/>
            <a:headEnd/>
            <a:tailEnd/>
          </a:ln>
        </p:spPr>
      </p:pic>
      <p:graphicFrame>
        <p:nvGraphicFramePr>
          <p:cNvPr id="14" name="5 Gráfico"/>
          <p:cNvGraphicFramePr>
            <a:graphicFrameLocks/>
          </p:cNvGraphicFramePr>
          <p:nvPr/>
        </p:nvGraphicFramePr>
        <p:xfrm>
          <a:off x="142844" y="4000504"/>
          <a:ext cx="4214842" cy="2683074"/>
        </p:xfrm>
        <a:graphic>
          <a:graphicData uri="http://schemas.openxmlformats.org/drawingml/2006/chart">
            <c:chart xmlns:c="http://schemas.openxmlformats.org/drawingml/2006/chart" xmlns:r="http://schemas.openxmlformats.org/officeDocument/2006/relationships" r:id="rId5"/>
          </a:graphicData>
        </a:graphic>
      </p:graphicFrame>
      <p:sp>
        <p:nvSpPr>
          <p:cNvPr id="9" name="8 Marcador de número de diapositiva"/>
          <p:cNvSpPr>
            <a:spLocks noGrp="1"/>
          </p:cNvSpPr>
          <p:nvPr>
            <p:ph type="sldNum" sz="quarter" idx="12"/>
          </p:nvPr>
        </p:nvSpPr>
        <p:spPr/>
        <p:txBody>
          <a:bodyPr/>
          <a:lstStyle/>
          <a:p>
            <a:fld id="{132FADFE-3B8F-471C-ABF0-DBC7717ECBBC}" type="slidenum">
              <a:rPr lang="es-ES" smtClean="0"/>
              <a:pPr/>
              <a:t>13</a:t>
            </a:fld>
            <a:endParaRPr lang="es-ES"/>
          </a:p>
        </p:txBody>
      </p:sp>
      <p:sp>
        <p:nvSpPr>
          <p:cNvPr id="13" name="12 CuadroTexto"/>
          <p:cNvSpPr txBox="1"/>
          <p:nvPr/>
        </p:nvSpPr>
        <p:spPr>
          <a:xfrm>
            <a:off x="7429520" y="500042"/>
            <a:ext cx="1500166" cy="584775"/>
          </a:xfrm>
          <a:prstGeom prst="rect">
            <a:avLst/>
          </a:prstGeom>
          <a:noFill/>
        </p:spPr>
        <p:txBody>
          <a:bodyPr wrap="square" rtlCol="0">
            <a:spAutoFit/>
          </a:bodyPr>
          <a:lstStyle/>
          <a:p>
            <a:r>
              <a:rPr lang="es-EC" sz="1600" dirty="0" smtClean="0"/>
              <a:t>01</a:t>
            </a:r>
            <a:r>
              <a:rPr lang="en-US" sz="1600" dirty="0" smtClean="0"/>
              <a:t>/Oct/08</a:t>
            </a:r>
          </a:p>
          <a:p>
            <a:r>
              <a:rPr lang="es-EC" sz="1600" dirty="0" smtClean="0"/>
              <a:t>18</a:t>
            </a:r>
            <a:r>
              <a:rPr lang="en-US" sz="1600" dirty="0" smtClean="0"/>
              <a:t>/Feb/08</a:t>
            </a:r>
          </a:p>
        </p:txBody>
      </p:sp>
      <p:graphicFrame>
        <p:nvGraphicFramePr>
          <p:cNvPr id="16" name="4 Gráfico"/>
          <p:cNvGraphicFramePr>
            <a:graphicFrameLocks/>
          </p:cNvGraphicFramePr>
          <p:nvPr/>
        </p:nvGraphicFramePr>
        <p:xfrm>
          <a:off x="4500562" y="3929066"/>
          <a:ext cx="4286280" cy="292893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b="1" dirty="0" smtClean="0"/>
              <a:t>Número de transformadores y sus capacidades, S/E Posorja.</a:t>
            </a:r>
            <a:endParaRPr lang="es-EC" sz="3200" dirty="0"/>
          </a:p>
        </p:txBody>
      </p:sp>
      <p:graphicFrame>
        <p:nvGraphicFramePr>
          <p:cNvPr id="4" name="3 Tabla"/>
          <p:cNvGraphicFramePr>
            <a:graphicFrameLocks noGrp="1"/>
          </p:cNvGraphicFramePr>
          <p:nvPr/>
        </p:nvGraphicFramePr>
        <p:xfrm>
          <a:off x="446452" y="1785926"/>
          <a:ext cx="8251097" cy="3607983"/>
        </p:xfrm>
        <a:graphic>
          <a:graphicData uri="http://schemas.openxmlformats.org/drawingml/2006/table">
            <a:tbl>
              <a:tblPr firstRow="1" firstCol="1" bandRow="1" bandCol="1">
                <a:tableStyleId>{69012ECD-51FC-41F1-AA8D-1B2483CD663E}</a:tableStyleId>
              </a:tblPr>
              <a:tblGrid>
                <a:gridCol w="1285886"/>
                <a:gridCol w="428628"/>
                <a:gridCol w="428628"/>
                <a:gridCol w="357190"/>
                <a:gridCol w="428628"/>
                <a:gridCol w="571504"/>
                <a:gridCol w="428628"/>
                <a:gridCol w="1643074"/>
                <a:gridCol w="1357322"/>
                <a:gridCol w="1321609"/>
              </a:tblGrid>
              <a:tr h="748013">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400" dirty="0" smtClean="0"/>
                        <a:t>Alimentadora</a:t>
                      </a:r>
                      <a:endParaRPr lang="es-ES" sz="1400" dirty="0">
                        <a:solidFill>
                          <a:srgbClr val="000000"/>
                        </a:solidFill>
                        <a:latin typeface="Arial"/>
                        <a:ea typeface="Times New Roman"/>
                        <a:cs typeface="Times New Roman"/>
                      </a:endParaRPr>
                    </a:p>
                  </a:txBody>
                  <a:tcPr marL="44450" marR="44450" marT="0" marB="0" anchor="ctr"/>
                </a:tc>
                <a:tc gridSpan="6">
                  <a:txBody>
                    <a:bodyPr/>
                    <a:lstStyle/>
                    <a:p>
                      <a:pPr algn="ctr">
                        <a:lnSpc>
                          <a:spcPct val="115000"/>
                        </a:lnSpc>
                        <a:spcAft>
                          <a:spcPts val="0"/>
                        </a:spcAft>
                      </a:pPr>
                      <a:r>
                        <a:rPr lang="es-ES" sz="1400" dirty="0"/>
                        <a:t>Transformadores </a:t>
                      </a:r>
                      <a:r>
                        <a:rPr lang="es-ES" sz="1400" dirty="0" smtClean="0"/>
                        <a:t/>
                      </a:r>
                      <a:br>
                        <a:rPr lang="es-ES" sz="1400" dirty="0" smtClean="0"/>
                      </a:br>
                      <a:r>
                        <a:rPr lang="es-ES" sz="1400" dirty="0" smtClean="0"/>
                        <a:t>1Ø </a:t>
                      </a:r>
                      <a:r>
                        <a:rPr lang="es-ES" sz="1400" dirty="0" err="1" smtClean="0"/>
                        <a:t>Kva</a:t>
                      </a:r>
                      <a:endParaRPr lang="es-EC" sz="1400" dirty="0">
                        <a:latin typeface="Calibri"/>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1400" dirty="0"/>
                        <a:t>Transformadores </a:t>
                      </a:r>
                      <a:r>
                        <a:rPr lang="es-ES" sz="1400" dirty="0" smtClean="0"/>
                        <a:t> 3Ø Kva</a:t>
                      </a:r>
                      <a:endParaRPr lang="es-EC" sz="1400" b="1" dirty="0">
                        <a:latin typeface="Arial" pitchFamily="34" charset="0"/>
                        <a:ea typeface="Times New Roman"/>
                        <a:cs typeface="Arial" pitchFamily="34" charset="0"/>
                      </a:endParaRPr>
                    </a:p>
                  </a:txBody>
                  <a:tcPr marL="44450" marR="44450" marT="0" marB="0" anchor="ctr"/>
                </a:tc>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400" dirty="0" smtClean="0"/>
                        <a:t>Total Instalado</a:t>
                      </a:r>
                    </a:p>
                  </a:txBody>
                  <a:tcPr marL="44450" marR="44450" marT="0" marB="0" anchor="ctr"/>
                </a:tc>
                <a:tc rowSpan="2">
                  <a:txBody>
                    <a:bodyPr/>
                    <a:lstStyle/>
                    <a:p>
                      <a:pPr algn="ctr">
                        <a:lnSpc>
                          <a:spcPct val="115000"/>
                        </a:lnSpc>
                        <a:spcAft>
                          <a:spcPts val="0"/>
                        </a:spcAft>
                      </a:pPr>
                      <a:r>
                        <a:rPr lang="es-ES" sz="1400" dirty="0" smtClean="0">
                          <a:latin typeface="+mn-lt"/>
                          <a:cs typeface="Arial" pitchFamily="34" charset="0"/>
                        </a:rPr>
                        <a:t>Capacidad instalada </a:t>
                      </a:r>
                    </a:p>
                    <a:p>
                      <a:pPr algn="ctr">
                        <a:lnSpc>
                          <a:spcPct val="115000"/>
                        </a:lnSpc>
                        <a:spcAft>
                          <a:spcPts val="0"/>
                        </a:spcAft>
                      </a:pPr>
                      <a:r>
                        <a:rPr lang="es-ES" sz="1400" dirty="0" smtClean="0">
                          <a:latin typeface="+mn-lt"/>
                          <a:cs typeface="Arial" pitchFamily="34" charset="0"/>
                        </a:rPr>
                        <a:t>Mva</a:t>
                      </a:r>
                      <a:endParaRPr lang="es-EC" sz="1400" b="1" dirty="0">
                        <a:latin typeface="+mn-lt"/>
                        <a:ea typeface="Times New Roman"/>
                        <a:cs typeface="Arial" pitchFamily="34" charset="0"/>
                      </a:endParaRPr>
                    </a:p>
                  </a:txBody>
                  <a:tcPr marL="44450" marR="44450" marT="0" marB="0" anchor="ctr"/>
                </a:tc>
              </a:tr>
              <a:tr h="561705">
                <a:tc vMerge="1">
                  <a:txBody>
                    <a:bodyPr/>
                    <a:lstStyle/>
                    <a:p>
                      <a:pPr algn="ctr">
                        <a:lnSpc>
                          <a:spcPct val="115000"/>
                        </a:lnSpc>
                        <a:spcAft>
                          <a:spcPts val="0"/>
                        </a:spcAft>
                      </a:pP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5</a:t>
                      </a:r>
                      <a:endParaRPr lang="es-EC" sz="1400" dirty="0">
                        <a:latin typeface="Calibri"/>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r>
                        <a:rPr lang="es-ES" sz="1400" dirty="0"/>
                        <a:t>10</a:t>
                      </a:r>
                      <a:endParaRPr lang="es-EC" sz="1400" dirty="0">
                        <a:latin typeface="Calibri"/>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r>
                        <a:rPr lang="es-ES" sz="1400" dirty="0"/>
                        <a:t>15</a:t>
                      </a:r>
                      <a:endParaRPr lang="es-EC" sz="1400" dirty="0">
                        <a:latin typeface="Calibri"/>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r>
                        <a:rPr lang="es-ES" sz="1400" dirty="0"/>
                        <a:t>25</a:t>
                      </a:r>
                      <a:endParaRPr lang="es-EC" sz="1400" dirty="0">
                        <a:latin typeface="Calibri"/>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r>
                        <a:rPr lang="es-ES" sz="1400" dirty="0"/>
                        <a:t>37,5</a:t>
                      </a:r>
                      <a:endParaRPr lang="es-EC" sz="1400" dirty="0">
                        <a:latin typeface="Calibri"/>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r>
                        <a:rPr lang="es-ES" sz="1400" dirty="0"/>
                        <a:t>50</a:t>
                      </a:r>
                      <a:endParaRPr lang="es-EC" sz="1400" dirty="0">
                        <a:latin typeface="Calibri"/>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r>
                        <a:rPr lang="es-ES" sz="1400" dirty="0" smtClean="0"/>
                        <a:t>50 </a:t>
                      </a:r>
                      <a:endParaRPr lang="es-EC" sz="1400" dirty="0">
                        <a:latin typeface="Calibri"/>
                        <a:ea typeface="Times New Roman"/>
                        <a:cs typeface="Times New Roman"/>
                      </a:endParaRPr>
                    </a:p>
                  </a:txBody>
                  <a:tcPr marL="44450" marR="44450" marT="0" marB="0" anchor="ctr">
                    <a:solidFill>
                      <a:schemeClr val="bg2">
                        <a:lumMod val="90000"/>
                      </a:schemeClr>
                    </a:solidFill>
                  </a:tcPr>
                </a:tc>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C" sz="1400" b="1" dirty="0" smtClean="0">
                        <a:latin typeface="Arial" pitchFamily="34" charset="0"/>
                        <a:ea typeface="Times New Roman"/>
                        <a:cs typeface="Arial" pitchFamily="34" charset="0"/>
                      </a:endParaRPr>
                    </a:p>
                  </a:txBody>
                  <a:tcPr marL="44450" marR="44450" marT="0" marB="0" anchor="ctr"/>
                </a:tc>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s-EC" sz="1400" b="1" dirty="0" smtClean="0">
                        <a:latin typeface="Arial" pitchFamily="34" charset="0"/>
                        <a:ea typeface="Times New Roman"/>
                        <a:cs typeface="Arial" pitchFamily="34" charset="0"/>
                      </a:endParaRPr>
                    </a:p>
                  </a:txBody>
                  <a:tcPr marL="44450" marR="44450" marT="0" marB="0" anchor="ctr"/>
                </a:tc>
              </a:tr>
              <a:tr h="571438">
                <a:tc>
                  <a:txBody>
                    <a:bodyPr/>
                    <a:lstStyle/>
                    <a:p>
                      <a:pPr algn="ctr">
                        <a:lnSpc>
                          <a:spcPct val="115000"/>
                        </a:lnSpc>
                        <a:spcAft>
                          <a:spcPts val="0"/>
                        </a:spcAft>
                      </a:pPr>
                      <a:r>
                        <a:rPr lang="es-ES" sz="1400" dirty="0"/>
                        <a:t>Real</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4</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8</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4</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400" dirty="0" smtClean="0"/>
                        <a:t>27</a:t>
                      </a:r>
                      <a:endParaRPr lang="es-EC" sz="1400" dirty="0">
                        <a:latin typeface="Arial" pitchFamily="34" charset="0"/>
                        <a:ea typeface="Times New Roman"/>
                        <a:cs typeface="Arial" pitchFamily="34" charset="0"/>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smtClean="0"/>
                        <a:t>0.82</a:t>
                      </a:r>
                      <a:endParaRPr lang="es-EC" sz="1400" dirty="0" smtClean="0">
                        <a:latin typeface="Calibri"/>
                        <a:ea typeface="Times New Roman"/>
                        <a:cs typeface="Times New Roman"/>
                      </a:endParaRPr>
                    </a:p>
                  </a:txBody>
                  <a:tcPr marL="44450" marR="44450" marT="0" marB="0" anchor="ctr"/>
                </a:tc>
              </a:tr>
              <a:tr h="574219">
                <a:tc>
                  <a:txBody>
                    <a:bodyPr/>
                    <a:lstStyle/>
                    <a:p>
                      <a:pPr algn="ctr">
                        <a:lnSpc>
                          <a:spcPct val="115000"/>
                        </a:lnSpc>
                        <a:spcAft>
                          <a:spcPts val="0"/>
                        </a:spcAft>
                      </a:pPr>
                      <a:r>
                        <a:rPr lang="es-ES" sz="1400" dirty="0"/>
                        <a:t>Jambelí</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3</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8</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400" dirty="0" smtClean="0"/>
                        <a:t>23</a:t>
                      </a:r>
                      <a:endParaRPr lang="es-EC" sz="1400" dirty="0" smtClean="0">
                        <a:latin typeface="Arial" pitchFamily="34" charset="0"/>
                        <a:ea typeface="Times New Roman"/>
                        <a:cs typeface="Arial" pitchFamily="34" charset="0"/>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smtClean="0"/>
                        <a:t>0.65</a:t>
                      </a:r>
                      <a:endParaRPr lang="es-EC" sz="1400" dirty="0" smtClean="0">
                        <a:latin typeface="Calibri"/>
                        <a:ea typeface="Times New Roman"/>
                        <a:cs typeface="Times New Roman"/>
                      </a:endParaRPr>
                    </a:p>
                  </a:txBody>
                  <a:tcPr marL="44450" marR="44450" marT="0" marB="0" anchor="ctr"/>
                </a:tc>
              </a:tr>
              <a:tr h="581170">
                <a:tc>
                  <a:txBody>
                    <a:bodyPr/>
                    <a:lstStyle/>
                    <a:p>
                      <a:pPr algn="ctr">
                        <a:lnSpc>
                          <a:spcPct val="115000"/>
                        </a:lnSpc>
                        <a:spcAft>
                          <a:spcPts val="0"/>
                        </a:spcAft>
                      </a:pPr>
                      <a:r>
                        <a:rPr lang="es-ES" sz="1400" dirty="0"/>
                        <a:t>Posorja</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5</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6</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9</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400" dirty="0" smtClean="0"/>
                        <a:t>31</a:t>
                      </a:r>
                      <a:endParaRPr lang="es-EC" sz="1400" dirty="0">
                        <a:latin typeface="Arial" pitchFamily="34" charset="0"/>
                        <a:ea typeface="Times New Roman"/>
                        <a:cs typeface="Arial" pitchFamily="34" charset="0"/>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smtClean="0"/>
                        <a:t>0.72</a:t>
                      </a:r>
                      <a:endParaRPr lang="es-EC" sz="1400" dirty="0" smtClean="0">
                        <a:latin typeface="Calibri"/>
                        <a:ea typeface="Times New Roman"/>
                        <a:cs typeface="Times New Roman"/>
                      </a:endParaRPr>
                    </a:p>
                  </a:txBody>
                  <a:tcPr marL="44450" marR="44450" marT="0" marB="0" anchor="ctr"/>
                </a:tc>
              </a:tr>
              <a:tr h="571438">
                <a:tc>
                  <a:txBody>
                    <a:bodyPr/>
                    <a:lstStyle/>
                    <a:p>
                      <a:pPr algn="ctr">
                        <a:lnSpc>
                          <a:spcPct val="115000"/>
                        </a:lnSpc>
                        <a:spcAft>
                          <a:spcPts val="0"/>
                        </a:spcAft>
                      </a:pPr>
                      <a:r>
                        <a:rPr lang="es-ES" sz="1400" dirty="0"/>
                        <a:t>Camposorja</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4</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13</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19</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32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16</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400" dirty="0" smtClean="0"/>
                        <a:t>85</a:t>
                      </a:r>
                      <a:endParaRPr lang="es-EC" sz="1400" dirty="0" smtClean="0">
                        <a:latin typeface="Arial" pitchFamily="34" charset="0"/>
                        <a:cs typeface="Arial" pitchFamily="34" charset="0"/>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smtClean="0"/>
                        <a:t>1.88</a:t>
                      </a:r>
                      <a:endParaRPr lang="es-EC" sz="1400" dirty="0" smtClean="0">
                        <a:latin typeface="Calibri"/>
                        <a:ea typeface="Times New Roman"/>
                        <a:cs typeface="Times New Roman"/>
                      </a:endParaRPr>
                    </a:p>
                  </a:txBody>
                  <a:tcPr marL="44450" marR="44450" marT="0" marB="0" anchor="ctr"/>
                </a:tc>
              </a:tr>
            </a:tbl>
          </a:graphicData>
        </a:graphic>
      </p:graphicFrame>
      <p:sp>
        <p:nvSpPr>
          <p:cNvPr id="6" name="5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b="1" dirty="0" smtClean="0"/>
              <a:t>Número de transformadores y sus capacidades, S/E Playas.</a:t>
            </a:r>
            <a:endParaRPr lang="es-EC" sz="3200" dirty="0"/>
          </a:p>
        </p:txBody>
      </p:sp>
      <p:graphicFrame>
        <p:nvGraphicFramePr>
          <p:cNvPr id="4" name="3 Tabla"/>
          <p:cNvGraphicFramePr>
            <a:graphicFrameLocks noGrp="1"/>
          </p:cNvGraphicFramePr>
          <p:nvPr/>
        </p:nvGraphicFramePr>
        <p:xfrm>
          <a:off x="917500" y="1785926"/>
          <a:ext cx="7309001" cy="3607983"/>
        </p:xfrm>
        <a:graphic>
          <a:graphicData uri="http://schemas.openxmlformats.org/drawingml/2006/table">
            <a:tbl>
              <a:tblPr firstRow="1" firstCol="1" bandRow="1" bandCol="1">
                <a:tableStyleId>{69012ECD-51FC-41F1-AA8D-1B2483CD663E}</a:tableStyleId>
              </a:tblPr>
              <a:tblGrid>
                <a:gridCol w="1447524"/>
                <a:gridCol w="466316"/>
                <a:gridCol w="388596"/>
                <a:gridCol w="456859"/>
                <a:gridCol w="428628"/>
                <a:gridCol w="428628"/>
                <a:gridCol w="571504"/>
                <a:gridCol w="571504"/>
                <a:gridCol w="1192120"/>
                <a:gridCol w="1357322"/>
              </a:tblGrid>
              <a:tr h="748013">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400" dirty="0" smtClean="0">
                          <a:latin typeface="+mn-lt"/>
                        </a:rPr>
                        <a:t>Alimentadora</a:t>
                      </a:r>
                      <a:endParaRPr lang="es-EC" sz="1400" dirty="0" smtClean="0">
                        <a:latin typeface="+mn-lt"/>
                      </a:endParaRPr>
                    </a:p>
                  </a:txBody>
                  <a:tcPr marL="44450" marR="44450" marT="0" marB="0" anchor="ctr"/>
                </a:tc>
                <a:tc gridSpan="7">
                  <a:txBody>
                    <a:bodyPr/>
                    <a:lstStyle/>
                    <a:p>
                      <a:pPr algn="ctr">
                        <a:lnSpc>
                          <a:spcPct val="115000"/>
                        </a:lnSpc>
                        <a:spcAft>
                          <a:spcPts val="0"/>
                        </a:spcAft>
                      </a:pPr>
                      <a:r>
                        <a:rPr lang="es-ES" sz="1400" dirty="0">
                          <a:latin typeface="+mn-lt"/>
                        </a:rPr>
                        <a:t>Transformadores </a:t>
                      </a:r>
                      <a:r>
                        <a:rPr lang="es-ES" sz="1400" dirty="0" smtClean="0">
                          <a:latin typeface="+mn-lt"/>
                        </a:rPr>
                        <a:t>1Ø </a:t>
                      </a:r>
                    </a:p>
                    <a:p>
                      <a:pPr algn="ctr">
                        <a:lnSpc>
                          <a:spcPct val="115000"/>
                        </a:lnSpc>
                        <a:spcAft>
                          <a:spcPts val="0"/>
                        </a:spcAft>
                      </a:pPr>
                      <a:r>
                        <a:rPr lang="es-ES" sz="1400" dirty="0" smtClean="0">
                          <a:latin typeface="+mn-lt"/>
                        </a:rPr>
                        <a:t>Kva</a:t>
                      </a:r>
                      <a:endParaRPr lang="es-EC" sz="1400" dirty="0">
                        <a:latin typeface="+mn-lt"/>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algn="ctr">
                        <a:lnSpc>
                          <a:spcPct val="115000"/>
                        </a:lnSpc>
                        <a:spcAft>
                          <a:spcPts val="0"/>
                        </a:spcAft>
                      </a:pPr>
                      <a:endParaRPr lang="es-EC" sz="20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400" dirty="0" smtClean="0">
                          <a:latin typeface="+mn-lt"/>
                        </a:rPr>
                        <a:t>Total</a:t>
                      </a:r>
                    </a:p>
                    <a:p>
                      <a:pPr marL="0" marR="0" indent="0" algn="ctr" defTabSz="914400" rtl="0" eaLnBrk="1" fontAlgn="auto" latinLnBrk="0" hangingPunct="1">
                        <a:lnSpc>
                          <a:spcPct val="115000"/>
                        </a:lnSpc>
                        <a:spcBef>
                          <a:spcPts val="0"/>
                        </a:spcBef>
                        <a:spcAft>
                          <a:spcPts val="0"/>
                        </a:spcAft>
                        <a:buClrTx/>
                        <a:buSzTx/>
                        <a:buFontTx/>
                        <a:buNone/>
                        <a:tabLst/>
                        <a:defRPr/>
                      </a:pPr>
                      <a:r>
                        <a:rPr lang="es-EC" sz="1400" dirty="0" smtClean="0">
                          <a:latin typeface="+mn-lt"/>
                          <a:ea typeface="Times New Roman"/>
                          <a:cs typeface="Times New Roman"/>
                        </a:rPr>
                        <a:t>Instalado</a:t>
                      </a:r>
                      <a:endParaRPr lang="es-EC" sz="1400" dirty="0">
                        <a:latin typeface="+mn-lt"/>
                        <a:ea typeface="Times New Roman"/>
                        <a:cs typeface="Times New Roman"/>
                      </a:endParaRPr>
                    </a:p>
                  </a:txBody>
                  <a:tcPr marL="44450" marR="44450" marT="0" marB="0" anchor="ctr"/>
                </a:tc>
                <a:tc rowSpan="2">
                  <a:txBody>
                    <a:bodyPr/>
                    <a:lstStyle/>
                    <a:p>
                      <a:pPr algn="ctr">
                        <a:lnSpc>
                          <a:spcPct val="115000"/>
                        </a:lnSpc>
                        <a:spcAft>
                          <a:spcPts val="0"/>
                        </a:spcAft>
                      </a:pPr>
                      <a:r>
                        <a:rPr lang="es-ES" sz="1400" dirty="0" smtClean="0">
                          <a:latin typeface="+mn-lt"/>
                        </a:rPr>
                        <a:t>Capacidad instalada </a:t>
                      </a:r>
                    </a:p>
                    <a:p>
                      <a:pPr algn="ctr">
                        <a:lnSpc>
                          <a:spcPct val="115000"/>
                        </a:lnSpc>
                        <a:spcAft>
                          <a:spcPts val="0"/>
                        </a:spcAft>
                      </a:pPr>
                      <a:r>
                        <a:rPr lang="es-ES" sz="1400" dirty="0" smtClean="0">
                          <a:latin typeface="+mn-lt"/>
                        </a:rPr>
                        <a:t>Mva</a:t>
                      </a:r>
                      <a:endParaRPr lang="es-EC" sz="1400" b="1" dirty="0" smtClean="0">
                        <a:latin typeface="+mn-lt"/>
                        <a:ea typeface="Times New Roman"/>
                        <a:cs typeface="Arial" pitchFamily="34" charset="0"/>
                      </a:endParaRPr>
                    </a:p>
                  </a:txBody>
                  <a:tcPr marL="44450" marR="44450" marT="0" marB="0" anchor="ctr"/>
                </a:tc>
              </a:tr>
              <a:tr h="561705">
                <a:tc vMerge="1">
                  <a:txBody>
                    <a:bodyPr/>
                    <a:lstStyle/>
                    <a:p>
                      <a:pPr algn="ctr">
                        <a:lnSpc>
                          <a:spcPct val="115000"/>
                        </a:lnSpc>
                        <a:spcAft>
                          <a:spcPts val="0"/>
                        </a:spcAft>
                      </a:pP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latin typeface="+mn-lt"/>
                        </a:rPr>
                        <a:t>5</a:t>
                      </a:r>
                      <a:endParaRPr lang="es-EC" sz="1400" dirty="0">
                        <a:latin typeface="+mn-lt"/>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r>
                        <a:rPr lang="es-ES" sz="1400" dirty="0">
                          <a:latin typeface="+mn-lt"/>
                        </a:rPr>
                        <a:t>7,5</a:t>
                      </a:r>
                      <a:endParaRPr lang="es-EC" sz="1400" dirty="0">
                        <a:latin typeface="+mn-lt"/>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r>
                        <a:rPr lang="es-ES" sz="1400" dirty="0">
                          <a:latin typeface="+mn-lt"/>
                        </a:rPr>
                        <a:t>10</a:t>
                      </a:r>
                      <a:endParaRPr lang="es-EC" sz="1400" dirty="0">
                        <a:latin typeface="+mn-lt"/>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r>
                        <a:rPr lang="es-ES" sz="1400" dirty="0">
                          <a:latin typeface="+mn-lt"/>
                        </a:rPr>
                        <a:t>15</a:t>
                      </a:r>
                      <a:endParaRPr lang="es-EC" sz="1400" dirty="0">
                        <a:latin typeface="+mn-lt"/>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r>
                        <a:rPr lang="es-ES" sz="1400" dirty="0">
                          <a:latin typeface="+mn-lt"/>
                        </a:rPr>
                        <a:t>25</a:t>
                      </a:r>
                      <a:endParaRPr lang="es-EC" sz="1400" dirty="0">
                        <a:latin typeface="+mn-lt"/>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r>
                        <a:rPr lang="es-ES" sz="1400" dirty="0">
                          <a:latin typeface="+mn-lt"/>
                        </a:rPr>
                        <a:t>37,5</a:t>
                      </a:r>
                      <a:endParaRPr lang="es-EC" sz="1400" dirty="0">
                        <a:latin typeface="+mn-lt"/>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r>
                        <a:rPr lang="es-ES" sz="1400" dirty="0">
                          <a:latin typeface="+mn-lt"/>
                        </a:rPr>
                        <a:t>50</a:t>
                      </a:r>
                      <a:endParaRPr lang="es-EC" sz="1400" dirty="0">
                        <a:latin typeface="+mn-lt"/>
                        <a:ea typeface="Times New Roman"/>
                        <a:cs typeface="Times New Roman"/>
                      </a:endParaRPr>
                    </a:p>
                  </a:txBody>
                  <a:tcPr marL="44450" marR="44450" marT="0" marB="0" anchor="ctr">
                    <a:solidFill>
                      <a:schemeClr val="bg2">
                        <a:lumMod val="90000"/>
                      </a:schemeClr>
                    </a:solidFill>
                  </a:tcPr>
                </a:tc>
                <a:tc vMerge="1">
                  <a:txBody>
                    <a:bodyPr/>
                    <a:lstStyle/>
                    <a:p>
                      <a:pPr algn="ctr">
                        <a:lnSpc>
                          <a:spcPct val="115000"/>
                        </a:lnSpc>
                        <a:spcAft>
                          <a:spcPts val="0"/>
                        </a:spcAft>
                      </a:pPr>
                      <a:endParaRPr lang="es-EC" sz="1400" b="1" dirty="0">
                        <a:latin typeface="Arial" pitchFamily="34" charset="0"/>
                        <a:ea typeface="Times New Roman"/>
                        <a:cs typeface="Arial" pitchFamily="34" charset="0"/>
                      </a:endParaRPr>
                    </a:p>
                  </a:txBody>
                  <a:tcPr marL="44450" marR="44450" marT="0" marB="0" anchor="ctr"/>
                </a:tc>
                <a:tc vMerge="1">
                  <a:txBody>
                    <a:bodyPr/>
                    <a:lstStyle/>
                    <a:p>
                      <a:pPr algn="ctr">
                        <a:lnSpc>
                          <a:spcPct val="115000"/>
                        </a:lnSpc>
                        <a:spcAft>
                          <a:spcPts val="0"/>
                        </a:spcAft>
                      </a:pPr>
                      <a:endParaRPr lang="es-EC" sz="1400" b="1" dirty="0">
                        <a:latin typeface="Arial" pitchFamily="34" charset="0"/>
                        <a:ea typeface="Times New Roman"/>
                        <a:cs typeface="Arial" pitchFamily="34" charset="0"/>
                      </a:endParaRPr>
                    </a:p>
                  </a:txBody>
                  <a:tcPr marL="44450" marR="44450" marT="0" marB="0" anchor="ctr"/>
                </a:tc>
              </a:tr>
              <a:tr h="571438">
                <a:tc>
                  <a:txBody>
                    <a:bodyPr/>
                    <a:lstStyle/>
                    <a:p>
                      <a:pPr algn="ctr">
                        <a:lnSpc>
                          <a:spcPct val="115000"/>
                        </a:lnSpc>
                        <a:spcAft>
                          <a:spcPts val="0"/>
                        </a:spcAft>
                      </a:pPr>
                      <a:r>
                        <a:rPr lang="es-ES" sz="1400" dirty="0"/>
                        <a:t>Victoria</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4</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30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45</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29</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8</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400" dirty="0" smtClean="0"/>
                        <a:t>129</a:t>
                      </a:r>
                      <a:endParaRPr lang="es-EC" sz="1400" dirty="0">
                        <a:latin typeface="Arial" pitchFamily="34" charset="0"/>
                        <a:ea typeface="Times New Roman"/>
                        <a:cs typeface="Arial" pitchFamily="34" charset="0"/>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smtClean="0"/>
                        <a:t>3.21</a:t>
                      </a:r>
                      <a:endParaRPr lang="es-EC" sz="1400" dirty="0" smtClean="0">
                        <a:latin typeface="Calibri"/>
                        <a:ea typeface="Times New Roman"/>
                        <a:cs typeface="Times New Roman"/>
                      </a:endParaRPr>
                    </a:p>
                  </a:txBody>
                  <a:tcPr marL="44450" marR="44450" marT="0" marB="0" anchor="ctr"/>
                </a:tc>
              </a:tr>
              <a:tr h="574219">
                <a:tc>
                  <a:txBody>
                    <a:bodyPr/>
                    <a:lstStyle/>
                    <a:p>
                      <a:pPr algn="ctr">
                        <a:lnSpc>
                          <a:spcPct val="115000"/>
                        </a:lnSpc>
                        <a:spcAft>
                          <a:spcPts val="0"/>
                        </a:spcAft>
                      </a:pPr>
                      <a:r>
                        <a:rPr lang="es-ES" sz="1400" dirty="0"/>
                        <a:t>Central Playas</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16</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48</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39</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19</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400" dirty="0" smtClean="0"/>
                        <a:t>127</a:t>
                      </a:r>
                      <a:endParaRPr lang="es-EC" sz="1400" dirty="0">
                        <a:latin typeface="Arial" pitchFamily="34" charset="0"/>
                        <a:ea typeface="Times New Roman"/>
                        <a:cs typeface="Arial" pitchFamily="34" charset="0"/>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smtClean="0"/>
                        <a:t>2.68</a:t>
                      </a:r>
                      <a:endParaRPr lang="es-EC" sz="1400" dirty="0" smtClean="0">
                        <a:latin typeface="Calibri"/>
                        <a:ea typeface="Times New Roman"/>
                        <a:cs typeface="Times New Roman"/>
                      </a:endParaRPr>
                    </a:p>
                  </a:txBody>
                  <a:tcPr marL="44450" marR="44450" marT="0" marB="0" anchor="ctr"/>
                </a:tc>
              </a:tr>
              <a:tr h="581170">
                <a:tc>
                  <a:txBody>
                    <a:bodyPr/>
                    <a:lstStyle/>
                    <a:p>
                      <a:pPr algn="ctr">
                        <a:lnSpc>
                          <a:spcPct val="115000"/>
                        </a:lnSpc>
                        <a:spcAft>
                          <a:spcPts val="0"/>
                        </a:spcAft>
                      </a:pPr>
                      <a:r>
                        <a:rPr lang="es-ES" sz="1400" dirty="0"/>
                        <a:t>Sector Centro</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8</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21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32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400" dirty="0" smtClean="0"/>
                        <a:t>66</a:t>
                      </a:r>
                      <a:endParaRPr lang="es-EC" sz="1400" dirty="0">
                        <a:latin typeface="Arial" pitchFamily="34" charset="0"/>
                        <a:ea typeface="Times New Roman"/>
                        <a:cs typeface="Arial" pitchFamily="34" charset="0"/>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smtClean="0"/>
                        <a:t>1.97</a:t>
                      </a:r>
                      <a:endParaRPr lang="es-EC" sz="1400" dirty="0" smtClean="0">
                        <a:latin typeface="Calibri"/>
                        <a:ea typeface="Times New Roman"/>
                        <a:cs typeface="Times New Roman"/>
                      </a:endParaRPr>
                    </a:p>
                  </a:txBody>
                  <a:tcPr marL="44450" marR="44450" marT="0" marB="0" anchor="ctr"/>
                </a:tc>
              </a:tr>
              <a:tr h="571438">
                <a:tc>
                  <a:txBody>
                    <a:bodyPr/>
                    <a:lstStyle/>
                    <a:p>
                      <a:pPr algn="ctr">
                        <a:lnSpc>
                          <a:spcPct val="115000"/>
                        </a:lnSpc>
                        <a:spcAft>
                          <a:spcPts val="0"/>
                        </a:spcAft>
                      </a:pPr>
                      <a:r>
                        <a:rPr lang="es-ES" sz="1400" dirty="0"/>
                        <a:t>Interconexión</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5</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15</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29</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11</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400" dirty="0" smtClean="0"/>
                        <a:t>61</a:t>
                      </a:r>
                      <a:endParaRPr lang="es-EC" sz="1400" dirty="0">
                        <a:latin typeface="Arial" pitchFamily="34" charset="0"/>
                        <a:ea typeface="Times New Roman"/>
                        <a:cs typeface="Arial" pitchFamily="34" charset="0"/>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smtClean="0"/>
                        <a:t>1.41</a:t>
                      </a:r>
                      <a:endParaRPr lang="es-EC" sz="1400" dirty="0" smtClean="0">
                        <a:latin typeface="Calibri"/>
                        <a:ea typeface="Times New Roman"/>
                        <a:cs typeface="Times New Roman"/>
                      </a:endParaRPr>
                    </a:p>
                  </a:txBody>
                  <a:tcPr marL="44450" marR="44450" marT="0" marB="0" anchor="ctr"/>
                </a:tc>
              </a:tr>
            </a:tbl>
          </a:graphicData>
        </a:graphic>
      </p:graphicFrame>
      <p:sp>
        <p:nvSpPr>
          <p:cNvPr id="7" name="6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764369" y="1571612"/>
          <a:ext cx="7615262" cy="4429156"/>
        </p:xfrm>
        <a:graphic>
          <a:graphicData uri="http://schemas.openxmlformats.org/drawingml/2006/table">
            <a:tbl>
              <a:tblPr firstRow="1" firstCol="1" bandRow="1" bandCol="1">
                <a:tableStyleId>{69012ECD-51FC-41F1-AA8D-1B2483CD663E}</a:tableStyleId>
              </a:tblPr>
              <a:tblGrid>
                <a:gridCol w="1685908"/>
                <a:gridCol w="2000264"/>
                <a:gridCol w="2143140"/>
                <a:gridCol w="1785950"/>
              </a:tblGrid>
              <a:tr h="642942">
                <a:tc>
                  <a:txBody>
                    <a:bodyPr/>
                    <a:lstStyle/>
                    <a:p>
                      <a:pPr marL="0" marR="21590" indent="0" algn="ctr" defTabSz="914400" rtl="0" eaLnBrk="1" fontAlgn="auto" latinLnBrk="0" hangingPunct="1">
                        <a:lnSpc>
                          <a:spcPts val="1755"/>
                        </a:lnSpc>
                        <a:spcBef>
                          <a:spcPts val="0"/>
                        </a:spcBef>
                        <a:spcAft>
                          <a:spcPts val="0"/>
                        </a:spcAft>
                        <a:buClrTx/>
                        <a:buSzTx/>
                        <a:buFontTx/>
                        <a:buNone/>
                        <a:tabLst/>
                        <a:defRPr/>
                      </a:pPr>
                      <a:r>
                        <a:rPr lang="es-EC" sz="1400" dirty="0" smtClean="0">
                          <a:solidFill>
                            <a:schemeClr val="bg1"/>
                          </a:solidFill>
                          <a:latin typeface="+mn-lt"/>
                          <a:ea typeface="Times New Roman"/>
                          <a:cs typeface="Times New Roman"/>
                        </a:rPr>
                        <a:t>Sub</a:t>
                      </a:r>
                      <a:r>
                        <a:rPr lang="es-EC" sz="1400" baseline="0" dirty="0" smtClean="0">
                          <a:solidFill>
                            <a:schemeClr val="bg1"/>
                          </a:solidFill>
                          <a:latin typeface="+mn-lt"/>
                          <a:ea typeface="Times New Roman"/>
                          <a:cs typeface="Times New Roman"/>
                        </a:rPr>
                        <a:t>estación Posorja</a:t>
                      </a:r>
                      <a:endParaRPr lang="es-EC" sz="11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marR="21590" algn="ctr">
                        <a:lnSpc>
                          <a:spcPts val="1755"/>
                        </a:lnSpc>
                        <a:spcAft>
                          <a:spcPts val="0"/>
                        </a:spcAft>
                      </a:pPr>
                      <a:r>
                        <a:rPr lang="es-ES" sz="1200" b="1" spc="-5" dirty="0">
                          <a:solidFill>
                            <a:schemeClr val="bg1"/>
                          </a:solidFill>
                        </a:rPr>
                        <a:t>Número de Capacitores</a:t>
                      </a:r>
                      <a:endParaRPr lang="es-EC" sz="11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marR="21590" algn="ctr">
                        <a:lnSpc>
                          <a:spcPts val="1755"/>
                        </a:lnSpc>
                        <a:spcAft>
                          <a:spcPts val="0"/>
                        </a:spcAft>
                      </a:pPr>
                      <a:r>
                        <a:rPr lang="es-ES" sz="1200" b="1" spc="-5" dirty="0">
                          <a:solidFill>
                            <a:schemeClr val="bg1"/>
                          </a:solidFill>
                        </a:rPr>
                        <a:t>Ubicación de Capacitores </a:t>
                      </a:r>
                      <a:endParaRPr lang="es-ES" sz="1200" b="1" spc="-5" dirty="0" smtClean="0">
                        <a:solidFill>
                          <a:schemeClr val="bg1"/>
                        </a:solidFill>
                      </a:endParaRPr>
                    </a:p>
                    <a:p>
                      <a:pPr marR="21590" algn="ctr">
                        <a:lnSpc>
                          <a:spcPts val="1755"/>
                        </a:lnSpc>
                        <a:spcAft>
                          <a:spcPts val="0"/>
                        </a:spcAft>
                      </a:pPr>
                      <a:r>
                        <a:rPr lang="es-ES" sz="1200" b="1" spc="-5" dirty="0" smtClean="0">
                          <a:solidFill>
                            <a:schemeClr val="bg1"/>
                          </a:solidFill>
                        </a:rPr>
                        <a:t>Km</a:t>
                      </a:r>
                      <a:endParaRPr lang="es-EC" sz="11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marR="21590" algn="ctr">
                        <a:lnSpc>
                          <a:spcPts val="1755"/>
                        </a:lnSpc>
                        <a:spcAft>
                          <a:spcPts val="0"/>
                        </a:spcAft>
                      </a:pPr>
                      <a:r>
                        <a:rPr lang="es-ES" sz="1200" b="1" spc="-5" dirty="0">
                          <a:solidFill>
                            <a:schemeClr val="bg1"/>
                          </a:solidFill>
                        </a:rPr>
                        <a:t>Capacidad Instaladas </a:t>
                      </a:r>
                      <a:endParaRPr lang="es-ES" sz="1200" b="1" spc="-5" dirty="0" smtClean="0">
                        <a:solidFill>
                          <a:schemeClr val="bg1"/>
                        </a:solidFill>
                      </a:endParaRPr>
                    </a:p>
                    <a:p>
                      <a:pPr marR="21590" algn="ctr">
                        <a:lnSpc>
                          <a:spcPts val="1755"/>
                        </a:lnSpc>
                        <a:spcAft>
                          <a:spcPts val="0"/>
                        </a:spcAft>
                      </a:pPr>
                      <a:r>
                        <a:rPr lang="es-ES" sz="1200" b="1" spc="-5" dirty="0" err="1" smtClean="0">
                          <a:solidFill>
                            <a:schemeClr val="bg1"/>
                          </a:solidFill>
                        </a:rPr>
                        <a:t>Kvar</a:t>
                      </a:r>
                      <a:endParaRPr lang="es-EC" sz="1100" b="1" dirty="0">
                        <a:solidFill>
                          <a:schemeClr val="bg1"/>
                        </a:solidFill>
                        <a:latin typeface="Calibri"/>
                        <a:ea typeface="Times New Roman"/>
                        <a:cs typeface="Times New Roman"/>
                      </a:endParaRPr>
                    </a:p>
                  </a:txBody>
                  <a:tcPr marL="68580" marR="68580" marT="0" marB="0" anchor="ctr">
                    <a:solidFill>
                      <a:schemeClr val="accent1"/>
                    </a:solidFill>
                  </a:tcPr>
                </a:tc>
              </a:tr>
              <a:tr h="357190">
                <a:tc>
                  <a:txBody>
                    <a:bodyPr/>
                    <a:lstStyle/>
                    <a:p>
                      <a:pPr marR="21590" algn="ctr">
                        <a:lnSpc>
                          <a:spcPts val="1755"/>
                        </a:lnSpc>
                        <a:spcAft>
                          <a:spcPts val="0"/>
                        </a:spcAft>
                      </a:pPr>
                      <a:r>
                        <a:rPr lang="es-ES" sz="1400" spc="-5" dirty="0"/>
                        <a:t>Real</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1</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smtClean="0"/>
                        <a:t>0.78</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600</a:t>
                      </a:r>
                      <a:endParaRPr lang="es-EC" sz="1400" dirty="0">
                        <a:latin typeface="Calibri"/>
                        <a:ea typeface="Times New Roman"/>
                        <a:cs typeface="Times New Roman"/>
                      </a:endParaRPr>
                    </a:p>
                  </a:txBody>
                  <a:tcPr marL="68580" marR="68580" marT="0" marB="0" anchor="ctr"/>
                </a:tc>
              </a:tr>
              <a:tr h="357190">
                <a:tc>
                  <a:txBody>
                    <a:bodyPr/>
                    <a:lstStyle/>
                    <a:p>
                      <a:pPr marR="21590" algn="ctr">
                        <a:lnSpc>
                          <a:spcPts val="1755"/>
                        </a:lnSpc>
                        <a:spcAft>
                          <a:spcPts val="0"/>
                        </a:spcAft>
                      </a:pPr>
                      <a:r>
                        <a:rPr lang="es-ES" sz="1400" spc="-5" dirty="0"/>
                        <a:t>Posorja</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1</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smtClean="0"/>
                        <a:t>5.75</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a:t>600</a:t>
                      </a:r>
                      <a:endParaRPr lang="es-EC" sz="1400">
                        <a:latin typeface="Calibri"/>
                        <a:ea typeface="Times New Roman"/>
                        <a:cs typeface="Times New Roman"/>
                      </a:endParaRPr>
                    </a:p>
                  </a:txBody>
                  <a:tcPr marL="68580" marR="68580" marT="0" marB="0" anchor="ctr"/>
                </a:tc>
              </a:tr>
              <a:tr h="357190">
                <a:tc>
                  <a:txBody>
                    <a:bodyPr/>
                    <a:lstStyle/>
                    <a:p>
                      <a:pPr marR="21590" algn="ctr">
                        <a:lnSpc>
                          <a:spcPts val="1755"/>
                        </a:lnSpc>
                        <a:spcAft>
                          <a:spcPts val="0"/>
                        </a:spcAft>
                      </a:pPr>
                      <a:r>
                        <a:rPr lang="es-ES" sz="1400" spc="-5"/>
                        <a:t>Camposorja</a:t>
                      </a:r>
                      <a:endParaRPr lang="es-EC" sz="140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a:t>0</a:t>
                      </a:r>
                      <a:endParaRPr lang="es-EC" sz="140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0</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a:t>0</a:t>
                      </a:r>
                      <a:endParaRPr lang="es-EC" sz="1400">
                        <a:latin typeface="Calibri"/>
                        <a:ea typeface="Times New Roman"/>
                        <a:cs typeface="Times New Roman"/>
                      </a:endParaRPr>
                    </a:p>
                  </a:txBody>
                  <a:tcPr marL="68580" marR="68580" marT="0" marB="0" anchor="ctr"/>
                </a:tc>
              </a:tr>
              <a:tr h="357190">
                <a:tc>
                  <a:txBody>
                    <a:bodyPr/>
                    <a:lstStyle/>
                    <a:p>
                      <a:pPr marR="21590" algn="ctr">
                        <a:lnSpc>
                          <a:spcPts val="1755"/>
                        </a:lnSpc>
                        <a:spcAft>
                          <a:spcPts val="0"/>
                        </a:spcAft>
                      </a:pPr>
                      <a:r>
                        <a:rPr lang="es-ES" sz="1400" spc="-5" dirty="0"/>
                        <a:t>Jambelí</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a:t>0</a:t>
                      </a:r>
                      <a:endParaRPr lang="es-EC" sz="140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a:t>0</a:t>
                      </a:r>
                      <a:endParaRPr lang="es-EC" sz="140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0</a:t>
                      </a:r>
                      <a:endParaRPr lang="es-EC" sz="1400" dirty="0">
                        <a:latin typeface="Calibri"/>
                        <a:ea typeface="Times New Roman"/>
                        <a:cs typeface="Times New Roman"/>
                      </a:endParaRPr>
                    </a:p>
                  </a:txBody>
                  <a:tcPr marL="68580" marR="68580" marT="0" marB="0" anchor="ctr"/>
                </a:tc>
              </a:tr>
              <a:tr h="357190">
                <a:tc gridSpan="4">
                  <a:txBody>
                    <a:bodyPr/>
                    <a:lstStyle/>
                    <a:p>
                      <a:pPr marR="21590" algn="ctr">
                        <a:lnSpc>
                          <a:spcPts val="1755"/>
                        </a:lnSpc>
                        <a:spcAft>
                          <a:spcPts val="0"/>
                        </a:spcAft>
                      </a:pPr>
                      <a:endParaRPr lang="es-EC" sz="1400" dirty="0">
                        <a:latin typeface="+mn-lt"/>
                        <a:ea typeface="Times New Roman"/>
                        <a:cs typeface="Times New Roman"/>
                      </a:endParaRPr>
                    </a:p>
                  </a:txBody>
                  <a:tcPr marL="68580" marR="68580" marT="0" marB="0" anchor="ctr">
                    <a:lnL w="9525" cap="flat" cmpd="sng" algn="ctr">
                      <a:noFill/>
                      <a:prstDash val="solid"/>
                    </a:lnL>
                    <a:lnR w="9525" cap="flat" cmpd="sng" algn="ctr">
                      <a:noFill/>
                      <a:prstDash val="solid"/>
                    </a:lnR>
                  </a:tcPr>
                </a:tc>
                <a:tc hMerge="1">
                  <a:txBody>
                    <a:bodyPr/>
                    <a:lstStyle/>
                    <a:p>
                      <a:pPr marR="21590" algn="ctr">
                        <a:lnSpc>
                          <a:spcPts val="1755"/>
                        </a:lnSpc>
                        <a:spcAft>
                          <a:spcPts val="0"/>
                        </a:spcAft>
                      </a:pPr>
                      <a:endParaRPr lang="es-EC" sz="1400" dirty="0">
                        <a:latin typeface="Calibri"/>
                        <a:ea typeface="Times New Roman"/>
                        <a:cs typeface="Times New Roman"/>
                      </a:endParaRPr>
                    </a:p>
                  </a:txBody>
                  <a:tcPr marL="68580" marR="68580" marT="0" marB="0" anchor="ctr"/>
                </a:tc>
                <a:tc hMerge="1">
                  <a:txBody>
                    <a:bodyPr/>
                    <a:lstStyle/>
                    <a:p>
                      <a:pPr marR="21590" algn="ctr">
                        <a:lnSpc>
                          <a:spcPts val="1755"/>
                        </a:lnSpc>
                        <a:spcAft>
                          <a:spcPts val="0"/>
                        </a:spcAft>
                      </a:pPr>
                      <a:endParaRPr lang="es-EC" sz="1400" dirty="0">
                        <a:latin typeface="Calibri"/>
                        <a:ea typeface="Times New Roman"/>
                        <a:cs typeface="Times New Roman"/>
                      </a:endParaRPr>
                    </a:p>
                  </a:txBody>
                  <a:tcPr marL="68580" marR="68580" marT="0" marB="0" anchor="ctr"/>
                </a:tc>
                <a:tc hMerge="1">
                  <a:txBody>
                    <a:bodyPr/>
                    <a:lstStyle/>
                    <a:p>
                      <a:pPr marR="21590" algn="ctr">
                        <a:lnSpc>
                          <a:spcPts val="1755"/>
                        </a:lnSpc>
                        <a:spcAft>
                          <a:spcPts val="0"/>
                        </a:spcAft>
                      </a:pPr>
                      <a:endParaRPr lang="es-EC" sz="1400" dirty="0">
                        <a:latin typeface="Calibri"/>
                        <a:ea typeface="Times New Roman"/>
                        <a:cs typeface="Times New Roman"/>
                      </a:endParaRPr>
                    </a:p>
                  </a:txBody>
                  <a:tcPr marL="68580" marR="68580" marT="0" marB="0" anchor="ctr"/>
                </a:tc>
              </a:tr>
              <a:tr h="571504">
                <a:tc>
                  <a:txBody>
                    <a:bodyPr/>
                    <a:lstStyle/>
                    <a:p>
                      <a:pPr marL="0" marR="21590" indent="0" algn="ctr" defTabSz="914400" rtl="0" eaLnBrk="1" fontAlgn="auto" latinLnBrk="0" hangingPunct="1">
                        <a:lnSpc>
                          <a:spcPts val="1755"/>
                        </a:lnSpc>
                        <a:spcBef>
                          <a:spcPts val="0"/>
                        </a:spcBef>
                        <a:spcAft>
                          <a:spcPts val="0"/>
                        </a:spcAft>
                        <a:buClrTx/>
                        <a:buSzTx/>
                        <a:buFontTx/>
                        <a:buNone/>
                        <a:tabLst/>
                        <a:defRPr/>
                      </a:pPr>
                      <a:r>
                        <a:rPr lang="es-EC" sz="1400" dirty="0" smtClean="0">
                          <a:solidFill>
                            <a:schemeClr val="bg1"/>
                          </a:solidFill>
                          <a:latin typeface="+mn-lt"/>
                          <a:ea typeface="Times New Roman"/>
                          <a:cs typeface="Times New Roman"/>
                        </a:rPr>
                        <a:t>Sube</a:t>
                      </a:r>
                      <a:r>
                        <a:rPr lang="es-EC" sz="1400" baseline="0" dirty="0" smtClean="0">
                          <a:solidFill>
                            <a:schemeClr val="bg1"/>
                          </a:solidFill>
                          <a:latin typeface="+mn-lt"/>
                          <a:ea typeface="Times New Roman"/>
                          <a:cs typeface="Times New Roman"/>
                        </a:rPr>
                        <a:t>stación Playas</a:t>
                      </a:r>
                      <a:endParaRPr lang="es-EC" sz="14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marR="21590" algn="ctr">
                        <a:lnSpc>
                          <a:spcPts val="1755"/>
                        </a:lnSpc>
                        <a:spcAft>
                          <a:spcPts val="0"/>
                        </a:spcAft>
                      </a:pPr>
                      <a:r>
                        <a:rPr lang="es-ES" sz="1200" b="1" spc="-5" dirty="0">
                          <a:solidFill>
                            <a:schemeClr val="bg1"/>
                          </a:solidFill>
                        </a:rPr>
                        <a:t>Número de Capacitores</a:t>
                      </a:r>
                      <a:endParaRPr lang="es-EC" sz="11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marR="21590" algn="ctr">
                        <a:lnSpc>
                          <a:spcPts val="1755"/>
                        </a:lnSpc>
                        <a:spcAft>
                          <a:spcPts val="0"/>
                        </a:spcAft>
                      </a:pPr>
                      <a:r>
                        <a:rPr lang="es-ES" sz="1200" b="1" spc="-5" dirty="0">
                          <a:solidFill>
                            <a:schemeClr val="bg1"/>
                          </a:solidFill>
                        </a:rPr>
                        <a:t>Ubicación de Capacitores </a:t>
                      </a:r>
                      <a:endParaRPr lang="es-ES" sz="1200" b="1" spc="-5" dirty="0" smtClean="0">
                        <a:solidFill>
                          <a:schemeClr val="bg1"/>
                        </a:solidFill>
                      </a:endParaRPr>
                    </a:p>
                    <a:p>
                      <a:pPr marR="21590" algn="ctr">
                        <a:lnSpc>
                          <a:spcPts val="1755"/>
                        </a:lnSpc>
                        <a:spcAft>
                          <a:spcPts val="0"/>
                        </a:spcAft>
                      </a:pPr>
                      <a:r>
                        <a:rPr lang="es-ES" sz="1200" b="1" spc="-5" dirty="0" smtClean="0">
                          <a:solidFill>
                            <a:schemeClr val="bg1"/>
                          </a:solidFill>
                        </a:rPr>
                        <a:t>Km</a:t>
                      </a:r>
                      <a:endParaRPr lang="es-EC" sz="1100" b="1" dirty="0">
                        <a:solidFill>
                          <a:schemeClr val="bg1"/>
                        </a:solidFill>
                        <a:latin typeface="Calibri"/>
                        <a:ea typeface="Times New Roman"/>
                        <a:cs typeface="Times New Roman"/>
                      </a:endParaRPr>
                    </a:p>
                  </a:txBody>
                  <a:tcPr marL="68580" marR="68580" marT="0" marB="0" anchor="ctr">
                    <a:solidFill>
                      <a:schemeClr val="accent1"/>
                    </a:solidFill>
                  </a:tcPr>
                </a:tc>
                <a:tc>
                  <a:txBody>
                    <a:bodyPr/>
                    <a:lstStyle/>
                    <a:p>
                      <a:pPr marR="21590" algn="ctr">
                        <a:lnSpc>
                          <a:spcPts val="1755"/>
                        </a:lnSpc>
                        <a:spcAft>
                          <a:spcPts val="0"/>
                        </a:spcAft>
                      </a:pPr>
                      <a:r>
                        <a:rPr lang="es-ES" sz="1200" b="1" spc="-5" dirty="0">
                          <a:solidFill>
                            <a:schemeClr val="bg1"/>
                          </a:solidFill>
                        </a:rPr>
                        <a:t>Capacidad Instaladas </a:t>
                      </a:r>
                      <a:endParaRPr lang="es-ES" sz="1200" b="1" spc="-5" dirty="0" smtClean="0">
                        <a:solidFill>
                          <a:schemeClr val="bg1"/>
                        </a:solidFill>
                      </a:endParaRPr>
                    </a:p>
                    <a:p>
                      <a:pPr marR="21590" algn="ctr">
                        <a:lnSpc>
                          <a:spcPts val="1755"/>
                        </a:lnSpc>
                        <a:spcAft>
                          <a:spcPts val="0"/>
                        </a:spcAft>
                      </a:pPr>
                      <a:r>
                        <a:rPr lang="es-ES" sz="1200" b="1" spc="-5" dirty="0" err="1" smtClean="0">
                          <a:solidFill>
                            <a:schemeClr val="bg1"/>
                          </a:solidFill>
                        </a:rPr>
                        <a:t>Kvar</a:t>
                      </a:r>
                      <a:endParaRPr lang="es-EC" sz="1100" b="1" dirty="0">
                        <a:solidFill>
                          <a:schemeClr val="bg1"/>
                        </a:solidFill>
                        <a:latin typeface="Calibri"/>
                        <a:ea typeface="Times New Roman"/>
                        <a:cs typeface="Times New Roman"/>
                      </a:endParaRPr>
                    </a:p>
                  </a:txBody>
                  <a:tcPr marL="68580" marR="68580" marT="0" marB="0" anchor="ctr">
                    <a:solidFill>
                      <a:schemeClr val="accent1"/>
                    </a:solidFill>
                  </a:tcPr>
                </a:tc>
              </a:tr>
              <a:tr h="357190">
                <a:tc>
                  <a:txBody>
                    <a:bodyPr/>
                    <a:lstStyle/>
                    <a:p>
                      <a:pPr marR="21590" algn="ctr">
                        <a:lnSpc>
                          <a:spcPts val="1755"/>
                        </a:lnSpc>
                        <a:spcAft>
                          <a:spcPts val="0"/>
                        </a:spcAft>
                      </a:pPr>
                      <a:r>
                        <a:rPr lang="es-ES" sz="1400" spc="-5" dirty="0"/>
                        <a:t>Victoria</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0</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0</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0</a:t>
                      </a:r>
                      <a:endParaRPr lang="es-EC" sz="1400" dirty="0">
                        <a:latin typeface="Calibri"/>
                        <a:ea typeface="Times New Roman"/>
                        <a:cs typeface="Times New Roman"/>
                      </a:endParaRPr>
                    </a:p>
                  </a:txBody>
                  <a:tcPr marL="68580" marR="68580" marT="0" marB="0" anchor="ctr"/>
                </a:tc>
              </a:tr>
              <a:tr h="357190">
                <a:tc>
                  <a:txBody>
                    <a:bodyPr/>
                    <a:lstStyle/>
                    <a:p>
                      <a:pPr marR="21590" algn="ctr">
                        <a:lnSpc>
                          <a:spcPts val="1755"/>
                        </a:lnSpc>
                        <a:spcAft>
                          <a:spcPts val="0"/>
                        </a:spcAft>
                      </a:pPr>
                      <a:r>
                        <a:rPr lang="es-ES" sz="1400" spc="-5"/>
                        <a:t>Interconexión</a:t>
                      </a:r>
                      <a:endParaRPr lang="es-EC" sz="140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0</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0</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a:t>0</a:t>
                      </a:r>
                      <a:endParaRPr lang="es-EC" sz="1400">
                        <a:latin typeface="Calibri"/>
                        <a:ea typeface="Times New Roman"/>
                        <a:cs typeface="Times New Roman"/>
                      </a:endParaRPr>
                    </a:p>
                  </a:txBody>
                  <a:tcPr marL="68580" marR="68580" marT="0" marB="0" anchor="ctr"/>
                </a:tc>
              </a:tr>
              <a:tr h="357190">
                <a:tc>
                  <a:txBody>
                    <a:bodyPr/>
                    <a:lstStyle/>
                    <a:p>
                      <a:pPr marR="21590" algn="ctr">
                        <a:lnSpc>
                          <a:spcPts val="1755"/>
                        </a:lnSpc>
                        <a:spcAft>
                          <a:spcPts val="0"/>
                        </a:spcAft>
                      </a:pPr>
                      <a:r>
                        <a:rPr lang="es-ES" sz="1400" spc="-5"/>
                        <a:t>Central Playas</a:t>
                      </a:r>
                      <a:endParaRPr lang="es-EC" sz="140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1</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smtClean="0"/>
                        <a:t>12.97</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600</a:t>
                      </a:r>
                      <a:endParaRPr lang="es-EC" sz="1400" dirty="0">
                        <a:latin typeface="Calibri"/>
                        <a:ea typeface="Times New Roman"/>
                        <a:cs typeface="Times New Roman"/>
                      </a:endParaRPr>
                    </a:p>
                  </a:txBody>
                  <a:tcPr marL="68580" marR="68580" marT="0" marB="0" anchor="ctr"/>
                </a:tc>
              </a:tr>
              <a:tr h="357190">
                <a:tc>
                  <a:txBody>
                    <a:bodyPr/>
                    <a:lstStyle/>
                    <a:p>
                      <a:pPr marR="21590" algn="ctr">
                        <a:lnSpc>
                          <a:spcPts val="1755"/>
                        </a:lnSpc>
                        <a:spcAft>
                          <a:spcPts val="0"/>
                        </a:spcAft>
                      </a:pPr>
                      <a:r>
                        <a:rPr lang="es-ES" sz="1400" spc="-5"/>
                        <a:t>Centro</a:t>
                      </a:r>
                      <a:endParaRPr lang="es-EC" sz="140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a:t>1</a:t>
                      </a:r>
                      <a:endParaRPr lang="es-EC" sz="140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smtClean="0"/>
                        <a:t>0.02</a:t>
                      </a:r>
                      <a:endParaRPr lang="es-EC" sz="1400" dirty="0">
                        <a:latin typeface="Calibri"/>
                        <a:ea typeface="Times New Roman"/>
                        <a:cs typeface="Times New Roman"/>
                      </a:endParaRPr>
                    </a:p>
                  </a:txBody>
                  <a:tcPr marL="68580" marR="68580" marT="0" marB="0" anchor="ctr"/>
                </a:tc>
                <a:tc>
                  <a:txBody>
                    <a:bodyPr/>
                    <a:lstStyle/>
                    <a:p>
                      <a:pPr marR="21590" algn="ctr">
                        <a:lnSpc>
                          <a:spcPts val="1755"/>
                        </a:lnSpc>
                        <a:spcAft>
                          <a:spcPts val="0"/>
                        </a:spcAft>
                      </a:pPr>
                      <a:r>
                        <a:rPr lang="es-ES" sz="1400" spc="-5" dirty="0"/>
                        <a:t>600</a:t>
                      </a:r>
                      <a:endParaRPr lang="es-EC" sz="1400" dirty="0">
                        <a:latin typeface="Calibri"/>
                        <a:ea typeface="Times New Roman"/>
                        <a:cs typeface="Times New Roman"/>
                      </a:endParaRPr>
                    </a:p>
                  </a:txBody>
                  <a:tcPr marL="68580" marR="68580" marT="0" marB="0" anchor="ctr"/>
                </a:tc>
              </a:tr>
            </a:tbl>
          </a:graphicData>
        </a:graphic>
      </p:graphicFrame>
      <p:sp>
        <p:nvSpPr>
          <p:cNvPr id="2" name="1 Título"/>
          <p:cNvSpPr>
            <a:spLocks noGrp="1"/>
          </p:cNvSpPr>
          <p:nvPr>
            <p:ph type="title"/>
          </p:nvPr>
        </p:nvSpPr>
        <p:spPr/>
        <p:txBody>
          <a:bodyPr>
            <a:noAutofit/>
          </a:bodyPr>
          <a:lstStyle/>
          <a:p>
            <a:pPr algn="l"/>
            <a:r>
              <a:rPr lang="es-ES" sz="3200" b="1" dirty="0" smtClean="0"/>
              <a:t>Capacitores: ubicación y capacidades</a:t>
            </a:r>
            <a:endParaRPr lang="es-EC" sz="3200"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57356" y="1785926"/>
            <a:ext cx="6643734" cy="1000132"/>
          </a:xfrm>
        </p:spPr>
        <p:txBody>
          <a:bodyPr/>
          <a:lstStyle/>
          <a:p>
            <a:r>
              <a:rPr lang="es-EC" b="1" dirty="0" smtClean="0">
                <a:solidFill>
                  <a:schemeClr val="tx1"/>
                </a:solidFill>
              </a:rPr>
              <a:t>Operación del sistema eléctrico de las S/E Playas y S/E Posorja.</a:t>
            </a:r>
            <a:endParaRPr lang="es-EC" dirty="0">
              <a:solidFill>
                <a:schemeClr val="tx1"/>
              </a:solidFill>
            </a:endParaRPr>
          </a:p>
        </p:txBody>
      </p:sp>
      <p:sp>
        <p:nvSpPr>
          <p:cNvPr id="4" name="3 CuadroTexto"/>
          <p:cNvSpPr txBox="1"/>
          <p:nvPr/>
        </p:nvSpPr>
        <p:spPr>
          <a:xfrm>
            <a:off x="285720" y="2823046"/>
            <a:ext cx="8286808" cy="2677656"/>
          </a:xfrm>
          <a:prstGeom prst="rect">
            <a:avLst/>
          </a:prstGeom>
          <a:noFill/>
        </p:spPr>
        <p:txBody>
          <a:bodyPr wrap="square" rtlCol="0">
            <a:spAutoFit/>
          </a:bodyPr>
          <a:lstStyle/>
          <a:p>
            <a:pPr algn="just"/>
            <a:r>
              <a:rPr lang="es-EC" sz="2400" dirty="0" smtClean="0">
                <a:latin typeface="Arial" pitchFamily="34" charset="0"/>
                <a:cs typeface="Arial" pitchFamily="34" charset="0"/>
              </a:rPr>
              <a:t>A continuación definimos los estudios y análisis realizados en base a los datos facilitados por la empresa, con el fin de interpretar el comportamiento del sistema eléctrico. Se incluye las corrientes de corto circuito, diagnostico de los sistemas de protecciones y obtención de los índices de confiabilidad del sistema.</a:t>
            </a:r>
            <a:endParaRPr lang="es-ES" sz="2400" dirty="0" smtClean="0">
              <a:latin typeface="Arial" pitchFamily="34" charset="0"/>
              <a:cs typeface="Arial" pitchFamily="34" charset="0"/>
            </a:endParaRPr>
          </a:p>
          <a:p>
            <a:pPr algn="just"/>
            <a:endParaRPr lang="es-ES" sz="2400" dirty="0">
              <a:latin typeface="Arial" pitchFamily="34" charset="0"/>
              <a:cs typeface="Arial" pitchFamily="34"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dirty="0" smtClean="0"/>
              <a:t>Curva de duración de voltaje en la barra de 13.8Kv, S/E Posorja </a:t>
            </a:r>
            <a:endParaRPr lang="es-EC" sz="3200" dirty="0"/>
          </a:p>
        </p:txBody>
      </p:sp>
      <p:sp>
        <p:nvSpPr>
          <p:cNvPr id="7" name="6 Rectángulo"/>
          <p:cNvSpPr/>
          <p:nvPr/>
        </p:nvSpPr>
        <p:spPr>
          <a:xfrm>
            <a:off x="3571868" y="5143512"/>
            <a:ext cx="2143140" cy="1169551"/>
          </a:xfrm>
          <a:prstGeom prst="rect">
            <a:avLst/>
          </a:prstGeom>
        </p:spPr>
        <p:txBody>
          <a:bodyPr wrap="square">
            <a:spAutoFit/>
          </a:bodyPr>
          <a:lstStyle/>
          <a:p>
            <a:r>
              <a:rPr lang="es-ES" sz="1400" dirty="0" err="1" smtClean="0"/>
              <a:t>Vmin</a:t>
            </a:r>
            <a:r>
              <a:rPr lang="es-ES" sz="1400" dirty="0" smtClean="0"/>
              <a:t>  = 13.4Kv</a:t>
            </a:r>
          </a:p>
          <a:p>
            <a:r>
              <a:rPr lang="es-ES" sz="1400" dirty="0" err="1" smtClean="0"/>
              <a:t>Vmax</a:t>
            </a:r>
            <a:r>
              <a:rPr lang="es-ES" sz="1400" dirty="0" smtClean="0"/>
              <a:t>  = 14.1Kv</a:t>
            </a:r>
          </a:p>
          <a:p>
            <a:endParaRPr lang="es-ES" sz="1400" dirty="0" smtClean="0"/>
          </a:p>
          <a:p>
            <a:r>
              <a:rPr lang="es-ES" sz="1400" dirty="0" err="1" smtClean="0"/>
              <a:t>Vlimite</a:t>
            </a:r>
            <a:r>
              <a:rPr lang="es-ES" sz="1400" dirty="0" smtClean="0"/>
              <a:t> +/- 8%</a:t>
            </a:r>
          </a:p>
          <a:p>
            <a:r>
              <a:rPr lang="es-ES" sz="1400" dirty="0" smtClean="0"/>
              <a:t>(12.144Kv, 14.256Kv)</a:t>
            </a:r>
            <a:endParaRPr lang="es-EC" sz="1400" dirty="0"/>
          </a:p>
        </p:txBody>
      </p:sp>
      <p:graphicFrame>
        <p:nvGraphicFramePr>
          <p:cNvPr id="9" name="1 Gráfico"/>
          <p:cNvGraphicFramePr>
            <a:graphicFrameLocks/>
          </p:cNvGraphicFramePr>
          <p:nvPr/>
        </p:nvGraphicFramePr>
        <p:xfrm>
          <a:off x="1857356" y="1500174"/>
          <a:ext cx="5572164" cy="3500462"/>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dirty="0" smtClean="0"/>
              <a:t>Curva de duración de voltaje en la barra de 13.8Kv, S/E Playas</a:t>
            </a:r>
            <a:r>
              <a:rPr lang="es-EC" sz="3200" b="1" dirty="0" smtClean="0"/>
              <a:t> </a:t>
            </a:r>
            <a:endParaRPr lang="es-EC" sz="3200" dirty="0"/>
          </a:p>
        </p:txBody>
      </p:sp>
      <p:sp>
        <p:nvSpPr>
          <p:cNvPr id="7" name="6 Rectángulo"/>
          <p:cNvSpPr/>
          <p:nvPr/>
        </p:nvSpPr>
        <p:spPr>
          <a:xfrm>
            <a:off x="3428992" y="4929198"/>
            <a:ext cx="2571768" cy="1169551"/>
          </a:xfrm>
          <a:prstGeom prst="rect">
            <a:avLst/>
          </a:prstGeom>
        </p:spPr>
        <p:txBody>
          <a:bodyPr wrap="square">
            <a:spAutoFit/>
          </a:bodyPr>
          <a:lstStyle/>
          <a:p>
            <a:r>
              <a:rPr lang="es-ES" sz="1400" dirty="0" err="1" smtClean="0"/>
              <a:t>Vmin</a:t>
            </a:r>
            <a:r>
              <a:rPr lang="es-ES" sz="1400" dirty="0" smtClean="0"/>
              <a:t>  = 13.6 Kv</a:t>
            </a:r>
          </a:p>
          <a:p>
            <a:r>
              <a:rPr lang="es-ES" sz="1400" dirty="0" err="1" smtClean="0"/>
              <a:t>Vmax</a:t>
            </a:r>
            <a:r>
              <a:rPr lang="es-ES" sz="1400" dirty="0" smtClean="0"/>
              <a:t> = 14.2 Kv</a:t>
            </a:r>
          </a:p>
          <a:p>
            <a:endParaRPr lang="es-ES" sz="1400" dirty="0" smtClean="0"/>
          </a:p>
          <a:p>
            <a:r>
              <a:rPr lang="es-ES" sz="1400" dirty="0" err="1" smtClean="0"/>
              <a:t>Vlimite</a:t>
            </a:r>
            <a:r>
              <a:rPr lang="es-ES" sz="1400" dirty="0" smtClean="0"/>
              <a:t> +/- 8%</a:t>
            </a:r>
          </a:p>
          <a:p>
            <a:r>
              <a:rPr lang="es-ES" sz="1400" dirty="0" smtClean="0"/>
              <a:t>12.144Kv, 14.256Kv</a:t>
            </a:r>
            <a:endParaRPr lang="es-EC" sz="1400" dirty="0"/>
          </a:p>
        </p:txBody>
      </p:sp>
      <p:graphicFrame>
        <p:nvGraphicFramePr>
          <p:cNvPr id="9" name="2 Gráfico"/>
          <p:cNvGraphicFramePr>
            <a:graphicFrameLocks/>
          </p:cNvGraphicFramePr>
          <p:nvPr/>
        </p:nvGraphicFramePr>
        <p:xfrm>
          <a:off x="2214546" y="1428736"/>
          <a:ext cx="5143536" cy="3214710"/>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r>
              <a:rPr lang="es-EC" sz="2400" dirty="0" smtClean="0"/>
              <a:t>Analizar la situación actual del sistema eléctrico de las subestaciones de Playas y Posorja.</a:t>
            </a:r>
          </a:p>
          <a:p>
            <a:endParaRPr lang="es-ES" sz="2400" dirty="0" smtClean="0"/>
          </a:p>
          <a:p>
            <a:r>
              <a:rPr lang="es-ES" sz="2400" dirty="0" smtClean="0"/>
              <a:t>Diseñar un sistema de Distribución Primario, que presente mayor confiabilidad que los sistemas actuales.</a:t>
            </a:r>
            <a:endParaRPr lang="es-EC" sz="2400" dirty="0" smtClean="0"/>
          </a:p>
          <a:p>
            <a:endParaRPr lang="es-EC" sz="2400" dirty="0" smtClean="0"/>
          </a:p>
          <a:p>
            <a:r>
              <a:rPr lang="es-EC" sz="2400" dirty="0" smtClean="0"/>
              <a:t>Plantear soluciones que reduzcan el número de interrupciones así como minimizar el tiempo de restauración del servicio eléctrico. </a:t>
            </a:r>
            <a:endParaRPr lang="es-EC" dirty="0"/>
          </a:p>
        </p:txBody>
      </p:sp>
      <p:sp>
        <p:nvSpPr>
          <p:cNvPr id="2" name="1 Título"/>
          <p:cNvSpPr>
            <a:spLocks noGrp="1"/>
          </p:cNvSpPr>
          <p:nvPr>
            <p:ph type="title"/>
          </p:nvPr>
        </p:nvSpPr>
        <p:spPr/>
        <p:txBody>
          <a:bodyPr>
            <a:normAutofit/>
          </a:bodyPr>
          <a:lstStyle/>
          <a:p>
            <a:pPr algn="l"/>
            <a:r>
              <a:rPr lang="es-EC" sz="3600" b="1" dirty="0" smtClean="0"/>
              <a:t>Objetivo del proyecto:</a:t>
            </a:r>
            <a:endParaRPr lang="es-EC" sz="36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dirty="0" smtClean="0"/>
              <a:t>Corriente por fase y promedio en cada alimentadora, S/E Posorja</a:t>
            </a:r>
            <a:endParaRPr lang="es-EC" sz="3200" dirty="0"/>
          </a:p>
        </p:txBody>
      </p:sp>
      <p:graphicFrame>
        <p:nvGraphicFramePr>
          <p:cNvPr id="4" name="3 Tabla"/>
          <p:cNvGraphicFramePr>
            <a:graphicFrameLocks noGrp="1"/>
          </p:cNvGraphicFramePr>
          <p:nvPr/>
        </p:nvGraphicFramePr>
        <p:xfrm>
          <a:off x="758996" y="1785926"/>
          <a:ext cx="7626008" cy="3571899"/>
        </p:xfrm>
        <a:graphic>
          <a:graphicData uri="http://schemas.openxmlformats.org/drawingml/2006/table">
            <a:tbl>
              <a:tblPr firstRow="1" firstCol="1" bandRow="1" bandCol="1">
                <a:tableStyleId>{69012ECD-51FC-41F1-AA8D-1B2483CD663E}</a:tableStyleId>
              </a:tblPr>
              <a:tblGrid>
                <a:gridCol w="1107288"/>
                <a:gridCol w="785823"/>
                <a:gridCol w="803675"/>
                <a:gridCol w="714380"/>
                <a:gridCol w="928694"/>
                <a:gridCol w="857256"/>
                <a:gridCol w="785818"/>
                <a:gridCol w="785818"/>
                <a:gridCol w="857256"/>
              </a:tblGrid>
              <a:tr h="571504">
                <a:tc rowSpan="2">
                  <a:txBody>
                    <a:bodyPr/>
                    <a:lstStyle/>
                    <a:p>
                      <a:pPr algn="ctr">
                        <a:lnSpc>
                          <a:spcPct val="115000"/>
                        </a:lnSpc>
                        <a:spcAft>
                          <a:spcPts val="0"/>
                        </a:spcAft>
                      </a:pPr>
                      <a:r>
                        <a:rPr lang="es-EC" sz="1400" noProof="0" dirty="0" smtClean="0"/>
                        <a:t>Fase</a:t>
                      </a:r>
                      <a:endParaRPr lang="es-EC" sz="1400" noProof="0" dirty="0">
                        <a:latin typeface="Arial" pitchFamily="34" charset="0"/>
                        <a:ea typeface="Times New Roman"/>
                        <a:cs typeface="Arial" pitchFamily="34" charset="0"/>
                      </a:endParaRPr>
                    </a:p>
                  </a:txBody>
                  <a:tcPr marL="68580" marR="6858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gridSpan="2">
                  <a:txBody>
                    <a:bodyPr/>
                    <a:lstStyle/>
                    <a:p>
                      <a:pPr algn="ctr">
                        <a:lnSpc>
                          <a:spcPct val="115000"/>
                        </a:lnSpc>
                        <a:spcAft>
                          <a:spcPts val="0"/>
                        </a:spcAft>
                      </a:pPr>
                      <a:r>
                        <a:rPr lang="en-US" sz="1400" b="1" dirty="0" smtClean="0"/>
                        <a:t>Real</a:t>
                      </a:r>
                      <a:endParaRPr lang="es-EC" sz="1400" b="1" dirty="0">
                        <a:latin typeface="Arial" pitchFamily="34" charset="0"/>
                        <a:ea typeface="Times New Roman"/>
                        <a:cs typeface="Arial"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b="1" dirty="0" smtClean="0"/>
                        <a:t>Jambelí</a:t>
                      </a:r>
                      <a:endParaRPr lang="es-EC" sz="1400" b="1" dirty="0">
                        <a:latin typeface="Arial" pitchFamily="34" charset="0"/>
                        <a:ea typeface="Times New Roman"/>
                        <a:cs typeface="Arial"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b="1" dirty="0" smtClean="0"/>
                        <a:t>Posorja</a:t>
                      </a:r>
                      <a:endParaRPr lang="es-EC" sz="1400" b="1" dirty="0">
                        <a:latin typeface="Arial" pitchFamily="34" charset="0"/>
                        <a:ea typeface="Times New Roman"/>
                        <a:cs typeface="Arial"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b="1" dirty="0" smtClean="0"/>
                        <a:t>Camposorja</a:t>
                      </a:r>
                      <a:endParaRPr lang="es-EC" sz="1400" b="1" dirty="0">
                        <a:latin typeface="Arial" pitchFamily="34" charset="0"/>
                        <a:ea typeface="Times New Roman"/>
                        <a:cs typeface="Arial"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888">
                <a:tc vMerge="1">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s-EC" sz="1400" b="1" dirty="0" smtClean="0">
                          <a:latin typeface="+mn-lt"/>
                          <a:ea typeface="Times New Roman"/>
                          <a:cs typeface="Arial" pitchFamily="34" charset="0"/>
                        </a:rPr>
                        <a:t>Amp</a:t>
                      </a:r>
                      <a:endParaRPr lang="es-EC" sz="1400" b="1" dirty="0">
                        <a:latin typeface="+mn-lt"/>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C" sz="1400" b="1" dirty="0" smtClean="0">
                          <a:latin typeface="+mn-lt"/>
                          <a:ea typeface="Times New Roman"/>
                          <a:cs typeface="Times New Roman"/>
                        </a:rPr>
                        <a:t>%</a:t>
                      </a:r>
                      <a:endParaRPr lang="es-EC" sz="1400" b="1" dirty="0">
                        <a:latin typeface="+mn-lt"/>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C" sz="1400" b="1" dirty="0" smtClean="0">
                          <a:latin typeface="+mn-lt"/>
                          <a:ea typeface="Times New Roman"/>
                          <a:cs typeface="Arial" pitchFamily="34" charset="0"/>
                        </a:rPr>
                        <a:t>Amp</a:t>
                      </a:r>
                      <a:endParaRPr lang="es-EC" sz="1400" b="1" dirty="0">
                        <a:latin typeface="+mn-lt"/>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400" b="1" dirty="0" smtClean="0">
                          <a:latin typeface="+mn-lt"/>
                          <a:ea typeface="Times New Roman"/>
                          <a:cs typeface="Times New Roman"/>
                        </a:rPr>
                        <a:t>%</a:t>
                      </a: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C" sz="1400" b="1" dirty="0" smtClean="0">
                          <a:latin typeface="+mn-lt"/>
                          <a:ea typeface="Times New Roman"/>
                          <a:cs typeface="Arial" pitchFamily="34" charset="0"/>
                        </a:rPr>
                        <a:t>Amp</a:t>
                      </a:r>
                      <a:endParaRPr lang="es-EC" sz="1400" b="1" dirty="0">
                        <a:latin typeface="+mn-lt"/>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C" sz="1400" b="1" dirty="0" smtClean="0">
                          <a:latin typeface="+mn-lt"/>
                          <a:ea typeface="Times New Roman"/>
                          <a:cs typeface="Times New Roman"/>
                        </a:rPr>
                        <a:t>%</a:t>
                      </a:r>
                      <a:endParaRPr lang="es-EC" sz="1400" b="1" dirty="0">
                        <a:latin typeface="+mn-lt"/>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C" sz="1400" b="1" dirty="0" smtClean="0">
                          <a:latin typeface="+mn-lt"/>
                          <a:ea typeface="Times New Roman"/>
                          <a:cs typeface="Arial" pitchFamily="34" charset="0"/>
                        </a:rPr>
                        <a:t>Amp</a:t>
                      </a:r>
                      <a:endParaRPr lang="es-EC" sz="1400" b="1" dirty="0">
                        <a:latin typeface="+mn-lt"/>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C" sz="1400" b="1" dirty="0" smtClean="0">
                          <a:latin typeface="+mn-lt"/>
                          <a:ea typeface="Times New Roman"/>
                          <a:cs typeface="Times New Roman"/>
                        </a:rPr>
                        <a:t>%</a:t>
                      </a:r>
                      <a:endParaRPr lang="es-EC" sz="1400" b="1" dirty="0">
                        <a:latin typeface="+mn-lt"/>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r>
              <a:tr h="540888">
                <a:tc>
                  <a:txBody>
                    <a:bodyPr/>
                    <a:lstStyle/>
                    <a:p>
                      <a:pPr algn="ctr">
                        <a:lnSpc>
                          <a:spcPct val="115000"/>
                        </a:lnSpc>
                        <a:spcAft>
                          <a:spcPts val="0"/>
                        </a:spcAft>
                      </a:pPr>
                      <a:r>
                        <a:rPr lang="en-US" sz="1400" dirty="0"/>
                        <a:t>A</a:t>
                      </a:r>
                      <a:endParaRPr lang="es-EC" sz="1400" dirty="0">
                        <a:latin typeface="Arial" pitchFamily="34" charset="0"/>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US" sz="1400" dirty="0" smtClean="0"/>
                        <a:t>14.04</a:t>
                      </a:r>
                      <a:endParaRPr lang="es-EC" sz="1400" dirty="0">
                        <a:latin typeface="Arial" pitchFamily="34" charset="0"/>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s-EC" sz="1400" spc="-20" dirty="0"/>
                        <a:t>-</a:t>
                      </a:r>
                      <a:r>
                        <a:rPr lang="es-EC" sz="1400" spc="-20" dirty="0" smtClean="0"/>
                        <a:t>3.76 </a:t>
                      </a:r>
                      <a:endParaRPr lang="es-EC" sz="1400" dirty="0">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US" sz="1400" dirty="0" smtClean="0"/>
                        <a:t>21.08</a:t>
                      </a:r>
                      <a:endParaRPr lang="es-EC" sz="1400" dirty="0">
                        <a:latin typeface="Arial" pitchFamily="34" charset="0"/>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400" spc="-20" dirty="0" smtClean="0"/>
                        <a:t>73.64 </a:t>
                      </a:r>
                      <a:endParaRPr lang="es-EC" sz="1400" dirty="0" smtClean="0">
                        <a:latin typeface="+mn-lt"/>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US" sz="1400" dirty="0" smtClean="0"/>
                        <a:t>11.04</a:t>
                      </a:r>
                      <a:endParaRPr lang="es-EC" sz="1400" dirty="0">
                        <a:latin typeface="Arial" pitchFamily="34" charset="0"/>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s-EC" sz="1400" spc="-20" dirty="0"/>
                        <a:t>-</a:t>
                      </a:r>
                      <a:r>
                        <a:rPr lang="es-EC" sz="1400" spc="-20" dirty="0" smtClean="0"/>
                        <a:t>34.32 </a:t>
                      </a:r>
                      <a:endParaRPr lang="es-EC" sz="1400" dirty="0">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US" sz="1400" dirty="0" smtClean="0"/>
                        <a:t>30.7</a:t>
                      </a:r>
                      <a:endParaRPr lang="es-EC" sz="1400" dirty="0">
                        <a:latin typeface="Arial" pitchFamily="34" charset="0"/>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s-EC" sz="1400" spc="-20" dirty="0"/>
                        <a:t>-</a:t>
                      </a:r>
                      <a:r>
                        <a:rPr lang="es-EC" sz="1400" spc="-20" dirty="0" smtClean="0"/>
                        <a:t>15.68 </a:t>
                      </a:r>
                      <a:endParaRPr lang="es-EC" sz="1400" dirty="0">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r>
              <a:tr h="540888">
                <a:tc>
                  <a:txBody>
                    <a:bodyPr/>
                    <a:lstStyle/>
                    <a:p>
                      <a:pPr algn="ctr">
                        <a:lnSpc>
                          <a:spcPct val="115000"/>
                        </a:lnSpc>
                        <a:spcAft>
                          <a:spcPts val="0"/>
                        </a:spcAft>
                      </a:pPr>
                      <a:r>
                        <a:rPr lang="en-US" sz="1400"/>
                        <a:t>B</a:t>
                      </a:r>
                      <a:endParaRPr lang="es-EC" sz="140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n-US" sz="1400" dirty="0" smtClean="0"/>
                        <a:t>14.79</a:t>
                      </a:r>
                      <a:endParaRPr lang="es-EC" sz="1400" dirty="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s-EC" sz="1400" spc="-20" dirty="0" smtClean="0"/>
                        <a:t>1.37 </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smtClean="0"/>
                        <a:t>9.8</a:t>
                      </a:r>
                      <a:endParaRPr lang="es-EC" sz="1400" dirty="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s-EC" sz="1400" dirty="0" smtClean="0"/>
                        <a:t>-19.27 </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a:t>24</a:t>
                      </a:r>
                      <a:endParaRPr lang="es-EC" sz="1400" dirty="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s-EC" sz="1400" spc="-20" dirty="0" smtClean="0"/>
                        <a:t>42.77 </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smtClean="0"/>
                        <a:t>39.12</a:t>
                      </a:r>
                      <a:endParaRPr lang="es-EC" sz="1400" dirty="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s-EC" sz="1400" spc="-20" dirty="0" smtClean="0"/>
                        <a:t>7.45</a:t>
                      </a:r>
                      <a:endParaRPr lang="es-EC" sz="1400" dirty="0">
                        <a:latin typeface="Calibri"/>
                        <a:ea typeface="Times New Roman"/>
                        <a:cs typeface="Times New Roman"/>
                      </a:endParaRPr>
                    </a:p>
                  </a:txBody>
                  <a:tcPr marL="68580" marR="68580" marT="0" marB="0" anchor="ctr"/>
                </a:tc>
              </a:tr>
              <a:tr h="540888">
                <a:tc>
                  <a:txBody>
                    <a:bodyPr/>
                    <a:lstStyle/>
                    <a:p>
                      <a:pPr algn="ctr">
                        <a:lnSpc>
                          <a:spcPct val="115000"/>
                        </a:lnSpc>
                        <a:spcAft>
                          <a:spcPts val="0"/>
                        </a:spcAft>
                      </a:pPr>
                      <a:r>
                        <a:rPr lang="en-US" sz="1400"/>
                        <a:t>C</a:t>
                      </a:r>
                      <a:endParaRPr lang="es-EC" sz="140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n-US" sz="1400" dirty="0" smtClean="0"/>
                        <a:t>14.95</a:t>
                      </a:r>
                      <a:endParaRPr lang="es-EC" sz="1400" dirty="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s-EC" sz="1400" spc="-20" dirty="0" smtClean="0"/>
                        <a:t>2.46 </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smtClean="0"/>
                        <a:t>5.54</a:t>
                      </a:r>
                      <a:endParaRPr lang="es-EC" sz="1400" dirty="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s-EC" sz="1400" spc="-20" dirty="0" smtClean="0"/>
                        <a:t>54.36 </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smtClean="0"/>
                        <a:t>15.41</a:t>
                      </a:r>
                      <a:endParaRPr lang="es-EC" sz="1400" dirty="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s-EC" sz="1400" spc="-20" dirty="0"/>
                        <a:t>-</a:t>
                      </a:r>
                      <a:r>
                        <a:rPr lang="es-EC" sz="1400" spc="-20" dirty="0" smtClean="0"/>
                        <a:t>8.32</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smtClean="0"/>
                        <a:t>39.41</a:t>
                      </a:r>
                      <a:endParaRPr lang="es-EC" sz="1400" dirty="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s-EC" sz="1400" spc="-20" dirty="0" smtClean="0"/>
                        <a:t>8.23 </a:t>
                      </a:r>
                      <a:endParaRPr lang="es-EC" sz="1400" dirty="0">
                        <a:latin typeface="Calibri"/>
                        <a:ea typeface="Times New Roman"/>
                        <a:cs typeface="Times New Roman"/>
                      </a:endParaRPr>
                    </a:p>
                  </a:txBody>
                  <a:tcPr marL="68580" marR="68580" marT="0" marB="0" anchor="ctr"/>
                </a:tc>
              </a:tr>
              <a:tr h="836843">
                <a:tc>
                  <a:txBody>
                    <a:bodyPr/>
                    <a:lstStyle/>
                    <a:p>
                      <a:pPr algn="ctr">
                        <a:lnSpc>
                          <a:spcPct val="115000"/>
                        </a:lnSpc>
                        <a:spcAft>
                          <a:spcPts val="0"/>
                        </a:spcAft>
                      </a:pPr>
                      <a:r>
                        <a:rPr lang="es-EC" sz="1400" noProof="0" dirty="0" smtClean="0"/>
                        <a:t>Promedio</a:t>
                      </a:r>
                    </a:p>
                    <a:p>
                      <a:pPr algn="ctr">
                        <a:lnSpc>
                          <a:spcPct val="115000"/>
                        </a:lnSpc>
                        <a:spcAft>
                          <a:spcPts val="0"/>
                        </a:spcAft>
                      </a:pPr>
                      <a:r>
                        <a:rPr lang="en-US" sz="1400" dirty="0" smtClean="0">
                          <a:latin typeface="Arial" pitchFamily="34" charset="0"/>
                          <a:ea typeface="Times New Roman"/>
                          <a:cs typeface="Arial" pitchFamily="34" charset="0"/>
                        </a:rPr>
                        <a:t>Amp</a:t>
                      </a:r>
                      <a:endParaRPr lang="es-EC" sz="1400" dirty="0">
                        <a:latin typeface="Arial" pitchFamily="34" charset="0"/>
                        <a:ea typeface="Times New Roman"/>
                        <a:cs typeface="Arial" pitchFamily="34" charset="0"/>
                      </a:endParaRPr>
                    </a:p>
                  </a:txBody>
                  <a:tcPr marL="68580" marR="68580" marT="0" marB="0" anchor="ctr"/>
                </a:tc>
                <a:tc gridSpan="2">
                  <a:txBody>
                    <a:bodyPr/>
                    <a:lstStyle/>
                    <a:p>
                      <a:pPr algn="ctr">
                        <a:lnSpc>
                          <a:spcPct val="115000"/>
                        </a:lnSpc>
                        <a:spcAft>
                          <a:spcPts val="0"/>
                        </a:spcAft>
                      </a:pPr>
                      <a:r>
                        <a:rPr lang="en-US" sz="1400" dirty="0"/>
                        <a:t>14,59</a:t>
                      </a:r>
                      <a:endParaRPr lang="es-EC" sz="1400" dirty="0">
                        <a:latin typeface="Arial" pitchFamily="34" charset="0"/>
                        <a:ea typeface="Times New Roman"/>
                        <a:cs typeface="Arial"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hMerge="1">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dirty="0"/>
                        <a:t>12,14</a:t>
                      </a:r>
                      <a:endParaRPr lang="es-EC" sz="1400" dirty="0">
                        <a:latin typeface="Arial" pitchFamily="34" charset="0"/>
                        <a:ea typeface="Times New Roman"/>
                        <a:cs typeface="Arial"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hMerge="1">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dirty="0"/>
                        <a:t>16,81</a:t>
                      </a:r>
                      <a:endParaRPr lang="es-EC" sz="1400" dirty="0">
                        <a:latin typeface="Arial" pitchFamily="34" charset="0"/>
                        <a:ea typeface="Times New Roman"/>
                        <a:cs typeface="Arial"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hMerge="1">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dirty="0"/>
                        <a:t>36,41</a:t>
                      </a:r>
                      <a:endParaRPr lang="es-EC" sz="1400" dirty="0">
                        <a:latin typeface="Arial" pitchFamily="34" charset="0"/>
                        <a:ea typeface="Times New Roman"/>
                        <a:cs typeface="Arial"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hMerge="1">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200" dirty="0" smtClean="0"/>
              <a:t>Corriente por fase y promedio en cada alimentadora, S/E Playas</a:t>
            </a:r>
            <a:endParaRPr lang="es-EC" sz="3200" dirty="0"/>
          </a:p>
        </p:txBody>
      </p:sp>
      <p:graphicFrame>
        <p:nvGraphicFramePr>
          <p:cNvPr id="4" name="3 Tabla"/>
          <p:cNvGraphicFramePr>
            <a:graphicFrameLocks noGrp="1"/>
          </p:cNvGraphicFramePr>
          <p:nvPr/>
        </p:nvGraphicFramePr>
        <p:xfrm>
          <a:off x="758996" y="1785926"/>
          <a:ext cx="7626008" cy="3571899"/>
        </p:xfrm>
        <a:graphic>
          <a:graphicData uri="http://schemas.openxmlformats.org/drawingml/2006/table">
            <a:tbl>
              <a:tblPr firstRow="1" firstCol="1" bandRow="1" bandCol="1">
                <a:tableStyleId>{69012ECD-51FC-41F1-AA8D-1B2483CD663E}</a:tableStyleId>
              </a:tblPr>
              <a:tblGrid>
                <a:gridCol w="1107288"/>
                <a:gridCol w="785823"/>
                <a:gridCol w="803675"/>
                <a:gridCol w="714380"/>
                <a:gridCol w="928694"/>
                <a:gridCol w="857256"/>
                <a:gridCol w="785818"/>
                <a:gridCol w="785818"/>
                <a:gridCol w="857256"/>
              </a:tblGrid>
              <a:tr h="571504">
                <a:tc rowSpan="2">
                  <a:txBody>
                    <a:bodyPr/>
                    <a:lstStyle/>
                    <a:p>
                      <a:pPr algn="ctr">
                        <a:lnSpc>
                          <a:spcPct val="115000"/>
                        </a:lnSpc>
                        <a:spcAft>
                          <a:spcPts val="0"/>
                        </a:spcAft>
                      </a:pPr>
                      <a:r>
                        <a:rPr lang="en-US" sz="1400" dirty="0" err="1" smtClean="0"/>
                        <a:t>Fase</a:t>
                      </a:r>
                      <a:endParaRPr lang="es-EC" sz="1400" dirty="0">
                        <a:latin typeface="Arial" pitchFamily="34" charset="0"/>
                        <a:ea typeface="Times New Roman"/>
                        <a:cs typeface="Arial" pitchFamily="34" charset="0"/>
                      </a:endParaRPr>
                    </a:p>
                  </a:txBody>
                  <a:tcPr marL="68580" marR="6858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gridSpan="2">
                  <a:txBody>
                    <a:bodyPr/>
                    <a:lstStyle/>
                    <a:p>
                      <a:pPr algn="ctr">
                        <a:lnSpc>
                          <a:spcPct val="115000"/>
                        </a:lnSpc>
                        <a:spcAft>
                          <a:spcPts val="0"/>
                        </a:spcAft>
                      </a:pPr>
                      <a:r>
                        <a:rPr lang="en-US" sz="1400" b="1" dirty="0" smtClean="0"/>
                        <a:t>Victoria</a:t>
                      </a:r>
                      <a:endParaRPr lang="es-EC" sz="1400" b="1" dirty="0">
                        <a:latin typeface="Calibri"/>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lnSpc>
                          <a:spcPct val="115000"/>
                        </a:lnSpc>
                        <a:spcAft>
                          <a:spcPts val="0"/>
                        </a:spcAft>
                      </a:pPr>
                      <a:endParaRPr lang="es-EC" sz="1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b="1" dirty="0"/>
                        <a:t>Central </a:t>
                      </a:r>
                      <a:r>
                        <a:rPr lang="en-US" sz="1400" b="1" dirty="0" smtClean="0"/>
                        <a:t>Playas</a:t>
                      </a:r>
                      <a:endParaRPr lang="es-EC" sz="1400" b="1" dirty="0">
                        <a:latin typeface="Calibri"/>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lnSpc>
                          <a:spcPct val="115000"/>
                        </a:lnSpc>
                        <a:spcAft>
                          <a:spcPts val="0"/>
                        </a:spcAft>
                      </a:pPr>
                      <a:endParaRPr lang="es-EC" sz="1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400" b="1" noProof="0" dirty="0" smtClean="0"/>
                        <a:t>Interconexión</a:t>
                      </a:r>
                      <a:endParaRPr lang="es-EC" sz="1400" b="1" noProof="0" dirty="0">
                        <a:latin typeface="Calibri"/>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a:lnSpc>
                          <a:spcPct val="115000"/>
                        </a:lnSpc>
                        <a:spcAft>
                          <a:spcPts val="0"/>
                        </a:spcAft>
                      </a:pPr>
                      <a:endParaRPr lang="es-EC" sz="1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b="1" dirty="0" smtClean="0"/>
                        <a:t>Centro</a:t>
                      </a:r>
                      <a:endParaRPr lang="es-EC" sz="1400" b="1" dirty="0">
                        <a:latin typeface="Calibri"/>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s-EC"/>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888">
                <a:tc vMerge="1">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s-EC" sz="1400" b="1" dirty="0" smtClean="0">
                          <a:latin typeface="+mn-lt"/>
                          <a:ea typeface="Times New Roman"/>
                          <a:cs typeface="Arial" pitchFamily="34" charset="0"/>
                        </a:rPr>
                        <a:t>Amp</a:t>
                      </a:r>
                      <a:endParaRPr lang="es-EC" sz="1400" b="1" dirty="0">
                        <a:latin typeface="+mn-lt"/>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C" sz="1400" b="1" dirty="0" smtClean="0">
                          <a:latin typeface="+mn-lt"/>
                          <a:ea typeface="Times New Roman"/>
                          <a:cs typeface="Times New Roman"/>
                        </a:rPr>
                        <a:t>%</a:t>
                      </a:r>
                      <a:endParaRPr lang="es-EC" sz="1400" b="1" dirty="0">
                        <a:latin typeface="+mn-lt"/>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C" sz="1400" b="1" dirty="0" smtClean="0">
                          <a:latin typeface="+mn-lt"/>
                          <a:ea typeface="Times New Roman"/>
                          <a:cs typeface="Arial" pitchFamily="34" charset="0"/>
                        </a:rPr>
                        <a:t>Amp</a:t>
                      </a:r>
                      <a:endParaRPr lang="es-EC" sz="1400" b="1" dirty="0">
                        <a:latin typeface="+mn-lt"/>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400" b="1" dirty="0" smtClean="0">
                          <a:latin typeface="+mn-lt"/>
                          <a:ea typeface="Times New Roman"/>
                          <a:cs typeface="Times New Roman"/>
                        </a:rPr>
                        <a:t>%</a:t>
                      </a: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C" sz="1400" b="1" dirty="0" smtClean="0">
                          <a:latin typeface="+mn-lt"/>
                          <a:ea typeface="Times New Roman"/>
                          <a:cs typeface="Arial" pitchFamily="34" charset="0"/>
                        </a:rPr>
                        <a:t>Amp</a:t>
                      </a:r>
                      <a:endParaRPr lang="es-EC" sz="1400" b="1" dirty="0">
                        <a:latin typeface="+mn-lt"/>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C" sz="1400" b="1" dirty="0" smtClean="0">
                          <a:latin typeface="+mn-lt"/>
                          <a:ea typeface="Times New Roman"/>
                          <a:cs typeface="Times New Roman"/>
                        </a:rPr>
                        <a:t>%</a:t>
                      </a:r>
                      <a:endParaRPr lang="es-EC" sz="1400" b="1" dirty="0">
                        <a:latin typeface="+mn-lt"/>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C" sz="1400" b="1" dirty="0" smtClean="0">
                          <a:latin typeface="+mn-lt"/>
                          <a:ea typeface="Times New Roman"/>
                          <a:cs typeface="Arial" pitchFamily="34" charset="0"/>
                        </a:rPr>
                        <a:t>Amp</a:t>
                      </a:r>
                      <a:endParaRPr lang="es-EC" sz="1400" b="1" dirty="0">
                        <a:latin typeface="+mn-lt"/>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ctr">
                        <a:lnSpc>
                          <a:spcPct val="115000"/>
                        </a:lnSpc>
                        <a:spcAft>
                          <a:spcPts val="0"/>
                        </a:spcAft>
                      </a:pPr>
                      <a:r>
                        <a:rPr lang="es-EC" sz="1400" b="1" dirty="0" smtClean="0">
                          <a:latin typeface="+mn-lt"/>
                          <a:ea typeface="Times New Roman"/>
                          <a:cs typeface="Times New Roman"/>
                        </a:rPr>
                        <a:t>%</a:t>
                      </a:r>
                      <a:endParaRPr lang="es-EC" sz="1400" b="1" dirty="0">
                        <a:latin typeface="+mn-lt"/>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r>
              <a:tr h="540888">
                <a:tc>
                  <a:txBody>
                    <a:bodyPr/>
                    <a:lstStyle/>
                    <a:p>
                      <a:pPr algn="ctr">
                        <a:lnSpc>
                          <a:spcPct val="115000"/>
                        </a:lnSpc>
                        <a:spcAft>
                          <a:spcPts val="0"/>
                        </a:spcAft>
                      </a:pPr>
                      <a:r>
                        <a:rPr lang="en-US" sz="1400" dirty="0"/>
                        <a:t>A</a:t>
                      </a:r>
                      <a:endParaRPr lang="es-EC" sz="1400" dirty="0">
                        <a:latin typeface="Arial" pitchFamily="34" charset="0"/>
                        <a:ea typeface="Times New Roman"/>
                        <a:cs typeface="Arial" pitchFamily="34" charset="0"/>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US" sz="1400" dirty="0" smtClean="0"/>
                        <a:t>44.33</a:t>
                      </a:r>
                      <a:endParaRPr lang="es-EC" sz="1400" dirty="0">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spcAft>
                          <a:spcPts val="0"/>
                        </a:spcAft>
                      </a:pPr>
                      <a:r>
                        <a:rPr lang="es-EC" sz="1400" dirty="0" smtClean="0"/>
                        <a:t>16.38 </a:t>
                      </a:r>
                      <a:endParaRPr lang="es-EC" sz="1400" dirty="0">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US" sz="1400" dirty="0"/>
                        <a:t>52.95</a:t>
                      </a:r>
                      <a:endParaRPr lang="es-EC" sz="1400" dirty="0">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spcAft>
                          <a:spcPts val="0"/>
                        </a:spcAft>
                      </a:pPr>
                      <a:r>
                        <a:rPr lang="es-EC" sz="1400" dirty="0" smtClean="0"/>
                        <a:t>27.34 </a:t>
                      </a:r>
                      <a:endParaRPr lang="es-EC" sz="1400" dirty="0">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US" sz="1400" dirty="0"/>
                        <a:t>10.2</a:t>
                      </a:r>
                      <a:endParaRPr lang="es-EC" sz="1400" dirty="0">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spcAft>
                          <a:spcPts val="0"/>
                        </a:spcAft>
                      </a:pPr>
                      <a:r>
                        <a:rPr lang="es-EC" sz="1400" dirty="0" smtClean="0"/>
                        <a:t>11.35</a:t>
                      </a:r>
                      <a:endParaRPr lang="es-EC" sz="1400" dirty="0">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lnSpc>
                          <a:spcPct val="115000"/>
                        </a:lnSpc>
                        <a:spcAft>
                          <a:spcPts val="0"/>
                        </a:spcAft>
                      </a:pPr>
                      <a:r>
                        <a:rPr lang="en-US" sz="1400" dirty="0"/>
                        <a:t>55.04</a:t>
                      </a:r>
                      <a:endParaRPr lang="es-EC" sz="1400" dirty="0">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algn="ctr">
                        <a:spcAft>
                          <a:spcPts val="0"/>
                        </a:spcAft>
                      </a:pPr>
                      <a:r>
                        <a:rPr lang="es-EC" sz="1400" dirty="0" smtClean="0"/>
                        <a:t>15.89</a:t>
                      </a:r>
                      <a:endParaRPr lang="es-EC" sz="1400" dirty="0">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r>
              <a:tr h="540888">
                <a:tc>
                  <a:txBody>
                    <a:bodyPr/>
                    <a:lstStyle/>
                    <a:p>
                      <a:pPr algn="ctr">
                        <a:lnSpc>
                          <a:spcPct val="115000"/>
                        </a:lnSpc>
                        <a:spcAft>
                          <a:spcPts val="0"/>
                        </a:spcAft>
                      </a:pPr>
                      <a:r>
                        <a:rPr lang="en-US" sz="1400"/>
                        <a:t>B</a:t>
                      </a:r>
                      <a:endParaRPr lang="es-EC" sz="140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n-US" sz="1400" dirty="0" smtClean="0"/>
                        <a:t>31.75</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a:t>-</a:t>
                      </a:r>
                      <a:r>
                        <a:rPr lang="es-EC" sz="1400" dirty="0" smtClean="0"/>
                        <a:t>16.64</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a:t>38</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a:t>-</a:t>
                      </a:r>
                      <a:r>
                        <a:rPr lang="es-EC" sz="1400" dirty="0" smtClean="0"/>
                        <a:t>8.60 </a:t>
                      </a:r>
                      <a:endParaRPr lang="es-EC" sz="1400" dirty="0">
                        <a:latin typeface="Calibri"/>
                        <a:ea typeface="Times New Roman"/>
                        <a:cs typeface="Times New Roman"/>
                      </a:endParaRPr>
                    </a:p>
                  </a:txBody>
                  <a:tcPr marL="68580" marR="68580" marT="0" marB="0" anchor="ctr"/>
                </a:tc>
                <a:tc>
                  <a:txBody>
                    <a:bodyPr/>
                    <a:lstStyle/>
                    <a:p>
                      <a:pPr marL="114935" algn="ctr">
                        <a:lnSpc>
                          <a:spcPct val="115000"/>
                        </a:lnSpc>
                        <a:spcAft>
                          <a:spcPts val="0"/>
                        </a:spcAft>
                      </a:pPr>
                      <a:r>
                        <a:rPr lang="en-US" sz="1400" dirty="0"/>
                        <a:t>7.87</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a:t>-</a:t>
                      </a:r>
                      <a:r>
                        <a:rPr lang="es-EC" sz="1400" dirty="0" smtClean="0"/>
                        <a:t>14.08</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a:t>41.45</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a:t>-</a:t>
                      </a:r>
                      <a:r>
                        <a:rPr lang="es-EC" sz="1400" dirty="0" smtClean="0"/>
                        <a:t>12.71</a:t>
                      </a:r>
                      <a:endParaRPr lang="es-EC" sz="1400" dirty="0">
                        <a:latin typeface="Calibri"/>
                        <a:ea typeface="Times New Roman"/>
                        <a:cs typeface="Times New Roman"/>
                      </a:endParaRPr>
                    </a:p>
                  </a:txBody>
                  <a:tcPr marL="68580" marR="68580" marT="0" marB="0" anchor="ctr"/>
                </a:tc>
              </a:tr>
              <a:tr h="540888">
                <a:tc>
                  <a:txBody>
                    <a:bodyPr/>
                    <a:lstStyle/>
                    <a:p>
                      <a:pPr algn="ctr">
                        <a:lnSpc>
                          <a:spcPct val="115000"/>
                        </a:lnSpc>
                        <a:spcAft>
                          <a:spcPts val="0"/>
                        </a:spcAft>
                      </a:pPr>
                      <a:r>
                        <a:rPr lang="en-US" sz="1400"/>
                        <a:t>C</a:t>
                      </a:r>
                      <a:endParaRPr lang="es-EC" sz="1400">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0"/>
                        </a:spcAft>
                      </a:pPr>
                      <a:r>
                        <a:rPr lang="en-US" sz="1400" dirty="0" smtClean="0"/>
                        <a:t>38.29</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smtClean="0"/>
                        <a:t>0.52 </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a:t>33.79</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a:t>-</a:t>
                      </a:r>
                      <a:r>
                        <a:rPr lang="es-EC" sz="1400" dirty="0" smtClean="0"/>
                        <a:t>18.73</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a:t>9.41</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smtClean="0"/>
                        <a:t>2.72 </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dirty="0"/>
                        <a:t>46</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a:t>-</a:t>
                      </a:r>
                      <a:r>
                        <a:rPr lang="es-EC" sz="1400" dirty="0" smtClean="0"/>
                        <a:t>3.13</a:t>
                      </a:r>
                      <a:endParaRPr lang="es-EC" sz="1400" dirty="0">
                        <a:latin typeface="Calibri"/>
                        <a:ea typeface="Times New Roman"/>
                        <a:cs typeface="Times New Roman"/>
                      </a:endParaRPr>
                    </a:p>
                  </a:txBody>
                  <a:tcPr marL="68580" marR="68580" marT="0" marB="0" anchor="ctr"/>
                </a:tc>
              </a:tr>
              <a:tr h="836843">
                <a:tc>
                  <a:txBody>
                    <a:bodyPr/>
                    <a:lstStyle/>
                    <a:p>
                      <a:pPr algn="ctr">
                        <a:lnSpc>
                          <a:spcPct val="115000"/>
                        </a:lnSpc>
                        <a:spcAft>
                          <a:spcPts val="0"/>
                        </a:spcAft>
                      </a:pPr>
                      <a:r>
                        <a:rPr lang="en-US" sz="1400" dirty="0" err="1" smtClean="0"/>
                        <a:t>Promedio</a:t>
                      </a:r>
                      <a:endParaRPr lang="en-US" sz="1400" dirty="0" smtClean="0"/>
                    </a:p>
                    <a:p>
                      <a:pPr algn="ctr">
                        <a:lnSpc>
                          <a:spcPct val="115000"/>
                        </a:lnSpc>
                        <a:spcAft>
                          <a:spcPts val="0"/>
                        </a:spcAft>
                      </a:pPr>
                      <a:r>
                        <a:rPr lang="en-US" sz="1400" dirty="0" smtClean="0">
                          <a:latin typeface="Arial" pitchFamily="34" charset="0"/>
                          <a:ea typeface="Times New Roman"/>
                          <a:cs typeface="Arial" pitchFamily="34" charset="0"/>
                        </a:rPr>
                        <a:t>Amp</a:t>
                      </a:r>
                      <a:endParaRPr lang="es-EC" sz="1400" dirty="0">
                        <a:latin typeface="Arial" pitchFamily="34" charset="0"/>
                        <a:ea typeface="Times New Roman"/>
                        <a:cs typeface="Arial" pitchFamily="34" charset="0"/>
                      </a:endParaRPr>
                    </a:p>
                  </a:txBody>
                  <a:tcPr marL="68580" marR="68580" marT="0" marB="0" anchor="ctr"/>
                </a:tc>
                <a:tc gridSpan="2">
                  <a:txBody>
                    <a:bodyPr/>
                    <a:lstStyle/>
                    <a:p>
                      <a:pPr algn="ctr">
                        <a:lnSpc>
                          <a:spcPct val="115000"/>
                        </a:lnSpc>
                        <a:spcAft>
                          <a:spcPts val="0"/>
                        </a:spcAft>
                      </a:pPr>
                      <a:r>
                        <a:rPr lang="en-US" sz="1400" dirty="0"/>
                        <a:t>38.09</a:t>
                      </a:r>
                      <a:endParaRPr lang="es-EC" sz="1400" dirty="0">
                        <a:latin typeface="Calibri"/>
                        <a:ea typeface="Times New Roman"/>
                        <a:cs typeface="Times New Roman"/>
                      </a:endParaRPr>
                    </a:p>
                  </a:txBody>
                  <a:tcPr marL="68580" marR="68580" marT="0" marB="0" anchor="ctr">
                    <a:lnR w="12700" cap="flat" cmpd="sng" algn="ctr">
                      <a:solidFill>
                        <a:schemeClr val="accent1"/>
                      </a:solidFill>
                      <a:prstDash val="solid"/>
                      <a:round/>
                      <a:headEnd type="none" w="med" len="med"/>
                      <a:tailEnd type="none" w="med" len="med"/>
                    </a:lnR>
                  </a:tcPr>
                </a:tc>
                <a:tc hMerge="1">
                  <a:txBody>
                    <a:bodyPr/>
                    <a:lstStyle/>
                    <a:p>
                      <a:pPr algn="ctr">
                        <a:lnSpc>
                          <a:spcPct val="115000"/>
                        </a:lnSpc>
                        <a:spcAft>
                          <a:spcPts val="0"/>
                        </a:spcAft>
                      </a:pPr>
                      <a:endParaRPr lang="es-EC" sz="1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dirty="0"/>
                        <a:t>41.58</a:t>
                      </a:r>
                      <a:endParaRPr lang="es-EC" sz="1400" dirty="0">
                        <a:latin typeface="Calibri"/>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hMerge="1">
                  <a:txBody>
                    <a:bodyPr/>
                    <a:lstStyle/>
                    <a:p>
                      <a:pPr algn="ctr">
                        <a:lnSpc>
                          <a:spcPct val="115000"/>
                        </a:lnSpc>
                        <a:spcAft>
                          <a:spcPts val="0"/>
                        </a:spcAft>
                      </a:pPr>
                      <a:endParaRPr lang="es-EC" sz="1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dirty="0"/>
                        <a:t>9.16</a:t>
                      </a:r>
                      <a:endParaRPr lang="es-EC" sz="1400" dirty="0">
                        <a:latin typeface="Calibri"/>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hMerge="1">
                  <a:txBody>
                    <a:bodyPr/>
                    <a:lstStyle/>
                    <a:p>
                      <a:pPr algn="ctr">
                        <a:lnSpc>
                          <a:spcPct val="115000"/>
                        </a:lnSpc>
                        <a:spcAft>
                          <a:spcPts val="0"/>
                        </a:spcAft>
                      </a:pPr>
                      <a:endParaRPr lang="es-EC" sz="14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dirty="0"/>
                        <a:t>47.49</a:t>
                      </a:r>
                      <a:endParaRPr lang="es-EC" sz="1400" dirty="0">
                        <a:latin typeface="Calibri"/>
                        <a:ea typeface="Times New Roman"/>
                        <a:cs typeface="Times New Roman"/>
                      </a:endParaRPr>
                    </a:p>
                  </a:txBody>
                  <a:tcPr marL="68580" marR="68580" marT="0" marB="0" anchor="ctr">
                    <a:lnL w="12700" cap="flat" cmpd="sng" algn="ctr">
                      <a:solidFill>
                        <a:schemeClr val="accent1"/>
                      </a:solidFill>
                      <a:prstDash val="solid"/>
                      <a:round/>
                      <a:headEnd type="none" w="med" len="med"/>
                      <a:tailEnd type="none" w="med" len="med"/>
                    </a:lnL>
                  </a:tcPr>
                </a:tc>
                <a:tc hMerge="1">
                  <a:txBody>
                    <a:bodyPr/>
                    <a:lstStyle/>
                    <a:p>
                      <a:endParaRPr lang="es-EC"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Marcador de número de diapositiva"/>
          <p:cNvSpPr>
            <a:spLocks noGrp="1"/>
          </p:cNvSpPr>
          <p:nvPr>
            <p:ph type="sldNum" sz="quarter" idx="12"/>
          </p:nvPr>
        </p:nvSpPr>
        <p:spPr/>
        <p:txBody>
          <a:bodyPr/>
          <a:lstStyle/>
          <a:p>
            <a:fld id="{132FADFE-3B8F-471C-ABF0-DBC7717ECBBC}" type="slidenum">
              <a:rPr lang="es-ES" smtClean="0"/>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marL="0" indent="0"/>
            <a:r>
              <a:rPr lang="es-ES" sz="3200" dirty="0" smtClean="0"/>
              <a:t>Corrientes en condiciones normales y de corto circuito, S/E Posorja</a:t>
            </a:r>
            <a:endParaRPr lang="es-EC" sz="3200" dirty="0"/>
          </a:p>
        </p:txBody>
      </p:sp>
      <p:graphicFrame>
        <p:nvGraphicFramePr>
          <p:cNvPr id="4" name="3 Tabla"/>
          <p:cNvGraphicFramePr>
            <a:graphicFrameLocks noGrp="1"/>
          </p:cNvGraphicFramePr>
          <p:nvPr/>
        </p:nvGraphicFramePr>
        <p:xfrm>
          <a:off x="910803" y="2071678"/>
          <a:ext cx="7322395" cy="2810956"/>
        </p:xfrm>
        <a:graphic>
          <a:graphicData uri="http://schemas.openxmlformats.org/drawingml/2006/table">
            <a:tbl>
              <a:tblPr firstRow="1" firstCol="1" bandRow="1" bandCol="1">
                <a:tableStyleId>{69012ECD-51FC-41F1-AA8D-1B2483CD663E}</a:tableStyleId>
              </a:tblPr>
              <a:tblGrid>
                <a:gridCol w="1428760"/>
                <a:gridCol w="1000132"/>
                <a:gridCol w="928694"/>
                <a:gridCol w="1464479"/>
                <a:gridCol w="1357322"/>
                <a:gridCol w="1143008"/>
              </a:tblGrid>
              <a:tr h="857256">
                <a:tc>
                  <a:txBody>
                    <a:bodyPr/>
                    <a:lstStyle/>
                    <a:p>
                      <a:pPr marR="20320" algn="ctr">
                        <a:lnSpc>
                          <a:spcPts val="1510"/>
                        </a:lnSpc>
                        <a:spcAft>
                          <a:spcPts val="0"/>
                        </a:spcAft>
                      </a:pPr>
                      <a:r>
                        <a:rPr lang="es-ES" sz="1400" dirty="0"/>
                        <a:t>Alimentadora</a:t>
                      </a:r>
                      <a:endParaRPr lang="es-EC" sz="1400"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smtClean="0"/>
                        <a:t>I máx.</a:t>
                      </a:r>
                    </a:p>
                    <a:p>
                      <a:pPr marR="20320" algn="ctr">
                        <a:lnSpc>
                          <a:spcPts val="1510"/>
                        </a:lnSpc>
                        <a:spcAft>
                          <a:spcPts val="0"/>
                        </a:spcAft>
                      </a:pPr>
                      <a:r>
                        <a:rPr lang="es-ES" sz="1400" dirty="0" smtClean="0"/>
                        <a:t>Amp </a:t>
                      </a:r>
                      <a:endParaRPr lang="es-EC" sz="1400"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I min. </a:t>
                      </a:r>
                      <a:endParaRPr lang="es-ES" sz="1400" dirty="0" smtClean="0"/>
                    </a:p>
                    <a:p>
                      <a:pPr marR="20320" algn="ctr">
                        <a:lnSpc>
                          <a:spcPts val="1510"/>
                        </a:lnSpc>
                        <a:spcAft>
                          <a:spcPts val="0"/>
                        </a:spcAft>
                      </a:pPr>
                      <a:r>
                        <a:rPr lang="es-EC" sz="1400" dirty="0" smtClean="0"/>
                        <a:t>Amp</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smtClean="0"/>
                        <a:t>I máx. </a:t>
                      </a:r>
                    </a:p>
                    <a:p>
                      <a:pPr algn="ctr">
                        <a:lnSpc>
                          <a:spcPct val="115000"/>
                        </a:lnSpc>
                        <a:spcAft>
                          <a:spcPts val="0"/>
                        </a:spcAft>
                      </a:pPr>
                      <a:r>
                        <a:rPr lang="es-ES" sz="1400" dirty="0" smtClean="0"/>
                        <a:t>de</a:t>
                      </a:r>
                      <a:r>
                        <a:rPr lang="es-ES" sz="1400" baseline="0" dirty="0" smtClean="0"/>
                        <a:t> </a:t>
                      </a:r>
                      <a:r>
                        <a:rPr lang="es-ES" sz="1400" dirty="0" smtClean="0"/>
                        <a:t>falla</a:t>
                      </a:r>
                    </a:p>
                    <a:p>
                      <a:pPr algn="ctr">
                        <a:lnSpc>
                          <a:spcPct val="115000"/>
                        </a:lnSpc>
                        <a:spcAft>
                          <a:spcPts val="0"/>
                        </a:spcAft>
                      </a:pPr>
                      <a:r>
                        <a:rPr lang="es-ES" sz="1400" dirty="0" smtClean="0"/>
                        <a:t>Amp</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I mín. </a:t>
                      </a:r>
                    </a:p>
                    <a:p>
                      <a:pPr algn="ctr">
                        <a:lnSpc>
                          <a:spcPct val="115000"/>
                        </a:lnSpc>
                        <a:spcAft>
                          <a:spcPts val="0"/>
                        </a:spcAft>
                      </a:pPr>
                      <a:r>
                        <a:rPr lang="es-ES" sz="1400" dirty="0" smtClean="0"/>
                        <a:t>de falla</a:t>
                      </a:r>
                    </a:p>
                    <a:p>
                      <a:pPr algn="ctr">
                        <a:lnSpc>
                          <a:spcPct val="115000"/>
                        </a:lnSpc>
                        <a:spcAft>
                          <a:spcPts val="0"/>
                        </a:spcAft>
                      </a:pPr>
                      <a:r>
                        <a:rPr lang="es-EC" sz="1400" dirty="0" smtClean="0">
                          <a:latin typeface="Calibri"/>
                          <a:ea typeface="Times New Roman"/>
                          <a:cs typeface="Times New Roman"/>
                        </a:rPr>
                        <a:t>Amp</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smtClean="0"/>
                        <a:t>Longitud 3Ø </a:t>
                      </a:r>
                    </a:p>
                    <a:p>
                      <a:pPr algn="ctr">
                        <a:lnSpc>
                          <a:spcPct val="115000"/>
                        </a:lnSpc>
                        <a:spcAft>
                          <a:spcPts val="0"/>
                        </a:spcAft>
                      </a:pPr>
                      <a:r>
                        <a:rPr lang="es-ES" sz="1200" dirty="0" smtClean="0"/>
                        <a:t>Km.</a:t>
                      </a:r>
                      <a:endParaRPr lang="es-EC" sz="1200" dirty="0">
                        <a:solidFill>
                          <a:schemeClr val="tx1"/>
                        </a:solidFill>
                        <a:latin typeface="Calibri"/>
                        <a:ea typeface="Times New Roman"/>
                        <a:cs typeface="Times New Roman"/>
                      </a:endParaRPr>
                    </a:p>
                  </a:txBody>
                  <a:tcPr marL="68580" marR="68580" marT="0" marB="0" anchor="ctr"/>
                </a:tc>
              </a:tr>
              <a:tr h="465783">
                <a:tc>
                  <a:txBody>
                    <a:bodyPr/>
                    <a:lstStyle/>
                    <a:p>
                      <a:pPr marR="20320" algn="ctr">
                        <a:lnSpc>
                          <a:spcPts val="1510"/>
                        </a:lnSpc>
                        <a:spcAft>
                          <a:spcPts val="0"/>
                        </a:spcAft>
                      </a:pPr>
                      <a:r>
                        <a:rPr lang="es-ES" sz="1400" dirty="0"/>
                        <a:t>Real</a:t>
                      </a:r>
                      <a:endParaRPr lang="es-EC" sz="1400" b="1"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22</a:t>
                      </a:r>
                      <a:endParaRPr lang="es-EC" sz="1400"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12</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smtClean="0">
                          <a:latin typeface="Calibri"/>
                          <a:ea typeface="Times New Roman"/>
                          <a:cs typeface="Times New Roman"/>
                        </a:rPr>
                        <a:t>2568.69</a:t>
                      </a:r>
                      <a:endParaRPr lang="es-EC" sz="1400" dirty="0">
                        <a:latin typeface="Calibri"/>
                        <a:ea typeface="Times New Roman"/>
                        <a:cs typeface="Times New Roman"/>
                      </a:endParaRPr>
                    </a:p>
                  </a:txBody>
                  <a:tcPr marL="44450" marR="44450" marT="0" marB="0" anchor="ctr"/>
                </a:tc>
                <a:tc>
                  <a:txBody>
                    <a:bodyPr/>
                    <a:lstStyle/>
                    <a:p>
                      <a:pPr algn="ctr">
                        <a:spcAft>
                          <a:spcPts val="0"/>
                        </a:spcAft>
                      </a:pPr>
                      <a:r>
                        <a:rPr lang="es-EC" sz="1400" dirty="0" smtClean="0">
                          <a:latin typeface="Calibri"/>
                          <a:ea typeface="Times New Roman"/>
                          <a:cs typeface="Times New Roman"/>
                        </a:rPr>
                        <a:t>1754.52</a:t>
                      </a:r>
                      <a:endParaRPr lang="es-EC" sz="1400" dirty="0">
                        <a:latin typeface="Calibri"/>
                        <a:ea typeface="Times New Roman"/>
                        <a:cs typeface="Times New Roman"/>
                      </a:endParaRPr>
                    </a:p>
                  </a:txBody>
                  <a:tcPr marL="44450" marR="44450" marT="0" marB="0" anchor="ctr"/>
                </a:tc>
                <a:tc>
                  <a:txBody>
                    <a:bodyPr/>
                    <a:lstStyle/>
                    <a:p>
                      <a:pPr marR="20320" algn="ctr">
                        <a:lnSpc>
                          <a:spcPts val="1510"/>
                        </a:lnSpc>
                        <a:spcAft>
                          <a:spcPts val="0"/>
                        </a:spcAft>
                      </a:pPr>
                      <a:r>
                        <a:rPr lang="es-EC" sz="1400" dirty="0" smtClean="0">
                          <a:latin typeface="+mn-lt"/>
                          <a:ea typeface="Times New Roman"/>
                          <a:cs typeface="Times New Roman"/>
                        </a:rPr>
                        <a:t>2.78</a:t>
                      </a:r>
                      <a:endParaRPr lang="es-EC" sz="1400" dirty="0">
                        <a:latin typeface="+mn-lt"/>
                        <a:ea typeface="Times New Roman"/>
                        <a:cs typeface="Times New Roman"/>
                      </a:endParaRPr>
                    </a:p>
                  </a:txBody>
                  <a:tcPr marL="68580" marR="68580" marT="0" marB="0" anchor="ctr"/>
                </a:tc>
              </a:tr>
              <a:tr h="504598">
                <a:tc>
                  <a:txBody>
                    <a:bodyPr/>
                    <a:lstStyle/>
                    <a:p>
                      <a:pPr marR="20320" algn="ctr">
                        <a:lnSpc>
                          <a:spcPts val="1510"/>
                        </a:lnSpc>
                        <a:spcAft>
                          <a:spcPts val="0"/>
                        </a:spcAft>
                      </a:pPr>
                      <a:r>
                        <a:rPr lang="es-ES" sz="1400" dirty="0"/>
                        <a:t>Jambelí</a:t>
                      </a:r>
                      <a:endParaRPr lang="es-EC" sz="1400" b="1"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33</a:t>
                      </a:r>
                      <a:endParaRPr lang="es-EC" sz="1400"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4</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smtClean="0">
                          <a:latin typeface="Calibri"/>
                          <a:ea typeface="Times New Roman"/>
                          <a:cs typeface="Times New Roman"/>
                        </a:rPr>
                        <a:t>2704.01</a:t>
                      </a:r>
                      <a:endParaRPr lang="es-EC" sz="1400" dirty="0">
                        <a:latin typeface="Calibri"/>
                        <a:ea typeface="Times New Roman"/>
                        <a:cs typeface="Times New Roman"/>
                      </a:endParaRPr>
                    </a:p>
                  </a:txBody>
                  <a:tcPr marL="44450" marR="44450" marT="0" marB="0" anchor="ctr"/>
                </a:tc>
                <a:tc>
                  <a:txBody>
                    <a:bodyPr/>
                    <a:lstStyle/>
                    <a:p>
                      <a:pPr algn="ctr">
                        <a:spcAft>
                          <a:spcPts val="0"/>
                        </a:spcAft>
                      </a:pPr>
                      <a:r>
                        <a:rPr lang="es-EC" sz="1400" dirty="0" smtClean="0">
                          <a:latin typeface="Calibri" pitchFamily="34" charset="0"/>
                        </a:rPr>
                        <a:t>1787.67</a:t>
                      </a:r>
                      <a:endParaRPr lang="es-EC" sz="1400" dirty="0">
                        <a:latin typeface="Calibri" pitchFamily="34" charset="0"/>
                        <a:ea typeface="Times New Roman"/>
                        <a:cs typeface="Times New Roman"/>
                      </a:endParaRPr>
                    </a:p>
                  </a:txBody>
                  <a:tcPr marL="44450" marR="44450" marT="0" marB="0" anchor="ctr"/>
                </a:tc>
                <a:tc>
                  <a:txBody>
                    <a:bodyPr/>
                    <a:lstStyle/>
                    <a:p>
                      <a:pPr marR="20320" algn="ctr">
                        <a:lnSpc>
                          <a:spcPts val="1510"/>
                        </a:lnSpc>
                        <a:spcAft>
                          <a:spcPts val="0"/>
                        </a:spcAft>
                      </a:pPr>
                      <a:r>
                        <a:rPr lang="es-EC" sz="1400" dirty="0" smtClean="0">
                          <a:latin typeface="+mn-lt"/>
                          <a:ea typeface="Times New Roman"/>
                          <a:cs typeface="Times New Roman"/>
                        </a:rPr>
                        <a:t>2.76</a:t>
                      </a:r>
                      <a:endParaRPr lang="es-EC" sz="1400" dirty="0">
                        <a:latin typeface="+mn-lt"/>
                        <a:ea typeface="Times New Roman"/>
                        <a:cs typeface="Times New Roman"/>
                      </a:endParaRPr>
                    </a:p>
                  </a:txBody>
                  <a:tcPr marL="68580" marR="68580" marT="0" marB="0" anchor="ctr"/>
                </a:tc>
              </a:tr>
              <a:tr h="479897">
                <a:tc>
                  <a:txBody>
                    <a:bodyPr/>
                    <a:lstStyle/>
                    <a:p>
                      <a:pPr marR="20320" algn="ctr">
                        <a:lnSpc>
                          <a:spcPts val="1510"/>
                        </a:lnSpc>
                        <a:spcAft>
                          <a:spcPts val="0"/>
                        </a:spcAft>
                      </a:pPr>
                      <a:r>
                        <a:rPr lang="es-ES" sz="1400" dirty="0"/>
                        <a:t>Posorja</a:t>
                      </a:r>
                      <a:endParaRPr lang="es-EC" sz="1400" b="1"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33</a:t>
                      </a:r>
                      <a:endParaRPr lang="es-EC" sz="1400"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9</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smtClean="0">
                          <a:latin typeface="Calibri"/>
                          <a:ea typeface="Times New Roman"/>
                          <a:cs typeface="Times New Roman"/>
                        </a:rPr>
                        <a:t>2568.69</a:t>
                      </a:r>
                      <a:endParaRPr lang="es-EC" sz="1400" dirty="0">
                        <a:latin typeface="Calibri"/>
                        <a:ea typeface="Times New Roman"/>
                        <a:cs typeface="Times New Roman"/>
                      </a:endParaRPr>
                    </a:p>
                  </a:txBody>
                  <a:tcPr marL="44450" marR="44450" marT="0" marB="0" anchor="ctr"/>
                </a:tc>
                <a:tc>
                  <a:txBody>
                    <a:bodyPr/>
                    <a:lstStyle/>
                    <a:p>
                      <a:pPr algn="ctr">
                        <a:spcAft>
                          <a:spcPts val="0"/>
                        </a:spcAft>
                      </a:pPr>
                      <a:r>
                        <a:rPr lang="es-EC" sz="1400" dirty="0" smtClean="0">
                          <a:latin typeface="Calibri"/>
                          <a:ea typeface="Times New Roman"/>
                          <a:cs typeface="Times New Roman"/>
                        </a:rPr>
                        <a:t>395.28</a:t>
                      </a:r>
                      <a:endParaRPr lang="es-EC" sz="1400" dirty="0">
                        <a:latin typeface="Calibri"/>
                        <a:ea typeface="Times New Roman"/>
                        <a:cs typeface="Times New Roman"/>
                      </a:endParaRPr>
                    </a:p>
                  </a:txBody>
                  <a:tcPr marL="44450" marR="44450" marT="0" marB="0" anchor="ctr"/>
                </a:tc>
                <a:tc>
                  <a:txBody>
                    <a:bodyPr/>
                    <a:lstStyle/>
                    <a:p>
                      <a:pPr marR="20320" algn="ctr">
                        <a:lnSpc>
                          <a:spcPts val="1510"/>
                        </a:lnSpc>
                        <a:spcAft>
                          <a:spcPts val="0"/>
                        </a:spcAft>
                      </a:pPr>
                      <a:r>
                        <a:rPr lang="es-EC" sz="1400" dirty="0" smtClean="0">
                          <a:latin typeface="+mn-lt"/>
                          <a:ea typeface="Times New Roman"/>
                          <a:cs typeface="Times New Roman"/>
                        </a:rPr>
                        <a:t>17.09</a:t>
                      </a:r>
                      <a:endParaRPr lang="es-EC" sz="1400" dirty="0">
                        <a:latin typeface="+mn-lt"/>
                        <a:ea typeface="Times New Roman"/>
                        <a:cs typeface="Times New Roman"/>
                      </a:endParaRPr>
                    </a:p>
                  </a:txBody>
                  <a:tcPr marL="68580" marR="68580" marT="0" marB="0" anchor="ctr"/>
                </a:tc>
              </a:tr>
              <a:tr h="503422">
                <a:tc>
                  <a:txBody>
                    <a:bodyPr/>
                    <a:lstStyle/>
                    <a:p>
                      <a:pPr marR="20320" algn="ctr">
                        <a:lnSpc>
                          <a:spcPts val="1510"/>
                        </a:lnSpc>
                        <a:spcAft>
                          <a:spcPts val="0"/>
                        </a:spcAft>
                      </a:pPr>
                      <a:r>
                        <a:rPr lang="es-ES" sz="1400" dirty="0"/>
                        <a:t>Camposorja</a:t>
                      </a:r>
                      <a:endParaRPr lang="es-EC" sz="1400" b="1"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a:t>65</a:t>
                      </a:r>
                      <a:endParaRPr lang="es-EC" sz="140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24</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smtClean="0">
                          <a:latin typeface="Calibri"/>
                          <a:ea typeface="Times New Roman"/>
                          <a:cs typeface="Times New Roman"/>
                        </a:rPr>
                        <a:t>2535.54</a:t>
                      </a:r>
                      <a:endParaRPr lang="es-EC" sz="1400" dirty="0">
                        <a:latin typeface="Calibri"/>
                        <a:ea typeface="Times New Roman"/>
                        <a:cs typeface="Times New Roman"/>
                      </a:endParaRPr>
                    </a:p>
                  </a:txBody>
                  <a:tcPr marL="44450" marR="44450" marT="0" marB="0" anchor="ctr"/>
                </a:tc>
                <a:tc>
                  <a:txBody>
                    <a:bodyPr/>
                    <a:lstStyle/>
                    <a:p>
                      <a:pPr algn="ctr">
                        <a:spcAft>
                          <a:spcPts val="0"/>
                        </a:spcAft>
                      </a:pPr>
                      <a:r>
                        <a:rPr lang="es-EC" sz="1400" dirty="0" smtClean="0">
                          <a:latin typeface="Calibri"/>
                          <a:ea typeface="Times New Roman"/>
                          <a:cs typeface="Times New Roman"/>
                        </a:rPr>
                        <a:t>354.19</a:t>
                      </a:r>
                      <a:endParaRPr lang="es-EC" sz="1400" dirty="0">
                        <a:latin typeface="Calibri"/>
                        <a:ea typeface="Times New Roman"/>
                        <a:cs typeface="Times New Roman"/>
                      </a:endParaRPr>
                    </a:p>
                  </a:txBody>
                  <a:tcPr marL="44450" marR="44450" marT="0" marB="0" anchor="ctr"/>
                </a:tc>
                <a:tc>
                  <a:txBody>
                    <a:bodyPr/>
                    <a:lstStyle/>
                    <a:p>
                      <a:pPr marR="20320" algn="ctr">
                        <a:lnSpc>
                          <a:spcPts val="1510"/>
                        </a:lnSpc>
                        <a:spcAft>
                          <a:spcPts val="0"/>
                        </a:spcAft>
                      </a:pPr>
                      <a:r>
                        <a:rPr lang="es-EC" sz="1400" dirty="0" smtClean="0">
                          <a:latin typeface="+mn-lt"/>
                          <a:ea typeface="Times New Roman"/>
                          <a:cs typeface="Times New Roman"/>
                        </a:rPr>
                        <a:t>18.56</a:t>
                      </a:r>
                      <a:endParaRPr lang="es-EC" sz="1400" dirty="0">
                        <a:latin typeface="+mn-lt"/>
                        <a:ea typeface="Times New Roman"/>
                        <a:cs typeface="Times New Roman"/>
                      </a:endParaRPr>
                    </a:p>
                  </a:txBody>
                  <a:tcPr marL="68580" marR="68580" marT="0" marB="0" anchor="ctr"/>
                </a:tc>
              </a:tr>
            </a:tbl>
          </a:graphicData>
        </a:graphic>
      </p:graphicFrame>
      <p:sp>
        <p:nvSpPr>
          <p:cNvPr id="9" name="8 Marcador de número de diapositiva"/>
          <p:cNvSpPr>
            <a:spLocks noGrp="1"/>
          </p:cNvSpPr>
          <p:nvPr>
            <p:ph type="sldNum" sz="quarter" idx="12"/>
          </p:nvPr>
        </p:nvSpPr>
        <p:spPr/>
        <p:txBody>
          <a:bodyPr/>
          <a:lstStyle/>
          <a:p>
            <a:fld id="{132FADFE-3B8F-471C-ABF0-DBC7717ECBBC}" type="slidenum">
              <a:rPr lang="es-ES" smtClean="0"/>
              <a:pPr/>
              <a:t>22</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marL="0" indent="0"/>
            <a:r>
              <a:rPr lang="es-ES" sz="3200" dirty="0" smtClean="0"/>
              <a:t>Corrientes en condiciones normales y de corto circuito, S/E Playas</a:t>
            </a:r>
            <a:endParaRPr lang="es-EC" sz="3200" dirty="0"/>
          </a:p>
        </p:txBody>
      </p:sp>
      <p:graphicFrame>
        <p:nvGraphicFramePr>
          <p:cNvPr id="4" name="3 Tabla"/>
          <p:cNvGraphicFramePr>
            <a:graphicFrameLocks noGrp="1"/>
          </p:cNvGraphicFramePr>
          <p:nvPr/>
        </p:nvGraphicFramePr>
        <p:xfrm>
          <a:off x="910803" y="2071678"/>
          <a:ext cx="7322395" cy="2810956"/>
        </p:xfrm>
        <a:graphic>
          <a:graphicData uri="http://schemas.openxmlformats.org/drawingml/2006/table">
            <a:tbl>
              <a:tblPr firstRow="1" firstCol="1" bandRow="1" bandCol="1">
                <a:tableStyleId>{69012ECD-51FC-41F1-AA8D-1B2483CD663E}</a:tableStyleId>
              </a:tblPr>
              <a:tblGrid>
                <a:gridCol w="1428760"/>
                <a:gridCol w="1000132"/>
                <a:gridCol w="928694"/>
                <a:gridCol w="1464479"/>
                <a:gridCol w="1357322"/>
                <a:gridCol w="1143008"/>
              </a:tblGrid>
              <a:tr h="857256">
                <a:tc>
                  <a:txBody>
                    <a:bodyPr/>
                    <a:lstStyle/>
                    <a:p>
                      <a:pPr marR="20320" algn="ctr">
                        <a:lnSpc>
                          <a:spcPts val="1510"/>
                        </a:lnSpc>
                        <a:spcAft>
                          <a:spcPts val="0"/>
                        </a:spcAft>
                      </a:pPr>
                      <a:r>
                        <a:rPr lang="es-ES" sz="1400" dirty="0"/>
                        <a:t>Alimentadora</a:t>
                      </a:r>
                      <a:endParaRPr lang="es-EC" sz="1400"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smtClean="0"/>
                        <a:t>I máx.</a:t>
                      </a:r>
                    </a:p>
                    <a:p>
                      <a:pPr marR="20320" algn="ctr">
                        <a:lnSpc>
                          <a:spcPts val="1510"/>
                        </a:lnSpc>
                        <a:spcAft>
                          <a:spcPts val="0"/>
                        </a:spcAft>
                      </a:pPr>
                      <a:r>
                        <a:rPr lang="es-ES" sz="1400" dirty="0" smtClean="0"/>
                        <a:t>Amp </a:t>
                      </a:r>
                      <a:endParaRPr lang="es-EC" sz="1400"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I min. </a:t>
                      </a:r>
                      <a:endParaRPr lang="es-ES" sz="1400" dirty="0" smtClean="0"/>
                    </a:p>
                    <a:p>
                      <a:pPr marR="20320" algn="ctr">
                        <a:lnSpc>
                          <a:spcPts val="1510"/>
                        </a:lnSpc>
                        <a:spcAft>
                          <a:spcPts val="0"/>
                        </a:spcAft>
                      </a:pPr>
                      <a:r>
                        <a:rPr lang="es-EC" sz="1400" dirty="0" smtClean="0"/>
                        <a:t>Amp</a:t>
                      </a:r>
                      <a:endParaRPr lang="es-EC" sz="14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400" dirty="0" smtClean="0"/>
                        <a:t>I máx. </a:t>
                      </a:r>
                    </a:p>
                    <a:p>
                      <a:pPr algn="ctr">
                        <a:lnSpc>
                          <a:spcPct val="115000"/>
                        </a:lnSpc>
                        <a:spcAft>
                          <a:spcPts val="0"/>
                        </a:spcAft>
                      </a:pPr>
                      <a:r>
                        <a:rPr lang="es-ES" sz="1400" dirty="0" smtClean="0"/>
                        <a:t>de</a:t>
                      </a:r>
                      <a:r>
                        <a:rPr lang="es-ES" sz="1400" baseline="0" dirty="0" smtClean="0"/>
                        <a:t> </a:t>
                      </a:r>
                      <a:r>
                        <a:rPr lang="es-ES" sz="1400" dirty="0" smtClean="0"/>
                        <a:t>falla</a:t>
                      </a:r>
                    </a:p>
                    <a:p>
                      <a:pPr algn="ctr">
                        <a:lnSpc>
                          <a:spcPct val="115000"/>
                        </a:lnSpc>
                        <a:spcAft>
                          <a:spcPts val="0"/>
                        </a:spcAft>
                      </a:pPr>
                      <a:r>
                        <a:rPr lang="es-ES" sz="1400" dirty="0" smtClean="0"/>
                        <a:t>Amp</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I mín. </a:t>
                      </a:r>
                    </a:p>
                    <a:p>
                      <a:pPr algn="ctr">
                        <a:lnSpc>
                          <a:spcPct val="115000"/>
                        </a:lnSpc>
                        <a:spcAft>
                          <a:spcPts val="0"/>
                        </a:spcAft>
                      </a:pPr>
                      <a:r>
                        <a:rPr lang="es-ES" sz="1400" dirty="0" smtClean="0"/>
                        <a:t>de falla</a:t>
                      </a:r>
                    </a:p>
                    <a:p>
                      <a:pPr algn="ctr">
                        <a:lnSpc>
                          <a:spcPct val="115000"/>
                        </a:lnSpc>
                        <a:spcAft>
                          <a:spcPts val="0"/>
                        </a:spcAft>
                      </a:pPr>
                      <a:r>
                        <a:rPr lang="es-EC" sz="1400" dirty="0" smtClean="0">
                          <a:latin typeface="Calibri"/>
                          <a:ea typeface="Times New Roman"/>
                          <a:cs typeface="Times New Roman"/>
                        </a:rPr>
                        <a:t>Amp</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smtClean="0"/>
                        <a:t>Longitud 3Ø </a:t>
                      </a:r>
                    </a:p>
                    <a:p>
                      <a:pPr algn="ctr">
                        <a:lnSpc>
                          <a:spcPct val="115000"/>
                        </a:lnSpc>
                        <a:spcAft>
                          <a:spcPts val="0"/>
                        </a:spcAft>
                      </a:pPr>
                      <a:r>
                        <a:rPr lang="es-ES" sz="1200" dirty="0" smtClean="0"/>
                        <a:t>Km.</a:t>
                      </a:r>
                      <a:endParaRPr lang="es-EC" sz="1200" dirty="0">
                        <a:solidFill>
                          <a:schemeClr val="tx1"/>
                        </a:solidFill>
                        <a:latin typeface="Calibri"/>
                        <a:ea typeface="Times New Roman"/>
                        <a:cs typeface="Times New Roman"/>
                      </a:endParaRPr>
                    </a:p>
                  </a:txBody>
                  <a:tcPr marL="68580" marR="68580" marT="0" marB="0" anchor="ctr"/>
                </a:tc>
              </a:tr>
              <a:tr h="465783">
                <a:tc>
                  <a:txBody>
                    <a:bodyPr/>
                    <a:lstStyle/>
                    <a:p>
                      <a:pPr marR="20320" algn="ctr">
                        <a:lnSpc>
                          <a:spcPts val="1510"/>
                        </a:lnSpc>
                        <a:spcAft>
                          <a:spcPts val="0"/>
                        </a:spcAft>
                      </a:pPr>
                      <a:r>
                        <a:rPr lang="es-ES" sz="1400" dirty="0"/>
                        <a:t>Victoria</a:t>
                      </a:r>
                      <a:endParaRPr lang="es-EC" sz="1400" b="1"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40</a:t>
                      </a:r>
                      <a:endParaRPr lang="es-EC" sz="1400"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a:t>24</a:t>
                      </a:r>
                      <a:endParaRPr lang="es-EC" sz="1400">
                        <a:latin typeface="Calibri"/>
                        <a:ea typeface="Times New Roman"/>
                        <a:cs typeface="Times New Roman"/>
                      </a:endParaRPr>
                    </a:p>
                  </a:txBody>
                  <a:tcPr marL="68580" marR="68580" marT="0" marB="0" anchor="ctr"/>
                </a:tc>
                <a:tc>
                  <a:txBody>
                    <a:bodyPr/>
                    <a:lstStyle/>
                    <a:p>
                      <a:pPr algn="ctr">
                        <a:spcAft>
                          <a:spcPts val="0"/>
                        </a:spcAft>
                      </a:pPr>
                      <a:r>
                        <a:rPr lang="es-EC" sz="1400" dirty="0" smtClean="0">
                          <a:latin typeface="Calibri"/>
                          <a:ea typeface="Times New Roman"/>
                          <a:cs typeface="Times New Roman"/>
                        </a:rPr>
                        <a:t>3140.06</a:t>
                      </a:r>
                      <a:endParaRPr lang="es-EC" sz="1400" dirty="0">
                        <a:latin typeface="Calibri"/>
                        <a:ea typeface="Times New Roman"/>
                        <a:cs typeface="Times New Roman"/>
                      </a:endParaRPr>
                    </a:p>
                  </a:txBody>
                  <a:tcPr marL="44450" marR="44450" marT="0" marB="0" anchor="ctr"/>
                </a:tc>
                <a:tc>
                  <a:txBody>
                    <a:bodyPr/>
                    <a:lstStyle/>
                    <a:p>
                      <a:pPr algn="ctr">
                        <a:spcAft>
                          <a:spcPts val="0"/>
                        </a:spcAft>
                      </a:pPr>
                      <a:r>
                        <a:rPr lang="es-EC" sz="1400" dirty="0" smtClean="0">
                          <a:latin typeface="Calibri"/>
                          <a:ea typeface="Times New Roman"/>
                          <a:cs typeface="Times New Roman"/>
                        </a:rPr>
                        <a:t>383.26</a:t>
                      </a:r>
                      <a:endParaRPr lang="es-EC" sz="1400" dirty="0">
                        <a:latin typeface="Calibri"/>
                        <a:ea typeface="Times New Roman"/>
                        <a:cs typeface="Times New Roman"/>
                      </a:endParaRPr>
                    </a:p>
                  </a:txBody>
                  <a:tcPr marL="44450" marR="44450" marT="0" marB="0" anchor="ctr"/>
                </a:tc>
                <a:tc>
                  <a:txBody>
                    <a:bodyPr/>
                    <a:lstStyle/>
                    <a:p>
                      <a:pPr marR="20320" algn="ctr">
                        <a:lnSpc>
                          <a:spcPts val="1510"/>
                        </a:lnSpc>
                        <a:spcAft>
                          <a:spcPts val="0"/>
                        </a:spcAft>
                      </a:pPr>
                      <a:r>
                        <a:rPr lang="es-EC" sz="1400" dirty="0" smtClean="0">
                          <a:latin typeface="+mn-lt"/>
                          <a:ea typeface="Times New Roman"/>
                          <a:cs typeface="Times New Roman"/>
                        </a:rPr>
                        <a:t>20.95</a:t>
                      </a:r>
                      <a:endParaRPr lang="es-EC" sz="1400" dirty="0">
                        <a:latin typeface="+mn-lt"/>
                        <a:ea typeface="Times New Roman"/>
                        <a:cs typeface="Times New Roman"/>
                      </a:endParaRPr>
                    </a:p>
                  </a:txBody>
                  <a:tcPr marL="68580" marR="68580" marT="0" marB="0" anchor="ctr"/>
                </a:tc>
              </a:tr>
              <a:tr h="504598">
                <a:tc>
                  <a:txBody>
                    <a:bodyPr/>
                    <a:lstStyle/>
                    <a:p>
                      <a:pPr marR="20320" algn="ctr">
                        <a:lnSpc>
                          <a:spcPts val="1510"/>
                        </a:lnSpc>
                        <a:spcAft>
                          <a:spcPts val="0"/>
                        </a:spcAft>
                      </a:pPr>
                      <a:r>
                        <a:rPr lang="es-ES" sz="1400" dirty="0"/>
                        <a:t>Central Playas</a:t>
                      </a:r>
                      <a:endParaRPr lang="es-EC" sz="1400" b="1"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54</a:t>
                      </a:r>
                      <a:endParaRPr lang="es-EC" sz="1400"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22</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smtClean="0">
                          <a:latin typeface="Calibri"/>
                          <a:ea typeface="Times New Roman"/>
                          <a:cs typeface="Times New Roman"/>
                        </a:rPr>
                        <a:t>3157.12</a:t>
                      </a:r>
                      <a:endParaRPr lang="es-EC" sz="1400" dirty="0">
                        <a:latin typeface="Calibri"/>
                        <a:ea typeface="Times New Roman"/>
                        <a:cs typeface="Times New Roman"/>
                      </a:endParaRPr>
                    </a:p>
                  </a:txBody>
                  <a:tcPr marL="44450" marR="44450" marT="0" marB="0" anchor="ctr"/>
                </a:tc>
                <a:tc>
                  <a:txBody>
                    <a:bodyPr/>
                    <a:lstStyle/>
                    <a:p>
                      <a:pPr algn="ctr">
                        <a:spcAft>
                          <a:spcPts val="0"/>
                        </a:spcAft>
                      </a:pPr>
                      <a:r>
                        <a:rPr lang="es-EC" sz="1400" dirty="0" smtClean="0">
                          <a:latin typeface="Calibri"/>
                          <a:ea typeface="Times New Roman"/>
                          <a:cs typeface="Times New Roman"/>
                        </a:rPr>
                        <a:t>244.67</a:t>
                      </a:r>
                      <a:endParaRPr lang="es-EC" sz="1400" dirty="0">
                        <a:latin typeface="Calibri"/>
                        <a:ea typeface="Times New Roman"/>
                        <a:cs typeface="Times New Roman"/>
                      </a:endParaRPr>
                    </a:p>
                  </a:txBody>
                  <a:tcPr marL="44450" marR="44450" marT="0" marB="0" anchor="ctr"/>
                </a:tc>
                <a:tc>
                  <a:txBody>
                    <a:bodyPr/>
                    <a:lstStyle/>
                    <a:p>
                      <a:pPr marR="20320" algn="ctr">
                        <a:lnSpc>
                          <a:spcPts val="1510"/>
                        </a:lnSpc>
                        <a:spcAft>
                          <a:spcPts val="0"/>
                        </a:spcAft>
                      </a:pPr>
                      <a:r>
                        <a:rPr lang="es-EC" sz="1400" dirty="0" smtClean="0">
                          <a:latin typeface="+mn-lt"/>
                          <a:ea typeface="Times New Roman"/>
                          <a:cs typeface="Times New Roman"/>
                        </a:rPr>
                        <a:t>30.43</a:t>
                      </a:r>
                      <a:endParaRPr lang="es-EC" sz="1400" dirty="0">
                        <a:latin typeface="+mn-lt"/>
                        <a:ea typeface="Times New Roman"/>
                        <a:cs typeface="Times New Roman"/>
                      </a:endParaRPr>
                    </a:p>
                  </a:txBody>
                  <a:tcPr marL="68580" marR="68580" marT="0" marB="0" anchor="ctr"/>
                </a:tc>
              </a:tr>
              <a:tr h="479897">
                <a:tc>
                  <a:txBody>
                    <a:bodyPr/>
                    <a:lstStyle/>
                    <a:p>
                      <a:pPr marR="20320" algn="ctr">
                        <a:lnSpc>
                          <a:spcPts val="1510"/>
                        </a:lnSpc>
                        <a:spcAft>
                          <a:spcPts val="0"/>
                        </a:spcAft>
                      </a:pPr>
                      <a:r>
                        <a:rPr lang="es-ES" sz="1400" dirty="0"/>
                        <a:t>Interconexión</a:t>
                      </a:r>
                      <a:endParaRPr lang="es-EC" sz="1400" b="1"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47</a:t>
                      </a:r>
                      <a:endParaRPr lang="es-EC" sz="1400"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1</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smtClean="0">
                          <a:latin typeface="Calibri"/>
                          <a:ea typeface="Times New Roman"/>
                          <a:cs typeface="Times New Roman"/>
                        </a:rPr>
                        <a:t>3140.06</a:t>
                      </a:r>
                      <a:endParaRPr lang="es-EC" sz="1400" dirty="0">
                        <a:latin typeface="Calibri"/>
                        <a:ea typeface="Times New Roman"/>
                        <a:cs typeface="Times New Roman"/>
                      </a:endParaRPr>
                    </a:p>
                  </a:txBody>
                  <a:tcPr marL="44450" marR="44450" marT="0" marB="0" anchor="ctr"/>
                </a:tc>
                <a:tc>
                  <a:txBody>
                    <a:bodyPr/>
                    <a:lstStyle/>
                    <a:p>
                      <a:pPr algn="ctr">
                        <a:spcAft>
                          <a:spcPts val="0"/>
                        </a:spcAft>
                      </a:pPr>
                      <a:r>
                        <a:rPr lang="es-EC" sz="1400" dirty="0" smtClean="0">
                          <a:latin typeface="Calibri"/>
                          <a:ea typeface="Times New Roman"/>
                          <a:cs typeface="Times New Roman"/>
                        </a:rPr>
                        <a:t>655.39</a:t>
                      </a:r>
                      <a:endParaRPr lang="es-EC" sz="1400" dirty="0">
                        <a:latin typeface="Calibri"/>
                        <a:ea typeface="Times New Roman"/>
                        <a:cs typeface="Times New Roman"/>
                      </a:endParaRPr>
                    </a:p>
                  </a:txBody>
                  <a:tcPr marL="44450" marR="44450" marT="0" marB="0" anchor="ctr"/>
                </a:tc>
                <a:tc>
                  <a:txBody>
                    <a:bodyPr/>
                    <a:lstStyle/>
                    <a:p>
                      <a:pPr marR="20320" algn="ctr">
                        <a:lnSpc>
                          <a:spcPts val="1510"/>
                        </a:lnSpc>
                        <a:spcAft>
                          <a:spcPts val="0"/>
                        </a:spcAft>
                      </a:pPr>
                      <a:r>
                        <a:rPr lang="es-EC" sz="1400" dirty="0" smtClean="0">
                          <a:latin typeface="+mn-lt"/>
                          <a:ea typeface="Times New Roman"/>
                          <a:cs typeface="Times New Roman"/>
                        </a:rPr>
                        <a:t>20.83</a:t>
                      </a:r>
                      <a:endParaRPr lang="es-EC" sz="1400" dirty="0">
                        <a:latin typeface="+mn-lt"/>
                        <a:ea typeface="Times New Roman"/>
                        <a:cs typeface="Times New Roman"/>
                      </a:endParaRPr>
                    </a:p>
                  </a:txBody>
                  <a:tcPr marL="68580" marR="68580" marT="0" marB="0" anchor="ctr"/>
                </a:tc>
              </a:tr>
              <a:tr h="503422">
                <a:tc>
                  <a:txBody>
                    <a:bodyPr/>
                    <a:lstStyle/>
                    <a:p>
                      <a:pPr marR="20320" algn="ctr">
                        <a:lnSpc>
                          <a:spcPts val="1510"/>
                        </a:lnSpc>
                        <a:spcAft>
                          <a:spcPts val="0"/>
                        </a:spcAft>
                      </a:pPr>
                      <a:r>
                        <a:rPr lang="es-ES" sz="1400" dirty="0"/>
                        <a:t>Sector Centro</a:t>
                      </a:r>
                      <a:endParaRPr lang="es-EC" sz="1400" b="1" dirty="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a:t>71</a:t>
                      </a:r>
                      <a:endParaRPr lang="es-EC" sz="1400">
                        <a:latin typeface="Calibri"/>
                        <a:ea typeface="Times New Roman"/>
                        <a:cs typeface="Times New Roman"/>
                      </a:endParaRPr>
                    </a:p>
                  </a:txBody>
                  <a:tcPr marL="68580" marR="68580" marT="0" marB="0" anchor="ctr"/>
                </a:tc>
                <a:tc>
                  <a:txBody>
                    <a:bodyPr/>
                    <a:lstStyle/>
                    <a:p>
                      <a:pPr marR="20320" algn="ctr">
                        <a:lnSpc>
                          <a:spcPts val="1510"/>
                        </a:lnSpc>
                        <a:spcAft>
                          <a:spcPts val="0"/>
                        </a:spcAft>
                      </a:pPr>
                      <a:r>
                        <a:rPr lang="es-ES" sz="1400" dirty="0"/>
                        <a:t>28</a:t>
                      </a:r>
                      <a:endParaRPr lang="es-EC" sz="1400" dirty="0">
                        <a:latin typeface="Calibri"/>
                        <a:ea typeface="Times New Roman"/>
                        <a:cs typeface="Times New Roman"/>
                      </a:endParaRPr>
                    </a:p>
                  </a:txBody>
                  <a:tcPr marL="68580" marR="68580" marT="0" marB="0" anchor="ctr"/>
                </a:tc>
                <a:tc>
                  <a:txBody>
                    <a:bodyPr/>
                    <a:lstStyle/>
                    <a:p>
                      <a:pPr algn="ctr">
                        <a:spcAft>
                          <a:spcPts val="0"/>
                        </a:spcAft>
                      </a:pPr>
                      <a:r>
                        <a:rPr lang="es-EC" sz="1400" dirty="0" smtClean="0">
                          <a:latin typeface="Calibri"/>
                          <a:ea typeface="Times New Roman"/>
                          <a:cs typeface="Times New Roman"/>
                        </a:rPr>
                        <a:t>3084.11</a:t>
                      </a:r>
                      <a:endParaRPr lang="es-EC" sz="1400" dirty="0">
                        <a:latin typeface="Calibri"/>
                        <a:ea typeface="Times New Roman"/>
                        <a:cs typeface="Times New Roman"/>
                      </a:endParaRPr>
                    </a:p>
                  </a:txBody>
                  <a:tcPr marL="44450" marR="44450" marT="0" marB="0" anchor="ctr"/>
                </a:tc>
                <a:tc>
                  <a:txBody>
                    <a:bodyPr/>
                    <a:lstStyle/>
                    <a:p>
                      <a:pPr algn="ctr">
                        <a:spcAft>
                          <a:spcPts val="0"/>
                        </a:spcAft>
                      </a:pPr>
                      <a:r>
                        <a:rPr lang="es-EC" sz="1400" dirty="0" smtClean="0">
                          <a:latin typeface="Calibri"/>
                          <a:ea typeface="Times New Roman"/>
                          <a:cs typeface="Times New Roman"/>
                        </a:rPr>
                        <a:t>2576.50</a:t>
                      </a:r>
                      <a:endParaRPr lang="es-EC" sz="1400" dirty="0">
                        <a:latin typeface="Calibri"/>
                        <a:ea typeface="Times New Roman"/>
                        <a:cs typeface="Times New Roman"/>
                      </a:endParaRPr>
                    </a:p>
                  </a:txBody>
                  <a:tcPr marL="44450" marR="44450" marT="0" marB="0" anchor="ctr"/>
                </a:tc>
                <a:tc>
                  <a:txBody>
                    <a:bodyPr/>
                    <a:lstStyle/>
                    <a:p>
                      <a:pPr marR="20320" algn="ctr">
                        <a:lnSpc>
                          <a:spcPts val="1510"/>
                        </a:lnSpc>
                        <a:spcAft>
                          <a:spcPts val="0"/>
                        </a:spcAft>
                      </a:pPr>
                      <a:r>
                        <a:rPr lang="es-EC" sz="1400" dirty="0" smtClean="0">
                          <a:latin typeface="+mn-lt"/>
                          <a:ea typeface="Times New Roman"/>
                          <a:cs typeface="Times New Roman"/>
                        </a:rPr>
                        <a:t>4.42</a:t>
                      </a:r>
                      <a:endParaRPr lang="es-EC" sz="1400" dirty="0">
                        <a:latin typeface="+mn-lt"/>
                        <a:ea typeface="Times New Roman"/>
                        <a:cs typeface="Times New Roman"/>
                      </a:endParaRPr>
                    </a:p>
                  </a:txBody>
                  <a:tcPr marL="68580" marR="68580" marT="0" marB="0" anchor="ctr"/>
                </a:tc>
              </a:tr>
            </a:tbl>
          </a:graphicData>
        </a:graphic>
      </p:graphicFrame>
      <p:sp>
        <p:nvSpPr>
          <p:cNvPr id="8" name="7 Marcador de número de diapositiva"/>
          <p:cNvSpPr>
            <a:spLocks noGrp="1"/>
          </p:cNvSpPr>
          <p:nvPr>
            <p:ph type="sldNum" sz="quarter" idx="12"/>
          </p:nvPr>
        </p:nvSpPr>
        <p:spPr/>
        <p:txBody>
          <a:bodyPr/>
          <a:lstStyle/>
          <a:p>
            <a:fld id="{132FADFE-3B8F-471C-ABF0-DBC7717ECBBC}" type="slidenum">
              <a:rPr lang="es-ES" smtClean="0"/>
              <a:pPr/>
              <a:t>23</a:t>
            </a:fld>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400" b="1" dirty="0" smtClean="0"/>
              <a:t>Perfiles de Corrientes de Cortocircuito</a:t>
            </a:r>
            <a:br>
              <a:rPr lang="es-EC" sz="3400" b="1" dirty="0" smtClean="0"/>
            </a:br>
            <a:r>
              <a:rPr lang="es-ES" sz="3200" dirty="0" smtClean="0"/>
              <a:t> Alimentadoras de S/E Posorja</a:t>
            </a:r>
            <a:endParaRPr lang="es-EC" sz="3400" dirty="0"/>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1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24</a:t>
            </a:fld>
            <a:endParaRPr lang="es-ES"/>
          </a:p>
        </p:txBody>
      </p:sp>
      <p:pic>
        <p:nvPicPr>
          <p:cNvPr id="16" name="Picture 2"/>
          <p:cNvPicPr>
            <a:picLocks noChangeAspect="1" noChangeArrowheads="1"/>
          </p:cNvPicPr>
          <p:nvPr/>
        </p:nvPicPr>
        <p:blipFill>
          <a:blip r:embed="rId2"/>
          <a:srcRect l="71377" t="49805" r="20387" b="38476"/>
          <a:stretch>
            <a:fillRect/>
          </a:stretch>
        </p:blipFill>
        <p:spPr bwMode="auto">
          <a:xfrm>
            <a:off x="7358082" y="5429264"/>
            <a:ext cx="1428760" cy="1143008"/>
          </a:xfrm>
          <a:prstGeom prst="rect">
            <a:avLst/>
          </a:prstGeom>
          <a:noFill/>
          <a:ln w="9525">
            <a:noFill/>
            <a:miter lim="800000"/>
            <a:headEnd/>
            <a:tailEnd/>
          </a:ln>
          <a:effectLst/>
        </p:spPr>
      </p:pic>
      <p:graphicFrame>
        <p:nvGraphicFramePr>
          <p:cNvPr id="12" name="11 Gráfico"/>
          <p:cNvGraphicFramePr/>
          <p:nvPr/>
        </p:nvGraphicFramePr>
        <p:xfrm>
          <a:off x="571473" y="1428736"/>
          <a:ext cx="3929089" cy="2071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16 Gráfico"/>
          <p:cNvGraphicFramePr/>
          <p:nvPr/>
        </p:nvGraphicFramePr>
        <p:xfrm>
          <a:off x="4714876" y="1214422"/>
          <a:ext cx="3929090" cy="24288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17 Gráfico"/>
          <p:cNvGraphicFramePr/>
          <p:nvPr/>
        </p:nvGraphicFramePr>
        <p:xfrm>
          <a:off x="571472" y="3357562"/>
          <a:ext cx="4362000" cy="26252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18 Gráfico"/>
          <p:cNvGraphicFramePr/>
          <p:nvPr/>
        </p:nvGraphicFramePr>
        <p:xfrm>
          <a:off x="4781365" y="3643314"/>
          <a:ext cx="4362635" cy="228601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3400" b="1" dirty="0" smtClean="0"/>
              <a:t>Perfiles de Corrientes de Cortocircuito</a:t>
            </a:r>
            <a:br>
              <a:rPr lang="es-EC" sz="3400" b="1" dirty="0" smtClean="0"/>
            </a:br>
            <a:r>
              <a:rPr lang="es-ES" sz="3600" dirty="0" smtClean="0"/>
              <a:t>Alimentadoras de S/E Playas</a:t>
            </a:r>
            <a:r>
              <a:rPr lang="es-EC" sz="3600" dirty="0" smtClean="0"/>
              <a:t/>
            </a:r>
            <a:br>
              <a:rPr lang="es-EC" sz="3600" dirty="0" smtClean="0"/>
            </a:br>
            <a:endParaRPr lang="es-EC" sz="3400" dirty="0"/>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1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25</a:t>
            </a:fld>
            <a:endParaRPr lang="es-ES"/>
          </a:p>
        </p:txBody>
      </p:sp>
      <p:graphicFrame>
        <p:nvGraphicFramePr>
          <p:cNvPr id="9" name="8 Gráfico"/>
          <p:cNvGraphicFramePr/>
          <p:nvPr/>
        </p:nvGraphicFramePr>
        <p:xfrm>
          <a:off x="571473" y="1357298"/>
          <a:ext cx="3929089" cy="21431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Gráfico"/>
          <p:cNvGraphicFramePr/>
          <p:nvPr/>
        </p:nvGraphicFramePr>
        <p:xfrm>
          <a:off x="4572001" y="1285860"/>
          <a:ext cx="3929090" cy="2214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Gráfico"/>
          <p:cNvGraphicFramePr/>
          <p:nvPr/>
        </p:nvGraphicFramePr>
        <p:xfrm>
          <a:off x="571472" y="3357562"/>
          <a:ext cx="4000528" cy="228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14 Gráfico"/>
          <p:cNvGraphicFramePr/>
          <p:nvPr/>
        </p:nvGraphicFramePr>
        <p:xfrm>
          <a:off x="4643438" y="3286124"/>
          <a:ext cx="3929090" cy="2312268"/>
        </p:xfrm>
        <a:graphic>
          <a:graphicData uri="http://schemas.openxmlformats.org/drawingml/2006/chart">
            <c:chart xmlns:c="http://schemas.openxmlformats.org/drawingml/2006/chart" xmlns:r="http://schemas.openxmlformats.org/officeDocument/2006/relationships" r:id="rId5"/>
          </a:graphicData>
        </a:graphic>
      </p:graphicFrame>
      <p:pic>
        <p:nvPicPr>
          <p:cNvPr id="16" name="Picture 2"/>
          <p:cNvPicPr>
            <a:picLocks noChangeAspect="1" noChangeArrowheads="1"/>
          </p:cNvPicPr>
          <p:nvPr/>
        </p:nvPicPr>
        <p:blipFill>
          <a:blip r:embed="rId6"/>
          <a:srcRect l="71377" t="49805" r="20387" b="38476"/>
          <a:stretch>
            <a:fillRect/>
          </a:stretch>
        </p:blipFill>
        <p:spPr bwMode="auto">
          <a:xfrm>
            <a:off x="7143768" y="5357826"/>
            <a:ext cx="1428760"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marL="0" indent="0">
              <a:tabLst>
                <a:tab pos="0" algn="l"/>
              </a:tabLst>
            </a:pPr>
            <a:r>
              <a:rPr lang="es-ES" sz="3200" dirty="0" smtClean="0"/>
              <a:t>Diagrama de los sistemas de protección, S/E Posorja</a:t>
            </a:r>
            <a:endParaRPr lang="es-EC" sz="3200" dirty="0"/>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72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83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9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93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13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3427" name="Picture 3"/>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626456" y="1571612"/>
            <a:ext cx="7891089" cy="4643470"/>
          </a:xfrm>
          <a:prstGeom prst="rect">
            <a:avLst/>
          </a:prstGeom>
          <a:noFill/>
          <a:ln w="9525">
            <a:noFill/>
            <a:miter lim="800000"/>
            <a:headEnd/>
            <a:tailEnd/>
          </a:ln>
        </p:spPr>
      </p:pic>
      <p:sp>
        <p:nvSpPr>
          <p:cNvPr id="19" name="18 Marcador de número de diapositiva"/>
          <p:cNvSpPr>
            <a:spLocks noGrp="1"/>
          </p:cNvSpPr>
          <p:nvPr>
            <p:ph type="sldNum" sz="quarter" idx="12"/>
          </p:nvPr>
        </p:nvSpPr>
        <p:spPr/>
        <p:txBody>
          <a:bodyPr/>
          <a:lstStyle/>
          <a:p>
            <a:fld id="{132FADFE-3B8F-471C-ABF0-DBC7717ECBBC}" type="slidenum">
              <a:rPr lang="es-ES" smtClean="0"/>
              <a:pPr/>
              <a:t>26</a:t>
            </a:fld>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smtClean="0"/>
              <a:t>Curva del relé de protección para barra de 13.8Kv y curva de daño del transformador, S/E Posorja</a:t>
            </a:r>
            <a:endParaRPr lang="es-EC" sz="2800" dirty="0"/>
          </a:p>
        </p:txBody>
      </p:sp>
      <p:pic>
        <p:nvPicPr>
          <p:cNvPr id="162818" name="Picture 2"/>
          <p:cNvPicPr>
            <a:picLocks noChangeAspect="1" noChangeArrowheads="1"/>
          </p:cNvPicPr>
          <p:nvPr/>
        </p:nvPicPr>
        <p:blipFill>
          <a:blip r:embed="rId2"/>
          <a:srcRect/>
          <a:stretch>
            <a:fillRect/>
          </a:stretch>
        </p:blipFill>
        <p:spPr bwMode="auto">
          <a:xfrm>
            <a:off x="2053811" y="1428736"/>
            <a:ext cx="5036379" cy="5000660"/>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
        <p:nvSpPr>
          <p:cNvPr id="5" name="4 Rectángulo"/>
          <p:cNvSpPr/>
          <p:nvPr/>
        </p:nvSpPr>
        <p:spPr>
          <a:xfrm>
            <a:off x="5429256" y="6357958"/>
            <a:ext cx="3000396" cy="307777"/>
          </a:xfrm>
          <a:prstGeom prst="rect">
            <a:avLst/>
          </a:prstGeom>
        </p:spPr>
        <p:txBody>
          <a:bodyPr wrap="square">
            <a:spAutoFit/>
          </a:bodyPr>
          <a:lstStyle/>
          <a:p>
            <a:pPr algn="ctr">
              <a:buNone/>
            </a:pPr>
            <a:r>
              <a:rPr lang="en-US" sz="1400" dirty="0" smtClean="0"/>
              <a:t>Ajustes en Anexo G</a:t>
            </a:r>
            <a:endParaRPr lang="es-EC"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smtClean="0"/>
              <a:t>Curvas del relé de protección para barra de 13.8Kv y del relé de la alimentadora Real y Jambelí, S/E Posorja</a:t>
            </a:r>
            <a:endParaRPr lang="es-EC" sz="2800" dirty="0"/>
          </a:p>
        </p:txBody>
      </p:sp>
      <p:pic>
        <p:nvPicPr>
          <p:cNvPr id="163842" name="Picture 2"/>
          <p:cNvPicPr>
            <a:picLocks noChangeAspect="1" noChangeArrowheads="1"/>
          </p:cNvPicPr>
          <p:nvPr/>
        </p:nvPicPr>
        <p:blipFill>
          <a:blip r:embed="rId2"/>
          <a:srcRect/>
          <a:stretch>
            <a:fillRect/>
          </a:stretch>
        </p:blipFill>
        <p:spPr bwMode="auto">
          <a:xfrm>
            <a:off x="508004" y="1571612"/>
            <a:ext cx="3921120" cy="4236690"/>
          </a:xfrm>
          <a:prstGeom prst="rect">
            <a:avLst/>
          </a:prstGeom>
          <a:noFill/>
          <a:ln w="9525">
            <a:noFill/>
            <a:miter lim="800000"/>
            <a:headEnd/>
            <a:tailEnd/>
          </a:ln>
        </p:spPr>
      </p:pic>
      <p:pic>
        <p:nvPicPr>
          <p:cNvPr id="163843" name="Imagen 1"/>
          <p:cNvPicPr>
            <a:picLocks noChangeAspect="1" noChangeArrowheads="1"/>
          </p:cNvPicPr>
          <p:nvPr/>
        </p:nvPicPr>
        <p:blipFill>
          <a:blip r:embed="rId3"/>
          <a:srcRect/>
          <a:stretch>
            <a:fillRect/>
          </a:stretch>
        </p:blipFill>
        <p:spPr bwMode="auto">
          <a:xfrm>
            <a:off x="4338574" y="1571613"/>
            <a:ext cx="4091078" cy="4286279"/>
          </a:xfrm>
          <a:prstGeom prst="rect">
            <a:avLst/>
          </a:prstGeom>
          <a:noFill/>
          <a:ln w="9525">
            <a:noFill/>
            <a:miter lim="800000"/>
            <a:headEnd/>
            <a:tailEnd/>
          </a:ln>
        </p:spPr>
      </p:pic>
      <p:sp>
        <p:nvSpPr>
          <p:cNvPr id="7" name="6 Rectángulo"/>
          <p:cNvSpPr/>
          <p:nvPr/>
        </p:nvSpPr>
        <p:spPr>
          <a:xfrm>
            <a:off x="1250133" y="5786454"/>
            <a:ext cx="6643734" cy="369332"/>
          </a:xfrm>
          <a:prstGeom prst="rect">
            <a:avLst/>
          </a:prstGeom>
        </p:spPr>
        <p:txBody>
          <a:bodyPr wrap="square">
            <a:spAutoFit/>
          </a:bodyPr>
          <a:lstStyle/>
          <a:p>
            <a:pPr algn="ctr">
              <a:buNone/>
            </a:pPr>
            <a:r>
              <a:rPr lang="es-ES" dirty="0" smtClean="0"/>
              <a:t>Alimentadora Real 		Alimentadora Jambelí </a:t>
            </a:r>
            <a:endParaRPr lang="es-EC" dirty="0"/>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28</a:t>
            </a:fld>
            <a:endParaRPr lang="es-ES"/>
          </a:p>
        </p:txBody>
      </p:sp>
      <p:sp>
        <p:nvSpPr>
          <p:cNvPr id="9" name="8 Rectángulo"/>
          <p:cNvSpPr/>
          <p:nvPr/>
        </p:nvSpPr>
        <p:spPr>
          <a:xfrm>
            <a:off x="5286380" y="6286520"/>
            <a:ext cx="3000396" cy="307777"/>
          </a:xfrm>
          <a:prstGeom prst="rect">
            <a:avLst/>
          </a:prstGeom>
        </p:spPr>
        <p:txBody>
          <a:bodyPr wrap="square">
            <a:spAutoFit/>
          </a:bodyPr>
          <a:lstStyle/>
          <a:p>
            <a:pPr algn="ctr">
              <a:buNone/>
            </a:pPr>
            <a:r>
              <a:rPr lang="en-US" sz="1400" dirty="0" smtClean="0"/>
              <a:t>Ajustes en Anexo G</a:t>
            </a:r>
            <a:endParaRPr lang="es-EC"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21559" y="5857892"/>
            <a:ext cx="6900882" cy="696899"/>
          </a:xfrm>
        </p:spPr>
        <p:txBody>
          <a:bodyPr>
            <a:normAutofit/>
          </a:bodyPr>
          <a:lstStyle/>
          <a:p>
            <a:pPr algn="ctr">
              <a:buNone/>
            </a:pPr>
            <a:r>
              <a:rPr lang="es-ES" sz="1800" dirty="0" smtClean="0"/>
              <a:t>Alimentadora Posorja		Alimentadora  Camposorja</a:t>
            </a:r>
            <a:endParaRPr lang="es-EC" sz="1800" dirty="0"/>
          </a:p>
        </p:txBody>
      </p:sp>
      <p:sp>
        <p:nvSpPr>
          <p:cNvPr id="2" name="1 Título"/>
          <p:cNvSpPr>
            <a:spLocks noGrp="1"/>
          </p:cNvSpPr>
          <p:nvPr>
            <p:ph type="title"/>
          </p:nvPr>
        </p:nvSpPr>
        <p:spPr/>
        <p:txBody>
          <a:bodyPr>
            <a:noAutofit/>
          </a:bodyPr>
          <a:lstStyle/>
          <a:p>
            <a:r>
              <a:rPr lang="es-ES" sz="2800" dirty="0" smtClean="0"/>
              <a:t>Curvas del relé de protección para barra de 13.8Kv y del relé de la alimentadora Posorja y Camposorja, S/E Posorja</a:t>
            </a:r>
            <a:endParaRPr lang="es-EC" sz="2800" b="1" dirty="0"/>
          </a:p>
        </p:txBody>
      </p:sp>
      <p:pic>
        <p:nvPicPr>
          <p:cNvPr id="164866" name="Picture 2"/>
          <p:cNvPicPr>
            <a:picLocks noChangeAspect="1" noChangeArrowheads="1"/>
          </p:cNvPicPr>
          <p:nvPr/>
        </p:nvPicPr>
        <p:blipFill>
          <a:blip r:embed="rId2"/>
          <a:srcRect/>
          <a:stretch>
            <a:fillRect/>
          </a:stretch>
        </p:blipFill>
        <p:spPr bwMode="auto">
          <a:xfrm>
            <a:off x="357158" y="1500174"/>
            <a:ext cx="4063996" cy="4342239"/>
          </a:xfrm>
          <a:prstGeom prst="rect">
            <a:avLst/>
          </a:prstGeom>
          <a:noFill/>
          <a:ln w="9525">
            <a:noFill/>
            <a:miter lim="800000"/>
            <a:headEnd/>
            <a:tailEnd/>
          </a:ln>
        </p:spPr>
      </p:pic>
      <p:pic>
        <p:nvPicPr>
          <p:cNvPr id="164867" name="Picture 3"/>
          <p:cNvPicPr>
            <a:picLocks noChangeAspect="1" noChangeArrowheads="1"/>
          </p:cNvPicPr>
          <p:nvPr/>
        </p:nvPicPr>
        <p:blipFill>
          <a:blip r:embed="rId3"/>
          <a:srcRect/>
          <a:stretch>
            <a:fillRect/>
          </a:stretch>
        </p:blipFill>
        <p:spPr bwMode="auto">
          <a:xfrm>
            <a:off x="4307580" y="1500174"/>
            <a:ext cx="4050634" cy="4290511"/>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132FADFE-3B8F-471C-ABF0-DBC7717ECBBC}" type="slidenum">
              <a:rPr lang="es-ES" smtClean="0"/>
              <a:pPr/>
              <a:t>29</a:t>
            </a:fld>
            <a:endParaRPr lang="es-ES"/>
          </a:p>
        </p:txBody>
      </p:sp>
      <p:sp>
        <p:nvSpPr>
          <p:cNvPr id="8" name="7 Rectángulo"/>
          <p:cNvSpPr/>
          <p:nvPr/>
        </p:nvSpPr>
        <p:spPr>
          <a:xfrm>
            <a:off x="5286380" y="6286520"/>
            <a:ext cx="3000396" cy="307777"/>
          </a:xfrm>
          <a:prstGeom prst="rect">
            <a:avLst/>
          </a:prstGeom>
        </p:spPr>
        <p:txBody>
          <a:bodyPr wrap="square">
            <a:spAutoFit/>
          </a:bodyPr>
          <a:lstStyle/>
          <a:p>
            <a:pPr algn="ctr">
              <a:buNone/>
            </a:pPr>
            <a:r>
              <a:rPr lang="en-US" sz="1400" dirty="0" smtClean="0"/>
              <a:t>Ajustes en Anexo G</a:t>
            </a:r>
            <a:endParaRPr lang="es-EC"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ES" sz="2000" dirty="0" smtClean="0"/>
              <a:t>El termino "Calidad de potencia eléctrica“ </a:t>
            </a:r>
            <a:r>
              <a:rPr lang="es-EC" sz="2000" dirty="0" smtClean="0"/>
              <a:t>según la regulación en el sector eléctrico,</a:t>
            </a:r>
            <a:r>
              <a:rPr lang="es-ES" sz="2000" dirty="0" smtClean="0"/>
              <a:t> abarca la calidad del producto </a:t>
            </a:r>
            <a:r>
              <a:rPr lang="es-EC" sz="2000" dirty="0" smtClean="0"/>
              <a:t>suministrado </a:t>
            </a:r>
            <a:r>
              <a:rPr lang="es-ES" sz="2000" dirty="0" smtClean="0"/>
              <a:t>(electricidad) y la calidad del servicio </a:t>
            </a:r>
            <a:r>
              <a:rPr lang="es-EC" sz="2000" dirty="0" smtClean="0"/>
              <a:t>prestado, las cuales se encuentran definido por el cumplimiento de los requisitos técnicos que se establezcan para él.</a:t>
            </a:r>
          </a:p>
          <a:p>
            <a:pPr algn="just"/>
            <a:endParaRPr lang="es-ES" sz="2000" dirty="0" smtClean="0"/>
          </a:p>
          <a:p>
            <a:pPr algn="just"/>
            <a:r>
              <a:rPr lang="es-ES" sz="2000" dirty="0" smtClean="0"/>
              <a:t>El CONELEC </a:t>
            </a:r>
            <a:r>
              <a:rPr lang="en-US" sz="2000" dirty="0" smtClean="0"/>
              <a:t>(</a:t>
            </a:r>
            <a:r>
              <a:rPr lang="en-US" sz="2000" dirty="0" err="1" smtClean="0"/>
              <a:t>Concejo</a:t>
            </a:r>
            <a:r>
              <a:rPr lang="en-US" sz="2000" dirty="0" smtClean="0"/>
              <a:t> </a:t>
            </a:r>
            <a:r>
              <a:rPr lang="en-US" sz="2000" dirty="0" err="1" smtClean="0"/>
              <a:t>Nacional</a:t>
            </a:r>
            <a:r>
              <a:rPr lang="en-US" sz="2000" dirty="0" smtClean="0"/>
              <a:t> de </a:t>
            </a:r>
            <a:r>
              <a:rPr lang="en-US" sz="2000" dirty="0" err="1" smtClean="0"/>
              <a:t>Electrificaci</a:t>
            </a:r>
            <a:r>
              <a:rPr lang="es-EC" sz="2000" dirty="0" err="1" smtClean="0"/>
              <a:t>ón</a:t>
            </a:r>
            <a:r>
              <a:rPr lang="es-EC" sz="2000" dirty="0" smtClean="0"/>
              <a:t>) </a:t>
            </a:r>
            <a:r>
              <a:rPr lang="es-ES" sz="2000" dirty="0" smtClean="0"/>
              <a:t>y el CENACE (Centro Nacional de Control de Energía) establecen normas y regulaciones que cumplen con el control de la calidad de servicio hacia los abonados.</a:t>
            </a:r>
          </a:p>
          <a:p>
            <a:pPr algn="just"/>
            <a:endParaRPr lang="es-ES" sz="2000" dirty="0" smtClean="0"/>
          </a:p>
          <a:p>
            <a:pPr algn="just"/>
            <a:r>
              <a:rPr lang="es-ES" sz="2000" dirty="0" smtClean="0"/>
              <a:t>Las regulaciones y normas tienen por objetivos atestiguar un nivel mínimo necesario y satisfactorio en la cual se presta un bien o servicio. </a:t>
            </a:r>
          </a:p>
        </p:txBody>
      </p:sp>
      <p:sp>
        <p:nvSpPr>
          <p:cNvPr id="2" name="1 Título"/>
          <p:cNvSpPr>
            <a:spLocks noGrp="1"/>
          </p:cNvSpPr>
          <p:nvPr>
            <p:ph type="title"/>
          </p:nvPr>
        </p:nvSpPr>
        <p:spPr/>
        <p:txBody>
          <a:bodyPr>
            <a:noAutofit/>
          </a:bodyPr>
          <a:lstStyle/>
          <a:p>
            <a:pPr algn="l"/>
            <a:r>
              <a:rPr lang="es-ES" sz="3600" b="1" dirty="0" smtClean="0"/>
              <a:t>Presentación del problema </a:t>
            </a:r>
            <a:endParaRPr lang="es-EC" sz="36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t>Diagrama de los sistemas de protección, S/E Playas</a:t>
            </a:r>
            <a:endParaRPr lang="es-EC" sz="3200" dirty="0"/>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72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83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9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93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13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5474" name="Picture 2"/>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785786" y="1428736"/>
            <a:ext cx="8143932" cy="4714908"/>
          </a:xfrm>
          <a:prstGeom prst="rect">
            <a:avLst/>
          </a:prstGeom>
          <a:noFill/>
          <a:ln w="9525">
            <a:noFill/>
            <a:miter lim="800000"/>
            <a:headEnd/>
            <a:tailEnd/>
          </a:ln>
        </p:spPr>
      </p:pic>
      <p:sp>
        <p:nvSpPr>
          <p:cNvPr id="19" name="18 Marcador de número de diapositiva"/>
          <p:cNvSpPr>
            <a:spLocks noGrp="1"/>
          </p:cNvSpPr>
          <p:nvPr>
            <p:ph type="sldNum" sz="quarter" idx="12"/>
          </p:nvPr>
        </p:nvSpPr>
        <p:spPr/>
        <p:txBody>
          <a:bodyPr/>
          <a:lstStyle/>
          <a:p>
            <a:fld id="{132FADFE-3B8F-471C-ABF0-DBC7717ECBBC}" type="slidenum">
              <a:rPr lang="es-ES" smtClean="0"/>
              <a:pPr/>
              <a:t>30</a:t>
            </a:fld>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smtClean="0"/>
              <a:t>Curva del relé de protección para barra de 13.8Kv y curva de daño del transformador, S/E Playas</a:t>
            </a:r>
            <a:endParaRPr lang="es-EC" sz="2800" b="1" dirty="0"/>
          </a:p>
        </p:txBody>
      </p:sp>
      <p:pic>
        <p:nvPicPr>
          <p:cNvPr id="165890" name="Picture 2"/>
          <p:cNvPicPr>
            <a:picLocks noChangeAspect="1" noChangeArrowheads="1"/>
          </p:cNvPicPr>
          <p:nvPr/>
        </p:nvPicPr>
        <p:blipFill>
          <a:blip r:embed="rId2"/>
          <a:srcRect/>
          <a:stretch>
            <a:fillRect/>
          </a:stretch>
        </p:blipFill>
        <p:spPr bwMode="auto">
          <a:xfrm>
            <a:off x="2107163" y="1428737"/>
            <a:ext cx="4929675" cy="5000659"/>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132FADFE-3B8F-471C-ABF0-DBC7717ECBBC}" type="slidenum">
              <a:rPr lang="es-ES" smtClean="0"/>
              <a:pPr/>
              <a:t>31</a:t>
            </a:fld>
            <a:endParaRPr lang="es-ES"/>
          </a:p>
        </p:txBody>
      </p:sp>
      <p:sp>
        <p:nvSpPr>
          <p:cNvPr id="5" name="4 Rectángulo"/>
          <p:cNvSpPr/>
          <p:nvPr/>
        </p:nvSpPr>
        <p:spPr>
          <a:xfrm>
            <a:off x="5286380" y="6286520"/>
            <a:ext cx="3000396" cy="307777"/>
          </a:xfrm>
          <a:prstGeom prst="rect">
            <a:avLst/>
          </a:prstGeom>
        </p:spPr>
        <p:txBody>
          <a:bodyPr wrap="square">
            <a:spAutoFit/>
          </a:bodyPr>
          <a:lstStyle/>
          <a:p>
            <a:pPr algn="ctr">
              <a:buNone/>
            </a:pPr>
            <a:r>
              <a:rPr lang="en-US" sz="1400" dirty="0" smtClean="0"/>
              <a:t>Ajustes en Anexo G</a:t>
            </a:r>
            <a:endParaRPr lang="es-EC"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86454"/>
            <a:ext cx="8229600" cy="768337"/>
          </a:xfrm>
        </p:spPr>
        <p:txBody>
          <a:bodyPr>
            <a:normAutofit/>
          </a:bodyPr>
          <a:lstStyle/>
          <a:p>
            <a:pPr algn="ctr">
              <a:buNone/>
            </a:pPr>
            <a:r>
              <a:rPr lang="es-ES" sz="1800" dirty="0" smtClean="0"/>
              <a:t>Alimentadora Victoria 		Alimentadora Interconexión</a:t>
            </a:r>
            <a:endParaRPr lang="es-EC" sz="1800" dirty="0"/>
          </a:p>
        </p:txBody>
      </p:sp>
      <p:sp>
        <p:nvSpPr>
          <p:cNvPr id="2" name="1 Título"/>
          <p:cNvSpPr>
            <a:spLocks noGrp="1"/>
          </p:cNvSpPr>
          <p:nvPr>
            <p:ph type="title"/>
          </p:nvPr>
        </p:nvSpPr>
        <p:spPr/>
        <p:txBody>
          <a:bodyPr>
            <a:noAutofit/>
          </a:bodyPr>
          <a:lstStyle/>
          <a:p>
            <a:r>
              <a:rPr lang="es-ES" sz="2800" dirty="0" smtClean="0"/>
              <a:t>Curvas del relé de protección para barra de 13.8Kv y del relé de la alimentadora Victoria e Interconexión, S/E Playas</a:t>
            </a:r>
            <a:endParaRPr lang="es-EC" sz="2800" dirty="0"/>
          </a:p>
        </p:txBody>
      </p:sp>
      <p:pic>
        <p:nvPicPr>
          <p:cNvPr id="166914" name="Picture 2"/>
          <p:cNvPicPr>
            <a:picLocks noChangeAspect="1" noChangeArrowheads="1"/>
          </p:cNvPicPr>
          <p:nvPr/>
        </p:nvPicPr>
        <p:blipFill>
          <a:blip r:embed="rId2"/>
          <a:srcRect/>
          <a:stretch>
            <a:fillRect/>
          </a:stretch>
        </p:blipFill>
        <p:spPr bwMode="auto">
          <a:xfrm>
            <a:off x="500034" y="1503384"/>
            <a:ext cx="4114359" cy="4283070"/>
          </a:xfrm>
          <a:prstGeom prst="rect">
            <a:avLst/>
          </a:prstGeom>
          <a:noFill/>
          <a:ln w="9525">
            <a:noFill/>
            <a:miter lim="800000"/>
            <a:headEnd/>
            <a:tailEnd/>
          </a:ln>
        </p:spPr>
      </p:pic>
      <p:pic>
        <p:nvPicPr>
          <p:cNvPr id="166915" name="Picture 3"/>
          <p:cNvPicPr>
            <a:picLocks noChangeAspect="1" noChangeArrowheads="1"/>
          </p:cNvPicPr>
          <p:nvPr/>
        </p:nvPicPr>
        <p:blipFill>
          <a:blip r:embed="rId3"/>
          <a:srcRect/>
          <a:stretch>
            <a:fillRect/>
          </a:stretch>
        </p:blipFill>
        <p:spPr bwMode="auto">
          <a:xfrm>
            <a:off x="4286248" y="1512909"/>
            <a:ext cx="3979756" cy="4273545"/>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132FADFE-3B8F-471C-ABF0-DBC7717ECBBC}" type="slidenum">
              <a:rPr lang="es-ES" smtClean="0"/>
              <a:pPr/>
              <a:t>32</a:t>
            </a:fld>
            <a:endParaRPr lang="es-ES"/>
          </a:p>
        </p:txBody>
      </p:sp>
      <p:sp>
        <p:nvSpPr>
          <p:cNvPr id="8" name="7 Rectángulo"/>
          <p:cNvSpPr/>
          <p:nvPr/>
        </p:nvSpPr>
        <p:spPr>
          <a:xfrm>
            <a:off x="5286380" y="6286520"/>
            <a:ext cx="3000396" cy="307777"/>
          </a:xfrm>
          <a:prstGeom prst="rect">
            <a:avLst/>
          </a:prstGeom>
        </p:spPr>
        <p:txBody>
          <a:bodyPr wrap="square">
            <a:spAutoFit/>
          </a:bodyPr>
          <a:lstStyle/>
          <a:p>
            <a:pPr algn="ctr">
              <a:buNone/>
            </a:pPr>
            <a:r>
              <a:rPr lang="en-US" sz="1400" dirty="0" smtClean="0"/>
              <a:t>Ajustes en Anexo G</a:t>
            </a:r>
            <a:endParaRPr lang="es-EC"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8563" y="5715016"/>
            <a:ext cx="8786874" cy="839775"/>
          </a:xfrm>
        </p:spPr>
        <p:txBody>
          <a:bodyPr>
            <a:noAutofit/>
          </a:bodyPr>
          <a:lstStyle/>
          <a:p>
            <a:pPr algn="ctr">
              <a:buNone/>
            </a:pPr>
            <a:r>
              <a:rPr lang="es-ES" sz="1800" dirty="0" smtClean="0"/>
              <a:t>Alimentadora Sector Centro 		Alimentadora Central Playas </a:t>
            </a:r>
            <a:endParaRPr lang="es-EC" sz="1800" dirty="0"/>
          </a:p>
        </p:txBody>
      </p:sp>
      <p:sp>
        <p:nvSpPr>
          <p:cNvPr id="2" name="1 Título"/>
          <p:cNvSpPr>
            <a:spLocks noGrp="1"/>
          </p:cNvSpPr>
          <p:nvPr>
            <p:ph type="title"/>
          </p:nvPr>
        </p:nvSpPr>
        <p:spPr/>
        <p:txBody>
          <a:bodyPr>
            <a:noAutofit/>
          </a:bodyPr>
          <a:lstStyle/>
          <a:p>
            <a:r>
              <a:rPr lang="es-ES" sz="2800" dirty="0" smtClean="0"/>
              <a:t>Curvas del relé de protección para barra de 13.8Kv y del relé de la alimentadora Sector Centro y Central Playas, S/E Playas</a:t>
            </a:r>
            <a:endParaRPr lang="es-EC" sz="2800" dirty="0"/>
          </a:p>
        </p:txBody>
      </p:sp>
      <p:pic>
        <p:nvPicPr>
          <p:cNvPr id="167938" name="Picture 2"/>
          <p:cNvPicPr>
            <a:picLocks noChangeAspect="1" noChangeArrowheads="1"/>
          </p:cNvPicPr>
          <p:nvPr/>
        </p:nvPicPr>
        <p:blipFill>
          <a:blip r:embed="rId2"/>
          <a:srcRect/>
          <a:stretch>
            <a:fillRect/>
          </a:stretch>
        </p:blipFill>
        <p:spPr bwMode="auto">
          <a:xfrm>
            <a:off x="357158" y="1479060"/>
            <a:ext cx="3949696" cy="4307394"/>
          </a:xfrm>
          <a:prstGeom prst="rect">
            <a:avLst/>
          </a:prstGeom>
          <a:noFill/>
          <a:ln w="9525">
            <a:noFill/>
            <a:miter lim="800000"/>
            <a:headEnd/>
            <a:tailEnd/>
          </a:ln>
        </p:spPr>
      </p:pic>
      <p:pic>
        <p:nvPicPr>
          <p:cNvPr id="167939" name="Picture 3"/>
          <p:cNvPicPr>
            <a:picLocks noChangeAspect="1" noChangeArrowheads="1"/>
          </p:cNvPicPr>
          <p:nvPr/>
        </p:nvPicPr>
        <p:blipFill>
          <a:blip r:embed="rId3"/>
          <a:srcRect/>
          <a:stretch>
            <a:fillRect/>
          </a:stretch>
        </p:blipFill>
        <p:spPr bwMode="auto">
          <a:xfrm>
            <a:off x="4786314" y="1481159"/>
            <a:ext cx="3956732" cy="4305295"/>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132FADFE-3B8F-471C-ABF0-DBC7717ECBBC}" type="slidenum">
              <a:rPr lang="es-ES" smtClean="0"/>
              <a:pPr/>
              <a:t>33</a:t>
            </a:fld>
            <a:endParaRPr lang="es-ES"/>
          </a:p>
        </p:txBody>
      </p:sp>
      <p:sp>
        <p:nvSpPr>
          <p:cNvPr id="8" name="7 Rectángulo"/>
          <p:cNvSpPr/>
          <p:nvPr/>
        </p:nvSpPr>
        <p:spPr>
          <a:xfrm>
            <a:off x="5286380" y="6286520"/>
            <a:ext cx="3000396" cy="307777"/>
          </a:xfrm>
          <a:prstGeom prst="rect">
            <a:avLst/>
          </a:prstGeom>
        </p:spPr>
        <p:txBody>
          <a:bodyPr wrap="square">
            <a:spAutoFit/>
          </a:bodyPr>
          <a:lstStyle/>
          <a:p>
            <a:pPr algn="ctr">
              <a:buNone/>
            </a:pPr>
            <a:r>
              <a:rPr lang="en-US" sz="1400" dirty="0" smtClean="0"/>
              <a:t>Ajustes en Anexo G</a:t>
            </a:r>
            <a:endParaRPr lang="es-EC"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t>Consumidores por Alimentadora</a:t>
            </a:r>
            <a:endParaRPr lang="es-EC" sz="3200" dirty="0"/>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80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72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83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9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93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13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4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8" name="17 Tabla"/>
          <p:cNvGraphicFramePr>
            <a:graphicFrameLocks noGrp="1"/>
          </p:cNvGraphicFramePr>
          <p:nvPr/>
        </p:nvGraphicFramePr>
        <p:xfrm>
          <a:off x="1410869" y="1214422"/>
          <a:ext cx="6322263" cy="4941128"/>
        </p:xfrm>
        <a:graphic>
          <a:graphicData uri="http://schemas.openxmlformats.org/drawingml/2006/table">
            <a:tbl>
              <a:tblPr firstRow="1" firstCol="1" bandRow="1" bandCol="1">
                <a:tableStyleId>{69012ECD-51FC-41F1-AA8D-1B2483CD663E}</a:tableStyleId>
              </a:tblPr>
              <a:tblGrid>
                <a:gridCol w="1440228"/>
                <a:gridCol w="1488730"/>
                <a:gridCol w="1692048"/>
                <a:gridCol w="1701257"/>
              </a:tblGrid>
              <a:tr h="642942">
                <a:tc>
                  <a:txBody>
                    <a:bodyPr/>
                    <a:lstStyle/>
                    <a:p>
                      <a:pPr algn="ctr">
                        <a:lnSpc>
                          <a:spcPct val="115000"/>
                        </a:lnSpc>
                        <a:spcAft>
                          <a:spcPts val="0"/>
                        </a:spcAft>
                      </a:pPr>
                      <a:r>
                        <a:rPr lang="es-ES" sz="1400" dirty="0" smtClean="0"/>
                        <a:t>S/E Posorja</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200" b="1" dirty="0"/>
                        <a:t>Consumidores</a:t>
                      </a:r>
                      <a:endParaRPr lang="es-EC" sz="1200" b="1"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200" b="1" dirty="0"/>
                        <a:t>Ubicación</a:t>
                      </a:r>
                      <a:endParaRPr lang="es-EC" sz="1200" b="1"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200" b="1" dirty="0"/>
                        <a:t>Carga </a:t>
                      </a:r>
                      <a:r>
                        <a:rPr lang="es-ES" sz="1200" b="1" dirty="0" smtClean="0"/>
                        <a:t>Conectada</a:t>
                      </a:r>
                    </a:p>
                    <a:p>
                      <a:pPr algn="ctr">
                        <a:lnSpc>
                          <a:spcPct val="115000"/>
                        </a:lnSpc>
                        <a:spcAft>
                          <a:spcPts val="0"/>
                        </a:spcAft>
                      </a:pPr>
                      <a:r>
                        <a:rPr lang="es-ES" sz="1200" b="1" dirty="0" smtClean="0"/>
                        <a:t>MVA</a:t>
                      </a:r>
                      <a:endParaRPr lang="es-EC" sz="1200" b="1" dirty="0">
                        <a:latin typeface="Arial" pitchFamily="34" charset="0"/>
                        <a:ea typeface="Times New Roman"/>
                        <a:cs typeface="Arial" pitchFamily="34" charset="0"/>
                      </a:endParaRPr>
                    </a:p>
                  </a:txBody>
                  <a:tcPr marL="44450" marR="44450" marT="0" marB="0" anchor="ctr"/>
                </a:tc>
              </a:tr>
              <a:tr h="416722">
                <a:tc>
                  <a:txBody>
                    <a:bodyPr/>
                    <a:lstStyle/>
                    <a:p>
                      <a:pPr algn="ctr">
                        <a:lnSpc>
                          <a:spcPct val="115000"/>
                        </a:lnSpc>
                        <a:spcAft>
                          <a:spcPts val="0"/>
                        </a:spcAft>
                      </a:pPr>
                      <a:r>
                        <a:rPr lang="es-ES" sz="1400" dirty="0"/>
                        <a:t>Posorja</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a:t>1256</a:t>
                      </a:r>
                      <a:endParaRPr lang="es-EC" sz="1400">
                        <a:latin typeface="Arial" pitchFamily="34" charset="0"/>
                        <a:ea typeface="Times New Roman"/>
                        <a:cs typeface="Arial" pitchFamily="34" charset="0"/>
                      </a:endParaRPr>
                    </a:p>
                  </a:txBody>
                  <a:tcPr marL="44450" marR="4445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S" sz="1400" dirty="0" smtClean="0"/>
                        <a:t>Posorja – El Morro</a:t>
                      </a:r>
                      <a:endParaRPr lang="es-EC" sz="1400" dirty="0" smtClean="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0.46</a:t>
                      </a:r>
                      <a:endParaRPr lang="es-EC" sz="1400" dirty="0">
                        <a:latin typeface="Arial" pitchFamily="34" charset="0"/>
                        <a:ea typeface="Times New Roman"/>
                        <a:cs typeface="Arial" pitchFamily="34" charset="0"/>
                      </a:endParaRPr>
                    </a:p>
                  </a:txBody>
                  <a:tcPr marL="44450" marR="44450" marT="0" marB="0" anchor="ctr"/>
                </a:tc>
              </a:tr>
              <a:tr h="416722">
                <a:tc>
                  <a:txBody>
                    <a:bodyPr/>
                    <a:lstStyle/>
                    <a:p>
                      <a:pPr algn="ctr">
                        <a:lnSpc>
                          <a:spcPct val="115000"/>
                        </a:lnSpc>
                        <a:spcAft>
                          <a:spcPts val="0"/>
                        </a:spcAft>
                      </a:pPr>
                      <a:r>
                        <a:rPr lang="es-ES" sz="1400" dirty="0"/>
                        <a:t>Real</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a:t>1479</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err="1" smtClean="0"/>
                        <a:t>Nirsa</a:t>
                      </a:r>
                      <a:r>
                        <a:rPr lang="es-ES" sz="1400" dirty="0" smtClean="0"/>
                        <a:t> S.A</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smtClean="0"/>
                        <a:t>0.54</a:t>
                      </a:r>
                      <a:endParaRPr lang="es-EC" sz="1400" dirty="0">
                        <a:latin typeface="Arial" pitchFamily="34" charset="0"/>
                        <a:ea typeface="Times New Roman"/>
                        <a:cs typeface="Arial" pitchFamily="34" charset="0"/>
                      </a:endParaRPr>
                    </a:p>
                  </a:txBody>
                  <a:tcPr marL="44450" marR="44450" marT="0" marB="0" anchor="ctr"/>
                </a:tc>
              </a:tr>
              <a:tr h="404815">
                <a:tc>
                  <a:txBody>
                    <a:bodyPr/>
                    <a:lstStyle/>
                    <a:p>
                      <a:pPr algn="ctr">
                        <a:lnSpc>
                          <a:spcPct val="115000"/>
                        </a:lnSpc>
                        <a:spcAft>
                          <a:spcPts val="0"/>
                        </a:spcAft>
                      </a:pPr>
                      <a:r>
                        <a:rPr lang="es-ES" sz="1400"/>
                        <a:t>Jambelí</a:t>
                      </a:r>
                      <a:endParaRPr lang="es-EC" sz="140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a:t>1284</a:t>
                      </a:r>
                      <a:endParaRPr lang="es-EC" sz="140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a:t>Capitanía del Puerto</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0.48</a:t>
                      </a:r>
                      <a:endParaRPr lang="es-EC" sz="1400" dirty="0">
                        <a:latin typeface="Arial" pitchFamily="34" charset="0"/>
                        <a:ea typeface="Times New Roman"/>
                        <a:cs typeface="Arial" pitchFamily="34" charset="0"/>
                      </a:endParaRPr>
                    </a:p>
                  </a:txBody>
                  <a:tcPr marL="44450" marR="44450" marT="0" marB="0" anchor="ctr"/>
                </a:tc>
              </a:tr>
              <a:tr h="416722">
                <a:tc>
                  <a:txBody>
                    <a:bodyPr/>
                    <a:lstStyle/>
                    <a:p>
                      <a:pPr algn="ctr">
                        <a:lnSpc>
                          <a:spcPct val="115000"/>
                        </a:lnSpc>
                        <a:spcAft>
                          <a:spcPts val="0"/>
                        </a:spcAft>
                      </a:pPr>
                      <a:r>
                        <a:rPr lang="es-ES" sz="1400" dirty="0"/>
                        <a:t>Camposorja</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smtClean="0"/>
                        <a:t>4048</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a:t>Vía a Playas – La Y</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1.52</a:t>
                      </a:r>
                      <a:endParaRPr lang="es-EC" sz="1400" dirty="0">
                        <a:latin typeface="Arial" pitchFamily="34" charset="0"/>
                        <a:ea typeface="Times New Roman"/>
                        <a:cs typeface="Arial" pitchFamily="34" charset="0"/>
                      </a:endParaRPr>
                    </a:p>
                  </a:txBody>
                  <a:tcPr marL="44450" marR="44450" marT="0" marB="0" anchor="ctr"/>
                </a:tc>
              </a:tr>
              <a:tr h="259370">
                <a:tc gridSpan="4">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44450" marR="44450" marT="0" marB="0" anchor="ctr">
                    <a:lnL w="9525" cap="flat" cmpd="sng" algn="ctr">
                      <a:noFill/>
                      <a:prstDash val="solid"/>
                    </a:lnL>
                    <a:lnR w="9525" cap="flat" cmpd="sng" algn="ctr">
                      <a:noFill/>
                      <a:prstDash val="solid"/>
                    </a:lnR>
                  </a:tcPr>
                </a:tc>
                <a:tc hMerge="1">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44450" marR="44450" marT="0" marB="0" anchor="ctr"/>
                </a:tc>
                <a:tc hMerge="1">
                  <a:txBody>
                    <a:bodyPr/>
                    <a:lstStyle/>
                    <a:p>
                      <a:pPr algn="ctr">
                        <a:lnSpc>
                          <a:spcPct val="115000"/>
                        </a:lnSpc>
                        <a:spcAft>
                          <a:spcPts val="0"/>
                        </a:spcAft>
                      </a:pPr>
                      <a:endParaRPr lang="es-EC" sz="1400" dirty="0">
                        <a:latin typeface="Calibri"/>
                        <a:ea typeface="Times New Roman"/>
                        <a:cs typeface="Times New Roman"/>
                      </a:endParaRPr>
                    </a:p>
                  </a:txBody>
                  <a:tcPr marL="44450" marR="44450" marT="0" marB="0" anchor="ctr"/>
                </a:tc>
                <a:tc hMerge="1">
                  <a:txBody>
                    <a:bodyPr/>
                    <a:lstStyle/>
                    <a:p>
                      <a:pPr algn="ctr">
                        <a:lnSpc>
                          <a:spcPct val="115000"/>
                        </a:lnSpc>
                        <a:spcAft>
                          <a:spcPts val="0"/>
                        </a:spcAft>
                      </a:pPr>
                      <a:endParaRPr lang="es-EC" sz="1400" dirty="0">
                        <a:latin typeface="Arial" pitchFamily="34" charset="0"/>
                        <a:ea typeface="Times New Roman"/>
                        <a:cs typeface="Arial" pitchFamily="34" charset="0"/>
                      </a:endParaRPr>
                    </a:p>
                  </a:txBody>
                  <a:tcPr marL="44450" marR="44450" marT="0" marB="0" anchor="ctr"/>
                </a:tc>
              </a:tr>
              <a:tr h="557028">
                <a:tc>
                  <a:txBody>
                    <a:bodyPr/>
                    <a:lstStyle/>
                    <a:p>
                      <a:pPr algn="ctr">
                        <a:lnSpc>
                          <a:spcPct val="115000"/>
                        </a:lnSpc>
                        <a:spcAft>
                          <a:spcPts val="0"/>
                        </a:spcAft>
                      </a:pPr>
                      <a:r>
                        <a:rPr lang="es-ES" sz="1400" dirty="0" smtClean="0">
                          <a:solidFill>
                            <a:schemeClr val="bg1"/>
                          </a:solidFill>
                        </a:rPr>
                        <a:t>S/E Playas</a:t>
                      </a:r>
                      <a:endParaRPr lang="es-EC" sz="1400" dirty="0">
                        <a:solidFill>
                          <a:schemeClr val="bg1"/>
                        </a:solidFill>
                        <a:latin typeface="Arial" pitchFamily="34" charset="0"/>
                        <a:ea typeface="Times New Roman"/>
                        <a:cs typeface="Arial" pitchFamily="34" charset="0"/>
                      </a:endParaRPr>
                    </a:p>
                  </a:txBody>
                  <a:tcPr marL="44450" marR="44450" marT="0" marB="0" anchor="ctr">
                    <a:solidFill>
                      <a:schemeClr val="accent1"/>
                    </a:solidFill>
                  </a:tcPr>
                </a:tc>
                <a:tc>
                  <a:txBody>
                    <a:bodyPr/>
                    <a:lstStyle/>
                    <a:p>
                      <a:pPr algn="ctr">
                        <a:lnSpc>
                          <a:spcPct val="115000"/>
                        </a:lnSpc>
                        <a:spcAft>
                          <a:spcPts val="0"/>
                        </a:spcAft>
                      </a:pPr>
                      <a:r>
                        <a:rPr lang="es-ES" sz="1200" b="1" dirty="0">
                          <a:solidFill>
                            <a:schemeClr val="bg1"/>
                          </a:solidFill>
                        </a:rPr>
                        <a:t>Consumidores</a:t>
                      </a:r>
                      <a:endParaRPr lang="es-EC" sz="1200" b="1" dirty="0">
                        <a:solidFill>
                          <a:schemeClr val="bg1"/>
                        </a:solidFill>
                        <a:latin typeface="Arial" pitchFamily="34" charset="0"/>
                        <a:ea typeface="Times New Roman"/>
                        <a:cs typeface="Arial" pitchFamily="34" charset="0"/>
                      </a:endParaRPr>
                    </a:p>
                  </a:txBody>
                  <a:tcPr marL="44450" marR="44450" marT="0" marB="0" anchor="ctr">
                    <a:solidFill>
                      <a:schemeClr val="accent1"/>
                    </a:solidFill>
                  </a:tcPr>
                </a:tc>
                <a:tc>
                  <a:txBody>
                    <a:bodyPr/>
                    <a:lstStyle/>
                    <a:p>
                      <a:pPr algn="ctr">
                        <a:lnSpc>
                          <a:spcPct val="115000"/>
                        </a:lnSpc>
                        <a:spcAft>
                          <a:spcPts val="0"/>
                        </a:spcAft>
                      </a:pPr>
                      <a:r>
                        <a:rPr lang="es-ES" sz="1200" b="1" dirty="0">
                          <a:solidFill>
                            <a:schemeClr val="bg1"/>
                          </a:solidFill>
                        </a:rPr>
                        <a:t>Ubicación</a:t>
                      </a:r>
                      <a:endParaRPr lang="es-EC" sz="1200" b="1" dirty="0">
                        <a:solidFill>
                          <a:schemeClr val="bg1"/>
                        </a:solidFill>
                        <a:latin typeface="Arial" pitchFamily="34" charset="0"/>
                        <a:ea typeface="Times New Roman"/>
                        <a:cs typeface="Arial" pitchFamily="34" charset="0"/>
                      </a:endParaRPr>
                    </a:p>
                  </a:txBody>
                  <a:tcPr marL="44450" marR="44450" marT="0" marB="0" anchor="ctr">
                    <a:solidFill>
                      <a:schemeClr val="accent1"/>
                    </a:solidFill>
                  </a:tcPr>
                </a:tc>
                <a:tc>
                  <a:txBody>
                    <a:bodyPr/>
                    <a:lstStyle/>
                    <a:p>
                      <a:pPr algn="ctr">
                        <a:lnSpc>
                          <a:spcPct val="115000"/>
                        </a:lnSpc>
                        <a:spcAft>
                          <a:spcPts val="0"/>
                        </a:spcAft>
                      </a:pPr>
                      <a:r>
                        <a:rPr lang="es-ES" sz="1200" b="1" dirty="0">
                          <a:solidFill>
                            <a:schemeClr val="bg1"/>
                          </a:solidFill>
                        </a:rPr>
                        <a:t>Carga </a:t>
                      </a:r>
                      <a:r>
                        <a:rPr lang="es-ES" sz="1200" b="1" dirty="0" smtClean="0">
                          <a:solidFill>
                            <a:schemeClr val="bg1"/>
                          </a:solidFill>
                        </a:rPr>
                        <a:t>Conectada</a:t>
                      </a:r>
                    </a:p>
                    <a:p>
                      <a:pPr algn="ctr">
                        <a:lnSpc>
                          <a:spcPct val="115000"/>
                        </a:lnSpc>
                        <a:spcAft>
                          <a:spcPts val="0"/>
                        </a:spcAft>
                      </a:pPr>
                      <a:r>
                        <a:rPr lang="es-ES" sz="1200" b="1" dirty="0" smtClean="0">
                          <a:solidFill>
                            <a:schemeClr val="bg1"/>
                          </a:solidFill>
                        </a:rPr>
                        <a:t>MVA</a:t>
                      </a:r>
                      <a:endParaRPr lang="es-EC" sz="1200" b="1" dirty="0">
                        <a:solidFill>
                          <a:schemeClr val="bg1"/>
                        </a:solidFill>
                        <a:latin typeface="Arial" pitchFamily="34" charset="0"/>
                        <a:ea typeface="Times New Roman"/>
                        <a:cs typeface="Arial" pitchFamily="34" charset="0"/>
                      </a:endParaRPr>
                    </a:p>
                  </a:txBody>
                  <a:tcPr marL="44450" marR="44450" marT="0" marB="0" anchor="ctr">
                    <a:solidFill>
                      <a:schemeClr val="accent1"/>
                    </a:solidFill>
                  </a:tcPr>
                </a:tc>
              </a:tr>
              <a:tr h="416722">
                <a:tc>
                  <a:txBody>
                    <a:bodyPr/>
                    <a:lstStyle/>
                    <a:p>
                      <a:pPr algn="ctr">
                        <a:lnSpc>
                          <a:spcPct val="115000"/>
                        </a:lnSpc>
                        <a:spcAft>
                          <a:spcPts val="0"/>
                        </a:spcAft>
                      </a:pPr>
                      <a:r>
                        <a:rPr lang="es-ES" sz="1400" dirty="0"/>
                        <a:t>Victoria</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a:t>2339</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a:t>Malecón de Playas</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smtClean="0"/>
                        <a:t>1.22</a:t>
                      </a:r>
                      <a:endParaRPr lang="es-EC" sz="1400" dirty="0">
                        <a:latin typeface="Arial" pitchFamily="34" charset="0"/>
                        <a:ea typeface="Times New Roman"/>
                        <a:cs typeface="Arial" pitchFamily="34" charset="0"/>
                      </a:endParaRPr>
                    </a:p>
                  </a:txBody>
                  <a:tcPr marL="44450" marR="44450" marT="0" marB="0" anchor="ctr"/>
                </a:tc>
              </a:tr>
              <a:tr h="416722">
                <a:tc>
                  <a:txBody>
                    <a:bodyPr/>
                    <a:lstStyle/>
                    <a:p>
                      <a:pPr algn="ctr">
                        <a:lnSpc>
                          <a:spcPct val="115000"/>
                        </a:lnSpc>
                        <a:spcAft>
                          <a:spcPts val="0"/>
                        </a:spcAft>
                      </a:pPr>
                      <a:r>
                        <a:rPr lang="es-ES" sz="1400"/>
                        <a:t>Interconexión</a:t>
                      </a:r>
                      <a:endParaRPr lang="es-EC" sz="140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a:t>2217</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a:t>Hospital-El Morro</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smtClean="0"/>
                        <a:t>1.33</a:t>
                      </a:r>
                      <a:endParaRPr lang="es-EC" sz="1400" dirty="0">
                        <a:latin typeface="Arial" pitchFamily="34" charset="0"/>
                        <a:ea typeface="Times New Roman"/>
                        <a:cs typeface="Arial" pitchFamily="34" charset="0"/>
                      </a:endParaRPr>
                    </a:p>
                  </a:txBody>
                  <a:tcPr marL="44450" marR="44450" marT="0" marB="0" anchor="ctr"/>
                </a:tc>
              </a:tr>
              <a:tr h="416722">
                <a:tc>
                  <a:txBody>
                    <a:bodyPr/>
                    <a:lstStyle/>
                    <a:p>
                      <a:pPr algn="ctr">
                        <a:lnSpc>
                          <a:spcPct val="115000"/>
                        </a:lnSpc>
                        <a:spcAft>
                          <a:spcPts val="0"/>
                        </a:spcAft>
                      </a:pPr>
                      <a:r>
                        <a:rPr lang="es-ES" sz="1400"/>
                        <a:t>Sector Centro</a:t>
                      </a:r>
                      <a:endParaRPr lang="es-EC" sz="140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a:t>3246</a:t>
                      </a:r>
                      <a:endParaRPr lang="es-EC" sz="140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a:t>Centro de Playas</a:t>
                      </a:r>
                      <a:endParaRPr lang="es-EC"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smtClean="0"/>
                        <a:t>1.93</a:t>
                      </a:r>
                      <a:endParaRPr lang="es-EC" sz="1400" dirty="0">
                        <a:latin typeface="Arial" pitchFamily="34" charset="0"/>
                        <a:ea typeface="Times New Roman"/>
                        <a:cs typeface="Arial" pitchFamily="34" charset="0"/>
                      </a:endParaRPr>
                    </a:p>
                  </a:txBody>
                  <a:tcPr marL="44450" marR="44450" marT="0" marB="0" anchor="ctr"/>
                </a:tc>
              </a:tr>
              <a:tr h="416722">
                <a:tc>
                  <a:txBody>
                    <a:bodyPr/>
                    <a:lstStyle/>
                    <a:p>
                      <a:pPr algn="ctr">
                        <a:lnSpc>
                          <a:spcPct val="115000"/>
                        </a:lnSpc>
                        <a:spcAft>
                          <a:spcPts val="0"/>
                        </a:spcAft>
                      </a:pPr>
                      <a:r>
                        <a:rPr lang="es-ES" sz="1400"/>
                        <a:t>Sector Central</a:t>
                      </a:r>
                      <a:endParaRPr lang="es-EC" sz="140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a:t>3281</a:t>
                      </a:r>
                      <a:endParaRPr lang="es-EC" sz="140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a:t>4 Esquinas Progreso</a:t>
                      </a:r>
                      <a:endParaRPr lang="es-EC" sz="140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smtClean="0"/>
                        <a:t>1.79</a:t>
                      </a:r>
                      <a:endParaRPr lang="es-EC" sz="1400" dirty="0">
                        <a:latin typeface="Arial" pitchFamily="34" charset="0"/>
                        <a:ea typeface="Times New Roman"/>
                        <a:cs typeface="Arial" pitchFamily="34" charset="0"/>
                      </a:endParaRPr>
                    </a:p>
                  </a:txBody>
                  <a:tcPr marL="44450" marR="44450" marT="0" marB="0" anchor="ctr"/>
                </a:tc>
              </a:tr>
            </a:tbl>
          </a:graphicData>
        </a:graphic>
      </p:graphicFrame>
      <p:sp>
        <p:nvSpPr>
          <p:cNvPr id="19" name="18 Marcador de número de diapositiva"/>
          <p:cNvSpPr>
            <a:spLocks noGrp="1"/>
          </p:cNvSpPr>
          <p:nvPr>
            <p:ph type="sldNum" sz="quarter" idx="12"/>
          </p:nvPr>
        </p:nvSpPr>
        <p:spPr/>
        <p:txBody>
          <a:bodyPr/>
          <a:lstStyle/>
          <a:p>
            <a:fld id="{132FADFE-3B8F-471C-ABF0-DBC7717ECBBC}" type="slidenum">
              <a:rPr lang="es-ES" smtClean="0"/>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2 Subtítulo"/>
          <p:cNvSpPr>
            <a:spLocks noGrp="1"/>
          </p:cNvSpPr>
          <p:nvPr>
            <p:ph idx="1"/>
          </p:nvPr>
        </p:nvSpPr>
        <p:spPr>
          <a:xfrm>
            <a:off x="678629" y="1481328"/>
            <a:ext cx="7786742" cy="4525963"/>
          </a:xfrm>
        </p:spPr>
        <p:txBody>
          <a:bodyPr>
            <a:normAutofit/>
          </a:bodyPr>
          <a:lstStyle/>
          <a:p>
            <a:pPr algn="just" eaLnBrk="1" hangingPunct="1"/>
            <a:r>
              <a:rPr lang="es-EC" sz="2000" dirty="0" smtClean="0">
                <a:solidFill>
                  <a:schemeClr val="tx1"/>
                </a:solidFill>
                <a:cs typeface="Arial" charset="0"/>
              </a:rPr>
              <a:t>Acorde al CONELEC una interrupción es el corte parcial o total del suministro de electricidad a los consumidores del área de concesión del distribuidor.</a:t>
            </a:r>
          </a:p>
          <a:p>
            <a:pPr algn="just" eaLnBrk="1" hangingPunct="1"/>
            <a:endParaRPr lang="es-EC" sz="2000" dirty="0" smtClean="0">
              <a:solidFill>
                <a:schemeClr val="tx1"/>
              </a:solidFill>
              <a:cs typeface="Arial" charset="0"/>
            </a:endParaRPr>
          </a:p>
          <a:p>
            <a:pPr algn="just" eaLnBrk="1" hangingPunct="1"/>
            <a:r>
              <a:rPr lang="es-EC" sz="2000" dirty="0" smtClean="0">
                <a:solidFill>
                  <a:schemeClr val="tx1"/>
                </a:solidFill>
                <a:cs typeface="Arial" charset="0"/>
              </a:rPr>
              <a:t>Para observar el comportamiento de las interrupciones de suministro eléctrico de S/E Playas y S/E Posorja basados en la Calidad de Servicio Técnico, se toman en cuenta:</a:t>
            </a:r>
          </a:p>
          <a:p>
            <a:pPr algn="just" eaLnBrk="1" hangingPunct="1"/>
            <a:endParaRPr lang="es-EC" sz="2400" dirty="0" smtClean="0">
              <a:solidFill>
                <a:schemeClr val="tx1"/>
              </a:solidFill>
              <a:cs typeface="Arial" charset="0"/>
            </a:endParaRPr>
          </a:p>
          <a:p>
            <a:pPr lvl="1" algn="just">
              <a:buFont typeface="Arial" charset="0"/>
              <a:buChar char="•"/>
            </a:pPr>
            <a:r>
              <a:rPr lang="es-EC" sz="2000" dirty="0" smtClean="0">
                <a:solidFill>
                  <a:schemeClr val="tx1"/>
                </a:solidFill>
                <a:cs typeface="Arial" charset="0"/>
              </a:rPr>
              <a:t>  La frecuencia de la interrupción.</a:t>
            </a:r>
          </a:p>
          <a:p>
            <a:pPr lvl="1" algn="just">
              <a:buFont typeface="Arial" charset="0"/>
              <a:buChar char="•"/>
            </a:pPr>
            <a:r>
              <a:rPr lang="es-EC" sz="2000" dirty="0" smtClean="0">
                <a:solidFill>
                  <a:schemeClr val="tx1"/>
                </a:solidFill>
                <a:cs typeface="Arial" charset="0"/>
              </a:rPr>
              <a:t>  La duración de la interrupción. </a:t>
            </a:r>
            <a:endParaRPr lang="es-ES" sz="2000" dirty="0" smtClean="0">
              <a:solidFill>
                <a:schemeClr val="tx1"/>
              </a:solidFill>
              <a:cs typeface="Arial" charset="0"/>
            </a:endParaRPr>
          </a:p>
          <a:p>
            <a:pPr lvl="1" algn="just">
              <a:buFont typeface="Arial" charset="0"/>
              <a:buChar char="•"/>
            </a:pPr>
            <a:r>
              <a:rPr lang="es-EC" sz="2000" dirty="0" smtClean="0">
                <a:solidFill>
                  <a:schemeClr val="tx1"/>
                </a:solidFill>
                <a:cs typeface="Arial" charset="0"/>
              </a:rPr>
              <a:t>  Energía no suplida durante las interrupciones. </a:t>
            </a:r>
            <a:endParaRPr lang="es-ES" sz="2000" dirty="0" smtClean="0">
              <a:solidFill>
                <a:schemeClr val="tx1"/>
              </a:solidFill>
              <a:cs typeface="Arial" charset="0"/>
            </a:endParaRPr>
          </a:p>
          <a:p>
            <a:pPr lvl="1" algn="just">
              <a:buFont typeface="Arial" charset="0"/>
              <a:buChar char="•"/>
            </a:pPr>
            <a:r>
              <a:rPr lang="es-EC" sz="2000" dirty="0" smtClean="0">
                <a:solidFill>
                  <a:schemeClr val="tx1"/>
                </a:solidFill>
                <a:cs typeface="Arial" charset="0"/>
              </a:rPr>
              <a:t>  Consumidores afectados durante la interrupción. </a:t>
            </a:r>
            <a:endParaRPr lang="es-ES" sz="2000" dirty="0" smtClean="0">
              <a:solidFill>
                <a:schemeClr val="tx1"/>
              </a:solidFill>
              <a:cs typeface="Arial" charset="0"/>
            </a:endParaRPr>
          </a:p>
          <a:p>
            <a:pPr eaLnBrk="1" hangingPunct="1"/>
            <a:endParaRPr lang="es-ES" sz="2400" dirty="0" smtClean="0">
              <a:solidFill>
                <a:schemeClr val="tx1"/>
              </a:solidFill>
              <a:latin typeface="Arial" charset="0"/>
              <a:cs typeface="Arial" charset="0"/>
            </a:endParaRPr>
          </a:p>
        </p:txBody>
      </p:sp>
      <p:sp>
        <p:nvSpPr>
          <p:cNvPr id="6" name="5 Título"/>
          <p:cNvSpPr>
            <a:spLocks noGrp="1"/>
          </p:cNvSpPr>
          <p:nvPr>
            <p:ph type="title"/>
          </p:nvPr>
        </p:nvSpPr>
        <p:spPr/>
        <p:txBody>
          <a:bodyPr>
            <a:noAutofit/>
          </a:bodyPr>
          <a:lstStyle/>
          <a:p>
            <a:pPr lvl="0"/>
            <a:r>
              <a:rPr lang="es-EC" sz="3200" dirty="0" smtClean="0"/>
              <a:t>Información estadística de las interrupciones</a:t>
            </a:r>
            <a:endParaRPr lang="es-EC" sz="32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35</a:t>
            </a:fld>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714347" y="1571612"/>
            <a:ext cx="7643867" cy="4572032"/>
          </a:xfrm>
        </p:spPr>
        <p:txBody>
          <a:bodyPr>
            <a:normAutofit/>
          </a:bodyPr>
          <a:lstStyle/>
          <a:p>
            <a:pPr marL="93663" indent="15875" algn="just" eaLnBrk="1" hangingPunct="1">
              <a:buFont typeface="Arial" charset="0"/>
              <a:buNone/>
            </a:pPr>
            <a:r>
              <a:rPr lang="es-EC" sz="2200" dirty="0" smtClean="0"/>
              <a:t>Lista de las diferentes causas de fallas en cada una de las alimentadoras:</a:t>
            </a:r>
            <a:endParaRPr lang="es-ES" sz="2200" dirty="0" smtClean="0"/>
          </a:p>
          <a:p>
            <a:pPr algn="just" eaLnBrk="1" hangingPunct="1">
              <a:buFont typeface="Arial" charset="0"/>
              <a:buNone/>
            </a:pPr>
            <a:endParaRPr lang="es-ES" sz="2400" dirty="0" smtClean="0"/>
          </a:p>
          <a:p>
            <a:pPr algn="just" eaLnBrk="1" hangingPunct="1">
              <a:buFont typeface="Arial" charset="0"/>
              <a:buNone/>
            </a:pPr>
            <a:r>
              <a:rPr lang="es-EC" sz="2400" dirty="0" smtClean="0"/>
              <a:t>	</a:t>
            </a:r>
            <a:r>
              <a:rPr lang="es-EC" sz="1800" dirty="0" smtClean="0"/>
              <a:t>Primario arrancado			Cruceta rota 		               </a:t>
            </a:r>
          </a:p>
          <a:p>
            <a:pPr algn="just" eaLnBrk="1" hangingPunct="1">
              <a:buFont typeface="Arial" charset="0"/>
              <a:buNone/>
            </a:pPr>
            <a:r>
              <a:rPr lang="es-EC" sz="1800" dirty="0" smtClean="0"/>
              <a:t>	Poste en mal estado			Aislador roto</a:t>
            </a:r>
            <a:endParaRPr lang="es-ES" sz="1800" dirty="0" smtClean="0"/>
          </a:p>
          <a:p>
            <a:pPr algn="just" eaLnBrk="1" hangingPunct="1">
              <a:buFont typeface="Arial" charset="0"/>
              <a:buNone/>
            </a:pPr>
            <a:r>
              <a:rPr lang="es-EC" sz="1800" dirty="0" smtClean="0"/>
              <a:t>	Poste chocado			Transformador quemado</a:t>
            </a:r>
          </a:p>
          <a:p>
            <a:pPr algn="just" eaLnBrk="1" hangingPunct="1">
              <a:buFont typeface="Arial" charset="0"/>
              <a:buNone/>
            </a:pPr>
            <a:r>
              <a:rPr lang="es-EC" sz="1800" dirty="0" smtClean="0"/>
              <a:t>	Cruceta quemada			Falla por gallinazo 	</a:t>
            </a:r>
            <a:endParaRPr lang="es-ES" sz="1800" dirty="0" smtClean="0"/>
          </a:p>
          <a:p>
            <a:pPr algn="just">
              <a:buNone/>
            </a:pPr>
            <a:r>
              <a:rPr lang="es-EC" sz="1800" dirty="0" smtClean="0"/>
              <a:t>	Falla por árbol</a:t>
            </a:r>
            <a:endParaRPr lang="es-ES" sz="1800" dirty="0" smtClean="0"/>
          </a:p>
          <a:p>
            <a:pPr algn="just" eaLnBrk="1" hangingPunct="1">
              <a:buFont typeface="Arial" charset="0"/>
              <a:buNone/>
            </a:pPr>
            <a:r>
              <a:rPr lang="es-EC" sz="1800" dirty="0" smtClean="0"/>
              <a:t>	Acciono breaker del transformador</a:t>
            </a:r>
          </a:p>
          <a:p>
            <a:pPr eaLnBrk="1" hangingPunct="1">
              <a:buFont typeface="Arial" charset="0"/>
              <a:buNone/>
            </a:pPr>
            <a:r>
              <a:rPr lang="es-EC" sz="1800" dirty="0" smtClean="0"/>
              <a:t>	Terminales de baja quemados</a:t>
            </a:r>
          </a:p>
          <a:p>
            <a:pPr algn="just" eaLnBrk="1" hangingPunct="1">
              <a:buFont typeface="Arial" charset="0"/>
              <a:buNone/>
            </a:pPr>
            <a:r>
              <a:rPr lang="es-EC" sz="1900" dirty="0" smtClean="0"/>
              <a:t>				</a:t>
            </a:r>
            <a:r>
              <a:rPr lang="es-EC" sz="2400" dirty="0" smtClean="0"/>
              <a:t>	</a:t>
            </a:r>
            <a:endParaRPr lang="es-ES" sz="2400" dirty="0" smtClean="0"/>
          </a:p>
          <a:p>
            <a:pPr algn="ctr" eaLnBrk="1" hangingPunct="1">
              <a:buFont typeface="Arial" charset="0"/>
              <a:buNone/>
            </a:pPr>
            <a:r>
              <a:rPr lang="es-ES" sz="2200" dirty="0" smtClean="0"/>
              <a:t>	[Anexo I.- Estadística de las interrupciones]</a:t>
            </a:r>
          </a:p>
          <a:p>
            <a:pPr>
              <a:buFont typeface="Arial" charset="0"/>
              <a:buNone/>
            </a:pPr>
            <a:endParaRPr lang="es-ES" sz="2400" dirty="0" smtClean="0">
              <a:latin typeface="Arial" charset="0"/>
              <a:cs typeface="Arial" charset="0"/>
            </a:endParaRPr>
          </a:p>
        </p:txBody>
      </p:sp>
      <p:sp>
        <p:nvSpPr>
          <p:cNvPr id="3" name="5 Título"/>
          <p:cNvSpPr>
            <a:spLocks noGrp="1"/>
          </p:cNvSpPr>
          <p:nvPr>
            <p:ph type="title"/>
          </p:nvPr>
        </p:nvSpPr>
        <p:spPr>
          <a:xfrm>
            <a:off x="457200" y="274638"/>
            <a:ext cx="8229600" cy="1143000"/>
          </a:xfrm>
        </p:spPr>
        <p:txBody>
          <a:bodyPr>
            <a:noAutofit/>
          </a:bodyPr>
          <a:lstStyle/>
          <a:p>
            <a:pPr lvl="0"/>
            <a:r>
              <a:rPr lang="es-EC" sz="3200" dirty="0" smtClean="0"/>
              <a:t>Información estadística de las interrupciones</a:t>
            </a:r>
            <a:endParaRPr lang="es-EC" sz="32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36</a:t>
            </a:fld>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txBox="1">
            <a:spLocks/>
          </p:cNvSpPr>
          <p:nvPr/>
        </p:nvSpPr>
        <p:spPr bwMode="auto">
          <a:xfrm>
            <a:off x="857224" y="3357562"/>
            <a:ext cx="5857875" cy="500063"/>
          </a:xfrm>
          <a:prstGeom prst="rect">
            <a:avLst/>
          </a:prstGeom>
          <a:noFill/>
          <a:ln w="9525">
            <a:noFill/>
            <a:miter lim="800000"/>
            <a:headEnd/>
            <a:tailEnd/>
          </a:ln>
        </p:spPr>
        <p:txBody>
          <a:bodyPr anchor="ctr"/>
          <a:lstStyle/>
          <a:p>
            <a:endParaRPr lang="es-ES" sz="2400" dirty="0">
              <a:cs typeface="Arial" charset="0"/>
            </a:endParaRPr>
          </a:p>
        </p:txBody>
      </p:sp>
      <p:pic>
        <p:nvPicPr>
          <p:cNvPr id="4099" name="Gráfico 15"/>
          <p:cNvPicPr>
            <a:picLocks noChangeArrowheads="1"/>
          </p:cNvPicPr>
          <p:nvPr/>
        </p:nvPicPr>
        <p:blipFill>
          <a:blip r:embed="rId2"/>
          <a:srcRect/>
          <a:stretch>
            <a:fillRect/>
          </a:stretch>
        </p:blipFill>
        <p:spPr bwMode="auto">
          <a:xfrm>
            <a:off x="571500" y="1571629"/>
            <a:ext cx="3752850" cy="2357437"/>
          </a:xfrm>
          <a:prstGeom prst="rect">
            <a:avLst/>
          </a:prstGeom>
          <a:noFill/>
          <a:ln w="9525">
            <a:noFill/>
            <a:miter lim="800000"/>
            <a:headEnd/>
            <a:tailEnd/>
          </a:ln>
        </p:spPr>
      </p:pic>
      <p:sp>
        <p:nvSpPr>
          <p:cNvPr id="4100" name="7 CuadroTexto"/>
          <p:cNvSpPr txBox="1">
            <a:spLocks noChangeArrowheads="1"/>
          </p:cNvSpPr>
          <p:nvPr/>
        </p:nvSpPr>
        <p:spPr bwMode="auto">
          <a:xfrm>
            <a:off x="4500563" y="1682753"/>
            <a:ext cx="4000500" cy="2246313"/>
          </a:xfrm>
          <a:prstGeom prst="rect">
            <a:avLst/>
          </a:prstGeom>
          <a:noFill/>
          <a:ln w="9525">
            <a:noFill/>
            <a:miter lim="800000"/>
            <a:headEnd/>
            <a:tailEnd/>
          </a:ln>
        </p:spPr>
        <p:txBody>
          <a:bodyPr>
            <a:spAutoFit/>
          </a:bodyPr>
          <a:lstStyle/>
          <a:p>
            <a:r>
              <a:rPr lang="es-EC" sz="1400" b="1" dirty="0" smtClean="0">
                <a:cs typeface="Arial" charset="0"/>
              </a:rPr>
              <a:t>Número </a:t>
            </a:r>
            <a:r>
              <a:rPr lang="es-EC" sz="1400" b="1" dirty="0">
                <a:cs typeface="Arial" charset="0"/>
              </a:rPr>
              <a:t>de Interrupciones por Alimentadora de S/E Posorja durante los últimos 5 años.</a:t>
            </a:r>
          </a:p>
          <a:p>
            <a:endParaRPr lang="es-EC" sz="1400" b="1" i="1" dirty="0">
              <a:cs typeface="Arial" charset="0"/>
            </a:endParaRPr>
          </a:p>
          <a:p>
            <a:pPr>
              <a:buFont typeface="Arial" charset="0"/>
              <a:buChar char="•"/>
            </a:pPr>
            <a:r>
              <a:rPr lang="es-EC" sz="1400" dirty="0">
                <a:cs typeface="Arial" charset="0"/>
              </a:rPr>
              <a:t> Se han registrado un total promedio de 142 interrupciones.</a:t>
            </a:r>
          </a:p>
          <a:p>
            <a:pPr>
              <a:buFont typeface="Arial" charset="0"/>
              <a:buChar char="•"/>
            </a:pPr>
            <a:endParaRPr lang="es-EC" sz="1400" dirty="0">
              <a:cs typeface="Arial" charset="0"/>
            </a:endParaRPr>
          </a:p>
          <a:p>
            <a:pPr>
              <a:buFont typeface="Arial" charset="0"/>
              <a:buChar char="•"/>
            </a:pPr>
            <a:r>
              <a:rPr lang="es-EC" sz="1400" dirty="0">
                <a:cs typeface="Arial" charset="0"/>
              </a:rPr>
              <a:t> Alimentadoras con mayor número de interrupciones son Posorja y Camposorja.</a:t>
            </a:r>
            <a:endParaRPr lang="es-ES" sz="1400" dirty="0">
              <a:cs typeface="Arial" charset="0"/>
            </a:endParaRPr>
          </a:p>
          <a:p>
            <a:endParaRPr lang="es-ES" sz="1400" dirty="0">
              <a:latin typeface="Calibri" pitchFamily="34" charset="0"/>
            </a:endParaRPr>
          </a:p>
        </p:txBody>
      </p:sp>
      <p:pic>
        <p:nvPicPr>
          <p:cNvPr id="4101" name="Gráfico 16"/>
          <p:cNvPicPr>
            <a:picLocks noChangeArrowheads="1"/>
          </p:cNvPicPr>
          <p:nvPr/>
        </p:nvPicPr>
        <p:blipFill>
          <a:blip r:embed="rId3"/>
          <a:srcRect/>
          <a:stretch>
            <a:fillRect/>
          </a:stretch>
        </p:blipFill>
        <p:spPr bwMode="auto">
          <a:xfrm>
            <a:off x="571500" y="4019573"/>
            <a:ext cx="3714748" cy="2624137"/>
          </a:xfrm>
          <a:prstGeom prst="rect">
            <a:avLst/>
          </a:prstGeom>
          <a:noFill/>
          <a:ln w="9525">
            <a:noFill/>
            <a:miter lim="800000"/>
            <a:headEnd/>
            <a:tailEnd/>
          </a:ln>
        </p:spPr>
      </p:pic>
      <p:sp>
        <p:nvSpPr>
          <p:cNvPr id="4102" name="9 CuadroTexto"/>
          <p:cNvSpPr txBox="1">
            <a:spLocks noChangeArrowheads="1"/>
          </p:cNvSpPr>
          <p:nvPr/>
        </p:nvSpPr>
        <p:spPr bwMode="auto">
          <a:xfrm>
            <a:off x="4643438" y="4040208"/>
            <a:ext cx="4000500" cy="2246312"/>
          </a:xfrm>
          <a:prstGeom prst="rect">
            <a:avLst/>
          </a:prstGeom>
          <a:noFill/>
          <a:ln w="9525">
            <a:noFill/>
            <a:miter lim="800000"/>
            <a:headEnd/>
            <a:tailEnd/>
          </a:ln>
        </p:spPr>
        <p:txBody>
          <a:bodyPr>
            <a:spAutoFit/>
          </a:bodyPr>
          <a:lstStyle/>
          <a:p>
            <a:r>
              <a:rPr lang="es-EC" sz="1400" b="1" dirty="0" smtClean="0">
                <a:cs typeface="Arial" charset="0"/>
              </a:rPr>
              <a:t>Número </a:t>
            </a:r>
            <a:r>
              <a:rPr lang="es-EC" sz="1400" b="1" dirty="0">
                <a:cs typeface="Arial" charset="0"/>
              </a:rPr>
              <a:t>de Interrupciones por Alimentadora de S/E Playas durante los últimos 5 años.</a:t>
            </a:r>
            <a:endParaRPr lang="es-ES" sz="1400" b="1" dirty="0">
              <a:cs typeface="Arial" charset="0"/>
            </a:endParaRPr>
          </a:p>
          <a:p>
            <a:endParaRPr lang="es-EC" sz="1400" b="1" i="1" dirty="0">
              <a:cs typeface="Arial" charset="0"/>
            </a:endParaRPr>
          </a:p>
          <a:p>
            <a:pPr>
              <a:buFont typeface="Arial" charset="0"/>
              <a:buChar char="•"/>
            </a:pPr>
            <a:r>
              <a:rPr lang="es-EC" sz="1400" dirty="0">
                <a:cs typeface="Arial" charset="0"/>
              </a:rPr>
              <a:t> Se han registrado un total promedio de 179 interrupciones.</a:t>
            </a:r>
          </a:p>
          <a:p>
            <a:pPr>
              <a:buFont typeface="Arial" charset="0"/>
              <a:buChar char="•"/>
            </a:pPr>
            <a:endParaRPr lang="es-EC" sz="1400" dirty="0">
              <a:cs typeface="Arial" charset="0"/>
            </a:endParaRPr>
          </a:p>
          <a:p>
            <a:pPr>
              <a:buFont typeface="Arial" charset="0"/>
              <a:buChar char="•"/>
            </a:pPr>
            <a:r>
              <a:rPr lang="es-EC" sz="1400" dirty="0">
                <a:cs typeface="Arial" charset="0"/>
              </a:rPr>
              <a:t> Alimentadoras con mayor número de interrupciones son Interconexión y Victoria.</a:t>
            </a:r>
            <a:endParaRPr lang="es-ES" sz="1400" dirty="0">
              <a:cs typeface="Arial" charset="0"/>
            </a:endParaRPr>
          </a:p>
          <a:p>
            <a:endParaRPr lang="es-ES" sz="1400" dirty="0">
              <a:cs typeface="Arial" charset="0"/>
            </a:endParaRPr>
          </a:p>
        </p:txBody>
      </p:sp>
      <p:sp>
        <p:nvSpPr>
          <p:cNvPr id="7" name="5 Título"/>
          <p:cNvSpPr>
            <a:spLocks noGrp="1"/>
          </p:cNvSpPr>
          <p:nvPr>
            <p:ph type="title"/>
          </p:nvPr>
        </p:nvSpPr>
        <p:spPr>
          <a:xfrm>
            <a:off x="457200" y="274638"/>
            <a:ext cx="8229600" cy="1143000"/>
          </a:xfrm>
        </p:spPr>
        <p:txBody>
          <a:bodyPr>
            <a:noAutofit/>
          </a:bodyPr>
          <a:lstStyle/>
          <a:p>
            <a:r>
              <a:rPr lang="pt-BR" sz="3200" dirty="0" err="1" smtClean="0">
                <a:cs typeface="Arial" charset="0"/>
              </a:rPr>
              <a:t>Frecuencia</a:t>
            </a:r>
            <a:r>
              <a:rPr lang="pt-BR" sz="3200" dirty="0" smtClean="0">
                <a:cs typeface="Arial" charset="0"/>
              </a:rPr>
              <a:t> de </a:t>
            </a:r>
            <a:r>
              <a:rPr lang="pt-BR" sz="3200" dirty="0" err="1" smtClean="0">
                <a:cs typeface="Arial" charset="0"/>
              </a:rPr>
              <a:t>las</a:t>
            </a:r>
            <a:r>
              <a:rPr lang="pt-BR" sz="3200" dirty="0" smtClean="0">
                <a:cs typeface="Arial" charset="0"/>
              </a:rPr>
              <a:t> </a:t>
            </a:r>
            <a:r>
              <a:rPr lang="pt-BR" sz="3200" dirty="0" err="1" smtClean="0">
                <a:cs typeface="Arial" charset="0"/>
              </a:rPr>
              <a:t>Interrupciones</a:t>
            </a:r>
            <a:endParaRPr lang="es-EC" sz="3200" dirty="0"/>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37</a:t>
            </a:fld>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txBox="1">
            <a:spLocks/>
          </p:cNvSpPr>
          <p:nvPr/>
        </p:nvSpPr>
        <p:spPr bwMode="auto">
          <a:xfrm>
            <a:off x="1357290" y="3286124"/>
            <a:ext cx="5857875" cy="500063"/>
          </a:xfrm>
          <a:prstGeom prst="rect">
            <a:avLst/>
          </a:prstGeom>
          <a:noFill/>
          <a:ln w="9525">
            <a:noFill/>
            <a:miter lim="800000"/>
            <a:headEnd/>
            <a:tailEnd/>
          </a:ln>
        </p:spPr>
        <p:txBody>
          <a:bodyPr anchor="ctr"/>
          <a:lstStyle/>
          <a:p>
            <a:endParaRPr lang="es-ES" sz="2400" dirty="0">
              <a:cs typeface="Arial" charset="0"/>
            </a:endParaRPr>
          </a:p>
        </p:txBody>
      </p:sp>
      <p:sp>
        <p:nvSpPr>
          <p:cNvPr id="5123" name="7 CuadroTexto"/>
          <p:cNvSpPr txBox="1">
            <a:spLocks noChangeArrowheads="1"/>
          </p:cNvSpPr>
          <p:nvPr/>
        </p:nvSpPr>
        <p:spPr bwMode="auto">
          <a:xfrm>
            <a:off x="4500563" y="1693863"/>
            <a:ext cx="4000500" cy="1878013"/>
          </a:xfrm>
          <a:prstGeom prst="rect">
            <a:avLst/>
          </a:prstGeom>
          <a:noFill/>
          <a:ln w="9525">
            <a:noFill/>
            <a:miter lim="800000"/>
            <a:headEnd/>
            <a:tailEnd/>
          </a:ln>
        </p:spPr>
        <p:txBody>
          <a:bodyPr>
            <a:spAutoFit/>
          </a:bodyPr>
          <a:lstStyle/>
          <a:p>
            <a:r>
              <a:rPr lang="es-EC" sz="1600" b="1" dirty="0" smtClean="0">
                <a:latin typeface="Calibri" pitchFamily="34" charset="0"/>
              </a:rPr>
              <a:t>Evolución </a:t>
            </a:r>
            <a:r>
              <a:rPr lang="es-EC" sz="1600" b="1" dirty="0">
                <a:latin typeface="Calibri" pitchFamily="34" charset="0"/>
              </a:rPr>
              <a:t>de Interrupciones en S/E Posorja durante los últimos 5 años.</a:t>
            </a:r>
            <a:endParaRPr lang="es-ES" sz="1600" dirty="0">
              <a:latin typeface="Calibri" pitchFamily="34" charset="0"/>
            </a:endParaRPr>
          </a:p>
          <a:p>
            <a:endParaRPr lang="es-EC" sz="1400" b="1" i="1" dirty="0">
              <a:latin typeface="Calibri" pitchFamily="34" charset="0"/>
            </a:endParaRPr>
          </a:p>
          <a:p>
            <a:pPr>
              <a:buFont typeface="Arial" charset="0"/>
              <a:buChar char="•"/>
            </a:pPr>
            <a:r>
              <a:rPr lang="es-EC" sz="1400" dirty="0">
                <a:latin typeface="Calibri" pitchFamily="34" charset="0"/>
              </a:rPr>
              <a:t> Desde el año 2004 al 2006 las interrupciones son mas constantes.</a:t>
            </a:r>
          </a:p>
          <a:p>
            <a:pPr>
              <a:buFont typeface="Arial" charset="0"/>
              <a:buChar char="•"/>
            </a:pPr>
            <a:endParaRPr lang="es-EC" sz="1400" dirty="0">
              <a:latin typeface="Calibri" pitchFamily="34" charset="0"/>
            </a:endParaRPr>
          </a:p>
          <a:p>
            <a:pPr>
              <a:buFont typeface="Arial" charset="0"/>
              <a:buChar char="•"/>
            </a:pPr>
            <a:r>
              <a:rPr lang="es-EC" sz="1400" dirty="0">
                <a:latin typeface="Calibri" pitchFamily="34" charset="0"/>
              </a:rPr>
              <a:t> A partir del año 2006 se registra la mayor cantidad de interrupciones.</a:t>
            </a:r>
            <a:endParaRPr lang="es-ES" dirty="0">
              <a:latin typeface="Calibri" pitchFamily="34" charset="0"/>
            </a:endParaRPr>
          </a:p>
        </p:txBody>
      </p:sp>
      <p:sp>
        <p:nvSpPr>
          <p:cNvPr id="5124" name="9 CuadroTexto"/>
          <p:cNvSpPr txBox="1">
            <a:spLocks noChangeArrowheads="1"/>
          </p:cNvSpPr>
          <p:nvPr/>
        </p:nvSpPr>
        <p:spPr bwMode="auto">
          <a:xfrm>
            <a:off x="4643438" y="4214818"/>
            <a:ext cx="4000500" cy="2339102"/>
          </a:xfrm>
          <a:prstGeom prst="rect">
            <a:avLst/>
          </a:prstGeom>
          <a:noFill/>
          <a:ln w="9525">
            <a:noFill/>
            <a:miter lim="800000"/>
            <a:headEnd/>
            <a:tailEnd/>
          </a:ln>
        </p:spPr>
        <p:txBody>
          <a:bodyPr wrap="square">
            <a:spAutoFit/>
          </a:bodyPr>
          <a:lstStyle/>
          <a:p>
            <a:r>
              <a:rPr lang="es-EC" sz="1600" b="1" dirty="0" smtClean="0">
                <a:latin typeface="Calibri" pitchFamily="34" charset="0"/>
              </a:rPr>
              <a:t>Evolución </a:t>
            </a:r>
            <a:r>
              <a:rPr lang="es-EC" sz="1600" b="1" dirty="0">
                <a:latin typeface="Calibri" pitchFamily="34" charset="0"/>
              </a:rPr>
              <a:t>de Interrupciones en S/E Playas durante los últimos 5 años.</a:t>
            </a:r>
            <a:endParaRPr lang="es-ES" sz="1600" dirty="0">
              <a:latin typeface="Calibri" pitchFamily="34" charset="0"/>
            </a:endParaRPr>
          </a:p>
          <a:p>
            <a:endParaRPr lang="es-ES" sz="1600" dirty="0">
              <a:latin typeface="Calibri" pitchFamily="34" charset="0"/>
            </a:endParaRPr>
          </a:p>
          <a:p>
            <a:pPr>
              <a:buFont typeface="Arial" charset="0"/>
              <a:buChar char="•"/>
            </a:pPr>
            <a:r>
              <a:rPr lang="es-EC" sz="1400" dirty="0">
                <a:latin typeface="Calibri" pitchFamily="34" charset="0"/>
              </a:rPr>
              <a:t> En el año 2005 se tiene el mayor número de interrupciones .</a:t>
            </a:r>
          </a:p>
          <a:p>
            <a:endParaRPr lang="es-EC" sz="1400" dirty="0">
              <a:latin typeface="Calibri" pitchFamily="34" charset="0"/>
            </a:endParaRPr>
          </a:p>
          <a:p>
            <a:pPr>
              <a:buFont typeface="Arial" charset="0"/>
              <a:buChar char="•"/>
            </a:pPr>
            <a:r>
              <a:rPr lang="es-EC" sz="1400" dirty="0">
                <a:latin typeface="Calibri" pitchFamily="34" charset="0"/>
              </a:rPr>
              <a:t> Reducción de interrupciones en el 2006.</a:t>
            </a:r>
          </a:p>
          <a:p>
            <a:pPr>
              <a:buFont typeface="Arial" charset="0"/>
              <a:buChar char="•"/>
            </a:pPr>
            <a:endParaRPr lang="es-EC" sz="1400" dirty="0">
              <a:latin typeface="Calibri" pitchFamily="34" charset="0"/>
            </a:endParaRPr>
          </a:p>
          <a:p>
            <a:pPr>
              <a:buFont typeface="Arial" charset="0"/>
              <a:buChar char="•"/>
            </a:pPr>
            <a:r>
              <a:rPr lang="es-EC" sz="1400" dirty="0">
                <a:latin typeface="Calibri" pitchFamily="34" charset="0"/>
              </a:rPr>
              <a:t> En los años 2007 y 2008  son valores poco variables</a:t>
            </a:r>
            <a:r>
              <a:rPr lang="es-EC" sz="1400" dirty="0" smtClean="0">
                <a:latin typeface="Calibri" pitchFamily="34" charset="0"/>
              </a:rPr>
              <a:t>.</a:t>
            </a:r>
            <a:endParaRPr lang="es-ES" dirty="0">
              <a:latin typeface="Calibri" pitchFamily="34" charset="0"/>
            </a:endParaRPr>
          </a:p>
        </p:txBody>
      </p:sp>
      <p:pic>
        <p:nvPicPr>
          <p:cNvPr id="5125" name="Gráfico 17"/>
          <p:cNvPicPr>
            <a:picLocks noChangeArrowheads="1"/>
          </p:cNvPicPr>
          <p:nvPr/>
        </p:nvPicPr>
        <p:blipFill>
          <a:blip r:embed="rId2"/>
          <a:srcRect/>
          <a:stretch>
            <a:fillRect/>
          </a:stretch>
        </p:blipFill>
        <p:spPr bwMode="auto">
          <a:xfrm>
            <a:off x="571500" y="1579567"/>
            <a:ext cx="3540125" cy="2492375"/>
          </a:xfrm>
          <a:prstGeom prst="rect">
            <a:avLst/>
          </a:prstGeom>
          <a:noFill/>
          <a:ln w="9525">
            <a:noFill/>
            <a:miter lim="800000"/>
            <a:headEnd/>
            <a:tailEnd/>
          </a:ln>
        </p:spPr>
      </p:pic>
      <p:pic>
        <p:nvPicPr>
          <p:cNvPr id="5126" name="Gráfico 18"/>
          <p:cNvPicPr>
            <a:picLocks noChangeArrowheads="1"/>
          </p:cNvPicPr>
          <p:nvPr/>
        </p:nvPicPr>
        <p:blipFill>
          <a:blip r:embed="rId3"/>
          <a:srcRect/>
          <a:stretch>
            <a:fillRect/>
          </a:stretch>
        </p:blipFill>
        <p:spPr bwMode="auto">
          <a:xfrm>
            <a:off x="571500" y="4214835"/>
            <a:ext cx="3514725" cy="2500313"/>
          </a:xfrm>
          <a:prstGeom prst="rect">
            <a:avLst/>
          </a:prstGeom>
          <a:noFill/>
          <a:ln w="9525">
            <a:noFill/>
            <a:miter lim="800000"/>
            <a:headEnd/>
            <a:tailEnd/>
          </a:ln>
        </p:spPr>
      </p:pic>
      <p:sp>
        <p:nvSpPr>
          <p:cNvPr id="8" name="5 Título"/>
          <p:cNvSpPr>
            <a:spLocks noGrp="1"/>
          </p:cNvSpPr>
          <p:nvPr>
            <p:ph type="title"/>
          </p:nvPr>
        </p:nvSpPr>
        <p:spPr>
          <a:xfrm>
            <a:off x="457200" y="274638"/>
            <a:ext cx="8229600" cy="1143000"/>
          </a:xfrm>
        </p:spPr>
        <p:txBody>
          <a:bodyPr>
            <a:noAutofit/>
          </a:bodyPr>
          <a:lstStyle/>
          <a:p>
            <a:r>
              <a:rPr lang="pt-BR" sz="3200" dirty="0" err="1" smtClean="0">
                <a:cs typeface="Arial" charset="0"/>
              </a:rPr>
              <a:t>Evolución</a:t>
            </a:r>
            <a:r>
              <a:rPr lang="pt-BR" sz="3200" dirty="0" smtClean="0">
                <a:cs typeface="Arial" charset="0"/>
              </a:rPr>
              <a:t> de </a:t>
            </a:r>
            <a:r>
              <a:rPr lang="pt-BR" sz="3200" dirty="0" err="1" smtClean="0">
                <a:cs typeface="Arial" charset="0"/>
              </a:rPr>
              <a:t>las</a:t>
            </a:r>
            <a:r>
              <a:rPr lang="pt-BR" sz="3200" dirty="0" smtClean="0">
                <a:cs typeface="Arial" charset="0"/>
              </a:rPr>
              <a:t> </a:t>
            </a:r>
            <a:r>
              <a:rPr lang="pt-BR" sz="3200" dirty="0" err="1" smtClean="0">
                <a:cs typeface="Arial" charset="0"/>
              </a:rPr>
              <a:t>Interrupciones</a:t>
            </a:r>
            <a:endParaRPr lang="es-EC" sz="3200"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38</a:t>
            </a:fld>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Marcador de contenido"/>
          <p:cNvSpPr>
            <a:spLocks noGrp="1"/>
          </p:cNvSpPr>
          <p:nvPr>
            <p:ph idx="1"/>
          </p:nvPr>
        </p:nvSpPr>
        <p:spPr>
          <a:xfrm>
            <a:off x="500063" y="1714489"/>
            <a:ext cx="8229600" cy="4429136"/>
          </a:xfrm>
        </p:spPr>
        <p:txBody>
          <a:bodyPr/>
          <a:lstStyle/>
          <a:p>
            <a:pPr eaLnBrk="1" hangingPunct="1">
              <a:buFont typeface="Arial" charset="0"/>
              <a:buNone/>
            </a:pPr>
            <a:r>
              <a:rPr lang="es-EC" sz="2000" dirty="0" smtClean="0">
                <a:cs typeface="Arial" charset="0"/>
              </a:rPr>
              <a:t>Acorde a la regulación del CONELEC, las interrupciones por su duración pueden ser: </a:t>
            </a:r>
          </a:p>
          <a:p>
            <a:pPr eaLnBrk="1" hangingPunct="1">
              <a:buFont typeface="Arial" charset="0"/>
              <a:buNone/>
            </a:pPr>
            <a:r>
              <a:rPr lang="es-EC" sz="2000" dirty="0" smtClean="0">
                <a:cs typeface="Arial" charset="0"/>
              </a:rPr>
              <a:t>	 </a:t>
            </a:r>
          </a:p>
          <a:p>
            <a:pPr eaLnBrk="1" hangingPunct="1"/>
            <a:r>
              <a:rPr lang="es-EC" sz="2000" dirty="0" smtClean="0">
                <a:cs typeface="Arial" charset="0"/>
              </a:rPr>
              <a:t>Breves, con duración igual o menor a tres minutos. </a:t>
            </a:r>
          </a:p>
          <a:p>
            <a:pPr eaLnBrk="1" hangingPunct="1"/>
            <a:r>
              <a:rPr lang="es-EC" sz="2000" dirty="0" smtClean="0">
                <a:cs typeface="Arial" charset="0"/>
              </a:rPr>
              <a:t>Largas, con duración mayor a tres minutos. </a:t>
            </a:r>
          </a:p>
          <a:p>
            <a:pPr eaLnBrk="1" hangingPunct="1">
              <a:buFont typeface="Arial" charset="0"/>
              <a:buNone/>
            </a:pPr>
            <a:endParaRPr lang="es-EC" sz="2000" dirty="0" smtClean="0">
              <a:cs typeface="Arial" charset="0"/>
            </a:endParaRPr>
          </a:p>
          <a:p>
            <a:pPr eaLnBrk="1" hangingPunct="1">
              <a:buFont typeface="Arial" charset="0"/>
              <a:buNone/>
            </a:pPr>
            <a:r>
              <a:rPr lang="es-EC" sz="2000" dirty="0" smtClean="0">
                <a:cs typeface="Arial" charset="0"/>
              </a:rPr>
              <a:t> Las interrupciones que se han producido en S/E Playas y S/E Posorja, con duración mayor o igual a tres minutos, son consideradas como largas.</a:t>
            </a:r>
          </a:p>
          <a:p>
            <a:pPr algn="just" eaLnBrk="1" hangingPunct="1">
              <a:buFont typeface="Arial" charset="0"/>
              <a:buNone/>
            </a:pPr>
            <a:r>
              <a:rPr lang="es-EC" sz="1400" dirty="0" smtClean="0"/>
              <a:t> </a:t>
            </a:r>
          </a:p>
          <a:p>
            <a:pPr algn="just" eaLnBrk="1" hangingPunct="1">
              <a:buFont typeface="Arial" charset="0"/>
              <a:buNone/>
            </a:pPr>
            <a:endParaRPr lang="es-EC" sz="1400" dirty="0" smtClean="0"/>
          </a:p>
          <a:p>
            <a:pPr eaLnBrk="1" hangingPunct="1">
              <a:buFont typeface="Arial" charset="0"/>
              <a:buNone/>
            </a:pPr>
            <a:endParaRPr lang="es-EC" sz="1400" dirty="0" smtClean="0"/>
          </a:p>
        </p:txBody>
      </p:sp>
      <p:sp>
        <p:nvSpPr>
          <p:cNvPr id="6147" name="1 Título"/>
          <p:cNvSpPr txBox="1">
            <a:spLocks/>
          </p:cNvSpPr>
          <p:nvPr/>
        </p:nvSpPr>
        <p:spPr bwMode="auto">
          <a:xfrm>
            <a:off x="1500166" y="2714620"/>
            <a:ext cx="5857875" cy="500063"/>
          </a:xfrm>
          <a:prstGeom prst="rect">
            <a:avLst/>
          </a:prstGeom>
          <a:noFill/>
          <a:ln w="9525">
            <a:noFill/>
            <a:miter lim="800000"/>
            <a:headEnd/>
            <a:tailEnd/>
          </a:ln>
        </p:spPr>
        <p:txBody>
          <a:bodyPr anchor="ctr"/>
          <a:lstStyle/>
          <a:p>
            <a:endParaRPr lang="es-EC" sz="2400" dirty="0">
              <a:cs typeface="Arial" charset="0"/>
            </a:endParaRPr>
          </a:p>
        </p:txBody>
      </p:sp>
      <p:sp>
        <p:nvSpPr>
          <p:cNvPr id="4" name="5 Título"/>
          <p:cNvSpPr>
            <a:spLocks noGrp="1"/>
          </p:cNvSpPr>
          <p:nvPr>
            <p:ph type="title"/>
          </p:nvPr>
        </p:nvSpPr>
        <p:spPr>
          <a:xfrm>
            <a:off x="457200" y="274638"/>
            <a:ext cx="8229600" cy="1143000"/>
          </a:xfrm>
        </p:spPr>
        <p:txBody>
          <a:bodyPr>
            <a:noAutofit/>
          </a:bodyPr>
          <a:lstStyle/>
          <a:p>
            <a:r>
              <a:rPr lang="es-EC" sz="3200" dirty="0" smtClean="0">
                <a:cs typeface="Arial" charset="0"/>
              </a:rPr>
              <a:t>Duración de las Interrupciones</a:t>
            </a:r>
            <a:endParaRPr lang="es-EC" sz="32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39</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57290" y="2357430"/>
            <a:ext cx="7072362" cy="1752600"/>
          </a:xfrm>
        </p:spPr>
        <p:txBody>
          <a:bodyPr/>
          <a:lstStyle/>
          <a:p>
            <a:r>
              <a:rPr lang="es-EC" b="1" dirty="0" smtClean="0">
                <a:solidFill>
                  <a:schemeClr val="tx1"/>
                </a:solidFill>
              </a:rPr>
              <a:t>Generalidades del sistema eléctrico de las S/E Playas y S/E Posorja</a:t>
            </a:r>
            <a:endParaRPr lang="es-EC" dirty="0">
              <a:solidFill>
                <a:schemeClr val="tx1"/>
              </a:solidFill>
            </a:endParaRPr>
          </a:p>
        </p:txBody>
      </p:sp>
      <p:sp>
        <p:nvSpPr>
          <p:cNvPr id="4" name="3 CuadroTexto"/>
          <p:cNvSpPr txBox="1"/>
          <p:nvPr/>
        </p:nvSpPr>
        <p:spPr>
          <a:xfrm>
            <a:off x="714348" y="3714752"/>
            <a:ext cx="7786742" cy="2308324"/>
          </a:xfrm>
          <a:prstGeom prst="rect">
            <a:avLst/>
          </a:prstGeom>
          <a:noFill/>
        </p:spPr>
        <p:txBody>
          <a:bodyPr wrap="square" rtlCol="0">
            <a:spAutoFit/>
          </a:bodyPr>
          <a:lstStyle/>
          <a:p>
            <a:pPr algn="just"/>
            <a:r>
              <a:rPr lang="es-ES" sz="2400" dirty="0" smtClean="0">
                <a:latin typeface="Arial" pitchFamily="34" charset="0"/>
                <a:cs typeface="Arial" pitchFamily="34" charset="0"/>
              </a:rPr>
              <a:t>A con</a:t>
            </a:r>
            <a:r>
              <a:rPr lang="es-EC" sz="2400" dirty="0" err="1" smtClean="0">
                <a:latin typeface="Arial" pitchFamily="34" charset="0"/>
                <a:cs typeface="Arial" pitchFamily="34" charset="0"/>
              </a:rPr>
              <a:t>tinuación</a:t>
            </a:r>
            <a:r>
              <a:rPr lang="es-ES" sz="2400" dirty="0" smtClean="0">
                <a:latin typeface="Arial" pitchFamily="34" charset="0"/>
                <a:cs typeface="Arial" pitchFamily="34" charset="0"/>
              </a:rPr>
              <a:t> </a:t>
            </a:r>
            <a:r>
              <a:rPr lang="es-EC" sz="2400" dirty="0" smtClean="0">
                <a:latin typeface="Arial" pitchFamily="34" charset="0"/>
                <a:cs typeface="Arial" pitchFamily="34" charset="0"/>
              </a:rPr>
              <a:t>se detallan las características de la subestaciones, área de influencia, características de las alimentadoras, cargas, transformadores y capacitores instalados.</a:t>
            </a:r>
          </a:p>
          <a:p>
            <a:pPr algn="just"/>
            <a:r>
              <a:rPr lang="es-ES" sz="2400" dirty="0" smtClean="0">
                <a:latin typeface="Arial" pitchFamily="34" charset="0"/>
                <a:cs typeface="Arial" pitchFamily="34" charset="0"/>
              </a:rPr>
              <a:t> </a:t>
            </a:r>
          </a:p>
          <a:p>
            <a:pPr algn="just"/>
            <a:endParaRPr lang="es-ES" sz="2400" dirty="0">
              <a:latin typeface="Arial" pitchFamily="34" charset="0"/>
              <a:cs typeface="Arial" pitchFamily="34"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ráfico 21"/>
          <p:cNvPicPr>
            <a:picLocks noChangeArrowheads="1"/>
          </p:cNvPicPr>
          <p:nvPr/>
        </p:nvPicPr>
        <p:blipFill>
          <a:blip r:embed="rId2"/>
          <a:srcRect b="-43"/>
          <a:stretch>
            <a:fillRect/>
          </a:stretch>
        </p:blipFill>
        <p:spPr bwMode="auto">
          <a:xfrm>
            <a:off x="571472" y="4286256"/>
            <a:ext cx="3500434" cy="2357454"/>
          </a:xfrm>
          <a:prstGeom prst="rect">
            <a:avLst/>
          </a:prstGeom>
          <a:noFill/>
          <a:ln w="9525">
            <a:noFill/>
            <a:miter lim="800000"/>
            <a:headEnd/>
            <a:tailEnd/>
          </a:ln>
        </p:spPr>
      </p:pic>
      <p:sp>
        <p:nvSpPr>
          <p:cNvPr id="7171" name="5 CuadroTexto"/>
          <p:cNvSpPr txBox="1">
            <a:spLocks noChangeArrowheads="1"/>
          </p:cNvSpPr>
          <p:nvPr/>
        </p:nvSpPr>
        <p:spPr bwMode="auto">
          <a:xfrm>
            <a:off x="4214810" y="4143380"/>
            <a:ext cx="4500594" cy="2554545"/>
          </a:xfrm>
          <a:prstGeom prst="rect">
            <a:avLst/>
          </a:prstGeom>
          <a:noFill/>
          <a:ln w="9525">
            <a:noFill/>
            <a:miter lim="800000"/>
            <a:headEnd/>
            <a:tailEnd/>
          </a:ln>
        </p:spPr>
        <p:txBody>
          <a:bodyPr wrap="square">
            <a:spAutoFit/>
          </a:bodyPr>
          <a:lstStyle/>
          <a:p>
            <a:r>
              <a:rPr lang="es-EC" sz="1600" b="1" dirty="0" smtClean="0">
                <a:latin typeface="Calibri" pitchFamily="34" charset="0"/>
              </a:rPr>
              <a:t>Duración de las Interrupciones de las Alimentadoras de S/E Playas durante los últimos 5 años</a:t>
            </a:r>
            <a:r>
              <a:rPr lang="es-EC" sz="1600" b="1" i="1" dirty="0" smtClean="0">
                <a:latin typeface="Calibri" pitchFamily="34" charset="0"/>
              </a:rPr>
              <a:t>.</a:t>
            </a:r>
            <a:endParaRPr lang="es-EC" sz="1600" dirty="0" smtClean="0">
              <a:latin typeface="Calibri" pitchFamily="34" charset="0"/>
            </a:endParaRPr>
          </a:p>
          <a:p>
            <a:pPr algn="just"/>
            <a:endParaRPr lang="es-EC" sz="1400" b="1" i="1" dirty="0">
              <a:latin typeface="Calibri" pitchFamily="34" charset="0"/>
            </a:endParaRPr>
          </a:p>
          <a:p>
            <a:pPr algn="just">
              <a:buFont typeface="Arial" charset="0"/>
              <a:buChar char="•"/>
            </a:pPr>
            <a:r>
              <a:rPr lang="es-EC" sz="1400" dirty="0">
                <a:latin typeface="Calibri" pitchFamily="34" charset="0"/>
              </a:rPr>
              <a:t> El promedio de la duración de las interrupciones en las alimentadoras Victoria e Interconexión son las mayores, representando el 28.78% y el 29.32%.</a:t>
            </a:r>
          </a:p>
          <a:p>
            <a:pPr algn="just">
              <a:buFont typeface="Arial" charset="0"/>
              <a:buChar char="•"/>
            </a:pPr>
            <a:endParaRPr lang="es-EC" sz="1400" dirty="0">
              <a:latin typeface="Calibri" pitchFamily="34" charset="0"/>
            </a:endParaRPr>
          </a:p>
          <a:p>
            <a:pPr algn="just">
              <a:buFont typeface="Arial" charset="0"/>
              <a:buChar char="•"/>
            </a:pPr>
            <a:r>
              <a:rPr lang="es-EC" sz="1400" dirty="0">
                <a:latin typeface="Calibri" pitchFamily="34" charset="0"/>
              </a:rPr>
              <a:t>  Alimentadora Central Playas, representa el 26.21%.</a:t>
            </a:r>
          </a:p>
          <a:p>
            <a:pPr algn="just">
              <a:buFont typeface="Arial" charset="0"/>
              <a:buChar char="•"/>
            </a:pPr>
            <a:endParaRPr lang="es-EC" sz="1400" dirty="0">
              <a:latin typeface="Calibri" pitchFamily="34" charset="0"/>
            </a:endParaRPr>
          </a:p>
          <a:p>
            <a:pPr algn="just">
              <a:buFont typeface="Arial" charset="0"/>
              <a:buChar char="•"/>
            </a:pPr>
            <a:r>
              <a:rPr lang="es-EC" sz="1400" dirty="0">
                <a:latin typeface="Calibri" pitchFamily="34" charset="0"/>
              </a:rPr>
              <a:t> Alimentadora Sector Centro el 15.66%. </a:t>
            </a:r>
            <a:endParaRPr lang="es-ES" dirty="0">
              <a:latin typeface="Calibri" pitchFamily="34" charset="0"/>
            </a:endParaRPr>
          </a:p>
        </p:txBody>
      </p:sp>
      <p:pic>
        <p:nvPicPr>
          <p:cNvPr id="7172" name="Gráfico 20"/>
          <p:cNvPicPr>
            <a:picLocks noChangeArrowheads="1"/>
          </p:cNvPicPr>
          <p:nvPr/>
        </p:nvPicPr>
        <p:blipFill>
          <a:blip r:embed="rId3"/>
          <a:srcRect b="-43"/>
          <a:stretch>
            <a:fillRect/>
          </a:stretch>
        </p:blipFill>
        <p:spPr bwMode="auto">
          <a:xfrm>
            <a:off x="571472" y="1428736"/>
            <a:ext cx="3500434" cy="2362195"/>
          </a:xfrm>
          <a:prstGeom prst="rect">
            <a:avLst/>
          </a:prstGeom>
          <a:noFill/>
          <a:ln w="9525">
            <a:noFill/>
            <a:miter lim="800000"/>
            <a:headEnd/>
            <a:tailEnd/>
          </a:ln>
        </p:spPr>
      </p:pic>
      <p:sp>
        <p:nvSpPr>
          <p:cNvPr id="7173" name="8 CuadroTexto"/>
          <p:cNvSpPr txBox="1">
            <a:spLocks noChangeArrowheads="1"/>
          </p:cNvSpPr>
          <p:nvPr/>
        </p:nvSpPr>
        <p:spPr bwMode="auto">
          <a:xfrm>
            <a:off x="4214810" y="1357298"/>
            <a:ext cx="4429126" cy="2554545"/>
          </a:xfrm>
          <a:prstGeom prst="rect">
            <a:avLst/>
          </a:prstGeom>
          <a:noFill/>
          <a:ln w="9525">
            <a:noFill/>
            <a:miter lim="800000"/>
            <a:headEnd/>
            <a:tailEnd/>
          </a:ln>
        </p:spPr>
        <p:txBody>
          <a:bodyPr wrap="square">
            <a:spAutoFit/>
          </a:bodyPr>
          <a:lstStyle/>
          <a:p>
            <a:r>
              <a:rPr lang="es-EC" sz="1600" b="1" dirty="0" smtClean="0">
                <a:latin typeface="Calibri" pitchFamily="34" charset="0"/>
              </a:rPr>
              <a:t>Duración de las Interrupciones de las Alimentadoras de S/E Posorja durante los últimos 5 años</a:t>
            </a:r>
            <a:r>
              <a:rPr lang="es-EC" sz="1600" b="1" i="1" dirty="0" smtClean="0">
                <a:latin typeface="Calibri" pitchFamily="34" charset="0"/>
              </a:rPr>
              <a:t>.</a:t>
            </a:r>
            <a:endParaRPr lang="es-EC" sz="1600" dirty="0" smtClean="0">
              <a:latin typeface="Calibri" pitchFamily="34" charset="0"/>
            </a:endParaRPr>
          </a:p>
          <a:p>
            <a:pPr algn="just"/>
            <a:endParaRPr lang="es-EC" sz="1400" b="1" i="1" dirty="0">
              <a:latin typeface="Calibri" pitchFamily="34" charset="0"/>
            </a:endParaRPr>
          </a:p>
          <a:p>
            <a:pPr algn="just">
              <a:buFont typeface="Arial" charset="0"/>
              <a:buChar char="•"/>
            </a:pPr>
            <a:r>
              <a:rPr lang="es-EC" sz="1400" dirty="0">
                <a:latin typeface="Calibri" pitchFamily="34" charset="0"/>
              </a:rPr>
              <a:t> El promedio de la duración de las interrupciones en las alimentadoras Camposorja y Posorja son las mayores, representando el 32.64% y el 26.85% .</a:t>
            </a:r>
          </a:p>
          <a:p>
            <a:pPr algn="just">
              <a:buFont typeface="Arial" charset="0"/>
              <a:buChar char="•"/>
            </a:pPr>
            <a:endParaRPr lang="es-EC" sz="1400" dirty="0">
              <a:latin typeface="Calibri" pitchFamily="34" charset="0"/>
            </a:endParaRPr>
          </a:p>
          <a:p>
            <a:pPr algn="just">
              <a:buFont typeface="Arial" charset="0"/>
              <a:buChar char="•"/>
            </a:pPr>
            <a:r>
              <a:rPr lang="es-EC" sz="1400" dirty="0">
                <a:latin typeface="Calibri" pitchFamily="34" charset="0"/>
              </a:rPr>
              <a:t>  Alimentadora Real, representa el 20.9% .</a:t>
            </a:r>
          </a:p>
          <a:p>
            <a:pPr algn="just">
              <a:buFont typeface="Arial" charset="0"/>
              <a:buChar char="•"/>
            </a:pPr>
            <a:endParaRPr lang="es-EC" sz="1400" dirty="0">
              <a:latin typeface="Calibri" pitchFamily="34" charset="0"/>
            </a:endParaRPr>
          </a:p>
          <a:p>
            <a:pPr algn="just">
              <a:buFont typeface="Arial" charset="0"/>
              <a:buChar char="•"/>
            </a:pPr>
            <a:r>
              <a:rPr lang="es-EC" sz="1400" dirty="0">
                <a:latin typeface="Calibri" pitchFamily="34" charset="0"/>
              </a:rPr>
              <a:t> Alimentadora Jambelí el 19.58% . </a:t>
            </a:r>
            <a:endParaRPr lang="es-ES" dirty="0">
              <a:latin typeface="Calibri" pitchFamily="34" charset="0"/>
            </a:endParaRPr>
          </a:p>
        </p:txBody>
      </p:sp>
      <p:sp>
        <p:nvSpPr>
          <p:cNvPr id="6" name="5 Título"/>
          <p:cNvSpPr>
            <a:spLocks noGrp="1"/>
          </p:cNvSpPr>
          <p:nvPr>
            <p:ph type="title"/>
          </p:nvPr>
        </p:nvSpPr>
        <p:spPr>
          <a:xfrm>
            <a:off x="457200" y="274638"/>
            <a:ext cx="8229600" cy="1143000"/>
          </a:xfrm>
        </p:spPr>
        <p:txBody>
          <a:bodyPr>
            <a:noAutofit/>
          </a:bodyPr>
          <a:lstStyle/>
          <a:p>
            <a:r>
              <a:rPr lang="es-EC" sz="3200" dirty="0" smtClean="0">
                <a:cs typeface="Arial" charset="0"/>
              </a:rPr>
              <a:t>Duración de las Interrupciones</a:t>
            </a:r>
            <a:endParaRPr lang="es-EC" sz="3200"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40</a:t>
            </a:fld>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7 CuadroTexto"/>
          <p:cNvSpPr txBox="1">
            <a:spLocks noChangeArrowheads="1"/>
          </p:cNvSpPr>
          <p:nvPr/>
        </p:nvSpPr>
        <p:spPr bwMode="auto">
          <a:xfrm>
            <a:off x="4929190" y="4572008"/>
            <a:ext cx="3000396" cy="1046440"/>
          </a:xfrm>
          <a:prstGeom prst="rect">
            <a:avLst/>
          </a:prstGeom>
          <a:noFill/>
          <a:ln w="9525">
            <a:noFill/>
            <a:miter lim="800000"/>
            <a:headEnd/>
            <a:tailEnd/>
          </a:ln>
        </p:spPr>
        <p:txBody>
          <a:bodyPr wrap="square">
            <a:spAutoFit/>
          </a:bodyPr>
          <a:lstStyle/>
          <a:p>
            <a:r>
              <a:rPr lang="es-EC" sz="1600" b="1" dirty="0" smtClean="0">
                <a:latin typeface="Calibri" pitchFamily="34" charset="0"/>
              </a:rPr>
              <a:t>Evolución </a:t>
            </a:r>
            <a:r>
              <a:rPr lang="es-EC" sz="1600" b="1" dirty="0">
                <a:latin typeface="Calibri" pitchFamily="34" charset="0"/>
              </a:rPr>
              <a:t>de la Duración de las  Interrupciones en S/E Playas durante los últimos 5 años.</a:t>
            </a:r>
            <a:endParaRPr lang="es-ES" sz="1600" dirty="0">
              <a:latin typeface="Calibri" pitchFamily="34" charset="0"/>
            </a:endParaRPr>
          </a:p>
          <a:p>
            <a:endParaRPr lang="es-EC" sz="1400" b="1" i="1" dirty="0">
              <a:latin typeface="Calibri" pitchFamily="34" charset="0"/>
            </a:endParaRPr>
          </a:p>
        </p:txBody>
      </p:sp>
      <p:sp>
        <p:nvSpPr>
          <p:cNvPr id="8196" name="9 CuadroTexto"/>
          <p:cNvSpPr txBox="1">
            <a:spLocks noChangeArrowheads="1"/>
          </p:cNvSpPr>
          <p:nvPr/>
        </p:nvSpPr>
        <p:spPr bwMode="auto">
          <a:xfrm>
            <a:off x="4857752" y="2071678"/>
            <a:ext cx="2928930" cy="1354217"/>
          </a:xfrm>
          <a:prstGeom prst="rect">
            <a:avLst/>
          </a:prstGeom>
          <a:noFill/>
          <a:ln w="9525">
            <a:noFill/>
            <a:miter lim="800000"/>
            <a:headEnd/>
            <a:tailEnd/>
          </a:ln>
        </p:spPr>
        <p:txBody>
          <a:bodyPr wrap="square">
            <a:spAutoFit/>
          </a:bodyPr>
          <a:lstStyle/>
          <a:p>
            <a:r>
              <a:rPr lang="es-EC" sz="1600" b="1" dirty="0" smtClean="0">
                <a:latin typeface="Calibri" pitchFamily="34" charset="0"/>
              </a:rPr>
              <a:t>Evolución </a:t>
            </a:r>
            <a:r>
              <a:rPr lang="es-EC" sz="1600" b="1" dirty="0">
                <a:latin typeface="Calibri" pitchFamily="34" charset="0"/>
              </a:rPr>
              <a:t>de la Duración </a:t>
            </a:r>
            <a:r>
              <a:rPr lang="es-EC" sz="1600" b="1" dirty="0" smtClean="0">
                <a:latin typeface="Calibri" pitchFamily="34" charset="0"/>
              </a:rPr>
              <a:t>de las Interrupciones </a:t>
            </a:r>
            <a:r>
              <a:rPr lang="es-EC" sz="1600" b="1" dirty="0">
                <a:latin typeface="Calibri" pitchFamily="34" charset="0"/>
              </a:rPr>
              <a:t>en S/E Posorja durante los últimos 5 años.</a:t>
            </a:r>
            <a:endParaRPr lang="es-ES" sz="1600" dirty="0">
              <a:latin typeface="Calibri" pitchFamily="34" charset="0"/>
            </a:endParaRPr>
          </a:p>
          <a:p>
            <a:pPr algn="just"/>
            <a:endParaRPr lang="es-ES" sz="1600" dirty="0">
              <a:latin typeface="Calibri" pitchFamily="34" charset="0"/>
            </a:endParaRPr>
          </a:p>
          <a:p>
            <a:pPr algn="just"/>
            <a:endParaRPr lang="es-ES" dirty="0">
              <a:latin typeface="Calibri" pitchFamily="34" charset="0"/>
            </a:endParaRPr>
          </a:p>
        </p:txBody>
      </p:sp>
      <p:pic>
        <p:nvPicPr>
          <p:cNvPr id="8197" name="Gráfico 24"/>
          <p:cNvPicPr>
            <a:picLocks noChangeArrowheads="1"/>
          </p:cNvPicPr>
          <p:nvPr/>
        </p:nvPicPr>
        <p:blipFill>
          <a:blip r:embed="rId2"/>
          <a:srcRect/>
          <a:stretch>
            <a:fillRect/>
          </a:stretch>
        </p:blipFill>
        <p:spPr bwMode="auto">
          <a:xfrm>
            <a:off x="1357290" y="4071942"/>
            <a:ext cx="3500462" cy="2286016"/>
          </a:xfrm>
          <a:prstGeom prst="rect">
            <a:avLst/>
          </a:prstGeom>
          <a:noFill/>
          <a:ln w="9525">
            <a:noFill/>
            <a:miter lim="800000"/>
            <a:headEnd/>
            <a:tailEnd/>
          </a:ln>
        </p:spPr>
      </p:pic>
      <p:pic>
        <p:nvPicPr>
          <p:cNvPr id="8198" name="Gráfico 23"/>
          <p:cNvPicPr>
            <a:picLocks noChangeArrowheads="1"/>
          </p:cNvPicPr>
          <p:nvPr/>
        </p:nvPicPr>
        <p:blipFill>
          <a:blip r:embed="rId3"/>
          <a:srcRect b="-43"/>
          <a:stretch>
            <a:fillRect/>
          </a:stretch>
        </p:blipFill>
        <p:spPr bwMode="auto">
          <a:xfrm>
            <a:off x="1357290" y="1500174"/>
            <a:ext cx="3500462" cy="2285998"/>
          </a:xfrm>
          <a:prstGeom prst="rect">
            <a:avLst/>
          </a:prstGeom>
          <a:noFill/>
          <a:ln w="9525">
            <a:noFill/>
            <a:miter lim="800000"/>
            <a:headEnd/>
            <a:tailEnd/>
          </a:ln>
        </p:spPr>
      </p:pic>
      <p:sp>
        <p:nvSpPr>
          <p:cNvPr id="9" name="5 Título"/>
          <p:cNvSpPr>
            <a:spLocks noGrp="1"/>
          </p:cNvSpPr>
          <p:nvPr>
            <p:ph type="title"/>
          </p:nvPr>
        </p:nvSpPr>
        <p:spPr>
          <a:xfrm>
            <a:off x="457200" y="274638"/>
            <a:ext cx="8229600" cy="1143000"/>
          </a:xfrm>
        </p:spPr>
        <p:txBody>
          <a:bodyPr>
            <a:noAutofit/>
          </a:bodyPr>
          <a:lstStyle/>
          <a:p>
            <a:r>
              <a:rPr lang="pt-BR" sz="3200" dirty="0" err="1" smtClean="0">
                <a:cs typeface="Arial" charset="0"/>
              </a:rPr>
              <a:t>Evolución</a:t>
            </a:r>
            <a:r>
              <a:rPr lang="pt-BR" sz="3200" dirty="0" smtClean="0">
                <a:cs typeface="Arial" charset="0"/>
              </a:rPr>
              <a:t> de </a:t>
            </a:r>
            <a:r>
              <a:rPr lang="pt-BR" sz="3200" dirty="0" err="1" smtClean="0">
                <a:cs typeface="Arial" charset="0"/>
              </a:rPr>
              <a:t>la</a:t>
            </a:r>
            <a:r>
              <a:rPr lang="pt-BR" sz="3200" dirty="0" smtClean="0">
                <a:cs typeface="Arial" charset="0"/>
              </a:rPr>
              <a:t> </a:t>
            </a:r>
            <a:r>
              <a:rPr lang="pt-BR" sz="3200" dirty="0" err="1" smtClean="0">
                <a:cs typeface="Arial" charset="0"/>
              </a:rPr>
              <a:t>duración</a:t>
            </a:r>
            <a:r>
              <a:rPr lang="pt-BR" sz="3200" dirty="0" smtClean="0">
                <a:cs typeface="Arial" charset="0"/>
              </a:rPr>
              <a:t> de </a:t>
            </a:r>
            <a:r>
              <a:rPr lang="pt-BR" sz="3200" dirty="0" err="1" smtClean="0">
                <a:cs typeface="Arial" charset="0"/>
              </a:rPr>
              <a:t>las</a:t>
            </a:r>
            <a:r>
              <a:rPr lang="pt-BR" sz="3200" dirty="0" smtClean="0">
                <a:cs typeface="Arial" charset="0"/>
              </a:rPr>
              <a:t> </a:t>
            </a:r>
            <a:r>
              <a:rPr lang="pt-BR" sz="3200" dirty="0" err="1" smtClean="0">
                <a:cs typeface="Arial" charset="0"/>
              </a:rPr>
              <a:t>Interrupciones</a:t>
            </a:r>
            <a:endParaRPr lang="es-EC" sz="3200" dirty="0"/>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41</a:t>
            </a:fld>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txBox="1">
            <a:spLocks/>
          </p:cNvSpPr>
          <p:nvPr/>
        </p:nvSpPr>
        <p:spPr bwMode="auto">
          <a:xfrm>
            <a:off x="428596" y="2500306"/>
            <a:ext cx="8358188" cy="500062"/>
          </a:xfrm>
          <a:prstGeom prst="rect">
            <a:avLst/>
          </a:prstGeom>
          <a:noFill/>
          <a:ln w="9525">
            <a:noFill/>
            <a:miter lim="800000"/>
            <a:headEnd/>
            <a:tailEnd/>
          </a:ln>
        </p:spPr>
        <p:txBody>
          <a:bodyPr anchor="ctr"/>
          <a:lstStyle/>
          <a:p>
            <a:endParaRPr lang="es-ES" sz="2400" dirty="0">
              <a:latin typeface="Calibri" pitchFamily="34" charset="0"/>
            </a:endParaRPr>
          </a:p>
        </p:txBody>
      </p:sp>
      <p:sp>
        <p:nvSpPr>
          <p:cNvPr id="9219" name="7 CuadroTexto"/>
          <p:cNvSpPr txBox="1">
            <a:spLocks noChangeArrowheads="1"/>
          </p:cNvSpPr>
          <p:nvPr/>
        </p:nvSpPr>
        <p:spPr bwMode="auto">
          <a:xfrm>
            <a:off x="6286512" y="1911012"/>
            <a:ext cx="2571746" cy="1446550"/>
          </a:xfrm>
          <a:prstGeom prst="rect">
            <a:avLst/>
          </a:prstGeom>
          <a:noFill/>
          <a:ln w="9525">
            <a:noFill/>
            <a:miter lim="800000"/>
            <a:headEnd/>
            <a:tailEnd/>
          </a:ln>
        </p:spPr>
        <p:txBody>
          <a:bodyPr wrap="square">
            <a:spAutoFit/>
          </a:bodyPr>
          <a:lstStyle/>
          <a:p>
            <a:r>
              <a:rPr lang="es-EC" sz="1400" dirty="0" smtClean="0"/>
              <a:t>Energía </a:t>
            </a:r>
            <a:r>
              <a:rPr lang="es-EC" sz="1400" dirty="0"/>
              <a:t>anual no </a:t>
            </a:r>
            <a:r>
              <a:rPr lang="es-EC" sz="1400" dirty="0" smtClean="0"/>
              <a:t>suplida (MW) </a:t>
            </a:r>
            <a:r>
              <a:rPr lang="es-EC" sz="1400" dirty="0"/>
              <a:t>debido a las interrupciones en cada </a:t>
            </a:r>
            <a:r>
              <a:rPr lang="es-EC" sz="1400" dirty="0" smtClean="0"/>
              <a:t>alimentadora,</a:t>
            </a:r>
          </a:p>
          <a:p>
            <a:r>
              <a:rPr lang="es-EC" sz="1400" dirty="0" smtClean="0"/>
              <a:t>S/E Posorja.</a:t>
            </a:r>
            <a:endParaRPr lang="es-EC" sz="1400" dirty="0"/>
          </a:p>
          <a:p>
            <a:pPr algn="ctr"/>
            <a:endParaRPr lang="es-ES" dirty="0">
              <a:latin typeface="Calibri" pitchFamily="34" charset="0"/>
            </a:endParaRPr>
          </a:p>
        </p:txBody>
      </p:sp>
      <p:graphicFrame>
        <p:nvGraphicFramePr>
          <p:cNvPr id="7" name="6 Tabla"/>
          <p:cNvGraphicFramePr>
            <a:graphicFrameLocks noGrp="1"/>
          </p:cNvGraphicFramePr>
          <p:nvPr/>
        </p:nvGraphicFramePr>
        <p:xfrm>
          <a:off x="500034" y="1571612"/>
          <a:ext cx="5715040" cy="4179123"/>
        </p:xfrm>
        <a:graphic>
          <a:graphicData uri="http://schemas.openxmlformats.org/drawingml/2006/table">
            <a:tbl>
              <a:tblPr firstRow="1" firstCol="1" bandRow="1" bandCol="1">
                <a:tableStyleId>{69012ECD-51FC-41F1-AA8D-1B2483CD663E}</a:tableStyleId>
              </a:tblPr>
              <a:tblGrid>
                <a:gridCol w="984579"/>
                <a:gridCol w="944247"/>
                <a:gridCol w="1214446"/>
                <a:gridCol w="1285884"/>
                <a:gridCol w="1285884"/>
              </a:tblGrid>
              <a:tr h="321471">
                <a:tc>
                  <a:txBody>
                    <a:bodyPr/>
                    <a:lstStyle/>
                    <a:p>
                      <a:pPr algn="ctr">
                        <a:lnSpc>
                          <a:spcPct val="115000"/>
                        </a:lnSpc>
                        <a:spcAft>
                          <a:spcPts val="0"/>
                        </a:spcAft>
                      </a:pPr>
                      <a:r>
                        <a:rPr lang="es-EC" sz="1200" dirty="0"/>
                        <a:t>Año</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b="1" dirty="0">
                          <a:solidFill>
                            <a:schemeClr val="bg1"/>
                          </a:solidFill>
                          <a:latin typeface="+mn-lt"/>
                          <a:ea typeface="Times New Roman"/>
                          <a:cs typeface="Times New Roman"/>
                        </a:rPr>
                        <a:t>Real</a:t>
                      </a:r>
                      <a:endParaRPr lang="es-ES" sz="1200" dirty="0">
                        <a:solidFill>
                          <a:schemeClr val="bg1"/>
                        </a:solidFill>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b="1" dirty="0">
                          <a:solidFill>
                            <a:schemeClr val="bg1"/>
                          </a:solidFill>
                          <a:latin typeface="+mn-lt"/>
                          <a:ea typeface="Times New Roman"/>
                          <a:cs typeface="Times New Roman"/>
                        </a:rPr>
                        <a:t>Jambelí</a:t>
                      </a:r>
                      <a:endParaRPr lang="es-ES" sz="1200" dirty="0">
                        <a:solidFill>
                          <a:schemeClr val="bg1"/>
                        </a:solidFill>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b="1" dirty="0">
                          <a:solidFill>
                            <a:schemeClr val="bg1"/>
                          </a:solidFill>
                          <a:latin typeface="+mn-lt"/>
                          <a:ea typeface="Times New Roman"/>
                          <a:cs typeface="Times New Roman"/>
                        </a:rPr>
                        <a:t>Posorja</a:t>
                      </a:r>
                      <a:endParaRPr lang="es-ES" sz="1200" dirty="0">
                        <a:solidFill>
                          <a:schemeClr val="bg1"/>
                        </a:solidFill>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b="1" dirty="0">
                          <a:solidFill>
                            <a:schemeClr val="bg1"/>
                          </a:solidFill>
                          <a:latin typeface="+mn-lt"/>
                          <a:ea typeface="Times New Roman"/>
                          <a:cs typeface="Times New Roman"/>
                        </a:rPr>
                        <a:t>Camposorja</a:t>
                      </a:r>
                      <a:endParaRPr lang="es-ES" sz="1200" dirty="0">
                        <a:solidFill>
                          <a:schemeClr val="bg1"/>
                        </a:solidFill>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dirty="0"/>
                        <a:t>2004</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0.26</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0.18</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0.27</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0.96</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dirty="0"/>
                        <a:t>2005</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0.22</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0.14</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0.20</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0.90</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a:t>2006</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0.25</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0.26</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0.12</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0.63</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a:t>2007</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0.37</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0.22</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0.28</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0.61</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dirty="0"/>
                        <a:t>2008</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0.32</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0.39</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0.27</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solidFill>
                            <a:srgbClr val="000000"/>
                          </a:solidFill>
                          <a:latin typeface="+mn-lt"/>
                          <a:ea typeface="Times New Roman"/>
                          <a:cs typeface="Times New Roman"/>
                        </a:rPr>
                        <a:t>0.79</a:t>
                      </a:r>
                      <a:endParaRPr lang="es-ES" sz="1200" dirty="0">
                        <a:latin typeface="+mn-lt"/>
                        <a:ea typeface="Times New Roman"/>
                        <a:cs typeface="Times New Roman"/>
                      </a:endParaRPr>
                    </a:p>
                  </a:txBody>
                  <a:tcPr marL="44450" marR="44450" marT="0" marB="0" anchor="ctr"/>
                </a:tc>
              </a:tr>
              <a:tr h="321471">
                <a:tc gridSpan="5">
                  <a:txBody>
                    <a:bodyPr/>
                    <a:lstStyle/>
                    <a:p>
                      <a:pPr algn="ctr">
                        <a:lnSpc>
                          <a:spcPct val="115000"/>
                        </a:lnSpc>
                        <a:spcAft>
                          <a:spcPts val="0"/>
                        </a:spcAft>
                      </a:pPr>
                      <a:endParaRPr lang="es-ES" sz="1200" dirty="0">
                        <a:latin typeface="+mn-lt"/>
                        <a:ea typeface="Times New Roman"/>
                        <a:cs typeface="Times New Roman"/>
                      </a:endParaRPr>
                    </a:p>
                  </a:txBody>
                  <a:tcPr marL="44450" marR="44450" marT="0" marB="0" anchor="ctr">
                    <a:lnL w="9525" cap="flat" cmpd="sng" algn="ctr">
                      <a:noFill/>
                      <a:prstDash val="solid"/>
                    </a:lnL>
                    <a:lnR w="9525" cap="flat" cmpd="sng" algn="ctr">
                      <a:noFill/>
                      <a:prstDash val="solid"/>
                    </a:lnR>
                  </a:tcPr>
                </a:tc>
                <a:tc hMerge="1">
                  <a:txBody>
                    <a:bodyPr/>
                    <a:lstStyle/>
                    <a:p>
                      <a:pPr algn="ctr">
                        <a:lnSpc>
                          <a:spcPct val="115000"/>
                        </a:lnSpc>
                        <a:spcAft>
                          <a:spcPts val="0"/>
                        </a:spcAft>
                      </a:pPr>
                      <a:endParaRPr lang="es-ES" sz="1200" dirty="0">
                        <a:latin typeface="+mn-lt"/>
                        <a:ea typeface="Times New Roman"/>
                        <a:cs typeface="Times New Roman"/>
                      </a:endParaRPr>
                    </a:p>
                  </a:txBody>
                  <a:tcPr marL="44450" marR="44450" marT="0" marB="0" anchor="ctr"/>
                </a:tc>
                <a:tc hMerge="1">
                  <a:txBody>
                    <a:bodyPr/>
                    <a:lstStyle/>
                    <a:p>
                      <a:pPr algn="ctr">
                        <a:lnSpc>
                          <a:spcPct val="115000"/>
                        </a:lnSpc>
                        <a:spcAft>
                          <a:spcPts val="0"/>
                        </a:spcAft>
                      </a:pPr>
                      <a:endParaRPr lang="es-ES" sz="1200" dirty="0">
                        <a:latin typeface="+mn-lt"/>
                        <a:ea typeface="Times New Roman"/>
                        <a:cs typeface="Times New Roman"/>
                      </a:endParaRPr>
                    </a:p>
                  </a:txBody>
                  <a:tcPr marL="44450" marR="44450" marT="0" marB="0" anchor="ctr"/>
                </a:tc>
                <a:tc hMerge="1">
                  <a:txBody>
                    <a:bodyPr/>
                    <a:lstStyle/>
                    <a:p>
                      <a:pPr algn="ctr">
                        <a:lnSpc>
                          <a:spcPct val="115000"/>
                        </a:lnSpc>
                        <a:spcAft>
                          <a:spcPts val="0"/>
                        </a:spcAft>
                      </a:pPr>
                      <a:endParaRPr lang="es-ES" sz="1200" dirty="0">
                        <a:latin typeface="+mn-lt"/>
                        <a:ea typeface="Times New Roman"/>
                        <a:cs typeface="Times New Roman"/>
                      </a:endParaRPr>
                    </a:p>
                  </a:txBody>
                  <a:tcPr marL="44450" marR="44450" marT="0" marB="0" anchor="ctr"/>
                </a:tc>
                <a:tc hMerge="1">
                  <a:txBody>
                    <a:bodyPr/>
                    <a:lstStyle/>
                    <a:p>
                      <a:pPr algn="ctr">
                        <a:lnSpc>
                          <a:spcPct val="115000"/>
                        </a:lnSpc>
                        <a:spcAft>
                          <a:spcPts val="0"/>
                        </a:spcAft>
                      </a:pP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dirty="0">
                          <a:solidFill>
                            <a:schemeClr val="bg1"/>
                          </a:solidFill>
                        </a:rPr>
                        <a:t>Año</a:t>
                      </a:r>
                      <a:endParaRPr lang="es-ES" sz="1200" dirty="0">
                        <a:solidFill>
                          <a:schemeClr val="bg1"/>
                        </a:solidFill>
                        <a:latin typeface="+mn-lt"/>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200" b="1" dirty="0">
                          <a:solidFill>
                            <a:schemeClr val="bg1"/>
                          </a:solidFill>
                          <a:latin typeface="+mn-lt"/>
                          <a:ea typeface="Times New Roman"/>
                          <a:cs typeface="Times New Roman"/>
                        </a:rPr>
                        <a:t>Real</a:t>
                      </a:r>
                      <a:endParaRPr lang="es-ES" sz="1200" dirty="0">
                        <a:solidFill>
                          <a:schemeClr val="bg1"/>
                        </a:solidFill>
                        <a:latin typeface="+mn-lt"/>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200" b="1" dirty="0">
                          <a:solidFill>
                            <a:schemeClr val="bg1"/>
                          </a:solidFill>
                          <a:latin typeface="+mn-lt"/>
                          <a:ea typeface="Times New Roman"/>
                          <a:cs typeface="Times New Roman"/>
                        </a:rPr>
                        <a:t>Jambelí</a:t>
                      </a:r>
                      <a:endParaRPr lang="es-ES" sz="1200" dirty="0">
                        <a:solidFill>
                          <a:schemeClr val="bg1"/>
                        </a:solidFill>
                        <a:latin typeface="+mn-lt"/>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200" b="1" dirty="0">
                          <a:solidFill>
                            <a:schemeClr val="bg1"/>
                          </a:solidFill>
                          <a:latin typeface="+mn-lt"/>
                          <a:ea typeface="Times New Roman"/>
                          <a:cs typeface="Times New Roman"/>
                        </a:rPr>
                        <a:t>Posorja</a:t>
                      </a:r>
                      <a:endParaRPr lang="es-ES" sz="1200" dirty="0">
                        <a:solidFill>
                          <a:schemeClr val="bg1"/>
                        </a:solidFill>
                        <a:latin typeface="+mn-lt"/>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200" b="1" dirty="0">
                          <a:solidFill>
                            <a:schemeClr val="bg1"/>
                          </a:solidFill>
                          <a:latin typeface="+mn-lt"/>
                          <a:ea typeface="Times New Roman"/>
                          <a:cs typeface="Times New Roman"/>
                        </a:rPr>
                        <a:t>Camposorja</a:t>
                      </a:r>
                      <a:endParaRPr lang="es-ES" sz="1200" dirty="0">
                        <a:solidFill>
                          <a:schemeClr val="bg1"/>
                        </a:solidFill>
                        <a:latin typeface="+mn-lt"/>
                        <a:ea typeface="Times New Roman"/>
                        <a:cs typeface="Times New Roman"/>
                      </a:endParaRPr>
                    </a:p>
                  </a:txBody>
                  <a:tcPr marL="44450" marR="44450" marT="0" marB="0" anchor="ctr">
                    <a:solidFill>
                      <a:schemeClr val="accent1"/>
                    </a:solidFill>
                  </a:tcPr>
                </a:tc>
              </a:tr>
              <a:tr h="321471">
                <a:tc>
                  <a:txBody>
                    <a:bodyPr/>
                    <a:lstStyle/>
                    <a:p>
                      <a:pPr algn="ctr">
                        <a:lnSpc>
                          <a:spcPct val="115000"/>
                        </a:lnSpc>
                        <a:spcAft>
                          <a:spcPts val="0"/>
                        </a:spcAft>
                      </a:pPr>
                      <a:r>
                        <a:rPr lang="es-EC" sz="1200"/>
                        <a:t>2004</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solidFill>
                            <a:srgbClr val="000000"/>
                          </a:solidFill>
                          <a:latin typeface="+mn-lt"/>
                          <a:ea typeface="Times New Roman"/>
                          <a:cs typeface="Times New Roman"/>
                        </a:rPr>
                        <a:t>802</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solidFill>
                            <a:srgbClr val="000000"/>
                          </a:solidFill>
                          <a:latin typeface="+mn-lt"/>
                          <a:ea typeface="Times New Roman"/>
                          <a:cs typeface="Times New Roman"/>
                        </a:rPr>
                        <a:t>510</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rgbClr val="000000"/>
                          </a:solidFill>
                          <a:latin typeface="+mn-lt"/>
                          <a:ea typeface="Times New Roman"/>
                          <a:cs typeface="Times New Roman"/>
                        </a:rPr>
                        <a:t>720</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rgbClr val="000000"/>
                          </a:solidFill>
                          <a:latin typeface="+mn-lt"/>
                          <a:ea typeface="Times New Roman"/>
                          <a:cs typeface="Times New Roman"/>
                        </a:rPr>
                        <a:t>2898</a:t>
                      </a:r>
                      <a:endParaRPr lang="es-ES" sz="120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a:t>2005</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rgbClr val="000000"/>
                          </a:solidFill>
                          <a:latin typeface="+mn-lt"/>
                          <a:ea typeface="Times New Roman"/>
                          <a:cs typeface="Times New Roman"/>
                        </a:rPr>
                        <a:t>653</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solidFill>
                            <a:srgbClr val="000000"/>
                          </a:solidFill>
                          <a:latin typeface="+mn-lt"/>
                          <a:ea typeface="Times New Roman"/>
                          <a:cs typeface="Times New Roman"/>
                        </a:rPr>
                        <a:t>498</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solidFill>
                            <a:srgbClr val="000000"/>
                          </a:solidFill>
                          <a:latin typeface="+mn-lt"/>
                          <a:ea typeface="Times New Roman"/>
                          <a:cs typeface="Times New Roman"/>
                        </a:rPr>
                        <a:t>698</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solidFill>
                            <a:srgbClr val="000000"/>
                          </a:solidFill>
                          <a:latin typeface="+mn-lt"/>
                          <a:ea typeface="Times New Roman"/>
                          <a:cs typeface="Times New Roman"/>
                        </a:rPr>
                        <a:t>3003</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a:t>2006</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rgbClr val="000000"/>
                          </a:solidFill>
                          <a:latin typeface="+mn-lt"/>
                          <a:ea typeface="Times New Roman"/>
                          <a:cs typeface="Times New Roman"/>
                        </a:rPr>
                        <a:t>721</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rgbClr val="000000"/>
                          </a:solidFill>
                          <a:latin typeface="+mn-lt"/>
                          <a:ea typeface="Times New Roman"/>
                          <a:cs typeface="Times New Roman"/>
                        </a:rPr>
                        <a:t>625</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solidFill>
                            <a:srgbClr val="000000"/>
                          </a:solidFill>
                          <a:latin typeface="+mn-lt"/>
                          <a:ea typeface="Times New Roman"/>
                          <a:cs typeface="Times New Roman"/>
                        </a:rPr>
                        <a:t>461</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solidFill>
                            <a:srgbClr val="000000"/>
                          </a:solidFill>
                          <a:latin typeface="+mn-lt"/>
                          <a:ea typeface="Times New Roman"/>
                          <a:cs typeface="Times New Roman"/>
                        </a:rPr>
                        <a:t>1890</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a:t>2007</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rgbClr val="000000"/>
                          </a:solidFill>
                          <a:latin typeface="+mn-lt"/>
                          <a:ea typeface="Times New Roman"/>
                          <a:cs typeface="Times New Roman"/>
                        </a:rPr>
                        <a:t>993</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rgbClr val="000000"/>
                          </a:solidFill>
                          <a:latin typeface="+mn-lt"/>
                          <a:ea typeface="Times New Roman"/>
                          <a:cs typeface="Times New Roman"/>
                        </a:rPr>
                        <a:t>826</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rgbClr val="000000"/>
                          </a:solidFill>
                          <a:latin typeface="+mn-lt"/>
                          <a:ea typeface="Times New Roman"/>
                          <a:cs typeface="Times New Roman"/>
                        </a:rPr>
                        <a:t>782</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solidFill>
                            <a:srgbClr val="000000"/>
                          </a:solidFill>
                          <a:latin typeface="+mn-lt"/>
                          <a:ea typeface="Times New Roman"/>
                          <a:cs typeface="Times New Roman"/>
                        </a:rPr>
                        <a:t>2035</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a:t>2008</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rgbClr val="000000"/>
                          </a:solidFill>
                          <a:latin typeface="+mn-lt"/>
                          <a:ea typeface="Times New Roman"/>
                          <a:cs typeface="Times New Roman"/>
                        </a:rPr>
                        <a:t>982</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rgbClr val="000000"/>
                          </a:solidFill>
                          <a:latin typeface="+mn-lt"/>
                          <a:ea typeface="Times New Roman"/>
                          <a:cs typeface="Times New Roman"/>
                        </a:rPr>
                        <a:t>998</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solidFill>
                            <a:srgbClr val="000000"/>
                          </a:solidFill>
                          <a:latin typeface="+mn-lt"/>
                          <a:ea typeface="Times New Roman"/>
                          <a:cs typeface="Times New Roman"/>
                        </a:rPr>
                        <a:t>841</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solidFill>
                            <a:srgbClr val="000000"/>
                          </a:solidFill>
                          <a:latin typeface="+mn-lt"/>
                          <a:ea typeface="Times New Roman"/>
                          <a:cs typeface="Times New Roman"/>
                        </a:rPr>
                        <a:t>2210</a:t>
                      </a:r>
                      <a:endParaRPr lang="es-ES" sz="1200" dirty="0">
                        <a:latin typeface="+mn-lt"/>
                        <a:ea typeface="Times New Roman"/>
                        <a:cs typeface="Times New Roman"/>
                      </a:endParaRPr>
                    </a:p>
                  </a:txBody>
                  <a:tcPr marL="44450" marR="44450" marT="0" marB="0" anchor="ctr"/>
                </a:tc>
              </a:tr>
            </a:tbl>
          </a:graphicData>
        </a:graphic>
      </p:graphicFrame>
      <p:sp>
        <p:nvSpPr>
          <p:cNvPr id="9310" name="14 CuadroTexto"/>
          <p:cNvSpPr txBox="1">
            <a:spLocks noChangeArrowheads="1"/>
          </p:cNvSpPr>
          <p:nvPr/>
        </p:nvSpPr>
        <p:spPr bwMode="auto">
          <a:xfrm>
            <a:off x="6357950" y="4143380"/>
            <a:ext cx="2500284" cy="1446550"/>
          </a:xfrm>
          <a:prstGeom prst="rect">
            <a:avLst/>
          </a:prstGeom>
          <a:noFill/>
          <a:ln w="9525">
            <a:noFill/>
            <a:miter lim="800000"/>
            <a:headEnd/>
            <a:tailEnd/>
          </a:ln>
        </p:spPr>
        <p:txBody>
          <a:bodyPr wrap="square">
            <a:spAutoFit/>
          </a:bodyPr>
          <a:lstStyle/>
          <a:p>
            <a:r>
              <a:rPr lang="es-EC" sz="1400" dirty="0" smtClean="0"/>
              <a:t>Consumidores sin Servicio Eléctrico al año </a:t>
            </a:r>
            <a:r>
              <a:rPr lang="es-EC" sz="1400" dirty="0"/>
              <a:t>debido a las interrupciones en cada </a:t>
            </a:r>
            <a:r>
              <a:rPr lang="es-EC" sz="1400" dirty="0" smtClean="0"/>
              <a:t>alimentadora,</a:t>
            </a:r>
          </a:p>
          <a:p>
            <a:r>
              <a:rPr lang="es-EC" sz="1400" dirty="0" smtClean="0"/>
              <a:t>S/E Posorja.</a:t>
            </a:r>
            <a:endParaRPr lang="es-EC" sz="1400" dirty="0"/>
          </a:p>
          <a:p>
            <a:pPr algn="ctr"/>
            <a:endParaRPr lang="es-ES" dirty="0">
              <a:latin typeface="Calibri" pitchFamily="34" charset="0"/>
            </a:endParaRPr>
          </a:p>
        </p:txBody>
      </p:sp>
      <p:sp>
        <p:nvSpPr>
          <p:cNvPr id="8" name="5 Título"/>
          <p:cNvSpPr>
            <a:spLocks noGrp="1"/>
          </p:cNvSpPr>
          <p:nvPr>
            <p:ph type="title"/>
          </p:nvPr>
        </p:nvSpPr>
        <p:spPr>
          <a:xfrm>
            <a:off x="457200" y="274638"/>
            <a:ext cx="8229600" cy="1143000"/>
          </a:xfrm>
        </p:spPr>
        <p:txBody>
          <a:bodyPr>
            <a:noAutofit/>
          </a:bodyPr>
          <a:lstStyle/>
          <a:p>
            <a:r>
              <a:rPr lang="pt-BR" sz="3200" dirty="0" err="1" smtClean="0">
                <a:latin typeface="+mn-lt"/>
              </a:rPr>
              <a:t>Energía</a:t>
            </a:r>
            <a:r>
              <a:rPr lang="pt-BR" sz="3200" dirty="0" smtClean="0">
                <a:latin typeface="+mn-lt"/>
              </a:rPr>
              <a:t> no entregada y consumidores no servidos durante </a:t>
            </a:r>
            <a:r>
              <a:rPr lang="pt-BR" sz="3200" dirty="0" err="1" smtClean="0">
                <a:latin typeface="+mn-lt"/>
              </a:rPr>
              <a:t>las</a:t>
            </a:r>
            <a:r>
              <a:rPr lang="pt-BR" sz="3200" dirty="0" smtClean="0">
                <a:latin typeface="+mn-lt"/>
              </a:rPr>
              <a:t> </a:t>
            </a:r>
            <a:r>
              <a:rPr lang="pt-BR" sz="3200" dirty="0" err="1" smtClean="0">
                <a:latin typeface="+mn-lt"/>
              </a:rPr>
              <a:t>interrupciones</a:t>
            </a:r>
            <a:endParaRPr lang="es-ES" sz="3200" dirty="0">
              <a:latin typeface="+mn-lt"/>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42</a:t>
            </a:fld>
            <a:endParaRPr 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txBox="1">
            <a:spLocks/>
          </p:cNvSpPr>
          <p:nvPr/>
        </p:nvSpPr>
        <p:spPr bwMode="auto">
          <a:xfrm>
            <a:off x="428596" y="2500306"/>
            <a:ext cx="8358188" cy="500062"/>
          </a:xfrm>
          <a:prstGeom prst="rect">
            <a:avLst/>
          </a:prstGeom>
          <a:noFill/>
          <a:ln w="9525">
            <a:noFill/>
            <a:miter lim="800000"/>
            <a:headEnd/>
            <a:tailEnd/>
          </a:ln>
        </p:spPr>
        <p:txBody>
          <a:bodyPr anchor="ctr"/>
          <a:lstStyle/>
          <a:p>
            <a:endParaRPr lang="es-ES" sz="2400" dirty="0">
              <a:latin typeface="Calibri" pitchFamily="34" charset="0"/>
            </a:endParaRPr>
          </a:p>
        </p:txBody>
      </p:sp>
      <p:sp>
        <p:nvSpPr>
          <p:cNvPr id="9219" name="7 CuadroTexto"/>
          <p:cNvSpPr txBox="1">
            <a:spLocks noChangeArrowheads="1"/>
          </p:cNvSpPr>
          <p:nvPr/>
        </p:nvSpPr>
        <p:spPr bwMode="auto">
          <a:xfrm>
            <a:off x="6286512" y="1911012"/>
            <a:ext cx="2571746" cy="1446550"/>
          </a:xfrm>
          <a:prstGeom prst="rect">
            <a:avLst/>
          </a:prstGeom>
          <a:noFill/>
          <a:ln w="9525">
            <a:noFill/>
            <a:miter lim="800000"/>
            <a:headEnd/>
            <a:tailEnd/>
          </a:ln>
        </p:spPr>
        <p:txBody>
          <a:bodyPr wrap="square">
            <a:spAutoFit/>
          </a:bodyPr>
          <a:lstStyle/>
          <a:p>
            <a:r>
              <a:rPr lang="es-EC" sz="1400" dirty="0" smtClean="0"/>
              <a:t>Energía </a:t>
            </a:r>
            <a:r>
              <a:rPr lang="es-EC" sz="1400" dirty="0"/>
              <a:t>anual no </a:t>
            </a:r>
            <a:r>
              <a:rPr lang="es-EC" sz="1400" dirty="0" smtClean="0"/>
              <a:t>suplida (MW) </a:t>
            </a:r>
            <a:r>
              <a:rPr lang="es-EC" sz="1400" dirty="0"/>
              <a:t>debido a las interrupciones en cada </a:t>
            </a:r>
            <a:r>
              <a:rPr lang="es-EC" sz="1400" dirty="0" smtClean="0"/>
              <a:t>alimentadora,</a:t>
            </a:r>
          </a:p>
          <a:p>
            <a:r>
              <a:rPr lang="es-EC" sz="1400" dirty="0" smtClean="0"/>
              <a:t>S/E Playas.</a:t>
            </a:r>
            <a:endParaRPr lang="es-EC" sz="1400" dirty="0"/>
          </a:p>
          <a:p>
            <a:pPr algn="ctr"/>
            <a:endParaRPr lang="es-ES" dirty="0">
              <a:latin typeface="Calibri" pitchFamily="34" charset="0"/>
            </a:endParaRPr>
          </a:p>
        </p:txBody>
      </p:sp>
      <p:graphicFrame>
        <p:nvGraphicFramePr>
          <p:cNvPr id="7" name="6 Tabla"/>
          <p:cNvGraphicFramePr>
            <a:graphicFrameLocks noGrp="1"/>
          </p:cNvGraphicFramePr>
          <p:nvPr/>
        </p:nvGraphicFramePr>
        <p:xfrm>
          <a:off x="500034" y="1571612"/>
          <a:ext cx="5715040" cy="4179123"/>
        </p:xfrm>
        <a:graphic>
          <a:graphicData uri="http://schemas.openxmlformats.org/drawingml/2006/table">
            <a:tbl>
              <a:tblPr firstRow="1" firstCol="1" bandRow="1" bandCol="1">
                <a:tableStyleId>{69012ECD-51FC-41F1-AA8D-1B2483CD663E}</a:tableStyleId>
              </a:tblPr>
              <a:tblGrid>
                <a:gridCol w="984579"/>
                <a:gridCol w="944247"/>
                <a:gridCol w="1214446"/>
                <a:gridCol w="1285884"/>
                <a:gridCol w="1285884"/>
              </a:tblGrid>
              <a:tr h="321471">
                <a:tc>
                  <a:txBody>
                    <a:bodyPr/>
                    <a:lstStyle/>
                    <a:p>
                      <a:pPr algn="ctr">
                        <a:lnSpc>
                          <a:spcPct val="115000"/>
                        </a:lnSpc>
                        <a:spcAft>
                          <a:spcPts val="0"/>
                        </a:spcAft>
                      </a:pPr>
                      <a:r>
                        <a:rPr lang="es-EC" sz="1200" dirty="0"/>
                        <a:t>Año</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t>Victoria</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t>Sector Centro</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t>Sector Central</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Interconexión</a:t>
                      </a:r>
                      <a:endParaRPr lang="es-ES" sz="120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dirty="0"/>
                        <a:t>2004</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0.63</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0.63</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0.81</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0.17</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dirty="0"/>
                        <a:t>2005</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0.52</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0.52</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0.62</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0.46</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a:t>2006</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0.64</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0.71</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0.50</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0.39</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a:t>2007</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1.26</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0.89</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0.56</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0.35</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dirty="0"/>
                        <a:t>2008</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0.76</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0.78</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1.08</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t>0.32</a:t>
                      </a:r>
                      <a:endParaRPr lang="es-ES" sz="1200" dirty="0">
                        <a:latin typeface="+mn-lt"/>
                        <a:ea typeface="Times New Roman"/>
                        <a:cs typeface="Times New Roman"/>
                      </a:endParaRPr>
                    </a:p>
                  </a:txBody>
                  <a:tcPr marL="44450" marR="44450" marT="0" marB="0" anchor="ctr"/>
                </a:tc>
              </a:tr>
              <a:tr h="321471">
                <a:tc gridSpan="5">
                  <a:txBody>
                    <a:bodyPr/>
                    <a:lstStyle/>
                    <a:p>
                      <a:pPr algn="ctr">
                        <a:lnSpc>
                          <a:spcPct val="115000"/>
                        </a:lnSpc>
                        <a:spcAft>
                          <a:spcPts val="0"/>
                        </a:spcAft>
                      </a:pPr>
                      <a:endParaRPr lang="es-ES" sz="1200" dirty="0">
                        <a:latin typeface="+mn-lt"/>
                        <a:ea typeface="Times New Roman"/>
                        <a:cs typeface="Times New Roman"/>
                      </a:endParaRPr>
                    </a:p>
                  </a:txBody>
                  <a:tcPr marL="44450" marR="44450" marT="0" marB="0" anchor="ctr">
                    <a:lnL w="9525" cap="flat" cmpd="sng" algn="ctr">
                      <a:noFill/>
                      <a:prstDash val="solid"/>
                    </a:lnL>
                    <a:lnR w="9525" cap="flat" cmpd="sng" algn="ctr">
                      <a:noFill/>
                      <a:prstDash val="solid"/>
                    </a:lnR>
                  </a:tcPr>
                </a:tc>
                <a:tc hMerge="1">
                  <a:txBody>
                    <a:bodyPr/>
                    <a:lstStyle/>
                    <a:p>
                      <a:pPr algn="ctr">
                        <a:lnSpc>
                          <a:spcPct val="115000"/>
                        </a:lnSpc>
                        <a:spcAft>
                          <a:spcPts val="0"/>
                        </a:spcAft>
                      </a:pPr>
                      <a:endParaRPr lang="es-ES" sz="1200" dirty="0">
                        <a:latin typeface="+mn-lt"/>
                        <a:ea typeface="Times New Roman"/>
                        <a:cs typeface="Times New Roman"/>
                      </a:endParaRPr>
                    </a:p>
                  </a:txBody>
                  <a:tcPr marL="44450" marR="44450" marT="0" marB="0" anchor="ctr"/>
                </a:tc>
                <a:tc hMerge="1">
                  <a:txBody>
                    <a:bodyPr/>
                    <a:lstStyle/>
                    <a:p>
                      <a:pPr algn="ctr">
                        <a:lnSpc>
                          <a:spcPct val="115000"/>
                        </a:lnSpc>
                        <a:spcAft>
                          <a:spcPts val="0"/>
                        </a:spcAft>
                      </a:pPr>
                      <a:endParaRPr lang="es-ES" sz="1200" dirty="0">
                        <a:latin typeface="+mn-lt"/>
                        <a:ea typeface="Times New Roman"/>
                        <a:cs typeface="Times New Roman"/>
                      </a:endParaRPr>
                    </a:p>
                  </a:txBody>
                  <a:tcPr marL="44450" marR="44450" marT="0" marB="0" anchor="ctr"/>
                </a:tc>
                <a:tc hMerge="1">
                  <a:txBody>
                    <a:bodyPr/>
                    <a:lstStyle/>
                    <a:p>
                      <a:pPr algn="ctr">
                        <a:lnSpc>
                          <a:spcPct val="115000"/>
                        </a:lnSpc>
                        <a:spcAft>
                          <a:spcPts val="0"/>
                        </a:spcAft>
                      </a:pPr>
                      <a:endParaRPr lang="es-ES" sz="1200" dirty="0">
                        <a:latin typeface="+mn-lt"/>
                        <a:ea typeface="Times New Roman"/>
                        <a:cs typeface="Times New Roman"/>
                      </a:endParaRPr>
                    </a:p>
                  </a:txBody>
                  <a:tcPr marL="44450" marR="44450" marT="0" marB="0" anchor="ctr"/>
                </a:tc>
                <a:tc hMerge="1">
                  <a:txBody>
                    <a:bodyPr/>
                    <a:lstStyle/>
                    <a:p>
                      <a:pPr algn="ctr">
                        <a:lnSpc>
                          <a:spcPct val="115000"/>
                        </a:lnSpc>
                        <a:spcAft>
                          <a:spcPts val="0"/>
                        </a:spcAft>
                      </a:pP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dirty="0">
                          <a:solidFill>
                            <a:schemeClr val="bg1"/>
                          </a:solidFill>
                        </a:rPr>
                        <a:t>Año</a:t>
                      </a:r>
                      <a:endParaRPr lang="es-ES" sz="1200" dirty="0">
                        <a:solidFill>
                          <a:schemeClr val="bg1"/>
                        </a:solidFill>
                        <a:latin typeface="+mn-lt"/>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200" b="1" dirty="0">
                          <a:solidFill>
                            <a:schemeClr val="bg1"/>
                          </a:solidFill>
                        </a:rPr>
                        <a:t>Victoria</a:t>
                      </a:r>
                      <a:endParaRPr lang="es-ES" sz="1200" b="1" dirty="0">
                        <a:solidFill>
                          <a:schemeClr val="bg1"/>
                        </a:solidFill>
                        <a:latin typeface="+mn-lt"/>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200" b="1" dirty="0">
                          <a:solidFill>
                            <a:schemeClr val="bg1"/>
                          </a:solidFill>
                        </a:rPr>
                        <a:t>Sector Centro</a:t>
                      </a:r>
                      <a:endParaRPr lang="es-ES" sz="1200" b="1" dirty="0">
                        <a:solidFill>
                          <a:schemeClr val="bg1"/>
                        </a:solidFill>
                        <a:latin typeface="+mn-lt"/>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200" b="1" dirty="0">
                          <a:solidFill>
                            <a:schemeClr val="bg1"/>
                          </a:solidFill>
                        </a:rPr>
                        <a:t>Sector Central</a:t>
                      </a:r>
                      <a:endParaRPr lang="es-ES" sz="1200" b="1" dirty="0">
                        <a:solidFill>
                          <a:schemeClr val="bg1"/>
                        </a:solidFill>
                        <a:latin typeface="+mn-lt"/>
                        <a:ea typeface="Times New Roman"/>
                        <a:cs typeface="Times New Roman"/>
                      </a:endParaRPr>
                    </a:p>
                  </a:txBody>
                  <a:tcPr marL="44450" marR="44450" marT="0" marB="0" anchor="ctr">
                    <a:solidFill>
                      <a:schemeClr val="accent1"/>
                    </a:solidFill>
                  </a:tcPr>
                </a:tc>
                <a:tc>
                  <a:txBody>
                    <a:bodyPr/>
                    <a:lstStyle/>
                    <a:p>
                      <a:pPr algn="ctr">
                        <a:lnSpc>
                          <a:spcPct val="115000"/>
                        </a:lnSpc>
                        <a:spcAft>
                          <a:spcPts val="0"/>
                        </a:spcAft>
                      </a:pPr>
                      <a:r>
                        <a:rPr lang="es-EC" sz="1200" b="1" dirty="0">
                          <a:solidFill>
                            <a:schemeClr val="bg1"/>
                          </a:solidFill>
                        </a:rPr>
                        <a:t>Interconexión</a:t>
                      </a:r>
                      <a:endParaRPr lang="es-ES" sz="1200" b="1" dirty="0">
                        <a:solidFill>
                          <a:schemeClr val="bg1"/>
                        </a:solidFill>
                        <a:latin typeface="+mn-lt"/>
                        <a:ea typeface="Times New Roman"/>
                        <a:cs typeface="Times New Roman"/>
                      </a:endParaRPr>
                    </a:p>
                  </a:txBody>
                  <a:tcPr marL="44450" marR="44450" marT="0" marB="0" anchor="ctr">
                    <a:solidFill>
                      <a:schemeClr val="accent1"/>
                    </a:solidFill>
                  </a:tcPr>
                </a:tc>
              </a:tr>
              <a:tr h="321471">
                <a:tc>
                  <a:txBody>
                    <a:bodyPr/>
                    <a:lstStyle/>
                    <a:p>
                      <a:pPr algn="ctr">
                        <a:lnSpc>
                          <a:spcPct val="115000"/>
                        </a:lnSpc>
                        <a:spcAft>
                          <a:spcPts val="0"/>
                        </a:spcAft>
                      </a:pPr>
                      <a:r>
                        <a:rPr lang="es-EC" sz="1200"/>
                        <a:t>2004</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865</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1800</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t>1650</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321</a:t>
                      </a:r>
                      <a:endParaRPr lang="es-ES" sz="120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a:t>2005</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706</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1560</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t>1250</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825</a:t>
                      </a:r>
                      <a:endParaRPr lang="es-ES" sz="120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a:t>2006</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907</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2010</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t>1025</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t>721</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a:t>2007</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1705</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2400</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t>1126</a:t>
                      </a:r>
                      <a:endParaRPr lang="es-ES" sz="1200" dirty="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t>621</a:t>
                      </a:r>
                      <a:endParaRPr lang="es-ES" sz="1200" dirty="0">
                        <a:latin typeface="+mn-lt"/>
                        <a:ea typeface="Times New Roman"/>
                        <a:cs typeface="Times New Roman"/>
                      </a:endParaRPr>
                    </a:p>
                  </a:txBody>
                  <a:tcPr marL="44450" marR="44450" marT="0" marB="0" anchor="ctr"/>
                </a:tc>
              </a:tr>
              <a:tr h="321471">
                <a:tc>
                  <a:txBody>
                    <a:bodyPr/>
                    <a:lstStyle/>
                    <a:p>
                      <a:pPr algn="ctr">
                        <a:lnSpc>
                          <a:spcPct val="115000"/>
                        </a:lnSpc>
                        <a:spcAft>
                          <a:spcPts val="0"/>
                        </a:spcAft>
                      </a:pPr>
                      <a:r>
                        <a:rPr lang="es-EC" sz="1200"/>
                        <a:t>2008</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1070</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2210</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a:t>2105</a:t>
                      </a:r>
                      <a:endParaRPr lang="es-ES" sz="1200">
                        <a:latin typeface="+mn-lt"/>
                        <a:ea typeface="Times New Roman"/>
                        <a:cs typeface="Times New Roman"/>
                      </a:endParaRPr>
                    </a:p>
                  </a:txBody>
                  <a:tcPr marL="44450" marR="44450" marT="0" marB="0" anchor="ctr"/>
                </a:tc>
                <a:tc>
                  <a:txBody>
                    <a:bodyPr/>
                    <a:lstStyle/>
                    <a:p>
                      <a:pPr algn="ctr">
                        <a:lnSpc>
                          <a:spcPct val="115000"/>
                        </a:lnSpc>
                        <a:spcAft>
                          <a:spcPts val="0"/>
                        </a:spcAft>
                      </a:pPr>
                      <a:r>
                        <a:rPr lang="es-EC" sz="1200" dirty="0"/>
                        <a:t>592</a:t>
                      </a:r>
                      <a:endParaRPr lang="es-ES" sz="1200" dirty="0">
                        <a:latin typeface="+mn-lt"/>
                        <a:ea typeface="Times New Roman"/>
                        <a:cs typeface="Times New Roman"/>
                      </a:endParaRPr>
                    </a:p>
                  </a:txBody>
                  <a:tcPr marL="44450" marR="44450" marT="0" marB="0" anchor="ctr"/>
                </a:tc>
              </a:tr>
            </a:tbl>
          </a:graphicData>
        </a:graphic>
      </p:graphicFrame>
      <p:sp>
        <p:nvSpPr>
          <p:cNvPr id="9310" name="14 CuadroTexto"/>
          <p:cNvSpPr txBox="1">
            <a:spLocks noChangeArrowheads="1"/>
          </p:cNvSpPr>
          <p:nvPr/>
        </p:nvSpPr>
        <p:spPr bwMode="auto">
          <a:xfrm>
            <a:off x="6357950" y="4143380"/>
            <a:ext cx="2500284" cy="1446550"/>
          </a:xfrm>
          <a:prstGeom prst="rect">
            <a:avLst/>
          </a:prstGeom>
          <a:noFill/>
          <a:ln w="9525">
            <a:noFill/>
            <a:miter lim="800000"/>
            <a:headEnd/>
            <a:tailEnd/>
          </a:ln>
        </p:spPr>
        <p:txBody>
          <a:bodyPr wrap="square">
            <a:spAutoFit/>
          </a:bodyPr>
          <a:lstStyle/>
          <a:p>
            <a:r>
              <a:rPr lang="es-EC" sz="1400" dirty="0" smtClean="0"/>
              <a:t>Consumidores sin Servicio Eléctrico al año </a:t>
            </a:r>
            <a:r>
              <a:rPr lang="es-EC" sz="1400" dirty="0"/>
              <a:t>debido a las interrupciones en cada </a:t>
            </a:r>
            <a:r>
              <a:rPr lang="es-EC" sz="1400" dirty="0" smtClean="0"/>
              <a:t>alimentadora,</a:t>
            </a:r>
          </a:p>
          <a:p>
            <a:r>
              <a:rPr lang="es-EC" sz="1400" dirty="0" smtClean="0"/>
              <a:t>S/E </a:t>
            </a:r>
            <a:r>
              <a:rPr lang="es-EC" sz="1400" dirty="0"/>
              <a:t>Playas.</a:t>
            </a:r>
          </a:p>
          <a:p>
            <a:pPr algn="ctr"/>
            <a:endParaRPr lang="es-ES" dirty="0">
              <a:latin typeface="Calibri" pitchFamily="34" charset="0"/>
            </a:endParaRPr>
          </a:p>
        </p:txBody>
      </p:sp>
      <p:sp>
        <p:nvSpPr>
          <p:cNvPr id="8" name="5 Título"/>
          <p:cNvSpPr>
            <a:spLocks noGrp="1"/>
          </p:cNvSpPr>
          <p:nvPr>
            <p:ph type="title"/>
          </p:nvPr>
        </p:nvSpPr>
        <p:spPr>
          <a:xfrm>
            <a:off x="457200" y="274638"/>
            <a:ext cx="8229600" cy="1143000"/>
          </a:xfrm>
        </p:spPr>
        <p:txBody>
          <a:bodyPr>
            <a:noAutofit/>
          </a:bodyPr>
          <a:lstStyle/>
          <a:p>
            <a:r>
              <a:rPr lang="pt-BR" sz="3200" dirty="0" err="1" smtClean="0">
                <a:latin typeface="+mn-lt"/>
              </a:rPr>
              <a:t>Energía</a:t>
            </a:r>
            <a:r>
              <a:rPr lang="pt-BR" sz="3200" dirty="0" smtClean="0">
                <a:latin typeface="+mn-lt"/>
              </a:rPr>
              <a:t> no entregada y consumidores no servidos durante </a:t>
            </a:r>
            <a:r>
              <a:rPr lang="pt-BR" sz="3200" dirty="0" err="1" smtClean="0">
                <a:latin typeface="+mn-lt"/>
              </a:rPr>
              <a:t>las</a:t>
            </a:r>
            <a:r>
              <a:rPr lang="pt-BR" sz="3200" dirty="0" smtClean="0">
                <a:latin typeface="+mn-lt"/>
              </a:rPr>
              <a:t> </a:t>
            </a:r>
            <a:r>
              <a:rPr lang="pt-BR" sz="3200" dirty="0" err="1" smtClean="0">
                <a:latin typeface="+mn-lt"/>
              </a:rPr>
              <a:t>interrupciones</a:t>
            </a:r>
            <a:endParaRPr lang="es-ES" sz="3200" dirty="0">
              <a:latin typeface="+mn-lt"/>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43</a:t>
            </a:fld>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contenido"/>
          <p:cNvSpPr>
            <a:spLocks noGrp="1"/>
          </p:cNvSpPr>
          <p:nvPr>
            <p:ph idx="1"/>
          </p:nvPr>
        </p:nvSpPr>
        <p:spPr>
          <a:xfrm>
            <a:off x="457200" y="1643050"/>
            <a:ext cx="8229600" cy="4483113"/>
          </a:xfrm>
        </p:spPr>
        <p:txBody>
          <a:bodyPr>
            <a:normAutofit/>
          </a:bodyPr>
          <a:lstStyle/>
          <a:p>
            <a:pPr algn="just" eaLnBrk="1" hangingPunct="1">
              <a:buFont typeface="Arial" charset="0"/>
              <a:buNone/>
            </a:pPr>
            <a:r>
              <a:rPr lang="es-EC" sz="2000" dirty="0" smtClean="0">
                <a:latin typeface="Arial" charset="0"/>
                <a:cs typeface="Arial" charset="0"/>
              </a:rPr>
              <a:t>	Las tasas de falla y tiempos de recuperación basados en experiencias operacionales para componentes de un sistema de distribución nos permiten establecer que tan confiable es el sistema, para el análisis de tasas de fallas consideramos tres, que son:</a:t>
            </a:r>
          </a:p>
          <a:p>
            <a:pPr algn="just"/>
            <a:endParaRPr lang="es-ES" sz="2000" dirty="0" smtClean="0">
              <a:latin typeface="Arial" charset="0"/>
              <a:cs typeface="Arial" charset="0"/>
            </a:endParaRPr>
          </a:p>
          <a:p>
            <a:pPr algn="just"/>
            <a:r>
              <a:rPr lang="es-EC" sz="2000" dirty="0" smtClean="0">
                <a:latin typeface="Arial" charset="0"/>
                <a:cs typeface="Arial" charset="0"/>
              </a:rPr>
              <a:t> La línea o conductor.</a:t>
            </a:r>
          </a:p>
          <a:p>
            <a:pPr algn="just"/>
            <a:r>
              <a:rPr lang="es-EC" sz="2000" dirty="0" smtClean="0">
                <a:latin typeface="Arial" charset="0"/>
                <a:cs typeface="Arial" charset="0"/>
              </a:rPr>
              <a:t> Transformadores</a:t>
            </a:r>
            <a:endParaRPr lang="es-ES" sz="2000" dirty="0" smtClean="0">
              <a:latin typeface="Arial" charset="0"/>
              <a:cs typeface="Arial" charset="0"/>
            </a:endParaRPr>
          </a:p>
          <a:p>
            <a:pPr algn="just"/>
            <a:r>
              <a:rPr lang="es-EC" sz="2000" dirty="0" smtClean="0">
                <a:latin typeface="Arial" charset="0"/>
                <a:cs typeface="Arial" charset="0"/>
              </a:rPr>
              <a:t> Fusibles.</a:t>
            </a:r>
            <a:endParaRPr lang="es-ES" sz="2000" dirty="0" smtClean="0">
              <a:latin typeface="Arial" charset="0"/>
              <a:cs typeface="Arial" charset="0"/>
            </a:endParaRPr>
          </a:p>
        </p:txBody>
      </p:sp>
      <p:sp>
        <p:nvSpPr>
          <p:cNvPr id="3" name="5 Título"/>
          <p:cNvSpPr txBox="1">
            <a:spLocks/>
          </p:cNvSpPr>
          <p:nvPr/>
        </p:nvSpPr>
        <p:spPr>
          <a:xfrm>
            <a:off x="457200" y="28572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Evaluación</a:t>
            </a:r>
            <a:r>
              <a:rPr kumimoji="0" lang="es-EC" sz="36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de la confiabilidad</a:t>
            </a:r>
            <a:endParaRPr kumimoji="0" lang="es-EC"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44</a:t>
            </a:fld>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357188" y="1714488"/>
            <a:ext cx="8229600" cy="4411675"/>
          </a:xfrm>
        </p:spPr>
        <p:txBody>
          <a:bodyPr>
            <a:normAutofit/>
          </a:bodyPr>
          <a:lstStyle/>
          <a:p>
            <a:pPr algn="just" eaLnBrk="1" hangingPunct="1">
              <a:buFont typeface="Arial" charset="0"/>
              <a:buNone/>
            </a:pPr>
            <a:r>
              <a:rPr lang="es-EC" sz="2400" dirty="0" smtClean="0"/>
              <a:t>	</a:t>
            </a:r>
            <a:r>
              <a:rPr lang="es-EC" sz="2000" dirty="0" smtClean="0"/>
              <a:t>Al incorporar consideraciones de confiabilidad en los diseños de sistemas de distribución y en las posibles expansiones, operaciones y mantenimientos, el funcionamiento del sistema mejorará.</a:t>
            </a:r>
          </a:p>
          <a:p>
            <a:pPr algn="just" eaLnBrk="1" hangingPunct="1"/>
            <a:endParaRPr lang="es-EC" sz="2000" dirty="0" smtClean="0"/>
          </a:p>
          <a:p>
            <a:pPr algn="just" eaLnBrk="1" hangingPunct="1">
              <a:buFont typeface="Arial" charset="0"/>
              <a:buNone/>
            </a:pPr>
            <a:r>
              <a:rPr lang="es-EC" sz="2000" dirty="0" smtClean="0"/>
              <a:t>	Con la finalidad de medir la calidad del servicio que se entrega a los usuarios se han establecido varios índices orientados tanto a la carga como al consumidor, y están relacionados con la frecuencia y duración de las interrupciones que afectan a los usuarios </a:t>
            </a:r>
          </a:p>
          <a:p>
            <a:pPr algn="ctr" eaLnBrk="1" hangingPunct="1">
              <a:buFont typeface="Arial" charset="0"/>
              <a:buNone/>
            </a:pPr>
            <a:endParaRPr lang="es-EC" sz="2000" dirty="0" smtClean="0"/>
          </a:p>
          <a:p>
            <a:pPr>
              <a:buFont typeface="Arial" charset="0"/>
              <a:buNone/>
            </a:pPr>
            <a:endParaRPr lang="es-ES" sz="2400" dirty="0" smtClean="0">
              <a:latin typeface="Arial" charset="0"/>
              <a:cs typeface="Arial" charset="0"/>
            </a:endParaRPr>
          </a:p>
        </p:txBody>
      </p:sp>
      <p:sp>
        <p:nvSpPr>
          <p:cNvPr id="3"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Evaluación</a:t>
            </a:r>
            <a:r>
              <a:rPr kumimoji="0" lang="es-EC" sz="32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de la confiabilidad</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45</a:t>
            </a:fld>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8 CuadroTexto"/>
          <p:cNvSpPr txBox="1">
            <a:spLocks noChangeArrowheads="1"/>
          </p:cNvSpPr>
          <p:nvPr/>
        </p:nvSpPr>
        <p:spPr bwMode="auto">
          <a:xfrm>
            <a:off x="642910" y="1500175"/>
            <a:ext cx="7786687" cy="3477875"/>
          </a:xfrm>
          <a:prstGeom prst="rect">
            <a:avLst/>
          </a:prstGeom>
          <a:noFill/>
          <a:ln w="9525">
            <a:noFill/>
            <a:miter lim="800000"/>
            <a:headEnd/>
            <a:tailEnd/>
          </a:ln>
        </p:spPr>
        <p:txBody>
          <a:bodyPr wrap="square">
            <a:spAutoFit/>
          </a:bodyPr>
          <a:lstStyle/>
          <a:p>
            <a:pPr algn="just"/>
            <a:r>
              <a:rPr lang="es-EC" sz="2000" dirty="0">
                <a:cs typeface="Arial" charset="0"/>
              </a:rPr>
              <a:t>De acuerdo a lo estipulado por el CONELEC en la regulación No. CONELEC 004/01 de la calidad del Servicio Eléctrico de Distribución, los índices de calidad se calculan para toda la red de distribución </a:t>
            </a:r>
            <a:r>
              <a:rPr lang="es-EC" sz="2000" dirty="0" smtClean="0">
                <a:cs typeface="Arial" charset="0"/>
              </a:rPr>
              <a:t>y </a:t>
            </a:r>
            <a:r>
              <a:rPr lang="es-EC" sz="2000" dirty="0">
                <a:cs typeface="Arial" charset="0"/>
              </a:rPr>
              <a:t>para cada alimentador primario de medio </a:t>
            </a:r>
            <a:r>
              <a:rPr lang="es-EC" sz="2000" dirty="0" smtClean="0">
                <a:cs typeface="Arial" charset="0"/>
              </a:rPr>
              <a:t>voltaje, </a:t>
            </a:r>
            <a:r>
              <a:rPr lang="es-EC" sz="2000" dirty="0">
                <a:cs typeface="Arial" charset="0"/>
              </a:rPr>
              <a:t>son</a:t>
            </a:r>
            <a:r>
              <a:rPr lang="es-EC" sz="2000" dirty="0" smtClean="0">
                <a:cs typeface="Arial" charset="0"/>
              </a:rPr>
              <a:t>:</a:t>
            </a:r>
          </a:p>
          <a:p>
            <a:pPr algn="just"/>
            <a:endParaRPr lang="en-US" sz="2000" dirty="0" smtClean="0">
              <a:cs typeface="Arial" charset="0"/>
            </a:endParaRPr>
          </a:p>
          <a:p>
            <a:pPr algn="just"/>
            <a:r>
              <a:rPr lang="es-ES" sz="2000" b="1" dirty="0" smtClean="0">
                <a:cs typeface="Arial" charset="0"/>
              </a:rPr>
              <a:t>Frecuencia Media de Interrupción por </a:t>
            </a:r>
            <a:r>
              <a:rPr lang="es-ES" sz="2000" b="1" dirty="0" err="1" smtClean="0">
                <a:cs typeface="Arial" charset="0"/>
              </a:rPr>
              <a:t>kVA</a:t>
            </a:r>
            <a:r>
              <a:rPr lang="es-ES" sz="2000" b="1" dirty="0" smtClean="0">
                <a:cs typeface="Arial" charset="0"/>
              </a:rPr>
              <a:t> nominal Instalado (FMIK) .</a:t>
            </a:r>
            <a:r>
              <a:rPr lang="es-ES" sz="2000" dirty="0" smtClean="0">
                <a:cs typeface="Arial" charset="0"/>
              </a:rPr>
              <a:t> </a:t>
            </a:r>
          </a:p>
          <a:p>
            <a:pPr algn="just"/>
            <a:endParaRPr lang="es-ES" sz="2000" dirty="0" smtClean="0">
              <a:cs typeface="Arial" charset="0"/>
            </a:endParaRPr>
          </a:p>
          <a:p>
            <a:pPr algn="just"/>
            <a:r>
              <a:rPr lang="es-ES" sz="2000" dirty="0" smtClean="0">
                <a:cs typeface="Arial" charset="0"/>
              </a:rPr>
              <a:t>En un periodo determinado, representa la cantidad de veces que el KVA promedio sufrió una interrupción de servicio.</a:t>
            </a:r>
            <a:endParaRPr lang="es-ES" sz="2400" dirty="0">
              <a:cs typeface="Arial" charset="0"/>
            </a:endParaRPr>
          </a:p>
        </p:txBody>
      </p:sp>
      <p:sp>
        <p:nvSpPr>
          <p:cNvPr id="5"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Análisis de los índices de calidad </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46</a:t>
            </a:fld>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857224" y="4000504"/>
          <a:ext cx="4214817" cy="2000268"/>
        </p:xfrm>
        <a:graphic>
          <a:graphicData uri="http://schemas.openxmlformats.org/drawingml/2006/table">
            <a:tbl>
              <a:tblPr firstRow="1" firstCol="1" bandRow="1" bandCol="1">
                <a:tableStyleId>{69012ECD-51FC-41F1-AA8D-1B2483CD663E}</a:tableStyleId>
              </a:tblPr>
              <a:tblGrid>
                <a:gridCol w="1926229"/>
                <a:gridCol w="1144294"/>
                <a:gridCol w="1144294"/>
              </a:tblGrid>
              <a:tr h="500067">
                <a:tc>
                  <a:txBody>
                    <a:bodyPr/>
                    <a:lstStyle/>
                    <a:p>
                      <a:pPr algn="ctr">
                        <a:lnSpc>
                          <a:spcPct val="115000"/>
                        </a:lnSpc>
                        <a:spcAft>
                          <a:spcPts val="0"/>
                        </a:spcAft>
                      </a:pPr>
                      <a:r>
                        <a:rPr lang="es-ES" sz="1400" dirty="0"/>
                        <a:t>Índices</a:t>
                      </a:r>
                      <a:endParaRPr lang="es-ES"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err="1"/>
                        <a:t>Lim</a:t>
                      </a:r>
                      <a:r>
                        <a:rPr lang="es-ES" sz="1400" dirty="0"/>
                        <a:t> FMIK</a:t>
                      </a:r>
                      <a:endParaRPr lang="es-ES"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err="1"/>
                        <a:t>Lim</a:t>
                      </a:r>
                      <a:r>
                        <a:rPr lang="es-ES" sz="1400" dirty="0"/>
                        <a:t> TTIK</a:t>
                      </a:r>
                      <a:endParaRPr lang="es-ES" sz="1400" dirty="0">
                        <a:latin typeface="Arial" pitchFamily="34" charset="0"/>
                        <a:ea typeface="Times New Roman"/>
                        <a:cs typeface="Arial" pitchFamily="34" charset="0"/>
                      </a:endParaRPr>
                    </a:p>
                  </a:txBody>
                  <a:tcPr marL="44450" marR="44450" marT="0" marB="0" anchor="ctr"/>
                </a:tc>
              </a:tr>
              <a:tr h="500067">
                <a:tc>
                  <a:txBody>
                    <a:bodyPr/>
                    <a:lstStyle/>
                    <a:p>
                      <a:pPr algn="ctr">
                        <a:lnSpc>
                          <a:spcPct val="115000"/>
                        </a:lnSpc>
                        <a:spcAft>
                          <a:spcPts val="0"/>
                        </a:spcAft>
                      </a:pPr>
                      <a:r>
                        <a:rPr lang="es-ES" sz="1400" dirty="0"/>
                        <a:t>Red</a:t>
                      </a:r>
                      <a:endParaRPr lang="es-ES"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smtClean="0"/>
                        <a:t>4.0</a:t>
                      </a:r>
                      <a:endParaRPr lang="es-ES"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smtClean="0"/>
                        <a:t>8.0</a:t>
                      </a:r>
                      <a:endParaRPr lang="es-ES" sz="1400" dirty="0">
                        <a:latin typeface="Arial" pitchFamily="34" charset="0"/>
                        <a:ea typeface="Times New Roman"/>
                        <a:cs typeface="Arial" pitchFamily="34" charset="0"/>
                      </a:endParaRPr>
                    </a:p>
                  </a:txBody>
                  <a:tcPr marL="44450" marR="44450" marT="0" marB="0" anchor="ctr"/>
                </a:tc>
              </a:tr>
              <a:tr h="500067">
                <a:tc>
                  <a:txBody>
                    <a:bodyPr/>
                    <a:lstStyle/>
                    <a:p>
                      <a:pPr algn="ctr">
                        <a:lnSpc>
                          <a:spcPct val="115000"/>
                        </a:lnSpc>
                        <a:spcAft>
                          <a:spcPts val="0"/>
                        </a:spcAft>
                      </a:pPr>
                      <a:r>
                        <a:rPr lang="es-ES" sz="1400" dirty="0"/>
                        <a:t>Alimentador Urbano</a:t>
                      </a:r>
                      <a:endParaRPr lang="es-ES"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smtClean="0"/>
                        <a:t>5.0</a:t>
                      </a:r>
                      <a:endParaRPr lang="es-ES"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smtClean="0"/>
                        <a:t>10.0</a:t>
                      </a:r>
                      <a:endParaRPr lang="es-ES" sz="1400" dirty="0">
                        <a:latin typeface="Arial" pitchFamily="34" charset="0"/>
                        <a:ea typeface="Times New Roman"/>
                        <a:cs typeface="Arial" pitchFamily="34" charset="0"/>
                      </a:endParaRPr>
                    </a:p>
                  </a:txBody>
                  <a:tcPr marL="44450" marR="44450" marT="0" marB="0" anchor="ctr"/>
                </a:tc>
              </a:tr>
              <a:tr h="500067">
                <a:tc>
                  <a:txBody>
                    <a:bodyPr/>
                    <a:lstStyle/>
                    <a:p>
                      <a:pPr algn="ctr">
                        <a:lnSpc>
                          <a:spcPct val="115000"/>
                        </a:lnSpc>
                        <a:spcAft>
                          <a:spcPts val="0"/>
                        </a:spcAft>
                      </a:pPr>
                      <a:r>
                        <a:rPr lang="es-ES" sz="1400" dirty="0"/>
                        <a:t>Alimentador Rural</a:t>
                      </a:r>
                      <a:endParaRPr lang="es-ES"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smtClean="0"/>
                        <a:t>6.0</a:t>
                      </a:r>
                      <a:endParaRPr lang="es-ES" sz="1400" dirty="0">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S" sz="1400" dirty="0" smtClean="0"/>
                        <a:t>18.0</a:t>
                      </a:r>
                      <a:endParaRPr lang="es-ES" sz="1400" dirty="0">
                        <a:latin typeface="Arial" pitchFamily="34" charset="0"/>
                        <a:ea typeface="Times New Roman"/>
                        <a:cs typeface="Arial" pitchFamily="34" charset="0"/>
                      </a:endParaRPr>
                    </a:p>
                  </a:txBody>
                  <a:tcPr marL="44450" marR="44450" marT="0" marB="0" anchor="ctr"/>
                </a:tc>
              </a:tr>
            </a:tbl>
          </a:graphicData>
        </a:graphic>
      </p:graphicFrame>
      <p:sp>
        <p:nvSpPr>
          <p:cNvPr id="15386" name="12 CuadroTexto"/>
          <p:cNvSpPr txBox="1">
            <a:spLocks noChangeArrowheads="1"/>
          </p:cNvSpPr>
          <p:nvPr/>
        </p:nvSpPr>
        <p:spPr bwMode="auto">
          <a:xfrm>
            <a:off x="500035" y="1785926"/>
            <a:ext cx="7715303" cy="1631216"/>
          </a:xfrm>
          <a:prstGeom prst="rect">
            <a:avLst/>
          </a:prstGeom>
          <a:noFill/>
          <a:ln w="9525">
            <a:noFill/>
            <a:miter lim="800000"/>
            <a:headEnd/>
            <a:tailEnd/>
          </a:ln>
        </p:spPr>
        <p:txBody>
          <a:bodyPr wrap="square">
            <a:spAutoFit/>
          </a:bodyPr>
          <a:lstStyle/>
          <a:p>
            <a:pPr algn="just"/>
            <a:r>
              <a:rPr lang="es-ES" sz="2000" b="1" dirty="0">
                <a:cs typeface="Arial" charset="0"/>
              </a:rPr>
              <a:t>Tiempo total de interrupción por </a:t>
            </a:r>
            <a:r>
              <a:rPr lang="es-ES" sz="2000" b="1" dirty="0" err="1">
                <a:cs typeface="Arial" charset="0"/>
              </a:rPr>
              <a:t>kVA</a:t>
            </a:r>
            <a:r>
              <a:rPr lang="es-ES" sz="2000" b="1" dirty="0">
                <a:cs typeface="Arial" charset="0"/>
              </a:rPr>
              <a:t> nominal Instalado (TTIK). </a:t>
            </a:r>
            <a:endParaRPr lang="es-ES" sz="2000" b="1" dirty="0" smtClean="0">
              <a:cs typeface="Arial" charset="0"/>
            </a:endParaRPr>
          </a:p>
          <a:p>
            <a:pPr algn="just"/>
            <a:endParaRPr lang="es-ES" sz="2000" b="1" dirty="0">
              <a:cs typeface="Arial" charset="0"/>
            </a:endParaRPr>
          </a:p>
          <a:p>
            <a:pPr algn="just"/>
            <a:r>
              <a:rPr lang="es-ES" sz="2000" dirty="0">
                <a:cs typeface="Arial" charset="0"/>
              </a:rPr>
              <a:t>En un período determinado, representa el tiempo medio en que el </a:t>
            </a:r>
            <a:r>
              <a:rPr lang="es-ES" sz="2000" dirty="0" err="1">
                <a:cs typeface="Arial" charset="0"/>
              </a:rPr>
              <a:t>kVA</a:t>
            </a:r>
            <a:r>
              <a:rPr lang="es-ES" sz="2000" dirty="0">
                <a:cs typeface="Arial" charset="0"/>
              </a:rPr>
              <a:t> promedio no tuvo servicio. </a:t>
            </a:r>
          </a:p>
        </p:txBody>
      </p:sp>
      <p:sp>
        <p:nvSpPr>
          <p:cNvPr id="7" name="1 Título"/>
          <p:cNvSpPr txBox="1">
            <a:spLocks/>
          </p:cNvSpPr>
          <p:nvPr/>
        </p:nvSpPr>
        <p:spPr>
          <a:xfrm>
            <a:off x="5286380" y="4500570"/>
            <a:ext cx="2786082" cy="1000132"/>
          </a:xfrm>
          <a:prstGeom prst="rect">
            <a:avLst/>
          </a:prstGeom>
        </p:spPr>
        <p:txBody>
          <a:bodyPr/>
          <a:lstStyle/>
          <a:p>
            <a:pPr fontAlgn="auto">
              <a:spcAft>
                <a:spcPts val="0"/>
              </a:spcAft>
              <a:defRPr/>
            </a:pPr>
            <a:r>
              <a:rPr lang="es-ES" sz="1400" dirty="0">
                <a:ea typeface="+mj-ea"/>
                <a:cs typeface="Arial" pitchFamily="34" charset="0"/>
              </a:rPr>
              <a:t>Límites de FMIK y TTIK para sistemas de </a:t>
            </a:r>
            <a:r>
              <a:rPr lang="es-ES" sz="1400" dirty="0" smtClean="0">
                <a:ea typeface="+mj-ea"/>
                <a:cs typeface="Arial" pitchFamily="34" charset="0"/>
              </a:rPr>
              <a:t>distribución, Anexo K</a:t>
            </a:r>
            <a:endParaRPr lang="es-ES" sz="1400" dirty="0">
              <a:ea typeface="+mj-ea"/>
              <a:cs typeface="Arial" pitchFamily="34" charset="0"/>
            </a:endParaRPr>
          </a:p>
        </p:txBody>
      </p:sp>
      <p:sp>
        <p:nvSpPr>
          <p:cNvPr id="8"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Análisis de los índices de calidad </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47</a:t>
            </a:fld>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Gráfico"/>
          <p:cNvGraphicFramePr/>
          <p:nvPr/>
        </p:nvGraphicFramePr>
        <p:xfrm>
          <a:off x="4786314" y="1357298"/>
          <a:ext cx="4143404" cy="3071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8 Gráfico"/>
          <p:cNvGraphicFramePr/>
          <p:nvPr/>
        </p:nvGraphicFramePr>
        <p:xfrm>
          <a:off x="500034" y="1357298"/>
          <a:ext cx="4000528" cy="3071834"/>
        </p:xfrm>
        <a:graphic>
          <a:graphicData uri="http://schemas.openxmlformats.org/drawingml/2006/chart">
            <c:chart xmlns:c="http://schemas.openxmlformats.org/drawingml/2006/chart" xmlns:r="http://schemas.openxmlformats.org/officeDocument/2006/relationships" r:id="rId3"/>
          </a:graphicData>
        </a:graphic>
      </p:graphicFrame>
      <p:sp>
        <p:nvSpPr>
          <p:cNvPr id="7"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3200" b="1" dirty="0" smtClean="0">
                <a:solidFill>
                  <a:schemeClr val="tx2"/>
                </a:solidFill>
                <a:effectLst>
                  <a:outerShdw blurRad="31750" dist="25400" dir="5400000" algn="tl" rotWithShape="0">
                    <a:srgbClr val="000000">
                      <a:alpha val="25000"/>
                    </a:srgbClr>
                  </a:outerShdw>
                </a:effectLst>
                <a:latin typeface="+mj-lt"/>
                <a:ea typeface="+mj-ea"/>
                <a:cs typeface="+mj-cs"/>
              </a:rPr>
              <a:t>FMIK y TTIK, para S/E Playas y Posorja.</a:t>
            </a:r>
            <a:endParaRPr lang="es-EC" sz="32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6" name="5 CuadroTexto"/>
          <p:cNvSpPr txBox="1"/>
          <p:nvPr/>
        </p:nvSpPr>
        <p:spPr>
          <a:xfrm>
            <a:off x="714348" y="4583866"/>
            <a:ext cx="7715250" cy="1631216"/>
          </a:xfrm>
          <a:prstGeom prst="rect">
            <a:avLst/>
          </a:prstGeom>
          <a:noFill/>
        </p:spPr>
        <p:txBody>
          <a:bodyPr wrap="square">
            <a:spAutoFit/>
          </a:bodyPr>
          <a:lstStyle/>
          <a:p>
            <a:pPr algn="just" fontAlgn="auto">
              <a:spcBef>
                <a:spcPts val="0"/>
              </a:spcBef>
              <a:spcAft>
                <a:spcPts val="0"/>
              </a:spcAft>
              <a:defRPr/>
            </a:pPr>
            <a:r>
              <a:rPr lang="es-EC" sz="2000" dirty="0">
                <a:cs typeface="Arial" pitchFamily="34" charset="0"/>
              </a:rPr>
              <a:t>Los índices fueron calculados con las fórmulas del </a:t>
            </a:r>
            <a:r>
              <a:rPr lang="es-EC" sz="2000" dirty="0" smtClean="0">
                <a:cs typeface="Arial" pitchFamily="34" charset="0"/>
              </a:rPr>
              <a:t>Anexo K, </a:t>
            </a:r>
            <a:r>
              <a:rPr lang="es-EC" sz="2000" dirty="0">
                <a:cs typeface="Arial" pitchFamily="34" charset="0"/>
              </a:rPr>
              <a:t>considerando los datos de estadísticas de fallas presentados por la empresa </a:t>
            </a:r>
            <a:r>
              <a:rPr lang="es-EC" sz="2000" dirty="0" smtClean="0">
                <a:cs typeface="Arial" pitchFamily="34" charset="0"/>
              </a:rPr>
              <a:t>[Anexo I], </a:t>
            </a:r>
            <a:r>
              <a:rPr lang="es-EC" sz="2000" dirty="0">
                <a:cs typeface="Arial" pitchFamily="34" charset="0"/>
              </a:rPr>
              <a:t>también los Kva fuera de servicio y la potencia instalada de los últimos 5 años </a:t>
            </a:r>
            <a:r>
              <a:rPr lang="es-EC" sz="2000" dirty="0" smtClean="0">
                <a:cs typeface="Arial" pitchFamily="34" charset="0"/>
              </a:rPr>
              <a:t>[</a:t>
            </a:r>
            <a:r>
              <a:rPr lang="es-EC" sz="2000" cap="all" dirty="0" smtClean="0">
                <a:cs typeface="Arial" pitchFamily="34" charset="0"/>
              </a:rPr>
              <a:t>A</a:t>
            </a:r>
            <a:r>
              <a:rPr lang="es-EC" sz="2000" dirty="0" smtClean="0">
                <a:cs typeface="Arial" pitchFamily="34" charset="0"/>
              </a:rPr>
              <a:t>nexo</a:t>
            </a:r>
            <a:r>
              <a:rPr lang="es-EC" sz="2000" cap="all" dirty="0" smtClean="0">
                <a:cs typeface="Arial" pitchFamily="34" charset="0"/>
              </a:rPr>
              <a:t> H</a:t>
            </a:r>
            <a:r>
              <a:rPr lang="es-EC" sz="2000" dirty="0" smtClean="0">
                <a:cs typeface="Arial" pitchFamily="34" charset="0"/>
              </a:rPr>
              <a:t>].</a:t>
            </a:r>
            <a:endParaRPr lang="es-ES" sz="2000" dirty="0">
              <a:cs typeface="Arial" pitchFamily="34" charset="0"/>
            </a:endParaRPr>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48</a:t>
            </a:fld>
            <a:endParaRPr 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8 Gráfico"/>
          <p:cNvGraphicFramePr/>
          <p:nvPr/>
        </p:nvGraphicFramePr>
        <p:xfrm>
          <a:off x="857224" y="1142984"/>
          <a:ext cx="3500462" cy="26432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8 Gráfico"/>
          <p:cNvGraphicFramePr/>
          <p:nvPr/>
        </p:nvGraphicFramePr>
        <p:xfrm>
          <a:off x="4572000" y="1142984"/>
          <a:ext cx="3500462" cy="2643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8 Gráfico"/>
          <p:cNvGraphicFramePr/>
          <p:nvPr/>
        </p:nvGraphicFramePr>
        <p:xfrm>
          <a:off x="857224" y="3643314"/>
          <a:ext cx="3500462" cy="2643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8 Gráfico"/>
          <p:cNvGraphicFramePr/>
          <p:nvPr/>
        </p:nvGraphicFramePr>
        <p:xfrm>
          <a:off x="4643438" y="3643314"/>
          <a:ext cx="3500462" cy="2643206"/>
        </p:xfrm>
        <a:graphic>
          <a:graphicData uri="http://schemas.openxmlformats.org/drawingml/2006/chart">
            <c:chart xmlns:c="http://schemas.openxmlformats.org/drawingml/2006/chart" xmlns:r="http://schemas.openxmlformats.org/officeDocument/2006/relationships" r:id="rId5"/>
          </a:graphicData>
        </a:graphic>
      </p:graphicFrame>
      <p:sp>
        <p:nvSpPr>
          <p:cNvPr id="8"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3200" b="1" dirty="0" smtClean="0">
                <a:solidFill>
                  <a:schemeClr val="tx2"/>
                </a:solidFill>
                <a:effectLst>
                  <a:outerShdw blurRad="31750" dist="25400" dir="5400000" algn="tl" rotWithShape="0">
                    <a:srgbClr val="000000">
                      <a:alpha val="25000"/>
                    </a:srgbClr>
                  </a:outerShdw>
                </a:effectLst>
                <a:latin typeface="+mj-lt"/>
                <a:ea typeface="+mj-ea"/>
                <a:cs typeface="+mj-cs"/>
              </a:rPr>
              <a:t>FMIK para alimentadoras, S/E Posorja.</a:t>
            </a:r>
            <a:endParaRPr lang="es-EC" sz="32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49</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t>Área de concesión de CNEL – Regional Sta. Elena – División Playas </a:t>
            </a:r>
            <a:endParaRPr lang="es-EC" sz="3200" dirty="0"/>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63022" y="1428736"/>
            <a:ext cx="7217957" cy="508161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5</a:t>
            </a:fld>
            <a:endParaRPr lang="es-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p:nvPr/>
        </p:nvGraphicFramePr>
        <p:xfrm>
          <a:off x="500034" y="1142984"/>
          <a:ext cx="3929090" cy="24288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1 Gráfico"/>
          <p:cNvGraphicFramePr/>
          <p:nvPr/>
        </p:nvGraphicFramePr>
        <p:xfrm>
          <a:off x="4643438" y="1142984"/>
          <a:ext cx="3929090" cy="24288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1 Gráfico"/>
          <p:cNvGraphicFramePr/>
          <p:nvPr/>
        </p:nvGraphicFramePr>
        <p:xfrm>
          <a:off x="500034" y="3500438"/>
          <a:ext cx="3929090" cy="27146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1 Gráfico"/>
          <p:cNvGraphicFramePr/>
          <p:nvPr/>
        </p:nvGraphicFramePr>
        <p:xfrm>
          <a:off x="4572000" y="3571876"/>
          <a:ext cx="3929090" cy="2643206"/>
        </p:xfrm>
        <a:graphic>
          <a:graphicData uri="http://schemas.openxmlformats.org/drawingml/2006/chart">
            <c:chart xmlns:c="http://schemas.openxmlformats.org/drawingml/2006/chart" xmlns:r="http://schemas.openxmlformats.org/officeDocument/2006/relationships" r:id="rId5"/>
          </a:graphicData>
        </a:graphic>
      </p:graphicFrame>
      <p:sp>
        <p:nvSpPr>
          <p:cNvPr id="8" name="5 Título"/>
          <p:cNvSpPr txBox="1">
            <a:spLocks/>
          </p:cNvSpPr>
          <p:nvPr/>
        </p:nvSpPr>
        <p:spPr>
          <a:xfrm>
            <a:off x="428596" y="428604"/>
            <a:ext cx="8229600" cy="917596"/>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TT</a:t>
            </a:r>
            <a:r>
              <a:rPr lang="es-EC" sz="3200" b="1" dirty="0" smtClean="0">
                <a:solidFill>
                  <a:schemeClr val="tx2"/>
                </a:solidFill>
                <a:effectLst>
                  <a:outerShdw blurRad="31750" dist="25400" dir="5400000" algn="tl" rotWithShape="0">
                    <a:srgbClr val="000000">
                      <a:alpha val="25000"/>
                    </a:srgbClr>
                  </a:outerShdw>
                </a:effectLst>
                <a:latin typeface="+mj-lt"/>
                <a:ea typeface="+mj-ea"/>
                <a:cs typeface="+mj-cs"/>
              </a:rPr>
              <a:t>IK para alimentadoras de S/E Posorja.</a:t>
            </a:r>
            <a:endParaRPr lang="es-EC" sz="32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50</a:t>
            </a:fld>
            <a:endParaRPr lang="es-E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8 Gráfico"/>
          <p:cNvGraphicFramePr/>
          <p:nvPr/>
        </p:nvGraphicFramePr>
        <p:xfrm>
          <a:off x="571472" y="1285860"/>
          <a:ext cx="3714776" cy="24288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8 Gráfico"/>
          <p:cNvGraphicFramePr/>
          <p:nvPr/>
        </p:nvGraphicFramePr>
        <p:xfrm>
          <a:off x="785786" y="3786190"/>
          <a:ext cx="3571900" cy="2500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8 Gráfico"/>
          <p:cNvGraphicFramePr/>
          <p:nvPr/>
        </p:nvGraphicFramePr>
        <p:xfrm>
          <a:off x="4643438" y="1285860"/>
          <a:ext cx="4000496" cy="24288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8 Gráfico"/>
          <p:cNvGraphicFramePr/>
          <p:nvPr/>
        </p:nvGraphicFramePr>
        <p:xfrm>
          <a:off x="4714876" y="3857628"/>
          <a:ext cx="3588695" cy="2381831"/>
        </p:xfrm>
        <a:graphic>
          <a:graphicData uri="http://schemas.openxmlformats.org/drawingml/2006/chart">
            <c:chart xmlns:c="http://schemas.openxmlformats.org/drawingml/2006/chart" xmlns:r="http://schemas.openxmlformats.org/officeDocument/2006/relationships" r:id="rId5"/>
          </a:graphicData>
        </a:graphic>
      </p:graphicFrame>
      <p:sp>
        <p:nvSpPr>
          <p:cNvPr id="10"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3200" b="1" dirty="0" smtClean="0">
                <a:solidFill>
                  <a:schemeClr val="tx2"/>
                </a:solidFill>
                <a:effectLst>
                  <a:outerShdw blurRad="31750" dist="25400" dir="5400000" algn="tl" rotWithShape="0">
                    <a:srgbClr val="000000">
                      <a:alpha val="25000"/>
                    </a:srgbClr>
                  </a:outerShdw>
                </a:effectLst>
                <a:latin typeface="+mj-lt"/>
                <a:ea typeface="+mj-ea"/>
                <a:cs typeface="+mj-cs"/>
              </a:rPr>
              <a:t>FMIK para alimentadoras de S/E Playas.</a:t>
            </a:r>
            <a:endParaRPr lang="es-EC" sz="32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51</a:t>
            </a:fld>
            <a:endParaRPr lang="es-E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Gráfico"/>
          <p:cNvGraphicFramePr/>
          <p:nvPr/>
        </p:nvGraphicFramePr>
        <p:xfrm>
          <a:off x="571472" y="3714752"/>
          <a:ext cx="3714776" cy="2500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1 Gráfico"/>
          <p:cNvGraphicFramePr/>
          <p:nvPr/>
        </p:nvGraphicFramePr>
        <p:xfrm>
          <a:off x="4572000" y="1214422"/>
          <a:ext cx="3929090" cy="23574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1 Gráfico"/>
          <p:cNvGraphicFramePr/>
          <p:nvPr/>
        </p:nvGraphicFramePr>
        <p:xfrm>
          <a:off x="4429124" y="3714752"/>
          <a:ext cx="3929090" cy="25003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1 Gráfico"/>
          <p:cNvGraphicFramePr/>
          <p:nvPr/>
        </p:nvGraphicFramePr>
        <p:xfrm>
          <a:off x="500034" y="1142984"/>
          <a:ext cx="3929090" cy="2428892"/>
        </p:xfrm>
        <a:graphic>
          <a:graphicData uri="http://schemas.openxmlformats.org/drawingml/2006/chart">
            <c:chart xmlns:c="http://schemas.openxmlformats.org/drawingml/2006/chart" xmlns:r="http://schemas.openxmlformats.org/officeDocument/2006/relationships" r:id="rId5"/>
          </a:graphicData>
        </a:graphic>
      </p:graphicFrame>
      <p:sp>
        <p:nvSpPr>
          <p:cNvPr id="9" name="5 Título"/>
          <p:cNvSpPr txBox="1">
            <a:spLocks/>
          </p:cNvSpPr>
          <p:nvPr/>
        </p:nvSpPr>
        <p:spPr>
          <a:xfrm>
            <a:off x="428596" y="357166"/>
            <a:ext cx="8229600" cy="989034"/>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TT</a:t>
            </a:r>
            <a:r>
              <a:rPr lang="es-EC" sz="3200" b="1" dirty="0" smtClean="0">
                <a:solidFill>
                  <a:schemeClr val="tx2"/>
                </a:solidFill>
                <a:effectLst>
                  <a:outerShdw blurRad="31750" dist="25400" dir="5400000" algn="tl" rotWithShape="0">
                    <a:srgbClr val="000000">
                      <a:alpha val="25000"/>
                    </a:srgbClr>
                  </a:outerShdw>
                </a:effectLst>
                <a:latin typeface="+mj-lt"/>
                <a:ea typeface="+mj-ea"/>
                <a:cs typeface="+mj-cs"/>
              </a:rPr>
              <a:t>IK para alimentadoras de S/E Playas.</a:t>
            </a:r>
            <a:endParaRPr lang="es-EC" sz="32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52</a:t>
            </a:fld>
            <a:endParaRPr lang="es-E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CuadroTexto"/>
          <p:cNvSpPr txBox="1">
            <a:spLocks noChangeArrowheads="1"/>
          </p:cNvSpPr>
          <p:nvPr/>
        </p:nvSpPr>
        <p:spPr bwMode="auto">
          <a:xfrm>
            <a:off x="571472" y="785794"/>
            <a:ext cx="7858125" cy="4401205"/>
          </a:xfrm>
          <a:prstGeom prst="rect">
            <a:avLst/>
          </a:prstGeom>
          <a:noFill/>
          <a:ln w="9525">
            <a:noFill/>
            <a:miter lim="800000"/>
            <a:headEnd/>
            <a:tailEnd/>
          </a:ln>
        </p:spPr>
        <p:txBody>
          <a:bodyPr wrap="square">
            <a:spAutoFit/>
          </a:bodyPr>
          <a:lstStyle/>
          <a:p>
            <a:pPr algn="just"/>
            <a:r>
              <a:rPr lang="es-EC" sz="2000" dirty="0">
                <a:cs typeface="Arial" charset="0"/>
              </a:rPr>
              <a:t>Existen empresas internacionales a diferencia de empresas nacionales que calculan otros índices de confiabilidad los mismos que son mostrados posteriormente</a:t>
            </a:r>
            <a:r>
              <a:rPr lang="es-EC" sz="2000" dirty="0" smtClean="0">
                <a:cs typeface="Arial" charset="0"/>
              </a:rPr>
              <a:t>.</a:t>
            </a:r>
          </a:p>
          <a:p>
            <a:pPr algn="just"/>
            <a:endParaRPr lang="es-EC" sz="2000" dirty="0" smtClean="0">
              <a:cs typeface="Arial" charset="0"/>
            </a:endParaRPr>
          </a:p>
          <a:p>
            <a:pPr algn="just"/>
            <a:r>
              <a:rPr lang="es-EC" sz="2000" b="1" dirty="0" smtClean="0">
                <a:cs typeface="Arial" charset="0"/>
              </a:rPr>
              <a:t>Índices orientados al consumidor</a:t>
            </a:r>
            <a:r>
              <a:rPr lang="es-EC" sz="2000" dirty="0" smtClean="0">
                <a:cs typeface="Arial" charset="0"/>
              </a:rPr>
              <a:t> </a:t>
            </a:r>
          </a:p>
          <a:p>
            <a:pPr algn="just"/>
            <a:endParaRPr lang="es-EC" sz="2000" dirty="0" smtClean="0">
              <a:cs typeface="Arial" charset="0"/>
            </a:endParaRPr>
          </a:p>
          <a:p>
            <a:pPr algn="just"/>
            <a:r>
              <a:rPr lang="es-ES" sz="2000" b="1" dirty="0" smtClean="0">
                <a:cs typeface="Arial" charset="0"/>
              </a:rPr>
              <a:t>SAIFI    </a:t>
            </a:r>
            <a:r>
              <a:rPr lang="es-ES" sz="2000" dirty="0" smtClean="0">
                <a:cs typeface="Arial" charset="0"/>
              </a:rPr>
              <a:t>Índice de frecuencia de interrupción promedio del 		sistema</a:t>
            </a:r>
            <a:r>
              <a:rPr lang="es-ES" sz="2000" b="1" dirty="0" smtClean="0">
                <a:cs typeface="Arial" charset="0"/>
              </a:rPr>
              <a:t> </a:t>
            </a:r>
            <a:r>
              <a:rPr lang="es-ES" sz="2000" dirty="0" smtClean="0">
                <a:cs typeface="Arial" charset="0"/>
              </a:rPr>
              <a:t>,</a:t>
            </a:r>
            <a:r>
              <a:rPr lang="es-ES" sz="2000" b="1" dirty="0" smtClean="0">
                <a:cs typeface="Arial" charset="0"/>
              </a:rPr>
              <a:t>  </a:t>
            </a:r>
            <a:r>
              <a:rPr lang="es-ES" sz="2000" dirty="0" smtClean="0">
                <a:cs typeface="Arial" charset="0"/>
              </a:rPr>
              <a:t>Interrupción / consumidor - año</a:t>
            </a:r>
          </a:p>
          <a:p>
            <a:pPr algn="just"/>
            <a:endParaRPr lang="es-EC" sz="2000" dirty="0" smtClean="0">
              <a:cs typeface="Arial" charset="0"/>
            </a:endParaRPr>
          </a:p>
          <a:p>
            <a:pPr algn="just"/>
            <a:r>
              <a:rPr lang="es-ES" sz="2000" b="1" dirty="0" smtClean="0">
                <a:cs typeface="Arial" charset="0"/>
              </a:rPr>
              <a:t>SAIDI	</a:t>
            </a:r>
            <a:r>
              <a:rPr lang="es-ES" sz="2000" dirty="0" smtClean="0">
                <a:cs typeface="Arial" charset="0"/>
              </a:rPr>
              <a:t>Índice de la duración de la interrupción promedio 	del sistema</a:t>
            </a:r>
            <a:r>
              <a:rPr lang="es-ES" sz="2000" b="1" dirty="0" smtClean="0">
                <a:cs typeface="Arial" charset="0"/>
              </a:rPr>
              <a:t> </a:t>
            </a:r>
            <a:r>
              <a:rPr lang="es-ES" sz="2000" dirty="0" smtClean="0">
                <a:cs typeface="Arial" charset="0"/>
              </a:rPr>
              <a:t>, horas / consumidor - año</a:t>
            </a:r>
          </a:p>
          <a:p>
            <a:pPr algn="just"/>
            <a:endParaRPr lang="es-ES" sz="2000" dirty="0" smtClean="0">
              <a:cs typeface="Arial" charset="0"/>
            </a:endParaRPr>
          </a:p>
          <a:p>
            <a:pPr algn="just"/>
            <a:r>
              <a:rPr lang="es-ES" sz="2000" b="1" dirty="0" smtClean="0">
                <a:cs typeface="Arial" charset="0"/>
              </a:rPr>
              <a:t>CAIDI	</a:t>
            </a:r>
            <a:r>
              <a:rPr lang="es-ES" sz="2000" dirty="0" smtClean="0">
                <a:cs typeface="Arial" charset="0"/>
              </a:rPr>
              <a:t>Índice de la duración de la interrupción promedio de 	consumidores, horas / consumidor - interrupción</a:t>
            </a:r>
            <a:endParaRPr lang="es-ES" sz="2000" dirty="0">
              <a:cs typeface="Arial"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53</a:t>
            </a:fld>
            <a:endParaRPr lang="es-E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2 CuadroTexto"/>
          <p:cNvSpPr txBox="1">
            <a:spLocks noChangeArrowheads="1"/>
          </p:cNvSpPr>
          <p:nvPr/>
        </p:nvSpPr>
        <p:spPr bwMode="auto">
          <a:xfrm>
            <a:off x="642910" y="571480"/>
            <a:ext cx="7500990" cy="3785652"/>
          </a:xfrm>
          <a:prstGeom prst="rect">
            <a:avLst/>
          </a:prstGeom>
          <a:noFill/>
          <a:ln w="9525">
            <a:noFill/>
            <a:miter lim="800000"/>
            <a:headEnd/>
            <a:tailEnd/>
          </a:ln>
        </p:spPr>
        <p:txBody>
          <a:bodyPr wrap="square">
            <a:spAutoFit/>
          </a:bodyPr>
          <a:lstStyle/>
          <a:p>
            <a:pPr algn="just"/>
            <a:r>
              <a:rPr lang="es-ES" sz="2000" b="1" dirty="0" smtClean="0">
                <a:cs typeface="Arial" charset="0"/>
              </a:rPr>
              <a:t>ASAI	</a:t>
            </a:r>
            <a:r>
              <a:rPr lang="es-ES" sz="2000" dirty="0" smtClean="0">
                <a:cs typeface="Arial" charset="0"/>
              </a:rPr>
              <a:t>Índice </a:t>
            </a:r>
            <a:r>
              <a:rPr lang="es-ES" sz="2000" dirty="0">
                <a:cs typeface="Arial" charset="0"/>
              </a:rPr>
              <a:t>de la disponibilidad promedio de servicio, </a:t>
            </a:r>
            <a:r>
              <a:rPr lang="es-ES" sz="2000" dirty="0" smtClean="0">
                <a:cs typeface="Arial" charset="0"/>
              </a:rPr>
              <a:t>	adimensional</a:t>
            </a:r>
            <a:endParaRPr lang="es-ES" sz="2000" dirty="0">
              <a:cs typeface="Arial" charset="0"/>
            </a:endParaRPr>
          </a:p>
          <a:p>
            <a:pPr algn="just"/>
            <a:endParaRPr lang="es-ES" sz="2000" dirty="0">
              <a:cs typeface="Arial" charset="0"/>
            </a:endParaRPr>
          </a:p>
          <a:p>
            <a:pPr algn="just"/>
            <a:r>
              <a:rPr lang="es-ES" sz="2000" b="1" dirty="0" smtClean="0">
                <a:cs typeface="Arial" charset="0"/>
              </a:rPr>
              <a:t>ASUI	</a:t>
            </a:r>
            <a:r>
              <a:rPr lang="es-ES" sz="2000" dirty="0" smtClean="0">
                <a:cs typeface="Arial" charset="0"/>
              </a:rPr>
              <a:t>Índice </a:t>
            </a:r>
            <a:r>
              <a:rPr lang="es-ES" sz="2000" dirty="0">
                <a:cs typeface="Arial" charset="0"/>
              </a:rPr>
              <a:t>de la indisponibilidad promedio de servicio, </a:t>
            </a:r>
            <a:r>
              <a:rPr lang="es-ES" sz="2000" dirty="0" smtClean="0">
                <a:cs typeface="Arial" charset="0"/>
              </a:rPr>
              <a:t>	adimensional</a:t>
            </a:r>
            <a:r>
              <a:rPr lang="es-ES" sz="2000" b="1" dirty="0" smtClean="0">
                <a:cs typeface="Arial" charset="0"/>
              </a:rPr>
              <a:t>  </a:t>
            </a:r>
          </a:p>
          <a:p>
            <a:pPr algn="just"/>
            <a:endParaRPr lang="es-ES" sz="2000" b="1" dirty="0" smtClean="0">
              <a:cs typeface="Arial" charset="0"/>
            </a:endParaRPr>
          </a:p>
          <a:p>
            <a:pPr algn="just" fontAlgn="auto">
              <a:spcBef>
                <a:spcPts val="0"/>
              </a:spcBef>
              <a:spcAft>
                <a:spcPts val="0"/>
              </a:spcAft>
              <a:defRPr/>
            </a:pPr>
            <a:r>
              <a:rPr lang="es-EC" sz="2000" dirty="0" smtClean="0">
                <a:cs typeface="Arial" pitchFamily="34" charset="0"/>
              </a:rPr>
              <a:t>Los cálculos se fundamentan en un caso base de estudio,  para todas las alimentadoras, tomando en consideración las estadísticas de falla del año 2008, se aplican las fórmulas expuestas anteriormente [Anexo K].</a:t>
            </a:r>
          </a:p>
          <a:p>
            <a:pPr algn="just" fontAlgn="auto">
              <a:spcBef>
                <a:spcPts val="0"/>
              </a:spcBef>
              <a:spcAft>
                <a:spcPts val="0"/>
              </a:spcAft>
              <a:defRPr/>
            </a:pPr>
            <a:endParaRPr lang="es-EC" sz="2000" dirty="0" smtClean="0">
              <a:cs typeface="Arial" pitchFamily="34" charset="0"/>
            </a:endParaRPr>
          </a:p>
          <a:p>
            <a:pPr algn="just" fontAlgn="auto">
              <a:spcBef>
                <a:spcPts val="0"/>
              </a:spcBef>
              <a:spcAft>
                <a:spcPts val="0"/>
              </a:spcAft>
              <a:defRPr/>
            </a:pPr>
            <a:r>
              <a:rPr lang="es-EC" sz="2000" dirty="0" smtClean="0">
                <a:cs typeface="Arial" pitchFamily="34" charset="0"/>
              </a:rPr>
              <a:t>Se muestran los cálculos  en el </a:t>
            </a:r>
            <a:r>
              <a:rPr lang="es-EC" sz="2000" cap="all" dirty="0" smtClean="0">
                <a:cs typeface="Arial" pitchFamily="34" charset="0"/>
              </a:rPr>
              <a:t>Anexo J.</a:t>
            </a:r>
            <a:endParaRPr lang="es-ES" sz="20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54</a:t>
            </a:fld>
            <a:endParaRPr lang="es-E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CuadroTexto"/>
          <p:cNvSpPr txBox="1">
            <a:spLocks noChangeArrowheads="1"/>
          </p:cNvSpPr>
          <p:nvPr/>
        </p:nvSpPr>
        <p:spPr bwMode="auto">
          <a:xfrm>
            <a:off x="4643438" y="428604"/>
            <a:ext cx="4286250" cy="2154436"/>
          </a:xfrm>
          <a:prstGeom prst="rect">
            <a:avLst/>
          </a:prstGeom>
          <a:noFill/>
          <a:ln w="9525">
            <a:noFill/>
            <a:miter lim="800000"/>
            <a:headEnd/>
            <a:tailEnd/>
          </a:ln>
        </p:spPr>
        <p:txBody>
          <a:bodyPr>
            <a:spAutoFit/>
          </a:bodyPr>
          <a:lstStyle/>
          <a:p>
            <a:r>
              <a:rPr lang="es-EC" sz="1600" b="1" dirty="0" smtClean="0">
                <a:latin typeface="Calibri" pitchFamily="34" charset="0"/>
              </a:rPr>
              <a:t>SAIFI </a:t>
            </a:r>
            <a:r>
              <a:rPr lang="es-EC" sz="1600" b="1" dirty="0">
                <a:latin typeface="Calibri" pitchFamily="34" charset="0"/>
              </a:rPr>
              <a:t>Alimentadoras de S/E Posorja año 2008.</a:t>
            </a:r>
          </a:p>
          <a:p>
            <a:endParaRPr lang="es-EC" sz="1600" b="1" i="1" dirty="0">
              <a:latin typeface="Calibri" pitchFamily="34" charset="0"/>
            </a:endParaRPr>
          </a:p>
          <a:p>
            <a:pPr>
              <a:buFont typeface="Arial" charset="0"/>
              <a:buChar char="•"/>
            </a:pPr>
            <a:r>
              <a:rPr lang="es-EC" sz="1400" dirty="0">
                <a:latin typeface="Calibri" pitchFamily="34" charset="0"/>
              </a:rPr>
              <a:t> El mayor SAIFI es el de la alimentadora Camposorja, </a:t>
            </a:r>
            <a:r>
              <a:rPr lang="es-EC" sz="1400" dirty="0" smtClean="0">
                <a:latin typeface="Calibri" pitchFamily="34" charset="0"/>
              </a:rPr>
              <a:t>18.95 </a:t>
            </a:r>
            <a:r>
              <a:rPr lang="es-EC" sz="1400" dirty="0">
                <a:latin typeface="Calibri" pitchFamily="34" charset="0"/>
              </a:rPr>
              <a:t>interrupciones/ consumidor-año .</a:t>
            </a:r>
            <a:endParaRPr lang="es-EC" sz="1400" b="1" i="1" dirty="0">
              <a:latin typeface="Calibri" pitchFamily="34" charset="0"/>
            </a:endParaRPr>
          </a:p>
          <a:p>
            <a:pPr>
              <a:buFont typeface="Arial" charset="0"/>
              <a:buChar char="•"/>
            </a:pPr>
            <a:r>
              <a:rPr lang="es-EC" sz="1400" dirty="0">
                <a:latin typeface="Calibri" pitchFamily="34" charset="0"/>
              </a:rPr>
              <a:t> El menor es el de la alimentadora Jambelí, </a:t>
            </a:r>
            <a:r>
              <a:rPr lang="es-EC" sz="1400" dirty="0" smtClean="0">
                <a:latin typeface="Calibri" pitchFamily="34" charset="0"/>
              </a:rPr>
              <a:t>11.34 interrupciones</a:t>
            </a:r>
            <a:r>
              <a:rPr lang="es-EC" sz="1400" dirty="0">
                <a:latin typeface="Calibri" pitchFamily="34" charset="0"/>
              </a:rPr>
              <a:t>/ consumidor-año.</a:t>
            </a:r>
          </a:p>
          <a:p>
            <a:pPr>
              <a:buFont typeface="Arial" charset="0"/>
              <a:buChar char="•"/>
            </a:pPr>
            <a:r>
              <a:rPr lang="es-EC" sz="1400" dirty="0">
                <a:latin typeface="Calibri" pitchFamily="34" charset="0"/>
              </a:rPr>
              <a:t> El promedio de las cuatro alimentadoras es de </a:t>
            </a:r>
            <a:r>
              <a:rPr lang="es-EC" sz="1400" dirty="0" smtClean="0">
                <a:latin typeface="Calibri" pitchFamily="34" charset="0"/>
              </a:rPr>
              <a:t>15.58 </a:t>
            </a:r>
            <a:r>
              <a:rPr lang="es-EC" sz="1400" dirty="0">
                <a:latin typeface="Calibri" pitchFamily="34" charset="0"/>
              </a:rPr>
              <a:t>interrupciones/ consumidor-año.</a:t>
            </a:r>
            <a:endParaRPr lang="es-ES" sz="1400" dirty="0">
              <a:latin typeface="Calibri" pitchFamily="34" charset="0"/>
            </a:endParaRPr>
          </a:p>
          <a:p>
            <a:pPr algn="just"/>
            <a:endParaRPr lang="es-ES" dirty="0">
              <a:latin typeface="Calibri" pitchFamily="34" charset="0"/>
            </a:endParaRPr>
          </a:p>
        </p:txBody>
      </p:sp>
      <p:sp>
        <p:nvSpPr>
          <p:cNvPr id="23555" name="4 CuadroTexto"/>
          <p:cNvSpPr txBox="1">
            <a:spLocks noChangeArrowheads="1"/>
          </p:cNvSpPr>
          <p:nvPr/>
        </p:nvSpPr>
        <p:spPr bwMode="auto">
          <a:xfrm>
            <a:off x="4643438" y="3071813"/>
            <a:ext cx="4357687" cy="3200876"/>
          </a:xfrm>
          <a:prstGeom prst="rect">
            <a:avLst/>
          </a:prstGeom>
          <a:noFill/>
          <a:ln w="9525">
            <a:noFill/>
            <a:miter lim="800000"/>
            <a:headEnd/>
            <a:tailEnd/>
          </a:ln>
        </p:spPr>
        <p:txBody>
          <a:bodyPr>
            <a:spAutoFit/>
          </a:bodyPr>
          <a:lstStyle/>
          <a:p>
            <a:r>
              <a:rPr lang="es-EC" sz="1600" b="1" dirty="0" smtClean="0">
                <a:latin typeface="Calibri" pitchFamily="34" charset="0"/>
              </a:rPr>
              <a:t>Evolución </a:t>
            </a:r>
            <a:r>
              <a:rPr lang="es-EC" sz="1600" b="1" dirty="0">
                <a:latin typeface="Calibri" pitchFamily="34" charset="0"/>
              </a:rPr>
              <a:t>del SAIFI de las alimentadoras de S/E Posorja durante los últimos 5 años.</a:t>
            </a:r>
            <a:endParaRPr lang="es-ES" sz="1600" dirty="0">
              <a:latin typeface="Calibri" pitchFamily="34" charset="0"/>
            </a:endParaRPr>
          </a:p>
          <a:p>
            <a:endParaRPr lang="es-EC" sz="1600" b="1" i="1" dirty="0">
              <a:latin typeface="Calibri" pitchFamily="34" charset="0"/>
            </a:endParaRPr>
          </a:p>
          <a:p>
            <a:pPr>
              <a:buFont typeface="Arial" charset="0"/>
              <a:buChar char="•"/>
            </a:pPr>
            <a:r>
              <a:rPr lang="es-EC" sz="1400" dirty="0">
                <a:latin typeface="Calibri" pitchFamily="34" charset="0"/>
              </a:rPr>
              <a:t> En las alimentadoras Posorja, Camposorja y Jambelí el valor del SAIFI se ha mantenido poco variante, más o menos ha oscilado entre el mismo valor, las fallas en esta alimentadoras durante los 5 años han sido relativamente igual en número.</a:t>
            </a:r>
          </a:p>
          <a:p>
            <a:pPr>
              <a:buFont typeface="Arial" charset="0"/>
              <a:buChar char="•"/>
            </a:pPr>
            <a:r>
              <a:rPr lang="es-EC" sz="1400" dirty="0">
                <a:latin typeface="Calibri" pitchFamily="34" charset="0"/>
              </a:rPr>
              <a:t> En la alimentadora Real se observa una pendiente en incremento, las fallas en esta alimentadora han dejado mas usuarios sin servicio</a:t>
            </a:r>
          </a:p>
          <a:p>
            <a:endParaRPr lang="es-EC" sz="1400" dirty="0">
              <a:latin typeface="Calibri" pitchFamily="34" charset="0"/>
            </a:endParaRPr>
          </a:p>
          <a:p>
            <a:r>
              <a:rPr lang="es-EC" sz="1400" dirty="0" smtClean="0">
                <a:latin typeface="Calibri" pitchFamily="34" charset="0"/>
              </a:rPr>
              <a:t>[Anexo H.- </a:t>
            </a:r>
            <a:r>
              <a:rPr lang="es-EC" sz="1400" dirty="0">
                <a:latin typeface="Calibri" pitchFamily="34" charset="0"/>
              </a:rPr>
              <a:t>Variaciones en el número de abonados, distancias  y en la carga]</a:t>
            </a:r>
            <a:endParaRPr lang="es-ES" sz="1400" dirty="0">
              <a:latin typeface="Calibri" pitchFamily="34" charset="0"/>
            </a:endParaRPr>
          </a:p>
        </p:txBody>
      </p:sp>
      <p:pic>
        <p:nvPicPr>
          <p:cNvPr id="23556" name="Gráfico 4"/>
          <p:cNvPicPr>
            <a:picLocks noChangeArrowheads="1"/>
          </p:cNvPicPr>
          <p:nvPr/>
        </p:nvPicPr>
        <p:blipFill>
          <a:blip r:embed="rId2"/>
          <a:srcRect/>
          <a:stretch>
            <a:fillRect/>
          </a:stretch>
        </p:blipFill>
        <p:spPr bwMode="auto">
          <a:xfrm>
            <a:off x="214313" y="428625"/>
            <a:ext cx="3929059" cy="2428875"/>
          </a:xfrm>
          <a:prstGeom prst="rect">
            <a:avLst/>
          </a:prstGeom>
          <a:noFill/>
          <a:ln w="9525">
            <a:noFill/>
            <a:miter lim="800000"/>
            <a:headEnd/>
            <a:tailEnd/>
          </a:ln>
        </p:spPr>
      </p:pic>
      <p:pic>
        <p:nvPicPr>
          <p:cNvPr id="23557" name="Picture 3"/>
          <p:cNvPicPr>
            <a:picLocks noChangeAspect="1" noChangeArrowheads="1"/>
          </p:cNvPicPr>
          <p:nvPr/>
        </p:nvPicPr>
        <p:blipFill>
          <a:blip r:embed="rId3"/>
          <a:srcRect/>
          <a:stretch>
            <a:fillRect/>
          </a:stretch>
        </p:blipFill>
        <p:spPr bwMode="auto">
          <a:xfrm>
            <a:off x="214313" y="3071813"/>
            <a:ext cx="3929062" cy="342900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55</a:t>
            </a:fld>
            <a:endParaRPr lang="es-E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ráfico 52"/>
          <p:cNvPicPr>
            <a:picLocks noChangeArrowheads="1"/>
          </p:cNvPicPr>
          <p:nvPr/>
        </p:nvPicPr>
        <p:blipFill>
          <a:blip r:embed="rId2"/>
          <a:srcRect/>
          <a:stretch>
            <a:fillRect/>
          </a:stretch>
        </p:blipFill>
        <p:spPr bwMode="auto">
          <a:xfrm>
            <a:off x="285750" y="357188"/>
            <a:ext cx="3857622" cy="2500308"/>
          </a:xfrm>
          <a:prstGeom prst="rect">
            <a:avLst/>
          </a:prstGeom>
          <a:noFill/>
          <a:ln w="9525">
            <a:noFill/>
            <a:miter lim="800000"/>
            <a:headEnd/>
            <a:tailEnd/>
          </a:ln>
        </p:spPr>
      </p:pic>
      <p:sp>
        <p:nvSpPr>
          <p:cNvPr id="22531" name="2 CuadroTexto"/>
          <p:cNvSpPr txBox="1">
            <a:spLocks noChangeArrowheads="1"/>
          </p:cNvSpPr>
          <p:nvPr/>
        </p:nvSpPr>
        <p:spPr bwMode="auto">
          <a:xfrm>
            <a:off x="4643438" y="357188"/>
            <a:ext cx="4071965" cy="2154436"/>
          </a:xfrm>
          <a:prstGeom prst="rect">
            <a:avLst/>
          </a:prstGeom>
          <a:noFill/>
          <a:ln w="9525">
            <a:noFill/>
            <a:miter lim="800000"/>
            <a:headEnd/>
            <a:tailEnd/>
          </a:ln>
        </p:spPr>
        <p:txBody>
          <a:bodyPr wrap="square">
            <a:spAutoFit/>
          </a:bodyPr>
          <a:lstStyle/>
          <a:p>
            <a:r>
              <a:rPr lang="es-EC" sz="1600" b="1" dirty="0" smtClean="0">
                <a:latin typeface="Calibri" pitchFamily="34" charset="0"/>
              </a:rPr>
              <a:t>SAIFI </a:t>
            </a:r>
            <a:r>
              <a:rPr lang="es-EC" sz="1600" b="1" dirty="0">
                <a:latin typeface="Calibri" pitchFamily="34" charset="0"/>
              </a:rPr>
              <a:t>Alimentadoras de S/E Playas año 2008.</a:t>
            </a:r>
          </a:p>
          <a:p>
            <a:endParaRPr lang="es-EC" sz="1600" b="1" i="1" dirty="0">
              <a:latin typeface="Calibri" pitchFamily="34" charset="0"/>
            </a:endParaRPr>
          </a:p>
          <a:p>
            <a:pPr>
              <a:buFont typeface="Arial" charset="0"/>
              <a:buChar char="•"/>
            </a:pPr>
            <a:r>
              <a:rPr lang="es-EC" sz="1400" dirty="0">
                <a:latin typeface="Calibri" pitchFamily="34" charset="0"/>
              </a:rPr>
              <a:t> El mayor SAIFI es el de la alimentadora Victoria, </a:t>
            </a:r>
            <a:r>
              <a:rPr lang="es-EC" sz="1400" dirty="0" smtClean="0">
                <a:latin typeface="Calibri" pitchFamily="34" charset="0"/>
              </a:rPr>
              <a:t>22.49 </a:t>
            </a:r>
            <a:r>
              <a:rPr lang="es-EC" sz="1400" dirty="0">
                <a:latin typeface="Calibri" pitchFamily="34" charset="0"/>
              </a:rPr>
              <a:t>interrupciones/ consumidor-año.</a:t>
            </a:r>
            <a:endParaRPr lang="es-EC" sz="1400" b="1" i="1" dirty="0">
              <a:latin typeface="Calibri" pitchFamily="34" charset="0"/>
            </a:endParaRPr>
          </a:p>
          <a:p>
            <a:pPr>
              <a:buFont typeface="Arial" charset="0"/>
              <a:buChar char="•"/>
            </a:pPr>
            <a:r>
              <a:rPr lang="es-EC" sz="1400" dirty="0">
                <a:latin typeface="Calibri" pitchFamily="34" charset="0"/>
              </a:rPr>
              <a:t> El menor es el de la alimentadora Sector Centro, </a:t>
            </a:r>
            <a:r>
              <a:rPr lang="es-EC" sz="1400" dirty="0" smtClean="0">
                <a:latin typeface="Calibri" pitchFamily="34" charset="0"/>
              </a:rPr>
              <a:t>4.84 </a:t>
            </a:r>
            <a:r>
              <a:rPr lang="es-EC" sz="1400" dirty="0">
                <a:latin typeface="Calibri" pitchFamily="34" charset="0"/>
              </a:rPr>
              <a:t>interrupciones/ consumidor-año.</a:t>
            </a:r>
          </a:p>
          <a:p>
            <a:pPr>
              <a:buFont typeface="Arial" charset="0"/>
              <a:buChar char="•"/>
            </a:pPr>
            <a:r>
              <a:rPr lang="es-EC" sz="1400" dirty="0">
                <a:latin typeface="Calibri" pitchFamily="34" charset="0"/>
              </a:rPr>
              <a:t> El promedio de las cuatro alimentadoras es de </a:t>
            </a:r>
            <a:r>
              <a:rPr lang="es-EC" sz="1400" dirty="0" smtClean="0">
                <a:latin typeface="Calibri" pitchFamily="34" charset="0"/>
              </a:rPr>
              <a:t>12.05 </a:t>
            </a:r>
            <a:r>
              <a:rPr lang="es-EC" sz="1400" dirty="0">
                <a:latin typeface="Calibri" pitchFamily="34" charset="0"/>
              </a:rPr>
              <a:t>interrupciones/ consumidor-año.</a:t>
            </a:r>
            <a:endParaRPr lang="es-ES" sz="1400" dirty="0">
              <a:latin typeface="Calibri" pitchFamily="34" charset="0"/>
            </a:endParaRPr>
          </a:p>
          <a:p>
            <a:pPr algn="just"/>
            <a:endParaRPr lang="es-ES" dirty="0">
              <a:latin typeface="Calibri" pitchFamily="34" charset="0"/>
            </a:endParaRPr>
          </a:p>
        </p:txBody>
      </p:sp>
      <p:pic>
        <p:nvPicPr>
          <p:cNvPr id="22532" name="Picture 2"/>
          <p:cNvPicPr>
            <a:picLocks noChangeAspect="1" noChangeArrowheads="1"/>
          </p:cNvPicPr>
          <p:nvPr/>
        </p:nvPicPr>
        <p:blipFill>
          <a:blip r:embed="rId3"/>
          <a:srcRect/>
          <a:stretch>
            <a:fillRect/>
          </a:stretch>
        </p:blipFill>
        <p:spPr bwMode="auto">
          <a:xfrm>
            <a:off x="214313" y="3071813"/>
            <a:ext cx="3929062" cy="3443287"/>
          </a:xfrm>
          <a:prstGeom prst="rect">
            <a:avLst/>
          </a:prstGeom>
          <a:noFill/>
          <a:ln w="9525">
            <a:noFill/>
            <a:miter lim="800000"/>
            <a:headEnd/>
            <a:tailEnd/>
          </a:ln>
        </p:spPr>
      </p:pic>
      <p:sp>
        <p:nvSpPr>
          <p:cNvPr id="22533" name="4 CuadroTexto"/>
          <p:cNvSpPr txBox="1">
            <a:spLocks noChangeArrowheads="1"/>
          </p:cNvSpPr>
          <p:nvPr/>
        </p:nvSpPr>
        <p:spPr bwMode="auto">
          <a:xfrm>
            <a:off x="4643438" y="3143248"/>
            <a:ext cx="4286250" cy="2985433"/>
          </a:xfrm>
          <a:prstGeom prst="rect">
            <a:avLst/>
          </a:prstGeom>
          <a:noFill/>
          <a:ln w="9525">
            <a:noFill/>
            <a:miter lim="800000"/>
            <a:headEnd/>
            <a:tailEnd/>
          </a:ln>
        </p:spPr>
        <p:txBody>
          <a:bodyPr>
            <a:spAutoFit/>
          </a:bodyPr>
          <a:lstStyle/>
          <a:p>
            <a:r>
              <a:rPr lang="es-EC" sz="1600" b="1" dirty="0" smtClean="0">
                <a:latin typeface="Calibri" pitchFamily="34" charset="0"/>
              </a:rPr>
              <a:t>Evolución </a:t>
            </a:r>
            <a:r>
              <a:rPr lang="es-EC" sz="1600" b="1" dirty="0">
                <a:latin typeface="Calibri" pitchFamily="34" charset="0"/>
              </a:rPr>
              <a:t>del SAIFI de las Alimentadoras de S/E Playas durante los últimos 5 años.</a:t>
            </a:r>
            <a:endParaRPr lang="es-ES" sz="1600" dirty="0">
              <a:latin typeface="Calibri" pitchFamily="34" charset="0"/>
            </a:endParaRPr>
          </a:p>
          <a:p>
            <a:endParaRPr lang="es-EC" sz="1600" b="1" i="1" dirty="0">
              <a:latin typeface="Calibri" pitchFamily="34" charset="0"/>
            </a:endParaRPr>
          </a:p>
          <a:p>
            <a:pPr>
              <a:buFont typeface="Arial" charset="0"/>
              <a:buChar char="•"/>
            </a:pPr>
            <a:r>
              <a:rPr lang="es-EC" sz="1400" dirty="0">
                <a:latin typeface="Calibri" pitchFamily="34" charset="0"/>
              </a:rPr>
              <a:t> En las alimentadoras Sector Centro, Sector Central e Interconexión el SAIFI disminuye, esto quiere decir que hay menos consumidores interrumpidos anualmente por las fallas.</a:t>
            </a:r>
          </a:p>
          <a:p>
            <a:pPr>
              <a:buFont typeface="Arial" charset="0"/>
              <a:buChar char="•"/>
            </a:pPr>
            <a:r>
              <a:rPr lang="es-EC" sz="1400" dirty="0">
                <a:latin typeface="Calibri" pitchFamily="34" charset="0"/>
              </a:rPr>
              <a:t> En la alimentadora Victoria se observa una pendiente en incremento, un aumento en los consumidores con servicio interrumpido.</a:t>
            </a:r>
          </a:p>
          <a:p>
            <a:endParaRPr lang="es-EC" sz="1400" dirty="0">
              <a:latin typeface="Calibri" pitchFamily="34" charset="0"/>
            </a:endParaRPr>
          </a:p>
          <a:p>
            <a:r>
              <a:rPr lang="es-EC" sz="1400" dirty="0" smtClean="0">
                <a:latin typeface="Calibri" pitchFamily="34" charset="0"/>
              </a:rPr>
              <a:t>[Anexo H.- </a:t>
            </a:r>
            <a:r>
              <a:rPr lang="es-EC" sz="1400" dirty="0">
                <a:latin typeface="Calibri" pitchFamily="34" charset="0"/>
              </a:rPr>
              <a:t>Variaciones en el número de abonados, distancias  y en la carga]</a:t>
            </a:r>
            <a:endParaRPr lang="es-ES" sz="1400" dirty="0">
              <a:latin typeface="Calibri" pitchFamily="34"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56</a:t>
            </a:fld>
            <a:endParaRPr lang="es-E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CuadroTexto"/>
          <p:cNvSpPr txBox="1">
            <a:spLocks noChangeArrowheads="1"/>
          </p:cNvSpPr>
          <p:nvPr/>
        </p:nvSpPr>
        <p:spPr bwMode="auto">
          <a:xfrm>
            <a:off x="4643438" y="357188"/>
            <a:ext cx="4286250" cy="2154436"/>
          </a:xfrm>
          <a:prstGeom prst="rect">
            <a:avLst/>
          </a:prstGeom>
          <a:noFill/>
          <a:ln w="9525">
            <a:noFill/>
            <a:miter lim="800000"/>
            <a:headEnd/>
            <a:tailEnd/>
          </a:ln>
        </p:spPr>
        <p:txBody>
          <a:bodyPr>
            <a:spAutoFit/>
          </a:bodyPr>
          <a:lstStyle/>
          <a:p>
            <a:r>
              <a:rPr lang="es-EC" sz="1600" b="1" dirty="0" smtClean="0">
                <a:latin typeface="Calibri" pitchFamily="34" charset="0"/>
              </a:rPr>
              <a:t>SAIDI </a:t>
            </a:r>
            <a:r>
              <a:rPr lang="es-EC" sz="1600" b="1" dirty="0">
                <a:latin typeface="Calibri" pitchFamily="34" charset="0"/>
              </a:rPr>
              <a:t>Alimentadoras de S/E Posorja año 2008</a:t>
            </a:r>
            <a:r>
              <a:rPr lang="es-EC" sz="1600" b="1" i="1" dirty="0">
                <a:latin typeface="Calibri" pitchFamily="34" charset="0"/>
              </a:rPr>
              <a:t>.</a:t>
            </a:r>
          </a:p>
          <a:p>
            <a:endParaRPr lang="es-EC" sz="1600" b="1" i="1" dirty="0">
              <a:latin typeface="Calibri" pitchFamily="34" charset="0"/>
            </a:endParaRPr>
          </a:p>
          <a:p>
            <a:pPr>
              <a:buFont typeface="Arial" charset="0"/>
              <a:buChar char="•"/>
            </a:pPr>
            <a:r>
              <a:rPr lang="es-EC" sz="1400" dirty="0">
                <a:latin typeface="Calibri" pitchFamily="34" charset="0"/>
              </a:rPr>
              <a:t> El mayor SAIDI es el de la alimentadora Camposorja, </a:t>
            </a:r>
            <a:r>
              <a:rPr lang="es-EC" sz="1400" dirty="0" smtClean="0">
                <a:latin typeface="Calibri" pitchFamily="34" charset="0"/>
              </a:rPr>
              <a:t>37.15 </a:t>
            </a:r>
            <a:r>
              <a:rPr lang="es-EC" sz="1400" dirty="0">
                <a:latin typeface="Calibri" pitchFamily="34" charset="0"/>
              </a:rPr>
              <a:t>horas/consumidor-año .</a:t>
            </a:r>
            <a:endParaRPr lang="es-EC" sz="1400" b="1" i="1" dirty="0">
              <a:latin typeface="Calibri" pitchFamily="34" charset="0"/>
            </a:endParaRPr>
          </a:p>
          <a:p>
            <a:pPr>
              <a:buFont typeface="Arial" charset="0"/>
              <a:buChar char="•"/>
            </a:pPr>
            <a:r>
              <a:rPr lang="es-EC" sz="1400" dirty="0">
                <a:latin typeface="Calibri" pitchFamily="34" charset="0"/>
              </a:rPr>
              <a:t> El menor es el de la alimentadora Real, </a:t>
            </a:r>
            <a:r>
              <a:rPr lang="es-EC" sz="1400" dirty="0" smtClean="0">
                <a:latin typeface="Calibri" pitchFamily="34" charset="0"/>
              </a:rPr>
              <a:t>4.31 </a:t>
            </a:r>
            <a:r>
              <a:rPr lang="es-EC" sz="1400" dirty="0">
                <a:latin typeface="Calibri" pitchFamily="34" charset="0"/>
              </a:rPr>
              <a:t>horas/consumidor-año</a:t>
            </a:r>
          </a:p>
          <a:p>
            <a:pPr>
              <a:buFont typeface="Arial" charset="0"/>
              <a:buChar char="•"/>
            </a:pPr>
            <a:r>
              <a:rPr lang="es-EC" sz="1400" dirty="0">
                <a:latin typeface="Calibri" pitchFamily="34" charset="0"/>
              </a:rPr>
              <a:t>  El promedio de las cuatro alimentadoras es de </a:t>
            </a:r>
            <a:r>
              <a:rPr lang="es-EC" sz="1400" dirty="0" smtClean="0">
                <a:latin typeface="Calibri" pitchFamily="34" charset="0"/>
              </a:rPr>
              <a:t>15.98 </a:t>
            </a:r>
            <a:r>
              <a:rPr lang="es-EC" sz="1400" dirty="0">
                <a:latin typeface="Calibri" pitchFamily="34" charset="0"/>
              </a:rPr>
              <a:t>horas/ consumidor-año.</a:t>
            </a:r>
            <a:endParaRPr lang="es-ES" sz="1400" dirty="0">
              <a:latin typeface="Calibri" pitchFamily="34" charset="0"/>
            </a:endParaRPr>
          </a:p>
          <a:p>
            <a:pPr algn="just"/>
            <a:endParaRPr lang="es-ES" dirty="0">
              <a:latin typeface="Calibri" pitchFamily="34" charset="0"/>
            </a:endParaRPr>
          </a:p>
        </p:txBody>
      </p:sp>
      <p:sp>
        <p:nvSpPr>
          <p:cNvPr id="25603" name="4 CuadroTexto"/>
          <p:cNvSpPr txBox="1">
            <a:spLocks noChangeArrowheads="1"/>
          </p:cNvSpPr>
          <p:nvPr/>
        </p:nvSpPr>
        <p:spPr bwMode="auto">
          <a:xfrm>
            <a:off x="4500563" y="2857500"/>
            <a:ext cx="4357687" cy="3600986"/>
          </a:xfrm>
          <a:prstGeom prst="rect">
            <a:avLst/>
          </a:prstGeom>
          <a:noFill/>
          <a:ln w="9525">
            <a:noFill/>
            <a:miter lim="800000"/>
            <a:headEnd/>
            <a:tailEnd/>
          </a:ln>
        </p:spPr>
        <p:txBody>
          <a:bodyPr>
            <a:spAutoFit/>
          </a:bodyPr>
          <a:lstStyle/>
          <a:p>
            <a:r>
              <a:rPr lang="es-EC" sz="1600" b="1" dirty="0" smtClean="0">
                <a:latin typeface="Calibri" pitchFamily="34" charset="0"/>
              </a:rPr>
              <a:t>Evolución </a:t>
            </a:r>
            <a:r>
              <a:rPr lang="es-EC" sz="1600" b="1" dirty="0">
                <a:latin typeface="Calibri" pitchFamily="34" charset="0"/>
              </a:rPr>
              <a:t>del SAIDI de las alimentadoras de S/E Posorja durante los últimos 5 años</a:t>
            </a:r>
            <a:endParaRPr lang="es-ES" sz="1600" dirty="0">
              <a:latin typeface="Calibri" pitchFamily="34" charset="0"/>
            </a:endParaRPr>
          </a:p>
          <a:p>
            <a:pPr>
              <a:buFont typeface="Arial" charset="0"/>
              <a:buChar char="•"/>
            </a:pPr>
            <a:r>
              <a:rPr lang="es-EC" sz="1400" dirty="0">
                <a:latin typeface="Calibri" pitchFamily="34" charset="0"/>
              </a:rPr>
              <a:t> En las alimentadoras Jambelí y Real el SAIDI se mantiene entre valores similares, esto quiere decir que el </a:t>
            </a:r>
            <a:r>
              <a:rPr lang="es-ES" sz="1400" dirty="0">
                <a:latin typeface="Calibri" pitchFamily="34" charset="0"/>
              </a:rPr>
              <a:t>tiempo que los consumidores están sin servicio ha  sido parecido en el transcurso de los años. </a:t>
            </a:r>
            <a:endParaRPr lang="es-EC" sz="1400" dirty="0">
              <a:latin typeface="Calibri" pitchFamily="34" charset="0"/>
            </a:endParaRPr>
          </a:p>
          <a:p>
            <a:pPr>
              <a:buFont typeface="Arial" charset="0"/>
              <a:buChar char="•"/>
            </a:pPr>
            <a:r>
              <a:rPr lang="es-EC" sz="1400" dirty="0">
                <a:latin typeface="Calibri" pitchFamily="34" charset="0"/>
              </a:rPr>
              <a:t> En la alimentadora Posorja se observa un pico en el año 2007, en ese año el </a:t>
            </a:r>
            <a:r>
              <a:rPr lang="es-ES" sz="1400" dirty="0">
                <a:latin typeface="Calibri" pitchFamily="34" charset="0"/>
              </a:rPr>
              <a:t>tiempo que los consumidores estuvieron sin servicio fue mayor que en otros  años.</a:t>
            </a:r>
          </a:p>
          <a:p>
            <a:pPr>
              <a:buFont typeface="Arial" charset="0"/>
              <a:buChar char="•"/>
            </a:pPr>
            <a:r>
              <a:rPr lang="es-EC" sz="1400" dirty="0">
                <a:latin typeface="Calibri" pitchFamily="34" charset="0"/>
              </a:rPr>
              <a:t> En la alimentadora Camposorja se observa un valor extremadamente alto el año 2008, en ese año el </a:t>
            </a:r>
            <a:r>
              <a:rPr lang="es-ES" sz="1400" dirty="0">
                <a:latin typeface="Calibri" pitchFamily="34" charset="0"/>
              </a:rPr>
              <a:t>tiempo que los consumidores estuvieron sin servicio fue máximo en relación a otros  años.</a:t>
            </a:r>
          </a:p>
          <a:p>
            <a:endParaRPr lang="es-EC" sz="1400" dirty="0">
              <a:latin typeface="Calibri" pitchFamily="34" charset="0"/>
            </a:endParaRPr>
          </a:p>
          <a:p>
            <a:r>
              <a:rPr lang="es-EC" sz="1400" dirty="0" smtClean="0">
                <a:latin typeface="Calibri" pitchFamily="34" charset="0"/>
              </a:rPr>
              <a:t>[Anexo H.- </a:t>
            </a:r>
            <a:r>
              <a:rPr lang="es-EC" sz="1400" dirty="0">
                <a:latin typeface="Calibri" pitchFamily="34" charset="0"/>
              </a:rPr>
              <a:t>Variaciones en el número de abonados, distancias  y en la carga]</a:t>
            </a:r>
            <a:endParaRPr lang="es-ES" sz="1400" dirty="0">
              <a:latin typeface="Calibri" pitchFamily="34" charset="0"/>
            </a:endParaRPr>
          </a:p>
        </p:txBody>
      </p:sp>
      <p:pic>
        <p:nvPicPr>
          <p:cNvPr id="25604" name="Gráfico 6"/>
          <p:cNvPicPr>
            <a:picLocks noChangeArrowheads="1"/>
          </p:cNvPicPr>
          <p:nvPr/>
        </p:nvPicPr>
        <p:blipFill>
          <a:blip r:embed="rId2"/>
          <a:srcRect/>
          <a:stretch>
            <a:fillRect/>
          </a:stretch>
        </p:blipFill>
        <p:spPr bwMode="auto">
          <a:xfrm>
            <a:off x="357188" y="285750"/>
            <a:ext cx="3857625" cy="2428875"/>
          </a:xfrm>
          <a:prstGeom prst="rect">
            <a:avLst/>
          </a:prstGeom>
          <a:noFill/>
          <a:ln w="9525">
            <a:noFill/>
            <a:miter lim="800000"/>
            <a:headEnd/>
            <a:tailEnd/>
          </a:ln>
        </p:spPr>
      </p:pic>
      <p:pic>
        <p:nvPicPr>
          <p:cNvPr id="25605" name="Picture 3"/>
          <p:cNvPicPr>
            <a:picLocks noChangeAspect="1" noChangeArrowheads="1"/>
          </p:cNvPicPr>
          <p:nvPr/>
        </p:nvPicPr>
        <p:blipFill>
          <a:blip r:embed="rId3"/>
          <a:srcRect/>
          <a:stretch>
            <a:fillRect/>
          </a:stretch>
        </p:blipFill>
        <p:spPr bwMode="auto">
          <a:xfrm>
            <a:off x="285750" y="3071813"/>
            <a:ext cx="3929063" cy="342900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57</a:t>
            </a:fld>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CuadroTexto"/>
          <p:cNvSpPr txBox="1">
            <a:spLocks noChangeArrowheads="1"/>
          </p:cNvSpPr>
          <p:nvPr/>
        </p:nvSpPr>
        <p:spPr bwMode="auto">
          <a:xfrm>
            <a:off x="4643438" y="357188"/>
            <a:ext cx="4143375" cy="2154436"/>
          </a:xfrm>
          <a:prstGeom prst="rect">
            <a:avLst/>
          </a:prstGeom>
          <a:noFill/>
          <a:ln w="9525">
            <a:noFill/>
            <a:miter lim="800000"/>
            <a:headEnd/>
            <a:tailEnd/>
          </a:ln>
        </p:spPr>
        <p:txBody>
          <a:bodyPr>
            <a:spAutoFit/>
          </a:bodyPr>
          <a:lstStyle/>
          <a:p>
            <a:r>
              <a:rPr lang="es-EC" sz="1600" b="1" dirty="0" smtClean="0">
                <a:latin typeface="Calibri" pitchFamily="34" charset="0"/>
              </a:rPr>
              <a:t>SAIDI  Alimentadoras </a:t>
            </a:r>
            <a:r>
              <a:rPr lang="es-EC" sz="1600" b="1" dirty="0">
                <a:latin typeface="Calibri" pitchFamily="34" charset="0"/>
              </a:rPr>
              <a:t>de S/E Playas año 2008.</a:t>
            </a:r>
          </a:p>
          <a:p>
            <a:endParaRPr lang="es-EC" sz="1600" b="1" i="1" dirty="0">
              <a:latin typeface="Calibri" pitchFamily="34" charset="0"/>
            </a:endParaRPr>
          </a:p>
          <a:p>
            <a:pPr>
              <a:buFont typeface="Arial" charset="0"/>
              <a:buChar char="•"/>
            </a:pPr>
            <a:r>
              <a:rPr lang="es-EC" sz="1400" dirty="0">
                <a:latin typeface="Calibri" pitchFamily="34" charset="0"/>
              </a:rPr>
              <a:t> El mayor SAIDI es el de la alimentadora Victoria, </a:t>
            </a:r>
            <a:r>
              <a:rPr lang="es-EC" sz="1400" dirty="0" smtClean="0">
                <a:latin typeface="Calibri" pitchFamily="34" charset="0"/>
              </a:rPr>
              <a:t>9.56 </a:t>
            </a:r>
            <a:r>
              <a:rPr lang="es-EC" sz="1400" dirty="0">
                <a:latin typeface="Calibri" pitchFamily="34" charset="0"/>
              </a:rPr>
              <a:t>horas/consumidor-año .</a:t>
            </a:r>
            <a:endParaRPr lang="es-EC" sz="1400" b="1" i="1" dirty="0">
              <a:latin typeface="Calibri" pitchFamily="34" charset="0"/>
            </a:endParaRPr>
          </a:p>
          <a:p>
            <a:pPr>
              <a:buFont typeface="Arial" charset="0"/>
              <a:buChar char="•"/>
            </a:pPr>
            <a:r>
              <a:rPr lang="es-EC" sz="1400" dirty="0">
                <a:latin typeface="Calibri" pitchFamily="34" charset="0"/>
              </a:rPr>
              <a:t> El menor es el de la alimentadora Sector Central, </a:t>
            </a:r>
            <a:r>
              <a:rPr lang="es-EC" sz="1400" dirty="0" smtClean="0">
                <a:latin typeface="Calibri" pitchFamily="34" charset="0"/>
              </a:rPr>
              <a:t>4.56 </a:t>
            </a:r>
            <a:r>
              <a:rPr lang="es-EC" sz="1400" dirty="0">
                <a:latin typeface="Calibri" pitchFamily="34" charset="0"/>
              </a:rPr>
              <a:t>horas/consumidor-año</a:t>
            </a:r>
          </a:p>
          <a:p>
            <a:pPr>
              <a:buFont typeface="Arial" charset="0"/>
              <a:buChar char="•"/>
            </a:pPr>
            <a:r>
              <a:rPr lang="es-EC" sz="1400" dirty="0">
                <a:latin typeface="Calibri" pitchFamily="34" charset="0"/>
              </a:rPr>
              <a:t>  El promedio de las cuatro alimentadoras es de 6.563 horas/ consumidor-año.</a:t>
            </a:r>
            <a:endParaRPr lang="es-ES" sz="1400" dirty="0">
              <a:latin typeface="Calibri" pitchFamily="34" charset="0"/>
            </a:endParaRPr>
          </a:p>
          <a:p>
            <a:pPr algn="just"/>
            <a:endParaRPr lang="es-ES" dirty="0">
              <a:latin typeface="Calibri" pitchFamily="34" charset="0"/>
            </a:endParaRPr>
          </a:p>
        </p:txBody>
      </p:sp>
      <p:sp>
        <p:nvSpPr>
          <p:cNvPr id="24579" name="4 CuadroTexto"/>
          <p:cNvSpPr txBox="1">
            <a:spLocks noChangeArrowheads="1"/>
          </p:cNvSpPr>
          <p:nvPr/>
        </p:nvSpPr>
        <p:spPr bwMode="auto">
          <a:xfrm>
            <a:off x="4643438" y="3071813"/>
            <a:ext cx="4214842" cy="3200876"/>
          </a:xfrm>
          <a:prstGeom prst="rect">
            <a:avLst/>
          </a:prstGeom>
          <a:noFill/>
          <a:ln w="9525">
            <a:noFill/>
            <a:miter lim="800000"/>
            <a:headEnd/>
            <a:tailEnd/>
          </a:ln>
        </p:spPr>
        <p:txBody>
          <a:bodyPr wrap="square">
            <a:spAutoFit/>
          </a:bodyPr>
          <a:lstStyle/>
          <a:p>
            <a:r>
              <a:rPr lang="es-EC" sz="1600" b="1" dirty="0" smtClean="0">
                <a:latin typeface="Calibri" pitchFamily="34" charset="0"/>
              </a:rPr>
              <a:t>Evolución </a:t>
            </a:r>
            <a:r>
              <a:rPr lang="es-EC" sz="1600" b="1" dirty="0">
                <a:latin typeface="Calibri" pitchFamily="34" charset="0"/>
              </a:rPr>
              <a:t>del SAIDI de las alimentadoras de S/E Playas durante los últimos 5 años</a:t>
            </a:r>
            <a:endParaRPr lang="es-ES" sz="1600" dirty="0">
              <a:latin typeface="Calibri" pitchFamily="34" charset="0"/>
            </a:endParaRPr>
          </a:p>
          <a:p>
            <a:endParaRPr lang="es-EC" sz="1600" b="1" i="1" dirty="0">
              <a:latin typeface="Calibri" pitchFamily="34" charset="0"/>
            </a:endParaRPr>
          </a:p>
          <a:p>
            <a:pPr>
              <a:buFont typeface="Arial" charset="0"/>
              <a:buChar char="•"/>
            </a:pPr>
            <a:r>
              <a:rPr lang="es-EC" sz="1400" dirty="0">
                <a:latin typeface="Calibri" pitchFamily="34" charset="0"/>
              </a:rPr>
              <a:t> En las alimentadoras Victoria, Sector Central e Interconexión el SAIDI se mantiene entre valores similares, esto quiere decir que el </a:t>
            </a:r>
            <a:r>
              <a:rPr lang="es-ES" sz="1400" dirty="0">
                <a:latin typeface="Calibri" pitchFamily="34" charset="0"/>
              </a:rPr>
              <a:t>tiempo que los consumidores están sin servicio ha  sido parecido en el transcurso de los años. </a:t>
            </a:r>
            <a:endParaRPr lang="es-EC" sz="1400" dirty="0">
              <a:latin typeface="Calibri" pitchFamily="34" charset="0"/>
            </a:endParaRPr>
          </a:p>
          <a:p>
            <a:pPr>
              <a:buFont typeface="Arial" charset="0"/>
              <a:buChar char="•"/>
            </a:pPr>
            <a:r>
              <a:rPr lang="es-EC" sz="1400" dirty="0">
                <a:latin typeface="Calibri" pitchFamily="34" charset="0"/>
              </a:rPr>
              <a:t> En la alimentadora Sector Centro se observa una pendiente en decremento, disminuyo el </a:t>
            </a:r>
            <a:r>
              <a:rPr lang="es-ES" sz="1400" dirty="0">
                <a:latin typeface="Calibri" pitchFamily="34" charset="0"/>
              </a:rPr>
              <a:t>tiempo que los consumidores estuvieron sin servicio .</a:t>
            </a:r>
          </a:p>
          <a:p>
            <a:endParaRPr lang="es-EC" sz="1400" dirty="0">
              <a:latin typeface="Calibri" pitchFamily="34" charset="0"/>
            </a:endParaRPr>
          </a:p>
          <a:p>
            <a:r>
              <a:rPr lang="es-EC" sz="1400" dirty="0" smtClean="0">
                <a:latin typeface="Calibri" pitchFamily="34" charset="0"/>
              </a:rPr>
              <a:t>[Anexo H.- </a:t>
            </a:r>
            <a:r>
              <a:rPr lang="es-EC" sz="1400" dirty="0">
                <a:latin typeface="Calibri" pitchFamily="34" charset="0"/>
              </a:rPr>
              <a:t>Variaciones en el número de abonados, distancias  y en la carga]</a:t>
            </a:r>
            <a:endParaRPr lang="es-ES" sz="1400" dirty="0">
              <a:latin typeface="Calibri" pitchFamily="34" charset="0"/>
            </a:endParaRPr>
          </a:p>
        </p:txBody>
      </p:sp>
      <p:pic>
        <p:nvPicPr>
          <p:cNvPr id="24580" name="Gráfico 53"/>
          <p:cNvPicPr>
            <a:picLocks noChangeArrowheads="1"/>
          </p:cNvPicPr>
          <p:nvPr/>
        </p:nvPicPr>
        <p:blipFill>
          <a:blip r:embed="rId2"/>
          <a:srcRect/>
          <a:stretch>
            <a:fillRect/>
          </a:stretch>
        </p:blipFill>
        <p:spPr bwMode="auto">
          <a:xfrm>
            <a:off x="285750" y="428625"/>
            <a:ext cx="3929060" cy="2457450"/>
          </a:xfrm>
          <a:prstGeom prst="rect">
            <a:avLst/>
          </a:prstGeom>
          <a:noFill/>
          <a:ln w="9525">
            <a:noFill/>
            <a:miter lim="800000"/>
            <a:headEnd/>
            <a:tailEnd/>
          </a:ln>
        </p:spPr>
      </p:pic>
      <p:pic>
        <p:nvPicPr>
          <p:cNvPr id="24581" name="Picture 3"/>
          <p:cNvPicPr>
            <a:picLocks noChangeAspect="1" noChangeArrowheads="1"/>
          </p:cNvPicPr>
          <p:nvPr/>
        </p:nvPicPr>
        <p:blipFill>
          <a:blip r:embed="rId3"/>
          <a:srcRect/>
          <a:stretch>
            <a:fillRect/>
          </a:stretch>
        </p:blipFill>
        <p:spPr bwMode="auto">
          <a:xfrm>
            <a:off x="357188" y="3071813"/>
            <a:ext cx="3929062" cy="342900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58</a:t>
            </a:fld>
            <a:endParaRPr lang="es-E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CuadroTexto"/>
          <p:cNvSpPr txBox="1">
            <a:spLocks noChangeArrowheads="1"/>
          </p:cNvSpPr>
          <p:nvPr/>
        </p:nvSpPr>
        <p:spPr bwMode="auto">
          <a:xfrm>
            <a:off x="4429124" y="3929066"/>
            <a:ext cx="4143404" cy="2154436"/>
          </a:xfrm>
          <a:prstGeom prst="rect">
            <a:avLst/>
          </a:prstGeom>
          <a:noFill/>
          <a:ln w="9525">
            <a:noFill/>
            <a:miter lim="800000"/>
            <a:headEnd/>
            <a:tailEnd/>
          </a:ln>
        </p:spPr>
        <p:txBody>
          <a:bodyPr wrap="square">
            <a:spAutoFit/>
          </a:bodyPr>
          <a:lstStyle/>
          <a:p>
            <a:r>
              <a:rPr lang="es-EC" sz="1600" b="1" dirty="0" smtClean="0">
                <a:latin typeface="Calibri" pitchFamily="34" charset="0"/>
              </a:rPr>
              <a:t>CAIDI </a:t>
            </a:r>
            <a:r>
              <a:rPr lang="es-EC" sz="1600" b="1" dirty="0">
                <a:latin typeface="Calibri" pitchFamily="34" charset="0"/>
              </a:rPr>
              <a:t>Alimentadoras de S/E Playas año 2008</a:t>
            </a:r>
            <a:endParaRPr lang="es-ES" sz="1600" dirty="0">
              <a:latin typeface="Calibri" pitchFamily="34" charset="0"/>
            </a:endParaRPr>
          </a:p>
          <a:p>
            <a:r>
              <a:rPr lang="pt-BR" sz="1600" b="1" dirty="0">
                <a:latin typeface="Calibri" pitchFamily="34" charset="0"/>
              </a:rPr>
              <a:t> </a:t>
            </a:r>
            <a:endParaRPr lang="es-EC" sz="1600" b="1" i="1" dirty="0">
              <a:latin typeface="Calibri" pitchFamily="34" charset="0"/>
            </a:endParaRPr>
          </a:p>
          <a:p>
            <a:pPr>
              <a:buFont typeface="Arial" charset="0"/>
              <a:buChar char="•"/>
            </a:pPr>
            <a:r>
              <a:rPr lang="es-EC" sz="1400" dirty="0">
                <a:latin typeface="Calibri" pitchFamily="34" charset="0"/>
              </a:rPr>
              <a:t> El mayor CAIDI es el de la alimentadora Sector Centro, 1.28 horas/consumidor-interrupción .</a:t>
            </a:r>
            <a:endParaRPr lang="es-EC" sz="1400" b="1" i="1" dirty="0">
              <a:latin typeface="Calibri" pitchFamily="34" charset="0"/>
            </a:endParaRPr>
          </a:p>
          <a:p>
            <a:pPr>
              <a:buFont typeface="Arial" charset="0"/>
              <a:buChar char="•"/>
            </a:pPr>
            <a:r>
              <a:rPr lang="es-EC" sz="1400" dirty="0">
                <a:latin typeface="Calibri" pitchFamily="34" charset="0"/>
              </a:rPr>
              <a:t> El menor es el de la alimentadora Victoria, 0.43 horas/consumidor-interrupción.</a:t>
            </a:r>
          </a:p>
          <a:p>
            <a:pPr>
              <a:buFont typeface="Arial" charset="0"/>
              <a:buChar char="•"/>
            </a:pPr>
            <a:r>
              <a:rPr lang="es-EC" sz="1400" dirty="0">
                <a:latin typeface="Calibri" pitchFamily="34" charset="0"/>
              </a:rPr>
              <a:t>  El promedio de las cuatro alimentadoras es de 0.68 horas/ consumidor-interrupción.</a:t>
            </a:r>
            <a:endParaRPr lang="es-ES" sz="1400" dirty="0">
              <a:latin typeface="Calibri" pitchFamily="34" charset="0"/>
            </a:endParaRPr>
          </a:p>
          <a:p>
            <a:pPr algn="just"/>
            <a:endParaRPr lang="es-ES" dirty="0">
              <a:latin typeface="Calibri" pitchFamily="34" charset="0"/>
            </a:endParaRPr>
          </a:p>
        </p:txBody>
      </p:sp>
      <p:pic>
        <p:nvPicPr>
          <p:cNvPr id="26627" name="Gráfico 54"/>
          <p:cNvPicPr>
            <a:picLocks noChangeArrowheads="1"/>
          </p:cNvPicPr>
          <p:nvPr/>
        </p:nvPicPr>
        <p:blipFill>
          <a:blip r:embed="rId2"/>
          <a:srcRect/>
          <a:stretch>
            <a:fillRect/>
          </a:stretch>
        </p:blipFill>
        <p:spPr bwMode="auto">
          <a:xfrm>
            <a:off x="285720" y="3714752"/>
            <a:ext cx="3857625" cy="2428875"/>
          </a:xfrm>
          <a:prstGeom prst="rect">
            <a:avLst/>
          </a:prstGeom>
          <a:noFill/>
          <a:ln w="9525">
            <a:noFill/>
            <a:miter lim="800000"/>
            <a:headEnd/>
            <a:tailEnd/>
          </a:ln>
        </p:spPr>
      </p:pic>
      <p:pic>
        <p:nvPicPr>
          <p:cNvPr id="26628" name="Gráfico 8"/>
          <p:cNvPicPr>
            <a:picLocks noChangeArrowheads="1"/>
          </p:cNvPicPr>
          <p:nvPr/>
        </p:nvPicPr>
        <p:blipFill>
          <a:blip r:embed="rId3"/>
          <a:srcRect b="-93"/>
          <a:stretch>
            <a:fillRect/>
          </a:stretch>
        </p:blipFill>
        <p:spPr bwMode="auto">
          <a:xfrm>
            <a:off x="285720" y="785794"/>
            <a:ext cx="3857625" cy="2409825"/>
          </a:xfrm>
          <a:prstGeom prst="rect">
            <a:avLst/>
          </a:prstGeom>
          <a:noFill/>
          <a:ln w="9525">
            <a:noFill/>
            <a:miter lim="800000"/>
            <a:headEnd/>
            <a:tailEnd/>
          </a:ln>
        </p:spPr>
      </p:pic>
      <p:sp>
        <p:nvSpPr>
          <p:cNvPr id="26629" name="7 CuadroTexto"/>
          <p:cNvSpPr txBox="1">
            <a:spLocks noChangeArrowheads="1"/>
          </p:cNvSpPr>
          <p:nvPr/>
        </p:nvSpPr>
        <p:spPr bwMode="auto">
          <a:xfrm>
            <a:off x="4357686" y="1000108"/>
            <a:ext cx="4143404" cy="2154436"/>
          </a:xfrm>
          <a:prstGeom prst="rect">
            <a:avLst/>
          </a:prstGeom>
          <a:noFill/>
          <a:ln w="9525">
            <a:noFill/>
            <a:miter lim="800000"/>
            <a:headEnd/>
            <a:tailEnd/>
          </a:ln>
        </p:spPr>
        <p:txBody>
          <a:bodyPr wrap="square">
            <a:spAutoFit/>
          </a:bodyPr>
          <a:lstStyle/>
          <a:p>
            <a:r>
              <a:rPr lang="es-EC" sz="1600" b="1" dirty="0" smtClean="0">
                <a:latin typeface="Calibri" pitchFamily="34" charset="0"/>
              </a:rPr>
              <a:t>CAIDI </a:t>
            </a:r>
            <a:r>
              <a:rPr lang="es-EC" sz="1600" b="1" dirty="0">
                <a:latin typeface="Calibri" pitchFamily="34" charset="0"/>
              </a:rPr>
              <a:t>Alimentadoras de S/E Posorja año 2008</a:t>
            </a:r>
            <a:endParaRPr lang="es-ES" sz="1600" dirty="0">
              <a:latin typeface="Calibri" pitchFamily="34" charset="0"/>
            </a:endParaRPr>
          </a:p>
          <a:p>
            <a:r>
              <a:rPr lang="pt-BR" sz="1600" b="1" dirty="0">
                <a:latin typeface="Calibri" pitchFamily="34" charset="0"/>
              </a:rPr>
              <a:t> </a:t>
            </a:r>
            <a:endParaRPr lang="es-EC" sz="1600" b="1" i="1" dirty="0">
              <a:latin typeface="Calibri" pitchFamily="34" charset="0"/>
            </a:endParaRPr>
          </a:p>
          <a:p>
            <a:pPr>
              <a:buFont typeface="Arial" charset="0"/>
              <a:buChar char="•"/>
            </a:pPr>
            <a:r>
              <a:rPr lang="es-EC" sz="1400" dirty="0">
                <a:latin typeface="Calibri" pitchFamily="34" charset="0"/>
              </a:rPr>
              <a:t> El mayor CAIDI es el de la alimentadora Camposorja, 1.96 horas/consumidor-interrupción .</a:t>
            </a:r>
            <a:endParaRPr lang="es-EC" sz="1400" b="1" i="1" dirty="0">
              <a:latin typeface="Calibri" pitchFamily="34" charset="0"/>
            </a:endParaRPr>
          </a:p>
          <a:p>
            <a:pPr>
              <a:buFont typeface="Arial" charset="0"/>
              <a:buChar char="•"/>
            </a:pPr>
            <a:r>
              <a:rPr lang="es-EC" sz="1400" dirty="0">
                <a:latin typeface="Calibri" pitchFamily="34" charset="0"/>
              </a:rPr>
              <a:t> El menor es el de la alimentadora Real, 0.30 horas/consumidor-interrupción.</a:t>
            </a:r>
          </a:p>
          <a:p>
            <a:pPr>
              <a:buFont typeface="Arial" charset="0"/>
              <a:buChar char="•"/>
            </a:pPr>
            <a:r>
              <a:rPr lang="es-EC" sz="1400" dirty="0">
                <a:latin typeface="Calibri" pitchFamily="34" charset="0"/>
              </a:rPr>
              <a:t>  El promedio de las cuatro alimentadoras es de </a:t>
            </a:r>
            <a:r>
              <a:rPr lang="es-EC" sz="1400" dirty="0" smtClean="0">
                <a:latin typeface="Calibri" pitchFamily="34" charset="0"/>
              </a:rPr>
              <a:t>0.95 </a:t>
            </a:r>
            <a:r>
              <a:rPr lang="es-EC" sz="1400" dirty="0">
                <a:latin typeface="Calibri" pitchFamily="34" charset="0"/>
              </a:rPr>
              <a:t>horas/ consumidor-interrupción.</a:t>
            </a:r>
            <a:endParaRPr lang="es-ES" sz="1400" dirty="0">
              <a:latin typeface="Calibri" pitchFamily="34" charset="0"/>
            </a:endParaRPr>
          </a:p>
          <a:p>
            <a:pPr algn="just"/>
            <a:endParaRPr lang="es-ES" dirty="0">
              <a:latin typeface="Calibri" pitchFamily="34"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59</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FFFFFF"/>
              </a:clrFrom>
              <a:clrTo>
                <a:srgbClr val="FFFFFF">
                  <a:alpha val="0"/>
                </a:srgbClr>
              </a:clrTo>
            </a:clrChange>
            <a:grayscl/>
            <a:biLevel thresh="50000"/>
          </a:blip>
          <a:srcRect l="3345" r="7951"/>
          <a:stretch>
            <a:fillRect/>
          </a:stretch>
        </p:blipFill>
        <p:spPr bwMode="auto">
          <a:xfrm>
            <a:off x="1107257" y="1285860"/>
            <a:ext cx="6929486" cy="5214974"/>
          </a:xfrm>
          <a:prstGeom prst="rect">
            <a:avLst/>
          </a:prstGeom>
          <a:noFill/>
          <a:ln w="9525">
            <a:noFill/>
            <a:miter lim="800000"/>
            <a:headEnd/>
            <a:tailEnd/>
          </a:ln>
        </p:spPr>
      </p:pic>
      <p:sp>
        <p:nvSpPr>
          <p:cNvPr id="2" name="1 Título"/>
          <p:cNvSpPr>
            <a:spLocks noGrp="1"/>
          </p:cNvSpPr>
          <p:nvPr>
            <p:ph type="title"/>
          </p:nvPr>
        </p:nvSpPr>
        <p:spPr/>
        <p:txBody>
          <a:bodyPr>
            <a:noAutofit/>
          </a:bodyPr>
          <a:lstStyle/>
          <a:p>
            <a:pPr algn="l"/>
            <a:r>
              <a:rPr lang="es-EC" sz="3200" dirty="0" smtClean="0"/>
              <a:t>Diagrama Unifilar - </a:t>
            </a:r>
            <a:r>
              <a:rPr lang="es-EC" sz="3200" b="1" dirty="0" smtClean="0"/>
              <a:t>Subestación Posorja</a:t>
            </a:r>
            <a:endParaRPr lang="es-EC" sz="32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a:t>
            </a:fld>
            <a:endParaRPr lang="es-E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CuadroTexto"/>
          <p:cNvSpPr txBox="1">
            <a:spLocks noChangeArrowheads="1"/>
          </p:cNvSpPr>
          <p:nvPr/>
        </p:nvSpPr>
        <p:spPr bwMode="auto">
          <a:xfrm>
            <a:off x="642910" y="714356"/>
            <a:ext cx="7929563" cy="1938992"/>
          </a:xfrm>
          <a:prstGeom prst="rect">
            <a:avLst/>
          </a:prstGeom>
          <a:noFill/>
          <a:ln w="9525">
            <a:noFill/>
            <a:miter lim="800000"/>
            <a:headEnd/>
            <a:tailEnd/>
          </a:ln>
        </p:spPr>
        <p:txBody>
          <a:bodyPr wrap="square">
            <a:spAutoFit/>
          </a:bodyPr>
          <a:lstStyle/>
          <a:p>
            <a:pPr algn="just"/>
            <a:r>
              <a:rPr lang="es-EC" sz="2000" dirty="0">
                <a:cs typeface="Arial" charset="0"/>
              </a:rPr>
              <a:t>Entre las empresas internacionales que calculan estos índices de confiabilidad está la Canadian Electricity Asociation (C.E.A.). Los índices de confiabilidad SAIFI, SAIDI y CAIDI para la subestación Playas y Posorja en el año 2008, son comparados con los calculados por C.E.A. durante el mismo año </a:t>
            </a:r>
            <a:r>
              <a:rPr lang="es-EC" sz="2000" dirty="0" smtClean="0">
                <a:cs typeface="Arial" charset="0"/>
              </a:rPr>
              <a:t>[Anexo L]. </a:t>
            </a:r>
            <a:endParaRPr lang="es-ES" sz="2000" dirty="0">
              <a:cs typeface="Arial" charset="0"/>
            </a:endParaRPr>
          </a:p>
        </p:txBody>
      </p:sp>
      <p:pic>
        <p:nvPicPr>
          <p:cNvPr id="27651" name="Gráfico 1"/>
          <p:cNvPicPr>
            <a:picLocks noChangeArrowheads="1"/>
          </p:cNvPicPr>
          <p:nvPr/>
        </p:nvPicPr>
        <p:blipFill>
          <a:blip r:embed="rId2"/>
          <a:srcRect b="-85"/>
          <a:stretch>
            <a:fillRect/>
          </a:stretch>
        </p:blipFill>
        <p:spPr bwMode="auto">
          <a:xfrm>
            <a:off x="2357422" y="2928934"/>
            <a:ext cx="4500586" cy="2928958"/>
          </a:xfrm>
          <a:prstGeom prst="rect">
            <a:avLst/>
          </a:prstGeom>
          <a:noFill/>
          <a:ln w="9525">
            <a:noFill/>
            <a:miter lim="800000"/>
            <a:headEnd/>
            <a:tailEnd/>
          </a:ln>
        </p:spPr>
      </p:pic>
      <p:sp>
        <p:nvSpPr>
          <p:cNvPr id="27652" name="3 CuadroTexto"/>
          <p:cNvSpPr txBox="1">
            <a:spLocks noChangeArrowheads="1"/>
          </p:cNvSpPr>
          <p:nvPr/>
        </p:nvSpPr>
        <p:spPr bwMode="auto">
          <a:xfrm>
            <a:off x="1000125" y="6059510"/>
            <a:ext cx="7358063" cy="584200"/>
          </a:xfrm>
          <a:prstGeom prst="rect">
            <a:avLst/>
          </a:prstGeom>
          <a:noFill/>
          <a:ln w="9525">
            <a:noFill/>
            <a:miter lim="800000"/>
            <a:headEnd/>
            <a:tailEnd/>
          </a:ln>
        </p:spPr>
        <p:txBody>
          <a:bodyPr>
            <a:spAutoFit/>
          </a:bodyPr>
          <a:lstStyle/>
          <a:p>
            <a:pPr algn="ctr"/>
            <a:r>
              <a:rPr lang="es-EC" sz="1600" b="1" dirty="0" smtClean="0">
                <a:latin typeface="Calibri" pitchFamily="34" charset="0"/>
              </a:rPr>
              <a:t>Índices </a:t>
            </a:r>
            <a:r>
              <a:rPr lang="es-EC" sz="1600" b="1" dirty="0">
                <a:latin typeface="Calibri" pitchFamily="34" charset="0"/>
              </a:rPr>
              <a:t>de confiabilidad de C.E.A. año 2008</a:t>
            </a:r>
            <a:endParaRPr lang="es-ES" sz="1600" dirty="0">
              <a:latin typeface="Calibri" pitchFamily="34" charset="0"/>
            </a:endParaRPr>
          </a:p>
          <a:p>
            <a:pPr algn="ctr"/>
            <a:endParaRPr lang="es-ES" sz="1600" dirty="0">
              <a:latin typeface="Calibri" pitchFamily="34"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60</a:t>
            </a:fld>
            <a:endParaRPr lang="es-E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ráfico 58"/>
          <p:cNvPicPr>
            <a:picLocks noChangeArrowheads="1"/>
          </p:cNvPicPr>
          <p:nvPr/>
        </p:nvPicPr>
        <p:blipFill>
          <a:blip r:embed="rId2"/>
          <a:srcRect l="1515" t="5128" r="3030" b="2564"/>
          <a:stretch>
            <a:fillRect/>
          </a:stretch>
        </p:blipFill>
        <p:spPr bwMode="auto">
          <a:xfrm>
            <a:off x="857224" y="3357562"/>
            <a:ext cx="5072098" cy="3000396"/>
          </a:xfrm>
          <a:prstGeom prst="rect">
            <a:avLst/>
          </a:prstGeom>
          <a:noFill/>
          <a:ln w="9525">
            <a:noFill/>
            <a:miter lim="800000"/>
            <a:headEnd/>
            <a:tailEnd/>
          </a:ln>
        </p:spPr>
      </p:pic>
      <p:sp>
        <p:nvSpPr>
          <p:cNvPr id="28675" name="2 CuadroTexto"/>
          <p:cNvSpPr txBox="1">
            <a:spLocks noChangeArrowheads="1"/>
          </p:cNvSpPr>
          <p:nvPr/>
        </p:nvSpPr>
        <p:spPr bwMode="auto">
          <a:xfrm>
            <a:off x="6000760" y="4286256"/>
            <a:ext cx="2286016" cy="830997"/>
          </a:xfrm>
          <a:prstGeom prst="rect">
            <a:avLst/>
          </a:prstGeom>
          <a:noFill/>
          <a:ln w="9525">
            <a:noFill/>
            <a:miter lim="800000"/>
            <a:headEnd/>
            <a:tailEnd/>
          </a:ln>
        </p:spPr>
        <p:txBody>
          <a:bodyPr wrap="square">
            <a:spAutoFit/>
          </a:bodyPr>
          <a:lstStyle/>
          <a:p>
            <a:r>
              <a:rPr lang="pt-BR" sz="1600" dirty="0">
                <a:latin typeface="Calibri" pitchFamily="34" charset="0"/>
              </a:rPr>
              <a:t> </a:t>
            </a:r>
            <a:r>
              <a:rPr lang="es-EC" sz="1600" dirty="0" smtClean="0">
                <a:latin typeface="Calibri" pitchFamily="34" charset="0"/>
              </a:rPr>
              <a:t>Índices </a:t>
            </a:r>
            <a:r>
              <a:rPr lang="es-EC" sz="1600" dirty="0">
                <a:latin typeface="Calibri" pitchFamily="34" charset="0"/>
              </a:rPr>
              <a:t>de confiabilidad de C.E.A.,S/E Playas y S/E Posorja para el año 2008</a:t>
            </a:r>
            <a:endParaRPr lang="es-ES" sz="1600" dirty="0">
              <a:latin typeface="Calibri" pitchFamily="34" charset="0"/>
            </a:endParaRPr>
          </a:p>
        </p:txBody>
      </p:sp>
      <p:sp>
        <p:nvSpPr>
          <p:cNvPr id="28676" name="3 CuadroTexto"/>
          <p:cNvSpPr txBox="1">
            <a:spLocks noChangeArrowheads="1"/>
          </p:cNvSpPr>
          <p:nvPr/>
        </p:nvSpPr>
        <p:spPr bwMode="auto">
          <a:xfrm>
            <a:off x="571472" y="1071546"/>
            <a:ext cx="7786742" cy="2246769"/>
          </a:xfrm>
          <a:prstGeom prst="rect">
            <a:avLst/>
          </a:prstGeom>
          <a:noFill/>
          <a:ln w="9525">
            <a:noFill/>
            <a:miter lim="800000"/>
            <a:headEnd/>
            <a:tailEnd/>
          </a:ln>
        </p:spPr>
        <p:txBody>
          <a:bodyPr wrap="square">
            <a:spAutoFit/>
          </a:bodyPr>
          <a:lstStyle/>
          <a:p>
            <a:pPr algn="just"/>
            <a:r>
              <a:rPr lang="es-EC" sz="2000" dirty="0">
                <a:cs typeface="Arial" charset="0"/>
              </a:rPr>
              <a:t>S/E Playas y S/E Posorja sobrepasan los valores del SAIFI y SAIDI de la C.E.A., en relación con esta las subestaciones analizadas presentan muchas mas interrupciones y horas sin servicio por consumidor durante el año 2008, el valor del CAIDI de C.E.A. es mayor al de ambas subestaciones, en S/E Playas se tiene 0.68 </a:t>
            </a:r>
            <a:r>
              <a:rPr lang="es-EC" sz="2000" dirty="0" smtClean="0">
                <a:cs typeface="Arial" charset="0"/>
              </a:rPr>
              <a:t>horas/consumidor-interrupción </a:t>
            </a:r>
            <a:r>
              <a:rPr lang="es-EC" sz="2000" dirty="0">
                <a:cs typeface="Arial" charset="0"/>
              </a:rPr>
              <a:t>y en S/E Posorja 0.931 </a:t>
            </a:r>
            <a:r>
              <a:rPr lang="es-EC" sz="2000" dirty="0" smtClean="0">
                <a:cs typeface="Arial" charset="0"/>
              </a:rPr>
              <a:t>horas/consumidor-interrupción</a:t>
            </a:r>
            <a:r>
              <a:rPr lang="es-EC" sz="2000" dirty="0">
                <a:cs typeface="Arial" charset="0"/>
              </a:rPr>
              <a:t>.</a:t>
            </a:r>
            <a:endParaRPr lang="es-ES" sz="2000" dirty="0">
              <a:cs typeface="Arial"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61</a:t>
            </a:fld>
            <a:endParaRPr lang="es-ES"/>
          </a:p>
        </p:txBody>
      </p:sp>
      <p:sp>
        <p:nvSpPr>
          <p:cNvPr id="7" name="5 Título"/>
          <p:cNvSpPr txBox="1">
            <a:spLocks/>
          </p:cNvSpPr>
          <p:nvPr/>
        </p:nvSpPr>
        <p:spPr>
          <a:xfrm>
            <a:off x="500034" y="0"/>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Comparación de índices de calidad </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631273" y="1571610"/>
          <a:ext cx="3881454" cy="1500200"/>
        </p:xfrm>
        <a:graphic>
          <a:graphicData uri="http://schemas.openxmlformats.org/drawingml/2006/table">
            <a:tbl>
              <a:tblPr firstRow="1" firstCol="1" bandRow="1" bandCol="1">
                <a:tableStyleId>{69012ECD-51FC-41F1-AA8D-1B2483CD663E}</a:tableStyleId>
              </a:tblPr>
              <a:tblGrid>
                <a:gridCol w="1940727"/>
                <a:gridCol w="1940727"/>
              </a:tblGrid>
              <a:tr h="375050">
                <a:tc>
                  <a:txBody>
                    <a:bodyPr/>
                    <a:lstStyle/>
                    <a:p>
                      <a:pPr algn="ctr"/>
                      <a:r>
                        <a:rPr lang="es-EC" sz="1400" dirty="0" smtClean="0"/>
                        <a:t>Índices</a:t>
                      </a:r>
                      <a:endParaRPr lang="es-EC" sz="1400" dirty="0"/>
                    </a:p>
                  </a:txBody>
                  <a:tcPr anchor="ctr"/>
                </a:tc>
                <a:tc>
                  <a:txBody>
                    <a:bodyPr/>
                    <a:lstStyle/>
                    <a:p>
                      <a:pPr algn="ctr"/>
                      <a:r>
                        <a:rPr lang="es-EC" sz="1400" dirty="0" smtClean="0"/>
                        <a:t>Cooper</a:t>
                      </a:r>
                      <a:endParaRPr lang="es-EC" sz="1400" dirty="0"/>
                    </a:p>
                  </a:txBody>
                  <a:tcPr anchor="ctr"/>
                </a:tc>
              </a:tr>
              <a:tr h="375050">
                <a:tc>
                  <a:txBody>
                    <a:bodyPr/>
                    <a:lstStyle/>
                    <a:p>
                      <a:pPr algn="ctr"/>
                      <a:r>
                        <a:rPr lang="es-EC" sz="1400" dirty="0" smtClean="0"/>
                        <a:t>SAIFI</a:t>
                      </a:r>
                      <a:endParaRPr lang="es-EC" sz="1400" dirty="0"/>
                    </a:p>
                  </a:txBody>
                  <a:tcPr anchor="ctr"/>
                </a:tc>
                <a:tc>
                  <a:txBody>
                    <a:bodyPr/>
                    <a:lstStyle/>
                    <a:p>
                      <a:pPr algn="ctr"/>
                      <a:r>
                        <a:rPr lang="es-EC" sz="1400" dirty="0" smtClean="0"/>
                        <a:t>1</a:t>
                      </a:r>
                      <a:endParaRPr lang="es-EC" sz="1400" dirty="0"/>
                    </a:p>
                  </a:txBody>
                  <a:tcPr anchor="ctr"/>
                </a:tc>
              </a:tr>
              <a:tr h="375050">
                <a:tc>
                  <a:txBody>
                    <a:bodyPr/>
                    <a:lstStyle/>
                    <a:p>
                      <a:pPr algn="ctr"/>
                      <a:r>
                        <a:rPr lang="es-EC" sz="1400" dirty="0" smtClean="0"/>
                        <a:t>SAIDI</a:t>
                      </a:r>
                      <a:endParaRPr lang="es-EC" sz="1400" dirty="0"/>
                    </a:p>
                  </a:txBody>
                  <a:tcPr anchor="ctr"/>
                </a:tc>
                <a:tc>
                  <a:txBody>
                    <a:bodyPr/>
                    <a:lstStyle/>
                    <a:p>
                      <a:pPr algn="ctr"/>
                      <a:r>
                        <a:rPr lang="es-EC" sz="1400" dirty="0" smtClean="0"/>
                        <a:t>1.5</a:t>
                      </a:r>
                      <a:endParaRPr lang="es-EC" sz="1400" dirty="0"/>
                    </a:p>
                  </a:txBody>
                  <a:tcPr anchor="ctr"/>
                </a:tc>
              </a:tr>
              <a:tr h="375050">
                <a:tc>
                  <a:txBody>
                    <a:bodyPr/>
                    <a:lstStyle/>
                    <a:p>
                      <a:pPr algn="ctr"/>
                      <a:r>
                        <a:rPr lang="es-EC" sz="1400" dirty="0" smtClean="0"/>
                        <a:t>CAIDI</a:t>
                      </a:r>
                      <a:endParaRPr lang="es-EC" sz="1400" dirty="0"/>
                    </a:p>
                  </a:txBody>
                  <a:tcPr anchor="ctr"/>
                </a:tc>
                <a:tc>
                  <a:txBody>
                    <a:bodyPr/>
                    <a:lstStyle/>
                    <a:p>
                      <a:pPr algn="ctr"/>
                      <a:r>
                        <a:rPr lang="es-EC" sz="1400" dirty="0" smtClean="0"/>
                        <a:t>1</a:t>
                      </a:r>
                      <a:endParaRPr lang="es-EC" sz="1400" dirty="0"/>
                    </a:p>
                  </a:txBody>
                  <a:tcPr anchor="ctr"/>
                </a:tc>
              </a:tr>
            </a:tbl>
          </a:graphicData>
        </a:graphic>
      </p:graphicFrame>
      <p:sp>
        <p:nvSpPr>
          <p:cNvPr id="5"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Comparación de índices de calidad </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62</a:t>
            </a:fld>
            <a:endParaRPr lang="es-ES"/>
          </a:p>
        </p:txBody>
      </p:sp>
      <p:graphicFrame>
        <p:nvGraphicFramePr>
          <p:cNvPr id="8" name="4 Gráfico"/>
          <p:cNvGraphicFramePr/>
          <p:nvPr/>
        </p:nvGraphicFramePr>
        <p:xfrm>
          <a:off x="1535885" y="3286124"/>
          <a:ext cx="607223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71472" y="642918"/>
            <a:ext cx="7572429" cy="3785652"/>
          </a:xfrm>
          <a:prstGeom prst="rect">
            <a:avLst/>
          </a:prstGeom>
          <a:noFill/>
        </p:spPr>
        <p:txBody>
          <a:bodyPr wrap="square">
            <a:spAutoFit/>
          </a:bodyPr>
          <a:lstStyle/>
          <a:p>
            <a:pPr algn="just">
              <a:defRPr/>
            </a:pPr>
            <a:r>
              <a:rPr lang="es-EC" sz="2000" b="1" dirty="0" smtClean="0">
                <a:cs typeface="Arial" charset="0"/>
              </a:rPr>
              <a:t>Índices orientados a la Carga:</a:t>
            </a:r>
            <a:endParaRPr lang="es-ES" sz="2000" dirty="0" smtClean="0">
              <a:cs typeface="Arial" charset="0"/>
            </a:endParaRPr>
          </a:p>
          <a:p>
            <a:pPr algn="just" fontAlgn="auto">
              <a:spcBef>
                <a:spcPts val="0"/>
              </a:spcBef>
              <a:spcAft>
                <a:spcPts val="0"/>
              </a:spcAft>
              <a:defRPr/>
            </a:pPr>
            <a:endParaRPr lang="es-ES" sz="2000" b="1" dirty="0" smtClean="0">
              <a:cs typeface="Arial" pitchFamily="34" charset="0"/>
            </a:endParaRPr>
          </a:p>
          <a:p>
            <a:pPr algn="just" fontAlgn="auto">
              <a:spcBef>
                <a:spcPts val="0"/>
              </a:spcBef>
              <a:spcAft>
                <a:spcPts val="0"/>
              </a:spcAft>
              <a:defRPr/>
            </a:pPr>
            <a:endParaRPr lang="es-ES" sz="2000" b="1" dirty="0" smtClean="0">
              <a:cs typeface="Arial" pitchFamily="34" charset="0"/>
            </a:endParaRPr>
          </a:p>
          <a:p>
            <a:pPr algn="just" fontAlgn="auto">
              <a:spcBef>
                <a:spcPts val="0"/>
              </a:spcBef>
              <a:spcAft>
                <a:spcPts val="0"/>
              </a:spcAft>
              <a:defRPr/>
            </a:pPr>
            <a:r>
              <a:rPr lang="es-ES" sz="2000" b="1" dirty="0" smtClean="0">
                <a:cs typeface="Arial" pitchFamily="34" charset="0"/>
              </a:rPr>
              <a:t>ENS	</a:t>
            </a:r>
            <a:r>
              <a:rPr lang="es-ES" sz="2000" dirty="0" smtClean="0">
                <a:cs typeface="Arial" pitchFamily="34" charset="0"/>
              </a:rPr>
              <a:t>Índice </a:t>
            </a:r>
            <a:r>
              <a:rPr lang="es-ES" sz="2000" dirty="0">
                <a:cs typeface="Arial" pitchFamily="34" charset="0"/>
              </a:rPr>
              <a:t>que relaciona la carga promedio conectada al </a:t>
            </a:r>
            <a:r>
              <a:rPr lang="es-ES" sz="2000" dirty="0" smtClean="0">
                <a:cs typeface="Arial" pitchFamily="34" charset="0"/>
              </a:rPr>
              <a:t>	punto 	de </a:t>
            </a:r>
            <a:r>
              <a:rPr lang="es-ES" sz="2000" dirty="0">
                <a:cs typeface="Arial" pitchFamily="34" charset="0"/>
              </a:rPr>
              <a:t>carga con el tiempo de indisponibilidad; </a:t>
            </a:r>
            <a:r>
              <a:rPr lang="es-ES" sz="2000" dirty="0" smtClean="0">
                <a:cs typeface="Arial" pitchFamily="34" charset="0"/>
              </a:rPr>
              <a:t>	</a:t>
            </a:r>
            <a:r>
              <a:rPr lang="es-ES" sz="2000" dirty="0" err="1" smtClean="0">
                <a:cs typeface="Arial" pitchFamily="34" charset="0"/>
              </a:rPr>
              <a:t>MWh</a:t>
            </a:r>
            <a:r>
              <a:rPr lang="es-ES" sz="2000" dirty="0" smtClean="0">
                <a:cs typeface="Arial" pitchFamily="34" charset="0"/>
              </a:rPr>
              <a:t>/año </a:t>
            </a:r>
            <a:r>
              <a:rPr lang="es-ES" sz="2000" dirty="0">
                <a:cs typeface="Arial" pitchFamily="34" charset="0"/>
              </a:rPr>
              <a:t>o en </a:t>
            </a:r>
            <a:r>
              <a:rPr lang="es-ES" sz="2000" dirty="0" err="1" smtClean="0">
                <a:cs typeface="Arial" pitchFamily="34" charset="0"/>
              </a:rPr>
              <a:t>KWh</a:t>
            </a:r>
            <a:r>
              <a:rPr lang="es-ES" sz="2000" dirty="0" smtClean="0">
                <a:cs typeface="Arial" pitchFamily="34" charset="0"/>
              </a:rPr>
              <a:t>/año</a:t>
            </a:r>
            <a:endParaRPr lang="es-ES" sz="2000" dirty="0">
              <a:cs typeface="Arial" pitchFamily="34" charset="0"/>
            </a:endParaRPr>
          </a:p>
          <a:p>
            <a:pPr algn="just" fontAlgn="auto">
              <a:spcBef>
                <a:spcPts val="0"/>
              </a:spcBef>
              <a:spcAft>
                <a:spcPts val="0"/>
              </a:spcAft>
              <a:defRPr/>
            </a:pPr>
            <a:endParaRPr lang="es-ES" sz="2000" dirty="0">
              <a:cs typeface="Arial" pitchFamily="34" charset="0"/>
            </a:endParaRPr>
          </a:p>
          <a:p>
            <a:pPr algn="just" fontAlgn="auto">
              <a:spcBef>
                <a:spcPts val="0"/>
              </a:spcBef>
              <a:spcAft>
                <a:spcPts val="0"/>
              </a:spcAft>
              <a:defRPr/>
            </a:pPr>
            <a:r>
              <a:rPr lang="es-ES" sz="2000" b="1" dirty="0" smtClean="0">
                <a:cs typeface="Arial" pitchFamily="34" charset="0"/>
              </a:rPr>
              <a:t>AENS	</a:t>
            </a:r>
            <a:r>
              <a:rPr lang="es-ES" sz="2000" dirty="0" smtClean="0">
                <a:cs typeface="Arial" pitchFamily="34" charset="0"/>
              </a:rPr>
              <a:t>índice </a:t>
            </a:r>
            <a:r>
              <a:rPr lang="es-ES" sz="2000" dirty="0">
                <a:cs typeface="Arial" pitchFamily="34" charset="0"/>
              </a:rPr>
              <a:t>de corte de carga promedio, </a:t>
            </a:r>
            <a:r>
              <a:rPr lang="es-ES" sz="2000" dirty="0" smtClean="0">
                <a:cs typeface="Arial" pitchFamily="34" charset="0"/>
              </a:rPr>
              <a:t>	</a:t>
            </a:r>
            <a:r>
              <a:rPr lang="es-ES" sz="2000" dirty="0" err="1" smtClean="0">
                <a:cs typeface="Arial" pitchFamily="34" charset="0"/>
              </a:rPr>
              <a:t>MWh</a:t>
            </a:r>
            <a:r>
              <a:rPr lang="es-ES" sz="2000" dirty="0" smtClean="0">
                <a:cs typeface="Arial" pitchFamily="34" charset="0"/>
              </a:rPr>
              <a:t>/consumidores-año </a:t>
            </a:r>
            <a:r>
              <a:rPr lang="es-ES" sz="2000" dirty="0">
                <a:cs typeface="Arial" pitchFamily="34" charset="0"/>
              </a:rPr>
              <a:t>o </a:t>
            </a:r>
            <a:r>
              <a:rPr lang="es-ES" sz="2000" dirty="0" err="1" smtClean="0">
                <a:cs typeface="Arial" pitchFamily="34" charset="0"/>
              </a:rPr>
              <a:t>KWh</a:t>
            </a:r>
            <a:r>
              <a:rPr lang="es-ES" sz="2000" dirty="0" smtClean="0">
                <a:cs typeface="Arial" pitchFamily="34" charset="0"/>
              </a:rPr>
              <a:t>/consumidores-año</a:t>
            </a:r>
            <a:endParaRPr lang="es-ES" sz="2000" dirty="0">
              <a:cs typeface="Arial" pitchFamily="34" charset="0"/>
            </a:endParaRPr>
          </a:p>
          <a:p>
            <a:pPr algn="just" fontAlgn="auto">
              <a:spcBef>
                <a:spcPts val="0"/>
              </a:spcBef>
              <a:spcAft>
                <a:spcPts val="0"/>
              </a:spcAft>
              <a:defRPr/>
            </a:pPr>
            <a:endParaRPr lang="es-ES" sz="2000" dirty="0">
              <a:cs typeface="Arial" pitchFamily="34" charset="0"/>
            </a:endParaRPr>
          </a:p>
          <a:p>
            <a:pPr algn="just" fontAlgn="auto">
              <a:spcBef>
                <a:spcPts val="0"/>
              </a:spcBef>
              <a:spcAft>
                <a:spcPts val="0"/>
              </a:spcAft>
              <a:defRPr/>
            </a:pPr>
            <a:endParaRPr lang="es-EC" sz="2000" dirty="0">
              <a:cs typeface="Arial" pitchFamily="34" charset="0"/>
            </a:endParaRPr>
          </a:p>
          <a:p>
            <a:pPr algn="ctr" fontAlgn="auto">
              <a:spcBef>
                <a:spcPts val="0"/>
              </a:spcBef>
              <a:spcAft>
                <a:spcPts val="0"/>
              </a:spcAft>
              <a:defRPr/>
            </a:pPr>
            <a:r>
              <a:rPr lang="es-EC" sz="2000" dirty="0">
                <a:cs typeface="Arial" pitchFamily="34" charset="0"/>
              </a:rPr>
              <a:t>Se muestran los cálculos  en el </a:t>
            </a:r>
            <a:r>
              <a:rPr lang="es-EC" sz="2000" cap="all" dirty="0" smtClean="0">
                <a:cs typeface="Arial" pitchFamily="34" charset="0"/>
              </a:rPr>
              <a:t>Anexo J.</a:t>
            </a:r>
            <a:endParaRPr lang="es-EC" sz="2000" dirty="0">
              <a:cs typeface="Arial" pitchFamily="34"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63</a:t>
            </a:fld>
            <a:endParaRPr lang="es-E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CuadroTexto"/>
          <p:cNvSpPr txBox="1">
            <a:spLocks noChangeArrowheads="1"/>
          </p:cNvSpPr>
          <p:nvPr/>
        </p:nvSpPr>
        <p:spPr bwMode="auto">
          <a:xfrm>
            <a:off x="4500563" y="428625"/>
            <a:ext cx="4071965" cy="1877437"/>
          </a:xfrm>
          <a:prstGeom prst="rect">
            <a:avLst/>
          </a:prstGeom>
          <a:noFill/>
          <a:ln w="9525">
            <a:noFill/>
            <a:miter lim="800000"/>
            <a:headEnd/>
            <a:tailEnd/>
          </a:ln>
        </p:spPr>
        <p:txBody>
          <a:bodyPr wrap="square">
            <a:spAutoFit/>
          </a:bodyPr>
          <a:lstStyle/>
          <a:p>
            <a:r>
              <a:rPr lang="es-EC" sz="1600" b="1" dirty="0" smtClean="0">
                <a:latin typeface="Calibri" pitchFamily="34" charset="0"/>
              </a:rPr>
              <a:t>ENS </a:t>
            </a:r>
            <a:r>
              <a:rPr lang="es-EC" sz="1600" b="1" dirty="0">
                <a:latin typeface="Calibri" pitchFamily="34" charset="0"/>
              </a:rPr>
              <a:t>Alimentadoras de S/E Posorja año 2008</a:t>
            </a:r>
            <a:endParaRPr lang="es-ES" sz="1600" dirty="0">
              <a:latin typeface="Calibri" pitchFamily="34" charset="0"/>
            </a:endParaRPr>
          </a:p>
          <a:p>
            <a:endParaRPr lang="es-EC" sz="1600" b="1" i="1" dirty="0">
              <a:latin typeface="Calibri" pitchFamily="34" charset="0"/>
            </a:endParaRPr>
          </a:p>
          <a:p>
            <a:pPr>
              <a:buFont typeface="Arial" charset="0"/>
              <a:buChar char="•"/>
            </a:pPr>
            <a:r>
              <a:rPr lang="es-EC" sz="1400" dirty="0">
                <a:latin typeface="Calibri" pitchFamily="34" charset="0"/>
              </a:rPr>
              <a:t> El mayor ENS es el de la alimentadora Camposorja, </a:t>
            </a:r>
            <a:r>
              <a:rPr lang="es-EC" sz="1400" dirty="0" smtClean="0">
                <a:latin typeface="Calibri" pitchFamily="34" charset="0"/>
              </a:rPr>
              <a:t> 54817.60 </a:t>
            </a:r>
            <a:r>
              <a:rPr lang="es-EC" sz="1400" dirty="0" err="1">
                <a:latin typeface="Calibri" pitchFamily="34" charset="0"/>
              </a:rPr>
              <a:t>Kwh</a:t>
            </a:r>
            <a:r>
              <a:rPr lang="es-EC" sz="1400" dirty="0">
                <a:latin typeface="Calibri" pitchFamily="34" charset="0"/>
              </a:rPr>
              <a:t>/año .</a:t>
            </a:r>
            <a:endParaRPr lang="es-EC" sz="1400" b="1" i="1" dirty="0">
              <a:latin typeface="Calibri" pitchFamily="34" charset="0"/>
            </a:endParaRPr>
          </a:p>
          <a:p>
            <a:pPr>
              <a:buFont typeface="Arial" charset="0"/>
              <a:buChar char="•"/>
            </a:pPr>
            <a:r>
              <a:rPr lang="es-EC" sz="1400" dirty="0">
                <a:latin typeface="Calibri" pitchFamily="34" charset="0"/>
              </a:rPr>
              <a:t> El menor ENS es el de la alimentadora Real, </a:t>
            </a:r>
            <a:r>
              <a:rPr lang="es-EC" sz="1400" dirty="0" smtClean="0">
                <a:latin typeface="Calibri" pitchFamily="34" charset="0"/>
              </a:rPr>
              <a:t> 2319.38 </a:t>
            </a:r>
            <a:r>
              <a:rPr lang="es-EC" sz="1400" dirty="0" err="1">
                <a:latin typeface="Calibri" pitchFamily="34" charset="0"/>
              </a:rPr>
              <a:t>Kwh</a:t>
            </a:r>
            <a:r>
              <a:rPr lang="es-EC" sz="1400" dirty="0">
                <a:latin typeface="Calibri" pitchFamily="34" charset="0"/>
              </a:rPr>
              <a:t>/año.</a:t>
            </a:r>
            <a:endParaRPr lang="es-EC" sz="1400" b="1" i="1" dirty="0">
              <a:latin typeface="Calibri" pitchFamily="34" charset="0"/>
            </a:endParaRPr>
          </a:p>
          <a:p>
            <a:pPr>
              <a:buFont typeface="Arial" charset="0"/>
              <a:buChar char="•"/>
            </a:pPr>
            <a:r>
              <a:rPr lang="es-EC" sz="1400" dirty="0">
                <a:latin typeface="Calibri" pitchFamily="34" charset="0"/>
              </a:rPr>
              <a:t>  El promedio de las cuatro alimentadoras es de </a:t>
            </a:r>
            <a:r>
              <a:rPr lang="es-EC" sz="1400" dirty="0" smtClean="0">
                <a:latin typeface="Calibri" pitchFamily="34" charset="0"/>
              </a:rPr>
              <a:t>16873.51 </a:t>
            </a:r>
            <a:r>
              <a:rPr lang="es-EC" sz="1400" dirty="0" err="1">
                <a:latin typeface="Calibri" pitchFamily="34" charset="0"/>
              </a:rPr>
              <a:t>Kwh</a:t>
            </a:r>
            <a:r>
              <a:rPr lang="es-EC" sz="1400" dirty="0">
                <a:latin typeface="Calibri" pitchFamily="34" charset="0"/>
              </a:rPr>
              <a:t>/año.</a:t>
            </a:r>
            <a:endParaRPr lang="es-ES" sz="1400" dirty="0">
              <a:latin typeface="Calibri" pitchFamily="34" charset="0"/>
            </a:endParaRPr>
          </a:p>
        </p:txBody>
      </p:sp>
      <p:sp>
        <p:nvSpPr>
          <p:cNvPr id="31747" name="4 CuadroTexto"/>
          <p:cNvSpPr txBox="1">
            <a:spLocks noChangeArrowheads="1"/>
          </p:cNvSpPr>
          <p:nvPr/>
        </p:nvSpPr>
        <p:spPr bwMode="auto">
          <a:xfrm>
            <a:off x="4500563" y="2857496"/>
            <a:ext cx="4214841" cy="3785652"/>
          </a:xfrm>
          <a:prstGeom prst="rect">
            <a:avLst/>
          </a:prstGeom>
          <a:noFill/>
          <a:ln w="9525">
            <a:noFill/>
            <a:miter lim="800000"/>
            <a:headEnd/>
            <a:tailEnd/>
          </a:ln>
        </p:spPr>
        <p:txBody>
          <a:bodyPr wrap="square">
            <a:spAutoFit/>
          </a:bodyPr>
          <a:lstStyle/>
          <a:p>
            <a:r>
              <a:rPr lang="es-EC" sz="1600" b="1" dirty="0" smtClean="0">
                <a:latin typeface="Calibri" pitchFamily="34" charset="0"/>
              </a:rPr>
              <a:t>Evolución </a:t>
            </a:r>
            <a:r>
              <a:rPr lang="es-EC" sz="1600" b="1" dirty="0">
                <a:latin typeface="Calibri" pitchFamily="34" charset="0"/>
              </a:rPr>
              <a:t>del ENS de las alimentadoras de S/E Posorja durante los últimos 5 años</a:t>
            </a:r>
            <a:endParaRPr lang="es-ES" sz="1600" dirty="0">
              <a:latin typeface="Calibri" pitchFamily="34" charset="0"/>
            </a:endParaRPr>
          </a:p>
          <a:p>
            <a:pPr>
              <a:buFont typeface="Arial" charset="0"/>
              <a:buChar char="•"/>
            </a:pPr>
            <a:r>
              <a:rPr lang="es-EC" sz="1300" dirty="0">
                <a:latin typeface="Calibri" pitchFamily="34" charset="0"/>
              </a:rPr>
              <a:t> En la alimentadora Posorja se observa  un máximo valor en el año 2007</a:t>
            </a:r>
            <a:r>
              <a:rPr lang="es-ES" sz="1300" dirty="0">
                <a:latin typeface="Calibri" pitchFamily="34" charset="0"/>
              </a:rPr>
              <a:t>, es decir hubo mayor cantidad de carga no suplida durante cada interrupción en ese año  que en los otros.</a:t>
            </a:r>
            <a:endParaRPr lang="es-EC" sz="1300" dirty="0">
              <a:latin typeface="Calibri" pitchFamily="34" charset="0"/>
            </a:endParaRPr>
          </a:p>
          <a:p>
            <a:pPr>
              <a:buFont typeface="Arial" charset="0"/>
              <a:buChar char="•"/>
            </a:pPr>
            <a:r>
              <a:rPr lang="es-EC" sz="1300" dirty="0">
                <a:latin typeface="Calibri" pitchFamily="34" charset="0"/>
              </a:rPr>
              <a:t> En la alimentadora Camposorja se observa un máximo en el año 2008,</a:t>
            </a:r>
            <a:r>
              <a:rPr lang="es-ES" sz="1300" dirty="0">
                <a:latin typeface="Calibri" pitchFamily="34" charset="0"/>
              </a:rPr>
              <a:t> se tiene el mayor ENS, es decir hubo mayor cantidad de carga no suplida durante cada interrupción en ese año que en los otros.</a:t>
            </a:r>
          </a:p>
          <a:p>
            <a:pPr>
              <a:buFont typeface="Arial" charset="0"/>
              <a:buChar char="•"/>
            </a:pPr>
            <a:r>
              <a:rPr lang="es-EC" sz="1300" dirty="0">
                <a:latin typeface="Calibri" pitchFamily="34" charset="0"/>
              </a:rPr>
              <a:t>En las alimentadoras Real y Jambelí no se sigue un patrón fijo simplemente en un año aumenta y en otro disminuye hasta que en el año 2008</a:t>
            </a:r>
            <a:r>
              <a:rPr lang="es-ES" sz="1300" dirty="0">
                <a:latin typeface="Calibri" pitchFamily="34" charset="0"/>
              </a:rPr>
              <a:t> se tiene el mayor ENS, es decir mayor cantidad de carga no suplida durante cada interrupción en ese año.</a:t>
            </a:r>
          </a:p>
          <a:p>
            <a:pPr algn="ctr"/>
            <a:endParaRPr lang="es-EC" sz="1300" dirty="0">
              <a:latin typeface="Calibri" pitchFamily="34" charset="0"/>
            </a:endParaRPr>
          </a:p>
          <a:p>
            <a:pPr algn="ctr"/>
            <a:r>
              <a:rPr lang="es-EC" sz="1300" dirty="0" smtClean="0">
                <a:latin typeface="Calibri" pitchFamily="34" charset="0"/>
              </a:rPr>
              <a:t>[Anexo H.- </a:t>
            </a:r>
            <a:r>
              <a:rPr lang="es-EC" sz="1300" dirty="0">
                <a:latin typeface="Calibri" pitchFamily="34" charset="0"/>
              </a:rPr>
              <a:t>Variaciones en el número de abonados, distancias  y en la carga]</a:t>
            </a:r>
            <a:endParaRPr lang="es-ES" sz="1300" dirty="0">
              <a:latin typeface="Calibri" pitchFamily="34" charset="0"/>
            </a:endParaRPr>
          </a:p>
        </p:txBody>
      </p:sp>
      <p:pic>
        <p:nvPicPr>
          <p:cNvPr id="31748" name="Gráfico 10"/>
          <p:cNvPicPr>
            <a:picLocks noChangeArrowheads="1"/>
          </p:cNvPicPr>
          <p:nvPr/>
        </p:nvPicPr>
        <p:blipFill>
          <a:blip r:embed="rId2"/>
          <a:srcRect/>
          <a:stretch>
            <a:fillRect/>
          </a:stretch>
        </p:blipFill>
        <p:spPr bwMode="auto">
          <a:xfrm>
            <a:off x="428624" y="357188"/>
            <a:ext cx="3929061" cy="2571750"/>
          </a:xfrm>
          <a:prstGeom prst="rect">
            <a:avLst/>
          </a:prstGeom>
          <a:noFill/>
          <a:ln w="9525">
            <a:noFill/>
            <a:miter lim="800000"/>
            <a:headEnd/>
            <a:tailEnd/>
          </a:ln>
        </p:spPr>
      </p:pic>
      <p:pic>
        <p:nvPicPr>
          <p:cNvPr id="31749" name="Picture 3"/>
          <p:cNvPicPr>
            <a:picLocks noChangeAspect="1" noChangeArrowheads="1"/>
          </p:cNvPicPr>
          <p:nvPr/>
        </p:nvPicPr>
        <p:blipFill>
          <a:blip r:embed="rId3"/>
          <a:srcRect/>
          <a:stretch>
            <a:fillRect/>
          </a:stretch>
        </p:blipFill>
        <p:spPr bwMode="auto">
          <a:xfrm>
            <a:off x="357188" y="3000375"/>
            <a:ext cx="4000500" cy="3500438"/>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64</a:t>
            </a:fld>
            <a:endParaRPr lang="es-E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ráfico 55"/>
          <p:cNvPicPr>
            <a:picLocks noChangeArrowheads="1"/>
          </p:cNvPicPr>
          <p:nvPr/>
        </p:nvPicPr>
        <p:blipFill>
          <a:blip r:embed="rId2"/>
          <a:srcRect b="-73"/>
          <a:stretch>
            <a:fillRect/>
          </a:stretch>
        </p:blipFill>
        <p:spPr bwMode="auto">
          <a:xfrm>
            <a:off x="428597" y="357188"/>
            <a:ext cx="4000528" cy="2563812"/>
          </a:xfrm>
          <a:prstGeom prst="rect">
            <a:avLst/>
          </a:prstGeom>
          <a:noFill/>
          <a:ln w="9525">
            <a:noFill/>
            <a:miter lim="800000"/>
            <a:headEnd/>
            <a:tailEnd/>
          </a:ln>
        </p:spPr>
      </p:pic>
      <p:pic>
        <p:nvPicPr>
          <p:cNvPr id="30723" name="Picture 3"/>
          <p:cNvPicPr>
            <a:picLocks noChangeAspect="1" noChangeArrowheads="1"/>
          </p:cNvPicPr>
          <p:nvPr/>
        </p:nvPicPr>
        <p:blipFill>
          <a:blip r:embed="rId3"/>
          <a:srcRect/>
          <a:stretch>
            <a:fillRect/>
          </a:stretch>
        </p:blipFill>
        <p:spPr bwMode="auto">
          <a:xfrm>
            <a:off x="428625" y="3071813"/>
            <a:ext cx="4000500" cy="3286125"/>
          </a:xfrm>
          <a:prstGeom prst="rect">
            <a:avLst/>
          </a:prstGeom>
          <a:noFill/>
          <a:ln w="9525">
            <a:noFill/>
            <a:miter lim="800000"/>
            <a:headEnd/>
            <a:tailEnd/>
          </a:ln>
        </p:spPr>
      </p:pic>
      <p:sp>
        <p:nvSpPr>
          <p:cNvPr id="30724" name="3 CuadroTexto"/>
          <p:cNvSpPr txBox="1">
            <a:spLocks noChangeArrowheads="1"/>
          </p:cNvSpPr>
          <p:nvPr/>
        </p:nvSpPr>
        <p:spPr bwMode="auto">
          <a:xfrm>
            <a:off x="4500563" y="428625"/>
            <a:ext cx="4286279" cy="1877437"/>
          </a:xfrm>
          <a:prstGeom prst="rect">
            <a:avLst/>
          </a:prstGeom>
          <a:noFill/>
          <a:ln w="9525">
            <a:noFill/>
            <a:miter lim="800000"/>
            <a:headEnd/>
            <a:tailEnd/>
          </a:ln>
        </p:spPr>
        <p:txBody>
          <a:bodyPr wrap="square">
            <a:spAutoFit/>
          </a:bodyPr>
          <a:lstStyle/>
          <a:p>
            <a:r>
              <a:rPr lang="es-EC" sz="1600" b="1" dirty="0" smtClean="0">
                <a:latin typeface="Calibri" pitchFamily="34" charset="0"/>
              </a:rPr>
              <a:t>ENS </a:t>
            </a:r>
            <a:r>
              <a:rPr lang="es-EC" sz="1600" b="1" dirty="0">
                <a:latin typeface="Calibri" pitchFamily="34" charset="0"/>
              </a:rPr>
              <a:t>Alimentadoras de S/E Playas año 2008</a:t>
            </a:r>
            <a:endParaRPr lang="es-ES" sz="1600" dirty="0">
              <a:latin typeface="Calibri" pitchFamily="34" charset="0"/>
            </a:endParaRPr>
          </a:p>
          <a:p>
            <a:endParaRPr lang="es-EC" sz="1600" b="1" i="1" dirty="0">
              <a:latin typeface="Calibri" pitchFamily="34" charset="0"/>
            </a:endParaRPr>
          </a:p>
          <a:p>
            <a:pPr>
              <a:buFont typeface="Arial" charset="0"/>
              <a:buChar char="•"/>
            </a:pPr>
            <a:r>
              <a:rPr lang="es-EC" sz="1400" dirty="0">
                <a:latin typeface="Calibri" pitchFamily="34" charset="0"/>
              </a:rPr>
              <a:t> El mayor ENS es el de la alimentadora Victoria, </a:t>
            </a:r>
            <a:r>
              <a:rPr lang="es-EC" sz="1400" dirty="0" smtClean="0">
                <a:latin typeface="Calibri" pitchFamily="34" charset="0"/>
              </a:rPr>
              <a:t>12220.97 </a:t>
            </a:r>
            <a:r>
              <a:rPr lang="es-EC" sz="1400" dirty="0" err="1">
                <a:latin typeface="Calibri" pitchFamily="34" charset="0"/>
              </a:rPr>
              <a:t>Kwh</a:t>
            </a:r>
            <a:r>
              <a:rPr lang="es-EC" sz="1400" dirty="0">
                <a:latin typeface="Calibri" pitchFamily="34" charset="0"/>
              </a:rPr>
              <a:t>/año .</a:t>
            </a:r>
            <a:endParaRPr lang="es-EC" sz="1400" b="1" i="1" dirty="0">
              <a:latin typeface="Calibri" pitchFamily="34" charset="0"/>
            </a:endParaRPr>
          </a:p>
          <a:p>
            <a:pPr>
              <a:buFont typeface="Arial" charset="0"/>
              <a:buChar char="•"/>
            </a:pPr>
            <a:r>
              <a:rPr lang="es-EC" sz="1400" dirty="0">
                <a:latin typeface="Calibri" pitchFamily="34" charset="0"/>
              </a:rPr>
              <a:t> El menor ENS es el de la alimentadora Interconexión, </a:t>
            </a:r>
            <a:r>
              <a:rPr lang="es-EC" sz="1400" dirty="0" smtClean="0">
                <a:latin typeface="Calibri" pitchFamily="34" charset="0"/>
              </a:rPr>
              <a:t>7215.90 </a:t>
            </a:r>
            <a:r>
              <a:rPr lang="es-EC" sz="1400" dirty="0" err="1">
                <a:latin typeface="Calibri" pitchFamily="34" charset="0"/>
              </a:rPr>
              <a:t>Kwh</a:t>
            </a:r>
            <a:r>
              <a:rPr lang="es-EC" sz="1400" dirty="0">
                <a:latin typeface="Calibri" pitchFamily="34" charset="0"/>
              </a:rPr>
              <a:t>/año.</a:t>
            </a:r>
            <a:endParaRPr lang="es-EC" sz="1400" b="1" i="1" dirty="0">
              <a:latin typeface="Calibri" pitchFamily="34" charset="0"/>
            </a:endParaRPr>
          </a:p>
          <a:p>
            <a:pPr>
              <a:buFont typeface="Arial" charset="0"/>
              <a:buChar char="•"/>
            </a:pPr>
            <a:r>
              <a:rPr lang="es-EC" sz="1400" dirty="0">
                <a:latin typeface="Calibri" pitchFamily="34" charset="0"/>
              </a:rPr>
              <a:t>  El promedio de las cuatro alimentadoras es de </a:t>
            </a:r>
            <a:r>
              <a:rPr lang="es-EC" sz="1400" dirty="0" smtClean="0">
                <a:latin typeface="Calibri" pitchFamily="34" charset="0"/>
              </a:rPr>
              <a:t> 9654.51 </a:t>
            </a:r>
            <a:r>
              <a:rPr lang="es-EC" sz="1400" dirty="0" err="1">
                <a:latin typeface="Calibri" pitchFamily="34" charset="0"/>
              </a:rPr>
              <a:t>Kwh</a:t>
            </a:r>
            <a:r>
              <a:rPr lang="es-EC" sz="1400" dirty="0">
                <a:latin typeface="Calibri" pitchFamily="34" charset="0"/>
              </a:rPr>
              <a:t>/año.</a:t>
            </a:r>
            <a:endParaRPr lang="es-ES" sz="1400" dirty="0">
              <a:latin typeface="Calibri" pitchFamily="34" charset="0"/>
            </a:endParaRPr>
          </a:p>
        </p:txBody>
      </p:sp>
      <p:sp>
        <p:nvSpPr>
          <p:cNvPr id="30725" name="4 CuadroTexto"/>
          <p:cNvSpPr txBox="1">
            <a:spLocks noChangeArrowheads="1"/>
          </p:cNvSpPr>
          <p:nvPr/>
        </p:nvSpPr>
        <p:spPr bwMode="auto">
          <a:xfrm>
            <a:off x="4500563" y="2857500"/>
            <a:ext cx="4214841" cy="3754874"/>
          </a:xfrm>
          <a:prstGeom prst="rect">
            <a:avLst/>
          </a:prstGeom>
          <a:noFill/>
          <a:ln w="9525">
            <a:noFill/>
            <a:miter lim="800000"/>
            <a:headEnd/>
            <a:tailEnd/>
          </a:ln>
        </p:spPr>
        <p:txBody>
          <a:bodyPr wrap="square">
            <a:spAutoFit/>
          </a:bodyPr>
          <a:lstStyle/>
          <a:p>
            <a:r>
              <a:rPr lang="es-EC" sz="1500" b="1" dirty="0" smtClean="0">
                <a:latin typeface="Calibri" pitchFamily="34" charset="0"/>
              </a:rPr>
              <a:t>Evolución </a:t>
            </a:r>
            <a:r>
              <a:rPr lang="es-EC" sz="1500" b="1" dirty="0">
                <a:latin typeface="Calibri" pitchFamily="34" charset="0"/>
              </a:rPr>
              <a:t>del ENS de las alimentadoras de </a:t>
            </a:r>
            <a:r>
              <a:rPr lang="es-EC" sz="1500" b="1" dirty="0" smtClean="0">
                <a:latin typeface="Calibri" pitchFamily="34" charset="0"/>
              </a:rPr>
              <a:t> S/E </a:t>
            </a:r>
            <a:r>
              <a:rPr lang="es-EC" sz="1500" b="1" dirty="0">
                <a:latin typeface="Calibri" pitchFamily="34" charset="0"/>
              </a:rPr>
              <a:t>Playas durante los últimos 5 años</a:t>
            </a:r>
          </a:p>
          <a:p>
            <a:endParaRPr lang="es-ES" sz="1300" dirty="0">
              <a:latin typeface="Calibri" pitchFamily="34" charset="0"/>
            </a:endParaRPr>
          </a:p>
          <a:p>
            <a:pPr>
              <a:buFont typeface="Arial" charset="0"/>
              <a:buChar char="•"/>
            </a:pPr>
            <a:r>
              <a:rPr lang="es-EC" sz="1300" dirty="0">
                <a:latin typeface="Calibri" pitchFamily="34" charset="0"/>
              </a:rPr>
              <a:t>  En la alimentadora Interconexión no se sigue un patrón fijo simplemente en un año aumenta y en otro disminuye hasta que en el año 2008</a:t>
            </a:r>
            <a:r>
              <a:rPr lang="es-ES" sz="1300" dirty="0">
                <a:latin typeface="Calibri" pitchFamily="34" charset="0"/>
              </a:rPr>
              <a:t> se tiene el mayor ENS, es decir mayor cantidad de carga no suplida durante cada interrupción en ese año.</a:t>
            </a:r>
            <a:endParaRPr lang="es-EC" sz="1300" dirty="0">
              <a:latin typeface="Calibri" pitchFamily="34" charset="0"/>
            </a:endParaRPr>
          </a:p>
          <a:p>
            <a:pPr>
              <a:buFont typeface="Arial" charset="0"/>
              <a:buChar char="•"/>
            </a:pPr>
            <a:r>
              <a:rPr lang="es-EC" sz="1300" dirty="0">
                <a:latin typeface="Calibri" pitchFamily="34" charset="0"/>
              </a:rPr>
              <a:t> En la alimentadora Sector Centro se observa una pendiente en decremento, en el año 2008</a:t>
            </a:r>
            <a:r>
              <a:rPr lang="es-ES" sz="1300" dirty="0">
                <a:latin typeface="Calibri" pitchFamily="34" charset="0"/>
              </a:rPr>
              <a:t> se tiene el menor ENS, es decir menor cantidad de carga no suplida durante cada interrupción en ese año.</a:t>
            </a:r>
          </a:p>
          <a:p>
            <a:pPr>
              <a:buFont typeface="Arial" charset="0"/>
              <a:buChar char="•"/>
            </a:pPr>
            <a:r>
              <a:rPr lang="es-EC" sz="1300" dirty="0">
                <a:latin typeface="Calibri" pitchFamily="34" charset="0"/>
              </a:rPr>
              <a:t>En las alimentadoras Sector Centro y Central se observa una pendiente en disminución, con el pasar del </a:t>
            </a:r>
            <a:r>
              <a:rPr lang="es-ES" sz="1300" dirty="0">
                <a:latin typeface="Calibri" pitchFamily="34" charset="0"/>
              </a:rPr>
              <a:t>tiempo la carga ha sido suplida en su mayoría.</a:t>
            </a:r>
          </a:p>
          <a:p>
            <a:pPr algn="ctr"/>
            <a:endParaRPr lang="es-EC" sz="1300" dirty="0">
              <a:latin typeface="Calibri" pitchFamily="34" charset="0"/>
            </a:endParaRPr>
          </a:p>
          <a:p>
            <a:pPr algn="ctr"/>
            <a:r>
              <a:rPr lang="es-EC" sz="1300" dirty="0" smtClean="0">
                <a:latin typeface="Calibri" pitchFamily="34" charset="0"/>
              </a:rPr>
              <a:t>[Anexo H.- </a:t>
            </a:r>
            <a:r>
              <a:rPr lang="es-EC" sz="1300" dirty="0">
                <a:latin typeface="Calibri" pitchFamily="34" charset="0"/>
              </a:rPr>
              <a:t>Variaciones en el número de abonados, distancias  y en la carga]</a:t>
            </a:r>
            <a:endParaRPr lang="es-ES" sz="1300" dirty="0">
              <a:latin typeface="Calibri" pitchFamily="34"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65</a:t>
            </a:fld>
            <a:endParaRPr lang="es-E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Gráfico 56"/>
          <p:cNvPicPr>
            <a:picLocks noChangeArrowheads="1"/>
          </p:cNvPicPr>
          <p:nvPr/>
        </p:nvPicPr>
        <p:blipFill>
          <a:blip r:embed="rId2"/>
          <a:srcRect/>
          <a:stretch>
            <a:fillRect/>
          </a:stretch>
        </p:blipFill>
        <p:spPr bwMode="auto">
          <a:xfrm>
            <a:off x="571472" y="4089420"/>
            <a:ext cx="3643338" cy="2268538"/>
          </a:xfrm>
          <a:prstGeom prst="rect">
            <a:avLst/>
          </a:prstGeom>
          <a:noFill/>
          <a:ln w="9525">
            <a:noFill/>
            <a:miter lim="800000"/>
            <a:headEnd/>
            <a:tailEnd/>
          </a:ln>
        </p:spPr>
      </p:pic>
      <p:pic>
        <p:nvPicPr>
          <p:cNvPr id="32771" name="Gráfico 13"/>
          <p:cNvPicPr>
            <a:picLocks noChangeArrowheads="1"/>
          </p:cNvPicPr>
          <p:nvPr/>
        </p:nvPicPr>
        <p:blipFill>
          <a:blip r:embed="rId3"/>
          <a:srcRect/>
          <a:stretch>
            <a:fillRect/>
          </a:stretch>
        </p:blipFill>
        <p:spPr bwMode="auto">
          <a:xfrm>
            <a:off x="571472" y="1446216"/>
            <a:ext cx="3643312" cy="2482850"/>
          </a:xfrm>
          <a:prstGeom prst="rect">
            <a:avLst/>
          </a:prstGeom>
          <a:noFill/>
          <a:ln w="9525">
            <a:noFill/>
            <a:miter lim="800000"/>
            <a:headEnd/>
            <a:tailEnd/>
          </a:ln>
        </p:spPr>
      </p:pic>
      <p:sp>
        <p:nvSpPr>
          <p:cNvPr id="32772" name="3 CuadroTexto"/>
          <p:cNvSpPr txBox="1">
            <a:spLocks noChangeArrowheads="1"/>
          </p:cNvSpPr>
          <p:nvPr/>
        </p:nvSpPr>
        <p:spPr bwMode="auto">
          <a:xfrm>
            <a:off x="4357686" y="4071943"/>
            <a:ext cx="4214842" cy="1846659"/>
          </a:xfrm>
          <a:prstGeom prst="rect">
            <a:avLst/>
          </a:prstGeom>
          <a:noFill/>
          <a:ln w="9525">
            <a:noFill/>
            <a:miter lim="800000"/>
            <a:headEnd/>
            <a:tailEnd/>
          </a:ln>
        </p:spPr>
        <p:txBody>
          <a:bodyPr wrap="square">
            <a:spAutoFit/>
          </a:bodyPr>
          <a:lstStyle/>
          <a:p>
            <a:r>
              <a:rPr lang="es-EC" sz="1600" b="1" dirty="0" smtClean="0">
                <a:latin typeface="Calibri" pitchFamily="34" charset="0"/>
              </a:rPr>
              <a:t>AENS </a:t>
            </a:r>
            <a:r>
              <a:rPr lang="es-EC" sz="1600" b="1" dirty="0">
                <a:latin typeface="Calibri" pitchFamily="34" charset="0"/>
              </a:rPr>
              <a:t>Alimentadoras de S/E Playas año 2008.</a:t>
            </a:r>
          </a:p>
          <a:p>
            <a:endParaRPr lang="es-EC" sz="1400" b="1" i="1" dirty="0">
              <a:latin typeface="Calibri" pitchFamily="34" charset="0"/>
            </a:endParaRPr>
          </a:p>
          <a:p>
            <a:pPr>
              <a:buFont typeface="Arial" charset="0"/>
              <a:buChar char="•"/>
            </a:pPr>
            <a:r>
              <a:rPr lang="es-EC" sz="1400" dirty="0">
                <a:latin typeface="Calibri" pitchFamily="34" charset="0"/>
              </a:rPr>
              <a:t> El mayor AENS es el de la alimentadora Victoria, </a:t>
            </a:r>
            <a:r>
              <a:rPr lang="es-EC" sz="1400" dirty="0" smtClean="0">
                <a:latin typeface="Calibri" pitchFamily="34" charset="0"/>
              </a:rPr>
              <a:t>   5.22 </a:t>
            </a:r>
            <a:r>
              <a:rPr lang="es-EC" sz="1400" dirty="0" err="1">
                <a:latin typeface="Calibri" pitchFamily="34" charset="0"/>
              </a:rPr>
              <a:t>Kwh</a:t>
            </a:r>
            <a:r>
              <a:rPr lang="es-EC" sz="1400" dirty="0">
                <a:latin typeface="Calibri" pitchFamily="34" charset="0"/>
              </a:rPr>
              <a:t>/consumidor-año .</a:t>
            </a:r>
            <a:endParaRPr lang="es-EC" sz="1400" b="1" i="1" dirty="0">
              <a:latin typeface="Calibri" pitchFamily="34" charset="0"/>
            </a:endParaRPr>
          </a:p>
          <a:p>
            <a:pPr>
              <a:buFont typeface="Arial" charset="0"/>
              <a:buChar char="•"/>
            </a:pPr>
            <a:r>
              <a:rPr lang="es-EC" sz="1400" dirty="0">
                <a:latin typeface="Calibri" pitchFamily="34" charset="0"/>
              </a:rPr>
              <a:t> El menor AENS es el de la alimentadora Sector Central, </a:t>
            </a:r>
            <a:r>
              <a:rPr lang="es-EC" sz="1400" dirty="0" smtClean="0">
                <a:latin typeface="Calibri" pitchFamily="34" charset="0"/>
              </a:rPr>
              <a:t>2.46 </a:t>
            </a:r>
            <a:r>
              <a:rPr lang="es-EC" sz="1400" dirty="0" err="1">
                <a:latin typeface="Calibri" pitchFamily="34" charset="0"/>
              </a:rPr>
              <a:t>Kwh</a:t>
            </a:r>
            <a:r>
              <a:rPr lang="es-EC" sz="1400" dirty="0">
                <a:latin typeface="Calibri" pitchFamily="34" charset="0"/>
              </a:rPr>
              <a:t>/consumidor-año.</a:t>
            </a:r>
            <a:endParaRPr lang="es-EC" sz="1400" b="1" i="1" dirty="0">
              <a:latin typeface="Calibri" pitchFamily="34" charset="0"/>
            </a:endParaRPr>
          </a:p>
          <a:p>
            <a:pPr>
              <a:buFont typeface="Arial" charset="0"/>
              <a:buChar char="•"/>
            </a:pPr>
            <a:r>
              <a:rPr lang="es-EC" sz="1400" dirty="0">
                <a:latin typeface="Calibri" pitchFamily="34" charset="0"/>
              </a:rPr>
              <a:t>  El promedio de las cuatro alimentadoras es de </a:t>
            </a:r>
            <a:r>
              <a:rPr lang="es-EC" sz="1400" dirty="0" smtClean="0">
                <a:latin typeface="Calibri" pitchFamily="34" charset="0"/>
              </a:rPr>
              <a:t>      3.59 </a:t>
            </a:r>
            <a:r>
              <a:rPr lang="es-EC" sz="1400" dirty="0" err="1">
                <a:latin typeface="Calibri" pitchFamily="34" charset="0"/>
              </a:rPr>
              <a:t>Kwh</a:t>
            </a:r>
            <a:r>
              <a:rPr lang="es-EC" sz="1400" dirty="0">
                <a:latin typeface="Calibri" pitchFamily="34" charset="0"/>
              </a:rPr>
              <a:t>/consumidor-año</a:t>
            </a:r>
            <a:r>
              <a:rPr lang="es-EC" sz="1400" dirty="0" smtClean="0">
                <a:latin typeface="Calibri" pitchFamily="34" charset="0"/>
              </a:rPr>
              <a:t>.</a:t>
            </a:r>
            <a:endParaRPr lang="es-ES" dirty="0">
              <a:latin typeface="Calibri" pitchFamily="34" charset="0"/>
            </a:endParaRPr>
          </a:p>
        </p:txBody>
      </p:sp>
      <p:sp>
        <p:nvSpPr>
          <p:cNvPr id="32773" name="4 CuadroTexto"/>
          <p:cNvSpPr txBox="1">
            <a:spLocks noChangeArrowheads="1"/>
          </p:cNvSpPr>
          <p:nvPr/>
        </p:nvSpPr>
        <p:spPr bwMode="auto">
          <a:xfrm>
            <a:off x="4500562" y="1428736"/>
            <a:ext cx="4143404" cy="2123658"/>
          </a:xfrm>
          <a:prstGeom prst="rect">
            <a:avLst/>
          </a:prstGeom>
          <a:noFill/>
          <a:ln w="9525">
            <a:noFill/>
            <a:miter lim="800000"/>
            <a:headEnd/>
            <a:tailEnd/>
          </a:ln>
        </p:spPr>
        <p:txBody>
          <a:bodyPr wrap="square">
            <a:spAutoFit/>
          </a:bodyPr>
          <a:lstStyle/>
          <a:p>
            <a:r>
              <a:rPr lang="es-EC" sz="1600" b="1" dirty="0" smtClean="0">
                <a:latin typeface="Calibri" pitchFamily="34" charset="0"/>
              </a:rPr>
              <a:t>AENS </a:t>
            </a:r>
            <a:r>
              <a:rPr lang="es-EC" sz="1600" b="1" dirty="0">
                <a:latin typeface="Calibri" pitchFamily="34" charset="0"/>
              </a:rPr>
              <a:t>Alimentadoras de S/E Posorja año 2008.</a:t>
            </a:r>
          </a:p>
          <a:p>
            <a:endParaRPr lang="es-EC" sz="1400" b="1" i="1" dirty="0">
              <a:latin typeface="Calibri" pitchFamily="34" charset="0"/>
            </a:endParaRPr>
          </a:p>
          <a:p>
            <a:pPr>
              <a:buFont typeface="Arial" charset="0"/>
              <a:buChar char="•"/>
            </a:pPr>
            <a:r>
              <a:rPr lang="es-EC" sz="1400" dirty="0">
                <a:latin typeface="Calibri" pitchFamily="34" charset="0"/>
              </a:rPr>
              <a:t> El mayor AENS es el de la alimentadora Camposorja </a:t>
            </a:r>
            <a:r>
              <a:rPr lang="es-EC" sz="1400" dirty="0" smtClean="0">
                <a:latin typeface="Calibri" pitchFamily="34" charset="0"/>
              </a:rPr>
              <a:t>13.54 </a:t>
            </a:r>
            <a:r>
              <a:rPr lang="es-EC" sz="1400" dirty="0" err="1">
                <a:latin typeface="Calibri" pitchFamily="34" charset="0"/>
              </a:rPr>
              <a:t>Kwh</a:t>
            </a:r>
            <a:r>
              <a:rPr lang="es-EC" sz="1400" dirty="0">
                <a:latin typeface="Calibri" pitchFamily="34" charset="0"/>
              </a:rPr>
              <a:t>/consumidor-año .</a:t>
            </a:r>
            <a:endParaRPr lang="es-EC" sz="1400" b="1" i="1" dirty="0">
              <a:latin typeface="Calibri" pitchFamily="34" charset="0"/>
            </a:endParaRPr>
          </a:p>
          <a:p>
            <a:pPr>
              <a:buFont typeface="Arial" charset="0"/>
              <a:buChar char="•"/>
            </a:pPr>
            <a:r>
              <a:rPr lang="es-EC" sz="1400" dirty="0">
                <a:latin typeface="Calibri" pitchFamily="34" charset="0"/>
              </a:rPr>
              <a:t> El menor AENS es el de la alimentadora Real, </a:t>
            </a:r>
            <a:r>
              <a:rPr lang="es-EC" sz="1400" dirty="0" smtClean="0">
                <a:latin typeface="Calibri" pitchFamily="34" charset="0"/>
              </a:rPr>
              <a:t>       1.56 </a:t>
            </a:r>
            <a:r>
              <a:rPr lang="es-EC" sz="1400" dirty="0" err="1">
                <a:latin typeface="Calibri" pitchFamily="34" charset="0"/>
              </a:rPr>
              <a:t>Kwh</a:t>
            </a:r>
            <a:r>
              <a:rPr lang="es-EC" sz="1400" dirty="0">
                <a:latin typeface="Calibri" pitchFamily="34" charset="0"/>
              </a:rPr>
              <a:t>/consumidor-año.</a:t>
            </a:r>
            <a:endParaRPr lang="es-EC" sz="1400" b="1" i="1" dirty="0">
              <a:latin typeface="Calibri" pitchFamily="34" charset="0"/>
            </a:endParaRPr>
          </a:p>
          <a:p>
            <a:pPr>
              <a:buFont typeface="Arial" charset="0"/>
              <a:buChar char="•"/>
            </a:pPr>
            <a:r>
              <a:rPr lang="es-EC" sz="1400" dirty="0">
                <a:latin typeface="Calibri" pitchFamily="34" charset="0"/>
              </a:rPr>
              <a:t>  El promedio de las cuatro alimentadoras es de </a:t>
            </a:r>
            <a:r>
              <a:rPr lang="es-EC" sz="1400" dirty="0" smtClean="0">
                <a:latin typeface="Calibri" pitchFamily="34" charset="0"/>
              </a:rPr>
              <a:t>     5.82 </a:t>
            </a:r>
            <a:r>
              <a:rPr lang="es-EC" sz="1400" dirty="0" err="1">
                <a:latin typeface="Calibri" pitchFamily="34" charset="0"/>
              </a:rPr>
              <a:t>Kwh</a:t>
            </a:r>
            <a:r>
              <a:rPr lang="es-EC" sz="1400" dirty="0">
                <a:latin typeface="Calibri" pitchFamily="34" charset="0"/>
              </a:rPr>
              <a:t>/consumidor-año.</a:t>
            </a:r>
            <a:endParaRPr lang="es-ES" sz="1400" dirty="0">
              <a:latin typeface="Calibri" pitchFamily="34" charset="0"/>
            </a:endParaRPr>
          </a:p>
          <a:p>
            <a:pPr algn="just"/>
            <a:endParaRPr lang="es-ES" dirty="0">
              <a:latin typeface="Calibri" pitchFamily="34" charset="0"/>
            </a:endParaRPr>
          </a:p>
        </p:txBody>
      </p:sp>
      <p:sp>
        <p:nvSpPr>
          <p:cNvPr id="8"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Diagnostico de índices de calidad </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66</a:t>
            </a:fld>
            <a:endParaRPr lang="es-E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Gráfico 59"/>
          <p:cNvPicPr>
            <a:picLocks noChangeArrowheads="1"/>
          </p:cNvPicPr>
          <p:nvPr/>
        </p:nvPicPr>
        <p:blipFill>
          <a:blip r:embed="rId2"/>
          <a:srcRect b="-114"/>
          <a:stretch>
            <a:fillRect/>
          </a:stretch>
        </p:blipFill>
        <p:spPr bwMode="auto">
          <a:xfrm>
            <a:off x="357188" y="1500188"/>
            <a:ext cx="4333875" cy="2303462"/>
          </a:xfrm>
          <a:prstGeom prst="rect">
            <a:avLst/>
          </a:prstGeom>
          <a:noFill/>
          <a:ln w="9525">
            <a:noFill/>
            <a:miter lim="800000"/>
            <a:headEnd/>
            <a:tailEnd/>
          </a:ln>
        </p:spPr>
      </p:pic>
      <p:pic>
        <p:nvPicPr>
          <p:cNvPr id="33796" name="Gráfico 60"/>
          <p:cNvPicPr>
            <a:picLocks noChangeArrowheads="1"/>
          </p:cNvPicPr>
          <p:nvPr/>
        </p:nvPicPr>
        <p:blipFill>
          <a:blip r:embed="rId3"/>
          <a:srcRect b="-114"/>
          <a:stretch>
            <a:fillRect/>
          </a:stretch>
        </p:blipFill>
        <p:spPr bwMode="auto">
          <a:xfrm>
            <a:off x="428625" y="4071938"/>
            <a:ext cx="4286250" cy="2387600"/>
          </a:xfrm>
          <a:prstGeom prst="rect">
            <a:avLst/>
          </a:prstGeom>
          <a:noFill/>
          <a:ln w="9525">
            <a:noFill/>
            <a:miter lim="800000"/>
            <a:headEnd/>
            <a:tailEnd/>
          </a:ln>
        </p:spPr>
      </p:pic>
      <p:sp>
        <p:nvSpPr>
          <p:cNvPr id="33797" name="4 CuadroTexto"/>
          <p:cNvSpPr txBox="1">
            <a:spLocks noChangeArrowheads="1"/>
          </p:cNvSpPr>
          <p:nvPr/>
        </p:nvSpPr>
        <p:spPr bwMode="auto">
          <a:xfrm>
            <a:off x="4929188" y="1500188"/>
            <a:ext cx="3786187" cy="2185987"/>
          </a:xfrm>
          <a:prstGeom prst="rect">
            <a:avLst/>
          </a:prstGeom>
          <a:noFill/>
          <a:ln w="9525">
            <a:noFill/>
            <a:miter lim="800000"/>
            <a:headEnd/>
            <a:tailEnd/>
          </a:ln>
        </p:spPr>
        <p:txBody>
          <a:bodyPr>
            <a:spAutoFit/>
          </a:bodyPr>
          <a:lstStyle/>
          <a:p>
            <a:pPr algn="just"/>
            <a:r>
              <a:rPr lang="es-EC" sz="1600" b="1" dirty="0" smtClean="0">
                <a:latin typeface="Calibri" pitchFamily="34" charset="0"/>
              </a:rPr>
              <a:t>Comparación </a:t>
            </a:r>
            <a:r>
              <a:rPr lang="es-EC" sz="1600" b="1" dirty="0">
                <a:latin typeface="Calibri" pitchFamily="34" charset="0"/>
              </a:rPr>
              <a:t>de ENS de S/E Playas y S/E Posorja año 2008.</a:t>
            </a:r>
          </a:p>
          <a:p>
            <a:endParaRPr lang="es-EC" sz="1600" b="1" i="1" dirty="0">
              <a:latin typeface="Calibri" pitchFamily="34" charset="0"/>
            </a:endParaRPr>
          </a:p>
          <a:p>
            <a:pPr algn="just"/>
            <a:r>
              <a:rPr lang="es-EC" sz="1400" dirty="0">
                <a:latin typeface="Calibri" pitchFamily="34" charset="0"/>
              </a:rPr>
              <a:t>El ENS de  S/E Playas son mucho menores a los de S/E Posorja, es decir que en relación con esta las S/E Playas analizada presentan menos energía no suplida durante las interrupciones en el año 2008.</a:t>
            </a:r>
            <a:endParaRPr lang="es-ES" sz="1400" dirty="0">
              <a:latin typeface="Calibri" pitchFamily="34" charset="0"/>
            </a:endParaRPr>
          </a:p>
          <a:p>
            <a:endParaRPr lang="es-ES" dirty="0">
              <a:latin typeface="Calibri" pitchFamily="34" charset="0"/>
            </a:endParaRPr>
          </a:p>
        </p:txBody>
      </p:sp>
      <p:sp>
        <p:nvSpPr>
          <p:cNvPr id="33798" name="5 CuadroTexto"/>
          <p:cNvSpPr txBox="1">
            <a:spLocks noChangeArrowheads="1"/>
          </p:cNvSpPr>
          <p:nvPr/>
        </p:nvSpPr>
        <p:spPr bwMode="auto">
          <a:xfrm>
            <a:off x="5000625" y="4214813"/>
            <a:ext cx="3786188" cy="1908175"/>
          </a:xfrm>
          <a:prstGeom prst="rect">
            <a:avLst/>
          </a:prstGeom>
          <a:noFill/>
          <a:ln w="9525">
            <a:noFill/>
            <a:miter lim="800000"/>
            <a:headEnd/>
            <a:tailEnd/>
          </a:ln>
        </p:spPr>
        <p:txBody>
          <a:bodyPr>
            <a:spAutoFit/>
          </a:bodyPr>
          <a:lstStyle/>
          <a:p>
            <a:pPr algn="just"/>
            <a:r>
              <a:rPr lang="es-EC" sz="1600" b="1" dirty="0" smtClean="0">
                <a:latin typeface="Calibri" pitchFamily="34" charset="0"/>
              </a:rPr>
              <a:t>Comparación </a:t>
            </a:r>
            <a:r>
              <a:rPr lang="es-EC" sz="1600" b="1" dirty="0">
                <a:latin typeface="Calibri" pitchFamily="34" charset="0"/>
              </a:rPr>
              <a:t>de AENS de S/E Playas y S/E Posorja año 2008.</a:t>
            </a:r>
          </a:p>
          <a:p>
            <a:pPr algn="just"/>
            <a:endParaRPr lang="es-EC" sz="1600" b="1" i="1" dirty="0">
              <a:latin typeface="Calibri" pitchFamily="34" charset="0"/>
            </a:endParaRPr>
          </a:p>
          <a:p>
            <a:pPr algn="just"/>
            <a:r>
              <a:rPr lang="es-EC" sz="1400" dirty="0">
                <a:latin typeface="Calibri" pitchFamily="34" charset="0"/>
              </a:rPr>
              <a:t>El valor del AENS de  S/E Playas son mucho menores a los de S/E Posorja, es decir que en S/E Playas hay una menor r</a:t>
            </a:r>
            <a:r>
              <a:rPr lang="es-ES" sz="1400" dirty="0"/>
              <a:t>elación de energía total no suplida con el número total de clientes servidos</a:t>
            </a:r>
            <a:r>
              <a:rPr lang="es-EC" sz="1400" dirty="0">
                <a:solidFill>
                  <a:srgbClr val="FF0000"/>
                </a:solidFill>
                <a:latin typeface="Calibri" pitchFamily="34" charset="0"/>
              </a:rPr>
              <a:t>.</a:t>
            </a:r>
            <a:endParaRPr lang="es-ES" dirty="0">
              <a:solidFill>
                <a:srgbClr val="FF0000"/>
              </a:solidFill>
              <a:latin typeface="Calibri" pitchFamily="34" charset="0"/>
            </a:endParaRPr>
          </a:p>
        </p:txBody>
      </p:sp>
      <p:sp>
        <p:nvSpPr>
          <p:cNvPr id="7"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Diagnostico de índices de calidad </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67</a:t>
            </a:fld>
            <a:endParaRPr lang="es-E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57290" y="2357430"/>
            <a:ext cx="7072362" cy="1071570"/>
          </a:xfrm>
        </p:spPr>
        <p:txBody>
          <a:bodyPr>
            <a:normAutofit fontScale="92500" lnSpcReduction="20000"/>
          </a:bodyPr>
          <a:lstStyle/>
          <a:p>
            <a:r>
              <a:rPr lang="es-ES" b="1" dirty="0" smtClean="0">
                <a:solidFill>
                  <a:schemeClr val="tx1"/>
                </a:solidFill>
                <a:latin typeface="Arial" pitchFamily="34" charset="0"/>
                <a:cs typeface="Arial" pitchFamily="34" charset="0"/>
              </a:rPr>
              <a:t>REDISEÑO DEL SISTEMA ELÉCTRICO, PRUEBAS Y ANÁLISIS DE RESULTADOS</a:t>
            </a:r>
            <a:endParaRPr lang="es-ES" dirty="0">
              <a:solidFill>
                <a:schemeClr val="tx1"/>
              </a:solidFill>
              <a:latin typeface="Arial" pitchFamily="34" charset="0"/>
              <a:cs typeface="Arial" pitchFamily="34" charset="0"/>
            </a:endParaRPr>
          </a:p>
        </p:txBody>
      </p:sp>
      <p:sp>
        <p:nvSpPr>
          <p:cNvPr id="4" name="3 CuadroTexto"/>
          <p:cNvSpPr txBox="1"/>
          <p:nvPr/>
        </p:nvSpPr>
        <p:spPr>
          <a:xfrm>
            <a:off x="785786" y="3857628"/>
            <a:ext cx="7643866" cy="1015663"/>
          </a:xfrm>
          <a:prstGeom prst="rect">
            <a:avLst/>
          </a:prstGeom>
          <a:noFill/>
        </p:spPr>
        <p:txBody>
          <a:bodyPr wrap="square" rtlCol="0">
            <a:spAutoFit/>
          </a:bodyPr>
          <a:lstStyle/>
          <a:p>
            <a:pPr algn="just"/>
            <a:r>
              <a:rPr lang="es-EC" sz="2000" dirty="0" smtClean="0"/>
              <a:t>A continuación se exponen 3 alternativas de rediseño que permita aumentar la confiabilidad de las Subestaciones Playas y Posorja.</a:t>
            </a:r>
            <a:endParaRPr lang="es-ES" sz="2000" dirty="0">
              <a:latin typeface="Arial" pitchFamily="34" charset="0"/>
              <a:cs typeface="Arial" pitchFamily="34"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68</a:t>
            </a:fld>
            <a:endParaRPr lang="es-E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714488"/>
            <a:ext cx="7786742" cy="4168773"/>
          </a:xfrm>
        </p:spPr>
        <p:txBody>
          <a:bodyPr>
            <a:normAutofit/>
          </a:bodyPr>
          <a:lstStyle/>
          <a:p>
            <a:pPr algn="just">
              <a:buNone/>
            </a:pPr>
            <a:r>
              <a:rPr lang="es-ES" sz="2000" dirty="0" smtClean="0">
                <a:cs typeface="Arial" pitchFamily="34" charset="0"/>
              </a:rPr>
              <a:t>	Para el cálculo de los índices de confiabilidad para el rediseño se consideró:</a:t>
            </a:r>
          </a:p>
          <a:p>
            <a:pPr algn="just">
              <a:buNone/>
            </a:pPr>
            <a:endParaRPr lang="es-ES" sz="2000" dirty="0" smtClean="0">
              <a:cs typeface="Arial" pitchFamily="34" charset="0"/>
            </a:endParaRPr>
          </a:p>
          <a:p>
            <a:pPr algn="just"/>
            <a:r>
              <a:rPr lang="es-ES" sz="2000" dirty="0" smtClean="0">
                <a:cs typeface="Arial" pitchFamily="34" charset="0"/>
              </a:rPr>
              <a:t>	Los tiempos de restauración y maniobra manual.</a:t>
            </a:r>
          </a:p>
          <a:p>
            <a:pPr algn="just"/>
            <a:endParaRPr lang="es-ES" sz="2000" dirty="0" smtClean="0">
              <a:cs typeface="Arial" pitchFamily="34" charset="0"/>
            </a:endParaRPr>
          </a:p>
          <a:p>
            <a:pPr algn="just"/>
            <a:r>
              <a:rPr lang="es-ES" sz="2000" dirty="0" smtClean="0">
                <a:cs typeface="Arial" pitchFamily="34" charset="0"/>
              </a:rPr>
              <a:t>	Las tasas de falla de las líneas.</a:t>
            </a:r>
          </a:p>
          <a:p>
            <a:pPr algn="just"/>
            <a:endParaRPr lang="es-ES" sz="2000" dirty="0" smtClean="0">
              <a:cs typeface="Arial" pitchFamily="34" charset="0"/>
            </a:endParaRPr>
          </a:p>
          <a:p>
            <a:pPr algn="just"/>
            <a:r>
              <a:rPr lang="es-ES" sz="2000" dirty="0" smtClean="0">
                <a:cs typeface="Arial" pitchFamily="34" charset="0"/>
              </a:rPr>
              <a:t>	Probabilidad de que un equipo de protección no 	reconozca ni aísle la falla.</a:t>
            </a:r>
            <a:endParaRPr lang="es-ES" sz="2000" dirty="0">
              <a:cs typeface="Arial" pitchFamily="34" charset="0"/>
            </a:endParaRPr>
          </a:p>
        </p:txBody>
      </p:sp>
      <p:sp>
        <p:nvSpPr>
          <p:cNvPr id="4"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Determinación de parámetros </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69</a:t>
            </a:fld>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728138"/>
          <a:ext cx="8229600" cy="3772564"/>
        </p:xfrm>
        <a:graphic>
          <a:graphicData uri="http://schemas.openxmlformats.org/drawingml/2006/table">
            <a:tbl>
              <a:tblPr firstRow="1" firstCol="1" bandRow="1" bandCol="1">
                <a:tableStyleId>{69012ECD-51FC-41F1-AA8D-1B2483CD663E}</a:tableStyleId>
              </a:tblPr>
              <a:tblGrid>
                <a:gridCol w="1645920"/>
                <a:gridCol w="1645920"/>
                <a:gridCol w="1645920"/>
                <a:gridCol w="1645920"/>
                <a:gridCol w="1645920"/>
              </a:tblGrid>
              <a:tr h="785818">
                <a:tc>
                  <a:txBody>
                    <a:bodyPr/>
                    <a:lstStyle/>
                    <a:p>
                      <a:pPr algn="ctr">
                        <a:lnSpc>
                          <a:spcPct val="115000"/>
                        </a:lnSpc>
                        <a:spcAft>
                          <a:spcPts val="0"/>
                        </a:spcAft>
                      </a:pPr>
                      <a:r>
                        <a:rPr lang="es-ES" sz="1200" dirty="0" smtClean="0"/>
                        <a:t>Alimentadoras</a:t>
                      </a:r>
                      <a:endParaRPr lang="es-EC" sz="1100" dirty="0">
                        <a:solidFill>
                          <a:schemeClr val="tx1"/>
                        </a:solidFill>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a:t>Longitud 3Ø </a:t>
                      </a:r>
                      <a:endParaRPr lang="es-ES" sz="1200" dirty="0" smtClean="0"/>
                    </a:p>
                    <a:p>
                      <a:pPr algn="ctr">
                        <a:lnSpc>
                          <a:spcPct val="115000"/>
                        </a:lnSpc>
                        <a:spcAft>
                          <a:spcPts val="0"/>
                        </a:spcAft>
                      </a:pPr>
                      <a:r>
                        <a:rPr lang="es-ES" sz="1200" dirty="0" smtClean="0"/>
                        <a:t>Km.</a:t>
                      </a:r>
                      <a:endParaRPr lang="es-EC" sz="1100" dirty="0">
                        <a:solidFill>
                          <a:schemeClr val="tx1"/>
                        </a:solidFill>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a:t>Longitud 2Ø </a:t>
                      </a:r>
                      <a:endParaRPr lang="es-ES" sz="1200" dirty="0" smtClean="0"/>
                    </a:p>
                    <a:p>
                      <a:pPr algn="ctr">
                        <a:lnSpc>
                          <a:spcPct val="115000"/>
                        </a:lnSpc>
                        <a:spcAft>
                          <a:spcPts val="0"/>
                        </a:spcAft>
                      </a:pPr>
                      <a:r>
                        <a:rPr lang="es-ES" sz="1200" dirty="0" smtClean="0"/>
                        <a:t>Km.</a:t>
                      </a:r>
                      <a:endParaRPr lang="es-EC" sz="1100" dirty="0">
                        <a:solidFill>
                          <a:schemeClr val="tx1"/>
                        </a:solidFill>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a:t>Longitud </a:t>
                      </a:r>
                      <a:r>
                        <a:rPr lang="es-ES" sz="1200" dirty="0" smtClean="0"/>
                        <a:t>1 Ø </a:t>
                      </a:r>
                    </a:p>
                    <a:p>
                      <a:pPr algn="ctr">
                        <a:lnSpc>
                          <a:spcPct val="115000"/>
                        </a:lnSpc>
                        <a:spcAft>
                          <a:spcPts val="0"/>
                        </a:spcAft>
                      </a:pPr>
                      <a:r>
                        <a:rPr lang="es-ES" sz="1200" dirty="0" smtClean="0"/>
                        <a:t>Km.</a:t>
                      </a:r>
                      <a:endParaRPr lang="es-EC" sz="1100" dirty="0">
                        <a:solidFill>
                          <a:schemeClr val="tx1"/>
                        </a:solidFill>
                        <a:latin typeface="Calibri"/>
                        <a:ea typeface="Times New Roman"/>
                        <a:cs typeface="Times New Roman"/>
                      </a:endParaRPr>
                    </a:p>
                  </a:txBody>
                  <a:tcPr marL="44450" marR="44450" marT="0" marB="0" anchor="ctr"/>
                </a:tc>
                <a:tc>
                  <a:txBody>
                    <a:bodyPr/>
                    <a:lstStyle/>
                    <a:p>
                      <a:pPr algn="ctr">
                        <a:lnSpc>
                          <a:spcPct val="115000"/>
                        </a:lnSpc>
                        <a:spcAft>
                          <a:spcPts val="1000"/>
                        </a:spcAft>
                      </a:pPr>
                      <a:r>
                        <a:rPr lang="es-ES" sz="1200" dirty="0"/>
                        <a:t>Capacidad Instalada </a:t>
                      </a:r>
                      <a:r>
                        <a:rPr lang="es-ES" sz="1200" dirty="0" smtClean="0"/>
                        <a:t>Mva.</a:t>
                      </a:r>
                      <a:endParaRPr lang="es-EC" sz="1100" dirty="0">
                        <a:solidFill>
                          <a:schemeClr val="tx1"/>
                        </a:solidFill>
                        <a:latin typeface="Calibri"/>
                        <a:ea typeface="Times New Roman"/>
                        <a:cs typeface="Times New Roman"/>
                      </a:endParaRPr>
                    </a:p>
                  </a:txBody>
                  <a:tcPr marL="44450" marR="44450" marT="0" marB="0" anchor="ctr"/>
                </a:tc>
              </a:tr>
              <a:tr h="785818">
                <a:tc>
                  <a:txBody>
                    <a:bodyPr/>
                    <a:lstStyle/>
                    <a:p>
                      <a:pPr algn="ctr">
                        <a:lnSpc>
                          <a:spcPct val="115000"/>
                        </a:lnSpc>
                        <a:spcAft>
                          <a:spcPts val="0"/>
                        </a:spcAft>
                      </a:pPr>
                      <a:r>
                        <a:rPr lang="es-ES" sz="1400" dirty="0"/>
                        <a:t>Posorja</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17.09</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2.43</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0.72</a:t>
                      </a:r>
                      <a:endParaRPr lang="es-EC" sz="1400" dirty="0">
                        <a:latin typeface="Calibri"/>
                        <a:ea typeface="Times New Roman"/>
                        <a:cs typeface="Times New Roman"/>
                      </a:endParaRPr>
                    </a:p>
                  </a:txBody>
                  <a:tcPr marL="44450" marR="44450" marT="0" marB="0" anchor="ctr"/>
                </a:tc>
              </a:tr>
              <a:tr h="714380">
                <a:tc>
                  <a:txBody>
                    <a:bodyPr/>
                    <a:lstStyle/>
                    <a:p>
                      <a:pPr algn="ctr">
                        <a:lnSpc>
                          <a:spcPct val="115000"/>
                        </a:lnSpc>
                        <a:spcAft>
                          <a:spcPts val="0"/>
                        </a:spcAft>
                      </a:pPr>
                      <a:r>
                        <a:rPr lang="es-ES" sz="1400" spc="-50"/>
                        <a:t>Real</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2.78</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0.09</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0.96</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0.82</a:t>
                      </a:r>
                      <a:endParaRPr lang="es-EC" sz="1400" dirty="0">
                        <a:latin typeface="Calibri"/>
                        <a:ea typeface="Times New Roman"/>
                        <a:cs typeface="Times New Roman"/>
                      </a:endParaRPr>
                    </a:p>
                  </a:txBody>
                  <a:tcPr marL="44450" marR="44450" marT="0" marB="0" anchor="ctr"/>
                </a:tc>
              </a:tr>
              <a:tr h="714380">
                <a:tc>
                  <a:txBody>
                    <a:bodyPr/>
                    <a:lstStyle/>
                    <a:p>
                      <a:pPr algn="ctr">
                        <a:lnSpc>
                          <a:spcPct val="115000"/>
                        </a:lnSpc>
                        <a:spcAft>
                          <a:spcPts val="0"/>
                        </a:spcAft>
                      </a:pPr>
                      <a:r>
                        <a:rPr lang="es-ES" sz="1400"/>
                        <a:t>Jambelí</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2.76</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a:t>0</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1.58</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0.65</a:t>
                      </a:r>
                      <a:endParaRPr lang="es-EC" sz="1400" dirty="0">
                        <a:latin typeface="Calibri"/>
                        <a:ea typeface="Times New Roman"/>
                        <a:cs typeface="Times New Roman"/>
                      </a:endParaRPr>
                    </a:p>
                  </a:txBody>
                  <a:tcPr marL="44450" marR="44450" marT="0" marB="0" anchor="ctr"/>
                </a:tc>
              </a:tr>
              <a:tr h="772168">
                <a:tc>
                  <a:txBody>
                    <a:bodyPr/>
                    <a:lstStyle/>
                    <a:p>
                      <a:pPr algn="ctr">
                        <a:lnSpc>
                          <a:spcPct val="115000"/>
                        </a:lnSpc>
                        <a:spcAft>
                          <a:spcPts val="0"/>
                        </a:spcAft>
                      </a:pPr>
                      <a:r>
                        <a:rPr lang="es-ES" sz="1400" spc="-50"/>
                        <a:t>Camposorja</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18.56</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0</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7.26</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1.88</a:t>
                      </a:r>
                      <a:endParaRPr lang="es-EC" sz="1400" dirty="0">
                        <a:latin typeface="Calibri"/>
                        <a:ea typeface="Times New Roman"/>
                        <a:cs typeface="Times New Roman"/>
                      </a:endParaRPr>
                    </a:p>
                  </a:txBody>
                  <a:tcPr marL="44450" marR="44450" marT="0" marB="0" anchor="ctr"/>
                </a:tc>
              </a:tr>
            </a:tbl>
          </a:graphicData>
        </a:graphic>
      </p:graphicFrame>
      <p:sp>
        <p:nvSpPr>
          <p:cNvPr id="2" name="1 Título"/>
          <p:cNvSpPr>
            <a:spLocks noGrp="1"/>
          </p:cNvSpPr>
          <p:nvPr>
            <p:ph type="title"/>
          </p:nvPr>
        </p:nvSpPr>
        <p:spPr/>
        <p:txBody>
          <a:bodyPr>
            <a:noAutofit/>
          </a:bodyPr>
          <a:lstStyle/>
          <a:p>
            <a:pPr algn="l"/>
            <a:r>
              <a:rPr lang="es-EC" sz="3200" b="1" dirty="0" smtClean="0"/>
              <a:t>Alimentadoras de la S/E Posorja</a:t>
            </a:r>
            <a:endParaRPr lang="es-EC" sz="3200"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7</a:t>
            </a:fld>
            <a:endParaRPr lang="es-E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1714488"/>
            <a:ext cx="8001056" cy="4786346"/>
          </a:xfrm>
        </p:spPr>
        <p:txBody>
          <a:bodyPr>
            <a:noAutofit/>
          </a:bodyPr>
          <a:lstStyle/>
          <a:p>
            <a:pPr algn="just">
              <a:buNone/>
            </a:pPr>
            <a:r>
              <a:rPr lang="es-ES" sz="2000" dirty="0" smtClean="0">
                <a:latin typeface="Arial" pitchFamily="34" charset="0"/>
                <a:cs typeface="Arial" pitchFamily="34" charset="0"/>
              </a:rPr>
              <a:t>	</a:t>
            </a:r>
            <a:r>
              <a:rPr lang="es-ES" sz="2000" dirty="0" smtClean="0">
                <a:cs typeface="Arial" pitchFamily="34" charset="0"/>
              </a:rPr>
              <a:t>Conlleva ubicar los puntos de transferencia para la interconexión entre alimentadoras, en el caso  actual tenemos 7 puntos de transferencia, en nuestro rediseño aumentaremos tres puntos más que nos parecieron parte clave de la topología de la red, aclaramos que </a:t>
            </a:r>
            <a:r>
              <a:rPr lang="es-ES" sz="2000" dirty="0" err="1" smtClean="0">
                <a:cs typeface="Arial" pitchFamily="34" charset="0"/>
              </a:rPr>
              <a:t>Cnel</a:t>
            </a:r>
            <a:r>
              <a:rPr lang="es-ES" sz="2000" dirty="0" smtClean="0">
                <a:cs typeface="Arial" pitchFamily="34" charset="0"/>
              </a:rPr>
              <a:t> Regional Sta. Elena - División Playas utiliza las cajas fusibles como switch para transferencia de carga, con capacidad de 100K.</a:t>
            </a:r>
          </a:p>
          <a:p>
            <a:pPr algn="just">
              <a:buNone/>
            </a:pPr>
            <a:endParaRPr lang="es-ES" sz="2000" dirty="0" smtClean="0">
              <a:cs typeface="Arial" pitchFamily="34" charset="0"/>
            </a:endParaRPr>
          </a:p>
          <a:p>
            <a:pPr algn="just">
              <a:buNone/>
            </a:pPr>
            <a:r>
              <a:rPr lang="es-ES" sz="2000" dirty="0" smtClean="0">
                <a:cs typeface="Arial" pitchFamily="34" charset="0"/>
              </a:rPr>
              <a:t>		</a:t>
            </a:r>
          </a:p>
          <a:p>
            <a:pPr algn="ctr">
              <a:buNone/>
            </a:pPr>
            <a:r>
              <a:rPr lang="es-ES" sz="2000" dirty="0" smtClean="0">
                <a:cs typeface="Arial" pitchFamily="34" charset="0"/>
              </a:rPr>
              <a:t>Cálculos de las alimentadores rediseñadas [Anexo M]. </a:t>
            </a:r>
          </a:p>
          <a:p>
            <a:pPr algn="just">
              <a:buNone/>
            </a:pPr>
            <a:endParaRPr lang="es-ES" sz="2400" dirty="0">
              <a:latin typeface="Arial" pitchFamily="34" charset="0"/>
              <a:cs typeface="Arial" pitchFamily="34" charset="0"/>
            </a:endParaRPr>
          </a:p>
        </p:txBody>
      </p:sp>
      <p:sp>
        <p:nvSpPr>
          <p:cNvPr id="4"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Alternativa 1: Puntos de conexión – desconexión entre</a:t>
            </a:r>
            <a:r>
              <a:rPr kumimoji="0" lang="es-EC" sz="32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alimentadoras</a:t>
            </a: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70</a:t>
            </a:fld>
            <a:endParaRPr lang="es-E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785786" y="1357298"/>
          <a:ext cx="7572428" cy="3286148"/>
        </p:xfrm>
        <a:graphic>
          <a:graphicData uri="http://schemas.openxmlformats.org/drawingml/2006/table">
            <a:tbl>
              <a:tblPr firstRow="1" firstCol="1" bandRow="1" bandCol="1">
                <a:tableStyleId>{69012ECD-51FC-41F1-AA8D-1B2483CD663E}</a:tableStyleId>
              </a:tblPr>
              <a:tblGrid>
                <a:gridCol w="566652"/>
                <a:gridCol w="862109"/>
                <a:gridCol w="857256"/>
                <a:gridCol w="928694"/>
                <a:gridCol w="928694"/>
                <a:gridCol w="857256"/>
                <a:gridCol w="857256"/>
                <a:gridCol w="785818"/>
                <a:gridCol w="928693"/>
              </a:tblGrid>
              <a:tr h="272326">
                <a:tc>
                  <a:txBody>
                    <a:bodyPr/>
                    <a:lstStyle/>
                    <a:p>
                      <a:pPr algn="ctr"/>
                      <a:endParaRPr lang="es-ES" sz="1100" dirty="0">
                        <a:latin typeface="+mn-lt"/>
                        <a:ea typeface="Times New Roman"/>
                        <a:cs typeface="Times New Roman"/>
                      </a:endParaRPr>
                    </a:p>
                  </a:txBody>
                  <a:tcPr marL="42553" marR="42553" marT="0" marB="0" anchor="ctr"/>
                </a:tc>
                <a:tc gridSpan="2">
                  <a:txBody>
                    <a:bodyPr/>
                    <a:lstStyle/>
                    <a:p>
                      <a:pPr algn="ctr">
                        <a:lnSpc>
                          <a:spcPct val="115000"/>
                        </a:lnSpc>
                        <a:spcAft>
                          <a:spcPts val="1000"/>
                        </a:spcAft>
                      </a:pPr>
                      <a:r>
                        <a:rPr lang="es-ES" sz="1100" dirty="0">
                          <a:latin typeface="+mn-lt"/>
                        </a:rPr>
                        <a:t>Posorja</a:t>
                      </a:r>
                      <a:endParaRPr lang="es-ES" sz="1100" dirty="0">
                        <a:latin typeface="+mn-lt"/>
                        <a:ea typeface="Times New Roman"/>
                        <a:cs typeface="Times New Roman"/>
                      </a:endParaRPr>
                    </a:p>
                  </a:txBody>
                  <a:tcPr marL="42553" marR="42553" marT="0" marB="0" anchor="ctr"/>
                </a:tc>
                <a:tc hMerge="1">
                  <a:txBody>
                    <a:bodyPr/>
                    <a:lstStyle/>
                    <a:p>
                      <a:endParaRPr lang="es-ES"/>
                    </a:p>
                  </a:txBody>
                  <a:tcPr/>
                </a:tc>
                <a:tc gridSpan="2">
                  <a:txBody>
                    <a:bodyPr/>
                    <a:lstStyle/>
                    <a:p>
                      <a:pPr algn="ctr">
                        <a:lnSpc>
                          <a:spcPct val="115000"/>
                        </a:lnSpc>
                        <a:spcAft>
                          <a:spcPts val="1000"/>
                        </a:spcAft>
                      </a:pPr>
                      <a:r>
                        <a:rPr lang="es-ES" sz="1100">
                          <a:latin typeface="+mn-lt"/>
                        </a:rPr>
                        <a:t>Camposorja</a:t>
                      </a:r>
                      <a:endParaRPr lang="es-ES" sz="1100">
                        <a:latin typeface="+mn-lt"/>
                        <a:ea typeface="Times New Roman"/>
                        <a:cs typeface="Times New Roman"/>
                      </a:endParaRPr>
                    </a:p>
                  </a:txBody>
                  <a:tcPr marL="42553" marR="42553" marT="0" marB="0" anchor="ctr"/>
                </a:tc>
                <a:tc hMerge="1">
                  <a:txBody>
                    <a:bodyPr/>
                    <a:lstStyle/>
                    <a:p>
                      <a:endParaRPr lang="es-ES"/>
                    </a:p>
                  </a:txBody>
                  <a:tcPr/>
                </a:tc>
                <a:tc gridSpan="2">
                  <a:txBody>
                    <a:bodyPr/>
                    <a:lstStyle/>
                    <a:p>
                      <a:pPr algn="ctr">
                        <a:lnSpc>
                          <a:spcPct val="115000"/>
                        </a:lnSpc>
                        <a:spcAft>
                          <a:spcPts val="1000"/>
                        </a:spcAft>
                      </a:pPr>
                      <a:r>
                        <a:rPr lang="es-ES" sz="1100">
                          <a:latin typeface="+mn-lt"/>
                        </a:rPr>
                        <a:t>Real</a:t>
                      </a:r>
                      <a:endParaRPr lang="es-ES" sz="1100">
                        <a:latin typeface="+mn-lt"/>
                        <a:ea typeface="Times New Roman"/>
                        <a:cs typeface="Times New Roman"/>
                      </a:endParaRPr>
                    </a:p>
                  </a:txBody>
                  <a:tcPr marL="42553" marR="42553" marT="0" marB="0" anchor="ctr"/>
                </a:tc>
                <a:tc hMerge="1">
                  <a:txBody>
                    <a:bodyPr/>
                    <a:lstStyle/>
                    <a:p>
                      <a:endParaRPr lang="es-ES"/>
                    </a:p>
                  </a:txBody>
                  <a:tcPr/>
                </a:tc>
                <a:tc gridSpan="2">
                  <a:txBody>
                    <a:bodyPr/>
                    <a:lstStyle/>
                    <a:p>
                      <a:pPr algn="ctr">
                        <a:lnSpc>
                          <a:spcPct val="115000"/>
                        </a:lnSpc>
                        <a:spcAft>
                          <a:spcPts val="1000"/>
                        </a:spcAft>
                      </a:pPr>
                      <a:r>
                        <a:rPr lang="es-ES" sz="1100">
                          <a:latin typeface="+mn-lt"/>
                        </a:rPr>
                        <a:t>Jambelí</a:t>
                      </a:r>
                      <a:endParaRPr lang="es-ES" sz="1100">
                        <a:latin typeface="+mn-lt"/>
                        <a:ea typeface="Times New Roman"/>
                        <a:cs typeface="Times New Roman"/>
                      </a:endParaRPr>
                    </a:p>
                  </a:txBody>
                  <a:tcPr marL="42553" marR="42553" marT="0" marB="0" anchor="ctr"/>
                </a:tc>
                <a:tc hMerge="1">
                  <a:txBody>
                    <a:bodyPr/>
                    <a:lstStyle/>
                    <a:p>
                      <a:endParaRPr lang="es-ES"/>
                    </a:p>
                  </a:txBody>
                  <a:tcPr/>
                </a:tc>
              </a:tr>
              <a:tr h="544651">
                <a:tc>
                  <a:txBody>
                    <a:bodyPr/>
                    <a:lstStyle/>
                    <a:p>
                      <a:pPr algn="ctr"/>
                      <a:r>
                        <a:rPr lang="es-ES" sz="1100" dirty="0" smtClean="0">
                          <a:latin typeface="+mn-lt"/>
                          <a:ea typeface="Times New Roman"/>
                          <a:cs typeface="Times New Roman"/>
                        </a:rPr>
                        <a:t>Índices</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1</a:t>
                      </a:r>
                      <a:endParaRPr lang="es-ES" sz="1100" dirty="0">
                        <a:latin typeface="+mn-lt"/>
                        <a:ea typeface="Times New Roman"/>
                        <a:cs typeface="Times New Roman"/>
                      </a:endParaRPr>
                    </a:p>
                  </a:txBody>
                  <a:tcPr marL="42947" marR="42947" marT="0" marB="0" anchor="ctr"/>
                </a:tc>
              </a:tr>
              <a:tr h="390154">
                <a:tc>
                  <a:txBody>
                    <a:bodyPr/>
                    <a:lstStyle/>
                    <a:p>
                      <a:pPr algn="ctr">
                        <a:lnSpc>
                          <a:spcPct val="115000"/>
                        </a:lnSpc>
                        <a:spcAft>
                          <a:spcPts val="0"/>
                        </a:spcAft>
                      </a:pPr>
                      <a:r>
                        <a:rPr lang="es-ES" sz="1100" dirty="0">
                          <a:latin typeface="+mn-lt"/>
                        </a:rPr>
                        <a:t>SAIFI</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17.65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17.65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18.95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18.95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14.41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14.41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11.34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11.34</a:t>
                      </a:r>
                      <a:endParaRPr lang="es-ES" sz="1100" dirty="0">
                        <a:latin typeface="+mn-lt"/>
                        <a:ea typeface="Times New Roman"/>
                        <a:cs typeface="Times New Roman"/>
                      </a:endParaRPr>
                    </a:p>
                  </a:txBody>
                  <a:tcPr marL="42553" marR="42553" marT="0" marB="0" anchor="ctr"/>
                </a:tc>
              </a:tr>
              <a:tr h="364505">
                <a:tc>
                  <a:txBody>
                    <a:bodyPr/>
                    <a:lstStyle/>
                    <a:p>
                      <a:pPr algn="ctr">
                        <a:lnSpc>
                          <a:spcPct val="115000"/>
                        </a:lnSpc>
                        <a:spcAft>
                          <a:spcPts val="0"/>
                        </a:spcAft>
                      </a:pPr>
                      <a:r>
                        <a:rPr lang="es-ES" sz="1100">
                          <a:latin typeface="+mn-lt"/>
                        </a:rPr>
                        <a:t>SAIDI</a:t>
                      </a:r>
                      <a:endParaRPr lang="es-ES" sz="110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16.62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12.69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37.15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26.23</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4.31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3.98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5.86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5.38</a:t>
                      </a:r>
                      <a:endParaRPr lang="es-ES" sz="1100" dirty="0">
                        <a:latin typeface="+mn-lt"/>
                        <a:ea typeface="Times New Roman"/>
                        <a:cs typeface="Times New Roman"/>
                      </a:endParaRPr>
                    </a:p>
                  </a:txBody>
                  <a:tcPr marL="42553" marR="42553" marT="0" marB="0" anchor="ctr"/>
                </a:tc>
              </a:tr>
              <a:tr h="357190">
                <a:tc>
                  <a:txBody>
                    <a:bodyPr/>
                    <a:lstStyle/>
                    <a:p>
                      <a:pPr algn="ctr">
                        <a:lnSpc>
                          <a:spcPct val="115000"/>
                        </a:lnSpc>
                        <a:spcAft>
                          <a:spcPts val="0"/>
                        </a:spcAft>
                      </a:pPr>
                      <a:r>
                        <a:rPr lang="es-ES" sz="1100">
                          <a:latin typeface="+mn-lt"/>
                        </a:rPr>
                        <a:t>CAIDI</a:t>
                      </a:r>
                      <a:endParaRPr lang="es-ES" sz="110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0.71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1.96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1.38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0.29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0.27</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0.51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0.47</a:t>
                      </a:r>
                      <a:endParaRPr lang="es-ES" sz="1100" dirty="0">
                        <a:latin typeface="+mn-lt"/>
                        <a:ea typeface="Times New Roman"/>
                        <a:cs typeface="Times New Roman"/>
                      </a:endParaRPr>
                    </a:p>
                  </a:txBody>
                  <a:tcPr marL="42553" marR="42553" marT="0" marB="0" anchor="ctr"/>
                </a:tc>
              </a:tr>
              <a:tr h="357190">
                <a:tc>
                  <a:txBody>
                    <a:bodyPr/>
                    <a:lstStyle/>
                    <a:p>
                      <a:pPr algn="ctr">
                        <a:lnSpc>
                          <a:spcPct val="115000"/>
                        </a:lnSpc>
                        <a:spcAft>
                          <a:spcPts val="0"/>
                        </a:spcAft>
                      </a:pPr>
                      <a:r>
                        <a:rPr lang="es-ES" sz="1100">
                          <a:latin typeface="+mn-lt"/>
                        </a:rPr>
                        <a:t>ASAI</a:t>
                      </a:r>
                      <a:endParaRPr lang="es-ES" sz="110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0.998102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0.99855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0.995758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0.99701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0.999508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0.99955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0.999331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0.99939</a:t>
                      </a:r>
                      <a:endParaRPr lang="es-ES" sz="1100" dirty="0">
                        <a:latin typeface="+mn-lt"/>
                        <a:ea typeface="Times New Roman"/>
                        <a:cs typeface="Times New Roman"/>
                      </a:endParaRPr>
                    </a:p>
                  </a:txBody>
                  <a:tcPr marL="42553" marR="42553" marT="0" marB="0" anchor="ctr"/>
                </a:tc>
              </a:tr>
              <a:tr h="301783">
                <a:tc>
                  <a:txBody>
                    <a:bodyPr/>
                    <a:lstStyle/>
                    <a:p>
                      <a:pPr algn="ctr">
                        <a:lnSpc>
                          <a:spcPct val="115000"/>
                        </a:lnSpc>
                        <a:spcAft>
                          <a:spcPts val="0"/>
                        </a:spcAft>
                      </a:pPr>
                      <a:r>
                        <a:rPr lang="es-ES" sz="1100">
                          <a:latin typeface="+mn-lt"/>
                        </a:rPr>
                        <a:t>ASUI</a:t>
                      </a:r>
                      <a:endParaRPr lang="es-ES" sz="110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0.001898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0.00145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0.004242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0.00299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0.000492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0.00045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0.000669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0.00061</a:t>
                      </a:r>
                      <a:endParaRPr lang="es-ES" sz="1100" dirty="0">
                        <a:latin typeface="+mn-lt"/>
                        <a:ea typeface="Times New Roman"/>
                        <a:cs typeface="Times New Roman"/>
                      </a:endParaRPr>
                    </a:p>
                  </a:txBody>
                  <a:tcPr marL="42553" marR="42553" marT="0" marB="0" anchor="ctr"/>
                </a:tc>
              </a:tr>
              <a:tr h="301783">
                <a:tc>
                  <a:txBody>
                    <a:bodyPr/>
                    <a:lstStyle/>
                    <a:p>
                      <a:pPr algn="ctr">
                        <a:lnSpc>
                          <a:spcPct val="115000"/>
                        </a:lnSpc>
                        <a:spcAft>
                          <a:spcPts val="0"/>
                        </a:spcAft>
                      </a:pPr>
                      <a:r>
                        <a:rPr lang="es-ES" sz="1100">
                          <a:latin typeface="+mn-lt"/>
                        </a:rPr>
                        <a:t>ENS</a:t>
                      </a:r>
                      <a:endParaRPr lang="es-ES" sz="110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7618.39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5813.98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54817.60</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39023.98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2319.38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2142.57</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2738.65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2515.45</a:t>
                      </a:r>
                      <a:endParaRPr lang="es-ES" sz="1100" dirty="0">
                        <a:latin typeface="+mn-lt"/>
                        <a:ea typeface="Times New Roman"/>
                        <a:cs typeface="Times New Roman"/>
                      </a:endParaRPr>
                    </a:p>
                  </a:txBody>
                  <a:tcPr marL="42553" marR="42553" marT="0" marB="0" anchor="ctr"/>
                </a:tc>
              </a:tr>
              <a:tr h="396566">
                <a:tc>
                  <a:txBody>
                    <a:bodyPr/>
                    <a:lstStyle/>
                    <a:p>
                      <a:pPr algn="ctr">
                        <a:lnSpc>
                          <a:spcPct val="115000"/>
                        </a:lnSpc>
                        <a:spcAft>
                          <a:spcPts val="0"/>
                        </a:spcAft>
                      </a:pPr>
                      <a:r>
                        <a:rPr lang="es-ES" sz="1100">
                          <a:latin typeface="+mn-lt"/>
                        </a:rPr>
                        <a:t>AENS</a:t>
                      </a:r>
                      <a:endParaRPr lang="es-ES" sz="110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6.06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4.62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13.54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9.64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1.56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1.44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2.13</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1.95</a:t>
                      </a:r>
                      <a:endParaRPr lang="es-ES" sz="1100" dirty="0">
                        <a:latin typeface="+mn-lt"/>
                        <a:ea typeface="Times New Roman"/>
                        <a:cs typeface="Times New Roman"/>
                      </a:endParaRPr>
                    </a:p>
                  </a:txBody>
                  <a:tcPr marL="42553" marR="42553" marT="0" marB="0" anchor="ctr"/>
                </a:tc>
              </a:tr>
            </a:tbl>
          </a:graphicData>
        </a:graphic>
      </p:graphicFrame>
      <p:sp>
        <p:nvSpPr>
          <p:cNvPr id="18434" name="Rectangle 2"/>
          <p:cNvSpPr>
            <a:spLocks noChangeArrowheads="1"/>
          </p:cNvSpPr>
          <p:nvPr/>
        </p:nvSpPr>
        <p:spPr bwMode="auto">
          <a:xfrm>
            <a:off x="857224" y="4857760"/>
            <a:ext cx="735811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000" dirty="0" smtClean="0">
                <a:ea typeface="Times New Roman" pitchFamily="18" charset="0"/>
                <a:cs typeface="Arial" pitchFamily="34" charset="0"/>
              </a:rPr>
              <a:t>Se </a:t>
            </a:r>
            <a:r>
              <a:rPr kumimoji="0" lang="es-ES" sz="2000" b="0" i="0" u="none" strike="noStrike" cap="none" normalizeH="0" baseline="0" dirty="0" smtClean="0">
                <a:ln>
                  <a:noFill/>
                </a:ln>
                <a:solidFill>
                  <a:schemeClr val="tx1"/>
                </a:solidFill>
                <a:effectLst/>
                <a:ea typeface="Times New Roman" pitchFamily="18" charset="0"/>
                <a:cs typeface="Arial" pitchFamily="34" charset="0"/>
              </a:rPr>
              <a:t>reducen significativamente los índices, en la alimentadora Camposorja baja el SAIDI de 37.15 horas/consumidor-año a  26.23 horas/consumidor-año, la energía anual no suplida cumple con el mismo orden, baja desde 54817.60 Kwh-año a 39023.98 Kwh-año.</a:t>
            </a:r>
            <a:endParaRPr kumimoji="0" lang="es-ES" sz="2000" b="0" i="0" u="none" strike="noStrike" cap="none" normalizeH="0" baseline="0" dirty="0" smtClean="0">
              <a:ln>
                <a:noFill/>
              </a:ln>
              <a:solidFill>
                <a:schemeClr val="tx1"/>
              </a:solidFill>
              <a:effectLst/>
              <a:cs typeface="Arial" pitchFamily="34" charset="0"/>
            </a:endParaRPr>
          </a:p>
        </p:txBody>
      </p:sp>
      <p:sp>
        <p:nvSpPr>
          <p:cNvPr id="5"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lvl="0" fontAlgn="base">
              <a:spcBef>
                <a:spcPct val="0"/>
              </a:spcBef>
              <a:spcAft>
                <a:spcPct val="0"/>
              </a:spcAft>
            </a:pPr>
            <a:r>
              <a:rPr lang="es-ES" sz="3200" dirty="0" smtClean="0">
                <a:ea typeface="Times New Roman" pitchFamily="18" charset="0"/>
                <a:cs typeface="Times New Roman" pitchFamily="18" charset="0"/>
              </a:rPr>
              <a:t>Comparación de índices del caso base y el caso con transferencia, S/E Posorja</a:t>
            </a:r>
            <a:endParaRPr lang="es-ES" sz="3200" dirty="0" smtClean="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71</a:t>
            </a:fld>
            <a:endParaRPr lang="es-E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821505" y="1357298"/>
          <a:ext cx="7500990" cy="3214710"/>
        </p:xfrm>
        <a:graphic>
          <a:graphicData uri="http://schemas.openxmlformats.org/drawingml/2006/table">
            <a:tbl>
              <a:tblPr firstRow="1" firstCol="1" bandRow="1" bandCol="1">
                <a:tableStyleId>{69012ECD-51FC-41F1-AA8D-1B2483CD663E}</a:tableStyleId>
              </a:tblPr>
              <a:tblGrid>
                <a:gridCol w="571504"/>
                <a:gridCol w="814849"/>
                <a:gridCol w="863944"/>
                <a:gridCol w="892975"/>
                <a:gridCol w="857256"/>
                <a:gridCol w="785818"/>
                <a:gridCol w="928694"/>
                <a:gridCol w="857256"/>
                <a:gridCol w="928694"/>
              </a:tblGrid>
              <a:tr h="224519">
                <a:tc>
                  <a:txBody>
                    <a:bodyPr/>
                    <a:lstStyle/>
                    <a:p>
                      <a:pPr algn="ctr"/>
                      <a:endParaRPr lang="es-ES" sz="1100" dirty="0">
                        <a:latin typeface="+mn-lt"/>
                        <a:ea typeface="Times New Roman"/>
                        <a:cs typeface="Times New Roman"/>
                      </a:endParaRPr>
                    </a:p>
                  </a:txBody>
                  <a:tcPr marL="42947" marR="42947" marT="0" marB="0" anchor="ctr"/>
                </a:tc>
                <a:tc gridSpan="2">
                  <a:txBody>
                    <a:bodyPr/>
                    <a:lstStyle/>
                    <a:p>
                      <a:pPr algn="ctr">
                        <a:lnSpc>
                          <a:spcPct val="115000"/>
                        </a:lnSpc>
                        <a:spcAft>
                          <a:spcPts val="0"/>
                        </a:spcAft>
                      </a:pPr>
                      <a:r>
                        <a:rPr lang="es-ES" sz="1100" dirty="0">
                          <a:latin typeface="+mn-lt"/>
                        </a:rPr>
                        <a:t>Sector Centro</a:t>
                      </a:r>
                      <a:endParaRPr lang="es-ES" sz="1100" dirty="0">
                        <a:latin typeface="+mn-lt"/>
                        <a:ea typeface="Times New Roman"/>
                        <a:cs typeface="Times New Roman"/>
                      </a:endParaRPr>
                    </a:p>
                  </a:txBody>
                  <a:tcPr marL="42947" marR="42947" marT="0" marB="0" anchor="ctr"/>
                </a:tc>
                <a:tc hMerge="1">
                  <a:txBody>
                    <a:bodyPr/>
                    <a:lstStyle/>
                    <a:p>
                      <a:endParaRPr lang="es-ES"/>
                    </a:p>
                  </a:txBody>
                  <a:tcPr/>
                </a:tc>
                <a:tc gridSpan="2">
                  <a:txBody>
                    <a:bodyPr/>
                    <a:lstStyle/>
                    <a:p>
                      <a:pPr algn="ctr">
                        <a:lnSpc>
                          <a:spcPct val="115000"/>
                        </a:lnSpc>
                        <a:spcAft>
                          <a:spcPts val="0"/>
                        </a:spcAft>
                      </a:pPr>
                      <a:r>
                        <a:rPr lang="es-ES" sz="1100" dirty="0">
                          <a:latin typeface="+mn-lt"/>
                        </a:rPr>
                        <a:t>Interconexión</a:t>
                      </a:r>
                      <a:endParaRPr lang="es-ES" sz="1100" dirty="0">
                        <a:latin typeface="+mn-lt"/>
                        <a:ea typeface="Times New Roman"/>
                        <a:cs typeface="Times New Roman"/>
                      </a:endParaRPr>
                    </a:p>
                  </a:txBody>
                  <a:tcPr marL="42947" marR="42947" marT="0" marB="0" anchor="ctr"/>
                </a:tc>
                <a:tc hMerge="1">
                  <a:txBody>
                    <a:bodyPr/>
                    <a:lstStyle/>
                    <a:p>
                      <a:endParaRPr lang="es-ES"/>
                    </a:p>
                  </a:txBody>
                  <a:tcPr/>
                </a:tc>
                <a:tc gridSpan="2">
                  <a:txBody>
                    <a:bodyPr/>
                    <a:lstStyle/>
                    <a:p>
                      <a:pPr algn="ctr">
                        <a:lnSpc>
                          <a:spcPct val="115000"/>
                        </a:lnSpc>
                        <a:spcAft>
                          <a:spcPts val="0"/>
                        </a:spcAft>
                      </a:pPr>
                      <a:r>
                        <a:rPr lang="es-ES" sz="1100">
                          <a:latin typeface="+mn-lt"/>
                        </a:rPr>
                        <a:t>Sector Central</a:t>
                      </a:r>
                      <a:endParaRPr lang="es-ES" sz="1100">
                        <a:latin typeface="+mn-lt"/>
                        <a:ea typeface="Times New Roman"/>
                        <a:cs typeface="Times New Roman"/>
                      </a:endParaRPr>
                    </a:p>
                  </a:txBody>
                  <a:tcPr marL="42947" marR="42947" marT="0" marB="0" anchor="ctr"/>
                </a:tc>
                <a:tc hMerge="1">
                  <a:txBody>
                    <a:bodyPr/>
                    <a:lstStyle/>
                    <a:p>
                      <a:endParaRPr lang="es-ES"/>
                    </a:p>
                  </a:txBody>
                  <a:tcPr/>
                </a:tc>
                <a:tc gridSpan="2">
                  <a:txBody>
                    <a:bodyPr/>
                    <a:lstStyle/>
                    <a:p>
                      <a:pPr algn="ctr">
                        <a:lnSpc>
                          <a:spcPct val="115000"/>
                        </a:lnSpc>
                        <a:spcAft>
                          <a:spcPts val="0"/>
                        </a:spcAft>
                      </a:pPr>
                      <a:r>
                        <a:rPr lang="es-ES" sz="1100">
                          <a:latin typeface="+mn-lt"/>
                        </a:rPr>
                        <a:t>Victoria</a:t>
                      </a:r>
                      <a:endParaRPr lang="es-ES" sz="1100">
                        <a:latin typeface="+mn-lt"/>
                        <a:ea typeface="Times New Roman"/>
                        <a:cs typeface="Times New Roman"/>
                      </a:endParaRPr>
                    </a:p>
                  </a:txBody>
                  <a:tcPr marL="42947" marR="42947" marT="0" marB="0" anchor="ctr"/>
                </a:tc>
                <a:tc hMerge="1">
                  <a:txBody>
                    <a:bodyPr/>
                    <a:lstStyle/>
                    <a:p>
                      <a:endParaRPr lang="es-ES"/>
                    </a:p>
                  </a:txBody>
                  <a:tcPr/>
                </a:tc>
              </a:tr>
              <a:tr h="673558">
                <a:tc>
                  <a:txBody>
                    <a:bodyPr/>
                    <a:lstStyle/>
                    <a:p>
                      <a:pPr algn="ctr"/>
                      <a:r>
                        <a:rPr lang="es-ES" sz="1100" dirty="0" smtClean="0">
                          <a:latin typeface="+mn-lt"/>
                          <a:ea typeface="Times New Roman"/>
                          <a:cs typeface="Times New Roman"/>
                        </a:rPr>
                        <a:t>Índices</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1</a:t>
                      </a:r>
                      <a:endParaRPr lang="es-ES" sz="1100" dirty="0">
                        <a:latin typeface="+mn-lt"/>
                        <a:ea typeface="Times New Roman"/>
                        <a:cs typeface="Times New Roman"/>
                      </a:endParaRPr>
                    </a:p>
                  </a:txBody>
                  <a:tcPr marL="42947" marR="42947" marT="0" marB="0" anchor="ctr"/>
                </a:tc>
              </a:tr>
              <a:tr h="316369">
                <a:tc>
                  <a:txBody>
                    <a:bodyPr/>
                    <a:lstStyle/>
                    <a:p>
                      <a:pPr algn="ctr">
                        <a:lnSpc>
                          <a:spcPct val="115000"/>
                        </a:lnSpc>
                        <a:spcAft>
                          <a:spcPts val="0"/>
                        </a:spcAft>
                      </a:pPr>
                      <a:r>
                        <a:rPr lang="es-ES" sz="1100" dirty="0">
                          <a:latin typeface="+mn-lt"/>
                        </a:rPr>
                        <a:t>SAIFI</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4.90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4.90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12.39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12.39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8.48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8.48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22.49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22.49</a:t>
                      </a:r>
                      <a:endParaRPr lang="es-ES" sz="1100" dirty="0">
                        <a:latin typeface="+mn-lt"/>
                        <a:ea typeface="Times New Roman"/>
                        <a:cs typeface="Times New Roman"/>
                      </a:endParaRPr>
                    </a:p>
                  </a:txBody>
                  <a:tcPr marL="42947" marR="42947" marT="0" marB="0" anchor="ctr"/>
                </a:tc>
              </a:tr>
              <a:tr h="285752">
                <a:tc>
                  <a:txBody>
                    <a:bodyPr/>
                    <a:lstStyle/>
                    <a:p>
                      <a:pPr algn="ctr">
                        <a:lnSpc>
                          <a:spcPct val="115000"/>
                        </a:lnSpc>
                        <a:spcAft>
                          <a:spcPts val="0"/>
                        </a:spcAft>
                      </a:pPr>
                      <a:r>
                        <a:rPr lang="es-ES" sz="1100">
                          <a:latin typeface="+mn-lt"/>
                        </a:rPr>
                        <a:t>SAIDI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6.20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4.18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5.95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5.56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4.56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4.04</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9.56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8.75</a:t>
                      </a:r>
                      <a:endParaRPr lang="es-ES" sz="1100" dirty="0">
                        <a:latin typeface="+mn-lt"/>
                        <a:ea typeface="Times New Roman"/>
                        <a:cs typeface="Times New Roman"/>
                      </a:endParaRPr>
                    </a:p>
                  </a:txBody>
                  <a:tcPr marL="42947" marR="42947" marT="0" marB="0" anchor="ctr"/>
                </a:tc>
              </a:tr>
              <a:tr h="285752">
                <a:tc>
                  <a:txBody>
                    <a:bodyPr/>
                    <a:lstStyle/>
                    <a:p>
                      <a:pPr algn="ctr">
                        <a:lnSpc>
                          <a:spcPct val="115000"/>
                        </a:lnSpc>
                        <a:spcAft>
                          <a:spcPts val="0"/>
                        </a:spcAft>
                      </a:pPr>
                      <a:r>
                        <a:rPr lang="es-ES" sz="1100">
                          <a:latin typeface="+mn-lt"/>
                        </a:rPr>
                        <a:t>CAIDI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1.26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0.85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0.48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0.44</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0.53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0.47</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0.42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0.38</a:t>
                      </a:r>
                      <a:endParaRPr lang="es-ES" sz="1100" dirty="0">
                        <a:latin typeface="+mn-lt"/>
                        <a:ea typeface="Times New Roman"/>
                        <a:cs typeface="Times New Roman"/>
                      </a:endParaRPr>
                    </a:p>
                  </a:txBody>
                  <a:tcPr marL="42947" marR="42947" marT="0" marB="0" anchor="ctr"/>
                </a:tc>
              </a:tr>
              <a:tr h="357190">
                <a:tc>
                  <a:txBody>
                    <a:bodyPr/>
                    <a:lstStyle/>
                    <a:p>
                      <a:pPr algn="ctr">
                        <a:lnSpc>
                          <a:spcPct val="115000"/>
                        </a:lnSpc>
                        <a:spcAft>
                          <a:spcPts val="0"/>
                        </a:spcAft>
                      </a:pPr>
                      <a:r>
                        <a:rPr lang="es-ES" sz="1100">
                          <a:latin typeface="+mn-lt"/>
                        </a:rPr>
                        <a:t>ASAI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0.999291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0.999522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a:latin typeface="+mn-lt"/>
                        </a:rPr>
                        <a:t>0,999320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0.999365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0.999479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0.999539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0.998908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0.999001</a:t>
                      </a:r>
                      <a:endParaRPr lang="es-ES" sz="1100" dirty="0">
                        <a:latin typeface="+mn-lt"/>
                        <a:ea typeface="Times New Roman"/>
                        <a:cs typeface="Times New Roman"/>
                      </a:endParaRPr>
                    </a:p>
                  </a:txBody>
                  <a:tcPr marL="42947" marR="42947" marT="0" marB="0" anchor="ctr"/>
                </a:tc>
              </a:tr>
              <a:tr h="357190">
                <a:tc>
                  <a:txBody>
                    <a:bodyPr/>
                    <a:lstStyle/>
                    <a:p>
                      <a:pPr algn="ctr">
                        <a:lnSpc>
                          <a:spcPct val="115000"/>
                        </a:lnSpc>
                        <a:spcAft>
                          <a:spcPts val="0"/>
                        </a:spcAft>
                      </a:pPr>
                      <a:r>
                        <a:rPr lang="es-ES" sz="1100">
                          <a:latin typeface="+mn-lt"/>
                        </a:rPr>
                        <a:t>ASUI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0.000709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0.000478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a:latin typeface="+mn-lt"/>
                        </a:rPr>
                        <a:t>0,000680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0.000635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0.000521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0.000461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0.001092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0.000999</a:t>
                      </a:r>
                      <a:endParaRPr lang="es-ES" sz="1100" dirty="0">
                        <a:latin typeface="+mn-lt"/>
                        <a:ea typeface="Times New Roman"/>
                        <a:cs typeface="Times New Roman"/>
                      </a:endParaRPr>
                    </a:p>
                  </a:txBody>
                  <a:tcPr marL="42947" marR="42947" marT="0" marB="0" anchor="ctr"/>
                </a:tc>
              </a:tr>
              <a:tr h="357190">
                <a:tc>
                  <a:txBody>
                    <a:bodyPr/>
                    <a:lstStyle/>
                    <a:p>
                      <a:pPr algn="ctr">
                        <a:lnSpc>
                          <a:spcPct val="115000"/>
                        </a:lnSpc>
                        <a:spcAft>
                          <a:spcPts val="0"/>
                        </a:spcAft>
                      </a:pPr>
                      <a:r>
                        <a:rPr lang="es-ES" sz="1100">
                          <a:latin typeface="+mn-lt"/>
                        </a:rPr>
                        <a:t>ENS</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11141.07</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7513.29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7215.90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6746.76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8098.24</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7178.48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12220.97</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11203.89</a:t>
                      </a:r>
                      <a:endParaRPr lang="es-ES" sz="1100" dirty="0">
                        <a:latin typeface="+mn-lt"/>
                        <a:ea typeface="Times New Roman"/>
                        <a:cs typeface="Times New Roman"/>
                      </a:endParaRPr>
                    </a:p>
                  </a:txBody>
                  <a:tcPr marL="42947" marR="42947" marT="0" marB="0" anchor="ctr"/>
                </a:tc>
              </a:tr>
              <a:tr h="357190">
                <a:tc>
                  <a:txBody>
                    <a:bodyPr/>
                    <a:lstStyle/>
                    <a:p>
                      <a:pPr algn="ctr">
                        <a:lnSpc>
                          <a:spcPct val="115000"/>
                        </a:lnSpc>
                        <a:spcAft>
                          <a:spcPts val="0"/>
                        </a:spcAft>
                      </a:pPr>
                      <a:r>
                        <a:rPr lang="es-ES" sz="1100" dirty="0">
                          <a:latin typeface="+mn-lt"/>
                        </a:rPr>
                        <a:t>AENS</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3.43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2.31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3.25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a:latin typeface="+mn-lt"/>
                        </a:rPr>
                        <a:t>3.043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2.46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2.18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5.22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4.79</a:t>
                      </a:r>
                      <a:endParaRPr lang="es-ES" sz="1100" dirty="0">
                        <a:latin typeface="+mn-lt"/>
                        <a:ea typeface="Times New Roman"/>
                        <a:cs typeface="Times New Roman"/>
                      </a:endParaRPr>
                    </a:p>
                  </a:txBody>
                  <a:tcPr marL="42947" marR="42947" marT="0" marB="0" anchor="ctr"/>
                </a:tc>
              </a:tr>
            </a:tbl>
          </a:graphicData>
        </a:graphic>
      </p:graphicFrame>
      <p:sp>
        <p:nvSpPr>
          <p:cNvPr id="6" name="5 CuadroTexto"/>
          <p:cNvSpPr txBox="1"/>
          <p:nvPr/>
        </p:nvSpPr>
        <p:spPr>
          <a:xfrm>
            <a:off x="1000100" y="4714884"/>
            <a:ext cx="7358114" cy="1938992"/>
          </a:xfrm>
          <a:prstGeom prst="rect">
            <a:avLst/>
          </a:prstGeom>
          <a:noFill/>
        </p:spPr>
        <p:txBody>
          <a:bodyPr wrap="square" rtlCol="0">
            <a:spAutoFit/>
          </a:bodyPr>
          <a:lstStyle/>
          <a:p>
            <a:pPr algn="just"/>
            <a:r>
              <a:rPr lang="es-ES" sz="2000" dirty="0" smtClean="0">
                <a:cs typeface="Arial" pitchFamily="34" charset="0"/>
              </a:rPr>
              <a:t>Se reducen significativamente los índices, en la alimentadora Sector Centro baja el SAIDI de 6.20 horas/consumidor-año a 4.18 horas/consumidor-año, la energía anual no suplida cumple con el mismo orden, baja desde 11141.07 Kwh-año a 7513.29 kwh-año.</a:t>
            </a:r>
            <a:endParaRPr lang="es-ES" sz="2400" dirty="0">
              <a:latin typeface="Arial" pitchFamily="34" charset="0"/>
              <a:cs typeface="Arial" pitchFamily="34" charset="0"/>
            </a:endParaRPr>
          </a:p>
        </p:txBody>
      </p:sp>
      <p:sp>
        <p:nvSpPr>
          <p:cNvPr id="7"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lvl="0" fontAlgn="base">
              <a:spcBef>
                <a:spcPct val="0"/>
              </a:spcBef>
              <a:spcAft>
                <a:spcPct val="0"/>
              </a:spcAft>
            </a:pPr>
            <a:r>
              <a:rPr lang="es-ES" sz="3200" dirty="0" smtClean="0">
                <a:ea typeface="Times New Roman" pitchFamily="18" charset="0"/>
                <a:cs typeface="Times New Roman" pitchFamily="18" charset="0"/>
              </a:rPr>
              <a:t>Comparación de índices del caso base y el caso con transferencia, S/E Playas</a:t>
            </a:r>
            <a:endParaRPr lang="es-ES" sz="3200" dirty="0" smtClean="0"/>
          </a:p>
        </p:txBody>
      </p:sp>
      <p:sp>
        <p:nvSpPr>
          <p:cNvPr id="8" name="7 Marcador de número de diapositiva"/>
          <p:cNvSpPr>
            <a:spLocks noGrp="1"/>
          </p:cNvSpPr>
          <p:nvPr>
            <p:ph type="sldNum" sz="quarter" idx="12"/>
          </p:nvPr>
        </p:nvSpPr>
        <p:spPr/>
        <p:txBody>
          <a:bodyPr/>
          <a:lstStyle/>
          <a:p>
            <a:fld id="{132FADFE-3B8F-471C-ABF0-DBC7717ECBBC}" type="slidenum">
              <a:rPr lang="es-ES" smtClean="0"/>
              <a:pPr/>
              <a:t>72</a:t>
            </a:fld>
            <a:endParaRPr lang="es-E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714488"/>
            <a:ext cx="7572428" cy="3714776"/>
          </a:xfrm>
        </p:spPr>
        <p:txBody>
          <a:bodyPr>
            <a:noAutofit/>
          </a:bodyPr>
          <a:lstStyle/>
          <a:p>
            <a:pPr marL="0" indent="12700" algn="just">
              <a:buNone/>
            </a:pPr>
            <a:r>
              <a:rPr lang="es-ES" sz="2000" dirty="0" smtClean="0">
                <a:cs typeface="Arial" pitchFamily="34" charset="0"/>
              </a:rPr>
              <a:t>Se instalarán uno o mas seccionadores en aquellas alimentadoras en que sea justificado seccionalizarla más, los  nuevos seccionadores son instalados de tal forma que mejore la confiabilidad de la alimentadora, conlleva gastos adicionales porque se tienen que comprar las cajas fusibles para la seccionalización .</a:t>
            </a:r>
          </a:p>
          <a:p>
            <a:pPr marL="0" indent="12700" algn="just">
              <a:buNone/>
            </a:pPr>
            <a:endParaRPr lang="es-ES" sz="2000" dirty="0" smtClean="0">
              <a:cs typeface="Arial" pitchFamily="34" charset="0"/>
            </a:endParaRPr>
          </a:p>
          <a:p>
            <a:pPr marL="0" indent="12700" algn="just">
              <a:buNone/>
            </a:pPr>
            <a:endParaRPr lang="es-ES" sz="2000" dirty="0" smtClean="0">
              <a:cs typeface="Arial" pitchFamily="34" charset="0"/>
            </a:endParaRPr>
          </a:p>
          <a:p>
            <a:pPr marL="0" indent="12700" algn="ctr">
              <a:buNone/>
            </a:pPr>
            <a:endParaRPr lang="es-ES" sz="2000" dirty="0" smtClean="0">
              <a:cs typeface="Arial" pitchFamily="34" charset="0"/>
            </a:endParaRPr>
          </a:p>
          <a:p>
            <a:pPr marL="0" indent="12700" algn="ctr">
              <a:buNone/>
            </a:pPr>
            <a:r>
              <a:rPr lang="es-ES" sz="2000" dirty="0" smtClean="0">
                <a:cs typeface="Arial" pitchFamily="34" charset="0"/>
              </a:rPr>
              <a:t>Cálculos de las alimentadores rediseñadas [Anexo M]. </a:t>
            </a:r>
          </a:p>
        </p:txBody>
      </p:sp>
      <p:sp>
        <p:nvSpPr>
          <p:cNvPr id="4" name="5 Título"/>
          <p:cNvSpPr txBox="1">
            <a:spLocks/>
          </p:cNvSpPr>
          <p:nvPr/>
        </p:nvSpPr>
        <p:spPr>
          <a:xfrm>
            <a:off x="457200" y="274638"/>
            <a:ext cx="8229600" cy="1143000"/>
          </a:xfrm>
          <a:prstGeom prst="rect">
            <a:avLst/>
          </a:prstGeom>
        </p:spPr>
        <p:txBody>
          <a:bodyPr vert="horz" anchor="b">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Alternativa 2: </a:t>
            </a:r>
            <a:r>
              <a:rPr kumimoji="0" lang="es-EC" sz="32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Adici</a:t>
            </a:r>
            <a:r>
              <a:rPr lang="en-US" sz="3200" b="1" dirty="0" err="1" smtClean="0">
                <a:solidFill>
                  <a:schemeClr val="tx2"/>
                </a:solidFill>
                <a:effectLst>
                  <a:outerShdw blurRad="31750" dist="25400" dir="5400000" algn="tl" rotWithShape="0">
                    <a:srgbClr val="000000">
                      <a:alpha val="25000"/>
                    </a:srgbClr>
                  </a:outerShdw>
                </a:effectLst>
                <a:latin typeface="+mj-lt"/>
                <a:ea typeface="+mj-ea"/>
                <a:cs typeface="+mj-cs"/>
              </a:rPr>
              <a:t>ón</a:t>
            </a:r>
            <a:r>
              <a:rPr lang="en-US" sz="3200" b="1" dirty="0" smtClean="0">
                <a:solidFill>
                  <a:schemeClr val="tx2"/>
                </a:solidFill>
                <a:effectLst>
                  <a:outerShdw blurRad="31750" dist="25400" dir="5400000" algn="tl" rotWithShape="0">
                    <a:srgbClr val="000000">
                      <a:alpha val="25000"/>
                    </a:srgbClr>
                  </a:outerShdw>
                </a:effectLst>
                <a:latin typeface="+mj-lt"/>
                <a:ea typeface="+mj-ea"/>
                <a:cs typeface="+mj-cs"/>
              </a:rPr>
              <a:t> de</a:t>
            </a: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seccionadores en la troncal.</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73</a:t>
            </a:fld>
            <a:endParaRPr lang="es-E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857224" y="1500174"/>
          <a:ext cx="7500990" cy="3214710"/>
        </p:xfrm>
        <a:graphic>
          <a:graphicData uri="http://schemas.openxmlformats.org/drawingml/2006/table">
            <a:tbl>
              <a:tblPr firstRow="1" firstCol="1" bandRow="1" bandCol="1">
                <a:tableStyleId>{69012ECD-51FC-41F1-AA8D-1B2483CD663E}</a:tableStyleId>
              </a:tblPr>
              <a:tblGrid>
                <a:gridCol w="571504"/>
                <a:gridCol w="814849"/>
                <a:gridCol w="828225"/>
                <a:gridCol w="928694"/>
                <a:gridCol w="857256"/>
                <a:gridCol w="785818"/>
                <a:gridCol w="928694"/>
                <a:gridCol w="857256"/>
                <a:gridCol w="928694"/>
              </a:tblGrid>
              <a:tr h="224519">
                <a:tc>
                  <a:txBody>
                    <a:bodyPr/>
                    <a:lstStyle/>
                    <a:p>
                      <a:pPr algn="ctr"/>
                      <a:endParaRPr lang="es-ES" sz="1100" dirty="0">
                        <a:latin typeface="+mn-lt"/>
                        <a:ea typeface="Times New Roman"/>
                        <a:cs typeface="Times New Roman"/>
                      </a:endParaRPr>
                    </a:p>
                  </a:txBody>
                  <a:tcPr marL="42947" marR="42947" marT="0" marB="0" anchor="ctr"/>
                </a:tc>
                <a:tc gridSpan="2">
                  <a:txBody>
                    <a:bodyPr/>
                    <a:lstStyle/>
                    <a:p>
                      <a:pPr algn="ctr">
                        <a:lnSpc>
                          <a:spcPct val="115000"/>
                        </a:lnSpc>
                        <a:spcAft>
                          <a:spcPts val="1000"/>
                        </a:spcAft>
                      </a:pPr>
                      <a:r>
                        <a:rPr lang="es-ES" sz="1100" dirty="0">
                          <a:latin typeface="+mn-lt"/>
                        </a:rPr>
                        <a:t>Posorja</a:t>
                      </a:r>
                      <a:endParaRPr lang="es-ES" sz="1100" dirty="0">
                        <a:latin typeface="+mn-lt"/>
                        <a:ea typeface="Times New Roman"/>
                        <a:cs typeface="Times New Roman"/>
                      </a:endParaRPr>
                    </a:p>
                  </a:txBody>
                  <a:tcPr marL="42553" marR="42553" marT="0" marB="0" anchor="ctr"/>
                </a:tc>
                <a:tc hMerge="1">
                  <a:txBody>
                    <a:bodyPr/>
                    <a:lstStyle/>
                    <a:p>
                      <a:endParaRPr lang="es-ES"/>
                    </a:p>
                  </a:txBody>
                  <a:tcPr/>
                </a:tc>
                <a:tc gridSpan="2">
                  <a:txBody>
                    <a:bodyPr/>
                    <a:lstStyle/>
                    <a:p>
                      <a:pPr algn="ctr">
                        <a:lnSpc>
                          <a:spcPct val="115000"/>
                        </a:lnSpc>
                        <a:spcAft>
                          <a:spcPts val="1000"/>
                        </a:spcAft>
                      </a:pPr>
                      <a:r>
                        <a:rPr lang="es-ES" sz="1100" dirty="0">
                          <a:latin typeface="+mn-lt"/>
                        </a:rPr>
                        <a:t>Camposorja</a:t>
                      </a:r>
                      <a:endParaRPr lang="es-ES" sz="1100" dirty="0">
                        <a:latin typeface="+mn-lt"/>
                        <a:ea typeface="Times New Roman"/>
                        <a:cs typeface="Times New Roman"/>
                      </a:endParaRPr>
                    </a:p>
                  </a:txBody>
                  <a:tcPr marL="42553" marR="42553" marT="0" marB="0" anchor="ctr"/>
                </a:tc>
                <a:tc hMerge="1">
                  <a:txBody>
                    <a:bodyPr/>
                    <a:lstStyle/>
                    <a:p>
                      <a:endParaRPr lang="es-ES"/>
                    </a:p>
                  </a:txBody>
                  <a:tcPr/>
                </a:tc>
                <a:tc gridSpan="2">
                  <a:txBody>
                    <a:bodyPr/>
                    <a:lstStyle/>
                    <a:p>
                      <a:pPr algn="ctr">
                        <a:lnSpc>
                          <a:spcPct val="115000"/>
                        </a:lnSpc>
                        <a:spcAft>
                          <a:spcPts val="1000"/>
                        </a:spcAft>
                      </a:pPr>
                      <a:r>
                        <a:rPr lang="es-ES" sz="1100">
                          <a:latin typeface="+mn-lt"/>
                        </a:rPr>
                        <a:t>Real</a:t>
                      </a:r>
                      <a:endParaRPr lang="es-ES" sz="1100">
                        <a:latin typeface="+mn-lt"/>
                        <a:ea typeface="Times New Roman"/>
                        <a:cs typeface="Times New Roman"/>
                      </a:endParaRPr>
                    </a:p>
                  </a:txBody>
                  <a:tcPr marL="42553" marR="42553" marT="0" marB="0" anchor="ctr"/>
                </a:tc>
                <a:tc hMerge="1">
                  <a:txBody>
                    <a:bodyPr/>
                    <a:lstStyle/>
                    <a:p>
                      <a:endParaRPr lang="es-ES"/>
                    </a:p>
                  </a:txBody>
                  <a:tcPr/>
                </a:tc>
                <a:tc gridSpan="2">
                  <a:txBody>
                    <a:bodyPr/>
                    <a:lstStyle/>
                    <a:p>
                      <a:pPr algn="ctr">
                        <a:lnSpc>
                          <a:spcPct val="115000"/>
                        </a:lnSpc>
                        <a:spcAft>
                          <a:spcPts val="1000"/>
                        </a:spcAft>
                      </a:pPr>
                      <a:r>
                        <a:rPr lang="es-ES" sz="1100" dirty="0">
                          <a:latin typeface="+mn-lt"/>
                        </a:rPr>
                        <a:t>Jambelí</a:t>
                      </a:r>
                      <a:endParaRPr lang="es-ES" sz="1100" dirty="0">
                        <a:latin typeface="+mn-lt"/>
                        <a:ea typeface="Times New Roman"/>
                        <a:cs typeface="Times New Roman"/>
                      </a:endParaRPr>
                    </a:p>
                  </a:txBody>
                  <a:tcPr marL="42553" marR="42553" marT="0" marB="0" anchor="ctr"/>
                </a:tc>
                <a:tc hMerge="1">
                  <a:txBody>
                    <a:bodyPr/>
                    <a:lstStyle/>
                    <a:p>
                      <a:endParaRPr lang="es-ES"/>
                    </a:p>
                  </a:txBody>
                  <a:tcPr/>
                </a:tc>
              </a:tr>
              <a:tr h="673558">
                <a:tc>
                  <a:txBody>
                    <a:bodyPr/>
                    <a:lstStyle/>
                    <a:p>
                      <a:pPr algn="ctr"/>
                      <a:r>
                        <a:rPr lang="es-ES" sz="1100" dirty="0" smtClean="0">
                          <a:latin typeface="+mn-lt"/>
                          <a:ea typeface="Times New Roman"/>
                          <a:cs typeface="Times New Roman"/>
                        </a:rPr>
                        <a:t>Índices</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2</a:t>
                      </a:r>
                      <a:endParaRPr lang="es-ES" sz="1100" dirty="0">
                        <a:latin typeface="+mn-lt"/>
                        <a:ea typeface="Times New Roman"/>
                        <a:cs typeface="Times New Roman"/>
                      </a:endParaRPr>
                    </a:p>
                  </a:txBody>
                  <a:tcPr marL="42947" marR="42947" marT="0" marB="0" anchor="ctr"/>
                </a:tc>
              </a:tr>
              <a:tr h="316369">
                <a:tc>
                  <a:txBody>
                    <a:bodyPr/>
                    <a:lstStyle/>
                    <a:p>
                      <a:pPr algn="ctr">
                        <a:lnSpc>
                          <a:spcPct val="115000"/>
                        </a:lnSpc>
                        <a:spcAft>
                          <a:spcPts val="0"/>
                        </a:spcAft>
                      </a:pPr>
                      <a:r>
                        <a:rPr lang="es-ES" sz="1100" dirty="0">
                          <a:latin typeface="+mn-lt"/>
                        </a:rPr>
                        <a:t>SAIFI</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17.65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16.55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18.95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18.52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14.41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13.89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11.34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9.90</a:t>
                      </a:r>
                      <a:endParaRPr lang="es-ES" sz="1100" dirty="0">
                        <a:latin typeface="+mn-lt"/>
                        <a:ea typeface="Times New Roman"/>
                        <a:cs typeface="Times New Roman"/>
                      </a:endParaRPr>
                    </a:p>
                  </a:txBody>
                  <a:tcPr marL="42553" marR="42553" marT="0" marB="0" anchor="ctr"/>
                </a:tc>
              </a:tr>
              <a:tr h="285752">
                <a:tc>
                  <a:txBody>
                    <a:bodyPr/>
                    <a:lstStyle/>
                    <a:p>
                      <a:pPr algn="ctr">
                        <a:lnSpc>
                          <a:spcPct val="115000"/>
                        </a:lnSpc>
                        <a:spcAft>
                          <a:spcPts val="0"/>
                        </a:spcAft>
                      </a:pPr>
                      <a:r>
                        <a:rPr lang="es-ES" sz="1100">
                          <a:latin typeface="+mn-lt"/>
                        </a:rPr>
                        <a:t>SAIDI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16.62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15.32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37.15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37.02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4.31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4.01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5.86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4.86</a:t>
                      </a:r>
                      <a:endParaRPr lang="es-ES" sz="1100" dirty="0">
                        <a:latin typeface="+mn-lt"/>
                        <a:ea typeface="Times New Roman"/>
                        <a:cs typeface="Times New Roman"/>
                      </a:endParaRPr>
                    </a:p>
                  </a:txBody>
                  <a:tcPr marL="42553" marR="42553" marT="0" marB="0" anchor="ctr"/>
                </a:tc>
              </a:tr>
              <a:tr h="285752">
                <a:tc>
                  <a:txBody>
                    <a:bodyPr/>
                    <a:lstStyle/>
                    <a:p>
                      <a:pPr algn="ctr">
                        <a:lnSpc>
                          <a:spcPct val="115000"/>
                        </a:lnSpc>
                        <a:spcAft>
                          <a:spcPts val="0"/>
                        </a:spcAft>
                      </a:pPr>
                      <a:r>
                        <a:rPr lang="es-ES" sz="1100">
                          <a:latin typeface="+mn-lt"/>
                        </a:rPr>
                        <a:t>CAIDI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1.96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1.99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0.29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0.28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0.51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0.49</a:t>
                      </a:r>
                      <a:endParaRPr lang="es-ES" sz="1100" dirty="0">
                        <a:latin typeface="+mn-lt"/>
                        <a:ea typeface="Times New Roman"/>
                        <a:cs typeface="Times New Roman"/>
                      </a:endParaRPr>
                    </a:p>
                  </a:txBody>
                  <a:tcPr marL="42553" marR="42553" marT="0" marB="0" anchor="ctr"/>
                </a:tc>
              </a:tr>
              <a:tr h="357190">
                <a:tc>
                  <a:txBody>
                    <a:bodyPr/>
                    <a:lstStyle/>
                    <a:p>
                      <a:pPr algn="ctr">
                        <a:lnSpc>
                          <a:spcPct val="115000"/>
                        </a:lnSpc>
                        <a:spcAft>
                          <a:spcPts val="0"/>
                        </a:spcAft>
                      </a:pPr>
                      <a:r>
                        <a:rPr lang="es-ES" sz="1100">
                          <a:latin typeface="+mn-lt"/>
                        </a:rPr>
                        <a:t>ASAI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0.998102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0.99825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0.995758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0.99577</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0.999508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0.99954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0.999331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0.99944</a:t>
                      </a:r>
                      <a:endParaRPr lang="es-ES" sz="1100" dirty="0">
                        <a:latin typeface="+mn-lt"/>
                        <a:ea typeface="Times New Roman"/>
                        <a:cs typeface="Times New Roman"/>
                      </a:endParaRPr>
                    </a:p>
                  </a:txBody>
                  <a:tcPr marL="42553" marR="42553" marT="0" marB="0" anchor="ctr"/>
                </a:tc>
              </a:tr>
              <a:tr h="357190">
                <a:tc>
                  <a:txBody>
                    <a:bodyPr/>
                    <a:lstStyle/>
                    <a:p>
                      <a:pPr algn="ctr">
                        <a:lnSpc>
                          <a:spcPct val="115000"/>
                        </a:lnSpc>
                        <a:spcAft>
                          <a:spcPts val="0"/>
                        </a:spcAft>
                      </a:pPr>
                      <a:r>
                        <a:rPr lang="es-ES" sz="1100">
                          <a:latin typeface="+mn-lt"/>
                        </a:rPr>
                        <a:t>ASUI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0.001898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0.00175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0.004242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0.00423</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0.000492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0.00046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0.000669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0.00056</a:t>
                      </a:r>
                      <a:endParaRPr lang="es-ES" sz="1100" dirty="0">
                        <a:latin typeface="+mn-lt"/>
                        <a:ea typeface="Times New Roman"/>
                        <a:cs typeface="Times New Roman"/>
                      </a:endParaRPr>
                    </a:p>
                  </a:txBody>
                  <a:tcPr marL="42553" marR="42553" marT="0" marB="0" anchor="ctr"/>
                </a:tc>
              </a:tr>
              <a:tr h="357190">
                <a:tc>
                  <a:txBody>
                    <a:bodyPr/>
                    <a:lstStyle/>
                    <a:p>
                      <a:pPr algn="ctr">
                        <a:lnSpc>
                          <a:spcPct val="115000"/>
                        </a:lnSpc>
                        <a:spcAft>
                          <a:spcPts val="0"/>
                        </a:spcAft>
                      </a:pPr>
                      <a:r>
                        <a:rPr lang="es-ES" sz="1100">
                          <a:latin typeface="+mn-lt"/>
                        </a:rPr>
                        <a:t>ENS</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7618.39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7026.34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54817.60</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54630.10</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2319.38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2160.48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2738.65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2270.92</a:t>
                      </a:r>
                      <a:endParaRPr lang="es-ES" sz="1100" dirty="0">
                        <a:latin typeface="+mn-lt"/>
                        <a:ea typeface="Times New Roman"/>
                        <a:cs typeface="Times New Roman"/>
                      </a:endParaRPr>
                    </a:p>
                  </a:txBody>
                  <a:tcPr marL="42553" marR="42553" marT="0" marB="0" anchor="ctr"/>
                </a:tc>
              </a:tr>
              <a:tr h="357190">
                <a:tc>
                  <a:txBody>
                    <a:bodyPr/>
                    <a:lstStyle/>
                    <a:p>
                      <a:pPr algn="ctr">
                        <a:lnSpc>
                          <a:spcPct val="115000"/>
                        </a:lnSpc>
                        <a:spcAft>
                          <a:spcPts val="0"/>
                        </a:spcAft>
                      </a:pPr>
                      <a:r>
                        <a:rPr lang="es-ES" sz="1100">
                          <a:latin typeface="+mn-lt"/>
                        </a:rPr>
                        <a:t>AENS</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6.06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5.59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13.54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13.49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1.56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1.46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2.13</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1.76</a:t>
                      </a:r>
                      <a:endParaRPr lang="es-ES" sz="1100" dirty="0">
                        <a:latin typeface="+mn-lt"/>
                        <a:ea typeface="Times New Roman"/>
                        <a:cs typeface="Times New Roman"/>
                      </a:endParaRPr>
                    </a:p>
                  </a:txBody>
                  <a:tcPr marL="42553" marR="42553" marT="0" marB="0" anchor="ctr"/>
                </a:tc>
              </a:tr>
            </a:tbl>
          </a:graphicData>
        </a:graphic>
      </p:graphicFrame>
      <p:sp>
        <p:nvSpPr>
          <p:cNvPr id="8" name="5 Título"/>
          <p:cNvSpPr txBox="1">
            <a:spLocks/>
          </p:cNvSpPr>
          <p:nvPr/>
        </p:nvSpPr>
        <p:spPr>
          <a:xfrm>
            <a:off x="457200" y="274638"/>
            <a:ext cx="8229600" cy="1143000"/>
          </a:xfrm>
          <a:prstGeom prst="rect">
            <a:avLst/>
          </a:prstGeom>
        </p:spPr>
        <p:txBody>
          <a:bodyPr vert="horz" anchor="b">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Comparación de índices del caso base con el caso de seccionadores adicionales S/E Posorja</a:t>
            </a:r>
            <a:endParaRPr kumimoji="0" lang="es-EC"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9" name="8 CuadroTexto"/>
          <p:cNvSpPr txBox="1"/>
          <p:nvPr/>
        </p:nvSpPr>
        <p:spPr>
          <a:xfrm>
            <a:off x="714348" y="4786322"/>
            <a:ext cx="7572428" cy="1569660"/>
          </a:xfrm>
          <a:prstGeom prst="rect">
            <a:avLst/>
          </a:prstGeom>
          <a:noFill/>
        </p:spPr>
        <p:txBody>
          <a:bodyPr wrap="square" rtlCol="0">
            <a:spAutoFit/>
          </a:bodyPr>
          <a:lstStyle/>
          <a:p>
            <a:pPr algn="just"/>
            <a:r>
              <a:rPr lang="es-ES" sz="1600" dirty="0" smtClean="0">
                <a:cs typeface="Arial" pitchFamily="34" charset="0"/>
              </a:rPr>
              <a:t>En Real SAIFI de 14.41 interrp./consmr-año a 13.89 interrp/consmr-año, ENS baja desde 2319.38 Kwh-año a 2160.48 kwh-año, la topología de Camposorja no daba oportunidad de añadir mas seccionadores, baja el SAIDI de 37.15 horas/consmr-año a  37.02 horas/consmr-año, la ENS baja desde 54817.60 Kwh-año a 54630.10 Kwh-año, esto se debe a que hemos asumido ideales a los elementos de protección.</a:t>
            </a:r>
            <a:endParaRPr lang="es-ES" sz="1600" dirty="0">
              <a:cs typeface="Arial" pitchFamily="34" charset="0"/>
            </a:endParaRPr>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74</a:t>
            </a:fld>
            <a:endParaRPr lang="es-E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785786" y="4857760"/>
            <a:ext cx="7572428" cy="1477328"/>
          </a:xfrm>
          <a:prstGeom prst="rect">
            <a:avLst/>
          </a:prstGeom>
          <a:noFill/>
        </p:spPr>
        <p:txBody>
          <a:bodyPr wrap="square" rtlCol="0">
            <a:spAutoFit/>
          </a:bodyPr>
          <a:lstStyle/>
          <a:p>
            <a:pPr algn="just"/>
            <a:r>
              <a:rPr lang="es-ES" dirty="0" smtClean="0">
                <a:cs typeface="Arial" pitchFamily="34" charset="0"/>
              </a:rPr>
              <a:t>Se reducen significativamente los  índices, en la alimentadora Sector Centro baja el SAIDI de 6.20 horas/consumidor-año a 4.99 horas/consumidor-año, la energía anual no suplida cumple con el mismo orden, baja desde 11141.07 Kwh-año a 8963.87 kwh-año.</a:t>
            </a:r>
            <a:endParaRPr lang="es-ES" dirty="0">
              <a:latin typeface="Arial" pitchFamily="34" charset="0"/>
              <a:cs typeface="Arial" pitchFamily="34" charset="0"/>
            </a:endParaRPr>
          </a:p>
        </p:txBody>
      </p:sp>
      <p:graphicFrame>
        <p:nvGraphicFramePr>
          <p:cNvPr id="7" name="6 Tabla"/>
          <p:cNvGraphicFramePr>
            <a:graphicFrameLocks noGrp="1"/>
          </p:cNvGraphicFramePr>
          <p:nvPr/>
        </p:nvGraphicFramePr>
        <p:xfrm>
          <a:off x="857224" y="1500174"/>
          <a:ext cx="7500990" cy="3214710"/>
        </p:xfrm>
        <a:graphic>
          <a:graphicData uri="http://schemas.openxmlformats.org/drawingml/2006/table">
            <a:tbl>
              <a:tblPr firstRow="1" firstCol="1" bandRow="1" bandCol="1">
                <a:tableStyleId>{69012ECD-51FC-41F1-AA8D-1B2483CD663E}</a:tableStyleId>
              </a:tblPr>
              <a:tblGrid>
                <a:gridCol w="571504"/>
                <a:gridCol w="814849"/>
                <a:gridCol w="828225"/>
                <a:gridCol w="928694"/>
                <a:gridCol w="857256"/>
                <a:gridCol w="785818"/>
                <a:gridCol w="928694"/>
                <a:gridCol w="857256"/>
                <a:gridCol w="928694"/>
              </a:tblGrid>
              <a:tr h="224519">
                <a:tc>
                  <a:txBody>
                    <a:bodyPr/>
                    <a:lstStyle/>
                    <a:p>
                      <a:pPr algn="ctr"/>
                      <a:endParaRPr lang="es-ES" sz="1100" dirty="0">
                        <a:latin typeface="+mn-lt"/>
                        <a:ea typeface="Times New Roman"/>
                        <a:cs typeface="Times New Roman"/>
                      </a:endParaRPr>
                    </a:p>
                  </a:txBody>
                  <a:tcPr marL="42947" marR="42947" marT="0" marB="0" anchor="ctr"/>
                </a:tc>
                <a:tc gridSpan="2">
                  <a:txBody>
                    <a:bodyPr/>
                    <a:lstStyle/>
                    <a:p>
                      <a:pPr algn="ctr">
                        <a:lnSpc>
                          <a:spcPct val="115000"/>
                        </a:lnSpc>
                        <a:spcAft>
                          <a:spcPts val="0"/>
                        </a:spcAft>
                      </a:pPr>
                      <a:r>
                        <a:rPr lang="es-ES" sz="1100" dirty="0">
                          <a:latin typeface="+mn-lt"/>
                        </a:rPr>
                        <a:t>Sector Centro</a:t>
                      </a:r>
                      <a:endParaRPr lang="es-ES" sz="1100" dirty="0">
                        <a:latin typeface="+mn-lt"/>
                        <a:ea typeface="Times New Roman"/>
                        <a:cs typeface="Times New Roman"/>
                      </a:endParaRPr>
                    </a:p>
                  </a:txBody>
                  <a:tcPr marL="42947" marR="42947" marT="0" marB="0" anchor="ctr"/>
                </a:tc>
                <a:tc hMerge="1">
                  <a:txBody>
                    <a:bodyPr/>
                    <a:lstStyle/>
                    <a:p>
                      <a:endParaRPr lang="es-ES"/>
                    </a:p>
                  </a:txBody>
                  <a:tcPr/>
                </a:tc>
                <a:tc gridSpan="2">
                  <a:txBody>
                    <a:bodyPr/>
                    <a:lstStyle/>
                    <a:p>
                      <a:pPr algn="ctr">
                        <a:lnSpc>
                          <a:spcPct val="115000"/>
                        </a:lnSpc>
                        <a:spcAft>
                          <a:spcPts val="0"/>
                        </a:spcAft>
                      </a:pPr>
                      <a:r>
                        <a:rPr lang="es-ES" sz="1100" dirty="0">
                          <a:latin typeface="+mn-lt"/>
                        </a:rPr>
                        <a:t>Interconexión</a:t>
                      </a:r>
                      <a:endParaRPr lang="es-ES" sz="1100" dirty="0">
                        <a:latin typeface="+mn-lt"/>
                        <a:ea typeface="Times New Roman"/>
                        <a:cs typeface="Times New Roman"/>
                      </a:endParaRPr>
                    </a:p>
                  </a:txBody>
                  <a:tcPr marL="42947" marR="42947" marT="0" marB="0" anchor="ctr"/>
                </a:tc>
                <a:tc hMerge="1">
                  <a:txBody>
                    <a:bodyPr/>
                    <a:lstStyle/>
                    <a:p>
                      <a:endParaRPr lang="es-ES"/>
                    </a:p>
                  </a:txBody>
                  <a:tcPr/>
                </a:tc>
                <a:tc gridSpan="2">
                  <a:txBody>
                    <a:bodyPr/>
                    <a:lstStyle/>
                    <a:p>
                      <a:pPr algn="ctr">
                        <a:lnSpc>
                          <a:spcPct val="115000"/>
                        </a:lnSpc>
                        <a:spcAft>
                          <a:spcPts val="0"/>
                        </a:spcAft>
                      </a:pPr>
                      <a:r>
                        <a:rPr lang="es-ES" sz="1100">
                          <a:latin typeface="+mn-lt"/>
                        </a:rPr>
                        <a:t>Sector Central</a:t>
                      </a:r>
                      <a:endParaRPr lang="es-ES" sz="1100">
                        <a:latin typeface="+mn-lt"/>
                        <a:ea typeface="Times New Roman"/>
                        <a:cs typeface="Times New Roman"/>
                      </a:endParaRPr>
                    </a:p>
                  </a:txBody>
                  <a:tcPr marL="42947" marR="42947" marT="0" marB="0" anchor="ctr"/>
                </a:tc>
                <a:tc hMerge="1">
                  <a:txBody>
                    <a:bodyPr/>
                    <a:lstStyle/>
                    <a:p>
                      <a:endParaRPr lang="es-ES"/>
                    </a:p>
                  </a:txBody>
                  <a:tcPr/>
                </a:tc>
                <a:tc gridSpan="2">
                  <a:txBody>
                    <a:bodyPr/>
                    <a:lstStyle/>
                    <a:p>
                      <a:pPr algn="ctr">
                        <a:lnSpc>
                          <a:spcPct val="115000"/>
                        </a:lnSpc>
                        <a:spcAft>
                          <a:spcPts val="0"/>
                        </a:spcAft>
                      </a:pPr>
                      <a:r>
                        <a:rPr lang="es-ES" sz="1100" dirty="0">
                          <a:latin typeface="+mn-lt"/>
                        </a:rPr>
                        <a:t>Victoria</a:t>
                      </a:r>
                      <a:endParaRPr lang="es-ES" sz="1100" dirty="0">
                        <a:latin typeface="+mn-lt"/>
                        <a:ea typeface="Times New Roman"/>
                        <a:cs typeface="Times New Roman"/>
                      </a:endParaRPr>
                    </a:p>
                  </a:txBody>
                  <a:tcPr marL="42947" marR="42947" marT="0" marB="0" anchor="ctr"/>
                </a:tc>
                <a:tc hMerge="1">
                  <a:txBody>
                    <a:bodyPr/>
                    <a:lstStyle/>
                    <a:p>
                      <a:endParaRPr lang="es-ES"/>
                    </a:p>
                  </a:txBody>
                  <a:tcPr/>
                </a:tc>
              </a:tr>
              <a:tr h="673558">
                <a:tc>
                  <a:txBody>
                    <a:bodyPr/>
                    <a:lstStyle/>
                    <a:p>
                      <a:pPr algn="ctr"/>
                      <a:r>
                        <a:rPr lang="es-ES" sz="1100" dirty="0" smtClean="0">
                          <a:latin typeface="+mn-lt"/>
                          <a:ea typeface="Times New Roman"/>
                          <a:cs typeface="Times New Roman"/>
                        </a:rPr>
                        <a:t>Índices</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2</a:t>
                      </a:r>
                      <a:endParaRPr lang="es-ES" sz="1100" dirty="0">
                        <a:latin typeface="+mn-lt"/>
                        <a:ea typeface="Times New Roman"/>
                        <a:cs typeface="Times New Roman"/>
                      </a:endParaRPr>
                    </a:p>
                  </a:txBody>
                  <a:tcPr marL="42947" marR="42947" marT="0" marB="0" anchor="ctr"/>
                </a:tc>
              </a:tr>
              <a:tr h="316369">
                <a:tc>
                  <a:txBody>
                    <a:bodyPr/>
                    <a:lstStyle/>
                    <a:p>
                      <a:pPr algn="ctr">
                        <a:lnSpc>
                          <a:spcPct val="115000"/>
                        </a:lnSpc>
                        <a:spcAft>
                          <a:spcPts val="0"/>
                        </a:spcAft>
                      </a:pPr>
                      <a:r>
                        <a:rPr lang="es-ES" sz="1100" dirty="0">
                          <a:latin typeface="+mn-lt"/>
                        </a:rPr>
                        <a:t>SAIFI</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4.90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4.83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12.39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12.25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8.48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8.37</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22.49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22.41</a:t>
                      </a:r>
                      <a:endParaRPr lang="es-ES" sz="1100" dirty="0">
                        <a:latin typeface="+mn-lt"/>
                        <a:ea typeface="Times New Roman"/>
                        <a:cs typeface="Times New Roman"/>
                      </a:endParaRPr>
                    </a:p>
                  </a:txBody>
                  <a:tcPr marL="42947" marR="42947" marT="0" marB="0" anchor="ctr"/>
                </a:tc>
              </a:tr>
              <a:tr h="285752">
                <a:tc>
                  <a:txBody>
                    <a:bodyPr/>
                    <a:lstStyle/>
                    <a:p>
                      <a:pPr algn="ctr">
                        <a:lnSpc>
                          <a:spcPct val="115000"/>
                        </a:lnSpc>
                        <a:spcAft>
                          <a:spcPts val="0"/>
                        </a:spcAft>
                      </a:pPr>
                      <a:r>
                        <a:rPr lang="es-ES" sz="1100">
                          <a:latin typeface="+mn-lt"/>
                        </a:rPr>
                        <a:t>SAIDI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6.20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4.99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5.95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3.37</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4.56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4.23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9.56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9.33</a:t>
                      </a:r>
                      <a:endParaRPr lang="es-ES" sz="1100" dirty="0">
                        <a:latin typeface="+mn-lt"/>
                        <a:ea typeface="Times New Roman"/>
                        <a:cs typeface="Times New Roman"/>
                      </a:endParaRPr>
                    </a:p>
                  </a:txBody>
                  <a:tcPr marL="42947" marR="42947" marT="0" marB="0" anchor="ctr"/>
                </a:tc>
              </a:tr>
              <a:tr h="285752">
                <a:tc>
                  <a:txBody>
                    <a:bodyPr/>
                    <a:lstStyle/>
                    <a:p>
                      <a:pPr algn="ctr">
                        <a:lnSpc>
                          <a:spcPct val="115000"/>
                        </a:lnSpc>
                        <a:spcAft>
                          <a:spcPts val="0"/>
                        </a:spcAft>
                      </a:pPr>
                      <a:r>
                        <a:rPr lang="es-ES" sz="1100">
                          <a:latin typeface="+mn-lt"/>
                        </a:rPr>
                        <a:t>CAIDI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1.26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1.03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0.48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0.27</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0.53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0.50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0.42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0.41</a:t>
                      </a:r>
                      <a:endParaRPr lang="es-ES" sz="1100" dirty="0">
                        <a:latin typeface="+mn-lt"/>
                        <a:ea typeface="Times New Roman"/>
                        <a:cs typeface="Times New Roman"/>
                      </a:endParaRPr>
                    </a:p>
                  </a:txBody>
                  <a:tcPr marL="42947" marR="42947" marT="0" marB="0" anchor="ctr"/>
                </a:tc>
              </a:tr>
              <a:tr h="357190">
                <a:tc>
                  <a:txBody>
                    <a:bodyPr/>
                    <a:lstStyle/>
                    <a:p>
                      <a:pPr algn="ctr">
                        <a:lnSpc>
                          <a:spcPct val="115000"/>
                        </a:lnSpc>
                        <a:spcAft>
                          <a:spcPts val="0"/>
                        </a:spcAft>
                      </a:pPr>
                      <a:r>
                        <a:rPr lang="es-ES" sz="1100">
                          <a:latin typeface="+mn-lt"/>
                        </a:rPr>
                        <a:t>ASAI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0.999291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0.999430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0.999320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0.999615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0.999479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0.999517</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0.998908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0.998935</a:t>
                      </a:r>
                      <a:endParaRPr lang="es-ES" sz="1100" dirty="0">
                        <a:latin typeface="+mn-lt"/>
                        <a:ea typeface="Times New Roman"/>
                        <a:cs typeface="Times New Roman"/>
                      </a:endParaRPr>
                    </a:p>
                  </a:txBody>
                  <a:tcPr marL="42947" marR="42947" marT="0" marB="0" anchor="ctr"/>
                </a:tc>
              </a:tr>
              <a:tr h="357190">
                <a:tc>
                  <a:txBody>
                    <a:bodyPr/>
                    <a:lstStyle/>
                    <a:p>
                      <a:pPr algn="ctr">
                        <a:lnSpc>
                          <a:spcPct val="115000"/>
                        </a:lnSpc>
                        <a:spcAft>
                          <a:spcPts val="0"/>
                        </a:spcAft>
                      </a:pPr>
                      <a:r>
                        <a:rPr lang="es-ES" sz="1100">
                          <a:latin typeface="+mn-lt"/>
                        </a:rPr>
                        <a:t>ASUI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0.000709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0.000570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0.000680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0.000385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0.000521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0.000483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0.001092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0.001065</a:t>
                      </a:r>
                      <a:endParaRPr lang="es-ES" sz="1100" dirty="0">
                        <a:latin typeface="+mn-lt"/>
                        <a:ea typeface="Times New Roman"/>
                        <a:cs typeface="Times New Roman"/>
                      </a:endParaRPr>
                    </a:p>
                  </a:txBody>
                  <a:tcPr marL="42947" marR="42947" marT="0" marB="0" anchor="ctr"/>
                </a:tc>
              </a:tr>
              <a:tr h="357190">
                <a:tc>
                  <a:txBody>
                    <a:bodyPr/>
                    <a:lstStyle/>
                    <a:p>
                      <a:pPr algn="ctr">
                        <a:lnSpc>
                          <a:spcPct val="115000"/>
                        </a:lnSpc>
                        <a:spcAft>
                          <a:spcPts val="0"/>
                        </a:spcAft>
                      </a:pPr>
                      <a:r>
                        <a:rPr lang="es-ES" sz="1100">
                          <a:latin typeface="+mn-lt"/>
                        </a:rPr>
                        <a:t>ENS</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11141.07</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8963.87</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7215.90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4092.14</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8098.24</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7519.15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12220.97</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11916.82</a:t>
                      </a:r>
                      <a:endParaRPr lang="es-ES" sz="1100" dirty="0">
                        <a:latin typeface="+mn-lt"/>
                        <a:ea typeface="Times New Roman"/>
                        <a:cs typeface="Times New Roman"/>
                      </a:endParaRPr>
                    </a:p>
                  </a:txBody>
                  <a:tcPr marL="42947" marR="42947" marT="0" marB="0" anchor="ctr"/>
                </a:tc>
              </a:tr>
              <a:tr h="357190">
                <a:tc>
                  <a:txBody>
                    <a:bodyPr/>
                    <a:lstStyle/>
                    <a:p>
                      <a:pPr algn="ctr">
                        <a:lnSpc>
                          <a:spcPct val="115000"/>
                        </a:lnSpc>
                        <a:spcAft>
                          <a:spcPts val="0"/>
                        </a:spcAft>
                      </a:pPr>
                      <a:r>
                        <a:rPr lang="es-ES" sz="1100">
                          <a:latin typeface="+mn-lt"/>
                        </a:rPr>
                        <a:t>AENS</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3.43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2.76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3.25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1.84</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2.46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2.29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5.22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5.09</a:t>
                      </a:r>
                      <a:endParaRPr lang="es-ES" sz="1100" dirty="0">
                        <a:latin typeface="+mn-lt"/>
                        <a:ea typeface="Times New Roman"/>
                        <a:cs typeface="Times New Roman"/>
                      </a:endParaRPr>
                    </a:p>
                  </a:txBody>
                  <a:tcPr marL="42947" marR="42947" marT="0" marB="0" anchor="ctr"/>
                </a:tc>
              </a:tr>
            </a:tbl>
          </a:graphicData>
        </a:graphic>
      </p:graphicFrame>
      <p:sp>
        <p:nvSpPr>
          <p:cNvPr id="8" name="5 Título"/>
          <p:cNvSpPr txBox="1">
            <a:spLocks/>
          </p:cNvSpPr>
          <p:nvPr/>
        </p:nvSpPr>
        <p:spPr>
          <a:xfrm>
            <a:off x="457200" y="274638"/>
            <a:ext cx="8229600" cy="1143000"/>
          </a:xfrm>
          <a:prstGeom prst="rect">
            <a:avLst/>
          </a:prstGeom>
        </p:spPr>
        <p:txBody>
          <a:bodyPr vert="horz" anchor="b">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Comparación de índices del caso base con el caso de seccionadores adicionales, S/E Playas</a:t>
            </a:r>
            <a:endParaRPr kumimoji="0" lang="es-EC"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75</a:t>
            </a:fld>
            <a:endParaRPr lang="es-E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643050"/>
            <a:ext cx="8072494" cy="3857652"/>
          </a:xfrm>
        </p:spPr>
        <p:txBody>
          <a:bodyPr>
            <a:noAutofit/>
          </a:bodyPr>
          <a:lstStyle/>
          <a:p>
            <a:pPr algn="just">
              <a:buNone/>
            </a:pPr>
            <a:r>
              <a:rPr lang="es-ES" sz="2400" dirty="0" smtClean="0">
                <a:latin typeface="Arial" pitchFamily="34" charset="0"/>
                <a:cs typeface="Arial" pitchFamily="34" charset="0"/>
              </a:rPr>
              <a:t>	Y</a:t>
            </a:r>
            <a:r>
              <a:rPr lang="es-ES" sz="2000" dirty="0" smtClean="0">
                <a:cs typeface="Arial" pitchFamily="34" charset="0"/>
              </a:rPr>
              <a:t>a se han descrito todos los puntos donde hay posible transferencia entre las alimentadoras, en esta alternativa haremos el análisis con la adición de los nuevos seccionadores pero también tomando en cuenta los puntos de transferencia de carga.</a:t>
            </a:r>
          </a:p>
          <a:p>
            <a:pPr algn="ctr">
              <a:buNone/>
            </a:pPr>
            <a:endParaRPr lang="es-ES" sz="2000" dirty="0" smtClean="0">
              <a:cs typeface="Arial" pitchFamily="34" charset="0"/>
            </a:endParaRPr>
          </a:p>
          <a:p>
            <a:pPr algn="ctr">
              <a:buNone/>
            </a:pPr>
            <a:r>
              <a:rPr lang="es-ES" sz="2000" dirty="0" smtClean="0">
                <a:cs typeface="Arial" pitchFamily="34" charset="0"/>
              </a:rPr>
              <a:t>	Cálculos de las alimentadores rediseñadas [Anexo M]. </a:t>
            </a:r>
          </a:p>
          <a:p>
            <a:pPr algn="just">
              <a:buNone/>
            </a:pPr>
            <a:endParaRPr lang="es-ES" sz="2400" dirty="0" smtClean="0">
              <a:latin typeface="Arial" pitchFamily="34" charset="0"/>
              <a:cs typeface="Arial" pitchFamily="34" charset="0"/>
            </a:endParaRPr>
          </a:p>
          <a:p>
            <a:pPr algn="just">
              <a:buNone/>
            </a:pPr>
            <a:endParaRPr lang="es-ES" sz="2400" dirty="0" smtClean="0">
              <a:latin typeface="Arial" pitchFamily="34" charset="0"/>
              <a:cs typeface="Arial" pitchFamily="34" charset="0"/>
            </a:endParaRPr>
          </a:p>
          <a:p>
            <a:pPr algn="just">
              <a:buNone/>
            </a:pPr>
            <a:endParaRPr lang="es-ES" sz="2400" dirty="0" smtClean="0">
              <a:latin typeface="Arial" pitchFamily="34" charset="0"/>
              <a:cs typeface="Arial" pitchFamily="34" charset="0"/>
            </a:endParaRPr>
          </a:p>
          <a:p>
            <a:pPr>
              <a:buNone/>
            </a:pPr>
            <a:endParaRPr lang="es-ES" sz="2400" dirty="0" smtClean="0">
              <a:latin typeface="Arial" pitchFamily="34" charset="0"/>
              <a:cs typeface="Arial" pitchFamily="34" charset="0"/>
            </a:endParaRPr>
          </a:p>
          <a:p>
            <a:pPr>
              <a:buNone/>
            </a:pPr>
            <a:endParaRPr lang="es-ES" sz="2400" dirty="0">
              <a:latin typeface="Arial" pitchFamily="34" charset="0"/>
              <a:cs typeface="Arial" pitchFamily="34" charset="0"/>
            </a:endParaRPr>
          </a:p>
        </p:txBody>
      </p:sp>
      <p:sp>
        <p:nvSpPr>
          <p:cNvPr id="4" name="5 Título"/>
          <p:cNvSpPr txBox="1">
            <a:spLocks/>
          </p:cNvSpPr>
          <p:nvPr/>
        </p:nvSpPr>
        <p:spPr>
          <a:xfrm>
            <a:off x="457200" y="274638"/>
            <a:ext cx="8229600" cy="1143000"/>
          </a:xfrm>
          <a:prstGeom prst="rect">
            <a:avLst/>
          </a:prstGeom>
        </p:spPr>
        <p:txBody>
          <a:bodyPr vert="horz" anchor="b">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Alternativa 3: Sistema con los nuevos seccionadores y puntos de transferencia</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76</a:t>
            </a:fld>
            <a:endParaRPr lang="es-E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857224" y="1500174"/>
          <a:ext cx="7500990" cy="3214710"/>
        </p:xfrm>
        <a:graphic>
          <a:graphicData uri="http://schemas.openxmlformats.org/drawingml/2006/table">
            <a:tbl>
              <a:tblPr firstRow="1" firstCol="1" bandRow="1" bandCol="1">
                <a:tableStyleId>{69012ECD-51FC-41F1-AA8D-1B2483CD663E}</a:tableStyleId>
              </a:tblPr>
              <a:tblGrid>
                <a:gridCol w="571504"/>
                <a:gridCol w="814849"/>
                <a:gridCol w="828225"/>
                <a:gridCol w="928694"/>
                <a:gridCol w="857256"/>
                <a:gridCol w="785818"/>
                <a:gridCol w="928694"/>
                <a:gridCol w="857256"/>
                <a:gridCol w="928694"/>
              </a:tblGrid>
              <a:tr h="224519">
                <a:tc>
                  <a:txBody>
                    <a:bodyPr/>
                    <a:lstStyle/>
                    <a:p>
                      <a:pPr algn="ctr"/>
                      <a:endParaRPr lang="es-ES" sz="1100" dirty="0">
                        <a:latin typeface="+mn-lt"/>
                        <a:ea typeface="Times New Roman"/>
                        <a:cs typeface="Times New Roman"/>
                      </a:endParaRPr>
                    </a:p>
                  </a:txBody>
                  <a:tcPr marL="42947" marR="42947" marT="0" marB="0" anchor="ctr"/>
                </a:tc>
                <a:tc gridSpan="2">
                  <a:txBody>
                    <a:bodyPr/>
                    <a:lstStyle/>
                    <a:p>
                      <a:pPr algn="ctr">
                        <a:lnSpc>
                          <a:spcPct val="115000"/>
                        </a:lnSpc>
                        <a:spcAft>
                          <a:spcPts val="1000"/>
                        </a:spcAft>
                      </a:pPr>
                      <a:r>
                        <a:rPr lang="es-ES" sz="1100" dirty="0">
                          <a:latin typeface="+mn-lt"/>
                        </a:rPr>
                        <a:t>Posorja</a:t>
                      </a:r>
                      <a:endParaRPr lang="es-ES" sz="1100" dirty="0">
                        <a:latin typeface="+mn-lt"/>
                        <a:ea typeface="Times New Roman"/>
                        <a:cs typeface="Times New Roman"/>
                      </a:endParaRPr>
                    </a:p>
                  </a:txBody>
                  <a:tcPr marL="42553" marR="42553" marT="0" marB="0" anchor="ctr"/>
                </a:tc>
                <a:tc hMerge="1">
                  <a:txBody>
                    <a:bodyPr/>
                    <a:lstStyle/>
                    <a:p>
                      <a:endParaRPr lang="es-ES"/>
                    </a:p>
                  </a:txBody>
                  <a:tcPr/>
                </a:tc>
                <a:tc gridSpan="2">
                  <a:txBody>
                    <a:bodyPr/>
                    <a:lstStyle/>
                    <a:p>
                      <a:pPr algn="ctr">
                        <a:lnSpc>
                          <a:spcPct val="115000"/>
                        </a:lnSpc>
                        <a:spcAft>
                          <a:spcPts val="1000"/>
                        </a:spcAft>
                      </a:pPr>
                      <a:r>
                        <a:rPr lang="es-ES" sz="1100" dirty="0">
                          <a:latin typeface="+mn-lt"/>
                        </a:rPr>
                        <a:t>Camposorja</a:t>
                      </a:r>
                      <a:endParaRPr lang="es-ES" sz="1100" dirty="0">
                        <a:latin typeface="+mn-lt"/>
                        <a:ea typeface="Times New Roman"/>
                        <a:cs typeface="Times New Roman"/>
                      </a:endParaRPr>
                    </a:p>
                  </a:txBody>
                  <a:tcPr marL="42553" marR="42553" marT="0" marB="0" anchor="ctr"/>
                </a:tc>
                <a:tc hMerge="1">
                  <a:txBody>
                    <a:bodyPr/>
                    <a:lstStyle/>
                    <a:p>
                      <a:endParaRPr lang="es-ES"/>
                    </a:p>
                  </a:txBody>
                  <a:tcPr/>
                </a:tc>
                <a:tc gridSpan="2">
                  <a:txBody>
                    <a:bodyPr/>
                    <a:lstStyle/>
                    <a:p>
                      <a:pPr algn="ctr">
                        <a:lnSpc>
                          <a:spcPct val="115000"/>
                        </a:lnSpc>
                        <a:spcAft>
                          <a:spcPts val="1000"/>
                        </a:spcAft>
                      </a:pPr>
                      <a:r>
                        <a:rPr lang="es-ES" sz="1100">
                          <a:latin typeface="+mn-lt"/>
                        </a:rPr>
                        <a:t>Real</a:t>
                      </a:r>
                      <a:endParaRPr lang="es-ES" sz="1100">
                        <a:latin typeface="+mn-lt"/>
                        <a:ea typeface="Times New Roman"/>
                        <a:cs typeface="Times New Roman"/>
                      </a:endParaRPr>
                    </a:p>
                  </a:txBody>
                  <a:tcPr marL="42553" marR="42553" marT="0" marB="0" anchor="ctr"/>
                </a:tc>
                <a:tc hMerge="1">
                  <a:txBody>
                    <a:bodyPr/>
                    <a:lstStyle/>
                    <a:p>
                      <a:endParaRPr lang="es-ES"/>
                    </a:p>
                  </a:txBody>
                  <a:tcPr/>
                </a:tc>
                <a:tc gridSpan="2">
                  <a:txBody>
                    <a:bodyPr/>
                    <a:lstStyle/>
                    <a:p>
                      <a:pPr algn="ctr">
                        <a:lnSpc>
                          <a:spcPct val="115000"/>
                        </a:lnSpc>
                        <a:spcAft>
                          <a:spcPts val="1000"/>
                        </a:spcAft>
                      </a:pPr>
                      <a:r>
                        <a:rPr lang="es-ES" sz="1100" dirty="0">
                          <a:latin typeface="+mn-lt"/>
                        </a:rPr>
                        <a:t>Jambelí</a:t>
                      </a:r>
                      <a:endParaRPr lang="es-ES" sz="1100" dirty="0">
                        <a:latin typeface="+mn-lt"/>
                        <a:ea typeface="Times New Roman"/>
                        <a:cs typeface="Times New Roman"/>
                      </a:endParaRPr>
                    </a:p>
                  </a:txBody>
                  <a:tcPr marL="42553" marR="42553" marT="0" marB="0" anchor="ctr"/>
                </a:tc>
                <a:tc hMerge="1">
                  <a:txBody>
                    <a:bodyPr/>
                    <a:lstStyle/>
                    <a:p>
                      <a:endParaRPr lang="es-ES"/>
                    </a:p>
                  </a:txBody>
                  <a:tcPr/>
                </a:tc>
              </a:tr>
              <a:tr h="673558">
                <a:tc>
                  <a:txBody>
                    <a:bodyPr/>
                    <a:lstStyle/>
                    <a:p>
                      <a:pPr algn="ctr"/>
                      <a:r>
                        <a:rPr lang="es-ES" sz="1100" dirty="0" smtClean="0">
                          <a:latin typeface="+mn-lt"/>
                          <a:ea typeface="Times New Roman"/>
                          <a:cs typeface="Times New Roman"/>
                        </a:rPr>
                        <a:t>Índices</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3</a:t>
                      </a:r>
                      <a:endParaRPr lang="es-ES" sz="1100" dirty="0">
                        <a:latin typeface="+mn-lt"/>
                        <a:ea typeface="Times New Roman"/>
                        <a:cs typeface="Times New Roman"/>
                      </a:endParaRPr>
                    </a:p>
                  </a:txBody>
                  <a:tcPr marL="42947" marR="42947" marT="0" marB="0" anchor="ctr"/>
                </a:tc>
              </a:tr>
              <a:tr h="316369">
                <a:tc>
                  <a:txBody>
                    <a:bodyPr/>
                    <a:lstStyle/>
                    <a:p>
                      <a:pPr algn="ctr">
                        <a:lnSpc>
                          <a:spcPct val="115000"/>
                        </a:lnSpc>
                        <a:spcAft>
                          <a:spcPts val="0"/>
                        </a:spcAft>
                      </a:pPr>
                      <a:r>
                        <a:rPr lang="es-ES" sz="1100" dirty="0">
                          <a:latin typeface="+mn-lt"/>
                        </a:rPr>
                        <a:t>SAIFI</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17.65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16.55</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18.95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18.95</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14.41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13.89</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11.34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9.90</a:t>
                      </a:r>
                      <a:endParaRPr lang="es-ES" sz="1100" dirty="0">
                        <a:latin typeface="Calibri"/>
                        <a:ea typeface="Times New Roman"/>
                        <a:cs typeface="Times New Roman"/>
                      </a:endParaRPr>
                    </a:p>
                  </a:txBody>
                  <a:tcPr marL="42553" marR="42553" marT="0" marB="0" anchor="ctr"/>
                </a:tc>
              </a:tr>
              <a:tr h="285752">
                <a:tc>
                  <a:txBody>
                    <a:bodyPr/>
                    <a:lstStyle/>
                    <a:p>
                      <a:pPr algn="ctr">
                        <a:lnSpc>
                          <a:spcPct val="115000"/>
                        </a:lnSpc>
                        <a:spcAft>
                          <a:spcPts val="0"/>
                        </a:spcAft>
                      </a:pPr>
                      <a:r>
                        <a:rPr lang="es-ES" sz="1100">
                          <a:latin typeface="+mn-lt"/>
                        </a:rPr>
                        <a:t>SAIDI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16.62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11.39</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37.15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26.23</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4.31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3.67</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5.86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4.38</a:t>
                      </a:r>
                      <a:endParaRPr lang="es-ES" sz="1100" dirty="0">
                        <a:latin typeface="Calibri"/>
                        <a:ea typeface="Times New Roman"/>
                        <a:cs typeface="Times New Roman"/>
                      </a:endParaRPr>
                    </a:p>
                  </a:txBody>
                  <a:tcPr marL="42553" marR="42553" marT="0" marB="0" anchor="ctr"/>
                </a:tc>
              </a:tr>
              <a:tr h="285752">
                <a:tc>
                  <a:txBody>
                    <a:bodyPr/>
                    <a:lstStyle/>
                    <a:p>
                      <a:pPr algn="ctr">
                        <a:lnSpc>
                          <a:spcPct val="115000"/>
                        </a:lnSpc>
                        <a:spcAft>
                          <a:spcPts val="0"/>
                        </a:spcAft>
                      </a:pPr>
                      <a:r>
                        <a:rPr lang="es-ES" sz="1100">
                          <a:latin typeface="+mn-lt"/>
                        </a:rPr>
                        <a:t>CAIDI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0.68</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1.96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1.38</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0.29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0.26</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0.51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0.44</a:t>
                      </a:r>
                      <a:endParaRPr lang="es-ES" sz="1100" dirty="0">
                        <a:latin typeface="Calibri"/>
                        <a:ea typeface="Times New Roman"/>
                        <a:cs typeface="Times New Roman"/>
                      </a:endParaRPr>
                    </a:p>
                  </a:txBody>
                  <a:tcPr marL="42553" marR="42553" marT="0" marB="0" anchor="ctr"/>
                </a:tc>
              </a:tr>
              <a:tr h="357190">
                <a:tc>
                  <a:txBody>
                    <a:bodyPr/>
                    <a:lstStyle/>
                    <a:p>
                      <a:pPr algn="ctr">
                        <a:lnSpc>
                          <a:spcPct val="115000"/>
                        </a:lnSpc>
                        <a:spcAft>
                          <a:spcPts val="0"/>
                        </a:spcAft>
                      </a:pPr>
                      <a:r>
                        <a:rPr lang="es-ES" sz="1100">
                          <a:latin typeface="+mn-lt"/>
                        </a:rPr>
                        <a:t>ASAI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0.998102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0.99870</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0.995758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0.99700</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0.999508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1.000</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0.999331</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0.99950</a:t>
                      </a:r>
                      <a:endParaRPr lang="es-ES" sz="1100" dirty="0">
                        <a:latin typeface="Calibri"/>
                        <a:ea typeface="Times New Roman"/>
                        <a:cs typeface="Times New Roman"/>
                      </a:endParaRPr>
                    </a:p>
                  </a:txBody>
                  <a:tcPr marL="42553" marR="42553" marT="0" marB="0" anchor="ctr"/>
                </a:tc>
              </a:tr>
              <a:tr h="357190">
                <a:tc>
                  <a:txBody>
                    <a:bodyPr/>
                    <a:lstStyle/>
                    <a:p>
                      <a:pPr algn="ctr">
                        <a:lnSpc>
                          <a:spcPct val="115000"/>
                        </a:lnSpc>
                        <a:spcAft>
                          <a:spcPts val="0"/>
                        </a:spcAft>
                      </a:pPr>
                      <a:r>
                        <a:rPr lang="es-ES" sz="1100">
                          <a:latin typeface="+mn-lt"/>
                        </a:rPr>
                        <a:t>ASUI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0.001898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0.00130</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0.004242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0.00299</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0.000492</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0.000</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0.000669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0.00050</a:t>
                      </a:r>
                      <a:endParaRPr lang="es-ES" sz="1100" dirty="0">
                        <a:latin typeface="Calibri"/>
                        <a:ea typeface="Times New Roman"/>
                        <a:cs typeface="Times New Roman"/>
                      </a:endParaRPr>
                    </a:p>
                  </a:txBody>
                  <a:tcPr marL="42553" marR="42553" marT="0" marB="0" anchor="ctr"/>
                </a:tc>
              </a:tr>
              <a:tr h="357190">
                <a:tc>
                  <a:txBody>
                    <a:bodyPr/>
                    <a:lstStyle/>
                    <a:p>
                      <a:pPr algn="ctr">
                        <a:lnSpc>
                          <a:spcPct val="115000"/>
                        </a:lnSpc>
                        <a:spcAft>
                          <a:spcPts val="0"/>
                        </a:spcAft>
                      </a:pPr>
                      <a:r>
                        <a:rPr lang="es-ES" sz="1100">
                          <a:latin typeface="+mn-lt"/>
                        </a:rPr>
                        <a:t>ENS</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7618.39</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5221.93</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54817.60</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39023.98</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2319.38</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1980.75</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2738.65</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2047.71</a:t>
                      </a:r>
                      <a:endParaRPr lang="es-ES" sz="1100" dirty="0">
                        <a:latin typeface="Calibri"/>
                        <a:ea typeface="Times New Roman"/>
                        <a:cs typeface="Times New Roman"/>
                      </a:endParaRPr>
                    </a:p>
                  </a:txBody>
                  <a:tcPr marL="42553" marR="42553" marT="0" marB="0" anchor="ctr"/>
                </a:tc>
              </a:tr>
              <a:tr h="357190">
                <a:tc>
                  <a:txBody>
                    <a:bodyPr/>
                    <a:lstStyle/>
                    <a:p>
                      <a:pPr algn="ctr">
                        <a:lnSpc>
                          <a:spcPct val="115000"/>
                        </a:lnSpc>
                        <a:spcAft>
                          <a:spcPts val="0"/>
                        </a:spcAft>
                      </a:pPr>
                      <a:r>
                        <a:rPr lang="es-ES" sz="1100">
                          <a:latin typeface="+mn-lt"/>
                        </a:rPr>
                        <a:t>AENS</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6.06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4.15</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13.54</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9.64</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1.56</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1.33</a:t>
                      </a:r>
                      <a:endParaRPr lang="es-ES" sz="1100" dirty="0">
                        <a:latin typeface="Calibri"/>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latin typeface="+mn-lt"/>
                        </a:rPr>
                        <a:t>2.13</a:t>
                      </a:r>
                      <a:endParaRPr lang="es-ES" sz="1100" dirty="0">
                        <a:latin typeface="+mn-lt"/>
                        <a:ea typeface="Times New Roman"/>
                        <a:cs typeface="Times New Roman"/>
                      </a:endParaRPr>
                    </a:p>
                  </a:txBody>
                  <a:tcPr marL="42553" marR="42553" marT="0" marB="0" anchor="ctr"/>
                </a:tc>
                <a:tc>
                  <a:txBody>
                    <a:bodyPr/>
                    <a:lstStyle/>
                    <a:p>
                      <a:pPr algn="ctr">
                        <a:lnSpc>
                          <a:spcPct val="115000"/>
                        </a:lnSpc>
                        <a:spcAft>
                          <a:spcPts val="1000"/>
                        </a:spcAft>
                      </a:pPr>
                      <a:r>
                        <a:rPr lang="es-ES" sz="1100" dirty="0" smtClean="0"/>
                        <a:t>1.59</a:t>
                      </a:r>
                      <a:endParaRPr lang="es-ES" sz="1100" dirty="0">
                        <a:latin typeface="Calibri"/>
                        <a:ea typeface="Times New Roman"/>
                        <a:cs typeface="Times New Roman"/>
                      </a:endParaRPr>
                    </a:p>
                  </a:txBody>
                  <a:tcPr marL="42553" marR="42553" marT="0" marB="0" anchor="ctr"/>
                </a:tc>
              </a:tr>
            </a:tbl>
          </a:graphicData>
        </a:graphic>
      </p:graphicFrame>
      <p:sp>
        <p:nvSpPr>
          <p:cNvPr id="8" name="5 Título"/>
          <p:cNvSpPr txBox="1">
            <a:spLocks/>
          </p:cNvSpPr>
          <p:nvPr/>
        </p:nvSpPr>
        <p:spPr>
          <a:xfrm>
            <a:off x="457200" y="274638"/>
            <a:ext cx="8229600" cy="1143000"/>
          </a:xfrm>
          <a:prstGeom prst="rect">
            <a:avLst/>
          </a:prstGeom>
        </p:spPr>
        <p:txBody>
          <a:bodyPr vert="horz" anchor="b">
            <a:noAutofit/>
            <a:scene3d>
              <a:camera prst="orthographicFront"/>
              <a:lightRig rig="soft" dir="t"/>
            </a:scene3d>
            <a:sp3d prstMaterial="softEdge">
              <a:bevelT w="25400" h="25400"/>
            </a:sp3d>
          </a:bodyPr>
          <a:lstStyle/>
          <a:p>
            <a:r>
              <a:rPr lang="es-ES" sz="2500" dirty="0" smtClean="0"/>
              <a:t>Comparación de índices del caso base y el caso con seccionadores adicionales y puntos de transferencia en alimentadoras, S/E Posorja</a:t>
            </a:r>
            <a:endParaRPr lang="es-ES" sz="2500" dirty="0"/>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77</a:t>
            </a:fld>
            <a:endParaRPr lang="es-ES"/>
          </a:p>
        </p:txBody>
      </p:sp>
      <p:sp>
        <p:nvSpPr>
          <p:cNvPr id="6" name="5 CuadroTexto"/>
          <p:cNvSpPr txBox="1"/>
          <p:nvPr/>
        </p:nvSpPr>
        <p:spPr>
          <a:xfrm>
            <a:off x="1000100" y="4714884"/>
            <a:ext cx="7286676" cy="1477328"/>
          </a:xfrm>
          <a:prstGeom prst="rect">
            <a:avLst/>
          </a:prstGeom>
          <a:noFill/>
        </p:spPr>
        <p:txBody>
          <a:bodyPr wrap="square" rtlCol="0">
            <a:spAutoFit/>
          </a:bodyPr>
          <a:lstStyle/>
          <a:p>
            <a:pPr algn="just"/>
            <a:r>
              <a:rPr lang="es-ES" dirty="0" smtClean="0">
                <a:cs typeface="Arial" pitchFamily="34" charset="0"/>
              </a:rPr>
              <a:t>Nótese que reducen significativamente los  índices, en la alimentadora Posorja baja el SAIDI de 16.62 horas/consumidor-año a 11.39 horas/consumidor-año, la energía anual no suplida cumple con el mismo orden, baja desde 7618.39 Kwh-año a 5221.93 kwh-año.</a:t>
            </a:r>
            <a:endParaRPr lang="es-ES" dirty="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857224" y="1500174"/>
          <a:ext cx="7500990" cy="3214710"/>
        </p:xfrm>
        <a:graphic>
          <a:graphicData uri="http://schemas.openxmlformats.org/drawingml/2006/table">
            <a:tbl>
              <a:tblPr firstRow="1" firstCol="1" bandRow="1" bandCol="1">
                <a:tableStyleId>{69012ECD-51FC-41F1-AA8D-1B2483CD663E}</a:tableStyleId>
              </a:tblPr>
              <a:tblGrid>
                <a:gridCol w="571504"/>
                <a:gridCol w="814849"/>
                <a:gridCol w="828225"/>
                <a:gridCol w="928694"/>
                <a:gridCol w="857256"/>
                <a:gridCol w="785818"/>
                <a:gridCol w="928694"/>
                <a:gridCol w="857256"/>
                <a:gridCol w="928694"/>
              </a:tblGrid>
              <a:tr h="224519">
                <a:tc>
                  <a:txBody>
                    <a:bodyPr/>
                    <a:lstStyle/>
                    <a:p>
                      <a:pPr algn="ctr"/>
                      <a:endParaRPr lang="es-ES" sz="1100" dirty="0">
                        <a:latin typeface="+mn-lt"/>
                        <a:ea typeface="Times New Roman"/>
                        <a:cs typeface="Times New Roman"/>
                      </a:endParaRPr>
                    </a:p>
                  </a:txBody>
                  <a:tcPr marL="42947" marR="42947" marT="0" marB="0" anchor="ctr"/>
                </a:tc>
                <a:tc gridSpan="2">
                  <a:txBody>
                    <a:bodyPr/>
                    <a:lstStyle/>
                    <a:p>
                      <a:pPr algn="ctr">
                        <a:lnSpc>
                          <a:spcPct val="115000"/>
                        </a:lnSpc>
                        <a:spcAft>
                          <a:spcPts val="0"/>
                        </a:spcAft>
                      </a:pPr>
                      <a:r>
                        <a:rPr lang="es-ES" sz="1100" dirty="0">
                          <a:latin typeface="+mn-lt"/>
                        </a:rPr>
                        <a:t>Sector Centro</a:t>
                      </a:r>
                      <a:endParaRPr lang="es-ES" sz="1100" dirty="0">
                        <a:latin typeface="+mn-lt"/>
                        <a:ea typeface="Times New Roman"/>
                        <a:cs typeface="Times New Roman"/>
                      </a:endParaRPr>
                    </a:p>
                  </a:txBody>
                  <a:tcPr marL="42947" marR="42947" marT="0" marB="0" anchor="ctr"/>
                </a:tc>
                <a:tc hMerge="1">
                  <a:txBody>
                    <a:bodyPr/>
                    <a:lstStyle/>
                    <a:p>
                      <a:endParaRPr lang="es-ES"/>
                    </a:p>
                  </a:txBody>
                  <a:tcPr/>
                </a:tc>
                <a:tc gridSpan="2">
                  <a:txBody>
                    <a:bodyPr/>
                    <a:lstStyle/>
                    <a:p>
                      <a:pPr algn="ctr">
                        <a:lnSpc>
                          <a:spcPct val="115000"/>
                        </a:lnSpc>
                        <a:spcAft>
                          <a:spcPts val="0"/>
                        </a:spcAft>
                      </a:pPr>
                      <a:r>
                        <a:rPr lang="es-ES" sz="1100" dirty="0">
                          <a:latin typeface="+mn-lt"/>
                        </a:rPr>
                        <a:t>Interconexión</a:t>
                      </a:r>
                      <a:endParaRPr lang="es-ES" sz="1100" dirty="0">
                        <a:latin typeface="+mn-lt"/>
                        <a:ea typeface="Times New Roman"/>
                        <a:cs typeface="Times New Roman"/>
                      </a:endParaRPr>
                    </a:p>
                  </a:txBody>
                  <a:tcPr marL="42947" marR="42947" marT="0" marB="0" anchor="ctr"/>
                </a:tc>
                <a:tc hMerge="1">
                  <a:txBody>
                    <a:bodyPr/>
                    <a:lstStyle/>
                    <a:p>
                      <a:endParaRPr lang="es-ES"/>
                    </a:p>
                  </a:txBody>
                  <a:tcPr/>
                </a:tc>
                <a:tc gridSpan="2">
                  <a:txBody>
                    <a:bodyPr/>
                    <a:lstStyle/>
                    <a:p>
                      <a:pPr algn="ctr">
                        <a:lnSpc>
                          <a:spcPct val="115000"/>
                        </a:lnSpc>
                        <a:spcAft>
                          <a:spcPts val="0"/>
                        </a:spcAft>
                      </a:pPr>
                      <a:r>
                        <a:rPr lang="es-ES" sz="1100">
                          <a:latin typeface="+mn-lt"/>
                        </a:rPr>
                        <a:t>Sector Central</a:t>
                      </a:r>
                      <a:endParaRPr lang="es-ES" sz="1100">
                        <a:latin typeface="+mn-lt"/>
                        <a:ea typeface="Times New Roman"/>
                        <a:cs typeface="Times New Roman"/>
                      </a:endParaRPr>
                    </a:p>
                  </a:txBody>
                  <a:tcPr marL="42947" marR="42947" marT="0" marB="0" anchor="ctr"/>
                </a:tc>
                <a:tc hMerge="1">
                  <a:txBody>
                    <a:bodyPr/>
                    <a:lstStyle/>
                    <a:p>
                      <a:endParaRPr lang="es-ES"/>
                    </a:p>
                  </a:txBody>
                  <a:tcPr/>
                </a:tc>
                <a:tc gridSpan="2">
                  <a:txBody>
                    <a:bodyPr/>
                    <a:lstStyle/>
                    <a:p>
                      <a:pPr algn="ctr">
                        <a:lnSpc>
                          <a:spcPct val="115000"/>
                        </a:lnSpc>
                        <a:spcAft>
                          <a:spcPts val="0"/>
                        </a:spcAft>
                      </a:pPr>
                      <a:r>
                        <a:rPr lang="es-ES" sz="1100" dirty="0">
                          <a:latin typeface="+mn-lt"/>
                        </a:rPr>
                        <a:t>Victoria</a:t>
                      </a:r>
                      <a:endParaRPr lang="es-ES" sz="1100" dirty="0">
                        <a:latin typeface="+mn-lt"/>
                        <a:ea typeface="Times New Roman"/>
                        <a:cs typeface="Times New Roman"/>
                      </a:endParaRPr>
                    </a:p>
                  </a:txBody>
                  <a:tcPr marL="42947" marR="42947" marT="0" marB="0" anchor="ctr"/>
                </a:tc>
                <a:tc hMerge="1">
                  <a:txBody>
                    <a:bodyPr/>
                    <a:lstStyle/>
                    <a:p>
                      <a:endParaRPr lang="es-ES"/>
                    </a:p>
                  </a:txBody>
                  <a:tcPr/>
                </a:tc>
              </a:tr>
              <a:tr h="673558">
                <a:tc>
                  <a:txBody>
                    <a:bodyPr/>
                    <a:lstStyle/>
                    <a:p>
                      <a:pPr algn="ctr"/>
                      <a:r>
                        <a:rPr lang="es-ES" sz="1100" dirty="0" smtClean="0">
                          <a:latin typeface="+mn-lt"/>
                          <a:ea typeface="Times New Roman"/>
                          <a:cs typeface="Times New Roman"/>
                        </a:rPr>
                        <a:t>Índices</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Caso Base</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0"/>
                        </a:spcAft>
                      </a:pPr>
                      <a:r>
                        <a:rPr lang="es-ES" sz="1100" dirty="0" smtClean="0">
                          <a:latin typeface="+mn-lt"/>
                        </a:rPr>
                        <a:t>Alternativa 3</a:t>
                      </a:r>
                      <a:endParaRPr lang="es-ES" sz="1100" dirty="0">
                        <a:latin typeface="+mn-lt"/>
                        <a:ea typeface="Times New Roman"/>
                        <a:cs typeface="Times New Roman"/>
                      </a:endParaRPr>
                    </a:p>
                  </a:txBody>
                  <a:tcPr marL="42947" marR="42947" marT="0" marB="0" anchor="ctr"/>
                </a:tc>
              </a:tr>
              <a:tr h="316369">
                <a:tc>
                  <a:txBody>
                    <a:bodyPr/>
                    <a:lstStyle/>
                    <a:p>
                      <a:pPr algn="ctr">
                        <a:lnSpc>
                          <a:spcPct val="115000"/>
                        </a:lnSpc>
                        <a:spcAft>
                          <a:spcPts val="0"/>
                        </a:spcAft>
                      </a:pPr>
                      <a:r>
                        <a:rPr lang="es-ES" sz="1100" dirty="0">
                          <a:latin typeface="+mn-lt"/>
                        </a:rPr>
                        <a:t>SAIFI</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4.90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4.83</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12.39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12.24</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8.48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8.37</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22.49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22.41</a:t>
                      </a:r>
                      <a:endParaRPr lang="es-ES" sz="1100" dirty="0">
                        <a:latin typeface="Calibri"/>
                        <a:ea typeface="Times New Roman"/>
                        <a:cs typeface="Times New Roman"/>
                      </a:endParaRPr>
                    </a:p>
                  </a:txBody>
                  <a:tcPr marL="42947" marR="42947" marT="0" marB="0" anchor="ctr"/>
                </a:tc>
              </a:tr>
              <a:tr h="285752">
                <a:tc>
                  <a:txBody>
                    <a:bodyPr/>
                    <a:lstStyle/>
                    <a:p>
                      <a:pPr algn="ctr">
                        <a:lnSpc>
                          <a:spcPct val="115000"/>
                        </a:lnSpc>
                        <a:spcAft>
                          <a:spcPts val="0"/>
                        </a:spcAft>
                      </a:pPr>
                      <a:r>
                        <a:rPr lang="es-ES" sz="1100">
                          <a:latin typeface="+mn-lt"/>
                        </a:rPr>
                        <a:t>SAIDI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6.20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2.97</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5.95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4.96</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4.56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3.71</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9.56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8.52</a:t>
                      </a:r>
                      <a:endParaRPr lang="es-ES" sz="1100" dirty="0">
                        <a:latin typeface="Calibri"/>
                        <a:ea typeface="Times New Roman"/>
                        <a:cs typeface="Times New Roman"/>
                      </a:endParaRPr>
                    </a:p>
                  </a:txBody>
                  <a:tcPr marL="42947" marR="42947" marT="0" marB="0" anchor="ctr"/>
                </a:tc>
              </a:tr>
              <a:tr h="285752">
                <a:tc>
                  <a:txBody>
                    <a:bodyPr/>
                    <a:lstStyle/>
                    <a:p>
                      <a:pPr algn="ctr">
                        <a:lnSpc>
                          <a:spcPct val="115000"/>
                        </a:lnSpc>
                        <a:spcAft>
                          <a:spcPts val="0"/>
                        </a:spcAft>
                      </a:pPr>
                      <a:r>
                        <a:rPr lang="es-ES" sz="1100">
                          <a:latin typeface="+mn-lt"/>
                        </a:rPr>
                        <a:t>CAIDI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1.26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0.61</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0.48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0.40</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0.53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0.44</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0.42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0.38</a:t>
                      </a:r>
                      <a:endParaRPr lang="es-ES" sz="1100" dirty="0">
                        <a:latin typeface="Calibri"/>
                        <a:ea typeface="Times New Roman"/>
                        <a:cs typeface="Times New Roman"/>
                      </a:endParaRPr>
                    </a:p>
                  </a:txBody>
                  <a:tcPr marL="42947" marR="42947" marT="0" marB="0" anchor="ctr"/>
                </a:tc>
              </a:tr>
              <a:tr h="357190">
                <a:tc>
                  <a:txBody>
                    <a:bodyPr/>
                    <a:lstStyle/>
                    <a:p>
                      <a:pPr algn="ctr">
                        <a:lnSpc>
                          <a:spcPct val="115000"/>
                        </a:lnSpc>
                        <a:spcAft>
                          <a:spcPts val="0"/>
                        </a:spcAft>
                      </a:pPr>
                      <a:r>
                        <a:rPr lang="es-ES" sz="1100">
                          <a:latin typeface="+mn-lt"/>
                        </a:rPr>
                        <a:t>ASAI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0.999291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0.999660</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0.999320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0.999433</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0.999479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0.999576</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0.998908</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0.999</a:t>
                      </a:r>
                      <a:endParaRPr lang="es-ES" sz="1100" dirty="0">
                        <a:latin typeface="Calibri"/>
                        <a:ea typeface="Times New Roman"/>
                        <a:cs typeface="Times New Roman"/>
                      </a:endParaRPr>
                    </a:p>
                  </a:txBody>
                  <a:tcPr marL="42947" marR="42947" marT="0" marB="0" anchor="ctr"/>
                </a:tc>
              </a:tr>
              <a:tr h="357190">
                <a:tc>
                  <a:txBody>
                    <a:bodyPr/>
                    <a:lstStyle/>
                    <a:p>
                      <a:pPr algn="ctr">
                        <a:lnSpc>
                          <a:spcPct val="115000"/>
                        </a:lnSpc>
                        <a:spcAft>
                          <a:spcPts val="0"/>
                        </a:spcAft>
                      </a:pPr>
                      <a:r>
                        <a:rPr lang="es-ES" sz="1100">
                          <a:latin typeface="+mn-lt"/>
                        </a:rPr>
                        <a:t>ASUI</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0.000709</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0.000339</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0.000680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0.000566</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0.000521</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0.000424</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0.001092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0.001</a:t>
                      </a:r>
                      <a:endParaRPr lang="es-ES" sz="1100" dirty="0">
                        <a:latin typeface="Calibri"/>
                        <a:ea typeface="Times New Roman"/>
                        <a:cs typeface="Times New Roman"/>
                      </a:endParaRPr>
                    </a:p>
                  </a:txBody>
                  <a:tcPr marL="42947" marR="42947" marT="0" marB="0" anchor="ctr"/>
                </a:tc>
              </a:tr>
              <a:tr h="357190">
                <a:tc>
                  <a:txBody>
                    <a:bodyPr/>
                    <a:lstStyle/>
                    <a:p>
                      <a:pPr algn="ctr">
                        <a:lnSpc>
                          <a:spcPct val="115000"/>
                        </a:lnSpc>
                        <a:spcAft>
                          <a:spcPts val="0"/>
                        </a:spcAft>
                      </a:pPr>
                      <a:r>
                        <a:rPr lang="es-ES" sz="1100">
                          <a:latin typeface="+mn-lt"/>
                        </a:rPr>
                        <a:t>ENS</a:t>
                      </a:r>
                      <a:endParaRPr lang="es-ES" sz="110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11141.07</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5336.08</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7215.90</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6019.93</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8098.24</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6599.38</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12220.97</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10899.74</a:t>
                      </a:r>
                      <a:endParaRPr lang="es-ES" sz="1100" dirty="0">
                        <a:latin typeface="Calibri"/>
                        <a:ea typeface="Times New Roman"/>
                        <a:cs typeface="Times New Roman"/>
                      </a:endParaRPr>
                    </a:p>
                  </a:txBody>
                  <a:tcPr marL="42947" marR="42947" marT="0" marB="0" anchor="ctr"/>
                </a:tc>
              </a:tr>
              <a:tr h="357190">
                <a:tc>
                  <a:txBody>
                    <a:bodyPr/>
                    <a:lstStyle/>
                    <a:p>
                      <a:pPr algn="ctr">
                        <a:lnSpc>
                          <a:spcPct val="115000"/>
                        </a:lnSpc>
                        <a:spcAft>
                          <a:spcPts val="0"/>
                        </a:spcAft>
                      </a:pPr>
                      <a:r>
                        <a:rPr lang="es-ES" sz="1100" dirty="0">
                          <a:latin typeface="+mn-lt"/>
                        </a:rPr>
                        <a:t>AENS</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3.43</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1.64</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3.25</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2.71</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2.46</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2.01</a:t>
                      </a:r>
                      <a:endParaRPr lang="es-ES" sz="1100" dirty="0">
                        <a:latin typeface="Calibri"/>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latin typeface="+mn-lt"/>
                        </a:rPr>
                        <a:t>5.22</a:t>
                      </a:r>
                      <a:endParaRPr lang="es-ES" sz="1100" dirty="0">
                        <a:latin typeface="+mn-lt"/>
                        <a:ea typeface="Times New Roman"/>
                        <a:cs typeface="Times New Roman"/>
                      </a:endParaRPr>
                    </a:p>
                  </a:txBody>
                  <a:tcPr marL="42947" marR="42947" marT="0" marB="0" anchor="ctr"/>
                </a:tc>
                <a:tc>
                  <a:txBody>
                    <a:bodyPr/>
                    <a:lstStyle/>
                    <a:p>
                      <a:pPr algn="ctr">
                        <a:lnSpc>
                          <a:spcPct val="115000"/>
                        </a:lnSpc>
                        <a:spcAft>
                          <a:spcPts val="1000"/>
                        </a:spcAft>
                      </a:pPr>
                      <a:r>
                        <a:rPr lang="es-ES" sz="1100" dirty="0" smtClean="0"/>
                        <a:t>4.66</a:t>
                      </a:r>
                      <a:endParaRPr lang="es-ES" sz="1100" dirty="0">
                        <a:latin typeface="Calibri"/>
                        <a:ea typeface="Times New Roman"/>
                        <a:cs typeface="Times New Roman"/>
                      </a:endParaRPr>
                    </a:p>
                  </a:txBody>
                  <a:tcPr marL="42947" marR="42947" marT="0" marB="0" anchor="ctr"/>
                </a:tc>
              </a:tr>
            </a:tbl>
          </a:graphicData>
        </a:graphic>
      </p:graphicFrame>
      <p:sp>
        <p:nvSpPr>
          <p:cNvPr id="8" name="5 Título"/>
          <p:cNvSpPr txBox="1">
            <a:spLocks/>
          </p:cNvSpPr>
          <p:nvPr/>
        </p:nvSpPr>
        <p:spPr>
          <a:xfrm>
            <a:off x="457200" y="274638"/>
            <a:ext cx="8229600" cy="1143000"/>
          </a:xfrm>
          <a:prstGeom prst="rect">
            <a:avLst/>
          </a:prstGeom>
        </p:spPr>
        <p:txBody>
          <a:bodyPr vert="horz" anchor="b">
            <a:noAutofit/>
            <a:scene3d>
              <a:camera prst="orthographicFront"/>
              <a:lightRig rig="soft" dir="t"/>
            </a:scene3d>
            <a:sp3d prstMaterial="softEdge">
              <a:bevelT w="25400" h="25400"/>
            </a:sp3d>
          </a:bodyPr>
          <a:lstStyle/>
          <a:p>
            <a:r>
              <a:rPr lang="es-ES" sz="2500" dirty="0" smtClean="0"/>
              <a:t>Comparación de índices del caso base y el caso con seccionadores adicionales y puntos de transferencia en alimentadoras, S/E Playas</a:t>
            </a:r>
            <a:endParaRPr lang="es-ES" sz="25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78</a:t>
            </a:fld>
            <a:endParaRPr lang="es-ES"/>
          </a:p>
        </p:txBody>
      </p:sp>
      <p:sp>
        <p:nvSpPr>
          <p:cNvPr id="9" name="8 CuadroTexto"/>
          <p:cNvSpPr txBox="1"/>
          <p:nvPr/>
        </p:nvSpPr>
        <p:spPr>
          <a:xfrm>
            <a:off x="928662" y="4857760"/>
            <a:ext cx="7286676" cy="1477328"/>
          </a:xfrm>
          <a:prstGeom prst="rect">
            <a:avLst/>
          </a:prstGeom>
          <a:noFill/>
        </p:spPr>
        <p:txBody>
          <a:bodyPr wrap="square" rtlCol="0">
            <a:spAutoFit/>
          </a:bodyPr>
          <a:lstStyle/>
          <a:p>
            <a:pPr algn="just"/>
            <a:r>
              <a:rPr lang="es-ES" dirty="0" smtClean="0">
                <a:cs typeface="Arial" pitchFamily="34" charset="0"/>
              </a:rPr>
              <a:t>Nótese que reducen significativamente los  índices, en la alimentadora Sector Centro baja el SAIDI de 6.20 horas/consumidor-año a 2.97 horas/consumidor-año, la energía anual no suplida cumple con el mismo orden, baja desde 11141.07 Kwh-año a 5336.08 kwh-año.</a:t>
            </a:r>
            <a:endParaRPr lang="es-ES" dirty="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4216" r="6186"/>
          <a:stretch>
            <a:fillRect/>
          </a:stretch>
        </p:blipFill>
        <p:spPr bwMode="auto">
          <a:xfrm rot="16200000">
            <a:off x="1500166" y="-857280"/>
            <a:ext cx="6072230" cy="8501121"/>
          </a:xfrm>
          <a:prstGeom prst="rect">
            <a:avLst/>
          </a:prstGeom>
          <a:noFill/>
          <a:ln w="9525">
            <a:noFill/>
            <a:miter lim="800000"/>
            <a:headEnd/>
            <a:tailEnd/>
          </a:ln>
        </p:spPr>
      </p:pic>
      <p:sp>
        <p:nvSpPr>
          <p:cNvPr id="3" name="2 CuadroTexto"/>
          <p:cNvSpPr txBox="1"/>
          <p:nvPr/>
        </p:nvSpPr>
        <p:spPr>
          <a:xfrm>
            <a:off x="1428728" y="142852"/>
            <a:ext cx="1000132" cy="369332"/>
          </a:xfrm>
          <a:prstGeom prst="rect">
            <a:avLst/>
          </a:prstGeom>
          <a:noFill/>
        </p:spPr>
        <p:txBody>
          <a:bodyPr wrap="square" rtlCol="0">
            <a:spAutoFit/>
          </a:bodyPr>
          <a:lstStyle/>
          <a:p>
            <a:r>
              <a:rPr lang="es-EC" b="1" dirty="0" smtClean="0"/>
              <a:t>Posorja</a:t>
            </a:r>
            <a:endParaRPr lang="es-EC" b="1" dirty="0"/>
          </a:p>
        </p:txBody>
      </p:sp>
      <p:sp>
        <p:nvSpPr>
          <p:cNvPr id="4" name="3 CuadroTexto"/>
          <p:cNvSpPr txBox="1"/>
          <p:nvPr/>
        </p:nvSpPr>
        <p:spPr>
          <a:xfrm>
            <a:off x="3214678" y="1142984"/>
            <a:ext cx="2143140" cy="369332"/>
          </a:xfrm>
          <a:prstGeom prst="rect">
            <a:avLst/>
          </a:prstGeom>
          <a:noFill/>
        </p:spPr>
        <p:txBody>
          <a:bodyPr wrap="square" rtlCol="0">
            <a:spAutoFit/>
          </a:bodyPr>
          <a:lstStyle/>
          <a:p>
            <a:r>
              <a:rPr lang="es-EC" b="1" dirty="0" smtClean="0"/>
              <a:t>Posorja-Playas</a:t>
            </a:r>
            <a:endParaRPr lang="es-EC" b="1" dirty="0"/>
          </a:p>
        </p:txBody>
      </p:sp>
      <p:sp>
        <p:nvSpPr>
          <p:cNvPr id="5" name="4 CuadroTexto"/>
          <p:cNvSpPr txBox="1"/>
          <p:nvPr/>
        </p:nvSpPr>
        <p:spPr>
          <a:xfrm>
            <a:off x="4929190" y="2857496"/>
            <a:ext cx="1143008" cy="369332"/>
          </a:xfrm>
          <a:prstGeom prst="rect">
            <a:avLst/>
          </a:prstGeom>
          <a:noFill/>
        </p:spPr>
        <p:txBody>
          <a:bodyPr wrap="square" rtlCol="0">
            <a:spAutoFit/>
          </a:bodyPr>
          <a:lstStyle/>
          <a:p>
            <a:r>
              <a:rPr lang="es-EC" b="1" dirty="0" smtClean="0"/>
              <a:t>Playas</a:t>
            </a:r>
            <a:endParaRPr lang="es-EC" b="1" dirty="0"/>
          </a:p>
        </p:txBody>
      </p:sp>
      <p:sp>
        <p:nvSpPr>
          <p:cNvPr id="6" name="5 CuadroTexto"/>
          <p:cNvSpPr txBox="1"/>
          <p:nvPr/>
        </p:nvSpPr>
        <p:spPr>
          <a:xfrm>
            <a:off x="6929454" y="4786322"/>
            <a:ext cx="2214546" cy="369332"/>
          </a:xfrm>
          <a:prstGeom prst="rect">
            <a:avLst/>
          </a:prstGeom>
          <a:noFill/>
        </p:spPr>
        <p:txBody>
          <a:bodyPr wrap="square" rtlCol="0">
            <a:spAutoFit/>
          </a:bodyPr>
          <a:lstStyle/>
          <a:p>
            <a:r>
              <a:rPr lang="es-EC" b="1" dirty="0" smtClean="0"/>
              <a:t>Playas-</a:t>
            </a:r>
            <a:r>
              <a:rPr lang="es-EC" b="1" dirty="0" err="1" smtClean="0"/>
              <a:t>Engabao</a:t>
            </a:r>
            <a:endParaRPr lang="es-EC" b="1" dirty="0"/>
          </a:p>
        </p:txBody>
      </p:sp>
      <p:sp>
        <p:nvSpPr>
          <p:cNvPr id="7" name="6 CuadroTexto"/>
          <p:cNvSpPr txBox="1"/>
          <p:nvPr/>
        </p:nvSpPr>
        <p:spPr>
          <a:xfrm>
            <a:off x="5572132" y="5572140"/>
            <a:ext cx="2428892" cy="369332"/>
          </a:xfrm>
          <a:prstGeom prst="rect">
            <a:avLst/>
          </a:prstGeom>
          <a:noFill/>
        </p:spPr>
        <p:txBody>
          <a:bodyPr wrap="square" rtlCol="0">
            <a:spAutoFit/>
          </a:bodyPr>
          <a:lstStyle/>
          <a:p>
            <a:r>
              <a:rPr lang="es-EC" b="1" dirty="0" smtClean="0"/>
              <a:t>Playas-Progreso</a:t>
            </a:r>
            <a:endParaRPr lang="es-EC" b="1" dirty="0"/>
          </a:p>
        </p:txBody>
      </p:sp>
      <p:sp>
        <p:nvSpPr>
          <p:cNvPr id="8" name="7 CuadroTexto"/>
          <p:cNvSpPr txBox="1"/>
          <p:nvPr/>
        </p:nvSpPr>
        <p:spPr>
          <a:xfrm>
            <a:off x="1857356" y="4357694"/>
            <a:ext cx="857256" cy="369332"/>
          </a:xfrm>
          <a:prstGeom prst="rect">
            <a:avLst/>
          </a:prstGeom>
          <a:noFill/>
        </p:spPr>
        <p:txBody>
          <a:bodyPr wrap="square" rtlCol="0">
            <a:spAutoFit/>
          </a:bodyPr>
          <a:lstStyle/>
          <a:p>
            <a:r>
              <a:rPr lang="es-EC" b="1" dirty="0" smtClean="0"/>
              <a:t>Morro</a:t>
            </a:r>
            <a:endParaRPr lang="es-EC" b="1"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79</a:t>
            </a:fld>
            <a:endParaRPr lang="es-ES"/>
          </a:p>
        </p:txBody>
      </p:sp>
      <p:sp>
        <p:nvSpPr>
          <p:cNvPr id="10" name="9 Rectángulo"/>
          <p:cNvSpPr/>
          <p:nvPr/>
        </p:nvSpPr>
        <p:spPr>
          <a:xfrm>
            <a:off x="5786446" y="1071546"/>
            <a:ext cx="2857488" cy="1200329"/>
          </a:xfrm>
          <a:prstGeom prst="rect">
            <a:avLst/>
          </a:prstGeom>
        </p:spPr>
        <p:txBody>
          <a:bodyPr wrap="square">
            <a:spAutoFit/>
          </a:bodyPr>
          <a:lstStyle/>
          <a:p>
            <a:pPr lvl="0">
              <a:spcBef>
                <a:spcPct val="0"/>
              </a:spcBef>
              <a:defRPr/>
            </a:pPr>
            <a:r>
              <a:rPr lang="es-EC" b="1" dirty="0" smtClean="0">
                <a:solidFill>
                  <a:schemeClr val="tx2"/>
                </a:solidFill>
                <a:effectLst>
                  <a:outerShdw blurRad="31750" dist="25400" dir="5400000" algn="tl" rotWithShape="0">
                    <a:srgbClr val="000000">
                      <a:alpha val="25000"/>
                    </a:srgbClr>
                  </a:outerShdw>
                </a:effectLst>
              </a:rPr>
              <a:t>Alternativa 3: </a:t>
            </a:r>
          </a:p>
          <a:p>
            <a:pPr lvl="0">
              <a:spcBef>
                <a:spcPct val="0"/>
              </a:spcBef>
              <a:defRPr/>
            </a:pPr>
            <a:r>
              <a:rPr lang="es-EC" b="1" dirty="0" smtClean="0">
                <a:solidFill>
                  <a:schemeClr val="tx2"/>
                </a:solidFill>
                <a:effectLst>
                  <a:outerShdw blurRad="31750" dist="25400" dir="5400000" algn="tl" rotWithShape="0">
                    <a:srgbClr val="000000">
                      <a:alpha val="25000"/>
                    </a:srgbClr>
                  </a:outerShdw>
                </a:effectLst>
              </a:rPr>
              <a:t>Sistema con los nuevos seccionadores y puntos de transferencia</a:t>
            </a:r>
            <a:endParaRPr lang="es-EC" b="1" dirty="0">
              <a:solidFill>
                <a:schemeClr val="tx2"/>
              </a:solidFill>
              <a:effectLst>
                <a:outerShdw blurRad="31750" dist="25400" dir="5400000" algn="tl" rotWithShape="0">
                  <a:srgbClr val="000000">
                    <a:alpha val="2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785926"/>
          <a:ext cx="8229600" cy="3772564"/>
        </p:xfrm>
        <a:graphic>
          <a:graphicData uri="http://schemas.openxmlformats.org/drawingml/2006/table">
            <a:tbl>
              <a:tblPr firstRow="1" firstCol="1" bandRow="1" bandCol="1">
                <a:tableStyleId>{69012ECD-51FC-41F1-AA8D-1B2483CD663E}</a:tableStyleId>
              </a:tblPr>
              <a:tblGrid>
                <a:gridCol w="1900222"/>
                <a:gridCol w="2214578"/>
                <a:gridCol w="2057400"/>
                <a:gridCol w="2057400"/>
              </a:tblGrid>
              <a:tr h="928694">
                <a:tc>
                  <a:txBody>
                    <a:bodyPr/>
                    <a:lstStyle/>
                    <a:p>
                      <a:pPr marR="21590" algn="ctr">
                        <a:lnSpc>
                          <a:spcPts val="1755"/>
                        </a:lnSpc>
                        <a:spcAft>
                          <a:spcPts val="0"/>
                        </a:spcAft>
                      </a:pPr>
                      <a:r>
                        <a:rPr lang="es-ES" sz="1200" spc="-5" dirty="0"/>
                        <a:t>Alimentadora</a:t>
                      </a:r>
                      <a:endParaRPr lang="es-EC" sz="1100" dirty="0">
                        <a:solidFill>
                          <a:schemeClr val="tx1"/>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200" dirty="0"/>
                        <a:t>Capacidad instalada </a:t>
                      </a:r>
                      <a:endParaRPr lang="es-ES" sz="1200" dirty="0" smtClean="0"/>
                    </a:p>
                    <a:p>
                      <a:pPr algn="ctr">
                        <a:lnSpc>
                          <a:spcPct val="115000"/>
                        </a:lnSpc>
                        <a:spcAft>
                          <a:spcPts val="0"/>
                        </a:spcAft>
                      </a:pPr>
                      <a:r>
                        <a:rPr lang="es-ES" sz="1200" dirty="0" err="1" smtClean="0"/>
                        <a:t>Mva</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a:t>Carga máxima </a:t>
                      </a:r>
                      <a:r>
                        <a:rPr lang="es-ES" sz="1200" dirty="0" smtClean="0"/>
                        <a:t>entregada </a:t>
                      </a:r>
                      <a:r>
                        <a:rPr lang="es-ES" sz="1200" dirty="0" err="1" smtClean="0"/>
                        <a:t>Mva</a:t>
                      </a:r>
                      <a:endParaRPr lang="es-EC"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200" dirty="0" smtClean="0"/>
                        <a:t>Ubicación</a:t>
                      </a:r>
                      <a:endParaRPr lang="es-EC" sz="1100" dirty="0">
                        <a:latin typeface="Calibri"/>
                        <a:ea typeface="Times New Roman"/>
                        <a:cs typeface="Times New Roman"/>
                      </a:endParaRPr>
                    </a:p>
                  </a:txBody>
                  <a:tcPr marL="44450" marR="44450" marT="0" marB="0" anchor="ctr"/>
                </a:tc>
              </a:tr>
              <a:tr h="728658">
                <a:tc>
                  <a:txBody>
                    <a:bodyPr/>
                    <a:lstStyle/>
                    <a:p>
                      <a:pPr algn="ctr">
                        <a:lnSpc>
                          <a:spcPct val="115000"/>
                        </a:lnSpc>
                        <a:spcAft>
                          <a:spcPts val="0"/>
                        </a:spcAft>
                      </a:pPr>
                      <a:r>
                        <a:rPr lang="es-ES" sz="1400"/>
                        <a:t>Posorja</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0.72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0.46</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Posorja – El Morro</a:t>
                      </a:r>
                      <a:endParaRPr lang="es-EC" sz="1400" dirty="0">
                        <a:latin typeface="Calibri"/>
                        <a:ea typeface="Times New Roman"/>
                        <a:cs typeface="Times New Roman"/>
                      </a:endParaRPr>
                    </a:p>
                  </a:txBody>
                  <a:tcPr marL="44450" marR="44450" marT="0" marB="0" anchor="ctr"/>
                </a:tc>
              </a:tr>
              <a:tr h="714380">
                <a:tc>
                  <a:txBody>
                    <a:bodyPr/>
                    <a:lstStyle/>
                    <a:p>
                      <a:pPr algn="ctr">
                        <a:lnSpc>
                          <a:spcPct val="115000"/>
                        </a:lnSpc>
                        <a:spcAft>
                          <a:spcPts val="0"/>
                        </a:spcAft>
                      </a:pPr>
                      <a:r>
                        <a:rPr lang="es-ES" sz="1400"/>
                        <a:t>Real</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0.82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0.54</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Centro</a:t>
                      </a:r>
                      <a:r>
                        <a:rPr lang="es-ES" sz="1400" baseline="0" dirty="0" smtClean="0"/>
                        <a:t> y </a:t>
                      </a:r>
                      <a:r>
                        <a:rPr lang="es-ES" sz="1400" dirty="0" err="1" smtClean="0"/>
                        <a:t>Nirsa</a:t>
                      </a:r>
                      <a:r>
                        <a:rPr lang="es-ES" sz="1400" dirty="0" smtClean="0"/>
                        <a:t> </a:t>
                      </a:r>
                      <a:r>
                        <a:rPr lang="es-ES" sz="1400" dirty="0"/>
                        <a:t>S.A.</a:t>
                      </a:r>
                      <a:endParaRPr lang="es-EC" sz="1400" dirty="0">
                        <a:latin typeface="Calibri"/>
                        <a:ea typeface="Times New Roman"/>
                        <a:cs typeface="Times New Roman"/>
                      </a:endParaRPr>
                    </a:p>
                  </a:txBody>
                  <a:tcPr marL="44450" marR="44450" marT="0" marB="0" anchor="ctr"/>
                </a:tc>
              </a:tr>
              <a:tr h="700102">
                <a:tc>
                  <a:txBody>
                    <a:bodyPr/>
                    <a:lstStyle/>
                    <a:p>
                      <a:pPr algn="ctr">
                        <a:lnSpc>
                          <a:spcPct val="115000"/>
                        </a:lnSpc>
                        <a:spcAft>
                          <a:spcPts val="0"/>
                        </a:spcAft>
                      </a:pPr>
                      <a:r>
                        <a:rPr lang="es-ES" sz="1400"/>
                        <a:t>Jambelí</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0.65</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0.48</a:t>
                      </a:r>
                    </a:p>
                    <a:p>
                      <a:pPr algn="ctr">
                        <a:lnSpc>
                          <a:spcPct val="115000"/>
                        </a:lnSpc>
                        <a:spcAft>
                          <a:spcPts val="0"/>
                        </a:spcAft>
                      </a:pP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Capitanía del Puerto</a:t>
                      </a:r>
                      <a:endParaRPr lang="es-EC" sz="1400" dirty="0">
                        <a:latin typeface="Calibri"/>
                        <a:ea typeface="Times New Roman"/>
                        <a:cs typeface="Times New Roman"/>
                      </a:endParaRPr>
                    </a:p>
                  </a:txBody>
                  <a:tcPr marL="44450" marR="44450" marT="0" marB="0" anchor="ctr"/>
                </a:tc>
              </a:tr>
              <a:tr h="700730">
                <a:tc>
                  <a:txBody>
                    <a:bodyPr/>
                    <a:lstStyle/>
                    <a:p>
                      <a:pPr algn="ctr">
                        <a:lnSpc>
                          <a:spcPct val="115000"/>
                        </a:lnSpc>
                        <a:spcAft>
                          <a:spcPts val="0"/>
                        </a:spcAft>
                      </a:pPr>
                      <a:r>
                        <a:rPr lang="es-ES" sz="1400"/>
                        <a:t>Camposorja</a:t>
                      </a:r>
                      <a:endParaRPr lang="es-EC" sz="14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1.88</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smtClean="0"/>
                        <a:t>1.52</a:t>
                      </a:r>
                      <a:endParaRPr lang="es-EC" sz="14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400" dirty="0"/>
                        <a:t>Vía a Playas – La Y</a:t>
                      </a:r>
                      <a:endParaRPr lang="es-EC" sz="1400" dirty="0">
                        <a:latin typeface="Calibri"/>
                        <a:ea typeface="Times New Roman"/>
                        <a:cs typeface="Times New Roman"/>
                      </a:endParaRPr>
                    </a:p>
                  </a:txBody>
                  <a:tcPr marL="44450" marR="44450" marT="0" marB="0" anchor="ctr"/>
                </a:tc>
              </a:tr>
            </a:tbl>
          </a:graphicData>
        </a:graphic>
      </p:graphicFrame>
      <p:sp>
        <p:nvSpPr>
          <p:cNvPr id="2" name="1 Título"/>
          <p:cNvSpPr>
            <a:spLocks noGrp="1"/>
          </p:cNvSpPr>
          <p:nvPr>
            <p:ph type="title"/>
          </p:nvPr>
        </p:nvSpPr>
        <p:spPr/>
        <p:txBody>
          <a:bodyPr>
            <a:noAutofit/>
          </a:bodyPr>
          <a:lstStyle/>
          <a:p>
            <a:pPr algn="l"/>
            <a:r>
              <a:rPr lang="es-ES" sz="3200" b="1" dirty="0" smtClean="0"/>
              <a:t>Carga máxima de las alimentadoras,</a:t>
            </a:r>
            <a:br>
              <a:rPr lang="es-ES" sz="3200" b="1" dirty="0" smtClean="0"/>
            </a:br>
            <a:r>
              <a:rPr lang="es-ES" sz="3200" b="1" dirty="0" smtClean="0"/>
              <a:t>S/E Posorja </a:t>
            </a:r>
            <a:endParaRPr lang="es-EC" sz="3200" b="1"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8</a:t>
            </a:fld>
            <a:endParaRPr lang="es-E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500174"/>
            <a:ext cx="7858180" cy="4429156"/>
          </a:xfrm>
        </p:spPr>
        <p:txBody>
          <a:bodyPr>
            <a:noAutofit/>
          </a:bodyPr>
          <a:lstStyle/>
          <a:p>
            <a:pPr algn="just">
              <a:buNone/>
            </a:pPr>
            <a:r>
              <a:rPr lang="es-ES" sz="2400" dirty="0" smtClean="0"/>
              <a:t>	</a:t>
            </a:r>
            <a:r>
              <a:rPr lang="es-ES" sz="2000" dirty="0" smtClean="0"/>
              <a:t>Una vez rediseñada la red utilizando mas seccionadores y switchs de transferencia para mejorar los índices, alternativa 3,  entonces coordinaremos estos nuevos dispositivos con el relé de sobrecorriente que se encuentra en la subestación, para el rediseño del sistema de protección se ha utilizado el programa CYMTCC.</a:t>
            </a:r>
          </a:p>
          <a:p>
            <a:pPr algn="just">
              <a:buNone/>
            </a:pPr>
            <a:endParaRPr lang="es-ES" sz="2000" dirty="0" smtClean="0"/>
          </a:p>
          <a:p>
            <a:pPr algn="just">
              <a:buNone/>
            </a:pPr>
            <a:r>
              <a:rPr lang="es-ES" sz="2000" dirty="0" smtClean="0"/>
              <a:t>	A continuación se muestran los diagramas de las alimentadoras con corrientes de falla máxima y corrientes de carga en el punto de ubicación del fusible, y el fusible seleccionado de acuerdo a estos valores de corrientes, también se muestran las curvas de los componentes de protección.</a:t>
            </a:r>
            <a:endParaRPr lang="es-ES" sz="2000" dirty="0"/>
          </a:p>
        </p:txBody>
      </p:sp>
      <p:sp>
        <p:nvSpPr>
          <p:cNvPr id="4" name="5 Título"/>
          <p:cNvSpPr txBox="1">
            <a:spLocks/>
          </p:cNvSpPr>
          <p:nvPr/>
        </p:nvSpPr>
        <p:spPr>
          <a:xfrm>
            <a:off x="457200" y="274638"/>
            <a:ext cx="8229600" cy="1143000"/>
          </a:xfrm>
          <a:prstGeom prst="rect">
            <a:avLst/>
          </a:prstGeom>
        </p:spPr>
        <p:txBody>
          <a:bodyPr vert="horz" anchor="b">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Rediseño del Sistema de protecciones basado en la calidad del Servicio.</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80</a:t>
            </a:fld>
            <a:endParaRPr lang="es-E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28662" y="3143248"/>
            <a:ext cx="3643338" cy="954107"/>
          </a:xfrm>
          <a:prstGeom prst="rect">
            <a:avLst/>
          </a:prstGeom>
          <a:noFill/>
        </p:spPr>
        <p:txBody>
          <a:bodyPr wrap="square" rtlCol="0">
            <a:spAutoFit/>
          </a:bodyPr>
          <a:lstStyle/>
          <a:p>
            <a:pPr algn="ctr"/>
            <a:r>
              <a:rPr lang="es-ES" sz="1400" b="1" dirty="0" smtClean="0"/>
              <a:t>Trayectorias y coordinación de protecciones de alimentadora Victoria de S/E Playas</a:t>
            </a:r>
            <a:r>
              <a:rPr lang="es-ES" sz="1400" dirty="0" smtClean="0"/>
              <a:t>.</a:t>
            </a:r>
          </a:p>
          <a:p>
            <a:pPr algn="ctr"/>
            <a:endParaRPr lang="es-ES" sz="1400" dirty="0"/>
          </a:p>
        </p:txBody>
      </p:sp>
      <p:pic>
        <p:nvPicPr>
          <p:cNvPr id="29699" name="Picture 3"/>
          <p:cNvPicPr>
            <a:picLocks noChangeAspect="1" noChangeArrowheads="1"/>
          </p:cNvPicPr>
          <p:nvPr/>
        </p:nvPicPr>
        <p:blipFill>
          <a:blip r:embed="rId2"/>
          <a:srcRect/>
          <a:stretch>
            <a:fillRect/>
          </a:stretch>
        </p:blipFill>
        <p:spPr bwMode="auto">
          <a:xfrm>
            <a:off x="5000628" y="428604"/>
            <a:ext cx="3929058" cy="4643470"/>
          </a:xfrm>
          <a:prstGeom prst="rect">
            <a:avLst/>
          </a:prstGeom>
          <a:noFill/>
          <a:ln w="9525">
            <a:noFill/>
            <a:miter lim="800000"/>
            <a:headEnd/>
            <a:tailEnd/>
          </a:ln>
        </p:spPr>
      </p:pic>
      <p:sp>
        <p:nvSpPr>
          <p:cNvPr id="7" name="6 CuadroTexto"/>
          <p:cNvSpPr txBox="1"/>
          <p:nvPr/>
        </p:nvSpPr>
        <p:spPr>
          <a:xfrm>
            <a:off x="5214942" y="5143512"/>
            <a:ext cx="3643338" cy="954107"/>
          </a:xfrm>
          <a:prstGeom prst="rect">
            <a:avLst/>
          </a:prstGeom>
          <a:noFill/>
        </p:spPr>
        <p:txBody>
          <a:bodyPr wrap="square" rtlCol="0">
            <a:spAutoFit/>
          </a:bodyPr>
          <a:lstStyle/>
          <a:p>
            <a:pPr algn="ctr"/>
            <a:r>
              <a:rPr lang="es-ES" sz="1400" b="1" dirty="0" smtClean="0"/>
              <a:t>Coordinación de protecciones de alimentadora Victoria de S/E Playas para trayectoria 1</a:t>
            </a:r>
            <a:r>
              <a:rPr lang="es-ES" sz="1400" dirty="0" smtClean="0"/>
              <a:t>.</a:t>
            </a:r>
          </a:p>
          <a:p>
            <a:pPr algn="ctr"/>
            <a:endParaRPr lang="es-ES" sz="1400" dirty="0"/>
          </a:p>
        </p:txBody>
      </p:sp>
      <p:graphicFrame>
        <p:nvGraphicFramePr>
          <p:cNvPr id="8" name="7 Tabla"/>
          <p:cNvGraphicFramePr>
            <a:graphicFrameLocks noGrp="1"/>
          </p:cNvGraphicFramePr>
          <p:nvPr/>
        </p:nvGraphicFramePr>
        <p:xfrm>
          <a:off x="1142976" y="5143512"/>
          <a:ext cx="3286148" cy="1082566"/>
        </p:xfrm>
        <a:graphic>
          <a:graphicData uri="http://schemas.openxmlformats.org/drawingml/2006/table">
            <a:tbl>
              <a:tblPr firstRow="1" firstCol="1" bandRow="1" bandCol="1">
                <a:tableStyleId>{69012ECD-51FC-41F1-AA8D-1B2483CD663E}</a:tableStyleId>
              </a:tblPr>
              <a:tblGrid>
                <a:gridCol w="1000132"/>
                <a:gridCol w="571504"/>
                <a:gridCol w="857256"/>
                <a:gridCol w="857256"/>
              </a:tblGrid>
              <a:tr h="552626">
                <a:tc>
                  <a:txBody>
                    <a:bodyPr/>
                    <a:lstStyle/>
                    <a:p>
                      <a:pPr algn="ctr">
                        <a:lnSpc>
                          <a:spcPct val="115000"/>
                        </a:lnSpc>
                        <a:spcAft>
                          <a:spcPts val="0"/>
                        </a:spcAft>
                      </a:pPr>
                      <a:r>
                        <a:rPr lang="es-ES" sz="1100" dirty="0"/>
                        <a:t>Trayectoria de coordinación</a:t>
                      </a:r>
                      <a:endParaRPr lang="es-ES" sz="1100" dirty="0">
                        <a:latin typeface="Calibri"/>
                        <a:ea typeface="Times New Roman"/>
                        <a:cs typeface="Times New Roman"/>
                      </a:endParaRPr>
                    </a:p>
                  </a:txBody>
                  <a:tcPr marL="42472" marR="42472" marT="0" marB="0" anchor="ctr"/>
                </a:tc>
                <a:tc gridSpan="3">
                  <a:txBody>
                    <a:bodyPr/>
                    <a:lstStyle/>
                    <a:p>
                      <a:pPr algn="ctr">
                        <a:lnSpc>
                          <a:spcPct val="115000"/>
                        </a:lnSpc>
                        <a:spcAft>
                          <a:spcPts val="0"/>
                        </a:spcAft>
                      </a:pPr>
                      <a:r>
                        <a:rPr lang="es-ES" sz="1100" dirty="0"/>
                        <a:t>Elementos que coordinan</a:t>
                      </a:r>
                      <a:endParaRPr lang="es-ES" sz="1100" dirty="0">
                        <a:latin typeface="Calibri"/>
                        <a:ea typeface="Times New Roman"/>
                        <a:cs typeface="Times New Roman"/>
                      </a:endParaRPr>
                    </a:p>
                  </a:txBody>
                  <a:tcPr marL="42472" marR="42472" marT="0" marB="0" anchor="ctr"/>
                </a:tc>
                <a:tc hMerge="1">
                  <a:txBody>
                    <a:bodyPr/>
                    <a:lstStyle/>
                    <a:p>
                      <a:endParaRPr lang="es-ES"/>
                    </a:p>
                  </a:txBody>
                  <a:tcPr/>
                </a:tc>
                <a:tc hMerge="1">
                  <a:txBody>
                    <a:bodyPr/>
                    <a:lstStyle/>
                    <a:p>
                      <a:endParaRPr lang="es-ES"/>
                    </a:p>
                  </a:txBody>
                  <a:tcPr/>
                </a:tc>
              </a:tr>
              <a:tr h="504208">
                <a:tc>
                  <a:txBody>
                    <a:bodyPr/>
                    <a:lstStyle/>
                    <a:p>
                      <a:pPr algn="ctr">
                        <a:lnSpc>
                          <a:spcPct val="115000"/>
                        </a:lnSpc>
                        <a:spcAft>
                          <a:spcPts val="0"/>
                        </a:spcAft>
                      </a:pPr>
                      <a:r>
                        <a:rPr lang="es-ES" sz="1100"/>
                        <a:t>1</a:t>
                      </a:r>
                      <a:endParaRPr lang="es-ES" sz="1100">
                        <a:latin typeface="Calibri"/>
                        <a:ea typeface="Times New Roman"/>
                        <a:cs typeface="Times New Roman"/>
                      </a:endParaRPr>
                    </a:p>
                  </a:txBody>
                  <a:tcPr marL="42472" marR="42472" marT="0" marB="0" anchor="ctr"/>
                </a:tc>
                <a:tc>
                  <a:txBody>
                    <a:bodyPr/>
                    <a:lstStyle/>
                    <a:p>
                      <a:pPr algn="ctr">
                        <a:lnSpc>
                          <a:spcPct val="115000"/>
                        </a:lnSpc>
                        <a:spcAft>
                          <a:spcPts val="0"/>
                        </a:spcAft>
                      </a:pPr>
                      <a:r>
                        <a:rPr lang="es-ES" sz="1100"/>
                        <a:t>Relé 51</a:t>
                      </a:r>
                      <a:endParaRPr lang="es-ES" sz="1100">
                        <a:latin typeface="Calibri"/>
                        <a:ea typeface="Times New Roman"/>
                        <a:cs typeface="Times New Roman"/>
                      </a:endParaRPr>
                    </a:p>
                  </a:txBody>
                  <a:tcPr marL="42472" marR="42472" marT="0" marB="0" anchor="ctr"/>
                </a:tc>
                <a:tc>
                  <a:txBody>
                    <a:bodyPr/>
                    <a:lstStyle/>
                    <a:p>
                      <a:pPr algn="ctr">
                        <a:lnSpc>
                          <a:spcPct val="115000"/>
                        </a:lnSpc>
                        <a:spcAft>
                          <a:spcPts val="0"/>
                        </a:spcAft>
                      </a:pPr>
                      <a:r>
                        <a:rPr lang="es-ES" sz="1100" dirty="0"/>
                        <a:t>Fusible </a:t>
                      </a:r>
                      <a:r>
                        <a:rPr lang="es-ES" sz="1100" dirty="0" smtClean="0"/>
                        <a:t>1</a:t>
                      </a:r>
                    </a:p>
                    <a:p>
                      <a:pPr algn="ctr">
                        <a:lnSpc>
                          <a:spcPct val="115000"/>
                        </a:lnSpc>
                        <a:spcAft>
                          <a:spcPts val="0"/>
                        </a:spcAft>
                      </a:pPr>
                      <a:r>
                        <a:rPr lang="es-ES" sz="1100" dirty="0" smtClean="0"/>
                        <a:t>200K</a:t>
                      </a:r>
                      <a:endParaRPr lang="es-ES" sz="1100" dirty="0">
                        <a:latin typeface="Calibri"/>
                        <a:ea typeface="Times New Roman"/>
                        <a:cs typeface="Times New Roman"/>
                      </a:endParaRPr>
                    </a:p>
                  </a:txBody>
                  <a:tcPr marL="42472" marR="42472" marT="0" marB="0" anchor="ctr"/>
                </a:tc>
                <a:tc>
                  <a:txBody>
                    <a:bodyPr/>
                    <a:lstStyle/>
                    <a:p>
                      <a:pPr algn="ctr">
                        <a:lnSpc>
                          <a:spcPct val="115000"/>
                        </a:lnSpc>
                        <a:spcAft>
                          <a:spcPts val="0"/>
                        </a:spcAft>
                      </a:pPr>
                      <a:r>
                        <a:rPr lang="es-ES" sz="1100" dirty="0"/>
                        <a:t>Fusible </a:t>
                      </a:r>
                      <a:r>
                        <a:rPr lang="es-ES" sz="1100" dirty="0" smtClean="0"/>
                        <a:t>2</a:t>
                      </a:r>
                    </a:p>
                    <a:p>
                      <a:pPr algn="ctr">
                        <a:lnSpc>
                          <a:spcPct val="115000"/>
                        </a:lnSpc>
                        <a:spcAft>
                          <a:spcPts val="0"/>
                        </a:spcAft>
                      </a:pPr>
                      <a:r>
                        <a:rPr lang="es-ES" sz="1100" dirty="0" smtClean="0"/>
                        <a:t>6K</a:t>
                      </a:r>
                      <a:endParaRPr lang="es-ES" sz="1100" dirty="0">
                        <a:latin typeface="Calibri"/>
                        <a:ea typeface="Times New Roman"/>
                        <a:cs typeface="Times New Roman"/>
                      </a:endParaRPr>
                    </a:p>
                  </a:txBody>
                  <a:tcPr marL="42472" marR="42472" marT="0" marB="0" anchor="ctr"/>
                </a:tc>
              </a:tr>
            </a:tbl>
          </a:graphicData>
        </a:graphic>
      </p:graphicFrame>
      <p:sp>
        <p:nvSpPr>
          <p:cNvPr id="9" name="8 Marcador de número de diapositiva"/>
          <p:cNvSpPr>
            <a:spLocks noGrp="1"/>
          </p:cNvSpPr>
          <p:nvPr>
            <p:ph type="sldNum" sz="quarter" idx="12"/>
          </p:nvPr>
        </p:nvSpPr>
        <p:spPr>
          <a:xfrm>
            <a:off x="8429652" y="6407944"/>
            <a:ext cx="583380" cy="365125"/>
          </a:xfrm>
        </p:spPr>
        <p:txBody>
          <a:bodyPr/>
          <a:lstStyle/>
          <a:p>
            <a:fld id="{132FADFE-3B8F-471C-ABF0-DBC7717ECBBC}" type="slidenum">
              <a:rPr lang="es-ES" smtClean="0"/>
              <a:pPr/>
              <a:t>81</a:t>
            </a:fld>
            <a:endParaRPr lang="es-ES" dirty="0"/>
          </a:p>
        </p:txBody>
      </p:sp>
      <p:pic>
        <p:nvPicPr>
          <p:cNvPr id="10" name="9 Imagen"/>
          <p:cNvPicPr/>
          <p:nvPr/>
        </p:nvPicPr>
        <p:blipFill>
          <a:blip r:embed="rId3"/>
          <a:srcRect/>
          <a:stretch>
            <a:fillRect/>
          </a:stretch>
        </p:blipFill>
        <p:spPr bwMode="auto">
          <a:xfrm>
            <a:off x="500034" y="428604"/>
            <a:ext cx="4710605"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3214686"/>
            <a:ext cx="4143404" cy="738664"/>
          </a:xfrm>
          <a:prstGeom prst="rect">
            <a:avLst/>
          </a:prstGeom>
          <a:noFill/>
        </p:spPr>
        <p:txBody>
          <a:bodyPr wrap="square" rtlCol="0">
            <a:spAutoFit/>
          </a:bodyPr>
          <a:lstStyle/>
          <a:p>
            <a:pPr algn="ctr"/>
            <a:r>
              <a:rPr lang="es-ES" sz="1400" b="1" dirty="0" smtClean="0"/>
              <a:t>Trayectorias y coordinación de protecciones de alimentadora Victoria de S/E Playas</a:t>
            </a:r>
            <a:r>
              <a:rPr lang="es-ES" sz="1400" dirty="0" smtClean="0"/>
              <a:t>.</a:t>
            </a:r>
          </a:p>
          <a:p>
            <a:pPr algn="ctr"/>
            <a:endParaRPr lang="es-ES" sz="1400" dirty="0"/>
          </a:p>
        </p:txBody>
      </p:sp>
      <p:sp>
        <p:nvSpPr>
          <p:cNvPr id="7" name="6 CuadroTexto"/>
          <p:cNvSpPr txBox="1"/>
          <p:nvPr/>
        </p:nvSpPr>
        <p:spPr>
          <a:xfrm>
            <a:off x="5286380" y="5286388"/>
            <a:ext cx="3429024" cy="954107"/>
          </a:xfrm>
          <a:prstGeom prst="rect">
            <a:avLst/>
          </a:prstGeom>
          <a:noFill/>
        </p:spPr>
        <p:txBody>
          <a:bodyPr wrap="square" rtlCol="0">
            <a:spAutoFit/>
          </a:bodyPr>
          <a:lstStyle/>
          <a:p>
            <a:pPr algn="ctr"/>
            <a:r>
              <a:rPr lang="es-ES" sz="1400" b="1" dirty="0" smtClean="0"/>
              <a:t>Coordinación de protecciones de alimentadora Victoria de S/E Playas para trayectoria 2</a:t>
            </a:r>
            <a:r>
              <a:rPr lang="es-ES" sz="1400" dirty="0" smtClean="0"/>
              <a:t>.</a:t>
            </a:r>
          </a:p>
          <a:p>
            <a:pPr algn="ctr"/>
            <a:endParaRPr lang="es-ES" sz="1400" dirty="0"/>
          </a:p>
        </p:txBody>
      </p:sp>
      <p:graphicFrame>
        <p:nvGraphicFramePr>
          <p:cNvPr id="8" name="7 Tabla"/>
          <p:cNvGraphicFramePr>
            <a:graphicFrameLocks noGrp="1"/>
          </p:cNvGraphicFramePr>
          <p:nvPr/>
        </p:nvGraphicFramePr>
        <p:xfrm>
          <a:off x="642910" y="5000636"/>
          <a:ext cx="4071966" cy="1082566"/>
        </p:xfrm>
        <a:graphic>
          <a:graphicData uri="http://schemas.openxmlformats.org/drawingml/2006/table">
            <a:tbl>
              <a:tblPr firstRow="1" firstCol="1" bandRow="1" bandCol="1">
                <a:tableStyleId>{69012ECD-51FC-41F1-AA8D-1B2483CD663E}</a:tableStyleId>
              </a:tblPr>
              <a:tblGrid>
                <a:gridCol w="1000132"/>
                <a:gridCol w="571504"/>
                <a:gridCol w="785818"/>
                <a:gridCol w="857256"/>
                <a:gridCol w="857256"/>
              </a:tblGrid>
              <a:tr h="552626">
                <a:tc>
                  <a:txBody>
                    <a:bodyPr/>
                    <a:lstStyle/>
                    <a:p>
                      <a:pPr algn="ctr">
                        <a:lnSpc>
                          <a:spcPct val="115000"/>
                        </a:lnSpc>
                        <a:spcAft>
                          <a:spcPts val="0"/>
                        </a:spcAft>
                      </a:pPr>
                      <a:r>
                        <a:rPr lang="es-ES" sz="1100" dirty="0"/>
                        <a:t>Trayectoria de coordinación</a:t>
                      </a:r>
                      <a:endParaRPr lang="es-ES" sz="1100" dirty="0">
                        <a:latin typeface="Calibri"/>
                        <a:ea typeface="Times New Roman"/>
                        <a:cs typeface="Times New Roman"/>
                      </a:endParaRPr>
                    </a:p>
                  </a:txBody>
                  <a:tcPr marL="42472" marR="42472" marT="0" marB="0" anchor="ctr"/>
                </a:tc>
                <a:tc gridSpan="4">
                  <a:txBody>
                    <a:bodyPr/>
                    <a:lstStyle/>
                    <a:p>
                      <a:pPr algn="ctr">
                        <a:lnSpc>
                          <a:spcPct val="115000"/>
                        </a:lnSpc>
                        <a:spcAft>
                          <a:spcPts val="0"/>
                        </a:spcAft>
                      </a:pPr>
                      <a:r>
                        <a:rPr lang="es-ES" sz="1100" dirty="0"/>
                        <a:t>Elementos que coordinan</a:t>
                      </a:r>
                      <a:endParaRPr lang="es-ES" sz="1100" dirty="0">
                        <a:latin typeface="Calibri"/>
                        <a:ea typeface="Times New Roman"/>
                        <a:cs typeface="Times New Roman"/>
                      </a:endParaRPr>
                    </a:p>
                  </a:txBody>
                  <a:tcPr marL="42472" marR="42472"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504208">
                <a:tc>
                  <a:txBody>
                    <a:bodyPr/>
                    <a:lstStyle/>
                    <a:p>
                      <a:pPr algn="ctr">
                        <a:lnSpc>
                          <a:spcPct val="115000"/>
                        </a:lnSpc>
                        <a:spcAft>
                          <a:spcPts val="0"/>
                        </a:spcAft>
                      </a:pPr>
                      <a:r>
                        <a:rPr lang="es-ES" sz="1100"/>
                        <a:t>2</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t>Relé 51</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1</a:t>
                      </a:r>
                    </a:p>
                    <a:p>
                      <a:pPr algn="ctr">
                        <a:lnSpc>
                          <a:spcPct val="115000"/>
                        </a:lnSpc>
                        <a:spcAft>
                          <a:spcPts val="0"/>
                        </a:spcAft>
                      </a:pPr>
                      <a:r>
                        <a:rPr lang="es-ES" sz="1100" dirty="0" smtClean="0"/>
                        <a:t>200K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3</a:t>
                      </a:r>
                    </a:p>
                    <a:p>
                      <a:pPr algn="ctr">
                        <a:lnSpc>
                          <a:spcPct val="115000"/>
                        </a:lnSpc>
                        <a:spcAft>
                          <a:spcPts val="0"/>
                        </a:spcAft>
                      </a:pPr>
                      <a:r>
                        <a:rPr lang="es-ES" sz="1100" dirty="0" smtClean="0"/>
                        <a:t>140K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4</a:t>
                      </a:r>
                    </a:p>
                    <a:p>
                      <a:pPr algn="ctr">
                        <a:lnSpc>
                          <a:spcPct val="115000"/>
                        </a:lnSpc>
                        <a:spcAft>
                          <a:spcPts val="0"/>
                        </a:spcAft>
                      </a:pPr>
                      <a:r>
                        <a:rPr lang="es-ES" sz="1100" dirty="0" smtClean="0"/>
                        <a:t>6K</a:t>
                      </a:r>
                      <a:endParaRPr lang="es-ES" sz="1100" dirty="0">
                        <a:latin typeface="Calibri"/>
                        <a:ea typeface="Times New Roman"/>
                        <a:cs typeface="Times New Roman"/>
                      </a:endParaRPr>
                    </a:p>
                  </a:txBody>
                  <a:tcPr marL="44450" marR="44450" marT="0" marB="0" anchor="ctr"/>
                </a:tc>
              </a:tr>
            </a:tbl>
          </a:graphicData>
        </a:graphic>
      </p:graphicFrame>
      <p:pic>
        <p:nvPicPr>
          <p:cNvPr id="30722" name="Picture 2"/>
          <p:cNvPicPr>
            <a:picLocks noChangeAspect="1" noChangeArrowheads="1"/>
          </p:cNvPicPr>
          <p:nvPr/>
        </p:nvPicPr>
        <p:blipFill>
          <a:blip r:embed="rId2"/>
          <a:srcRect/>
          <a:stretch>
            <a:fillRect/>
          </a:stretch>
        </p:blipFill>
        <p:spPr bwMode="auto">
          <a:xfrm>
            <a:off x="5000628" y="428604"/>
            <a:ext cx="4008432" cy="4643470"/>
          </a:xfrm>
          <a:prstGeom prst="rect">
            <a:avLst/>
          </a:prstGeom>
          <a:noFill/>
          <a:ln w="9525">
            <a:noFill/>
            <a:miter lim="800000"/>
            <a:headEnd/>
            <a:tailEnd/>
          </a:ln>
        </p:spPr>
      </p:pic>
      <p:sp>
        <p:nvSpPr>
          <p:cNvPr id="9" name="8 Marcador de número de diapositiva"/>
          <p:cNvSpPr>
            <a:spLocks noGrp="1"/>
          </p:cNvSpPr>
          <p:nvPr>
            <p:ph type="sldNum" sz="quarter" idx="12"/>
          </p:nvPr>
        </p:nvSpPr>
        <p:spPr>
          <a:xfrm>
            <a:off x="8501090" y="6407944"/>
            <a:ext cx="511942" cy="365125"/>
          </a:xfrm>
        </p:spPr>
        <p:txBody>
          <a:bodyPr/>
          <a:lstStyle/>
          <a:p>
            <a:fld id="{132FADFE-3B8F-471C-ABF0-DBC7717ECBBC}" type="slidenum">
              <a:rPr lang="es-ES" smtClean="0"/>
              <a:pPr/>
              <a:t>82</a:t>
            </a:fld>
            <a:endParaRPr lang="es-ES" dirty="0"/>
          </a:p>
        </p:txBody>
      </p:sp>
      <p:pic>
        <p:nvPicPr>
          <p:cNvPr id="10" name="9 Imagen"/>
          <p:cNvPicPr/>
          <p:nvPr/>
        </p:nvPicPr>
        <p:blipFill>
          <a:blip r:embed="rId3"/>
          <a:srcRect/>
          <a:stretch>
            <a:fillRect/>
          </a:stretch>
        </p:blipFill>
        <p:spPr bwMode="auto">
          <a:xfrm>
            <a:off x="500034" y="428604"/>
            <a:ext cx="4710605"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3357562"/>
            <a:ext cx="4071966" cy="738664"/>
          </a:xfrm>
          <a:prstGeom prst="rect">
            <a:avLst/>
          </a:prstGeom>
          <a:noFill/>
        </p:spPr>
        <p:txBody>
          <a:bodyPr wrap="square" rtlCol="0">
            <a:spAutoFit/>
          </a:bodyPr>
          <a:lstStyle/>
          <a:p>
            <a:pPr algn="ctr"/>
            <a:r>
              <a:rPr lang="es-ES" sz="1400" b="1" dirty="0" smtClean="0"/>
              <a:t>Trayectorias y coordinación de protecciones de alimentadora Victoria de S/E Playas</a:t>
            </a:r>
            <a:r>
              <a:rPr lang="es-ES" sz="1400" dirty="0" smtClean="0"/>
              <a:t>.</a:t>
            </a:r>
          </a:p>
          <a:p>
            <a:pPr algn="ctr"/>
            <a:endParaRPr lang="es-ES" sz="1400" dirty="0"/>
          </a:p>
        </p:txBody>
      </p:sp>
      <p:sp>
        <p:nvSpPr>
          <p:cNvPr id="7" name="6 CuadroTexto"/>
          <p:cNvSpPr txBox="1"/>
          <p:nvPr/>
        </p:nvSpPr>
        <p:spPr>
          <a:xfrm>
            <a:off x="5357818" y="5143512"/>
            <a:ext cx="3500462" cy="954107"/>
          </a:xfrm>
          <a:prstGeom prst="rect">
            <a:avLst/>
          </a:prstGeom>
          <a:noFill/>
        </p:spPr>
        <p:txBody>
          <a:bodyPr wrap="square" rtlCol="0">
            <a:spAutoFit/>
          </a:bodyPr>
          <a:lstStyle/>
          <a:p>
            <a:pPr algn="ctr"/>
            <a:r>
              <a:rPr lang="es-ES" sz="1400" b="1" dirty="0" smtClean="0"/>
              <a:t>Coordinación de protecciones de alimentadora Victoria de S/E Playas para trayectoria 3</a:t>
            </a:r>
            <a:r>
              <a:rPr lang="es-ES" sz="1400" dirty="0" smtClean="0"/>
              <a:t>.</a:t>
            </a:r>
          </a:p>
          <a:p>
            <a:pPr algn="ctr"/>
            <a:endParaRPr lang="es-ES" sz="1400" dirty="0"/>
          </a:p>
        </p:txBody>
      </p:sp>
      <p:graphicFrame>
        <p:nvGraphicFramePr>
          <p:cNvPr id="8" name="7 Tabla"/>
          <p:cNvGraphicFramePr>
            <a:graphicFrameLocks noGrp="1"/>
          </p:cNvGraphicFramePr>
          <p:nvPr/>
        </p:nvGraphicFramePr>
        <p:xfrm>
          <a:off x="500034" y="5143512"/>
          <a:ext cx="4572032" cy="1082566"/>
        </p:xfrm>
        <a:graphic>
          <a:graphicData uri="http://schemas.openxmlformats.org/drawingml/2006/table">
            <a:tbl>
              <a:tblPr firstRow="1" firstCol="1" bandRow="1" bandCol="1">
                <a:tableStyleId>{69012ECD-51FC-41F1-AA8D-1B2483CD663E}</a:tableStyleId>
              </a:tblPr>
              <a:tblGrid>
                <a:gridCol w="1000132"/>
                <a:gridCol w="571504"/>
                <a:gridCol w="714380"/>
                <a:gridCol w="785818"/>
                <a:gridCol w="714380"/>
                <a:gridCol w="785818"/>
              </a:tblGrid>
              <a:tr h="552626">
                <a:tc>
                  <a:txBody>
                    <a:bodyPr/>
                    <a:lstStyle/>
                    <a:p>
                      <a:pPr algn="ctr">
                        <a:lnSpc>
                          <a:spcPct val="115000"/>
                        </a:lnSpc>
                        <a:spcAft>
                          <a:spcPts val="0"/>
                        </a:spcAft>
                      </a:pPr>
                      <a:r>
                        <a:rPr lang="es-ES" sz="1100" dirty="0"/>
                        <a:t>Trayectoria de coordinación</a:t>
                      </a:r>
                      <a:endParaRPr lang="es-ES" sz="1100" dirty="0">
                        <a:latin typeface="Calibri"/>
                        <a:ea typeface="Times New Roman"/>
                        <a:cs typeface="Times New Roman"/>
                      </a:endParaRPr>
                    </a:p>
                  </a:txBody>
                  <a:tcPr marL="42472" marR="42472" marT="0" marB="0" anchor="ctr"/>
                </a:tc>
                <a:tc gridSpan="5">
                  <a:txBody>
                    <a:bodyPr/>
                    <a:lstStyle/>
                    <a:p>
                      <a:pPr algn="ctr">
                        <a:lnSpc>
                          <a:spcPct val="115000"/>
                        </a:lnSpc>
                        <a:spcAft>
                          <a:spcPts val="0"/>
                        </a:spcAft>
                      </a:pPr>
                      <a:r>
                        <a:rPr lang="es-ES" sz="1100" dirty="0"/>
                        <a:t>Elementos que coordinan</a:t>
                      </a:r>
                      <a:endParaRPr lang="es-ES" sz="1100" dirty="0">
                        <a:latin typeface="Calibri"/>
                        <a:ea typeface="Times New Roman"/>
                        <a:cs typeface="Times New Roman"/>
                      </a:endParaRPr>
                    </a:p>
                  </a:txBody>
                  <a:tcPr marL="42472" marR="42472"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04208">
                <a:tc>
                  <a:txBody>
                    <a:bodyPr/>
                    <a:lstStyle/>
                    <a:p>
                      <a:pPr algn="ctr">
                        <a:lnSpc>
                          <a:spcPct val="115000"/>
                        </a:lnSpc>
                        <a:spcAft>
                          <a:spcPts val="0"/>
                        </a:spcAft>
                      </a:pPr>
                      <a:r>
                        <a:rPr lang="es-ES" sz="1100"/>
                        <a:t>3</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t>Relé 51</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1</a:t>
                      </a:r>
                    </a:p>
                    <a:p>
                      <a:pPr algn="ctr">
                        <a:lnSpc>
                          <a:spcPct val="115000"/>
                        </a:lnSpc>
                        <a:spcAft>
                          <a:spcPts val="0"/>
                        </a:spcAft>
                      </a:pPr>
                      <a:r>
                        <a:rPr lang="es-ES" sz="1100" dirty="0" smtClean="0"/>
                        <a:t>200K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3</a:t>
                      </a:r>
                    </a:p>
                    <a:p>
                      <a:pPr algn="ctr">
                        <a:lnSpc>
                          <a:spcPct val="115000"/>
                        </a:lnSpc>
                        <a:spcAft>
                          <a:spcPts val="0"/>
                        </a:spcAft>
                      </a:pPr>
                      <a:r>
                        <a:rPr lang="es-ES" sz="1100" dirty="0" smtClean="0"/>
                        <a:t>140K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5</a:t>
                      </a:r>
                    </a:p>
                    <a:p>
                      <a:pPr algn="ctr">
                        <a:lnSpc>
                          <a:spcPct val="115000"/>
                        </a:lnSpc>
                        <a:spcAft>
                          <a:spcPts val="0"/>
                        </a:spcAft>
                      </a:pPr>
                      <a:r>
                        <a:rPr lang="es-ES" sz="1100" dirty="0" smtClean="0"/>
                        <a:t>80K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6</a:t>
                      </a:r>
                    </a:p>
                    <a:p>
                      <a:pPr algn="ctr">
                        <a:lnSpc>
                          <a:spcPct val="115000"/>
                        </a:lnSpc>
                        <a:spcAft>
                          <a:spcPts val="0"/>
                        </a:spcAft>
                      </a:pPr>
                      <a:r>
                        <a:rPr lang="es-ES" sz="1100" dirty="0" smtClean="0"/>
                        <a:t>6K</a:t>
                      </a:r>
                      <a:endParaRPr lang="es-ES" sz="1100" dirty="0">
                        <a:latin typeface="Calibri"/>
                        <a:ea typeface="Times New Roman"/>
                        <a:cs typeface="Times New Roman"/>
                      </a:endParaRPr>
                    </a:p>
                  </a:txBody>
                  <a:tcPr marL="44450" marR="44450" marT="0" marB="0" anchor="ctr"/>
                </a:tc>
              </a:tr>
            </a:tbl>
          </a:graphicData>
        </a:graphic>
      </p:graphicFrame>
      <p:pic>
        <p:nvPicPr>
          <p:cNvPr id="31746" name="Picture 2"/>
          <p:cNvPicPr>
            <a:picLocks noChangeAspect="1" noChangeArrowheads="1"/>
          </p:cNvPicPr>
          <p:nvPr/>
        </p:nvPicPr>
        <p:blipFill>
          <a:blip r:embed="rId2"/>
          <a:srcRect/>
          <a:stretch>
            <a:fillRect/>
          </a:stretch>
        </p:blipFill>
        <p:spPr bwMode="auto">
          <a:xfrm>
            <a:off x="5143472" y="500042"/>
            <a:ext cx="4000528" cy="4643470"/>
          </a:xfrm>
          <a:prstGeom prst="rect">
            <a:avLst/>
          </a:prstGeom>
          <a:noFill/>
          <a:ln w="9525">
            <a:noFill/>
            <a:miter lim="800000"/>
            <a:headEnd/>
            <a:tailEnd/>
          </a:ln>
        </p:spPr>
      </p:pic>
      <p:sp>
        <p:nvSpPr>
          <p:cNvPr id="9" name="8 Marcador de número de diapositiva"/>
          <p:cNvSpPr>
            <a:spLocks noGrp="1"/>
          </p:cNvSpPr>
          <p:nvPr>
            <p:ph type="sldNum" sz="quarter" idx="12"/>
          </p:nvPr>
        </p:nvSpPr>
        <p:spPr>
          <a:xfrm>
            <a:off x="8429652" y="6407944"/>
            <a:ext cx="583380" cy="365125"/>
          </a:xfrm>
        </p:spPr>
        <p:txBody>
          <a:bodyPr/>
          <a:lstStyle/>
          <a:p>
            <a:fld id="{132FADFE-3B8F-471C-ABF0-DBC7717ECBBC}" type="slidenum">
              <a:rPr lang="es-ES" smtClean="0"/>
              <a:pPr/>
              <a:t>83</a:t>
            </a:fld>
            <a:endParaRPr lang="es-ES" dirty="0"/>
          </a:p>
        </p:txBody>
      </p:sp>
      <p:pic>
        <p:nvPicPr>
          <p:cNvPr id="10" name="9 Imagen"/>
          <p:cNvPicPr/>
          <p:nvPr/>
        </p:nvPicPr>
        <p:blipFill>
          <a:blip r:embed="rId3"/>
          <a:srcRect/>
          <a:stretch>
            <a:fillRect/>
          </a:stretch>
        </p:blipFill>
        <p:spPr bwMode="auto">
          <a:xfrm>
            <a:off x="500034" y="428604"/>
            <a:ext cx="4710605"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42910" y="3357562"/>
            <a:ext cx="4214842" cy="738664"/>
          </a:xfrm>
          <a:prstGeom prst="rect">
            <a:avLst/>
          </a:prstGeom>
          <a:noFill/>
        </p:spPr>
        <p:txBody>
          <a:bodyPr wrap="square" rtlCol="0">
            <a:spAutoFit/>
          </a:bodyPr>
          <a:lstStyle/>
          <a:p>
            <a:pPr algn="ctr"/>
            <a:r>
              <a:rPr lang="es-ES" sz="1400" b="1" dirty="0" smtClean="0"/>
              <a:t>Trayectorias y coordinación de protecciones de alimentadora Victoria de S/E Playas</a:t>
            </a:r>
            <a:r>
              <a:rPr lang="es-ES" sz="1400" dirty="0" smtClean="0"/>
              <a:t>.</a:t>
            </a:r>
          </a:p>
          <a:p>
            <a:pPr algn="ctr"/>
            <a:endParaRPr lang="es-ES" sz="1400" dirty="0"/>
          </a:p>
        </p:txBody>
      </p:sp>
      <p:sp>
        <p:nvSpPr>
          <p:cNvPr id="7" name="6 CuadroTexto"/>
          <p:cNvSpPr txBox="1"/>
          <p:nvPr/>
        </p:nvSpPr>
        <p:spPr>
          <a:xfrm>
            <a:off x="5857884" y="5000636"/>
            <a:ext cx="2857520" cy="954107"/>
          </a:xfrm>
          <a:prstGeom prst="rect">
            <a:avLst/>
          </a:prstGeom>
          <a:noFill/>
        </p:spPr>
        <p:txBody>
          <a:bodyPr wrap="square" rtlCol="0">
            <a:spAutoFit/>
          </a:bodyPr>
          <a:lstStyle/>
          <a:p>
            <a:pPr algn="ctr"/>
            <a:r>
              <a:rPr lang="es-ES" sz="1400" b="1" dirty="0" smtClean="0"/>
              <a:t>Coordinación de protecciones de alimentadora Victoria de S/E Playas para trayectoria 4</a:t>
            </a:r>
            <a:r>
              <a:rPr lang="es-ES" sz="1400" dirty="0" smtClean="0"/>
              <a:t>.</a:t>
            </a:r>
          </a:p>
          <a:p>
            <a:pPr algn="ctr"/>
            <a:endParaRPr lang="es-ES" sz="1400" dirty="0"/>
          </a:p>
        </p:txBody>
      </p:sp>
      <p:graphicFrame>
        <p:nvGraphicFramePr>
          <p:cNvPr id="8" name="7 Tabla"/>
          <p:cNvGraphicFramePr>
            <a:graphicFrameLocks noGrp="1"/>
          </p:cNvGraphicFramePr>
          <p:nvPr/>
        </p:nvGraphicFramePr>
        <p:xfrm>
          <a:off x="214282" y="5000636"/>
          <a:ext cx="5500726" cy="1082566"/>
        </p:xfrm>
        <a:graphic>
          <a:graphicData uri="http://schemas.openxmlformats.org/drawingml/2006/table">
            <a:tbl>
              <a:tblPr firstRow="1" firstCol="1" bandRow="1" bandCol="1">
                <a:tableStyleId>{69012ECD-51FC-41F1-AA8D-1B2483CD663E}</a:tableStyleId>
              </a:tblPr>
              <a:tblGrid>
                <a:gridCol w="1000132"/>
                <a:gridCol w="642942"/>
                <a:gridCol w="785818"/>
                <a:gridCol w="714380"/>
                <a:gridCol w="785818"/>
                <a:gridCol w="714380"/>
                <a:gridCol w="857256"/>
              </a:tblGrid>
              <a:tr h="552626">
                <a:tc>
                  <a:txBody>
                    <a:bodyPr/>
                    <a:lstStyle/>
                    <a:p>
                      <a:pPr algn="ctr">
                        <a:lnSpc>
                          <a:spcPct val="115000"/>
                        </a:lnSpc>
                        <a:spcAft>
                          <a:spcPts val="0"/>
                        </a:spcAft>
                      </a:pPr>
                      <a:r>
                        <a:rPr lang="es-ES" sz="1100" dirty="0"/>
                        <a:t>Trayectoria de coordinación</a:t>
                      </a:r>
                      <a:endParaRPr lang="es-ES" sz="1100" dirty="0">
                        <a:latin typeface="Calibri"/>
                        <a:ea typeface="Times New Roman"/>
                        <a:cs typeface="Times New Roman"/>
                      </a:endParaRPr>
                    </a:p>
                  </a:txBody>
                  <a:tcPr marL="42472" marR="42472" marT="0" marB="0" anchor="ctr"/>
                </a:tc>
                <a:tc gridSpan="6">
                  <a:txBody>
                    <a:bodyPr/>
                    <a:lstStyle/>
                    <a:p>
                      <a:pPr algn="ctr">
                        <a:lnSpc>
                          <a:spcPct val="115000"/>
                        </a:lnSpc>
                        <a:spcAft>
                          <a:spcPts val="0"/>
                        </a:spcAft>
                      </a:pPr>
                      <a:r>
                        <a:rPr lang="es-ES" sz="1100" dirty="0"/>
                        <a:t>Elementos que coordinan</a:t>
                      </a:r>
                      <a:endParaRPr lang="es-ES" sz="1100" dirty="0">
                        <a:latin typeface="Calibri"/>
                        <a:ea typeface="Times New Roman"/>
                        <a:cs typeface="Times New Roman"/>
                      </a:endParaRPr>
                    </a:p>
                  </a:txBody>
                  <a:tcPr marL="42472" marR="42472"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04208">
                <a:tc>
                  <a:txBody>
                    <a:bodyPr/>
                    <a:lstStyle/>
                    <a:p>
                      <a:pPr algn="ctr">
                        <a:lnSpc>
                          <a:spcPct val="115000"/>
                        </a:lnSpc>
                        <a:spcAft>
                          <a:spcPts val="0"/>
                        </a:spcAft>
                      </a:pPr>
                      <a:r>
                        <a:rPr lang="es-ES" sz="1100"/>
                        <a:t>4</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Relé 51</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1</a:t>
                      </a:r>
                    </a:p>
                    <a:p>
                      <a:pPr algn="ctr">
                        <a:lnSpc>
                          <a:spcPct val="115000"/>
                        </a:lnSpc>
                        <a:spcAft>
                          <a:spcPts val="0"/>
                        </a:spcAft>
                      </a:pPr>
                      <a:r>
                        <a:rPr lang="es-ES" sz="1100" dirty="0" smtClean="0"/>
                        <a:t>200K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3</a:t>
                      </a:r>
                    </a:p>
                    <a:p>
                      <a:pPr algn="ctr">
                        <a:lnSpc>
                          <a:spcPct val="115000"/>
                        </a:lnSpc>
                        <a:spcAft>
                          <a:spcPts val="0"/>
                        </a:spcAft>
                      </a:pPr>
                      <a:r>
                        <a:rPr lang="es-ES" sz="1100" dirty="0" smtClean="0"/>
                        <a:t>140K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5</a:t>
                      </a:r>
                    </a:p>
                    <a:p>
                      <a:pPr algn="ctr">
                        <a:lnSpc>
                          <a:spcPct val="115000"/>
                        </a:lnSpc>
                        <a:spcAft>
                          <a:spcPts val="0"/>
                        </a:spcAft>
                      </a:pPr>
                      <a:r>
                        <a:rPr lang="es-ES" sz="1100" dirty="0" smtClean="0"/>
                        <a:t>80K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7</a:t>
                      </a:r>
                    </a:p>
                    <a:p>
                      <a:pPr algn="ctr">
                        <a:lnSpc>
                          <a:spcPct val="115000"/>
                        </a:lnSpc>
                        <a:spcAft>
                          <a:spcPts val="0"/>
                        </a:spcAft>
                      </a:pPr>
                      <a:r>
                        <a:rPr lang="es-ES" sz="1100" dirty="0" smtClean="0"/>
                        <a:t>65K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8</a:t>
                      </a:r>
                    </a:p>
                    <a:p>
                      <a:pPr algn="ctr">
                        <a:lnSpc>
                          <a:spcPct val="115000"/>
                        </a:lnSpc>
                        <a:spcAft>
                          <a:spcPts val="0"/>
                        </a:spcAft>
                      </a:pPr>
                      <a:r>
                        <a:rPr lang="es-ES" sz="1100" dirty="0" smtClean="0"/>
                        <a:t>6K</a:t>
                      </a:r>
                      <a:endParaRPr lang="es-ES" sz="1100" dirty="0">
                        <a:latin typeface="Calibri"/>
                        <a:ea typeface="Times New Roman"/>
                        <a:cs typeface="Times New Roman"/>
                      </a:endParaRPr>
                    </a:p>
                  </a:txBody>
                  <a:tcPr marL="44450" marR="44450" marT="0" marB="0" anchor="ctr"/>
                </a:tc>
              </a:tr>
            </a:tbl>
          </a:graphicData>
        </a:graphic>
      </p:graphicFrame>
      <p:pic>
        <p:nvPicPr>
          <p:cNvPr id="32770" name="Picture 2"/>
          <p:cNvPicPr>
            <a:picLocks noChangeAspect="1" noChangeArrowheads="1"/>
          </p:cNvPicPr>
          <p:nvPr/>
        </p:nvPicPr>
        <p:blipFill>
          <a:blip r:embed="rId2"/>
          <a:srcRect/>
          <a:stretch>
            <a:fillRect/>
          </a:stretch>
        </p:blipFill>
        <p:spPr bwMode="auto">
          <a:xfrm>
            <a:off x="5000628" y="357166"/>
            <a:ext cx="4000496" cy="4572032"/>
          </a:xfrm>
          <a:prstGeom prst="rect">
            <a:avLst/>
          </a:prstGeom>
          <a:noFill/>
          <a:ln w="9525">
            <a:noFill/>
            <a:miter lim="800000"/>
            <a:headEnd/>
            <a:tailEnd/>
          </a:ln>
        </p:spPr>
      </p:pic>
      <p:sp>
        <p:nvSpPr>
          <p:cNvPr id="9" name="8 Marcador de número de diapositiva"/>
          <p:cNvSpPr>
            <a:spLocks noGrp="1"/>
          </p:cNvSpPr>
          <p:nvPr>
            <p:ph type="sldNum" sz="quarter" idx="12"/>
          </p:nvPr>
        </p:nvSpPr>
        <p:spPr>
          <a:xfrm>
            <a:off x="8429652" y="6407944"/>
            <a:ext cx="583380" cy="365125"/>
          </a:xfrm>
        </p:spPr>
        <p:txBody>
          <a:bodyPr/>
          <a:lstStyle/>
          <a:p>
            <a:fld id="{132FADFE-3B8F-471C-ABF0-DBC7717ECBBC}" type="slidenum">
              <a:rPr lang="es-ES" smtClean="0"/>
              <a:pPr/>
              <a:t>84</a:t>
            </a:fld>
            <a:endParaRPr lang="es-ES" dirty="0"/>
          </a:p>
        </p:txBody>
      </p:sp>
      <p:pic>
        <p:nvPicPr>
          <p:cNvPr id="10" name="9 Imagen"/>
          <p:cNvPicPr/>
          <p:nvPr/>
        </p:nvPicPr>
        <p:blipFill>
          <a:blip r:embed="rId3"/>
          <a:srcRect/>
          <a:stretch>
            <a:fillRect/>
          </a:stretch>
        </p:blipFill>
        <p:spPr bwMode="auto">
          <a:xfrm>
            <a:off x="500034" y="428604"/>
            <a:ext cx="4710605"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285720" y="285728"/>
            <a:ext cx="4786346" cy="2571768"/>
          </a:xfrm>
          <a:prstGeom prst="rect">
            <a:avLst/>
          </a:prstGeom>
          <a:noFill/>
          <a:ln w="9525">
            <a:noFill/>
            <a:miter lim="800000"/>
            <a:headEnd/>
            <a:tailEnd/>
          </a:ln>
        </p:spPr>
      </p:pic>
      <p:sp>
        <p:nvSpPr>
          <p:cNvPr id="5" name="4 CuadroTexto"/>
          <p:cNvSpPr txBox="1"/>
          <p:nvPr/>
        </p:nvSpPr>
        <p:spPr>
          <a:xfrm>
            <a:off x="714348" y="3357562"/>
            <a:ext cx="4143404" cy="738664"/>
          </a:xfrm>
          <a:prstGeom prst="rect">
            <a:avLst/>
          </a:prstGeom>
          <a:noFill/>
        </p:spPr>
        <p:txBody>
          <a:bodyPr wrap="square" rtlCol="0">
            <a:spAutoFit/>
          </a:bodyPr>
          <a:lstStyle/>
          <a:p>
            <a:pPr algn="ctr"/>
            <a:r>
              <a:rPr lang="es-ES" sz="1400" b="1" dirty="0" smtClean="0"/>
              <a:t>Trayectorias y coordinación de protecciones de alimentadora Victoria de S/E Playas</a:t>
            </a:r>
            <a:r>
              <a:rPr lang="es-ES" sz="1400" dirty="0" smtClean="0"/>
              <a:t>.</a:t>
            </a:r>
          </a:p>
          <a:p>
            <a:pPr algn="ctr"/>
            <a:endParaRPr lang="es-ES" sz="1400" dirty="0"/>
          </a:p>
        </p:txBody>
      </p:sp>
      <p:sp>
        <p:nvSpPr>
          <p:cNvPr id="7" name="6 CuadroTexto"/>
          <p:cNvSpPr txBox="1"/>
          <p:nvPr/>
        </p:nvSpPr>
        <p:spPr>
          <a:xfrm>
            <a:off x="6500826" y="5072074"/>
            <a:ext cx="2428892" cy="1384995"/>
          </a:xfrm>
          <a:prstGeom prst="rect">
            <a:avLst/>
          </a:prstGeom>
          <a:noFill/>
        </p:spPr>
        <p:txBody>
          <a:bodyPr wrap="square" rtlCol="0">
            <a:spAutoFit/>
          </a:bodyPr>
          <a:lstStyle/>
          <a:p>
            <a:pPr algn="ctr"/>
            <a:r>
              <a:rPr lang="es-ES" sz="1400" b="1" dirty="0" smtClean="0"/>
              <a:t>Coordinación de protecciones de alimentadora Victoria de S/E Playas para trayectoria 5</a:t>
            </a:r>
            <a:r>
              <a:rPr lang="es-ES" sz="1400" dirty="0" smtClean="0"/>
              <a:t>.</a:t>
            </a:r>
          </a:p>
          <a:p>
            <a:pPr algn="ctr"/>
            <a:endParaRPr lang="es-ES" sz="1400" dirty="0"/>
          </a:p>
        </p:txBody>
      </p:sp>
      <p:graphicFrame>
        <p:nvGraphicFramePr>
          <p:cNvPr id="8" name="7 Tabla"/>
          <p:cNvGraphicFramePr>
            <a:graphicFrameLocks noGrp="1"/>
          </p:cNvGraphicFramePr>
          <p:nvPr/>
        </p:nvGraphicFramePr>
        <p:xfrm>
          <a:off x="214282" y="5072074"/>
          <a:ext cx="6143668" cy="1082566"/>
        </p:xfrm>
        <a:graphic>
          <a:graphicData uri="http://schemas.openxmlformats.org/drawingml/2006/table">
            <a:tbl>
              <a:tblPr firstRow="1" firstCol="1" bandRow="1" bandCol="1">
                <a:tableStyleId>{69012ECD-51FC-41F1-AA8D-1B2483CD663E}</a:tableStyleId>
              </a:tblPr>
              <a:tblGrid>
                <a:gridCol w="1000132"/>
                <a:gridCol w="571504"/>
                <a:gridCol w="714380"/>
                <a:gridCol w="785818"/>
                <a:gridCol w="714380"/>
                <a:gridCol w="785818"/>
                <a:gridCol w="714380"/>
                <a:gridCol w="857256"/>
              </a:tblGrid>
              <a:tr h="552626">
                <a:tc>
                  <a:txBody>
                    <a:bodyPr/>
                    <a:lstStyle/>
                    <a:p>
                      <a:pPr algn="ctr">
                        <a:lnSpc>
                          <a:spcPct val="115000"/>
                        </a:lnSpc>
                        <a:spcAft>
                          <a:spcPts val="0"/>
                        </a:spcAft>
                      </a:pPr>
                      <a:r>
                        <a:rPr lang="es-ES" sz="1100" dirty="0"/>
                        <a:t>Trayectoria de coordinación</a:t>
                      </a:r>
                      <a:endParaRPr lang="es-ES" sz="1100" dirty="0">
                        <a:latin typeface="Calibri"/>
                        <a:ea typeface="Times New Roman"/>
                        <a:cs typeface="Times New Roman"/>
                      </a:endParaRPr>
                    </a:p>
                  </a:txBody>
                  <a:tcPr marL="42472" marR="42472" marT="0" marB="0" anchor="ctr"/>
                </a:tc>
                <a:tc gridSpan="7">
                  <a:txBody>
                    <a:bodyPr/>
                    <a:lstStyle/>
                    <a:p>
                      <a:pPr algn="ctr">
                        <a:lnSpc>
                          <a:spcPct val="115000"/>
                        </a:lnSpc>
                        <a:spcAft>
                          <a:spcPts val="0"/>
                        </a:spcAft>
                      </a:pPr>
                      <a:r>
                        <a:rPr lang="es-ES" sz="1100" dirty="0"/>
                        <a:t>Elementos que coordinan</a:t>
                      </a:r>
                      <a:endParaRPr lang="es-ES" sz="1100" dirty="0">
                        <a:latin typeface="Calibri"/>
                        <a:ea typeface="Times New Roman"/>
                        <a:cs typeface="Times New Roman"/>
                      </a:endParaRPr>
                    </a:p>
                  </a:txBody>
                  <a:tcPr marL="42472" marR="42472"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04208">
                <a:tc>
                  <a:txBody>
                    <a:bodyPr/>
                    <a:lstStyle/>
                    <a:p>
                      <a:pPr algn="ctr">
                        <a:lnSpc>
                          <a:spcPct val="115000"/>
                        </a:lnSpc>
                        <a:spcAft>
                          <a:spcPts val="0"/>
                        </a:spcAft>
                      </a:pPr>
                      <a:r>
                        <a:rPr lang="es-ES" sz="1100"/>
                        <a:t>5</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t>Relé 51</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1</a:t>
                      </a:r>
                    </a:p>
                    <a:p>
                      <a:pPr algn="ctr">
                        <a:lnSpc>
                          <a:spcPct val="115000"/>
                        </a:lnSpc>
                        <a:spcAft>
                          <a:spcPts val="0"/>
                        </a:spcAft>
                      </a:pPr>
                      <a:r>
                        <a:rPr lang="es-ES" sz="1100" dirty="0" smtClean="0"/>
                        <a:t>200K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3</a:t>
                      </a:r>
                    </a:p>
                    <a:p>
                      <a:pPr algn="ctr">
                        <a:lnSpc>
                          <a:spcPct val="115000"/>
                        </a:lnSpc>
                        <a:spcAft>
                          <a:spcPts val="0"/>
                        </a:spcAft>
                      </a:pPr>
                      <a:r>
                        <a:rPr lang="es-ES" sz="1100" dirty="0" smtClean="0"/>
                        <a:t>140K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5</a:t>
                      </a:r>
                    </a:p>
                    <a:p>
                      <a:pPr algn="ctr">
                        <a:lnSpc>
                          <a:spcPct val="115000"/>
                        </a:lnSpc>
                        <a:spcAft>
                          <a:spcPts val="0"/>
                        </a:spcAft>
                      </a:pPr>
                      <a:r>
                        <a:rPr lang="es-ES" sz="1100" dirty="0" smtClean="0"/>
                        <a:t>80K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7</a:t>
                      </a:r>
                    </a:p>
                    <a:p>
                      <a:pPr algn="ctr">
                        <a:lnSpc>
                          <a:spcPct val="115000"/>
                        </a:lnSpc>
                        <a:spcAft>
                          <a:spcPts val="0"/>
                        </a:spcAft>
                      </a:pPr>
                      <a:r>
                        <a:rPr lang="es-ES" sz="1100" dirty="0" smtClean="0"/>
                        <a:t>65K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9</a:t>
                      </a:r>
                    </a:p>
                    <a:p>
                      <a:pPr algn="ctr">
                        <a:lnSpc>
                          <a:spcPct val="115000"/>
                        </a:lnSpc>
                        <a:spcAft>
                          <a:spcPts val="0"/>
                        </a:spcAft>
                      </a:pPr>
                      <a:r>
                        <a:rPr lang="es-ES" sz="1100" dirty="0" smtClean="0"/>
                        <a:t>30K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a:t>
                      </a:r>
                      <a:r>
                        <a:rPr lang="es-ES" sz="1100" dirty="0" smtClean="0"/>
                        <a:t>10</a:t>
                      </a:r>
                    </a:p>
                    <a:p>
                      <a:pPr algn="ctr">
                        <a:lnSpc>
                          <a:spcPct val="115000"/>
                        </a:lnSpc>
                        <a:spcAft>
                          <a:spcPts val="0"/>
                        </a:spcAft>
                      </a:pPr>
                      <a:r>
                        <a:rPr lang="es-ES" sz="1100" dirty="0" smtClean="0"/>
                        <a:t>6K</a:t>
                      </a:r>
                      <a:endParaRPr lang="es-ES" sz="1100" dirty="0">
                        <a:latin typeface="Calibri"/>
                        <a:ea typeface="Times New Roman"/>
                        <a:cs typeface="Times New Roman"/>
                      </a:endParaRPr>
                    </a:p>
                  </a:txBody>
                  <a:tcPr marL="44450" marR="44450" marT="0" marB="0" anchor="ctr"/>
                </a:tc>
              </a:tr>
            </a:tbl>
          </a:graphicData>
        </a:graphic>
      </p:graphicFrame>
      <p:pic>
        <p:nvPicPr>
          <p:cNvPr id="33794" name="Picture 2"/>
          <p:cNvPicPr>
            <a:picLocks noChangeAspect="1" noChangeArrowheads="1"/>
          </p:cNvPicPr>
          <p:nvPr/>
        </p:nvPicPr>
        <p:blipFill>
          <a:blip r:embed="rId3"/>
          <a:srcRect l="1795"/>
          <a:stretch>
            <a:fillRect/>
          </a:stretch>
        </p:blipFill>
        <p:spPr bwMode="auto">
          <a:xfrm>
            <a:off x="5000628" y="428604"/>
            <a:ext cx="3908420" cy="4572032"/>
          </a:xfrm>
          <a:prstGeom prst="rect">
            <a:avLst/>
          </a:prstGeom>
          <a:noFill/>
          <a:ln w="9525">
            <a:noFill/>
            <a:miter lim="800000"/>
            <a:headEnd/>
            <a:tailEnd/>
          </a:ln>
        </p:spPr>
      </p:pic>
      <p:sp>
        <p:nvSpPr>
          <p:cNvPr id="9" name="8 Marcador de número de diapositiva"/>
          <p:cNvSpPr>
            <a:spLocks noGrp="1"/>
          </p:cNvSpPr>
          <p:nvPr>
            <p:ph type="sldNum" sz="quarter" idx="12"/>
          </p:nvPr>
        </p:nvSpPr>
        <p:spPr>
          <a:xfrm>
            <a:off x="8429652" y="6407944"/>
            <a:ext cx="583380" cy="365125"/>
          </a:xfrm>
        </p:spPr>
        <p:txBody>
          <a:bodyPr/>
          <a:lstStyle/>
          <a:p>
            <a:fld id="{132FADFE-3B8F-471C-ABF0-DBC7717ECBBC}" type="slidenum">
              <a:rPr lang="es-ES" smtClean="0"/>
              <a:pPr/>
              <a:t>85</a:t>
            </a:fld>
            <a:endParaRPr lang="es-E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85786" y="3214686"/>
            <a:ext cx="4000528" cy="738664"/>
          </a:xfrm>
          <a:prstGeom prst="rect">
            <a:avLst/>
          </a:prstGeom>
          <a:noFill/>
        </p:spPr>
        <p:txBody>
          <a:bodyPr wrap="square" rtlCol="0">
            <a:spAutoFit/>
          </a:bodyPr>
          <a:lstStyle/>
          <a:p>
            <a:pPr algn="ctr"/>
            <a:r>
              <a:rPr lang="es-ES" sz="1400" b="1" dirty="0" smtClean="0"/>
              <a:t>Trayectorias y coordinación de protecciones de alimentadora Camposorja de S/E Posorja.</a:t>
            </a:r>
            <a:endParaRPr lang="es-ES" sz="1400" dirty="0"/>
          </a:p>
        </p:txBody>
      </p:sp>
      <p:sp>
        <p:nvSpPr>
          <p:cNvPr id="7" name="6 CuadroTexto"/>
          <p:cNvSpPr txBox="1"/>
          <p:nvPr/>
        </p:nvSpPr>
        <p:spPr>
          <a:xfrm>
            <a:off x="5286380" y="5072074"/>
            <a:ext cx="3643338" cy="738664"/>
          </a:xfrm>
          <a:prstGeom prst="rect">
            <a:avLst/>
          </a:prstGeom>
          <a:noFill/>
        </p:spPr>
        <p:txBody>
          <a:bodyPr wrap="square" rtlCol="0">
            <a:spAutoFit/>
          </a:bodyPr>
          <a:lstStyle/>
          <a:p>
            <a:pPr algn="ctr"/>
            <a:r>
              <a:rPr lang="es-ES" sz="1400" b="1" dirty="0" smtClean="0"/>
              <a:t>Coordinación de protecciones de alimentadora Camposorja de S/E Posorja para trayectoria 1.</a:t>
            </a:r>
            <a:endParaRPr lang="es-ES" sz="1400" dirty="0"/>
          </a:p>
        </p:txBody>
      </p:sp>
      <p:graphicFrame>
        <p:nvGraphicFramePr>
          <p:cNvPr id="9" name="8 Tabla"/>
          <p:cNvGraphicFramePr>
            <a:graphicFrameLocks noGrp="1"/>
          </p:cNvGraphicFramePr>
          <p:nvPr/>
        </p:nvGraphicFramePr>
        <p:xfrm>
          <a:off x="1000100" y="4929198"/>
          <a:ext cx="3500462" cy="963930"/>
        </p:xfrm>
        <a:graphic>
          <a:graphicData uri="http://schemas.openxmlformats.org/drawingml/2006/table">
            <a:tbl>
              <a:tblPr firstRow="1" firstCol="1" bandRow="1" bandCol="1">
                <a:tableStyleId>{69012ECD-51FC-41F1-AA8D-1B2483CD663E}</a:tableStyleId>
              </a:tblPr>
              <a:tblGrid>
                <a:gridCol w="1000132"/>
                <a:gridCol w="714380"/>
                <a:gridCol w="857256"/>
                <a:gridCol w="928694"/>
              </a:tblGrid>
              <a:tr h="341630">
                <a:tc>
                  <a:txBody>
                    <a:bodyPr/>
                    <a:lstStyle/>
                    <a:p>
                      <a:pPr algn="ctr">
                        <a:lnSpc>
                          <a:spcPct val="115000"/>
                        </a:lnSpc>
                        <a:spcAft>
                          <a:spcPts val="0"/>
                        </a:spcAft>
                      </a:pPr>
                      <a:r>
                        <a:rPr lang="es-ES" sz="1100" dirty="0"/>
                        <a:t>Trayectoria de coordinación</a:t>
                      </a:r>
                      <a:endParaRPr lang="es-ES" sz="1100" dirty="0">
                        <a:latin typeface="Calibri"/>
                        <a:ea typeface="Times New Roman"/>
                        <a:cs typeface="Times New Roman"/>
                      </a:endParaRPr>
                    </a:p>
                  </a:txBody>
                  <a:tcPr marL="44450" marR="44450" marT="0" marB="0" anchor="ctr"/>
                </a:tc>
                <a:tc gridSpan="3">
                  <a:txBody>
                    <a:bodyPr/>
                    <a:lstStyle/>
                    <a:p>
                      <a:pPr algn="ctr">
                        <a:lnSpc>
                          <a:spcPct val="115000"/>
                        </a:lnSpc>
                        <a:spcAft>
                          <a:spcPts val="0"/>
                        </a:spcAft>
                      </a:pPr>
                      <a:r>
                        <a:rPr lang="es-ES" sz="1100" dirty="0"/>
                        <a:t>Elementos que coordinan</a:t>
                      </a:r>
                      <a:endParaRPr lang="es-ES" sz="1100" dirty="0">
                        <a:latin typeface="Calibri"/>
                        <a:ea typeface="Times New Roman"/>
                        <a:cs typeface="Times New Roman"/>
                      </a:endParaRPr>
                    </a:p>
                  </a:txBody>
                  <a:tcPr marL="44450" marR="44450" marT="0" marB="0" anchor="ctr"/>
                </a:tc>
                <a:tc hMerge="1">
                  <a:txBody>
                    <a:bodyPr/>
                    <a:lstStyle/>
                    <a:p>
                      <a:endParaRPr lang="es-ES"/>
                    </a:p>
                  </a:txBody>
                  <a:tcPr/>
                </a:tc>
                <a:tc hMerge="1">
                  <a:txBody>
                    <a:bodyPr/>
                    <a:lstStyle/>
                    <a:p>
                      <a:endParaRPr lang="es-ES"/>
                    </a:p>
                  </a:txBody>
                  <a:tcPr/>
                </a:tc>
              </a:tr>
              <a:tr h="299085">
                <a:tc>
                  <a:txBody>
                    <a:bodyPr/>
                    <a:lstStyle/>
                    <a:p>
                      <a:pPr algn="ctr">
                        <a:lnSpc>
                          <a:spcPct val="115000"/>
                        </a:lnSpc>
                        <a:spcAft>
                          <a:spcPts val="0"/>
                        </a:spcAft>
                      </a:pPr>
                      <a:r>
                        <a:rPr lang="es-ES" sz="1100" dirty="0"/>
                        <a:t>1</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t>Relé 51</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1</a:t>
                      </a:r>
                    </a:p>
                    <a:p>
                      <a:pPr algn="ctr">
                        <a:lnSpc>
                          <a:spcPct val="115000"/>
                        </a:lnSpc>
                        <a:spcAft>
                          <a:spcPts val="0"/>
                        </a:spcAft>
                      </a:pPr>
                      <a:r>
                        <a:rPr lang="es-ES" sz="1100" dirty="0" smtClean="0"/>
                        <a:t>200K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3</a:t>
                      </a:r>
                    </a:p>
                    <a:p>
                      <a:pPr algn="ctr">
                        <a:lnSpc>
                          <a:spcPct val="115000"/>
                        </a:lnSpc>
                        <a:spcAft>
                          <a:spcPts val="0"/>
                        </a:spcAft>
                      </a:pPr>
                      <a:r>
                        <a:rPr lang="es-ES" sz="1100" dirty="0" smtClean="0"/>
                        <a:t>6k</a:t>
                      </a:r>
                      <a:endParaRPr lang="es-ES" sz="1100" dirty="0">
                        <a:latin typeface="Calibri"/>
                        <a:ea typeface="Times New Roman"/>
                        <a:cs typeface="Times New Roman"/>
                      </a:endParaRPr>
                    </a:p>
                  </a:txBody>
                  <a:tcPr marL="44450" marR="44450" marT="0" marB="0" anchor="ctr"/>
                </a:tc>
              </a:tr>
            </a:tbl>
          </a:graphicData>
        </a:graphic>
      </p:graphicFrame>
      <p:pic>
        <p:nvPicPr>
          <p:cNvPr id="1027" name="Picture 3"/>
          <p:cNvPicPr>
            <a:picLocks noChangeAspect="1" noChangeArrowheads="1"/>
          </p:cNvPicPr>
          <p:nvPr/>
        </p:nvPicPr>
        <p:blipFill>
          <a:blip r:embed="rId2"/>
          <a:srcRect/>
          <a:stretch>
            <a:fillRect/>
          </a:stretch>
        </p:blipFill>
        <p:spPr bwMode="auto">
          <a:xfrm>
            <a:off x="5000628" y="142876"/>
            <a:ext cx="4143372" cy="4929198"/>
          </a:xfrm>
          <a:prstGeom prst="rect">
            <a:avLst/>
          </a:prstGeom>
          <a:noFill/>
          <a:ln w="9525">
            <a:noFill/>
            <a:miter lim="800000"/>
            <a:headEnd/>
            <a:tailEnd/>
          </a:ln>
        </p:spPr>
      </p:pic>
      <p:sp>
        <p:nvSpPr>
          <p:cNvPr id="8" name="7 Marcador de número de diapositiva"/>
          <p:cNvSpPr>
            <a:spLocks noGrp="1"/>
          </p:cNvSpPr>
          <p:nvPr>
            <p:ph type="sldNum" sz="quarter" idx="12"/>
          </p:nvPr>
        </p:nvSpPr>
        <p:spPr>
          <a:xfrm>
            <a:off x="8429652" y="6407944"/>
            <a:ext cx="583380" cy="365125"/>
          </a:xfrm>
        </p:spPr>
        <p:txBody>
          <a:bodyPr/>
          <a:lstStyle/>
          <a:p>
            <a:fld id="{132FADFE-3B8F-471C-ABF0-DBC7717ECBBC}" type="slidenum">
              <a:rPr lang="es-ES" smtClean="0"/>
              <a:pPr/>
              <a:t>86</a:t>
            </a:fld>
            <a:endParaRPr lang="es-ES" dirty="0"/>
          </a:p>
        </p:txBody>
      </p:sp>
      <p:pic>
        <p:nvPicPr>
          <p:cNvPr id="10" name="9 Imagen"/>
          <p:cNvPicPr/>
          <p:nvPr/>
        </p:nvPicPr>
        <p:blipFill>
          <a:blip r:embed="rId3"/>
          <a:srcRect/>
          <a:stretch>
            <a:fillRect/>
          </a:stretch>
        </p:blipFill>
        <p:spPr bwMode="auto">
          <a:xfrm>
            <a:off x="357158" y="428604"/>
            <a:ext cx="4726371"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57224" y="3214686"/>
            <a:ext cx="4071966" cy="523220"/>
          </a:xfrm>
          <a:prstGeom prst="rect">
            <a:avLst/>
          </a:prstGeom>
          <a:noFill/>
        </p:spPr>
        <p:txBody>
          <a:bodyPr wrap="square" rtlCol="0">
            <a:spAutoFit/>
          </a:bodyPr>
          <a:lstStyle/>
          <a:p>
            <a:pPr algn="ctr"/>
            <a:r>
              <a:rPr lang="es-ES" sz="1400" b="1" dirty="0" smtClean="0"/>
              <a:t>Trayectorias y coordinación de protecciones de alimentadora Camposorja de S/E Posorja.</a:t>
            </a:r>
            <a:endParaRPr lang="es-ES" sz="1400" dirty="0"/>
          </a:p>
        </p:txBody>
      </p:sp>
      <p:sp>
        <p:nvSpPr>
          <p:cNvPr id="7" name="6 CuadroTexto"/>
          <p:cNvSpPr txBox="1"/>
          <p:nvPr/>
        </p:nvSpPr>
        <p:spPr>
          <a:xfrm>
            <a:off x="5286380" y="5072074"/>
            <a:ext cx="3643338" cy="738664"/>
          </a:xfrm>
          <a:prstGeom prst="rect">
            <a:avLst/>
          </a:prstGeom>
          <a:noFill/>
        </p:spPr>
        <p:txBody>
          <a:bodyPr wrap="square" rtlCol="0">
            <a:spAutoFit/>
          </a:bodyPr>
          <a:lstStyle/>
          <a:p>
            <a:pPr algn="ctr"/>
            <a:r>
              <a:rPr lang="es-ES" sz="1400" b="1" dirty="0" smtClean="0"/>
              <a:t>Coordinación de protecciones de alimentadora Camposorja de S/E Posorja para trayectoria 2</a:t>
            </a:r>
            <a:endParaRPr lang="es-ES" sz="1400" dirty="0"/>
          </a:p>
        </p:txBody>
      </p:sp>
      <p:graphicFrame>
        <p:nvGraphicFramePr>
          <p:cNvPr id="9" name="8 Tabla"/>
          <p:cNvGraphicFramePr>
            <a:graphicFrameLocks noGrp="1"/>
          </p:cNvGraphicFramePr>
          <p:nvPr/>
        </p:nvGraphicFramePr>
        <p:xfrm>
          <a:off x="642910" y="5000636"/>
          <a:ext cx="4286280" cy="963930"/>
        </p:xfrm>
        <a:graphic>
          <a:graphicData uri="http://schemas.openxmlformats.org/drawingml/2006/table">
            <a:tbl>
              <a:tblPr firstRow="1" firstCol="1" bandRow="1" bandCol="1">
                <a:tableStyleId>{69012ECD-51FC-41F1-AA8D-1B2483CD663E}</a:tableStyleId>
              </a:tblPr>
              <a:tblGrid>
                <a:gridCol w="1000132"/>
                <a:gridCol w="642942"/>
                <a:gridCol w="857256"/>
                <a:gridCol w="928694"/>
                <a:gridCol w="857256"/>
              </a:tblGrid>
              <a:tr h="341630">
                <a:tc>
                  <a:txBody>
                    <a:bodyPr/>
                    <a:lstStyle/>
                    <a:p>
                      <a:pPr algn="ctr">
                        <a:lnSpc>
                          <a:spcPct val="115000"/>
                        </a:lnSpc>
                        <a:spcAft>
                          <a:spcPts val="0"/>
                        </a:spcAft>
                      </a:pPr>
                      <a:r>
                        <a:rPr lang="es-ES" sz="1100" dirty="0"/>
                        <a:t>Trayectoria de coordinación</a:t>
                      </a:r>
                      <a:endParaRPr lang="es-ES" sz="1100" dirty="0">
                        <a:latin typeface="Calibri"/>
                        <a:ea typeface="Times New Roman"/>
                        <a:cs typeface="Times New Roman"/>
                      </a:endParaRPr>
                    </a:p>
                  </a:txBody>
                  <a:tcPr marL="44450" marR="44450" marT="0" marB="0" anchor="ctr"/>
                </a:tc>
                <a:tc gridSpan="4">
                  <a:txBody>
                    <a:bodyPr/>
                    <a:lstStyle/>
                    <a:p>
                      <a:pPr algn="ctr">
                        <a:lnSpc>
                          <a:spcPct val="115000"/>
                        </a:lnSpc>
                        <a:spcAft>
                          <a:spcPts val="0"/>
                        </a:spcAft>
                      </a:pPr>
                      <a:r>
                        <a:rPr lang="es-ES" sz="1100" dirty="0"/>
                        <a:t>Elementos que coordinan</a:t>
                      </a:r>
                      <a:endParaRPr lang="es-ES" sz="1100" dirty="0">
                        <a:latin typeface="Calibri"/>
                        <a:ea typeface="Times New Roman"/>
                        <a:cs typeface="Times New Roman"/>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299085">
                <a:tc>
                  <a:txBody>
                    <a:bodyPr/>
                    <a:lstStyle/>
                    <a:p>
                      <a:pPr algn="ctr">
                        <a:lnSpc>
                          <a:spcPct val="115000"/>
                        </a:lnSpc>
                        <a:spcAft>
                          <a:spcPts val="0"/>
                        </a:spcAft>
                      </a:pPr>
                      <a:r>
                        <a:rPr lang="es-ES" sz="1100"/>
                        <a:t>2</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t>Relé 51</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1</a:t>
                      </a:r>
                    </a:p>
                    <a:p>
                      <a:pPr algn="ctr">
                        <a:lnSpc>
                          <a:spcPct val="115000"/>
                        </a:lnSpc>
                        <a:spcAft>
                          <a:spcPts val="0"/>
                        </a:spcAft>
                      </a:pPr>
                      <a:r>
                        <a:rPr lang="es-ES" sz="1100" dirty="0" smtClean="0"/>
                        <a:t>200K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2</a:t>
                      </a:r>
                    </a:p>
                    <a:p>
                      <a:pPr algn="ctr">
                        <a:lnSpc>
                          <a:spcPct val="115000"/>
                        </a:lnSpc>
                        <a:spcAft>
                          <a:spcPts val="0"/>
                        </a:spcAft>
                      </a:pPr>
                      <a:r>
                        <a:rPr lang="es-ES" sz="1100" dirty="0" smtClean="0"/>
                        <a:t>140K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4</a:t>
                      </a:r>
                    </a:p>
                    <a:p>
                      <a:pPr algn="ctr">
                        <a:lnSpc>
                          <a:spcPct val="115000"/>
                        </a:lnSpc>
                        <a:spcAft>
                          <a:spcPts val="0"/>
                        </a:spcAft>
                      </a:pPr>
                      <a:r>
                        <a:rPr lang="es-ES" sz="1100" dirty="0" smtClean="0"/>
                        <a:t>6K</a:t>
                      </a:r>
                      <a:endParaRPr lang="es-ES" sz="1100" dirty="0">
                        <a:latin typeface="Calibri"/>
                        <a:ea typeface="Times New Roman"/>
                        <a:cs typeface="Times New Roman"/>
                      </a:endParaRPr>
                    </a:p>
                  </a:txBody>
                  <a:tcPr marL="44450" marR="44450" marT="0" marB="0" anchor="ctr"/>
                </a:tc>
              </a:tr>
            </a:tbl>
          </a:graphicData>
        </a:graphic>
      </p:graphicFrame>
      <p:pic>
        <p:nvPicPr>
          <p:cNvPr id="2050" name="Picture 2"/>
          <p:cNvPicPr>
            <a:picLocks noChangeAspect="1" noChangeArrowheads="1"/>
          </p:cNvPicPr>
          <p:nvPr/>
        </p:nvPicPr>
        <p:blipFill>
          <a:blip r:embed="rId2"/>
          <a:srcRect/>
          <a:stretch>
            <a:fillRect/>
          </a:stretch>
        </p:blipFill>
        <p:spPr bwMode="auto">
          <a:xfrm>
            <a:off x="5000628" y="214291"/>
            <a:ext cx="4143372" cy="4786346"/>
          </a:xfrm>
          <a:prstGeom prst="rect">
            <a:avLst/>
          </a:prstGeom>
          <a:noFill/>
          <a:ln w="9525">
            <a:noFill/>
            <a:miter lim="800000"/>
            <a:headEnd/>
            <a:tailEnd/>
          </a:ln>
        </p:spPr>
      </p:pic>
      <p:sp>
        <p:nvSpPr>
          <p:cNvPr id="8" name="7 Marcador de número de diapositiva"/>
          <p:cNvSpPr>
            <a:spLocks noGrp="1"/>
          </p:cNvSpPr>
          <p:nvPr>
            <p:ph type="sldNum" sz="quarter" idx="12"/>
          </p:nvPr>
        </p:nvSpPr>
        <p:spPr>
          <a:xfrm>
            <a:off x="8429652" y="6407944"/>
            <a:ext cx="583380" cy="365125"/>
          </a:xfrm>
        </p:spPr>
        <p:txBody>
          <a:bodyPr/>
          <a:lstStyle/>
          <a:p>
            <a:fld id="{132FADFE-3B8F-471C-ABF0-DBC7717ECBBC}" type="slidenum">
              <a:rPr lang="es-ES" smtClean="0"/>
              <a:pPr/>
              <a:t>87</a:t>
            </a:fld>
            <a:endParaRPr lang="es-ES" dirty="0"/>
          </a:p>
        </p:txBody>
      </p:sp>
      <p:pic>
        <p:nvPicPr>
          <p:cNvPr id="10" name="9 Imagen"/>
          <p:cNvPicPr/>
          <p:nvPr/>
        </p:nvPicPr>
        <p:blipFill>
          <a:blip r:embed="rId3"/>
          <a:srcRect/>
          <a:stretch>
            <a:fillRect/>
          </a:stretch>
        </p:blipFill>
        <p:spPr bwMode="auto">
          <a:xfrm>
            <a:off x="357158" y="428604"/>
            <a:ext cx="4726371"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57224" y="3214686"/>
            <a:ext cx="4143404" cy="523220"/>
          </a:xfrm>
          <a:prstGeom prst="rect">
            <a:avLst/>
          </a:prstGeom>
          <a:noFill/>
        </p:spPr>
        <p:txBody>
          <a:bodyPr wrap="square" rtlCol="0">
            <a:spAutoFit/>
          </a:bodyPr>
          <a:lstStyle/>
          <a:p>
            <a:pPr algn="ctr"/>
            <a:r>
              <a:rPr lang="es-ES" sz="1400" b="1" dirty="0" smtClean="0"/>
              <a:t>Trayectorias y coordinación de protecciones de alimentadora Camposorja de S/E Posorja.</a:t>
            </a:r>
            <a:endParaRPr lang="es-ES" sz="1400" dirty="0"/>
          </a:p>
        </p:txBody>
      </p:sp>
      <p:sp>
        <p:nvSpPr>
          <p:cNvPr id="7" name="6 CuadroTexto"/>
          <p:cNvSpPr txBox="1"/>
          <p:nvPr/>
        </p:nvSpPr>
        <p:spPr>
          <a:xfrm>
            <a:off x="5286380" y="5072074"/>
            <a:ext cx="3643338" cy="738664"/>
          </a:xfrm>
          <a:prstGeom prst="rect">
            <a:avLst/>
          </a:prstGeom>
          <a:noFill/>
        </p:spPr>
        <p:txBody>
          <a:bodyPr wrap="square" rtlCol="0">
            <a:spAutoFit/>
          </a:bodyPr>
          <a:lstStyle/>
          <a:p>
            <a:pPr algn="ctr"/>
            <a:r>
              <a:rPr lang="es-ES" sz="1400" b="1" dirty="0" smtClean="0"/>
              <a:t>Coordinación de protecciones de alimentadora Camposorja de S/E Posorja para trayectoria 3</a:t>
            </a:r>
            <a:endParaRPr lang="es-ES" sz="1400" dirty="0"/>
          </a:p>
        </p:txBody>
      </p:sp>
      <p:graphicFrame>
        <p:nvGraphicFramePr>
          <p:cNvPr id="8" name="7 Tabla"/>
          <p:cNvGraphicFramePr>
            <a:graphicFrameLocks noGrp="1"/>
          </p:cNvGraphicFramePr>
          <p:nvPr/>
        </p:nvGraphicFramePr>
        <p:xfrm>
          <a:off x="357158" y="4929198"/>
          <a:ext cx="4857783" cy="911352"/>
        </p:xfrm>
        <a:graphic>
          <a:graphicData uri="http://schemas.openxmlformats.org/drawingml/2006/table">
            <a:tbl>
              <a:tblPr firstRow="1" firstCol="1" bandRow="1" bandCol="1">
                <a:tableStyleId>{69012ECD-51FC-41F1-AA8D-1B2483CD663E}</a:tableStyleId>
              </a:tblPr>
              <a:tblGrid>
                <a:gridCol w="928693"/>
                <a:gridCol w="714380"/>
                <a:gridCol w="785818"/>
                <a:gridCol w="785818"/>
                <a:gridCol w="785818"/>
                <a:gridCol w="857256"/>
              </a:tblGrid>
              <a:tr h="520701">
                <a:tc>
                  <a:txBody>
                    <a:bodyPr/>
                    <a:lstStyle/>
                    <a:p>
                      <a:pPr algn="ctr">
                        <a:lnSpc>
                          <a:spcPct val="115000"/>
                        </a:lnSpc>
                        <a:spcAft>
                          <a:spcPts val="0"/>
                        </a:spcAft>
                      </a:pPr>
                      <a:r>
                        <a:rPr lang="es-ES" sz="1000" dirty="0"/>
                        <a:t>Trayectoria de coordinación</a:t>
                      </a:r>
                      <a:endParaRPr lang="es-ES" sz="1000" dirty="0">
                        <a:latin typeface="Calibri"/>
                        <a:ea typeface="Times New Roman"/>
                        <a:cs typeface="Times New Roman"/>
                      </a:endParaRPr>
                    </a:p>
                  </a:txBody>
                  <a:tcPr marL="40019" marR="40019" marT="0" marB="0" anchor="ctr"/>
                </a:tc>
                <a:tc gridSpan="5">
                  <a:txBody>
                    <a:bodyPr/>
                    <a:lstStyle/>
                    <a:p>
                      <a:pPr algn="ctr">
                        <a:lnSpc>
                          <a:spcPct val="115000"/>
                        </a:lnSpc>
                        <a:spcAft>
                          <a:spcPts val="0"/>
                        </a:spcAft>
                      </a:pPr>
                      <a:r>
                        <a:rPr lang="es-ES" sz="1000" dirty="0"/>
                        <a:t>Elementos que coordinan</a:t>
                      </a:r>
                      <a:endParaRPr lang="es-ES" sz="1000" dirty="0">
                        <a:latin typeface="Calibri"/>
                        <a:ea typeface="Times New Roman"/>
                        <a:cs typeface="Times New Roman"/>
                      </a:endParaRPr>
                    </a:p>
                  </a:txBody>
                  <a:tcPr marL="40019" marR="40019"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7134">
                <a:tc>
                  <a:txBody>
                    <a:bodyPr/>
                    <a:lstStyle/>
                    <a:p>
                      <a:pPr algn="ctr">
                        <a:lnSpc>
                          <a:spcPct val="115000"/>
                        </a:lnSpc>
                        <a:spcAft>
                          <a:spcPts val="0"/>
                        </a:spcAft>
                      </a:pPr>
                      <a:r>
                        <a:rPr lang="es-ES" sz="1100"/>
                        <a:t>3</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t>Relé 51</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1</a:t>
                      </a:r>
                    </a:p>
                    <a:p>
                      <a:pPr algn="ctr">
                        <a:lnSpc>
                          <a:spcPct val="115000"/>
                        </a:lnSpc>
                        <a:spcAft>
                          <a:spcPts val="0"/>
                        </a:spcAft>
                      </a:pPr>
                      <a:r>
                        <a:rPr lang="es-ES" sz="1100" dirty="0" smtClean="0"/>
                        <a:t>200K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2</a:t>
                      </a:r>
                    </a:p>
                    <a:p>
                      <a:pPr algn="ctr">
                        <a:lnSpc>
                          <a:spcPct val="115000"/>
                        </a:lnSpc>
                        <a:spcAft>
                          <a:spcPts val="0"/>
                        </a:spcAft>
                      </a:pPr>
                      <a:r>
                        <a:rPr lang="es-ES" sz="1100" dirty="0" smtClean="0"/>
                        <a:t>140K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5</a:t>
                      </a:r>
                    </a:p>
                    <a:p>
                      <a:pPr algn="ctr">
                        <a:lnSpc>
                          <a:spcPct val="115000"/>
                        </a:lnSpc>
                        <a:spcAft>
                          <a:spcPts val="0"/>
                        </a:spcAft>
                      </a:pPr>
                      <a:r>
                        <a:rPr lang="es-ES" sz="1100" dirty="0" smtClean="0"/>
                        <a:t>100K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6</a:t>
                      </a:r>
                    </a:p>
                    <a:p>
                      <a:pPr algn="ctr">
                        <a:lnSpc>
                          <a:spcPct val="115000"/>
                        </a:lnSpc>
                        <a:spcAft>
                          <a:spcPts val="0"/>
                        </a:spcAft>
                      </a:pPr>
                      <a:r>
                        <a:rPr lang="es-ES" sz="1100" dirty="0" smtClean="0"/>
                        <a:t>6K</a:t>
                      </a:r>
                      <a:endParaRPr lang="es-ES" sz="1100" dirty="0">
                        <a:latin typeface="Calibri"/>
                        <a:ea typeface="Times New Roman"/>
                        <a:cs typeface="Times New Roman"/>
                      </a:endParaRPr>
                    </a:p>
                  </a:txBody>
                  <a:tcPr marL="44450" marR="44450" marT="0" marB="0" anchor="ctr"/>
                </a:tc>
              </a:tr>
            </a:tbl>
          </a:graphicData>
        </a:graphic>
      </p:graphicFrame>
      <p:sp>
        <p:nvSpPr>
          <p:cNvPr id="9" name="8 Marcador de número de diapositiva"/>
          <p:cNvSpPr>
            <a:spLocks noGrp="1"/>
          </p:cNvSpPr>
          <p:nvPr>
            <p:ph type="sldNum" sz="quarter" idx="12"/>
          </p:nvPr>
        </p:nvSpPr>
        <p:spPr>
          <a:xfrm>
            <a:off x="8501090" y="6407944"/>
            <a:ext cx="511942" cy="365125"/>
          </a:xfrm>
        </p:spPr>
        <p:txBody>
          <a:bodyPr/>
          <a:lstStyle/>
          <a:p>
            <a:fld id="{132FADFE-3B8F-471C-ABF0-DBC7717ECBBC}" type="slidenum">
              <a:rPr lang="es-ES" smtClean="0"/>
              <a:pPr/>
              <a:t>88</a:t>
            </a:fld>
            <a:endParaRPr lang="es-ES" dirty="0"/>
          </a:p>
        </p:txBody>
      </p:sp>
      <p:pic>
        <p:nvPicPr>
          <p:cNvPr id="10" name="9 Imagen"/>
          <p:cNvPicPr/>
          <p:nvPr/>
        </p:nvPicPr>
        <p:blipFill>
          <a:blip r:embed="rId2"/>
          <a:srcRect/>
          <a:stretch>
            <a:fillRect/>
          </a:stretch>
        </p:blipFill>
        <p:spPr bwMode="auto">
          <a:xfrm>
            <a:off x="357158" y="428604"/>
            <a:ext cx="4726371" cy="2743200"/>
          </a:xfrm>
          <a:prstGeom prst="rect">
            <a:avLst/>
          </a:prstGeom>
          <a:noFill/>
          <a:ln w="9525">
            <a:noFill/>
            <a:miter lim="800000"/>
            <a:headEnd/>
            <a:tailEnd/>
          </a:ln>
        </p:spPr>
      </p:pic>
      <p:pic>
        <p:nvPicPr>
          <p:cNvPr id="11" name="10 Imagen"/>
          <p:cNvPicPr/>
          <p:nvPr/>
        </p:nvPicPr>
        <p:blipFill>
          <a:blip r:embed="rId3"/>
          <a:srcRect/>
          <a:stretch>
            <a:fillRect/>
          </a:stretch>
        </p:blipFill>
        <p:spPr bwMode="auto">
          <a:xfrm>
            <a:off x="5072066" y="0"/>
            <a:ext cx="4071934" cy="4929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57224" y="3214686"/>
            <a:ext cx="4071966" cy="523220"/>
          </a:xfrm>
          <a:prstGeom prst="rect">
            <a:avLst/>
          </a:prstGeom>
          <a:noFill/>
        </p:spPr>
        <p:txBody>
          <a:bodyPr wrap="square" rtlCol="0">
            <a:spAutoFit/>
          </a:bodyPr>
          <a:lstStyle/>
          <a:p>
            <a:pPr algn="ctr"/>
            <a:r>
              <a:rPr lang="es-ES" sz="1400" b="1" dirty="0" smtClean="0"/>
              <a:t>Trayectorias y coordinación de protecciones de alimentadora Camposorja de S/E Posorja.</a:t>
            </a:r>
            <a:endParaRPr lang="es-ES" sz="1400" dirty="0"/>
          </a:p>
        </p:txBody>
      </p:sp>
      <p:sp>
        <p:nvSpPr>
          <p:cNvPr id="7" name="6 CuadroTexto"/>
          <p:cNvSpPr txBox="1"/>
          <p:nvPr/>
        </p:nvSpPr>
        <p:spPr>
          <a:xfrm>
            <a:off x="6215074" y="4929198"/>
            <a:ext cx="2571768" cy="1169551"/>
          </a:xfrm>
          <a:prstGeom prst="rect">
            <a:avLst/>
          </a:prstGeom>
          <a:noFill/>
        </p:spPr>
        <p:txBody>
          <a:bodyPr wrap="square" rtlCol="0">
            <a:spAutoFit/>
          </a:bodyPr>
          <a:lstStyle/>
          <a:p>
            <a:pPr algn="ctr"/>
            <a:r>
              <a:rPr lang="es-ES" sz="1400" b="1" dirty="0" smtClean="0"/>
              <a:t>Coordinación de protecciones de alimentadora Camposorja de S/E Posorja para trayectoria 4</a:t>
            </a:r>
            <a:endParaRPr lang="es-ES" sz="1400" dirty="0"/>
          </a:p>
        </p:txBody>
      </p:sp>
      <p:pic>
        <p:nvPicPr>
          <p:cNvPr id="4098" name="Picture 2"/>
          <p:cNvPicPr>
            <a:picLocks noChangeAspect="1" noChangeArrowheads="1"/>
          </p:cNvPicPr>
          <p:nvPr/>
        </p:nvPicPr>
        <p:blipFill>
          <a:blip r:embed="rId2"/>
          <a:srcRect r="1408"/>
          <a:stretch>
            <a:fillRect/>
          </a:stretch>
        </p:blipFill>
        <p:spPr bwMode="auto">
          <a:xfrm>
            <a:off x="5143504" y="71414"/>
            <a:ext cx="4000496" cy="4857784"/>
          </a:xfrm>
          <a:prstGeom prst="rect">
            <a:avLst/>
          </a:prstGeom>
          <a:noFill/>
          <a:ln w="9525">
            <a:noFill/>
            <a:miter lim="800000"/>
            <a:headEnd/>
            <a:tailEnd/>
          </a:ln>
        </p:spPr>
      </p:pic>
      <p:graphicFrame>
        <p:nvGraphicFramePr>
          <p:cNvPr id="8" name="7 Tabla"/>
          <p:cNvGraphicFramePr>
            <a:graphicFrameLocks noGrp="1"/>
          </p:cNvGraphicFramePr>
          <p:nvPr/>
        </p:nvGraphicFramePr>
        <p:xfrm>
          <a:off x="214282" y="4929198"/>
          <a:ext cx="5929353" cy="911352"/>
        </p:xfrm>
        <a:graphic>
          <a:graphicData uri="http://schemas.openxmlformats.org/drawingml/2006/table">
            <a:tbl>
              <a:tblPr firstRow="1" firstCol="1" bandRow="1" bandCol="1">
                <a:tableStyleId>{69012ECD-51FC-41F1-AA8D-1B2483CD663E}</a:tableStyleId>
              </a:tblPr>
              <a:tblGrid>
                <a:gridCol w="928693"/>
                <a:gridCol w="571504"/>
                <a:gridCol w="785818"/>
                <a:gridCol w="714380"/>
                <a:gridCol w="714380"/>
                <a:gridCol w="714380"/>
                <a:gridCol w="714380"/>
                <a:gridCol w="785818"/>
              </a:tblGrid>
              <a:tr h="520701">
                <a:tc>
                  <a:txBody>
                    <a:bodyPr/>
                    <a:lstStyle/>
                    <a:p>
                      <a:pPr algn="ctr">
                        <a:lnSpc>
                          <a:spcPct val="115000"/>
                        </a:lnSpc>
                        <a:spcAft>
                          <a:spcPts val="0"/>
                        </a:spcAft>
                      </a:pPr>
                      <a:r>
                        <a:rPr lang="es-ES" sz="1000" dirty="0"/>
                        <a:t>Trayectoria de coordinación</a:t>
                      </a:r>
                      <a:endParaRPr lang="es-ES" sz="1000" dirty="0">
                        <a:latin typeface="Calibri"/>
                        <a:ea typeface="Times New Roman"/>
                        <a:cs typeface="Times New Roman"/>
                      </a:endParaRPr>
                    </a:p>
                  </a:txBody>
                  <a:tcPr marL="40019" marR="40019" marT="0" marB="0" anchor="ctr"/>
                </a:tc>
                <a:tc gridSpan="7">
                  <a:txBody>
                    <a:bodyPr/>
                    <a:lstStyle/>
                    <a:p>
                      <a:pPr algn="ctr">
                        <a:lnSpc>
                          <a:spcPct val="115000"/>
                        </a:lnSpc>
                        <a:spcAft>
                          <a:spcPts val="0"/>
                        </a:spcAft>
                      </a:pPr>
                      <a:r>
                        <a:rPr lang="es-ES" sz="1000" dirty="0"/>
                        <a:t>Elementos que coordinan</a:t>
                      </a:r>
                      <a:endParaRPr lang="es-ES" sz="1000" dirty="0">
                        <a:latin typeface="Calibri"/>
                        <a:ea typeface="Times New Roman"/>
                        <a:cs typeface="Times New Roman"/>
                      </a:endParaRPr>
                    </a:p>
                  </a:txBody>
                  <a:tcPr marL="40019" marR="40019"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7134">
                <a:tc>
                  <a:txBody>
                    <a:bodyPr/>
                    <a:lstStyle/>
                    <a:p>
                      <a:pPr algn="ctr">
                        <a:lnSpc>
                          <a:spcPct val="115000"/>
                        </a:lnSpc>
                        <a:spcAft>
                          <a:spcPts val="0"/>
                        </a:spcAft>
                      </a:pPr>
                      <a:r>
                        <a:rPr lang="es-ES" sz="1100"/>
                        <a:t>4</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a:t>Relé 51</a:t>
                      </a:r>
                      <a:endParaRPr lang="es-ES" sz="110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1</a:t>
                      </a:r>
                    </a:p>
                    <a:p>
                      <a:pPr algn="ctr">
                        <a:lnSpc>
                          <a:spcPct val="115000"/>
                        </a:lnSpc>
                        <a:spcAft>
                          <a:spcPts val="0"/>
                        </a:spcAft>
                      </a:pPr>
                      <a:r>
                        <a:rPr lang="es-ES" sz="1100" dirty="0" smtClean="0"/>
                        <a:t>200K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2</a:t>
                      </a:r>
                    </a:p>
                    <a:p>
                      <a:pPr algn="ctr">
                        <a:lnSpc>
                          <a:spcPct val="115000"/>
                        </a:lnSpc>
                        <a:spcAft>
                          <a:spcPts val="0"/>
                        </a:spcAft>
                      </a:pPr>
                      <a:r>
                        <a:rPr lang="es-ES" sz="1100" dirty="0" smtClean="0"/>
                        <a:t>140K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5</a:t>
                      </a:r>
                    </a:p>
                    <a:p>
                      <a:pPr algn="ctr">
                        <a:lnSpc>
                          <a:spcPct val="115000"/>
                        </a:lnSpc>
                        <a:spcAft>
                          <a:spcPts val="0"/>
                        </a:spcAft>
                      </a:pPr>
                      <a:r>
                        <a:rPr lang="es-ES" sz="1100" dirty="0" smtClean="0"/>
                        <a:t>100K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7</a:t>
                      </a:r>
                    </a:p>
                    <a:p>
                      <a:pPr algn="ctr">
                        <a:lnSpc>
                          <a:spcPct val="115000"/>
                        </a:lnSpc>
                        <a:spcAft>
                          <a:spcPts val="0"/>
                        </a:spcAft>
                      </a:pPr>
                      <a:r>
                        <a:rPr lang="es-ES" sz="1100" dirty="0" smtClean="0"/>
                        <a:t>65K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8</a:t>
                      </a:r>
                    </a:p>
                    <a:p>
                      <a:pPr algn="ctr">
                        <a:lnSpc>
                          <a:spcPct val="115000"/>
                        </a:lnSpc>
                        <a:spcAft>
                          <a:spcPts val="0"/>
                        </a:spcAft>
                      </a:pPr>
                      <a:r>
                        <a:rPr lang="es-ES" sz="1100" dirty="0" smtClean="0"/>
                        <a:t>20K</a:t>
                      </a:r>
                      <a:endParaRPr lang="es-ES" sz="1100" dirty="0">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S" sz="1100" dirty="0"/>
                        <a:t>Fusible 9</a:t>
                      </a:r>
                    </a:p>
                    <a:p>
                      <a:pPr algn="ctr">
                        <a:lnSpc>
                          <a:spcPct val="115000"/>
                        </a:lnSpc>
                        <a:spcAft>
                          <a:spcPts val="0"/>
                        </a:spcAft>
                      </a:pPr>
                      <a:r>
                        <a:rPr lang="es-ES" sz="1100" dirty="0" smtClean="0"/>
                        <a:t>12K</a:t>
                      </a:r>
                      <a:endParaRPr lang="es-ES" sz="1100" dirty="0">
                        <a:latin typeface="Calibri"/>
                        <a:ea typeface="Times New Roman"/>
                        <a:cs typeface="Times New Roman"/>
                      </a:endParaRPr>
                    </a:p>
                  </a:txBody>
                  <a:tcPr marL="44450" marR="44450" marT="0" marB="0" anchor="ctr"/>
                </a:tc>
              </a:tr>
            </a:tbl>
          </a:graphicData>
        </a:graphic>
      </p:graphicFrame>
      <p:sp>
        <p:nvSpPr>
          <p:cNvPr id="9" name="8 Marcador de número de diapositiva"/>
          <p:cNvSpPr>
            <a:spLocks noGrp="1"/>
          </p:cNvSpPr>
          <p:nvPr>
            <p:ph type="sldNum" sz="quarter" idx="12"/>
          </p:nvPr>
        </p:nvSpPr>
        <p:spPr>
          <a:xfrm>
            <a:off x="8501090" y="6407944"/>
            <a:ext cx="511942" cy="365125"/>
          </a:xfrm>
        </p:spPr>
        <p:txBody>
          <a:bodyPr/>
          <a:lstStyle/>
          <a:p>
            <a:fld id="{132FADFE-3B8F-471C-ABF0-DBC7717ECBBC}" type="slidenum">
              <a:rPr lang="es-ES" smtClean="0"/>
              <a:pPr/>
              <a:t>89</a:t>
            </a:fld>
            <a:endParaRPr lang="es-ES" dirty="0"/>
          </a:p>
        </p:txBody>
      </p:sp>
      <p:pic>
        <p:nvPicPr>
          <p:cNvPr id="10" name="9 Imagen"/>
          <p:cNvPicPr/>
          <p:nvPr/>
        </p:nvPicPr>
        <p:blipFill>
          <a:blip r:embed="rId3"/>
          <a:srcRect/>
          <a:stretch>
            <a:fillRect/>
          </a:stretch>
        </p:blipFill>
        <p:spPr bwMode="auto">
          <a:xfrm>
            <a:off x="357158" y="428604"/>
            <a:ext cx="4726371"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ES" sz="3200" b="1" dirty="0" smtClean="0"/>
              <a:t>Curvas de carga de las alimentadoras, S/E Posorja</a:t>
            </a:r>
            <a:endParaRPr lang="es-EC" sz="3200" dirty="0"/>
          </a:p>
        </p:txBody>
      </p:sp>
      <p:graphicFrame>
        <p:nvGraphicFramePr>
          <p:cNvPr id="10" name="Chart 1"/>
          <p:cNvGraphicFramePr>
            <a:graphicFrameLocks/>
          </p:cNvGraphicFramePr>
          <p:nvPr/>
        </p:nvGraphicFramePr>
        <p:xfrm>
          <a:off x="285720" y="1357299"/>
          <a:ext cx="4071966" cy="26432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2"/>
          <p:cNvGraphicFramePr>
            <a:graphicFrameLocks/>
          </p:cNvGraphicFramePr>
          <p:nvPr/>
        </p:nvGraphicFramePr>
        <p:xfrm>
          <a:off x="4643438" y="1357298"/>
          <a:ext cx="4162479" cy="2643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3"/>
          <p:cNvGraphicFramePr>
            <a:graphicFrameLocks/>
          </p:cNvGraphicFramePr>
          <p:nvPr/>
        </p:nvGraphicFramePr>
        <p:xfrm>
          <a:off x="285720" y="4071942"/>
          <a:ext cx="4071965" cy="2408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4"/>
          <p:cNvGraphicFramePr>
            <a:graphicFrameLocks/>
          </p:cNvGraphicFramePr>
          <p:nvPr/>
        </p:nvGraphicFramePr>
        <p:xfrm>
          <a:off x="4643438" y="4071942"/>
          <a:ext cx="4152088" cy="2373944"/>
        </p:xfrm>
        <a:graphic>
          <a:graphicData uri="http://schemas.openxmlformats.org/drawingml/2006/chart">
            <c:chart xmlns:c="http://schemas.openxmlformats.org/drawingml/2006/chart" xmlns:r="http://schemas.openxmlformats.org/officeDocument/2006/relationships" r:id="rId5"/>
          </a:graphicData>
        </a:graphic>
      </p:graphicFrame>
      <p:pic>
        <p:nvPicPr>
          <p:cNvPr id="15" name="Picture 1"/>
          <p:cNvPicPr>
            <a:picLocks noChangeAspect="1" noChangeArrowheads="1"/>
          </p:cNvPicPr>
          <p:nvPr/>
        </p:nvPicPr>
        <p:blipFill>
          <a:blip r:embed="rId6"/>
          <a:srcRect l="77428" t="46875" r="15771" b="48242"/>
          <a:stretch>
            <a:fillRect/>
          </a:stretch>
        </p:blipFill>
        <p:spPr bwMode="auto">
          <a:xfrm>
            <a:off x="6429388" y="500042"/>
            <a:ext cx="1071570" cy="576999"/>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fld id="{132FADFE-3B8F-471C-ABF0-DBC7717ECBBC}" type="slidenum">
              <a:rPr lang="es-ES" smtClean="0"/>
              <a:pPr/>
              <a:t>9</a:t>
            </a:fld>
            <a:endParaRPr lang="es-ES"/>
          </a:p>
        </p:txBody>
      </p:sp>
      <p:sp>
        <p:nvSpPr>
          <p:cNvPr id="14" name="13 CuadroTexto"/>
          <p:cNvSpPr txBox="1"/>
          <p:nvPr/>
        </p:nvSpPr>
        <p:spPr>
          <a:xfrm>
            <a:off x="7429520" y="500042"/>
            <a:ext cx="1500166" cy="584775"/>
          </a:xfrm>
          <a:prstGeom prst="rect">
            <a:avLst/>
          </a:prstGeom>
          <a:noFill/>
        </p:spPr>
        <p:txBody>
          <a:bodyPr wrap="square" rtlCol="0">
            <a:spAutoFit/>
          </a:bodyPr>
          <a:lstStyle/>
          <a:p>
            <a:r>
              <a:rPr lang="es-EC" sz="1600" dirty="0" smtClean="0"/>
              <a:t>01</a:t>
            </a:r>
            <a:r>
              <a:rPr lang="en-US" sz="1600" dirty="0" smtClean="0"/>
              <a:t>/Oct/08</a:t>
            </a:r>
          </a:p>
          <a:p>
            <a:r>
              <a:rPr lang="es-EC" sz="1600" dirty="0" smtClean="0"/>
              <a:t>18</a:t>
            </a:r>
            <a:r>
              <a:rPr lang="en-US" sz="1600" dirty="0" smtClean="0"/>
              <a:t>/Feb/08</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571612"/>
            <a:ext cx="8229600" cy="4786346"/>
          </a:xfrm>
        </p:spPr>
        <p:txBody>
          <a:bodyPr>
            <a:noAutofit/>
          </a:bodyPr>
          <a:lstStyle/>
          <a:p>
            <a:pPr algn="just">
              <a:buNone/>
            </a:pPr>
            <a:r>
              <a:rPr lang="es-ES" sz="1400" dirty="0" smtClean="0">
                <a:cs typeface="Arial" pitchFamily="34" charset="0"/>
              </a:rPr>
              <a:t>	</a:t>
            </a:r>
            <a:r>
              <a:rPr lang="es-ES" sz="1800" dirty="0" smtClean="0">
                <a:cs typeface="Arial" pitchFamily="34" charset="0"/>
              </a:rPr>
              <a:t>Los cambios en los valores de índices de confiabilidad ya fueron analizados, las consideraciones económicas se analizan a continuación:</a:t>
            </a:r>
          </a:p>
          <a:p>
            <a:pPr algn="just">
              <a:buNone/>
            </a:pPr>
            <a:r>
              <a:rPr lang="es-ES" sz="1400" dirty="0" smtClean="0">
                <a:cs typeface="Arial" pitchFamily="34" charset="0"/>
              </a:rPr>
              <a:t> </a:t>
            </a:r>
            <a:r>
              <a:rPr lang="es-ES" sz="1400" b="1" dirty="0" smtClean="0">
                <a:cs typeface="Arial" pitchFamily="34" charset="0"/>
              </a:rPr>
              <a:t>				Caso base			Caso rediseño</a:t>
            </a:r>
          </a:p>
          <a:p>
            <a:pPr algn="just">
              <a:buNone/>
            </a:pPr>
            <a:r>
              <a:rPr lang="es-ES" sz="1400" dirty="0" smtClean="0">
                <a:cs typeface="Arial" pitchFamily="34" charset="0"/>
              </a:rPr>
              <a:t>	Costo total S/E Playas	233580.06 USD. 		</a:t>
            </a:r>
            <a:r>
              <a:rPr lang="es-ES" sz="1400" dirty="0" smtClean="0"/>
              <a:t>207720.62</a:t>
            </a:r>
            <a:r>
              <a:rPr lang="es-ES" sz="1400" dirty="0" smtClean="0">
                <a:cs typeface="Arial" pitchFamily="34" charset="0"/>
              </a:rPr>
              <a:t> USD. </a:t>
            </a:r>
          </a:p>
          <a:p>
            <a:pPr algn="just">
              <a:buNone/>
            </a:pPr>
            <a:r>
              <a:rPr lang="es-ES" sz="1400" dirty="0" smtClean="0">
                <a:cs typeface="Arial" pitchFamily="34" charset="0"/>
              </a:rPr>
              <a:t>	Costo total S/E Posorja	203667.46 USD.</a:t>
            </a:r>
            <a:r>
              <a:rPr lang="es-ES" sz="1400" dirty="0" smtClean="0"/>
              <a:t> 		179061.94</a:t>
            </a:r>
            <a:r>
              <a:rPr lang="es-ES" sz="1400" dirty="0" smtClean="0">
                <a:cs typeface="Arial" pitchFamily="34" charset="0"/>
              </a:rPr>
              <a:t> USD.</a:t>
            </a:r>
          </a:p>
          <a:p>
            <a:pPr algn="just">
              <a:buNone/>
            </a:pPr>
            <a:r>
              <a:rPr lang="es-ES" sz="1400" dirty="0" smtClean="0">
                <a:cs typeface="Arial" pitchFamily="34" charset="0"/>
              </a:rPr>
              <a:t>	Costo adicional anualizado</a:t>
            </a:r>
          </a:p>
          <a:p>
            <a:pPr algn="just">
              <a:buNone/>
            </a:pPr>
            <a:r>
              <a:rPr lang="es-ES" sz="1400" dirty="0" smtClean="0">
                <a:cs typeface="Arial" pitchFamily="34" charset="0"/>
              </a:rPr>
              <a:t>	de rediseño        		    -----  			      441.42 USD. </a:t>
            </a:r>
          </a:p>
          <a:p>
            <a:pPr algn="just">
              <a:buNone/>
            </a:pPr>
            <a:r>
              <a:rPr lang="es-ES" sz="1400" dirty="0" smtClean="0">
                <a:cs typeface="Arial" pitchFamily="34" charset="0"/>
              </a:rPr>
              <a:t>	Costo total CNEL	                 437247.53 USD. 		</a:t>
            </a:r>
            <a:r>
              <a:rPr lang="es-ES" sz="1400" dirty="0" smtClean="0"/>
              <a:t>386929.70</a:t>
            </a:r>
            <a:r>
              <a:rPr lang="es-ES" sz="1400" dirty="0" smtClean="0">
                <a:cs typeface="Arial" pitchFamily="34" charset="0"/>
              </a:rPr>
              <a:t> USD. </a:t>
            </a:r>
          </a:p>
          <a:p>
            <a:pPr algn="just">
              <a:buNone/>
            </a:pPr>
            <a:r>
              <a:rPr lang="es-ES" sz="1400" dirty="0" smtClean="0">
                <a:cs typeface="Arial" pitchFamily="34" charset="0"/>
              </a:rPr>
              <a:t>	Costo actual por </a:t>
            </a:r>
            <a:r>
              <a:rPr lang="es-ES" sz="1400" dirty="0" err="1" smtClean="0">
                <a:cs typeface="Arial" pitchFamily="34" charset="0"/>
              </a:rPr>
              <a:t>consm</a:t>
            </a:r>
            <a:r>
              <a:rPr lang="es-ES" sz="1400" dirty="0" smtClean="0">
                <a:cs typeface="Arial" pitchFamily="34" charset="0"/>
              </a:rPr>
              <a:t>.	        22.83 USD/consumidor</a:t>
            </a:r>
            <a:r>
              <a:rPr lang="es-ES" sz="1400" dirty="0" smtClean="0"/>
              <a:t> 	        20.22</a:t>
            </a:r>
            <a:r>
              <a:rPr lang="es-ES" sz="1400" dirty="0" smtClean="0">
                <a:cs typeface="Arial" pitchFamily="34" charset="0"/>
              </a:rPr>
              <a:t> USD/consumidor.</a:t>
            </a:r>
          </a:p>
          <a:p>
            <a:pPr algn="just">
              <a:buNone/>
            </a:pPr>
            <a:r>
              <a:rPr lang="es-ES" sz="1400" dirty="0" smtClean="0">
                <a:cs typeface="Arial" pitchFamily="34" charset="0"/>
              </a:rPr>
              <a:t>	Tiempo recuperación inversión		           0.0735 Años </a:t>
            </a:r>
            <a:r>
              <a:rPr lang="en-US" sz="1400" dirty="0" smtClean="0">
                <a:cs typeface="Arial" pitchFamily="34" charset="0"/>
              </a:rPr>
              <a:t>– S/E Playas</a:t>
            </a:r>
            <a:endParaRPr lang="es-ES" sz="1400" dirty="0" smtClean="0">
              <a:cs typeface="Arial" pitchFamily="34" charset="0"/>
            </a:endParaRPr>
          </a:p>
          <a:p>
            <a:pPr algn="just">
              <a:buNone/>
            </a:pPr>
            <a:r>
              <a:rPr lang="es-ES" sz="1400" dirty="0" smtClean="0">
                <a:cs typeface="Arial" pitchFamily="34" charset="0"/>
              </a:rPr>
              <a:t>						           0.0723 Años </a:t>
            </a:r>
            <a:r>
              <a:rPr lang="en-US" sz="1400" dirty="0" smtClean="0">
                <a:cs typeface="Arial" pitchFamily="34" charset="0"/>
              </a:rPr>
              <a:t>–</a:t>
            </a:r>
            <a:r>
              <a:rPr lang="es-EC" sz="1400" dirty="0" smtClean="0">
                <a:cs typeface="Arial" pitchFamily="34" charset="0"/>
              </a:rPr>
              <a:t> S</a:t>
            </a:r>
            <a:r>
              <a:rPr lang="en-US" sz="1400" dirty="0" smtClean="0">
                <a:cs typeface="Arial" pitchFamily="34" charset="0"/>
              </a:rPr>
              <a:t>/E Posorja</a:t>
            </a:r>
          </a:p>
          <a:p>
            <a:pPr algn="just">
              <a:buNone/>
            </a:pPr>
            <a:endParaRPr lang="es-ES" sz="1400" dirty="0" smtClean="0">
              <a:cs typeface="Arial" pitchFamily="34" charset="0"/>
            </a:endParaRPr>
          </a:p>
          <a:p>
            <a:pPr algn="just"/>
            <a:r>
              <a:rPr lang="es-EC" sz="1600" dirty="0" smtClean="0">
                <a:cs typeface="Arial" pitchFamily="34" charset="0"/>
              </a:rPr>
              <a:t>La adición de los nuevos componentes al sistema no significa un aumento en el costo para el consumidor, incluso este valor se reduce porque el sistema es reforzado de cierta manera que reducen los costos de interrupción, Por lo tanto concluimos que es conveniente aplicar estos cambios al sistema.</a:t>
            </a:r>
            <a:r>
              <a:rPr lang="es-ES" sz="1600" dirty="0" smtClean="0">
                <a:cs typeface="Arial" pitchFamily="34" charset="0"/>
              </a:rPr>
              <a:t>  Mayor información en Anexo O</a:t>
            </a:r>
          </a:p>
          <a:p>
            <a:pPr algn="just">
              <a:buNone/>
            </a:pPr>
            <a:endParaRPr lang="es-ES" sz="2000" dirty="0" smtClean="0">
              <a:cs typeface="Arial" pitchFamily="34" charset="0"/>
            </a:endParaRPr>
          </a:p>
          <a:p>
            <a:pPr algn="just">
              <a:buNone/>
            </a:pPr>
            <a:endParaRPr lang="es-ES" sz="2400" dirty="0" smtClean="0">
              <a:latin typeface="Arial" pitchFamily="34" charset="0"/>
              <a:cs typeface="Arial" pitchFamily="34" charset="0"/>
            </a:endParaRPr>
          </a:p>
          <a:p>
            <a:pPr algn="just">
              <a:buNone/>
            </a:pPr>
            <a:r>
              <a:rPr lang="es-ES" sz="2400" dirty="0" smtClean="0">
                <a:latin typeface="Arial" pitchFamily="34" charset="0"/>
                <a:cs typeface="Arial" pitchFamily="34" charset="0"/>
              </a:rPr>
              <a:t> </a:t>
            </a:r>
          </a:p>
          <a:p>
            <a:pPr algn="just">
              <a:buNone/>
            </a:pPr>
            <a:r>
              <a:rPr lang="es-ES" sz="2400" dirty="0" smtClean="0">
                <a:latin typeface="Arial" pitchFamily="34" charset="0"/>
                <a:cs typeface="Arial" pitchFamily="34" charset="0"/>
              </a:rPr>
              <a:t>	</a:t>
            </a:r>
            <a:endParaRPr lang="es-ES" sz="2400" dirty="0">
              <a:latin typeface="Arial" pitchFamily="34" charset="0"/>
              <a:cs typeface="Arial" pitchFamily="34" charset="0"/>
            </a:endParaRPr>
          </a:p>
        </p:txBody>
      </p:sp>
      <p:sp>
        <p:nvSpPr>
          <p:cNvPr id="4"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3200" b="1" dirty="0" smtClean="0">
                <a:solidFill>
                  <a:schemeClr val="tx2"/>
                </a:solidFill>
                <a:effectLst>
                  <a:outerShdw blurRad="31750" dist="25400" dir="5400000" algn="tl" rotWithShape="0">
                    <a:srgbClr val="000000">
                      <a:alpha val="25000"/>
                    </a:srgbClr>
                  </a:outerShdw>
                </a:effectLst>
                <a:latin typeface="+mj-lt"/>
                <a:ea typeface="+mj-ea"/>
                <a:cs typeface="+mj-cs"/>
              </a:rPr>
              <a:t>Análisis de los resultados</a:t>
            </a: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4 Marcador de número de diapositiva"/>
          <p:cNvSpPr>
            <a:spLocks noGrp="1"/>
          </p:cNvSpPr>
          <p:nvPr>
            <p:ph type="sldNum" sz="quarter" idx="12"/>
          </p:nvPr>
        </p:nvSpPr>
        <p:spPr>
          <a:xfrm>
            <a:off x="8429652" y="6407944"/>
            <a:ext cx="583380" cy="365125"/>
          </a:xfrm>
        </p:spPr>
        <p:txBody>
          <a:bodyPr/>
          <a:lstStyle/>
          <a:p>
            <a:fld id="{132FADFE-3B8F-471C-ABF0-DBC7717ECBBC}" type="slidenum">
              <a:rPr lang="es-ES" smtClean="0"/>
              <a:pPr/>
              <a:t>90</a:t>
            </a:fld>
            <a:endParaRPr lang="es-E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785794"/>
            <a:ext cx="8243918" cy="1470025"/>
          </a:xfrm>
        </p:spPr>
        <p:txBody>
          <a:bodyPr>
            <a:normAutofit fontScale="90000"/>
          </a:bodyPr>
          <a:lstStyle/>
          <a:p>
            <a:r>
              <a:rPr lang="es-ES" b="1" dirty="0" smtClean="0"/>
              <a:t>CONCLUSIONES Y RECOMENDACIONES</a:t>
            </a:r>
            <a:endParaRPr lang="es-ES" dirty="0"/>
          </a:p>
        </p:txBody>
      </p:sp>
      <p:sp>
        <p:nvSpPr>
          <p:cNvPr id="3" name="2 Marcador de número de diapositiva"/>
          <p:cNvSpPr>
            <a:spLocks noGrp="1"/>
          </p:cNvSpPr>
          <p:nvPr>
            <p:ph type="sldNum" sz="quarter" idx="12"/>
          </p:nvPr>
        </p:nvSpPr>
        <p:spPr>
          <a:xfrm>
            <a:off x="8572528" y="6407944"/>
            <a:ext cx="440504" cy="365125"/>
          </a:xfrm>
        </p:spPr>
        <p:txBody>
          <a:bodyPr/>
          <a:lstStyle/>
          <a:p>
            <a:fld id="{132FADFE-3B8F-471C-ABF0-DBC7717ECBBC}" type="slidenum">
              <a:rPr lang="es-ES" smtClean="0"/>
              <a:pPr/>
              <a:t>91</a:t>
            </a:fld>
            <a:endParaRPr lang="es-E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2910" y="1214422"/>
            <a:ext cx="7786742" cy="4401205"/>
          </a:xfrm>
          <a:prstGeom prst="rect">
            <a:avLst/>
          </a:prstGeom>
          <a:noFill/>
        </p:spPr>
        <p:txBody>
          <a:bodyPr wrap="square" rtlCol="0">
            <a:spAutoFit/>
          </a:bodyPr>
          <a:lstStyle/>
          <a:p>
            <a:pPr marL="457200" indent="-457200" algn="just">
              <a:buFont typeface="Arial" pitchFamily="34" charset="0"/>
              <a:buChar char="•"/>
            </a:pPr>
            <a:r>
              <a:rPr lang="es-ES" sz="2000" dirty="0" smtClean="0"/>
              <a:t>Los sistemas eléctricos analizados no cuentan con estudios actualizados de la coordinación de protecciones y están  basados solo en experiencias.</a:t>
            </a:r>
          </a:p>
          <a:p>
            <a:pPr marL="457200" indent="-457200" algn="just">
              <a:buFont typeface="Arial" pitchFamily="34" charset="0"/>
              <a:buChar char="•"/>
            </a:pPr>
            <a:endParaRPr lang="es-ES" sz="2000" dirty="0" smtClean="0"/>
          </a:p>
          <a:p>
            <a:pPr marL="457200" indent="-457200" algn="just">
              <a:buFont typeface="Arial" pitchFamily="34" charset="0"/>
              <a:buChar char="•"/>
            </a:pPr>
            <a:r>
              <a:rPr lang="es-ES" sz="2000" dirty="0" smtClean="0"/>
              <a:t>La mala organización administrativa y la falta de personal de campo, han ido </a:t>
            </a:r>
            <a:r>
              <a:rPr lang="es-ES" sz="2000" dirty="0" err="1" smtClean="0"/>
              <a:t>desactualizando</a:t>
            </a:r>
            <a:r>
              <a:rPr lang="es-ES" sz="2000" dirty="0" smtClean="0"/>
              <a:t> el diagrama unifilar de las alimentadoras en ambas subestaciones; por lo cual, nos hemos visto en la necesidad de realizarlo nosotros, con ayuda de antiguos planos y un GPS provisto por la Empresa Eléctrica de Playas.</a:t>
            </a:r>
          </a:p>
          <a:p>
            <a:pPr marL="457200" indent="-457200" algn="just">
              <a:buFont typeface="Arial" pitchFamily="34" charset="0"/>
              <a:buChar char="•"/>
            </a:pPr>
            <a:endParaRPr lang="es-ES" sz="2000" dirty="0" smtClean="0"/>
          </a:p>
          <a:p>
            <a:pPr marL="457200" indent="-457200" algn="just">
              <a:buFont typeface="Arial" pitchFamily="34" charset="0"/>
              <a:buChar char="•"/>
            </a:pPr>
            <a:r>
              <a:rPr lang="es-ES" sz="2000" dirty="0" smtClean="0"/>
              <a:t>Al examinar las cargas del Sistema eléctrico, observamos que estas no son altamente sensibles a la </a:t>
            </a:r>
            <a:r>
              <a:rPr lang="es-ES" sz="2000" dirty="0" err="1" smtClean="0"/>
              <a:t>reconexiones</a:t>
            </a:r>
            <a:r>
              <a:rPr lang="es-ES" sz="2000" dirty="0" smtClean="0"/>
              <a:t>.</a:t>
            </a:r>
          </a:p>
          <a:p>
            <a:pPr marL="457200" indent="-457200" algn="just">
              <a:buFont typeface="Arial" pitchFamily="34" charset="0"/>
              <a:buChar char="•"/>
            </a:pPr>
            <a:endParaRPr lang="es-ES" sz="2000" dirty="0" smtClean="0"/>
          </a:p>
        </p:txBody>
      </p:sp>
      <p:sp>
        <p:nvSpPr>
          <p:cNvPr id="3"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Conclusiones.</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4 Marcador de número de diapositiva"/>
          <p:cNvSpPr>
            <a:spLocks noGrp="1"/>
          </p:cNvSpPr>
          <p:nvPr>
            <p:ph type="sldNum" sz="quarter" idx="12"/>
          </p:nvPr>
        </p:nvSpPr>
        <p:spPr>
          <a:xfrm>
            <a:off x="8501090" y="6407944"/>
            <a:ext cx="511942" cy="365125"/>
          </a:xfrm>
        </p:spPr>
        <p:txBody>
          <a:bodyPr/>
          <a:lstStyle/>
          <a:p>
            <a:fld id="{132FADFE-3B8F-471C-ABF0-DBC7717ECBBC}" type="slidenum">
              <a:rPr lang="es-ES" smtClean="0"/>
              <a:pPr/>
              <a:t>92</a:t>
            </a:fld>
            <a:endParaRPr lang="es-E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1285860"/>
            <a:ext cx="7929618" cy="4401205"/>
          </a:xfrm>
          <a:prstGeom prst="rect">
            <a:avLst/>
          </a:prstGeom>
          <a:noFill/>
        </p:spPr>
        <p:txBody>
          <a:bodyPr wrap="square" rtlCol="0">
            <a:spAutoFit/>
          </a:bodyPr>
          <a:lstStyle/>
          <a:p>
            <a:pPr marL="457200" indent="-457200" algn="just">
              <a:buFont typeface="Arial" pitchFamily="34" charset="0"/>
              <a:buChar char="•"/>
            </a:pPr>
            <a:r>
              <a:rPr lang="es-ES" sz="2000" dirty="0" smtClean="0"/>
              <a:t>Después de analizar durante 7 días los valores de los voltajes en los terminales del transformador de ambas subestaciones, concluimos que las variaciones de voltaje se encuentran dentro de los límites permitidos, usando como voltaje nominal 13.2Kv.</a:t>
            </a:r>
            <a:endParaRPr lang="es-ES" sz="2000" dirty="0" smtClean="0">
              <a:latin typeface="Arial" pitchFamily="34" charset="0"/>
              <a:cs typeface="Arial" pitchFamily="34" charset="0"/>
            </a:endParaRPr>
          </a:p>
          <a:p>
            <a:pPr marL="457200" indent="-457200" algn="just">
              <a:buFont typeface="Arial" pitchFamily="34" charset="0"/>
              <a:buChar char="•"/>
            </a:pPr>
            <a:endParaRPr lang="es-ES" sz="2000" dirty="0" smtClean="0"/>
          </a:p>
          <a:p>
            <a:pPr marL="457200" indent="-457200" algn="just">
              <a:buFont typeface="Arial" pitchFamily="34" charset="0"/>
              <a:buChar char="•"/>
            </a:pPr>
            <a:r>
              <a:rPr lang="es-ES" sz="2000" dirty="0" smtClean="0"/>
              <a:t>De acuerdo de índices de confiabilidad </a:t>
            </a:r>
            <a:r>
              <a:rPr lang="es-EC" sz="2000" dirty="0" smtClean="0"/>
              <a:t>[Anexo J]</a:t>
            </a:r>
            <a:r>
              <a:rPr lang="es-ES" sz="2000" dirty="0" smtClean="0"/>
              <a:t>, analizados en un periodo de 5 años, nos muestra que la alimentadora Victoria de la S/E Playas y la alimentadora Jambelí de la S/E Posorja, presentan mayor número de interrupciones anuales, debido a que estas, son las alimentadoras mas largas y por ende, mas propensas a sufrir interrupciones.</a:t>
            </a:r>
          </a:p>
          <a:p>
            <a:pPr marL="457200" indent="-457200" algn="just">
              <a:buFont typeface="Arial" pitchFamily="34" charset="0"/>
              <a:buChar char="•"/>
            </a:pPr>
            <a:endParaRPr lang="es-ES" sz="2000" dirty="0" smtClean="0"/>
          </a:p>
        </p:txBody>
      </p:sp>
      <p:sp>
        <p:nvSpPr>
          <p:cNvPr id="3"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Conclusiones.</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4 Marcador de número de diapositiva"/>
          <p:cNvSpPr>
            <a:spLocks noGrp="1"/>
          </p:cNvSpPr>
          <p:nvPr>
            <p:ph type="sldNum" sz="quarter" idx="12"/>
          </p:nvPr>
        </p:nvSpPr>
        <p:spPr>
          <a:xfrm>
            <a:off x="8501090" y="6407944"/>
            <a:ext cx="511942" cy="365125"/>
          </a:xfrm>
        </p:spPr>
        <p:txBody>
          <a:bodyPr/>
          <a:lstStyle/>
          <a:p>
            <a:fld id="{132FADFE-3B8F-471C-ABF0-DBC7717ECBBC}" type="slidenum">
              <a:rPr lang="es-ES" smtClean="0"/>
              <a:pPr/>
              <a:t>93</a:t>
            </a:fld>
            <a:endParaRPr lang="es-E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428736"/>
            <a:ext cx="8229600" cy="571504"/>
          </a:xfrm>
        </p:spPr>
        <p:txBody>
          <a:bodyPr>
            <a:normAutofit/>
          </a:bodyPr>
          <a:lstStyle/>
          <a:p>
            <a:pPr algn="just"/>
            <a:r>
              <a:rPr lang="es-ES" sz="2400" dirty="0" smtClean="0">
                <a:latin typeface="Arial" pitchFamily="34" charset="0"/>
                <a:cs typeface="Arial" pitchFamily="34" charset="0"/>
              </a:rPr>
              <a:t>Con el rediseño del sistema presentado en este estudio:</a:t>
            </a:r>
          </a:p>
        </p:txBody>
      </p:sp>
      <p:sp>
        <p:nvSpPr>
          <p:cNvPr id="4" name="3 CuadroTexto"/>
          <p:cNvSpPr txBox="1"/>
          <p:nvPr/>
        </p:nvSpPr>
        <p:spPr>
          <a:xfrm>
            <a:off x="785786" y="1928802"/>
            <a:ext cx="7858180" cy="3724096"/>
          </a:xfrm>
          <a:prstGeom prst="rect">
            <a:avLst/>
          </a:prstGeom>
          <a:noFill/>
        </p:spPr>
        <p:txBody>
          <a:bodyPr wrap="square" rtlCol="0">
            <a:spAutoFit/>
          </a:bodyPr>
          <a:lstStyle/>
          <a:p>
            <a:pPr algn="just"/>
            <a:r>
              <a:rPr lang="es-ES" sz="2000" dirty="0" smtClean="0">
                <a:cs typeface="Arial" pitchFamily="34" charset="0"/>
              </a:rPr>
              <a:t> </a:t>
            </a:r>
            <a:endParaRPr lang="es-ES" dirty="0" smtClean="0">
              <a:cs typeface="Arial" pitchFamily="34" charset="0"/>
            </a:endParaRPr>
          </a:p>
          <a:p>
            <a:pPr marL="631825" lvl="1" indent="-187325" algn="just">
              <a:buFont typeface="Arial" pitchFamily="34" charset="0"/>
              <a:buChar char="•"/>
            </a:pPr>
            <a:r>
              <a:rPr lang="es-ES" dirty="0" err="1" smtClean="0">
                <a:cs typeface="Arial" pitchFamily="34" charset="0"/>
              </a:rPr>
              <a:t>Cnel</a:t>
            </a:r>
            <a:r>
              <a:rPr lang="es-ES" dirty="0" smtClean="0">
                <a:cs typeface="Arial" pitchFamily="34" charset="0"/>
              </a:rPr>
              <a:t> - Región Sta. Elena – División Playas tendrá un ahorro aproximado de 2.61 USD/consumidor, cuya </a:t>
            </a:r>
            <a:r>
              <a:rPr lang="es-EC" dirty="0" smtClean="0">
                <a:cs typeface="Arial" pitchFamily="34" charset="0"/>
              </a:rPr>
              <a:t>inversión será recuperada dentro del primer</a:t>
            </a:r>
            <a:r>
              <a:rPr lang="es-ES" dirty="0" smtClean="0">
                <a:cs typeface="Arial" pitchFamily="34" charset="0"/>
              </a:rPr>
              <a:t> año de servicio. </a:t>
            </a:r>
          </a:p>
          <a:p>
            <a:pPr marL="631825" lvl="1" indent="-187325" algn="just">
              <a:buFont typeface="Arial" pitchFamily="34" charset="0"/>
              <a:buChar char="•"/>
            </a:pPr>
            <a:endParaRPr lang="es-ES" dirty="0" smtClean="0">
              <a:cs typeface="Arial" pitchFamily="34" charset="0"/>
            </a:endParaRPr>
          </a:p>
          <a:p>
            <a:pPr marL="631825" lvl="1" indent="-174625" algn="just">
              <a:buFont typeface="Arial" pitchFamily="34" charset="0"/>
              <a:buChar char="•"/>
            </a:pPr>
            <a:r>
              <a:rPr lang="es-ES" dirty="0" smtClean="0">
                <a:cs typeface="Arial" pitchFamily="34" charset="0"/>
              </a:rPr>
              <a:t>Comprobamos la mejora de los índices de confiabilidad de los sistema actuales.</a:t>
            </a:r>
          </a:p>
          <a:p>
            <a:pPr marL="631825" lvl="1" indent="-174625" algn="just">
              <a:buFont typeface="Arial" pitchFamily="34" charset="0"/>
              <a:buChar char="•"/>
            </a:pPr>
            <a:endParaRPr lang="es-ES" dirty="0" smtClean="0">
              <a:cs typeface="Arial" pitchFamily="34" charset="0"/>
            </a:endParaRPr>
          </a:p>
          <a:p>
            <a:pPr marL="631825" lvl="1" indent="-174625" algn="just">
              <a:buFont typeface="Arial" pitchFamily="34" charset="0"/>
              <a:buChar char="•"/>
            </a:pPr>
            <a:r>
              <a:rPr lang="es-ES" dirty="0" smtClean="0">
                <a:cs typeface="Arial" pitchFamily="34" charset="0"/>
              </a:rPr>
              <a:t>Se requerirá de poca inversión económica, debido a que solo usamos cajas fusibles, elementos que constan en las bodegas de la empresa, además no se necesitará de capacitación adicional al personal, porque son componentes con los que ya tienen experiencia.</a:t>
            </a:r>
            <a:endParaRPr lang="es-ES" sz="2000" dirty="0">
              <a:cs typeface="Arial" pitchFamily="34" charset="0"/>
            </a:endParaRPr>
          </a:p>
        </p:txBody>
      </p:sp>
      <p:sp>
        <p:nvSpPr>
          <p:cNvPr id="5"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Conclusiones.</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94</a:t>
            </a:fld>
            <a:endParaRPr lang="es-E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1214422"/>
            <a:ext cx="7858180" cy="5016758"/>
          </a:xfrm>
          <a:prstGeom prst="rect">
            <a:avLst/>
          </a:prstGeom>
          <a:noFill/>
        </p:spPr>
        <p:txBody>
          <a:bodyPr wrap="square" rtlCol="0">
            <a:spAutoFit/>
          </a:bodyPr>
          <a:lstStyle/>
          <a:p>
            <a:pPr marL="457200" indent="-457200" algn="just">
              <a:buFont typeface="Arial" pitchFamily="34" charset="0"/>
              <a:buChar char="•"/>
            </a:pPr>
            <a:r>
              <a:rPr lang="es-ES" sz="2000" dirty="0" smtClean="0"/>
              <a:t>Observamos que el desbalance en la Alimentadora Central Playas de la S/E Playas y en la alimentadora Jambelí de la S/E Posorja se encuentran mas acentuadas; por lo cual recomendamos se balancee las cargas ya instaladas o en un futuro crecimiento, instalar las cargas en la fases indicadas en nuestro estudio.</a:t>
            </a:r>
          </a:p>
          <a:p>
            <a:pPr marL="457200" indent="-457200" algn="just">
              <a:buFont typeface="Arial" pitchFamily="34" charset="0"/>
              <a:buChar char="•"/>
            </a:pPr>
            <a:endParaRPr lang="es-ES" sz="2000" dirty="0" smtClean="0"/>
          </a:p>
          <a:p>
            <a:pPr marL="457200" indent="-457200" algn="just">
              <a:buFont typeface="Arial" pitchFamily="34" charset="0"/>
              <a:buChar char="•"/>
            </a:pPr>
            <a:r>
              <a:rPr lang="es-ES" sz="2000" dirty="0" smtClean="0"/>
              <a:t>La alimentadora Victoria de la S/E Playas es la que más fallas presenta en el año 2008; recomendamos que la empresa preste atención a las fallas ocurridas ya que da servicio a una zona altamente turística e importante para Playas. </a:t>
            </a:r>
          </a:p>
          <a:p>
            <a:pPr marL="457200" indent="-457200" algn="just">
              <a:buFont typeface="Arial" pitchFamily="34" charset="0"/>
              <a:buChar char="•"/>
            </a:pPr>
            <a:endParaRPr lang="es-ES" sz="2000" dirty="0" smtClean="0"/>
          </a:p>
          <a:p>
            <a:pPr marL="457200" indent="-457200" algn="just">
              <a:buFont typeface="Arial" pitchFamily="34" charset="0"/>
              <a:buChar char="•"/>
            </a:pPr>
            <a:r>
              <a:rPr lang="es-ES" sz="2000" dirty="0" smtClean="0"/>
              <a:t>La Empresa eléctrica no lleva un correcto registro de la información de fallas, proponemos utilizar como ejemplo, los campos de la tabla del Anexo I.</a:t>
            </a:r>
          </a:p>
        </p:txBody>
      </p:sp>
      <p:sp>
        <p:nvSpPr>
          <p:cNvPr id="3"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Recomendaciones.</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4 Marcador de número de diapositiva"/>
          <p:cNvSpPr>
            <a:spLocks noGrp="1"/>
          </p:cNvSpPr>
          <p:nvPr>
            <p:ph type="sldNum" sz="quarter" idx="12"/>
          </p:nvPr>
        </p:nvSpPr>
        <p:spPr>
          <a:xfrm>
            <a:off x="8501090" y="6407944"/>
            <a:ext cx="511942" cy="365125"/>
          </a:xfrm>
        </p:spPr>
        <p:txBody>
          <a:bodyPr/>
          <a:lstStyle/>
          <a:p>
            <a:fld id="{132FADFE-3B8F-471C-ABF0-DBC7717ECBBC}" type="slidenum">
              <a:rPr lang="es-ES" smtClean="0"/>
              <a:pPr/>
              <a:t>95</a:t>
            </a:fld>
            <a:endParaRPr lang="es-E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1285860"/>
            <a:ext cx="7929618" cy="5016758"/>
          </a:xfrm>
          <a:prstGeom prst="rect">
            <a:avLst/>
          </a:prstGeom>
          <a:noFill/>
        </p:spPr>
        <p:txBody>
          <a:bodyPr wrap="square" rtlCol="0">
            <a:spAutoFit/>
          </a:bodyPr>
          <a:lstStyle/>
          <a:p>
            <a:pPr marL="457200" indent="-457200" algn="just">
              <a:buFont typeface="Arial" pitchFamily="34" charset="0"/>
              <a:buChar char="•"/>
            </a:pPr>
            <a:r>
              <a:rPr lang="es-ES" sz="2000" dirty="0" smtClean="0"/>
              <a:t>Con el fin reducir un número importante de fallas registradas en el año 2008 en las S/E Playas y Posorja, ocasionadas por el disparo del breaker en los transformador de distribución, recomendamos que se realice un trabajo exhaustivo de verificación y mantenimiento de los  transformadores en mal estado. </a:t>
            </a:r>
          </a:p>
          <a:p>
            <a:pPr marL="457200" indent="-457200" algn="just">
              <a:buFont typeface="Arial" pitchFamily="34" charset="0"/>
              <a:buChar char="•"/>
            </a:pPr>
            <a:endParaRPr lang="es-ES" sz="2000" dirty="0" smtClean="0"/>
          </a:p>
          <a:p>
            <a:pPr marL="457200" indent="-457200" algn="just">
              <a:buFont typeface="Arial" pitchFamily="34" charset="0"/>
              <a:buChar char="•"/>
            </a:pPr>
            <a:r>
              <a:rPr lang="es-ES" sz="2000" dirty="0" smtClean="0"/>
              <a:t>Es necesario hacer el levantamiento de todas las alimentadoras y la actualización de los sistemas de protecciones, en ambas subestaciones.</a:t>
            </a:r>
          </a:p>
          <a:p>
            <a:pPr marL="457200" indent="-457200" algn="just">
              <a:buFont typeface="Arial" pitchFamily="34" charset="0"/>
              <a:buChar char="•"/>
            </a:pPr>
            <a:endParaRPr lang="es-ES" sz="2000" dirty="0" smtClean="0"/>
          </a:p>
          <a:p>
            <a:pPr marL="457200" indent="-457200" algn="just">
              <a:buFont typeface="Arial" pitchFamily="34" charset="0"/>
              <a:buChar char="•"/>
            </a:pPr>
            <a:r>
              <a:rPr lang="es-ES" sz="2000" dirty="0" smtClean="0"/>
              <a:t>Los resultados obtenidos en este estudio contribuirán a mejorar la calidad del servicio eléctrico, mediante la implementación de manera oportuna de nuestro rediseño, ofreciendo soluciones inmediatas antes condiciones de fallas.</a:t>
            </a:r>
          </a:p>
        </p:txBody>
      </p:sp>
      <p:sp>
        <p:nvSpPr>
          <p:cNvPr id="3" name="5 Título"/>
          <p:cNvSpPr txBox="1">
            <a:spLocks/>
          </p:cNvSpPr>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Recomendaciones.</a:t>
            </a:r>
            <a:endParaRPr kumimoji="0" lang="es-EC"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4 Marcador de número de diapositiva"/>
          <p:cNvSpPr>
            <a:spLocks noGrp="1"/>
          </p:cNvSpPr>
          <p:nvPr>
            <p:ph type="sldNum" sz="quarter" idx="12"/>
          </p:nvPr>
        </p:nvSpPr>
        <p:spPr>
          <a:xfrm>
            <a:off x="8501090" y="6407944"/>
            <a:ext cx="511942" cy="365125"/>
          </a:xfrm>
        </p:spPr>
        <p:txBody>
          <a:bodyPr/>
          <a:lstStyle/>
          <a:p>
            <a:fld id="{132FADFE-3B8F-471C-ABF0-DBC7717ECBBC}" type="slidenum">
              <a:rPr lang="es-ES" smtClean="0"/>
              <a:pPr/>
              <a:t>96</a:t>
            </a:fld>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8744</TotalTime>
  <Words>5910</Words>
  <Application>Microsoft Office PowerPoint</Application>
  <PresentationFormat>Presentación en pantalla (4:3)</PresentationFormat>
  <Paragraphs>1854</Paragraphs>
  <Slides>96</Slides>
  <Notes>1</Notes>
  <HiddenSlides>0</HiddenSlides>
  <MMClips>0</MMClips>
  <ScaleCrop>false</ScaleCrop>
  <HeadingPairs>
    <vt:vector size="4" baseType="variant">
      <vt:variant>
        <vt:lpstr>Tema</vt:lpstr>
      </vt:variant>
      <vt:variant>
        <vt:i4>1</vt:i4>
      </vt:variant>
      <vt:variant>
        <vt:lpstr>Títulos de diapositiva</vt:lpstr>
      </vt:variant>
      <vt:variant>
        <vt:i4>96</vt:i4>
      </vt:variant>
    </vt:vector>
  </HeadingPairs>
  <TitlesOfParts>
    <vt:vector size="97" baseType="lpstr">
      <vt:lpstr>Concurrencia</vt:lpstr>
      <vt:lpstr>“DISEÑO DE SISTEMAS DE DISTRIBUCIÓN BASADO EN LA CALIDAD DEL SERVICIO DE LAS SUBESTACIONES PLAYAS Y POSORJA”   Cnel-Regional Sta. Elena-División Playas</vt:lpstr>
      <vt:lpstr>Objetivo del proyecto:</vt:lpstr>
      <vt:lpstr>Presentación del problema </vt:lpstr>
      <vt:lpstr>Diapositiva 4</vt:lpstr>
      <vt:lpstr>Área de concesión de CNEL – Regional Sta. Elena – División Playas </vt:lpstr>
      <vt:lpstr>Diagrama Unifilar - Subestación Posorja</vt:lpstr>
      <vt:lpstr>Alimentadoras de la S/E Posorja</vt:lpstr>
      <vt:lpstr>Carga máxima de las alimentadoras, S/E Posorja </vt:lpstr>
      <vt:lpstr>Curvas de carga de las alimentadoras, S/E Posorja</vt:lpstr>
      <vt:lpstr>Diagrama Unifilar – Subestación Playas</vt:lpstr>
      <vt:lpstr>Alimentadoras de la S/E Playas</vt:lpstr>
      <vt:lpstr>Carga máxima de las alimentadoras, S/E Playas </vt:lpstr>
      <vt:lpstr>Curvas de carga de las alimentadoras, S/E Playas</vt:lpstr>
      <vt:lpstr>Número de transformadores y sus capacidades, S/E Posorja.</vt:lpstr>
      <vt:lpstr>Número de transformadores y sus capacidades, S/E Playas.</vt:lpstr>
      <vt:lpstr>Capacitores: ubicación y capacidades</vt:lpstr>
      <vt:lpstr>Diapositiva 17</vt:lpstr>
      <vt:lpstr>Curva de duración de voltaje en la barra de 13.8Kv, S/E Posorja </vt:lpstr>
      <vt:lpstr>Curva de duración de voltaje en la barra de 13.8Kv, S/E Playas </vt:lpstr>
      <vt:lpstr>Corriente por fase y promedio en cada alimentadora, S/E Posorja</vt:lpstr>
      <vt:lpstr>Corriente por fase y promedio en cada alimentadora, S/E Playas</vt:lpstr>
      <vt:lpstr>Corrientes en condiciones normales y de corto circuito, S/E Posorja</vt:lpstr>
      <vt:lpstr>Corrientes en condiciones normales y de corto circuito, S/E Playas</vt:lpstr>
      <vt:lpstr>Perfiles de Corrientes de Cortocircuito  Alimentadoras de S/E Posorja</vt:lpstr>
      <vt:lpstr>Perfiles de Corrientes de Cortocircuito Alimentadoras de S/E Playas </vt:lpstr>
      <vt:lpstr>Diagrama de los sistemas de protección, S/E Posorja</vt:lpstr>
      <vt:lpstr>Curva del relé de protección para barra de 13.8Kv y curva de daño del transformador, S/E Posorja</vt:lpstr>
      <vt:lpstr>Curvas del relé de protección para barra de 13.8Kv y del relé de la alimentadora Real y Jambelí, S/E Posorja</vt:lpstr>
      <vt:lpstr>Curvas del relé de protección para barra de 13.8Kv y del relé de la alimentadora Posorja y Camposorja, S/E Posorja</vt:lpstr>
      <vt:lpstr>Diagrama de los sistemas de protección, S/E Playas</vt:lpstr>
      <vt:lpstr>Curva del relé de protección para barra de 13.8Kv y curva de daño del transformador, S/E Playas</vt:lpstr>
      <vt:lpstr>Curvas del relé de protección para barra de 13.8Kv y del relé de la alimentadora Victoria e Interconexión, S/E Playas</vt:lpstr>
      <vt:lpstr>Curvas del relé de protección para barra de 13.8Kv y del relé de la alimentadora Sector Centro y Central Playas, S/E Playas</vt:lpstr>
      <vt:lpstr>Consumidores por Alimentadora</vt:lpstr>
      <vt:lpstr>Información estadística de las interrupciones</vt:lpstr>
      <vt:lpstr>Información estadística de las interrupciones</vt:lpstr>
      <vt:lpstr>Frecuencia de las Interrupciones</vt:lpstr>
      <vt:lpstr>Evolución de las Interrupciones</vt:lpstr>
      <vt:lpstr>Duración de las Interrupciones</vt:lpstr>
      <vt:lpstr>Duración de las Interrupciones</vt:lpstr>
      <vt:lpstr>Evolución de la duración de las Interrupciones</vt:lpstr>
      <vt:lpstr>Energía no entregada y consumidores no servidos durante las interrupciones</vt:lpstr>
      <vt:lpstr>Energía no entregada y consumidores no servidos durante las interrupciones</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CONCLUSIONES Y RECOMENDACIONES</vt:lpstr>
      <vt:lpstr>Diapositiva 92</vt:lpstr>
      <vt:lpstr>Diapositiva 93</vt:lpstr>
      <vt:lpstr>Diapositiva 94</vt:lpstr>
      <vt:lpstr>Diapositiva 95</vt:lpstr>
      <vt:lpstr>Diapositiva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SISTEMAS DE DISTRIBUCIÓN BASADO EN LA CALIDAD DEL SERVICIO DE LAS SUBESTACION PLAYAS Y POSORJA, DE LA EMPRESA ELECTRICA DE LA PENINSULA DE SANTA ELENA”</dc:title>
  <cp:lastModifiedBy>kenjjime</cp:lastModifiedBy>
  <cp:revision>362</cp:revision>
  <dcterms:modified xsi:type="dcterms:W3CDTF">2009-11-09T15:26:29Z</dcterms:modified>
</cp:coreProperties>
</file>