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theme/themeOverride4.xml" ContentType="application/vnd.openxmlformats-officedocument.themeOverr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notesMasterIdLst>
    <p:notesMasterId r:id="rId24"/>
  </p:notesMasterIdLst>
  <p:sldIdLst>
    <p:sldId id="256" r:id="rId2"/>
    <p:sldId id="275" r:id="rId3"/>
    <p:sldId id="281" r:id="rId4"/>
    <p:sldId id="266" r:id="rId5"/>
    <p:sldId id="264" r:id="rId6"/>
    <p:sldId id="265" r:id="rId7"/>
    <p:sldId id="284" r:id="rId8"/>
    <p:sldId id="260" r:id="rId9"/>
    <p:sldId id="286" r:id="rId10"/>
    <p:sldId id="261" r:id="rId11"/>
    <p:sldId id="285" r:id="rId12"/>
    <p:sldId id="259" r:id="rId13"/>
    <p:sldId id="280" r:id="rId14"/>
    <p:sldId id="279" r:id="rId15"/>
    <p:sldId id="273" r:id="rId16"/>
    <p:sldId id="274" r:id="rId17"/>
    <p:sldId id="271" r:id="rId18"/>
    <p:sldId id="272" r:id="rId19"/>
    <p:sldId id="276" r:id="rId20"/>
    <p:sldId id="263" r:id="rId21"/>
    <p:sldId id="269" r:id="rId22"/>
    <p:sldId id="287" r:id="rId23"/>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nisse" initials="D" lastIdx="1"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170" autoAdjust="0"/>
    <p:restoredTop sz="79328" autoAdjust="0"/>
  </p:normalViewPr>
  <p:slideViewPr>
    <p:cSldViewPr>
      <p:cViewPr varScale="1">
        <p:scale>
          <a:sx n="58" d="100"/>
          <a:sy n="58" d="100"/>
        </p:scale>
        <p:origin x="-82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file:///E:\MATERIA\pruebas_paper.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E:\MATERIA\pruebas_paper.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E:\MATERIA\pruebas_paper.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file:///E:\MATERIA\pruebas_paper.xlsx" TargetMode="External"/><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lang val="es-ES"/>
  <c:clrMapOvr bg1="lt1" tx1="dk1" bg2="lt2" tx2="dk2" accent1="accent1" accent2="accent2" accent3="accent3" accent4="accent4" accent5="accent5" accent6="accent6" hlink="hlink" folHlink="folHlink"/>
  <c:chart>
    <c:title>
      <c:tx>
        <c:rich>
          <a:bodyPr/>
          <a:lstStyle/>
          <a:p>
            <a:pPr>
              <a:defRPr/>
            </a:pPr>
            <a:r>
              <a:rPr lang="en-US"/>
              <a:t>Tráfico por País</a:t>
            </a:r>
          </a:p>
        </c:rich>
      </c:tx>
    </c:title>
    <c:plotArea>
      <c:layout>
        <c:manualLayout>
          <c:layoutTarget val="inner"/>
          <c:xMode val="edge"/>
          <c:yMode val="edge"/>
          <c:x val="0.14339129483814542"/>
          <c:y val="0.15498180130798589"/>
          <c:w val="0.71196981627296585"/>
          <c:h val="0.52204985426545536"/>
        </c:manualLayout>
      </c:layout>
      <c:lineChart>
        <c:grouping val="standard"/>
        <c:ser>
          <c:idx val="0"/>
          <c:order val="0"/>
          <c:tx>
            <c:strRef>
              <c:f>Hoja2!$Q$5</c:f>
              <c:strCache>
                <c:ptCount val="1"/>
                <c:pt idx="0">
                  <c:v>1</c:v>
                </c:pt>
              </c:strCache>
            </c:strRef>
          </c:tx>
          <c:cat>
            <c:numRef>
              <c:f>Hoja2!$P$6:$P$11</c:f>
              <c:numCache>
                <c:formatCode>General</c:formatCode>
                <c:ptCount val="6"/>
                <c:pt idx="0">
                  <c:v>19</c:v>
                </c:pt>
                <c:pt idx="1">
                  <c:v>16</c:v>
                </c:pt>
                <c:pt idx="2">
                  <c:v>10</c:v>
                </c:pt>
                <c:pt idx="3">
                  <c:v>4</c:v>
                </c:pt>
                <c:pt idx="4">
                  <c:v>2</c:v>
                </c:pt>
                <c:pt idx="5">
                  <c:v>1</c:v>
                </c:pt>
              </c:numCache>
            </c:numRef>
          </c:cat>
          <c:val>
            <c:numRef>
              <c:f>Hoja2!$Q$6:$Q$11</c:f>
              <c:numCache>
                <c:formatCode>0</c:formatCode>
                <c:ptCount val="6"/>
                <c:pt idx="0">
                  <c:v>11.031966666666667</c:v>
                </c:pt>
                <c:pt idx="1">
                  <c:v>11.501300000000001</c:v>
                </c:pt>
                <c:pt idx="2">
                  <c:v>11.764483333333336</c:v>
                </c:pt>
                <c:pt idx="3">
                  <c:v>11.941316666666667</c:v>
                </c:pt>
                <c:pt idx="4">
                  <c:v>21.228899999999989</c:v>
                </c:pt>
                <c:pt idx="5">
                  <c:v>38.542983333333325</c:v>
                </c:pt>
              </c:numCache>
            </c:numRef>
          </c:val>
        </c:ser>
        <c:ser>
          <c:idx val="1"/>
          <c:order val="1"/>
          <c:tx>
            <c:strRef>
              <c:f>Hoja2!$R$5</c:f>
              <c:strCache>
                <c:ptCount val="1"/>
                <c:pt idx="0">
                  <c:v>2</c:v>
                </c:pt>
              </c:strCache>
            </c:strRef>
          </c:tx>
          <c:cat>
            <c:numRef>
              <c:f>Hoja2!$P$6:$P$11</c:f>
              <c:numCache>
                <c:formatCode>General</c:formatCode>
                <c:ptCount val="6"/>
                <c:pt idx="0">
                  <c:v>19</c:v>
                </c:pt>
                <c:pt idx="1">
                  <c:v>16</c:v>
                </c:pt>
                <c:pt idx="2">
                  <c:v>10</c:v>
                </c:pt>
                <c:pt idx="3">
                  <c:v>4</c:v>
                </c:pt>
                <c:pt idx="4">
                  <c:v>2</c:v>
                </c:pt>
                <c:pt idx="5">
                  <c:v>1</c:v>
                </c:pt>
              </c:numCache>
            </c:numRef>
          </c:cat>
          <c:val>
            <c:numRef>
              <c:f>Hoja2!$R$6:$R$11</c:f>
              <c:numCache>
                <c:formatCode>0</c:formatCode>
                <c:ptCount val="6"/>
                <c:pt idx="0">
                  <c:v>11.35128333333334</c:v>
                </c:pt>
                <c:pt idx="1">
                  <c:v>11.030833333333334</c:v>
                </c:pt>
                <c:pt idx="2">
                  <c:v>11.56116666666667</c:v>
                </c:pt>
                <c:pt idx="3">
                  <c:v>12.096483333333341</c:v>
                </c:pt>
                <c:pt idx="4">
                  <c:v>21.349233333333302</c:v>
                </c:pt>
                <c:pt idx="5">
                  <c:v>38.58408333333329</c:v>
                </c:pt>
              </c:numCache>
            </c:numRef>
          </c:val>
        </c:ser>
        <c:ser>
          <c:idx val="2"/>
          <c:order val="2"/>
          <c:tx>
            <c:strRef>
              <c:f>Hoja2!$S$5</c:f>
              <c:strCache>
                <c:ptCount val="1"/>
                <c:pt idx="0">
                  <c:v>3</c:v>
                </c:pt>
              </c:strCache>
            </c:strRef>
          </c:tx>
          <c:cat>
            <c:numRef>
              <c:f>Hoja2!$P$6:$P$11</c:f>
              <c:numCache>
                <c:formatCode>General</c:formatCode>
                <c:ptCount val="6"/>
                <c:pt idx="0">
                  <c:v>19</c:v>
                </c:pt>
                <c:pt idx="1">
                  <c:v>16</c:v>
                </c:pt>
                <c:pt idx="2">
                  <c:v>10</c:v>
                </c:pt>
                <c:pt idx="3">
                  <c:v>4</c:v>
                </c:pt>
                <c:pt idx="4">
                  <c:v>2</c:v>
                </c:pt>
                <c:pt idx="5">
                  <c:v>1</c:v>
                </c:pt>
              </c:numCache>
            </c:numRef>
          </c:cat>
          <c:val>
            <c:numRef>
              <c:f>Hoja2!$S$6:$S$11</c:f>
              <c:numCache>
                <c:formatCode>0</c:formatCode>
                <c:ptCount val="6"/>
                <c:pt idx="0">
                  <c:v>11.115916666666672</c:v>
                </c:pt>
                <c:pt idx="1">
                  <c:v>11.391666666666675</c:v>
                </c:pt>
                <c:pt idx="2">
                  <c:v>11.132216666666666</c:v>
                </c:pt>
                <c:pt idx="3">
                  <c:v>12.032866666666672</c:v>
                </c:pt>
                <c:pt idx="4">
                  <c:v>22.041116666666667</c:v>
                </c:pt>
                <c:pt idx="5">
                  <c:v>38.228866666666633</c:v>
                </c:pt>
              </c:numCache>
            </c:numRef>
          </c:val>
        </c:ser>
        <c:ser>
          <c:idx val="3"/>
          <c:order val="3"/>
          <c:tx>
            <c:strRef>
              <c:f>Hoja2!$T$5</c:f>
              <c:strCache>
                <c:ptCount val="1"/>
                <c:pt idx="0">
                  <c:v>4</c:v>
                </c:pt>
              </c:strCache>
            </c:strRef>
          </c:tx>
          <c:dLbls>
            <c:dLbl>
              <c:idx val="0"/>
              <c:layout>
                <c:manualLayout>
                  <c:x val="-2.7777777777777853E-2"/>
                  <c:y val="4.0515653775322284E-2"/>
                </c:manualLayout>
              </c:layout>
              <c:showVal val="1"/>
            </c:dLbl>
            <c:dLbl>
              <c:idx val="1"/>
              <c:layout>
                <c:manualLayout>
                  <c:x val="-1.9444444444444445E-2"/>
                  <c:y val="-6.26151012891345E-2"/>
                </c:manualLayout>
              </c:layout>
              <c:showVal val="1"/>
            </c:dLbl>
            <c:dLbl>
              <c:idx val="2"/>
              <c:layout>
                <c:manualLayout>
                  <c:x val="0"/>
                  <c:y val="5.1565377532228458E-2"/>
                </c:manualLayout>
              </c:layout>
              <c:showVal val="1"/>
            </c:dLbl>
            <c:dLbl>
              <c:idx val="3"/>
              <c:layout>
                <c:manualLayout>
                  <c:x val="-2.2222222222222254E-2"/>
                  <c:y val="-5.8931860036832422E-2"/>
                </c:manualLayout>
              </c:layout>
              <c:showVal val="1"/>
            </c:dLbl>
            <c:showVal val="1"/>
          </c:dLbls>
          <c:cat>
            <c:numRef>
              <c:f>Hoja2!$P$6:$P$11</c:f>
              <c:numCache>
                <c:formatCode>General</c:formatCode>
                <c:ptCount val="6"/>
                <c:pt idx="0">
                  <c:v>19</c:v>
                </c:pt>
                <c:pt idx="1">
                  <c:v>16</c:v>
                </c:pt>
                <c:pt idx="2">
                  <c:v>10</c:v>
                </c:pt>
                <c:pt idx="3">
                  <c:v>4</c:v>
                </c:pt>
                <c:pt idx="4">
                  <c:v>2</c:v>
                </c:pt>
                <c:pt idx="5">
                  <c:v>1</c:v>
                </c:pt>
              </c:numCache>
            </c:numRef>
          </c:cat>
          <c:val>
            <c:numRef>
              <c:f>Hoja2!$T$6:$T$11</c:f>
              <c:numCache>
                <c:formatCode>0</c:formatCode>
                <c:ptCount val="6"/>
                <c:pt idx="0">
                  <c:v>11.0436</c:v>
                </c:pt>
                <c:pt idx="1">
                  <c:v>11.45633333333334</c:v>
                </c:pt>
                <c:pt idx="2">
                  <c:v>12.175433333333341</c:v>
                </c:pt>
                <c:pt idx="3">
                  <c:v>12.049233333333332</c:v>
                </c:pt>
                <c:pt idx="4">
                  <c:v>21.975450000000002</c:v>
                </c:pt>
                <c:pt idx="5">
                  <c:v>38.481466666666563</c:v>
                </c:pt>
              </c:numCache>
            </c:numRef>
          </c:val>
        </c:ser>
        <c:ser>
          <c:idx val="4"/>
          <c:order val="4"/>
          <c:tx>
            <c:strRef>
              <c:f>Hoja2!$U$5</c:f>
              <c:strCache>
                <c:ptCount val="1"/>
                <c:pt idx="0">
                  <c:v>5</c:v>
                </c:pt>
              </c:strCache>
            </c:strRef>
          </c:tx>
          <c:cat>
            <c:numRef>
              <c:f>Hoja2!$P$6:$P$11</c:f>
              <c:numCache>
                <c:formatCode>General</c:formatCode>
                <c:ptCount val="6"/>
                <c:pt idx="0">
                  <c:v>19</c:v>
                </c:pt>
                <c:pt idx="1">
                  <c:v>16</c:v>
                </c:pt>
                <c:pt idx="2">
                  <c:v>10</c:v>
                </c:pt>
                <c:pt idx="3">
                  <c:v>4</c:v>
                </c:pt>
                <c:pt idx="4">
                  <c:v>2</c:v>
                </c:pt>
                <c:pt idx="5">
                  <c:v>1</c:v>
                </c:pt>
              </c:numCache>
            </c:numRef>
          </c:cat>
          <c:val>
            <c:numRef>
              <c:f>Hoja2!$U$6:$U$11</c:f>
              <c:numCache>
                <c:formatCode>0</c:formatCode>
                <c:ptCount val="6"/>
                <c:pt idx="0">
                  <c:v>11.046950000000001</c:v>
                </c:pt>
                <c:pt idx="1">
                  <c:v>11.133233333333333</c:v>
                </c:pt>
                <c:pt idx="2">
                  <c:v>11.629999999999999</c:v>
                </c:pt>
                <c:pt idx="3">
                  <c:v>12.000516666666675</c:v>
                </c:pt>
                <c:pt idx="4">
                  <c:v>20.483199999999982</c:v>
                </c:pt>
                <c:pt idx="5">
                  <c:v>38.434616666666614</c:v>
                </c:pt>
              </c:numCache>
            </c:numRef>
          </c:val>
        </c:ser>
        <c:marker val="1"/>
        <c:axId val="72678016"/>
        <c:axId val="73028352"/>
      </c:lineChart>
      <c:catAx>
        <c:axId val="72678016"/>
        <c:scaling>
          <c:orientation val="maxMin"/>
        </c:scaling>
        <c:axPos val="b"/>
        <c:majorGridlines/>
        <c:title>
          <c:tx>
            <c:rich>
              <a:bodyPr/>
              <a:lstStyle/>
              <a:p>
                <a:pPr>
                  <a:defRPr/>
                </a:pPr>
                <a:r>
                  <a:rPr lang="en-US"/>
                  <a:t>Número de Nodos</a:t>
                </a:r>
              </a:p>
            </c:rich>
          </c:tx>
        </c:title>
        <c:numFmt formatCode="General" sourceLinked="1"/>
        <c:majorTickMark val="none"/>
        <c:tickLblPos val="nextTo"/>
        <c:crossAx val="73028352"/>
        <c:crosses val="autoZero"/>
        <c:auto val="1"/>
        <c:lblAlgn val="ctr"/>
        <c:lblOffset val="100"/>
      </c:catAx>
      <c:valAx>
        <c:axId val="73028352"/>
        <c:scaling>
          <c:orientation val="minMax"/>
        </c:scaling>
        <c:axPos val="l"/>
        <c:majorGridlines/>
        <c:title>
          <c:tx>
            <c:rich>
              <a:bodyPr/>
              <a:lstStyle/>
              <a:p>
                <a:pPr>
                  <a:defRPr/>
                </a:pPr>
                <a:r>
                  <a:rPr lang="en-US"/>
                  <a:t>Tiempo (minutos)</a:t>
                </a:r>
              </a:p>
            </c:rich>
          </c:tx>
        </c:title>
        <c:numFmt formatCode="0" sourceLinked="1"/>
        <c:majorTickMark val="none"/>
        <c:tickLblPos val="nextTo"/>
        <c:crossAx val="72678016"/>
        <c:crosses val="max"/>
        <c:crossBetween val="between"/>
      </c:valAx>
      <c:spPr>
        <a:noFill/>
        <a:ln w="25400">
          <a:noFill/>
        </a:ln>
      </c:spPr>
    </c:plotArea>
    <c:legend>
      <c:legendPos val="r"/>
      <c:layout>
        <c:manualLayout>
          <c:xMode val="edge"/>
          <c:yMode val="edge"/>
          <c:x val="0.14425000000000004"/>
          <c:y val="0.83519351517524398"/>
          <c:w val="0.70297222222222222"/>
          <c:h val="0.16395632837561971"/>
        </c:manualLayout>
      </c:layout>
    </c:legend>
    <c:plotVisOnly val="1"/>
  </c:chart>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s-ES"/>
  <c:clrMapOvr bg1="lt1" tx1="dk1" bg2="lt2" tx2="dk2" accent1="accent1" accent2="accent2" accent3="accent3" accent4="accent4" accent5="accent5" accent6="accent6" hlink="hlink" folHlink="folHlink"/>
  <c:chart>
    <c:title>
      <c:tx>
        <c:rich>
          <a:bodyPr/>
          <a:lstStyle/>
          <a:p>
            <a:pPr>
              <a:defRPr/>
            </a:pPr>
            <a:r>
              <a:rPr lang="en-US"/>
              <a:t>Tráfico por IP</a:t>
            </a:r>
          </a:p>
        </c:rich>
      </c:tx>
    </c:title>
    <c:plotArea>
      <c:layout>
        <c:manualLayout>
          <c:layoutTarget val="inner"/>
          <c:xMode val="edge"/>
          <c:yMode val="edge"/>
          <c:x val="0.14339129483814544"/>
          <c:y val="0.15498180130798594"/>
          <c:w val="0.71196981627296585"/>
          <c:h val="0.52204985426545603"/>
        </c:manualLayout>
      </c:layout>
      <c:lineChart>
        <c:grouping val="standard"/>
        <c:ser>
          <c:idx val="0"/>
          <c:order val="0"/>
          <c:tx>
            <c:strRef>
              <c:f>Hoja2!$Q$5</c:f>
              <c:strCache>
                <c:ptCount val="1"/>
                <c:pt idx="0">
                  <c:v>1</c:v>
                </c:pt>
              </c:strCache>
            </c:strRef>
          </c:tx>
          <c:cat>
            <c:numRef>
              <c:f>Hoja2!$P$6:$P$11</c:f>
              <c:numCache>
                <c:formatCode>General</c:formatCode>
                <c:ptCount val="6"/>
                <c:pt idx="0">
                  <c:v>19</c:v>
                </c:pt>
                <c:pt idx="1">
                  <c:v>16</c:v>
                </c:pt>
                <c:pt idx="2">
                  <c:v>10</c:v>
                </c:pt>
                <c:pt idx="3">
                  <c:v>4</c:v>
                </c:pt>
                <c:pt idx="4">
                  <c:v>2</c:v>
                </c:pt>
                <c:pt idx="5">
                  <c:v>1</c:v>
                </c:pt>
              </c:numCache>
            </c:numRef>
          </c:cat>
          <c:val>
            <c:numRef>
              <c:f>Hoja2!$X$14:$X$19</c:f>
              <c:numCache>
                <c:formatCode>0</c:formatCode>
                <c:ptCount val="6"/>
                <c:pt idx="0">
                  <c:v>10.103833333333334</c:v>
                </c:pt>
                <c:pt idx="1">
                  <c:v>10.93401666666667</c:v>
                </c:pt>
                <c:pt idx="2">
                  <c:v>11.376316666666675</c:v>
                </c:pt>
                <c:pt idx="3">
                  <c:v>11.312033333333341</c:v>
                </c:pt>
                <c:pt idx="4">
                  <c:v>19.970849999999981</c:v>
                </c:pt>
                <c:pt idx="5">
                  <c:v>36.512616666666617</c:v>
                </c:pt>
              </c:numCache>
            </c:numRef>
          </c:val>
        </c:ser>
        <c:ser>
          <c:idx val="1"/>
          <c:order val="1"/>
          <c:tx>
            <c:strRef>
              <c:f>Hoja2!$R$5</c:f>
              <c:strCache>
                <c:ptCount val="1"/>
                <c:pt idx="0">
                  <c:v>2</c:v>
                </c:pt>
              </c:strCache>
            </c:strRef>
          </c:tx>
          <c:cat>
            <c:numRef>
              <c:f>Hoja2!$P$6:$P$11</c:f>
              <c:numCache>
                <c:formatCode>General</c:formatCode>
                <c:ptCount val="6"/>
                <c:pt idx="0">
                  <c:v>19</c:v>
                </c:pt>
                <c:pt idx="1">
                  <c:v>16</c:v>
                </c:pt>
                <c:pt idx="2">
                  <c:v>10</c:v>
                </c:pt>
                <c:pt idx="3">
                  <c:v>4</c:v>
                </c:pt>
                <c:pt idx="4">
                  <c:v>2</c:v>
                </c:pt>
                <c:pt idx="5">
                  <c:v>1</c:v>
                </c:pt>
              </c:numCache>
            </c:numRef>
          </c:cat>
          <c:val>
            <c:numRef>
              <c:f>Hoja2!$Y$14:$Y$19</c:f>
              <c:numCache>
                <c:formatCode>0</c:formatCode>
                <c:ptCount val="6"/>
                <c:pt idx="0">
                  <c:v>10.390216666666674</c:v>
                </c:pt>
                <c:pt idx="1">
                  <c:v>10.807166666666673</c:v>
                </c:pt>
                <c:pt idx="2">
                  <c:v>10.33791666666667</c:v>
                </c:pt>
                <c:pt idx="3">
                  <c:v>11.2074</c:v>
                </c:pt>
                <c:pt idx="4">
                  <c:v>19.366399999999981</c:v>
                </c:pt>
                <c:pt idx="5">
                  <c:v>36.680183333333325</c:v>
                </c:pt>
              </c:numCache>
            </c:numRef>
          </c:val>
        </c:ser>
        <c:ser>
          <c:idx val="2"/>
          <c:order val="2"/>
          <c:tx>
            <c:strRef>
              <c:f>Hoja2!$S$5</c:f>
              <c:strCache>
                <c:ptCount val="1"/>
                <c:pt idx="0">
                  <c:v>3</c:v>
                </c:pt>
              </c:strCache>
            </c:strRef>
          </c:tx>
          <c:cat>
            <c:numRef>
              <c:f>Hoja2!$P$6:$P$11</c:f>
              <c:numCache>
                <c:formatCode>General</c:formatCode>
                <c:ptCount val="6"/>
                <c:pt idx="0">
                  <c:v>19</c:v>
                </c:pt>
                <c:pt idx="1">
                  <c:v>16</c:v>
                </c:pt>
                <c:pt idx="2">
                  <c:v>10</c:v>
                </c:pt>
                <c:pt idx="3">
                  <c:v>4</c:v>
                </c:pt>
                <c:pt idx="4">
                  <c:v>2</c:v>
                </c:pt>
                <c:pt idx="5">
                  <c:v>1</c:v>
                </c:pt>
              </c:numCache>
            </c:numRef>
          </c:cat>
          <c:val>
            <c:numRef>
              <c:f>Hoja2!$Z$14:$Z$19</c:f>
              <c:numCache>
                <c:formatCode>0</c:formatCode>
                <c:ptCount val="6"/>
                <c:pt idx="0">
                  <c:v>10.9391</c:v>
                </c:pt>
                <c:pt idx="1">
                  <c:v>10.740083333333333</c:v>
                </c:pt>
                <c:pt idx="2">
                  <c:v>11.313166666666673</c:v>
                </c:pt>
                <c:pt idx="3">
                  <c:v>11.55885</c:v>
                </c:pt>
                <c:pt idx="4">
                  <c:v>19.44634999999997</c:v>
                </c:pt>
                <c:pt idx="5">
                  <c:v>36.808600000000006</c:v>
                </c:pt>
              </c:numCache>
            </c:numRef>
          </c:val>
        </c:ser>
        <c:ser>
          <c:idx val="3"/>
          <c:order val="3"/>
          <c:tx>
            <c:strRef>
              <c:f>Hoja2!$T$5</c:f>
              <c:strCache>
                <c:ptCount val="1"/>
                <c:pt idx="0">
                  <c:v>4</c:v>
                </c:pt>
              </c:strCache>
            </c:strRef>
          </c:tx>
          <c:dLbls>
            <c:dLbl>
              <c:idx val="0"/>
              <c:layout>
                <c:manualLayout>
                  <c:x val="-3.888888888888889E-2"/>
                  <c:y val="4.0515363756326084E-2"/>
                </c:manualLayout>
              </c:layout>
              <c:showVal val="1"/>
            </c:dLbl>
            <c:dLbl>
              <c:idx val="1"/>
              <c:layout>
                <c:manualLayout>
                  <c:x val="-4.1666666666666664E-2"/>
                  <c:y val="-8.1031307550644568E-2"/>
                </c:manualLayout>
              </c:layout>
              <c:showVal val="1"/>
            </c:dLbl>
            <c:dLbl>
              <c:idx val="2"/>
              <c:layout>
                <c:manualLayout>
                  <c:x val="-2.2222222222222251E-2"/>
                  <c:y val="5.1565377532228403E-2"/>
                </c:manualLayout>
              </c:layout>
              <c:showVal val="1"/>
            </c:dLbl>
            <c:dLbl>
              <c:idx val="3"/>
              <c:layout>
                <c:manualLayout>
                  <c:x val="-2.2222222222222251E-2"/>
                  <c:y val="-7.3664825046040522E-2"/>
                </c:manualLayout>
              </c:layout>
              <c:showVal val="1"/>
            </c:dLbl>
            <c:dLbl>
              <c:idx val="4"/>
              <c:layout>
                <c:manualLayout>
                  <c:x val="0"/>
                  <c:y val="-3.6832412523020372E-2"/>
                </c:manualLayout>
              </c:layout>
              <c:showVal val="1"/>
            </c:dLbl>
            <c:showVal val="1"/>
          </c:dLbls>
          <c:cat>
            <c:numRef>
              <c:f>Hoja2!$P$6:$P$11</c:f>
              <c:numCache>
                <c:formatCode>General</c:formatCode>
                <c:ptCount val="6"/>
                <c:pt idx="0">
                  <c:v>19</c:v>
                </c:pt>
                <c:pt idx="1">
                  <c:v>16</c:v>
                </c:pt>
                <c:pt idx="2">
                  <c:v>10</c:v>
                </c:pt>
                <c:pt idx="3">
                  <c:v>4</c:v>
                </c:pt>
                <c:pt idx="4">
                  <c:v>2</c:v>
                </c:pt>
                <c:pt idx="5">
                  <c:v>1</c:v>
                </c:pt>
              </c:numCache>
            </c:numRef>
          </c:cat>
          <c:val>
            <c:numRef>
              <c:f>Hoja2!$AA$14:$AA$19</c:f>
              <c:numCache>
                <c:formatCode>0</c:formatCode>
                <c:ptCount val="6"/>
                <c:pt idx="0">
                  <c:v>10.241933333333325</c:v>
                </c:pt>
                <c:pt idx="1">
                  <c:v>10.364066666666677</c:v>
                </c:pt>
                <c:pt idx="2">
                  <c:v>10.51936666666667</c:v>
                </c:pt>
                <c:pt idx="3">
                  <c:v>11.437100000000001</c:v>
                </c:pt>
                <c:pt idx="4">
                  <c:v>20.429266666666667</c:v>
                </c:pt>
                <c:pt idx="5">
                  <c:v>36.289433333333335</c:v>
                </c:pt>
              </c:numCache>
            </c:numRef>
          </c:val>
        </c:ser>
        <c:ser>
          <c:idx val="4"/>
          <c:order val="4"/>
          <c:tx>
            <c:strRef>
              <c:f>Hoja2!$U$5</c:f>
              <c:strCache>
                <c:ptCount val="1"/>
                <c:pt idx="0">
                  <c:v>5</c:v>
                </c:pt>
              </c:strCache>
            </c:strRef>
          </c:tx>
          <c:cat>
            <c:numRef>
              <c:f>Hoja2!$P$6:$P$11</c:f>
              <c:numCache>
                <c:formatCode>General</c:formatCode>
                <c:ptCount val="6"/>
                <c:pt idx="0">
                  <c:v>19</c:v>
                </c:pt>
                <c:pt idx="1">
                  <c:v>16</c:v>
                </c:pt>
                <c:pt idx="2">
                  <c:v>10</c:v>
                </c:pt>
                <c:pt idx="3">
                  <c:v>4</c:v>
                </c:pt>
                <c:pt idx="4">
                  <c:v>2</c:v>
                </c:pt>
                <c:pt idx="5">
                  <c:v>1</c:v>
                </c:pt>
              </c:numCache>
            </c:numRef>
          </c:cat>
          <c:val>
            <c:numRef>
              <c:f>Hoja2!$AB$14:$AB$19</c:f>
              <c:numCache>
                <c:formatCode>0</c:formatCode>
                <c:ptCount val="6"/>
                <c:pt idx="0">
                  <c:v>10.551350000000001</c:v>
                </c:pt>
                <c:pt idx="1">
                  <c:v>10.14981666666667</c:v>
                </c:pt>
                <c:pt idx="2">
                  <c:v>10.44375</c:v>
                </c:pt>
                <c:pt idx="3">
                  <c:v>11.424950000000001</c:v>
                </c:pt>
                <c:pt idx="4">
                  <c:v>19.697966666666694</c:v>
                </c:pt>
                <c:pt idx="5">
                  <c:v>36.729033333333362</c:v>
                </c:pt>
              </c:numCache>
            </c:numRef>
          </c:val>
        </c:ser>
        <c:marker val="1"/>
        <c:axId val="73290112"/>
        <c:axId val="73292032"/>
      </c:lineChart>
      <c:catAx>
        <c:axId val="73290112"/>
        <c:scaling>
          <c:orientation val="maxMin"/>
        </c:scaling>
        <c:axPos val="b"/>
        <c:majorGridlines/>
        <c:title>
          <c:tx>
            <c:rich>
              <a:bodyPr/>
              <a:lstStyle/>
              <a:p>
                <a:pPr>
                  <a:defRPr/>
                </a:pPr>
                <a:r>
                  <a:rPr lang="en-US"/>
                  <a:t>Número de Nodos</a:t>
                </a:r>
              </a:p>
            </c:rich>
          </c:tx>
        </c:title>
        <c:numFmt formatCode="General" sourceLinked="1"/>
        <c:majorTickMark val="none"/>
        <c:tickLblPos val="nextTo"/>
        <c:crossAx val="73292032"/>
        <c:crosses val="autoZero"/>
        <c:auto val="1"/>
        <c:lblAlgn val="ctr"/>
        <c:lblOffset val="100"/>
      </c:catAx>
      <c:valAx>
        <c:axId val="73292032"/>
        <c:scaling>
          <c:orientation val="minMax"/>
        </c:scaling>
        <c:axPos val="l"/>
        <c:majorGridlines/>
        <c:title>
          <c:tx>
            <c:rich>
              <a:bodyPr/>
              <a:lstStyle/>
              <a:p>
                <a:pPr>
                  <a:defRPr/>
                </a:pPr>
                <a:r>
                  <a:rPr lang="en-US"/>
                  <a:t>Tiempo (minutos)</a:t>
                </a:r>
              </a:p>
            </c:rich>
          </c:tx>
        </c:title>
        <c:numFmt formatCode="0" sourceLinked="1"/>
        <c:majorTickMark val="none"/>
        <c:tickLblPos val="nextTo"/>
        <c:crossAx val="73290112"/>
        <c:crosses val="max"/>
        <c:crossBetween val="between"/>
      </c:valAx>
      <c:spPr>
        <a:noFill/>
      </c:spPr>
    </c:plotArea>
    <c:legend>
      <c:legendPos val="r"/>
      <c:layout>
        <c:manualLayout>
          <c:xMode val="edge"/>
          <c:yMode val="edge"/>
          <c:x val="0.14425000000000004"/>
          <c:y val="0.83519351517524398"/>
          <c:w val="0.70297222222222222"/>
          <c:h val="0.16395632837561969"/>
        </c:manualLayout>
      </c:layout>
    </c:legend>
    <c:plotVisOnly val="1"/>
  </c:chart>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s-ES"/>
  <c:clrMapOvr bg1="lt1" tx1="dk1" bg2="lt2" tx2="dk2" accent1="accent1" accent2="accent2" accent3="accent3" accent4="accent4" accent5="accent5" accent6="accent6" hlink="hlink" folHlink="folHlink"/>
  <c:chart>
    <c:title>
      <c:tx>
        <c:rich>
          <a:bodyPr/>
          <a:lstStyle/>
          <a:p>
            <a:pPr>
              <a:defRPr/>
            </a:pPr>
            <a:r>
              <a:rPr lang="en-US"/>
              <a:t>Tráfico por Hora y Día</a:t>
            </a:r>
          </a:p>
        </c:rich>
      </c:tx>
    </c:title>
    <c:plotArea>
      <c:layout>
        <c:manualLayout>
          <c:layoutTarget val="inner"/>
          <c:xMode val="edge"/>
          <c:yMode val="edge"/>
          <c:x val="0.14339129483814544"/>
          <c:y val="0.15498180130798594"/>
          <c:w val="0.71196981627296585"/>
          <c:h val="0.5220498542654558"/>
        </c:manualLayout>
      </c:layout>
      <c:lineChart>
        <c:grouping val="standard"/>
        <c:ser>
          <c:idx val="0"/>
          <c:order val="0"/>
          <c:tx>
            <c:strRef>
              <c:f>Hoja2!$X$5</c:f>
              <c:strCache>
                <c:ptCount val="1"/>
                <c:pt idx="0">
                  <c:v>1</c:v>
                </c:pt>
              </c:strCache>
            </c:strRef>
          </c:tx>
          <c:cat>
            <c:numRef>
              <c:f>Hoja2!$P$6:$P$11</c:f>
              <c:numCache>
                <c:formatCode>General</c:formatCode>
                <c:ptCount val="6"/>
                <c:pt idx="0">
                  <c:v>19</c:v>
                </c:pt>
                <c:pt idx="1">
                  <c:v>16</c:v>
                </c:pt>
                <c:pt idx="2">
                  <c:v>10</c:v>
                </c:pt>
                <c:pt idx="3">
                  <c:v>4</c:v>
                </c:pt>
                <c:pt idx="4">
                  <c:v>2</c:v>
                </c:pt>
                <c:pt idx="5">
                  <c:v>1</c:v>
                </c:pt>
              </c:numCache>
            </c:numRef>
          </c:cat>
          <c:val>
            <c:numRef>
              <c:f>Hoja2!$X$6:$X$11</c:f>
              <c:numCache>
                <c:formatCode>0</c:formatCode>
                <c:ptCount val="6"/>
                <c:pt idx="0">
                  <c:v>10.580616666666675</c:v>
                </c:pt>
                <c:pt idx="1">
                  <c:v>10.628383333333327</c:v>
                </c:pt>
                <c:pt idx="2">
                  <c:v>11.387916666666673</c:v>
                </c:pt>
                <c:pt idx="3">
                  <c:v>11.387483333333341</c:v>
                </c:pt>
                <c:pt idx="4">
                  <c:v>19.418416666666666</c:v>
                </c:pt>
                <c:pt idx="5">
                  <c:v>36.912750000000003</c:v>
                </c:pt>
              </c:numCache>
            </c:numRef>
          </c:val>
        </c:ser>
        <c:ser>
          <c:idx val="1"/>
          <c:order val="1"/>
          <c:tx>
            <c:strRef>
              <c:f>Hoja2!$R$5</c:f>
              <c:strCache>
                <c:ptCount val="1"/>
                <c:pt idx="0">
                  <c:v>2</c:v>
                </c:pt>
              </c:strCache>
            </c:strRef>
          </c:tx>
          <c:cat>
            <c:numRef>
              <c:f>Hoja2!$P$6:$P$11</c:f>
              <c:numCache>
                <c:formatCode>General</c:formatCode>
                <c:ptCount val="6"/>
                <c:pt idx="0">
                  <c:v>19</c:v>
                </c:pt>
                <c:pt idx="1">
                  <c:v>16</c:v>
                </c:pt>
                <c:pt idx="2">
                  <c:v>10</c:v>
                </c:pt>
                <c:pt idx="3">
                  <c:v>4</c:v>
                </c:pt>
                <c:pt idx="4">
                  <c:v>2</c:v>
                </c:pt>
                <c:pt idx="5">
                  <c:v>1</c:v>
                </c:pt>
              </c:numCache>
            </c:numRef>
          </c:cat>
          <c:val>
            <c:numRef>
              <c:f>Hoja2!$Y$6:$Y$11</c:f>
              <c:numCache>
                <c:formatCode>0</c:formatCode>
                <c:ptCount val="6"/>
                <c:pt idx="0">
                  <c:v>10.0108</c:v>
                </c:pt>
                <c:pt idx="1">
                  <c:v>10.200633333333334</c:v>
                </c:pt>
                <c:pt idx="2">
                  <c:v>10.31468333333334</c:v>
                </c:pt>
                <c:pt idx="3">
                  <c:v>11.661083333333332</c:v>
                </c:pt>
                <c:pt idx="4">
                  <c:v>20.64991666666668</c:v>
                </c:pt>
                <c:pt idx="5">
                  <c:v>36.826650000000001</c:v>
                </c:pt>
              </c:numCache>
            </c:numRef>
          </c:val>
        </c:ser>
        <c:ser>
          <c:idx val="2"/>
          <c:order val="2"/>
          <c:tx>
            <c:strRef>
              <c:f>Hoja2!$S$5</c:f>
              <c:strCache>
                <c:ptCount val="1"/>
                <c:pt idx="0">
                  <c:v>3</c:v>
                </c:pt>
              </c:strCache>
            </c:strRef>
          </c:tx>
          <c:cat>
            <c:numRef>
              <c:f>Hoja2!$P$6:$P$11</c:f>
              <c:numCache>
                <c:formatCode>General</c:formatCode>
                <c:ptCount val="6"/>
                <c:pt idx="0">
                  <c:v>19</c:v>
                </c:pt>
                <c:pt idx="1">
                  <c:v>16</c:v>
                </c:pt>
                <c:pt idx="2">
                  <c:v>10</c:v>
                </c:pt>
                <c:pt idx="3">
                  <c:v>4</c:v>
                </c:pt>
                <c:pt idx="4">
                  <c:v>2</c:v>
                </c:pt>
                <c:pt idx="5">
                  <c:v>1</c:v>
                </c:pt>
              </c:numCache>
            </c:numRef>
          </c:cat>
          <c:val>
            <c:numRef>
              <c:f>Hoja2!$Z$6:$Z$11</c:f>
              <c:numCache>
                <c:formatCode>0</c:formatCode>
                <c:ptCount val="6"/>
                <c:pt idx="0">
                  <c:v>10.33968333333334</c:v>
                </c:pt>
                <c:pt idx="1">
                  <c:v>10.98426666666667</c:v>
                </c:pt>
                <c:pt idx="2">
                  <c:v>10.182800000000002</c:v>
                </c:pt>
                <c:pt idx="3">
                  <c:v>11.376633333333341</c:v>
                </c:pt>
                <c:pt idx="4">
                  <c:v>20.518550000000001</c:v>
                </c:pt>
                <c:pt idx="5">
                  <c:v>36.619916666666633</c:v>
                </c:pt>
              </c:numCache>
            </c:numRef>
          </c:val>
        </c:ser>
        <c:ser>
          <c:idx val="3"/>
          <c:order val="3"/>
          <c:tx>
            <c:strRef>
              <c:f>Hoja2!$T$5</c:f>
              <c:strCache>
                <c:ptCount val="1"/>
                <c:pt idx="0">
                  <c:v>4</c:v>
                </c:pt>
              </c:strCache>
            </c:strRef>
          </c:tx>
          <c:dLbls>
            <c:dLbl>
              <c:idx val="0"/>
              <c:layout>
                <c:manualLayout>
                  <c:x val="-2.7777777777777863E-2"/>
                  <c:y val="4.0515653775322284E-2"/>
                </c:manualLayout>
              </c:layout>
              <c:showVal val="1"/>
            </c:dLbl>
            <c:dLbl>
              <c:idx val="1"/>
              <c:layout>
                <c:manualLayout>
                  <c:x val="-1.9444444444444445E-2"/>
                  <c:y val="-6.26151012891345E-2"/>
                </c:manualLayout>
              </c:layout>
              <c:showVal val="1"/>
            </c:dLbl>
            <c:dLbl>
              <c:idx val="2"/>
              <c:layout>
                <c:manualLayout>
                  <c:x val="0"/>
                  <c:y val="5.1565377532228431E-2"/>
                </c:manualLayout>
              </c:layout>
              <c:showVal val="1"/>
            </c:dLbl>
            <c:dLbl>
              <c:idx val="3"/>
              <c:layout>
                <c:manualLayout>
                  <c:x val="-2.2222222222222251E-2"/>
                  <c:y val="-5.8931860036832422E-2"/>
                </c:manualLayout>
              </c:layout>
              <c:showVal val="1"/>
            </c:dLbl>
            <c:dLbl>
              <c:idx val="4"/>
              <c:layout>
                <c:manualLayout>
                  <c:x val="2.7777777777777861E-3"/>
                  <c:y val="-2.5782688766114201E-2"/>
                </c:manualLayout>
              </c:layout>
              <c:showVal val="1"/>
            </c:dLbl>
            <c:showVal val="1"/>
          </c:dLbls>
          <c:cat>
            <c:numRef>
              <c:f>Hoja2!$P$6:$P$11</c:f>
              <c:numCache>
                <c:formatCode>General</c:formatCode>
                <c:ptCount val="6"/>
                <c:pt idx="0">
                  <c:v>19</c:v>
                </c:pt>
                <c:pt idx="1">
                  <c:v>16</c:v>
                </c:pt>
                <c:pt idx="2">
                  <c:v>10</c:v>
                </c:pt>
                <c:pt idx="3">
                  <c:v>4</c:v>
                </c:pt>
                <c:pt idx="4">
                  <c:v>2</c:v>
                </c:pt>
                <c:pt idx="5">
                  <c:v>1</c:v>
                </c:pt>
              </c:numCache>
            </c:numRef>
          </c:cat>
          <c:val>
            <c:numRef>
              <c:f>Hoja2!$AA$6:$AA$11</c:f>
              <c:numCache>
                <c:formatCode>0</c:formatCode>
                <c:ptCount val="6"/>
                <c:pt idx="0">
                  <c:v>10.4941</c:v>
                </c:pt>
                <c:pt idx="1">
                  <c:v>10.162750000000004</c:v>
                </c:pt>
                <c:pt idx="2">
                  <c:v>10.495416666666678</c:v>
                </c:pt>
                <c:pt idx="3">
                  <c:v>11.269400000000006</c:v>
                </c:pt>
                <c:pt idx="4">
                  <c:v>19.249733333333289</c:v>
                </c:pt>
                <c:pt idx="5">
                  <c:v>36.642966666666617</c:v>
                </c:pt>
              </c:numCache>
            </c:numRef>
          </c:val>
        </c:ser>
        <c:ser>
          <c:idx val="4"/>
          <c:order val="4"/>
          <c:tx>
            <c:strRef>
              <c:f>Hoja2!$U$5</c:f>
              <c:strCache>
                <c:ptCount val="1"/>
                <c:pt idx="0">
                  <c:v>5</c:v>
                </c:pt>
              </c:strCache>
            </c:strRef>
          </c:tx>
          <c:cat>
            <c:numRef>
              <c:f>Hoja2!$P$6:$P$11</c:f>
              <c:numCache>
                <c:formatCode>General</c:formatCode>
                <c:ptCount val="6"/>
                <c:pt idx="0">
                  <c:v>19</c:v>
                </c:pt>
                <c:pt idx="1">
                  <c:v>16</c:v>
                </c:pt>
                <c:pt idx="2">
                  <c:v>10</c:v>
                </c:pt>
                <c:pt idx="3">
                  <c:v>4</c:v>
                </c:pt>
                <c:pt idx="4">
                  <c:v>2</c:v>
                </c:pt>
                <c:pt idx="5">
                  <c:v>1</c:v>
                </c:pt>
              </c:numCache>
            </c:numRef>
          </c:cat>
          <c:val>
            <c:numRef>
              <c:f>Hoja2!$AB$6:$AB$11</c:f>
              <c:numCache>
                <c:formatCode>0</c:formatCode>
                <c:ptCount val="6"/>
                <c:pt idx="0">
                  <c:v>10.544566666666666</c:v>
                </c:pt>
                <c:pt idx="1">
                  <c:v>10.623950000000001</c:v>
                </c:pt>
                <c:pt idx="2">
                  <c:v>10.481233333333334</c:v>
                </c:pt>
                <c:pt idx="3">
                  <c:v>11.383383333333336</c:v>
                </c:pt>
                <c:pt idx="4">
                  <c:v>19.865983333333311</c:v>
                </c:pt>
                <c:pt idx="5">
                  <c:v>36.528066666666618</c:v>
                </c:pt>
              </c:numCache>
            </c:numRef>
          </c:val>
        </c:ser>
        <c:marker val="1"/>
        <c:axId val="71128960"/>
        <c:axId val="71168000"/>
      </c:lineChart>
      <c:catAx>
        <c:axId val="71128960"/>
        <c:scaling>
          <c:orientation val="maxMin"/>
        </c:scaling>
        <c:axPos val="b"/>
        <c:majorGridlines/>
        <c:title>
          <c:tx>
            <c:rich>
              <a:bodyPr/>
              <a:lstStyle/>
              <a:p>
                <a:pPr>
                  <a:defRPr/>
                </a:pPr>
                <a:r>
                  <a:rPr lang="en-US"/>
                  <a:t>Número de Nodos</a:t>
                </a:r>
              </a:p>
            </c:rich>
          </c:tx>
        </c:title>
        <c:numFmt formatCode="General" sourceLinked="1"/>
        <c:majorTickMark val="none"/>
        <c:tickLblPos val="nextTo"/>
        <c:crossAx val="71168000"/>
        <c:crosses val="autoZero"/>
        <c:auto val="1"/>
        <c:lblAlgn val="ctr"/>
        <c:lblOffset val="100"/>
      </c:catAx>
      <c:valAx>
        <c:axId val="71168000"/>
        <c:scaling>
          <c:orientation val="minMax"/>
        </c:scaling>
        <c:axPos val="l"/>
        <c:majorGridlines/>
        <c:title>
          <c:tx>
            <c:rich>
              <a:bodyPr/>
              <a:lstStyle/>
              <a:p>
                <a:pPr>
                  <a:defRPr/>
                </a:pPr>
                <a:r>
                  <a:rPr lang="en-US"/>
                  <a:t>Tiempo (minutos)</a:t>
                </a:r>
              </a:p>
            </c:rich>
          </c:tx>
        </c:title>
        <c:numFmt formatCode="0" sourceLinked="1"/>
        <c:majorTickMark val="none"/>
        <c:tickLblPos val="nextTo"/>
        <c:crossAx val="71128960"/>
        <c:crosses val="max"/>
        <c:crossBetween val="between"/>
      </c:valAx>
      <c:spPr>
        <a:noFill/>
      </c:spPr>
    </c:plotArea>
    <c:legend>
      <c:legendPos val="r"/>
      <c:layout>
        <c:manualLayout>
          <c:xMode val="edge"/>
          <c:yMode val="edge"/>
          <c:x val="0.14425000000000004"/>
          <c:y val="0.83519351517524398"/>
          <c:w val="0.70297222222222222"/>
          <c:h val="0.16395632837561969"/>
        </c:manualLayout>
      </c:layout>
    </c:legend>
    <c:plotVisOnly val="1"/>
  </c:chart>
  <c:externalData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s-ES"/>
  <c:clrMapOvr bg1="lt1" tx1="dk1" bg2="lt2" tx2="dk2" accent1="accent1" accent2="accent2" accent3="accent3" accent4="accent4" accent5="accent5" accent6="accent6" hlink="hlink" folHlink="folHlink"/>
  <c:chart>
    <c:title>
      <c:tx>
        <c:rich>
          <a:bodyPr/>
          <a:lstStyle/>
          <a:p>
            <a:pPr>
              <a:defRPr/>
            </a:pPr>
            <a:r>
              <a:rPr lang="en-US"/>
              <a:t>Tráfico por P</a:t>
            </a:r>
            <a:r>
              <a:rPr lang="en-US" sz="1800" b="1" i="0" u="none" strike="noStrike" baseline="0"/>
              <a:t>rotocolo</a:t>
            </a:r>
            <a:endParaRPr lang="en-US"/>
          </a:p>
        </c:rich>
      </c:tx>
    </c:title>
    <c:plotArea>
      <c:layout>
        <c:manualLayout>
          <c:layoutTarget val="inner"/>
          <c:xMode val="edge"/>
          <c:yMode val="edge"/>
          <c:x val="0.14339129483814544"/>
          <c:y val="0.15498180130798594"/>
          <c:w val="0.71196981627296585"/>
          <c:h val="0.5220498542654558"/>
        </c:manualLayout>
      </c:layout>
      <c:lineChart>
        <c:grouping val="standard"/>
        <c:ser>
          <c:idx val="0"/>
          <c:order val="0"/>
          <c:tx>
            <c:strRef>
              <c:f>Hoja2!$Q$5</c:f>
              <c:strCache>
                <c:ptCount val="1"/>
                <c:pt idx="0">
                  <c:v>1</c:v>
                </c:pt>
              </c:strCache>
            </c:strRef>
          </c:tx>
          <c:cat>
            <c:numRef>
              <c:f>Hoja2!$P$6:$P$11</c:f>
              <c:numCache>
                <c:formatCode>General</c:formatCode>
                <c:ptCount val="6"/>
                <c:pt idx="0">
                  <c:v>19</c:v>
                </c:pt>
                <c:pt idx="1">
                  <c:v>16</c:v>
                </c:pt>
                <c:pt idx="2">
                  <c:v>10</c:v>
                </c:pt>
                <c:pt idx="3">
                  <c:v>4</c:v>
                </c:pt>
                <c:pt idx="4">
                  <c:v>2</c:v>
                </c:pt>
                <c:pt idx="5">
                  <c:v>1</c:v>
                </c:pt>
              </c:numCache>
            </c:numRef>
          </c:cat>
          <c:val>
            <c:numRef>
              <c:f>Hoja2!$Q$14:$Q$19</c:f>
              <c:numCache>
                <c:formatCode>0</c:formatCode>
                <c:ptCount val="6"/>
                <c:pt idx="0">
                  <c:v>11.358283333333334</c:v>
                </c:pt>
                <c:pt idx="1">
                  <c:v>11.116466666666676</c:v>
                </c:pt>
                <c:pt idx="2">
                  <c:v>11.807383333333332</c:v>
                </c:pt>
                <c:pt idx="3">
                  <c:v>12.061866666666672</c:v>
                </c:pt>
                <c:pt idx="4">
                  <c:v>20.579283333333311</c:v>
                </c:pt>
                <c:pt idx="5">
                  <c:v>38.306366666666598</c:v>
                </c:pt>
              </c:numCache>
            </c:numRef>
          </c:val>
        </c:ser>
        <c:ser>
          <c:idx val="1"/>
          <c:order val="1"/>
          <c:tx>
            <c:strRef>
              <c:f>Hoja2!$R$5</c:f>
              <c:strCache>
                <c:ptCount val="1"/>
                <c:pt idx="0">
                  <c:v>2</c:v>
                </c:pt>
              </c:strCache>
            </c:strRef>
          </c:tx>
          <c:cat>
            <c:numRef>
              <c:f>Hoja2!$P$6:$P$11</c:f>
              <c:numCache>
                <c:formatCode>General</c:formatCode>
                <c:ptCount val="6"/>
                <c:pt idx="0">
                  <c:v>19</c:v>
                </c:pt>
                <c:pt idx="1">
                  <c:v>16</c:v>
                </c:pt>
                <c:pt idx="2">
                  <c:v>10</c:v>
                </c:pt>
                <c:pt idx="3">
                  <c:v>4</c:v>
                </c:pt>
                <c:pt idx="4">
                  <c:v>2</c:v>
                </c:pt>
                <c:pt idx="5">
                  <c:v>1</c:v>
                </c:pt>
              </c:numCache>
            </c:numRef>
          </c:cat>
          <c:val>
            <c:numRef>
              <c:f>Hoja2!$R$14:$R$19</c:f>
              <c:numCache>
                <c:formatCode>0</c:formatCode>
                <c:ptCount val="6"/>
                <c:pt idx="0">
                  <c:v>10.719166666666666</c:v>
                </c:pt>
                <c:pt idx="1">
                  <c:v>10.749983333333335</c:v>
                </c:pt>
                <c:pt idx="2">
                  <c:v>11.078583333333334</c:v>
                </c:pt>
                <c:pt idx="3">
                  <c:v>11.834666666666672</c:v>
                </c:pt>
                <c:pt idx="4">
                  <c:v>20.129933333333316</c:v>
                </c:pt>
                <c:pt idx="5">
                  <c:v>38.206666666666614</c:v>
                </c:pt>
              </c:numCache>
            </c:numRef>
          </c:val>
        </c:ser>
        <c:ser>
          <c:idx val="2"/>
          <c:order val="2"/>
          <c:tx>
            <c:strRef>
              <c:f>Hoja2!$S$5</c:f>
              <c:strCache>
                <c:ptCount val="1"/>
                <c:pt idx="0">
                  <c:v>3</c:v>
                </c:pt>
              </c:strCache>
            </c:strRef>
          </c:tx>
          <c:cat>
            <c:numRef>
              <c:f>Hoja2!$P$6:$P$11</c:f>
              <c:numCache>
                <c:formatCode>General</c:formatCode>
                <c:ptCount val="6"/>
                <c:pt idx="0">
                  <c:v>19</c:v>
                </c:pt>
                <c:pt idx="1">
                  <c:v>16</c:v>
                </c:pt>
                <c:pt idx="2">
                  <c:v>10</c:v>
                </c:pt>
                <c:pt idx="3">
                  <c:v>4</c:v>
                </c:pt>
                <c:pt idx="4">
                  <c:v>2</c:v>
                </c:pt>
                <c:pt idx="5">
                  <c:v>1</c:v>
                </c:pt>
              </c:numCache>
            </c:numRef>
          </c:cat>
          <c:val>
            <c:numRef>
              <c:f>Hoja2!$S$14:$S$19</c:f>
              <c:numCache>
                <c:formatCode>0</c:formatCode>
                <c:ptCount val="6"/>
                <c:pt idx="0">
                  <c:v>11.720633333333334</c:v>
                </c:pt>
                <c:pt idx="1">
                  <c:v>11.58283333333334</c:v>
                </c:pt>
                <c:pt idx="2">
                  <c:v>10.872350000000004</c:v>
                </c:pt>
                <c:pt idx="3">
                  <c:v>12.177566666666674</c:v>
                </c:pt>
                <c:pt idx="4">
                  <c:v>21.198766666666664</c:v>
                </c:pt>
                <c:pt idx="5">
                  <c:v>38.125750000000046</c:v>
                </c:pt>
              </c:numCache>
            </c:numRef>
          </c:val>
        </c:ser>
        <c:ser>
          <c:idx val="3"/>
          <c:order val="3"/>
          <c:tx>
            <c:strRef>
              <c:f>Hoja2!$T$5</c:f>
              <c:strCache>
                <c:ptCount val="1"/>
                <c:pt idx="0">
                  <c:v>4</c:v>
                </c:pt>
              </c:strCache>
            </c:strRef>
          </c:tx>
          <c:dLbls>
            <c:dLbl>
              <c:idx val="0"/>
              <c:layout>
                <c:manualLayout>
                  <c:x val="-3.888888888888889E-2"/>
                  <c:y val="4.0515363756326084E-2"/>
                </c:manualLayout>
              </c:layout>
              <c:showVal val="1"/>
            </c:dLbl>
            <c:dLbl>
              <c:idx val="1"/>
              <c:layout>
                <c:manualLayout>
                  <c:x val="-4.1666666666666664E-2"/>
                  <c:y val="-5.8931860036832422E-2"/>
                </c:manualLayout>
              </c:layout>
              <c:showVal val="1"/>
            </c:dLbl>
            <c:dLbl>
              <c:idx val="2"/>
              <c:layout>
                <c:manualLayout>
                  <c:x val="-2.2222222222222251E-2"/>
                  <c:y val="5.1565377532228403E-2"/>
                </c:manualLayout>
              </c:layout>
              <c:showVal val="1"/>
            </c:dLbl>
            <c:dLbl>
              <c:idx val="3"/>
              <c:layout>
                <c:manualLayout>
                  <c:x val="-2.2222222222222251E-2"/>
                  <c:y val="-5.8931860036832422E-2"/>
                </c:manualLayout>
              </c:layout>
              <c:showVal val="1"/>
            </c:dLbl>
            <c:dLbl>
              <c:idx val="4"/>
              <c:layout>
                <c:manualLayout>
                  <c:x val="0"/>
                  <c:y val="-3.6832412523020344E-2"/>
                </c:manualLayout>
              </c:layout>
              <c:showVal val="1"/>
            </c:dLbl>
            <c:showVal val="1"/>
          </c:dLbls>
          <c:cat>
            <c:numRef>
              <c:f>Hoja2!$P$6:$P$11</c:f>
              <c:numCache>
                <c:formatCode>General</c:formatCode>
                <c:ptCount val="6"/>
                <c:pt idx="0">
                  <c:v>19</c:v>
                </c:pt>
                <c:pt idx="1">
                  <c:v>16</c:v>
                </c:pt>
                <c:pt idx="2">
                  <c:v>10</c:v>
                </c:pt>
                <c:pt idx="3">
                  <c:v>4</c:v>
                </c:pt>
                <c:pt idx="4">
                  <c:v>2</c:v>
                </c:pt>
                <c:pt idx="5">
                  <c:v>1</c:v>
                </c:pt>
              </c:numCache>
            </c:numRef>
          </c:cat>
          <c:val>
            <c:numRef>
              <c:f>Hoja2!$T$14:$T$19</c:f>
              <c:numCache>
                <c:formatCode>0</c:formatCode>
                <c:ptCount val="6"/>
                <c:pt idx="0">
                  <c:v>10.81535</c:v>
                </c:pt>
                <c:pt idx="1">
                  <c:v>11.2965</c:v>
                </c:pt>
                <c:pt idx="2">
                  <c:v>11.412050000000002</c:v>
                </c:pt>
                <c:pt idx="3">
                  <c:v>11.845366666666672</c:v>
                </c:pt>
                <c:pt idx="4">
                  <c:v>19.753616666666669</c:v>
                </c:pt>
                <c:pt idx="5">
                  <c:v>38.104816666666615</c:v>
                </c:pt>
              </c:numCache>
            </c:numRef>
          </c:val>
        </c:ser>
        <c:ser>
          <c:idx val="4"/>
          <c:order val="4"/>
          <c:tx>
            <c:strRef>
              <c:f>Hoja2!$U$5</c:f>
              <c:strCache>
                <c:ptCount val="1"/>
                <c:pt idx="0">
                  <c:v>5</c:v>
                </c:pt>
              </c:strCache>
            </c:strRef>
          </c:tx>
          <c:cat>
            <c:numRef>
              <c:f>Hoja2!$P$6:$P$11</c:f>
              <c:numCache>
                <c:formatCode>General</c:formatCode>
                <c:ptCount val="6"/>
                <c:pt idx="0">
                  <c:v>19</c:v>
                </c:pt>
                <c:pt idx="1">
                  <c:v>16</c:v>
                </c:pt>
                <c:pt idx="2">
                  <c:v>10</c:v>
                </c:pt>
                <c:pt idx="3">
                  <c:v>4</c:v>
                </c:pt>
                <c:pt idx="4">
                  <c:v>2</c:v>
                </c:pt>
                <c:pt idx="5">
                  <c:v>1</c:v>
                </c:pt>
              </c:numCache>
            </c:numRef>
          </c:cat>
          <c:val>
            <c:numRef>
              <c:f>Hoja2!$U$14:$U$19</c:f>
              <c:numCache>
                <c:formatCode>0</c:formatCode>
                <c:ptCount val="6"/>
                <c:pt idx="0">
                  <c:v>10.738866666666667</c:v>
                </c:pt>
                <c:pt idx="1">
                  <c:v>10.743966666666667</c:v>
                </c:pt>
                <c:pt idx="2">
                  <c:v>10.877016666666675</c:v>
                </c:pt>
                <c:pt idx="3">
                  <c:v>11.8888</c:v>
                </c:pt>
                <c:pt idx="4">
                  <c:v>20.636516666666683</c:v>
                </c:pt>
                <c:pt idx="5">
                  <c:v>38.155100000000012</c:v>
                </c:pt>
              </c:numCache>
            </c:numRef>
          </c:val>
        </c:ser>
        <c:marker val="1"/>
        <c:axId val="73321856"/>
        <c:axId val="73225728"/>
      </c:lineChart>
      <c:catAx>
        <c:axId val="73321856"/>
        <c:scaling>
          <c:orientation val="maxMin"/>
        </c:scaling>
        <c:axPos val="b"/>
        <c:majorGridlines/>
        <c:title>
          <c:tx>
            <c:rich>
              <a:bodyPr/>
              <a:lstStyle/>
              <a:p>
                <a:pPr>
                  <a:defRPr/>
                </a:pPr>
                <a:r>
                  <a:rPr lang="en-US"/>
                  <a:t>Número de Nodos</a:t>
                </a:r>
              </a:p>
            </c:rich>
          </c:tx>
        </c:title>
        <c:numFmt formatCode="General" sourceLinked="1"/>
        <c:majorTickMark val="none"/>
        <c:tickLblPos val="nextTo"/>
        <c:crossAx val="73225728"/>
        <c:crosses val="autoZero"/>
        <c:auto val="1"/>
        <c:lblAlgn val="ctr"/>
        <c:lblOffset val="100"/>
      </c:catAx>
      <c:valAx>
        <c:axId val="73225728"/>
        <c:scaling>
          <c:orientation val="minMax"/>
        </c:scaling>
        <c:axPos val="l"/>
        <c:majorGridlines/>
        <c:title>
          <c:tx>
            <c:rich>
              <a:bodyPr/>
              <a:lstStyle/>
              <a:p>
                <a:pPr>
                  <a:defRPr/>
                </a:pPr>
                <a:r>
                  <a:rPr lang="en-US"/>
                  <a:t>Tiempo (minutos)</a:t>
                </a:r>
              </a:p>
            </c:rich>
          </c:tx>
        </c:title>
        <c:numFmt formatCode="0" sourceLinked="1"/>
        <c:majorTickMark val="none"/>
        <c:tickLblPos val="nextTo"/>
        <c:crossAx val="73321856"/>
        <c:crosses val="max"/>
        <c:crossBetween val="between"/>
      </c:valAx>
      <c:spPr>
        <a:noFill/>
      </c:spPr>
    </c:plotArea>
    <c:legend>
      <c:legendPos val="r"/>
      <c:layout>
        <c:manualLayout>
          <c:xMode val="edge"/>
          <c:yMode val="edge"/>
          <c:x val="0.14425000000000004"/>
          <c:y val="0.83519351517524398"/>
          <c:w val="0.70297222222222222"/>
          <c:h val="0.16395632837561969"/>
        </c:manualLayout>
      </c:layout>
    </c:legend>
    <c:plotVisOnly val="1"/>
  </c:chart>
  <c:externalData r:id="rId2"/>
</c:chartSpace>
</file>

<file path=ppt/comments/comment1.xml><?xml version="1.0" encoding="utf-8"?>
<p:cmLst xmlns:a="http://schemas.openxmlformats.org/drawingml/2006/main" xmlns:r="http://schemas.openxmlformats.org/officeDocument/2006/relationships" xmlns:p="http://schemas.openxmlformats.org/presentationml/2006/main">
  <p:cm authorId="0" dt="2009-09-30T07:32:28.876" idx="1">
    <p:pos x="10" y="10"/>
    <p:text>Se deben poner los logos de Hadoop, Amazon, FIEC y ESPOL</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2660733B-ABA2-4CB0-B782-1C94AD602283}" type="datetimeFigureOut">
              <a:rPr lang="es-ES"/>
              <a:pPr>
                <a:defRPr/>
              </a:pPr>
              <a:t>09/11/2009</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ES" noProof="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ES" noProof="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17F7E7C7-EA81-4D6E-844D-D15F3B8B631D}" type="slidenum">
              <a:rPr lang="es-ES"/>
              <a:pPr>
                <a:defRPr/>
              </a:pPr>
              <a:t>‹Nº›</a:t>
            </a:fld>
            <a:endParaRPr lang="es-E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32771"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smtClean="0"/>
          </a:p>
        </p:txBody>
      </p:sp>
      <p:sp>
        <p:nvSpPr>
          <p:cNvPr id="32772"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A06F449-B1B5-4B0B-A4FC-A768E0A7D262}" type="slidenum">
              <a:rPr lang="es-ES"/>
              <a:pPr fontAlgn="base">
                <a:spcBef>
                  <a:spcPct val="0"/>
                </a:spcBef>
                <a:spcAft>
                  <a:spcPct val="0"/>
                </a:spcAft>
              </a:pPr>
              <a:t>1</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3" name="2 Marcador de notas"/>
          <p:cNvSpPr>
            <a:spLocks noGrp="1"/>
          </p:cNvSpPr>
          <p:nvPr>
            <p:ph type="body" idx="1"/>
          </p:nvPr>
        </p:nvSpPr>
        <p:spPr/>
        <p:txBody>
          <a:bodyPr>
            <a:normAutofit lnSpcReduction="10000"/>
          </a:bodyPr>
          <a:lstStyle/>
          <a:p>
            <a:pPr fontAlgn="auto">
              <a:spcBef>
                <a:spcPts val="0"/>
              </a:spcBef>
              <a:spcAft>
                <a:spcPts val="0"/>
              </a:spcAft>
              <a:defRPr/>
            </a:pPr>
            <a:r>
              <a:rPr lang="es-ES" dirty="0" smtClean="0"/>
              <a:t>la </a:t>
            </a:r>
            <a:r>
              <a:rPr lang="es-ES" dirty="0" err="1" smtClean="0"/>
              <a:t>honeynet</a:t>
            </a:r>
            <a:r>
              <a:rPr lang="es-ES" dirty="0" smtClean="0"/>
              <a:t> luego de 4 meses de captura de trafico, dejo un historial en el log </a:t>
            </a:r>
            <a:r>
              <a:rPr lang="es-ES" dirty="0" err="1" smtClean="0"/>
              <a:t>tcpdump</a:t>
            </a:r>
            <a:r>
              <a:rPr lang="es-ES" dirty="0" smtClean="0"/>
              <a:t> con el fin de analizar el comportamiento de la red e identificar ciertos patrones de ataque, sin embargo, no se pudo realizar graficas resumiendo el trafico de todo el periodo analizado.</a:t>
            </a:r>
          </a:p>
          <a:p>
            <a:pPr fontAlgn="auto">
              <a:spcBef>
                <a:spcPts val="0"/>
              </a:spcBef>
              <a:spcAft>
                <a:spcPts val="0"/>
              </a:spcAft>
              <a:defRPr/>
            </a:pPr>
            <a:endParaRPr lang="es-ES" dirty="0" smtClean="0"/>
          </a:p>
          <a:p>
            <a:pPr fontAlgn="auto">
              <a:spcBef>
                <a:spcPts val="0"/>
              </a:spcBef>
              <a:spcAft>
                <a:spcPts val="0"/>
              </a:spcAft>
              <a:defRPr/>
            </a:pPr>
            <a:r>
              <a:rPr lang="es-ES" dirty="0" smtClean="0"/>
              <a:t>88existen herramientas que ayudan al </a:t>
            </a:r>
            <a:r>
              <a:rPr lang="es-ES" dirty="0" err="1" smtClean="0"/>
              <a:t>analisis</a:t>
            </a:r>
            <a:r>
              <a:rPr lang="es-ES" dirty="0" smtClean="0"/>
              <a:t> de lo que </a:t>
            </a:r>
            <a:r>
              <a:rPr lang="es-ES" dirty="0" err="1" smtClean="0"/>
              <a:t>podria</a:t>
            </a:r>
            <a:r>
              <a:rPr lang="es-ES" dirty="0" smtClean="0"/>
              <a:t> ser un posible ataque en la red, por ejemplo: </a:t>
            </a:r>
          </a:p>
          <a:p>
            <a:pPr fontAlgn="auto">
              <a:spcBef>
                <a:spcPts val="0"/>
              </a:spcBef>
              <a:spcAft>
                <a:spcPts val="0"/>
              </a:spcAft>
              <a:defRPr/>
            </a:pPr>
            <a:r>
              <a:rPr lang="es-ES" dirty="0" smtClean="0"/>
              <a:t>+ </a:t>
            </a:r>
            <a:r>
              <a:rPr lang="es-ES" dirty="0" err="1" smtClean="0"/>
              <a:t>Wireshark</a:t>
            </a:r>
            <a:r>
              <a:rPr lang="es-ES" dirty="0" smtClean="0"/>
              <a:t> es un analizador de protocolos de red y es de libre </a:t>
            </a:r>
            <a:r>
              <a:rPr lang="es-ES" dirty="0" err="1" smtClean="0"/>
              <a:t>distribucion</a:t>
            </a:r>
            <a:endParaRPr lang="es-ES" dirty="0" smtClean="0"/>
          </a:p>
          <a:p>
            <a:pPr fontAlgn="auto">
              <a:spcBef>
                <a:spcPts val="0"/>
              </a:spcBef>
              <a:spcAft>
                <a:spcPts val="0"/>
              </a:spcAft>
              <a:defRPr/>
            </a:pPr>
            <a:r>
              <a:rPr lang="es-ES" dirty="0" smtClean="0"/>
              <a:t>+ </a:t>
            </a:r>
            <a:r>
              <a:rPr lang="es-ES" dirty="0" err="1" smtClean="0"/>
              <a:t>OmniPeek</a:t>
            </a:r>
            <a:r>
              <a:rPr lang="es-ES" dirty="0" smtClean="0"/>
              <a:t> es un software con mayor cantidad de funcionalidades, pero es pagado</a:t>
            </a:r>
          </a:p>
          <a:p>
            <a:pPr fontAlgn="auto">
              <a:spcBef>
                <a:spcPts val="0"/>
              </a:spcBef>
              <a:spcAft>
                <a:spcPts val="0"/>
              </a:spcAft>
              <a:defRPr/>
            </a:pPr>
            <a:r>
              <a:rPr lang="es-ES" dirty="0" smtClean="0"/>
              <a:t>+ </a:t>
            </a:r>
            <a:r>
              <a:rPr lang="es-ES" dirty="0" err="1" smtClean="0"/>
              <a:t>JpcapDumper</a:t>
            </a:r>
            <a:r>
              <a:rPr lang="es-ES" dirty="0" smtClean="0"/>
              <a:t> es un proyecto que permite visualizar el contenido de los paquetes y es libre</a:t>
            </a:r>
          </a:p>
          <a:p>
            <a:pPr fontAlgn="auto">
              <a:spcBef>
                <a:spcPts val="0"/>
              </a:spcBef>
              <a:spcAft>
                <a:spcPts val="0"/>
              </a:spcAft>
              <a:defRPr/>
            </a:pPr>
            <a:endParaRPr lang="es-ES" dirty="0" smtClean="0"/>
          </a:p>
          <a:p>
            <a:pPr fontAlgn="auto">
              <a:spcBef>
                <a:spcPts val="0"/>
              </a:spcBef>
              <a:spcAft>
                <a:spcPts val="0"/>
              </a:spcAft>
              <a:defRPr/>
            </a:pPr>
            <a:r>
              <a:rPr lang="es-ES" dirty="0" smtClean="0"/>
              <a:t>88sin embargo, tienen un problema en </a:t>
            </a:r>
            <a:r>
              <a:rPr lang="es-ES" dirty="0" err="1" smtClean="0"/>
              <a:t>comun</a:t>
            </a:r>
            <a:r>
              <a:rPr lang="es-ES" dirty="0" smtClean="0"/>
              <a:t>, no soportan el </a:t>
            </a:r>
            <a:r>
              <a:rPr lang="es-ES" dirty="0" err="1" smtClean="0"/>
              <a:t>analisis</a:t>
            </a:r>
            <a:r>
              <a:rPr lang="es-ES" dirty="0" smtClean="0"/>
              <a:t> de una cantidad grande de </a:t>
            </a:r>
            <a:r>
              <a:rPr lang="es-ES" dirty="0" err="1" smtClean="0"/>
              <a:t>informacion</a:t>
            </a:r>
            <a:r>
              <a:rPr lang="es-ES" dirty="0" smtClean="0"/>
              <a:t> (en el orden de los </a:t>
            </a:r>
            <a:r>
              <a:rPr lang="es-ES" dirty="0" err="1" smtClean="0"/>
              <a:t>GBs</a:t>
            </a:r>
            <a:r>
              <a:rPr lang="es-ES" dirty="0" smtClean="0"/>
              <a:t> y </a:t>
            </a:r>
            <a:r>
              <a:rPr lang="es-ES" dirty="0" err="1" smtClean="0"/>
              <a:t>TBs</a:t>
            </a:r>
            <a:r>
              <a:rPr lang="es-ES" dirty="0" smtClean="0"/>
              <a:t>) debido a que </a:t>
            </a:r>
            <a:r>
              <a:rPr lang="es-ES" dirty="0" err="1" smtClean="0"/>
              <a:t>estan</a:t>
            </a:r>
            <a:r>
              <a:rPr lang="es-ES" dirty="0" smtClean="0"/>
              <a:t> sujetos a las </a:t>
            </a:r>
            <a:r>
              <a:rPr lang="es-ES" dirty="0" err="1" smtClean="0"/>
              <a:t>caracteristicas</a:t>
            </a:r>
            <a:r>
              <a:rPr lang="es-ES" dirty="0" smtClean="0"/>
              <a:t> del computador en el cual </a:t>
            </a:r>
            <a:r>
              <a:rPr lang="es-ES" dirty="0" err="1" smtClean="0"/>
              <a:t>estan</a:t>
            </a:r>
            <a:r>
              <a:rPr lang="es-ES" dirty="0" smtClean="0"/>
              <a:t> instalados.</a:t>
            </a:r>
          </a:p>
          <a:p>
            <a:pPr fontAlgn="auto">
              <a:spcBef>
                <a:spcPts val="0"/>
              </a:spcBef>
              <a:spcAft>
                <a:spcPts val="0"/>
              </a:spcAft>
              <a:defRPr/>
            </a:pPr>
            <a:endParaRPr lang="es-ES" dirty="0" smtClean="0"/>
          </a:p>
          <a:p>
            <a:pPr fontAlgn="auto">
              <a:spcBef>
                <a:spcPts val="0"/>
              </a:spcBef>
              <a:spcAft>
                <a:spcPts val="0"/>
              </a:spcAft>
              <a:defRPr/>
            </a:pPr>
            <a:r>
              <a:rPr lang="es-ES" dirty="0" smtClean="0"/>
              <a:t>es por esta </a:t>
            </a:r>
            <a:r>
              <a:rPr lang="es-ES" dirty="0" err="1" smtClean="0"/>
              <a:t>razon</a:t>
            </a:r>
            <a:r>
              <a:rPr lang="es-ES" dirty="0" smtClean="0"/>
              <a:t> que surge la necesidad de implementar un módulo de transformación de archivos </a:t>
            </a:r>
            <a:r>
              <a:rPr lang="es-ES" dirty="0" err="1" smtClean="0"/>
              <a:t>pcap</a:t>
            </a:r>
            <a:r>
              <a:rPr lang="es-ES" dirty="0" smtClean="0"/>
              <a:t> en una estructura de datos definida (</a:t>
            </a:r>
            <a:r>
              <a:rPr lang="es-ES" dirty="0" err="1" smtClean="0"/>
              <a:t>parseo</a:t>
            </a:r>
            <a:r>
              <a:rPr lang="es-ES" dirty="0" smtClean="0"/>
              <a:t>), que se acople a una plataforma de gran escalabilidad y pueda ser enfocado para otros usos.</a:t>
            </a:r>
          </a:p>
          <a:p>
            <a:pPr fontAlgn="auto">
              <a:spcBef>
                <a:spcPts val="0"/>
              </a:spcBef>
              <a:spcAft>
                <a:spcPts val="0"/>
              </a:spcAft>
              <a:defRPr/>
            </a:pPr>
            <a:endParaRPr lang="es-ES" dirty="0" smtClean="0"/>
          </a:p>
          <a:p>
            <a:pPr fontAlgn="auto">
              <a:spcBef>
                <a:spcPts val="0"/>
              </a:spcBef>
              <a:spcAft>
                <a:spcPts val="0"/>
              </a:spcAft>
              <a:defRPr/>
            </a:pPr>
            <a:r>
              <a:rPr lang="es-ES" dirty="0" smtClean="0"/>
              <a:t>88este modulo tiene como nombre </a:t>
            </a:r>
            <a:r>
              <a:rPr lang="es-ES" dirty="0" err="1" smtClean="0"/>
              <a:t>PcapsReports</a:t>
            </a:r>
            <a:r>
              <a:rPr lang="es-ES" dirty="0" smtClean="0"/>
              <a:t> y </a:t>
            </a:r>
          </a:p>
          <a:p>
            <a:pPr fontAlgn="auto">
              <a:spcBef>
                <a:spcPts val="0"/>
              </a:spcBef>
              <a:spcAft>
                <a:spcPts val="0"/>
              </a:spcAft>
              <a:defRPr/>
            </a:pPr>
            <a:r>
              <a:rPr lang="es-ES" dirty="0" smtClean="0"/>
              <a:t>+ nos permite procesar los </a:t>
            </a:r>
            <a:r>
              <a:rPr lang="es-ES" dirty="0" err="1" smtClean="0"/>
              <a:t>logs</a:t>
            </a:r>
            <a:r>
              <a:rPr lang="es-ES" dirty="0" smtClean="0"/>
              <a:t> de trafico de red en formato </a:t>
            </a:r>
            <a:r>
              <a:rPr lang="es-ES" dirty="0" err="1" smtClean="0"/>
              <a:t>pcap</a:t>
            </a:r>
            <a:r>
              <a:rPr lang="es-ES" dirty="0" smtClean="0"/>
              <a:t>,</a:t>
            </a:r>
          </a:p>
          <a:p>
            <a:pPr fontAlgn="auto">
              <a:spcBef>
                <a:spcPts val="0"/>
              </a:spcBef>
              <a:spcAft>
                <a:spcPts val="0"/>
              </a:spcAft>
              <a:defRPr/>
            </a:pPr>
            <a:r>
              <a:rPr lang="es-ES" dirty="0" smtClean="0"/>
              <a:t>+ nos otorga una herramienta escalable y distribuida</a:t>
            </a:r>
          </a:p>
          <a:p>
            <a:pPr fontAlgn="auto">
              <a:spcBef>
                <a:spcPts val="0"/>
              </a:spcBef>
              <a:spcAft>
                <a:spcPts val="0"/>
              </a:spcAft>
              <a:defRPr/>
            </a:pPr>
            <a:r>
              <a:rPr lang="es-ES" dirty="0" smtClean="0"/>
              <a:t>+ nos ayuda en la </a:t>
            </a:r>
            <a:r>
              <a:rPr lang="es-ES" dirty="0" err="1" smtClean="0"/>
              <a:t>generacion</a:t>
            </a:r>
            <a:r>
              <a:rPr lang="es-ES" dirty="0" smtClean="0"/>
              <a:t> de reportes a partir de los </a:t>
            </a:r>
            <a:r>
              <a:rPr lang="es-ES" dirty="0" err="1" smtClean="0"/>
              <a:t>pcap</a:t>
            </a:r>
            <a:endParaRPr lang="en-US" dirty="0"/>
          </a:p>
        </p:txBody>
      </p:sp>
      <p:sp>
        <p:nvSpPr>
          <p:cNvPr id="33796"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E7923ED-80AB-47C5-9E26-56E8135ABAD8}" type="slidenum">
              <a:rPr lang="es-ES"/>
              <a:pPr fontAlgn="base">
                <a:spcBef>
                  <a:spcPct val="0"/>
                </a:spcBef>
                <a:spcAft>
                  <a:spcPct val="0"/>
                </a:spcAft>
              </a:pPr>
              <a:t>3</a:t>
            </a:fld>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34819"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s-ES" smtClean="0"/>
              <a:t>88en los archivos log se encuentran registradas las actividades de trafico de red que se generaron durante un periodo de tiempo en particular, estos archivos mantienen un formato definido y nos permiten conocer informacion de quien, que , cuando, donde, cuanto correspondiente a los distintos paquetes registrados.</a:t>
            </a:r>
            <a:endParaRPr lang="en-US" smtClean="0"/>
          </a:p>
        </p:txBody>
      </p:sp>
      <p:sp>
        <p:nvSpPr>
          <p:cNvPr id="34820"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40661B9-B5C6-4A87-8D19-E039B9D73CB5}" type="slidenum">
              <a:rPr lang="es-ES"/>
              <a:pPr fontAlgn="base">
                <a:spcBef>
                  <a:spcPct val="0"/>
                </a:spcBef>
                <a:spcAft>
                  <a:spcPct val="0"/>
                </a:spcAft>
              </a:pPr>
              <a:t>4</a:t>
            </a:fld>
            <a:endParaRPr lang="es-E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3" name="2 Marcador de notas"/>
          <p:cNvSpPr>
            <a:spLocks noGrp="1"/>
          </p:cNvSpPr>
          <p:nvPr>
            <p:ph type="body" idx="1"/>
          </p:nvPr>
        </p:nvSpPr>
        <p:spPr/>
        <p:txBody>
          <a:bodyPr>
            <a:normAutofit fontScale="92500" lnSpcReduction="20000"/>
          </a:bodyPr>
          <a:lstStyle/>
          <a:p>
            <a:pPr fontAlgn="auto">
              <a:spcBef>
                <a:spcPts val="0"/>
              </a:spcBef>
              <a:spcAft>
                <a:spcPts val="0"/>
              </a:spcAft>
              <a:defRPr/>
            </a:pPr>
            <a:r>
              <a:rPr lang="es-ES" dirty="0" smtClean="0"/>
              <a:t>podemos dividir nuestro diseño en cuatro fases, </a:t>
            </a:r>
          </a:p>
          <a:p>
            <a:pPr fontAlgn="auto">
              <a:spcBef>
                <a:spcPts val="0"/>
              </a:spcBef>
              <a:spcAft>
                <a:spcPts val="0"/>
              </a:spcAft>
              <a:defRPr/>
            </a:pPr>
            <a:r>
              <a:rPr lang="es-ES" dirty="0" smtClean="0"/>
              <a:t>+ la fase del </a:t>
            </a:r>
            <a:r>
              <a:rPr lang="es-ES" dirty="0" err="1" smtClean="0"/>
              <a:t>amazon</a:t>
            </a:r>
            <a:r>
              <a:rPr lang="es-ES" dirty="0" smtClean="0"/>
              <a:t> simple </a:t>
            </a:r>
            <a:r>
              <a:rPr lang="es-ES" dirty="0" err="1" smtClean="0"/>
              <a:t>storage</a:t>
            </a:r>
            <a:r>
              <a:rPr lang="es-ES" dirty="0" smtClean="0"/>
              <a:t> </a:t>
            </a:r>
            <a:r>
              <a:rPr lang="es-ES" dirty="0" err="1" smtClean="0"/>
              <a:t>services</a:t>
            </a:r>
            <a:r>
              <a:rPr lang="es-ES" dirty="0" smtClean="0"/>
              <a:t> S3</a:t>
            </a:r>
          </a:p>
          <a:p>
            <a:pPr fontAlgn="auto">
              <a:spcBef>
                <a:spcPts val="0"/>
              </a:spcBef>
              <a:spcAft>
                <a:spcPts val="0"/>
              </a:spcAft>
              <a:defRPr/>
            </a:pPr>
            <a:r>
              <a:rPr lang="es-ES" dirty="0" smtClean="0"/>
              <a:t>+ la fase de los </a:t>
            </a:r>
            <a:r>
              <a:rPr lang="es-ES" dirty="0" err="1" smtClean="0"/>
              <a:t>mappers</a:t>
            </a:r>
            <a:endParaRPr lang="es-ES" dirty="0" smtClean="0"/>
          </a:p>
          <a:p>
            <a:pPr fontAlgn="auto">
              <a:spcBef>
                <a:spcPts val="0"/>
              </a:spcBef>
              <a:spcAft>
                <a:spcPts val="0"/>
              </a:spcAft>
              <a:defRPr/>
            </a:pPr>
            <a:r>
              <a:rPr lang="es-ES" dirty="0" smtClean="0"/>
              <a:t>+ la fase del </a:t>
            </a:r>
            <a:r>
              <a:rPr lang="es-ES" dirty="0" err="1" smtClean="0"/>
              <a:t>reducer</a:t>
            </a:r>
            <a:endParaRPr lang="es-ES" dirty="0" smtClean="0"/>
          </a:p>
          <a:p>
            <a:pPr fontAlgn="auto">
              <a:spcBef>
                <a:spcPts val="0"/>
              </a:spcBef>
              <a:spcAft>
                <a:spcPts val="0"/>
              </a:spcAft>
              <a:defRPr/>
            </a:pPr>
            <a:r>
              <a:rPr lang="es-ES" dirty="0" smtClean="0"/>
              <a:t>+ la fase del </a:t>
            </a:r>
            <a:r>
              <a:rPr lang="es-ES" dirty="0" err="1" smtClean="0"/>
              <a:t>front-end</a:t>
            </a:r>
            <a:endParaRPr lang="es-ES" dirty="0" smtClean="0"/>
          </a:p>
          <a:p>
            <a:pPr fontAlgn="auto">
              <a:spcBef>
                <a:spcPts val="0"/>
              </a:spcBef>
              <a:spcAft>
                <a:spcPts val="0"/>
              </a:spcAft>
              <a:defRPr/>
            </a:pPr>
            <a:endParaRPr lang="es-ES" dirty="0" smtClean="0"/>
          </a:p>
          <a:p>
            <a:pPr fontAlgn="auto">
              <a:spcBef>
                <a:spcPts val="0"/>
              </a:spcBef>
              <a:spcAft>
                <a:spcPts val="0"/>
              </a:spcAft>
              <a:defRPr/>
            </a:pPr>
            <a:r>
              <a:rPr lang="es-ES" dirty="0" smtClean="0"/>
              <a:t>88dentro de la fase del S3, con ayuda del S3 </a:t>
            </a:r>
            <a:r>
              <a:rPr lang="es-ES" dirty="0" err="1" smtClean="0"/>
              <a:t>firefox</a:t>
            </a:r>
            <a:r>
              <a:rPr lang="es-ES" dirty="0" smtClean="0"/>
              <a:t> </a:t>
            </a:r>
            <a:r>
              <a:rPr lang="es-ES" dirty="0" err="1" smtClean="0"/>
              <a:t>organizer</a:t>
            </a:r>
            <a:r>
              <a:rPr lang="es-ES" dirty="0" smtClean="0"/>
              <a:t> (un complemento para </a:t>
            </a:r>
            <a:r>
              <a:rPr lang="es-ES" dirty="0" err="1" smtClean="0"/>
              <a:t>firefox</a:t>
            </a:r>
            <a:r>
              <a:rPr lang="es-ES" dirty="0" smtClean="0"/>
              <a:t>) hemos podido transferir los correspondientes archivos </a:t>
            </a:r>
            <a:r>
              <a:rPr lang="es-ES" dirty="0" err="1" smtClean="0"/>
              <a:t>pcaps</a:t>
            </a:r>
            <a:r>
              <a:rPr lang="es-ES" dirty="0" smtClean="0"/>
              <a:t> desde nuestra </a:t>
            </a:r>
            <a:r>
              <a:rPr lang="es-ES" dirty="0" err="1" smtClean="0"/>
              <a:t>pc</a:t>
            </a:r>
            <a:r>
              <a:rPr lang="es-ES" dirty="0" smtClean="0"/>
              <a:t>.</a:t>
            </a:r>
          </a:p>
          <a:p>
            <a:pPr fontAlgn="auto">
              <a:spcBef>
                <a:spcPts val="0"/>
              </a:spcBef>
              <a:spcAft>
                <a:spcPts val="0"/>
              </a:spcAft>
              <a:defRPr/>
            </a:pPr>
            <a:r>
              <a:rPr lang="es-ES" dirty="0" smtClean="0"/>
              <a:t>no obstante, para poder procesarlos, es necesario cargarlos en el sistema de archivos distribuido de </a:t>
            </a:r>
            <a:r>
              <a:rPr lang="es-ES" dirty="0" err="1" smtClean="0"/>
              <a:t>hadoop</a:t>
            </a:r>
            <a:r>
              <a:rPr lang="es-ES" dirty="0" smtClean="0"/>
              <a:t> HDFS, </a:t>
            </a:r>
          </a:p>
          <a:p>
            <a:pPr fontAlgn="auto">
              <a:spcBef>
                <a:spcPts val="0"/>
              </a:spcBef>
              <a:spcAft>
                <a:spcPts val="0"/>
              </a:spcAft>
              <a:defRPr/>
            </a:pPr>
            <a:endParaRPr lang="es-ES" dirty="0" smtClean="0"/>
          </a:p>
          <a:p>
            <a:pPr fontAlgn="auto">
              <a:spcBef>
                <a:spcPts val="0"/>
              </a:spcBef>
              <a:spcAft>
                <a:spcPts val="0"/>
              </a:spcAft>
              <a:defRPr/>
            </a:pPr>
            <a:r>
              <a:rPr lang="es-ES" dirty="0" smtClean="0"/>
              <a:t>88una vez cargados en el sistema de archivos distribuido de </a:t>
            </a:r>
            <a:r>
              <a:rPr lang="es-ES" dirty="0" err="1" smtClean="0"/>
              <a:t>hadoop</a:t>
            </a:r>
            <a:r>
              <a:rPr lang="es-ES" dirty="0" smtClean="0"/>
              <a:t>, </a:t>
            </a:r>
            <a:r>
              <a:rPr lang="es-ES" dirty="0" err="1" smtClean="0"/>
              <a:t>hadoop</a:t>
            </a:r>
            <a:r>
              <a:rPr lang="es-ES" dirty="0" smtClean="0"/>
              <a:t> nos provee de </a:t>
            </a:r>
            <a:r>
              <a:rPr lang="es-ES" dirty="0" err="1" smtClean="0"/>
              <a:t>metodos</a:t>
            </a:r>
            <a:r>
              <a:rPr lang="es-ES" dirty="0" smtClean="0"/>
              <a:t> para leer archivos de texto, sin embargo, dado que nuestros archivos se encuentran en formato binario, es necesario crear una clase que extienda de </a:t>
            </a:r>
            <a:r>
              <a:rPr lang="es-ES" dirty="0" err="1" smtClean="0"/>
              <a:t>FileInputFormat</a:t>
            </a:r>
            <a:r>
              <a:rPr lang="es-ES" dirty="0" smtClean="0"/>
              <a:t> y que nos permita leer los archivos en formato binario, esto lo realizamos gracias a la clase </a:t>
            </a:r>
            <a:r>
              <a:rPr lang="es-ES" dirty="0" err="1" smtClean="0"/>
              <a:t>HoneyFileInputFormat</a:t>
            </a:r>
            <a:r>
              <a:rPr lang="es-ES" dirty="0" smtClean="0"/>
              <a:t>, una vez que los archivos son </a:t>
            </a:r>
            <a:r>
              <a:rPr lang="es-ES" dirty="0" err="1" smtClean="0"/>
              <a:t>leidos</a:t>
            </a:r>
            <a:r>
              <a:rPr lang="es-ES" dirty="0" smtClean="0"/>
              <a:t> cada </a:t>
            </a:r>
            <a:r>
              <a:rPr lang="es-ES" dirty="0" err="1" smtClean="0"/>
              <a:t>mapper</a:t>
            </a:r>
            <a:r>
              <a:rPr lang="es-ES" dirty="0" smtClean="0"/>
              <a:t> recibe un </a:t>
            </a:r>
            <a:r>
              <a:rPr lang="es-ES" dirty="0" err="1" smtClean="0"/>
              <a:t>chunk</a:t>
            </a:r>
            <a:r>
              <a:rPr lang="es-ES" dirty="0" smtClean="0"/>
              <a:t> en formato binario (una porción del total de datos, cabe recalcar que el total de datos aproximadamente fue de 4GB), mientras se recorre la </a:t>
            </a:r>
            <a:r>
              <a:rPr lang="es-ES" dirty="0" err="1" smtClean="0"/>
              <a:t>informacion</a:t>
            </a:r>
            <a:r>
              <a:rPr lang="es-ES" dirty="0" smtClean="0"/>
              <a:t> dentro del </a:t>
            </a:r>
            <a:r>
              <a:rPr lang="es-ES" dirty="0" err="1" smtClean="0"/>
              <a:t>chunk</a:t>
            </a:r>
            <a:r>
              <a:rPr lang="es-ES" dirty="0" smtClean="0"/>
              <a:t>, se extraen los datos de </a:t>
            </a:r>
            <a:r>
              <a:rPr lang="es-ES" dirty="0" err="1" smtClean="0"/>
              <a:t>interes</a:t>
            </a:r>
            <a:r>
              <a:rPr lang="es-ES" dirty="0" smtClean="0"/>
              <a:t> de cada paquete con ayuda de la clase </a:t>
            </a:r>
            <a:r>
              <a:rPr lang="es-ES" dirty="0" err="1" smtClean="0"/>
              <a:t>PacketAnalyzer</a:t>
            </a:r>
            <a:r>
              <a:rPr lang="es-ES" dirty="0" smtClean="0"/>
              <a:t> y se los acopla a la estructura de clave/valor</a:t>
            </a:r>
          </a:p>
          <a:p>
            <a:pPr fontAlgn="auto">
              <a:spcBef>
                <a:spcPts val="0"/>
              </a:spcBef>
              <a:spcAft>
                <a:spcPts val="0"/>
              </a:spcAft>
              <a:defRPr/>
            </a:pPr>
            <a:endParaRPr lang="es-ES" dirty="0" smtClean="0"/>
          </a:p>
          <a:p>
            <a:pPr fontAlgn="auto">
              <a:spcBef>
                <a:spcPts val="0"/>
              </a:spcBef>
              <a:spcAft>
                <a:spcPts val="0"/>
              </a:spcAft>
              <a:defRPr/>
            </a:pPr>
            <a:r>
              <a:rPr lang="es-ES" dirty="0" smtClean="0"/>
              <a:t>88en nuestro caso, el archivo de salida debe estar en formato XML, </a:t>
            </a:r>
            <a:r>
              <a:rPr lang="es-ES" dirty="0" err="1" smtClean="0"/>
              <a:t>razon</a:t>
            </a:r>
            <a:r>
              <a:rPr lang="es-ES" dirty="0" smtClean="0"/>
              <a:t> por la cual al momento de leer el resultado del </a:t>
            </a:r>
            <a:r>
              <a:rPr lang="es-ES" dirty="0" err="1" smtClean="0"/>
              <a:t>mapper</a:t>
            </a:r>
            <a:r>
              <a:rPr lang="es-ES" dirty="0" smtClean="0"/>
              <a:t> en el </a:t>
            </a:r>
            <a:r>
              <a:rPr lang="es-ES" dirty="0" err="1" smtClean="0"/>
              <a:t>reducer</a:t>
            </a:r>
            <a:r>
              <a:rPr lang="es-ES" dirty="0" smtClean="0"/>
              <a:t>, vamos incorporando al conjunto de claves sus correspondientes valores bajo el esquema de atributos de un </a:t>
            </a:r>
            <a:r>
              <a:rPr lang="es-ES" dirty="0" err="1" smtClean="0"/>
              <a:t>tag</a:t>
            </a:r>
            <a:r>
              <a:rPr lang="es-ES" dirty="0" smtClean="0"/>
              <a:t>, </a:t>
            </a:r>
            <a:r>
              <a:rPr lang="es-ES" dirty="0" err="1" smtClean="0"/>
              <a:t>hadoop</a:t>
            </a:r>
            <a:r>
              <a:rPr lang="es-ES" dirty="0" smtClean="0"/>
              <a:t> nos provee de clases para la escritura de datos de salida en archivos de texto o binario, sin embargo, el resultado del </a:t>
            </a:r>
            <a:r>
              <a:rPr lang="es-ES" dirty="0" err="1" smtClean="0"/>
              <a:t>reducer</a:t>
            </a:r>
            <a:r>
              <a:rPr lang="es-ES" dirty="0" smtClean="0"/>
              <a:t> es acogido por el </a:t>
            </a:r>
            <a:r>
              <a:rPr lang="es-ES" dirty="0" err="1" smtClean="0"/>
              <a:t>HoneyFileOutputFormat</a:t>
            </a:r>
            <a:r>
              <a:rPr lang="es-ES" dirty="0" smtClean="0"/>
              <a:t>, clase que toma los valores de cada clave y los acopla a una estructura XML, este archivo se lo </a:t>
            </a:r>
            <a:r>
              <a:rPr lang="es-ES" dirty="0" err="1" smtClean="0"/>
              <a:t>envia</a:t>
            </a:r>
            <a:r>
              <a:rPr lang="es-ES" dirty="0" smtClean="0"/>
              <a:t> al S3 para poder hacer uso de este recurso.</a:t>
            </a:r>
          </a:p>
          <a:p>
            <a:pPr fontAlgn="auto">
              <a:spcBef>
                <a:spcPts val="0"/>
              </a:spcBef>
              <a:spcAft>
                <a:spcPts val="0"/>
              </a:spcAft>
              <a:defRPr/>
            </a:pPr>
            <a:endParaRPr lang="es-ES" dirty="0" smtClean="0"/>
          </a:p>
          <a:p>
            <a:pPr fontAlgn="auto">
              <a:spcBef>
                <a:spcPts val="0"/>
              </a:spcBef>
              <a:spcAft>
                <a:spcPts val="0"/>
              </a:spcAft>
              <a:defRPr/>
            </a:pPr>
            <a:r>
              <a:rPr lang="es-ES" dirty="0" smtClean="0"/>
              <a:t>88el nivel de </a:t>
            </a:r>
            <a:r>
              <a:rPr lang="es-ES" dirty="0" err="1" smtClean="0"/>
              <a:t>presentacion</a:t>
            </a:r>
            <a:r>
              <a:rPr lang="es-ES" dirty="0" smtClean="0"/>
              <a:t> se lo opto por desarrollarlo con Adobe FLEX, el cual trabaja de forma nativa con XML.</a:t>
            </a:r>
          </a:p>
          <a:p>
            <a:pPr fontAlgn="auto">
              <a:spcBef>
                <a:spcPts val="0"/>
              </a:spcBef>
              <a:spcAft>
                <a:spcPts val="0"/>
              </a:spcAft>
              <a:defRPr/>
            </a:pPr>
            <a:endParaRPr lang="es-ES" dirty="0" smtClean="0"/>
          </a:p>
          <a:p>
            <a:pPr fontAlgn="auto">
              <a:spcBef>
                <a:spcPts val="0"/>
              </a:spcBef>
              <a:spcAft>
                <a:spcPts val="0"/>
              </a:spcAft>
              <a:defRPr/>
            </a:pPr>
            <a:endParaRPr lang="en-US" dirty="0"/>
          </a:p>
        </p:txBody>
      </p:sp>
      <p:sp>
        <p:nvSpPr>
          <p:cNvPr id="35844"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B253D57-B30C-47CD-9EC6-152B90900F1F}" type="slidenum">
              <a:rPr lang="es-ES"/>
              <a:pPr fontAlgn="base">
                <a:spcBef>
                  <a:spcPct val="0"/>
                </a:spcBef>
                <a:spcAft>
                  <a:spcPct val="0"/>
                </a:spcAft>
              </a:pPr>
              <a:t>8</a:t>
            </a:fld>
            <a:endParaRPr 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36867"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s-ES" smtClean="0"/>
              <a:t>88JnetStream es una librería desarrollada en java, y se enfoca en ayudar a construir aplicaciones que necesiten acceder a paquetes de red, la mayoria de sus servicios estan orientados hacia la decodificacion de paquetes desde su representacion binaria</a:t>
            </a:r>
          </a:p>
          <a:p>
            <a:pPr>
              <a:spcBef>
                <a:spcPct val="0"/>
              </a:spcBef>
            </a:pPr>
            <a:endParaRPr lang="es-ES" smtClean="0"/>
          </a:p>
          <a:p>
            <a:pPr>
              <a:spcBef>
                <a:spcPct val="0"/>
              </a:spcBef>
            </a:pPr>
            <a:r>
              <a:rPr lang="es-ES" smtClean="0"/>
              <a:t>88InetAddressLocator es una libreria desarrollada tambien en java y nos permite conocer el pais de origen de una IP dada</a:t>
            </a:r>
          </a:p>
          <a:p>
            <a:pPr>
              <a:spcBef>
                <a:spcPct val="0"/>
              </a:spcBef>
            </a:pPr>
            <a:endParaRPr lang="es-ES" smtClean="0"/>
          </a:p>
          <a:p>
            <a:pPr>
              <a:spcBef>
                <a:spcPct val="0"/>
              </a:spcBef>
            </a:pPr>
            <a:r>
              <a:rPr lang="es-ES" smtClean="0"/>
              <a:t>88FileInputFormat es la clase de la cual heredamos para crear la HoneyFileInputFormat, la misma que nos permite leer archivos en formato binario.</a:t>
            </a:r>
          </a:p>
          <a:p>
            <a:pPr>
              <a:spcBef>
                <a:spcPct val="0"/>
              </a:spcBef>
            </a:pPr>
            <a:endParaRPr lang="es-ES" smtClean="0"/>
          </a:p>
          <a:p>
            <a:pPr>
              <a:spcBef>
                <a:spcPct val="0"/>
              </a:spcBef>
            </a:pPr>
            <a:r>
              <a:rPr lang="es-ES" smtClean="0"/>
              <a:t>88con el proposito de reducir el costo de busqueda en disco de la informacion en comparacion al de lectura y escritura, se lo definio en 512MB tanto al tamaño del bloque como el segmento de tarea chunk.</a:t>
            </a:r>
            <a:endParaRPr lang="en-US" smtClean="0"/>
          </a:p>
        </p:txBody>
      </p:sp>
      <p:sp>
        <p:nvSpPr>
          <p:cNvPr id="36868"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60772F1-A2FE-4B62-B23E-DB9377C989A7}" type="slidenum">
              <a:rPr lang="es-ES"/>
              <a:pPr fontAlgn="base">
                <a:spcBef>
                  <a:spcPct val="0"/>
                </a:spcBef>
                <a:spcAft>
                  <a:spcPct val="0"/>
                </a:spcAft>
              </a:pPr>
              <a:t>10</a:t>
            </a:fld>
            <a:endParaRPr lang="es-E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3" name="2 Marcador de notas"/>
          <p:cNvSpPr>
            <a:spLocks noGrp="1"/>
          </p:cNvSpPr>
          <p:nvPr>
            <p:ph type="body" idx="1"/>
          </p:nvPr>
        </p:nvSpPr>
        <p:spPr/>
        <p:txBody>
          <a:bodyPr>
            <a:normAutofit fontScale="92500"/>
          </a:bodyPr>
          <a:lstStyle/>
          <a:p>
            <a:pPr fontAlgn="auto">
              <a:spcBef>
                <a:spcPts val="0"/>
              </a:spcBef>
              <a:spcAft>
                <a:spcPts val="0"/>
              </a:spcAft>
              <a:defRPr/>
            </a:pPr>
            <a:r>
              <a:rPr lang="es-ES" dirty="0" smtClean="0"/>
              <a:t>Protocolo por cada mes, a </a:t>
            </a:r>
            <a:r>
              <a:rPr lang="es-ES" dirty="0" err="1" smtClean="0"/>
              <a:t>traves</a:t>
            </a:r>
            <a:r>
              <a:rPr lang="es-ES" dirty="0" smtClean="0"/>
              <a:t> del cual se puede visualizar el volumen de paquetes que viajan a </a:t>
            </a:r>
            <a:r>
              <a:rPr lang="es-ES" dirty="0" err="1" smtClean="0"/>
              <a:t>traves</a:t>
            </a:r>
            <a:r>
              <a:rPr lang="es-ES" dirty="0" smtClean="0"/>
              <a:t> de la red bajo las diferentes capas.</a:t>
            </a:r>
          </a:p>
          <a:p>
            <a:pPr fontAlgn="auto">
              <a:spcBef>
                <a:spcPts val="0"/>
              </a:spcBef>
              <a:spcAft>
                <a:spcPts val="0"/>
              </a:spcAft>
              <a:defRPr/>
            </a:pPr>
            <a:endParaRPr lang="es-ES" dirty="0" smtClean="0"/>
          </a:p>
          <a:p>
            <a:pPr fontAlgn="auto">
              <a:spcBef>
                <a:spcPts val="0"/>
              </a:spcBef>
              <a:spcAft>
                <a:spcPts val="0"/>
              </a:spcAft>
              <a:defRPr/>
            </a:pPr>
            <a:r>
              <a:rPr lang="es-ES" dirty="0" smtClean="0"/>
              <a:t>Trafico por </a:t>
            </a:r>
            <a:r>
              <a:rPr lang="es-ES" dirty="0" err="1" smtClean="0"/>
              <a:t>Pais</a:t>
            </a:r>
            <a:r>
              <a:rPr lang="es-ES" dirty="0" smtClean="0"/>
              <a:t>, debido a que los ataques provienen de cualquier punto geográfico del planeta, la identificación del origen de los mismos da una idea más clara sobre el nivel de fuentes maliciosas que existen alrededor de nuestro entorno.</a:t>
            </a:r>
          </a:p>
          <a:p>
            <a:pPr fontAlgn="auto">
              <a:spcBef>
                <a:spcPts val="0"/>
              </a:spcBef>
              <a:spcAft>
                <a:spcPts val="0"/>
              </a:spcAft>
              <a:defRPr/>
            </a:pPr>
            <a:endParaRPr lang="es-ES" dirty="0" smtClean="0"/>
          </a:p>
          <a:p>
            <a:pPr fontAlgn="auto">
              <a:spcBef>
                <a:spcPts val="0"/>
              </a:spcBef>
              <a:spcAft>
                <a:spcPts val="0"/>
              </a:spcAft>
              <a:defRPr/>
            </a:pPr>
            <a:r>
              <a:rPr lang="es-ES" dirty="0" smtClean="0"/>
              <a:t>Trafico por IP, el conocimiento de origen de los ataques a </a:t>
            </a:r>
            <a:r>
              <a:rPr lang="es-ES" dirty="0" err="1" smtClean="0"/>
              <a:t>traves</a:t>
            </a:r>
            <a:r>
              <a:rPr lang="es-ES" dirty="0" smtClean="0"/>
              <a:t> de la IP fuente, ayuda a que los controles de acceso se encuentren con filtros cada vez mas restrictivos, manteniendo bajo estudio aquellas IP que mantengan un comportamiento malicioso.</a:t>
            </a:r>
          </a:p>
          <a:p>
            <a:pPr fontAlgn="auto">
              <a:spcBef>
                <a:spcPts val="0"/>
              </a:spcBef>
              <a:spcAft>
                <a:spcPts val="0"/>
              </a:spcAft>
              <a:defRPr/>
            </a:pPr>
            <a:endParaRPr lang="es-ES" dirty="0" smtClean="0"/>
          </a:p>
          <a:p>
            <a:pPr fontAlgn="auto">
              <a:spcBef>
                <a:spcPts val="0"/>
              </a:spcBef>
              <a:spcAft>
                <a:spcPts val="0"/>
              </a:spcAft>
              <a:defRPr/>
            </a:pPr>
            <a:r>
              <a:rPr lang="es-ES" dirty="0" smtClean="0"/>
              <a:t>Cantidad de Bytes por día de la semana y hora específica, el volumen de datos que se transfieren a </a:t>
            </a:r>
            <a:r>
              <a:rPr lang="es-ES" dirty="0" err="1" smtClean="0"/>
              <a:t>traves</a:t>
            </a:r>
            <a:r>
              <a:rPr lang="es-ES" dirty="0" smtClean="0"/>
              <a:t> de la red, pueden llegar a ser incalculables en algunos casos.  Sin embargo, el poder tener un control sobre la cantidad de ataques que se reciben en una </a:t>
            </a:r>
            <a:r>
              <a:rPr lang="es-ES" dirty="0" err="1" smtClean="0"/>
              <a:t>Honeypot</a:t>
            </a:r>
            <a:r>
              <a:rPr lang="es-ES" dirty="0" smtClean="0"/>
              <a:t> durante el tiempo funcional de la misma en la red, ayuda a regularizar el trafico sobre la misma, y a prevenir el ingreso de ataques </a:t>
            </a:r>
            <a:r>
              <a:rPr lang="es-ES" dirty="0" err="1" smtClean="0"/>
              <a:t>especificos</a:t>
            </a:r>
            <a:r>
              <a:rPr lang="es-ES" dirty="0" smtClean="0"/>
              <a:t> que provengan, por ejemplo, de alguna IP determinada.</a:t>
            </a:r>
          </a:p>
          <a:p>
            <a:pPr fontAlgn="auto">
              <a:spcBef>
                <a:spcPts val="0"/>
              </a:spcBef>
              <a:spcAft>
                <a:spcPts val="0"/>
              </a:spcAft>
              <a:defRPr/>
            </a:pPr>
            <a:endParaRPr lang="en-US" dirty="0"/>
          </a:p>
        </p:txBody>
      </p:sp>
      <p:sp>
        <p:nvSpPr>
          <p:cNvPr id="37892"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F3F9C5C-47D9-423D-AECF-BF452DD72DBC}" type="slidenum">
              <a:rPr lang="es-ES"/>
              <a:pPr fontAlgn="base">
                <a:spcBef>
                  <a:spcPct val="0"/>
                </a:spcBef>
                <a:spcAft>
                  <a:spcPct val="0"/>
                </a:spcAft>
              </a:pPr>
              <a:t>11</a:t>
            </a:fld>
            <a:endParaRPr lang="es-E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s-MX" smtClean="0"/>
              <a:t>Cada línea representa el número de veces que se repitió el procesamiento de los datos (en nuestro caso cada prueba se repitio 5 veces), conforme vamos aumentando el número de nodos, nos podemos dar cuenta en cada uno de los reportes, que el tiempo de procesamiento disminuye.  Inclusive a partir del uso de 4 nodos se empieza a observar un comportamiento constante de tiempo de procesamiento. Esto se debe a que la cantidad de datos (4GB) pueden ser procesados de manera optima con un número de nodos mayor o igual a 4.</a:t>
            </a:r>
            <a:endParaRPr lang="en-US" smtClean="0"/>
          </a:p>
        </p:txBody>
      </p:sp>
      <p:sp>
        <p:nvSpPr>
          <p:cNvPr id="38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3CF82A5-70E2-44B8-B51B-46FFFF219470}" type="slidenum">
              <a:rPr lang="es-ES"/>
              <a:pPr fontAlgn="base">
                <a:spcBef>
                  <a:spcPct val="0"/>
                </a:spcBef>
                <a:spcAft>
                  <a:spcPct val="0"/>
                </a:spcAft>
              </a:pPr>
              <a:t>17</a:t>
            </a:fld>
            <a:endParaRPr lang="es-E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39939"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s-MX" smtClean="0"/>
              <a:t>Cada línea representa el número de veces que se repitió el procesamiento de los datos (en nuestro caso cada prueba se repitio 5 veces), conforme vamos aumentando el número de nodos, nos podemos dar cuenta en cada uno de los reportes, que el tiempo de procesamiento disminuye.  Inclusive a partir del uso de 4 nodos se empieza a observar un comportamiento constante de tiempo de procesamiento. Esto se debe a que la cantidad de datos (4GB) pueden ser procesados de manera optima con un número de nodos mayor o igual a 4.</a:t>
            </a:r>
            <a:endParaRPr lang="en-US" smtClean="0"/>
          </a:p>
          <a:p>
            <a:pPr>
              <a:spcBef>
                <a:spcPct val="0"/>
              </a:spcBef>
            </a:pPr>
            <a:endParaRPr lang="en-US" smtClean="0"/>
          </a:p>
        </p:txBody>
      </p:sp>
      <p:sp>
        <p:nvSpPr>
          <p:cNvPr id="39940"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D2ABD53-C31D-4196-A149-AB4F2B670856}" type="slidenum">
              <a:rPr lang="es-ES"/>
              <a:pPr fontAlgn="base">
                <a:spcBef>
                  <a:spcPct val="0"/>
                </a:spcBef>
                <a:spcAft>
                  <a:spcPct val="0"/>
                </a:spcAft>
              </a:pPr>
              <a:t>18</a:t>
            </a:fld>
            <a:endParaRPr lang="es-E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40963"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0964"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DBB256D-CF65-468D-B951-339D3D88A2CA}" type="slidenum">
              <a:rPr lang="es-ES"/>
              <a:pPr fontAlgn="base">
                <a:spcBef>
                  <a:spcPct val="0"/>
                </a:spcBef>
                <a:spcAft>
                  <a:spcPct val="0"/>
                </a:spcAft>
              </a:pPr>
              <a:t>21</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3 Rectángulo"/>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4 Rectángulo"/>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5 Rectángulo"/>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7 Título"/>
          <p:cNvSpPr>
            <a:spLocks noGrp="1"/>
          </p:cNvSpPr>
          <p:nvPr>
            <p:ph type="ctrTitle"/>
          </p:nvPr>
        </p:nvSpPr>
        <p:spPr>
          <a:xfrm>
            <a:off x="2362200" y="4038600"/>
            <a:ext cx="6477000" cy="1828800"/>
          </a:xfrm>
        </p:spPr>
        <p:txBody>
          <a:bodyPr anchor="b"/>
          <a:lstStyle>
            <a:lvl1pPr>
              <a:defRPr cap="all" baseline="0"/>
            </a:lvl1pPr>
          </a:lstStyle>
          <a:p>
            <a:r>
              <a:rPr lang="es-ES" smtClean="0"/>
              <a:t>Haga clic para modificar el estilo de título del patrón</a:t>
            </a:r>
            <a:endParaRPr lang="en-US"/>
          </a:p>
        </p:txBody>
      </p:sp>
      <p:sp>
        <p:nvSpPr>
          <p:cNvPr id="9" name="8 Subtítulo"/>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smtClean="0"/>
              <a:t>Haga clic para modificar el estilo de subtítulo del patrón</a:t>
            </a:r>
            <a:endParaRPr lang="en-US"/>
          </a:p>
        </p:txBody>
      </p:sp>
      <p:sp>
        <p:nvSpPr>
          <p:cNvPr id="7" name="27 Marcador de fecha"/>
          <p:cNvSpPr>
            <a:spLocks noGrp="1"/>
          </p:cNvSpPr>
          <p:nvPr>
            <p:ph type="dt" sz="half" idx="10"/>
          </p:nvPr>
        </p:nvSpPr>
        <p:spPr>
          <a:xfrm>
            <a:off x="76200" y="6069013"/>
            <a:ext cx="2057400" cy="685800"/>
          </a:xfrm>
        </p:spPr>
        <p:txBody>
          <a:bodyPr>
            <a:noAutofit/>
          </a:bodyPr>
          <a:lstStyle>
            <a:lvl1pPr algn="ctr">
              <a:defRPr sz="2000" smtClean="0">
                <a:solidFill>
                  <a:srgbClr val="FFFFFF"/>
                </a:solidFill>
              </a:defRPr>
            </a:lvl1pPr>
          </a:lstStyle>
          <a:p>
            <a:pPr>
              <a:defRPr/>
            </a:pPr>
            <a:fld id="{2D2E9A47-85F5-40DE-96BB-AFF340F7CEA5}" type="datetimeFigureOut">
              <a:rPr lang="es-ES"/>
              <a:pPr>
                <a:defRPr/>
              </a:pPr>
              <a:t>09/11/2009</a:t>
            </a:fld>
            <a:endParaRPr lang="es-ES"/>
          </a:p>
        </p:txBody>
      </p:sp>
      <p:sp>
        <p:nvSpPr>
          <p:cNvPr id="10" name="16 Marcador de pie de página"/>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es-ES"/>
          </a:p>
        </p:txBody>
      </p:sp>
      <p:sp>
        <p:nvSpPr>
          <p:cNvPr id="11" name="28 Marcador de número de diapositiva"/>
          <p:cNvSpPr>
            <a:spLocks noGrp="1"/>
          </p:cNvSpPr>
          <p:nvPr>
            <p:ph type="sldNum" sz="quarter" idx="12"/>
          </p:nvPr>
        </p:nvSpPr>
        <p:spPr>
          <a:xfrm>
            <a:off x="8001000" y="228600"/>
            <a:ext cx="838200" cy="381000"/>
          </a:xfrm>
        </p:spPr>
        <p:txBody>
          <a:bodyPr/>
          <a:lstStyle>
            <a:lvl1pPr>
              <a:defRPr smtClean="0">
                <a:solidFill>
                  <a:schemeClr val="tx2"/>
                </a:solidFill>
              </a:defRPr>
            </a:lvl1pPr>
          </a:lstStyle>
          <a:p>
            <a:pPr>
              <a:defRPr/>
            </a:pPr>
            <a:fld id="{A944A618-5E1A-4C29-B70E-1F5ECEC48430}" type="slidenum">
              <a:rPr lang="es-ES"/>
              <a:pPr>
                <a:defRPr/>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83752007-1A47-4365-86E7-53E7C1F90122}" type="datetimeFigureOut">
              <a:rPr lang="es-ES"/>
              <a:pPr>
                <a:defRPr/>
              </a:pPr>
              <a:t>09/11/2009</a:t>
            </a:fld>
            <a:endParaRPr lang="es-ES"/>
          </a:p>
        </p:txBody>
      </p:sp>
      <p:sp>
        <p:nvSpPr>
          <p:cNvPr id="5" name="2 Marcador de pie de página"/>
          <p:cNvSpPr>
            <a:spLocks noGrp="1"/>
          </p:cNvSpPr>
          <p:nvPr>
            <p:ph type="ftr" sz="quarter" idx="11"/>
          </p:nvPr>
        </p:nvSpPr>
        <p:spPr/>
        <p:txBody>
          <a:bodyPr/>
          <a:lstStyle>
            <a:lvl1pPr>
              <a:defRPr/>
            </a:lvl1pPr>
          </a:lstStyle>
          <a:p>
            <a:pPr>
              <a:defRPr/>
            </a:pPr>
            <a:endParaRPr lang="es-ES"/>
          </a:p>
        </p:txBody>
      </p:sp>
      <p:sp>
        <p:nvSpPr>
          <p:cNvPr id="6" name="22 Marcador de número de diapositiva"/>
          <p:cNvSpPr>
            <a:spLocks noGrp="1"/>
          </p:cNvSpPr>
          <p:nvPr>
            <p:ph type="sldNum" sz="quarter" idx="12"/>
          </p:nvPr>
        </p:nvSpPr>
        <p:spPr/>
        <p:txBody>
          <a:bodyPr/>
          <a:lstStyle>
            <a:lvl1pPr>
              <a:defRPr/>
            </a:lvl1pPr>
          </a:lstStyle>
          <a:p>
            <a:pPr>
              <a:defRPr/>
            </a:pPr>
            <a:fld id="{504859A0-3C9A-4981-8068-A17F7B357978}"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4" name="3 Rectángulo"/>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4 Rectángulo"/>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5 Rectángulo"/>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1 Título vertical"/>
          <p:cNvSpPr>
            <a:spLocks noGrp="1"/>
          </p:cNvSpPr>
          <p:nvPr>
            <p:ph type="title" orient="vert"/>
          </p:nvPr>
        </p:nvSpPr>
        <p:spPr>
          <a:xfrm>
            <a:off x="6553200" y="609600"/>
            <a:ext cx="2057400" cy="5516563"/>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609600"/>
            <a:ext cx="5562600" cy="551656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3 Marcador de fecha"/>
          <p:cNvSpPr>
            <a:spLocks noGrp="1"/>
          </p:cNvSpPr>
          <p:nvPr>
            <p:ph type="dt" sz="half" idx="10"/>
          </p:nvPr>
        </p:nvSpPr>
        <p:spPr>
          <a:xfrm>
            <a:off x="6553200" y="6248400"/>
            <a:ext cx="2209800" cy="365125"/>
          </a:xfrm>
        </p:spPr>
        <p:txBody>
          <a:bodyPr/>
          <a:lstStyle>
            <a:lvl1pPr>
              <a:defRPr/>
            </a:lvl1pPr>
          </a:lstStyle>
          <a:p>
            <a:pPr>
              <a:defRPr/>
            </a:pPr>
            <a:fld id="{C5AD7884-4A38-4E0E-BE82-09BD854BDAD5}" type="datetimeFigureOut">
              <a:rPr lang="es-ES"/>
              <a:pPr>
                <a:defRPr/>
              </a:pPr>
              <a:t>09/11/2009</a:t>
            </a:fld>
            <a:endParaRPr lang="es-ES"/>
          </a:p>
        </p:txBody>
      </p:sp>
      <p:sp>
        <p:nvSpPr>
          <p:cNvPr id="8" name="4 Marcador de pie de página"/>
          <p:cNvSpPr>
            <a:spLocks noGrp="1"/>
          </p:cNvSpPr>
          <p:nvPr>
            <p:ph type="ftr" sz="quarter" idx="11"/>
          </p:nvPr>
        </p:nvSpPr>
        <p:spPr>
          <a:xfrm>
            <a:off x="457200" y="6248400"/>
            <a:ext cx="5573713" cy="365125"/>
          </a:xfrm>
        </p:spPr>
        <p:txBody>
          <a:bodyPr/>
          <a:lstStyle>
            <a:lvl1pPr>
              <a:defRPr/>
            </a:lvl1pPr>
          </a:lstStyle>
          <a:p>
            <a:pPr>
              <a:defRPr/>
            </a:pPr>
            <a:endParaRPr lang="es-ES"/>
          </a:p>
        </p:txBody>
      </p:sp>
      <p:sp>
        <p:nvSpPr>
          <p:cNvPr id="9" name="5 Marcador de número de diapositiva"/>
          <p:cNvSpPr>
            <a:spLocks noGrp="1"/>
          </p:cNvSpPr>
          <p:nvPr>
            <p:ph type="sldNum" sz="quarter" idx="12"/>
          </p:nvPr>
        </p:nvSpPr>
        <p:spPr>
          <a:xfrm rot="5400000">
            <a:off x="5989638" y="144462"/>
            <a:ext cx="533400" cy="244475"/>
          </a:xfrm>
        </p:spPr>
        <p:txBody>
          <a:bodyPr/>
          <a:lstStyle>
            <a:lvl1pPr>
              <a:defRPr/>
            </a:lvl1pPr>
          </a:lstStyle>
          <a:p>
            <a:pPr>
              <a:defRPr/>
            </a:pPr>
            <a:fld id="{C75B71EA-642E-4E0C-8E8E-0CD881191545}"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12648" y="228600"/>
            <a:ext cx="8153400" cy="990600"/>
          </a:xfrm>
        </p:spPr>
        <p:txBody>
          <a:bodyPr/>
          <a:lstStyle/>
          <a:p>
            <a:r>
              <a:rPr lang="es-ES" smtClean="0"/>
              <a:t>Haga clic para modificar el estilo de título del patrón</a:t>
            </a:r>
            <a:endParaRPr lang="en-US"/>
          </a:p>
        </p:txBody>
      </p:sp>
      <p:sp>
        <p:nvSpPr>
          <p:cNvPr id="8" name="7 Marcador de contenido"/>
          <p:cNvSpPr>
            <a:spLocks noGrp="1"/>
          </p:cNvSpPr>
          <p:nvPr>
            <p:ph sz="quarter" idx="1"/>
          </p:nvPr>
        </p:nvSpPr>
        <p:spPr>
          <a:xfrm>
            <a:off x="612648" y="1600200"/>
            <a:ext cx="8153400" cy="4495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311EDE00-14C4-45D3-965C-674651BBA079}" type="datetimeFigureOut">
              <a:rPr lang="es-ES"/>
              <a:pPr>
                <a:defRPr/>
              </a:pPr>
              <a:t>09/11/2009</a:t>
            </a:fld>
            <a:endParaRPr lang="es-ES"/>
          </a:p>
        </p:txBody>
      </p:sp>
      <p:sp>
        <p:nvSpPr>
          <p:cNvPr id="5" name="2 Marcador de pie de página"/>
          <p:cNvSpPr>
            <a:spLocks noGrp="1"/>
          </p:cNvSpPr>
          <p:nvPr>
            <p:ph type="ftr" sz="quarter" idx="11"/>
          </p:nvPr>
        </p:nvSpPr>
        <p:spPr/>
        <p:txBody>
          <a:bodyPr/>
          <a:lstStyle>
            <a:lvl1pPr>
              <a:defRPr/>
            </a:lvl1pPr>
          </a:lstStyle>
          <a:p>
            <a:pPr>
              <a:defRPr/>
            </a:pPr>
            <a:endParaRPr lang="es-ES"/>
          </a:p>
        </p:txBody>
      </p:sp>
      <p:sp>
        <p:nvSpPr>
          <p:cNvPr id="6" name="22 Marcador de número de diapositiva"/>
          <p:cNvSpPr>
            <a:spLocks noGrp="1"/>
          </p:cNvSpPr>
          <p:nvPr>
            <p:ph type="sldNum" sz="quarter" idx="12"/>
          </p:nvPr>
        </p:nvSpPr>
        <p:spPr/>
        <p:txBody>
          <a:bodyPr/>
          <a:lstStyle>
            <a:lvl1pPr>
              <a:defRPr/>
            </a:lvl1pPr>
          </a:lstStyle>
          <a:p>
            <a:pPr>
              <a:defRPr/>
            </a:pPr>
            <a:fld id="{62702973-94E1-4DC6-8F53-FA65F0524E1F}" type="slidenum">
              <a:rPr lang="es-ES"/>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4" name="3 Rectángulo"/>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4 Rectángulo"/>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5 Rectángulo"/>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2 Marcador de texto"/>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smtClean="0"/>
              <a:t>Haga clic para modificar el estilo de texto del patrón</a:t>
            </a:r>
          </a:p>
        </p:txBody>
      </p:sp>
      <p:sp>
        <p:nvSpPr>
          <p:cNvPr id="2" name="1 Título"/>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s-ES" smtClean="0"/>
              <a:t>Haga clic para modificar el estilo de título del patrón</a:t>
            </a:r>
            <a:endParaRPr lang="en-US"/>
          </a:p>
        </p:txBody>
      </p:sp>
      <p:sp>
        <p:nvSpPr>
          <p:cNvPr id="7" name="11 Marcador de fecha"/>
          <p:cNvSpPr>
            <a:spLocks noGrp="1"/>
          </p:cNvSpPr>
          <p:nvPr>
            <p:ph type="dt" sz="half" idx="10"/>
          </p:nvPr>
        </p:nvSpPr>
        <p:spPr/>
        <p:txBody>
          <a:bodyPr/>
          <a:lstStyle>
            <a:lvl1pPr>
              <a:defRPr/>
            </a:lvl1pPr>
          </a:lstStyle>
          <a:p>
            <a:pPr>
              <a:defRPr/>
            </a:pPr>
            <a:fld id="{6D811E4C-B38E-44A5-9973-40D7F79E5DA2}" type="datetimeFigureOut">
              <a:rPr lang="es-ES"/>
              <a:pPr>
                <a:defRPr/>
              </a:pPr>
              <a:t>09/11/2009</a:t>
            </a:fld>
            <a:endParaRPr lang="es-ES"/>
          </a:p>
        </p:txBody>
      </p:sp>
      <p:sp>
        <p:nvSpPr>
          <p:cNvPr id="8" name="12 Marcador de número de diapositiva"/>
          <p:cNvSpPr>
            <a:spLocks noGrp="1"/>
          </p:cNvSpPr>
          <p:nvPr>
            <p:ph type="sldNum" sz="quarter" idx="11"/>
          </p:nvPr>
        </p:nvSpPr>
        <p:spPr>
          <a:xfrm>
            <a:off x="0" y="1752600"/>
            <a:ext cx="1295400" cy="701675"/>
          </a:xfrm>
        </p:spPr>
        <p:txBody>
          <a:bodyPr>
            <a:noAutofit/>
          </a:bodyPr>
          <a:lstStyle>
            <a:lvl1pPr>
              <a:defRPr sz="2400" smtClean="0">
                <a:solidFill>
                  <a:srgbClr val="FFFFFF"/>
                </a:solidFill>
              </a:defRPr>
            </a:lvl1pPr>
          </a:lstStyle>
          <a:p>
            <a:pPr>
              <a:defRPr/>
            </a:pPr>
            <a:fld id="{1DBC17AA-0F36-4D81-A72A-EB757D23065D}" type="slidenum">
              <a:rPr lang="es-ES"/>
              <a:pPr>
                <a:defRPr/>
              </a:pPr>
              <a:t>‹Nº›</a:t>
            </a:fld>
            <a:endParaRPr lang="es-ES"/>
          </a:p>
        </p:txBody>
      </p:sp>
      <p:sp>
        <p:nvSpPr>
          <p:cNvPr id="9" name="13 Marcador de pie de página"/>
          <p:cNvSpPr>
            <a:spLocks noGrp="1"/>
          </p:cNvSpPr>
          <p:nvPr>
            <p:ph type="ftr" sz="quarter" idx="12"/>
          </p:nvPr>
        </p:nvSpPr>
        <p:spPr/>
        <p:txBody>
          <a:bodyPr/>
          <a:lstStyle>
            <a:lvl1pPr>
              <a:defRPr/>
            </a:lvl1pPr>
          </a:lstStyle>
          <a:p>
            <a:pPr>
              <a:defRPr/>
            </a:pPr>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9" name="8 Marcador de contenido"/>
          <p:cNvSpPr>
            <a:spLocks noGrp="1"/>
          </p:cNvSpPr>
          <p:nvPr>
            <p:ph sz="quarter" idx="1"/>
          </p:nvPr>
        </p:nvSpPr>
        <p:spPr>
          <a:xfrm>
            <a:off x="609600" y="1589567"/>
            <a:ext cx="3886200" cy="4572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10 Marcador de contenido"/>
          <p:cNvSpPr>
            <a:spLocks noGrp="1"/>
          </p:cNvSpPr>
          <p:nvPr>
            <p:ph sz="quarter" idx="2"/>
          </p:nvPr>
        </p:nvSpPr>
        <p:spPr>
          <a:xfrm>
            <a:off x="4844901" y="1589567"/>
            <a:ext cx="3886200" cy="4572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7 Marcador de fecha"/>
          <p:cNvSpPr>
            <a:spLocks noGrp="1"/>
          </p:cNvSpPr>
          <p:nvPr>
            <p:ph type="dt" sz="half" idx="10"/>
          </p:nvPr>
        </p:nvSpPr>
        <p:spPr/>
        <p:txBody>
          <a:bodyPr rtlCol="0"/>
          <a:lstStyle>
            <a:lvl1pPr>
              <a:defRPr/>
            </a:lvl1pPr>
          </a:lstStyle>
          <a:p>
            <a:pPr>
              <a:defRPr/>
            </a:pPr>
            <a:fld id="{DEFED961-F398-4BBA-BEAF-2049110DD0E8}" type="datetimeFigureOut">
              <a:rPr lang="es-ES"/>
              <a:pPr>
                <a:defRPr/>
              </a:pPr>
              <a:t>09/11/2009</a:t>
            </a:fld>
            <a:endParaRPr lang="es-ES"/>
          </a:p>
        </p:txBody>
      </p:sp>
      <p:sp>
        <p:nvSpPr>
          <p:cNvPr id="6" name="9 Marcador de número de diapositiva"/>
          <p:cNvSpPr>
            <a:spLocks noGrp="1"/>
          </p:cNvSpPr>
          <p:nvPr>
            <p:ph type="sldNum" sz="quarter" idx="11"/>
          </p:nvPr>
        </p:nvSpPr>
        <p:spPr/>
        <p:txBody>
          <a:bodyPr rtlCol="0"/>
          <a:lstStyle>
            <a:lvl1pPr>
              <a:defRPr/>
            </a:lvl1pPr>
          </a:lstStyle>
          <a:p>
            <a:pPr>
              <a:defRPr/>
            </a:pPr>
            <a:fld id="{CA3BAE31-600C-4EAA-9BF9-C6ECF3299F72}" type="slidenum">
              <a:rPr lang="es-ES"/>
              <a:pPr>
                <a:defRPr/>
              </a:pPr>
              <a:t>‹Nº›</a:t>
            </a:fld>
            <a:endParaRPr lang="es-ES"/>
          </a:p>
        </p:txBody>
      </p:sp>
      <p:sp>
        <p:nvSpPr>
          <p:cNvPr id="7" name="11 Marcador de pie de página"/>
          <p:cNvSpPr>
            <a:spLocks noGrp="1"/>
          </p:cNvSpPr>
          <p:nvPr>
            <p:ph type="ftr" sz="quarter" idx="12"/>
          </p:nvPr>
        </p:nvSpPr>
        <p:spPr/>
        <p:txBody>
          <a:bodyPr rtlCol="0"/>
          <a:lstStyle>
            <a:lvl1pPr>
              <a:defRPr/>
            </a:lvl1pPr>
          </a:lstStyle>
          <a:p>
            <a:pPr>
              <a:defRPr/>
            </a:pPr>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33400" y="273050"/>
            <a:ext cx="8153400" cy="869950"/>
          </a:xfrm>
        </p:spPr>
        <p:txBody>
          <a:bodyPr/>
          <a:lstStyle>
            <a:lvl1pPr>
              <a:defRPr/>
            </a:lvl1pPr>
          </a:lstStyle>
          <a:p>
            <a:r>
              <a:rPr lang="es-ES" smtClean="0"/>
              <a:t>Haga clic para modificar el estilo de título del patrón</a:t>
            </a:r>
            <a:endParaRPr lang="en-US"/>
          </a:p>
        </p:txBody>
      </p:sp>
      <p:sp>
        <p:nvSpPr>
          <p:cNvPr id="11" name="10 Marcador de contenido"/>
          <p:cNvSpPr>
            <a:spLocks noGrp="1"/>
          </p:cNvSpPr>
          <p:nvPr>
            <p:ph sz="quarter" idx="2"/>
          </p:nvPr>
        </p:nvSpPr>
        <p:spPr>
          <a:xfrm>
            <a:off x="609600" y="2438400"/>
            <a:ext cx="3886200" cy="35814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3" name="12 Marcador de contenido"/>
          <p:cNvSpPr>
            <a:spLocks noGrp="1"/>
          </p:cNvSpPr>
          <p:nvPr>
            <p:ph sz="quarter" idx="4"/>
          </p:nvPr>
        </p:nvSpPr>
        <p:spPr>
          <a:xfrm>
            <a:off x="4800600" y="2438400"/>
            <a:ext cx="3886200" cy="35814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6" name="15 Marcador de texto"/>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s-ES" smtClean="0"/>
              <a:t>Haga clic para modificar el estilo de texto del patrón</a:t>
            </a:r>
          </a:p>
        </p:txBody>
      </p:sp>
      <p:sp>
        <p:nvSpPr>
          <p:cNvPr id="15" name="14 Marcador de texto"/>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s-ES" smtClean="0"/>
              <a:t>Haga clic para modificar el estilo de texto del patrón</a:t>
            </a:r>
          </a:p>
        </p:txBody>
      </p:sp>
      <p:sp>
        <p:nvSpPr>
          <p:cNvPr id="7" name="9 Marcador de fecha"/>
          <p:cNvSpPr>
            <a:spLocks noGrp="1"/>
          </p:cNvSpPr>
          <p:nvPr>
            <p:ph type="dt" sz="half" idx="10"/>
          </p:nvPr>
        </p:nvSpPr>
        <p:spPr/>
        <p:txBody>
          <a:bodyPr rtlCol="0"/>
          <a:lstStyle>
            <a:lvl1pPr>
              <a:defRPr/>
            </a:lvl1pPr>
          </a:lstStyle>
          <a:p>
            <a:pPr>
              <a:defRPr/>
            </a:pPr>
            <a:fld id="{E1AC7EED-889E-4132-BDEF-CBDE0F452359}" type="datetimeFigureOut">
              <a:rPr lang="es-ES"/>
              <a:pPr>
                <a:defRPr/>
              </a:pPr>
              <a:t>09/11/2009</a:t>
            </a:fld>
            <a:endParaRPr lang="es-ES"/>
          </a:p>
        </p:txBody>
      </p:sp>
      <p:sp>
        <p:nvSpPr>
          <p:cNvPr id="8" name="11 Marcador de número de diapositiva"/>
          <p:cNvSpPr>
            <a:spLocks noGrp="1"/>
          </p:cNvSpPr>
          <p:nvPr>
            <p:ph type="sldNum" sz="quarter" idx="11"/>
          </p:nvPr>
        </p:nvSpPr>
        <p:spPr/>
        <p:txBody>
          <a:bodyPr rtlCol="0"/>
          <a:lstStyle>
            <a:lvl1pPr>
              <a:defRPr/>
            </a:lvl1pPr>
          </a:lstStyle>
          <a:p>
            <a:pPr>
              <a:defRPr/>
            </a:pPr>
            <a:fld id="{088F3B2F-0077-4D5E-8A03-87BBBB34487F}" type="slidenum">
              <a:rPr lang="es-ES"/>
              <a:pPr>
                <a:defRPr/>
              </a:pPr>
              <a:t>‹Nº›</a:t>
            </a:fld>
            <a:endParaRPr lang="es-ES"/>
          </a:p>
        </p:txBody>
      </p:sp>
      <p:sp>
        <p:nvSpPr>
          <p:cNvPr id="9" name="13 Marcador de pie de página"/>
          <p:cNvSpPr>
            <a:spLocks noGrp="1"/>
          </p:cNvSpPr>
          <p:nvPr>
            <p:ph type="ftr" sz="quarter" idx="12"/>
          </p:nvPr>
        </p:nvSpPr>
        <p:spPr/>
        <p:txBody>
          <a:bodyPr rtlCol="0"/>
          <a:lstStyle>
            <a:lvl1pPr>
              <a:defRPr/>
            </a:lvl1pPr>
          </a:lstStyle>
          <a:p>
            <a:pPr>
              <a:defRPr/>
            </a:pPr>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13 Marcador de fecha"/>
          <p:cNvSpPr>
            <a:spLocks noGrp="1"/>
          </p:cNvSpPr>
          <p:nvPr>
            <p:ph type="dt" sz="half" idx="10"/>
          </p:nvPr>
        </p:nvSpPr>
        <p:spPr/>
        <p:txBody>
          <a:bodyPr/>
          <a:lstStyle>
            <a:lvl1pPr>
              <a:defRPr/>
            </a:lvl1pPr>
          </a:lstStyle>
          <a:p>
            <a:pPr>
              <a:defRPr/>
            </a:pPr>
            <a:fld id="{0381588E-A1F3-410B-9F91-03CF9A93D8AF}" type="datetimeFigureOut">
              <a:rPr lang="es-ES"/>
              <a:pPr>
                <a:defRPr/>
              </a:pPr>
              <a:t>09/11/2009</a:t>
            </a:fld>
            <a:endParaRPr lang="es-ES"/>
          </a:p>
        </p:txBody>
      </p:sp>
      <p:sp>
        <p:nvSpPr>
          <p:cNvPr id="4" name="2 Marcador de pie de página"/>
          <p:cNvSpPr>
            <a:spLocks noGrp="1"/>
          </p:cNvSpPr>
          <p:nvPr>
            <p:ph type="ftr" sz="quarter" idx="11"/>
          </p:nvPr>
        </p:nvSpPr>
        <p:spPr/>
        <p:txBody>
          <a:bodyPr/>
          <a:lstStyle>
            <a:lvl1pPr>
              <a:defRPr/>
            </a:lvl1pPr>
          </a:lstStyle>
          <a:p>
            <a:pPr>
              <a:defRPr/>
            </a:pPr>
            <a:endParaRPr lang="es-ES"/>
          </a:p>
        </p:txBody>
      </p:sp>
      <p:sp>
        <p:nvSpPr>
          <p:cNvPr id="5" name="22 Marcador de número de diapositiva"/>
          <p:cNvSpPr>
            <a:spLocks noGrp="1"/>
          </p:cNvSpPr>
          <p:nvPr>
            <p:ph type="sldNum" sz="quarter" idx="12"/>
          </p:nvPr>
        </p:nvSpPr>
        <p:spPr/>
        <p:txBody>
          <a:bodyPr/>
          <a:lstStyle>
            <a:lvl1pPr>
              <a:defRPr/>
            </a:lvl1pPr>
          </a:lstStyle>
          <a:p>
            <a:pPr>
              <a:defRPr/>
            </a:pPr>
            <a:fld id="{E11DE9CF-D087-4973-93D2-8123AA75FF8C}" type="slidenum">
              <a:rPr lang="es-ES"/>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pPr>
              <a:defRPr/>
            </a:pPr>
            <a:fld id="{3F71E4ED-CE52-4CD3-A591-70900D4754BE}" type="datetimeFigureOut">
              <a:rPr lang="es-ES"/>
              <a:pPr>
                <a:defRPr/>
              </a:pPr>
              <a:t>09/11/2009</a:t>
            </a:fld>
            <a:endParaRPr lang="es-ES"/>
          </a:p>
        </p:txBody>
      </p:sp>
      <p:sp>
        <p:nvSpPr>
          <p:cNvPr id="3" name="2 Marcador de pie de página"/>
          <p:cNvSpPr>
            <a:spLocks noGrp="1"/>
          </p:cNvSpPr>
          <p:nvPr>
            <p:ph type="ftr" sz="quarter" idx="11"/>
          </p:nvPr>
        </p:nvSpPr>
        <p:spPr/>
        <p:txBody>
          <a:bodyPr/>
          <a:lstStyle>
            <a:lvl1pPr>
              <a:defRPr/>
            </a:lvl1pPr>
          </a:lstStyle>
          <a:p>
            <a:pPr>
              <a:defRPr/>
            </a:pPr>
            <a:endParaRPr lang="es-ES"/>
          </a:p>
        </p:txBody>
      </p:sp>
      <p:sp>
        <p:nvSpPr>
          <p:cNvPr id="4" name="3 Marcador de número de diapositiva"/>
          <p:cNvSpPr>
            <a:spLocks noGrp="1"/>
          </p:cNvSpPr>
          <p:nvPr>
            <p:ph type="sldNum" sz="quarter" idx="12"/>
          </p:nvPr>
        </p:nvSpPr>
        <p:spPr>
          <a:xfrm>
            <a:off x="0" y="6248400"/>
            <a:ext cx="533400" cy="381000"/>
          </a:xfrm>
        </p:spPr>
        <p:txBody>
          <a:bodyPr/>
          <a:lstStyle>
            <a:lvl1pPr>
              <a:defRPr smtClean="0">
                <a:solidFill>
                  <a:schemeClr val="tx2"/>
                </a:solidFill>
              </a:defRPr>
            </a:lvl1pPr>
          </a:lstStyle>
          <a:p>
            <a:pPr>
              <a:defRPr/>
            </a:pPr>
            <a:fld id="{98DA6173-87D2-4864-B200-CE57ED93C634}" type="slidenum">
              <a:rPr lang="es-ES"/>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3050"/>
            <a:ext cx="8077200" cy="869950"/>
          </a:xfrm>
        </p:spPr>
        <p:txBody>
          <a:bodyPr/>
          <a:lstStyle>
            <a:lvl1pPr algn="l">
              <a:buNone/>
              <a:defRPr sz="4400" b="0"/>
            </a:lvl1pPr>
          </a:lstStyle>
          <a:p>
            <a:r>
              <a:rPr lang="es-ES" smtClean="0"/>
              <a:t>Haga clic para modificar el estilo de título del patrón</a:t>
            </a:r>
            <a:endParaRPr lang="en-US"/>
          </a:p>
        </p:txBody>
      </p:sp>
      <p:sp>
        <p:nvSpPr>
          <p:cNvPr id="3" name="2 Marcador de texto"/>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s-ES" smtClean="0"/>
              <a:t>Haga clic para modificar el estilo de texto del patrón</a:t>
            </a:r>
          </a:p>
        </p:txBody>
      </p:sp>
      <p:sp>
        <p:nvSpPr>
          <p:cNvPr id="9" name="8 Marcador de contenido"/>
          <p:cNvSpPr>
            <a:spLocks noGrp="1"/>
          </p:cNvSpPr>
          <p:nvPr>
            <p:ph sz="quarter" idx="1"/>
          </p:nvPr>
        </p:nvSpPr>
        <p:spPr>
          <a:xfrm>
            <a:off x="2362200" y="1752600"/>
            <a:ext cx="6400800" cy="44196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13 Marcador de fecha"/>
          <p:cNvSpPr>
            <a:spLocks noGrp="1"/>
          </p:cNvSpPr>
          <p:nvPr>
            <p:ph type="dt" sz="half" idx="10"/>
          </p:nvPr>
        </p:nvSpPr>
        <p:spPr/>
        <p:txBody>
          <a:bodyPr/>
          <a:lstStyle>
            <a:lvl1pPr>
              <a:defRPr/>
            </a:lvl1pPr>
          </a:lstStyle>
          <a:p>
            <a:pPr>
              <a:defRPr/>
            </a:pPr>
            <a:fld id="{F25F8B42-2928-4C11-BE09-7A63F5F2D5B2}" type="datetimeFigureOut">
              <a:rPr lang="es-ES"/>
              <a:pPr>
                <a:defRPr/>
              </a:pPr>
              <a:t>09/11/2009</a:t>
            </a:fld>
            <a:endParaRPr lang="es-ES"/>
          </a:p>
        </p:txBody>
      </p:sp>
      <p:sp>
        <p:nvSpPr>
          <p:cNvPr id="6" name="2 Marcador de pie de página"/>
          <p:cNvSpPr>
            <a:spLocks noGrp="1"/>
          </p:cNvSpPr>
          <p:nvPr>
            <p:ph type="ftr" sz="quarter" idx="11"/>
          </p:nvPr>
        </p:nvSpPr>
        <p:spPr/>
        <p:txBody>
          <a:bodyPr/>
          <a:lstStyle>
            <a:lvl1pPr>
              <a:defRPr/>
            </a:lvl1pPr>
          </a:lstStyle>
          <a:p>
            <a:pPr>
              <a:defRPr/>
            </a:pPr>
            <a:endParaRPr lang="es-ES"/>
          </a:p>
        </p:txBody>
      </p:sp>
      <p:sp>
        <p:nvSpPr>
          <p:cNvPr id="7" name="22 Marcador de número de diapositiva"/>
          <p:cNvSpPr>
            <a:spLocks noGrp="1"/>
          </p:cNvSpPr>
          <p:nvPr>
            <p:ph type="sldNum" sz="quarter" idx="12"/>
          </p:nvPr>
        </p:nvSpPr>
        <p:spPr/>
        <p:txBody>
          <a:bodyPr/>
          <a:lstStyle>
            <a:lvl1pPr>
              <a:defRPr/>
            </a:lvl1pPr>
          </a:lstStyle>
          <a:p>
            <a:pPr>
              <a:defRPr/>
            </a:pPr>
            <a:fld id="{02A1F131-C093-4607-B94F-F9B1AA0DCC8A}" type="slidenum">
              <a:rPr lang="es-ES"/>
              <a:pPr>
                <a:defRPr/>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5" name="4 Rectángulo"/>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5 Rectángulo"/>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6 Rectángulo"/>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7 Rectángulo"/>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3 Marcador de texto"/>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s-ES" smtClean="0"/>
              <a:t>Haga clic para modificar el estilo de texto del patrón</a:t>
            </a:r>
          </a:p>
        </p:txBody>
      </p:sp>
      <p:sp>
        <p:nvSpPr>
          <p:cNvPr id="2" name="1 Título"/>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s-ES" noProof="0" smtClean="0"/>
              <a:t>Haga clic en el icono para agregar una imagen</a:t>
            </a:r>
            <a:endParaRPr lang="en-US" noProof="0" dirty="0"/>
          </a:p>
        </p:txBody>
      </p:sp>
      <p:sp>
        <p:nvSpPr>
          <p:cNvPr id="9" name="11 Marcador de fecha"/>
          <p:cNvSpPr>
            <a:spLocks noGrp="1"/>
          </p:cNvSpPr>
          <p:nvPr>
            <p:ph type="dt" sz="half" idx="10"/>
          </p:nvPr>
        </p:nvSpPr>
        <p:spPr>
          <a:xfrm>
            <a:off x="6248400" y="6248400"/>
            <a:ext cx="2667000" cy="365125"/>
          </a:xfrm>
        </p:spPr>
        <p:txBody>
          <a:bodyPr rtlCol="0"/>
          <a:lstStyle>
            <a:lvl1pPr>
              <a:defRPr/>
            </a:lvl1pPr>
          </a:lstStyle>
          <a:p>
            <a:pPr>
              <a:defRPr/>
            </a:pPr>
            <a:fld id="{DAC8587C-66CA-4048-A69E-5EF781A6B9B6}" type="datetimeFigureOut">
              <a:rPr lang="es-ES"/>
              <a:pPr>
                <a:defRPr/>
              </a:pPr>
              <a:t>09/11/2009</a:t>
            </a:fld>
            <a:endParaRPr lang="es-ES"/>
          </a:p>
        </p:txBody>
      </p:sp>
      <p:sp>
        <p:nvSpPr>
          <p:cNvPr id="10" name="12 Marcador de número de diapositiva"/>
          <p:cNvSpPr>
            <a:spLocks noGrp="1"/>
          </p:cNvSpPr>
          <p:nvPr>
            <p:ph type="sldNum" sz="quarter" idx="11"/>
          </p:nvPr>
        </p:nvSpPr>
        <p:spPr>
          <a:xfrm>
            <a:off x="0" y="4667250"/>
            <a:ext cx="1447800" cy="663575"/>
          </a:xfrm>
        </p:spPr>
        <p:txBody>
          <a:bodyPr rtlCol="0"/>
          <a:lstStyle>
            <a:lvl1pPr>
              <a:defRPr sz="2800" smtClean="0"/>
            </a:lvl1pPr>
          </a:lstStyle>
          <a:p>
            <a:pPr>
              <a:defRPr/>
            </a:pPr>
            <a:fld id="{4D9EC625-E0B7-4E6D-98C1-F139AECD7BF5}" type="slidenum">
              <a:rPr lang="es-ES"/>
              <a:pPr>
                <a:defRPr/>
              </a:pPr>
              <a:t>‹Nº›</a:t>
            </a:fld>
            <a:endParaRPr lang="es-ES"/>
          </a:p>
        </p:txBody>
      </p:sp>
      <p:sp>
        <p:nvSpPr>
          <p:cNvPr id="11" name="13 Marcador de pie de página"/>
          <p:cNvSpPr>
            <a:spLocks noGrp="1"/>
          </p:cNvSpPr>
          <p:nvPr>
            <p:ph type="ftr" sz="quarter" idx="12"/>
          </p:nvPr>
        </p:nvSpPr>
        <p:spPr>
          <a:xfrm>
            <a:off x="1600200" y="6248400"/>
            <a:ext cx="4572000" cy="365125"/>
          </a:xfrm>
        </p:spPr>
        <p:txBody>
          <a:bodyPr rtlCol="0"/>
          <a:lstStyle>
            <a:lvl1pPr>
              <a:defRPr/>
            </a:lvl1pPr>
          </a:lstStyle>
          <a:p>
            <a:pPr>
              <a:defRPr/>
            </a:pPr>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026" name="21 Marcador de título"/>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n-US" smtClean="0"/>
          </a:p>
        </p:txBody>
      </p:sp>
      <p:sp>
        <p:nvSpPr>
          <p:cNvPr id="1027" name="12 Marcador de texto"/>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4" name="13 Marcador de fecha"/>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smtClean="0">
                <a:solidFill>
                  <a:schemeClr val="tx2"/>
                </a:solidFill>
                <a:latin typeface="+mn-lt"/>
                <a:cs typeface="+mn-cs"/>
              </a:defRPr>
            </a:lvl1pPr>
          </a:lstStyle>
          <a:p>
            <a:pPr>
              <a:defRPr/>
            </a:pPr>
            <a:fld id="{25A50F97-CFF0-45EB-AA27-7C78F23E8C02}" type="datetimeFigureOut">
              <a:rPr lang="es-ES"/>
              <a:pPr>
                <a:defRPr/>
              </a:pPr>
              <a:t>09/11/2009</a:t>
            </a:fld>
            <a:endParaRPr lang="es-ES"/>
          </a:p>
        </p:txBody>
      </p:sp>
      <p:sp>
        <p:nvSpPr>
          <p:cNvPr id="3" name="2 Marcador de pie de página"/>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endParaRPr lang="es-ES"/>
          </a:p>
        </p:txBody>
      </p:sp>
      <p:sp>
        <p:nvSpPr>
          <p:cNvPr id="7" name="6 Rectángulo"/>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7 Rectángulo"/>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8 Rectángulo"/>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22 Marcador de número de diapositiva"/>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smtClean="0">
                <a:solidFill>
                  <a:srgbClr val="FFFFFF"/>
                </a:solidFill>
                <a:latin typeface="+mn-lt"/>
                <a:cs typeface="+mn-cs"/>
              </a:defRPr>
            </a:lvl1pPr>
          </a:lstStyle>
          <a:p>
            <a:pPr>
              <a:defRPr/>
            </a:pPr>
            <a:fld id="{E8997340-E2DA-4604-A5DB-216B2F0676F7}"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971" r:id="rId1"/>
    <p:sldLayoutId id="2147483967" r:id="rId2"/>
    <p:sldLayoutId id="2147483972" r:id="rId3"/>
    <p:sldLayoutId id="2147483973" r:id="rId4"/>
    <p:sldLayoutId id="2147483974" r:id="rId5"/>
    <p:sldLayoutId id="2147483968" r:id="rId6"/>
    <p:sldLayoutId id="2147483975" r:id="rId7"/>
    <p:sldLayoutId id="2147483969" r:id="rId8"/>
    <p:sldLayoutId id="2147483976" r:id="rId9"/>
    <p:sldLayoutId id="2147483970" r:id="rId10"/>
    <p:sldLayoutId id="2147483977" r:id="rId11"/>
  </p:sldLayoutIdLst>
  <p:txStyles>
    <p:titleStyle>
      <a:lvl1pPr algn="l" rtl="0" fontAlgn="base">
        <a:spcBef>
          <a:spcPct val="0"/>
        </a:spcBef>
        <a:spcAft>
          <a:spcPct val="0"/>
        </a:spcAft>
        <a:defRPr sz="4400" kern="1200">
          <a:solidFill>
            <a:schemeClr val="tx2"/>
          </a:solidFill>
          <a:latin typeface="+mj-lt"/>
          <a:ea typeface="+mj-ea"/>
          <a:cs typeface="+mj-cs"/>
        </a:defRPr>
      </a:lvl1pPr>
      <a:lvl2pPr algn="l" rtl="0" fontAlgn="base">
        <a:spcBef>
          <a:spcPct val="0"/>
        </a:spcBef>
        <a:spcAft>
          <a:spcPct val="0"/>
        </a:spcAft>
        <a:defRPr sz="4400">
          <a:solidFill>
            <a:schemeClr val="tx2"/>
          </a:solidFill>
          <a:latin typeface="Tw Cen MT" pitchFamily="34" charset="0"/>
        </a:defRPr>
      </a:lvl2pPr>
      <a:lvl3pPr algn="l" rtl="0" fontAlgn="base">
        <a:spcBef>
          <a:spcPct val="0"/>
        </a:spcBef>
        <a:spcAft>
          <a:spcPct val="0"/>
        </a:spcAft>
        <a:defRPr sz="4400">
          <a:solidFill>
            <a:schemeClr val="tx2"/>
          </a:solidFill>
          <a:latin typeface="Tw Cen MT" pitchFamily="34" charset="0"/>
        </a:defRPr>
      </a:lvl3pPr>
      <a:lvl4pPr algn="l" rtl="0" fontAlgn="base">
        <a:spcBef>
          <a:spcPct val="0"/>
        </a:spcBef>
        <a:spcAft>
          <a:spcPct val="0"/>
        </a:spcAft>
        <a:defRPr sz="4400">
          <a:solidFill>
            <a:schemeClr val="tx2"/>
          </a:solidFill>
          <a:latin typeface="Tw Cen MT" pitchFamily="34" charset="0"/>
        </a:defRPr>
      </a:lvl4pPr>
      <a:lvl5pPr algn="l" rtl="0" fontAlgn="base">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fontAlgn="base">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fontAlgn="base">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fontAlgn="base">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fontAlgn="base">
        <a:spcBef>
          <a:spcPts val="400"/>
        </a:spcBef>
        <a:spcAft>
          <a:spcPct val="0"/>
        </a:spcAft>
        <a:buClr>
          <a:srgbClr val="B32C16"/>
        </a:buClr>
        <a:buSzPct val="75000"/>
        <a:buFont typeface="Wingdings" pitchFamily="2" charset="2"/>
        <a:buChar char=""/>
        <a:defRPr sz="2000" kern="1200">
          <a:solidFill>
            <a:schemeClr val="tx1"/>
          </a:solidFill>
          <a:latin typeface="+mn-lt"/>
          <a:ea typeface="+mn-ea"/>
          <a:cs typeface="+mn-cs"/>
        </a:defRPr>
      </a:lvl4pPr>
      <a:lvl5pPr marL="1828800" indent="-228600" algn="l" rtl="0" fontAlgn="base">
        <a:spcBef>
          <a:spcPts val="400"/>
        </a:spcBef>
        <a:spcAft>
          <a:spcPct val="0"/>
        </a:spcAft>
        <a:buClr>
          <a:srgbClr val="F5CD2D"/>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file:///C:\Users\Denisse\Documents\Flex%20Builder%203\honeyEndFront\bin-debug\byCountry.html" TargetMode="External"/><Relationship Id="rId2" Type="http://schemas.openxmlformats.org/officeDocument/2006/relationships/image" Target="../media/image9.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hyperlink" Target="file:///C:\Users\Denisse\Documents\Flex%20Builder%203\honeyEndFront\bin-debug\ReportIpTraffic.html" TargetMode="External"/><Relationship Id="rId2" Type="http://schemas.openxmlformats.org/officeDocument/2006/relationships/image" Target="../media/image10.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hyperlink" Target="file:///C:\Users\Denisse\Documents\Flex%20Builder%203\honeyEndFront\bin-debug\byHourDay.html" TargetMode="External"/><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357438" y="3929063"/>
            <a:ext cx="6477000" cy="1828800"/>
          </a:xfrm>
        </p:spPr>
        <p:txBody>
          <a:bodyPr>
            <a:noAutofit/>
          </a:bodyPr>
          <a:lstStyle/>
          <a:p>
            <a:pPr fontAlgn="auto">
              <a:spcAft>
                <a:spcPts val="0"/>
              </a:spcAft>
              <a:defRPr/>
            </a:pPr>
            <a:r>
              <a:rPr lang="es-EC" sz="3000" dirty="0" smtClean="0"/>
              <a:t>MÓDULO DE GENERACIÓN DE REPORTES GRÁFICOS</a:t>
            </a:r>
            <a:r>
              <a:rPr lang="es-ES" sz="3000" dirty="0" smtClean="0"/>
              <a:t/>
            </a:r>
            <a:br>
              <a:rPr lang="es-ES" sz="3000" dirty="0" smtClean="0"/>
            </a:br>
            <a:r>
              <a:rPr lang="es-EC" sz="3000" dirty="0" smtClean="0"/>
              <a:t>DE UNA HONEYNET A PARTIR DE LOS LOGS TCPDUMPS</a:t>
            </a:r>
            <a:endParaRPr lang="es-ES" sz="3000" dirty="0"/>
          </a:p>
        </p:txBody>
      </p:sp>
      <p:sp>
        <p:nvSpPr>
          <p:cNvPr id="9219" name="2 Subtítulo"/>
          <p:cNvSpPr>
            <a:spLocks noGrp="1"/>
          </p:cNvSpPr>
          <p:nvPr>
            <p:ph type="subTitle" idx="1"/>
          </p:nvPr>
        </p:nvSpPr>
        <p:spPr>
          <a:xfrm>
            <a:off x="2362200" y="6049963"/>
            <a:ext cx="6705600" cy="685800"/>
          </a:xfrm>
        </p:spPr>
        <p:txBody>
          <a:bodyPr/>
          <a:lstStyle/>
          <a:p>
            <a:r>
              <a:rPr lang="es-ES" smtClean="0"/>
              <a:t>Denisse Cayetano – Christian Rivadeneira</a:t>
            </a:r>
          </a:p>
        </p:txBody>
      </p:sp>
      <p:sp>
        <p:nvSpPr>
          <p:cNvPr id="4" name="3 CuadroTexto"/>
          <p:cNvSpPr txBox="1"/>
          <p:nvPr/>
        </p:nvSpPr>
        <p:spPr>
          <a:xfrm>
            <a:off x="2357438" y="2714625"/>
            <a:ext cx="5786437" cy="1016000"/>
          </a:xfrm>
          <a:prstGeom prst="rect">
            <a:avLst/>
          </a:prstGeom>
          <a:noFill/>
        </p:spPr>
        <p:txBody>
          <a:bodyPr>
            <a:spAutoFit/>
          </a:bodyPr>
          <a:lstStyle/>
          <a:p>
            <a:pPr fontAlgn="auto">
              <a:spcBef>
                <a:spcPts val="0"/>
              </a:spcBef>
              <a:spcAft>
                <a:spcPts val="0"/>
              </a:spcAft>
              <a:defRPr/>
            </a:pPr>
            <a:r>
              <a:rPr lang="es-ES" sz="6000" dirty="0" err="1">
                <a:solidFill>
                  <a:schemeClr val="accent3"/>
                </a:solidFill>
                <a:latin typeface="+mn-lt"/>
                <a:cs typeface="+mn-cs"/>
              </a:rPr>
              <a:t>PcapsReports</a:t>
            </a:r>
            <a:endParaRPr lang="es-ES" sz="6000" dirty="0">
              <a:solidFill>
                <a:schemeClr val="accent3"/>
              </a:solidFill>
              <a:latin typeface="+mn-lt"/>
              <a:cs typeface="+mn-cs"/>
            </a:endParaRPr>
          </a:p>
        </p:txBody>
      </p:sp>
      <p:pic>
        <p:nvPicPr>
          <p:cNvPr id="9221" name="Picture 4"/>
          <p:cNvPicPr>
            <a:picLocks noChangeAspect="1" noChangeArrowheads="1"/>
          </p:cNvPicPr>
          <p:nvPr/>
        </p:nvPicPr>
        <p:blipFill>
          <a:blip r:embed="rId3">
            <a:clrChange>
              <a:clrFrom>
                <a:srgbClr val="FFFFFA"/>
              </a:clrFrom>
              <a:clrTo>
                <a:srgbClr val="FFFFFA">
                  <a:alpha val="0"/>
                </a:srgbClr>
              </a:clrTo>
            </a:clrChange>
          </a:blip>
          <a:srcRect/>
          <a:stretch>
            <a:fillRect/>
          </a:stretch>
        </p:blipFill>
        <p:spPr bwMode="auto">
          <a:xfrm>
            <a:off x="4714875" y="203200"/>
            <a:ext cx="1857375" cy="439738"/>
          </a:xfrm>
          <a:prstGeom prst="rect">
            <a:avLst/>
          </a:prstGeom>
          <a:noFill/>
          <a:ln w="9525">
            <a:noFill/>
            <a:miter lim="800000"/>
            <a:headEnd/>
            <a:tailEnd/>
          </a:ln>
        </p:spPr>
      </p:pic>
      <p:grpSp>
        <p:nvGrpSpPr>
          <p:cNvPr id="9222" name="12 Grupo"/>
          <p:cNvGrpSpPr>
            <a:grpSpLocks/>
          </p:cNvGrpSpPr>
          <p:nvPr/>
        </p:nvGrpSpPr>
        <p:grpSpPr bwMode="auto">
          <a:xfrm>
            <a:off x="2286000" y="106363"/>
            <a:ext cx="2071688" cy="679450"/>
            <a:chOff x="214282" y="4357694"/>
            <a:chExt cx="2071702" cy="680091"/>
          </a:xfrm>
        </p:grpSpPr>
        <p:pic>
          <p:nvPicPr>
            <p:cNvPr id="9226" name="Picture 3" descr="C:\Users\Denisse\Documents\Flex Builder 3\honeyEndFront\images\honeyLogo.png"/>
            <p:cNvPicPr>
              <a:picLocks noChangeAspect="1" noChangeArrowheads="1"/>
            </p:cNvPicPr>
            <p:nvPr/>
          </p:nvPicPr>
          <p:blipFill>
            <a:blip r:embed="rId4"/>
            <a:srcRect/>
            <a:stretch>
              <a:fillRect/>
            </a:stretch>
          </p:blipFill>
          <p:spPr bwMode="auto">
            <a:xfrm>
              <a:off x="214282" y="4357694"/>
              <a:ext cx="500066" cy="680091"/>
            </a:xfrm>
            <a:prstGeom prst="rect">
              <a:avLst/>
            </a:prstGeom>
            <a:noFill/>
            <a:ln w="9525">
              <a:noFill/>
              <a:miter lim="800000"/>
              <a:headEnd/>
              <a:tailEnd/>
            </a:ln>
          </p:spPr>
        </p:pic>
        <p:sp>
          <p:nvSpPr>
            <p:cNvPr id="9" name="8 Rectángulo"/>
            <p:cNvSpPr/>
            <p:nvPr/>
          </p:nvSpPr>
          <p:spPr>
            <a:xfrm>
              <a:off x="529794" y="4429132"/>
              <a:ext cx="1756190" cy="384721"/>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es-ES" sz="1900" b="1" spc="50" dirty="0" err="1">
                  <a:ln w="11430"/>
                  <a:gradFill>
                    <a:gsLst>
                      <a:gs pos="25000">
                        <a:schemeClr val="accent2">
                          <a:satMod val="155000"/>
                        </a:schemeClr>
                      </a:gs>
                      <a:gs pos="100000">
                        <a:schemeClr val="accent2">
                          <a:shade val="45000"/>
                          <a:satMod val="165000"/>
                        </a:schemeClr>
                      </a:gs>
                    </a:gsLst>
                    <a:lin ang="5400000"/>
                  </a:gradFill>
                  <a:effectLst>
                    <a:glow rad="101600">
                      <a:schemeClr val="accent1">
                        <a:satMod val="175000"/>
                        <a:alpha val="40000"/>
                      </a:schemeClr>
                    </a:glow>
                    <a:outerShdw blurRad="76200" dist="50800" dir="5400000" algn="tl" rotWithShape="0">
                      <a:srgbClr val="000000">
                        <a:alpha val="65000"/>
                      </a:srgbClr>
                    </a:outerShdw>
                    <a:reflection blurRad="6350" stA="55000" endA="50" endPos="85000" dist="29997" dir="5400000" sy="-100000" algn="bl" rotWithShape="0"/>
                  </a:effectLst>
                  <a:latin typeface="+mn-lt"/>
                  <a:cs typeface="+mn-cs"/>
                </a:rPr>
                <a:t>PcapsResports</a:t>
              </a:r>
              <a:endParaRPr lang="es-ES" sz="1900" b="1" spc="50" dirty="0">
                <a:ln w="11430"/>
                <a:gradFill>
                  <a:gsLst>
                    <a:gs pos="25000">
                      <a:schemeClr val="accent2">
                        <a:satMod val="155000"/>
                      </a:schemeClr>
                    </a:gs>
                    <a:gs pos="100000">
                      <a:schemeClr val="accent2">
                        <a:shade val="45000"/>
                        <a:satMod val="165000"/>
                      </a:schemeClr>
                    </a:gs>
                  </a:gsLst>
                  <a:lin ang="5400000"/>
                </a:gradFill>
                <a:effectLst>
                  <a:glow rad="101600">
                    <a:schemeClr val="accent1">
                      <a:satMod val="175000"/>
                      <a:alpha val="40000"/>
                    </a:schemeClr>
                  </a:glow>
                  <a:outerShdw blurRad="76200" dist="50800" dir="5400000" algn="tl" rotWithShape="0">
                    <a:srgbClr val="000000">
                      <a:alpha val="65000"/>
                    </a:srgbClr>
                  </a:outerShdw>
                  <a:reflection blurRad="6350" stA="55000" endA="50" endPos="85000" dist="29997" dir="5400000" sy="-100000" algn="bl" rotWithShape="0"/>
                </a:effectLst>
                <a:latin typeface="+mn-lt"/>
                <a:cs typeface="+mn-cs"/>
              </a:endParaRPr>
            </a:p>
          </p:txBody>
        </p:sp>
      </p:grpSp>
      <p:pic>
        <p:nvPicPr>
          <p:cNvPr id="9223" name="Picture 6"/>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14313" y="127000"/>
            <a:ext cx="1643062" cy="730250"/>
          </a:xfrm>
          <a:prstGeom prst="rect">
            <a:avLst/>
          </a:prstGeom>
          <a:noFill/>
          <a:ln w="9525">
            <a:noFill/>
            <a:miter lim="800000"/>
            <a:headEnd/>
            <a:tailEnd/>
          </a:ln>
        </p:spPr>
      </p:pic>
      <p:sp>
        <p:nvSpPr>
          <p:cNvPr id="12" name="11 Cerrar llave"/>
          <p:cNvSpPr/>
          <p:nvPr/>
        </p:nvSpPr>
        <p:spPr>
          <a:xfrm>
            <a:off x="8501063" y="3929063"/>
            <a:ext cx="142875" cy="1857375"/>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s-ES"/>
          </a:p>
        </p:txBody>
      </p:sp>
      <p:pic>
        <p:nvPicPr>
          <p:cNvPr id="9225" name="Picture 7"/>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7010400" y="142875"/>
            <a:ext cx="15621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Título"/>
          <p:cNvSpPr>
            <a:spLocks noGrp="1"/>
          </p:cNvSpPr>
          <p:nvPr>
            <p:ph type="title"/>
          </p:nvPr>
        </p:nvSpPr>
        <p:spPr>
          <a:xfrm>
            <a:off x="612775" y="228600"/>
            <a:ext cx="8153400" cy="990600"/>
          </a:xfrm>
        </p:spPr>
        <p:txBody>
          <a:bodyPr/>
          <a:lstStyle/>
          <a:p>
            <a:r>
              <a:rPr lang="es-ES" smtClean="0"/>
              <a:t>Detalles de Implementación</a:t>
            </a:r>
          </a:p>
        </p:txBody>
      </p:sp>
      <p:sp>
        <p:nvSpPr>
          <p:cNvPr id="3" name="2 Marcador de contenido"/>
          <p:cNvSpPr>
            <a:spLocks noGrp="1"/>
          </p:cNvSpPr>
          <p:nvPr>
            <p:ph sz="quarter" idx="1"/>
          </p:nvPr>
        </p:nvSpPr>
        <p:spPr>
          <a:xfrm>
            <a:off x="612775" y="1600200"/>
            <a:ext cx="8153400" cy="4495800"/>
          </a:xfrm>
        </p:spPr>
        <p:txBody>
          <a:bodyPr/>
          <a:lstStyle/>
          <a:p>
            <a:r>
              <a:rPr lang="es-ES" sz="2800" smtClean="0"/>
              <a:t>JNetStream</a:t>
            </a:r>
          </a:p>
          <a:p>
            <a:pPr lvl="1"/>
            <a:r>
              <a:rPr lang="es-ES" sz="2400" smtClean="0"/>
              <a:t>Librería desarrollada en Java</a:t>
            </a:r>
          </a:p>
          <a:p>
            <a:pPr lvl="1"/>
            <a:r>
              <a:rPr lang="es-ES" sz="2400" smtClean="0"/>
              <a:t>Permite accesar a paquetes de red en representación binaria</a:t>
            </a:r>
          </a:p>
          <a:p>
            <a:r>
              <a:rPr lang="es-ES" sz="2800" smtClean="0"/>
              <a:t>InetAddressLocator</a:t>
            </a:r>
          </a:p>
          <a:p>
            <a:pPr lvl="1"/>
            <a:r>
              <a:rPr lang="es-ES" sz="2500" smtClean="0"/>
              <a:t>Librería desarrollada en Java</a:t>
            </a:r>
          </a:p>
          <a:p>
            <a:pPr lvl="1"/>
            <a:r>
              <a:rPr lang="es-ES" sz="2500" smtClean="0"/>
              <a:t>Permite conocer el País de origen de una IP dada</a:t>
            </a:r>
          </a:p>
          <a:p>
            <a:r>
              <a:rPr lang="es-ES" sz="2800" smtClean="0"/>
              <a:t>FileInputFormat y FileOutputFormat</a:t>
            </a:r>
          </a:p>
          <a:p>
            <a:r>
              <a:rPr lang="es-ES" sz="2800" smtClean="0"/>
              <a:t>Tamaño del Bloque y Segmento de tarea en (512MB)</a:t>
            </a:r>
          </a:p>
          <a:p>
            <a:endParaRPr lang="es-ES" sz="28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20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2000"/>
                                        <p:tgtEl>
                                          <p:spTgt spid="3">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Título"/>
          <p:cNvSpPr>
            <a:spLocks noGrp="1"/>
          </p:cNvSpPr>
          <p:nvPr>
            <p:ph type="title"/>
          </p:nvPr>
        </p:nvSpPr>
        <p:spPr>
          <a:xfrm>
            <a:off x="612775" y="228600"/>
            <a:ext cx="8153400" cy="990600"/>
          </a:xfrm>
        </p:spPr>
        <p:txBody>
          <a:bodyPr/>
          <a:lstStyle/>
          <a:p>
            <a:r>
              <a:rPr lang="es-EC" smtClean="0"/>
              <a:t>Reportes</a:t>
            </a:r>
            <a:endParaRPr lang="en-US" smtClean="0"/>
          </a:p>
        </p:txBody>
      </p:sp>
      <p:sp>
        <p:nvSpPr>
          <p:cNvPr id="19459" name="2 Marcador de contenido"/>
          <p:cNvSpPr>
            <a:spLocks noGrp="1"/>
          </p:cNvSpPr>
          <p:nvPr>
            <p:ph sz="quarter" idx="1"/>
          </p:nvPr>
        </p:nvSpPr>
        <p:spPr>
          <a:xfrm>
            <a:off x="612775" y="1600200"/>
            <a:ext cx="8153400" cy="4495800"/>
          </a:xfrm>
        </p:spPr>
        <p:txBody>
          <a:bodyPr/>
          <a:lstStyle/>
          <a:p>
            <a:r>
              <a:rPr lang="es-EC" sz="2800" smtClean="0"/>
              <a:t>Protocolo por cada mes</a:t>
            </a:r>
          </a:p>
          <a:p>
            <a:r>
              <a:rPr lang="es-EC" sz="2800" smtClean="0"/>
              <a:t>Tráfico por País</a:t>
            </a:r>
          </a:p>
          <a:p>
            <a:r>
              <a:rPr lang="es-EC" sz="2800" smtClean="0"/>
              <a:t>Tráfico por IP</a:t>
            </a:r>
          </a:p>
          <a:p>
            <a:r>
              <a:rPr lang="es-EC" sz="2800" smtClean="0"/>
              <a:t>Cantidad de Bytes por día de la semana y hora específica.</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Marcador de texto"/>
          <p:cNvSpPr>
            <a:spLocks noGrp="1"/>
          </p:cNvSpPr>
          <p:nvPr>
            <p:ph type="body" sz="half" idx="2"/>
          </p:nvPr>
        </p:nvSpPr>
        <p:spPr/>
        <p:txBody>
          <a:bodyPr/>
          <a:lstStyle/>
          <a:p>
            <a:endParaRPr lang="es-ES" smtClean="0"/>
          </a:p>
        </p:txBody>
      </p:sp>
      <p:sp>
        <p:nvSpPr>
          <p:cNvPr id="20483" name="2 Título"/>
          <p:cNvSpPr>
            <a:spLocks noGrp="1"/>
          </p:cNvSpPr>
          <p:nvPr>
            <p:ph type="title"/>
          </p:nvPr>
        </p:nvSpPr>
        <p:spPr/>
        <p:txBody>
          <a:bodyPr/>
          <a:lstStyle/>
          <a:p>
            <a:r>
              <a:rPr lang="es-ES" smtClean="0"/>
              <a:t>Trafico de IP por País</a:t>
            </a:r>
          </a:p>
        </p:txBody>
      </p:sp>
      <p:pic>
        <p:nvPicPr>
          <p:cNvPr id="20484" name="Picture 2"/>
          <p:cNvPicPr>
            <a:picLocks noGrp="1" noChangeAspect="1" noChangeArrowheads="1"/>
          </p:cNvPicPr>
          <p:nvPr>
            <p:ph type="pic" idx="1"/>
          </p:nvPr>
        </p:nvPicPr>
        <p:blipFill>
          <a:blip r:embed="rId2"/>
          <a:srcRect t="11020" b="11020"/>
          <a:stretch>
            <a:fillRect/>
          </a:stretch>
        </p:blipFill>
        <p:spPr>
          <a:xfrm>
            <a:off x="1560513" y="0"/>
            <a:ext cx="7583487" cy="4568825"/>
          </a:xfrm>
          <a:noFill/>
        </p:spPr>
      </p:pic>
      <p:sp>
        <p:nvSpPr>
          <p:cNvPr id="6" name="5 Botón de acción: Hacia delante o Siguiente">
            <a:hlinkClick r:id="rId3" highlightClick="1"/>
          </p:cNvPr>
          <p:cNvSpPr/>
          <p:nvPr/>
        </p:nvSpPr>
        <p:spPr>
          <a:xfrm>
            <a:off x="1571625" y="5429250"/>
            <a:ext cx="428625" cy="285750"/>
          </a:xfrm>
          <a:prstGeom prst="actionButtonForwardNex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s-E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Marcador de texto"/>
          <p:cNvSpPr>
            <a:spLocks noGrp="1"/>
          </p:cNvSpPr>
          <p:nvPr>
            <p:ph type="body" sz="half" idx="2"/>
          </p:nvPr>
        </p:nvSpPr>
        <p:spPr/>
        <p:txBody>
          <a:bodyPr/>
          <a:lstStyle/>
          <a:p>
            <a:endParaRPr lang="es-ES" smtClean="0"/>
          </a:p>
        </p:txBody>
      </p:sp>
      <p:sp>
        <p:nvSpPr>
          <p:cNvPr id="21507" name="2 Título"/>
          <p:cNvSpPr>
            <a:spLocks noGrp="1"/>
          </p:cNvSpPr>
          <p:nvPr>
            <p:ph type="title"/>
          </p:nvPr>
        </p:nvSpPr>
        <p:spPr/>
        <p:txBody>
          <a:bodyPr/>
          <a:lstStyle/>
          <a:p>
            <a:r>
              <a:rPr lang="es-ES" smtClean="0"/>
              <a:t>Tráfico IP - Mes</a:t>
            </a:r>
          </a:p>
        </p:txBody>
      </p:sp>
      <p:pic>
        <p:nvPicPr>
          <p:cNvPr id="21508" name="6 Imagen"/>
          <p:cNvPicPr>
            <a:picLocks noChangeAspect="1" noChangeArrowheads="1"/>
          </p:cNvPicPr>
          <p:nvPr/>
        </p:nvPicPr>
        <p:blipFill>
          <a:blip r:embed="rId2"/>
          <a:srcRect/>
          <a:stretch>
            <a:fillRect/>
          </a:stretch>
        </p:blipFill>
        <p:spPr bwMode="auto">
          <a:xfrm>
            <a:off x="1857375" y="0"/>
            <a:ext cx="6715125" cy="4572000"/>
          </a:xfrm>
          <a:prstGeom prst="rect">
            <a:avLst/>
          </a:prstGeom>
          <a:noFill/>
          <a:ln w="9525">
            <a:noFill/>
            <a:miter lim="800000"/>
            <a:headEnd/>
            <a:tailEnd/>
          </a:ln>
        </p:spPr>
      </p:pic>
      <p:sp>
        <p:nvSpPr>
          <p:cNvPr id="8" name="7 Botón de acción: Hacia delante o Siguiente">
            <a:hlinkClick r:id="rId3" highlightClick="1"/>
          </p:cNvPr>
          <p:cNvSpPr/>
          <p:nvPr/>
        </p:nvSpPr>
        <p:spPr>
          <a:xfrm>
            <a:off x="1571625" y="5429250"/>
            <a:ext cx="428625" cy="285750"/>
          </a:xfrm>
          <a:prstGeom prst="actionButtonForwardNex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s-E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Marcador de texto"/>
          <p:cNvSpPr>
            <a:spLocks noGrp="1"/>
          </p:cNvSpPr>
          <p:nvPr>
            <p:ph type="body" sz="half" idx="2"/>
          </p:nvPr>
        </p:nvSpPr>
        <p:spPr/>
        <p:txBody>
          <a:bodyPr/>
          <a:lstStyle/>
          <a:p>
            <a:endParaRPr lang="es-ES" smtClean="0"/>
          </a:p>
        </p:txBody>
      </p:sp>
      <p:sp>
        <p:nvSpPr>
          <p:cNvPr id="22531" name="2 Título"/>
          <p:cNvSpPr>
            <a:spLocks noGrp="1"/>
          </p:cNvSpPr>
          <p:nvPr>
            <p:ph type="title"/>
          </p:nvPr>
        </p:nvSpPr>
        <p:spPr/>
        <p:txBody>
          <a:bodyPr/>
          <a:lstStyle/>
          <a:p>
            <a:r>
              <a:rPr lang="es-ES" smtClean="0"/>
              <a:t>Trafico por Hora y Día</a:t>
            </a:r>
          </a:p>
        </p:txBody>
      </p:sp>
      <p:pic>
        <p:nvPicPr>
          <p:cNvPr id="22532" name="8 Imagen"/>
          <p:cNvPicPr>
            <a:picLocks noChangeAspect="1" noChangeArrowheads="1"/>
          </p:cNvPicPr>
          <p:nvPr/>
        </p:nvPicPr>
        <p:blipFill>
          <a:blip r:embed="rId2"/>
          <a:srcRect/>
          <a:stretch>
            <a:fillRect/>
          </a:stretch>
        </p:blipFill>
        <p:spPr bwMode="auto">
          <a:xfrm>
            <a:off x="1571625" y="0"/>
            <a:ext cx="7572375" cy="4572000"/>
          </a:xfrm>
          <a:prstGeom prst="rect">
            <a:avLst/>
          </a:prstGeom>
          <a:noFill/>
          <a:ln w="9525">
            <a:noFill/>
            <a:miter lim="800000"/>
            <a:headEnd/>
            <a:tailEnd/>
          </a:ln>
        </p:spPr>
      </p:pic>
      <p:sp>
        <p:nvSpPr>
          <p:cNvPr id="10" name="9 Botón de acción: Hacia delante o Siguiente">
            <a:hlinkClick r:id="rId3" highlightClick="1"/>
          </p:cNvPr>
          <p:cNvSpPr/>
          <p:nvPr/>
        </p:nvSpPr>
        <p:spPr>
          <a:xfrm>
            <a:off x="1571625" y="5429250"/>
            <a:ext cx="428625" cy="285750"/>
          </a:xfrm>
          <a:prstGeom prst="actionButtonForwardNex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s-E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5 Subtítulo"/>
          <p:cNvSpPr>
            <a:spLocks noGrp="1"/>
          </p:cNvSpPr>
          <p:nvPr>
            <p:ph type="body" idx="1"/>
          </p:nvPr>
        </p:nvSpPr>
        <p:spPr/>
        <p:txBody>
          <a:bodyPr/>
          <a:lstStyle/>
          <a:p>
            <a:r>
              <a:rPr lang="es-ES" smtClean="0"/>
              <a:t>Eficacia y Eficiencia</a:t>
            </a:r>
          </a:p>
        </p:txBody>
      </p:sp>
      <p:sp>
        <p:nvSpPr>
          <p:cNvPr id="23555" name="4 Título"/>
          <p:cNvSpPr>
            <a:spLocks noGrp="1"/>
          </p:cNvSpPr>
          <p:nvPr>
            <p:ph type="title"/>
          </p:nvPr>
        </p:nvSpPr>
        <p:spPr/>
        <p:txBody>
          <a:bodyPr/>
          <a:lstStyle/>
          <a:p>
            <a:r>
              <a:rPr lang="es-ES" smtClean="0"/>
              <a:t>Pruebas Realizadas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3 Título"/>
          <p:cNvSpPr>
            <a:spLocks noGrp="1"/>
          </p:cNvSpPr>
          <p:nvPr>
            <p:ph type="title"/>
          </p:nvPr>
        </p:nvSpPr>
        <p:spPr>
          <a:xfrm>
            <a:off x="612775" y="228600"/>
            <a:ext cx="8153400" cy="990600"/>
          </a:xfrm>
        </p:spPr>
        <p:txBody>
          <a:bodyPr/>
          <a:lstStyle/>
          <a:p>
            <a:r>
              <a:rPr lang="es-ES" smtClean="0"/>
              <a:t>Pruebas de Eficacia</a:t>
            </a:r>
          </a:p>
        </p:txBody>
      </p:sp>
      <p:sp>
        <p:nvSpPr>
          <p:cNvPr id="24579" name="4 Marcador de contenido"/>
          <p:cNvSpPr>
            <a:spLocks noGrp="1"/>
          </p:cNvSpPr>
          <p:nvPr>
            <p:ph sz="quarter" idx="1"/>
          </p:nvPr>
        </p:nvSpPr>
        <p:spPr>
          <a:xfrm>
            <a:off x="612775" y="1600200"/>
            <a:ext cx="8153400" cy="4686300"/>
          </a:xfrm>
        </p:spPr>
        <p:txBody>
          <a:bodyPr/>
          <a:lstStyle/>
          <a:p>
            <a:r>
              <a:rPr lang="es-ES" sz="2400" smtClean="0"/>
              <a:t>Wireshark – Archivo mayor a 1GB</a:t>
            </a:r>
          </a:p>
          <a:p>
            <a:endParaRPr lang="es-ES" sz="2400" smtClean="0"/>
          </a:p>
          <a:p>
            <a:endParaRPr lang="es-ES" sz="2400" smtClean="0"/>
          </a:p>
          <a:p>
            <a:endParaRPr lang="es-ES" sz="2400" smtClean="0"/>
          </a:p>
          <a:p>
            <a:endParaRPr lang="es-ES" sz="2400" smtClean="0"/>
          </a:p>
          <a:p>
            <a:r>
              <a:rPr lang="es-EC" sz="2400" smtClean="0"/>
              <a:t>JpcapDumper – Archivo mayor a 1GB</a:t>
            </a:r>
          </a:p>
          <a:p>
            <a:pPr lvl="1"/>
            <a:r>
              <a:rPr lang="es-EC" sz="2000" smtClean="0"/>
              <a:t>Programa no responde</a:t>
            </a:r>
          </a:p>
          <a:p>
            <a:endParaRPr lang="es-EC" sz="2300" smtClean="0"/>
          </a:p>
          <a:p>
            <a:r>
              <a:rPr lang="es-EC" sz="2400" smtClean="0"/>
              <a:t>PcapsReports – Archivo mayor a 1GB</a:t>
            </a:r>
          </a:p>
          <a:p>
            <a:pPr lvl="1"/>
            <a:r>
              <a:rPr lang="es-EC" sz="2000" smtClean="0"/>
              <a:t>≈ 10 minutos en un clúster de 10 nodos</a:t>
            </a:r>
          </a:p>
          <a:p>
            <a:endParaRPr lang="es-ES" sz="2300" smtClean="0"/>
          </a:p>
        </p:txBody>
      </p:sp>
      <p:pic>
        <p:nvPicPr>
          <p:cNvPr id="24580" name="5 Imagen"/>
          <p:cNvPicPr>
            <a:picLocks noChangeAspect="1" noChangeArrowheads="1"/>
          </p:cNvPicPr>
          <p:nvPr/>
        </p:nvPicPr>
        <p:blipFill>
          <a:blip r:embed="rId2"/>
          <a:srcRect/>
          <a:stretch>
            <a:fillRect/>
          </a:stretch>
        </p:blipFill>
        <p:spPr bwMode="auto">
          <a:xfrm>
            <a:off x="2928938" y="2143125"/>
            <a:ext cx="3071812" cy="16430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Título"/>
          <p:cNvSpPr>
            <a:spLocks noGrp="1"/>
          </p:cNvSpPr>
          <p:nvPr>
            <p:ph type="title"/>
          </p:nvPr>
        </p:nvSpPr>
        <p:spPr>
          <a:xfrm>
            <a:off x="612775" y="228600"/>
            <a:ext cx="8153400" cy="990600"/>
          </a:xfrm>
        </p:spPr>
        <p:txBody>
          <a:bodyPr/>
          <a:lstStyle/>
          <a:p>
            <a:r>
              <a:rPr lang="es-ES" smtClean="0"/>
              <a:t>Pruebas de Eficiencia</a:t>
            </a:r>
          </a:p>
        </p:txBody>
      </p:sp>
      <p:graphicFrame>
        <p:nvGraphicFramePr>
          <p:cNvPr id="6" name="5 Gráfico"/>
          <p:cNvGraphicFramePr/>
          <p:nvPr/>
        </p:nvGraphicFramePr>
        <p:xfrm>
          <a:off x="4572000" y="3409950"/>
          <a:ext cx="4572000" cy="344805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4 Gráfico"/>
          <p:cNvGraphicFramePr/>
          <p:nvPr/>
        </p:nvGraphicFramePr>
        <p:xfrm>
          <a:off x="0" y="1500174"/>
          <a:ext cx="4572000" cy="344805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Título"/>
          <p:cNvSpPr>
            <a:spLocks noGrp="1"/>
          </p:cNvSpPr>
          <p:nvPr>
            <p:ph type="title"/>
          </p:nvPr>
        </p:nvSpPr>
        <p:spPr>
          <a:xfrm>
            <a:off x="612775" y="228600"/>
            <a:ext cx="8153400" cy="990600"/>
          </a:xfrm>
        </p:spPr>
        <p:txBody>
          <a:bodyPr/>
          <a:lstStyle/>
          <a:p>
            <a:r>
              <a:rPr lang="es-ES" smtClean="0"/>
              <a:t>Pruebas de Eficiencia</a:t>
            </a:r>
          </a:p>
        </p:txBody>
      </p:sp>
      <p:graphicFrame>
        <p:nvGraphicFramePr>
          <p:cNvPr id="5" name="2 Gráfico"/>
          <p:cNvGraphicFramePr/>
          <p:nvPr/>
        </p:nvGraphicFramePr>
        <p:xfrm>
          <a:off x="0" y="1500174"/>
          <a:ext cx="4572000" cy="344805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3 Gráfico"/>
          <p:cNvGraphicFramePr/>
          <p:nvPr/>
        </p:nvGraphicFramePr>
        <p:xfrm>
          <a:off x="4572000" y="3409950"/>
          <a:ext cx="4572000" cy="344805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7 Marcador de texto"/>
          <p:cNvSpPr>
            <a:spLocks noGrp="1"/>
          </p:cNvSpPr>
          <p:nvPr>
            <p:ph type="body" idx="1"/>
          </p:nvPr>
        </p:nvSpPr>
        <p:spPr/>
        <p:txBody>
          <a:bodyPr/>
          <a:lstStyle/>
          <a:p>
            <a:endParaRPr lang="es-ES" smtClean="0"/>
          </a:p>
        </p:txBody>
      </p:sp>
      <p:sp>
        <p:nvSpPr>
          <p:cNvPr id="27651" name="6 Título"/>
          <p:cNvSpPr>
            <a:spLocks noGrp="1"/>
          </p:cNvSpPr>
          <p:nvPr>
            <p:ph type="title"/>
          </p:nvPr>
        </p:nvSpPr>
        <p:spPr/>
        <p:txBody>
          <a:bodyPr/>
          <a:lstStyle/>
          <a:p>
            <a:r>
              <a:rPr lang="es-ES" smtClean="0"/>
              <a:t>Conclusiones y Recomendaciones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Título"/>
          <p:cNvSpPr>
            <a:spLocks noGrp="1"/>
          </p:cNvSpPr>
          <p:nvPr>
            <p:ph type="title"/>
          </p:nvPr>
        </p:nvSpPr>
        <p:spPr>
          <a:xfrm>
            <a:off x="612775" y="228600"/>
            <a:ext cx="8153400" cy="990600"/>
          </a:xfrm>
        </p:spPr>
        <p:txBody>
          <a:bodyPr/>
          <a:lstStyle/>
          <a:p>
            <a:r>
              <a:rPr lang="es-ES" smtClean="0"/>
              <a:t>Marco Teórico: Honeynets</a:t>
            </a:r>
          </a:p>
        </p:txBody>
      </p:sp>
      <p:sp>
        <p:nvSpPr>
          <p:cNvPr id="10243" name="2 Marcador de contenido"/>
          <p:cNvSpPr>
            <a:spLocks noGrp="1"/>
          </p:cNvSpPr>
          <p:nvPr>
            <p:ph sz="quarter" idx="1"/>
          </p:nvPr>
        </p:nvSpPr>
        <p:spPr>
          <a:xfrm>
            <a:off x="612775" y="1600200"/>
            <a:ext cx="8153400" cy="4495800"/>
          </a:xfrm>
        </p:spPr>
        <p:txBody>
          <a:bodyPr/>
          <a:lstStyle/>
          <a:p>
            <a:r>
              <a:rPr lang="es-EC" sz="2000" smtClean="0"/>
              <a:t>Red entera de gran interacción.</a:t>
            </a:r>
          </a:p>
          <a:p>
            <a:r>
              <a:rPr lang="es-EC" sz="2000" smtClean="0"/>
              <a:t>Voluntariamente vulnerable</a:t>
            </a:r>
          </a:p>
          <a:p>
            <a:r>
              <a:rPr lang="es-EC" sz="2000" smtClean="0"/>
              <a:t>Honeypot o "tarro de miel" </a:t>
            </a:r>
          </a:p>
          <a:p>
            <a:pPr lvl="1"/>
            <a:r>
              <a:rPr lang="es-EC" sz="1800" smtClean="0"/>
              <a:t>Recurso de la red que se encuentra</a:t>
            </a:r>
          </a:p>
          <a:p>
            <a:pPr lvl="2"/>
            <a:r>
              <a:rPr lang="es-EC" sz="1600" smtClean="0"/>
              <a:t>Examinado</a:t>
            </a:r>
          </a:p>
          <a:p>
            <a:pPr lvl="2"/>
            <a:r>
              <a:rPr lang="es-EC" sz="1600" smtClean="0"/>
              <a:t>Atacado</a:t>
            </a:r>
          </a:p>
          <a:p>
            <a:pPr lvl="1"/>
            <a:r>
              <a:rPr lang="es-EC" sz="1800" smtClean="0"/>
              <a:t>Permite</a:t>
            </a:r>
          </a:p>
          <a:p>
            <a:pPr lvl="2"/>
            <a:r>
              <a:rPr lang="es-EC" sz="1600" smtClean="0"/>
              <a:t>Recolectar información sobre el atacante </a:t>
            </a:r>
          </a:p>
          <a:p>
            <a:pPr lvl="2"/>
            <a:r>
              <a:rPr lang="es-EC" sz="1600" smtClean="0"/>
              <a:t>Prevenir estas incursiones dentro del ámbito de la red real en casos futuros</a:t>
            </a:r>
          </a:p>
          <a:p>
            <a:pPr lvl="1"/>
            <a:r>
              <a:rPr lang="es-EC" sz="1800" smtClean="0"/>
              <a:t>Almacena la información recogida en logs tcpdump (pcap)</a:t>
            </a:r>
          </a:p>
          <a:p>
            <a:r>
              <a:rPr lang="es-EC" sz="2000" smtClean="0"/>
              <a:t>Implementada con Sistemas Operativos reales y corriendo servicios reales</a:t>
            </a:r>
          </a:p>
          <a:p>
            <a:r>
              <a:rPr lang="es-EC" sz="2000" smtClean="0"/>
              <a:t>Podemos</a:t>
            </a:r>
          </a:p>
          <a:p>
            <a:pPr lvl="1"/>
            <a:r>
              <a:rPr lang="es-EC" sz="1800" smtClean="0"/>
              <a:t>Identificar nuevas técnicas de ataque</a:t>
            </a:r>
          </a:p>
          <a:p>
            <a:pPr lvl="1"/>
            <a:r>
              <a:rPr lang="es-EC" sz="1800" smtClean="0"/>
              <a:t>Analizar el “modus-operandi” de los intrusos.</a:t>
            </a:r>
            <a:endParaRPr lang="es-ES" sz="180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Título"/>
          <p:cNvSpPr>
            <a:spLocks noGrp="1"/>
          </p:cNvSpPr>
          <p:nvPr>
            <p:ph type="title"/>
          </p:nvPr>
        </p:nvSpPr>
        <p:spPr>
          <a:xfrm>
            <a:off x="612775" y="228600"/>
            <a:ext cx="8153400" cy="990600"/>
          </a:xfrm>
        </p:spPr>
        <p:txBody>
          <a:bodyPr/>
          <a:lstStyle/>
          <a:p>
            <a:r>
              <a:rPr lang="es-ES" smtClean="0"/>
              <a:t>Conclusiones</a:t>
            </a:r>
          </a:p>
        </p:txBody>
      </p:sp>
      <p:sp>
        <p:nvSpPr>
          <p:cNvPr id="28675" name="2 Marcador de contenido"/>
          <p:cNvSpPr>
            <a:spLocks noGrp="1"/>
          </p:cNvSpPr>
          <p:nvPr>
            <p:ph sz="quarter" idx="1"/>
          </p:nvPr>
        </p:nvSpPr>
        <p:spPr>
          <a:xfrm>
            <a:off x="612775" y="1600200"/>
            <a:ext cx="8153400" cy="4495800"/>
          </a:xfrm>
        </p:spPr>
        <p:txBody>
          <a:bodyPr/>
          <a:lstStyle/>
          <a:p>
            <a:r>
              <a:rPr lang="es-EC" sz="2800" smtClean="0"/>
              <a:t>Los reportes gráficos fueron generados bajo un ambiente altamente usable</a:t>
            </a:r>
            <a:endParaRPr lang="es-ES" sz="2800" smtClean="0"/>
          </a:p>
          <a:p>
            <a:r>
              <a:rPr lang="es-EC" sz="2800" smtClean="0"/>
              <a:t>Proveemos una alternativa diferente a las herramientas existentes</a:t>
            </a:r>
            <a:endParaRPr lang="es-ES" sz="2800" smtClean="0"/>
          </a:p>
          <a:p>
            <a:r>
              <a:rPr lang="es-EC" sz="2800" smtClean="0"/>
              <a:t>Módulo puede ser adaptable a las necesidades de administradores de red</a:t>
            </a:r>
            <a:endParaRPr lang="es-ES" sz="280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Título"/>
          <p:cNvSpPr>
            <a:spLocks noGrp="1"/>
          </p:cNvSpPr>
          <p:nvPr>
            <p:ph type="title"/>
          </p:nvPr>
        </p:nvSpPr>
        <p:spPr>
          <a:xfrm>
            <a:off x="612775" y="228600"/>
            <a:ext cx="8153400" cy="990600"/>
          </a:xfrm>
        </p:spPr>
        <p:txBody>
          <a:bodyPr/>
          <a:lstStyle/>
          <a:p>
            <a:r>
              <a:rPr lang="es-ES" smtClean="0"/>
              <a:t>Recomendaciones</a:t>
            </a:r>
          </a:p>
        </p:txBody>
      </p:sp>
      <p:sp>
        <p:nvSpPr>
          <p:cNvPr id="3" name="2 Marcador de contenido"/>
          <p:cNvSpPr>
            <a:spLocks noGrp="1"/>
          </p:cNvSpPr>
          <p:nvPr>
            <p:ph sz="quarter" idx="1"/>
          </p:nvPr>
        </p:nvSpPr>
        <p:spPr>
          <a:xfrm>
            <a:off x="612775" y="1600200"/>
            <a:ext cx="8153400" cy="4829175"/>
          </a:xfrm>
        </p:spPr>
        <p:txBody>
          <a:bodyPr/>
          <a:lstStyle/>
          <a:p>
            <a:r>
              <a:rPr lang="es-EC" sz="2800" smtClean="0"/>
              <a:t>Contribuir con el módulo de procesamiento de pcaps a la comunidad de usuarios de Hadoop</a:t>
            </a:r>
          </a:p>
          <a:p>
            <a:pPr lvl="1"/>
            <a:r>
              <a:rPr lang="es-EC" sz="2500" smtClean="0"/>
              <a:t>Hemos compartido nuestra propuesta en foros y esperamos una pronta retroalimentación</a:t>
            </a:r>
            <a:endParaRPr lang="es-ES" sz="2500" smtClean="0"/>
          </a:p>
          <a:p>
            <a:r>
              <a:rPr lang="es-EC" sz="2800" smtClean="0"/>
              <a:t>Los administradores de red podrían adaptar la propuesta que hemos detallado para generar reportes personalizados a sus necesidades</a:t>
            </a:r>
            <a:endParaRPr lang="es-ES" sz="28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7 Marcador de texto"/>
          <p:cNvSpPr>
            <a:spLocks noGrp="1"/>
          </p:cNvSpPr>
          <p:nvPr>
            <p:ph type="body" idx="1"/>
          </p:nvPr>
        </p:nvSpPr>
        <p:spPr/>
        <p:txBody>
          <a:bodyPr/>
          <a:lstStyle/>
          <a:p>
            <a:r>
              <a:rPr lang="es-EC" smtClean="0"/>
              <a:t>GRACIAS</a:t>
            </a:r>
            <a:endParaRPr lang="en-US" smtClean="0"/>
          </a:p>
        </p:txBody>
      </p:sp>
      <p:sp>
        <p:nvSpPr>
          <p:cNvPr id="30723" name="6 Título"/>
          <p:cNvSpPr>
            <a:spLocks noGrp="1"/>
          </p:cNvSpPr>
          <p:nvPr>
            <p:ph type="title"/>
          </p:nvPr>
        </p:nvSpPr>
        <p:spPr/>
        <p:txBody>
          <a:bodyPr/>
          <a:lstStyle/>
          <a:p>
            <a:r>
              <a:rPr lang="es-MX" smtClean="0"/>
              <a:t>¿Preguntas?</a:t>
            </a:r>
            <a:endParaRPr 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Título"/>
          <p:cNvSpPr>
            <a:spLocks noGrp="1"/>
          </p:cNvSpPr>
          <p:nvPr>
            <p:ph type="title"/>
          </p:nvPr>
        </p:nvSpPr>
        <p:spPr>
          <a:xfrm>
            <a:off x="612775" y="228600"/>
            <a:ext cx="8153400" cy="990600"/>
          </a:xfrm>
        </p:spPr>
        <p:txBody>
          <a:bodyPr/>
          <a:lstStyle/>
          <a:p>
            <a:r>
              <a:rPr lang="es-ES" smtClean="0"/>
              <a:t>Descripción del Problema</a:t>
            </a:r>
          </a:p>
        </p:txBody>
      </p:sp>
      <p:sp>
        <p:nvSpPr>
          <p:cNvPr id="3" name="2 Marcador de contenido"/>
          <p:cNvSpPr>
            <a:spLocks noGrp="1"/>
          </p:cNvSpPr>
          <p:nvPr>
            <p:ph sz="quarter" idx="1"/>
          </p:nvPr>
        </p:nvSpPr>
        <p:spPr>
          <a:xfrm>
            <a:off x="612775" y="1600200"/>
            <a:ext cx="8153400" cy="4495800"/>
          </a:xfrm>
        </p:spPr>
        <p:txBody>
          <a:bodyPr/>
          <a:lstStyle/>
          <a:p>
            <a:r>
              <a:rPr lang="es-EC" sz="2400" smtClean="0"/>
              <a:t>Existen herramientas que ayudan al análisis de lo que podría ser un posible ataque en la red</a:t>
            </a:r>
          </a:p>
          <a:p>
            <a:pPr lvl="1"/>
            <a:r>
              <a:rPr lang="es-EC" sz="2000" smtClean="0"/>
              <a:t>Ejemplos: Wireshark, OmniPeek, JpcapDumper</a:t>
            </a:r>
          </a:p>
          <a:p>
            <a:r>
              <a:rPr lang="es-EC" sz="2400" smtClean="0"/>
              <a:t>Problema:</a:t>
            </a:r>
          </a:p>
          <a:p>
            <a:pPr lvl="1"/>
            <a:r>
              <a:rPr lang="es-EC" sz="2000" smtClean="0"/>
              <a:t>No soportan el análisis de una cantidad grande de información (en el orden de los GBs y TBs)</a:t>
            </a:r>
            <a:endParaRPr lang="es-ES" sz="2000" smtClean="0"/>
          </a:p>
          <a:p>
            <a:r>
              <a:rPr lang="es-EC" sz="2400" smtClean="0"/>
              <a:t>Solución: PcapsReports</a:t>
            </a:r>
          </a:p>
          <a:p>
            <a:pPr lvl="1"/>
            <a:r>
              <a:rPr lang="es-EC" sz="2000" smtClean="0"/>
              <a:t>Procesamiento de logs de tráfico de red (en formato pcap)</a:t>
            </a:r>
          </a:p>
          <a:p>
            <a:pPr lvl="1"/>
            <a:r>
              <a:rPr lang="es-EC" sz="2000" smtClean="0"/>
              <a:t>Escalable y distribuida </a:t>
            </a:r>
          </a:p>
          <a:p>
            <a:pPr lvl="1"/>
            <a:r>
              <a:rPr lang="es-EC" sz="2000" smtClean="0"/>
              <a:t>Generación de reportes a partir de dichos logs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20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2000"/>
                                        <p:tgtEl>
                                          <p:spTgt spid="3">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2000"/>
                                        <p:tgtEl>
                                          <p:spTgt spid="3">
                                            <p:txEl>
                                              <p:pRg st="6" end="6"/>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Título"/>
          <p:cNvSpPr>
            <a:spLocks noGrp="1"/>
          </p:cNvSpPr>
          <p:nvPr>
            <p:ph type="title"/>
          </p:nvPr>
        </p:nvSpPr>
        <p:spPr>
          <a:xfrm>
            <a:off x="612775" y="228600"/>
            <a:ext cx="8153400" cy="990600"/>
          </a:xfrm>
        </p:spPr>
        <p:txBody>
          <a:bodyPr/>
          <a:lstStyle/>
          <a:p>
            <a:r>
              <a:rPr lang="es-ES" smtClean="0"/>
              <a:t>Formato Archivos .PCAP</a:t>
            </a:r>
          </a:p>
        </p:txBody>
      </p:sp>
      <p:pic>
        <p:nvPicPr>
          <p:cNvPr id="12291" name="5 Marcador de contenido" descr="formato_pcap"/>
          <p:cNvPicPr>
            <a:picLocks noGrp="1"/>
          </p:cNvPicPr>
          <p:nvPr>
            <p:ph sz="quarter" idx="1"/>
          </p:nvPr>
        </p:nvPicPr>
        <p:blipFill>
          <a:blip r:embed="rId3"/>
          <a:srcRect/>
          <a:stretch>
            <a:fillRect/>
          </a:stretch>
        </p:blipFill>
        <p:spPr>
          <a:xfrm>
            <a:off x="785813" y="1928813"/>
            <a:ext cx="7945437" cy="857250"/>
          </a:xfrm>
        </p:spPr>
      </p:pic>
      <p:sp>
        <p:nvSpPr>
          <p:cNvPr id="5" name="4 Marcador de texto"/>
          <p:cNvSpPr>
            <a:spLocks noGrp="1"/>
          </p:cNvSpPr>
          <p:nvPr>
            <p:ph type="body" idx="4294967295"/>
          </p:nvPr>
        </p:nvSpPr>
        <p:spPr>
          <a:xfrm>
            <a:off x="642938" y="3286125"/>
            <a:ext cx="8177212" cy="2643188"/>
          </a:xfrm>
        </p:spPr>
        <p:txBody>
          <a:bodyPr/>
          <a:lstStyle/>
          <a:p>
            <a:r>
              <a:rPr lang="es-EC" sz="2800" smtClean="0"/>
              <a:t>PCAP (Packet Captured) </a:t>
            </a:r>
          </a:p>
          <a:p>
            <a:pPr lvl="1"/>
            <a:r>
              <a:rPr lang="es-EC" sz="2400" smtClean="0"/>
              <a:t>Formato definido</a:t>
            </a:r>
          </a:p>
          <a:p>
            <a:pPr lvl="1"/>
            <a:r>
              <a:rPr lang="es-EC" sz="2400" smtClean="0"/>
              <a:t>Permite conocer información como:</a:t>
            </a:r>
          </a:p>
          <a:p>
            <a:pPr lvl="2"/>
            <a:r>
              <a:rPr lang="es-EC" sz="2000" smtClean="0"/>
              <a:t>Quién, Qué, Cuándo, Dónde, Cuánto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2000"/>
                                        <p:tgtEl>
                                          <p:spTgt spid="5">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2000"/>
                                        <p:tgtEl>
                                          <p:spTgt spid="5">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fade">
                                      <p:cBhvr>
                                        <p:cTn id="18" dur="2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Título"/>
          <p:cNvSpPr>
            <a:spLocks noGrp="1"/>
          </p:cNvSpPr>
          <p:nvPr>
            <p:ph type="title"/>
          </p:nvPr>
        </p:nvSpPr>
        <p:spPr>
          <a:xfrm>
            <a:off x="612775" y="228600"/>
            <a:ext cx="8153400" cy="990600"/>
          </a:xfrm>
        </p:spPr>
        <p:txBody>
          <a:bodyPr/>
          <a:lstStyle/>
          <a:p>
            <a:r>
              <a:rPr lang="es-ES" smtClean="0"/>
              <a:t>Plataforma utilizada: AWS</a:t>
            </a:r>
          </a:p>
        </p:txBody>
      </p:sp>
      <p:sp>
        <p:nvSpPr>
          <p:cNvPr id="13315" name="2 Marcador de contenido"/>
          <p:cNvSpPr>
            <a:spLocks noGrp="1"/>
          </p:cNvSpPr>
          <p:nvPr>
            <p:ph sz="quarter" idx="1"/>
          </p:nvPr>
        </p:nvSpPr>
        <p:spPr>
          <a:xfrm>
            <a:off x="612775" y="1600200"/>
            <a:ext cx="8153400" cy="4495800"/>
          </a:xfrm>
        </p:spPr>
        <p:txBody>
          <a:bodyPr/>
          <a:lstStyle/>
          <a:p>
            <a:r>
              <a:rPr lang="es-ES" sz="2800" smtClean="0"/>
              <a:t>AWS: Amazon Web Services</a:t>
            </a:r>
          </a:p>
          <a:p>
            <a:r>
              <a:rPr lang="es-ES" sz="2800" smtClean="0"/>
              <a:t>Amazon ha puesto a disposición varios servicios de cloud computing, como:</a:t>
            </a:r>
          </a:p>
          <a:p>
            <a:pPr lvl="1"/>
            <a:r>
              <a:rPr lang="es-ES" sz="2400" smtClean="0"/>
              <a:t>Elastic Compute Cloude (EC2) </a:t>
            </a:r>
            <a:r>
              <a:rPr lang="es-ES" sz="2400" smtClean="0">
                <a:sym typeface="Wingdings" pitchFamily="2" charset="2"/>
              </a:rPr>
              <a:t> servicios de infraestructura</a:t>
            </a:r>
            <a:endParaRPr lang="es-ES" sz="2400" smtClean="0"/>
          </a:p>
          <a:p>
            <a:pPr lvl="2"/>
            <a:r>
              <a:rPr lang="es-ES" sz="2000" smtClean="0"/>
              <a:t>Asignación de computadores (virtualizados) bajo demanda</a:t>
            </a:r>
          </a:p>
          <a:p>
            <a:pPr lvl="1"/>
            <a:r>
              <a:rPr lang="es-ES" sz="2400" smtClean="0"/>
              <a:t>Simple Storage Service (Amazon S3)</a:t>
            </a:r>
          </a:p>
          <a:p>
            <a:pPr lvl="2"/>
            <a:r>
              <a:rPr lang="es-ES" sz="2000" smtClean="0"/>
              <a:t>Almacenamiento escalable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Título"/>
          <p:cNvSpPr>
            <a:spLocks noGrp="1"/>
          </p:cNvSpPr>
          <p:nvPr>
            <p:ph type="title"/>
          </p:nvPr>
        </p:nvSpPr>
        <p:spPr>
          <a:xfrm>
            <a:off x="612775" y="228600"/>
            <a:ext cx="8153400" cy="990600"/>
          </a:xfrm>
        </p:spPr>
        <p:txBody>
          <a:bodyPr/>
          <a:lstStyle/>
          <a:p>
            <a:r>
              <a:rPr lang="es-ES" smtClean="0"/>
              <a:t>Plataforma utilizada: Hadoop</a:t>
            </a:r>
          </a:p>
        </p:txBody>
      </p:sp>
      <p:sp>
        <p:nvSpPr>
          <p:cNvPr id="14339" name="2 Marcador de contenido"/>
          <p:cNvSpPr>
            <a:spLocks noGrp="1"/>
          </p:cNvSpPr>
          <p:nvPr>
            <p:ph sz="quarter" idx="1"/>
          </p:nvPr>
        </p:nvSpPr>
        <p:spPr>
          <a:xfrm>
            <a:off x="612775" y="1600200"/>
            <a:ext cx="8153400" cy="4495800"/>
          </a:xfrm>
        </p:spPr>
        <p:txBody>
          <a:bodyPr/>
          <a:lstStyle/>
          <a:p>
            <a:r>
              <a:rPr lang="es-ES" sz="2400" smtClean="0"/>
              <a:t>Varios componentes importantes, como:</a:t>
            </a:r>
          </a:p>
          <a:p>
            <a:pPr lvl="1"/>
            <a:r>
              <a:rPr lang="es-ES" sz="2100" smtClean="0"/>
              <a:t>Hadoop common</a:t>
            </a:r>
          </a:p>
          <a:p>
            <a:pPr lvl="2"/>
            <a:r>
              <a:rPr lang="es-ES" sz="1800" smtClean="0"/>
              <a:t>Computación distribuida y escalable</a:t>
            </a:r>
          </a:p>
          <a:p>
            <a:pPr lvl="2"/>
            <a:r>
              <a:rPr lang="es-ES" sz="1800" smtClean="0"/>
              <a:t>Implementa paradigma MapReduce, basado en principios desarrollados por Google</a:t>
            </a:r>
          </a:p>
          <a:p>
            <a:pPr lvl="1"/>
            <a:r>
              <a:rPr lang="es-ES" sz="2000" smtClean="0"/>
              <a:t>Hadoop Distributed File System (HDFS)</a:t>
            </a:r>
          </a:p>
          <a:p>
            <a:pPr lvl="2"/>
            <a:r>
              <a:rPr lang="es-ES" sz="1800" smtClean="0"/>
              <a:t>Almacenamiento escalable de datos</a:t>
            </a:r>
            <a:endParaRPr lang="es-ES" sz="2700" smtClean="0"/>
          </a:p>
          <a:p>
            <a:r>
              <a:rPr lang="es-ES" sz="2400" smtClean="0"/>
              <a:t>Cuenta con el apoyo de gigantes como</a:t>
            </a:r>
          </a:p>
          <a:p>
            <a:pPr lvl="1"/>
            <a:r>
              <a:rPr lang="es-ES" sz="2000" smtClean="0"/>
              <a:t>Yahoo!</a:t>
            </a:r>
          </a:p>
          <a:p>
            <a:pPr lvl="1"/>
            <a:r>
              <a:rPr lang="es-ES" sz="2000" smtClean="0"/>
              <a:t>Facebook</a:t>
            </a:r>
          </a:p>
          <a:p>
            <a:r>
              <a:rPr lang="es-ES" sz="2400" smtClean="0"/>
              <a:t>Procesamiento masivo de datos de manera distribuida</a:t>
            </a:r>
          </a:p>
          <a:p>
            <a:endParaRPr lang="es-ES" sz="24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3 Título"/>
          <p:cNvSpPr>
            <a:spLocks noGrp="1"/>
          </p:cNvSpPr>
          <p:nvPr>
            <p:ph type="title"/>
          </p:nvPr>
        </p:nvSpPr>
        <p:spPr/>
        <p:txBody>
          <a:bodyPr/>
          <a:lstStyle/>
          <a:p>
            <a:r>
              <a:rPr lang="es-EC" smtClean="0"/>
              <a:t>Diseño</a:t>
            </a:r>
            <a:endParaRPr lang="en-US" smtClean="0"/>
          </a:p>
        </p:txBody>
      </p:sp>
      <p:sp>
        <p:nvSpPr>
          <p:cNvPr id="15363" name="Text Placeholder 5"/>
          <p:cNvSpPr>
            <a:spLocks noGrp="1"/>
          </p:cNvSpPr>
          <p:nvPr>
            <p:ph type="body" idx="1"/>
          </p:nvPr>
        </p:nvSpPr>
        <p:spPr/>
        <p:txBody>
          <a:bodyPr/>
          <a:lstStyle/>
          <a:p>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Título"/>
          <p:cNvSpPr>
            <a:spLocks noGrp="1"/>
          </p:cNvSpPr>
          <p:nvPr>
            <p:ph type="title"/>
          </p:nvPr>
        </p:nvSpPr>
        <p:spPr>
          <a:xfrm>
            <a:off x="612775" y="228600"/>
            <a:ext cx="8153400" cy="990600"/>
          </a:xfrm>
        </p:spPr>
        <p:txBody>
          <a:bodyPr/>
          <a:lstStyle/>
          <a:p>
            <a:r>
              <a:rPr lang="es-ES" smtClean="0"/>
              <a:t>Diseño General</a:t>
            </a:r>
          </a:p>
        </p:txBody>
      </p:sp>
      <p:pic>
        <p:nvPicPr>
          <p:cNvPr id="16387" name="3 Marcador de contenido" descr="diseño_general"/>
          <p:cNvPicPr>
            <a:picLocks noGrp="1"/>
          </p:cNvPicPr>
          <p:nvPr>
            <p:ph sz="quarter" idx="1"/>
          </p:nvPr>
        </p:nvPicPr>
        <p:blipFill>
          <a:blip r:embed="rId3"/>
          <a:srcRect/>
          <a:stretch>
            <a:fillRect/>
          </a:stretch>
        </p:blipFill>
        <p:spPr>
          <a:xfrm>
            <a:off x="71438" y="1571625"/>
            <a:ext cx="9001125" cy="5072063"/>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4 Marcador de texto"/>
          <p:cNvSpPr>
            <a:spLocks noGrp="1"/>
          </p:cNvSpPr>
          <p:nvPr>
            <p:ph type="body" idx="1"/>
          </p:nvPr>
        </p:nvSpPr>
        <p:spPr/>
        <p:txBody>
          <a:bodyPr/>
          <a:lstStyle/>
          <a:p>
            <a:endParaRPr lang="en-US" smtClean="0"/>
          </a:p>
        </p:txBody>
      </p:sp>
      <p:sp>
        <p:nvSpPr>
          <p:cNvPr id="17411" name="3 Título"/>
          <p:cNvSpPr>
            <a:spLocks noGrp="1"/>
          </p:cNvSpPr>
          <p:nvPr>
            <p:ph type="title"/>
          </p:nvPr>
        </p:nvSpPr>
        <p:spPr/>
        <p:txBody>
          <a:bodyPr/>
          <a:lstStyle/>
          <a:p>
            <a:r>
              <a:rPr lang="es-EC" smtClean="0"/>
              <a:t>Implementación</a:t>
            </a:r>
            <a:endParaRPr lang="en-US"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Overr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Overr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Overr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Overr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rmedio">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Intermedio">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Intermedio">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Intermedio">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Intermedio">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Override>
</file>

<file path=ppt/theme/themeOverride2.xml><?xml version="1.0" encoding="utf-8"?>
<a:themeOverride xmlns:a="http://schemas.openxmlformats.org/drawingml/2006/main">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Intermedio">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Intermedio">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Override>
</file>

<file path=ppt/theme/themeOverride3.xml><?xml version="1.0" encoding="utf-8"?>
<a:themeOverride xmlns:a="http://schemas.openxmlformats.org/drawingml/2006/main">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Intermedio">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Intermedio">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Override>
</file>

<file path=ppt/theme/themeOverride4.xml><?xml version="1.0" encoding="utf-8"?>
<a:themeOverride xmlns:a="http://schemas.openxmlformats.org/drawingml/2006/main">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Intermedio">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Intermedio">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Median</Template>
  <TotalTime>1666</TotalTime>
  <Words>1741</Words>
  <Application>Microsoft Office PowerPoint</Application>
  <PresentationFormat>Presentación en pantalla (4:3)</PresentationFormat>
  <Paragraphs>164</Paragraphs>
  <Slides>22</Slides>
  <Notes>9</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22</vt:i4>
      </vt:variant>
    </vt:vector>
  </HeadingPairs>
  <TitlesOfParts>
    <vt:vector size="28" baseType="lpstr">
      <vt:lpstr>Tw Cen MT</vt:lpstr>
      <vt:lpstr>Arial</vt:lpstr>
      <vt:lpstr>Wingdings</vt:lpstr>
      <vt:lpstr>Wingdings 2</vt:lpstr>
      <vt:lpstr>Calibri</vt:lpstr>
      <vt:lpstr>Intermedio</vt:lpstr>
      <vt:lpstr>MÓDULO DE GENERACIÓN DE REPORTES GRÁFICOS DE UNA HONEYNET A PARTIR DE LOS LOGS TCPDUMPS</vt:lpstr>
      <vt:lpstr>Marco Teórico: Honeynets</vt:lpstr>
      <vt:lpstr>Descripción del Problema</vt:lpstr>
      <vt:lpstr>Formato Archivos .PCAP</vt:lpstr>
      <vt:lpstr>Plataforma utilizada: AWS</vt:lpstr>
      <vt:lpstr>Plataforma utilizada: Hadoop</vt:lpstr>
      <vt:lpstr>Diseño</vt:lpstr>
      <vt:lpstr>Diseño General</vt:lpstr>
      <vt:lpstr>Implementación</vt:lpstr>
      <vt:lpstr>Detalles de Implementación</vt:lpstr>
      <vt:lpstr>Reportes</vt:lpstr>
      <vt:lpstr>Trafico de IP por País</vt:lpstr>
      <vt:lpstr>Tráfico IP - Mes</vt:lpstr>
      <vt:lpstr>Trafico por Hora y Día</vt:lpstr>
      <vt:lpstr>Pruebas Realizadas</vt:lpstr>
      <vt:lpstr>Pruebas de Eficacia</vt:lpstr>
      <vt:lpstr>Pruebas de Eficiencia</vt:lpstr>
      <vt:lpstr>Pruebas de Eficiencia</vt:lpstr>
      <vt:lpstr>Conclusiones y Recomendaciones</vt:lpstr>
      <vt:lpstr>Conclusiones</vt:lpstr>
      <vt:lpstr>Recomendaciones</vt:lpstr>
      <vt:lpstr>¿Preguntas?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MÓDULO DE GENERACIÓN DE REPORTES GRÁFICOS DE UNA HONEYNET A PARTIR DE LOS LOGS TCPDUMPS</dc:title>
  <dc:creator>Denisse</dc:creator>
  <cp:lastModifiedBy>kenjjime</cp:lastModifiedBy>
  <cp:revision>135</cp:revision>
  <dcterms:created xsi:type="dcterms:W3CDTF">2009-09-30T00:42:21Z</dcterms:created>
  <dcterms:modified xsi:type="dcterms:W3CDTF">2009-11-09T16:17:12Z</dcterms:modified>
</cp:coreProperties>
</file>