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82" r:id="rId20"/>
    <p:sldId id="274" r:id="rId21"/>
    <p:sldId id="276" r:id="rId22"/>
    <p:sldId id="277" r:id="rId23"/>
    <p:sldId id="278" r:id="rId24"/>
    <p:sldId id="279" r:id="rId25"/>
    <p:sldId id="280" r:id="rId26"/>
    <p:sldId id="284" r:id="rId27"/>
    <p:sldId id="281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9E136B-7138-4337-9346-724B1F03A0C2}" type="datetimeFigureOut">
              <a:rPr lang="es-ES"/>
              <a:pPr>
                <a:defRPr/>
              </a:pPr>
              <a:t>09/11/2009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B1E5FD-35CA-4919-8B85-BF8191B10F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78091A-4819-46D8-BACC-A25F777B9005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FF2B-EE55-4B71-B234-622059C7F37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BF739-E8ED-4B0D-974C-33CFF4BE23F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FA1F2-7865-41C5-80FE-38FC41FCF4A6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6C1E8-2BD4-413D-9DCB-50885103D32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35B61D-22D1-45F8-8ED1-AEB52528B1A6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75E1BF-57D2-46E0-899E-774BF1D9575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0E8615-BBBC-49FF-B6B0-6472E6FC0565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1AB097-F580-4597-AD72-89959ECC65B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C8FB3C-6DB1-43DB-BF0F-EE84A32276A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4A137-5FDE-45FE-A91F-E06909F51734}" type="slidenum">
              <a:rPr lang="es-ES" smtClean="0"/>
              <a:pPr>
                <a:defRPr/>
              </a:pPr>
              <a:t>19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878216-52B3-43FD-9D02-E60C191AB96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0C75A2-DEB1-431F-9437-CB5AF2E971B5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E3882A-583B-41B0-97B8-49A70A172EE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59326-7B02-40C8-A8FB-F004000DEEB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CBED5-706A-4E48-8A7F-14E5D95A9C3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9714D5-DDD2-4A69-BFDB-67E4CC5FBE4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64565-57AF-403C-814A-C930F061AB2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0B9BBD-5D42-4D2B-A56B-E79C92164AF8}" type="slidenum">
              <a:rPr lang="es-ES" smtClean="0"/>
              <a:pPr>
                <a:defRPr/>
              </a:pPr>
              <a:t>26</a:t>
            </a:fld>
            <a:endParaRPr lang="es-E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884D77-2290-4772-93C2-58D9DC65EDA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FD719B-A7E2-4365-98AD-D293B4AE31B6}" type="slidenum">
              <a:rPr lang="es-ES" smtClean="0"/>
              <a:pPr>
                <a:defRPr/>
              </a:pPr>
              <a:t>28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293DA-A7BC-4F1E-9EBF-05AA04E48AE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5E16F4-2A67-4605-9E7C-8AD71AA229B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5CA19-4BF3-4951-8793-741C1935C92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A26822-C46C-43AA-BE4D-9C7C17D66C2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B1FBEC-A913-4BD9-9DEA-2E9F6EF36405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F4378-301B-44FF-BEFA-424F40B3E68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F50E24-AA25-4560-9346-5C9FE310392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160F5B-5C2F-4187-9A63-DD90C2E1F356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58080-ED6C-4B35-8FBD-24ED9F4C8A6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BAEA38-8DE6-492A-A15A-F7C9799D387E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F75BD-039C-4778-AAA8-C265158937E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24A2FC-B484-475E-85C3-19AB4F61ACB7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DAD1C7-5421-4815-90C6-4A64CB20799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F8D681-BA18-476A-89C5-988A16E2AA74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A05FB9-BC16-4291-92EC-4BF07320977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E74BBA-3407-4A16-9500-A60172485D51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C3C58-7E88-4D88-A4EC-858FDC38F06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B274A1-9216-4AED-BC88-34B6B7A77F82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FF09DF-8EEB-4AE2-AB07-75AF0FE1FC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5D2B5C-9D2D-4513-8E06-16CC40C0F6CF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9B585-1B54-4A27-B966-B911A5F45F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6219B7-6FE9-4290-8447-88D8869454B9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3D7C1-4EC7-4E91-A026-C64E1DDDAB2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AFA812-9C4C-404C-BB88-6FE442AB32FE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ADDB86-E52D-410F-BB28-B03A6CEB90B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7A72FA-37D3-44BB-9C06-431E5C7F67D0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C99BFF-2AFD-48A9-B8C2-E7D9207C360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BEDC0A-ED14-41F6-BE51-55CDBD3B8E22}" type="datetimeFigureOut">
              <a:rPr lang="en-US"/>
              <a:pPr>
                <a:defRPr/>
              </a:pPr>
              <a:t>11/9/2009</a:t>
            </a:fld>
            <a:endParaRPr lang="en-US" dirty="0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CB5F6-3C70-4972-9536-049ED8AA41B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A872BF-A247-40D1-8491-7A29102327CA}" type="datetimeFigureOut">
              <a:rPr lang="en-US"/>
              <a:pPr>
                <a:defRPr/>
              </a:pPr>
              <a:t>11/9/2009</a:t>
            </a:fld>
            <a:endParaRPr lang="en-US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0B5B2D9-7950-4454-9676-F757B2EB59BC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iche.espol.edu.ec/archivos/carrera_espol.gif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n 1" descr="LogoFen_Sel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14313"/>
            <a:ext cx="7143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88" y="1428750"/>
            <a:ext cx="7358062" cy="478631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Tesis de Grado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Presentado por: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Luis Humberto Pacheco Varas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Pablo Daniel Paredes Aguilar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Ronnie Rodolfo Pisculla Astudillo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Director: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Eco. Pedro Gando </a:t>
            </a:r>
            <a:r>
              <a:rPr lang="es-ES" sz="1400" b="1" dirty="0" err="1" smtClean="0">
                <a:latin typeface="Arial" pitchFamily="34" charset="0"/>
                <a:cs typeface="Arial" pitchFamily="34" charset="0"/>
              </a:rPr>
              <a:t>Cañarte</a:t>
            </a:r>
            <a:endParaRPr lang="es-ES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625" y="214313"/>
          <a:ext cx="8358244" cy="714380"/>
        </p:xfrm>
        <a:graphic>
          <a:graphicData uri="http://schemas.openxmlformats.org/drawingml/2006/table">
            <a:tbl>
              <a:tblPr/>
              <a:tblGrid>
                <a:gridCol w="813633"/>
                <a:gridCol w="6687356"/>
                <a:gridCol w="857255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 dirty="0">
                        <a:solidFill>
                          <a:srgbClr val="CC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 dirty="0">
                          <a:latin typeface="Times New Roman"/>
                          <a:ea typeface="Times New Roman"/>
                          <a:cs typeface="Times New Roman"/>
                        </a:rPr>
                        <a:t>ESCUELA SUPERIOR POLITECNICA DEL  LITORAL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 dirty="0">
                          <a:latin typeface="Arial Black"/>
                          <a:ea typeface="Times New Roman"/>
                          <a:cs typeface="Times New Roman"/>
                        </a:rPr>
                        <a:t>FACULTAD DE </a:t>
                      </a:r>
                      <a:r>
                        <a:rPr lang="es-ES" sz="1400" b="1" dirty="0" smtClean="0">
                          <a:latin typeface="Arial Black"/>
                          <a:ea typeface="Times New Roman"/>
                          <a:cs typeface="Times New Roman"/>
                        </a:rPr>
                        <a:t>ECONOMIA Y NEGOCIOS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-1905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26" name="Picture 2" descr="http://www.iche.espol.edu.ec/archivos/carrera_espol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71500" y="214313"/>
            <a:ext cx="6429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ANALISIS DE LOS PRECIOS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71563" y="857250"/>
            <a:ext cx="771525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PRECIO LOCAL: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Los principales compradores (Trade Map) de la malanga a nivel mundial son:</a:t>
            </a:r>
            <a:endParaRPr lang="es-ES" sz="12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357438" y="2071688"/>
          <a:ext cx="4500593" cy="4135449"/>
        </p:xfrm>
        <a:graphic>
          <a:graphicData uri="http://schemas.openxmlformats.org/drawingml/2006/table">
            <a:tbl>
              <a:tblPr/>
              <a:tblGrid>
                <a:gridCol w="1141731"/>
                <a:gridCol w="3358862"/>
              </a:tblGrid>
              <a:tr h="5939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PRECIO </a:t>
                      </a: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 KILO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83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PERIODO: 2002 – 2008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AÑO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PRECIO POR KILO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$ 0.32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$ 0.26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$ 0.57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$ 0.36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$ 0.52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$ 0.58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$ 0.84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Fuente: Banco Central Del Ecuador.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5429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Elaborado Por: Autores Del Proyecto.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42333" marR="423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CuadroTexto"/>
          <p:cNvSpPr txBox="1">
            <a:spLocks noChangeArrowheads="1"/>
          </p:cNvSpPr>
          <p:nvPr/>
        </p:nvSpPr>
        <p:spPr bwMode="auto">
          <a:xfrm>
            <a:off x="1214438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ANALISIS DE LOS PRECIOS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214438" y="928688"/>
            <a:ext cx="771525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PRECIO INTERNACIONAL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La pagina web Trade Map nos facilita estimar los precios internacionales de la Malanga enfocándonos en España y sus principales proveedores.</a:t>
            </a:r>
            <a:endParaRPr lang="es-ES" sz="12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00188" y="2286000"/>
          <a:ext cx="7000875" cy="4024313"/>
        </p:xfrm>
        <a:graphic>
          <a:graphicData uri="http://schemas.openxmlformats.org/drawingml/2006/table">
            <a:tbl>
              <a:tblPr/>
              <a:tblGrid>
                <a:gridCol w="1844177"/>
                <a:gridCol w="1844177"/>
                <a:gridCol w="1695757"/>
                <a:gridCol w="808406"/>
                <a:gridCol w="808406"/>
              </a:tblGrid>
              <a:tr h="22409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Lista de los mercados proveedores para un producto importado por España en 2007 </a:t>
                      </a: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9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Producto : 071490 las demas raices y tuberculos similares ricos en feculas o en inulina,</a:t>
                      </a: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90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5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Exportadores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Indicadores comerciales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199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Valor importada en 2007, miles de USD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Cantidad importada en 2007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Unidad de medida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Valor por Kilogramo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'Mundo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3101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4195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0,74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'Níger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1613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2531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0,64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'Burkina Faso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476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535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0,89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'Malí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276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432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0,64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'Ghana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261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1,09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'China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206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0,68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047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'Estados Unidos de América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2,06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'Países Bajos (Holanda)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0,88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'Costa Rica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1,10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'Nigeria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0,74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'Ecuador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Toneladas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7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  0,46 </a:t>
                      </a:r>
                    </a:p>
                  </a:txBody>
                  <a:tcPr marL="6303" marR="6303" marT="6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09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Fuentes : Cálculos del CCI basados en estadísticas de COMTRADE.</a:t>
                      </a: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03" marR="6303" marT="63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CuadroTexto"/>
          <p:cNvSpPr txBox="1">
            <a:spLocks noChangeArrowheads="1"/>
          </p:cNvSpPr>
          <p:nvPr/>
        </p:nvSpPr>
        <p:spPr bwMode="auto">
          <a:xfrm>
            <a:off x="1214438" y="357188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COMERCIALIZACION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71563" y="785813"/>
            <a:ext cx="77152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300">
                <a:solidFill>
                  <a:srgbClr val="333333"/>
                </a:solidFill>
              </a:rPr>
              <a:t>ESTRATEGIA DE OUTSOURCING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3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300">
                <a:solidFill>
                  <a:srgbClr val="333333"/>
                </a:solidFill>
              </a:rPr>
              <a:t>Para efectos de crear estabilidad inicialmente en el negocio, se establece que el socio comercial será un bróker de negocios (Bróker MKV), para que sea el intermediario entre nosotros productores y los mercados mayoristas españoles.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3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300"/>
              <a:t>De esta manera cargamos un gasto de comisión del bróker (inicialmente), hasta conocer quienes serán nuestros clientes, para luego tomar las riendas propias para el desarrollo comercial del producto.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2857500"/>
            <a:ext cx="4090987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MARKETING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00125" y="785813"/>
            <a:ext cx="6929438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ESTRATEGIA: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Posicionar las propiedades del producto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Empaque del producto llamativo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PROPUESTA DE VALOR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Valor vitamínico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Producción orgánica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ESTRATEGIA DE MERCADO</a:t>
            </a:r>
            <a:endParaRPr lang="es-ES" sz="12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La estrategia empleada (ENFOQUE) por la organización es adoptada, por: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Grupo de personas que añoran su tierra natal (emigrantes latinoamericanos)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Europeos que prefieren enteramente productos que sean elaborados enteramente orgánicos.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TECNICO Y ORGANIZACIONAL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00125" y="928688"/>
            <a:ext cx="6929438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PROCESO PRODUCTIVO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Existen 12 procesos que a nuestro criterio se desarrolla en la producción de la Malanga: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200">
              <a:solidFill>
                <a:srgbClr val="333333"/>
              </a:solidFill>
            </a:endParaRPr>
          </a:p>
          <a:p>
            <a:pPr>
              <a:tabLst>
                <a:tab pos="180975" algn="l"/>
                <a:tab pos="269875" algn="l"/>
              </a:tabLst>
            </a:pPr>
            <a:r>
              <a:rPr lang="es-ES" sz="1200"/>
              <a:t>Preparacion     Arado                       Limpieza       Abono Sembrado        Mantenimiento         Fumigacion  Cosecha Depuracion      Pre-empaque           Empaque-Embalaje Control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200"/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200"/>
              <a:t>Para determinar el tamaño de la planta se tiene tres opciones y sus variables: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20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143000" y="3643313"/>
          <a:ext cx="7286625" cy="1212850"/>
        </p:xfrm>
        <a:graphic>
          <a:graphicData uri="http://schemas.openxmlformats.org/drawingml/2006/table">
            <a:tbl>
              <a:tblPr/>
              <a:tblGrid>
                <a:gridCol w="1655931"/>
                <a:gridCol w="1783682"/>
                <a:gridCol w="1103309"/>
                <a:gridCol w="1175895"/>
                <a:gridCol w="1567860"/>
              </a:tblGrid>
              <a:tr h="20002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RESUMEN DE LAS VARIABLES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OPCIONES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PRODUCC. (TN/AÑO)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INVERSION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COST VAR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USO TIERRA Ha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10.840,00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0,64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6,5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10.440,00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0,64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19,5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16.040,00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0,76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Fuente: Los Autores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 dirty="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CuadroTexto"/>
          <p:cNvSpPr txBox="1">
            <a:spLocks noChangeArrowheads="1"/>
          </p:cNvSpPr>
          <p:nvPr/>
        </p:nvSpPr>
        <p:spPr bwMode="auto">
          <a:xfrm>
            <a:off x="1000125" y="500063"/>
            <a:ext cx="8143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TECNICO Y ORGANIZACIONAL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00125" y="1304925"/>
            <a:ext cx="69294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La opción necesaria y optima es la A por lo que adjuntamos un detalle de la opción:</a:t>
            </a:r>
            <a:endParaRPr lang="es-ES" sz="1200"/>
          </a:p>
          <a:p>
            <a:pPr algn="just">
              <a:tabLst>
                <a:tab pos="180975" algn="l"/>
                <a:tab pos="269875" algn="l"/>
              </a:tabLst>
            </a:pPr>
            <a:endParaRPr lang="es-ES" sz="1200"/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2071688"/>
            <a:ext cx="756920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643063" y="1571625"/>
          <a:ext cx="6072187" cy="4572000"/>
        </p:xfrm>
        <a:graphic>
          <a:graphicData uri="http://schemas.openxmlformats.org/drawingml/2006/table">
            <a:tbl>
              <a:tblPr/>
              <a:tblGrid>
                <a:gridCol w="1004642"/>
                <a:gridCol w="1875128"/>
                <a:gridCol w="2105107"/>
                <a:gridCol w="1087352"/>
              </a:tblGrid>
              <a:tr h="17422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Capacidad de la Hacienda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3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Ha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10000 m2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0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Cuadra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 m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m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cm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 cm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planta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tiene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m de espacio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225"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Cuadra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tiene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       100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plantas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Ha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tiene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    9.900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plantas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Ha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tiene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   19.800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plantas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225"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planta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produce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lbs.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12200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plantas producen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12810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lbs.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12200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plantas producen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5.822,73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Kg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12200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plantas producen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6,42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Ton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4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Fuente: Consejo Consultivo de Hortalizas Ecuador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Calibri"/>
                      </a:endParaRPr>
                    </a:p>
                  </a:txBody>
                  <a:tcPr marL="38037" marR="380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734" name="4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TECNICO Y ORGANIZACIONAL</a:t>
            </a:r>
          </a:p>
        </p:txBody>
      </p:sp>
      <p:sp>
        <p:nvSpPr>
          <p:cNvPr id="28735" name="Rectangle 3"/>
          <p:cNvSpPr>
            <a:spLocks noChangeArrowheads="1"/>
          </p:cNvSpPr>
          <p:nvPr/>
        </p:nvSpPr>
        <p:spPr bwMode="auto">
          <a:xfrm>
            <a:off x="1000125" y="928688"/>
            <a:ext cx="69294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La capacidad de la hacienda (producción) es mencionada a continuación:</a:t>
            </a:r>
            <a:endParaRPr lang="es-ES" sz="1200"/>
          </a:p>
          <a:p>
            <a:pPr algn="just">
              <a:tabLst>
                <a:tab pos="180975" algn="l"/>
                <a:tab pos="269875" algn="l"/>
              </a:tabLst>
            </a:pPr>
            <a:endParaRPr lang="es-E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agen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1500188"/>
            <a:ext cx="3214687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4 CuadroTexto"/>
          <p:cNvSpPr txBox="1">
            <a:spLocks noChangeArrowheads="1"/>
          </p:cNvSpPr>
          <p:nvPr/>
        </p:nvSpPr>
        <p:spPr bwMode="auto">
          <a:xfrm>
            <a:off x="2143125" y="285750"/>
            <a:ext cx="6286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TECNICO Y ORGANIZACIONAL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571750" y="928688"/>
            <a:ext cx="69294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>
                <a:solidFill>
                  <a:srgbClr val="333333"/>
                </a:solidFill>
              </a:rPr>
              <a:t>GRAFICO DE LA HACIENDA (GRAMALOTE)</a:t>
            </a:r>
            <a:endParaRPr lang="es-ES" sz="1400" b="1"/>
          </a:p>
          <a:p>
            <a:pPr algn="just">
              <a:tabLst>
                <a:tab pos="180975" algn="l"/>
                <a:tab pos="269875" algn="l"/>
              </a:tabLst>
            </a:pPr>
            <a:endParaRPr lang="es-ES" sz="1400" b="1"/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4429125"/>
            <a:ext cx="42481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FINANCIERO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00125" y="785813"/>
            <a:ext cx="69294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>
                <a:solidFill>
                  <a:srgbClr val="333333"/>
                </a:solidFill>
              </a:rPr>
              <a:t>Estimación de los ingresos, para efectos de la construcción de la tabla de ingresos se considera que el precio inicial es de USD 1,06 (2009)</a:t>
            </a:r>
            <a:endParaRPr lang="es-ES" sz="1400" b="1"/>
          </a:p>
        </p:txBody>
      </p:sp>
      <p:pic>
        <p:nvPicPr>
          <p:cNvPr id="30724" name="Picture 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643063"/>
            <a:ext cx="6858000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FINANCIERO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000125" y="857250"/>
            <a:ext cx="69294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>
                <a:solidFill>
                  <a:srgbClr val="333333"/>
                </a:solidFill>
              </a:rPr>
              <a:t>Estimación de los costos de la producción en términos anuales para el periodo que dura el proyecto (5 años, 2009 – 2013)</a:t>
            </a:r>
            <a:endParaRPr lang="es-ES" sz="1400" b="1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500188"/>
            <a:ext cx="6929437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CuadroTexto"/>
          <p:cNvSpPr txBox="1">
            <a:spLocks noChangeArrowheads="1"/>
          </p:cNvSpPr>
          <p:nvPr/>
        </p:nvSpPr>
        <p:spPr bwMode="auto">
          <a:xfrm>
            <a:off x="500063" y="1571625"/>
            <a:ext cx="792956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/>
              <a:t>TITULO</a:t>
            </a:r>
            <a:r>
              <a:rPr lang="es-ES" sz="3200"/>
              <a:t> 	 </a:t>
            </a:r>
          </a:p>
          <a:p>
            <a:pPr algn="ctr"/>
            <a:r>
              <a:rPr lang="es-ES" sz="3200"/>
              <a:t> </a:t>
            </a:r>
          </a:p>
          <a:p>
            <a:pPr algn="ctr"/>
            <a:r>
              <a:rPr lang="es-ES" sz="3200"/>
              <a:t>Proyecto de Inversión para la Ixportación del Producto Agrícola No Tradicional Malanga hacia el Mercado Español.</a:t>
            </a:r>
          </a:p>
          <a:p>
            <a:pPr algn="ctr"/>
            <a:endParaRPr lang="es-E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 CuadroTexto"/>
          <p:cNvSpPr txBox="1">
            <a:spLocks noChangeArrowheads="1"/>
          </p:cNvSpPr>
          <p:nvPr/>
        </p:nvSpPr>
        <p:spPr bwMode="auto">
          <a:xfrm>
            <a:off x="1000125" y="571500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FINANCIERO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000125" y="1071563"/>
            <a:ext cx="69294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>
                <a:solidFill>
                  <a:srgbClr val="333333"/>
                </a:solidFill>
              </a:rPr>
              <a:t>Estimación de los gastos, por los 5 años (2009 -2013) tanto directos como indirectos se muestran en los adjuntos:</a:t>
            </a:r>
            <a:endParaRPr lang="es-ES" sz="1400" b="1"/>
          </a:p>
        </p:txBody>
      </p:sp>
      <p:pic>
        <p:nvPicPr>
          <p:cNvPr id="32772" name="Picture 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928813"/>
            <a:ext cx="7072312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CuadroTexto"/>
          <p:cNvSpPr txBox="1">
            <a:spLocks noChangeArrowheads="1"/>
          </p:cNvSpPr>
          <p:nvPr/>
        </p:nvSpPr>
        <p:spPr bwMode="auto">
          <a:xfrm>
            <a:off x="1000125" y="357188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FINANCIERO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071563" y="785813"/>
            <a:ext cx="6929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>
                <a:solidFill>
                  <a:srgbClr val="333333"/>
                </a:solidFill>
              </a:rPr>
              <a:t>INVERSION</a:t>
            </a:r>
            <a:endParaRPr lang="es-ES" sz="1400" b="1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357438" y="1071563"/>
          <a:ext cx="5143500" cy="5057775"/>
        </p:xfrm>
        <a:graphic>
          <a:graphicData uri="http://schemas.openxmlformats.org/drawingml/2006/table">
            <a:tbl>
              <a:tblPr/>
              <a:tblGrid>
                <a:gridCol w="2539214"/>
                <a:gridCol w="868106"/>
                <a:gridCol w="868106"/>
                <a:gridCol w="868106"/>
              </a:tblGrid>
              <a:tr h="12632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DETALLE DE INVERSION INICIAL CON DEPRECIACION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CONCEPTO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VALOR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VIDA UTIL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DEPREC.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342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ACTIVO FIJO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INSTALACIONES Y EDIFICIOS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4.750,00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$ 237,50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Reservorio de Agua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650,00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$ 32,50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Cisterna de Limpieza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400,00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$ 20,00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Galpón de Almacenaje (12 x 7 mts)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1.200,00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$ 60,00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Oficinas de Administración ( 8 x 8 mts)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2.500,00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$ 125,00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EQUIPOS DE COMPUTACION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630,00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$ 126,00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Router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$ 20,00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Modem para Internet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80,00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$ 16,00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Computador / Impresora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350,00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$ 70,00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Teléfono - Fax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$ 20,00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MUEBLES Y ENSERES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310,00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$ 31,00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Mesa de Computadora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$ 10,00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Sillas ejecutivas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80,00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$ 8,00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Escritorios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130,00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$ 13,00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HERRAMIENTAS Y EQUIPOS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4.550,00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$ 455,00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Radios Motorola (2 und)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300,00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$ 30,00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Bomba para fumigación (15 galones)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300,00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$ 30,00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Montacargas Manual PK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650,00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$ 65,00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Correas transportadoras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950,00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$ 95,00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Balanza Eléctrica 300 Kg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350,00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$ 35,00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Sistema de lavado en lluvia Marck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1.100,00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$ 110,00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Laminadora de empaque seguro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900,00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$ 90,00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26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Fuente: Los Autores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$ 849,50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11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311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ACTIVO DIFERIDO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Registro como exportador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10,00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Constitución compañía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150,00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Estudio de factibilidad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ACTIVOS TOTALES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10.500,00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9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ACTIVOS FIJOS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10.240,00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311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Fuente: Los Autores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FINANCIERO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000125" y="857250"/>
            <a:ext cx="6929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>
                <a:solidFill>
                  <a:srgbClr val="333333"/>
                </a:solidFill>
              </a:rPr>
              <a:t>NECESIDAD DE FINANCIAMIENTO</a:t>
            </a:r>
            <a:endParaRPr lang="es-ES" sz="1400" b="1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000250" y="1285875"/>
          <a:ext cx="5786438" cy="4070350"/>
        </p:xfrm>
        <a:graphic>
          <a:graphicData uri="http://schemas.openxmlformats.org/drawingml/2006/table">
            <a:tbl>
              <a:tblPr/>
              <a:tblGrid>
                <a:gridCol w="3145934"/>
                <a:gridCol w="1281143"/>
                <a:gridCol w="1359401"/>
              </a:tblGrid>
              <a:tr h="1225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NECESIDADES DE FINANCIAMIENTO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7836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Descripción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Valor Unitario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Valor de Arranque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1.350,00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Instalación de sist. correas transportadoras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300,00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Permisos y Patentes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200,00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Instalación internet y teléfono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100,00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Seguro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600,00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Otros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150,00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Gastos de Constitución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150,00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Balance de Maquinaria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4.550,00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Muebles y Enseres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310,00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 de Computación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630,00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Instalaciones y Edificios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4.750,00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DE NECESIDAD FINANCIAMIENTO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11.740,00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72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Fuente: Los Autores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5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Capital de trabajo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7.855,90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Necesidad de Financiamiento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19.595,90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Capital aportado por socios 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9.797,95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8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Endeudamiento CFN 50% (8%)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9.797,95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FINANCIERO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000125" y="1071563"/>
            <a:ext cx="6929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/>
              <a:t>TABLA DE AMORTIZACION DEUDA (CFN)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14438" y="1857375"/>
          <a:ext cx="7500937" cy="2114550"/>
        </p:xfrm>
        <a:graphic>
          <a:graphicData uri="http://schemas.openxmlformats.org/drawingml/2006/table">
            <a:tbl>
              <a:tblPr/>
              <a:tblGrid>
                <a:gridCol w="1178937"/>
                <a:gridCol w="1414726"/>
                <a:gridCol w="1119992"/>
                <a:gridCol w="1178937"/>
                <a:gridCol w="1178937"/>
                <a:gridCol w="1429462"/>
              </a:tblGrid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TABLA DE AMORTIZACION DEUDA - CORPORACION FINANCIERA NACIONAL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Periodo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Saldo Inicio año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Interés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 Deuda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Saldo fin de año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9.797,95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9.797,95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9.797,95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9.797,95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783,84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2.174,37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2.958,20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7.623,58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7.623,58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609,89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2.348,32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2.958,20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5.275,26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5.275,26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422,02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2.536,18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2.958,20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2.739,08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2.739,08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219,13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2.739,08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2.958,20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  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Fuente: CFN (Prestamos para proyectos agricolas de más de 5 años tienen un periodo de gracia)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Elaboracion: Los Autores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CuadroTexto"/>
          <p:cNvSpPr txBox="1">
            <a:spLocks noChangeArrowheads="1"/>
          </p:cNvSpPr>
          <p:nvPr/>
        </p:nvSpPr>
        <p:spPr bwMode="auto">
          <a:xfrm>
            <a:off x="1143000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FINANCIERO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000125" y="1071563"/>
            <a:ext cx="6929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/>
              <a:t>FLUJO DE CAJA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143000" y="1397000"/>
          <a:ext cx="7000875" cy="4195763"/>
        </p:xfrm>
        <a:graphic>
          <a:graphicData uri="http://schemas.openxmlformats.org/drawingml/2006/table">
            <a:tbl>
              <a:tblPr/>
              <a:tblGrid>
                <a:gridCol w="1739268"/>
                <a:gridCol w="682066"/>
                <a:gridCol w="862328"/>
                <a:gridCol w="911047"/>
                <a:gridCol w="940278"/>
                <a:gridCol w="925660"/>
                <a:gridCol w="940278"/>
              </a:tblGrid>
              <a:tr h="6466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FLUJO DE CAJA PROYECTADO PARA 5 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2265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660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INGRESOS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Exportación Malanga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12.975,00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17.524,00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23.714,08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32.058,62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43.343,26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Costos de Producción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1.311,90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1.098,06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1.290,71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1.543,72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1.855,38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Utilidad Bruta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11.663,10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16.425,94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22.423,37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30.514,90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41.487,88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307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GASTOS Y SERVICIOS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GASTOS OPERATIVOS Y SERVICIOS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9.058,00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9.363,02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9.679,13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10.006,76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10.346,34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307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UTILIDAD BRUTA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2.605,10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7.062,92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12.744,24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20.508,14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31.141,55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307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GASTOS ADMINISTRATIVOS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Servicios contables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960,00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998,40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1.038,34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1.079,87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1.123,06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Servicios de bróker de negocios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536,52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557,98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580,29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603,51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627,65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Depreciación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 de Préstamo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783,84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609,89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422,02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219,13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GASTOS TOTALES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2.346,02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3.189,71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3.078,02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2.954,90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2.819,34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307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UTILIDAD ANTES PART TRAB.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259,09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3.873,21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9.666,22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17.553,24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28.322,21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(15%) Particip. Trabajadores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38,86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580,98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1.449,93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2.632,99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4.248,33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UTILIDAD ANTES IMPUESTOS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220,22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3.292,23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8.216,29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14.920,26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24.073,88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(25%) Impuesto Renta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55,06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823,06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2.054,07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3.730,06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6.018,47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UTILIDAD NETA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165,17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2.469,17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6.162,21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11.190,19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18.055,41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660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Margen Neto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27,48%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36,67%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43,52%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Depreciación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849,50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Inversión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-11.740,00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Préstamo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9.797,95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Amortización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-2.174,37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-2.348,32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-2.536,18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-2.739,08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Valor de desecho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3.260,00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Capital de Trabajo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-7.855,90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Recuperación de capital de trabajo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7.855,90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Flujo de caja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-9.797,95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1.014,67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1.144,45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4.663,67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9.503,88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27.282,17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61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Tasa de descuento (Td)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10.489,92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660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660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Fuente: Los Autores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CuadroTexto"/>
          <p:cNvSpPr txBox="1">
            <a:spLocks noChangeArrowheads="1"/>
          </p:cNvSpPr>
          <p:nvPr/>
        </p:nvSpPr>
        <p:spPr bwMode="auto">
          <a:xfrm>
            <a:off x="1000125" y="357188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FINANCIERO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000125" y="1071563"/>
            <a:ext cx="6929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/>
              <a:t>ANALISIS DE SENSIBILIDAD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1000125" y="1643063"/>
            <a:ext cx="692943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La probabilidad de que el VAN obtenga valores positivos mayores a USD 9,900.00 es el 54%. 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000" b="1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Supuestos: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Tasa de incremento de Gastos administrativos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Tasa de incremento de Costos Productivos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Tasa de incremento en Gastos y Servicios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Tasa de endeudamiento (CFN)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Producción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Precios</a:t>
            </a:r>
          </a:p>
          <a:p>
            <a:pPr algn="just">
              <a:buFont typeface="Arial" charset="0"/>
              <a:buChar char="•"/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Tasa de descuento (CAPM)</a:t>
            </a:r>
            <a:endParaRPr lang="es-ES" sz="1000" b="1"/>
          </a:p>
        </p:txBody>
      </p:sp>
      <p:pic>
        <p:nvPicPr>
          <p:cNvPr id="37893" name="1 Imagen" descr="tmpA1.tmp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3643313"/>
            <a:ext cx="3429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643313"/>
            <a:ext cx="4143375" cy="2354262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ESTUDIO FINANCIERO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000125" y="1071563"/>
            <a:ext cx="6929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400" b="1"/>
              <a:t>ANALISIS DE SENSIBILIDAD</a:t>
            </a:r>
          </a:p>
        </p:txBody>
      </p:sp>
      <p:pic>
        <p:nvPicPr>
          <p:cNvPr id="38916" name="11 Imagen" descr="tmpA1.tmp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2786063"/>
            <a:ext cx="4676775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1000125" y="1643063"/>
            <a:ext cx="69294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000" b="1">
                <a:solidFill>
                  <a:srgbClr val="333333"/>
                </a:solidFill>
              </a:rPr>
              <a:t>Variables que afectan el modelo:</a:t>
            </a:r>
            <a:endParaRPr lang="es-ES" sz="1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/>
              <a:t>CONCLUSIONES</a:t>
            </a:r>
          </a:p>
        </p:txBody>
      </p:sp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1071563" y="1000125"/>
            <a:ext cx="771525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es-ES" sz="1600">
                <a:cs typeface="Times New Roman" pitchFamily="18" charset="0"/>
              </a:rPr>
              <a:t>El proyecto presenta buenas perspectivas de inversi</a:t>
            </a:r>
            <a:r>
              <a:rPr lang="es-ES" sz="1600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 sz="1600">
                <a:cs typeface="Times New Roman" pitchFamily="18" charset="0"/>
              </a:rPr>
              <a:t>n, por las razones adjuntas:</a:t>
            </a:r>
          </a:p>
          <a:p>
            <a:pPr indent="449263" algn="just"/>
            <a:endParaRPr lang="es-ES" sz="1400"/>
          </a:p>
          <a:p>
            <a:pPr indent="449263" algn="just" eaLnBrk="0" hangingPunct="0"/>
            <a:endParaRPr lang="es-ES" sz="1600">
              <a:cs typeface="Times New Roman" pitchFamily="18" charset="0"/>
            </a:endParaRPr>
          </a:p>
          <a:p>
            <a:pPr indent="449263" algn="just" eaLnBrk="0" hangingPunct="0"/>
            <a:r>
              <a:rPr lang="es-ES" sz="1600">
                <a:cs typeface="Times New Roman" pitchFamily="18" charset="0"/>
              </a:rPr>
              <a:t>1.- El precio de la Malanga sigue al alza, en los mercados mayoristas espa</a:t>
            </a:r>
            <a:r>
              <a:rPr lang="es-ES" sz="1600">
                <a:latin typeface="Gill Sans MT" pitchFamily="34" charset="0"/>
                <a:cs typeface="Times New Roman" pitchFamily="18" charset="0"/>
              </a:rPr>
              <a:t>ñ</a:t>
            </a:r>
            <a:r>
              <a:rPr lang="es-ES" sz="1600">
                <a:cs typeface="Times New Roman" pitchFamily="18" charset="0"/>
              </a:rPr>
              <a:t>oles por lo que la apertura a nuevas plazas de mercados en Espa</a:t>
            </a:r>
            <a:r>
              <a:rPr lang="es-ES" sz="1600">
                <a:latin typeface="Gill Sans MT" pitchFamily="34" charset="0"/>
                <a:cs typeface="Times New Roman" pitchFamily="18" charset="0"/>
              </a:rPr>
              <a:t>ñ</a:t>
            </a:r>
            <a:r>
              <a:rPr lang="es-ES" sz="1600">
                <a:cs typeface="Times New Roman" pitchFamily="18" charset="0"/>
              </a:rPr>
              <a:t>a es prometedor.</a:t>
            </a:r>
            <a:endParaRPr lang="es-ES" sz="1400"/>
          </a:p>
          <a:p>
            <a:pPr indent="449263" algn="just" eaLnBrk="0" hangingPunct="0"/>
            <a:endParaRPr lang="es-ES" sz="1600">
              <a:cs typeface="Times New Roman" pitchFamily="18" charset="0"/>
            </a:endParaRPr>
          </a:p>
          <a:p>
            <a:pPr indent="449263" algn="just" eaLnBrk="0" hangingPunct="0"/>
            <a:endParaRPr lang="es-ES" sz="1600">
              <a:cs typeface="Times New Roman" pitchFamily="18" charset="0"/>
            </a:endParaRPr>
          </a:p>
          <a:p>
            <a:pPr indent="449263" algn="just" eaLnBrk="0" hangingPunct="0"/>
            <a:r>
              <a:rPr lang="es-ES" sz="1600">
                <a:cs typeface="Times New Roman" pitchFamily="18" charset="0"/>
              </a:rPr>
              <a:t>2.- El cultivo de la Malanga no intervienen muchos factores de producci</a:t>
            </a:r>
            <a:r>
              <a:rPr lang="es-ES" sz="1600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 sz="1600">
                <a:cs typeface="Times New Roman" pitchFamily="18" charset="0"/>
              </a:rPr>
              <a:t>n, por lo que la hace atractiva para la inversi</a:t>
            </a:r>
            <a:r>
              <a:rPr lang="es-ES" sz="1600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 sz="1600">
                <a:cs typeface="Times New Roman" pitchFamily="18" charset="0"/>
              </a:rPr>
              <a:t>n. El aprovechamiento del suelo Ecuatoriano y del Sector Regi</a:t>
            </a:r>
            <a:r>
              <a:rPr lang="es-ES" sz="1600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 sz="1600">
                <a:cs typeface="Times New Roman" pitchFamily="18" charset="0"/>
              </a:rPr>
              <a:t>n Interandina es propicio para su cultivo.</a:t>
            </a:r>
            <a:endParaRPr lang="es-ES" sz="1400"/>
          </a:p>
          <a:p>
            <a:pPr indent="449263" algn="just" eaLnBrk="0" hangingPunct="0"/>
            <a:endParaRPr lang="es-ES" sz="1600">
              <a:cs typeface="Times New Roman" pitchFamily="18" charset="0"/>
            </a:endParaRPr>
          </a:p>
          <a:p>
            <a:pPr indent="449263" algn="just" eaLnBrk="0" hangingPunct="0"/>
            <a:endParaRPr lang="es-ES" sz="1600">
              <a:cs typeface="Times New Roman" pitchFamily="18" charset="0"/>
            </a:endParaRPr>
          </a:p>
          <a:p>
            <a:pPr indent="449263" algn="just" eaLnBrk="0" hangingPunct="0"/>
            <a:r>
              <a:rPr lang="es-ES" sz="1600">
                <a:cs typeface="Times New Roman" pitchFamily="18" charset="0"/>
              </a:rPr>
              <a:t>3.- La tendencia de consumo por productos enteramente naturales con precios bajos, y que fomenten la optima nutrici</a:t>
            </a:r>
            <a:r>
              <a:rPr lang="es-ES" sz="1600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 sz="1600">
                <a:cs typeface="Times New Roman" pitchFamily="18" charset="0"/>
              </a:rPr>
              <a:t>n es un factor que es muy relevante para estimar su demanda.</a:t>
            </a:r>
            <a:endParaRPr lang="es-ES" sz="1400"/>
          </a:p>
          <a:p>
            <a:pPr indent="449263" algn="just" eaLnBrk="0" hangingPunct="0"/>
            <a:endParaRPr lang="es-ES" sz="1600">
              <a:cs typeface="Times New Roman" pitchFamily="18" charset="0"/>
            </a:endParaRPr>
          </a:p>
          <a:p>
            <a:pPr indent="449263" algn="just" eaLnBrk="0" hangingPunct="0"/>
            <a:endParaRPr lang="es-ES" sz="1600">
              <a:cs typeface="Times New Roman" pitchFamily="18" charset="0"/>
            </a:endParaRPr>
          </a:p>
          <a:p>
            <a:pPr indent="449263" algn="just" eaLnBrk="0" hangingPunct="0"/>
            <a:r>
              <a:rPr lang="es-ES" sz="1600">
                <a:cs typeface="Times New Roman" pitchFamily="18" charset="0"/>
              </a:rPr>
              <a:t>4.- El producto Malanga tiene la propiedad que dentro de su cultivo se desarrolla algunos cormos (semillas), por lo que su reproducci</a:t>
            </a:r>
            <a:r>
              <a:rPr lang="es-ES" sz="1600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 sz="1600">
                <a:cs typeface="Times New Roman" pitchFamily="18" charset="0"/>
              </a:rPr>
              <a:t>n es exponencial con una baja tasa de que algunos cormos no sirvan como semilla dando as</a:t>
            </a:r>
            <a:r>
              <a:rPr lang="es-ES" sz="1600">
                <a:latin typeface="Gill Sans MT" pitchFamily="34" charset="0"/>
                <a:cs typeface="Times New Roman" pitchFamily="18" charset="0"/>
              </a:rPr>
              <a:t>í</a:t>
            </a:r>
            <a:r>
              <a:rPr lang="es-ES" sz="1600">
                <a:cs typeface="Times New Roman" pitchFamily="18" charset="0"/>
              </a:rPr>
              <a:t> bajos costos de materia prima.</a:t>
            </a:r>
            <a:endParaRPr lang="es-ES" sz="24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/>
              <a:t>RECOMENDACIONES</a:t>
            </a:r>
          </a:p>
        </p:txBody>
      </p:sp>
      <p:sp>
        <p:nvSpPr>
          <p:cNvPr id="40963" name="Rectangle 1"/>
          <p:cNvSpPr>
            <a:spLocks noChangeArrowheads="1"/>
          </p:cNvSpPr>
          <p:nvPr/>
        </p:nvSpPr>
        <p:spPr bwMode="auto">
          <a:xfrm>
            <a:off x="1071563" y="1214438"/>
            <a:ext cx="735806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es-ES">
                <a:cs typeface="Times New Roman" pitchFamily="18" charset="0"/>
              </a:rPr>
              <a:t>Es necesario adquirir experiencia y conocer a los clientes que sean intermediados por nuestro br</a:t>
            </a:r>
            <a:r>
              <a:rPr lang="es-ES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>
                <a:cs typeface="Times New Roman" pitchFamily="18" charset="0"/>
              </a:rPr>
              <a:t>ker de tal manera logramos una integraci</a:t>
            </a:r>
            <a:r>
              <a:rPr lang="es-ES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>
                <a:cs typeface="Times New Roman" pitchFamily="18" charset="0"/>
              </a:rPr>
              <a:t>n horizontal, dado que la tasa que cobra el br</a:t>
            </a:r>
            <a:r>
              <a:rPr lang="es-ES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>
                <a:cs typeface="Times New Roman" pitchFamily="18" charset="0"/>
              </a:rPr>
              <a:t>ker de negocio es considerada alta, esto </a:t>
            </a:r>
            <a:r>
              <a:rPr lang="es-ES">
                <a:latin typeface="Gill Sans MT" pitchFamily="34" charset="0"/>
                <a:cs typeface="Times New Roman" pitchFamily="18" charset="0"/>
              </a:rPr>
              <a:t>ú</a:t>
            </a:r>
            <a:r>
              <a:rPr lang="es-ES">
                <a:cs typeface="Times New Roman" pitchFamily="18" charset="0"/>
              </a:rPr>
              <a:t>ltimo se consigue teniendo mayor contacto con el cliente en el extranjero, desarrollando la fidelidad del consumidor, realizando alianzas estrat</a:t>
            </a:r>
            <a:r>
              <a:rPr lang="es-ES">
                <a:latin typeface="Gill Sans MT" pitchFamily="34" charset="0"/>
                <a:cs typeface="Times New Roman" pitchFamily="18" charset="0"/>
              </a:rPr>
              <a:t>é</a:t>
            </a:r>
            <a:r>
              <a:rPr lang="es-ES">
                <a:cs typeface="Times New Roman" pitchFamily="18" charset="0"/>
              </a:rPr>
              <a:t>gicas con los mayoristas para captar esta utilidad del producto.</a:t>
            </a:r>
          </a:p>
          <a:p>
            <a:pPr indent="449263" algn="just"/>
            <a:endParaRPr lang="es-ES"/>
          </a:p>
          <a:p>
            <a:pPr indent="449263" algn="just"/>
            <a:endParaRPr lang="es-ES"/>
          </a:p>
          <a:p>
            <a:pPr indent="449263" algn="just"/>
            <a:endParaRPr lang="es-ES"/>
          </a:p>
          <a:p>
            <a:pPr indent="449263" algn="just"/>
            <a:endParaRPr lang="es-ES" sz="1600"/>
          </a:p>
          <a:p>
            <a:pPr indent="449263" algn="just" eaLnBrk="0" hangingPunct="0"/>
            <a:r>
              <a:rPr lang="es-ES">
                <a:cs typeface="Times New Roman" pitchFamily="18" charset="0"/>
              </a:rPr>
              <a:t>Con respecto a procesos administrativos, se recomienda su revisi</a:t>
            </a:r>
            <a:r>
              <a:rPr lang="es-ES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>
                <a:cs typeface="Times New Roman" pitchFamily="18" charset="0"/>
              </a:rPr>
              <a:t>n por puestos que a medida que la producci</a:t>
            </a:r>
            <a:r>
              <a:rPr lang="es-ES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>
                <a:cs typeface="Times New Roman" pitchFamily="18" charset="0"/>
              </a:rPr>
              <a:t>n asciende, deben incrementarse el insumo mano de obra, crea mayores obligaciones y nuevas tareas administrativas que deben ser ejecutadas por personal calificado y con experiencia. De tal manera que la carga de trabajo sea distribuida y se busque con ello crear expansi</a:t>
            </a:r>
            <a:r>
              <a:rPr lang="es-ES">
                <a:latin typeface="Gill Sans MT" pitchFamily="34" charset="0"/>
                <a:cs typeface="Times New Roman" pitchFamily="18" charset="0"/>
              </a:rPr>
              <a:t>ó</a:t>
            </a:r>
            <a:r>
              <a:rPr lang="es-ES">
                <a:cs typeface="Times New Roman" pitchFamily="18" charset="0"/>
              </a:rPr>
              <a:t>n.</a:t>
            </a:r>
            <a:endParaRPr lang="es-ES" sz="28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313" y="857250"/>
            <a:ext cx="6786562" cy="4929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INDICE</a:t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1.- INTRODUCCION</a:t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2.- OFERTA Y DEMANDA</a:t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3.- ANALISIS DE PRECIOS</a:t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4.- COMERCIALIZACION</a:t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5.- MARKETING</a:t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6.- ESTUDIO TECNICO Y ORGANIZACIONAL</a:t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7.- ESTUDIO FINANCIERO</a:t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8.- CONCLUSIONES Y RECOMENDACIONES</a:t>
            </a:r>
            <a:endParaRPr lang="es-ES" sz="1800" b="1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1071563" y="1285875"/>
            <a:ext cx="7497762" cy="392906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ES" sz="1400" smtClean="0">
                <a:latin typeface="Arial" charset="0"/>
                <a:cs typeface="Arial" charset="0"/>
              </a:rPr>
              <a:t>Década de los 90 se buscan productos enteramente orgánicos, consumidores que aprecian productos que minimizan el uso de químicos.</a:t>
            </a:r>
          </a:p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ES" sz="1400" smtClean="0">
                <a:latin typeface="Arial" charset="0"/>
                <a:cs typeface="Arial" charset="0"/>
              </a:rPr>
              <a:t> </a:t>
            </a:r>
          </a:p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ES" sz="1400" smtClean="0">
                <a:latin typeface="Arial" charset="0"/>
                <a:cs typeface="Arial" charset="0"/>
              </a:rPr>
              <a:t>La particularidad de productos orgánicos ricos en proteínas y vitamina son características clásicas en raíces y/o tubérculos materia de </a:t>
            </a:r>
            <a:r>
              <a:rPr lang="es-ES" sz="1600" smtClean="0">
                <a:latin typeface="Arial" charset="0"/>
                <a:cs typeface="Arial" charset="0"/>
              </a:rPr>
              <a:t>nuestro</a:t>
            </a:r>
            <a:r>
              <a:rPr lang="es-ES" sz="1400" smtClean="0">
                <a:latin typeface="Arial" charset="0"/>
                <a:cs typeface="Arial" charset="0"/>
              </a:rPr>
              <a:t> análisis.  Esto alimentos como lo son; camote, yuca, oca, etc. Tubérculos que en particular son poseedores de altos niveles de nutrientes tipo Proteínas, Calcio, Kcal, Vitamina C (en sus hojas), etc. Son propiedades que las familias toman muy en cuenta al momento de elegir los componentes que forman las canastas familiares.</a:t>
            </a:r>
          </a:p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ES" sz="1400" smtClean="0">
                <a:latin typeface="Arial" charset="0"/>
                <a:cs typeface="Arial" charset="0"/>
              </a:rPr>
              <a:t> </a:t>
            </a:r>
          </a:p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ES" sz="1400" smtClean="0">
                <a:latin typeface="Arial" charset="0"/>
                <a:cs typeface="Arial" charset="0"/>
              </a:rPr>
              <a:t>La Malanga posee características claves que el presente proyecto considera relevantes para su emprendimiento, y se basa en 2 puntos claves:</a:t>
            </a:r>
          </a:p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ES" sz="1400" smtClean="0">
                <a:latin typeface="Arial" charset="0"/>
                <a:cs typeface="Arial" charset="0"/>
              </a:rPr>
              <a:t> </a:t>
            </a:r>
          </a:p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ES" sz="1400" smtClean="0">
                <a:latin typeface="Arial" charset="0"/>
                <a:cs typeface="Arial" charset="0"/>
              </a:rPr>
              <a:t>Necesidad de tierras arenosas (nuestro suelo ecuatoriano posee niveles apropiados para el desarrollo del cultivo)</a:t>
            </a:r>
          </a:p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ES" sz="1400" smtClean="0">
                <a:latin typeface="Arial" charset="0"/>
                <a:cs typeface="Arial" charset="0"/>
              </a:rPr>
              <a:t> </a:t>
            </a:r>
          </a:p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ES" sz="1400" smtClean="0">
                <a:latin typeface="Arial" charset="0"/>
                <a:cs typeface="Arial" charset="0"/>
              </a:rPr>
              <a:t>Planta con cormos comestibles y otros que contienen varias yemas (semillas) el cual se continúa con la siembra para su reproducción.</a:t>
            </a:r>
            <a:endParaRPr lang="es-ES" sz="110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0000"/>
              </a:lnSpc>
              <a:buFont typeface="Wingdings 2" pitchFamily="18" charset="2"/>
              <a:buNone/>
            </a:pPr>
            <a:endParaRPr lang="es-ES" sz="1100" smtClean="0">
              <a:latin typeface="Arial" charset="0"/>
              <a:cs typeface="Arial" charset="0"/>
            </a:endParaRPr>
          </a:p>
        </p:txBody>
      </p:sp>
      <p:sp>
        <p:nvSpPr>
          <p:cNvPr id="16387" name="3 CuadroTexto"/>
          <p:cNvSpPr txBox="1">
            <a:spLocks noChangeArrowheads="1"/>
          </p:cNvSpPr>
          <p:nvPr/>
        </p:nvSpPr>
        <p:spPr bwMode="auto">
          <a:xfrm>
            <a:off x="1000125" y="71437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INTRODUCCION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CuadroTexto"/>
          <p:cNvSpPr txBox="1">
            <a:spLocks noChangeArrowheads="1"/>
          </p:cNvSpPr>
          <p:nvPr/>
        </p:nvSpPr>
        <p:spPr bwMode="auto">
          <a:xfrm>
            <a:off x="1214438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INTRODUCCION</a:t>
            </a:r>
          </a:p>
        </p:txBody>
      </p:sp>
      <p:pic>
        <p:nvPicPr>
          <p:cNvPr id="17411" name="Picture 2" descr="DSC04076"/>
          <p:cNvPicPr>
            <a:picLocks noChangeAspect="1" noChangeArrowheads="1"/>
          </p:cNvPicPr>
          <p:nvPr/>
        </p:nvPicPr>
        <p:blipFill>
          <a:blip r:embed="rId3">
            <a:lum bright="20000" contrast="-20000"/>
          </a:blip>
          <a:srcRect/>
          <a:stretch>
            <a:fillRect/>
          </a:stretch>
        </p:blipFill>
        <p:spPr bwMode="auto">
          <a:xfrm>
            <a:off x="2928938" y="928688"/>
            <a:ext cx="3214687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214438" y="3214688"/>
            <a:ext cx="77152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 b="1" i="1">
                <a:solidFill>
                  <a:srgbClr val="333333"/>
                </a:solidFill>
              </a:rPr>
              <a:t>NOMBRES COMUNES *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i="1">
                <a:solidFill>
                  <a:srgbClr val="000000"/>
                </a:solidFill>
                <a:ea typeface="Batang" pitchFamily="18" charset="-127"/>
              </a:rPr>
              <a:t>Malanga o Sango.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endParaRPr lang="es-ES" sz="1600" b="1" i="1">
              <a:solidFill>
                <a:srgbClr val="333333"/>
              </a:solidFill>
            </a:endParaRPr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b="1" i="1">
                <a:solidFill>
                  <a:srgbClr val="333333"/>
                </a:solidFill>
              </a:rPr>
              <a:t>SISTEMATICA *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i="1">
                <a:solidFill>
                  <a:srgbClr val="333333"/>
                </a:solidFill>
              </a:rPr>
              <a:t>Reino: Vegetal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i="1">
                <a:solidFill>
                  <a:srgbClr val="333333"/>
                </a:solidFill>
              </a:rPr>
              <a:t>Clase: Angiospermae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i="1">
                <a:solidFill>
                  <a:srgbClr val="333333"/>
                </a:solidFill>
              </a:rPr>
              <a:t>Subclase: Monocotyledoneae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i="1">
                <a:solidFill>
                  <a:srgbClr val="333333"/>
                </a:solidFill>
              </a:rPr>
              <a:t>Orden: Spathiflorae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i="1">
                <a:solidFill>
                  <a:srgbClr val="333333"/>
                </a:solidFill>
              </a:rPr>
              <a:t>Familia: Araceae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i="1">
                <a:solidFill>
                  <a:srgbClr val="333333"/>
                </a:solidFill>
              </a:rPr>
              <a:t>Género: Xanthosoma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i="1">
                <a:solidFill>
                  <a:srgbClr val="333333"/>
                </a:solidFill>
              </a:rPr>
              <a:t>Especie: Sagittifolium(L)Schott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b="1" i="1">
                <a:solidFill>
                  <a:srgbClr val="333333"/>
                </a:solidFill>
              </a:rPr>
              <a:t>VARIEDADES *</a:t>
            </a:r>
            <a:endParaRPr lang="es-ES" sz="1600"/>
          </a:p>
          <a:p>
            <a:pPr algn="just" eaLnBrk="0" hangingPunct="0">
              <a:tabLst>
                <a:tab pos="180975" algn="l"/>
                <a:tab pos="269875" algn="l"/>
              </a:tabLst>
            </a:pPr>
            <a:r>
              <a:rPr lang="es-ES" sz="1600" i="1">
                <a:solidFill>
                  <a:srgbClr val="333333"/>
                </a:solidFill>
              </a:rPr>
              <a:t>Blanca y la lila o morada</a:t>
            </a:r>
            <a:endParaRPr lang="es-E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OFERTA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143000" y="857250"/>
            <a:ext cx="771525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OFERTA LOCAL: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Producto que no se lo comercializa regularmente.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200" b="1"/>
              <a:t>SUPERFICIE PRODUCCIÓN Y RENDIMIENTO DE LA MALANGA EN EL ECUADOR PERIODO 1994 – 2001.</a:t>
            </a:r>
            <a:endParaRPr lang="es-ES" sz="12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57313" y="2643188"/>
          <a:ext cx="7000922" cy="3714772"/>
        </p:xfrm>
        <a:graphic>
          <a:graphicData uri="http://schemas.openxmlformats.org/drawingml/2006/table">
            <a:tbl>
              <a:tblPr/>
              <a:tblGrid>
                <a:gridCol w="817052"/>
                <a:gridCol w="1066012"/>
                <a:gridCol w="1183808"/>
                <a:gridCol w="1302439"/>
                <a:gridCol w="1210541"/>
                <a:gridCol w="872191"/>
                <a:gridCol w="548879"/>
              </a:tblGrid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AÑOS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SUPERF.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TASA DE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PRODUCCIÓN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TASA DE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RENDIMIENTO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7032"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Has.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CRECIMIENTO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TONELADAS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CRECIMIENTO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T/Ha.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C/Ha.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1994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1995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168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1996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5.25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1997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5.25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1998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5.25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1999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440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2310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5.25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6090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164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14805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3.15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15750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3.15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966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851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Promedio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Fuente: Productores y Exportadores de la Malanga.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516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Elaborado: Los Autores del Proyecto.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 dirty="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CuadroTexto"/>
          <p:cNvSpPr txBox="1">
            <a:spLocks noChangeArrowheads="1"/>
          </p:cNvSpPr>
          <p:nvPr/>
        </p:nvSpPr>
        <p:spPr bwMode="auto">
          <a:xfrm>
            <a:off x="642938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OFERTA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063" y="928688"/>
            <a:ext cx="7715250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OFERTA INTERNACIONAL: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Ecuador exporta la malanga y sus principales clientes son:</a:t>
            </a:r>
            <a:endParaRPr lang="es-ES" sz="12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71563" y="2214563"/>
          <a:ext cx="7429550" cy="4424368"/>
        </p:xfrm>
        <a:graphic>
          <a:graphicData uri="http://schemas.openxmlformats.org/drawingml/2006/table">
            <a:tbl>
              <a:tblPr/>
              <a:tblGrid>
                <a:gridCol w="1284918"/>
                <a:gridCol w="820571"/>
                <a:gridCol w="821538"/>
                <a:gridCol w="820571"/>
                <a:gridCol w="957654"/>
                <a:gridCol w="958621"/>
                <a:gridCol w="893940"/>
                <a:gridCol w="871737"/>
              </a:tblGrid>
              <a:tr h="122790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VALOR DE LAS EXPORTACIONES DE MALANGA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2790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DESDE EL ECUADOR AL MUNDO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8759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PERIODO: 2003 - 2008 EN KILOS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11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PAÍS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2003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2004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2005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2006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2007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2008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POR PAÍS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Estados Unidos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2,675.57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2,815.20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6,283.38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6,521.91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7,280.03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9,650.34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35,226.43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Puerto Rico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1,371.30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1,082.88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1,719.93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1,473.52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2,749.42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2,607.24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11,004.29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España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93.54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34.54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6.02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24.55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23.83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69.55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252.03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Reino Unido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70.76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0.04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38.13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108.93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Canadá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5.60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11.77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17.37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Holanda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0.01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0.14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67.39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0.75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0.01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183.51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251.81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Argentina 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73.62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73.62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Costa Rica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24.54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24.54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Perú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0.02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0.02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Alemania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9.60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9.60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Rusia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5.38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5.38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Chile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0.06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0.06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Francia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2.89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2.00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4.89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POR AÑO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4,216.78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4,030.98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8,091.76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8,023.62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10,067.06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12,548.77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46,978.97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80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Fuente: Banco Central del Ecuador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5580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Elaborado Por: Autores Del Proyecto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700" dirty="0">
                        <a:latin typeface="Calibri"/>
                      </a:endParaRPr>
                    </a:p>
                  </a:txBody>
                  <a:tcPr marL="29845" marR="29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CuadroTexto"/>
          <p:cNvSpPr txBox="1">
            <a:spLocks noChangeArrowheads="1"/>
          </p:cNvSpPr>
          <p:nvPr/>
        </p:nvSpPr>
        <p:spPr bwMode="auto">
          <a:xfrm>
            <a:off x="642938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DEMANDA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28625" y="928688"/>
            <a:ext cx="7715250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DEMANDA ESPAÑA: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Las importaciones de España a nivel mundial  (2001 – 2007)</a:t>
            </a:r>
            <a:endParaRPr lang="es-ES" sz="12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00125" y="2151063"/>
          <a:ext cx="7286670" cy="4378000"/>
        </p:xfrm>
        <a:graphic>
          <a:graphicData uri="http://schemas.openxmlformats.org/drawingml/2006/table">
            <a:tbl>
              <a:tblPr/>
              <a:tblGrid>
                <a:gridCol w="809630"/>
                <a:gridCol w="809630"/>
                <a:gridCol w="809630"/>
                <a:gridCol w="809630"/>
                <a:gridCol w="809630"/>
                <a:gridCol w="809630"/>
                <a:gridCol w="809630"/>
                <a:gridCol w="809630"/>
                <a:gridCol w="809630"/>
              </a:tblGrid>
              <a:tr h="20636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Importaciones </a:t>
                      </a: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 Malanga por parte de España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7029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Años: 2001 - 2007 (TN)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7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País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Níger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225.60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469.30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1,223.00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2,695.50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3,696.50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1,521.50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2,531.90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12,363.30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Nigeria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1,648.50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1,271.50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119.60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3,077.30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Burkina Faso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449.40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198.00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345.00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687.50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340.80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457.40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534.80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3,012.90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Malí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997.60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36.00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213.60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178.00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216.00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432.00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2,185.70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Portugal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411.20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181.50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595.10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Ghana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12.40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85.00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228.10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69.20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448.50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China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93.10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184.00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92.60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417.50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Holanda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0.90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108.60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59.80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43.10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266.10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Benín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263.20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6.20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269.40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Francia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12.60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29.10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41.70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8.40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126.70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Reino Unido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Costa Rica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27.20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13.40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9.30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96.90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E.U.A.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53.80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53.80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Ecuador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6.90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2.20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19.30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7.30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43.50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Costa de Marfil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36.00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36.00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Resto Del Mundo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2.30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35.90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27.70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79.10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Mundial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2,148.90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1,015.70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3,550.60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5,262.60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4,465.80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2,909.80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3,818.50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23,171.90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23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Fuente: Trade Map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9497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Elaborado por: Autores del Proyecto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Calibri"/>
                      </a:endParaRPr>
                    </a:p>
                  </a:txBody>
                  <a:tcPr marL="38832" marR="38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CuadroTexto"/>
          <p:cNvSpPr txBox="1">
            <a:spLocks noChangeArrowheads="1"/>
          </p:cNvSpPr>
          <p:nvPr/>
        </p:nvSpPr>
        <p:spPr bwMode="auto">
          <a:xfrm>
            <a:off x="1000125" y="4286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DEMANDA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71563" y="857250"/>
            <a:ext cx="771525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DEMANDA INTERNACIONAL:</a:t>
            </a: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r>
              <a:rPr lang="es-ES" sz="1600">
                <a:solidFill>
                  <a:srgbClr val="333333"/>
                </a:solidFill>
              </a:rPr>
              <a:t>Los principales compradores (Trade Map) de la malanga a nivel mundial son:</a:t>
            </a:r>
            <a:endParaRPr lang="es-ES" sz="12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>
              <a:solidFill>
                <a:srgbClr val="333333"/>
              </a:solidFill>
            </a:endParaRPr>
          </a:p>
          <a:p>
            <a:pPr algn="just">
              <a:tabLst>
                <a:tab pos="180975" algn="l"/>
                <a:tab pos="269875" algn="l"/>
              </a:tabLst>
            </a:pPr>
            <a:endParaRPr lang="es-ES" sz="160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143000" y="2000250"/>
          <a:ext cx="7358110" cy="4331716"/>
        </p:xfrm>
        <a:graphic>
          <a:graphicData uri="http://schemas.openxmlformats.org/drawingml/2006/table">
            <a:tbl>
              <a:tblPr/>
              <a:tblGrid>
                <a:gridCol w="735811"/>
                <a:gridCol w="735811"/>
                <a:gridCol w="735811"/>
                <a:gridCol w="735811"/>
                <a:gridCol w="735811"/>
                <a:gridCol w="735811"/>
                <a:gridCol w="735811"/>
                <a:gridCol w="735811"/>
                <a:gridCol w="735811"/>
                <a:gridCol w="735811"/>
              </a:tblGrid>
              <a:tr h="285744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 dirty="0" smtClean="0">
                          <a:latin typeface="Arial"/>
                          <a:ea typeface="Times New Roman"/>
                        </a:rPr>
                        <a:t>PRINCIPALES </a:t>
                      </a:r>
                      <a:r>
                        <a:rPr lang="es-ES" sz="600" b="1" dirty="0">
                          <a:latin typeface="Arial"/>
                          <a:ea typeface="Times New Roman"/>
                        </a:rPr>
                        <a:t>IMPORTADORES A NIVEL MUNDIAL DE LA MALANGA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871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PERIODO: 2001 - 2007 (TN)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PAÍS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2001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2002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2003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2004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2005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2006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2007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TOTAL POR PAÍS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POR PAÍS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EE.UU.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69,751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82,470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82,371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81,627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77,826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85,942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92,450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572,437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29%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Japón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81,071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81,966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85,247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90,717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83,944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78,959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67,009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568,913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28%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Bélgica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554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855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858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109,811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1,194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10,687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3,517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127,476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Reino Unido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11,469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12,659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11,538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13,087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13,549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15,259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15,594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93,155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Singapur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13,309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13,426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12,059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11,362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11,020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10,535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10,897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82,608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4%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Canadá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8,600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9,383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8,529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7,442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7,570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8,988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12,535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63,047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Malasia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5,528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6,989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7,097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10,279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9,677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11,209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10,567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61,346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Taipéi Chino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6,604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7,558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6,613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8,495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9,647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10,243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9,849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59,009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Nueva Zelandia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7,001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7,161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7,175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7,308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7,419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8,640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8,504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53,208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Australia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2,396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2,353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2,340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2,329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2,630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3,247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27,189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42,484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Francia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4,564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5,097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5,596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6,014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6,339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6,523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6,615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40,748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Arabia Saudita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1,919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3,005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3,645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3,145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3,740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5,397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7,508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28,359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Holanda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5,222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4,713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3,533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3,205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3,831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3,356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4,002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27,862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España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2,293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1,071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3,622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5,276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4,507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2,976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4,195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23,940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RESTO DEL MUNDO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30,859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25,908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29,266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25,411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29,336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24,703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41,906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207,389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TOTAL POR AÑO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243,625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258,830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262,334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377,027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263,891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280,332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314,140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2,000,179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100%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600" b="1">
                          <a:latin typeface="Arial"/>
                          <a:ea typeface="Times New Roman"/>
                        </a:rPr>
                        <a:t>% POR AÑO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12%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13%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13%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19%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13%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14%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16%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600">
                          <a:latin typeface="Arial"/>
                          <a:ea typeface="Times New Roman"/>
                        </a:rPr>
                        <a:t>100%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800" dirty="0">
                        <a:latin typeface="Calibri"/>
                      </a:endParaRPr>
                    </a:p>
                  </a:txBody>
                  <a:tcPr marL="36505" marR="3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</TotalTime>
  <Words>2782</Words>
  <Application>Microsoft Office PowerPoint</Application>
  <PresentationFormat>Presentación en pantalla (4:3)</PresentationFormat>
  <Paragraphs>1406</Paragraphs>
  <Slides>28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7" baseType="lpstr">
      <vt:lpstr>Arial</vt:lpstr>
      <vt:lpstr>Gill Sans MT</vt:lpstr>
      <vt:lpstr>Wingdings 2</vt:lpstr>
      <vt:lpstr>Verdana</vt:lpstr>
      <vt:lpstr>Calibri</vt:lpstr>
      <vt:lpstr>Times New Roman</vt:lpstr>
      <vt:lpstr>Arial Black</vt:lpstr>
      <vt:lpstr>Batang</vt:lpstr>
      <vt:lpstr>Solstice</vt:lpstr>
      <vt:lpstr>Diapositiva 1</vt:lpstr>
      <vt:lpstr>Diapositiva 2</vt:lpstr>
      <vt:lpstr>INDICE   1.- INTRODUCCION  2.- OFERTA Y DEMANDA  3.- ANALISIS DE PRECIOS  4.- COMERCIALIZACION  5.- MARKETING  6.- ESTUDIO TECNICO Y ORGANIZACIONAL  7.- ESTUDIO FINANCIERO  8.- CONCLUSIONES Y RECOMENDACIONES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Administrador</cp:lastModifiedBy>
  <cp:revision>20</cp:revision>
  <dcterms:created xsi:type="dcterms:W3CDTF">2009-09-16T20:58:51Z</dcterms:created>
  <dcterms:modified xsi:type="dcterms:W3CDTF">2009-11-09T17:40:50Z</dcterms:modified>
</cp:coreProperties>
</file>