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66" r:id="rId2"/>
    <p:sldId id="267" r:id="rId3"/>
    <p:sldId id="262" r:id="rId4"/>
    <p:sldId id="263" r:id="rId5"/>
    <p:sldId id="272" r:id="rId6"/>
    <p:sldId id="273" r:id="rId7"/>
    <p:sldId id="274" r:id="rId8"/>
    <p:sldId id="264" r:id="rId9"/>
    <p:sldId id="265" r:id="rId10"/>
    <p:sldId id="276" r:id="rId11"/>
    <p:sldId id="640" r:id="rId12"/>
    <p:sldId id="269" r:id="rId13"/>
    <p:sldId id="656" r:id="rId14"/>
    <p:sldId id="654" r:id="rId15"/>
    <p:sldId id="655" r:id="rId16"/>
    <p:sldId id="260" r:id="rId17"/>
    <p:sldId id="638" r:id="rId18"/>
    <p:sldId id="643" r:id="rId19"/>
    <p:sldId id="653" r:id="rId20"/>
    <p:sldId id="642" r:id="rId21"/>
    <p:sldId id="644" r:id="rId22"/>
    <p:sldId id="610" r:id="rId23"/>
    <p:sldId id="646" r:id="rId24"/>
    <p:sldId id="609" r:id="rId25"/>
    <p:sldId id="608" r:id="rId26"/>
    <p:sldId id="647" r:id="rId27"/>
    <p:sldId id="648" r:id="rId28"/>
    <p:sldId id="622" r:id="rId29"/>
    <p:sldId id="657" r:id="rId30"/>
    <p:sldId id="624" r:id="rId31"/>
    <p:sldId id="649" r:id="rId32"/>
    <p:sldId id="627" r:id="rId33"/>
    <p:sldId id="628" r:id="rId34"/>
    <p:sldId id="630" r:id="rId35"/>
    <p:sldId id="650" r:id="rId36"/>
    <p:sldId id="636" r:id="rId37"/>
    <p:sldId id="637" r:id="rId38"/>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13" autoAdjust="0"/>
  </p:normalViewPr>
  <p:slideViewPr>
    <p:cSldViewPr>
      <p:cViewPr varScale="1">
        <p:scale>
          <a:sx n="61" d="100"/>
          <a:sy n="61" d="100"/>
        </p:scale>
        <p:origin x="-2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0781F4-7F45-4418-BDF2-F5A68D82DE7D}" type="datetimeFigureOut">
              <a:rPr lang="es-EC"/>
              <a:pPr>
                <a:defRPr/>
              </a:pPr>
              <a:t>09/11/2009</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C"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CE81DA-188A-4DBB-B14C-77ED744A2997}"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Slide Number Placeholder 3"/>
          <p:cNvSpPr>
            <a:spLocks noGrp="1"/>
          </p:cNvSpPr>
          <p:nvPr>
            <p:ph type="sldNum" sz="quarter" idx="5"/>
          </p:nvPr>
        </p:nvSpPr>
        <p:spPr/>
        <p:txBody>
          <a:bodyPr/>
          <a:lstStyle/>
          <a:p>
            <a:pPr>
              <a:defRPr/>
            </a:pPr>
            <a:fld id="{D42EB974-54CA-47AE-ADD2-BB0943449392}" type="slidenum">
              <a:rPr lang="es-EC" smtClean="0"/>
              <a:pPr>
                <a:defRPr/>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ABA273-1089-4CD8-84CC-5E3D5830A2CF}" type="slidenum">
              <a:rPr lang="es-EC" smtClean="0"/>
              <a:pPr fontAlgn="base">
                <a:spcBef>
                  <a:spcPct val="0"/>
                </a:spcBef>
                <a:spcAft>
                  <a:spcPct val="0"/>
                </a:spcAft>
                <a:defRPr/>
              </a:pPr>
              <a:t>10</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1EC26E8C-461D-467F-BE76-AA4E91199DB6}"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DF62E-FE34-409D-8C11-E4B5947BB1CE}" type="slidenum">
              <a:rPr lang="es-EC" smtClean="0"/>
              <a:pPr fontAlgn="base">
                <a:spcBef>
                  <a:spcPct val="0"/>
                </a:spcBef>
                <a:spcAft>
                  <a:spcPct val="0"/>
                </a:spcAft>
                <a:defRPr/>
              </a:pPr>
              <a:t>12</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31FBCE4B-3515-4286-ABC3-D7CBC0F19447}" type="slidenum">
              <a:rPr lang="es-EC" smtClean="0"/>
              <a:pPr>
                <a:defRPr/>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B99D88A7-046D-46FF-BB77-F02AA6EAE7FA}" type="slidenum">
              <a:rPr lang="es-EC" smtClean="0"/>
              <a:pPr>
                <a:defRPr/>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71539902-A3BF-4911-BAE8-EDE09C566939}" type="slidenum">
              <a:rPr lang="es-EC" smtClean="0"/>
              <a:pPr>
                <a:defRPr/>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46212-BC65-4E9C-9F83-10A63B482534}" type="slidenum">
              <a:rPr lang="es-EC" smtClean="0"/>
              <a:pPr fontAlgn="base">
                <a:spcBef>
                  <a:spcPct val="0"/>
                </a:spcBef>
                <a:spcAft>
                  <a:spcPct val="0"/>
                </a:spcAft>
                <a:defRPr/>
              </a:pPr>
              <a:t>16</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C50B6A57-DC4B-4AAF-904E-3EFD9DA4B326}" type="slidenum">
              <a:rPr lang="es-EC" smtClean="0"/>
              <a:pPr>
                <a:defRPr/>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09A826F9-8FED-45E7-9C3F-BBB6C35C3F96}" type="slidenum">
              <a:rPr lang="es-EC" smtClean="0"/>
              <a:pPr>
                <a:defRPr/>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1234F1C8-1B89-4DAF-B53D-857A7A31C321}" type="slidenum">
              <a:rPr lang="es-EC" smtClean="0"/>
              <a:pPr>
                <a:defRPr/>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Slide Number Placeholder 3"/>
          <p:cNvSpPr>
            <a:spLocks noGrp="1"/>
          </p:cNvSpPr>
          <p:nvPr>
            <p:ph type="sldNum" sz="quarter" idx="5"/>
          </p:nvPr>
        </p:nvSpPr>
        <p:spPr/>
        <p:txBody>
          <a:bodyPr/>
          <a:lstStyle/>
          <a:p>
            <a:pPr>
              <a:defRPr/>
            </a:pPr>
            <a:fld id="{E6F9B74B-8416-4188-BC48-71D5129FDD9A}" type="slidenum">
              <a:rPr lang="es-EC" smtClean="0"/>
              <a:pPr>
                <a:defRPr/>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ACC109AD-A8D6-451D-8263-EA9F6A3DE40D}" type="slidenum">
              <a:rPr lang="es-EC" smtClean="0"/>
              <a:pPr>
                <a:defRPr/>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DCC8D1AE-DD3D-4550-B16A-BD2A8B9C176F}" type="slidenum">
              <a:rPr lang="es-EC" smtClean="0"/>
              <a:pPr>
                <a:defRPr/>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768B7609-C617-4CCA-B316-210F2E8D3066}"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007AB1FF-6C39-4DD7-84DD-42B1AAB73BD6}" type="slidenum">
              <a:rPr lang="es-ES" smtClean="0"/>
              <a:pPr>
                <a:defRPr/>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F8C2A0EC-065D-4D8D-B58C-A34DE2070F75}" type="slidenum">
              <a:rPr lang="es-ES" smtClean="0"/>
              <a:pPr>
                <a:defRPr/>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E89A2384-8355-475E-A553-AB3E99F39828}" type="slidenum">
              <a:rPr lang="es-ES" smtClean="0"/>
              <a:pPr>
                <a:defRPr/>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79CEBADB-F4D0-4C97-B2A5-3A991DCB1B4C}"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FD45B65A-C365-4DC3-A15A-DD3DCC2C0D0B}" type="slidenum">
              <a:rPr lang="es-ES" smtClean="0"/>
              <a:pPr>
                <a:defRPr/>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7F5D5B7D-0DDC-4399-A0C2-3539E7CA12A5}" type="slidenum">
              <a:rPr lang="es-ES" smtClean="0"/>
              <a:pPr>
                <a:defRPr/>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2D1F42EC-6C34-4560-BFB6-35ACB9EC64E2}" type="slidenum">
              <a:rPr lang="es-EC" smtClean="0"/>
              <a:pPr>
                <a:defRPr/>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AB4F2-99F5-4012-8956-D4499EF37387}" type="slidenum">
              <a:rPr lang="es-EC" smtClean="0"/>
              <a:pPr fontAlgn="base">
                <a:spcBef>
                  <a:spcPct val="0"/>
                </a:spcBef>
                <a:spcAft>
                  <a:spcPct val="0"/>
                </a:spcAft>
                <a:defRPr/>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0969141F-07AC-4603-8972-B023A1DBC606}"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34035B80-E1A1-4AE6-8A9F-A6F74B18F585}"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1376F4D4-7C19-4C91-85AF-8BE4EED4C62E}" type="slidenum">
              <a:rPr lang="es-ES" smtClean="0"/>
              <a:pPr>
                <a:defRPr/>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9DCDB17E-D028-4302-AEDD-D799BAA5C224}" type="slidenum">
              <a:rPr lang="es-ES"/>
              <a:pPr>
                <a:defRPr/>
              </a:pPr>
              <a:t>33</a:t>
            </a:fld>
            <a:endParaRPr lang="es-ES"/>
          </a:p>
        </p:txBody>
      </p:sp>
      <p:sp>
        <p:nvSpPr>
          <p:cNvPr id="73731" name="Rectangle 2"/>
          <p:cNvSpPr>
            <a:spLocks noChangeArrowheads="1"/>
          </p:cNvSpPr>
          <p:nvPr/>
        </p:nvSpPr>
        <p:spPr bwMode="auto">
          <a:xfrm>
            <a:off x="3884613" y="0"/>
            <a:ext cx="2973387" cy="457200"/>
          </a:xfrm>
          <a:prstGeom prst="rect">
            <a:avLst/>
          </a:prstGeom>
          <a:noFill/>
          <a:ln w="9525">
            <a:noFill/>
            <a:miter lim="800000"/>
            <a:headEnd/>
            <a:tailEnd/>
          </a:ln>
        </p:spPr>
        <p:txBody>
          <a:bodyPr wrap="none" anchor="ctr"/>
          <a:lstStyle/>
          <a:p>
            <a:endParaRPr lang="es-ES"/>
          </a:p>
        </p:txBody>
      </p:sp>
      <p:sp>
        <p:nvSpPr>
          <p:cNvPr id="73732"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50" tIns="0" rIns="19050" bIns="0" anchor="b"/>
          <a:lstStyle/>
          <a:p>
            <a:pPr algn="r" defTabSz="762000" eaLnBrk="0" hangingPunct="0"/>
            <a:r>
              <a:rPr lang="es-ES_tradnl" sz="1000" i="1">
                <a:latin typeface="Times New Roman" pitchFamily="18" charset="0"/>
              </a:rPr>
              <a:t>4</a:t>
            </a:r>
          </a:p>
        </p:txBody>
      </p:sp>
      <p:sp>
        <p:nvSpPr>
          <p:cNvPr id="73733"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lstStyle/>
          <a:p>
            <a:endParaRPr lang="es-ES"/>
          </a:p>
        </p:txBody>
      </p:sp>
      <p:sp>
        <p:nvSpPr>
          <p:cNvPr id="737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s-ES"/>
          </a:p>
        </p:txBody>
      </p:sp>
      <p:sp>
        <p:nvSpPr>
          <p:cNvPr id="73735" name="Rectangle 6"/>
          <p:cNvSpPr>
            <a:spLocks noChangeArrowheads="1" noTextEdit="1"/>
          </p:cNvSpPr>
          <p:nvPr>
            <p:ph type="sldImg"/>
          </p:nvPr>
        </p:nvSpPr>
        <p:spPr bwMode="auto">
          <a:xfrm>
            <a:off x="1300163" y="801688"/>
            <a:ext cx="4262437" cy="3197225"/>
          </a:xfrm>
          <a:noFill/>
          <a:ln cap="flat">
            <a:solidFill>
              <a:schemeClr val="tx1"/>
            </a:solidFill>
            <a:miter lim="800000"/>
            <a:headEnd/>
            <a:tailEnd/>
          </a:ln>
        </p:spPr>
      </p:sp>
      <p:sp>
        <p:nvSpPr>
          <p:cNvPr id="73736" name="Rectangle 7"/>
          <p:cNvSpPr>
            <a:spLocks noChangeArrowheads="1"/>
          </p:cNvSpPr>
          <p:nvPr>
            <p:ph type="body" idx="1"/>
          </p:nvPr>
        </p:nvSpPr>
        <p:spPr bwMode="auto">
          <a:xfrm>
            <a:off x="912813" y="4346575"/>
            <a:ext cx="5030787" cy="3848100"/>
          </a:xfrm>
          <a:noFill/>
        </p:spPr>
        <p:txBody>
          <a:bodyPr wrap="square" lIns="90488" tIns="44450" rIns="90488" bIns="44450" numCol="1" anchor="t" anchorCtr="0" compatLnSpc="1">
            <a:prstTxWarp prst="textNoShape">
              <a:avLst/>
            </a:prstTxWarp>
          </a:bodyPr>
          <a:lstStyle/>
          <a:p>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932C8D23-AD3E-4417-860C-4BAA15978826}" type="slidenum">
              <a:rPr lang="es-ES"/>
              <a:pPr>
                <a:defRPr/>
              </a:pPr>
              <a:t>34</a:t>
            </a:fld>
            <a:endParaRPr lang="es-ES"/>
          </a:p>
        </p:txBody>
      </p:sp>
      <p:sp>
        <p:nvSpPr>
          <p:cNvPr id="74755" name="Rectangle 2"/>
          <p:cNvSpPr>
            <a:spLocks noChangeArrowheads="1"/>
          </p:cNvSpPr>
          <p:nvPr/>
        </p:nvSpPr>
        <p:spPr bwMode="auto">
          <a:xfrm>
            <a:off x="3884613" y="0"/>
            <a:ext cx="2973387" cy="457200"/>
          </a:xfrm>
          <a:prstGeom prst="rect">
            <a:avLst/>
          </a:prstGeom>
          <a:noFill/>
          <a:ln w="9525">
            <a:noFill/>
            <a:miter lim="800000"/>
            <a:headEnd/>
            <a:tailEnd/>
          </a:ln>
        </p:spPr>
        <p:txBody>
          <a:bodyPr wrap="none" anchor="ctr"/>
          <a:lstStyle/>
          <a:p>
            <a:endParaRPr lang="es-ES"/>
          </a:p>
        </p:txBody>
      </p:sp>
      <p:sp>
        <p:nvSpPr>
          <p:cNvPr id="74756"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50" tIns="0" rIns="19050" bIns="0" anchor="b"/>
          <a:lstStyle/>
          <a:p>
            <a:pPr algn="r" defTabSz="762000" eaLnBrk="0" hangingPunct="0"/>
            <a:r>
              <a:rPr lang="es-ES_tradnl" sz="1000" i="1">
                <a:latin typeface="Times New Roman" pitchFamily="18" charset="0"/>
              </a:rPr>
              <a:t>6</a:t>
            </a:r>
          </a:p>
        </p:txBody>
      </p:sp>
      <p:sp>
        <p:nvSpPr>
          <p:cNvPr id="74757"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lstStyle/>
          <a:p>
            <a:endParaRPr lang="es-ES"/>
          </a:p>
        </p:txBody>
      </p:sp>
      <p:sp>
        <p:nvSpPr>
          <p:cNvPr id="7475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s-ES"/>
          </a:p>
        </p:txBody>
      </p:sp>
      <p:sp>
        <p:nvSpPr>
          <p:cNvPr id="74759" name="Rectangle 6"/>
          <p:cNvSpPr>
            <a:spLocks noChangeArrowheads="1" noTextEdit="1"/>
          </p:cNvSpPr>
          <p:nvPr>
            <p:ph type="sldImg"/>
          </p:nvPr>
        </p:nvSpPr>
        <p:spPr bwMode="auto">
          <a:xfrm>
            <a:off x="1300163" y="801688"/>
            <a:ext cx="4262437" cy="3197225"/>
          </a:xfrm>
          <a:noFill/>
          <a:ln cap="flat">
            <a:solidFill>
              <a:schemeClr val="tx1"/>
            </a:solidFill>
            <a:miter lim="800000"/>
            <a:headEnd/>
            <a:tailEnd/>
          </a:ln>
        </p:spPr>
      </p:sp>
      <p:sp>
        <p:nvSpPr>
          <p:cNvPr id="74760" name="Rectangle 7"/>
          <p:cNvSpPr>
            <a:spLocks noChangeArrowheads="1"/>
          </p:cNvSpPr>
          <p:nvPr>
            <p:ph type="body" idx="1"/>
          </p:nvPr>
        </p:nvSpPr>
        <p:spPr bwMode="auto">
          <a:xfrm>
            <a:off x="912813" y="4346575"/>
            <a:ext cx="5030787" cy="3848100"/>
          </a:xfrm>
          <a:noFill/>
        </p:spPr>
        <p:txBody>
          <a:bodyPr wrap="square" lIns="90488" tIns="44450" rIns="90488" bIns="44450" numCol="1" anchor="t" anchorCtr="0" compatLnSpc="1">
            <a:prstTxWarp prst="textNoShape">
              <a:avLst/>
            </a:prstTxWarp>
          </a:bodyPr>
          <a:lstStyle/>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3AD5FC4C-2D49-4355-8CD4-4B03A5024941}" type="slidenum">
              <a:rPr lang="es-ES"/>
              <a:pPr>
                <a:defRPr/>
              </a:pPr>
              <a:t>35</a:t>
            </a:fld>
            <a:endParaRPr lang="es-ES"/>
          </a:p>
        </p:txBody>
      </p:sp>
      <p:sp>
        <p:nvSpPr>
          <p:cNvPr id="75779" name="Rectangle 2"/>
          <p:cNvSpPr>
            <a:spLocks noChangeArrowheads="1"/>
          </p:cNvSpPr>
          <p:nvPr/>
        </p:nvSpPr>
        <p:spPr bwMode="auto">
          <a:xfrm>
            <a:off x="3884613" y="0"/>
            <a:ext cx="2973387" cy="457200"/>
          </a:xfrm>
          <a:prstGeom prst="rect">
            <a:avLst/>
          </a:prstGeom>
          <a:noFill/>
          <a:ln w="9525">
            <a:noFill/>
            <a:miter lim="800000"/>
            <a:headEnd/>
            <a:tailEnd/>
          </a:ln>
        </p:spPr>
        <p:txBody>
          <a:bodyPr wrap="none" anchor="ctr"/>
          <a:lstStyle/>
          <a:p>
            <a:endParaRPr lang="es-ES"/>
          </a:p>
        </p:txBody>
      </p:sp>
      <p:sp>
        <p:nvSpPr>
          <p:cNvPr id="75780"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50" tIns="0" rIns="19050" bIns="0" anchor="b"/>
          <a:lstStyle/>
          <a:p>
            <a:pPr algn="r" defTabSz="762000" eaLnBrk="0" hangingPunct="0"/>
            <a:r>
              <a:rPr lang="es-ES_tradnl" sz="1000" i="1">
                <a:latin typeface="Times New Roman" pitchFamily="18" charset="0"/>
              </a:rPr>
              <a:t>6</a:t>
            </a:r>
          </a:p>
        </p:txBody>
      </p:sp>
      <p:sp>
        <p:nvSpPr>
          <p:cNvPr id="75781"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lstStyle/>
          <a:p>
            <a:endParaRPr lang="es-ES"/>
          </a:p>
        </p:txBody>
      </p:sp>
      <p:sp>
        <p:nvSpPr>
          <p:cNvPr id="757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s-ES"/>
          </a:p>
        </p:txBody>
      </p:sp>
      <p:sp>
        <p:nvSpPr>
          <p:cNvPr id="75783" name="Rectangle 6"/>
          <p:cNvSpPr>
            <a:spLocks noChangeArrowheads="1" noTextEdit="1"/>
          </p:cNvSpPr>
          <p:nvPr>
            <p:ph type="sldImg"/>
          </p:nvPr>
        </p:nvSpPr>
        <p:spPr bwMode="auto">
          <a:xfrm>
            <a:off x="1300163" y="801688"/>
            <a:ext cx="4262437" cy="3197225"/>
          </a:xfrm>
          <a:noFill/>
          <a:ln cap="flat">
            <a:solidFill>
              <a:schemeClr val="tx1"/>
            </a:solidFill>
            <a:miter lim="800000"/>
            <a:headEnd/>
            <a:tailEnd/>
          </a:ln>
        </p:spPr>
      </p:sp>
      <p:sp>
        <p:nvSpPr>
          <p:cNvPr id="75784" name="Rectangle 7"/>
          <p:cNvSpPr>
            <a:spLocks noChangeArrowheads="1"/>
          </p:cNvSpPr>
          <p:nvPr>
            <p:ph type="body" idx="1"/>
          </p:nvPr>
        </p:nvSpPr>
        <p:spPr bwMode="auto">
          <a:xfrm>
            <a:off x="912813" y="4346575"/>
            <a:ext cx="5030787" cy="3848100"/>
          </a:xfrm>
          <a:noFill/>
        </p:spPr>
        <p:txBody>
          <a:bodyPr wrap="square" lIns="90488" tIns="44450" rIns="90488" bIns="44450" numCol="1" anchor="t" anchorCtr="0" compatLnSpc="1">
            <a:prstTxWarp prst="textNoShape">
              <a:avLst/>
            </a:prstTxWarp>
          </a:bodyP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3BFC0F6D-0EF6-44B2-A7B4-D8216C72B56F}" type="slidenum">
              <a:rPr lang="es-ES"/>
              <a:pPr>
                <a:defRPr/>
              </a:pPr>
              <a:t>36</a:t>
            </a:fld>
            <a:endParaRPr lang="es-ES"/>
          </a:p>
        </p:txBody>
      </p:sp>
      <p:sp>
        <p:nvSpPr>
          <p:cNvPr id="76803" name="Rectangle 2"/>
          <p:cNvSpPr>
            <a:spLocks noChangeArrowheads="1"/>
          </p:cNvSpPr>
          <p:nvPr/>
        </p:nvSpPr>
        <p:spPr bwMode="auto">
          <a:xfrm>
            <a:off x="3884613" y="0"/>
            <a:ext cx="2973387" cy="457200"/>
          </a:xfrm>
          <a:prstGeom prst="rect">
            <a:avLst/>
          </a:prstGeom>
          <a:noFill/>
          <a:ln w="9525">
            <a:noFill/>
            <a:miter lim="800000"/>
            <a:headEnd/>
            <a:tailEnd/>
          </a:ln>
        </p:spPr>
        <p:txBody>
          <a:bodyPr wrap="none" anchor="ctr"/>
          <a:lstStyle/>
          <a:p>
            <a:endParaRPr lang="es-ES"/>
          </a:p>
        </p:txBody>
      </p:sp>
      <p:sp>
        <p:nvSpPr>
          <p:cNvPr id="76804"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50" tIns="0" rIns="19050" bIns="0" anchor="b"/>
          <a:lstStyle/>
          <a:p>
            <a:pPr algn="r" defTabSz="762000" eaLnBrk="0" hangingPunct="0"/>
            <a:r>
              <a:rPr lang="es-ES_tradnl" sz="1000" i="1">
                <a:latin typeface="Times New Roman" pitchFamily="18" charset="0"/>
              </a:rPr>
              <a:t>12</a:t>
            </a:r>
          </a:p>
        </p:txBody>
      </p:sp>
      <p:sp>
        <p:nvSpPr>
          <p:cNvPr id="76805"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lstStyle/>
          <a:p>
            <a:endParaRPr lang="es-ES"/>
          </a:p>
        </p:txBody>
      </p:sp>
      <p:sp>
        <p:nvSpPr>
          <p:cNvPr id="7680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s-ES"/>
          </a:p>
        </p:txBody>
      </p:sp>
      <p:sp>
        <p:nvSpPr>
          <p:cNvPr id="76807" name="Rectangle 6"/>
          <p:cNvSpPr>
            <a:spLocks noChangeArrowheads="1" noTextEdit="1"/>
          </p:cNvSpPr>
          <p:nvPr>
            <p:ph type="sldImg"/>
          </p:nvPr>
        </p:nvSpPr>
        <p:spPr bwMode="auto">
          <a:xfrm>
            <a:off x="1300163" y="801688"/>
            <a:ext cx="4262437" cy="3197225"/>
          </a:xfrm>
          <a:noFill/>
          <a:ln cap="flat">
            <a:solidFill>
              <a:schemeClr val="tx1"/>
            </a:solidFill>
            <a:miter lim="800000"/>
            <a:headEnd/>
            <a:tailEnd/>
          </a:ln>
        </p:spPr>
      </p:sp>
      <p:sp>
        <p:nvSpPr>
          <p:cNvPr id="76808" name="Rectangle 7"/>
          <p:cNvSpPr>
            <a:spLocks noChangeArrowheads="1"/>
          </p:cNvSpPr>
          <p:nvPr>
            <p:ph type="body" idx="1"/>
          </p:nvPr>
        </p:nvSpPr>
        <p:spPr bwMode="auto">
          <a:xfrm>
            <a:off x="912813" y="4346575"/>
            <a:ext cx="5030787" cy="3848100"/>
          </a:xfrm>
          <a:noFill/>
        </p:spPr>
        <p:txBody>
          <a:bodyPr wrap="square" lIns="90488" tIns="44450" rIns="90488" bIns="44450" numCol="1" anchor="t" anchorCtr="0" compatLnSpc="1">
            <a:prstTxWarp prst="textNoShape">
              <a:avLst/>
            </a:prstTxWarp>
          </a:bodyP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Slide Number Placeholder 3"/>
          <p:cNvSpPr>
            <a:spLocks noGrp="1"/>
          </p:cNvSpPr>
          <p:nvPr>
            <p:ph type="sldNum" sz="quarter" idx="5"/>
          </p:nvPr>
        </p:nvSpPr>
        <p:spPr/>
        <p:txBody>
          <a:bodyPr/>
          <a:lstStyle/>
          <a:p>
            <a:pPr>
              <a:defRPr/>
            </a:pPr>
            <a:fld id="{0942ADDE-1B8C-46B6-AE74-FF0046AAF97D}" type="slidenum">
              <a:rPr lang="es-ES" smtClean="0"/>
              <a:pPr>
                <a:defRPr/>
              </a:pPr>
              <a:t>37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982D5-24F7-42CD-A817-EEFD1BE14753}" type="slidenum">
              <a:rPr lang="es-EC" smtClean="0"/>
              <a:pPr fontAlgn="base">
                <a:spcBef>
                  <a:spcPct val="0"/>
                </a:spcBef>
                <a:spcAft>
                  <a:spcPct val="0"/>
                </a:spcAft>
                <a:defRPr/>
              </a:pPr>
              <a:t>4</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55C4B-7D7B-499B-82B4-E5B25CFB7CC8}" type="slidenum">
              <a:rPr lang="es-EC" smtClean="0"/>
              <a:pPr fontAlgn="base">
                <a:spcBef>
                  <a:spcPct val="0"/>
                </a:spcBef>
                <a:spcAft>
                  <a:spcPct val="0"/>
                </a:spcAft>
                <a:defRPr/>
              </a:pPr>
              <a:t>5</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672F3-FC12-4F61-B41F-B19F2CE2E9FD}" type="slidenum">
              <a:rPr lang="es-EC" smtClean="0"/>
              <a:pPr fontAlgn="base">
                <a:spcBef>
                  <a:spcPct val="0"/>
                </a:spcBef>
                <a:spcAft>
                  <a:spcPct val="0"/>
                </a:spcAft>
                <a:defRPr/>
              </a:pPr>
              <a:t>6</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6F700-7AC6-4ED8-8442-A2091AC84740}" type="slidenum">
              <a:rPr lang="es-EC" smtClean="0"/>
              <a:pPr fontAlgn="base">
                <a:spcBef>
                  <a:spcPct val="0"/>
                </a:spcBef>
                <a:spcAft>
                  <a:spcPct val="0"/>
                </a:spcAft>
                <a:defRPr/>
              </a:pPr>
              <a:t>7</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4AC3B-0007-4A37-90A6-5A89402D4D07}" type="slidenum">
              <a:rPr lang="es-EC" smtClean="0"/>
              <a:pPr fontAlgn="base">
                <a:spcBef>
                  <a:spcPct val="0"/>
                </a:spcBef>
                <a:spcAft>
                  <a:spcPct val="0"/>
                </a:spcAft>
                <a:defRPr/>
              </a:pPr>
              <a:t>8</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AB438A-F255-47B2-AABC-03F896E317C2}" type="slidenum">
              <a:rPr lang="es-EC" smtClean="0"/>
              <a:pPr fontAlgn="base">
                <a:spcBef>
                  <a:spcPct val="0"/>
                </a:spcBef>
                <a:spcAft>
                  <a:spcPct val="0"/>
                </a:spcAft>
                <a:defRPr/>
              </a:pPr>
              <a:t>9</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lvl1pPr>
              <a:defRPr/>
            </a:lvl1pPr>
          </a:lstStyle>
          <a:p>
            <a:pPr>
              <a:defRPr/>
            </a:pPr>
            <a:fld id="{D633B22C-A876-4898-8E39-C88F2E7A0528}"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029091D5-B978-4A8F-845C-F1610AACBE92}"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pPr>
              <a:defRPr/>
            </a:pPr>
            <a:fld id="{4B14FB1B-C587-4345-8EEB-BFD5DD42A069}"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97C770A2-AD3E-4C78-B806-90E955152730}"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pPr>
              <a:defRPr/>
            </a:pPr>
            <a:fld id="{ED3EC8B8-0DE7-458F-9B79-461AF402680E}"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B52CB298-46D7-42B9-B0A8-AE0E429DAA94}"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pPr>
              <a:defRPr/>
            </a:pPr>
            <a:fld id="{1B3486EE-F930-4D2A-ACED-27765236046A}"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1D57B098-2744-47A0-B9D2-530C918C5699}"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4CB648-0788-4388-9437-EDA737600840}"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347603D6-A4E5-4FB7-8D48-355A20DA5644}"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3"/>
          <p:cNvSpPr>
            <a:spLocks noGrp="1"/>
          </p:cNvSpPr>
          <p:nvPr>
            <p:ph type="dt" sz="half" idx="10"/>
          </p:nvPr>
        </p:nvSpPr>
        <p:spPr/>
        <p:txBody>
          <a:bodyPr/>
          <a:lstStyle>
            <a:lvl1pPr>
              <a:defRPr/>
            </a:lvl1pPr>
          </a:lstStyle>
          <a:p>
            <a:pPr>
              <a:defRPr/>
            </a:pPr>
            <a:fld id="{48AAF5F9-B008-4339-9571-09C0E404F9E0}" type="datetimeFigureOut">
              <a:rPr lang="es-EC"/>
              <a:pPr>
                <a:defRPr/>
              </a:pPr>
              <a:t>09/11/2009</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4A411D38-C2DF-4E6F-9BD0-9F8F1A184A0E}"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3"/>
          <p:cNvSpPr>
            <a:spLocks noGrp="1"/>
          </p:cNvSpPr>
          <p:nvPr>
            <p:ph type="dt" sz="half" idx="10"/>
          </p:nvPr>
        </p:nvSpPr>
        <p:spPr/>
        <p:txBody>
          <a:bodyPr/>
          <a:lstStyle>
            <a:lvl1pPr>
              <a:defRPr/>
            </a:lvl1pPr>
          </a:lstStyle>
          <a:p>
            <a:pPr>
              <a:defRPr/>
            </a:pPr>
            <a:fld id="{2AA86626-6F10-4CCB-8CED-736714488110}" type="datetimeFigureOut">
              <a:rPr lang="es-EC"/>
              <a:pPr>
                <a:defRPr/>
              </a:pPr>
              <a:t>09/11/2009</a:t>
            </a:fld>
            <a:endParaRPr lang="es-EC"/>
          </a:p>
        </p:txBody>
      </p:sp>
      <p:sp>
        <p:nvSpPr>
          <p:cNvPr id="8" name="Footer Placeholder 4"/>
          <p:cNvSpPr>
            <a:spLocks noGrp="1"/>
          </p:cNvSpPr>
          <p:nvPr>
            <p:ph type="ftr" sz="quarter" idx="11"/>
          </p:nvPr>
        </p:nvSpPr>
        <p:spPr/>
        <p:txBody>
          <a:bodyPr/>
          <a:lstStyle>
            <a:lvl1pPr>
              <a:defRPr/>
            </a:lvl1pPr>
          </a:lstStyle>
          <a:p>
            <a:pPr>
              <a:defRPr/>
            </a:pPr>
            <a:endParaRPr lang="es-EC"/>
          </a:p>
        </p:txBody>
      </p:sp>
      <p:sp>
        <p:nvSpPr>
          <p:cNvPr id="9" name="Slide Number Placeholder 5"/>
          <p:cNvSpPr>
            <a:spLocks noGrp="1"/>
          </p:cNvSpPr>
          <p:nvPr>
            <p:ph type="sldNum" sz="quarter" idx="12"/>
          </p:nvPr>
        </p:nvSpPr>
        <p:spPr/>
        <p:txBody>
          <a:bodyPr/>
          <a:lstStyle>
            <a:lvl1pPr>
              <a:defRPr/>
            </a:lvl1pPr>
          </a:lstStyle>
          <a:p>
            <a:pPr>
              <a:defRPr/>
            </a:pPr>
            <a:fld id="{665EB0E6-D68B-4DC6-8560-F64AC5B7A4CE}"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3"/>
          <p:cNvSpPr>
            <a:spLocks noGrp="1"/>
          </p:cNvSpPr>
          <p:nvPr>
            <p:ph type="dt" sz="half" idx="10"/>
          </p:nvPr>
        </p:nvSpPr>
        <p:spPr/>
        <p:txBody>
          <a:bodyPr/>
          <a:lstStyle>
            <a:lvl1pPr>
              <a:defRPr/>
            </a:lvl1pPr>
          </a:lstStyle>
          <a:p>
            <a:pPr>
              <a:defRPr/>
            </a:pPr>
            <a:fld id="{7F111370-AB89-42C3-B7CC-1CE4BB6B9E16}" type="datetimeFigureOut">
              <a:rPr lang="es-EC"/>
              <a:pPr>
                <a:defRPr/>
              </a:pPr>
              <a:t>09/11/2009</a:t>
            </a:fld>
            <a:endParaRPr lang="es-EC"/>
          </a:p>
        </p:txBody>
      </p:sp>
      <p:sp>
        <p:nvSpPr>
          <p:cNvPr id="4" name="Footer Placeholder 4"/>
          <p:cNvSpPr>
            <a:spLocks noGrp="1"/>
          </p:cNvSpPr>
          <p:nvPr>
            <p:ph type="ftr" sz="quarter" idx="11"/>
          </p:nvPr>
        </p:nvSpPr>
        <p:spPr/>
        <p:txBody>
          <a:bodyPr/>
          <a:lstStyle>
            <a:lvl1pPr>
              <a:defRPr/>
            </a:lvl1pPr>
          </a:lstStyle>
          <a:p>
            <a:pPr>
              <a:defRPr/>
            </a:pPr>
            <a:endParaRPr lang="es-EC"/>
          </a:p>
        </p:txBody>
      </p:sp>
      <p:sp>
        <p:nvSpPr>
          <p:cNvPr id="5" name="Slide Number Placeholder 5"/>
          <p:cNvSpPr>
            <a:spLocks noGrp="1"/>
          </p:cNvSpPr>
          <p:nvPr>
            <p:ph type="sldNum" sz="quarter" idx="12"/>
          </p:nvPr>
        </p:nvSpPr>
        <p:spPr/>
        <p:txBody>
          <a:bodyPr/>
          <a:lstStyle>
            <a:lvl1pPr>
              <a:defRPr/>
            </a:lvl1pPr>
          </a:lstStyle>
          <a:p>
            <a:pPr>
              <a:defRPr/>
            </a:pPr>
            <a:fld id="{CD0C0A3C-1B2A-4BE5-BF29-89B271EE7D4B}"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0D8E1D-122F-496E-AA18-96E041EED43B}" type="datetimeFigureOut">
              <a:rPr lang="es-EC"/>
              <a:pPr>
                <a:defRPr/>
              </a:pPr>
              <a:t>09/11/2009</a:t>
            </a:fld>
            <a:endParaRPr lang="es-EC"/>
          </a:p>
        </p:txBody>
      </p:sp>
      <p:sp>
        <p:nvSpPr>
          <p:cNvPr id="3" name="Footer Placeholder 4"/>
          <p:cNvSpPr>
            <a:spLocks noGrp="1"/>
          </p:cNvSpPr>
          <p:nvPr>
            <p:ph type="ftr" sz="quarter" idx="11"/>
          </p:nvPr>
        </p:nvSpPr>
        <p:spPr/>
        <p:txBody>
          <a:bodyPr/>
          <a:lstStyle>
            <a:lvl1pPr>
              <a:defRPr/>
            </a:lvl1pPr>
          </a:lstStyle>
          <a:p>
            <a:pPr>
              <a:defRPr/>
            </a:pPr>
            <a:endParaRPr lang="es-EC"/>
          </a:p>
        </p:txBody>
      </p:sp>
      <p:sp>
        <p:nvSpPr>
          <p:cNvPr id="4" name="Slide Number Placeholder 5"/>
          <p:cNvSpPr>
            <a:spLocks noGrp="1"/>
          </p:cNvSpPr>
          <p:nvPr>
            <p:ph type="sldNum" sz="quarter" idx="12"/>
          </p:nvPr>
        </p:nvSpPr>
        <p:spPr/>
        <p:txBody>
          <a:bodyPr/>
          <a:lstStyle>
            <a:lvl1pPr>
              <a:defRPr/>
            </a:lvl1pPr>
          </a:lstStyle>
          <a:p>
            <a:pPr>
              <a:defRPr/>
            </a:pPr>
            <a:fld id="{FD6141E7-0BDE-41D0-97A9-2E9C916C0D5D}"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287AE-4089-4AC7-91EF-14F19FCAC662}" type="datetimeFigureOut">
              <a:rPr lang="es-EC"/>
              <a:pPr>
                <a:defRPr/>
              </a:pPr>
              <a:t>09/11/2009</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637A6835-769F-4215-A161-E25A82C9D9C6}"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4371DC-F7A5-4F79-810C-20D6EE96A6D3}" type="datetimeFigureOut">
              <a:rPr lang="es-EC"/>
              <a:pPr>
                <a:defRPr/>
              </a:pPr>
              <a:t>09/11/2009</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23D2F82D-BCAC-4235-A0FC-7E50EDA7DA86}"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C" smtClean="0"/>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417709AD-4949-403E-A6A9-9FD115C49186}" type="datetimeFigureOut">
              <a:rPr lang="es-EC"/>
              <a:pPr>
                <a:defRPr/>
              </a:pPr>
              <a:t>09/11/2009</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43E7DB8-EC44-459A-A5DD-3D3DF2105383}"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gi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gi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5.jpe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4.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NDOOO.jpg"/>
          <p:cNvPicPr>
            <a:picLocks noGrp="1" noChangeAspect="1"/>
          </p:cNvPicPr>
          <p:nvPr>
            <p:ph idx="1"/>
          </p:nvPr>
        </p:nvPicPr>
        <p:blipFill>
          <a:blip r:embed="rId3"/>
          <a:stretch>
            <a:fillRect/>
          </a:stretch>
        </p:blipFill>
        <p:spPr>
          <a:xfrm>
            <a:off x="0" y="0"/>
            <a:ext cx="9144000" cy="6858000"/>
          </a:xfrm>
          <a:solidFill>
            <a:srgbClr val="FFFFFF">
              <a:shade val="85000"/>
            </a:srgbClr>
          </a:solidFill>
          <a:ln w="88900" cap="sq">
            <a:solidFill>
              <a:schemeClr val="bg2">
                <a:lumMod val="75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ubtitle 2"/>
          <p:cNvSpPr txBox="1">
            <a:spLocks/>
          </p:cNvSpPr>
          <p:nvPr/>
        </p:nvSpPr>
        <p:spPr>
          <a:xfrm>
            <a:off x="714375" y="1928813"/>
            <a:ext cx="7786688" cy="1428750"/>
          </a:xfrm>
          <a:prstGeom prst="rect">
            <a:avLst/>
          </a:prstGeom>
        </p:spPr>
        <p:txBody>
          <a:bodyPr/>
          <a:lstStyle/>
          <a:p>
            <a:pPr marL="342900" indent="-342900" algn="ctr" fontAlgn="auto">
              <a:lnSpc>
                <a:spcPct val="150000"/>
              </a:lnSpc>
              <a:spcBef>
                <a:spcPct val="20000"/>
              </a:spcBef>
              <a:spcAft>
                <a:spcPts val="0"/>
              </a:spcAft>
              <a:defRPr/>
            </a:pPr>
            <a:r>
              <a:rPr lang="es-EC" sz="4000" b="1" i="1" dirty="0">
                <a:solidFill>
                  <a:srgbClr val="FFFF00"/>
                </a:solidFill>
                <a:effectLst>
                  <a:outerShdw blurRad="38100" dist="38100" dir="2700000" algn="tl">
                    <a:srgbClr val="C0C0C0"/>
                  </a:outerShdw>
                </a:effectLst>
                <a:latin typeface="Lucida Sans Unicode" pitchFamily="34" charset="0"/>
                <a:cs typeface="Lucida Sans Unicode" pitchFamily="34" charset="0"/>
              </a:rPr>
              <a:t>“</a:t>
            </a:r>
            <a:r>
              <a:rPr lang="es-EC" sz="3600" b="1" i="1" dirty="0">
                <a:solidFill>
                  <a:srgbClr val="FFFF00"/>
                </a:solidFill>
                <a:effectLst>
                  <a:outerShdw blurRad="38100" dist="38100" dir="2700000" algn="tl">
                    <a:srgbClr val="C0C0C0"/>
                  </a:outerShdw>
                </a:effectLst>
                <a:latin typeface="Lucida Sans Unicode" pitchFamily="34" charset="0"/>
                <a:cs typeface="Lucida Sans Unicode" pitchFamily="34" charset="0"/>
              </a:rPr>
              <a:t>Proyecto de Inversión para la Implementación de un Sistema de Seguridad en los Medios de Transportes Masivos en la Ciudad de Guayaquil”</a:t>
            </a:r>
          </a:p>
          <a:p>
            <a:pPr marL="342900" indent="-342900" algn="ctr" fontAlgn="auto">
              <a:lnSpc>
                <a:spcPct val="150000"/>
              </a:lnSpc>
              <a:spcBef>
                <a:spcPct val="20000"/>
              </a:spcBef>
              <a:spcAft>
                <a:spcPts val="0"/>
              </a:spcAft>
              <a:defRPr/>
            </a:pPr>
            <a:endParaRPr lang="es-EC" sz="3600" b="1" i="1" dirty="0">
              <a:solidFill>
                <a:srgbClr val="FFFF00"/>
              </a:solidFill>
              <a:effectLst>
                <a:outerShdw blurRad="38100" dist="38100" dir="2700000" algn="tl">
                  <a:srgbClr val="C0C0C0"/>
                </a:outerShdw>
              </a:effectLst>
              <a:latin typeface="Lucida Sans Unicode" pitchFamily="34" charset="0"/>
              <a:cs typeface="Lucida Sans Unicode" pitchFamily="34" charset="0"/>
            </a:endParaRPr>
          </a:p>
          <a:p>
            <a:pPr marL="342900" indent="-342900" algn="ctr" fontAlgn="auto">
              <a:lnSpc>
                <a:spcPct val="150000"/>
              </a:lnSpc>
              <a:spcBef>
                <a:spcPct val="20000"/>
              </a:spcBef>
              <a:spcAft>
                <a:spcPts val="0"/>
              </a:spcAft>
              <a:defRPr/>
            </a:pPr>
            <a:r>
              <a:rPr lang="es-EC" sz="4000" b="1" i="1" dirty="0">
                <a:solidFill>
                  <a:srgbClr val="FFFF00"/>
                </a:solidFill>
                <a:effectLst>
                  <a:outerShdw blurRad="38100" dist="38100" dir="2700000" algn="tl">
                    <a:srgbClr val="C0C0C0"/>
                  </a:outerShdw>
                </a:effectLst>
                <a:latin typeface="Lucida Sans Unicode" pitchFamily="34" charset="0"/>
                <a:cs typeface="Lucida Sans Unicode" pitchFamily="34" charset="0"/>
              </a:rPr>
              <a:t> </a:t>
            </a:r>
          </a:p>
          <a:p>
            <a:pPr marL="342900" indent="-342900" algn="ctr" fontAlgn="auto">
              <a:lnSpc>
                <a:spcPct val="150000"/>
              </a:lnSpc>
              <a:spcBef>
                <a:spcPct val="20000"/>
              </a:spcBef>
              <a:spcAft>
                <a:spcPts val="0"/>
              </a:spcAft>
              <a:buFont typeface="Arial" pitchFamily="34" charset="0"/>
              <a:buChar char="•"/>
              <a:defRPr/>
            </a:pPr>
            <a:endParaRPr lang="es-EC" sz="3600" b="1" i="1" dirty="0">
              <a:solidFill>
                <a:srgbClr val="FFFF00"/>
              </a:solidFill>
              <a:effectLst>
                <a:outerShdw blurRad="38100" dist="38100" dir="2700000" algn="tl">
                  <a:srgbClr val="C0C0C0"/>
                </a:outerShdw>
              </a:effectLst>
              <a:latin typeface="Lucida Sans Unicode" pitchFamily="34" charset="0"/>
              <a:cs typeface="Lucida Sans Unicode" pitchFamily="34" charset="0"/>
            </a:endParaRPr>
          </a:p>
        </p:txBody>
      </p:sp>
      <p:pic>
        <p:nvPicPr>
          <p:cNvPr id="9220" name="Picture 3"/>
          <p:cNvPicPr>
            <a:picLocks noChangeAspect="1" noChangeArrowheads="1"/>
          </p:cNvPicPr>
          <p:nvPr/>
        </p:nvPicPr>
        <p:blipFill>
          <a:blip r:embed="rId4"/>
          <a:srcRect/>
          <a:stretch>
            <a:fillRect/>
          </a:stretch>
        </p:blipFill>
        <p:spPr bwMode="auto">
          <a:xfrm>
            <a:off x="357188" y="214313"/>
            <a:ext cx="1809750" cy="1809750"/>
          </a:xfrm>
          <a:prstGeom prst="rect">
            <a:avLst/>
          </a:prstGeom>
          <a:noFill/>
          <a:ln w="9525">
            <a:noFill/>
            <a:miter lim="800000"/>
            <a:headEnd/>
            <a:tailEnd/>
          </a:ln>
        </p:spPr>
      </p:pic>
      <p:pic>
        <p:nvPicPr>
          <p:cNvPr id="8" name="Picture 4" descr="linazul1t"/>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2143108" y="1214422"/>
            <a:ext cx="5286412" cy="79560"/>
          </a:xfrm>
          <a:prstGeom prst="rect">
            <a:avLst/>
          </a:prstGeom>
          <a:noFill/>
          <a:ln w="9525">
            <a:noFill/>
            <a:miter lim="800000"/>
            <a:headEnd/>
            <a:tailEnd/>
          </a:ln>
        </p:spPr>
      </p:pic>
      <p:pic>
        <p:nvPicPr>
          <p:cNvPr id="9222" name="Picture 7"/>
          <p:cNvPicPr>
            <a:picLocks noChangeAspect="1" noChangeArrowheads="1"/>
          </p:cNvPicPr>
          <p:nvPr/>
        </p:nvPicPr>
        <p:blipFill>
          <a:blip r:embed="rId6"/>
          <a:srcRect/>
          <a:stretch>
            <a:fillRect/>
          </a:stretch>
        </p:blipFill>
        <p:spPr bwMode="auto">
          <a:xfrm>
            <a:off x="7429500" y="857250"/>
            <a:ext cx="971550" cy="800100"/>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39" descr="Title"/>
          <p:cNvPicPr>
            <a:picLocks noChangeAspect="1" noChangeArrowheads="1"/>
          </p:cNvPicPr>
          <p:nvPr/>
        </p:nvPicPr>
        <p:blipFill>
          <a:blip r:embed="rId4"/>
          <a:srcRect/>
          <a:stretch>
            <a:fillRect/>
          </a:stretch>
        </p:blipFill>
        <p:spPr bwMode="auto">
          <a:xfrm>
            <a:off x="0" y="-71438"/>
            <a:ext cx="9144000" cy="6500813"/>
          </a:xfrm>
          <a:prstGeom prst="rect">
            <a:avLst/>
          </a:prstGeom>
          <a:noFill/>
          <a:ln w="9525">
            <a:noFill/>
            <a:miter lim="800000"/>
            <a:headEnd/>
            <a:tailEnd/>
          </a:ln>
        </p:spPr>
      </p:pic>
      <p:sp>
        <p:nvSpPr>
          <p:cNvPr id="17" name="Text Box 2"/>
          <p:cNvSpPr txBox="1">
            <a:spLocks noChangeArrowheads="1"/>
          </p:cNvSpPr>
          <p:nvPr/>
        </p:nvSpPr>
        <p:spPr bwMode="auto">
          <a:xfrm>
            <a:off x="2306638" y="773113"/>
            <a:ext cx="6335712" cy="369887"/>
          </a:xfrm>
          <a:prstGeom prst="rect">
            <a:avLst/>
          </a:prstGeom>
          <a:noFill/>
          <a:ln w="9525">
            <a:solidFill>
              <a:schemeClr val="hlink"/>
            </a:solidFill>
            <a:miter lim="800000"/>
            <a:headEnd/>
            <a:tailEnd/>
          </a:ln>
        </p:spPr>
        <p:txBody>
          <a:bodyPr>
            <a:spAutoFit/>
          </a:bodyPr>
          <a:lstStyle/>
          <a:p>
            <a:pPr algn="ctr">
              <a:spcBef>
                <a:spcPct val="50000"/>
              </a:spcBef>
              <a:buFontTx/>
              <a:buChar char="•"/>
            </a:pPr>
            <a:r>
              <a:rPr lang="es-ES" b="1"/>
              <a:t>MATRIZ    BOSTON CONSULTING GROUP</a:t>
            </a:r>
          </a:p>
        </p:txBody>
      </p:sp>
      <p:graphicFrame>
        <p:nvGraphicFramePr>
          <p:cNvPr id="18" name="Group 4"/>
          <p:cNvGraphicFramePr>
            <a:graphicFrameLocks noGrp="1"/>
          </p:cNvGraphicFramePr>
          <p:nvPr/>
        </p:nvGraphicFramePr>
        <p:xfrm>
          <a:off x="2306638" y="1487488"/>
          <a:ext cx="6096000" cy="3990975"/>
        </p:xfrm>
        <a:graphic>
          <a:graphicData uri="http://schemas.openxmlformats.org/drawingml/2006/table">
            <a:tbl>
              <a:tblPr/>
              <a:tblGrid>
                <a:gridCol w="3048000"/>
                <a:gridCol w="3048000"/>
              </a:tblGrid>
              <a:tr h="1958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Text Box 15"/>
          <p:cNvSpPr txBox="1">
            <a:spLocks noChangeArrowheads="1"/>
          </p:cNvSpPr>
          <p:nvPr/>
        </p:nvSpPr>
        <p:spPr bwMode="auto">
          <a:xfrm>
            <a:off x="165100" y="3359150"/>
            <a:ext cx="2089150" cy="923925"/>
          </a:xfrm>
          <a:prstGeom prst="rect">
            <a:avLst/>
          </a:prstGeom>
          <a:noFill/>
          <a:ln w="9525">
            <a:noFill/>
            <a:miter lim="800000"/>
            <a:headEnd/>
            <a:tailEnd/>
          </a:ln>
        </p:spPr>
        <p:txBody>
          <a:bodyPr>
            <a:spAutoFit/>
          </a:bodyPr>
          <a:lstStyle/>
          <a:p>
            <a:pPr algn="ctr"/>
            <a:r>
              <a:rPr lang="es-ES_tradnl" b="1"/>
              <a:t>TASA DE</a:t>
            </a:r>
          </a:p>
          <a:p>
            <a:pPr algn="ctr"/>
            <a:r>
              <a:rPr lang="es-ES_tradnl" b="1"/>
              <a:t>CRECIMIENTO </a:t>
            </a:r>
            <a:endParaRPr lang="es-ES" b="1"/>
          </a:p>
          <a:p>
            <a:pPr algn="ctr"/>
            <a:r>
              <a:rPr lang="es-ES" b="1"/>
              <a:t>DE MERCADO</a:t>
            </a:r>
          </a:p>
        </p:txBody>
      </p:sp>
      <p:sp>
        <p:nvSpPr>
          <p:cNvPr id="20" name="Text Box 16"/>
          <p:cNvSpPr txBox="1">
            <a:spLocks noChangeArrowheads="1"/>
          </p:cNvSpPr>
          <p:nvPr/>
        </p:nvSpPr>
        <p:spPr bwMode="auto">
          <a:xfrm>
            <a:off x="3306763" y="5988050"/>
            <a:ext cx="4321175" cy="369888"/>
          </a:xfrm>
          <a:prstGeom prst="rect">
            <a:avLst/>
          </a:prstGeom>
          <a:noFill/>
          <a:ln w="9525">
            <a:noFill/>
            <a:miter lim="800000"/>
            <a:headEnd/>
            <a:tailEnd/>
          </a:ln>
        </p:spPr>
        <p:txBody>
          <a:bodyPr>
            <a:spAutoFit/>
          </a:bodyPr>
          <a:lstStyle/>
          <a:p>
            <a:pPr>
              <a:spcBef>
                <a:spcPct val="50000"/>
              </a:spcBef>
            </a:pPr>
            <a:r>
              <a:rPr lang="es-ES_tradnl" b="1"/>
              <a:t>CUOTA  RELATIVA DE MERCADO</a:t>
            </a:r>
            <a:endParaRPr lang="es-ES" b="1"/>
          </a:p>
        </p:txBody>
      </p:sp>
      <p:sp>
        <p:nvSpPr>
          <p:cNvPr id="21" name="AutoShape 21"/>
          <p:cNvSpPr>
            <a:spLocks noChangeArrowheads="1"/>
          </p:cNvSpPr>
          <p:nvPr/>
        </p:nvSpPr>
        <p:spPr bwMode="auto">
          <a:xfrm>
            <a:off x="2020888" y="1558925"/>
            <a:ext cx="215900" cy="4103688"/>
          </a:xfrm>
          <a:prstGeom prst="upArrow">
            <a:avLst>
              <a:gd name="adj1" fmla="val 50000"/>
              <a:gd name="adj2" fmla="val 475184"/>
            </a:avLst>
          </a:prstGeom>
          <a:solidFill>
            <a:srgbClr val="BF072E"/>
          </a:solidFill>
          <a:ln w="9525">
            <a:solidFill>
              <a:schemeClr val="tx1"/>
            </a:solidFill>
            <a:miter lim="800000"/>
            <a:headEnd/>
            <a:tailEnd/>
          </a:ln>
        </p:spPr>
        <p:txBody>
          <a:bodyPr wrap="none" anchor="ctr"/>
          <a:lstStyle/>
          <a:p>
            <a:endParaRPr lang="es-ES" b="1"/>
          </a:p>
        </p:txBody>
      </p:sp>
      <p:sp>
        <p:nvSpPr>
          <p:cNvPr id="22" name="AutoShape 22"/>
          <p:cNvSpPr>
            <a:spLocks noChangeArrowheads="1"/>
          </p:cNvSpPr>
          <p:nvPr/>
        </p:nvSpPr>
        <p:spPr bwMode="auto">
          <a:xfrm>
            <a:off x="2306638" y="5630863"/>
            <a:ext cx="6337300" cy="215900"/>
          </a:xfrm>
          <a:prstGeom prst="rightArrow">
            <a:avLst>
              <a:gd name="adj1" fmla="val 50000"/>
              <a:gd name="adj2" fmla="val 733824"/>
            </a:avLst>
          </a:prstGeom>
          <a:solidFill>
            <a:srgbClr val="BF072E"/>
          </a:solidFill>
          <a:ln w="9525">
            <a:solidFill>
              <a:schemeClr val="tx1"/>
            </a:solidFill>
            <a:miter lim="800000"/>
            <a:headEnd/>
            <a:tailEnd/>
          </a:ln>
        </p:spPr>
        <p:txBody>
          <a:bodyPr wrap="none" anchor="ctr"/>
          <a:lstStyle/>
          <a:p>
            <a:endParaRPr lang="es-ES" b="1"/>
          </a:p>
        </p:txBody>
      </p:sp>
      <p:pic>
        <p:nvPicPr>
          <p:cNvPr id="24" name="Picture 30" descr="j0282748"/>
          <p:cNvPicPr>
            <a:picLocks noChangeAspect="1" noChangeArrowheads="1" noCrop="1"/>
          </p:cNvPicPr>
          <p:nvPr/>
        </p:nvPicPr>
        <p:blipFill>
          <a:blip r:embed="rId5"/>
          <a:srcRect/>
          <a:stretch>
            <a:fillRect/>
          </a:stretch>
        </p:blipFill>
        <p:spPr bwMode="auto">
          <a:xfrm>
            <a:off x="3478213" y="2351088"/>
            <a:ext cx="1219200" cy="1219200"/>
          </a:xfrm>
          <a:prstGeom prst="rect">
            <a:avLst/>
          </a:prstGeom>
          <a:noFill/>
          <a:ln w="9525">
            <a:noFill/>
            <a:miter lim="800000"/>
            <a:headEnd/>
            <a:tailEnd/>
          </a:ln>
        </p:spPr>
      </p:pic>
      <p:graphicFrame>
        <p:nvGraphicFramePr>
          <p:cNvPr id="25" name="Object 9">
            <a:hlinkClick r:id="" action="ppaction://ole?verb=0"/>
          </p:cNvPr>
          <p:cNvGraphicFramePr>
            <a:graphicFrameLocks/>
          </p:cNvGraphicFramePr>
          <p:nvPr/>
        </p:nvGraphicFramePr>
        <p:xfrm>
          <a:off x="6164263" y="2130425"/>
          <a:ext cx="1290637" cy="1211263"/>
        </p:xfrm>
        <a:graphic>
          <a:graphicData uri="http://schemas.openxmlformats.org/presentationml/2006/ole">
            <p:oleObj spid="_x0000_s1026" name="Imagen" r:id="rId6" imgW="3693960" imgH="3465360" progId="MS_ClipArt_Gallery.2">
              <p:embed/>
            </p:oleObj>
          </a:graphicData>
        </a:graphic>
      </p:graphicFrame>
      <p:graphicFrame>
        <p:nvGraphicFramePr>
          <p:cNvPr id="26" name="Object 10">
            <a:hlinkClick r:id="" action="ppaction://ole?verb=0"/>
          </p:cNvPr>
          <p:cNvGraphicFramePr>
            <a:graphicFrameLocks/>
          </p:cNvGraphicFramePr>
          <p:nvPr/>
        </p:nvGraphicFramePr>
        <p:xfrm>
          <a:off x="3092450" y="3916363"/>
          <a:ext cx="1724025" cy="1370012"/>
        </p:xfrm>
        <a:graphic>
          <a:graphicData uri="http://schemas.openxmlformats.org/presentationml/2006/ole">
            <p:oleObj spid="_x0000_s1027" name="Imagen" r:id="rId7" imgW="4120920" imgH="3274920" progId="MS_ClipArt_Gallery.2">
              <p:embed/>
            </p:oleObj>
          </a:graphicData>
        </a:graphic>
      </p:graphicFrame>
      <p:graphicFrame>
        <p:nvGraphicFramePr>
          <p:cNvPr id="27" name="Object 11">
            <a:hlinkClick r:id="" action="ppaction://ole?verb=0"/>
          </p:cNvPr>
          <p:cNvGraphicFramePr>
            <a:graphicFrameLocks/>
          </p:cNvGraphicFramePr>
          <p:nvPr/>
        </p:nvGraphicFramePr>
        <p:xfrm>
          <a:off x="6092825" y="3916363"/>
          <a:ext cx="1716088" cy="1473200"/>
        </p:xfrm>
        <a:graphic>
          <a:graphicData uri="http://schemas.openxmlformats.org/presentationml/2006/ole">
            <p:oleObj spid="_x0000_s1028" name="Imagen" r:id="rId8" imgW="4586040" imgH="3936960" progId="MS_ClipArt_Gallery.2">
              <p:embed/>
            </p:oleObj>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out)">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9" descr="Title"/>
          <p:cNvPicPr>
            <a:picLocks noChangeAspect="1" noChangeArrowheads="1"/>
          </p:cNvPicPr>
          <p:nvPr/>
        </p:nvPicPr>
        <p:blipFill>
          <a:blip r:embed="rId3"/>
          <a:srcRect/>
          <a:stretch>
            <a:fillRect/>
          </a:stretch>
        </p:blipFill>
        <p:spPr bwMode="auto">
          <a:xfrm>
            <a:off x="0" y="-71438"/>
            <a:ext cx="9144000" cy="6929438"/>
          </a:xfrm>
          <a:prstGeom prst="rect">
            <a:avLst/>
          </a:prstGeom>
          <a:noFill/>
          <a:ln w="9525">
            <a:noFill/>
            <a:miter lim="800000"/>
            <a:headEnd/>
            <a:tailEnd/>
          </a:ln>
        </p:spPr>
      </p:pic>
      <p:graphicFrame>
        <p:nvGraphicFramePr>
          <p:cNvPr id="138305" name="Group 65"/>
          <p:cNvGraphicFramePr>
            <a:graphicFrameLocks noGrp="1"/>
          </p:cNvGraphicFramePr>
          <p:nvPr/>
        </p:nvGraphicFramePr>
        <p:xfrm>
          <a:off x="2263775" y="1628775"/>
          <a:ext cx="6096000" cy="4064000"/>
        </p:xfrm>
        <a:graphic>
          <a:graphicData uri="http://schemas.openxmlformats.org/drawingml/2006/table">
            <a:tbl>
              <a:tblPr/>
              <a:tblGrid>
                <a:gridCol w="3048000"/>
                <a:gridCol w="3048000"/>
              </a:tblGrid>
              <a:tr h="20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s-EC"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306" name="Text Box 66"/>
          <p:cNvSpPr txBox="1">
            <a:spLocks noChangeArrowheads="1"/>
          </p:cNvSpPr>
          <p:nvPr/>
        </p:nvSpPr>
        <p:spPr bwMode="auto">
          <a:xfrm>
            <a:off x="1039813" y="1989138"/>
            <a:ext cx="571500" cy="2971800"/>
          </a:xfrm>
          <a:prstGeom prst="rect">
            <a:avLst/>
          </a:prstGeom>
          <a:solidFill>
            <a:srgbClr val="000016"/>
          </a:solidFill>
          <a:ln w="9525">
            <a:solidFill>
              <a:srgbClr val="000000"/>
            </a:solidFill>
            <a:miter lim="800000"/>
            <a:headEnd/>
            <a:tailEnd/>
          </a:ln>
        </p:spPr>
        <p:txBody>
          <a:bodyPr/>
          <a:lstStyle/>
          <a:p>
            <a:pPr algn="ctr">
              <a:defRPr/>
            </a:pPr>
            <a:r>
              <a:rPr lang="es-ES" sz="2400" dirty="0">
                <a:solidFill>
                  <a:srgbClr val="FFFFFF"/>
                </a:solidFill>
                <a:latin typeface="American Classic" pitchFamily="18" charset="0"/>
              </a:rPr>
              <a:t>P</a:t>
            </a:r>
          </a:p>
          <a:p>
            <a:pPr algn="ctr">
              <a:defRPr/>
            </a:pPr>
            <a:r>
              <a:rPr lang="es-ES" sz="2400" dirty="0">
                <a:solidFill>
                  <a:srgbClr val="FFFFFF"/>
                </a:solidFill>
                <a:latin typeface="American Classic" pitchFamily="18" charset="0"/>
              </a:rPr>
              <a:t>R</a:t>
            </a:r>
          </a:p>
          <a:p>
            <a:pPr algn="ctr">
              <a:defRPr/>
            </a:pPr>
            <a:r>
              <a:rPr lang="es-ES" sz="2400" dirty="0">
                <a:solidFill>
                  <a:srgbClr val="FFFFFF"/>
                </a:solidFill>
                <a:latin typeface="American Classic" pitchFamily="18" charset="0"/>
              </a:rPr>
              <a:t>O</a:t>
            </a:r>
          </a:p>
          <a:p>
            <a:pPr algn="ctr">
              <a:defRPr/>
            </a:pPr>
            <a:r>
              <a:rPr lang="es-ES" sz="2400" dirty="0">
                <a:solidFill>
                  <a:srgbClr val="FFFFFF"/>
                </a:solidFill>
                <a:latin typeface="American Classic" pitchFamily="18" charset="0"/>
              </a:rPr>
              <a:t>D</a:t>
            </a:r>
          </a:p>
          <a:p>
            <a:pPr algn="ctr">
              <a:defRPr/>
            </a:pPr>
            <a:r>
              <a:rPr lang="es-ES" sz="2400" dirty="0">
                <a:solidFill>
                  <a:srgbClr val="FFFFFF"/>
                </a:solidFill>
                <a:latin typeface="American Classic" pitchFamily="18" charset="0"/>
              </a:rPr>
              <a:t>U</a:t>
            </a:r>
          </a:p>
          <a:p>
            <a:pPr algn="ctr">
              <a:defRPr/>
            </a:pPr>
            <a:r>
              <a:rPr lang="es-ES" sz="2400" dirty="0">
                <a:solidFill>
                  <a:srgbClr val="FFFFFF"/>
                </a:solidFill>
                <a:latin typeface="American Classic" pitchFamily="18" charset="0"/>
              </a:rPr>
              <a:t>C</a:t>
            </a:r>
            <a:endParaRPr lang="es-ES" sz="2400" b="1" dirty="0">
              <a:solidFill>
                <a:schemeClr val="bg1">
                  <a:lumMod val="95000"/>
                </a:schemeClr>
              </a:solidFill>
              <a:latin typeface="American Classic" pitchFamily="18" charset="0"/>
            </a:endParaRPr>
          </a:p>
          <a:p>
            <a:pPr algn="ctr">
              <a:defRPr/>
            </a:pPr>
            <a:r>
              <a:rPr lang="es-ES" sz="2400" dirty="0">
                <a:solidFill>
                  <a:srgbClr val="FFFFFF"/>
                </a:solidFill>
                <a:latin typeface="American Classic" pitchFamily="18" charset="0"/>
              </a:rPr>
              <a:t>T</a:t>
            </a:r>
          </a:p>
          <a:p>
            <a:pPr algn="ctr">
              <a:defRPr/>
            </a:pPr>
            <a:r>
              <a:rPr lang="es-ES" sz="2400" dirty="0">
                <a:solidFill>
                  <a:srgbClr val="FFFFFF"/>
                </a:solidFill>
                <a:latin typeface="American Classic" pitchFamily="18" charset="0"/>
              </a:rPr>
              <a:t>O</a:t>
            </a:r>
            <a:endParaRPr lang="es-ES" dirty="0">
              <a:latin typeface="American Classic" pitchFamily="18" charset="0"/>
            </a:endParaRPr>
          </a:p>
        </p:txBody>
      </p:sp>
      <p:sp>
        <p:nvSpPr>
          <p:cNvPr id="138307" name="Text Box 67"/>
          <p:cNvSpPr txBox="1">
            <a:spLocks noChangeArrowheads="1"/>
          </p:cNvSpPr>
          <p:nvPr/>
        </p:nvSpPr>
        <p:spPr bwMode="auto">
          <a:xfrm>
            <a:off x="3848100" y="5876925"/>
            <a:ext cx="3086100" cy="571500"/>
          </a:xfrm>
          <a:prstGeom prst="rect">
            <a:avLst/>
          </a:prstGeom>
          <a:solidFill>
            <a:srgbClr val="99FF33"/>
          </a:solidFill>
          <a:ln w="9525">
            <a:solidFill>
              <a:srgbClr val="000000"/>
            </a:solidFill>
            <a:miter lim="800000"/>
            <a:headEnd/>
            <a:tailEnd/>
          </a:ln>
        </p:spPr>
        <p:txBody>
          <a:bodyPr/>
          <a:lstStyle/>
          <a:p>
            <a:pPr algn="ctr"/>
            <a:r>
              <a:rPr lang="es-ES" sz="2600">
                <a:solidFill>
                  <a:schemeClr val="bg1"/>
                </a:solidFill>
                <a:latin typeface="American Classic" pitchFamily="18" charset="0"/>
              </a:rPr>
              <a:t>MERCADO</a:t>
            </a:r>
            <a:endParaRPr lang="es-ES">
              <a:solidFill>
                <a:schemeClr val="bg1"/>
              </a:solidFill>
              <a:latin typeface="American Classic" pitchFamily="18" charset="0"/>
            </a:endParaRPr>
          </a:p>
        </p:txBody>
      </p:sp>
      <p:sp>
        <p:nvSpPr>
          <p:cNvPr id="138308" name="Text Box 68"/>
          <p:cNvSpPr txBox="1">
            <a:spLocks noChangeArrowheads="1"/>
          </p:cNvSpPr>
          <p:nvPr/>
        </p:nvSpPr>
        <p:spPr bwMode="auto">
          <a:xfrm>
            <a:off x="679450" y="5516563"/>
            <a:ext cx="1519238" cy="457200"/>
          </a:xfrm>
          <a:prstGeom prst="rect">
            <a:avLst/>
          </a:prstGeom>
          <a:solidFill>
            <a:schemeClr val="accent2"/>
          </a:solidFill>
          <a:ln w="9525">
            <a:noFill/>
            <a:miter lim="800000"/>
            <a:headEnd/>
            <a:tailEnd/>
          </a:ln>
        </p:spPr>
        <p:txBody>
          <a:bodyPr/>
          <a:lstStyle/>
          <a:p>
            <a:pPr algn="ctr"/>
            <a:r>
              <a:rPr lang="es-ES" sz="2200" b="1">
                <a:latin typeface="American Classic" pitchFamily="18" charset="0"/>
              </a:rPr>
              <a:t>NUEVO</a:t>
            </a:r>
            <a:endParaRPr lang="es-ES">
              <a:latin typeface="American Classic" pitchFamily="18" charset="0"/>
            </a:endParaRPr>
          </a:p>
        </p:txBody>
      </p:sp>
      <p:sp>
        <p:nvSpPr>
          <p:cNvPr id="138309" name="Text Box 69"/>
          <p:cNvSpPr txBox="1">
            <a:spLocks noChangeArrowheads="1"/>
          </p:cNvSpPr>
          <p:nvPr/>
        </p:nvSpPr>
        <p:spPr bwMode="auto">
          <a:xfrm>
            <a:off x="500063" y="1196975"/>
            <a:ext cx="1809750" cy="457200"/>
          </a:xfrm>
          <a:prstGeom prst="rect">
            <a:avLst/>
          </a:prstGeom>
          <a:solidFill>
            <a:srgbClr val="BF072E"/>
          </a:solidFill>
          <a:ln w="9525">
            <a:noFill/>
            <a:miter lim="800000"/>
            <a:headEnd/>
            <a:tailEnd/>
          </a:ln>
        </p:spPr>
        <p:txBody>
          <a:bodyPr/>
          <a:lstStyle/>
          <a:p>
            <a:pPr algn="ctr"/>
            <a:r>
              <a:rPr lang="es-ES" sz="2200" b="1">
                <a:latin typeface="American Classic" pitchFamily="18" charset="0"/>
              </a:rPr>
              <a:t>ACTUAL</a:t>
            </a:r>
            <a:endParaRPr lang="es-ES">
              <a:latin typeface="American Classic" pitchFamily="18" charset="0"/>
            </a:endParaRPr>
          </a:p>
        </p:txBody>
      </p:sp>
      <p:sp>
        <p:nvSpPr>
          <p:cNvPr id="138310" name="Text Box 70"/>
          <p:cNvSpPr txBox="1">
            <a:spLocks noChangeArrowheads="1"/>
          </p:cNvSpPr>
          <p:nvPr/>
        </p:nvSpPr>
        <p:spPr bwMode="auto">
          <a:xfrm>
            <a:off x="3127375" y="836613"/>
            <a:ext cx="1600200" cy="457200"/>
          </a:xfrm>
          <a:prstGeom prst="rect">
            <a:avLst/>
          </a:prstGeom>
          <a:solidFill>
            <a:srgbClr val="BF072E"/>
          </a:solidFill>
          <a:ln w="9525">
            <a:noFill/>
            <a:miter lim="800000"/>
            <a:headEnd/>
            <a:tailEnd/>
          </a:ln>
        </p:spPr>
        <p:txBody>
          <a:bodyPr/>
          <a:lstStyle/>
          <a:p>
            <a:pPr algn="ctr"/>
            <a:r>
              <a:rPr lang="es-ES" sz="2200" b="1">
                <a:latin typeface="American Classic" pitchFamily="18" charset="0"/>
              </a:rPr>
              <a:t>ACTUAL</a:t>
            </a:r>
            <a:endParaRPr lang="es-ES">
              <a:latin typeface="American Classic" pitchFamily="18" charset="0"/>
            </a:endParaRPr>
          </a:p>
        </p:txBody>
      </p:sp>
      <p:sp>
        <p:nvSpPr>
          <p:cNvPr id="138311" name="Text Box 71"/>
          <p:cNvSpPr txBox="1">
            <a:spLocks noChangeArrowheads="1"/>
          </p:cNvSpPr>
          <p:nvPr/>
        </p:nvSpPr>
        <p:spPr bwMode="auto">
          <a:xfrm>
            <a:off x="6080125" y="908050"/>
            <a:ext cx="1600200" cy="457200"/>
          </a:xfrm>
          <a:prstGeom prst="rect">
            <a:avLst/>
          </a:prstGeom>
          <a:solidFill>
            <a:srgbClr val="BF072E"/>
          </a:solidFill>
          <a:ln w="9525">
            <a:noFill/>
            <a:miter lim="800000"/>
            <a:headEnd/>
            <a:tailEnd/>
          </a:ln>
        </p:spPr>
        <p:txBody>
          <a:bodyPr/>
          <a:lstStyle/>
          <a:p>
            <a:pPr algn="ctr"/>
            <a:r>
              <a:rPr lang="es-ES" sz="2200" b="1">
                <a:latin typeface="American Classic" pitchFamily="18" charset="0"/>
              </a:rPr>
              <a:t>NUEVO</a:t>
            </a:r>
            <a:endParaRPr lang="es-ES">
              <a:latin typeface="American Classic" pitchFamily="18" charset="0"/>
            </a:endParaRPr>
          </a:p>
        </p:txBody>
      </p:sp>
      <p:sp>
        <p:nvSpPr>
          <p:cNvPr id="138317" name="Text Box 77"/>
          <p:cNvSpPr txBox="1">
            <a:spLocks noChangeArrowheads="1"/>
          </p:cNvSpPr>
          <p:nvPr/>
        </p:nvSpPr>
        <p:spPr bwMode="auto">
          <a:xfrm>
            <a:off x="2479675" y="1844675"/>
            <a:ext cx="2376488" cy="396875"/>
          </a:xfrm>
          <a:prstGeom prst="rect">
            <a:avLst/>
          </a:prstGeom>
          <a:noFill/>
          <a:ln w="9525">
            <a:noFill/>
            <a:miter lim="800000"/>
            <a:headEnd/>
            <a:tailEnd/>
          </a:ln>
        </p:spPr>
        <p:txBody>
          <a:bodyPr>
            <a:spAutoFit/>
          </a:bodyPr>
          <a:lstStyle/>
          <a:p>
            <a:pPr algn="ctr">
              <a:spcBef>
                <a:spcPct val="50000"/>
              </a:spcBef>
            </a:pPr>
            <a:r>
              <a:rPr lang="es-ES"/>
              <a:t>Entrar</a:t>
            </a:r>
          </a:p>
        </p:txBody>
      </p:sp>
      <p:sp>
        <p:nvSpPr>
          <p:cNvPr id="138318" name="Text Box 78"/>
          <p:cNvSpPr txBox="1">
            <a:spLocks noChangeArrowheads="1"/>
          </p:cNvSpPr>
          <p:nvPr/>
        </p:nvSpPr>
        <p:spPr bwMode="auto">
          <a:xfrm>
            <a:off x="5432425" y="1844675"/>
            <a:ext cx="2808288" cy="396875"/>
          </a:xfrm>
          <a:prstGeom prst="rect">
            <a:avLst/>
          </a:prstGeom>
          <a:noFill/>
          <a:ln w="9525">
            <a:noFill/>
            <a:miter lim="800000"/>
            <a:headEnd/>
            <a:tailEnd/>
          </a:ln>
        </p:spPr>
        <p:txBody>
          <a:bodyPr>
            <a:spAutoFit/>
          </a:bodyPr>
          <a:lstStyle/>
          <a:p>
            <a:pPr>
              <a:spcBef>
                <a:spcPct val="50000"/>
              </a:spcBef>
            </a:pPr>
            <a:r>
              <a:rPr lang="es-ES"/>
              <a:t>Desarrollar mercado</a:t>
            </a:r>
          </a:p>
        </p:txBody>
      </p:sp>
      <p:sp>
        <p:nvSpPr>
          <p:cNvPr id="138319" name="Text Box 79"/>
          <p:cNvSpPr txBox="1">
            <a:spLocks noChangeArrowheads="1"/>
          </p:cNvSpPr>
          <p:nvPr/>
        </p:nvSpPr>
        <p:spPr bwMode="auto">
          <a:xfrm>
            <a:off x="2479675" y="3716338"/>
            <a:ext cx="2808288" cy="396875"/>
          </a:xfrm>
          <a:prstGeom prst="rect">
            <a:avLst/>
          </a:prstGeom>
          <a:noFill/>
          <a:ln w="9525">
            <a:noFill/>
            <a:miter lim="800000"/>
            <a:headEnd/>
            <a:tailEnd/>
          </a:ln>
        </p:spPr>
        <p:txBody>
          <a:bodyPr>
            <a:spAutoFit/>
          </a:bodyPr>
          <a:lstStyle/>
          <a:p>
            <a:pPr>
              <a:spcBef>
                <a:spcPct val="50000"/>
              </a:spcBef>
            </a:pPr>
            <a:r>
              <a:rPr lang="es-ES"/>
              <a:t>Desarrollar producto</a:t>
            </a:r>
          </a:p>
        </p:txBody>
      </p:sp>
      <p:sp>
        <p:nvSpPr>
          <p:cNvPr id="138320" name="Text Box 80"/>
          <p:cNvSpPr txBox="1">
            <a:spLocks noChangeArrowheads="1"/>
          </p:cNvSpPr>
          <p:nvPr/>
        </p:nvSpPr>
        <p:spPr bwMode="auto">
          <a:xfrm>
            <a:off x="5648325" y="3644900"/>
            <a:ext cx="2447925" cy="396875"/>
          </a:xfrm>
          <a:prstGeom prst="rect">
            <a:avLst/>
          </a:prstGeom>
          <a:noFill/>
          <a:ln w="9525">
            <a:noFill/>
            <a:miter lim="800000"/>
            <a:headEnd/>
            <a:tailEnd/>
          </a:ln>
        </p:spPr>
        <p:txBody>
          <a:bodyPr>
            <a:spAutoFit/>
          </a:bodyPr>
          <a:lstStyle/>
          <a:p>
            <a:pPr algn="ctr">
              <a:spcBef>
                <a:spcPct val="50000"/>
              </a:spcBef>
            </a:pPr>
            <a:r>
              <a:rPr lang="es-ES"/>
              <a:t>Diversificar</a:t>
            </a:r>
          </a:p>
        </p:txBody>
      </p:sp>
      <p:sp>
        <p:nvSpPr>
          <p:cNvPr id="138321" name="Text Box 81"/>
          <p:cNvSpPr txBox="1">
            <a:spLocks noChangeArrowheads="1"/>
          </p:cNvSpPr>
          <p:nvPr/>
        </p:nvSpPr>
        <p:spPr bwMode="auto">
          <a:xfrm>
            <a:off x="2695575" y="333375"/>
            <a:ext cx="5040313" cy="369888"/>
          </a:xfrm>
          <a:prstGeom prst="rect">
            <a:avLst/>
          </a:prstGeom>
          <a:solidFill>
            <a:srgbClr val="000016"/>
          </a:solidFill>
          <a:ln w="9525">
            <a:noFill/>
            <a:miter lim="800000"/>
            <a:headEnd/>
            <a:tailEnd/>
          </a:ln>
        </p:spPr>
        <p:txBody>
          <a:bodyPr>
            <a:spAutoFit/>
          </a:bodyPr>
          <a:lstStyle/>
          <a:p>
            <a:pPr algn="ctr">
              <a:spcBef>
                <a:spcPct val="50000"/>
              </a:spcBef>
              <a:defRPr/>
            </a:pPr>
            <a:r>
              <a:rPr lang="es-ES" b="1" dirty="0">
                <a:solidFill>
                  <a:schemeClr val="bg1">
                    <a:lumMod val="95000"/>
                  </a:schemeClr>
                </a:solidFill>
                <a:latin typeface="American Classic" pitchFamily="18" charset="0"/>
              </a:rPr>
              <a:t>ESTRATEGIAS</a:t>
            </a:r>
            <a:r>
              <a:rPr lang="es-ES" b="1" dirty="0">
                <a:latin typeface="American Classic" pitchFamily="18" charset="0"/>
              </a:rPr>
              <a:t>  </a:t>
            </a:r>
            <a:r>
              <a:rPr lang="es-ES" b="1" dirty="0">
                <a:solidFill>
                  <a:schemeClr val="bg1">
                    <a:lumMod val="95000"/>
                  </a:schemeClr>
                </a:solidFill>
                <a:latin typeface="American Classic" pitchFamily="18" charset="0"/>
              </a:rPr>
              <a:t>DE CRECIMIENTO</a:t>
            </a:r>
          </a:p>
        </p:txBody>
      </p:sp>
      <p:pic>
        <p:nvPicPr>
          <p:cNvPr id="138328" name="Picture 88" descr="j0233076"/>
          <p:cNvPicPr>
            <a:picLocks noChangeAspect="1" noChangeArrowheads="1"/>
          </p:cNvPicPr>
          <p:nvPr/>
        </p:nvPicPr>
        <p:blipFill>
          <a:blip r:embed="rId4"/>
          <a:srcRect/>
          <a:stretch>
            <a:fillRect/>
          </a:stretch>
        </p:blipFill>
        <p:spPr bwMode="auto">
          <a:xfrm>
            <a:off x="2911475" y="2133600"/>
            <a:ext cx="1647825" cy="1428750"/>
          </a:xfrm>
          <a:prstGeom prst="rect">
            <a:avLst/>
          </a:prstGeom>
          <a:noFill/>
          <a:ln w="9525">
            <a:noFill/>
            <a:miter lim="800000"/>
            <a:headEnd/>
            <a:tailEnd/>
          </a:ln>
        </p:spPr>
      </p:pic>
      <p:pic>
        <p:nvPicPr>
          <p:cNvPr id="138329" name="Picture 89" descr="j0172596"/>
          <p:cNvPicPr>
            <a:picLocks noChangeAspect="1" noChangeArrowheads="1" noCrop="1"/>
          </p:cNvPicPr>
          <p:nvPr/>
        </p:nvPicPr>
        <p:blipFill>
          <a:blip r:embed="rId5"/>
          <a:srcRect/>
          <a:stretch>
            <a:fillRect/>
          </a:stretch>
        </p:blipFill>
        <p:spPr bwMode="auto">
          <a:xfrm>
            <a:off x="5935663" y="2276475"/>
            <a:ext cx="1411287" cy="1162050"/>
          </a:xfrm>
          <a:prstGeom prst="rect">
            <a:avLst/>
          </a:prstGeom>
          <a:noFill/>
          <a:ln w="9525">
            <a:noFill/>
            <a:miter lim="800000"/>
            <a:headEnd/>
            <a:tailEnd/>
          </a:ln>
        </p:spPr>
      </p:pic>
      <p:pic>
        <p:nvPicPr>
          <p:cNvPr id="138330" name="Picture 90" descr="j0238286"/>
          <p:cNvPicPr>
            <a:picLocks noChangeAspect="1" noChangeArrowheads="1"/>
          </p:cNvPicPr>
          <p:nvPr/>
        </p:nvPicPr>
        <p:blipFill>
          <a:blip r:embed="rId6"/>
          <a:srcRect/>
          <a:stretch>
            <a:fillRect/>
          </a:stretch>
        </p:blipFill>
        <p:spPr bwMode="auto">
          <a:xfrm>
            <a:off x="2768600" y="4149725"/>
            <a:ext cx="1819275" cy="1352550"/>
          </a:xfrm>
          <a:prstGeom prst="rect">
            <a:avLst/>
          </a:prstGeom>
          <a:noFill/>
          <a:ln w="9525">
            <a:noFill/>
            <a:miter lim="800000"/>
            <a:headEnd/>
            <a:tailEnd/>
          </a:ln>
        </p:spPr>
      </p:pic>
      <p:pic>
        <p:nvPicPr>
          <p:cNvPr id="138331" name="Picture 91" descr="j0178112"/>
          <p:cNvPicPr>
            <a:picLocks noChangeAspect="1" noChangeArrowheads="1" noCrop="1"/>
          </p:cNvPicPr>
          <p:nvPr/>
        </p:nvPicPr>
        <p:blipFill>
          <a:blip r:embed="rId7"/>
          <a:srcRect/>
          <a:stretch>
            <a:fillRect/>
          </a:stretch>
        </p:blipFill>
        <p:spPr bwMode="auto">
          <a:xfrm>
            <a:off x="5864225" y="4076700"/>
            <a:ext cx="1552575" cy="156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321"/>
                                        </p:tgtEl>
                                        <p:attrNameLst>
                                          <p:attrName>style.visibility</p:attrName>
                                        </p:attrNameLst>
                                      </p:cBhvr>
                                      <p:to>
                                        <p:strVal val="visible"/>
                                      </p:to>
                                    </p:set>
                                    <p:animEffect transition="in" filter="wipe(left)">
                                      <p:cBhvr>
                                        <p:cTn id="7" dur="500"/>
                                        <p:tgtEl>
                                          <p:spTgt spid="1383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8306"/>
                                        </p:tgtEl>
                                        <p:attrNameLst>
                                          <p:attrName>style.visibility</p:attrName>
                                        </p:attrNameLst>
                                      </p:cBhvr>
                                      <p:to>
                                        <p:strVal val="visible"/>
                                      </p:to>
                                    </p:set>
                                    <p:animEffect transition="in" filter="wipe(up)">
                                      <p:cBhvr>
                                        <p:cTn id="12" dur="500"/>
                                        <p:tgtEl>
                                          <p:spTgt spid="1383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307"/>
                                        </p:tgtEl>
                                        <p:attrNameLst>
                                          <p:attrName>style.visibility</p:attrName>
                                        </p:attrNameLst>
                                      </p:cBhvr>
                                      <p:to>
                                        <p:strVal val="visible"/>
                                      </p:to>
                                    </p:set>
                                    <p:animEffect transition="in" filter="wipe(left)">
                                      <p:cBhvr>
                                        <p:cTn id="17" dur="500"/>
                                        <p:tgtEl>
                                          <p:spTgt spid="13830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8305"/>
                                        </p:tgtEl>
                                        <p:attrNameLst>
                                          <p:attrName>style.visibility</p:attrName>
                                        </p:attrNameLst>
                                      </p:cBhvr>
                                      <p:to>
                                        <p:strVal val="visible"/>
                                      </p:to>
                                    </p:set>
                                    <p:animEffect transition="in" filter="checkerboard(across)">
                                      <p:cBhvr>
                                        <p:cTn id="22" dur="500"/>
                                        <p:tgtEl>
                                          <p:spTgt spid="13830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38309"/>
                                        </p:tgtEl>
                                        <p:attrNameLst>
                                          <p:attrName>style.visibility</p:attrName>
                                        </p:attrNameLst>
                                      </p:cBhvr>
                                      <p:to>
                                        <p:strVal val="visible"/>
                                      </p:to>
                                    </p:set>
                                    <p:anim calcmode="lin" valueType="num">
                                      <p:cBhvr>
                                        <p:cTn id="27" dur="500" fill="hold"/>
                                        <p:tgtEl>
                                          <p:spTgt spid="138309"/>
                                        </p:tgtEl>
                                        <p:attrNameLst>
                                          <p:attrName>ppt_w</p:attrName>
                                        </p:attrNameLst>
                                      </p:cBhvr>
                                      <p:tavLst>
                                        <p:tav tm="0">
                                          <p:val>
                                            <p:fltVal val="0"/>
                                          </p:val>
                                        </p:tav>
                                        <p:tav tm="100000">
                                          <p:val>
                                            <p:strVal val="#ppt_w"/>
                                          </p:val>
                                        </p:tav>
                                      </p:tavLst>
                                    </p:anim>
                                    <p:anim calcmode="lin" valueType="num">
                                      <p:cBhvr>
                                        <p:cTn id="28" dur="500" fill="hold"/>
                                        <p:tgtEl>
                                          <p:spTgt spid="13830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38310"/>
                                        </p:tgtEl>
                                        <p:attrNameLst>
                                          <p:attrName>style.visibility</p:attrName>
                                        </p:attrNameLst>
                                      </p:cBhvr>
                                      <p:to>
                                        <p:strVal val="visible"/>
                                      </p:to>
                                    </p:set>
                                    <p:anim calcmode="lin" valueType="num">
                                      <p:cBhvr>
                                        <p:cTn id="33" dur="500" fill="hold"/>
                                        <p:tgtEl>
                                          <p:spTgt spid="138310"/>
                                        </p:tgtEl>
                                        <p:attrNameLst>
                                          <p:attrName>ppt_w</p:attrName>
                                        </p:attrNameLst>
                                      </p:cBhvr>
                                      <p:tavLst>
                                        <p:tav tm="0">
                                          <p:val>
                                            <p:fltVal val="0"/>
                                          </p:val>
                                        </p:tav>
                                        <p:tav tm="100000">
                                          <p:val>
                                            <p:strVal val="#ppt_w"/>
                                          </p:val>
                                        </p:tav>
                                      </p:tavLst>
                                    </p:anim>
                                    <p:anim calcmode="lin" valueType="num">
                                      <p:cBhvr>
                                        <p:cTn id="34" dur="500" fill="hold"/>
                                        <p:tgtEl>
                                          <p:spTgt spid="138310"/>
                                        </p:tgtEl>
                                        <p:attrNameLst>
                                          <p:attrName>ppt_h</p:attrName>
                                        </p:attrNameLst>
                                      </p:cBhvr>
                                      <p:tavLst>
                                        <p:tav tm="0">
                                          <p:val>
                                            <p:fltVal val="0"/>
                                          </p:val>
                                        </p:tav>
                                        <p:tav tm="100000">
                                          <p:val>
                                            <p:strVal val="#ppt_h"/>
                                          </p:val>
                                        </p:tav>
                                      </p:tavLst>
                                    </p:anim>
                                  </p:childTnLst>
                                </p:cTn>
                              </p:par>
                              <p:par>
                                <p:cTn id="35" presetID="1" presetClass="entr" presetSubtype="0" fill="hold" grpId="0" nodeType="withEffect">
                                  <p:stCondLst>
                                    <p:cond delay="0"/>
                                  </p:stCondLst>
                                  <p:childTnLst>
                                    <p:set>
                                      <p:cBhvr>
                                        <p:cTn id="36" dur="1" fill="hold">
                                          <p:stCondLst>
                                            <p:cond delay="0"/>
                                          </p:stCondLst>
                                        </p:cTn>
                                        <p:tgtEl>
                                          <p:spTgt spid="1383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38311"/>
                                        </p:tgtEl>
                                        <p:attrNameLst>
                                          <p:attrName>style.visibility</p:attrName>
                                        </p:attrNameLst>
                                      </p:cBhvr>
                                      <p:to>
                                        <p:strVal val="visible"/>
                                      </p:to>
                                    </p:set>
                                    <p:anim calcmode="lin" valueType="num">
                                      <p:cBhvr>
                                        <p:cTn id="41" dur="500" fill="hold"/>
                                        <p:tgtEl>
                                          <p:spTgt spid="138311"/>
                                        </p:tgtEl>
                                        <p:attrNameLst>
                                          <p:attrName>ppt_w</p:attrName>
                                        </p:attrNameLst>
                                      </p:cBhvr>
                                      <p:tavLst>
                                        <p:tav tm="0">
                                          <p:val>
                                            <p:fltVal val="0"/>
                                          </p:val>
                                        </p:tav>
                                        <p:tav tm="100000">
                                          <p:val>
                                            <p:strVal val="#ppt_w"/>
                                          </p:val>
                                        </p:tav>
                                      </p:tavLst>
                                    </p:anim>
                                    <p:anim calcmode="lin" valueType="num">
                                      <p:cBhvr>
                                        <p:cTn id="42" dur="500" fill="hold"/>
                                        <p:tgtEl>
                                          <p:spTgt spid="138311"/>
                                        </p:tgtEl>
                                        <p:attrNameLst>
                                          <p:attrName>ppt_h</p:attrName>
                                        </p:attrNameLst>
                                      </p:cBhvr>
                                      <p:tavLst>
                                        <p:tav tm="0">
                                          <p:val>
                                            <p:fltVal val="0"/>
                                          </p:val>
                                        </p:tav>
                                        <p:tav tm="100000">
                                          <p:val>
                                            <p:strVal val="#ppt_h"/>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383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8308"/>
                                        </p:tgtEl>
                                        <p:attrNameLst>
                                          <p:attrName>style.visibility</p:attrName>
                                        </p:attrNameLst>
                                      </p:cBhvr>
                                      <p:to>
                                        <p:strVal val="visible"/>
                                      </p:to>
                                    </p:set>
                                    <p:anim calcmode="lin" valueType="num">
                                      <p:cBhvr>
                                        <p:cTn id="49" dur="500" fill="hold"/>
                                        <p:tgtEl>
                                          <p:spTgt spid="138308"/>
                                        </p:tgtEl>
                                        <p:attrNameLst>
                                          <p:attrName>ppt_w</p:attrName>
                                        </p:attrNameLst>
                                      </p:cBhvr>
                                      <p:tavLst>
                                        <p:tav tm="0">
                                          <p:val>
                                            <p:fltVal val="0"/>
                                          </p:val>
                                        </p:tav>
                                        <p:tav tm="100000">
                                          <p:val>
                                            <p:strVal val="#ppt_w"/>
                                          </p:val>
                                        </p:tav>
                                      </p:tavLst>
                                    </p:anim>
                                    <p:anim calcmode="lin" valueType="num">
                                      <p:cBhvr>
                                        <p:cTn id="50" dur="500" fill="hold"/>
                                        <p:tgtEl>
                                          <p:spTgt spid="138308"/>
                                        </p:tgtEl>
                                        <p:attrNameLst>
                                          <p:attrName>ppt_h</p:attrName>
                                        </p:attrNameLst>
                                      </p:cBhvr>
                                      <p:tavLst>
                                        <p:tav tm="0">
                                          <p:val>
                                            <p:fltVal val="0"/>
                                          </p:val>
                                        </p:tav>
                                        <p:tav tm="100000">
                                          <p:val>
                                            <p:strVal val="#ppt_h"/>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383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83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38328"/>
                                        </p:tgtEl>
                                        <p:attrNameLst>
                                          <p:attrName>style.visibility</p:attrName>
                                        </p:attrNameLst>
                                      </p:cBhvr>
                                      <p:to>
                                        <p:strVal val="visible"/>
                                      </p:to>
                                    </p:set>
                                    <p:anim calcmode="lin" valueType="num">
                                      <p:cBhvr>
                                        <p:cTn id="59" dur="500" fill="hold"/>
                                        <p:tgtEl>
                                          <p:spTgt spid="138328"/>
                                        </p:tgtEl>
                                        <p:attrNameLst>
                                          <p:attrName>ppt_w</p:attrName>
                                        </p:attrNameLst>
                                      </p:cBhvr>
                                      <p:tavLst>
                                        <p:tav tm="0">
                                          <p:val>
                                            <p:fltVal val="0"/>
                                          </p:val>
                                        </p:tav>
                                        <p:tav tm="100000">
                                          <p:val>
                                            <p:strVal val="#ppt_w"/>
                                          </p:val>
                                        </p:tav>
                                      </p:tavLst>
                                    </p:anim>
                                    <p:anim calcmode="lin" valueType="num">
                                      <p:cBhvr>
                                        <p:cTn id="60" dur="500" fill="hold"/>
                                        <p:tgtEl>
                                          <p:spTgt spid="138328"/>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138329"/>
                                        </p:tgtEl>
                                        <p:attrNameLst>
                                          <p:attrName>style.visibility</p:attrName>
                                        </p:attrNameLst>
                                      </p:cBhvr>
                                      <p:to>
                                        <p:strVal val="visible"/>
                                      </p:to>
                                    </p:set>
                                    <p:anim calcmode="lin" valueType="num">
                                      <p:cBhvr>
                                        <p:cTn id="65" dur="500" fill="hold"/>
                                        <p:tgtEl>
                                          <p:spTgt spid="138329"/>
                                        </p:tgtEl>
                                        <p:attrNameLst>
                                          <p:attrName>ppt_w</p:attrName>
                                        </p:attrNameLst>
                                      </p:cBhvr>
                                      <p:tavLst>
                                        <p:tav tm="0">
                                          <p:val>
                                            <p:fltVal val="0"/>
                                          </p:val>
                                        </p:tav>
                                        <p:tav tm="100000">
                                          <p:val>
                                            <p:strVal val="#ppt_w"/>
                                          </p:val>
                                        </p:tav>
                                      </p:tavLst>
                                    </p:anim>
                                    <p:anim calcmode="lin" valueType="num">
                                      <p:cBhvr>
                                        <p:cTn id="66" dur="500" fill="hold"/>
                                        <p:tgtEl>
                                          <p:spTgt spid="138329"/>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38330"/>
                                        </p:tgtEl>
                                        <p:attrNameLst>
                                          <p:attrName>style.visibility</p:attrName>
                                        </p:attrNameLst>
                                      </p:cBhvr>
                                      <p:to>
                                        <p:strVal val="visible"/>
                                      </p:to>
                                    </p:set>
                                    <p:anim calcmode="lin" valueType="num">
                                      <p:cBhvr>
                                        <p:cTn id="71" dur="500" fill="hold"/>
                                        <p:tgtEl>
                                          <p:spTgt spid="138330"/>
                                        </p:tgtEl>
                                        <p:attrNameLst>
                                          <p:attrName>ppt_w</p:attrName>
                                        </p:attrNameLst>
                                      </p:cBhvr>
                                      <p:tavLst>
                                        <p:tav tm="0">
                                          <p:val>
                                            <p:fltVal val="0"/>
                                          </p:val>
                                        </p:tav>
                                        <p:tav tm="100000">
                                          <p:val>
                                            <p:strVal val="#ppt_w"/>
                                          </p:val>
                                        </p:tav>
                                      </p:tavLst>
                                    </p:anim>
                                    <p:anim calcmode="lin" valueType="num">
                                      <p:cBhvr>
                                        <p:cTn id="72" dur="500" fill="hold"/>
                                        <p:tgtEl>
                                          <p:spTgt spid="138330"/>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138331"/>
                                        </p:tgtEl>
                                        <p:attrNameLst>
                                          <p:attrName>style.visibility</p:attrName>
                                        </p:attrNameLst>
                                      </p:cBhvr>
                                      <p:to>
                                        <p:strVal val="visible"/>
                                      </p:to>
                                    </p:set>
                                    <p:anim calcmode="lin" valueType="num">
                                      <p:cBhvr>
                                        <p:cTn id="77" dur="500" fill="hold"/>
                                        <p:tgtEl>
                                          <p:spTgt spid="138331"/>
                                        </p:tgtEl>
                                        <p:attrNameLst>
                                          <p:attrName>ppt_w</p:attrName>
                                        </p:attrNameLst>
                                      </p:cBhvr>
                                      <p:tavLst>
                                        <p:tav tm="0">
                                          <p:val>
                                            <p:fltVal val="0"/>
                                          </p:val>
                                        </p:tav>
                                        <p:tav tm="100000">
                                          <p:val>
                                            <p:strVal val="#ppt_w"/>
                                          </p:val>
                                        </p:tav>
                                      </p:tavLst>
                                    </p:anim>
                                    <p:anim calcmode="lin" valueType="num">
                                      <p:cBhvr>
                                        <p:cTn id="78" dur="500" fill="hold"/>
                                        <p:tgtEl>
                                          <p:spTgt spid="1383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06" grpId="0" animBg="1"/>
      <p:bldP spid="138307" grpId="0" animBg="1"/>
      <p:bldP spid="138308" grpId="0" animBg="1"/>
      <p:bldP spid="138309" grpId="0" animBg="1"/>
      <p:bldP spid="138310" grpId="0" animBg="1"/>
      <p:bldP spid="138311" grpId="0" animBg="1"/>
      <p:bldP spid="138317" grpId="0"/>
      <p:bldP spid="138318" grpId="0"/>
      <p:bldP spid="138319" grpId="0"/>
      <p:bldP spid="138320" grpId="0"/>
      <p:bldP spid="1383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9" descr="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459" name="Picture 2" descr="empresas3"/>
          <p:cNvPicPr>
            <a:picLocks noChangeAspect="1" noChangeArrowheads="1"/>
          </p:cNvPicPr>
          <p:nvPr/>
        </p:nvPicPr>
        <p:blipFill>
          <a:blip r:embed="rId4"/>
          <a:srcRect/>
          <a:stretch>
            <a:fillRect/>
          </a:stretch>
        </p:blipFill>
        <p:spPr bwMode="auto">
          <a:xfrm>
            <a:off x="3311525" y="2154238"/>
            <a:ext cx="3095625" cy="2973387"/>
          </a:xfrm>
          <a:prstGeom prst="rect">
            <a:avLst/>
          </a:prstGeom>
          <a:noFill/>
          <a:ln w="9525">
            <a:noFill/>
            <a:miter lim="800000"/>
            <a:headEnd/>
            <a:tailEnd/>
          </a:ln>
        </p:spPr>
      </p:pic>
      <p:sp>
        <p:nvSpPr>
          <p:cNvPr id="15" name="Text Box 3"/>
          <p:cNvSpPr txBox="1">
            <a:spLocks noChangeArrowheads="1"/>
          </p:cNvSpPr>
          <p:nvPr/>
        </p:nvSpPr>
        <p:spPr bwMode="auto">
          <a:xfrm>
            <a:off x="2374900" y="1938338"/>
            <a:ext cx="5040313" cy="4111625"/>
          </a:xfrm>
          <a:prstGeom prst="rect">
            <a:avLst/>
          </a:prstGeom>
          <a:noFill/>
          <a:ln w="57150">
            <a:solidFill>
              <a:schemeClr val="tx1"/>
            </a:solidFill>
            <a:prstDash val="lgDash"/>
            <a:miter lim="800000"/>
            <a:headEnd/>
            <a:tailEnd/>
          </a:ln>
        </p:spPr>
        <p:txBody>
          <a:bodyPr>
            <a:spAutoFit/>
          </a:bodyPr>
          <a:lstStyle/>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a:p>
            <a:pPr>
              <a:spcBef>
                <a:spcPct val="50000"/>
              </a:spcBef>
            </a:pPr>
            <a:endParaRPr lang="es-ES"/>
          </a:p>
        </p:txBody>
      </p:sp>
      <p:sp>
        <p:nvSpPr>
          <p:cNvPr id="16" name="Text Box 5"/>
          <p:cNvSpPr txBox="1">
            <a:spLocks noChangeArrowheads="1"/>
          </p:cNvSpPr>
          <p:nvPr/>
        </p:nvSpPr>
        <p:spPr bwMode="auto">
          <a:xfrm>
            <a:off x="0" y="857250"/>
            <a:ext cx="3097213" cy="923925"/>
          </a:xfrm>
          <a:prstGeom prst="rect">
            <a:avLst/>
          </a:prstGeom>
          <a:noFill/>
          <a:ln w="9525">
            <a:noFill/>
            <a:miter lim="800000"/>
            <a:headEnd/>
            <a:tailEnd/>
          </a:ln>
        </p:spPr>
        <p:txBody>
          <a:bodyPr>
            <a:spAutoFit/>
          </a:bodyPr>
          <a:lstStyle/>
          <a:p>
            <a:pPr algn="ctr">
              <a:spcBef>
                <a:spcPct val="50000"/>
              </a:spcBef>
            </a:pPr>
            <a:r>
              <a:rPr lang="es-ES" b="1"/>
              <a:t>Objetivo: conocer si tienen más Oportunidades  que Amenazas</a:t>
            </a:r>
          </a:p>
        </p:txBody>
      </p:sp>
      <p:sp>
        <p:nvSpPr>
          <p:cNvPr id="28" name="Text Box 6"/>
          <p:cNvSpPr txBox="1">
            <a:spLocks noChangeArrowheads="1"/>
          </p:cNvSpPr>
          <p:nvPr/>
        </p:nvSpPr>
        <p:spPr bwMode="auto">
          <a:xfrm>
            <a:off x="6227763" y="928688"/>
            <a:ext cx="2916237" cy="923925"/>
          </a:xfrm>
          <a:prstGeom prst="rect">
            <a:avLst/>
          </a:prstGeom>
          <a:noFill/>
          <a:ln w="9525">
            <a:noFill/>
            <a:miter lim="800000"/>
            <a:headEnd/>
            <a:tailEnd/>
          </a:ln>
        </p:spPr>
        <p:txBody>
          <a:bodyPr>
            <a:spAutoFit/>
          </a:bodyPr>
          <a:lstStyle/>
          <a:p>
            <a:pPr algn="ctr">
              <a:spcBef>
                <a:spcPct val="50000"/>
              </a:spcBef>
            </a:pPr>
            <a:r>
              <a:rPr lang="es-ES" b="1"/>
              <a:t>Objetivo: Cuales Fortalezas a mantener, debilidades a eliminar</a:t>
            </a:r>
          </a:p>
        </p:txBody>
      </p:sp>
      <p:sp>
        <p:nvSpPr>
          <p:cNvPr id="29" name="Text Box 7"/>
          <p:cNvSpPr txBox="1">
            <a:spLocks noChangeArrowheads="1"/>
          </p:cNvSpPr>
          <p:nvPr/>
        </p:nvSpPr>
        <p:spPr bwMode="auto">
          <a:xfrm>
            <a:off x="2590800" y="2298700"/>
            <a:ext cx="2592388" cy="608013"/>
          </a:xfrm>
          <a:prstGeom prst="rect">
            <a:avLst/>
          </a:prstGeom>
          <a:solidFill>
            <a:schemeClr val="accent2">
              <a:lumMod val="20000"/>
              <a:lumOff val="80000"/>
            </a:schemeClr>
          </a:solidFill>
          <a:ln w="28575">
            <a:solidFill>
              <a:schemeClr val="tx1"/>
            </a:solidFill>
            <a:miter lim="800000"/>
            <a:headEnd/>
            <a:tailEnd/>
          </a:ln>
          <a:effectLst/>
        </p:spPr>
        <p:txBody>
          <a:bodyPr>
            <a:spAutoFit/>
          </a:bodyPr>
          <a:lstStyle/>
          <a:p>
            <a:pPr algn="ctr">
              <a:defRPr/>
            </a:pPr>
            <a:r>
              <a:rPr lang="es-SV" sz="3200" b="1" dirty="0">
                <a:latin typeface="Arial Narrow" pitchFamily="34" charset="0"/>
                <a:cs typeface="Arial" pitchFamily="34" charset="0"/>
              </a:rPr>
              <a:t>Fortalezas</a:t>
            </a:r>
            <a:endParaRPr lang="es-ES" b="1" dirty="0">
              <a:latin typeface="Arial Narrow" pitchFamily="34" charset="0"/>
              <a:cs typeface="Arial" pitchFamily="34" charset="0"/>
            </a:endParaRPr>
          </a:p>
        </p:txBody>
      </p:sp>
      <p:sp>
        <p:nvSpPr>
          <p:cNvPr id="30" name="AutoShape 8"/>
          <p:cNvSpPr>
            <a:spLocks noChangeArrowheads="1"/>
          </p:cNvSpPr>
          <p:nvPr/>
        </p:nvSpPr>
        <p:spPr bwMode="auto">
          <a:xfrm>
            <a:off x="1870075" y="2586038"/>
            <a:ext cx="576263" cy="576262"/>
          </a:xfrm>
          <a:prstGeom prst="plus">
            <a:avLst>
              <a:gd name="adj" fmla="val 33333"/>
            </a:avLst>
          </a:prstGeom>
          <a:solidFill>
            <a:srgbClr val="FF0000"/>
          </a:solidFill>
          <a:ln w="28575">
            <a:solidFill>
              <a:schemeClr val="tx1"/>
            </a:solidFill>
            <a:miter lim="800000"/>
            <a:headEnd/>
            <a:tailEnd/>
          </a:ln>
        </p:spPr>
        <p:txBody>
          <a:bodyPr wrap="none" anchor="ctr"/>
          <a:lstStyle/>
          <a:p>
            <a:endParaRPr lang="es-ES"/>
          </a:p>
        </p:txBody>
      </p:sp>
      <p:sp>
        <p:nvSpPr>
          <p:cNvPr id="31" name="Text Box 9"/>
          <p:cNvSpPr txBox="1">
            <a:spLocks noChangeArrowheads="1"/>
          </p:cNvSpPr>
          <p:nvPr/>
        </p:nvSpPr>
        <p:spPr bwMode="auto">
          <a:xfrm>
            <a:off x="6407150" y="5467350"/>
            <a:ext cx="2449513" cy="608013"/>
          </a:xfrm>
          <a:prstGeom prst="rect">
            <a:avLst/>
          </a:prstGeom>
          <a:solidFill>
            <a:schemeClr val="accent2">
              <a:lumMod val="20000"/>
              <a:lumOff val="80000"/>
            </a:schemeClr>
          </a:solidFill>
          <a:ln w="28575">
            <a:solidFill>
              <a:srgbClr val="FF0066"/>
            </a:solidFill>
            <a:miter lim="800000"/>
            <a:headEnd/>
            <a:tailEnd/>
          </a:ln>
          <a:effectLst/>
        </p:spPr>
        <p:txBody>
          <a:bodyPr>
            <a:spAutoFit/>
          </a:bodyPr>
          <a:lstStyle/>
          <a:p>
            <a:pPr algn="ctr">
              <a:defRPr/>
            </a:pPr>
            <a:r>
              <a:rPr lang="es-SV" sz="3200">
                <a:latin typeface="Forte" pitchFamily="66" charset="0"/>
                <a:cs typeface="Arial" pitchFamily="34" charset="0"/>
              </a:rPr>
              <a:t>Amenazas</a:t>
            </a:r>
            <a:endParaRPr lang="es-ES">
              <a:latin typeface="Forte" pitchFamily="66" charset="0"/>
              <a:cs typeface="Arial" pitchFamily="34" charset="0"/>
            </a:endParaRPr>
          </a:p>
        </p:txBody>
      </p:sp>
      <p:sp>
        <p:nvSpPr>
          <p:cNvPr id="32" name="Text Box 10"/>
          <p:cNvSpPr txBox="1">
            <a:spLocks noChangeArrowheads="1"/>
          </p:cNvSpPr>
          <p:nvPr/>
        </p:nvSpPr>
        <p:spPr bwMode="auto">
          <a:xfrm>
            <a:off x="5038725" y="4603750"/>
            <a:ext cx="2376488" cy="608013"/>
          </a:xfrm>
          <a:prstGeom prst="rect">
            <a:avLst/>
          </a:prstGeom>
          <a:solidFill>
            <a:schemeClr val="accent2">
              <a:lumMod val="20000"/>
              <a:lumOff val="80000"/>
            </a:schemeClr>
          </a:solidFill>
          <a:ln w="28575">
            <a:solidFill>
              <a:srgbClr val="CD3319"/>
            </a:solidFill>
            <a:miter lim="800000"/>
            <a:headEnd/>
            <a:tailEnd/>
          </a:ln>
          <a:effectLst/>
        </p:spPr>
        <p:txBody>
          <a:bodyPr>
            <a:spAutoFit/>
          </a:bodyPr>
          <a:lstStyle/>
          <a:p>
            <a:pPr algn="ctr">
              <a:defRPr/>
            </a:pPr>
            <a:r>
              <a:rPr lang="es-SV" sz="3200" dirty="0">
                <a:latin typeface="Forte" pitchFamily="66" charset="0"/>
                <a:cs typeface="Arial" pitchFamily="34" charset="0"/>
              </a:rPr>
              <a:t>Debilidades</a:t>
            </a:r>
            <a:endParaRPr lang="es-ES" dirty="0">
              <a:latin typeface="Forte" pitchFamily="66" charset="0"/>
              <a:cs typeface="Arial" pitchFamily="34" charset="0"/>
            </a:endParaRPr>
          </a:p>
        </p:txBody>
      </p:sp>
      <p:sp>
        <p:nvSpPr>
          <p:cNvPr id="33" name="Rectangle 11"/>
          <p:cNvSpPr>
            <a:spLocks noChangeArrowheads="1"/>
          </p:cNvSpPr>
          <p:nvPr/>
        </p:nvSpPr>
        <p:spPr bwMode="auto">
          <a:xfrm>
            <a:off x="7631113" y="4891088"/>
            <a:ext cx="576262" cy="215900"/>
          </a:xfrm>
          <a:prstGeom prst="rect">
            <a:avLst/>
          </a:prstGeom>
          <a:solidFill>
            <a:srgbClr val="FF0000"/>
          </a:solidFill>
          <a:ln w="28575">
            <a:solidFill>
              <a:schemeClr val="tx1"/>
            </a:solidFill>
            <a:miter lim="800000"/>
            <a:headEnd/>
            <a:tailEnd/>
          </a:ln>
        </p:spPr>
        <p:txBody>
          <a:bodyPr wrap="none" anchor="ctr"/>
          <a:lstStyle/>
          <a:p>
            <a:endParaRPr lang="es-ES"/>
          </a:p>
        </p:txBody>
      </p:sp>
      <p:sp>
        <p:nvSpPr>
          <p:cNvPr id="34" name="Text Box 12"/>
          <p:cNvSpPr txBox="1">
            <a:spLocks noChangeArrowheads="1"/>
          </p:cNvSpPr>
          <p:nvPr/>
        </p:nvSpPr>
        <p:spPr bwMode="auto">
          <a:xfrm>
            <a:off x="3022600" y="1219200"/>
            <a:ext cx="3024188" cy="579438"/>
          </a:xfrm>
          <a:prstGeom prst="rect">
            <a:avLst/>
          </a:prstGeom>
          <a:solidFill>
            <a:schemeClr val="accent2">
              <a:lumMod val="40000"/>
              <a:lumOff val="60000"/>
            </a:schemeClr>
          </a:solidFill>
          <a:ln w="25400">
            <a:solidFill>
              <a:schemeClr val="tx1"/>
            </a:solidFill>
            <a:miter lim="800000"/>
            <a:headEnd/>
            <a:tailEnd/>
          </a:ln>
          <a:effectLst/>
        </p:spPr>
        <p:txBody>
          <a:bodyPr>
            <a:spAutoFit/>
          </a:bodyPr>
          <a:lstStyle/>
          <a:p>
            <a:pPr algn="ctr">
              <a:spcBef>
                <a:spcPct val="50000"/>
              </a:spcBef>
              <a:defRPr/>
            </a:pPr>
            <a:r>
              <a:rPr lang="es-SV" sz="3200" b="1">
                <a:solidFill>
                  <a:srgbClr val="000016"/>
                </a:solidFill>
                <a:effectLst>
                  <a:outerShdw blurRad="38100" dist="38100" dir="2700000" algn="tl">
                    <a:srgbClr val="C0C0C0"/>
                  </a:outerShdw>
                </a:effectLst>
                <a:latin typeface="Arial" pitchFamily="34" charset="0"/>
                <a:cs typeface="Arial" pitchFamily="34" charset="0"/>
              </a:rPr>
              <a:t>DAFO</a:t>
            </a:r>
            <a:endParaRPr lang="es-ES" sz="3200" b="1">
              <a:solidFill>
                <a:srgbClr val="000016"/>
              </a:solidFill>
              <a:effectLst>
                <a:outerShdw blurRad="38100" dist="38100" dir="2700000" algn="tl">
                  <a:srgbClr val="C0C0C0"/>
                </a:outerShdw>
              </a:effectLst>
              <a:latin typeface="Arial" pitchFamily="34" charset="0"/>
              <a:cs typeface="Arial" pitchFamily="34" charset="0"/>
            </a:endParaRPr>
          </a:p>
        </p:txBody>
      </p:sp>
      <p:sp>
        <p:nvSpPr>
          <p:cNvPr id="35" name="Text Box 13"/>
          <p:cNvSpPr txBox="1">
            <a:spLocks noChangeArrowheads="1"/>
          </p:cNvSpPr>
          <p:nvPr/>
        </p:nvSpPr>
        <p:spPr bwMode="auto">
          <a:xfrm>
            <a:off x="358775" y="3451225"/>
            <a:ext cx="2700338" cy="523875"/>
          </a:xfrm>
          <a:prstGeom prst="rect">
            <a:avLst/>
          </a:prstGeom>
          <a:solidFill>
            <a:schemeClr val="accent2">
              <a:lumMod val="20000"/>
              <a:lumOff val="80000"/>
            </a:schemeClr>
          </a:solidFill>
          <a:ln w="28575">
            <a:solidFill>
              <a:schemeClr val="tx1"/>
            </a:solidFill>
            <a:miter lim="800000"/>
            <a:headEnd/>
            <a:tailEnd/>
          </a:ln>
          <a:effectLst/>
        </p:spPr>
        <p:txBody>
          <a:bodyPr>
            <a:spAutoFit/>
          </a:bodyPr>
          <a:lstStyle/>
          <a:p>
            <a:pPr algn="ctr">
              <a:defRPr/>
            </a:pPr>
            <a:r>
              <a:rPr lang="es-SV" sz="2800" b="1" dirty="0">
                <a:latin typeface="Arial Narrow" pitchFamily="34" charset="0"/>
                <a:cs typeface="Arial" pitchFamily="34" charset="0"/>
              </a:rPr>
              <a:t>Oportunidades</a:t>
            </a:r>
            <a:endParaRPr lang="es-ES" sz="2800" b="1" dirty="0">
              <a:latin typeface="Arial Narrow" pitchFamily="34" charset="0"/>
              <a:cs typeface="Arial"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8" grpId="0"/>
      <p:bldP spid="29" grpId="0" animBg="1"/>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9" descr="Title"/>
          <p:cNvPicPr>
            <a:picLocks noChangeAspect="1" noChangeArrowheads="1"/>
          </p:cNvPicPr>
          <p:nvPr/>
        </p:nvPicPr>
        <p:blipFill>
          <a:blip r:embed="rId3"/>
          <a:srcRect/>
          <a:stretch>
            <a:fillRect/>
          </a:stretch>
        </p:blipFill>
        <p:spPr bwMode="auto">
          <a:xfrm>
            <a:off x="0" y="-71438"/>
            <a:ext cx="9144000" cy="6929438"/>
          </a:xfrm>
          <a:prstGeom prst="rect">
            <a:avLst/>
          </a:prstGeom>
          <a:noFill/>
          <a:ln w="9525">
            <a:noFill/>
            <a:miter lim="800000"/>
            <a:headEnd/>
            <a:tailEnd/>
          </a:ln>
        </p:spPr>
      </p:pic>
      <p:sp>
        <p:nvSpPr>
          <p:cNvPr id="20483" name="Line 19"/>
          <p:cNvSpPr>
            <a:spLocks noChangeShapeType="1"/>
          </p:cNvSpPr>
          <p:nvPr/>
        </p:nvSpPr>
        <p:spPr bwMode="auto">
          <a:xfrm flipH="1">
            <a:off x="785813" y="2143125"/>
            <a:ext cx="0" cy="1079500"/>
          </a:xfrm>
          <a:prstGeom prst="line">
            <a:avLst/>
          </a:prstGeom>
          <a:noFill/>
          <a:ln w="9525">
            <a:solidFill>
              <a:srgbClr val="000000"/>
            </a:solidFill>
            <a:round/>
            <a:headEnd/>
            <a:tailEnd/>
          </a:ln>
        </p:spPr>
        <p:txBody>
          <a:bodyPr/>
          <a:lstStyle/>
          <a:p>
            <a:endParaRPr lang="es-ES"/>
          </a:p>
        </p:txBody>
      </p:sp>
      <p:sp>
        <p:nvSpPr>
          <p:cNvPr id="20484" name="Line 23"/>
          <p:cNvSpPr>
            <a:spLocks noChangeShapeType="1"/>
          </p:cNvSpPr>
          <p:nvPr/>
        </p:nvSpPr>
        <p:spPr bwMode="auto">
          <a:xfrm>
            <a:off x="785813" y="1285875"/>
            <a:ext cx="1587" cy="571500"/>
          </a:xfrm>
          <a:prstGeom prst="line">
            <a:avLst/>
          </a:prstGeom>
          <a:noFill/>
          <a:ln w="9525">
            <a:solidFill>
              <a:srgbClr val="000000"/>
            </a:solidFill>
            <a:round/>
            <a:headEnd/>
            <a:tailEnd type="triangle" w="med" len="med"/>
          </a:ln>
        </p:spPr>
        <p:txBody>
          <a:bodyPr/>
          <a:lstStyle/>
          <a:p>
            <a:endParaRPr lang="es-ES"/>
          </a:p>
        </p:txBody>
      </p:sp>
      <p:sp>
        <p:nvSpPr>
          <p:cNvPr id="20485" name="Rectangle 22"/>
          <p:cNvSpPr>
            <a:spLocks noChangeArrowheads="1"/>
          </p:cNvSpPr>
          <p:nvPr/>
        </p:nvSpPr>
        <p:spPr bwMode="auto">
          <a:xfrm>
            <a:off x="285750" y="1857375"/>
            <a:ext cx="1143000" cy="466725"/>
          </a:xfrm>
          <a:prstGeom prst="rect">
            <a:avLst/>
          </a:prstGeom>
          <a:solidFill>
            <a:srgbClr val="F3FFFF"/>
          </a:solidFill>
          <a:ln w="19050">
            <a:solidFill>
              <a:srgbClr val="000000"/>
            </a:solidFill>
            <a:miter lim="800000"/>
            <a:headEnd/>
            <a:tailEnd/>
          </a:ln>
        </p:spPr>
        <p:txBody>
          <a:bodyPr/>
          <a:lstStyle/>
          <a:p>
            <a:pPr algn="ctr" eaLnBrk="0" hangingPunct="0"/>
            <a:r>
              <a:rPr lang="en-US" sz="900"/>
              <a:t>Captación de pedidos</a:t>
            </a:r>
            <a:endParaRPr lang="en-US"/>
          </a:p>
        </p:txBody>
      </p:sp>
      <p:sp>
        <p:nvSpPr>
          <p:cNvPr id="20486" name="Line 11"/>
          <p:cNvSpPr>
            <a:spLocks noChangeShapeType="1"/>
          </p:cNvSpPr>
          <p:nvPr/>
        </p:nvSpPr>
        <p:spPr bwMode="auto">
          <a:xfrm>
            <a:off x="785813" y="3214688"/>
            <a:ext cx="928687" cy="46037"/>
          </a:xfrm>
          <a:prstGeom prst="line">
            <a:avLst/>
          </a:prstGeom>
          <a:noFill/>
          <a:ln w="9525">
            <a:solidFill>
              <a:srgbClr val="000000"/>
            </a:solidFill>
            <a:round/>
            <a:headEnd/>
            <a:tailEnd type="triangle" w="med" len="med"/>
          </a:ln>
        </p:spPr>
        <p:txBody>
          <a:bodyPr/>
          <a:lstStyle/>
          <a:p>
            <a:endParaRPr lang="es-ES"/>
          </a:p>
        </p:txBody>
      </p:sp>
      <p:sp>
        <p:nvSpPr>
          <p:cNvPr id="20487" name="Text Box 15"/>
          <p:cNvSpPr txBox="1">
            <a:spLocks noChangeArrowheads="1"/>
          </p:cNvSpPr>
          <p:nvPr/>
        </p:nvSpPr>
        <p:spPr bwMode="auto">
          <a:xfrm>
            <a:off x="3214688" y="2714625"/>
            <a:ext cx="381000" cy="228600"/>
          </a:xfrm>
          <a:prstGeom prst="rect">
            <a:avLst/>
          </a:prstGeom>
          <a:solidFill>
            <a:srgbClr val="FFFFFF"/>
          </a:solidFill>
          <a:ln w="9525">
            <a:noFill/>
            <a:miter lim="800000"/>
            <a:headEnd/>
            <a:tailEnd/>
          </a:ln>
        </p:spPr>
        <p:txBody>
          <a:bodyPr/>
          <a:lstStyle/>
          <a:p>
            <a:pPr algn="ctr" eaLnBrk="0" hangingPunct="0"/>
            <a:r>
              <a:rPr lang="en-US" sz="900" b="1"/>
              <a:t>SI</a:t>
            </a:r>
            <a:endParaRPr lang="en-US"/>
          </a:p>
        </p:txBody>
      </p:sp>
      <p:sp>
        <p:nvSpPr>
          <p:cNvPr id="20488" name="Text Box 24"/>
          <p:cNvSpPr txBox="1">
            <a:spLocks noChangeArrowheads="1"/>
          </p:cNvSpPr>
          <p:nvPr/>
        </p:nvSpPr>
        <p:spPr bwMode="auto">
          <a:xfrm>
            <a:off x="3143250" y="1857375"/>
            <a:ext cx="457200" cy="244475"/>
          </a:xfrm>
          <a:prstGeom prst="rect">
            <a:avLst/>
          </a:prstGeom>
          <a:solidFill>
            <a:srgbClr val="FFFFFF"/>
          </a:solidFill>
          <a:ln w="9525">
            <a:noFill/>
            <a:miter lim="800000"/>
            <a:headEnd/>
            <a:tailEnd/>
          </a:ln>
        </p:spPr>
        <p:txBody>
          <a:bodyPr/>
          <a:lstStyle/>
          <a:p>
            <a:pPr algn="ctr" eaLnBrk="0" hangingPunct="0"/>
            <a:r>
              <a:rPr lang="en-US" sz="900" b="1"/>
              <a:t>NO</a:t>
            </a:r>
            <a:endParaRPr lang="en-US"/>
          </a:p>
        </p:txBody>
      </p:sp>
      <p:sp>
        <p:nvSpPr>
          <p:cNvPr id="20489" name="Oval 20"/>
          <p:cNvSpPr>
            <a:spLocks noChangeArrowheads="1"/>
          </p:cNvSpPr>
          <p:nvPr/>
        </p:nvSpPr>
        <p:spPr bwMode="auto">
          <a:xfrm>
            <a:off x="4429125" y="1571625"/>
            <a:ext cx="1000125" cy="809625"/>
          </a:xfrm>
          <a:prstGeom prst="ellipse">
            <a:avLst/>
          </a:prstGeom>
          <a:solidFill>
            <a:srgbClr val="FFE6CD"/>
          </a:solidFill>
          <a:ln w="19050">
            <a:solidFill>
              <a:srgbClr val="000000"/>
            </a:solidFill>
            <a:round/>
            <a:headEnd/>
            <a:tailEnd/>
          </a:ln>
        </p:spPr>
        <p:txBody>
          <a:bodyPr/>
          <a:lstStyle/>
          <a:p>
            <a:pPr algn="ctr" eaLnBrk="0" hangingPunct="0"/>
            <a:r>
              <a:rPr lang="en-US" sz="900"/>
              <a:t>Termina proceso</a:t>
            </a:r>
            <a:endParaRPr lang="es-EC" sz="900"/>
          </a:p>
          <a:p>
            <a:pPr eaLnBrk="0" hangingPunct="0"/>
            <a:endParaRPr lang="es-EC"/>
          </a:p>
        </p:txBody>
      </p:sp>
      <p:sp>
        <p:nvSpPr>
          <p:cNvPr id="20490" name="AutoShape 13"/>
          <p:cNvSpPr>
            <a:spLocks noChangeArrowheads="1"/>
          </p:cNvSpPr>
          <p:nvPr/>
        </p:nvSpPr>
        <p:spPr bwMode="auto">
          <a:xfrm>
            <a:off x="1714500" y="2857500"/>
            <a:ext cx="1641475" cy="762000"/>
          </a:xfrm>
          <a:prstGeom prst="diamond">
            <a:avLst/>
          </a:prstGeom>
          <a:solidFill>
            <a:srgbClr val="FFFFEF"/>
          </a:solidFill>
          <a:ln w="19050">
            <a:solidFill>
              <a:srgbClr val="000000"/>
            </a:solidFill>
            <a:miter lim="800000"/>
            <a:headEnd/>
            <a:tailEnd/>
          </a:ln>
        </p:spPr>
        <p:txBody>
          <a:bodyPr/>
          <a:lstStyle/>
          <a:p>
            <a:pPr algn="ctr" eaLnBrk="0" hangingPunct="0"/>
            <a:r>
              <a:rPr lang="en-US" sz="900"/>
              <a:t>Programación PIC</a:t>
            </a:r>
            <a:endParaRPr lang="es-EC" sz="900"/>
          </a:p>
          <a:p>
            <a:pPr eaLnBrk="0" hangingPunct="0"/>
            <a:endParaRPr lang="es-EC"/>
          </a:p>
        </p:txBody>
      </p:sp>
      <p:sp>
        <p:nvSpPr>
          <p:cNvPr id="20491" name="Line 12"/>
          <p:cNvSpPr>
            <a:spLocks noChangeShapeType="1"/>
          </p:cNvSpPr>
          <p:nvPr/>
        </p:nvSpPr>
        <p:spPr bwMode="auto">
          <a:xfrm flipV="1">
            <a:off x="3571875" y="3286125"/>
            <a:ext cx="458788" cy="1588"/>
          </a:xfrm>
          <a:prstGeom prst="line">
            <a:avLst/>
          </a:prstGeom>
          <a:noFill/>
          <a:ln w="9525">
            <a:solidFill>
              <a:srgbClr val="000000"/>
            </a:solidFill>
            <a:round/>
            <a:headEnd/>
            <a:tailEnd type="triangle" w="med" len="med"/>
          </a:ln>
        </p:spPr>
        <p:txBody>
          <a:bodyPr/>
          <a:lstStyle/>
          <a:p>
            <a:endParaRPr lang="es-ES"/>
          </a:p>
        </p:txBody>
      </p:sp>
      <p:sp>
        <p:nvSpPr>
          <p:cNvPr id="20492" name="Rectangle 10"/>
          <p:cNvSpPr>
            <a:spLocks noChangeArrowheads="1"/>
          </p:cNvSpPr>
          <p:nvPr/>
        </p:nvSpPr>
        <p:spPr bwMode="auto">
          <a:xfrm>
            <a:off x="4352925" y="3786188"/>
            <a:ext cx="1219200" cy="528637"/>
          </a:xfrm>
          <a:prstGeom prst="rect">
            <a:avLst/>
          </a:prstGeom>
          <a:solidFill>
            <a:srgbClr val="F3FFFF"/>
          </a:solidFill>
          <a:ln w="19050">
            <a:solidFill>
              <a:srgbClr val="000000"/>
            </a:solidFill>
            <a:miter lim="800000"/>
            <a:headEnd/>
            <a:tailEnd/>
          </a:ln>
        </p:spPr>
        <p:txBody>
          <a:bodyPr/>
          <a:lstStyle/>
          <a:p>
            <a:pPr algn="ctr" eaLnBrk="0" hangingPunct="0"/>
            <a:r>
              <a:rPr lang="en-US" sz="900"/>
              <a:t>Colocación de UN Circuito Oscilador </a:t>
            </a:r>
            <a:endParaRPr lang="en-US"/>
          </a:p>
        </p:txBody>
      </p:sp>
      <p:sp>
        <p:nvSpPr>
          <p:cNvPr id="20493" name="Rectangle 14"/>
          <p:cNvSpPr>
            <a:spLocks noChangeArrowheads="1"/>
          </p:cNvSpPr>
          <p:nvPr/>
        </p:nvSpPr>
        <p:spPr bwMode="auto">
          <a:xfrm>
            <a:off x="4352925" y="2857500"/>
            <a:ext cx="1219200" cy="571500"/>
          </a:xfrm>
          <a:prstGeom prst="rect">
            <a:avLst/>
          </a:prstGeom>
          <a:solidFill>
            <a:srgbClr val="F3FFFF"/>
          </a:solidFill>
          <a:ln w="19050">
            <a:solidFill>
              <a:srgbClr val="000000"/>
            </a:solidFill>
            <a:miter lim="800000"/>
            <a:headEnd/>
            <a:tailEnd/>
          </a:ln>
        </p:spPr>
        <p:txBody>
          <a:bodyPr/>
          <a:lstStyle/>
          <a:p>
            <a:pPr eaLnBrk="0" hangingPunct="0"/>
            <a:endParaRPr lang="es-ES" sz="900"/>
          </a:p>
          <a:p>
            <a:pPr algn="ctr" eaLnBrk="0" hangingPunct="0"/>
            <a:r>
              <a:rPr lang="es-ES" sz="900"/>
              <a:t>Implementación de Bovina</a:t>
            </a:r>
          </a:p>
          <a:p>
            <a:pPr algn="ctr" eaLnBrk="0" hangingPunct="0"/>
            <a:endParaRPr lang="es-ES" sz="900"/>
          </a:p>
          <a:p>
            <a:pPr algn="ctr" eaLnBrk="0" hangingPunct="0"/>
            <a:endParaRPr lang="es-ES" sz="900"/>
          </a:p>
          <a:p>
            <a:pPr algn="ctr" eaLnBrk="0" hangingPunct="0"/>
            <a:endParaRPr lang="es-EC" sz="900"/>
          </a:p>
          <a:p>
            <a:pPr eaLnBrk="0" hangingPunct="0"/>
            <a:endParaRPr lang="es-EC"/>
          </a:p>
        </p:txBody>
      </p:sp>
      <p:sp>
        <p:nvSpPr>
          <p:cNvPr id="20494" name="Line 18"/>
          <p:cNvSpPr>
            <a:spLocks noChangeShapeType="1"/>
          </p:cNvSpPr>
          <p:nvPr/>
        </p:nvSpPr>
        <p:spPr bwMode="auto">
          <a:xfrm>
            <a:off x="2590800" y="2214563"/>
            <a:ext cx="1409700" cy="0"/>
          </a:xfrm>
          <a:prstGeom prst="line">
            <a:avLst/>
          </a:prstGeom>
          <a:noFill/>
          <a:ln w="9525">
            <a:solidFill>
              <a:srgbClr val="000000"/>
            </a:solidFill>
            <a:round/>
            <a:headEnd/>
            <a:tailEnd type="triangle" w="med" len="med"/>
          </a:ln>
        </p:spPr>
        <p:txBody>
          <a:bodyPr/>
          <a:lstStyle/>
          <a:p>
            <a:endParaRPr lang="es-ES"/>
          </a:p>
        </p:txBody>
      </p:sp>
      <p:sp>
        <p:nvSpPr>
          <p:cNvPr id="20495" name="Rectangle 9"/>
          <p:cNvSpPr>
            <a:spLocks noChangeArrowheads="1"/>
          </p:cNvSpPr>
          <p:nvPr/>
        </p:nvSpPr>
        <p:spPr bwMode="auto">
          <a:xfrm>
            <a:off x="4357688" y="5643563"/>
            <a:ext cx="1219200" cy="258762"/>
          </a:xfrm>
          <a:prstGeom prst="rect">
            <a:avLst/>
          </a:prstGeom>
          <a:solidFill>
            <a:srgbClr val="F3FFFF"/>
          </a:solidFill>
          <a:ln w="19050">
            <a:solidFill>
              <a:srgbClr val="000000"/>
            </a:solidFill>
            <a:miter lim="800000"/>
            <a:headEnd/>
            <a:tailEnd/>
          </a:ln>
        </p:spPr>
        <p:txBody>
          <a:bodyPr/>
          <a:lstStyle/>
          <a:p>
            <a:pPr algn="ctr" eaLnBrk="0" hangingPunct="0"/>
            <a:r>
              <a:rPr lang="es-ES" sz="900"/>
              <a:t>Ensamblado</a:t>
            </a:r>
            <a:endParaRPr lang="es-EC" sz="900"/>
          </a:p>
          <a:p>
            <a:pPr eaLnBrk="0" hangingPunct="0"/>
            <a:endParaRPr lang="es-EC"/>
          </a:p>
        </p:txBody>
      </p:sp>
      <p:sp>
        <p:nvSpPr>
          <p:cNvPr id="20496" name="Rectangle 8"/>
          <p:cNvSpPr>
            <a:spLocks noChangeArrowheads="1"/>
          </p:cNvSpPr>
          <p:nvPr/>
        </p:nvSpPr>
        <p:spPr bwMode="auto">
          <a:xfrm>
            <a:off x="4357688" y="6215063"/>
            <a:ext cx="1219200" cy="274637"/>
          </a:xfrm>
          <a:prstGeom prst="rect">
            <a:avLst/>
          </a:prstGeom>
          <a:solidFill>
            <a:srgbClr val="F3FFFF"/>
          </a:solidFill>
          <a:ln w="19050">
            <a:solidFill>
              <a:srgbClr val="000000"/>
            </a:solidFill>
            <a:miter lim="800000"/>
            <a:headEnd/>
            <a:tailEnd/>
          </a:ln>
        </p:spPr>
        <p:txBody>
          <a:bodyPr/>
          <a:lstStyle/>
          <a:p>
            <a:pPr algn="ctr" eaLnBrk="0" hangingPunct="0"/>
            <a:r>
              <a:rPr lang="es-ES" sz="900"/>
              <a:t>Instalación</a:t>
            </a:r>
            <a:endParaRPr lang="es-EC" sz="900"/>
          </a:p>
          <a:p>
            <a:pPr eaLnBrk="0" hangingPunct="0"/>
            <a:endParaRPr lang="es-EC"/>
          </a:p>
        </p:txBody>
      </p:sp>
      <p:sp>
        <p:nvSpPr>
          <p:cNvPr id="20497" name="Line 16"/>
          <p:cNvSpPr>
            <a:spLocks noChangeShapeType="1"/>
          </p:cNvSpPr>
          <p:nvPr/>
        </p:nvSpPr>
        <p:spPr bwMode="auto">
          <a:xfrm>
            <a:off x="4929188" y="3429000"/>
            <a:ext cx="0" cy="282575"/>
          </a:xfrm>
          <a:prstGeom prst="line">
            <a:avLst/>
          </a:prstGeom>
          <a:noFill/>
          <a:ln w="9525">
            <a:solidFill>
              <a:srgbClr val="000000"/>
            </a:solidFill>
            <a:round/>
            <a:headEnd/>
            <a:tailEnd type="triangle" w="med" len="med"/>
          </a:ln>
        </p:spPr>
        <p:txBody>
          <a:bodyPr/>
          <a:lstStyle/>
          <a:p>
            <a:endParaRPr lang="es-ES"/>
          </a:p>
        </p:txBody>
      </p:sp>
      <p:sp>
        <p:nvSpPr>
          <p:cNvPr id="20498" name="Line 7"/>
          <p:cNvSpPr>
            <a:spLocks noChangeShapeType="1"/>
          </p:cNvSpPr>
          <p:nvPr/>
        </p:nvSpPr>
        <p:spPr bwMode="auto">
          <a:xfrm flipH="1">
            <a:off x="3505200" y="5786438"/>
            <a:ext cx="852488" cy="0"/>
          </a:xfrm>
          <a:prstGeom prst="line">
            <a:avLst/>
          </a:prstGeom>
          <a:noFill/>
          <a:ln w="9525">
            <a:solidFill>
              <a:srgbClr val="000000"/>
            </a:solidFill>
            <a:round/>
            <a:headEnd/>
            <a:tailEnd/>
          </a:ln>
        </p:spPr>
        <p:txBody>
          <a:bodyPr/>
          <a:lstStyle/>
          <a:p>
            <a:endParaRPr lang="es-ES"/>
          </a:p>
        </p:txBody>
      </p:sp>
      <p:sp>
        <p:nvSpPr>
          <p:cNvPr id="20499" name="Line 6"/>
          <p:cNvSpPr>
            <a:spLocks noChangeShapeType="1"/>
          </p:cNvSpPr>
          <p:nvPr/>
        </p:nvSpPr>
        <p:spPr bwMode="auto">
          <a:xfrm>
            <a:off x="4929188" y="5929313"/>
            <a:ext cx="1587" cy="228600"/>
          </a:xfrm>
          <a:prstGeom prst="line">
            <a:avLst/>
          </a:prstGeom>
          <a:noFill/>
          <a:ln w="9525">
            <a:solidFill>
              <a:srgbClr val="000000"/>
            </a:solidFill>
            <a:round/>
            <a:headEnd/>
            <a:tailEnd type="triangle" w="med" len="med"/>
          </a:ln>
        </p:spPr>
        <p:txBody>
          <a:bodyPr/>
          <a:lstStyle/>
          <a:p>
            <a:endParaRPr lang="es-ES"/>
          </a:p>
        </p:txBody>
      </p:sp>
      <p:sp>
        <p:nvSpPr>
          <p:cNvPr id="20500" name="Rectangle 5"/>
          <p:cNvSpPr>
            <a:spLocks noChangeArrowheads="1"/>
          </p:cNvSpPr>
          <p:nvPr/>
        </p:nvSpPr>
        <p:spPr bwMode="auto">
          <a:xfrm>
            <a:off x="1857375" y="5429250"/>
            <a:ext cx="1604963" cy="914400"/>
          </a:xfrm>
          <a:prstGeom prst="rect">
            <a:avLst/>
          </a:prstGeom>
          <a:solidFill>
            <a:srgbClr val="F3FFFF"/>
          </a:solidFill>
          <a:ln w="19050">
            <a:solidFill>
              <a:srgbClr val="000000"/>
            </a:solidFill>
            <a:miter lim="800000"/>
            <a:headEnd/>
            <a:tailEnd/>
          </a:ln>
        </p:spPr>
        <p:txBody>
          <a:bodyPr/>
          <a:lstStyle/>
          <a:p>
            <a:pPr algn="ctr" eaLnBrk="0" hangingPunct="0"/>
            <a:r>
              <a:rPr lang="es-ES" sz="900"/>
              <a:t> Funcionabilidad del Sistema</a:t>
            </a:r>
            <a:endParaRPr lang="es-EC" sz="900"/>
          </a:p>
          <a:p>
            <a:pPr algn="just" eaLnBrk="0" hangingPunct="0"/>
            <a:r>
              <a:rPr lang="es-ES" sz="900"/>
              <a:t>(Detectar armas blancas y de fuego)</a:t>
            </a:r>
            <a:endParaRPr lang="es-ES"/>
          </a:p>
        </p:txBody>
      </p:sp>
      <p:sp>
        <p:nvSpPr>
          <p:cNvPr id="20501" name="Oval 21"/>
          <p:cNvSpPr>
            <a:spLocks noChangeArrowheads="1"/>
          </p:cNvSpPr>
          <p:nvPr/>
        </p:nvSpPr>
        <p:spPr bwMode="auto">
          <a:xfrm>
            <a:off x="285750" y="285750"/>
            <a:ext cx="1028700" cy="942975"/>
          </a:xfrm>
          <a:prstGeom prst="ellipse">
            <a:avLst/>
          </a:prstGeom>
          <a:solidFill>
            <a:srgbClr val="FFE6CD"/>
          </a:solidFill>
          <a:ln w="19050">
            <a:solidFill>
              <a:srgbClr val="000000"/>
            </a:solidFill>
            <a:round/>
            <a:headEnd/>
            <a:tailEnd/>
          </a:ln>
        </p:spPr>
        <p:txBody>
          <a:bodyPr/>
          <a:lstStyle/>
          <a:p>
            <a:pPr algn="ctr" eaLnBrk="0" hangingPunct="0"/>
            <a:r>
              <a:rPr lang="es-ES" sz="900"/>
              <a:t>Solicitud de Pedidos de Materiales</a:t>
            </a:r>
            <a:endParaRPr lang="es-ES"/>
          </a:p>
        </p:txBody>
      </p:sp>
      <p:sp>
        <p:nvSpPr>
          <p:cNvPr id="20502" name="Rectangle 4"/>
          <p:cNvSpPr>
            <a:spLocks noChangeArrowheads="1"/>
          </p:cNvSpPr>
          <p:nvPr/>
        </p:nvSpPr>
        <p:spPr bwMode="auto">
          <a:xfrm>
            <a:off x="4357688" y="4786313"/>
            <a:ext cx="1219200" cy="412750"/>
          </a:xfrm>
          <a:prstGeom prst="rect">
            <a:avLst/>
          </a:prstGeom>
          <a:solidFill>
            <a:srgbClr val="F3FFFF"/>
          </a:solidFill>
          <a:ln w="19050">
            <a:solidFill>
              <a:srgbClr val="000000"/>
            </a:solidFill>
            <a:miter lim="800000"/>
            <a:headEnd/>
            <a:tailEnd/>
          </a:ln>
        </p:spPr>
        <p:txBody>
          <a:bodyPr/>
          <a:lstStyle/>
          <a:p>
            <a:pPr algn="ctr" eaLnBrk="0" hangingPunct="0"/>
            <a:r>
              <a:rPr lang="es-ES" sz="900"/>
              <a:t>Prueba Electromagnética</a:t>
            </a:r>
            <a:endParaRPr lang="es-ES"/>
          </a:p>
        </p:txBody>
      </p:sp>
      <p:sp>
        <p:nvSpPr>
          <p:cNvPr id="20503" name="Line 3"/>
          <p:cNvSpPr>
            <a:spLocks noChangeShapeType="1"/>
          </p:cNvSpPr>
          <p:nvPr/>
        </p:nvSpPr>
        <p:spPr bwMode="auto">
          <a:xfrm>
            <a:off x="4929188" y="4429125"/>
            <a:ext cx="0" cy="271463"/>
          </a:xfrm>
          <a:prstGeom prst="line">
            <a:avLst/>
          </a:prstGeom>
          <a:noFill/>
          <a:ln w="9525">
            <a:solidFill>
              <a:srgbClr val="000000"/>
            </a:solidFill>
            <a:round/>
            <a:headEnd/>
            <a:tailEnd type="triangle" w="med" len="med"/>
          </a:ln>
        </p:spPr>
        <p:txBody>
          <a:bodyPr/>
          <a:lstStyle/>
          <a:p>
            <a:endParaRPr lang="es-ES"/>
          </a:p>
        </p:txBody>
      </p:sp>
      <p:sp>
        <p:nvSpPr>
          <p:cNvPr id="20504" name="Line 2"/>
          <p:cNvSpPr>
            <a:spLocks noChangeShapeType="1"/>
          </p:cNvSpPr>
          <p:nvPr/>
        </p:nvSpPr>
        <p:spPr bwMode="auto">
          <a:xfrm>
            <a:off x="4929188" y="5286375"/>
            <a:ext cx="0" cy="342900"/>
          </a:xfrm>
          <a:prstGeom prst="line">
            <a:avLst/>
          </a:prstGeom>
          <a:noFill/>
          <a:ln w="9525">
            <a:solidFill>
              <a:srgbClr val="000000"/>
            </a:solidFill>
            <a:round/>
            <a:headEnd/>
            <a:tailEnd type="triangle" w="med" len="med"/>
          </a:ln>
        </p:spPr>
        <p:txBody>
          <a:bodyPr/>
          <a:lstStyle/>
          <a:p>
            <a:endParaRPr lang="es-ES"/>
          </a:p>
        </p:txBody>
      </p:sp>
      <p:sp>
        <p:nvSpPr>
          <p:cNvPr id="20505" name="Line 17"/>
          <p:cNvSpPr>
            <a:spLocks noChangeShapeType="1"/>
          </p:cNvSpPr>
          <p:nvPr/>
        </p:nvSpPr>
        <p:spPr bwMode="auto">
          <a:xfrm>
            <a:off x="2571750" y="2214563"/>
            <a:ext cx="0" cy="642937"/>
          </a:xfrm>
          <a:prstGeom prst="line">
            <a:avLst/>
          </a:prstGeom>
          <a:noFill/>
          <a:ln w="9525">
            <a:solidFill>
              <a:srgbClr val="000000"/>
            </a:solidFill>
            <a:round/>
            <a:headEnd/>
            <a:tailEnd/>
          </a:ln>
        </p:spPr>
        <p:txBody>
          <a:bodyPr/>
          <a:lstStyle/>
          <a:p>
            <a:endParaRPr lang="es-ES"/>
          </a:p>
        </p:txBody>
      </p:sp>
      <p:sp>
        <p:nvSpPr>
          <p:cNvPr id="20506" name="Line 1"/>
          <p:cNvSpPr>
            <a:spLocks noChangeShapeType="1"/>
          </p:cNvSpPr>
          <p:nvPr/>
        </p:nvSpPr>
        <p:spPr bwMode="auto">
          <a:xfrm>
            <a:off x="4929188" y="2500313"/>
            <a:ext cx="0" cy="282575"/>
          </a:xfrm>
          <a:prstGeom prst="line">
            <a:avLst/>
          </a:prstGeom>
          <a:noFill/>
          <a:ln w="9525">
            <a:solidFill>
              <a:srgbClr val="000000"/>
            </a:solidFill>
            <a:round/>
            <a:headEnd/>
            <a:tailEnd type="triangle" w="med" len="med"/>
          </a:ln>
        </p:spPr>
        <p:txBody>
          <a:bodyPr/>
          <a:lstStyle/>
          <a:p>
            <a:endParaRPr lang="es-ES"/>
          </a:p>
        </p:txBody>
      </p:sp>
      <p:sp>
        <p:nvSpPr>
          <p:cNvPr id="20507"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s-ES" sz="1200" b="1"/>
              <a:t>Cadena de producción de sistema de seguridad</a:t>
            </a:r>
            <a:endParaRPr lang="es-EC" sz="900"/>
          </a:p>
          <a:p>
            <a:pPr eaLnBrk="0" hangingPunct="0"/>
            <a:endParaRPr lang="es-EC"/>
          </a:p>
        </p:txBody>
      </p:sp>
      <p:sp>
        <p:nvSpPr>
          <p:cNvPr id="20508"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s-EC" sz="900"/>
              <a:t/>
            </a:r>
            <a:br>
              <a:rPr lang="es-EC" sz="900"/>
            </a:br>
            <a:endParaRPr lang="es-EC"/>
          </a:p>
          <a:p>
            <a:pPr eaLnBrk="0" hangingPunct="0"/>
            <a:r>
              <a:rPr lang="es-ES" sz="1000"/>
              <a:t>		</a:t>
            </a:r>
            <a:endParaRPr lang="es-EC" sz="900"/>
          </a:p>
          <a:p>
            <a:pPr eaLnBrk="0" hangingPunct="0"/>
            <a:endParaRPr lang="es-EC"/>
          </a:p>
        </p:txBody>
      </p:sp>
      <p:sp>
        <p:nvSpPr>
          <p:cNvPr id="20509" name="Rectangle 3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s-EC"/>
              <a:t/>
            </a:r>
            <a:br>
              <a:rPr lang="es-EC"/>
            </a:br>
            <a:endParaRPr lang="es-EC"/>
          </a:p>
          <a:p>
            <a:pPr eaLnBrk="0" hangingPunct="0"/>
            <a:endParaRPr lang="es-EC"/>
          </a:p>
        </p:txBody>
      </p:sp>
      <p:sp>
        <p:nvSpPr>
          <p:cNvPr id="20510" name="Rectangle 3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es-EC"/>
          </a:p>
          <a:p>
            <a:pPr eaLnBrk="0" hangingPunct="0"/>
            <a:endParaRPr lang="es-EC"/>
          </a:p>
        </p:txBody>
      </p:sp>
      <p:sp>
        <p:nvSpPr>
          <p:cNvPr id="20511" name="Rectangle 3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s-ES"/>
              <a:t>	</a:t>
            </a:r>
            <a:endParaRPr lang="es-EC"/>
          </a:p>
          <a:p>
            <a:pPr eaLnBrk="0" hangingPunct="0"/>
            <a:endParaRPr lang="es-EC"/>
          </a:p>
        </p:txBody>
      </p:sp>
      <p:sp>
        <p:nvSpPr>
          <p:cNvPr id="20512" name="Rectangle 3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2305050" algn="l"/>
              </a:tabLst>
            </a:pPr>
            <a:r>
              <a:rPr lang="es-ES" sz="1000"/>
              <a:t>	</a:t>
            </a:r>
            <a:endParaRPr lang="es-EC" sz="900"/>
          </a:p>
          <a:p>
            <a:pPr eaLnBrk="0" hangingPunct="0">
              <a:tabLst>
                <a:tab pos="2305050" algn="l"/>
              </a:tabLst>
            </a:pPr>
            <a:endParaRPr lang="es-EC"/>
          </a:p>
        </p:txBody>
      </p:sp>
      <p:pic>
        <p:nvPicPr>
          <p:cNvPr id="19490" name="Picture 34"/>
          <p:cNvPicPr>
            <a:picLocks noChangeAspect="1" noChangeArrowheads="1"/>
          </p:cNvPicPr>
          <p:nvPr/>
        </p:nvPicPr>
        <p:blipFill>
          <a:blip r:embed="rId4"/>
          <a:srcRect/>
          <a:stretch>
            <a:fillRect/>
          </a:stretch>
        </p:blipFill>
        <p:spPr bwMode="auto">
          <a:xfrm>
            <a:off x="4329113" y="71438"/>
            <a:ext cx="4314825" cy="128111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9" descr="Title"/>
          <p:cNvPicPr>
            <a:picLocks noChangeAspect="1" noChangeArrowheads="1"/>
          </p:cNvPicPr>
          <p:nvPr/>
        </p:nvPicPr>
        <p:blipFill>
          <a:blip r:embed="rId3"/>
          <a:srcRect/>
          <a:stretch>
            <a:fillRect/>
          </a:stretch>
        </p:blipFill>
        <p:spPr bwMode="auto">
          <a:xfrm>
            <a:off x="0" y="-71438"/>
            <a:ext cx="9144000" cy="7215188"/>
          </a:xfrm>
          <a:prstGeom prst="rect">
            <a:avLst/>
          </a:prstGeom>
          <a:noFill/>
          <a:ln w="9525">
            <a:noFill/>
            <a:miter lim="800000"/>
            <a:headEnd/>
            <a:tailEnd/>
          </a:ln>
        </p:spPr>
      </p:pic>
      <p:sp>
        <p:nvSpPr>
          <p:cNvPr id="5" name="Title 1"/>
          <p:cNvSpPr txBox="1">
            <a:spLocks/>
          </p:cNvSpPr>
          <p:nvPr/>
        </p:nvSpPr>
        <p:spPr>
          <a:xfrm>
            <a:off x="1428750" y="1071563"/>
            <a:ext cx="6929438" cy="857250"/>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Macro-segmentación</a:t>
            </a:r>
          </a:p>
        </p:txBody>
      </p:sp>
      <p:sp>
        <p:nvSpPr>
          <p:cNvPr id="6" name="Title 1"/>
          <p:cNvSpPr txBox="1">
            <a:spLocks/>
          </p:cNvSpPr>
          <p:nvPr/>
        </p:nvSpPr>
        <p:spPr>
          <a:xfrm>
            <a:off x="500063" y="2928938"/>
            <a:ext cx="8286750" cy="3929062"/>
          </a:xfrm>
          <a:prstGeom prst="rect">
            <a:avLst/>
          </a:prstGeom>
        </p:spPr>
        <p:txBody>
          <a:bodyPr anchor="ctr"/>
          <a:lstStyle/>
          <a:p>
            <a:pPr fontAlgn="auto">
              <a:spcAft>
                <a:spcPts val="0"/>
              </a:spcAft>
              <a:defRPr/>
            </a:pPr>
            <a:endParaRPr lang="es-EC" sz="4800" b="1" dirty="0">
              <a:solidFill>
                <a:schemeClr val="tx1">
                  <a:lumMod val="95000"/>
                  <a:lumOff val="5000"/>
                </a:schemeClr>
              </a:solidFill>
              <a:latin typeface="Lucida Sans Unicode" pitchFamily="34" charset="0"/>
              <a:ea typeface="+mj-ea"/>
              <a:cs typeface="Lucida Sans Unicode" pitchFamily="34" charset="0"/>
            </a:endParaRPr>
          </a:p>
        </p:txBody>
      </p:sp>
      <p:sp>
        <p:nvSpPr>
          <p:cNvPr id="9" name="Content Placeholder 2"/>
          <p:cNvSpPr txBox="1">
            <a:spLocks/>
          </p:cNvSpPr>
          <p:nvPr/>
        </p:nvSpPr>
        <p:spPr>
          <a:xfrm>
            <a:off x="214313" y="1571625"/>
            <a:ext cx="8229600" cy="5286375"/>
          </a:xfrm>
          <a:prstGeom prst="rect">
            <a:avLst/>
          </a:prstGeom>
        </p:spPr>
        <p:txBody>
          <a:bodyPr/>
          <a:lstStyle/>
          <a:p>
            <a:pPr marL="342900" indent="-342900" algn="just">
              <a:spcBef>
                <a:spcPct val="20000"/>
              </a:spcBef>
              <a:defRPr/>
            </a:pPr>
            <a:endParaRPr lang="es-EC" sz="3200" dirty="0">
              <a:latin typeface="+mn-lt"/>
              <a:cs typeface="+mn-cs"/>
            </a:endParaRPr>
          </a:p>
          <a:p>
            <a:pPr marL="342900" indent="-342900">
              <a:spcBef>
                <a:spcPct val="20000"/>
              </a:spcBef>
              <a:buFont typeface="Arial" charset="0"/>
              <a:buChar char="•"/>
              <a:defRPr/>
            </a:pPr>
            <a:endParaRPr lang="es-EC" sz="3200" dirty="0">
              <a:latin typeface="+mn-lt"/>
              <a:cs typeface="+mn-cs"/>
            </a:endParaRPr>
          </a:p>
        </p:txBody>
      </p:sp>
      <p:sp>
        <p:nvSpPr>
          <p:cNvPr id="10" name="Content Placeholder 2"/>
          <p:cNvSpPr txBox="1">
            <a:spLocks/>
          </p:cNvSpPr>
          <p:nvPr/>
        </p:nvSpPr>
        <p:spPr>
          <a:xfrm>
            <a:off x="457200" y="1357313"/>
            <a:ext cx="8229600" cy="5143500"/>
          </a:xfrm>
          <a:prstGeom prst="rect">
            <a:avLst/>
          </a:prstGeom>
        </p:spPr>
        <p:txBody>
          <a:bodyPr/>
          <a:lstStyle/>
          <a:p>
            <a:pPr marL="342900" indent="-342900" algn="just">
              <a:spcBef>
                <a:spcPct val="20000"/>
              </a:spcBef>
              <a:defRPr/>
            </a:pPr>
            <a:endParaRPr lang="es-EC" sz="3200" dirty="0">
              <a:latin typeface="+mn-lt"/>
              <a:cs typeface="+mn-cs"/>
            </a:endParaRPr>
          </a:p>
          <a:p>
            <a:pPr marL="342900" indent="-342900">
              <a:spcBef>
                <a:spcPct val="20000"/>
              </a:spcBef>
              <a:buFont typeface="Arial" charset="0"/>
              <a:buChar char="•"/>
              <a:defRPr/>
            </a:pPr>
            <a:endParaRPr lang="es-EC" sz="3200" dirty="0">
              <a:latin typeface="+mn-lt"/>
              <a:cs typeface="+mn-cs"/>
            </a:endParaRPr>
          </a:p>
        </p:txBody>
      </p:sp>
      <p:sp>
        <p:nvSpPr>
          <p:cNvPr id="7" name="Title 1"/>
          <p:cNvSpPr txBox="1">
            <a:spLocks/>
          </p:cNvSpPr>
          <p:nvPr/>
        </p:nvSpPr>
        <p:spPr>
          <a:xfrm>
            <a:off x="571500" y="2786063"/>
            <a:ext cx="8072438" cy="2214562"/>
          </a:xfrm>
          <a:prstGeom prst="rect">
            <a:avLst/>
          </a:prstGeom>
        </p:spPr>
        <p:txBody>
          <a:bodyPr anchor="ctr"/>
          <a:lstStyle/>
          <a:p>
            <a:pPr algn="just" fontAlgn="auto">
              <a:spcAft>
                <a:spcPts val="0"/>
              </a:spcAft>
              <a:defRPr/>
            </a:pPr>
            <a:r>
              <a:rPr lang="es-ES" sz="2400" dirty="0"/>
              <a:t>El análisis de macro-segmentación permite tomar un mercado referencial desde el punto de venta de consumidor considerando tres dimensiones para definir un mercado, funciones o necesidades, grupo de compradores (quien) tecnología (como).</a:t>
            </a:r>
            <a:endParaRPr lang="es-EC" sz="2400" dirty="0"/>
          </a:p>
          <a:p>
            <a:pPr algn="just" fontAlgn="auto">
              <a:spcAft>
                <a:spcPts val="0"/>
              </a:spcAft>
              <a:defRPr/>
            </a:pPr>
            <a:endParaRPr lang="es-EC" sz="4800" b="1" dirty="0">
              <a:solidFill>
                <a:schemeClr val="tx1">
                  <a:lumMod val="95000"/>
                  <a:lumOff val="5000"/>
                </a:schemeClr>
              </a:solidFill>
              <a:latin typeface="Lucida Sans Unicode" pitchFamily="34" charset="0"/>
              <a:ea typeface="+mj-ea"/>
              <a:cs typeface="Lucida Sans Unicode"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9" descr="Title"/>
          <p:cNvPicPr>
            <a:picLocks noChangeAspect="1" noChangeArrowheads="1"/>
          </p:cNvPicPr>
          <p:nvPr/>
        </p:nvPicPr>
        <p:blipFill>
          <a:blip r:embed="rId3"/>
          <a:srcRect/>
          <a:stretch>
            <a:fillRect/>
          </a:stretch>
        </p:blipFill>
        <p:spPr bwMode="auto">
          <a:xfrm>
            <a:off x="0" y="-71438"/>
            <a:ext cx="9144000" cy="7215188"/>
          </a:xfrm>
          <a:prstGeom prst="rect">
            <a:avLst/>
          </a:prstGeom>
          <a:noFill/>
          <a:ln w="9525">
            <a:noFill/>
            <a:miter lim="800000"/>
            <a:headEnd/>
            <a:tailEnd/>
          </a:ln>
        </p:spPr>
      </p:pic>
      <p:sp>
        <p:nvSpPr>
          <p:cNvPr id="5" name="Title 1"/>
          <p:cNvSpPr txBox="1">
            <a:spLocks/>
          </p:cNvSpPr>
          <p:nvPr/>
        </p:nvSpPr>
        <p:spPr>
          <a:xfrm>
            <a:off x="1071563" y="785813"/>
            <a:ext cx="6929437" cy="857250"/>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Micro-segmentación</a:t>
            </a:r>
          </a:p>
        </p:txBody>
      </p:sp>
      <p:sp>
        <p:nvSpPr>
          <p:cNvPr id="6" name="Title 1"/>
          <p:cNvSpPr txBox="1">
            <a:spLocks/>
          </p:cNvSpPr>
          <p:nvPr/>
        </p:nvSpPr>
        <p:spPr>
          <a:xfrm>
            <a:off x="500063" y="2928938"/>
            <a:ext cx="8286750" cy="3929062"/>
          </a:xfrm>
          <a:prstGeom prst="rect">
            <a:avLst/>
          </a:prstGeom>
        </p:spPr>
        <p:txBody>
          <a:bodyPr anchor="ctr"/>
          <a:lstStyle/>
          <a:p>
            <a:pPr fontAlgn="auto">
              <a:spcAft>
                <a:spcPts val="0"/>
              </a:spcAft>
              <a:defRPr/>
            </a:pPr>
            <a:endParaRPr lang="es-EC" sz="4800" b="1" dirty="0">
              <a:solidFill>
                <a:schemeClr val="tx1">
                  <a:lumMod val="95000"/>
                  <a:lumOff val="5000"/>
                </a:schemeClr>
              </a:solidFill>
              <a:latin typeface="Lucida Sans Unicode" pitchFamily="34" charset="0"/>
              <a:ea typeface="+mj-ea"/>
              <a:cs typeface="Lucida Sans Unicode" pitchFamily="34" charset="0"/>
            </a:endParaRPr>
          </a:p>
        </p:txBody>
      </p:sp>
      <p:sp>
        <p:nvSpPr>
          <p:cNvPr id="9" name="Content Placeholder 2"/>
          <p:cNvSpPr txBox="1">
            <a:spLocks/>
          </p:cNvSpPr>
          <p:nvPr/>
        </p:nvSpPr>
        <p:spPr>
          <a:xfrm>
            <a:off x="214313" y="1571625"/>
            <a:ext cx="8229600" cy="5286375"/>
          </a:xfrm>
          <a:prstGeom prst="rect">
            <a:avLst/>
          </a:prstGeom>
        </p:spPr>
        <p:txBody>
          <a:bodyPr/>
          <a:lstStyle/>
          <a:p>
            <a:pPr marL="342900" indent="-342900" algn="just">
              <a:spcBef>
                <a:spcPct val="20000"/>
              </a:spcBef>
              <a:defRPr/>
            </a:pPr>
            <a:endParaRPr lang="es-EC" sz="3200" dirty="0">
              <a:latin typeface="+mn-lt"/>
              <a:cs typeface="+mn-cs"/>
            </a:endParaRPr>
          </a:p>
          <a:p>
            <a:pPr marL="342900" indent="-342900">
              <a:spcBef>
                <a:spcPct val="20000"/>
              </a:spcBef>
              <a:buFont typeface="Arial" charset="0"/>
              <a:buChar char="•"/>
              <a:defRPr/>
            </a:pPr>
            <a:endParaRPr lang="es-EC" sz="3200" dirty="0">
              <a:latin typeface="+mn-lt"/>
              <a:cs typeface="+mn-cs"/>
            </a:endParaRPr>
          </a:p>
        </p:txBody>
      </p:sp>
      <p:sp>
        <p:nvSpPr>
          <p:cNvPr id="7" name="Title 1"/>
          <p:cNvSpPr txBox="1">
            <a:spLocks/>
          </p:cNvSpPr>
          <p:nvPr/>
        </p:nvSpPr>
        <p:spPr>
          <a:xfrm>
            <a:off x="571500" y="2786063"/>
            <a:ext cx="8072438" cy="2214562"/>
          </a:xfrm>
          <a:prstGeom prst="rect">
            <a:avLst/>
          </a:prstGeom>
        </p:spPr>
        <p:txBody>
          <a:bodyPr anchor="ctr"/>
          <a:lstStyle/>
          <a:p>
            <a:pPr algn="just">
              <a:defRPr/>
            </a:pPr>
            <a:r>
              <a:rPr lang="es-ES" sz="2800" dirty="0"/>
              <a:t>Herramienta que permite identificar los grupos de compradores mediante una clasificación basada.</a:t>
            </a:r>
          </a:p>
          <a:p>
            <a:pPr algn="just">
              <a:defRPr/>
            </a:pPr>
            <a:endParaRPr lang="es-ES" sz="2800" dirty="0"/>
          </a:p>
          <a:p>
            <a:pPr algn="just">
              <a:buFontTx/>
              <a:buChar char="-"/>
              <a:defRPr/>
            </a:pPr>
            <a:r>
              <a:rPr lang="es-ES" sz="2800" dirty="0"/>
              <a:t>Precio</a:t>
            </a:r>
          </a:p>
          <a:p>
            <a:pPr algn="just">
              <a:buFontTx/>
              <a:buChar char="-"/>
              <a:defRPr/>
            </a:pPr>
            <a:r>
              <a:rPr lang="es-ES" sz="2800" dirty="0"/>
              <a:t>- Competencia</a:t>
            </a:r>
          </a:p>
          <a:p>
            <a:pPr algn="just">
              <a:buFontTx/>
              <a:buChar char="-"/>
              <a:defRPr/>
            </a:pPr>
            <a:r>
              <a:rPr lang="es-ES" sz="2800" dirty="0"/>
              <a:t>-- Publicidad</a:t>
            </a:r>
            <a:r>
              <a:rPr lang="es-ES" sz="2800" dirty="0"/>
              <a:t>, etc.</a:t>
            </a:r>
            <a:endParaRPr lang="es-EC" sz="2800" dirty="0"/>
          </a:p>
          <a:p>
            <a:pPr algn="just" fontAlgn="auto">
              <a:spcAft>
                <a:spcPts val="0"/>
              </a:spcAft>
              <a:defRPr/>
            </a:pPr>
            <a:endParaRPr lang="es-EC" sz="4800" b="1" dirty="0">
              <a:solidFill>
                <a:schemeClr val="tx1">
                  <a:lumMod val="95000"/>
                  <a:lumOff val="5000"/>
                </a:schemeClr>
              </a:solidFill>
              <a:latin typeface="Lucida Sans Unicode" pitchFamily="34" charset="0"/>
              <a:ea typeface="+mj-ea"/>
              <a:cs typeface="Lucida Sans Unicode" pitchFamily="34" charset="0"/>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1" descr="Mast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642938" y="2571750"/>
            <a:ext cx="7772400" cy="1470025"/>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Estudio Técnico</a:t>
            </a:r>
          </a:p>
        </p:txBody>
      </p:sp>
      <p:sp>
        <p:nvSpPr>
          <p:cNvPr id="6" name="Rectangle 5"/>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pic>
        <p:nvPicPr>
          <p:cNvPr id="8" name="Picture 4" descr="linazul1t"/>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785786" y="3571876"/>
            <a:ext cx="8001056" cy="77064"/>
          </a:xfrm>
          <a:prstGeom prst="rect">
            <a:avLst/>
          </a:prstGeom>
          <a:noFill/>
          <a:ln w="9525">
            <a:noFill/>
            <a:miter lim="800000"/>
            <a:headEnd/>
            <a:tailEnd/>
          </a:ln>
        </p:spPr>
      </p:pic>
      <p:sp>
        <p:nvSpPr>
          <p:cNvPr id="9" name="Rectangle 8"/>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9" descr="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79" name="AutoShape 1"/>
          <p:cNvSpPr>
            <a:spLocks noChangeArrowheads="1"/>
          </p:cNvSpPr>
          <p:nvPr/>
        </p:nvSpPr>
        <p:spPr bwMode="auto">
          <a:xfrm>
            <a:off x="2397125" y="2738438"/>
            <a:ext cx="685800" cy="152400"/>
          </a:xfrm>
          <a:custGeom>
            <a:avLst/>
            <a:gdLst>
              <a:gd name="T0" fmla="*/ 2147483647 w 21600"/>
              <a:gd name="T1" fmla="*/ 0 h 21600"/>
              <a:gd name="T2" fmla="*/ 0 w 21600"/>
              <a:gd name="T3" fmla="*/ 1332325474 h 21600"/>
              <a:gd name="T4" fmla="*/ 2147483647 w 21600"/>
              <a:gd name="T5" fmla="*/ 2147483647 h 21600"/>
              <a:gd name="T6" fmla="*/ 2147483647 w 21600"/>
              <a:gd name="T7" fmla="*/ 133232547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s-ES"/>
          </a:p>
        </p:txBody>
      </p:sp>
      <p:sp>
        <p:nvSpPr>
          <p:cNvPr id="24580" name="Text Box 2"/>
          <p:cNvSpPr txBox="1">
            <a:spLocks noChangeArrowheads="1"/>
          </p:cNvSpPr>
          <p:nvPr/>
        </p:nvSpPr>
        <p:spPr bwMode="auto">
          <a:xfrm>
            <a:off x="3128963" y="2576513"/>
            <a:ext cx="752475" cy="447675"/>
          </a:xfrm>
          <a:prstGeom prst="rect">
            <a:avLst/>
          </a:prstGeom>
          <a:solidFill>
            <a:srgbClr val="FFFFFF"/>
          </a:solidFill>
          <a:ln w="57150" cmpd="thinThick">
            <a:solidFill>
              <a:srgbClr val="000000"/>
            </a:solidFill>
            <a:miter lim="800000"/>
            <a:headEnd/>
            <a:tailEnd/>
          </a:ln>
        </p:spPr>
        <p:txBody>
          <a:bodyPr/>
          <a:lstStyle/>
          <a:p>
            <a:pPr algn="ctr">
              <a:spcAft>
                <a:spcPts val="1000"/>
              </a:spcAft>
            </a:pPr>
            <a:r>
              <a:rPr lang="es-EC" sz="2000" b="1">
                <a:latin typeface="Calibri" pitchFamily="34" charset="0"/>
              </a:rPr>
              <a:t>PIC</a:t>
            </a:r>
            <a:endParaRPr lang="es-EC"/>
          </a:p>
        </p:txBody>
      </p:sp>
      <p:sp>
        <p:nvSpPr>
          <p:cNvPr id="24581" name="AutoShape 3"/>
          <p:cNvSpPr>
            <a:spLocks noChangeArrowheads="1"/>
          </p:cNvSpPr>
          <p:nvPr/>
        </p:nvSpPr>
        <p:spPr bwMode="auto">
          <a:xfrm>
            <a:off x="3959225" y="2747963"/>
            <a:ext cx="742950" cy="152400"/>
          </a:xfrm>
          <a:custGeom>
            <a:avLst/>
            <a:gdLst>
              <a:gd name="T0" fmla="*/ 2147483647 w 21600"/>
              <a:gd name="T1" fmla="*/ 0 h 21600"/>
              <a:gd name="T2" fmla="*/ 0 w 21600"/>
              <a:gd name="T3" fmla="*/ 1332325474 h 21600"/>
              <a:gd name="T4" fmla="*/ 2147483647 w 21600"/>
              <a:gd name="T5" fmla="*/ 2147483647 h 21600"/>
              <a:gd name="T6" fmla="*/ 2147483647 w 21600"/>
              <a:gd name="T7" fmla="*/ 133232547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s-ES"/>
          </a:p>
        </p:txBody>
      </p:sp>
      <p:sp>
        <p:nvSpPr>
          <p:cNvPr id="24582" name="Text Box 4"/>
          <p:cNvSpPr txBox="1">
            <a:spLocks noChangeArrowheads="1"/>
          </p:cNvSpPr>
          <p:nvPr/>
        </p:nvSpPr>
        <p:spPr bwMode="auto">
          <a:xfrm>
            <a:off x="4786313" y="2500313"/>
            <a:ext cx="1123950" cy="657225"/>
          </a:xfrm>
          <a:prstGeom prst="rect">
            <a:avLst/>
          </a:prstGeom>
          <a:solidFill>
            <a:srgbClr val="FFFFFF"/>
          </a:solidFill>
          <a:ln w="57150" cmpd="thinThick">
            <a:solidFill>
              <a:srgbClr val="000000"/>
            </a:solidFill>
            <a:miter lim="800000"/>
            <a:headEnd/>
            <a:tailEnd/>
          </a:ln>
        </p:spPr>
        <p:txBody>
          <a:bodyPr/>
          <a:lstStyle/>
          <a:p>
            <a:pPr algn="ctr">
              <a:spcAft>
                <a:spcPts val="1000"/>
              </a:spcAft>
            </a:pPr>
            <a:r>
              <a:rPr lang="es-EC" sz="1400" b="1">
                <a:latin typeface="Calibri" pitchFamily="34" charset="0"/>
              </a:rPr>
              <a:t>SISTEMA GPS</a:t>
            </a:r>
            <a:endParaRPr lang="es-EC"/>
          </a:p>
        </p:txBody>
      </p:sp>
      <p:sp>
        <p:nvSpPr>
          <p:cNvPr id="24583" name="AutoShape 5"/>
          <p:cNvSpPr>
            <a:spLocks noChangeArrowheads="1"/>
          </p:cNvSpPr>
          <p:nvPr/>
        </p:nvSpPr>
        <p:spPr bwMode="auto">
          <a:xfrm>
            <a:off x="5967413" y="2671763"/>
            <a:ext cx="742950" cy="152400"/>
          </a:xfrm>
          <a:custGeom>
            <a:avLst/>
            <a:gdLst>
              <a:gd name="T0" fmla="*/ 2147483647 w 21600"/>
              <a:gd name="T1" fmla="*/ 0 h 21600"/>
              <a:gd name="T2" fmla="*/ 0 w 21600"/>
              <a:gd name="T3" fmla="*/ 1332325474 h 21600"/>
              <a:gd name="T4" fmla="*/ 2147483647 w 21600"/>
              <a:gd name="T5" fmla="*/ 2147483647 h 21600"/>
              <a:gd name="T6" fmla="*/ 2147483647 w 21600"/>
              <a:gd name="T7" fmla="*/ 133232547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s-ES"/>
          </a:p>
        </p:txBody>
      </p:sp>
      <p:pic>
        <p:nvPicPr>
          <p:cNvPr id="24584" name="Picture 7" descr="POLI"/>
          <p:cNvPicPr>
            <a:picLocks noChangeAspect="1" noChangeArrowheads="1"/>
          </p:cNvPicPr>
          <p:nvPr/>
        </p:nvPicPr>
        <p:blipFill>
          <a:blip r:embed="rId4"/>
          <a:srcRect/>
          <a:stretch>
            <a:fillRect/>
          </a:stretch>
        </p:blipFill>
        <p:spPr bwMode="auto">
          <a:xfrm>
            <a:off x="6664325" y="2251075"/>
            <a:ext cx="752475" cy="2000250"/>
          </a:xfrm>
          <a:prstGeom prst="rect">
            <a:avLst/>
          </a:prstGeom>
          <a:noFill/>
          <a:ln w="9525">
            <a:noFill/>
            <a:miter lim="800000"/>
            <a:headEnd/>
            <a:tailEnd/>
          </a:ln>
        </p:spPr>
      </p:pic>
      <p:pic>
        <p:nvPicPr>
          <p:cNvPr id="24585" name="Picture 9" descr="LADRON"/>
          <p:cNvPicPr>
            <a:picLocks noChangeAspect="1" noChangeArrowheads="1"/>
          </p:cNvPicPr>
          <p:nvPr/>
        </p:nvPicPr>
        <p:blipFill>
          <a:blip r:embed="rId5"/>
          <a:srcRect/>
          <a:stretch>
            <a:fillRect/>
          </a:stretch>
        </p:blipFill>
        <p:spPr bwMode="auto">
          <a:xfrm>
            <a:off x="1616075" y="2671763"/>
            <a:ext cx="674688" cy="838200"/>
          </a:xfrm>
          <a:prstGeom prst="rect">
            <a:avLst/>
          </a:prstGeom>
          <a:noFill/>
          <a:ln w="9525">
            <a:noFill/>
            <a:miter lim="800000"/>
            <a:headEnd/>
            <a:tailEnd/>
          </a:ln>
        </p:spPr>
      </p:pic>
      <p:pic>
        <p:nvPicPr>
          <p:cNvPr id="24586" name="Picture 10" descr="250px-Tele_Atlas_car"/>
          <p:cNvPicPr>
            <a:picLocks noChangeAspect="1" noChangeArrowheads="1"/>
          </p:cNvPicPr>
          <p:nvPr/>
        </p:nvPicPr>
        <p:blipFill>
          <a:blip r:embed="rId6"/>
          <a:srcRect/>
          <a:stretch>
            <a:fillRect/>
          </a:stretch>
        </p:blipFill>
        <p:spPr bwMode="auto">
          <a:xfrm>
            <a:off x="4873625" y="3486150"/>
            <a:ext cx="904875" cy="638175"/>
          </a:xfrm>
          <a:prstGeom prst="rect">
            <a:avLst/>
          </a:prstGeom>
          <a:noFill/>
          <a:ln w="9525">
            <a:solidFill>
              <a:srgbClr val="000000"/>
            </a:solidFill>
            <a:miter lim="800000"/>
            <a:headEnd/>
            <a:tailEnd/>
          </a:ln>
        </p:spPr>
      </p:pic>
      <p:cxnSp>
        <p:nvCxnSpPr>
          <p:cNvPr id="24587" name="AutoShape 9"/>
          <p:cNvCxnSpPr>
            <a:cxnSpLocks noChangeShapeType="1"/>
          </p:cNvCxnSpPr>
          <p:nvPr/>
        </p:nvCxnSpPr>
        <p:spPr bwMode="auto">
          <a:xfrm>
            <a:off x="5340350" y="3222625"/>
            <a:ext cx="0" cy="215900"/>
          </a:xfrm>
          <a:prstGeom prst="straightConnector1">
            <a:avLst/>
          </a:prstGeom>
          <a:noFill/>
          <a:ln w="9525">
            <a:solidFill>
              <a:srgbClr val="000000"/>
            </a:solidFill>
            <a:round/>
            <a:headEnd/>
            <a:tailEnd type="triangle" w="med" len="med"/>
          </a:ln>
        </p:spPr>
      </p:cxnSp>
      <p:pic>
        <p:nvPicPr>
          <p:cNvPr id="24588" name="Picture 12"/>
          <p:cNvPicPr>
            <a:picLocks noChangeAspect="1" noChangeArrowheads="1"/>
          </p:cNvPicPr>
          <p:nvPr/>
        </p:nvPicPr>
        <p:blipFill>
          <a:blip r:embed="rId7"/>
          <a:srcRect/>
          <a:stretch>
            <a:fillRect/>
          </a:stretch>
        </p:blipFill>
        <p:spPr bwMode="auto">
          <a:xfrm>
            <a:off x="3006725" y="3381375"/>
            <a:ext cx="971550" cy="798513"/>
          </a:xfrm>
          <a:prstGeom prst="rect">
            <a:avLst/>
          </a:prstGeom>
          <a:noFill/>
          <a:ln w="9525">
            <a:solidFill>
              <a:srgbClr val="000000"/>
            </a:solidFill>
            <a:miter lim="800000"/>
            <a:headEnd/>
            <a:tailEnd/>
          </a:ln>
        </p:spPr>
      </p:pic>
      <p:cxnSp>
        <p:nvCxnSpPr>
          <p:cNvPr id="24589" name="AutoShape 11"/>
          <p:cNvCxnSpPr>
            <a:cxnSpLocks noChangeShapeType="1"/>
          </p:cNvCxnSpPr>
          <p:nvPr/>
        </p:nvCxnSpPr>
        <p:spPr bwMode="auto">
          <a:xfrm>
            <a:off x="3473450" y="3098800"/>
            <a:ext cx="0" cy="215900"/>
          </a:xfrm>
          <a:prstGeom prst="straightConnector1">
            <a:avLst/>
          </a:prstGeom>
          <a:noFill/>
          <a:ln w="9525">
            <a:solidFill>
              <a:srgbClr val="000000"/>
            </a:solidFill>
            <a:round/>
            <a:headEnd/>
            <a:tailEnd type="triangle" w="med" len="med"/>
          </a:ln>
        </p:spPr>
      </p:cxnSp>
      <p:sp>
        <p:nvSpPr>
          <p:cNvPr id="28" name="Title 1"/>
          <p:cNvSpPr txBox="1">
            <a:spLocks/>
          </p:cNvSpPr>
          <p:nvPr/>
        </p:nvSpPr>
        <p:spPr>
          <a:xfrm>
            <a:off x="785813" y="71438"/>
            <a:ext cx="7772400" cy="1470025"/>
          </a:xfrm>
          <a:prstGeom prst="rect">
            <a:avLst/>
          </a:prstGeom>
        </p:spPr>
        <p:txBody>
          <a:bodyPr anchor="ctr"/>
          <a:lstStyle/>
          <a:p>
            <a:pPr algn="ctr" fontAlgn="auto">
              <a:spcAft>
                <a:spcPts val="0"/>
              </a:spcAft>
              <a:defRPr/>
            </a:pPr>
            <a:r>
              <a:rPr lang="es-EC" sz="4800" b="1" u="sng" dirty="0">
                <a:solidFill>
                  <a:schemeClr val="accent6">
                    <a:lumMod val="50000"/>
                  </a:schemeClr>
                </a:solidFill>
                <a:latin typeface="Book Antiqua" pitchFamily="18" charset="0"/>
                <a:ea typeface="+mj-ea"/>
                <a:cs typeface="Lucida Sans Unicode" pitchFamily="34" charset="0"/>
              </a:rPr>
              <a:t>Proceso del Sistema</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9" descr="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s-EC" dirty="0" smtClean="0">
                <a:solidFill>
                  <a:schemeClr val="accent6">
                    <a:lumMod val="50000"/>
                  </a:schemeClr>
                </a:solidFill>
                <a:effectLst>
                  <a:glow rad="101600">
                    <a:schemeClr val="accent1">
                      <a:satMod val="175000"/>
                      <a:alpha val="40000"/>
                    </a:schemeClr>
                  </a:glow>
                </a:effectLst>
                <a:latin typeface="Book Antiqua" pitchFamily="18" charset="0"/>
              </a:rPr>
              <a:t/>
            </a:r>
            <a:br>
              <a:rPr lang="es-EC" dirty="0" smtClean="0">
                <a:solidFill>
                  <a:schemeClr val="accent6">
                    <a:lumMod val="50000"/>
                  </a:schemeClr>
                </a:solidFill>
                <a:effectLst>
                  <a:glow rad="101600">
                    <a:schemeClr val="accent1">
                      <a:satMod val="175000"/>
                      <a:alpha val="40000"/>
                    </a:schemeClr>
                  </a:glow>
                </a:effectLst>
                <a:latin typeface="Book Antiqua" pitchFamily="18" charset="0"/>
              </a:rPr>
            </a:br>
            <a:r>
              <a:rPr lang="es-EC" dirty="0" smtClean="0">
                <a:solidFill>
                  <a:schemeClr val="accent6">
                    <a:lumMod val="50000"/>
                  </a:schemeClr>
                </a:solidFill>
                <a:effectLst>
                  <a:glow rad="101600">
                    <a:schemeClr val="accent1">
                      <a:satMod val="175000"/>
                      <a:alpha val="40000"/>
                    </a:schemeClr>
                  </a:glow>
                </a:effectLst>
                <a:latin typeface="Book Antiqua" pitchFamily="18" charset="0"/>
              </a:rPr>
              <a:t> </a:t>
            </a:r>
            <a:r>
              <a:rPr lang="es-EC" b="1" u="sng" dirty="0" smtClean="0">
                <a:solidFill>
                  <a:schemeClr val="accent6">
                    <a:lumMod val="50000"/>
                  </a:schemeClr>
                </a:solidFill>
                <a:latin typeface="Book Antiqua" pitchFamily="18" charset="0"/>
                <a:cs typeface="Lucida Sans Unicode" pitchFamily="34" charset="0"/>
              </a:rPr>
              <a:t>Tamaño del Proyecto </a:t>
            </a:r>
            <a:br>
              <a:rPr lang="es-EC" b="1" u="sng" dirty="0" smtClean="0">
                <a:solidFill>
                  <a:schemeClr val="accent6">
                    <a:lumMod val="50000"/>
                  </a:schemeClr>
                </a:solidFill>
                <a:latin typeface="Book Antiqua" pitchFamily="18" charset="0"/>
                <a:cs typeface="Lucida Sans Unicode" pitchFamily="34" charset="0"/>
              </a:rPr>
            </a:br>
            <a:endParaRPr lang="es-EC" dirty="0">
              <a:solidFill>
                <a:schemeClr val="accent6">
                  <a:lumMod val="50000"/>
                </a:schemeClr>
              </a:solidFill>
              <a:latin typeface="Book Antiqua" pitchFamily="18" charset="0"/>
            </a:endParaRPr>
          </a:p>
        </p:txBody>
      </p:sp>
      <p:graphicFrame>
        <p:nvGraphicFramePr>
          <p:cNvPr id="7" name="Table 6"/>
          <p:cNvGraphicFramePr>
            <a:graphicFrameLocks noGrp="1"/>
          </p:cNvGraphicFramePr>
          <p:nvPr/>
        </p:nvGraphicFramePr>
        <p:xfrm>
          <a:off x="1571625" y="2643188"/>
          <a:ext cx="5480050" cy="2928937"/>
        </p:xfrm>
        <a:graphic>
          <a:graphicData uri="http://schemas.openxmlformats.org/drawingml/2006/table">
            <a:tbl>
              <a:tblPr/>
              <a:tblGrid>
                <a:gridCol w="722645"/>
                <a:gridCol w="722645"/>
                <a:gridCol w="466708"/>
                <a:gridCol w="707590"/>
                <a:gridCol w="692535"/>
                <a:gridCol w="722645"/>
                <a:gridCol w="722645"/>
                <a:gridCol w="722645"/>
              </a:tblGrid>
              <a:tr h="291628">
                <a:tc>
                  <a:txBody>
                    <a:bodyPr/>
                    <a:lstStyle/>
                    <a:p>
                      <a:endParaRPr lang="es-EC"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cs typeface="Times New Roman"/>
                        </a:rPr>
                        <a:t>1</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b="1">
                          <a:latin typeface="Arial"/>
                          <a:ea typeface="Times New Roman"/>
                          <a:cs typeface="Times New Roman"/>
                        </a:rPr>
                        <a:t>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b="1">
                          <a:latin typeface="Arial"/>
                          <a:ea typeface="Times New Roman"/>
                          <a:cs typeface="Times New Roman"/>
                        </a:rPr>
                        <a:t>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b="1">
                          <a:latin typeface="Arial"/>
                          <a:ea typeface="Times New Roman"/>
                          <a:cs typeface="Times New Roman"/>
                        </a:rPr>
                        <a:t>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b="1">
                          <a:latin typeface="Arial"/>
                          <a:ea typeface="Times New Roman"/>
                          <a:cs typeface="Times New Roman"/>
                        </a:rPr>
                        <a:t>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291628">
                <a:tc gridSpan="3">
                  <a:txBody>
                    <a:bodyPr/>
                    <a:lstStyle/>
                    <a:p>
                      <a:pPr algn="ctr">
                        <a:lnSpc>
                          <a:spcPct val="115000"/>
                        </a:lnSpc>
                        <a:spcAft>
                          <a:spcPts val="0"/>
                        </a:spcAft>
                      </a:pPr>
                      <a:r>
                        <a:rPr lang="es-ES" sz="1000" b="1">
                          <a:latin typeface="Arial"/>
                          <a:ea typeface="Times New Roman"/>
                          <a:cs typeface="Times New Roman"/>
                        </a:rPr>
                        <a:t>Población Objetivo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3000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a:latin typeface="Arial"/>
                          <a:ea typeface="Times New Roman"/>
                          <a:cs typeface="Times New Roman"/>
                        </a:rPr>
                        <a:t>3000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a:latin typeface="Arial"/>
                          <a:ea typeface="Times New Roman"/>
                          <a:cs typeface="Times New Roman"/>
                        </a:rPr>
                        <a:t>3000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a:latin typeface="Arial"/>
                          <a:ea typeface="Times New Roman"/>
                          <a:cs typeface="Times New Roman"/>
                        </a:rPr>
                        <a:t>3000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pPr>
                      <a:r>
                        <a:rPr lang="es-ES" sz="1000">
                          <a:latin typeface="Arial"/>
                          <a:ea typeface="Times New Roman"/>
                          <a:cs typeface="Times New Roman"/>
                        </a:rPr>
                        <a:t>3000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887563">
                <a:tc gridSpan="3">
                  <a:txBody>
                    <a:bodyPr/>
                    <a:lstStyle/>
                    <a:p>
                      <a:pPr algn="ctr">
                        <a:lnSpc>
                          <a:spcPct val="115000"/>
                        </a:lnSpc>
                        <a:spcAft>
                          <a:spcPts val="0"/>
                        </a:spcAft>
                      </a:pPr>
                      <a:r>
                        <a:rPr lang="es-ES" sz="1000" b="1">
                          <a:latin typeface="Arial"/>
                          <a:ea typeface="Times New Roman"/>
                          <a:cs typeface="Times New Roman"/>
                        </a:rPr>
                        <a:t>Demanda Sistema de Seguridad</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2100</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2100</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2100</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2100</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2100</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28">
                <a:tc gridSpan="3">
                  <a:txBody>
                    <a:bodyPr/>
                    <a:lstStyle/>
                    <a:p>
                      <a:pPr algn="ctr">
                        <a:lnSpc>
                          <a:spcPct val="115000"/>
                        </a:lnSpc>
                        <a:spcAft>
                          <a:spcPts val="0"/>
                        </a:spcAft>
                      </a:pPr>
                      <a:r>
                        <a:rPr lang="es-ES" sz="1000" b="1">
                          <a:latin typeface="Arial"/>
                          <a:ea typeface="Times New Roman"/>
                          <a:cs typeface="Times New Roman"/>
                        </a:rPr>
                        <a:t>% de Mercado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0,05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0,10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0,14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0,18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0,22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28">
                <a:tc gridSpan="3">
                  <a:txBody>
                    <a:bodyPr/>
                    <a:lstStyle/>
                    <a:p>
                      <a:pPr algn="ctr">
                        <a:lnSpc>
                          <a:spcPct val="115000"/>
                        </a:lnSpc>
                        <a:spcAft>
                          <a:spcPts val="0"/>
                        </a:spcAft>
                      </a:pPr>
                      <a:r>
                        <a:rPr lang="es-ES" sz="1000" b="1">
                          <a:latin typeface="Arial"/>
                          <a:ea typeface="Times New Roman"/>
                          <a:cs typeface="Times New Roman"/>
                        </a:rPr>
                        <a:t>Q Venta</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105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210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294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378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462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28">
                <a:tc gridSpan="3">
                  <a:txBody>
                    <a:bodyPr/>
                    <a:lstStyle/>
                    <a:p>
                      <a:pPr algn="ctr">
                        <a:lnSpc>
                          <a:spcPct val="115000"/>
                        </a:lnSpc>
                        <a:spcAft>
                          <a:spcPts val="0"/>
                        </a:spcAft>
                      </a:pPr>
                      <a:r>
                        <a:rPr lang="es-ES" sz="1000" b="1">
                          <a:latin typeface="Arial"/>
                          <a:ea typeface="Times New Roman"/>
                          <a:cs typeface="Times New Roman"/>
                        </a:rPr>
                        <a:t>Precio (USD)</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1500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1560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1622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1687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cs typeface="Times New Roman"/>
                        </a:rPr>
                        <a:t>1755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255">
                <a:tc gridSpan="3">
                  <a:txBody>
                    <a:bodyPr/>
                    <a:lstStyle/>
                    <a:p>
                      <a:pPr algn="ctr">
                        <a:lnSpc>
                          <a:spcPct val="115000"/>
                        </a:lnSpc>
                        <a:spcAft>
                          <a:spcPts val="0"/>
                        </a:spcAft>
                      </a:pPr>
                      <a:r>
                        <a:rPr lang="es-ES" sz="1000" b="1">
                          <a:latin typeface="Arial"/>
                          <a:ea typeface="Times New Roman"/>
                          <a:cs typeface="Times New Roman"/>
                        </a:rPr>
                        <a:t>Total Ingresos (USD)</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000">
                          <a:latin typeface="Arial"/>
                          <a:ea typeface="Times New Roman"/>
                          <a:cs typeface="Times New Roman"/>
                        </a:rPr>
                        <a:t>157500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es-ES" sz="1000">
                          <a:latin typeface="Arial"/>
                          <a:ea typeface="Times New Roman"/>
                          <a:cs typeface="Times New Roman"/>
                        </a:rPr>
                        <a:t>327600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es-ES" sz="1000">
                          <a:latin typeface="Arial"/>
                          <a:ea typeface="Times New Roman"/>
                          <a:cs typeface="Times New Roman"/>
                        </a:rPr>
                        <a:t>476985,6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es-ES" sz="1000">
                          <a:latin typeface="Arial"/>
                          <a:ea typeface="Times New Roman"/>
                          <a:cs typeface="Times New Roman"/>
                        </a:rPr>
                        <a:t>637797,9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es-ES" sz="1000" dirty="0">
                          <a:latin typeface="Arial"/>
                          <a:ea typeface="Times New Roman"/>
                          <a:cs typeface="Times New Roman"/>
                        </a:rPr>
                        <a:t>810712</a:t>
                      </a:r>
                      <a:endParaRPr lang="es-EC" sz="1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sp>
        <p:nvSpPr>
          <p:cNvPr id="25664" name="Rectangle 2"/>
          <p:cNvSpPr>
            <a:spLocks noChangeArrowheads="1"/>
          </p:cNvSpPr>
          <p:nvPr/>
        </p:nvSpPr>
        <p:spPr bwMode="auto">
          <a:xfrm>
            <a:off x="428625" y="1643063"/>
            <a:ext cx="8072438" cy="969962"/>
          </a:xfrm>
          <a:prstGeom prst="rect">
            <a:avLst/>
          </a:prstGeom>
          <a:noFill/>
          <a:ln w="9525">
            <a:noFill/>
            <a:miter lim="800000"/>
            <a:headEnd/>
            <a:tailEnd/>
          </a:ln>
        </p:spPr>
        <p:txBody>
          <a:bodyPr anchor="ctr">
            <a:spAutoFit/>
          </a:bodyPr>
          <a:lstStyle/>
          <a:p>
            <a:pPr eaLnBrk="0" hangingPunct="0">
              <a:tabLst>
                <a:tab pos="2798763" algn="l"/>
              </a:tabLst>
            </a:pPr>
            <a:r>
              <a:rPr lang="es-EC" sz="1600"/>
              <a:t>Para determinar el tamaño óptimo del presente proyecto se debe de tomar en cuenta el comportamiento de la demanda por cada sistema de seguridad en el Mercado de la Ciudad de Guayaquil.</a:t>
            </a:r>
          </a:p>
          <a:p>
            <a:pPr eaLnBrk="0" hangingPunct="0">
              <a:tabLst>
                <a:tab pos="2798763" algn="l"/>
              </a:tabLst>
            </a:pPr>
            <a:endParaRPr lang="es-EC" sz="900"/>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9" descr="Title"/>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052" name="Title 1"/>
          <p:cNvSpPr>
            <a:spLocks noGrp="1"/>
          </p:cNvSpPr>
          <p:nvPr>
            <p:ph type="title"/>
          </p:nvPr>
        </p:nvSpPr>
        <p:spPr/>
        <p:txBody>
          <a:bodyPr/>
          <a:lstStyle/>
          <a:p>
            <a:pPr>
              <a:defRPr/>
            </a:pPr>
            <a:r>
              <a:rPr lang="es-EC" b="1" u="sng" dirty="0" smtClean="0">
                <a:solidFill>
                  <a:schemeClr val="accent6">
                    <a:lumMod val="50000"/>
                  </a:schemeClr>
                </a:solidFill>
                <a:latin typeface="Book Antiqua" pitchFamily="18" charset="0"/>
              </a:rPr>
              <a:t>Localización del Proyecto</a:t>
            </a:r>
          </a:p>
        </p:txBody>
      </p:sp>
      <p:graphicFrame>
        <p:nvGraphicFramePr>
          <p:cNvPr id="86018" name="Object 2"/>
          <p:cNvGraphicFramePr>
            <a:graphicFrameLocks noChangeAspect="1"/>
          </p:cNvGraphicFramePr>
          <p:nvPr>
            <p:ph idx="1"/>
          </p:nvPr>
        </p:nvGraphicFramePr>
        <p:xfrm>
          <a:off x="500063" y="1785938"/>
          <a:ext cx="3692525" cy="4197350"/>
        </p:xfrm>
        <a:graphic>
          <a:graphicData uri="http://schemas.openxmlformats.org/presentationml/2006/ole">
            <p:oleObj spid="_x0000_s2050" name="Dibujo" r:id="rId6" imgW="1242000" imgH="1411200" progId="FLW3Drawing">
              <p:embed/>
            </p:oleObj>
          </a:graphicData>
        </a:graphic>
      </p:graphicFrame>
      <p:sp>
        <p:nvSpPr>
          <p:cNvPr id="2053" name="Rectangle 2"/>
          <p:cNvSpPr>
            <a:spLocks noChangeArrowheads="1"/>
          </p:cNvSpPr>
          <p:nvPr/>
        </p:nvSpPr>
        <p:spPr bwMode="auto">
          <a:xfrm>
            <a:off x="4357688" y="1643063"/>
            <a:ext cx="4214812" cy="4894262"/>
          </a:xfrm>
          <a:prstGeom prst="rect">
            <a:avLst/>
          </a:prstGeom>
          <a:noFill/>
          <a:ln w="9525">
            <a:noFill/>
            <a:miter lim="800000"/>
            <a:headEnd/>
            <a:tailEnd/>
          </a:ln>
        </p:spPr>
        <p:txBody>
          <a:bodyPr anchor="ctr">
            <a:spAutoFit/>
          </a:bodyPr>
          <a:lstStyle/>
          <a:p>
            <a:pPr eaLnBrk="0" hangingPunct="0">
              <a:buFont typeface="Arial" charset="0"/>
              <a:buChar char="•"/>
              <a:tabLst>
                <a:tab pos="2798763" algn="l"/>
              </a:tabLst>
            </a:pPr>
            <a:r>
              <a:rPr lang="es-ES_tradnl" sz="2400" b="1" i="1"/>
              <a:t> La localización debe entenderse como la ubicación de una unidad productiva en un lugar determinado.</a:t>
            </a:r>
          </a:p>
          <a:p>
            <a:pPr eaLnBrk="0" hangingPunct="0">
              <a:tabLst>
                <a:tab pos="2798763" algn="l"/>
              </a:tabLst>
            </a:pPr>
            <a:endParaRPr lang="es-ES_tradnl" sz="2400" b="1" i="1"/>
          </a:p>
          <a:p>
            <a:pPr eaLnBrk="0" hangingPunct="0">
              <a:buFont typeface="Arial" charset="0"/>
              <a:buChar char="•"/>
              <a:tabLst>
                <a:tab pos="2798763" algn="l"/>
              </a:tabLst>
            </a:pPr>
            <a:r>
              <a:rPr lang="es-ES_tradnl" sz="2400" b="1" i="1"/>
              <a:t> Consiste en analizar y evaluar los factores, que se pueden llamar fuerzas locacionales</a:t>
            </a:r>
          </a:p>
          <a:p>
            <a:pPr eaLnBrk="0" hangingPunct="0">
              <a:tabLst>
                <a:tab pos="2798763" algn="l"/>
              </a:tabLst>
            </a:pPr>
            <a:endParaRPr lang="es-ES_tradnl" sz="2400" b="1" i="1"/>
          </a:p>
          <a:p>
            <a:pPr eaLnBrk="0" hangingPunct="0">
              <a:tabLst>
                <a:tab pos="2798763" algn="l"/>
              </a:tabLst>
            </a:pPr>
            <a:endParaRPr lang="es-EC" sz="2400" i="1"/>
          </a:p>
          <a:p>
            <a:pPr eaLnBrk="0" hangingPunct="0">
              <a:tabLst>
                <a:tab pos="2798763" algn="l"/>
              </a:tabLst>
            </a:pPr>
            <a:endParaRPr lang="es-EC" sz="24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1000" fill="hold"/>
                                        <p:tgtEl>
                                          <p:spTgt spid="86018"/>
                                        </p:tgtEl>
                                        <p:attrNameLst>
                                          <p:attrName>ppt_w</p:attrName>
                                        </p:attrNameLst>
                                      </p:cBhvr>
                                      <p:tavLst>
                                        <p:tav tm="0">
                                          <p:val>
                                            <p:fltVal val="0"/>
                                          </p:val>
                                        </p:tav>
                                        <p:tav tm="100000">
                                          <p:val>
                                            <p:strVal val="#ppt_w"/>
                                          </p:val>
                                        </p:tav>
                                      </p:tavLst>
                                    </p:anim>
                                    <p:anim calcmode="lin" valueType="num">
                                      <p:cBhvr>
                                        <p:cTn id="8" dur="1000" fill="hold"/>
                                        <p:tgtEl>
                                          <p:spTgt spid="86018"/>
                                        </p:tgtEl>
                                        <p:attrNameLst>
                                          <p:attrName>ppt_h</p:attrName>
                                        </p:attrNameLst>
                                      </p:cBhvr>
                                      <p:tavLst>
                                        <p:tav tm="0">
                                          <p:val>
                                            <p:fltVal val="0"/>
                                          </p:val>
                                        </p:tav>
                                        <p:tav tm="100000">
                                          <p:val>
                                            <p:strVal val="#ppt_h"/>
                                          </p:val>
                                        </p:tav>
                                      </p:tavLst>
                                    </p:anim>
                                    <p:anim calcmode="lin" valueType="num">
                                      <p:cBhvr>
                                        <p:cTn id="9" dur="1000" fill="hold"/>
                                        <p:tgtEl>
                                          <p:spTgt spid="860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60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FRENAD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NDOOO.jpg"/>
          <p:cNvPicPr>
            <a:picLocks noChangeAspect="1"/>
          </p:cNvPicPr>
          <p:nvPr/>
        </p:nvPicPr>
        <p:blipFill>
          <a:blip r:embed="rId3"/>
          <a:stretch>
            <a:fillRect/>
          </a:stretch>
        </p:blipFill>
        <p:spPr>
          <a:xfrm>
            <a:off x="0" y="0"/>
            <a:ext cx="9144000" cy="6858000"/>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3" name="Content Placeholder 2"/>
          <p:cNvSpPr>
            <a:spLocks noGrp="1"/>
          </p:cNvSpPr>
          <p:nvPr>
            <p:ph idx="1"/>
          </p:nvPr>
        </p:nvSpPr>
        <p:spPr>
          <a:xfrm>
            <a:off x="571500" y="2571750"/>
            <a:ext cx="8229600" cy="2257425"/>
          </a:xfrm>
        </p:spPr>
        <p:txBody>
          <a:bodyPr/>
          <a:lstStyle/>
          <a:p>
            <a:pPr algn="ctr" eaLnBrk="1" hangingPunct="1">
              <a:buFont typeface="Arial" charset="0"/>
              <a:buNone/>
            </a:pPr>
            <a:r>
              <a:rPr lang="es-EC" sz="4000" b="1" smtClean="0">
                <a:solidFill>
                  <a:srgbClr val="FFFF00"/>
                </a:solidFill>
                <a:latin typeface="Lucida Sans Unicode" pitchFamily="34" charset="0"/>
                <a:cs typeface="Lucida Sans Unicode" pitchFamily="34" charset="0"/>
              </a:rPr>
              <a:t>Cynthia Fabara Lozada</a:t>
            </a:r>
          </a:p>
          <a:p>
            <a:pPr algn="ctr" eaLnBrk="1" hangingPunct="1">
              <a:buFont typeface="Arial" charset="0"/>
              <a:buNone/>
            </a:pPr>
            <a:r>
              <a:rPr lang="es-EC" sz="4000" b="1" smtClean="0">
                <a:solidFill>
                  <a:srgbClr val="FFFF00"/>
                </a:solidFill>
                <a:latin typeface="Lucida Sans Unicode" pitchFamily="34" charset="0"/>
                <a:cs typeface="Lucida Sans Unicode" pitchFamily="34" charset="0"/>
              </a:rPr>
              <a:t>Lisley Rivera González</a:t>
            </a:r>
          </a:p>
          <a:p>
            <a:pPr algn="ctr" eaLnBrk="1" hangingPunct="1">
              <a:buFont typeface="Arial" charset="0"/>
              <a:buNone/>
            </a:pPr>
            <a:r>
              <a:rPr lang="es-EC" sz="4000" b="1" smtClean="0">
                <a:solidFill>
                  <a:srgbClr val="FFFF00"/>
                </a:solidFill>
                <a:latin typeface="Lucida Sans Unicode" pitchFamily="34" charset="0"/>
                <a:cs typeface="Lucida Sans Unicode" pitchFamily="34" charset="0"/>
              </a:rPr>
              <a:t>Ma. Gabriela Huacho Yaucán</a:t>
            </a:r>
          </a:p>
        </p:txBody>
      </p:sp>
      <p:pic>
        <p:nvPicPr>
          <p:cNvPr id="6" name="Picture 4" descr="linazul1t"/>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785786" y="1571612"/>
            <a:ext cx="8215370" cy="79128"/>
          </a:xfrm>
          <a:prstGeom prst="rect">
            <a:avLst/>
          </a:prstGeom>
          <a:noFill/>
          <a:ln w="9525">
            <a:noFill/>
            <a:miter lim="800000"/>
            <a:headEnd/>
            <a:tailEnd/>
          </a:ln>
        </p:spPr>
      </p:pic>
      <p:sp>
        <p:nvSpPr>
          <p:cNvPr id="7" name="Title 1"/>
          <p:cNvSpPr txBox="1">
            <a:spLocks/>
          </p:cNvSpPr>
          <p:nvPr/>
        </p:nvSpPr>
        <p:spPr>
          <a:xfrm>
            <a:off x="714375" y="285750"/>
            <a:ext cx="7772400" cy="1470025"/>
          </a:xfrm>
          <a:prstGeom prst="rect">
            <a:avLst/>
          </a:prstGeom>
        </p:spPr>
        <p:txBody>
          <a:bodyPr anchor="ctr"/>
          <a:lstStyle/>
          <a:p>
            <a:pPr fontAlgn="auto">
              <a:spcAft>
                <a:spcPts val="0"/>
              </a:spcAft>
              <a:defRPr/>
            </a:pPr>
            <a:r>
              <a:rPr lang="es-EC" sz="4800" b="1" dirty="0">
                <a:solidFill>
                  <a:srgbClr val="FFFF00"/>
                </a:solidFill>
                <a:latin typeface="Lucida Sans Unicode" pitchFamily="34" charset="0"/>
                <a:ea typeface="+mj-ea"/>
                <a:cs typeface="Lucida Sans Unicode" pitchFamily="34" charset="0"/>
              </a:rPr>
              <a:t>Integrantes</a:t>
            </a:r>
          </a:p>
        </p:txBody>
      </p:sp>
      <p:sp>
        <p:nvSpPr>
          <p:cNvPr id="8" name="Rectangle 7"/>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sp>
        <p:nvSpPr>
          <p:cNvPr id="9" name="Rectangle 8"/>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9" descr="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14400" y="642938"/>
            <a:ext cx="8229600" cy="1143000"/>
          </a:xfrm>
        </p:spPr>
        <p:txBody>
          <a:bodyPr/>
          <a:lstStyle/>
          <a:p>
            <a:pPr>
              <a:defRPr/>
            </a:pPr>
            <a:r>
              <a:rPr lang="es-EC" sz="4000" b="1" u="sng" dirty="0" smtClean="0">
                <a:solidFill>
                  <a:schemeClr val="accent6">
                    <a:lumMod val="50000"/>
                  </a:schemeClr>
                </a:solidFill>
                <a:latin typeface="Book Antiqua" pitchFamily="18" charset="0"/>
                <a:cs typeface="Lucida Sans Unicode" pitchFamily="34" charset="0"/>
              </a:rPr>
              <a:t>Localización del Proyecto</a:t>
            </a:r>
            <a:br>
              <a:rPr lang="es-EC" sz="4000" b="1" u="sng" dirty="0" smtClean="0">
                <a:solidFill>
                  <a:schemeClr val="accent6">
                    <a:lumMod val="50000"/>
                  </a:schemeClr>
                </a:solidFill>
                <a:latin typeface="Book Antiqua" pitchFamily="18" charset="0"/>
                <a:cs typeface="Lucida Sans Unicode" pitchFamily="34" charset="0"/>
              </a:rPr>
            </a:br>
            <a:r>
              <a:rPr lang="es-EC" sz="4000" b="1" u="sng" dirty="0" smtClean="0">
                <a:solidFill>
                  <a:schemeClr val="accent6">
                    <a:lumMod val="50000"/>
                  </a:schemeClr>
                </a:solidFill>
                <a:effectLst>
                  <a:glow rad="101600">
                    <a:schemeClr val="accent1">
                      <a:satMod val="175000"/>
                      <a:alpha val="40000"/>
                    </a:schemeClr>
                  </a:glow>
                  <a:outerShdw blurRad="31750" dist="25400" dir="5400000" algn="tl" rotWithShape="0">
                    <a:srgbClr val="000000">
                      <a:alpha val="25000"/>
                    </a:srgbClr>
                  </a:outerShdw>
                </a:effectLst>
                <a:latin typeface="Book Antiqua" pitchFamily="18" charset="0"/>
              </a:rPr>
              <a:t/>
            </a:r>
            <a:br>
              <a:rPr lang="es-EC" sz="4000" b="1" u="sng" dirty="0" smtClean="0">
                <a:solidFill>
                  <a:schemeClr val="accent6">
                    <a:lumMod val="50000"/>
                  </a:schemeClr>
                </a:solidFill>
                <a:effectLst>
                  <a:glow rad="101600">
                    <a:schemeClr val="accent1">
                      <a:satMod val="175000"/>
                      <a:alpha val="40000"/>
                    </a:schemeClr>
                  </a:glow>
                  <a:outerShdw blurRad="31750" dist="25400" dir="5400000" algn="tl" rotWithShape="0">
                    <a:srgbClr val="000000">
                      <a:alpha val="25000"/>
                    </a:srgbClr>
                  </a:outerShdw>
                </a:effectLst>
                <a:latin typeface="Book Antiqua" pitchFamily="18" charset="0"/>
              </a:rPr>
            </a:br>
            <a:endParaRPr lang="es-EC" sz="4000" b="1" dirty="0">
              <a:solidFill>
                <a:schemeClr val="accent6">
                  <a:lumMod val="50000"/>
                </a:schemeClr>
              </a:solidFill>
              <a:latin typeface="Book Antiqua" pitchFamily="18" charset="0"/>
            </a:endParaRPr>
          </a:p>
        </p:txBody>
      </p:sp>
      <p:graphicFrame>
        <p:nvGraphicFramePr>
          <p:cNvPr id="5" name="Table 4"/>
          <p:cNvGraphicFramePr>
            <a:graphicFrameLocks noGrp="1"/>
          </p:cNvGraphicFramePr>
          <p:nvPr/>
        </p:nvGraphicFramePr>
        <p:xfrm>
          <a:off x="1357313" y="1714500"/>
          <a:ext cx="6786562" cy="4429125"/>
        </p:xfrm>
        <a:graphic>
          <a:graphicData uri="http://schemas.openxmlformats.org/drawingml/2006/table">
            <a:tbl>
              <a:tblPr/>
              <a:tblGrid>
                <a:gridCol w="1803929"/>
                <a:gridCol w="569862"/>
                <a:gridCol w="436717"/>
                <a:gridCol w="1045382"/>
                <a:gridCol w="436717"/>
                <a:gridCol w="1028643"/>
                <a:gridCol w="436717"/>
                <a:gridCol w="1028643"/>
              </a:tblGrid>
              <a:tr h="553645">
                <a:tc>
                  <a:txBody>
                    <a:bodyPr/>
                    <a:lstStyle/>
                    <a:p>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000" b="1">
                          <a:solidFill>
                            <a:srgbClr val="000000"/>
                          </a:solidFill>
                          <a:latin typeface="Arial"/>
                          <a:ea typeface="Times New Roman"/>
                          <a:cs typeface="Tahoma"/>
                        </a:rPr>
                        <a:t>A: Guayaquil</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hMerge="1">
                  <a:txBody>
                    <a:bodyPr/>
                    <a:lstStyle/>
                    <a:p>
                      <a:endParaRPr lang="es-EC"/>
                    </a:p>
                  </a:txBody>
                  <a:tcPr/>
                </a:tc>
                <a:tc gridSpan="2">
                  <a:txBody>
                    <a:bodyPr/>
                    <a:lstStyle/>
                    <a:p>
                      <a:pPr algn="ctr">
                        <a:lnSpc>
                          <a:spcPct val="115000"/>
                        </a:lnSpc>
                        <a:spcAft>
                          <a:spcPts val="0"/>
                        </a:spcAft>
                      </a:pPr>
                      <a:r>
                        <a:rPr lang="en-US" sz="1000" b="1">
                          <a:solidFill>
                            <a:srgbClr val="000000"/>
                          </a:solidFill>
                          <a:latin typeface="Arial"/>
                          <a:ea typeface="Times New Roman"/>
                          <a:cs typeface="Tahoma"/>
                        </a:rPr>
                        <a:t>B: Quito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hMerge="1">
                  <a:txBody>
                    <a:bodyPr/>
                    <a:lstStyle/>
                    <a:p>
                      <a:endParaRPr lang="es-EC"/>
                    </a:p>
                  </a:txBody>
                  <a:tcPr/>
                </a:tc>
                <a:tc gridSpan="2">
                  <a:txBody>
                    <a:bodyPr/>
                    <a:lstStyle/>
                    <a:p>
                      <a:pPr algn="ctr">
                        <a:lnSpc>
                          <a:spcPct val="115000"/>
                        </a:lnSpc>
                        <a:spcAft>
                          <a:spcPts val="0"/>
                        </a:spcAft>
                      </a:pPr>
                      <a:r>
                        <a:rPr lang="en-US" sz="1000" b="1">
                          <a:solidFill>
                            <a:srgbClr val="000000"/>
                          </a:solidFill>
                          <a:latin typeface="Arial"/>
                          <a:ea typeface="Times New Roman"/>
                          <a:cs typeface="Tahoma"/>
                        </a:rPr>
                        <a:t>C: Cuenca</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hMerge="1">
                  <a:txBody>
                    <a:bodyPr/>
                    <a:lstStyle/>
                    <a:p>
                      <a:endParaRPr lang="es-EC"/>
                    </a:p>
                  </a:txBody>
                  <a:tcPr/>
                </a:tc>
              </a:tr>
              <a:tr h="553645">
                <a:tc>
                  <a:txBody>
                    <a:bodyPr/>
                    <a:lstStyle/>
                    <a:p>
                      <a:pPr algn="ctr">
                        <a:lnSpc>
                          <a:spcPct val="115000"/>
                        </a:lnSpc>
                        <a:spcAft>
                          <a:spcPts val="0"/>
                        </a:spcAft>
                      </a:pPr>
                      <a:r>
                        <a:rPr lang="en-US" sz="1000" b="1">
                          <a:solidFill>
                            <a:srgbClr val="000000"/>
                          </a:solidFill>
                          <a:latin typeface="Arial"/>
                          <a:ea typeface="Times New Roman"/>
                          <a:cs typeface="Tahoma"/>
                        </a:rPr>
                        <a:t>Factor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Peso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Calif</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Ponderación</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Calif</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Ponderación</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Calif</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n-US" sz="1000" b="1">
                          <a:solidFill>
                            <a:srgbClr val="000000"/>
                          </a:solidFill>
                          <a:latin typeface="Arial"/>
                          <a:ea typeface="Times New Roman"/>
                          <a:cs typeface="Tahoma"/>
                        </a:rPr>
                        <a:t>Ponderación</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r h="553645">
                <a:tc>
                  <a:txBody>
                    <a:bodyPr/>
                    <a:lstStyle/>
                    <a:p>
                      <a:pPr algn="l">
                        <a:lnSpc>
                          <a:spcPct val="115000"/>
                        </a:lnSpc>
                        <a:spcAft>
                          <a:spcPts val="0"/>
                        </a:spcAft>
                      </a:pPr>
                      <a:r>
                        <a:rPr lang="en-US" sz="1000">
                          <a:solidFill>
                            <a:srgbClr val="000000"/>
                          </a:solidFill>
                          <a:latin typeface="Arial"/>
                          <a:ea typeface="Times New Roman"/>
                          <a:cs typeface="Tahoma"/>
                        </a:rPr>
                        <a:t>Materia Prima disponible</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33%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1,98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1,65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0,99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algn="l">
                        <a:lnSpc>
                          <a:spcPct val="115000"/>
                        </a:lnSpc>
                        <a:spcAft>
                          <a:spcPts val="0"/>
                        </a:spcAft>
                      </a:pPr>
                      <a:r>
                        <a:rPr lang="en-US" sz="1000">
                          <a:solidFill>
                            <a:srgbClr val="000000"/>
                          </a:solidFill>
                          <a:latin typeface="Arial"/>
                          <a:ea typeface="Times New Roman"/>
                          <a:cs typeface="Tahoma"/>
                        </a:rPr>
                        <a:t>Cercanía Mercado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1,35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0,45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algn="l">
                        <a:lnSpc>
                          <a:spcPct val="115000"/>
                        </a:lnSpc>
                        <a:spcAft>
                          <a:spcPts val="0"/>
                        </a:spcAft>
                      </a:pPr>
                      <a:r>
                        <a:rPr lang="en-US" sz="1000">
                          <a:solidFill>
                            <a:srgbClr val="000000"/>
                          </a:solidFill>
                          <a:latin typeface="Arial"/>
                          <a:ea typeface="Times New Roman"/>
                          <a:cs typeface="Tahoma"/>
                        </a:rPr>
                        <a:t>Tiempo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0,56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0,64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0,56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algn="l">
                        <a:lnSpc>
                          <a:spcPct val="115000"/>
                        </a:lnSpc>
                        <a:spcAft>
                          <a:spcPts val="0"/>
                        </a:spcAft>
                      </a:pPr>
                      <a:r>
                        <a:rPr lang="en-US" sz="1000">
                          <a:solidFill>
                            <a:srgbClr val="000000"/>
                          </a:solidFill>
                          <a:latin typeface="Arial"/>
                          <a:ea typeface="Times New Roman"/>
                          <a:cs typeface="Tahoma"/>
                        </a:rPr>
                        <a:t>Clima</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25%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0,75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1,25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8</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algn="l">
                        <a:lnSpc>
                          <a:spcPct val="115000"/>
                        </a:lnSpc>
                        <a:spcAft>
                          <a:spcPts val="0"/>
                        </a:spcAft>
                      </a:pPr>
                      <a:r>
                        <a:rPr lang="en-US" sz="1000">
                          <a:solidFill>
                            <a:srgbClr val="000000"/>
                          </a:solidFill>
                          <a:latin typeface="Arial"/>
                          <a:ea typeface="Times New Roman"/>
                          <a:cs typeface="Tahoma"/>
                        </a:rPr>
                        <a:t>Proveedores Directos</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1,14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1,33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Arial"/>
                          <a:ea typeface="Times New Roman"/>
                          <a:cs typeface="Tahoma"/>
                        </a:rPr>
                        <a:t>1,14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algn="l">
                        <a:lnSpc>
                          <a:spcPct val="115000"/>
                        </a:lnSpc>
                        <a:spcAft>
                          <a:spcPts val="0"/>
                        </a:spcAft>
                      </a:pPr>
                      <a:r>
                        <a:rPr lang="en-US" sz="1000" b="1">
                          <a:solidFill>
                            <a:srgbClr val="000000"/>
                          </a:solidFill>
                          <a:latin typeface="Arial"/>
                          <a:ea typeface="Times New Roman"/>
                          <a:cs typeface="Tahoma"/>
                        </a:rPr>
                        <a:t>Totales</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latin typeface="Arial"/>
                          <a:ea typeface="Times New Roman"/>
                          <a:cs typeface="Tahoma"/>
                        </a:rPr>
                        <a:t>100%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latin typeface="Arial"/>
                          <a:ea typeface="Times New Roman"/>
                          <a:cs typeface="Times New Roman"/>
                        </a:rPr>
                        <a:t> </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solidFill>
                            <a:srgbClr val="000000"/>
                          </a:solidFill>
                          <a:latin typeface="Arial"/>
                          <a:ea typeface="Times New Roman"/>
                          <a:cs typeface="Tahoma"/>
                        </a:rPr>
                        <a:t>6,37</a:t>
                      </a:r>
                      <a:endParaRPr lang="es-EC" sz="1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1000" b="1">
                          <a:solidFill>
                            <a:srgbClr val="000000"/>
                          </a:solidFill>
                          <a:latin typeface="Arial"/>
                          <a:ea typeface="Times New Roman"/>
                          <a:cs typeface="Times New Roman"/>
                        </a:rPr>
                        <a:t> </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latin typeface="Arial"/>
                          <a:ea typeface="Times New Roman"/>
                          <a:cs typeface="Tahoma"/>
                        </a:rPr>
                        <a:t>6,07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latin typeface="Arial"/>
                          <a:ea typeface="Times New Roman"/>
                          <a:cs typeface="Times New Roman"/>
                        </a:rPr>
                        <a:t> </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solidFill>
                            <a:srgbClr val="000000"/>
                          </a:solidFill>
                          <a:latin typeface="Arial"/>
                          <a:ea typeface="Times New Roman"/>
                          <a:cs typeface="Tahoma"/>
                        </a:rPr>
                        <a:t>5,06</a:t>
                      </a:r>
                      <a:endParaRPr lang="es-EC" sz="1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74" name="Object 84"/>
          <p:cNvGraphicFramePr>
            <a:graphicFrameLocks noChangeAspect="1"/>
          </p:cNvGraphicFramePr>
          <p:nvPr/>
        </p:nvGraphicFramePr>
        <p:xfrm>
          <a:off x="404813" y="500063"/>
          <a:ext cx="1809750" cy="1568450"/>
        </p:xfrm>
        <a:graphic>
          <a:graphicData uri="http://schemas.openxmlformats.org/presentationml/2006/ole">
            <p:oleObj spid="_x0000_s3074" name="Imagen" r:id="rId5" imgW="1928520" imgH="1672560" progId="MS_ClipArt_Gallery.2">
              <p:embed/>
            </p:oleObj>
          </a:graphicData>
        </a:graphic>
      </p:graphicFrame>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descr="04072007011601-Master"/>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5" name="Title 1"/>
          <p:cNvSpPr txBox="1">
            <a:spLocks/>
          </p:cNvSpPr>
          <p:nvPr/>
        </p:nvSpPr>
        <p:spPr>
          <a:xfrm>
            <a:off x="642938" y="2571750"/>
            <a:ext cx="7772400" cy="1470025"/>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Estudio Financiero</a:t>
            </a:r>
          </a:p>
        </p:txBody>
      </p:sp>
      <p:pic>
        <p:nvPicPr>
          <p:cNvPr id="6" name="Picture 4" descr="linazul1t"/>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785786" y="3571876"/>
            <a:ext cx="8001056" cy="77064"/>
          </a:xfrm>
          <a:prstGeom prst="rect">
            <a:avLst/>
          </a:prstGeom>
          <a:noFill/>
          <a:ln w="9525">
            <a:noFill/>
            <a:miter lim="800000"/>
            <a:headEnd/>
            <a:tailEnd/>
          </a:ln>
        </p:spPr>
      </p:pic>
      <p:sp>
        <p:nvSpPr>
          <p:cNvPr id="7" name="Rectangle 6"/>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sp>
        <p:nvSpPr>
          <p:cNvPr id="8" name="Rectangle 7"/>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Rectangle 3"/>
          <p:cNvSpPr>
            <a:spLocks noChangeArrowheads="1"/>
          </p:cNvSpPr>
          <p:nvPr/>
        </p:nvSpPr>
        <p:spPr bwMode="auto">
          <a:xfrm>
            <a:off x="381000" y="1828800"/>
            <a:ext cx="8305800" cy="4724400"/>
          </a:xfrm>
          <a:prstGeom prst="rect">
            <a:avLst/>
          </a:prstGeom>
          <a:noFill/>
          <a:ln w="9525">
            <a:noFill/>
            <a:miter lim="800000"/>
            <a:headEnd/>
            <a:tailEnd/>
          </a:ln>
        </p:spPr>
        <p:txBody>
          <a:bodyPr/>
          <a:lstStyle/>
          <a:p>
            <a:pPr algn="just" eaLnBrk="0" hangingPunct="0">
              <a:lnSpc>
                <a:spcPct val="110000"/>
              </a:lnSpc>
              <a:spcBef>
                <a:spcPct val="20000"/>
              </a:spcBef>
            </a:pPr>
            <a:endParaRPr lang="es-MX" sz="3200">
              <a:solidFill>
                <a:srgbClr val="00FF00"/>
              </a:solidFill>
              <a:latin typeface="Times New Roman" pitchFamily="18" charset="0"/>
            </a:endParaRPr>
          </a:p>
        </p:txBody>
      </p:sp>
      <p:sp>
        <p:nvSpPr>
          <p:cNvPr id="295940" name="Text Box 4"/>
          <p:cNvSpPr txBox="1">
            <a:spLocks noChangeArrowheads="1"/>
          </p:cNvSpPr>
          <p:nvPr/>
        </p:nvSpPr>
        <p:spPr bwMode="auto">
          <a:xfrm>
            <a:off x="228600" y="2514600"/>
            <a:ext cx="3124200" cy="1082675"/>
          </a:xfrm>
          <a:prstGeom prst="rect">
            <a:avLst/>
          </a:prstGeom>
          <a:gradFill rotWithShape="0">
            <a:gsLst>
              <a:gs pos="0">
                <a:schemeClr val="bg2"/>
              </a:gs>
              <a:gs pos="100000">
                <a:schemeClr val="bg2">
                  <a:gamma/>
                  <a:shade val="46275"/>
                  <a:invGamma/>
                </a:schemeClr>
              </a:gs>
            </a:gsLst>
            <a:path path="rect">
              <a:fillToRect r="100000" b="100000"/>
            </a:path>
          </a:gradFill>
          <a:ln w="9525">
            <a:no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es-CL" sz="3200">
                <a:solidFill>
                  <a:srgbClr val="FFFF00"/>
                </a:solidFill>
                <a:effectLst>
                  <a:outerShdw blurRad="38100" dist="38100" dir="2700000" algn="tl">
                    <a:srgbClr val="000000"/>
                  </a:outerShdw>
                </a:effectLst>
                <a:latin typeface="Times New Roman" pitchFamily="18" charset="0"/>
                <a:cs typeface="Arial" pitchFamily="34" charset="0"/>
              </a:rPr>
              <a:t>Recursos propios</a:t>
            </a:r>
          </a:p>
          <a:p>
            <a:pPr algn="ctr">
              <a:spcBef>
                <a:spcPct val="50000"/>
              </a:spcBef>
              <a:defRPr/>
            </a:pPr>
            <a:endParaRPr lang="es-ES" sz="2200">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5941" name="Text Box 5"/>
          <p:cNvSpPr txBox="1">
            <a:spLocks noChangeArrowheads="1"/>
          </p:cNvSpPr>
          <p:nvPr/>
        </p:nvSpPr>
        <p:spPr bwMode="auto">
          <a:xfrm>
            <a:off x="4343400" y="2209800"/>
            <a:ext cx="4267200" cy="1917700"/>
          </a:xfrm>
          <a:prstGeom prst="rect">
            <a:avLst/>
          </a:prstGeom>
          <a:gradFill rotWithShape="0">
            <a:gsLst>
              <a:gs pos="0">
                <a:schemeClr val="hlink"/>
              </a:gs>
              <a:gs pos="100000">
                <a:schemeClr val="hlink">
                  <a:gamma/>
                  <a:shade val="46275"/>
                  <a:invGamma/>
                </a:schemeClr>
              </a:gs>
            </a:gsLst>
            <a:path path="rect">
              <a:fillToRect r="100000" b="100000"/>
            </a:path>
          </a:gradFill>
          <a:ln w="9525">
            <a:noFill/>
            <a:miter lim="800000"/>
            <a:headEnd/>
            <a:tailEnd/>
          </a:ln>
          <a:effectLst>
            <a:prstShdw prst="shdw17" dist="17961" dir="2700000">
              <a:schemeClr val="hlink">
                <a:gamma/>
                <a:shade val="60000"/>
                <a:invGamma/>
              </a:schemeClr>
            </a:prstShdw>
          </a:effectLst>
        </p:spPr>
        <p:txBody>
          <a:bodyPr>
            <a:spAutoFit/>
          </a:bodyPr>
          <a:lstStyle/>
          <a:p>
            <a:pPr algn="just">
              <a:spcBef>
                <a:spcPct val="50000"/>
              </a:spcBef>
              <a:defRPr/>
            </a:pPr>
            <a:r>
              <a:rPr lang="es-CL">
                <a:latin typeface="Times New Roman" pitchFamily="18" charset="0"/>
                <a:cs typeface="Arial" pitchFamily="34" charset="0"/>
              </a:rPr>
              <a:t>Corresponde al costo de oportunidad (o lo que deja de ganar por no haberlos invertido en otro proyecto alternativo de similar nivel de riesgo).</a:t>
            </a:r>
            <a:endParaRPr lang="es-ES">
              <a:latin typeface="Times New Roman" pitchFamily="18" charset="0"/>
              <a:cs typeface="Arial" pitchFamily="34" charset="0"/>
            </a:endParaRPr>
          </a:p>
        </p:txBody>
      </p:sp>
      <p:sp>
        <p:nvSpPr>
          <p:cNvPr id="295942" name="Text Box 6"/>
          <p:cNvSpPr txBox="1">
            <a:spLocks noChangeArrowheads="1"/>
          </p:cNvSpPr>
          <p:nvPr/>
        </p:nvSpPr>
        <p:spPr bwMode="auto">
          <a:xfrm>
            <a:off x="228600" y="4724400"/>
            <a:ext cx="3124200" cy="1066800"/>
          </a:xfrm>
          <a:prstGeom prst="rect">
            <a:avLst/>
          </a:prstGeom>
          <a:gradFill rotWithShape="0">
            <a:gsLst>
              <a:gs pos="0">
                <a:schemeClr val="bg2"/>
              </a:gs>
              <a:gs pos="100000">
                <a:schemeClr val="bg2">
                  <a:gamma/>
                  <a:shade val="46275"/>
                  <a:invGamma/>
                </a:schemeClr>
              </a:gs>
            </a:gsLst>
            <a:path path="rect">
              <a:fillToRect r="100000" b="100000"/>
            </a:path>
          </a:gradFill>
          <a:ln w="9525">
            <a:no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es-CL" sz="3200" dirty="0">
                <a:solidFill>
                  <a:srgbClr val="FFFF00"/>
                </a:solidFill>
                <a:effectLst>
                  <a:outerShdw blurRad="38100" dist="38100" dir="2700000" algn="tl">
                    <a:srgbClr val="000000"/>
                  </a:outerShdw>
                </a:effectLst>
                <a:latin typeface="Times New Roman" pitchFamily="18" charset="0"/>
                <a:cs typeface="Arial" pitchFamily="34" charset="0"/>
              </a:rPr>
              <a:t>Préstamos de terceros</a:t>
            </a:r>
            <a:endParaRPr lang="es-ES" sz="3200" dirty="0">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5943" name="Text Box 7"/>
          <p:cNvSpPr txBox="1">
            <a:spLocks noChangeArrowheads="1"/>
          </p:cNvSpPr>
          <p:nvPr/>
        </p:nvSpPr>
        <p:spPr bwMode="auto">
          <a:xfrm>
            <a:off x="4343400" y="4343400"/>
            <a:ext cx="4267200" cy="1919288"/>
          </a:xfrm>
          <a:prstGeom prst="rect">
            <a:avLst/>
          </a:prstGeom>
          <a:gradFill rotWithShape="0">
            <a:gsLst>
              <a:gs pos="0">
                <a:schemeClr val="hlink"/>
              </a:gs>
              <a:gs pos="100000">
                <a:schemeClr val="hlink">
                  <a:gamma/>
                  <a:shade val="46275"/>
                  <a:invGamma/>
                </a:schemeClr>
              </a:gs>
            </a:gsLst>
            <a:path path="rect">
              <a:fillToRect r="100000" b="100000"/>
            </a:path>
          </a:gradFill>
          <a:ln w="9525">
            <a:noFill/>
            <a:miter lim="800000"/>
            <a:headEnd/>
            <a:tailEnd/>
          </a:ln>
          <a:effectLst>
            <a:prstShdw prst="shdw17" dist="17961" dir="2700000">
              <a:schemeClr val="hlink">
                <a:gamma/>
                <a:shade val="60000"/>
                <a:invGamma/>
              </a:schemeClr>
            </a:prstShdw>
          </a:effectLst>
        </p:spPr>
        <p:txBody>
          <a:bodyPr>
            <a:spAutoFit/>
          </a:bodyPr>
          <a:lstStyle/>
          <a:p>
            <a:pPr algn="just">
              <a:spcBef>
                <a:spcPct val="50000"/>
              </a:spcBef>
              <a:defRPr/>
            </a:pPr>
            <a:r>
              <a:rPr lang="es-CL">
                <a:latin typeface="Times New Roman" pitchFamily="18" charset="0"/>
                <a:cs typeface="Arial" pitchFamily="34" charset="0"/>
              </a:rPr>
              <a:t>Corresponde al interés de los préstamos descontado el efecto tributario producido por el escudo fiscal.</a:t>
            </a:r>
          </a:p>
          <a:p>
            <a:pPr algn="just">
              <a:spcBef>
                <a:spcPct val="50000"/>
              </a:spcBef>
              <a:defRPr/>
            </a:pPr>
            <a:endParaRPr lang="es-ES" sz="1600">
              <a:latin typeface="Times New Roman" pitchFamily="18" charset="0"/>
              <a:cs typeface="Arial" pitchFamily="34" charset="0"/>
            </a:endParaRPr>
          </a:p>
        </p:txBody>
      </p:sp>
      <p:sp>
        <p:nvSpPr>
          <p:cNvPr id="27656" name="AutoShape 8"/>
          <p:cNvSpPr>
            <a:spLocks noChangeArrowheads="1"/>
          </p:cNvSpPr>
          <p:nvPr/>
        </p:nvSpPr>
        <p:spPr bwMode="auto">
          <a:xfrm>
            <a:off x="3581400" y="2362200"/>
            <a:ext cx="5334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1800"/>
              </a:gs>
              <a:gs pos="100000">
                <a:srgbClr val="FF3300"/>
              </a:gs>
            </a:gsLst>
            <a:lin ang="5400000" scaled="1"/>
          </a:gradFill>
          <a:ln w="9525">
            <a:solidFill>
              <a:schemeClr val="tx1"/>
            </a:solidFill>
            <a:miter lim="800000"/>
            <a:headEnd/>
            <a:tailEnd/>
          </a:ln>
        </p:spPr>
        <p:txBody>
          <a:bodyPr wrap="none" anchor="ctr"/>
          <a:lstStyle/>
          <a:p>
            <a:endParaRPr lang="es-ES"/>
          </a:p>
        </p:txBody>
      </p:sp>
      <p:sp>
        <p:nvSpPr>
          <p:cNvPr id="27657" name="AutoShape 9"/>
          <p:cNvSpPr>
            <a:spLocks noChangeArrowheads="1"/>
          </p:cNvSpPr>
          <p:nvPr/>
        </p:nvSpPr>
        <p:spPr bwMode="auto">
          <a:xfrm>
            <a:off x="3581400" y="4572000"/>
            <a:ext cx="5334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1800"/>
              </a:gs>
              <a:gs pos="100000">
                <a:srgbClr val="FF3300"/>
              </a:gs>
            </a:gsLst>
            <a:lin ang="5400000" scaled="1"/>
          </a:gradFill>
          <a:ln w="9525">
            <a:solidFill>
              <a:schemeClr val="tx1"/>
            </a:solidFill>
            <a:miter lim="800000"/>
            <a:headEnd/>
            <a:tailEnd/>
          </a:ln>
        </p:spPr>
        <p:txBody>
          <a:bodyPr wrap="none" anchor="ctr"/>
          <a:lstStyle/>
          <a:p>
            <a:endParaRPr lang="es-ES"/>
          </a:p>
        </p:txBody>
      </p:sp>
      <p:sp>
        <p:nvSpPr>
          <p:cNvPr id="27658" name="Title 16"/>
          <p:cNvSpPr>
            <a:spLocks noGrp="1"/>
          </p:cNvSpPr>
          <p:nvPr>
            <p:ph type="ctrTitle"/>
          </p:nvPr>
        </p:nvSpPr>
        <p:spPr>
          <a:xfrm>
            <a:off x="500063" y="214313"/>
            <a:ext cx="7772400" cy="1470025"/>
          </a:xfrm>
        </p:spPr>
        <p:txBody>
          <a:bodyPr/>
          <a:lstStyle/>
          <a:p>
            <a:r>
              <a:rPr lang="es-EC" b="1" u="sng" smtClean="0">
                <a:solidFill>
                  <a:srgbClr val="002060"/>
                </a:solidFill>
                <a:latin typeface="Book Antiqua" pitchFamily="18" charset="0"/>
              </a:rPr>
              <a:t/>
            </a:r>
            <a:br>
              <a:rPr lang="es-EC" b="1" u="sng" smtClean="0">
                <a:solidFill>
                  <a:srgbClr val="002060"/>
                </a:solidFill>
                <a:latin typeface="Book Antiqua" pitchFamily="18" charset="0"/>
              </a:rPr>
            </a:br>
            <a:r>
              <a:rPr lang="es-EC" b="1" u="sng" smtClean="0">
                <a:solidFill>
                  <a:srgbClr val="002060"/>
                </a:solidFill>
                <a:latin typeface="Book Antiqua" pitchFamily="18" charset="0"/>
              </a:rPr>
              <a:t>Inversión Inicial</a:t>
            </a:r>
            <a:br>
              <a:rPr lang="es-EC" b="1" u="sng" smtClean="0">
                <a:solidFill>
                  <a:srgbClr val="002060"/>
                </a:solidFill>
                <a:latin typeface="Book Antiqua" pitchFamily="18" charset="0"/>
              </a:rPr>
            </a:br>
            <a:endParaRPr lang="es-EC" b="1" u="sng" smtClean="0">
              <a:solidFill>
                <a:srgbClr val="002060"/>
              </a:solidFill>
              <a:latin typeface="Book Antiqua" pitchFamily="18" charset="0"/>
            </a:endParaRPr>
          </a:p>
        </p:txBody>
      </p:sp>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ChangeArrowheads="1"/>
          </p:cNvSpPr>
          <p:nvPr/>
        </p:nvSpPr>
        <p:spPr bwMode="auto">
          <a:xfrm>
            <a:off x="381000" y="1828800"/>
            <a:ext cx="8305800" cy="4724400"/>
          </a:xfrm>
          <a:prstGeom prst="rect">
            <a:avLst/>
          </a:prstGeom>
          <a:noFill/>
          <a:ln w="9525">
            <a:noFill/>
            <a:miter lim="800000"/>
            <a:headEnd/>
            <a:tailEnd/>
          </a:ln>
        </p:spPr>
        <p:txBody>
          <a:bodyPr/>
          <a:lstStyle/>
          <a:p>
            <a:pPr algn="just" eaLnBrk="0" hangingPunct="0">
              <a:lnSpc>
                <a:spcPct val="110000"/>
              </a:lnSpc>
              <a:spcBef>
                <a:spcPct val="20000"/>
              </a:spcBef>
            </a:pPr>
            <a:endParaRPr lang="es-MX" sz="3200">
              <a:solidFill>
                <a:srgbClr val="00FF00"/>
              </a:solidFill>
              <a:latin typeface="Times New Roman" pitchFamily="18" charset="0"/>
            </a:endParaRPr>
          </a:p>
        </p:txBody>
      </p:sp>
      <p:graphicFrame>
        <p:nvGraphicFramePr>
          <p:cNvPr id="5" name="Table 4"/>
          <p:cNvGraphicFramePr>
            <a:graphicFrameLocks noGrp="1"/>
          </p:cNvGraphicFramePr>
          <p:nvPr/>
        </p:nvGraphicFramePr>
        <p:xfrm>
          <a:off x="714375" y="428625"/>
          <a:ext cx="7786688" cy="6000750"/>
        </p:xfrm>
        <a:graphic>
          <a:graphicData uri="http://schemas.openxmlformats.org/drawingml/2006/table">
            <a:tbl>
              <a:tblPr/>
              <a:tblGrid>
                <a:gridCol w="3122536"/>
                <a:gridCol w="2390896"/>
                <a:gridCol w="2273311"/>
              </a:tblGrid>
              <a:tr h="469860">
                <a:tc gridSpan="3">
                  <a:txBody>
                    <a:bodyPr/>
                    <a:lstStyle/>
                    <a:p>
                      <a:pPr algn="ctr" fontAlgn="b"/>
                      <a:r>
                        <a:rPr lang="es-EC" sz="2000" b="1" i="0" u="sng" strike="noStrike" dirty="0">
                          <a:solidFill>
                            <a:srgbClr val="002060"/>
                          </a:solidFill>
                          <a:latin typeface="Century Gothic"/>
                        </a:rPr>
                        <a:t>RESUMEN DE INVERSIONES</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r>
              <a:tr h="241643">
                <a:tc>
                  <a:txBody>
                    <a:bodyPr/>
                    <a:lstStyle/>
                    <a:p>
                      <a:pPr algn="l" fontAlgn="b"/>
                      <a:endParaRPr lang="es-EC" sz="1000" b="0" i="0" u="none" strike="noStrike">
                        <a:latin typeface="Century Gothic"/>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latin typeface="Century Gothic"/>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latin typeface="Century Gothic"/>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81916">
                <a:tc>
                  <a:txBody>
                    <a:bodyPr/>
                    <a:lstStyle/>
                    <a:p>
                      <a:pPr algn="ctr" fontAlgn="b"/>
                      <a:r>
                        <a:rPr lang="es-EC" sz="1100" b="1" i="0" u="none" strike="noStrike">
                          <a:latin typeface="Century Gothic"/>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PARTICIPACIÓN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5342">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(en Dólares)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295342">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308766">
                <a:tc>
                  <a:txBody>
                    <a:bodyPr/>
                    <a:lstStyle/>
                    <a:p>
                      <a:pPr algn="ctr" fontAlgn="b"/>
                      <a:r>
                        <a:rPr lang="es-EC" sz="1100" b="0" i="0" u="none" strike="noStrike">
                          <a:latin typeface="Century Gothic"/>
                        </a:rPr>
                        <a:t>I.- INVERSIÓN INICIAL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34,724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pPr algn="ctr" fontAlgn="b"/>
                      <a:endParaRPr lang="es-EC" sz="1100" b="0" i="0" u="none" strike="noStrike" dirty="0">
                        <a:latin typeface="Century Gothi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1916">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pPr algn="ctr" fontAlgn="b"/>
                      <a:r>
                        <a:rPr lang="es-EC" sz="1100" b="0" i="0" u="none" strike="noStrike">
                          <a:latin typeface="Century Gothic"/>
                        </a:rPr>
                        <a:t>II.- CAPITAL DE OPERACIÓN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endParaRPr lang="es-EC"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1916">
                <a:tc>
                  <a:txBody>
                    <a:bodyPr/>
                    <a:lstStyle/>
                    <a:p>
                      <a:endParaRPr lang="es-EC"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1916">
                <a:tc>
                  <a:txBody>
                    <a:bodyPr/>
                    <a:lstStyle/>
                    <a:p>
                      <a:pPr algn="ctr" fontAlgn="b"/>
                      <a:r>
                        <a:rPr lang="es-EC" sz="1100" b="1" i="0" u="none" strike="noStrike">
                          <a:latin typeface="Century Gothic"/>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45,471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s-EC" sz="1100" b="1" i="0" u="none" strike="noStrike">
                          <a:latin typeface="Century Gothic"/>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916">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1916">
                <a:tc>
                  <a:txBody>
                    <a:bodyPr/>
                    <a:lstStyle/>
                    <a:p>
                      <a:pPr algn="ctr" fontAlgn="b"/>
                      <a:r>
                        <a:rPr lang="es-EC" sz="1100" b="1" i="0" u="none" strike="noStrike">
                          <a:latin typeface="Century Gothic"/>
                        </a:rPr>
                        <a:t>III.- FINANCIAMIENTO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1916">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pPr algn="ctr" fontAlgn="b"/>
                      <a:r>
                        <a:rPr lang="es-EC" sz="1100" b="0" i="0" u="none" strike="noStrike">
                          <a:latin typeface="Century Gothic"/>
                        </a:rPr>
                        <a:t>RECURSOS PROPIOS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pPr algn="ctr" fontAlgn="b"/>
                      <a:r>
                        <a:rPr lang="es-EC" sz="1100" b="0"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8766">
                <a:tc>
                  <a:txBody>
                    <a:bodyPr/>
                    <a:lstStyle/>
                    <a:p>
                      <a:pPr algn="ctr" fontAlgn="b"/>
                      <a:r>
                        <a:rPr lang="es-EC" sz="1100" b="0" i="0" u="none" strike="noStrike">
                          <a:latin typeface="Century Gothic"/>
                        </a:rPr>
                        <a:t>PRÉSTAMO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latin typeface="Century Gothic"/>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1916">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1916">
                <a:tc>
                  <a:txBody>
                    <a:bodyPr/>
                    <a:lstStyle/>
                    <a:p>
                      <a:pPr algn="ctr" fontAlgn="b"/>
                      <a:r>
                        <a:rPr lang="es-EC" sz="1100" b="1" i="0" u="none" strike="noStrike">
                          <a:latin typeface="Century Gothic"/>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latin typeface="Century Gothic"/>
                        </a:rPr>
                        <a:t>45,471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s-EC" sz="1100" b="1" i="0" u="none" strike="noStrike" dirty="0">
                          <a:latin typeface="Century Gothic"/>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4" descr="04072007011601-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94915" name="Rectangle 3" descr="Papiro"/>
          <p:cNvSpPr>
            <a:spLocks noChangeArrowheads="1"/>
          </p:cNvSpPr>
          <p:nvPr/>
        </p:nvSpPr>
        <p:spPr bwMode="auto">
          <a:xfrm>
            <a:off x="381000" y="1500188"/>
            <a:ext cx="3276600" cy="369887"/>
          </a:xfrm>
          <a:prstGeom prst="rect">
            <a:avLst/>
          </a:prstGeom>
          <a:blipFill dpi="0" rotWithShape="0">
            <a:blip r:embed="rId5"/>
            <a:srcRect/>
            <a:tile tx="0" ty="0" sx="100000" sy="100000" flip="none" algn="tl"/>
          </a:blipFill>
          <a:ln w="12700">
            <a:noFill/>
            <a:miter lim="800000"/>
            <a:headEnd/>
            <a:tailEnd/>
          </a:ln>
          <a:effectLst>
            <a:prstShdw prst="shdw17" dist="17961" dir="2700000">
              <a:srgbClr val="FFCC99">
                <a:gamma/>
                <a:shade val="60000"/>
                <a:invGamma/>
              </a:srgbClr>
            </a:prstShdw>
          </a:effectLst>
        </p:spPr>
        <p:txBody>
          <a:bodyPr lIns="92075" tIns="46038" rIns="92075" bIns="46038">
            <a:spAutoFit/>
          </a:bodyPr>
          <a:lstStyle/>
          <a:p>
            <a:pPr algn="ctr" defTabSz="762000" eaLnBrk="0" hangingPunct="0">
              <a:defRPr/>
            </a:pPr>
            <a:r>
              <a:rPr lang="es-ES_tradnl" b="1" dirty="0">
                <a:solidFill>
                  <a:srgbClr val="002060"/>
                </a:solidFill>
                <a:effectLst>
                  <a:outerShdw blurRad="38100" dist="38100" dir="2700000" algn="tl">
                    <a:srgbClr val="000000"/>
                  </a:outerShdw>
                </a:effectLst>
                <a:latin typeface="Comic Sans MS" pitchFamily="66" charset="0"/>
                <a:cs typeface="Arial" pitchFamily="34" charset="0"/>
              </a:rPr>
              <a:t>El costo del capital</a:t>
            </a:r>
          </a:p>
        </p:txBody>
      </p:sp>
      <p:sp>
        <p:nvSpPr>
          <p:cNvPr id="4101" name="Rectangle 4"/>
          <p:cNvSpPr>
            <a:spLocks noChangeArrowheads="1"/>
          </p:cNvSpPr>
          <p:nvPr/>
        </p:nvSpPr>
        <p:spPr bwMode="auto">
          <a:xfrm>
            <a:off x="428625" y="2214563"/>
            <a:ext cx="8229600" cy="762000"/>
          </a:xfrm>
          <a:prstGeom prst="rect">
            <a:avLst/>
          </a:prstGeom>
          <a:noFill/>
          <a:ln w="9525">
            <a:noFill/>
            <a:miter lim="800000"/>
            <a:headEnd/>
            <a:tailEnd/>
          </a:ln>
        </p:spPr>
        <p:txBody>
          <a:bodyPr/>
          <a:lstStyle/>
          <a:p>
            <a:pPr algn="just" eaLnBrk="0" hangingPunct="0">
              <a:lnSpc>
                <a:spcPct val="110000"/>
              </a:lnSpc>
              <a:spcBef>
                <a:spcPct val="20000"/>
              </a:spcBef>
            </a:pPr>
            <a:r>
              <a:rPr lang="es-MX" sz="2000" b="1">
                <a:latin typeface="Times New Roman" pitchFamily="18" charset="0"/>
              </a:rPr>
              <a:t>Los recursos financieros para llevar a cabo un proyecto pueden provenir de dos fuentes:</a:t>
            </a:r>
          </a:p>
        </p:txBody>
      </p:sp>
      <p:sp>
        <p:nvSpPr>
          <p:cNvPr id="294917" name="Text Box 5"/>
          <p:cNvSpPr txBox="1">
            <a:spLocks noChangeArrowheads="1"/>
          </p:cNvSpPr>
          <p:nvPr/>
        </p:nvSpPr>
        <p:spPr bwMode="auto">
          <a:xfrm>
            <a:off x="838200" y="5062538"/>
            <a:ext cx="3124200" cy="1082675"/>
          </a:xfrm>
          <a:prstGeom prst="rect">
            <a:avLst/>
          </a:prstGeom>
          <a:gradFill rotWithShape="0">
            <a:gsLst>
              <a:gs pos="0">
                <a:schemeClr val="bg2"/>
              </a:gs>
              <a:gs pos="100000">
                <a:schemeClr val="bg2">
                  <a:gamma/>
                  <a:shade val="46275"/>
                  <a:invGamma/>
                </a:schemeClr>
              </a:gs>
            </a:gsLst>
            <a:path path="rect">
              <a:fillToRect r="100000" b="100000"/>
            </a:path>
          </a:gradFill>
          <a:ln w="9525">
            <a:no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es-CL" sz="3200" dirty="0">
                <a:solidFill>
                  <a:srgbClr val="FFFF00"/>
                </a:solidFill>
                <a:effectLst>
                  <a:outerShdw blurRad="38100" dist="38100" dir="2700000" algn="tl">
                    <a:srgbClr val="000000"/>
                  </a:outerShdw>
                </a:effectLst>
                <a:latin typeface="Times New Roman" pitchFamily="18" charset="0"/>
                <a:cs typeface="Arial" pitchFamily="34" charset="0"/>
              </a:rPr>
              <a:t>Recursos propios</a:t>
            </a:r>
          </a:p>
          <a:p>
            <a:pPr algn="ctr">
              <a:spcBef>
                <a:spcPct val="50000"/>
              </a:spcBef>
              <a:defRPr/>
            </a:pPr>
            <a:endParaRPr lang="es-ES" sz="2200" dirty="0">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4918" name="Text Box 6"/>
          <p:cNvSpPr txBox="1">
            <a:spLocks noChangeArrowheads="1"/>
          </p:cNvSpPr>
          <p:nvPr/>
        </p:nvSpPr>
        <p:spPr bwMode="auto">
          <a:xfrm>
            <a:off x="4800600" y="5062538"/>
            <a:ext cx="3124200" cy="1066800"/>
          </a:xfrm>
          <a:prstGeom prst="rect">
            <a:avLst/>
          </a:prstGeom>
          <a:gradFill rotWithShape="0">
            <a:gsLst>
              <a:gs pos="0">
                <a:schemeClr val="bg2"/>
              </a:gs>
              <a:gs pos="100000">
                <a:schemeClr val="bg2">
                  <a:gamma/>
                  <a:shade val="46275"/>
                  <a:invGamma/>
                </a:schemeClr>
              </a:gs>
            </a:gsLst>
            <a:path path="rect">
              <a:fillToRect r="100000" b="100000"/>
            </a:path>
          </a:gradFill>
          <a:ln w="9525">
            <a:no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es-CL" sz="3200" dirty="0">
                <a:solidFill>
                  <a:srgbClr val="FFFF00"/>
                </a:solidFill>
                <a:effectLst>
                  <a:outerShdw blurRad="38100" dist="38100" dir="2700000" algn="tl">
                    <a:srgbClr val="000000"/>
                  </a:outerShdw>
                </a:effectLst>
                <a:latin typeface="Times New Roman" pitchFamily="18" charset="0"/>
                <a:cs typeface="Arial" pitchFamily="34" charset="0"/>
              </a:rPr>
              <a:t>Préstamos de terceros</a:t>
            </a:r>
            <a:endParaRPr lang="es-ES" sz="3200" dirty="0">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4919" name="Text Box 7"/>
          <p:cNvSpPr txBox="1">
            <a:spLocks noChangeArrowheads="1"/>
          </p:cNvSpPr>
          <p:nvPr/>
        </p:nvSpPr>
        <p:spPr bwMode="auto">
          <a:xfrm>
            <a:off x="2438400" y="3386138"/>
            <a:ext cx="3962400" cy="579437"/>
          </a:xfrm>
          <a:prstGeom prst="rect">
            <a:avLst/>
          </a:prstGeom>
          <a:gradFill rotWithShape="0">
            <a:gsLst>
              <a:gs pos="0">
                <a:schemeClr val="hlink"/>
              </a:gs>
              <a:gs pos="100000">
                <a:schemeClr val="hlink">
                  <a:gamma/>
                  <a:shade val="46275"/>
                  <a:invGamma/>
                </a:schemeClr>
              </a:gs>
            </a:gsLst>
            <a:path path="rect">
              <a:fillToRect r="100000" b="100000"/>
            </a:path>
          </a:gradFill>
          <a:ln w="9525">
            <a:noFill/>
            <a:miter lim="800000"/>
            <a:headEnd/>
            <a:tailEnd/>
          </a:ln>
          <a:effectLst>
            <a:prstShdw prst="shdw17" dist="17961" dir="2700000">
              <a:schemeClr val="hlink">
                <a:gamma/>
                <a:shade val="60000"/>
                <a:invGamma/>
              </a:schemeClr>
            </a:prstShdw>
          </a:effectLst>
        </p:spPr>
        <p:txBody>
          <a:bodyPr>
            <a:spAutoFit/>
          </a:bodyPr>
          <a:lstStyle/>
          <a:p>
            <a:pPr algn="ctr">
              <a:spcBef>
                <a:spcPct val="50000"/>
              </a:spcBef>
              <a:defRPr/>
            </a:pPr>
            <a:r>
              <a:rPr lang="es-CL" sz="3200" b="1" dirty="0">
                <a:latin typeface="Times New Roman" pitchFamily="18" charset="0"/>
                <a:cs typeface="Arial" pitchFamily="34" charset="0"/>
              </a:rPr>
              <a:t>Fuentes de recursos</a:t>
            </a:r>
            <a:endParaRPr lang="es-ES" sz="3200" b="1" dirty="0">
              <a:latin typeface="Times New Roman" pitchFamily="18" charset="0"/>
              <a:cs typeface="Arial" pitchFamily="34" charset="0"/>
            </a:endParaRPr>
          </a:p>
        </p:txBody>
      </p:sp>
      <p:sp>
        <p:nvSpPr>
          <p:cNvPr id="4105" name="Line 8"/>
          <p:cNvSpPr>
            <a:spLocks noChangeShapeType="1"/>
          </p:cNvSpPr>
          <p:nvPr/>
        </p:nvSpPr>
        <p:spPr bwMode="auto">
          <a:xfrm flipH="1">
            <a:off x="2362200" y="3995738"/>
            <a:ext cx="1600200" cy="990600"/>
          </a:xfrm>
          <a:prstGeom prst="line">
            <a:avLst/>
          </a:prstGeom>
          <a:noFill/>
          <a:ln w="76200">
            <a:solidFill>
              <a:srgbClr val="FF3300"/>
            </a:solidFill>
            <a:round/>
            <a:headEnd/>
            <a:tailEnd type="triangle" w="med" len="med"/>
          </a:ln>
        </p:spPr>
        <p:txBody>
          <a:bodyPr/>
          <a:lstStyle/>
          <a:p>
            <a:endParaRPr lang="es-ES"/>
          </a:p>
        </p:txBody>
      </p:sp>
      <p:sp>
        <p:nvSpPr>
          <p:cNvPr id="4106" name="Line 9"/>
          <p:cNvSpPr>
            <a:spLocks noChangeShapeType="1"/>
          </p:cNvSpPr>
          <p:nvPr/>
        </p:nvSpPr>
        <p:spPr bwMode="auto">
          <a:xfrm>
            <a:off x="4800600" y="3995738"/>
            <a:ext cx="1600200" cy="990600"/>
          </a:xfrm>
          <a:prstGeom prst="line">
            <a:avLst/>
          </a:prstGeom>
          <a:noFill/>
          <a:ln w="76200">
            <a:solidFill>
              <a:srgbClr val="FF3300"/>
            </a:solidFill>
            <a:round/>
            <a:headEnd/>
            <a:tailEnd type="triangle" w="med" len="med"/>
          </a:ln>
        </p:spPr>
        <p:txBody>
          <a:bodyPr/>
          <a:lstStyle/>
          <a:p>
            <a:endParaRPr lang="es-ES"/>
          </a:p>
        </p:txBody>
      </p:sp>
      <p:graphicFrame>
        <p:nvGraphicFramePr>
          <p:cNvPr id="4098" name="Object 2"/>
          <p:cNvGraphicFramePr>
            <a:graphicFrameLocks noChangeAspect="1"/>
          </p:cNvGraphicFramePr>
          <p:nvPr/>
        </p:nvGraphicFramePr>
        <p:xfrm>
          <a:off x="6324600" y="2928938"/>
          <a:ext cx="2438400" cy="2200275"/>
        </p:xfrm>
        <a:graphic>
          <a:graphicData uri="http://schemas.openxmlformats.org/presentationml/2006/ole">
            <p:oleObj spid="_x0000_s4098" name="Imagen" r:id="rId6" imgW="2287800" imgH="2063160" progId="MS_ClipArt_Gallery.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4915"/>
                                        </p:tgtEl>
                                        <p:attrNameLst>
                                          <p:attrName>style.visibility</p:attrName>
                                        </p:attrNameLst>
                                      </p:cBhvr>
                                      <p:to>
                                        <p:strVal val="visible"/>
                                      </p:to>
                                    </p:set>
                                    <p:anim calcmode="lin" valueType="num">
                                      <p:cBhvr additive="base">
                                        <p:cTn id="7" dur="500" fill="hold"/>
                                        <p:tgtEl>
                                          <p:spTgt spid="294915"/>
                                        </p:tgtEl>
                                        <p:attrNameLst>
                                          <p:attrName>ppt_x</p:attrName>
                                        </p:attrNameLst>
                                      </p:cBhvr>
                                      <p:tavLst>
                                        <p:tav tm="0">
                                          <p:val>
                                            <p:strVal val="#ppt_x"/>
                                          </p:val>
                                        </p:tav>
                                        <p:tav tm="100000">
                                          <p:val>
                                            <p:strVal val="#ppt_x"/>
                                          </p:val>
                                        </p:tav>
                                      </p:tavLst>
                                    </p:anim>
                                    <p:anim calcmode="lin" valueType="num">
                                      <p:cBhvr additive="base">
                                        <p:cTn id="8" dur="500" fill="hold"/>
                                        <p:tgtEl>
                                          <p:spTgt spid="2949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7" name="Table 6"/>
          <p:cNvGraphicFramePr>
            <a:graphicFrameLocks noGrp="1"/>
          </p:cNvGraphicFramePr>
          <p:nvPr/>
        </p:nvGraphicFramePr>
        <p:xfrm>
          <a:off x="357188" y="214313"/>
          <a:ext cx="8286750" cy="6357937"/>
        </p:xfrm>
        <a:graphic>
          <a:graphicData uri="http://schemas.openxmlformats.org/drawingml/2006/table">
            <a:tbl>
              <a:tblPr/>
              <a:tblGrid>
                <a:gridCol w="1383966"/>
                <a:gridCol w="509435"/>
                <a:gridCol w="568868"/>
                <a:gridCol w="645285"/>
                <a:gridCol w="645285"/>
                <a:gridCol w="534907"/>
                <a:gridCol w="585849"/>
                <a:gridCol w="602831"/>
                <a:gridCol w="594340"/>
                <a:gridCol w="585849"/>
                <a:gridCol w="543396"/>
                <a:gridCol w="543396"/>
                <a:gridCol w="543396"/>
              </a:tblGrid>
              <a:tr h="663701">
                <a:tc gridSpan="13">
                  <a:txBody>
                    <a:bodyPr/>
                    <a:lstStyle/>
                    <a:p>
                      <a:pPr algn="ctr" fontAlgn="b"/>
                      <a:r>
                        <a:rPr lang="es-EC" sz="1800" b="1" i="0" u="none" strike="noStrike" dirty="0">
                          <a:solidFill>
                            <a:srgbClr val="215867"/>
                          </a:solidFill>
                          <a:latin typeface="Arial"/>
                        </a:rPr>
                        <a:t>DETALLE DEL CAPITAL DE OPERACIÓN POR EL MÉTODO DEL DÉFICIT MÁXIMO ACUMULADO</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1850">
                <a:tc>
                  <a:txBody>
                    <a:bodyPr/>
                    <a:lstStyle/>
                    <a:p>
                      <a:pPr algn="ctr" fontAlgn="b"/>
                      <a:endParaRPr lang="es-EC" sz="500" b="0" i="0" u="none" strike="noStrike">
                        <a:latin typeface="Arial"/>
                      </a:endParaRPr>
                    </a:p>
                  </a:txBody>
                  <a:tcPr marL="0" marR="0" marT="0" marB="0" anchor="b">
                    <a:lnL>
                      <a:noFill/>
                    </a:lnL>
                    <a:lnR>
                      <a:noFill/>
                    </a:lnR>
                    <a:lnT>
                      <a:noFill/>
                    </a:lnT>
                    <a:lnB>
                      <a:noFill/>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5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5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97913">
                <a:tc>
                  <a:txBody>
                    <a:bodyPr/>
                    <a:lstStyle/>
                    <a:p>
                      <a:pPr algn="ctr" fontAlgn="b"/>
                      <a:endParaRPr lang="es-EC" sz="500" b="1"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Enero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Febrero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Marzo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Abril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Mayo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Junio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Agosto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Septiembre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Octubre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Noviembre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dirty="0">
                          <a:latin typeface="Arial"/>
                        </a:rPr>
                        <a:t>Diciembre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97913">
                <a:tc>
                  <a:txBody>
                    <a:bodyPr/>
                    <a:lstStyle/>
                    <a:p>
                      <a:pPr algn="ctr" fontAlgn="b"/>
                      <a:r>
                        <a:rPr lang="es-EC" sz="500" b="1" i="0" u="none" strike="noStrike">
                          <a:latin typeface="Arial"/>
                        </a:rPr>
                        <a:t>Ingresos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15,750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Personal Administrativo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Gastos de Arriendo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Publicidad de Apoyo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Diseño Página Web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Utilización del Hosting (Mant)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Materiales Directos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Mano de Obra Directa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Mano de Obra Indirecta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Materiales Indirectos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Servicios Básicos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Reparación y Mantenimiento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Seguros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0" i="0" u="none" strike="noStrike">
                          <a:latin typeface="Arial"/>
                        </a:rPr>
                        <a:t>Imprevistos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1" i="0" u="none" strike="noStrike">
                          <a:latin typeface="Arial"/>
                        </a:rPr>
                        <a:t>Egresos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5,548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5,198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1" i="0" u="none" strike="noStrike">
                          <a:latin typeface="Arial"/>
                        </a:rPr>
                        <a:t>Flujos Mensuales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-5,548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-5,198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6,918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500" b="1" i="0" u="none" strike="noStrike">
                          <a:latin typeface="Arial"/>
                        </a:rPr>
                        <a:t>7,828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13">
                <a:tc>
                  <a:txBody>
                    <a:bodyPr/>
                    <a:lstStyle/>
                    <a:p>
                      <a:pPr algn="ctr" fontAlgn="b"/>
                      <a:r>
                        <a:rPr lang="es-EC" sz="500" b="1" i="0" u="none" strike="noStrike">
                          <a:latin typeface="Arial"/>
                        </a:rPr>
                        <a:t>Saldos Acumulados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solidFill>
                            <a:srgbClr val="000000"/>
                          </a:solidFill>
                          <a:latin typeface="Arial"/>
                        </a:rPr>
                        <a:t>-5,548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solidFill>
                            <a:srgbClr val="FF0000"/>
                          </a:solidFill>
                          <a:latin typeface="Arial"/>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-3,829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3,799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11,277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19,104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26,582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34,410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41,888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49,715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a:latin typeface="Arial"/>
                        </a:rPr>
                        <a:t>57,193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C" sz="500" b="1" i="0" u="none" strike="noStrike" dirty="0">
                          <a:latin typeface="Arial"/>
                        </a:rPr>
                        <a:t>65,021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7" name="Table 6"/>
          <p:cNvGraphicFramePr>
            <a:graphicFrameLocks noGrp="1"/>
          </p:cNvGraphicFramePr>
          <p:nvPr/>
        </p:nvGraphicFramePr>
        <p:xfrm>
          <a:off x="285750" y="373063"/>
          <a:ext cx="8429625" cy="6056312"/>
        </p:xfrm>
        <a:graphic>
          <a:graphicData uri="http://schemas.openxmlformats.org/drawingml/2006/table">
            <a:tbl>
              <a:tblPr/>
              <a:tblGrid>
                <a:gridCol w="1846021"/>
                <a:gridCol w="764368"/>
                <a:gridCol w="1081654"/>
                <a:gridCol w="432662"/>
                <a:gridCol w="483138"/>
                <a:gridCol w="771579"/>
                <a:gridCol w="670625"/>
                <a:gridCol w="439872"/>
                <a:gridCol w="483138"/>
                <a:gridCol w="461507"/>
                <a:gridCol w="468717"/>
                <a:gridCol w="526404"/>
              </a:tblGrid>
              <a:tr h="215856">
                <a:tc gridSpan="12">
                  <a:txBody>
                    <a:bodyPr/>
                    <a:lstStyle/>
                    <a:p>
                      <a:pPr algn="ctr" fontAlgn="b"/>
                      <a:r>
                        <a:rPr lang="es-EC" sz="1600" b="1" i="0" u="none" strike="noStrike" dirty="0">
                          <a:solidFill>
                            <a:srgbClr val="000000"/>
                          </a:solidFill>
                          <a:latin typeface="Arial"/>
                        </a:rPr>
                        <a:t>DETALLE FLUJO DE CAJA</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5856">
                <a:tc gridSpan="12">
                  <a:txBody>
                    <a:bodyPr/>
                    <a:lstStyle/>
                    <a:p>
                      <a:pPr algn="ctr" fontAlgn="b"/>
                      <a:r>
                        <a:rPr lang="es-EC" sz="1600" b="1" i="0" u="none" strike="noStrike" dirty="0">
                          <a:solidFill>
                            <a:srgbClr val="000000"/>
                          </a:solidFill>
                          <a:latin typeface="Arial"/>
                        </a:rPr>
                        <a:t>(Con deuda)</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5856">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15856">
                <a:tc>
                  <a:txBody>
                    <a:bodyPr/>
                    <a:lstStyle/>
                    <a:p>
                      <a:pPr algn="ctr" fontAlgn="b"/>
                      <a:r>
                        <a:rPr lang="es-EC" sz="400" b="0" i="0" u="none" strike="noStrike">
                          <a:latin typeface="Arial"/>
                        </a:rPr>
                        <a:t>Ingresos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327,600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511,056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708,664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dirty="0">
                          <a:latin typeface="Arial"/>
                        </a:rPr>
                        <a:t>921,264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dirty="0">
                          <a:latin typeface="Arial"/>
                        </a:rPr>
                        <a:t>1,149,737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1,395,014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dirty="0">
                          <a:latin typeface="Arial"/>
                        </a:rPr>
                        <a:t>1,658,074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dirty="0">
                          <a:latin typeface="Arial"/>
                        </a:rPr>
                        <a:t>1,939,947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2,241,716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Costos de Producción (Incremento 2% Año 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-34,683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-34,984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-35,352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-36,059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-36,780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-37,515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-38,266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-39,031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-39,812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-40,608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Gastos Adm y Mercadeo (Incremento 1.5% Año 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-58,670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-59,551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-60,444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-62,271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-63,205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-64,153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-65,115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-66,092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-67,083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Flujo Opreracional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64,147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233,065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415,261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611,255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822,213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1,049,017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1,292,596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1,553,928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1,834,043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2,134,025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Depreciación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37">
                <a:tc>
                  <a:txBody>
                    <a:bodyPr/>
                    <a:lstStyle/>
                    <a:p>
                      <a:pPr algn="ctr" fontAlgn="b"/>
                      <a:r>
                        <a:rPr lang="es-EC" sz="400" b="0" i="0" u="none" strike="noStrike">
                          <a:latin typeface="Arial"/>
                        </a:rPr>
                        <a:t>Amortización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37">
                <a:tc>
                  <a:txBody>
                    <a:bodyPr/>
                    <a:lstStyle/>
                    <a:p>
                      <a:pPr algn="ctr" fontAlgn="b"/>
                      <a:r>
                        <a:rPr lang="es-EC" sz="400" b="1" i="0" u="none" strike="noStrike">
                          <a:latin typeface="Arial"/>
                        </a:rPr>
                        <a:t>Flujo No Oprecional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62,110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231,028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413,223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609,218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820,176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1,046,980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1,290,558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1,551,891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1,832,006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2,131,988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37">
                <a:tc>
                  <a:txBody>
                    <a:bodyPr/>
                    <a:lstStyle/>
                    <a:p>
                      <a:pPr algn="ctr" fontAlgn="b"/>
                      <a:r>
                        <a:rPr lang="es-EC" sz="400" b="0" i="0" u="none" strike="noStrike">
                          <a:latin typeface="Arial"/>
                        </a:rPr>
                        <a:t>Intereses sobre Préstamos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-4,357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Utilidad antes impuesto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56,908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226,671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409,830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606,922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819,131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1,046,980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1,290,558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1,551,891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1,832,006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2,131,988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25% Impuesto a la Renta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-14,227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-56,668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-102,457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-151,730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-204,783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-261,745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-322,640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-387,973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-458,001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-532,997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15% Participación de trabajadores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-8,536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-61,474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-91,038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-122,870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-157,047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-193,584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-232,784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-274,801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-319,798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Utilidad Neta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34,145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136,003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245,898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364,153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491,478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628,188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774,335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931,134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1,099,204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1,279,193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0" i="0" u="none" strike="noStrike">
                          <a:latin typeface="Arial"/>
                        </a:rPr>
                        <a:t>Depreciación y Amortización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2,037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37">
                <a:tc>
                  <a:txBody>
                    <a:bodyPr/>
                    <a:lstStyle/>
                    <a:p>
                      <a:pPr algn="ctr" fontAlgn="b"/>
                      <a:r>
                        <a:rPr lang="es-EC" sz="400" b="0" i="0" u="none" strike="noStrike">
                          <a:latin typeface="Arial"/>
                        </a:rPr>
                        <a:t>Pago de Capital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-6,902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-7,865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-8,963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37">
                <a:tc>
                  <a:txBody>
                    <a:bodyPr/>
                    <a:lstStyle/>
                    <a:p>
                      <a:pPr algn="ctr" fontAlgn="b"/>
                      <a:r>
                        <a:rPr lang="es-EC" sz="400" b="1" i="0" u="none" strike="noStrike">
                          <a:latin typeface="Arial"/>
                        </a:rPr>
                        <a:t>Fujo del Accionista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30,125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131,138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240,070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357,227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483,302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630,225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776,372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933,171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1,101,241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1" i="0" u="none" strike="noStrike">
                          <a:latin typeface="Arial"/>
                        </a:rPr>
                        <a:t>1,281,230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Inversión Inicial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-45,471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Inversión 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Préstamo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a:latin typeface="Arial"/>
                        </a:rPr>
                        <a:t>Valor de Desecho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400" b="0" i="0" u="none" strike="noStrike">
                          <a:latin typeface="Arial"/>
                        </a:rPr>
                        <a:t>7,271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856">
                <a:tc>
                  <a:txBody>
                    <a:bodyPr/>
                    <a:lstStyle/>
                    <a:p>
                      <a:pPr algn="ctr" fontAlgn="b"/>
                      <a:r>
                        <a:rPr lang="es-EC" sz="400" b="1" i="0" u="none" strike="noStrike" dirty="0">
                          <a:latin typeface="Arial"/>
                        </a:rPr>
                        <a:t>Flujo Neto de Efectivo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-96,218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30,125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131,138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240,070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357,227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483,302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630,225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776,372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933,171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1,101,241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1,277,754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30247">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15856">
                <a:tc>
                  <a:txBody>
                    <a:bodyPr/>
                    <a:lstStyle/>
                    <a:p>
                      <a:pPr algn="ctr" fontAlgn="b"/>
                      <a:r>
                        <a:rPr lang="es-EC" sz="400" b="1" i="0" u="none" strike="noStrike" dirty="0">
                          <a:latin typeface="Arial"/>
                        </a:rPr>
                        <a:t>Valor Actual Neto (VAN)</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s-EC" sz="400" b="1" i="0" u="none" strike="noStrike">
                          <a:latin typeface="Arial"/>
                        </a:rPr>
                        <a:t>$ 2,363,262.7</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endParaRPr lang="es-EC" sz="4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r>
              <a:tr h="230247">
                <a:tc>
                  <a:txBody>
                    <a:bodyPr/>
                    <a:lstStyle/>
                    <a:p>
                      <a:pPr algn="ctr" fontAlgn="b"/>
                      <a:r>
                        <a:rPr lang="es-EC" sz="400" b="1" i="0" u="none" strike="noStrike">
                          <a:latin typeface="Arial"/>
                        </a:rPr>
                        <a:t>TIR ( %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dirty="0">
                          <a:latin typeface="Arial"/>
                        </a:rPr>
                        <a:t>122.4%</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400" b="1" i="0" u="none" strike="noStrike">
                          <a:latin typeface="Arial"/>
                        </a:rPr>
                        <a:t>TMAR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C" sz="400" b="1" i="0" u="none" strike="noStrike">
                          <a:latin typeface="Arial"/>
                        </a:rPr>
                        <a:t>13.3%</a:t>
                      </a: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a:latin typeface="Arial"/>
                      </a:endParaRPr>
                    </a:p>
                  </a:txBody>
                  <a:tcPr marL="0" marR="0" marT="0" marB="0" anchor="b">
                    <a:lnL>
                      <a:noFill/>
                    </a:lnL>
                    <a:lnR>
                      <a:noFill/>
                    </a:lnR>
                    <a:lnT>
                      <a:noFill/>
                    </a:lnT>
                    <a:lnB>
                      <a:noFill/>
                    </a:lnB>
                  </a:tcPr>
                </a:tc>
                <a:tc>
                  <a:txBody>
                    <a:bodyPr/>
                    <a:lstStyle/>
                    <a:p>
                      <a:pPr algn="ctr" fontAlgn="b"/>
                      <a:endParaRPr lang="es-EC" sz="4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7" name="Title 3"/>
          <p:cNvSpPr>
            <a:spLocks noGrp="1"/>
          </p:cNvSpPr>
          <p:nvPr>
            <p:ph type="ctrTitle"/>
          </p:nvPr>
        </p:nvSpPr>
        <p:spPr>
          <a:xfrm>
            <a:off x="642938" y="500063"/>
            <a:ext cx="7772400" cy="1470025"/>
          </a:xfrm>
        </p:spPr>
        <p:txBody>
          <a:bodyPr/>
          <a:lstStyle/>
          <a:p>
            <a:r>
              <a:rPr lang="es-EC" b="1" smtClean="0"/>
              <a:t>TASA DE DESCUENTO (TMAR)</a:t>
            </a:r>
          </a:p>
        </p:txBody>
      </p:sp>
      <p:sp>
        <p:nvSpPr>
          <p:cNvPr id="5" name="Rectangle 3"/>
          <p:cNvSpPr>
            <a:spLocks noChangeArrowheads="1"/>
          </p:cNvSpPr>
          <p:nvPr/>
        </p:nvSpPr>
        <p:spPr bwMode="auto">
          <a:xfrm>
            <a:off x="571500" y="2071688"/>
            <a:ext cx="8181975" cy="3919537"/>
          </a:xfrm>
          <a:prstGeom prst="rect">
            <a:avLst/>
          </a:prstGeom>
          <a:noFill/>
          <a:ln w="9525">
            <a:noFill/>
            <a:miter lim="800000"/>
            <a:headEnd/>
            <a:tailEnd/>
          </a:ln>
          <a:effectLst/>
        </p:spPr>
        <p:txBody>
          <a:bodyPr/>
          <a:lstStyle/>
          <a:p>
            <a:pPr algn="just" eaLnBrk="0" hangingPunct="0">
              <a:lnSpc>
                <a:spcPct val="110000"/>
              </a:lnSpc>
              <a:spcBef>
                <a:spcPct val="20000"/>
              </a:spcBef>
              <a:buClr>
                <a:srgbClr val="FFFF00"/>
              </a:buClr>
              <a:buFont typeface="Wingdings" pitchFamily="2" charset="2"/>
              <a:buChar char="Ø"/>
              <a:defRPr/>
            </a:pPr>
            <a:r>
              <a:rPr lang="es-MX" sz="2800" i="1" dirty="0">
                <a:solidFill>
                  <a:schemeClr val="tx1">
                    <a:lumMod val="95000"/>
                    <a:lumOff val="5000"/>
                  </a:schemeClr>
                </a:solidFill>
                <a:latin typeface="Times New Roman" pitchFamily="18" charset="0"/>
              </a:rPr>
              <a:t>La tasa de descuento del proyecto, o tasa de costo de capital, es el precio que se paga por los fondos requerido para poder hacer la inversión completa.</a:t>
            </a:r>
          </a:p>
          <a:p>
            <a:pPr algn="just" eaLnBrk="0" hangingPunct="0">
              <a:lnSpc>
                <a:spcPct val="110000"/>
              </a:lnSpc>
              <a:spcBef>
                <a:spcPct val="20000"/>
              </a:spcBef>
              <a:buClr>
                <a:srgbClr val="FFFF00"/>
              </a:buClr>
              <a:buFont typeface="Wingdings" pitchFamily="2" charset="2"/>
              <a:buChar char="Ø"/>
              <a:defRPr/>
            </a:pPr>
            <a:endParaRPr lang="es-MX" sz="2800" i="1" dirty="0">
              <a:solidFill>
                <a:schemeClr val="tx1">
                  <a:lumMod val="95000"/>
                  <a:lumOff val="5000"/>
                </a:schemeClr>
              </a:solidFill>
              <a:latin typeface="Times New Roman" pitchFamily="18" charset="0"/>
            </a:endParaRPr>
          </a:p>
          <a:p>
            <a:pPr algn="just" eaLnBrk="0" hangingPunct="0">
              <a:lnSpc>
                <a:spcPct val="110000"/>
              </a:lnSpc>
              <a:spcBef>
                <a:spcPct val="20000"/>
              </a:spcBef>
              <a:buClr>
                <a:srgbClr val="FFFF00"/>
              </a:buClr>
              <a:buFont typeface="Wingdings" pitchFamily="2" charset="2"/>
              <a:buChar char="Ø"/>
              <a:defRPr/>
            </a:pPr>
            <a:r>
              <a:rPr lang="es-MX" sz="2800" i="1" dirty="0">
                <a:solidFill>
                  <a:schemeClr val="tx1">
                    <a:lumMod val="95000"/>
                    <a:lumOff val="5000"/>
                  </a:schemeClr>
                </a:solidFill>
                <a:latin typeface="Times New Roman" pitchFamily="18" charset="0"/>
              </a:rPr>
              <a:t>Esta tasa es la medida de rentabilidad mínima que se le puede exigir al proyecto, tomando en cuenta también el riesgo, para que sea rentable.</a:t>
            </a:r>
          </a:p>
        </p:txBody>
      </p:sp>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4" descr="04072007011601-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5124" name="Rectangle 2"/>
          <p:cNvSpPr>
            <a:spLocks noGrp="1" noChangeArrowheads="1"/>
          </p:cNvSpPr>
          <p:nvPr>
            <p:ph type="title"/>
          </p:nvPr>
        </p:nvSpPr>
        <p:spPr/>
        <p:txBody>
          <a:bodyPr/>
          <a:lstStyle/>
          <a:p>
            <a:r>
              <a:rPr lang="es-ES_tradnl" b="1" u="sng" smtClean="0">
                <a:latin typeface="Lucida Sans Unicode" pitchFamily="34" charset="0"/>
              </a:rPr>
              <a:t>Observaciones a la TIR</a:t>
            </a:r>
          </a:p>
        </p:txBody>
      </p:sp>
      <p:sp>
        <p:nvSpPr>
          <p:cNvPr id="5125" name="Rectangle 3"/>
          <p:cNvSpPr>
            <a:spLocks noGrp="1" noChangeArrowheads="1"/>
          </p:cNvSpPr>
          <p:nvPr>
            <p:ph type="body" idx="1"/>
          </p:nvPr>
        </p:nvSpPr>
        <p:spPr>
          <a:xfrm>
            <a:off x="428625" y="1285875"/>
            <a:ext cx="8229600" cy="4357688"/>
          </a:xfrm>
        </p:spPr>
        <p:txBody>
          <a:bodyPr/>
          <a:lstStyle/>
          <a:p>
            <a:pPr algn="just"/>
            <a:r>
              <a:rPr lang="es-EC" sz="3000" i="1" smtClean="0">
                <a:latin typeface="Times New Roman" pitchFamily="18" charset="0"/>
                <a:cs typeface="Times New Roman" pitchFamily="18" charset="0"/>
              </a:rPr>
              <a:t>La tasa Interna de retorno es la tasa de interés que hace que todos los flujos del proyecto arrojen un valor presente neto =0</a:t>
            </a:r>
          </a:p>
          <a:p>
            <a:pPr algn="just"/>
            <a:endParaRPr lang="es-EC" sz="3000" i="1" smtClean="0">
              <a:latin typeface="Times New Roman" pitchFamily="18" charset="0"/>
              <a:cs typeface="Times New Roman" pitchFamily="18" charset="0"/>
            </a:endParaRPr>
          </a:p>
          <a:p>
            <a:pPr algn="just"/>
            <a:endParaRPr lang="es-ES_tradnl" sz="3000" i="1" smtClean="0">
              <a:latin typeface="Times New Roman" pitchFamily="18" charset="0"/>
              <a:cs typeface="Times New Roman" pitchFamily="18" charset="0"/>
            </a:endParaRPr>
          </a:p>
          <a:p>
            <a:r>
              <a:rPr lang="es-ES_tradnl" sz="3000" i="1" smtClean="0">
                <a:latin typeface="Times New Roman" pitchFamily="18" charset="0"/>
                <a:cs typeface="Times New Roman" pitchFamily="18" charset="0"/>
              </a:rPr>
              <a:t>Si TIR&gt;Tasa de descuento, el VAN &gt;0 Se Acepta el Proyecto</a:t>
            </a:r>
          </a:p>
          <a:p>
            <a:endParaRPr lang="es-ES_tradnl" sz="3000" i="1" smtClean="0">
              <a:latin typeface="Times New Roman" pitchFamily="18" charset="0"/>
              <a:cs typeface="Times New Roman" pitchFamily="18" charset="0"/>
            </a:endParaRPr>
          </a:p>
          <a:p>
            <a:r>
              <a:rPr lang="es-ES_tradnl" sz="3000" i="1" smtClean="0">
                <a:latin typeface="Times New Roman" pitchFamily="18" charset="0"/>
                <a:cs typeface="Times New Roman" pitchFamily="18" charset="0"/>
              </a:rPr>
              <a:t>Si TIR&lt;Tasa de descuento, el VAN &lt;0 Se Rechaza el Proyecto</a:t>
            </a:r>
          </a:p>
          <a:p>
            <a:pPr algn="just">
              <a:buFont typeface="Arial" charset="0"/>
              <a:buNone/>
            </a:pPr>
            <a:endParaRPr lang="es-EC" sz="3000" i="1" smtClean="0">
              <a:latin typeface="Times New Roman" pitchFamily="18" charset="0"/>
              <a:cs typeface="Times New Roman" pitchFamily="18" charset="0"/>
            </a:endParaRPr>
          </a:p>
        </p:txBody>
      </p:sp>
      <p:graphicFrame>
        <p:nvGraphicFramePr>
          <p:cNvPr id="5122" name="Object 5">
            <a:hlinkClick r:id="" action="ppaction://ole?verb=0"/>
          </p:cNvPr>
          <p:cNvGraphicFramePr>
            <a:graphicFrameLocks/>
          </p:cNvGraphicFramePr>
          <p:nvPr/>
        </p:nvGraphicFramePr>
        <p:xfrm>
          <a:off x="5214938" y="2643188"/>
          <a:ext cx="2755900" cy="1173162"/>
        </p:xfrm>
        <a:graphic>
          <a:graphicData uri="http://schemas.openxmlformats.org/presentationml/2006/ole">
            <p:oleObj spid="_x0000_s5122" name="Imagen" r:id="rId5" imgW="2755800" imgH="1172880" progId="MS_ClipArt_Gallery.2">
              <p:embed/>
            </p:oleObj>
          </a:graphicData>
        </a:graphic>
      </p:graphicFrame>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endParaRPr lang="es-ES" smtClean="0"/>
          </a:p>
        </p:txBody>
      </p:sp>
      <p:pic>
        <p:nvPicPr>
          <p:cNvPr id="6148" name="Picture 14" descr="04072007011601-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6146" name="Object 2"/>
          <p:cNvGraphicFramePr>
            <a:graphicFrameLocks noChangeAspect="1"/>
          </p:cNvGraphicFramePr>
          <p:nvPr/>
        </p:nvGraphicFramePr>
        <p:xfrm>
          <a:off x="2820988" y="214313"/>
          <a:ext cx="3751262" cy="479425"/>
        </p:xfrm>
        <a:graphic>
          <a:graphicData uri="http://schemas.openxmlformats.org/presentationml/2006/ole">
            <p:oleObj spid="_x0000_s6146" name="Ecuación" r:id="rId5" imgW="1892160" imgH="241200" progId="Equation.3">
              <p:embed/>
            </p:oleObj>
          </a:graphicData>
        </a:graphic>
      </p:graphicFrame>
      <p:sp>
        <p:nvSpPr>
          <p:cNvPr id="99331" name="Rectangle 3"/>
          <p:cNvSpPr>
            <a:spLocks noChangeArrowheads="1"/>
          </p:cNvSpPr>
          <p:nvPr/>
        </p:nvSpPr>
        <p:spPr bwMode="auto">
          <a:xfrm>
            <a:off x="428625" y="1143000"/>
            <a:ext cx="5214938"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80975" algn="just" eaLnBrk="0" hangingPunct="0">
              <a:defRPr/>
            </a:pPr>
            <a:r>
              <a:rPr lang="es-ES" b="1" dirty="0">
                <a:latin typeface="Arial" pitchFamily="34" charset="0"/>
                <a:ea typeface="Calibri" pitchFamily="34" charset="0"/>
                <a:cs typeface="Arial" pitchFamily="34" charset="0"/>
              </a:rPr>
              <a:t>k</a:t>
            </a:r>
            <a:r>
              <a:rPr lang="es-ES" b="1" baseline="-30000" dirty="0">
                <a:latin typeface="Arial" pitchFamily="34" charset="0"/>
                <a:ea typeface="Calibri" pitchFamily="34" charset="0"/>
                <a:cs typeface="Arial" pitchFamily="34" charset="0"/>
              </a:rPr>
              <a:t>e</a:t>
            </a:r>
            <a:r>
              <a:rPr lang="es-ES" b="1" dirty="0">
                <a:latin typeface="Arial" pitchFamily="34" charset="0"/>
                <a:ea typeface="Calibri" pitchFamily="34" charset="0"/>
                <a:cs typeface="Arial" pitchFamily="34" charset="0"/>
              </a:rPr>
              <a:t> =</a:t>
            </a:r>
            <a:r>
              <a:rPr lang="es-ES" dirty="0">
                <a:latin typeface="Arial" pitchFamily="34" charset="0"/>
                <a:ea typeface="Calibri" pitchFamily="34" charset="0"/>
                <a:cs typeface="Arial" pitchFamily="34" charset="0"/>
              </a:rPr>
              <a:t> 2.30% + 1.65  (4.5% - 2.30%) + 30.82%</a:t>
            </a:r>
            <a:endParaRPr lang="es-EC" dirty="0">
              <a:latin typeface="Arial" pitchFamily="34" charset="0"/>
              <a:cs typeface="Arial" pitchFamily="34" charset="0"/>
            </a:endParaRPr>
          </a:p>
          <a:p>
            <a:pPr indent="180975" algn="just" eaLnBrk="0" hangingPunct="0">
              <a:defRPr/>
            </a:pPr>
            <a:r>
              <a:rPr lang="es-ES" b="1" dirty="0">
                <a:latin typeface="Arial" pitchFamily="34" charset="0"/>
                <a:ea typeface="Calibri" pitchFamily="34" charset="0"/>
                <a:cs typeface="Arial" pitchFamily="34" charset="0"/>
              </a:rPr>
              <a:t>k</a:t>
            </a:r>
            <a:r>
              <a:rPr lang="es-ES" b="1" baseline="-30000" dirty="0">
                <a:latin typeface="Arial" pitchFamily="34" charset="0"/>
                <a:ea typeface="Calibri" pitchFamily="34" charset="0"/>
                <a:cs typeface="Arial" pitchFamily="34" charset="0"/>
              </a:rPr>
              <a:t>e</a:t>
            </a:r>
            <a:r>
              <a:rPr lang="es-ES" b="1" dirty="0">
                <a:latin typeface="Arial" pitchFamily="34" charset="0"/>
                <a:ea typeface="Calibri" pitchFamily="34" charset="0"/>
                <a:cs typeface="Arial" pitchFamily="34" charset="0"/>
              </a:rPr>
              <a:t> =</a:t>
            </a:r>
            <a:r>
              <a:rPr lang="es-ES" dirty="0">
                <a:latin typeface="Arial" pitchFamily="34" charset="0"/>
                <a:ea typeface="Calibri" pitchFamily="34" charset="0"/>
                <a:cs typeface="Arial" pitchFamily="34" charset="0"/>
              </a:rPr>
              <a:t> 36.75%</a:t>
            </a:r>
            <a:endParaRPr lang="es-ES" dirty="0">
              <a:latin typeface="Arial" pitchFamily="34" charset="0"/>
              <a:cs typeface="Arial" pitchFamily="34" charset="0"/>
            </a:endParaRPr>
          </a:p>
        </p:txBody>
      </p:sp>
      <p:sp>
        <p:nvSpPr>
          <p:cNvPr id="99332" name="Rectangle 4"/>
          <p:cNvSpPr>
            <a:spLocks noChangeArrowheads="1"/>
          </p:cNvSpPr>
          <p:nvPr/>
        </p:nvSpPr>
        <p:spPr bwMode="auto">
          <a:xfrm>
            <a:off x="357188" y="1928813"/>
            <a:ext cx="8143875" cy="10779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95250" algn="just" eaLnBrk="0" hangingPunct="0">
              <a:defRPr/>
            </a:pPr>
            <a:r>
              <a:rPr lang="es-ES" sz="1600" dirty="0">
                <a:latin typeface="Arial" pitchFamily="34" charset="0"/>
                <a:ea typeface="Calibri" pitchFamily="34" charset="0"/>
                <a:cs typeface="Arial" pitchFamily="34" charset="0"/>
              </a:rPr>
              <a:t>Reemplazando los datos con lo que se tendrá la tasa mínima atractiva (TMAR):</a:t>
            </a:r>
          </a:p>
          <a:p>
            <a:pPr indent="95250" algn="just" eaLnBrk="0" hangingPunct="0">
              <a:defRPr/>
            </a:pPr>
            <a:endParaRPr lang="es-ES" sz="1600" dirty="0">
              <a:latin typeface="Arial" pitchFamily="34" charset="0"/>
              <a:ea typeface="Calibri" pitchFamily="34" charset="0"/>
              <a:cs typeface="Arial" pitchFamily="34" charset="0"/>
            </a:endParaRPr>
          </a:p>
          <a:p>
            <a:pPr indent="95250" algn="just" eaLnBrk="0" hangingPunct="0">
              <a:defRPr/>
            </a:pPr>
            <a:endParaRPr lang="es-EC" sz="1600" dirty="0">
              <a:latin typeface="Arial" pitchFamily="34" charset="0"/>
              <a:cs typeface="Arial" pitchFamily="34" charset="0"/>
            </a:endParaRPr>
          </a:p>
          <a:p>
            <a:pPr marL="95250" algn="just" eaLnBrk="0" hangingPunct="0">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baseline="-30000" dirty="0">
                <a:latin typeface="Arial" pitchFamily="34" charset="0"/>
                <a:ea typeface="Calibri" pitchFamily="34" charset="0"/>
                <a:cs typeface="Arial" pitchFamily="34" charset="0"/>
              </a:rPr>
              <a:t> </a:t>
            </a:r>
            <a:r>
              <a:rPr lang="es-ES" sz="1600" b="1" dirty="0">
                <a:latin typeface="Arial" pitchFamily="34" charset="0"/>
                <a:ea typeface="Calibri" pitchFamily="34" charset="0"/>
                <a:cs typeface="Arial" pitchFamily="34" charset="0"/>
              </a:rPr>
              <a:t>= TMAR = </a:t>
            </a:r>
            <a:r>
              <a:rPr lang="es-ES" sz="1600" dirty="0">
                <a:latin typeface="Arial" pitchFamily="34" charset="0"/>
                <a:ea typeface="Calibri" pitchFamily="34" charset="0"/>
                <a:cs typeface="Arial" pitchFamily="34" charset="0"/>
              </a:rPr>
              <a:t>Costo de la deuda * porcentaje de la deuda + K</a:t>
            </a:r>
            <a:r>
              <a:rPr lang="es-ES" sz="1600" baseline="-30000" dirty="0">
                <a:latin typeface="Arial" pitchFamily="34" charset="0"/>
                <a:ea typeface="Calibri" pitchFamily="34" charset="0"/>
                <a:cs typeface="Arial" pitchFamily="34" charset="0"/>
              </a:rPr>
              <a:t>e</a:t>
            </a:r>
            <a:r>
              <a:rPr lang="es-ES" sz="1600" dirty="0">
                <a:latin typeface="Arial" pitchFamily="34" charset="0"/>
                <a:ea typeface="Calibri" pitchFamily="34" charset="0"/>
                <a:cs typeface="Arial" pitchFamily="34" charset="0"/>
              </a:rPr>
              <a:t>* porcentaje de  capital</a:t>
            </a:r>
            <a:endParaRPr lang="es-ES" sz="1600" dirty="0">
              <a:latin typeface="Arial" pitchFamily="34" charset="0"/>
              <a:cs typeface="Arial" pitchFamily="34" charset="0"/>
            </a:endParaRPr>
          </a:p>
        </p:txBody>
      </p:sp>
      <p:sp>
        <p:nvSpPr>
          <p:cNvPr id="99333" name="Rectangle 5"/>
          <p:cNvSpPr>
            <a:spLocks noChangeArrowheads="1"/>
          </p:cNvSpPr>
          <p:nvPr/>
        </p:nvSpPr>
        <p:spPr bwMode="auto">
          <a:xfrm>
            <a:off x="285750" y="3414713"/>
            <a:ext cx="7572375" cy="28003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a:t>
            </a:r>
            <a:r>
              <a:rPr lang="es-ES" sz="1600" dirty="0">
                <a:latin typeface="Arial" pitchFamily="34" charset="0"/>
                <a:ea typeface="Calibri" pitchFamily="34" charset="0"/>
                <a:cs typeface="Arial" pitchFamily="34" charset="0"/>
              </a:rPr>
              <a:t> </a:t>
            </a:r>
            <a:r>
              <a:rPr lang="es-ES" sz="1600" dirty="0" err="1">
                <a:latin typeface="Arial" pitchFamily="34" charset="0"/>
                <a:ea typeface="Calibri" pitchFamily="34" charset="0"/>
                <a:cs typeface="Arial" pitchFamily="34" charset="0"/>
              </a:rPr>
              <a:t>Kd</a:t>
            </a:r>
            <a:r>
              <a:rPr lang="es-ES" sz="1600" dirty="0">
                <a:latin typeface="Arial" pitchFamily="34" charset="0"/>
                <a:ea typeface="Calibri" pitchFamily="34" charset="0"/>
                <a:cs typeface="Arial" pitchFamily="34" charset="0"/>
              </a:rPr>
              <a:t> (1 - t) * 88% + Ke * 12% </a:t>
            </a:r>
          </a:p>
          <a:p>
            <a:pPr indent="180975" algn="just" eaLnBrk="0" hangingPunct="0">
              <a:tabLst>
                <a:tab pos="1638300" algn="l"/>
              </a:tabLst>
              <a:defRPr/>
            </a:pPr>
            <a:endParaRPr lang="es-EC" sz="1600" dirty="0">
              <a:latin typeface="Arial" pitchFamily="34" charset="0"/>
              <a:cs typeface="Arial" pitchFamily="34" charset="0"/>
            </a:endParaRPr>
          </a:p>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a:t>
            </a:r>
            <a:r>
              <a:rPr lang="es-ES" sz="1600" dirty="0">
                <a:latin typeface="Arial" pitchFamily="34" charset="0"/>
                <a:ea typeface="Calibri" pitchFamily="34" charset="0"/>
                <a:cs typeface="Arial" pitchFamily="34" charset="0"/>
              </a:rPr>
              <a:t> ( 13.5% (1 – 25%) * 88% ) + 36.75 * 12%</a:t>
            </a:r>
          </a:p>
          <a:p>
            <a:pPr indent="180975" algn="just" eaLnBrk="0" hangingPunct="0">
              <a:tabLst>
                <a:tab pos="1638300" algn="l"/>
              </a:tabLst>
              <a:defRPr/>
            </a:pPr>
            <a:endParaRPr lang="es-EC" sz="1600" dirty="0">
              <a:latin typeface="Arial" pitchFamily="34" charset="0"/>
              <a:cs typeface="Arial" pitchFamily="34" charset="0"/>
            </a:endParaRPr>
          </a:p>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a:t>
            </a:r>
            <a:r>
              <a:rPr lang="es-ES" sz="1600" dirty="0">
                <a:latin typeface="Arial" pitchFamily="34" charset="0"/>
                <a:ea typeface="Calibri" pitchFamily="34" charset="0"/>
                <a:cs typeface="Arial" pitchFamily="34" charset="0"/>
              </a:rPr>
              <a:t> (0.135 * 0.75) (0.88) + 0.368 * ( 0.12 )</a:t>
            </a:r>
          </a:p>
          <a:p>
            <a:pPr indent="180975" algn="just" eaLnBrk="0" hangingPunct="0">
              <a:tabLst>
                <a:tab pos="1638300" algn="l"/>
              </a:tabLst>
              <a:defRPr/>
            </a:pPr>
            <a:endParaRPr lang="es-EC" sz="1600" dirty="0">
              <a:latin typeface="Arial" pitchFamily="34" charset="0"/>
              <a:cs typeface="Arial" pitchFamily="34" charset="0"/>
            </a:endParaRPr>
          </a:p>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a:t>
            </a:r>
            <a:r>
              <a:rPr lang="es-ES" sz="1600" dirty="0">
                <a:latin typeface="Arial" pitchFamily="34" charset="0"/>
                <a:ea typeface="Calibri" pitchFamily="34" charset="0"/>
                <a:cs typeface="Arial" pitchFamily="34" charset="0"/>
              </a:rPr>
              <a:t> 0.089 + 0.044</a:t>
            </a:r>
          </a:p>
          <a:p>
            <a:pPr indent="180975" algn="just" eaLnBrk="0" hangingPunct="0">
              <a:tabLst>
                <a:tab pos="1638300" algn="l"/>
              </a:tabLst>
              <a:defRPr/>
            </a:pPr>
            <a:endParaRPr lang="es-EC" sz="1600" dirty="0">
              <a:latin typeface="Arial" pitchFamily="34" charset="0"/>
              <a:cs typeface="Arial" pitchFamily="34" charset="0"/>
            </a:endParaRPr>
          </a:p>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a:t>
            </a:r>
            <a:r>
              <a:rPr lang="es-ES" sz="1600" dirty="0">
                <a:latin typeface="Arial" pitchFamily="34" charset="0"/>
                <a:ea typeface="Calibri" pitchFamily="34" charset="0"/>
                <a:cs typeface="Arial" pitchFamily="34" charset="0"/>
              </a:rPr>
              <a:t> 0.133</a:t>
            </a:r>
          </a:p>
          <a:p>
            <a:pPr indent="180975" algn="just" eaLnBrk="0" hangingPunct="0">
              <a:tabLst>
                <a:tab pos="1638300" algn="l"/>
              </a:tabLst>
              <a:defRPr/>
            </a:pPr>
            <a:endParaRPr lang="es-EC" sz="1600" dirty="0">
              <a:latin typeface="Arial" pitchFamily="34" charset="0"/>
              <a:cs typeface="Arial" pitchFamily="34" charset="0"/>
            </a:endParaRPr>
          </a:p>
          <a:p>
            <a:pPr indent="180975" algn="just" eaLnBrk="0" hangingPunct="0">
              <a:tabLst>
                <a:tab pos="1638300" algn="l"/>
              </a:tabLst>
              <a:defRPr/>
            </a:pPr>
            <a:r>
              <a:rPr lang="es-ES" sz="1600" b="1" dirty="0" err="1">
                <a:latin typeface="Arial" pitchFamily="34" charset="0"/>
                <a:ea typeface="Calibri" pitchFamily="34" charset="0"/>
                <a:cs typeface="Arial" pitchFamily="34" charset="0"/>
              </a:rPr>
              <a:t>K</a:t>
            </a:r>
            <a:r>
              <a:rPr lang="es-ES" sz="1600" b="1" baseline="-30000" dirty="0" err="1">
                <a:latin typeface="Arial" pitchFamily="34" charset="0"/>
                <a:ea typeface="Calibri" pitchFamily="34" charset="0"/>
                <a:cs typeface="Arial" pitchFamily="34" charset="0"/>
              </a:rPr>
              <a:t>o</a:t>
            </a:r>
            <a:r>
              <a:rPr lang="es-ES" sz="1600" b="1" dirty="0">
                <a:latin typeface="Arial" pitchFamily="34" charset="0"/>
                <a:ea typeface="Calibri" pitchFamily="34" charset="0"/>
                <a:cs typeface="Arial" pitchFamily="34" charset="0"/>
              </a:rPr>
              <a:t> = TMAR = 13.3%.</a:t>
            </a:r>
            <a:endParaRPr lang="es-ES" sz="1600" dirty="0">
              <a:latin typeface="Arial" pitchFamily="34" charset="0"/>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1" descr="Master"/>
          <p:cNvPicPr>
            <a:picLocks noChangeAspect="1" noChangeArrowheads="1"/>
          </p:cNvPicPr>
          <p:nvPr/>
        </p:nvPicPr>
        <p:blipFill>
          <a:blip r:embed="rId3"/>
          <a:srcRect/>
          <a:stretch>
            <a:fillRect/>
          </a:stretch>
        </p:blipFill>
        <p:spPr bwMode="auto">
          <a:xfrm>
            <a:off x="0" y="-171450"/>
            <a:ext cx="9144000" cy="7029450"/>
          </a:xfrm>
          <a:prstGeom prst="rect">
            <a:avLst/>
          </a:prstGeom>
          <a:noFill/>
          <a:ln w="9525">
            <a:noFill/>
            <a:miter lim="800000"/>
            <a:headEnd/>
            <a:tailEnd/>
          </a:ln>
        </p:spPr>
      </p:pic>
      <p:sp>
        <p:nvSpPr>
          <p:cNvPr id="5" name="Title 1"/>
          <p:cNvSpPr txBox="1">
            <a:spLocks/>
          </p:cNvSpPr>
          <p:nvPr/>
        </p:nvSpPr>
        <p:spPr>
          <a:xfrm>
            <a:off x="642938" y="2571750"/>
            <a:ext cx="7772400" cy="1470025"/>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Introducción</a:t>
            </a:r>
          </a:p>
        </p:txBody>
      </p:sp>
      <p:sp>
        <p:nvSpPr>
          <p:cNvPr id="6" name="Rectangle 5"/>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pic>
        <p:nvPicPr>
          <p:cNvPr id="7" name="Picture 4" descr="linazul1t"/>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785786" y="3571876"/>
            <a:ext cx="8215370" cy="79128"/>
          </a:xfrm>
          <a:prstGeom prst="rect">
            <a:avLst/>
          </a:prstGeom>
          <a:noFill/>
          <a:ln w="9525">
            <a:noFill/>
            <a:miter lim="800000"/>
            <a:headEnd/>
            <a:tailEnd/>
          </a:ln>
        </p:spPr>
      </p:pic>
      <p:sp>
        <p:nvSpPr>
          <p:cNvPr id="8" name="Rectangle 7"/>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spTree>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04072007011601-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2771" name="Text Box 2"/>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eaLnBrk="0" hangingPunct="0">
              <a:spcBef>
                <a:spcPct val="50000"/>
              </a:spcBef>
            </a:pPr>
            <a:r>
              <a:rPr lang="es-ES_tradnl" sz="3600" b="1" i="1" u="sng">
                <a:latin typeface="Times New Roman" pitchFamily="18" charset="0"/>
              </a:rPr>
              <a:t>Criterios</a:t>
            </a:r>
            <a:r>
              <a:rPr lang="en-US" sz="3600" b="1" i="1" u="sng">
                <a:latin typeface="Times New Roman" pitchFamily="18" charset="0"/>
              </a:rPr>
              <a:t> de Evaluación</a:t>
            </a:r>
            <a:endParaRPr lang="es-ES_tradnl" sz="3600" b="1" i="1" u="sng">
              <a:latin typeface="Times New Roman" pitchFamily="18" charset="0"/>
            </a:endParaRPr>
          </a:p>
        </p:txBody>
      </p:sp>
      <p:sp>
        <p:nvSpPr>
          <p:cNvPr id="32772" name="Text Box 3"/>
          <p:cNvSpPr txBox="1">
            <a:spLocks noChangeArrowheads="1"/>
          </p:cNvSpPr>
          <p:nvPr/>
        </p:nvSpPr>
        <p:spPr bwMode="auto">
          <a:xfrm>
            <a:off x="381000" y="1371600"/>
            <a:ext cx="8382000" cy="641350"/>
          </a:xfrm>
          <a:prstGeom prst="rect">
            <a:avLst/>
          </a:prstGeom>
          <a:noFill/>
          <a:ln w="9525">
            <a:noFill/>
            <a:miter lim="800000"/>
            <a:headEnd/>
            <a:tailEnd/>
          </a:ln>
        </p:spPr>
        <p:txBody>
          <a:bodyPr>
            <a:spAutoFit/>
          </a:bodyPr>
          <a:lstStyle/>
          <a:p>
            <a:pPr eaLnBrk="0" hangingPunct="0">
              <a:spcBef>
                <a:spcPct val="50000"/>
              </a:spcBef>
            </a:pPr>
            <a:r>
              <a:rPr lang="es-MX" sz="3600" b="1" i="1" u="sng">
                <a:latin typeface="Times New Roman" pitchFamily="18" charset="0"/>
              </a:rPr>
              <a:t>Período de Pago o PAY BACK</a:t>
            </a:r>
            <a:r>
              <a:rPr lang="es-ES_tradnl" sz="3600" b="1" i="1" u="sng">
                <a:latin typeface="Times New Roman" pitchFamily="18" charset="0"/>
              </a:rPr>
              <a:t>.</a:t>
            </a:r>
          </a:p>
        </p:txBody>
      </p:sp>
      <p:sp>
        <p:nvSpPr>
          <p:cNvPr id="360452" name="Text Box 4"/>
          <p:cNvSpPr txBox="1">
            <a:spLocks noChangeArrowheads="1"/>
          </p:cNvSpPr>
          <p:nvPr/>
        </p:nvSpPr>
        <p:spPr bwMode="auto">
          <a:xfrm>
            <a:off x="381000" y="2209800"/>
            <a:ext cx="8477250" cy="3786188"/>
          </a:xfrm>
          <a:prstGeom prst="rect">
            <a:avLst/>
          </a:prstGeom>
          <a:noFill/>
          <a:ln w="9525">
            <a:noFill/>
            <a:miter lim="800000"/>
            <a:headEnd/>
            <a:tailEnd/>
          </a:ln>
        </p:spPr>
        <p:txBody>
          <a:bodyPr>
            <a:spAutoFit/>
          </a:bodyPr>
          <a:lstStyle/>
          <a:p>
            <a:pPr algn="just" eaLnBrk="0" hangingPunct="0">
              <a:lnSpc>
                <a:spcPct val="150000"/>
              </a:lnSpc>
            </a:pPr>
            <a:r>
              <a:rPr lang="en-US" sz="3200" i="1">
                <a:latin typeface="Times New Roman" pitchFamily="18" charset="0"/>
              </a:rPr>
              <a:t>Es el período de tiempo necesario para que el flujo de caja del proyecto cubra el monto total de la inversión. Es un método muy utilizado por los evaluadores y empresarios, ya que es fácil de calcular y de interpretar.</a:t>
            </a:r>
          </a:p>
        </p:txBody>
      </p:sp>
      <p:grpSp>
        <p:nvGrpSpPr>
          <p:cNvPr id="32774" name="Group 5"/>
          <p:cNvGrpSpPr>
            <a:grpSpLocks/>
          </p:cNvGrpSpPr>
          <p:nvPr/>
        </p:nvGrpSpPr>
        <p:grpSpPr bwMode="auto">
          <a:xfrm>
            <a:off x="7143750" y="428625"/>
            <a:ext cx="1708150" cy="1509713"/>
            <a:chOff x="3696" y="2400"/>
            <a:chExt cx="1571" cy="1446"/>
          </a:xfrm>
        </p:grpSpPr>
        <p:grpSp>
          <p:nvGrpSpPr>
            <p:cNvPr id="32775" name="Group 6"/>
            <p:cNvGrpSpPr>
              <a:grpSpLocks/>
            </p:cNvGrpSpPr>
            <p:nvPr/>
          </p:nvGrpSpPr>
          <p:grpSpPr bwMode="auto">
            <a:xfrm>
              <a:off x="4241" y="2464"/>
              <a:ext cx="1026" cy="1382"/>
              <a:chOff x="4241" y="2464"/>
              <a:chExt cx="1026" cy="1382"/>
            </a:xfrm>
          </p:grpSpPr>
          <p:sp>
            <p:nvSpPr>
              <p:cNvPr id="32785" name="Freeform 7"/>
              <p:cNvSpPr>
                <a:spLocks/>
              </p:cNvSpPr>
              <p:nvPr/>
            </p:nvSpPr>
            <p:spPr bwMode="auto">
              <a:xfrm>
                <a:off x="4417" y="2772"/>
                <a:ext cx="373" cy="308"/>
              </a:xfrm>
              <a:custGeom>
                <a:avLst/>
                <a:gdLst>
                  <a:gd name="T0" fmla="*/ 88 w 373"/>
                  <a:gd name="T1" fmla="*/ 205 h 308"/>
                  <a:gd name="T2" fmla="*/ 81 w 373"/>
                  <a:gd name="T3" fmla="*/ 170 h 308"/>
                  <a:gd name="T4" fmla="*/ 88 w 373"/>
                  <a:gd name="T5" fmla="*/ 121 h 308"/>
                  <a:gd name="T6" fmla="*/ 118 w 373"/>
                  <a:gd name="T7" fmla="*/ 71 h 308"/>
                  <a:gd name="T8" fmla="*/ 170 w 373"/>
                  <a:gd name="T9" fmla="*/ 29 h 308"/>
                  <a:gd name="T10" fmla="*/ 214 w 373"/>
                  <a:gd name="T11" fmla="*/ 12 h 308"/>
                  <a:gd name="T12" fmla="*/ 267 w 373"/>
                  <a:gd name="T13" fmla="*/ 0 h 308"/>
                  <a:gd name="T14" fmla="*/ 308 w 373"/>
                  <a:gd name="T15" fmla="*/ 11 h 308"/>
                  <a:gd name="T16" fmla="*/ 354 w 373"/>
                  <a:gd name="T17" fmla="*/ 37 h 308"/>
                  <a:gd name="T18" fmla="*/ 369 w 373"/>
                  <a:gd name="T19" fmla="*/ 69 h 308"/>
                  <a:gd name="T20" fmla="*/ 372 w 373"/>
                  <a:gd name="T21" fmla="*/ 109 h 308"/>
                  <a:gd name="T22" fmla="*/ 351 w 373"/>
                  <a:gd name="T23" fmla="*/ 164 h 308"/>
                  <a:gd name="T24" fmla="*/ 305 w 373"/>
                  <a:gd name="T25" fmla="*/ 220 h 308"/>
                  <a:gd name="T26" fmla="*/ 247 w 373"/>
                  <a:gd name="T27" fmla="*/ 250 h 308"/>
                  <a:gd name="T28" fmla="*/ 163 w 373"/>
                  <a:gd name="T29" fmla="*/ 248 h 308"/>
                  <a:gd name="T30" fmla="*/ 117 w 373"/>
                  <a:gd name="T31" fmla="*/ 239 h 308"/>
                  <a:gd name="T32" fmla="*/ 41 w 373"/>
                  <a:gd name="T33" fmla="*/ 307 h 308"/>
                  <a:gd name="T34" fmla="*/ 21 w 373"/>
                  <a:gd name="T35" fmla="*/ 303 h 308"/>
                  <a:gd name="T36" fmla="*/ 0 w 373"/>
                  <a:gd name="T37" fmla="*/ 287 h 308"/>
                  <a:gd name="T38" fmla="*/ 99 w 373"/>
                  <a:gd name="T39" fmla="*/ 220 h 308"/>
                  <a:gd name="T40" fmla="*/ 88 w 373"/>
                  <a:gd name="T41" fmla="*/ 205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3"/>
                  <a:gd name="T64" fmla="*/ 0 h 308"/>
                  <a:gd name="T65" fmla="*/ 373 w 373"/>
                  <a:gd name="T66" fmla="*/ 308 h 3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3" h="308">
                    <a:moveTo>
                      <a:pt x="88" y="205"/>
                    </a:moveTo>
                    <a:lnTo>
                      <a:pt x="81" y="170"/>
                    </a:lnTo>
                    <a:lnTo>
                      <a:pt x="88" y="121"/>
                    </a:lnTo>
                    <a:lnTo>
                      <a:pt x="118" y="71"/>
                    </a:lnTo>
                    <a:lnTo>
                      <a:pt x="170" y="29"/>
                    </a:lnTo>
                    <a:lnTo>
                      <a:pt x="214" y="12"/>
                    </a:lnTo>
                    <a:lnTo>
                      <a:pt x="267" y="0"/>
                    </a:lnTo>
                    <a:lnTo>
                      <a:pt x="308" y="11"/>
                    </a:lnTo>
                    <a:lnTo>
                      <a:pt x="354" y="37"/>
                    </a:lnTo>
                    <a:lnTo>
                      <a:pt x="369" y="69"/>
                    </a:lnTo>
                    <a:lnTo>
                      <a:pt x="372" y="109"/>
                    </a:lnTo>
                    <a:lnTo>
                      <a:pt x="351" y="164"/>
                    </a:lnTo>
                    <a:lnTo>
                      <a:pt x="305" y="220"/>
                    </a:lnTo>
                    <a:lnTo>
                      <a:pt x="247" y="250"/>
                    </a:lnTo>
                    <a:lnTo>
                      <a:pt x="163" y="248"/>
                    </a:lnTo>
                    <a:lnTo>
                      <a:pt x="117" y="239"/>
                    </a:lnTo>
                    <a:lnTo>
                      <a:pt x="41" y="307"/>
                    </a:lnTo>
                    <a:lnTo>
                      <a:pt x="21" y="303"/>
                    </a:lnTo>
                    <a:lnTo>
                      <a:pt x="0" y="287"/>
                    </a:lnTo>
                    <a:lnTo>
                      <a:pt x="99" y="220"/>
                    </a:lnTo>
                    <a:lnTo>
                      <a:pt x="88" y="205"/>
                    </a:lnTo>
                  </a:path>
                </a:pathLst>
              </a:custGeom>
              <a:solidFill>
                <a:srgbClr val="000000"/>
              </a:solidFill>
              <a:ln w="9525" cap="rnd">
                <a:noFill/>
                <a:round/>
                <a:headEnd type="none" w="sm" len="sm"/>
                <a:tailEnd type="none" w="sm" len="sm"/>
              </a:ln>
            </p:spPr>
            <p:txBody>
              <a:bodyPr/>
              <a:lstStyle/>
              <a:p>
                <a:endParaRPr lang="es-ES"/>
              </a:p>
            </p:txBody>
          </p:sp>
          <p:sp>
            <p:nvSpPr>
              <p:cNvPr id="32786" name="Freeform 8"/>
              <p:cNvSpPr>
                <a:spLocks/>
              </p:cNvSpPr>
              <p:nvPr/>
            </p:nvSpPr>
            <p:spPr bwMode="auto">
              <a:xfrm>
                <a:off x="4731" y="2881"/>
                <a:ext cx="371" cy="522"/>
              </a:xfrm>
              <a:custGeom>
                <a:avLst/>
                <a:gdLst>
                  <a:gd name="T0" fmla="*/ 8 w 371"/>
                  <a:gd name="T1" fmla="*/ 0 h 522"/>
                  <a:gd name="T2" fmla="*/ 89 w 371"/>
                  <a:gd name="T3" fmla="*/ 6 h 522"/>
                  <a:gd name="T4" fmla="*/ 144 w 371"/>
                  <a:gd name="T5" fmla="*/ 22 h 522"/>
                  <a:gd name="T6" fmla="*/ 195 w 371"/>
                  <a:gd name="T7" fmla="*/ 49 h 522"/>
                  <a:gd name="T8" fmla="*/ 239 w 371"/>
                  <a:gd name="T9" fmla="*/ 88 h 522"/>
                  <a:gd name="T10" fmla="*/ 277 w 371"/>
                  <a:gd name="T11" fmla="*/ 129 h 522"/>
                  <a:gd name="T12" fmla="*/ 306 w 371"/>
                  <a:gd name="T13" fmla="*/ 176 h 522"/>
                  <a:gd name="T14" fmla="*/ 336 w 371"/>
                  <a:gd name="T15" fmla="*/ 239 h 522"/>
                  <a:gd name="T16" fmla="*/ 358 w 371"/>
                  <a:gd name="T17" fmla="*/ 309 h 522"/>
                  <a:gd name="T18" fmla="*/ 370 w 371"/>
                  <a:gd name="T19" fmla="*/ 378 h 522"/>
                  <a:gd name="T20" fmla="*/ 370 w 371"/>
                  <a:gd name="T21" fmla="*/ 420 h 522"/>
                  <a:gd name="T22" fmla="*/ 365 w 371"/>
                  <a:gd name="T23" fmla="*/ 465 h 522"/>
                  <a:gd name="T24" fmla="*/ 341 w 371"/>
                  <a:gd name="T25" fmla="*/ 498 h 522"/>
                  <a:gd name="T26" fmla="*/ 284 w 371"/>
                  <a:gd name="T27" fmla="*/ 516 h 522"/>
                  <a:gd name="T28" fmla="*/ 232 w 371"/>
                  <a:gd name="T29" fmla="*/ 521 h 522"/>
                  <a:gd name="T30" fmla="*/ 180 w 371"/>
                  <a:gd name="T31" fmla="*/ 504 h 522"/>
                  <a:gd name="T32" fmla="*/ 125 w 371"/>
                  <a:gd name="T33" fmla="*/ 461 h 522"/>
                  <a:gd name="T34" fmla="*/ 104 w 371"/>
                  <a:gd name="T35" fmla="*/ 406 h 522"/>
                  <a:gd name="T36" fmla="*/ 101 w 371"/>
                  <a:gd name="T37" fmla="*/ 326 h 522"/>
                  <a:gd name="T38" fmla="*/ 111 w 371"/>
                  <a:gd name="T39" fmla="*/ 277 h 522"/>
                  <a:gd name="T40" fmla="*/ 132 w 371"/>
                  <a:gd name="T41" fmla="*/ 222 h 522"/>
                  <a:gd name="T42" fmla="*/ 132 w 371"/>
                  <a:gd name="T43" fmla="*/ 156 h 522"/>
                  <a:gd name="T44" fmla="*/ 111 w 371"/>
                  <a:gd name="T45" fmla="*/ 115 h 522"/>
                  <a:gd name="T46" fmla="*/ 72 w 371"/>
                  <a:gd name="T47" fmla="*/ 84 h 522"/>
                  <a:gd name="T48" fmla="*/ 8 w 371"/>
                  <a:gd name="T49" fmla="*/ 68 h 522"/>
                  <a:gd name="T50" fmla="*/ 0 w 371"/>
                  <a:gd name="T51" fmla="*/ 38 h 522"/>
                  <a:gd name="T52" fmla="*/ 7 w 371"/>
                  <a:gd name="T53" fmla="*/ 16 h 522"/>
                  <a:gd name="T54" fmla="*/ 28 w 371"/>
                  <a:gd name="T55" fmla="*/ 5 h 522"/>
                  <a:gd name="T56" fmla="*/ 37 w 371"/>
                  <a:gd name="T57" fmla="*/ 0 h 522"/>
                  <a:gd name="T58" fmla="*/ 8 w 371"/>
                  <a:gd name="T59" fmla="*/ 0 h 5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1"/>
                  <a:gd name="T91" fmla="*/ 0 h 522"/>
                  <a:gd name="T92" fmla="*/ 371 w 371"/>
                  <a:gd name="T93" fmla="*/ 522 h 5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1" h="522">
                    <a:moveTo>
                      <a:pt x="8" y="0"/>
                    </a:moveTo>
                    <a:lnTo>
                      <a:pt x="89" y="6"/>
                    </a:lnTo>
                    <a:lnTo>
                      <a:pt x="144" y="22"/>
                    </a:lnTo>
                    <a:lnTo>
                      <a:pt x="195" y="49"/>
                    </a:lnTo>
                    <a:lnTo>
                      <a:pt x="239" y="88"/>
                    </a:lnTo>
                    <a:lnTo>
                      <a:pt x="277" y="129"/>
                    </a:lnTo>
                    <a:lnTo>
                      <a:pt x="306" y="176"/>
                    </a:lnTo>
                    <a:lnTo>
                      <a:pt x="336" y="239"/>
                    </a:lnTo>
                    <a:lnTo>
                      <a:pt x="358" y="309"/>
                    </a:lnTo>
                    <a:lnTo>
                      <a:pt x="370" y="378"/>
                    </a:lnTo>
                    <a:lnTo>
                      <a:pt x="370" y="420"/>
                    </a:lnTo>
                    <a:lnTo>
                      <a:pt x="365" y="465"/>
                    </a:lnTo>
                    <a:lnTo>
                      <a:pt x="341" y="498"/>
                    </a:lnTo>
                    <a:lnTo>
                      <a:pt x="284" y="516"/>
                    </a:lnTo>
                    <a:lnTo>
                      <a:pt x="232" y="521"/>
                    </a:lnTo>
                    <a:lnTo>
                      <a:pt x="180" y="504"/>
                    </a:lnTo>
                    <a:lnTo>
                      <a:pt x="125" y="461"/>
                    </a:lnTo>
                    <a:lnTo>
                      <a:pt x="104" y="406"/>
                    </a:lnTo>
                    <a:lnTo>
                      <a:pt x="101" y="326"/>
                    </a:lnTo>
                    <a:lnTo>
                      <a:pt x="111" y="277"/>
                    </a:lnTo>
                    <a:lnTo>
                      <a:pt x="132" y="222"/>
                    </a:lnTo>
                    <a:lnTo>
                      <a:pt x="132" y="156"/>
                    </a:lnTo>
                    <a:lnTo>
                      <a:pt x="111" y="115"/>
                    </a:lnTo>
                    <a:lnTo>
                      <a:pt x="72" y="84"/>
                    </a:lnTo>
                    <a:lnTo>
                      <a:pt x="8" y="68"/>
                    </a:lnTo>
                    <a:lnTo>
                      <a:pt x="0" y="38"/>
                    </a:lnTo>
                    <a:lnTo>
                      <a:pt x="7" y="16"/>
                    </a:lnTo>
                    <a:lnTo>
                      <a:pt x="28" y="5"/>
                    </a:lnTo>
                    <a:lnTo>
                      <a:pt x="37" y="0"/>
                    </a:lnTo>
                    <a:lnTo>
                      <a:pt x="8" y="0"/>
                    </a:lnTo>
                  </a:path>
                </a:pathLst>
              </a:custGeom>
              <a:solidFill>
                <a:srgbClr val="000000"/>
              </a:solidFill>
              <a:ln w="9525" cap="rnd">
                <a:noFill/>
                <a:round/>
                <a:headEnd type="none" w="sm" len="sm"/>
                <a:tailEnd type="none" w="sm" len="sm"/>
              </a:ln>
            </p:spPr>
            <p:txBody>
              <a:bodyPr/>
              <a:lstStyle/>
              <a:p>
                <a:endParaRPr lang="es-ES"/>
              </a:p>
            </p:txBody>
          </p:sp>
          <p:sp>
            <p:nvSpPr>
              <p:cNvPr id="32787" name="Freeform 9"/>
              <p:cNvSpPr>
                <a:spLocks/>
              </p:cNvSpPr>
              <p:nvPr/>
            </p:nvSpPr>
            <p:spPr bwMode="auto">
              <a:xfrm>
                <a:off x="4290" y="2464"/>
                <a:ext cx="529" cy="438"/>
              </a:xfrm>
              <a:custGeom>
                <a:avLst/>
                <a:gdLst>
                  <a:gd name="T0" fmla="*/ 520 w 529"/>
                  <a:gd name="T1" fmla="*/ 429 h 438"/>
                  <a:gd name="T2" fmla="*/ 461 w 529"/>
                  <a:gd name="T3" fmla="*/ 437 h 438"/>
                  <a:gd name="T4" fmla="*/ 396 w 529"/>
                  <a:gd name="T5" fmla="*/ 404 h 438"/>
                  <a:gd name="T6" fmla="*/ 315 w 529"/>
                  <a:gd name="T7" fmla="*/ 359 h 438"/>
                  <a:gd name="T8" fmla="*/ 228 w 529"/>
                  <a:gd name="T9" fmla="*/ 280 h 438"/>
                  <a:gd name="T10" fmla="*/ 170 w 529"/>
                  <a:gd name="T11" fmla="*/ 205 h 438"/>
                  <a:gd name="T12" fmla="*/ 127 w 529"/>
                  <a:gd name="T13" fmla="*/ 140 h 438"/>
                  <a:gd name="T14" fmla="*/ 109 w 529"/>
                  <a:gd name="T15" fmla="*/ 90 h 438"/>
                  <a:gd name="T16" fmla="*/ 73 w 529"/>
                  <a:gd name="T17" fmla="*/ 47 h 438"/>
                  <a:gd name="T18" fmla="*/ 15 w 529"/>
                  <a:gd name="T19" fmla="*/ 24 h 438"/>
                  <a:gd name="T20" fmla="*/ 0 w 529"/>
                  <a:gd name="T21" fmla="*/ 7 h 438"/>
                  <a:gd name="T22" fmla="*/ 23 w 529"/>
                  <a:gd name="T23" fmla="*/ 0 h 438"/>
                  <a:gd name="T24" fmla="*/ 73 w 529"/>
                  <a:gd name="T25" fmla="*/ 6 h 438"/>
                  <a:gd name="T26" fmla="*/ 102 w 529"/>
                  <a:gd name="T27" fmla="*/ 24 h 438"/>
                  <a:gd name="T28" fmla="*/ 140 w 529"/>
                  <a:gd name="T29" fmla="*/ 50 h 438"/>
                  <a:gd name="T30" fmla="*/ 154 w 529"/>
                  <a:gd name="T31" fmla="*/ 79 h 438"/>
                  <a:gd name="T32" fmla="*/ 148 w 529"/>
                  <a:gd name="T33" fmla="*/ 107 h 438"/>
                  <a:gd name="T34" fmla="*/ 148 w 529"/>
                  <a:gd name="T35" fmla="*/ 124 h 438"/>
                  <a:gd name="T36" fmla="*/ 176 w 529"/>
                  <a:gd name="T37" fmla="*/ 166 h 438"/>
                  <a:gd name="T38" fmla="*/ 205 w 529"/>
                  <a:gd name="T39" fmla="*/ 208 h 438"/>
                  <a:gd name="T40" fmla="*/ 243 w 529"/>
                  <a:gd name="T41" fmla="*/ 243 h 438"/>
                  <a:gd name="T42" fmla="*/ 286 w 529"/>
                  <a:gd name="T43" fmla="*/ 275 h 438"/>
                  <a:gd name="T44" fmla="*/ 338 w 529"/>
                  <a:gd name="T45" fmla="*/ 313 h 438"/>
                  <a:gd name="T46" fmla="*/ 410 w 529"/>
                  <a:gd name="T47" fmla="*/ 341 h 438"/>
                  <a:gd name="T48" fmla="*/ 461 w 529"/>
                  <a:gd name="T49" fmla="*/ 368 h 438"/>
                  <a:gd name="T50" fmla="*/ 499 w 529"/>
                  <a:gd name="T51" fmla="*/ 390 h 438"/>
                  <a:gd name="T52" fmla="*/ 528 w 529"/>
                  <a:gd name="T53" fmla="*/ 417 h 438"/>
                  <a:gd name="T54" fmla="*/ 520 w 529"/>
                  <a:gd name="T55" fmla="*/ 429 h 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9"/>
                  <a:gd name="T85" fmla="*/ 0 h 438"/>
                  <a:gd name="T86" fmla="*/ 529 w 529"/>
                  <a:gd name="T87" fmla="*/ 438 h 4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9" h="438">
                    <a:moveTo>
                      <a:pt x="520" y="429"/>
                    </a:moveTo>
                    <a:lnTo>
                      <a:pt x="461" y="437"/>
                    </a:lnTo>
                    <a:lnTo>
                      <a:pt x="396" y="404"/>
                    </a:lnTo>
                    <a:lnTo>
                      <a:pt x="315" y="359"/>
                    </a:lnTo>
                    <a:lnTo>
                      <a:pt x="228" y="280"/>
                    </a:lnTo>
                    <a:lnTo>
                      <a:pt x="170" y="205"/>
                    </a:lnTo>
                    <a:lnTo>
                      <a:pt x="127" y="140"/>
                    </a:lnTo>
                    <a:lnTo>
                      <a:pt x="109" y="90"/>
                    </a:lnTo>
                    <a:lnTo>
                      <a:pt x="73" y="47"/>
                    </a:lnTo>
                    <a:lnTo>
                      <a:pt x="15" y="24"/>
                    </a:lnTo>
                    <a:lnTo>
                      <a:pt x="0" y="7"/>
                    </a:lnTo>
                    <a:lnTo>
                      <a:pt x="23" y="0"/>
                    </a:lnTo>
                    <a:lnTo>
                      <a:pt x="73" y="6"/>
                    </a:lnTo>
                    <a:lnTo>
                      <a:pt x="102" y="24"/>
                    </a:lnTo>
                    <a:lnTo>
                      <a:pt x="140" y="50"/>
                    </a:lnTo>
                    <a:lnTo>
                      <a:pt x="154" y="79"/>
                    </a:lnTo>
                    <a:lnTo>
                      <a:pt x="148" y="107"/>
                    </a:lnTo>
                    <a:lnTo>
                      <a:pt x="148" y="124"/>
                    </a:lnTo>
                    <a:lnTo>
                      <a:pt x="176" y="166"/>
                    </a:lnTo>
                    <a:lnTo>
                      <a:pt x="205" y="208"/>
                    </a:lnTo>
                    <a:lnTo>
                      <a:pt x="243" y="243"/>
                    </a:lnTo>
                    <a:lnTo>
                      <a:pt x="286" y="275"/>
                    </a:lnTo>
                    <a:lnTo>
                      <a:pt x="338" y="313"/>
                    </a:lnTo>
                    <a:lnTo>
                      <a:pt x="410" y="341"/>
                    </a:lnTo>
                    <a:lnTo>
                      <a:pt x="461" y="368"/>
                    </a:lnTo>
                    <a:lnTo>
                      <a:pt x="499" y="390"/>
                    </a:lnTo>
                    <a:lnTo>
                      <a:pt x="528" y="417"/>
                    </a:lnTo>
                    <a:lnTo>
                      <a:pt x="520" y="429"/>
                    </a:lnTo>
                  </a:path>
                </a:pathLst>
              </a:custGeom>
              <a:solidFill>
                <a:srgbClr val="000000"/>
              </a:solidFill>
              <a:ln w="9525" cap="rnd">
                <a:noFill/>
                <a:round/>
                <a:headEnd type="none" w="sm" len="sm"/>
                <a:tailEnd type="none" w="sm" len="sm"/>
              </a:ln>
            </p:spPr>
            <p:txBody>
              <a:bodyPr/>
              <a:lstStyle/>
              <a:p>
                <a:endParaRPr lang="es-ES"/>
              </a:p>
            </p:txBody>
          </p:sp>
          <p:sp>
            <p:nvSpPr>
              <p:cNvPr id="32788" name="Freeform 10"/>
              <p:cNvSpPr>
                <a:spLocks/>
              </p:cNvSpPr>
              <p:nvPr/>
            </p:nvSpPr>
            <p:spPr bwMode="auto">
              <a:xfrm>
                <a:off x="4241" y="2933"/>
                <a:ext cx="594" cy="514"/>
              </a:xfrm>
              <a:custGeom>
                <a:avLst/>
                <a:gdLst>
                  <a:gd name="T0" fmla="*/ 525 w 594"/>
                  <a:gd name="T1" fmla="*/ 87 h 514"/>
                  <a:gd name="T2" fmla="*/ 513 w 594"/>
                  <a:gd name="T3" fmla="*/ 60 h 514"/>
                  <a:gd name="T4" fmla="*/ 510 w 594"/>
                  <a:gd name="T5" fmla="*/ 16 h 514"/>
                  <a:gd name="T6" fmla="*/ 535 w 594"/>
                  <a:gd name="T7" fmla="*/ 0 h 514"/>
                  <a:gd name="T8" fmla="*/ 575 w 594"/>
                  <a:gd name="T9" fmla="*/ 6 h 514"/>
                  <a:gd name="T10" fmla="*/ 593 w 594"/>
                  <a:gd name="T11" fmla="*/ 40 h 514"/>
                  <a:gd name="T12" fmla="*/ 593 w 594"/>
                  <a:gd name="T13" fmla="*/ 78 h 514"/>
                  <a:gd name="T14" fmla="*/ 585 w 594"/>
                  <a:gd name="T15" fmla="*/ 156 h 514"/>
                  <a:gd name="T16" fmla="*/ 568 w 594"/>
                  <a:gd name="T17" fmla="*/ 226 h 514"/>
                  <a:gd name="T18" fmla="*/ 532 w 594"/>
                  <a:gd name="T19" fmla="*/ 292 h 514"/>
                  <a:gd name="T20" fmla="*/ 432 w 594"/>
                  <a:gd name="T21" fmla="*/ 347 h 514"/>
                  <a:gd name="T22" fmla="*/ 313 w 594"/>
                  <a:gd name="T23" fmla="*/ 371 h 514"/>
                  <a:gd name="T24" fmla="*/ 196 w 594"/>
                  <a:gd name="T25" fmla="*/ 391 h 514"/>
                  <a:gd name="T26" fmla="*/ 137 w 594"/>
                  <a:gd name="T27" fmla="*/ 410 h 514"/>
                  <a:gd name="T28" fmla="*/ 130 w 594"/>
                  <a:gd name="T29" fmla="*/ 452 h 514"/>
                  <a:gd name="T30" fmla="*/ 137 w 594"/>
                  <a:gd name="T31" fmla="*/ 504 h 514"/>
                  <a:gd name="T32" fmla="*/ 115 w 594"/>
                  <a:gd name="T33" fmla="*/ 513 h 514"/>
                  <a:gd name="T34" fmla="*/ 108 w 594"/>
                  <a:gd name="T35" fmla="*/ 460 h 514"/>
                  <a:gd name="T36" fmla="*/ 96 w 594"/>
                  <a:gd name="T37" fmla="*/ 457 h 514"/>
                  <a:gd name="T38" fmla="*/ 53 w 594"/>
                  <a:gd name="T39" fmla="*/ 507 h 514"/>
                  <a:gd name="T40" fmla="*/ 43 w 594"/>
                  <a:gd name="T41" fmla="*/ 492 h 514"/>
                  <a:gd name="T42" fmla="*/ 60 w 594"/>
                  <a:gd name="T43" fmla="*/ 464 h 514"/>
                  <a:gd name="T44" fmla="*/ 82 w 594"/>
                  <a:gd name="T45" fmla="*/ 437 h 514"/>
                  <a:gd name="T46" fmla="*/ 79 w 594"/>
                  <a:gd name="T47" fmla="*/ 432 h 514"/>
                  <a:gd name="T48" fmla="*/ 1 w 594"/>
                  <a:gd name="T49" fmla="*/ 437 h 514"/>
                  <a:gd name="T50" fmla="*/ 0 w 594"/>
                  <a:gd name="T51" fmla="*/ 426 h 514"/>
                  <a:gd name="T52" fmla="*/ 1 w 594"/>
                  <a:gd name="T53" fmla="*/ 420 h 514"/>
                  <a:gd name="T54" fmla="*/ 75 w 594"/>
                  <a:gd name="T55" fmla="*/ 414 h 514"/>
                  <a:gd name="T56" fmla="*/ 82 w 594"/>
                  <a:gd name="T57" fmla="*/ 405 h 514"/>
                  <a:gd name="T58" fmla="*/ 24 w 594"/>
                  <a:gd name="T59" fmla="*/ 374 h 514"/>
                  <a:gd name="T60" fmla="*/ 24 w 594"/>
                  <a:gd name="T61" fmla="*/ 369 h 514"/>
                  <a:gd name="T62" fmla="*/ 43 w 594"/>
                  <a:gd name="T63" fmla="*/ 364 h 514"/>
                  <a:gd name="T64" fmla="*/ 89 w 594"/>
                  <a:gd name="T65" fmla="*/ 388 h 514"/>
                  <a:gd name="T66" fmla="*/ 130 w 594"/>
                  <a:gd name="T67" fmla="*/ 388 h 514"/>
                  <a:gd name="T68" fmla="*/ 192 w 594"/>
                  <a:gd name="T69" fmla="*/ 369 h 514"/>
                  <a:gd name="T70" fmla="*/ 279 w 594"/>
                  <a:gd name="T71" fmla="*/ 358 h 514"/>
                  <a:gd name="T72" fmla="*/ 386 w 594"/>
                  <a:gd name="T73" fmla="*/ 336 h 514"/>
                  <a:gd name="T74" fmla="*/ 452 w 594"/>
                  <a:gd name="T75" fmla="*/ 299 h 514"/>
                  <a:gd name="T76" fmla="*/ 491 w 594"/>
                  <a:gd name="T77" fmla="*/ 261 h 514"/>
                  <a:gd name="T78" fmla="*/ 517 w 594"/>
                  <a:gd name="T79" fmla="*/ 194 h 514"/>
                  <a:gd name="T80" fmla="*/ 525 w 594"/>
                  <a:gd name="T81" fmla="*/ 128 h 514"/>
                  <a:gd name="T82" fmla="*/ 525 w 594"/>
                  <a:gd name="T83" fmla="*/ 73 h 514"/>
                  <a:gd name="T84" fmla="*/ 520 w 594"/>
                  <a:gd name="T85" fmla="*/ 68 h 514"/>
                  <a:gd name="T86" fmla="*/ 525 w 594"/>
                  <a:gd name="T87" fmla="*/ 87 h 5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514"/>
                  <a:gd name="T134" fmla="*/ 594 w 594"/>
                  <a:gd name="T135" fmla="*/ 514 h 5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514">
                    <a:moveTo>
                      <a:pt x="525" y="87"/>
                    </a:moveTo>
                    <a:lnTo>
                      <a:pt x="513" y="60"/>
                    </a:lnTo>
                    <a:lnTo>
                      <a:pt x="510" y="16"/>
                    </a:lnTo>
                    <a:lnTo>
                      <a:pt x="535" y="0"/>
                    </a:lnTo>
                    <a:lnTo>
                      <a:pt x="575" y="6"/>
                    </a:lnTo>
                    <a:lnTo>
                      <a:pt x="593" y="40"/>
                    </a:lnTo>
                    <a:lnTo>
                      <a:pt x="593" y="78"/>
                    </a:lnTo>
                    <a:lnTo>
                      <a:pt x="585" y="156"/>
                    </a:lnTo>
                    <a:lnTo>
                      <a:pt x="568" y="226"/>
                    </a:lnTo>
                    <a:lnTo>
                      <a:pt x="532" y="292"/>
                    </a:lnTo>
                    <a:lnTo>
                      <a:pt x="432" y="347"/>
                    </a:lnTo>
                    <a:lnTo>
                      <a:pt x="313" y="371"/>
                    </a:lnTo>
                    <a:lnTo>
                      <a:pt x="196" y="391"/>
                    </a:lnTo>
                    <a:lnTo>
                      <a:pt x="137" y="410"/>
                    </a:lnTo>
                    <a:lnTo>
                      <a:pt x="130" y="452"/>
                    </a:lnTo>
                    <a:lnTo>
                      <a:pt x="137" y="504"/>
                    </a:lnTo>
                    <a:lnTo>
                      <a:pt x="115" y="513"/>
                    </a:lnTo>
                    <a:lnTo>
                      <a:pt x="108" y="460"/>
                    </a:lnTo>
                    <a:lnTo>
                      <a:pt x="96" y="457"/>
                    </a:lnTo>
                    <a:lnTo>
                      <a:pt x="53" y="507"/>
                    </a:lnTo>
                    <a:lnTo>
                      <a:pt x="43" y="492"/>
                    </a:lnTo>
                    <a:lnTo>
                      <a:pt x="60" y="464"/>
                    </a:lnTo>
                    <a:lnTo>
                      <a:pt x="82" y="437"/>
                    </a:lnTo>
                    <a:lnTo>
                      <a:pt x="79" y="432"/>
                    </a:lnTo>
                    <a:lnTo>
                      <a:pt x="1" y="437"/>
                    </a:lnTo>
                    <a:lnTo>
                      <a:pt x="0" y="426"/>
                    </a:lnTo>
                    <a:lnTo>
                      <a:pt x="1" y="420"/>
                    </a:lnTo>
                    <a:lnTo>
                      <a:pt x="75" y="414"/>
                    </a:lnTo>
                    <a:lnTo>
                      <a:pt x="82" y="405"/>
                    </a:lnTo>
                    <a:lnTo>
                      <a:pt x="24" y="374"/>
                    </a:lnTo>
                    <a:lnTo>
                      <a:pt x="24" y="369"/>
                    </a:lnTo>
                    <a:lnTo>
                      <a:pt x="43" y="364"/>
                    </a:lnTo>
                    <a:lnTo>
                      <a:pt x="89" y="388"/>
                    </a:lnTo>
                    <a:lnTo>
                      <a:pt x="130" y="388"/>
                    </a:lnTo>
                    <a:lnTo>
                      <a:pt x="192" y="369"/>
                    </a:lnTo>
                    <a:lnTo>
                      <a:pt x="279" y="358"/>
                    </a:lnTo>
                    <a:lnTo>
                      <a:pt x="386" y="336"/>
                    </a:lnTo>
                    <a:lnTo>
                      <a:pt x="452" y="299"/>
                    </a:lnTo>
                    <a:lnTo>
                      <a:pt x="491" y="261"/>
                    </a:lnTo>
                    <a:lnTo>
                      <a:pt x="517" y="194"/>
                    </a:lnTo>
                    <a:lnTo>
                      <a:pt x="525" y="128"/>
                    </a:lnTo>
                    <a:lnTo>
                      <a:pt x="525" y="73"/>
                    </a:lnTo>
                    <a:lnTo>
                      <a:pt x="520" y="68"/>
                    </a:lnTo>
                    <a:lnTo>
                      <a:pt x="525" y="87"/>
                    </a:lnTo>
                  </a:path>
                </a:pathLst>
              </a:custGeom>
              <a:solidFill>
                <a:srgbClr val="000000"/>
              </a:solidFill>
              <a:ln w="9525" cap="rnd">
                <a:noFill/>
                <a:round/>
                <a:headEnd type="none" w="sm" len="sm"/>
                <a:tailEnd type="none" w="sm" len="sm"/>
              </a:ln>
            </p:spPr>
            <p:txBody>
              <a:bodyPr/>
              <a:lstStyle/>
              <a:p>
                <a:endParaRPr lang="es-ES"/>
              </a:p>
            </p:txBody>
          </p:sp>
          <p:sp>
            <p:nvSpPr>
              <p:cNvPr id="32789" name="Freeform 11"/>
              <p:cNvSpPr>
                <a:spLocks/>
              </p:cNvSpPr>
              <p:nvPr/>
            </p:nvSpPr>
            <p:spPr bwMode="auto">
              <a:xfrm>
                <a:off x="4971" y="3274"/>
                <a:ext cx="296" cy="572"/>
              </a:xfrm>
              <a:custGeom>
                <a:avLst/>
                <a:gdLst>
                  <a:gd name="T0" fmla="*/ 24 w 296"/>
                  <a:gd name="T1" fmla="*/ 81 h 572"/>
                  <a:gd name="T2" fmla="*/ 0 w 296"/>
                  <a:gd name="T3" fmla="*/ 28 h 572"/>
                  <a:gd name="T4" fmla="*/ 31 w 296"/>
                  <a:gd name="T5" fmla="*/ 0 h 572"/>
                  <a:gd name="T6" fmla="*/ 75 w 296"/>
                  <a:gd name="T7" fmla="*/ 5 h 572"/>
                  <a:gd name="T8" fmla="*/ 146 w 296"/>
                  <a:gd name="T9" fmla="*/ 67 h 572"/>
                  <a:gd name="T10" fmla="*/ 203 w 296"/>
                  <a:gd name="T11" fmla="*/ 137 h 572"/>
                  <a:gd name="T12" fmla="*/ 242 w 296"/>
                  <a:gd name="T13" fmla="*/ 198 h 572"/>
                  <a:gd name="T14" fmla="*/ 257 w 296"/>
                  <a:gd name="T15" fmla="*/ 238 h 572"/>
                  <a:gd name="T16" fmla="*/ 254 w 296"/>
                  <a:gd name="T17" fmla="*/ 277 h 572"/>
                  <a:gd name="T18" fmla="*/ 218 w 296"/>
                  <a:gd name="T19" fmla="*/ 353 h 572"/>
                  <a:gd name="T20" fmla="*/ 174 w 296"/>
                  <a:gd name="T21" fmla="*/ 399 h 572"/>
                  <a:gd name="T22" fmla="*/ 153 w 296"/>
                  <a:gd name="T23" fmla="*/ 435 h 572"/>
                  <a:gd name="T24" fmla="*/ 146 w 296"/>
                  <a:gd name="T25" fmla="*/ 475 h 572"/>
                  <a:gd name="T26" fmla="*/ 174 w 296"/>
                  <a:gd name="T27" fmla="*/ 486 h 572"/>
                  <a:gd name="T28" fmla="*/ 264 w 296"/>
                  <a:gd name="T29" fmla="*/ 510 h 572"/>
                  <a:gd name="T30" fmla="*/ 295 w 296"/>
                  <a:gd name="T31" fmla="*/ 538 h 572"/>
                  <a:gd name="T32" fmla="*/ 283 w 296"/>
                  <a:gd name="T33" fmla="*/ 558 h 572"/>
                  <a:gd name="T34" fmla="*/ 257 w 296"/>
                  <a:gd name="T35" fmla="*/ 571 h 572"/>
                  <a:gd name="T36" fmla="*/ 232 w 296"/>
                  <a:gd name="T37" fmla="*/ 548 h 572"/>
                  <a:gd name="T38" fmla="*/ 196 w 296"/>
                  <a:gd name="T39" fmla="*/ 530 h 572"/>
                  <a:gd name="T40" fmla="*/ 147 w 296"/>
                  <a:gd name="T41" fmla="*/ 504 h 572"/>
                  <a:gd name="T42" fmla="*/ 102 w 296"/>
                  <a:gd name="T43" fmla="*/ 497 h 572"/>
                  <a:gd name="T44" fmla="*/ 75 w 296"/>
                  <a:gd name="T45" fmla="*/ 492 h 572"/>
                  <a:gd name="T46" fmla="*/ 75 w 296"/>
                  <a:gd name="T47" fmla="*/ 469 h 572"/>
                  <a:gd name="T48" fmla="*/ 109 w 296"/>
                  <a:gd name="T49" fmla="*/ 443 h 572"/>
                  <a:gd name="T50" fmla="*/ 140 w 296"/>
                  <a:gd name="T51" fmla="*/ 382 h 572"/>
                  <a:gd name="T52" fmla="*/ 174 w 296"/>
                  <a:gd name="T53" fmla="*/ 338 h 572"/>
                  <a:gd name="T54" fmla="*/ 196 w 296"/>
                  <a:gd name="T55" fmla="*/ 292 h 572"/>
                  <a:gd name="T56" fmla="*/ 199 w 296"/>
                  <a:gd name="T57" fmla="*/ 255 h 572"/>
                  <a:gd name="T58" fmla="*/ 192 w 296"/>
                  <a:gd name="T59" fmla="*/ 226 h 572"/>
                  <a:gd name="T60" fmla="*/ 154 w 296"/>
                  <a:gd name="T61" fmla="*/ 172 h 572"/>
                  <a:gd name="T62" fmla="*/ 109 w 296"/>
                  <a:gd name="T63" fmla="*/ 134 h 572"/>
                  <a:gd name="T64" fmla="*/ 79 w 296"/>
                  <a:gd name="T65" fmla="*/ 109 h 572"/>
                  <a:gd name="T66" fmla="*/ 24 w 296"/>
                  <a:gd name="T67" fmla="*/ 81 h 5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6"/>
                  <a:gd name="T103" fmla="*/ 0 h 572"/>
                  <a:gd name="T104" fmla="*/ 296 w 296"/>
                  <a:gd name="T105" fmla="*/ 572 h 5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6" h="572">
                    <a:moveTo>
                      <a:pt x="24" y="81"/>
                    </a:moveTo>
                    <a:lnTo>
                      <a:pt x="0" y="28"/>
                    </a:lnTo>
                    <a:lnTo>
                      <a:pt x="31" y="0"/>
                    </a:lnTo>
                    <a:lnTo>
                      <a:pt x="75" y="5"/>
                    </a:lnTo>
                    <a:lnTo>
                      <a:pt x="146" y="67"/>
                    </a:lnTo>
                    <a:lnTo>
                      <a:pt x="203" y="137"/>
                    </a:lnTo>
                    <a:lnTo>
                      <a:pt x="242" y="198"/>
                    </a:lnTo>
                    <a:lnTo>
                      <a:pt x="257" y="238"/>
                    </a:lnTo>
                    <a:lnTo>
                      <a:pt x="254" y="277"/>
                    </a:lnTo>
                    <a:lnTo>
                      <a:pt x="218" y="353"/>
                    </a:lnTo>
                    <a:lnTo>
                      <a:pt x="174" y="399"/>
                    </a:lnTo>
                    <a:lnTo>
                      <a:pt x="153" y="435"/>
                    </a:lnTo>
                    <a:lnTo>
                      <a:pt x="146" y="475"/>
                    </a:lnTo>
                    <a:lnTo>
                      <a:pt x="174" y="486"/>
                    </a:lnTo>
                    <a:lnTo>
                      <a:pt x="264" y="510"/>
                    </a:lnTo>
                    <a:lnTo>
                      <a:pt x="295" y="538"/>
                    </a:lnTo>
                    <a:lnTo>
                      <a:pt x="283" y="558"/>
                    </a:lnTo>
                    <a:lnTo>
                      <a:pt x="257" y="571"/>
                    </a:lnTo>
                    <a:lnTo>
                      <a:pt x="232" y="548"/>
                    </a:lnTo>
                    <a:lnTo>
                      <a:pt x="196" y="530"/>
                    </a:lnTo>
                    <a:lnTo>
                      <a:pt x="147" y="504"/>
                    </a:lnTo>
                    <a:lnTo>
                      <a:pt x="102" y="497"/>
                    </a:lnTo>
                    <a:lnTo>
                      <a:pt x="75" y="492"/>
                    </a:lnTo>
                    <a:lnTo>
                      <a:pt x="75" y="469"/>
                    </a:lnTo>
                    <a:lnTo>
                      <a:pt x="109" y="443"/>
                    </a:lnTo>
                    <a:lnTo>
                      <a:pt x="140" y="382"/>
                    </a:lnTo>
                    <a:lnTo>
                      <a:pt x="174" y="338"/>
                    </a:lnTo>
                    <a:lnTo>
                      <a:pt x="196" y="292"/>
                    </a:lnTo>
                    <a:lnTo>
                      <a:pt x="199" y="255"/>
                    </a:lnTo>
                    <a:lnTo>
                      <a:pt x="192" y="226"/>
                    </a:lnTo>
                    <a:lnTo>
                      <a:pt x="154" y="172"/>
                    </a:lnTo>
                    <a:lnTo>
                      <a:pt x="109" y="134"/>
                    </a:lnTo>
                    <a:lnTo>
                      <a:pt x="79" y="109"/>
                    </a:lnTo>
                    <a:lnTo>
                      <a:pt x="24" y="81"/>
                    </a:lnTo>
                  </a:path>
                </a:pathLst>
              </a:custGeom>
              <a:solidFill>
                <a:srgbClr val="000000"/>
              </a:solidFill>
              <a:ln w="9525" cap="rnd">
                <a:noFill/>
                <a:round/>
                <a:headEnd type="none" w="sm" len="sm"/>
                <a:tailEnd type="none" w="sm" len="sm"/>
              </a:ln>
            </p:spPr>
            <p:txBody>
              <a:bodyPr/>
              <a:lstStyle/>
              <a:p>
                <a:endParaRPr lang="es-ES"/>
              </a:p>
            </p:txBody>
          </p:sp>
          <p:sp>
            <p:nvSpPr>
              <p:cNvPr id="32790" name="Freeform 12"/>
              <p:cNvSpPr>
                <a:spLocks/>
              </p:cNvSpPr>
              <p:nvPr/>
            </p:nvSpPr>
            <p:spPr bwMode="auto">
              <a:xfrm>
                <a:off x="4652" y="3302"/>
                <a:ext cx="293" cy="483"/>
              </a:xfrm>
              <a:custGeom>
                <a:avLst/>
                <a:gdLst>
                  <a:gd name="T0" fmla="*/ 153 w 293"/>
                  <a:gd name="T1" fmla="*/ 98 h 483"/>
                  <a:gd name="T2" fmla="*/ 196 w 293"/>
                  <a:gd name="T3" fmla="*/ 38 h 483"/>
                  <a:gd name="T4" fmla="*/ 239 w 293"/>
                  <a:gd name="T5" fmla="*/ 0 h 483"/>
                  <a:gd name="T6" fmla="*/ 267 w 293"/>
                  <a:gd name="T7" fmla="*/ 0 h 483"/>
                  <a:gd name="T8" fmla="*/ 292 w 293"/>
                  <a:gd name="T9" fmla="*/ 10 h 483"/>
                  <a:gd name="T10" fmla="*/ 289 w 293"/>
                  <a:gd name="T11" fmla="*/ 46 h 483"/>
                  <a:gd name="T12" fmla="*/ 260 w 293"/>
                  <a:gd name="T13" fmla="*/ 78 h 483"/>
                  <a:gd name="T14" fmla="*/ 216 w 293"/>
                  <a:gd name="T15" fmla="*/ 110 h 483"/>
                  <a:gd name="T16" fmla="*/ 189 w 293"/>
                  <a:gd name="T17" fmla="*/ 167 h 483"/>
                  <a:gd name="T18" fmla="*/ 179 w 293"/>
                  <a:gd name="T19" fmla="*/ 188 h 483"/>
                  <a:gd name="T20" fmla="*/ 182 w 293"/>
                  <a:gd name="T21" fmla="*/ 232 h 483"/>
                  <a:gd name="T22" fmla="*/ 225 w 293"/>
                  <a:gd name="T23" fmla="*/ 319 h 483"/>
                  <a:gd name="T24" fmla="*/ 260 w 293"/>
                  <a:gd name="T25" fmla="*/ 396 h 483"/>
                  <a:gd name="T26" fmla="*/ 289 w 293"/>
                  <a:gd name="T27" fmla="*/ 431 h 483"/>
                  <a:gd name="T28" fmla="*/ 283 w 293"/>
                  <a:gd name="T29" fmla="*/ 457 h 483"/>
                  <a:gd name="T30" fmla="*/ 254 w 293"/>
                  <a:gd name="T31" fmla="*/ 462 h 483"/>
                  <a:gd name="T32" fmla="*/ 189 w 293"/>
                  <a:gd name="T33" fmla="*/ 453 h 483"/>
                  <a:gd name="T34" fmla="*/ 157 w 293"/>
                  <a:gd name="T35" fmla="*/ 453 h 483"/>
                  <a:gd name="T36" fmla="*/ 106 w 293"/>
                  <a:gd name="T37" fmla="*/ 470 h 483"/>
                  <a:gd name="T38" fmla="*/ 56 w 293"/>
                  <a:gd name="T39" fmla="*/ 482 h 483"/>
                  <a:gd name="T40" fmla="*/ 27 w 293"/>
                  <a:gd name="T41" fmla="*/ 476 h 483"/>
                  <a:gd name="T42" fmla="*/ 0 w 293"/>
                  <a:gd name="T43" fmla="*/ 453 h 483"/>
                  <a:gd name="T44" fmla="*/ 56 w 293"/>
                  <a:gd name="T45" fmla="*/ 440 h 483"/>
                  <a:gd name="T46" fmla="*/ 117 w 293"/>
                  <a:gd name="T47" fmla="*/ 431 h 483"/>
                  <a:gd name="T48" fmla="*/ 179 w 293"/>
                  <a:gd name="T49" fmla="*/ 431 h 483"/>
                  <a:gd name="T50" fmla="*/ 216 w 293"/>
                  <a:gd name="T51" fmla="*/ 434 h 483"/>
                  <a:gd name="T52" fmla="*/ 238 w 293"/>
                  <a:gd name="T53" fmla="*/ 434 h 483"/>
                  <a:gd name="T54" fmla="*/ 232 w 293"/>
                  <a:gd name="T55" fmla="*/ 413 h 483"/>
                  <a:gd name="T56" fmla="*/ 193 w 293"/>
                  <a:gd name="T57" fmla="*/ 338 h 483"/>
                  <a:gd name="T58" fmla="*/ 157 w 293"/>
                  <a:gd name="T59" fmla="*/ 260 h 483"/>
                  <a:gd name="T60" fmla="*/ 143 w 293"/>
                  <a:gd name="T61" fmla="*/ 216 h 483"/>
                  <a:gd name="T62" fmla="*/ 138 w 293"/>
                  <a:gd name="T63" fmla="*/ 167 h 483"/>
                  <a:gd name="T64" fmla="*/ 143 w 293"/>
                  <a:gd name="T65" fmla="*/ 131 h 483"/>
                  <a:gd name="T66" fmla="*/ 153 w 293"/>
                  <a:gd name="T67" fmla="*/ 98 h 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83"/>
                  <a:gd name="T104" fmla="*/ 293 w 293"/>
                  <a:gd name="T105" fmla="*/ 483 h 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83">
                    <a:moveTo>
                      <a:pt x="153" y="98"/>
                    </a:moveTo>
                    <a:lnTo>
                      <a:pt x="196" y="38"/>
                    </a:lnTo>
                    <a:lnTo>
                      <a:pt x="239" y="0"/>
                    </a:lnTo>
                    <a:lnTo>
                      <a:pt x="267" y="0"/>
                    </a:lnTo>
                    <a:lnTo>
                      <a:pt x="292" y="10"/>
                    </a:lnTo>
                    <a:lnTo>
                      <a:pt x="289" y="46"/>
                    </a:lnTo>
                    <a:lnTo>
                      <a:pt x="260" y="78"/>
                    </a:lnTo>
                    <a:lnTo>
                      <a:pt x="216" y="110"/>
                    </a:lnTo>
                    <a:lnTo>
                      <a:pt x="189" y="167"/>
                    </a:lnTo>
                    <a:lnTo>
                      <a:pt x="179" y="188"/>
                    </a:lnTo>
                    <a:lnTo>
                      <a:pt x="182" y="232"/>
                    </a:lnTo>
                    <a:lnTo>
                      <a:pt x="225" y="319"/>
                    </a:lnTo>
                    <a:lnTo>
                      <a:pt x="260" y="396"/>
                    </a:lnTo>
                    <a:lnTo>
                      <a:pt x="289" y="431"/>
                    </a:lnTo>
                    <a:lnTo>
                      <a:pt x="283" y="457"/>
                    </a:lnTo>
                    <a:lnTo>
                      <a:pt x="254" y="462"/>
                    </a:lnTo>
                    <a:lnTo>
                      <a:pt x="189" y="453"/>
                    </a:lnTo>
                    <a:lnTo>
                      <a:pt x="157" y="453"/>
                    </a:lnTo>
                    <a:lnTo>
                      <a:pt x="106" y="470"/>
                    </a:lnTo>
                    <a:lnTo>
                      <a:pt x="56" y="482"/>
                    </a:lnTo>
                    <a:lnTo>
                      <a:pt x="27" y="476"/>
                    </a:lnTo>
                    <a:lnTo>
                      <a:pt x="0" y="453"/>
                    </a:lnTo>
                    <a:lnTo>
                      <a:pt x="56" y="440"/>
                    </a:lnTo>
                    <a:lnTo>
                      <a:pt x="117" y="431"/>
                    </a:lnTo>
                    <a:lnTo>
                      <a:pt x="179" y="431"/>
                    </a:lnTo>
                    <a:lnTo>
                      <a:pt x="216" y="434"/>
                    </a:lnTo>
                    <a:lnTo>
                      <a:pt x="238" y="434"/>
                    </a:lnTo>
                    <a:lnTo>
                      <a:pt x="232" y="413"/>
                    </a:lnTo>
                    <a:lnTo>
                      <a:pt x="193" y="338"/>
                    </a:lnTo>
                    <a:lnTo>
                      <a:pt x="157" y="260"/>
                    </a:lnTo>
                    <a:lnTo>
                      <a:pt x="143" y="216"/>
                    </a:lnTo>
                    <a:lnTo>
                      <a:pt x="138" y="167"/>
                    </a:lnTo>
                    <a:lnTo>
                      <a:pt x="143" y="131"/>
                    </a:lnTo>
                    <a:lnTo>
                      <a:pt x="153" y="98"/>
                    </a:lnTo>
                  </a:path>
                </a:pathLst>
              </a:custGeom>
              <a:solidFill>
                <a:srgbClr val="000000"/>
              </a:solidFill>
              <a:ln w="9525" cap="rnd">
                <a:noFill/>
                <a:round/>
                <a:headEnd type="none" w="sm" len="sm"/>
                <a:tailEnd type="none" w="sm" len="sm"/>
              </a:ln>
            </p:spPr>
            <p:txBody>
              <a:bodyPr/>
              <a:lstStyle/>
              <a:p>
                <a:endParaRPr lang="es-ES"/>
              </a:p>
            </p:txBody>
          </p:sp>
        </p:grpSp>
        <p:grpSp>
          <p:nvGrpSpPr>
            <p:cNvPr id="32776" name="Group 13"/>
            <p:cNvGrpSpPr>
              <a:grpSpLocks/>
            </p:cNvGrpSpPr>
            <p:nvPr/>
          </p:nvGrpSpPr>
          <p:grpSpPr bwMode="auto">
            <a:xfrm>
              <a:off x="3696" y="2400"/>
              <a:ext cx="760" cy="1252"/>
              <a:chOff x="3696" y="2400"/>
              <a:chExt cx="760" cy="1252"/>
            </a:xfrm>
          </p:grpSpPr>
          <p:sp>
            <p:nvSpPr>
              <p:cNvPr id="32777" name="Freeform 14"/>
              <p:cNvSpPr>
                <a:spLocks/>
              </p:cNvSpPr>
              <p:nvPr/>
            </p:nvSpPr>
            <p:spPr bwMode="auto">
              <a:xfrm>
                <a:off x="3696" y="2400"/>
                <a:ext cx="760" cy="952"/>
              </a:xfrm>
              <a:custGeom>
                <a:avLst/>
                <a:gdLst>
                  <a:gd name="T0" fmla="*/ 117 w 760"/>
                  <a:gd name="T1" fmla="*/ 625 h 952"/>
                  <a:gd name="T2" fmla="*/ 83 w 760"/>
                  <a:gd name="T3" fmla="*/ 572 h 952"/>
                  <a:gd name="T4" fmla="*/ 41 w 760"/>
                  <a:gd name="T5" fmla="*/ 507 h 952"/>
                  <a:gd name="T6" fmla="*/ 14 w 760"/>
                  <a:gd name="T7" fmla="*/ 454 h 952"/>
                  <a:gd name="T8" fmla="*/ 0 w 760"/>
                  <a:gd name="T9" fmla="*/ 386 h 952"/>
                  <a:gd name="T10" fmla="*/ 0 w 760"/>
                  <a:gd name="T11" fmla="*/ 329 h 952"/>
                  <a:gd name="T12" fmla="*/ 14 w 760"/>
                  <a:gd name="T13" fmla="*/ 246 h 952"/>
                  <a:gd name="T14" fmla="*/ 45 w 760"/>
                  <a:gd name="T15" fmla="*/ 180 h 952"/>
                  <a:gd name="T16" fmla="*/ 97 w 760"/>
                  <a:gd name="T17" fmla="*/ 113 h 952"/>
                  <a:gd name="T18" fmla="*/ 167 w 760"/>
                  <a:gd name="T19" fmla="*/ 64 h 952"/>
                  <a:gd name="T20" fmla="*/ 227 w 760"/>
                  <a:gd name="T21" fmla="*/ 33 h 952"/>
                  <a:gd name="T22" fmla="*/ 295 w 760"/>
                  <a:gd name="T23" fmla="*/ 10 h 952"/>
                  <a:gd name="T24" fmla="*/ 391 w 760"/>
                  <a:gd name="T25" fmla="*/ 0 h 952"/>
                  <a:gd name="T26" fmla="*/ 479 w 760"/>
                  <a:gd name="T27" fmla="*/ 10 h 952"/>
                  <a:gd name="T28" fmla="*/ 535 w 760"/>
                  <a:gd name="T29" fmla="*/ 29 h 952"/>
                  <a:gd name="T30" fmla="*/ 596 w 760"/>
                  <a:gd name="T31" fmla="*/ 60 h 952"/>
                  <a:gd name="T32" fmla="*/ 642 w 760"/>
                  <a:gd name="T33" fmla="*/ 94 h 952"/>
                  <a:gd name="T34" fmla="*/ 684 w 760"/>
                  <a:gd name="T35" fmla="*/ 138 h 952"/>
                  <a:gd name="T36" fmla="*/ 711 w 760"/>
                  <a:gd name="T37" fmla="*/ 177 h 952"/>
                  <a:gd name="T38" fmla="*/ 733 w 760"/>
                  <a:gd name="T39" fmla="*/ 222 h 952"/>
                  <a:gd name="T40" fmla="*/ 748 w 760"/>
                  <a:gd name="T41" fmla="*/ 272 h 952"/>
                  <a:gd name="T42" fmla="*/ 759 w 760"/>
                  <a:gd name="T43" fmla="*/ 329 h 952"/>
                  <a:gd name="T44" fmla="*/ 755 w 760"/>
                  <a:gd name="T45" fmla="*/ 391 h 952"/>
                  <a:gd name="T46" fmla="*/ 736 w 760"/>
                  <a:gd name="T47" fmla="*/ 446 h 952"/>
                  <a:gd name="T48" fmla="*/ 711 w 760"/>
                  <a:gd name="T49" fmla="*/ 511 h 952"/>
                  <a:gd name="T50" fmla="*/ 668 w 760"/>
                  <a:gd name="T51" fmla="*/ 579 h 952"/>
                  <a:gd name="T52" fmla="*/ 645 w 760"/>
                  <a:gd name="T53" fmla="*/ 625 h 952"/>
                  <a:gd name="T54" fmla="*/ 623 w 760"/>
                  <a:gd name="T55" fmla="*/ 682 h 952"/>
                  <a:gd name="T56" fmla="*/ 599 w 760"/>
                  <a:gd name="T57" fmla="*/ 749 h 952"/>
                  <a:gd name="T58" fmla="*/ 584 w 760"/>
                  <a:gd name="T59" fmla="*/ 807 h 952"/>
                  <a:gd name="T60" fmla="*/ 573 w 760"/>
                  <a:gd name="T61" fmla="*/ 872 h 952"/>
                  <a:gd name="T62" fmla="*/ 573 w 760"/>
                  <a:gd name="T63" fmla="*/ 951 h 952"/>
                  <a:gd name="T64" fmla="*/ 216 w 760"/>
                  <a:gd name="T65" fmla="*/ 951 h 952"/>
                  <a:gd name="T66" fmla="*/ 216 w 760"/>
                  <a:gd name="T67" fmla="*/ 887 h 952"/>
                  <a:gd name="T68" fmla="*/ 197 w 760"/>
                  <a:gd name="T69" fmla="*/ 803 h 952"/>
                  <a:gd name="T70" fmla="*/ 175 w 760"/>
                  <a:gd name="T71" fmla="*/ 742 h 952"/>
                  <a:gd name="T72" fmla="*/ 147 w 760"/>
                  <a:gd name="T73" fmla="*/ 679 h 952"/>
                  <a:gd name="T74" fmla="*/ 117 w 760"/>
                  <a:gd name="T75" fmla="*/ 625 h 9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0"/>
                  <a:gd name="T115" fmla="*/ 0 h 952"/>
                  <a:gd name="T116" fmla="*/ 760 w 760"/>
                  <a:gd name="T117" fmla="*/ 952 h 9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0" h="952">
                    <a:moveTo>
                      <a:pt x="117" y="625"/>
                    </a:moveTo>
                    <a:lnTo>
                      <a:pt x="83" y="572"/>
                    </a:lnTo>
                    <a:lnTo>
                      <a:pt x="41" y="507"/>
                    </a:lnTo>
                    <a:lnTo>
                      <a:pt x="14" y="454"/>
                    </a:lnTo>
                    <a:lnTo>
                      <a:pt x="0" y="386"/>
                    </a:lnTo>
                    <a:lnTo>
                      <a:pt x="0" y="329"/>
                    </a:lnTo>
                    <a:lnTo>
                      <a:pt x="14" y="246"/>
                    </a:lnTo>
                    <a:lnTo>
                      <a:pt x="45" y="180"/>
                    </a:lnTo>
                    <a:lnTo>
                      <a:pt x="97" y="113"/>
                    </a:lnTo>
                    <a:lnTo>
                      <a:pt x="167" y="64"/>
                    </a:lnTo>
                    <a:lnTo>
                      <a:pt x="227" y="33"/>
                    </a:lnTo>
                    <a:lnTo>
                      <a:pt x="295" y="10"/>
                    </a:lnTo>
                    <a:lnTo>
                      <a:pt x="391" y="0"/>
                    </a:lnTo>
                    <a:lnTo>
                      <a:pt x="479" y="10"/>
                    </a:lnTo>
                    <a:lnTo>
                      <a:pt x="535" y="29"/>
                    </a:lnTo>
                    <a:lnTo>
                      <a:pt x="596" y="60"/>
                    </a:lnTo>
                    <a:lnTo>
                      <a:pt x="642" y="94"/>
                    </a:lnTo>
                    <a:lnTo>
                      <a:pt x="684" y="138"/>
                    </a:lnTo>
                    <a:lnTo>
                      <a:pt x="711" y="177"/>
                    </a:lnTo>
                    <a:lnTo>
                      <a:pt x="733" y="222"/>
                    </a:lnTo>
                    <a:lnTo>
                      <a:pt x="748" y="272"/>
                    </a:lnTo>
                    <a:lnTo>
                      <a:pt x="759" y="329"/>
                    </a:lnTo>
                    <a:lnTo>
                      <a:pt x="755" y="391"/>
                    </a:lnTo>
                    <a:lnTo>
                      <a:pt x="736" y="446"/>
                    </a:lnTo>
                    <a:lnTo>
                      <a:pt x="711" y="511"/>
                    </a:lnTo>
                    <a:lnTo>
                      <a:pt x="668" y="579"/>
                    </a:lnTo>
                    <a:lnTo>
                      <a:pt x="645" y="625"/>
                    </a:lnTo>
                    <a:lnTo>
                      <a:pt x="623" y="682"/>
                    </a:lnTo>
                    <a:lnTo>
                      <a:pt x="599" y="749"/>
                    </a:lnTo>
                    <a:lnTo>
                      <a:pt x="584" y="807"/>
                    </a:lnTo>
                    <a:lnTo>
                      <a:pt x="573" y="872"/>
                    </a:lnTo>
                    <a:lnTo>
                      <a:pt x="573" y="951"/>
                    </a:lnTo>
                    <a:lnTo>
                      <a:pt x="216" y="951"/>
                    </a:lnTo>
                    <a:lnTo>
                      <a:pt x="216" y="887"/>
                    </a:lnTo>
                    <a:lnTo>
                      <a:pt x="197" y="803"/>
                    </a:lnTo>
                    <a:lnTo>
                      <a:pt x="175" y="742"/>
                    </a:lnTo>
                    <a:lnTo>
                      <a:pt x="147" y="679"/>
                    </a:lnTo>
                    <a:lnTo>
                      <a:pt x="117" y="625"/>
                    </a:lnTo>
                  </a:path>
                </a:pathLst>
              </a:custGeom>
              <a:solidFill>
                <a:srgbClr val="FFFFFF"/>
              </a:solidFill>
              <a:ln w="12700" cap="rnd">
                <a:solidFill>
                  <a:srgbClr val="000000"/>
                </a:solidFill>
                <a:round/>
                <a:headEnd type="none" w="sm" len="sm"/>
                <a:tailEnd type="none" w="sm" len="sm"/>
              </a:ln>
            </p:spPr>
            <p:txBody>
              <a:bodyPr/>
              <a:lstStyle/>
              <a:p>
                <a:endParaRPr lang="es-ES"/>
              </a:p>
            </p:txBody>
          </p:sp>
          <p:grpSp>
            <p:nvGrpSpPr>
              <p:cNvPr id="32778" name="Group 15"/>
              <p:cNvGrpSpPr>
                <a:grpSpLocks/>
              </p:cNvGrpSpPr>
              <p:nvPr/>
            </p:nvGrpSpPr>
            <p:grpSpPr bwMode="auto">
              <a:xfrm>
                <a:off x="3912" y="3333"/>
                <a:ext cx="358" cy="319"/>
                <a:chOff x="3912" y="3333"/>
                <a:chExt cx="358" cy="319"/>
              </a:xfrm>
            </p:grpSpPr>
            <p:sp>
              <p:nvSpPr>
                <p:cNvPr id="32779" name="Oval 16"/>
                <p:cNvSpPr>
                  <a:spLocks noChangeArrowheads="1"/>
                </p:cNvSpPr>
                <p:nvPr/>
              </p:nvSpPr>
              <p:spPr bwMode="auto">
                <a:xfrm>
                  <a:off x="3971" y="3609"/>
                  <a:ext cx="236" cy="43"/>
                </a:xfrm>
                <a:prstGeom prst="ellipse">
                  <a:avLst/>
                </a:prstGeom>
                <a:solidFill>
                  <a:srgbClr val="000000"/>
                </a:solidFill>
                <a:ln w="12700">
                  <a:solidFill>
                    <a:srgbClr val="000000"/>
                  </a:solidFill>
                  <a:round/>
                  <a:headEnd/>
                  <a:tailEnd/>
                </a:ln>
              </p:spPr>
              <p:txBody>
                <a:bodyPr wrap="none" anchor="ctr"/>
                <a:lstStyle/>
                <a:p>
                  <a:endParaRPr lang="es-ES"/>
                </a:p>
              </p:txBody>
            </p:sp>
            <p:sp>
              <p:nvSpPr>
                <p:cNvPr id="32780" name="Freeform 17"/>
                <p:cNvSpPr>
                  <a:spLocks/>
                </p:cNvSpPr>
                <p:nvPr/>
              </p:nvSpPr>
              <p:spPr bwMode="auto">
                <a:xfrm>
                  <a:off x="3912" y="3333"/>
                  <a:ext cx="358" cy="89"/>
                </a:xfrm>
                <a:custGeom>
                  <a:avLst/>
                  <a:gdLst>
                    <a:gd name="T0" fmla="*/ 0 w 358"/>
                    <a:gd name="T1" fmla="*/ 0 h 89"/>
                    <a:gd name="T2" fmla="*/ 0 w 358"/>
                    <a:gd name="T3" fmla="*/ 88 h 89"/>
                    <a:gd name="T4" fmla="*/ 78 w 358"/>
                    <a:gd name="T5" fmla="*/ 88 h 89"/>
                    <a:gd name="T6" fmla="*/ 357 w 358"/>
                    <a:gd name="T7" fmla="*/ 29 h 89"/>
                    <a:gd name="T8" fmla="*/ 357 w 358"/>
                    <a:gd name="T9" fmla="*/ 0 h 89"/>
                    <a:gd name="T10" fmla="*/ 0 w 358"/>
                    <a:gd name="T11" fmla="*/ 0 h 89"/>
                    <a:gd name="T12" fmla="*/ 0 60000 65536"/>
                    <a:gd name="T13" fmla="*/ 0 60000 65536"/>
                    <a:gd name="T14" fmla="*/ 0 60000 65536"/>
                    <a:gd name="T15" fmla="*/ 0 60000 65536"/>
                    <a:gd name="T16" fmla="*/ 0 60000 65536"/>
                    <a:gd name="T17" fmla="*/ 0 60000 65536"/>
                    <a:gd name="T18" fmla="*/ 0 w 358"/>
                    <a:gd name="T19" fmla="*/ 0 h 89"/>
                    <a:gd name="T20" fmla="*/ 358 w 358"/>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358" h="89">
                      <a:moveTo>
                        <a:pt x="0" y="0"/>
                      </a:moveTo>
                      <a:lnTo>
                        <a:pt x="0" y="88"/>
                      </a:lnTo>
                      <a:lnTo>
                        <a:pt x="78" y="88"/>
                      </a:lnTo>
                      <a:lnTo>
                        <a:pt x="357" y="29"/>
                      </a:lnTo>
                      <a:lnTo>
                        <a:pt x="357" y="0"/>
                      </a:lnTo>
                      <a:lnTo>
                        <a:pt x="0" y="0"/>
                      </a:lnTo>
                    </a:path>
                  </a:pathLst>
                </a:custGeom>
                <a:solidFill>
                  <a:srgbClr val="C0C0C0"/>
                </a:solidFill>
                <a:ln w="12700" cap="rnd">
                  <a:solidFill>
                    <a:srgbClr val="000000"/>
                  </a:solidFill>
                  <a:round/>
                  <a:headEnd type="none" w="sm" len="sm"/>
                  <a:tailEnd type="none" w="sm" len="sm"/>
                </a:ln>
              </p:spPr>
              <p:txBody>
                <a:bodyPr/>
                <a:lstStyle/>
                <a:p>
                  <a:endParaRPr lang="es-ES"/>
                </a:p>
              </p:txBody>
            </p:sp>
            <p:sp>
              <p:nvSpPr>
                <p:cNvPr id="32781" name="Freeform 18"/>
                <p:cNvSpPr>
                  <a:spLocks/>
                </p:cNvSpPr>
                <p:nvPr/>
              </p:nvSpPr>
              <p:spPr bwMode="auto">
                <a:xfrm>
                  <a:off x="3912" y="3362"/>
                  <a:ext cx="358" cy="118"/>
                </a:xfrm>
                <a:custGeom>
                  <a:avLst/>
                  <a:gdLst>
                    <a:gd name="T0" fmla="*/ 78 w 358"/>
                    <a:gd name="T1" fmla="*/ 59 h 118"/>
                    <a:gd name="T2" fmla="*/ 0 w 358"/>
                    <a:gd name="T3" fmla="*/ 59 h 118"/>
                    <a:gd name="T4" fmla="*/ 0 w 358"/>
                    <a:gd name="T5" fmla="*/ 117 h 118"/>
                    <a:gd name="T6" fmla="*/ 78 w 358"/>
                    <a:gd name="T7" fmla="*/ 117 h 118"/>
                    <a:gd name="T8" fmla="*/ 357 w 358"/>
                    <a:gd name="T9" fmla="*/ 59 h 118"/>
                    <a:gd name="T10" fmla="*/ 357 w 358"/>
                    <a:gd name="T11" fmla="*/ 0 h 118"/>
                    <a:gd name="T12" fmla="*/ 78 w 358"/>
                    <a:gd name="T13" fmla="*/ 59 h 118"/>
                    <a:gd name="T14" fmla="*/ 0 60000 65536"/>
                    <a:gd name="T15" fmla="*/ 0 60000 65536"/>
                    <a:gd name="T16" fmla="*/ 0 60000 65536"/>
                    <a:gd name="T17" fmla="*/ 0 60000 65536"/>
                    <a:gd name="T18" fmla="*/ 0 60000 65536"/>
                    <a:gd name="T19" fmla="*/ 0 60000 65536"/>
                    <a:gd name="T20" fmla="*/ 0 60000 65536"/>
                    <a:gd name="T21" fmla="*/ 0 w 358"/>
                    <a:gd name="T22" fmla="*/ 0 h 118"/>
                    <a:gd name="T23" fmla="*/ 358 w 35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118">
                      <a:moveTo>
                        <a:pt x="78" y="59"/>
                      </a:moveTo>
                      <a:lnTo>
                        <a:pt x="0" y="59"/>
                      </a:lnTo>
                      <a:lnTo>
                        <a:pt x="0" y="117"/>
                      </a:lnTo>
                      <a:lnTo>
                        <a:pt x="78" y="117"/>
                      </a:lnTo>
                      <a:lnTo>
                        <a:pt x="357" y="59"/>
                      </a:lnTo>
                      <a:lnTo>
                        <a:pt x="357" y="0"/>
                      </a:lnTo>
                      <a:lnTo>
                        <a:pt x="78" y="59"/>
                      </a:lnTo>
                    </a:path>
                  </a:pathLst>
                </a:custGeom>
                <a:solidFill>
                  <a:srgbClr val="3F3F3F"/>
                </a:solidFill>
                <a:ln w="12700" cap="rnd">
                  <a:solidFill>
                    <a:srgbClr val="000000"/>
                  </a:solidFill>
                  <a:round/>
                  <a:headEnd type="none" w="sm" len="sm"/>
                  <a:tailEnd type="none" w="sm" len="sm"/>
                </a:ln>
              </p:spPr>
              <p:txBody>
                <a:bodyPr/>
                <a:lstStyle/>
                <a:p>
                  <a:endParaRPr lang="es-ES"/>
                </a:p>
              </p:txBody>
            </p:sp>
            <p:sp>
              <p:nvSpPr>
                <p:cNvPr id="32782" name="Freeform 19"/>
                <p:cNvSpPr>
                  <a:spLocks/>
                </p:cNvSpPr>
                <p:nvPr/>
              </p:nvSpPr>
              <p:spPr bwMode="auto">
                <a:xfrm>
                  <a:off x="3912" y="3421"/>
                  <a:ext cx="358" cy="117"/>
                </a:xfrm>
                <a:custGeom>
                  <a:avLst/>
                  <a:gdLst>
                    <a:gd name="T0" fmla="*/ 78 w 358"/>
                    <a:gd name="T1" fmla="*/ 58 h 117"/>
                    <a:gd name="T2" fmla="*/ 0 w 358"/>
                    <a:gd name="T3" fmla="*/ 58 h 117"/>
                    <a:gd name="T4" fmla="*/ 0 w 358"/>
                    <a:gd name="T5" fmla="*/ 116 h 117"/>
                    <a:gd name="T6" fmla="*/ 78 w 358"/>
                    <a:gd name="T7" fmla="*/ 116 h 117"/>
                    <a:gd name="T8" fmla="*/ 357 w 358"/>
                    <a:gd name="T9" fmla="*/ 58 h 117"/>
                    <a:gd name="T10" fmla="*/ 357 w 358"/>
                    <a:gd name="T11" fmla="*/ 0 h 117"/>
                    <a:gd name="T12" fmla="*/ 78 w 358"/>
                    <a:gd name="T13" fmla="*/ 58 h 117"/>
                    <a:gd name="T14" fmla="*/ 0 60000 65536"/>
                    <a:gd name="T15" fmla="*/ 0 60000 65536"/>
                    <a:gd name="T16" fmla="*/ 0 60000 65536"/>
                    <a:gd name="T17" fmla="*/ 0 60000 65536"/>
                    <a:gd name="T18" fmla="*/ 0 60000 65536"/>
                    <a:gd name="T19" fmla="*/ 0 60000 65536"/>
                    <a:gd name="T20" fmla="*/ 0 60000 65536"/>
                    <a:gd name="T21" fmla="*/ 0 w 358"/>
                    <a:gd name="T22" fmla="*/ 0 h 117"/>
                    <a:gd name="T23" fmla="*/ 358 w 35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117">
                      <a:moveTo>
                        <a:pt x="78" y="58"/>
                      </a:moveTo>
                      <a:lnTo>
                        <a:pt x="0" y="58"/>
                      </a:lnTo>
                      <a:lnTo>
                        <a:pt x="0" y="116"/>
                      </a:lnTo>
                      <a:lnTo>
                        <a:pt x="78" y="116"/>
                      </a:lnTo>
                      <a:lnTo>
                        <a:pt x="357" y="58"/>
                      </a:lnTo>
                      <a:lnTo>
                        <a:pt x="357" y="0"/>
                      </a:lnTo>
                      <a:lnTo>
                        <a:pt x="78" y="58"/>
                      </a:lnTo>
                    </a:path>
                  </a:pathLst>
                </a:custGeom>
                <a:solidFill>
                  <a:srgbClr val="C0C0C0"/>
                </a:solidFill>
                <a:ln w="12700" cap="rnd">
                  <a:solidFill>
                    <a:srgbClr val="000000"/>
                  </a:solidFill>
                  <a:round/>
                  <a:headEnd type="none" w="sm" len="sm"/>
                  <a:tailEnd type="none" w="sm" len="sm"/>
                </a:ln>
              </p:spPr>
              <p:txBody>
                <a:bodyPr/>
                <a:lstStyle/>
                <a:p>
                  <a:endParaRPr lang="es-ES"/>
                </a:p>
              </p:txBody>
            </p:sp>
            <p:sp>
              <p:nvSpPr>
                <p:cNvPr id="32783" name="Freeform 20"/>
                <p:cNvSpPr>
                  <a:spLocks/>
                </p:cNvSpPr>
                <p:nvPr/>
              </p:nvSpPr>
              <p:spPr bwMode="auto">
                <a:xfrm>
                  <a:off x="3912" y="3479"/>
                  <a:ext cx="358" cy="118"/>
                </a:xfrm>
                <a:custGeom>
                  <a:avLst/>
                  <a:gdLst>
                    <a:gd name="T0" fmla="*/ 78 w 358"/>
                    <a:gd name="T1" fmla="*/ 58 h 118"/>
                    <a:gd name="T2" fmla="*/ 68 w 358"/>
                    <a:gd name="T3" fmla="*/ 59 h 118"/>
                    <a:gd name="T4" fmla="*/ 0 w 358"/>
                    <a:gd name="T5" fmla="*/ 58 h 118"/>
                    <a:gd name="T6" fmla="*/ 0 w 358"/>
                    <a:gd name="T7" fmla="*/ 117 h 118"/>
                    <a:gd name="T8" fmla="*/ 78 w 358"/>
                    <a:gd name="T9" fmla="*/ 117 h 118"/>
                    <a:gd name="T10" fmla="*/ 357 w 358"/>
                    <a:gd name="T11" fmla="*/ 58 h 118"/>
                    <a:gd name="T12" fmla="*/ 357 w 358"/>
                    <a:gd name="T13" fmla="*/ 0 h 118"/>
                    <a:gd name="T14" fmla="*/ 78 w 358"/>
                    <a:gd name="T15" fmla="*/ 58 h 118"/>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118"/>
                    <a:gd name="T26" fmla="*/ 358 w 358"/>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118">
                      <a:moveTo>
                        <a:pt x="78" y="58"/>
                      </a:moveTo>
                      <a:lnTo>
                        <a:pt x="68" y="59"/>
                      </a:lnTo>
                      <a:lnTo>
                        <a:pt x="0" y="58"/>
                      </a:lnTo>
                      <a:lnTo>
                        <a:pt x="0" y="117"/>
                      </a:lnTo>
                      <a:lnTo>
                        <a:pt x="78" y="117"/>
                      </a:lnTo>
                      <a:lnTo>
                        <a:pt x="357" y="58"/>
                      </a:lnTo>
                      <a:lnTo>
                        <a:pt x="357" y="0"/>
                      </a:lnTo>
                      <a:lnTo>
                        <a:pt x="78" y="58"/>
                      </a:lnTo>
                    </a:path>
                  </a:pathLst>
                </a:custGeom>
                <a:solidFill>
                  <a:srgbClr val="3F3F3F"/>
                </a:solidFill>
                <a:ln w="12700" cap="rnd">
                  <a:solidFill>
                    <a:srgbClr val="000000"/>
                  </a:solidFill>
                  <a:round/>
                  <a:headEnd type="none" w="sm" len="sm"/>
                  <a:tailEnd type="none" w="sm" len="sm"/>
                </a:ln>
              </p:spPr>
              <p:txBody>
                <a:bodyPr/>
                <a:lstStyle/>
                <a:p>
                  <a:endParaRPr lang="es-ES"/>
                </a:p>
              </p:txBody>
            </p:sp>
            <p:sp>
              <p:nvSpPr>
                <p:cNvPr id="32784" name="Freeform 21"/>
                <p:cNvSpPr>
                  <a:spLocks/>
                </p:cNvSpPr>
                <p:nvPr/>
              </p:nvSpPr>
              <p:spPr bwMode="auto">
                <a:xfrm>
                  <a:off x="3912" y="3537"/>
                  <a:ext cx="358" cy="89"/>
                </a:xfrm>
                <a:custGeom>
                  <a:avLst/>
                  <a:gdLst>
                    <a:gd name="T0" fmla="*/ 78 w 358"/>
                    <a:gd name="T1" fmla="*/ 59 h 89"/>
                    <a:gd name="T2" fmla="*/ 0 w 358"/>
                    <a:gd name="T3" fmla="*/ 59 h 89"/>
                    <a:gd name="T4" fmla="*/ 38 w 358"/>
                    <a:gd name="T5" fmla="*/ 88 h 89"/>
                    <a:gd name="T6" fmla="*/ 316 w 358"/>
                    <a:gd name="T7" fmla="*/ 88 h 89"/>
                    <a:gd name="T8" fmla="*/ 357 w 358"/>
                    <a:gd name="T9" fmla="*/ 59 h 89"/>
                    <a:gd name="T10" fmla="*/ 357 w 358"/>
                    <a:gd name="T11" fmla="*/ 0 h 89"/>
                    <a:gd name="T12" fmla="*/ 78 w 358"/>
                    <a:gd name="T13" fmla="*/ 59 h 89"/>
                    <a:gd name="T14" fmla="*/ 0 60000 65536"/>
                    <a:gd name="T15" fmla="*/ 0 60000 65536"/>
                    <a:gd name="T16" fmla="*/ 0 60000 65536"/>
                    <a:gd name="T17" fmla="*/ 0 60000 65536"/>
                    <a:gd name="T18" fmla="*/ 0 60000 65536"/>
                    <a:gd name="T19" fmla="*/ 0 60000 65536"/>
                    <a:gd name="T20" fmla="*/ 0 60000 65536"/>
                    <a:gd name="T21" fmla="*/ 0 w 358"/>
                    <a:gd name="T22" fmla="*/ 0 h 89"/>
                    <a:gd name="T23" fmla="*/ 358 w 358"/>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89">
                      <a:moveTo>
                        <a:pt x="78" y="59"/>
                      </a:moveTo>
                      <a:lnTo>
                        <a:pt x="0" y="59"/>
                      </a:lnTo>
                      <a:lnTo>
                        <a:pt x="38" y="88"/>
                      </a:lnTo>
                      <a:lnTo>
                        <a:pt x="316" y="88"/>
                      </a:lnTo>
                      <a:lnTo>
                        <a:pt x="357" y="59"/>
                      </a:lnTo>
                      <a:lnTo>
                        <a:pt x="357" y="0"/>
                      </a:lnTo>
                      <a:lnTo>
                        <a:pt x="78" y="59"/>
                      </a:lnTo>
                    </a:path>
                  </a:pathLst>
                </a:custGeom>
                <a:solidFill>
                  <a:srgbClr val="C0C0C0"/>
                </a:solidFill>
                <a:ln w="12700" cap="rnd">
                  <a:solidFill>
                    <a:srgbClr val="000000"/>
                  </a:solidFill>
                  <a:round/>
                  <a:headEnd type="none" w="sm" len="sm"/>
                  <a:tailEnd type="none" w="sm" len="sm"/>
                </a:ln>
              </p:spPr>
              <p:txBody>
                <a:bodyPr/>
                <a:lstStyle/>
                <a:p>
                  <a:endParaRPr lang="es-ES"/>
                </a:p>
              </p:txBody>
            </p:sp>
          </p:grpSp>
        </p:gr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0452">
                                            <p:txEl>
                                              <p:pRg st="0" end="0"/>
                                            </p:txEl>
                                          </p:spTgt>
                                        </p:tgtEl>
                                        <p:attrNameLst>
                                          <p:attrName>style.visibility</p:attrName>
                                        </p:attrNameLst>
                                      </p:cBhvr>
                                      <p:to>
                                        <p:strVal val="visible"/>
                                      </p:to>
                                    </p:set>
                                    <p:animEffect transition="in" filter="box(out)">
                                      <p:cBhvr>
                                        <p:cTn id="7" dur="500"/>
                                        <p:tgtEl>
                                          <p:spTgt spid="36045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33795" name="Group 5"/>
          <p:cNvGrpSpPr>
            <a:grpSpLocks/>
          </p:cNvGrpSpPr>
          <p:nvPr/>
        </p:nvGrpSpPr>
        <p:grpSpPr bwMode="auto">
          <a:xfrm>
            <a:off x="7286625" y="2071688"/>
            <a:ext cx="1857375" cy="2000250"/>
            <a:chOff x="4993" y="2929"/>
            <a:chExt cx="720" cy="1248"/>
          </a:xfrm>
        </p:grpSpPr>
        <p:grpSp>
          <p:nvGrpSpPr>
            <p:cNvPr id="33981" name="Group 6"/>
            <p:cNvGrpSpPr>
              <a:grpSpLocks/>
            </p:cNvGrpSpPr>
            <p:nvPr/>
          </p:nvGrpSpPr>
          <p:grpSpPr bwMode="auto">
            <a:xfrm>
              <a:off x="4993" y="3497"/>
              <a:ext cx="465" cy="680"/>
              <a:chOff x="4993" y="3497"/>
              <a:chExt cx="465" cy="680"/>
            </a:xfrm>
          </p:grpSpPr>
          <p:sp>
            <p:nvSpPr>
              <p:cNvPr id="33992" name="Freeform 7"/>
              <p:cNvSpPr>
                <a:spLocks/>
              </p:cNvSpPr>
              <p:nvPr/>
            </p:nvSpPr>
            <p:spPr bwMode="auto">
              <a:xfrm>
                <a:off x="4993" y="3497"/>
                <a:ext cx="465" cy="680"/>
              </a:xfrm>
              <a:custGeom>
                <a:avLst/>
                <a:gdLst>
                  <a:gd name="T0" fmla="*/ 362 w 465"/>
                  <a:gd name="T1" fmla="*/ 190 h 680"/>
                  <a:gd name="T2" fmla="*/ 454 w 465"/>
                  <a:gd name="T3" fmla="*/ 367 h 680"/>
                  <a:gd name="T4" fmla="*/ 461 w 465"/>
                  <a:gd name="T5" fmla="*/ 502 h 680"/>
                  <a:gd name="T6" fmla="*/ 394 w 465"/>
                  <a:gd name="T7" fmla="*/ 611 h 680"/>
                  <a:gd name="T8" fmla="*/ 282 w 465"/>
                  <a:gd name="T9" fmla="*/ 669 h 680"/>
                  <a:gd name="T10" fmla="*/ 99 w 465"/>
                  <a:gd name="T11" fmla="*/ 647 h 680"/>
                  <a:gd name="T12" fmla="*/ 19 w 465"/>
                  <a:gd name="T13" fmla="*/ 544 h 680"/>
                  <a:gd name="T14" fmla="*/ 0 w 465"/>
                  <a:gd name="T15" fmla="*/ 377 h 680"/>
                  <a:gd name="T16" fmla="*/ 57 w 465"/>
                  <a:gd name="T17" fmla="*/ 238 h 680"/>
                  <a:gd name="T18" fmla="*/ 159 w 465"/>
                  <a:gd name="T19" fmla="*/ 148 h 680"/>
                  <a:gd name="T20" fmla="*/ 122 w 465"/>
                  <a:gd name="T21" fmla="*/ 48 h 680"/>
                  <a:gd name="T22" fmla="*/ 154 w 465"/>
                  <a:gd name="T23" fmla="*/ 19 h 680"/>
                  <a:gd name="T24" fmla="*/ 209 w 465"/>
                  <a:gd name="T25" fmla="*/ 80 h 680"/>
                  <a:gd name="T26" fmla="*/ 202 w 465"/>
                  <a:gd name="T27" fmla="*/ 0 h 680"/>
                  <a:gd name="T28" fmla="*/ 244 w 465"/>
                  <a:gd name="T29" fmla="*/ 42 h 680"/>
                  <a:gd name="T30" fmla="*/ 272 w 465"/>
                  <a:gd name="T31" fmla="*/ 84 h 680"/>
                  <a:gd name="T32" fmla="*/ 344 w 465"/>
                  <a:gd name="T33" fmla="*/ 9 h 680"/>
                  <a:gd name="T34" fmla="*/ 319 w 465"/>
                  <a:gd name="T35" fmla="*/ 93 h 680"/>
                  <a:gd name="T36" fmla="*/ 294 w 465"/>
                  <a:gd name="T37" fmla="*/ 174 h 680"/>
                  <a:gd name="T38" fmla="*/ 204 w 465"/>
                  <a:gd name="T39" fmla="*/ 202 h 680"/>
                  <a:gd name="T40" fmla="*/ 154 w 465"/>
                  <a:gd name="T41" fmla="*/ 171 h 680"/>
                  <a:gd name="T42" fmla="*/ 219 w 465"/>
                  <a:gd name="T43" fmla="*/ 190 h 680"/>
                  <a:gd name="T44" fmla="*/ 174 w 465"/>
                  <a:gd name="T45" fmla="*/ 164 h 680"/>
                  <a:gd name="T46" fmla="*/ 197 w 465"/>
                  <a:gd name="T47" fmla="*/ 160 h 680"/>
                  <a:gd name="T48" fmla="*/ 269 w 465"/>
                  <a:gd name="T49" fmla="*/ 157 h 680"/>
                  <a:gd name="T50" fmla="*/ 309 w 465"/>
                  <a:gd name="T51" fmla="*/ 90 h 680"/>
                  <a:gd name="T52" fmla="*/ 326 w 465"/>
                  <a:gd name="T53" fmla="*/ 35 h 680"/>
                  <a:gd name="T54" fmla="*/ 292 w 465"/>
                  <a:gd name="T55" fmla="*/ 77 h 680"/>
                  <a:gd name="T56" fmla="*/ 254 w 465"/>
                  <a:gd name="T57" fmla="*/ 115 h 680"/>
                  <a:gd name="T58" fmla="*/ 254 w 465"/>
                  <a:gd name="T59" fmla="*/ 68 h 680"/>
                  <a:gd name="T60" fmla="*/ 242 w 465"/>
                  <a:gd name="T61" fmla="*/ 99 h 680"/>
                  <a:gd name="T62" fmla="*/ 219 w 465"/>
                  <a:gd name="T63" fmla="*/ 65 h 680"/>
                  <a:gd name="T64" fmla="*/ 209 w 465"/>
                  <a:gd name="T65" fmla="*/ 113 h 680"/>
                  <a:gd name="T66" fmla="*/ 171 w 465"/>
                  <a:gd name="T67" fmla="*/ 55 h 680"/>
                  <a:gd name="T68" fmla="*/ 186 w 465"/>
                  <a:gd name="T69" fmla="*/ 107 h 680"/>
                  <a:gd name="T70" fmla="*/ 134 w 465"/>
                  <a:gd name="T71" fmla="*/ 74 h 680"/>
                  <a:gd name="T72" fmla="*/ 182 w 465"/>
                  <a:gd name="T73" fmla="*/ 148 h 680"/>
                  <a:gd name="T74" fmla="*/ 114 w 465"/>
                  <a:gd name="T75" fmla="*/ 193 h 680"/>
                  <a:gd name="T76" fmla="*/ 37 w 465"/>
                  <a:gd name="T77" fmla="*/ 299 h 680"/>
                  <a:gd name="T78" fmla="*/ 14 w 465"/>
                  <a:gd name="T79" fmla="*/ 444 h 680"/>
                  <a:gd name="T80" fmla="*/ 47 w 465"/>
                  <a:gd name="T81" fmla="*/ 572 h 680"/>
                  <a:gd name="T82" fmla="*/ 122 w 465"/>
                  <a:gd name="T83" fmla="*/ 637 h 680"/>
                  <a:gd name="T84" fmla="*/ 232 w 465"/>
                  <a:gd name="T85" fmla="*/ 657 h 680"/>
                  <a:gd name="T86" fmla="*/ 364 w 465"/>
                  <a:gd name="T87" fmla="*/ 608 h 680"/>
                  <a:gd name="T88" fmla="*/ 441 w 465"/>
                  <a:gd name="T89" fmla="*/ 531 h 680"/>
                  <a:gd name="T90" fmla="*/ 446 w 465"/>
                  <a:gd name="T91" fmla="*/ 396 h 680"/>
                  <a:gd name="T92" fmla="*/ 377 w 465"/>
                  <a:gd name="T93" fmla="*/ 244 h 680"/>
                  <a:gd name="T94" fmla="*/ 297 w 465"/>
                  <a:gd name="T95" fmla="*/ 141 h 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5"/>
                  <a:gd name="T145" fmla="*/ 0 h 680"/>
                  <a:gd name="T146" fmla="*/ 465 w 465"/>
                  <a:gd name="T147" fmla="*/ 680 h 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5" h="680">
                    <a:moveTo>
                      <a:pt x="302" y="126"/>
                    </a:moveTo>
                    <a:lnTo>
                      <a:pt x="329" y="157"/>
                    </a:lnTo>
                    <a:lnTo>
                      <a:pt x="362" y="190"/>
                    </a:lnTo>
                    <a:lnTo>
                      <a:pt x="396" y="241"/>
                    </a:lnTo>
                    <a:lnTo>
                      <a:pt x="434" y="309"/>
                    </a:lnTo>
                    <a:lnTo>
                      <a:pt x="454" y="367"/>
                    </a:lnTo>
                    <a:lnTo>
                      <a:pt x="464" y="412"/>
                    </a:lnTo>
                    <a:lnTo>
                      <a:pt x="464" y="441"/>
                    </a:lnTo>
                    <a:lnTo>
                      <a:pt x="461" y="502"/>
                    </a:lnTo>
                    <a:lnTo>
                      <a:pt x="454" y="547"/>
                    </a:lnTo>
                    <a:lnTo>
                      <a:pt x="434" y="575"/>
                    </a:lnTo>
                    <a:lnTo>
                      <a:pt x="394" y="611"/>
                    </a:lnTo>
                    <a:lnTo>
                      <a:pt x="357" y="634"/>
                    </a:lnTo>
                    <a:lnTo>
                      <a:pt x="309" y="657"/>
                    </a:lnTo>
                    <a:lnTo>
                      <a:pt x="282" y="669"/>
                    </a:lnTo>
                    <a:lnTo>
                      <a:pt x="234" y="679"/>
                    </a:lnTo>
                    <a:lnTo>
                      <a:pt x="162" y="669"/>
                    </a:lnTo>
                    <a:lnTo>
                      <a:pt x="99" y="647"/>
                    </a:lnTo>
                    <a:lnTo>
                      <a:pt x="60" y="614"/>
                    </a:lnTo>
                    <a:lnTo>
                      <a:pt x="34" y="579"/>
                    </a:lnTo>
                    <a:lnTo>
                      <a:pt x="19" y="544"/>
                    </a:lnTo>
                    <a:lnTo>
                      <a:pt x="4" y="499"/>
                    </a:lnTo>
                    <a:lnTo>
                      <a:pt x="0" y="447"/>
                    </a:lnTo>
                    <a:lnTo>
                      <a:pt x="0" y="377"/>
                    </a:lnTo>
                    <a:lnTo>
                      <a:pt x="9" y="331"/>
                    </a:lnTo>
                    <a:lnTo>
                      <a:pt x="29" y="283"/>
                    </a:lnTo>
                    <a:lnTo>
                      <a:pt x="57" y="238"/>
                    </a:lnTo>
                    <a:lnTo>
                      <a:pt x="87" y="202"/>
                    </a:lnTo>
                    <a:lnTo>
                      <a:pt x="117" y="174"/>
                    </a:lnTo>
                    <a:lnTo>
                      <a:pt x="159" y="148"/>
                    </a:lnTo>
                    <a:lnTo>
                      <a:pt x="162" y="132"/>
                    </a:lnTo>
                    <a:lnTo>
                      <a:pt x="124" y="80"/>
                    </a:lnTo>
                    <a:lnTo>
                      <a:pt x="122" y="48"/>
                    </a:lnTo>
                    <a:lnTo>
                      <a:pt x="164" y="80"/>
                    </a:lnTo>
                    <a:lnTo>
                      <a:pt x="149" y="22"/>
                    </a:lnTo>
                    <a:lnTo>
                      <a:pt x="154" y="19"/>
                    </a:lnTo>
                    <a:lnTo>
                      <a:pt x="169" y="19"/>
                    </a:lnTo>
                    <a:lnTo>
                      <a:pt x="194" y="58"/>
                    </a:lnTo>
                    <a:lnTo>
                      <a:pt x="209" y="80"/>
                    </a:lnTo>
                    <a:lnTo>
                      <a:pt x="204" y="39"/>
                    </a:lnTo>
                    <a:lnTo>
                      <a:pt x="194" y="6"/>
                    </a:lnTo>
                    <a:lnTo>
                      <a:pt x="202" y="0"/>
                    </a:lnTo>
                    <a:lnTo>
                      <a:pt x="219" y="19"/>
                    </a:lnTo>
                    <a:lnTo>
                      <a:pt x="237" y="68"/>
                    </a:lnTo>
                    <a:lnTo>
                      <a:pt x="244" y="42"/>
                    </a:lnTo>
                    <a:lnTo>
                      <a:pt x="259" y="32"/>
                    </a:lnTo>
                    <a:lnTo>
                      <a:pt x="269" y="65"/>
                    </a:lnTo>
                    <a:lnTo>
                      <a:pt x="272" y="84"/>
                    </a:lnTo>
                    <a:lnTo>
                      <a:pt x="299" y="39"/>
                    </a:lnTo>
                    <a:lnTo>
                      <a:pt x="334" y="3"/>
                    </a:lnTo>
                    <a:lnTo>
                      <a:pt x="344" y="9"/>
                    </a:lnTo>
                    <a:lnTo>
                      <a:pt x="347" y="29"/>
                    </a:lnTo>
                    <a:lnTo>
                      <a:pt x="334" y="58"/>
                    </a:lnTo>
                    <a:lnTo>
                      <a:pt x="319" y="93"/>
                    </a:lnTo>
                    <a:lnTo>
                      <a:pt x="282" y="154"/>
                    </a:lnTo>
                    <a:lnTo>
                      <a:pt x="287" y="167"/>
                    </a:lnTo>
                    <a:lnTo>
                      <a:pt x="294" y="174"/>
                    </a:lnTo>
                    <a:lnTo>
                      <a:pt x="289" y="186"/>
                    </a:lnTo>
                    <a:lnTo>
                      <a:pt x="257" y="202"/>
                    </a:lnTo>
                    <a:lnTo>
                      <a:pt x="204" y="202"/>
                    </a:lnTo>
                    <a:lnTo>
                      <a:pt x="159" y="196"/>
                    </a:lnTo>
                    <a:lnTo>
                      <a:pt x="144" y="177"/>
                    </a:lnTo>
                    <a:lnTo>
                      <a:pt x="154" y="171"/>
                    </a:lnTo>
                    <a:lnTo>
                      <a:pt x="164" y="179"/>
                    </a:lnTo>
                    <a:lnTo>
                      <a:pt x="192" y="183"/>
                    </a:lnTo>
                    <a:lnTo>
                      <a:pt x="219" y="190"/>
                    </a:lnTo>
                    <a:lnTo>
                      <a:pt x="249" y="183"/>
                    </a:lnTo>
                    <a:lnTo>
                      <a:pt x="204" y="177"/>
                    </a:lnTo>
                    <a:lnTo>
                      <a:pt x="174" y="164"/>
                    </a:lnTo>
                    <a:lnTo>
                      <a:pt x="169" y="157"/>
                    </a:lnTo>
                    <a:lnTo>
                      <a:pt x="182" y="151"/>
                    </a:lnTo>
                    <a:lnTo>
                      <a:pt x="197" y="160"/>
                    </a:lnTo>
                    <a:lnTo>
                      <a:pt x="232" y="167"/>
                    </a:lnTo>
                    <a:lnTo>
                      <a:pt x="257" y="164"/>
                    </a:lnTo>
                    <a:lnTo>
                      <a:pt x="269" y="157"/>
                    </a:lnTo>
                    <a:lnTo>
                      <a:pt x="264" y="141"/>
                    </a:lnTo>
                    <a:lnTo>
                      <a:pt x="287" y="119"/>
                    </a:lnTo>
                    <a:lnTo>
                      <a:pt x="309" y="90"/>
                    </a:lnTo>
                    <a:lnTo>
                      <a:pt x="321" y="61"/>
                    </a:lnTo>
                    <a:lnTo>
                      <a:pt x="326" y="42"/>
                    </a:lnTo>
                    <a:lnTo>
                      <a:pt x="326" y="35"/>
                    </a:lnTo>
                    <a:lnTo>
                      <a:pt x="321" y="35"/>
                    </a:lnTo>
                    <a:lnTo>
                      <a:pt x="309" y="48"/>
                    </a:lnTo>
                    <a:lnTo>
                      <a:pt x="292" y="77"/>
                    </a:lnTo>
                    <a:lnTo>
                      <a:pt x="269" y="113"/>
                    </a:lnTo>
                    <a:lnTo>
                      <a:pt x="264" y="122"/>
                    </a:lnTo>
                    <a:lnTo>
                      <a:pt x="254" y="115"/>
                    </a:lnTo>
                    <a:lnTo>
                      <a:pt x="259" y="96"/>
                    </a:lnTo>
                    <a:lnTo>
                      <a:pt x="257" y="84"/>
                    </a:lnTo>
                    <a:lnTo>
                      <a:pt x="254" y="68"/>
                    </a:lnTo>
                    <a:lnTo>
                      <a:pt x="249" y="68"/>
                    </a:lnTo>
                    <a:lnTo>
                      <a:pt x="244" y="87"/>
                    </a:lnTo>
                    <a:lnTo>
                      <a:pt x="242" y="99"/>
                    </a:lnTo>
                    <a:lnTo>
                      <a:pt x="234" y="103"/>
                    </a:lnTo>
                    <a:lnTo>
                      <a:pt x="224" y="74"/>
                    </a:lnTo>
                    <a:lnTo>
                      <a:pt x="219" y="65"/>
                    </a:lnTo>
                    <a:lnTo>
                      <a:pt x="217" y="80"/>
                    </a:lnTo>
                    <a:lnTo>
                      <a:pt x="217" y="107"/>
                    </a:lnTo>
                    <a:lnTo>
                      <a:pt x="209" y="113"/>
                    </a:lnTo>
                    <a:lnTo>
                      <a:pt x="197" y="90"/>
                    </a:lnTo>
                    <a:lnTo>
                      <a:pt x="184" y="61"/>
                    </a:lnTo>
                    <a:lnTo>
                      <a:pt x="171" y="55"/>
                    </a:lnTo>
                    <a:lnTo>
                      <a:pt x="171" y="58"/>
                    </a:lnTo>
                    <a:lnTo>
                      <a:pt x="179" y="77"/>
                    </a:lnTo>
                    <a:lnTo>
                      <a:pt x="186" y="107"/>
                    </a:lnTo>
                    <a:lnTo>
                      <a:pt x="179" y="110"/>
                    </a:lnTo>
                    <a:lnTo>
                      <a:pt x="139" y="74"/>
                    </a:lnTo>
                    <a:lnTo>
                      <a:pt x="134" y="74"/>
                    </a:lnTo>
                    <a:lnTo>
                      <a:pt x="171" y="122"/>
                    </a:lnTo>
                    <a:lnTo>
                      <a:pt x="179" y="132"/>
                    </a:lnTo>
                    <a:lnTo>
                      <a:pt x="182" y="148"/>
                    </a:lnTo>
                    <a:lnTo>
                      <a:pt x="174" y="154"/>
                    </a:lnTo>
                    <a:lnTo>
                      <a:pt x="152" y="167"/>
                    </a:lnTo>
                    <a:lnTo>
                      <a:pt x="114" y="193"/>
                    </a:lnTo>
                    <a:lnTo>
                      <a:pt x="89" y="218"/>
                    </a:lnTo>
                    <a:lnTo>
                      <a:pt x="60" y="257"/>
                    </a:lnTo>
                    <a:lnTo>
                      <a:pt x="37" y="299"/>
                    </a:lnTo>
                    <a:lnTo>
                      <a:pt x="22" y="344"/>
                    </a:lnTo>
                    <a:lnTo>
                      <a:pt x="12" y="403"/>
                    </a:lnTo>
                    <a:lnTo>
                      <a:pt x="14" y="444"/>
                    </a:lnTo>
                    <a:lnTo>
                      <a:pt x="17" y="489"/>
                    </a:lnTo>
                    <a:lnTo>
                      <a:pt x="32" y="537"/>
                    </a:lnTo>
                    <a:lnTo>
                      <a:pt x="47" y="572"/>
                    </a:lnTo>
                    <a:lnTo>
                      <a:pt x="64" y="592"/>
                    </a:lnTo>
                    <a:lnTo>
                      <a:pt x="84" y="618"/>
                    </a:lnTo>
                    <a:lnTo>
                      <a:pt x="122" y="637"/>
                    </a:lnTo>
                    <a:lnTo>
                      <a:pt x="167" y="653"/>
                    </a:lnTo>
                    <a:lnTo>
                      <a:pt x="189" y="657"/>
                    </a:lnTo>
                    <a:lnTo>
                      <a:pt x="232" y="657"/>
                    </a:lnTo>
                    <a:lnTo>
                      <a:pt x="272" y="650"/>
                    </a:lnTo>
                    <a:lnTo>
                      <a:pt x="319" y="634"/>
                    </a:lnTo>
                    <a:lnTo>
                      <a:pt x="364" y="608"/>
                    </a:lnTo>
                    <a:lnTo>
                      <a:pt x="399" y="582"/>
                    </a:lnTo>
                    <a:lnTo>
                      <a:pt x="428" y="553"/>
                    </a:lnTo>
                    <a:lnTo>
                      <a:pt x="441" y="531"/>
                    </a:lnTo>
                    <a:lnTo>
                      <a:pt x="444" y="508"/>
                    </a:lnTo>
                    <a:lnTo>
                      <a:pt x="449" y="441"/>
                    </a:lnTo>
                    <a:lnTo>
                      <a:pt x="446" y="396"/>
                    </a:lnTo>
                    <a:lnTo>
                      <a:pt x="432" y="347"/>
                    </a:lnTo>
                    <a:lnTo>
                      <a:pt x="411" y="292"/>
                    </a:lnTo>
                    <a:lnTo>
                      <a:pt x="377" y="244"/>
                    </a:lnTo>
                    <a:lnTo>
                      <a:pt x="344" y="190"/>
                    </a:lnTo>
                    <a:lnTo>
                      <a:pt x="314" y="160"/>
                    </a:lnTo>
                    <a:lnTo>
                      <a:pt x="297" y="141"/>
                    </a:lnTo>
                    <a:lnTo>
                      <a:pt x="302" y="126"/>
                    </a:lnTo>
                  </a:path>
                </a:pathLst>
              </a:custGeom>
              <a:solidFill>
                <a:srgbClr val="000000"/>
              </a:solidFill>
              <a:ln w="9525" cap="rnd">
                <a:noFill/>
                <a:round/>
                <a:headEnd type="none" w="sm" len="sm"/>
                <a:tailEnd type="none" w="sm" len="sm"/>
              </a:ln>
            </p:spPr>
            <p:txBody>
              <a:bodyPr/>
              <a:lstStyle/>
              <a:p>
                <a:endParaRPr lang="es-ES"/>
              </a:p>
            </p:txBody>
          </p:sp>
          <p:sp>
            <p:nvSpPr>
              <p:cNvPr id="33993" name="Freeform 8"/>
              <p:cNvSpPr>
                <a:spLocks/>
              </p:cNvSpPr>
              <p:nvPr/>
            </p:nvSpPr>
            <p:spPr bwMode="auto">
              <a:xfrm>
                <a:off x="5180" y="3701"/>
                <a:ext cx="95" cy="242"/>
              </a:xfrm>
              <a:custGeom>
                <a:avLst/>
                <a:gdLst>
                  <a:gd name="T0" fmla="*/ 57 w 95"/>
                  <a:gd name="T1" fmla="*/ 44 h 242"/>
                  <a:gd name="T2" fmla="*/ 74 w 95"/>
                  <a:gd name="T3" fmla="*/ 48 h 242"/>
                  <a:gd name="T4" fmla="*/ 89 w 95"/>
                  <a:gd name="T5" fmla="*/ 66 h 242"/>
                  <a:gd name="T6" fmla="*/ 94 w 95"/>
                  <a:gd name="T7" fmla="*/ 85 h 242"/>
                  <a:gd name="T8" fmla="*/ 77 w 95"/>
                  <a:gd name="T9" fmla="*/ 92 h 242"/>
                  <a:gd name="T10" fmla="*/ 67 w 95"/>
                  <a:gd name="T11" fmla="*/ 77 h 242"/>
                  <a:gd name="T12" fmla="*/ 54 w 95"/>
                  <a:gd name="T13" fmla="*/ 70 h 242"/>
                  <a:gd name="T14" fmla="*/ 42 w 95"/>
                  <a:gd name="T15" fmla="*/ 66 h 242"/>
                  <a:gd name="T16" fmla="*/ 22 w 95"/>
                  <a:gd name="T17" fmla="*/ 74 h 242"/>
                  <a:gd name="T18" fmla="*/ 17 w 95"/>
                  <a:gd name="T19" fmla="*/ 92 h 242"/>
                  <a:gd name="T20" fmla="*/ 27 w 95"/>
                  <a:gd name="T21" fmla="*/ 107 h 242"/>
                  <a:gd name="T22" fmla="*/ 52 w 95"/>
                  <a:gd name="T23" fmla="*/ 118 h 242"/>
                  <a:gd name="T24" fmla="*/ 77 w 95"/>
                  <a:gd name="T25" fmla="*/ 118 h 242"/>
                  <a:gd name="T26" fmla="*/ 84 w 95"/>
                  <a:gd name="T27" fmla="*/ 130 h 242"/>
                  <a:gd name="T28" fmla="*/ 89 w 95"/>
                  <a:gd name="T29" fmla="*/ 148 h 242"/>
                  <a:gd name="T30" fmla="*/ 87 w 95"/>
                  <a:gd name="T31" fmla="*/ 170 h 242"/>
                  <a:gd name="T32" fmla="*/ 72 w 95"/>
                  <a:gd name="T33" fmla="*/ 186 h 242"/>
                  <a:gd name="T34" fmla="*/ 54 w 95"/>
                  <a:gd name="T35" fmla="*/ 186 h 242"/>
                  <a:gd name="T36" fmla="*/ 42 w 95"/>
                  <a:gd name="T37" fmla="*/ 186 h 242"/>
                  <a:gd name="T38" fmla="*/ 36 w 95"/>
                  <a:gd name="T39" fmla="*/ 204 h 242"/>
                  <a:gd name="T40" fmla="*/ 40 w 95"/>
                  <a:gd name="T41" fmla="*/ 237 h 242"/>
                  <a:gd name="T42" fmla="*/ 22 w 95"/>
                  <a:gd name="T43" fmla="*/ 241 h 242"/>
                  <a:gd name="T44" fmla="*/ 19 w 95"/>
                  <a:gd name="T45" fmla="*/ 215 h 242"/>
                  <a:gd name="T46" fmla="*/ 25 w 95"/>
                  <a:gd name="T47" fmla="*/ 186 h 242"/>
                  <a:gd name="T48" fmla="*/ 9 w 95"/>
                  <a:gd name="T49" fmla="*/ 174 h 242"/>
                  <a:gd name="T50" fmla="*/ 0 w 95"/>
                  <a:gd name="T51" fmla="*/ 163 h 242"/>
                  <a:gd name="T52" fmla="*/ 14 w 95"/>
                  <a:gd name="T53" fmla="*/ 140 h 242"/>
                  <a:gd name="T54" fmla="*/ 22 w 95"/>
                  <a:gd name="T55" fmla="*/ 156 h 242"/>
                  <a:gd name="T56" fmla="*/ 34 w 95"/>
                  <a:gd name="T57" fmla="*/ 159 h 242"/>
                  <a:gd name="T58" fmla="*/ 52 w 95"/>
                  <a:gd name="T59" fmla="*/ 163 h 242"/>
                  <a:gd name="T60" fmla="*/ 67 w 95"/>
                  <a:gd name="T61" fmla="*/ 163 h 242"/>
                  <a:gd name="T62" fmla="*/ 74 w 95"/>
                  <a:gd name="T63" fmla="*/ 159 h 242"/>
                  <a:gd name="T64" fmla="*/ 69 w 95"/>
                  <a:gd name="T65" fmla="*/ 144 h 242"/>
                  <a:gd name="T66" fmla="*/ 57 w 95"/>
                  <a:gd name="T67" fmla="*/ 140 h 242"/>
                  <a:gd name="T68" fmla="*/ 34 w 95"/>
                  <a:gd name="T69" fmla="*/ 134 h 242"/>
                  <a:gd name="T70" fmla="*/ 12 w 95"/>
                  <a:gd name="T71" fmla="*/ 122 h 242"/>
                  <a:gd name="T72" fmla="*/ 4 w 95"/>
                  <a:gd name="T73" fmla="*/ 104 h 242"/>
                  <a:gd name="T74" fmla="*/ 2 w 95"/>
                  <a:gd name="T75" fmla="*/ 81 h 242"/>
                  <a:gd name="T76" fmla="*/ 14 w 95"/>
                  <a:gd name="T77" fmla="*/ 58 h 242"/>
                  <a:gd name="T78" fmla="*/ 31 w 95"/>
                  <a:gd name="T79" fmla="*/ 40 h 242"/>
                  <a:gd name="T80" fmla="*/ 44 w 95"/>
                  <a:gd name="T81" fmla="*/ 40 h 242"/>
                  <a:gd name="T82" fmla="*/ 49 w 95"/>
                  <a:gd name="T83" fmla="*/ 0 h 242"/>
                  <a:gd name="T84" fmla="*/ 64 w 95"/>
                  <a:gd name="T85" fmla="*/ 3 h 242"/>
                  <a:gd name="T86" fmla="*/ 57 w 95"/>
                  <a:gd name="T87" fmla="*/ 44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242"/>
                  <a:gd name="T134" fmla="*/ 95 w 95"/>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242">
                    <a:moveTo>
                      <a:pt x="57" y="44"/>
                    </a:moveTo>
                    <a:lnTo>
                      <a:pt x="74" y="48"/>
                    </a:lnTo>
                    <a:lnTo>
                      <a:pt x="89" y="66"/>
                    </a:lnTo>
                    <a:lnTo>
                      <a:pt x="94" y="85"/>
                    </a:lnTo>
                    <a:lnTo>
                      <a:pt x="77" y="92"/>
                    </a:lnTo>
                    <a:lnTo>
                      <a:pt x="67" y="77"/>
                    </a:lnTo>
                    <a:lnTo>
                      <a:pt x="54" y="70"/>
                    </a:lnTo>
                    <a:lnTo>
                      <a:pt x="42" y="66"/>
                    </a:lnTo>
                    <a:lnTo>
                      <a:pt x="22" y="74"/>
                    </a:lnTo>
                    <a:lnTo>
                      <a:pt x="17" y="92"/>
                    </a:lnTo>
                    <a:lnTo>
                      <a:pt x="27" y="107"/>
                    </a:lnTo>
                    <a:lnTo>
                      <a:pt x="52" y="118"/>
                    </a:lnTo>
                    <a:lnTo>
                      <a:pt x="77" y="118"/>
                    </a:lnTo>
                    <a:lnTo>
                      <a:pt x="84" y="130"/>
                    </a:lnTo>
                    <a:lnTo>
                      <a:pt x="89" y="148"/>
                    </a:lnTo>
                    <a:lnTo>
                      <a:pt x="87" y="170"/>
                    </a:lnTo>
                    <a:lnTo>
                      <a:pt x="72" y="186"/>
                    </a:lnTo>
                    <a:lnTo>
                      <a:pt x="54" y="186"/>
                    </a:lnTo>
                    <a:lnTo>
                      <a:pt x="42" y="186"/>
                    </a:lnTo>
                    <a:lnTo>
                      <a:pt x="36" y="204"/>
                    </a:lnTo>
                    <a:lnTo>
                      <a:pt x="40" y="237"/>
                    </a:lnTo>
                    <a:lnTo>
                      <a:pt x="22" y="241"/>
                    </a:lnTo>
                    <a:lnTo>
                      <a:pt x="19" y="215"/>
                    </a:lnTo>
                    <a:lnTo>
                      <a:pt x="25" y="186"/>
                    </a:lnTo>
                    <a:lnTo>
                      <a:pt x="9" y="174"/>
                    </a:lnTo>
                    <a:lnTo>
                      <a:pt x="0" y="163"/>
                    </a:lnTo>
                    <a:lnTo>
                      <a:pt x="14" y="140"/>
                    </a:lnTo>
                    <a:lnTo>
                      <a:pt x="22" y="156"/>
                    </a:lnTo>
                    <a:lnTo>
                      <a:pt x="34" y="159"/>
                    </a:lnTo>
                    <a:lnTo>
                      <a:pt x="52" y="163"/>
                    </a:lnTo>
                    <a:lnTo>
                      <a:pt x="67" y="163"/>
                    </a:lnTo>
                    <a:lnTo>
                      <a:pt x="74" y="159"/>
                    </a:lnTo>
                    <a:lnTo>
                      <a:pt x="69" y="144"/>
                    </a:lnTo>
                    <a:lnTo>
                      <a:pt x="57" y="140"/>
                    </a:lnTo>
                    <a:lnTo>
                      <a:pt x="34" y="134"/>
                    </a:lnTo>
                    <a:lnTo>
                      <a:pt x="12" y="122"/>
                    </a:lnTo>
                    <a:lnTo>
                      <a:pt x="4" y="104"/>
                    </a:lnTo>
                    <a:lnTo>
                      <a:pt x="2" y="81"/>
                    </a:lnTo>
                    <a:lnTo>
                      <a:pt x="14" y="58"/>
                    </a:lnTo>
                    <a:lnTo>
                      <a:pt x="31" y="40"/>
                    </a:lnTo>
                    <a:lnTo>
                      <a:pt x="44" y="40"/>
                    </a:lnTo>
                    <a:lnTo>
                      <a:pt x="49" y="0"/>
                    </a:lnTo>
                    <a:lnTo>
                      <a:pt x="64" y="3"/>
                    </a:lnTo>
                    <a:lnTo>
                      <a:pt x="57" y="44"/>
                    </a:lnTo>
                  </a:path>
                </a:pathLst>
              </a:custGeom>
              <a:solidFill>
                <a:srgbClr val="000000"/>
              </a:solidFill>
              <a:ln w="9525" cap="rnd">
                <a:noFill/>
                <a:round/>
                <a:headEnd type="none" w="sm" len="sm"/>
                <a:tailEnd type="none" w="sm" len="sm"/>
              </a:ln>
            </p:spPr>
            <p:txBody>
              <a:bodyPr/>
              <a:lstStyle/>
              <a:p>
                <a:endParaRPr lang="es-ES"/>
              </a:p>
            </p:txBody>
          </p:sp>
          <p:sp>
            <p:nvSpPr>
              <p:cNvPr id="33994" name="Freeform 9"/>
              <p:cNvSpPr>
                <a:spLocks/>
              </p:cNvSpPr>
              <p:nvPr/>
            </p:nvSpPr>
            <p:spPr bwMode="auto">
              <a:xfrm>
                <a:off x="5322" y="3689"/>
                <a:ext cx="41" cy="86"/>
              </a:xfrm>
              <a:custGeom>
                <a:avLst/>
                <a:gdLst>
                  <a:gd name="T0" fmla="*/ 40 w 41"/>
                  <a:gd name="T1" fmla="*/ 66 h 86"/>
                  <a:gd name="T2" fmla="*/ 22 w 41"/>
                  <a:gd name="T3" fmla="*/ 22 h 86"/>
                  <a:gd name="T4" fmla="*/ 0 w 41"/>
                  <a:gd name="T5" fmla="*/ 0 h 86"/>
                  <a:gd name="T6" fmla="*/ 0 w 41"/>
                  <a:gd name="T7" fmla="*/ 11 h 86"/>
                  <a:gd name="T8" fmla="*/ 14 w 41"/>
                  <a:gd name="T9" fmla="*/ 37 h 86"/>
                  <a:gd name="T10" fmla="*/ 33 w 41"/>
                  <a:gd name="T11" fmla="*/ 85 h 86"/>
                  <a:gd name="T12" fmla="*/ 40 w 41"/>
                  <a:gd name="T13" fmla="*/ 66 h 86"/>
                  <a:gd name="T14" fmla="*/ 0 60000 65536"/>
                  <a:gd name="T15" fmla="*/ 0 60000 65536"/>
                  <a:gd name="T16" fmla="*/ 0 60000 65536"/>
                  <a:gd name="T17" fmla="*/ 0 60000 65536"/>
                  <a:gd name="T18" fmla="*/ 0 60000 65536"/>
                  <a:gd name="T19" fmla="*/ 0 60000 65536"/>
                  <a:gd name="T20" fmla="*/ 0 60000 65536"/>
                  <a:gd name="T21" fmla="*/ 0 w 41"/>
                  <a:gd name="T22" fmla="*/ 0 h 86"/>
                  <a:gd name="T23" fmla="*/ 41 w 41"/>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86">
                    <a:moveTo>
                      <a:pt x="40" y="66"/>
                    </a:moveTo>
                    <a:lnTo>
                      <a:pt x="22" y="22"/>
                    </a:lnTo>
                    <a:lnTo>
                      <a:pt x="0" y="0"/>
                    </a:lnTo>
                    <a:lnTo>
                      <a:pt x="0" y="11"/>
                    </a:lnTo>
                    <a:lnTo>
                      <a:pt x="14" y="37"/>
                    </a:lnTo>
                    <a:lnTo>
                      <a:pt x="33" y="85"/>
                    </a:lnTo>
                    <a:lnTo>
                      <a:pt x="40" y="66"/>
                    </a:lnTo>
                  </a:path>
                </a:pathLst>
              </a:custGeom>
              <a:solidFill>
                <a:srgbClr val="000000"/>
              </a:solidFill>
              <a:ln w="9525" cap="rnd">
                <a:noFill/>
                <a:round/>
                <a:headEnd type="none" w="sm" len="sm"/>
                <a:tailEnd type="none" w="sm" len="sm"/>
              </a:ln>
            </p:spPr>
            <p:txBody>
              <a:bodyPr/>
              <a:lstStyle/>
              <a:p>
                <a:endParaRPr lang="es-ES"/>
              </a:p>
            </p:txBody>
          </p:sp>
          <p:sp>
            <p:nvSpPr>
              <p:cNvPr id="33995" name="Freeform 10"/>
              <p:cNvSpPr>
                <a:spLocks/>
              </p:cNvSpPr>
              <p:nvPr/>
            </p:nvSpPr>
            <p:spPr bwMode="auto">
              <a:xfrm>
                <a:off x="5070" y="3905"/>
                <a:ext cx="26" cy="60"/>
              </a:xfrm>
              <a:custGeom>
                <a:avLst/>
                <a:gdLst>
                  <a:gd name="T0" fmla="*/ 0 w 26"/>
                  <a:gd name="T1" fmla="*/ 0 h 60"/>
                  <a:gd name="T2" fmla="*/ 17 w 26"/>
                  <a:gd name="T3" fmla="*/ 36 h 60"/>
                  <a:gd name="T4" fmla="*/ 25 w 26"/>
                  <a:gd name="T5" fmla="*/ 51 h 60"/>
                  <a:gd name="T6" fmla="*/ 15 w 26"/>
                  <a:gd name="T7" fmla="*/ 59 h 60"/>
                  <a:gd name="T8" fmla="*/ 7 w 26"/>
                  <a:gd name="T9" fmla="*/ 51 h 60"/>
                  <a:gd name="T10" fmla="*/ 0 w 26"/>
                  <a:gd name="T11" fmla="*/ 26 h 60"/>
                  <a:gd name="T12" fmla="*/ 0 w 26"/>
                  <a:gd name="T13" fmla="*/ 14 h 60"/>
                  <a:gd name="T14" fmla="*/ 0 w 26"/>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60"/>
                  <a:gd name="T26" fmla="*/ 26 w 2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60">
                    <a:moveTo>
                      <a:pt x="0" y="0"/>
                    </a:moveTo>
                    <a:lnTo>
                      <a:pt x="17" y="36"/>
                    </a:lnTo>
                    <a:lnTo>
                      <a:pt x="25" y="51"/>
                    </a:lnTo>
                    <a:lnTo>
                      <a:pt x="15" y="59"/>
                    </a:lnTo>
                    <a:lnTo>
                      <a:pt x="7" y="51"/>
                    </a:lnTo>
                    <a:lnTo>
                      <a:pt x="0" y="26"/>
                    </a:lnTo>
                    <a:lnTo>
                      <a:pt x="0" y="14"/>
                    </a:lnTo>
                    <a:lnTo>
                      <a:pt x="0" y="0"/>
                    </a:lnTo>
                  </a:path>
                </a:pathLst>
              </a:custGeom>
              <a:solidFill>
                <a:srgbClr val="000000"/>
              </a:solidFill>
              <a:ln w="9525" cap="rnd">
                <a:noFill/>
                <a:round/>
                <a:headEnd type="none" w="sm" len="sm"/>
                <a:tailEnd type="none" w="sm" len="sm"/>
              </a:ln>
            </p:spPr>
            <p:txBody>
              <a:bodyPr/>
              <a:lstStyle/>
              <a:p>
                <a:endParaRPr lang="es-ES"/>
              </a:p>
            </p:txBody>
          </p:sp>
        </p:grpSp>
        <p:grpSp>
          <p:nvGrpSpPr>
            <p:cNvPr id="33982" name="Group 11"/>
            <p:cNvGrpSpPr>
              <a:grpSpLocks/>
            </p:cNvGrpSpPr>
            <p:nvPr/>
          </p:nvGrpSpPr>
          <p:grpSpPr bwMode="auto">
            <a:xfrm>
              <a:off x="5384" y="3045"/>
              <a:ext cx="329" cy="1128"/>
              <a:chOff x="5384" y="3045"/>
              <a:chExt cx="329" cy="1128"/>
            </a:xfrm>
          </p:grpSpPr>
          <p:sp>
            <p:nvSpPr>
              <p:cNvPr id="33986" name="Freeform 12"/>
              <p:cNvSpPr>
                <a:spLocks/>
              </p:cNvSpPr>
              <p:nvPr/>
            </p:nvSpPr>
            <p:spPr bwMode="auto">
              <a:xfrm>
                <a:off x="5384" y="3390"/>
                <a:ext cx="129" cy="384"/>
              </a:xfrm>
              <a:custGeom>
                <a:avLst/>
                <a:gdLst>
                  <a:gd name="T0" fmla="*/ 67 w 129"/>
                  <a:gd name="T1" fmla="*/ 57 h 384"/>
                  <a:gd name="T2" fmla="*/ 81 w 129"/>
                  <a:gd name="T3" fmla="*/ 32 h 384"/>
                  <a:gd name="T4" fmla="*/ 99 w 129"/>
                  <a:gd name="T5" fmla="*/ 9 h 384"/>
                  <a:gd name="T6" fmla="*/ 112 w 129"/>
                  <a:gd name="T7" fmla="*/ 0 h 384"/>
                  <a:gd name="T8" fmla="*/ 128 w 129"/>
                  <a:gd name="T9" fmla="*/ 1 h 384"/>
                  <a:gd name="T10" fmla="*/ 128 w 129"/>
                  <a:gd name="T11" fmla="*/ 23 h 384"/>
                  <a:gd name="T12" fmla="*/ 120 w 129"/>
                  <a:gd name="T13" fmla="*/ 42 h 384"/>
                  <a:gd name="T14" fmla="*/ 105 w 129"/>
                  <a:gd name="T15" fmla="*/ 57 h 384"/>
                  <a:gd name="T16" fmla="*/ 68 w 129"/>
                  <a:gd name="T17" fmla="*/ 87 h 384"/>
                  <a:gd name="T18" fmla="*/ 34 w 129"/>
                  <a:gd name="T19" fmla="*/ 123 h 384"/>
                  <a:gd name="T20" fmla="*/ 19 w 129"/>
                  <a:gd name="T21" fmla="*/ 132 h 384"/>
                  <a:gd name="T22" fmla="*/ 13 w 129"/>
                  <a:gd name="T23" fmla="*/ 146 h 384"/>
                  <a:gd name="T24" fmla="*/ 19 w 129"/>
                  <a:gd name="T25" fmla="*/ 160 h 384"/>
                  <a:gd name="T26" fmla="*/ 49 w 129"/>
                  <a:gd name="T27" fmla="*/ 214 h 384"/>
                  <a:gd name="T28" fmla="*/ 64 w 129"/>
                  <a:gd name="T29" fmla="*/ 232 h 384"/>
                  <a:gd name="T30" fmla="*/ 84 w 129"/>
                  <a:gd name="T31" fmla="*/ 262 h 384"/>
                  <a:gd name="T32" fmla="*/ 105 w 129"/>
                  <a:gd name="T33" fmla="*/ 290 h 384"/>
                  <a:gd name="T34" fmla="*/ 104 w 129"/>
                  <a:gd name="T35" fmla="*/ 305 h 384"/>
                  <a:gd name="T36" fmla="*/ 88 w 129"/>
                  <a:gd name="T37" fmla="*/ 309 h 384"/>
                  <a:gd name="T38" fmla="*/ 64 w 129"/>
                  <a:gd name="T39" fmla="*/ 309 h 384"/>
                  <a:gd name="T40" fmla="*/ 50 w 129"/>
                  <a:gd name="T41" fmla="*/ 323 h 384"/>
                  <a:gd name="T42" fmla="*/ 45 w 129"/>
                  <a:gd name="T43" fmla="*/ 360 h 384"/>
                  <a:gd name="T44" fmla="*/ 45 w 129"/>
                  <a:gd name="T45" fmla="*/ 378 h 384"/>
                  <a:gd name="T46" fmla="*/ 38 w 129"/>
                  <a:gd name="T47" fmla="*/ 383 h 384"/>
                  <a:gd name="T48" fmla="*/ 29 w 129"/>
                  <a:gd name="T49" fmla="*/ 367 h 384"/>
                  <a:gd name="T50" fmla="*/ 31 w 129"/>
                  <a:gd name="T51" fmla="*/ 335 h 384"/>
                  <a:gd name="T52" fmla="*/ 39 w 129"/>
                  <a:gd name="T53" fmla="*/ 314 h 384"/>
                  <a:gd name="T54" fmla="*/ 57 w 129"/>
                  <a:gd name="T55" fmla="*/ 295 h 384"/>
                  <a:gd name="T56" fmla="*/ 76 w 129"/>
                  <a:gd name="T57" fmla="*/ 286 h 384"/>
                  <a:gd name="T58" fmla="*/ 78 w 129"/>
                  <a:gd name="T59" fmla="*/ 276 h 384"/>
                  <a:gd name="T60" fmla="*/ 68 w 129"/>
                  <a:gd name="T61" fmla="*/ 257 h 384"/>
                  <a:gd name="T62" fmla="*/ 28 w 129"/>
                  <a:gd name="T63" fmla="*/ 209 h 384"/>
                  <a:gd name="T64" fmla="*/ 16 w 129"/>
                  <a:gd name="T65" fmla="*/ 191 h 384"/>
                  <a:gd name="T66" fmla="*/ 4 w 129"/>
                  <a:gd name="T67" fmla="*/ 165 h 384"/>
                  <a:gd name="T68" fmla="*/ 0 w 129"/>
                  <a:gd name="T69" fmla="*/ 136 h 384"/>
                  <a:gd name="T70" fmla="*/ 2 w 129"/>
                  <a:gd name="T71" fmla="*/ 120 h 384"/>
                  <a:gd name="T72" fmla="*/ 23 w 129"/>
                  <a:gd name="T73" fmla="*/ 109 h 384"/>
                  <a:gd name="T74" fmla="*/ 47 w 129"/>
                  <a:gd name="T75" fmla="*/ 90 h 384"/>
                  <a:gd name="T76" fmla="*/ 64 w 129"/>
                  <a:gd name="T77" fmla="*/ 71 h 384"/>
                  <a:gd name="T78" fmla="*/ 67 w 129"/>
                  <a:gd name="T79" fmla="*/ 57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
                  <a:gd name="T121" fmla="*/ 0 h 384"/>
                  <a:gd name="T122" fmla="*/ 129 w 129"/>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 h="384">
                    <a:moveTo>
                      <a:pt x="67" y="57"/>
                    </a:moveTo>
                    <a:lnTo>
                      <a:pt x="81" y="32"/>
                    </a:lnTo>
                    <a:lnTo>
                      <a:pt x="99" y="9"/>
                    </a:lnTo>
                    <a:lnTo>
                      <a:pt x="112" y="0"/>
                    </a:lnTo>
                    <a:lnTo>
                      <a:pt x="128" y="1"/>
                    </a:lnTo>
                    <a:lnTo>
                      <a:pt x="128" y="23"/>
                    </a:lnTo>
                    <a:lnTo>
                      <a:pt x="120" y="42"/>
                    </a:lnTo>
                    <a:lnTo>
                      <a:pt x="105" y="57"/>
                    </a:lnTo>
                    <a:lnTo>
                      <a:pt x="68" y="87"/>
                    </a:lnTo>
                    <a:lnTo>
                      <a:pt x="34" y="123"/>
                    </a:lnTo>
                    <a:lnTo>
                      <a:pt x="19" y="132"/>
                    </a:lnTo>
                    <a:lnTo>
                      <a:pt x="13" y="146"/>
                    </a:lnTo>
                    <a:lnTo>
                      <a:pt x="19" y="160"/>
                    </a:lnTo>
                    <a:lnTo>
                      <a:pt x="49" y="214"/>
                    </a:lnTo>
                    <a:lnTo>
                      <a:pt x="64" y="232"/>
                    </a:lnTo>
                    <a:lnTo>
                      <a:pt x="84" y="262"/>
                    </a:lnTo>
                    <a:lnTo>
                      <a:pt x="105" y="290"/>
                    </a:lnTo>
                    <a:lnTo>
                      <a:pt x="104" y="305"/>
                    </a:lnTo>
                    <a:lnTo>
                      <a:pt x="88" y="309"/>
                    </a:lnTo>
                    <a:lnTo>
                      <a:pt x="64" y="309"/>
                    </a:lnTo>
                    <a:lnTo>
                      <a:pt x="50" y="323"/>
                    </a:lnTo>
                    <a:lnTo>
                      <a:pt x="45" y="360"/>
                    </a:lnTo>
                    <a:lnTo>
                      <a:pt x="45" y="378"/>
                    </a:lnTo>
                    <a:lnTo>
                      <a:pt x="38" y="383"/>
                    </a:lnTo>
                    <a:lnTo>
                      <a:pt x="29" y="367"/>
                    </a:lnTo>
                    <a:lnTo>
                      <a:pt x="31" y="335"/>
                    </a:lnTo>
                    <a:lnTo>
                      <a:pt x="39" y="314"/>
                    </a:lnTo>
                    <a:lnTo>
                      <a:pt x="57" y="295"/>
                    </a:lnTo>
                    <a:lnTo>
                      <a:pt x="76" y="286"/>
                    </a:lnTo>
                    <a:lnTo>
                      <a:pt x="78" y="276"/>
                    </a:lnTo>
                    <a:lnTo>
                      <a:pt x="68" y="257"/>
                    </a:lnTo>
                    <a:lnTo>
                      <a:pt x="28" y="209"/>
                    </a:lnTo>
                    <a:lnTo>
                      <a:pt x="16" y="191"/>
                    </a:lnTo>
                    <a:lnTo>
                      <a:pt x="4" y="165"/>
                    </a:lnTo>
                    <a:lnTo>
                      <a:pt x="0" y="136"/>
                    </a:lnTo>
                    <a:lnTo>
                      <a:pt x="2" y="120"/>
                    </a:lnTo>
                    <a:lnTo>
                      <a:pt x="23" y="109"/>
                    </a:lnTo>
                    <a:lnTo>
                      <a:pt x="47" y="90"/>
                    </a:lnTo>
                    <a:lnTo>
                      <a:pt x="64" y="71"/>
                    </a:lnTo>
                    <a:lnTo>
                      <a:pt x="67" y="57"/>
                    </a:lnTo>
                  </a:path>
                </a:pathLst>
              </a:custGeom>
              <a:solidFill>
                <a:srgbClr val="000000"/>
              </a:solidFill>
              <a:ln w="9525" cap="rnd">
                <a:noFill/>
                <a:round/>
                <a:headEnd type="none" w="sm" len="sm"/>
                <a:tailEnd type="none" w="sm" len="sm"/>
              </a:ln>
            </p:spPr>
            <p:txBody>
              <a:bodyPr/>
              <a:lstStyle/>
              <a:p>
                <a:endParaRPr lang="es-ES"/>
              </a:p>
            </p:txBody>
          </p:sp>
          <p:sp>
            <p:nvSpPr>
              <p:cNvPr id="33987" name="Freeform 13"/>
              <p:cNvSpPr>
                <a:spLocks/>
              </p:cNvSpPr>
              <p:nvPr/>
            </p:nvSpPr>
            <p:spPr bwMode="auto">
              <a:xfrm>
                <a:off x="5499" y="3373"/>
                <a:ext cx="90" cy="368"/>
              </a:xfrm>
              <a:custGeom>
                <a:avLst/>
                <a:gdLst>
                  <a:gd name="T0" fmla="*/ 19 w 90"/>
                  <a:gd name="T1" fmla="*/ 28 h 368"/>
                  <a:gd name="T2" fmla="*/ 26 w 90"/>
                  <a:gd name="T3" fmla="*/ 4 h 368"/>
                  <a:gd name="T4" fmla="*/ 36 w 90"/>
                  <a:gd name="T5" fmla="*/ 0 h 368"/>
                  <a:gd name="T6" fmla="*/ 49 w 90"/>
                  <a:gd name="T7" fmla="*/ 0 h 368"/>
                  <a:gd name="T8" fmla="*/ 66 w 90"/>
                  <a:gd name="T9" fmla="*/ 17 h 368"/>
                  <a:gd name="T10" fmla="*/ 77 w 90"/>
                  <a:gd name="T11" fmla="*/ 54 h 368"/>
                  <a:gd name="T12" fmla="*/ 84 w 90"/>
                  <a:gd name="T13" fmla="*/ 103 h 368"/>
                  <a:gd name="T14" fmla="*/ 89 w 90"/>
                  <a:gd name="T15" fmla="*/ 154 h 368"/>
                  <a:gd name="T16" fmla="*/ 89 w 90"/>
                  <a:gd name="T17" fmla="*/ 222 h 368"/>
                  <a:gd name="T18" fmla="*/ 79 w 90"/>
                  <a:gd name="T19" fmla="*/ 296 h 368"/>
                  <a:gd name="T20" fmla="*/ 65 w 90"/>
                  <a:gd name="T21" fmla="*/ 340 h 368"/>
                  <a:gd name="T22" fmla="*/ 47 w 90"/>
                  <a:gd name="T23" fmla="*/ 362 h 368"/>
                  <a:gd name="T24" fmla="*/ 29 w 90"/>
                  <a:gd name="T25" fmla="*/ 367 h 368"/>
                  <a:gd name="T26" fmla="*/ 16 w 90"/>
                  <a:gd name="T27" fmla="*/ 352 h 368"/>
                  <a:gd name="T28" fmla="*/ 6 w 90"/>
                  <a:gd name="T29" fmla="*/ 335 h 368"/>
                  <a:gd name="T30" fmla="*/ 2 w 90"/>
                  <a:gd name="T31" fmla="*/ 307 h 368"/>
                  <a:gd name="T32" fmla="*/ 0 w 90"/>
                  <a:gd name="T33" fmla="*/ 253 h 368"/>
                  <a:gd name="T34" fmla="*/ 2 w 90"/>
                  <a:gd name="T35" fmla="*/ 187 h 368"/>
                  <a:gd name="T36" fmla="*/ 10 w 90"/>
                  <a:gd name="T37" fmla="*/ 118 h 368"/>
                  <a:gd name="T38" fmla="*/ 15 w 90"/>
                  <a:gd name="T39" fmla="*/ 69 h 368"/>
                  <a:gd name="T40" fmla="*/ 19 w 90"/>
                  <a:gd name="T41" fmla="*/ 28 h 3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68"/>
                  <a:gd name="T65" fmla="*/ 90 w 90"/>
                  <a:gd name="T66" fmla="*/ 368 h 3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68">
                    <a:moveTo>
                      <a:pt x="19" y="28"/>
                    </a:moveTo>
                    <a:lnTo>
                      <a:pt x="26" y="4"/>
                    </a:lnTo>
                    <a:lnTo>
                      <a:pt x="36" y="0"/>
                    </a:lnTo>
                    <a:lnTo>
                      <a:pt x="49" y="0"/>
                    </a:lnTo>
                    <a:lnTo>
                      <a:pt x="66" y="17"/>
                    </a:lnTo>
                    <a:lnTo>
                      <a:pt x="77" y="54"/>
                    </a:lnTo>
                    <a:lnTo>
                      <a:pt x="84" y="103"/>
                    </a:lnTo>
                    <a:lnTo>
                      <a:pt x="89" y="154"/>
                    </a:lnTo>
                    <a:lnTo>
                      <a:pt x="89" y="222"/>
                    </a:lnTo>
                    <a:lnTo>
                      <a:pt x="79" y="296"/>
                    </a:lnTo>
                    <a:lnTo>
                      <a:pt x="65" y="340"/>
                    </a:lnTo>
                    <a:lnTo>
                      <a:pt x="47" y="362"/>
                    </a:lnTo>
                    <a:lnTo>
                      <a:pt x="29" y="367"/>
                    </a:lnTo>
                    <a:lnTo>
                      <a:pt x="16" y="352"/>
                    </a:lnTo>
                    <a:lnTo>
                      <a:pt x="6" y="335"/>
                    </a:lnTo>
                    <a:lnTo>
                      <a:pt x="2" y="307"/>
                    </a:lnTo>
                    <a:lnTo>
                      <a:pt x="0" y="253"/>
                    </a:lnTo>
                    <a:lnTo>
                      <a:pt x="2" y="187"/>
                    </a:lnTo>
                    <a:lnTo>
                      <a:pt x="10" y="118"/>
                    </a:lnTo>
                    <a:lnTo>
                      <a:pt x="15" y="69"/>
                    </a:lnTo>
                    <a:lnTo>
                      <a:pt x="19" y="28"/>
                    </a:lnTo>
                  </a:path>
                </a:pathLst>
              </a:custGeom>
              <a:solidFill>
                <a:srgbClr val="000000"/>
              </a:solidFill>
              <a:ln w="9525" cap="rnd">
                <a:noFill/>
                <a:round/>
                <a:headEnd type="none" w="sm" len="sm"/>
                <a:tailEnd type="none" w="sm" len="sm"/>
              </a:ln>
            </p:spPr>
            <p:txBody>
              <a:bodyPr/>
              <a:lstStyle/>
              <a:p>
                <a:endParaRPr lang="es-ES"/>
              </a:p>
            </p:txBody>
          </p:sp>
          <p:sp>
            <p:nvSpPr>
              <p:cNvPr id="33988" name="Freeform 14"/>
              <p:cNvSpPr>
                <a:spLocks/>
              </p:cNvSpPr>
              <p:nvPr/>
            </p:nvSpPr>
            <p:spPr bwMode="auto">
              <a:xfrm>
                <a:off x="5523" y="3692"/>
                <a:ext cx="53" cy="481"/>
              </a:xfrm>
              <a:custGeom>
                <a:avLst/>
                <a:gdLst>
                  <a:gd name="T0" fmla="*/ 25 w 53"/>
                  <a:gd name="T1" fmla="*/ 85 h 481"/>
                  <a:gd name="T2" fmla="*/ 18 w 53"/>
                  <a:gd name="T3" fmla="*/ 53 h 481"/>
                  <a:gd name="T4" fmla="*/ 18 w 53"/>
                  <a:gd name="T5" fmla="*/ 18 h 481"/>
                  <a:gd name="T6" fmla="*/ 27 w 53"/>
                  <a:gd name="T7" fmla="*/ 0 h 481"/>
                  <a:gd name="T8" fmla="*/ 39 w 53"/>
                  <a:gd name="T9" fmla="*/ 9 h 481"/>
                  <a:gd name="T10" fmla="*/ 46 w 53"/>
                  <a:gd name="T11" fmla="*/ 42 h 481"/>
                  <a:gd name="T12" fmla="*/ 50 w 53"/>
                  <a:gd name="T13" fmla="*/ 99 h 481"/>
                  <a:gd name="T14" fmla="*/ 52 w 53"/>
                  <a:gd name="T15" fmla="*/ 170 h 481"/>
                  <a:gd name="T16" fmla="*/ 49 w 53"/>
                  <a:gd name="T17" fmla="*/ 232 h 481"/>
                  <a:gd name="T18" fmla="*/ 44 w 53"/>
                  <a:gd name="T19" fmla="*/ 298 h 481"/>
                  <a:gd name="T20" fmla="*/ 44 w 53"/>
                  <a:gd name="T21" fmla="*/ 379 h 481"/>
                  <a:gd name="T22" fmla="*/ 50 w 53"/>
                  <a:gd name="T23" fmla="*/ 412 h 481"/>
                  <a:gd name="T24" fmla="*/ 48 w 53"/>
                  <a:gd name="T25" fmla="*/ 428 h 481"/>
                  <a:gd name="T26" fmla="*/ 36 w 53"/>
                  <a:gd name="T27" fmla="*/ 432 h 481"/>
                  <a:gd name="T28" fmla="*/ 23 w 53"/>
                  <a:gd name="T29" fmla="*/ 454 h 481"/>
                  <a:gd name="T30" fmla="*/ 16 w 53"/>
                  <a:gd name="T31" fmla="*/ 474 h 481"/>
                  <a:gd name="T32" fmla="*/ 2 w 53"/>
                  <a:gd name="T33" fmla="*/ 480 h 481"/>
                  <a:gd name="T34" fmla="*/ 0 w 53"/>
                  <a:gd name="T35" fmla="*/ 459 h 481"/>
                  <a:gd name="T36" fmla="*/ 5 w 53"/>
                  <a:gd name="T37" fmla="*/ 441 h 481"/>
                  <a:gd name="T38" fmla="*/ 23 w 53"/>
                  <a:gd name="T39" fmla="*/ 428 h 481"/>
                  <a:gd name="T40" fmla="*/ 36 w 53"/>
                  <a:gd name="T41" fmla="*/ 417 h 481"/>
                  <a:gd name="T42" fmla="*/ 40 w 53"/>
                  <a:gd name="T43" fmla="*/ 407 h 481"/>
                  <a:gd name="T44" fmla="*/ 36 w 53"/>
                  <a:gd name="T45" fmla="*/ 380 h 481"/>
                  <a:gd name="T46" fmla="*/ 31 w 53"/>
                  <a:gd name="T47" fmla="*/ 327 h 481"/>
                  <a:gd name="T48" fmla="*/ 30 w 53"/>
                  <a:gd name="T49" fmla="*/ 261 h 481"/>
                  <a:gd name="T50" fmla="*/ 31 w 53"/>
                  <a:gd name="T51" fmla="*/ 219 h 481"/>
                  <a:gd name="T52" fmla="*/ 32 w 53"/>
                  <a:gd name="T53" fmla="*/ 160 h 481"/>
                  <a:gd name="T54" fmla="*/ 30 w 53"/>
                  <a:gd name="T55" fmla="*/ 108 h 481"/>
                  <a:gd name="T56" fmla="*/ 25 w 53"/>
                  <a:gd name="T57" fmla="*/ 85 h 4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481"/>
                  <a:gd name="T89" fmla="*/ 53 w 53"/>
                  <a:gd name="T90" fmla="*/ 481 h 4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481">
                    <a:moveTo>
                      <a:pt x="25" y="85"/>
                    </a:moveTo>
                    <a:lnTo>
                      <a:pt x="18" y="53"/>
                    </a:lnTo>
                    <a:lnTo>
                      <a:pt x="18" y="18"/>
                    </a:lnTo>
                    <a:lnTo>
                      <a:pt x="27" y="0"/>
                    </a:lnTo>
                    <a:lnTo>
                      <a:pt x="39" y="9"/>
                    </a:lnTo>
                    <a:lnTo>
                      <a:pt x="46" y="42"/>
                    </a:lnTo>
                    <a:lnTo>
                      <a:pt x="50" y="99"/>
                    </a:lnTo>
                    <a:lnTo>
                      <a:pt x="52" y="170"/>
                    </a:lnTo>
                    <a:lnTo>
                      <a:pt x="49" y="232"/>
                    </a:lnTo>
                    <a:lnTo>
                      <a:pt x="44" y="298"/>
                    </a:lnTo>
                    <a:lnTo>
                      <a:pt x="44" y="379"/>
                    </a:lnTo>
                    <a:lnTo>
                      <a:pt x="50" y="412"/>
                    </a:lnTo>
                    <a:lnTo>
                      <a:pt x="48" y="428"/>
                    </a:lnTo>
                    <a:lnTo>
                      <a:pt x="36" y="432"/>
                    </a:lnTo>
                    <a:lnTo>
                      <a:pt x="23" y="454"/>
                    </a:lnTo>
                    <a:lnTo>
                      <a:pt x="16" y="474"/>
                    </a:lnTo>
                    <a:lnTo>
                      <a:pt x="2" y="480"/>
                    </a:lnTo>
                    <a:lnTo>
                      <a:pt x="0" y="459"/>
                    </a:lnTo>
                    <a:lnTo>
                      <a:pt x="5" y="441"/>
                    </a:lnTo>
                    <a:lnTo>
                      <a:pt x="23" y="428"/>
                    </a:lnTo>
                    <a:lnTo>
                      <a:pt x="36" y="417"/>
                    </a:lnTo>
                    <a:lnTo>
                      <a:pt x="40" y="407"/>
                    </a:lnTo>
                    <a:lnTo>
                      <a:pt x="36" y="380"/>
                    </a:lnTo>
                    <a:lnTo>
                      <a:pt x="31" y="327"/>
                    </a:lnTo>
                    <a:lnTo>
                      <a:pt x="30" y="261"/>
                    </a:lnTo>
                    <a:lnTo>
                      <a:pt x="31" y="219"/>
                    </a:lnTo>
                    <a:lnTo>
                      <a:pt x="32" y="160"/>
                    </a:lnTo>
                    <a:lnTo>
                      <a:pt x="30" y="108"/>
                    </a:lnTo>
                    <a:lnTo>
                      <a:pt x="25" y="85"/>
                    </a:lnTo>
                  </a:path>
                </a:pathLst>
              </a:custGeom>
              <a:solidFill>
                <a:srgbClr val="000000"/>
              </a:solidFill>
              <a:ln w="9525" cap="rnd">
                <a:noFill/>
                <a:round/>
                <a:headEnd type="none" w="sm" len="sm"/>
                <a:tailEnd type="none" w="sm" len="sm"/>
              </a:ln>
            </p:spPr>
            <p:txBody>
              <a:bodyPr/>
              <a:lstStyle/>
              <a:p>
                <a:endParaRPr lang="es-ES"/>
              </a:p>
            </p:txBody>
          </p:sp>
          <p:sp>
            <p:nvSpPr>
              <p:cNvPr id="33989" name="Freeform 15"/>
              <p:cNvSpPr>
                <a:spLocks/>
              </p:cNvSpPr>
              <p:nvPr/>
            </p:nvSpPr>
            <p:spPr bwMode="auto">
              <a:xfrm>
                <a:off x="5450" y="3694"/>
                <a:ext cx="82" cy="478"/>
              </a:xfrm>
              <a:custGeom>
                <a:avLst/>
                <a:gdLst>
                  <a:gd name="T0" fmla="*/ 49 w 82"/>
                  <a:gd name="T1" fmla="*/ 43 h 478"/>
                  <a:gd name="T2" fmla="*/ 58 w 82"/>
                  <a:gd name="T3" fmla="*/ 13 h 478"/>
                  <a:gd name="T4" fmla="*/ 69 w 82"/>
                  <a:gd name="T5" fmla="*/ 0 h 478"/>
                  <a:gd name="T6" fmla="*/ 81 w 82"/>
                  <a:gd name="T7" fmla="*/ 9 h 478"/>
                  <a:gd name="T8" fmla="*/ 79 w 82"/>
                  <a:gd name="T9" fmla="*/ 37 h 478"/>
                  <a:gd name="T10" fmla="*/ 71 w 82"/>
                  <a:gd name="T11" fmla="*/ 58 h 478"/>
                  <a:gd name="T12" fmla="*/ 56 w 82"/>
                  <a:gd name="T13" fmla="*/ 108 h 478"/>
                  <a:gd name="T14" fmla="*/ 45 w 82"/>
                  <a:gd name="T15" fmla="*/ 156 h 478"/>
                  <a:gd name="T16" fmla="*/ 39 w 82"/>
                  <a:gd name="T17" fmla="*/ 209 h 478"/>
                  <a:gd name="T18" fmla="*/ 40 w 82"/>
                  <a:gd name="T19" fmla="*/ 260 h 478"/>
                  <a:gd name="T20" fmla="*/ 49 w 82"/>
                  <a:gd name="T21" fmla="*/ 327 h 478"/>
                  <a:gd name="T22" fmla="*/ 58 w 82"/>
                  <a:gd name="T23" fmla="*/ 392 h 478"/>
                  <a:gd name="T24" fmla="*/ 69 w 82"/>
                  <a:gd name="T25" fmla="*/ 420 h 478"/>
                  <a:gd name="T26" fmla="*/ 68 w 82"/>
                  <a:gd name="T27" fmla="*/ 436 h 478"/>
                  <a:gd name="T28" fmla="*/ 58 w 82"/>
                  <a:gd name="T29" fmla="*/ 444 h 478"/>
                  <a:gd name="T30" fmla="*/ 36 w 82"/>
                  <a:gd name="T31" fmla="*/ 450 h 478"/>
                  <a:gd name="T32" fmla="*/ 21 w 82"/>
                  <a:gd name="T33" fmla="*/ 468 h 478"/>
                  <a:gd name="T34" fmla="*/ 12 w 82"/>
                  <a:gd name="T35" fmla="*/ 477 h 478"/>
                  <a:gd name="T36" fmla="*/ 0 w 82"/>
                  <a:gd name="T37" fmla="*/ 455 h 478"/>
                  <a:gd name="T38" fmla="*/ 2 w 82"/>
                  <a:gd name="T39" fmla="*/ 441 h 478"/>
                  <a:gd name="T40" fmla="*/ 15 w 82"/>
                  <a:gd name="T41" fmla="*/ 431 h 478"/>
                  <a:gd name="T42" fmla="*/ 32 w 82"/>
                  <a:gd name="T43" fmla="*/ 426 h 478"/>
                  <a:gd name="T44" fmla="*/ 47 w 82"/>
                  <a:gd name="T45" fmla="*/ 426 h 478"/>
                  <a:gd name="T46" fmla="*/ 50 w 82"/>
                  <a:gd name="T47" fmla="*/ 417 h 478"/>
                  <a:gd name="T48" fmla="*/ 47 w 82"/>
                  <a:gd name="T49" fmla="*/ 401 h 478"/>
                  <a:gd name="T50" fmla="*/ 34 w 82"/>
                  <a:gd name="T51" fmla="*/ 340 h 478"/>
                  <a:gd name="T52" fmla="*/ 25 w 82"/>
                  <a:gd name="T53" fmla="*/ 279 h 478"/>
                  <a:gd name="T54" fmla="*/ 21 w 82"/>
                  <a:gd name="T55" fmla="*/ 236 h 478"/>
                  <a:gd name="T56" fmla="*/ 21 w 82"/>
                  <a:gd name="T57" fmla="*/ 195 h 478"/>
                  <a:gd name="T58" fmla="*/ 24 w 82"/>
                  <a:gd name="T59" fmla="*/ 155 h 478"/>
                  <a:gd name="T60" fmla="*/ 32 w 82"/>
                  <a:gd name="T61" fmla="*/ 114 h 478"/>
                  <a:gd name="T62" fmla="*/ 44 w 82"/>
                  <a:gd name="T63" fmla="*/ 61 h 478"/>
                  <a:gd name="T64" fmla="*/ 49 w 82"/>
                  <a:gd name="T65" fmla="*/ 43 h 4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478"/>
                  <a:gd name="T101" fmla="*/ 82 w 82"/>
                  <a:gd name="T102" fmla="*/ 478 h 4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478">
                    <a:moveTo>
                      <a:pt x="49" y="43"/>
                    </a:moveTo>
                    <a:lnTo>
                      <a:pt x="58" y="13"/>
                    </a:lnTo>
                    <a:lnTo>
                      <a:pt x="69" y="0"/>
                    </a:lnTo>
                    <a:lnTo>
                      <a:pt x="81" y="9"/>
                    </a:lnTo>
                    <a:lnTo>
                      <a:pt x="79" y="37"/>
                    </a:lnTo>
                    <a:lnTo>
                      <a:pt x="71" y="58"/>
                    </a:lnTo>
                    <a:lnTo>
                      <a:pt x="56" y="108"/>
                    </a:lnTo>
                    <a:lnTo>
                      <a:pt x="45" y="156"/>
                    </a:lnTo>
                    <a:lnTo>
                      <a:pt x="39" y="209"/>
                    </a:lnTo>
                    <a:lnTo>
                      <a:pt x="40" y="260"/>
                    </a:lnTo>
                    <a:lnTo>
                      <a:pt x="49" y="327"/>
                    </a:lnTo>
                    <a:lnTo>
                      <a:pt x="58" y="392"/>
                    </a:lnTo>
                    <a:lnTo>
                      <a:pt x="69" y="420"/>
                    </a:lnTo>
                    <a:lnTo>
                      <a:pt x="68" y="436"/>
                    </a:lnTo>
                    <a:lnTo>
                      <a:pt x="58" y="444"/>
                    </a:lnTo>
                    <a:lnTo>
                      <a:pt x="36" y="450"/>
                    </a:lnTo>
                    <a:lnTo>
                      <a:pt x="21" y="468"/>
                    </a:lnTo>
                    <a:lnTo>
                      <a:pt x="12" y="477"/>
                    </a:lnTo>
                    <a:lnTo>
                      <a:pt x="0" y="455"/>
                    </a:lnTo>
                    <a:lnTo>
                      <a:pt x="2" y="441"/>
                    </a:lnTo>
                    <a:lnTo>
                      <a:pt x="15" y="431"/>
                    </a:lnTo>
                    <a:lnTo>
                      <a:pt x="32" y="426"/>
                    </a:lnTo>
                    <a:lnTo>
                      <a:pt x="47" y="426"/>
                    </a:lnTo>
                    <a:lnTo>
                      <a:pt x="50" y="417"/>
                    </a:lnTo>
                    <a:lnTo>
                      <a:pt x="47" y="401"/>
                    </a:lnTo>
                    <a:lnTo>
                      <a:pt x="34" y="340"/>
                    </a:lnTo>
                    <a:lnTo>
                      <a:pt x="25" y="279"/>
                    </a:lnTo>
                    <a:lnTo>
                      <a:pt x="21" y="236"/>
                    </a:lnTo>
                    <a:lnTo>
                      <a:pt x="21" y="195"/>
                    </a:lnTo>
                    <a:lnTo>
                      <a:pt x="24" y="155"/>
                    </a:lnTo>
                    <a:lnTo>
                      <a:pt x="32" y="114"/>
                    </a:lnTo>
                    <a:lnTo>
                      <a:pt x="44" y="61"/>
                    </a:lnTo>
                    <a:lnTo>
                      <a:pt x="49" y="43"/>
                    </a:lnTo>
                  </a:path>
                </a:pathLst>
              </a:custGeom>
              <a:solidFill>
                <a:srgbClr val="000000"/>
              </a:solidFill>
              <a:ln w="9525" cap="rnd">
                <a:noFill/>
                <a:round/>
                <a:headEnd type="none" w="sm" len="sm"/>
                <a:tailEnd type="none" w="sm" len="sm"/>
              </a:ln>
            </p:spPr>
            <p:txBody>
              <a:bodyPr/>
              <a:lstStyle/>
              <a:p>
                <a:endParaRPr lang="es-ES"/>
              </a:p>
            </p:txBody>
          </p:sp>
          <p:sp>
            <p:nvSpPr>
              <p:cNvPr id="33990" name="Freeform 16"/>
              <p:cNvSpPr>
                <a:spLocks/>
              </p:cNvSpPr>
              <p:nvPr/>
            </p:nvSpPr>
            <p:spPr bwMode="auto">
              <a:xfrm>
                <a:off x="5466" y="3098"/>
                <a:ext cx="105" cy="250"/>
              </a:xfrm>
              <a:custGeom>
                <a:avLst/>
                <a:gdLst>
                  <a:gd name="T0" fmla="*/ 37 w 105"/>
                  <a:gd name="T1" fmla="*/ 208 h 250"/>
                  <a:gd name="T2" fmla="*/ 45 w 105"/>
                  <a:gd name="T3" fmla="*/ 240 h 250"/>
                  <a:gd name="T4" fmla="*/ 64 w 105"/>
                  <a:gd name="T5" fmla="*/ 249 h 250"/>
                  <a:gd name="T6" fmla="*/ 79 w 105"/>
                  <a:gd name="T7" fmla="*/ 246 h 250"/>
                  <a:gd name="T8" fmla="*/ 92 w 105"/>
                  <a:gd name="T9" fmla="*/ 226 h 250"/>
                  <a:gd name="T10" fmla="*/ 102 w 105"/>
                  <a:gd name="T11" fmla="*/ 185 h 250"/>
                  <a:gd name="T12" fmla="*/ 104 w 105"/>
                  <a:gd name="T13" fmla="*/ 135 h 250"/>
                  <a:gd name="T14" fmla="*/ 100 w 105"/>
                  <a:gd name="T15" fmla="*/ 93 h 250"/>
                  <a:gd name="T16" fmla="*/ 85 w 105"/>
                  <a:gd name="T17" fmla="*/ 45 h 250"/>
                  <a:gd name="T18" fmla="*/ 75 w 105"/>
                  <a:gd name="T19" fmla="*/ 22 h 250"/>
                  <a:gd name="T20" fmla="*/ 64 w 105"/>
                  <a:gd name="T21" fmla="*/ 9 h 250"/>
                  <a:gd name="T22" fmla="*/ 53 w 105"/>
                  <a:gd name="T23" fmla="*/ 0 h 250"/>
                  <a:gd name="T24" fmla="*/ 35 w 105"/>
                  <a:gd name="T25" fmla="*/ 3 h 250"/>
                  <a:gd name="T26" fmla="*/ 25 w 105"/>
                  <a:gd name="T27" fmla="*/ 31 h 250"/>
                  <a:gd name="T28" fmla="*/ 20 w 105"/>
                  <a:gd name="T29" fmla="*/ 61 h 250"/>
                  <a:gd name="T30" fmla="*/ 20 w 105"/>
                  <a:gd name="T31" fmla="*/ 108 h 250"/>
                  <a:gd name="T32" fmla="*/ 24 w 105"/>
                  <a:gd name="T33" fmla="*/ 155 h 250"/>
                  <a:gd name="T34" fmla="*/ 30 w 105"/>
                  <a:gd name="T35" fmla="*/ 180 h 250"/>
                  <a:gd name="T36" fmla="*/ 1 w 105"/>
                  <a:gd name="T37" fmla="*/ 217 h 250"/>
                  <a:gd name="T38" fmla="*/ 0 w 105"/>
                  <a:gd name="T39" fmla="*/ 232 h 250"/>
                  <a:gd name="T40" fmla="*/ 4 w 105"/>
                  <a:gd name="T41" fmla="*/ 240 h 250"/>
                  <a:gd name="T42" fmla="*/ 35 w 105"/>
                  <a:gd name="T43" fmla="*/ 197 h 250"/>
                  <a:gd name="T44" fmla="*/ 37 w 105"/>
                  <a:gd name="T45" fmla="*/ 208 h 2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50"/>
                  <a:gd name="T71" fmla="*/ 105 w 105"/>
                  <a:gd name="T72" fmla="*/ 250 h 2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50">
                    <a:moveTo>
                      <a:pt x="37" y="208"/>
                    </a:moveTo>
                    <a:lnTo>
                      <a:pt x="45" y="240"/>
                    </a:lnTo>
                    <a:lnTo>
                      <a:pt x="64" y="249"/>
                    </a:lnTo>
                    <a:lnTo>
                      <a:pt x="79" y="246"/>
                    </a:lnTo>
                    <a:lnTo>
                      <a:pt x="92" y="226"/>
                    </a:lnTo>
                    <a:lnTo>
                      <a:pt x="102" y="185"/>
                    </a:lnTo>
                    <a:lnTo>
                      <a:pt x="104" y="135"/>
                    </a:lnTo>
                    <a:lnTo>
                      <a:pt x="100" y="93"/>
                    </a:lnTo>
                    <a:lnTo>
                      <a:pt x="85" y="45"/>
                    </a:lnTo>
                    <a:lnTo>
                      <a:pt x="75" y="22"/>
                    </a:lnTo>
                    <a:lnTo>
                      <a:pt x="64" y="9"/>
                    </a:lnTo>
                    <a:lnTo>
                      <a:pt x="53" y="0"/>
                    </a:lnTo>
                    <a:lnTo>
                      <a:pt x="35" y="3"/>
                    </a:lnTo>
                    <a:lnTo>
                      <a:pt x="25" y="31"/>
                    </a:lnTo>
                    <a:lnTo>
                      <a:pt x="20" y="61"/>
                    </a:lnTo>
                    <a:lnTo>
                      <a:pt x="20" y="108"/>
                    </a:lnTo>
                    <a:lnTo>
                      <a:pt x="24" y="155"/>
                    </a:lnTo>
                    <a:lnTo>
                      <a:pt x="30" y="180"/>
                    </a:lnTo>
                    <a:lnTo>
                      <a:pt x="1" y="217"/>
                    </a:lnTo>
                    <a:lnTo>
                      <a:pt x="0" y="232"/>
                    </a:lnTo>
                    <a:lnTo>
                      <a:pt x="4" y="240"/>
                    </a:lnTo>
                    <a:lnTo>
                      <a:pt x="35" y="197"/>
                    </a:lnTo>
                    <a:lnTo>
                      <a:pt x="37" y="208"/>
                    </a:lnTo>
                  </a:path>
                </a:pathLst>
              </a:custGeom>
              <a:solidFill>
                <a:srgbClr val="000000"/>
              </a:solidFill>
              <a:ln w="9525" cap="rnd">
                <a:noFill/>
                <a:round/>
                <a:headEnd type="none" w="sm" len="sm"/>
                <a:tailEnd type="none" w="sm" len="sm"/>
              </a:ln>
            </p:spPr>
            <p:txBody>
              <a:bodyPr/>
              <a:lstStyle/>
              <a:p>
                <a:endParaRPr lang="es-ES"/>
              </a:p>
            </p:txBody>
          </p:sp>
          <p:sp>
            <p:nvSpPr>
              <p:cNvPr id="33991" name="Freeform 17"/>
              <p:cNvSpPr>
                <a:spLocks/>
              </p:cNvSpPr>
              <p:nvPr/>
            </p:nvSpPr>
            <p:spPr bwMode="auto">
              <a:xfrm>
                <a:off x="5504" y="3045"/>
                <a:ext cx="209" cy="417"/>
              </a:xfrm>
              <a:custGeom>
                <a:avLst/>
                <a:gdLst>
                  <a:gd name="T0" fmla="*/ 138 w 209"/>
                  <a:gd name="T1" fmla="*/ 288 h 417"/>
                  <a:gd name="T2" fmla="*/ 127 w 209"/>
                  <a:gd name="T3" fmla="*/ 306 h 417"/>
                  <a:gd name="T4" fmla="*/ 106 w 209"/>
                  <a:gd name="T5" fmla="*/ 330 h 417"/>
                  <a:gd name="T6" fmla="*/ 85 w 209"/>
                  <a:gd name="T7" fmla="*/ 344 h 417"/>
                  <a:gd name="T8" fmla="*/ 72 w 209"/>
                  <a:gd name="T9" fmla="*/ 358 h 417"/>
                  <a:gd name="T10" fmla="*/ 58 w 209"/>
                  <a:gd name="T11" fmla="*/ 377 h 417"/>
                  <a:gd name="T12" fmla="*/ 57 w 209"/>
                  <a:gd name="T13" fmla="*/ 410 h 417"/>
                  <a:gd name="T14" fmla="*/ 70 w 209"/>
                  <a:gd name="T15" fmla="*/ 416 h 417"/>
                  <a:gd name="T16" fmla="*/ 103 w 209"/>
                  <a:gd name="T17" fmla="*/ 381 h 417"/>
                  <a:gd name="T18" fmla="*/ 127 w 209"/>
                  <a:gd name="T19" fmla="*/ 340 h 417"/>
                  <a:gd name="T20" fmla="*/ 156 w 209"/>
                  <a:gd name="T21" fmla="*/ 289 h 417"/>
                  <a:gd name="T22" fmla="*/ 180 w 209"/>
                  <a:gd name="T23" fmla="*/ 256 h 417"/>
                  <a:gd name="T24" fmla="*/ 200 w 209"/>
                  <a:gd name="T25" fmla="*/ 230 h 417"/>
                  <a:gd name="T26" fmla="*/ 208 w 209"/>
                  <a:gd name="T27" fmla="*/ 218 h 417"/>
                  <a:gd name="T28" fmla="*/ 205 w 209"/>
                  <a:gd name="T29" fmla="*/ 202 h 417"/>
                  <a:gd name="T30" fmla="*/ 196 w 209"/>
                  <a:gd name="T31" fmla="*/ 180 h 417"/>
                  <a:gd name="T32" fmla="*/ 161 w 209"/>
                  <a:gd name="T33" fmla="*/ 146 h 417"/>
                  <a:gd name="T34" fmla="*/ 127 w 209"/>
                  <a:gd name="T35" fmla="*/ 115 h 417"/>
                  <a:gd name="T36" fmla="*/ 87 w 209"/>
                  <a:gd name="T37" fmla="*/ 81 h 417"/>
                  <a:gd name="T38" fmla="*/ 72 w 209"/>
                  <a:gd name="T39" fmla="*/ 63 h 417"/>
                  <a:gd name="T40" fmla="*/ 57 w 209"/>
                  <a:gd name="T41" fmla="*/ 38 h 417"/>
                  <a:gd name="T42" fmla="*/ 41 w 209"/>
                  <a:gd name="T43" fmla="*/ 9 h 417"/>
                  <a:gd name="T44" fmla="*/ 27 w 209"/>
                  <a:gd name="T45" fmla="*/ 0 h 417"/>
                  <a:gd name="T46" fmla="*/ 0 w 209"/>
                  <a:gd name="T47" fmla="*/ 35 h 417"/>
                  <a:gd name="T48" fmla="*/ 1 w 209"/>
                  <a:gd name="T49" fmla="*/ 67 h 417"/>
                  <a:gd name="T50" fmla="*/ 6 w 209"/>
                  <a:gd name="T51" fmla="*/ 80 h 417"/>
                  <a:gd name="T52" fmla="*/ 21 w 209"/>
                  <a:gd name="T53" fmla="*/ 75 h 417"/>
                  <a:gd name="T54" fmla="*/ 18 w 209"/>
                  <a:gd name="T55" fmla="*/ 61 h 417"/>
                  <a:gd name="T56" fmla="*/ 12 w 209"/>
                  <a:gd name="T57" fmla="*/ 56 h 417"/>
                  <a:gd name="T58" fmla="*/ 10 w 209"/>
                  <a:gd name="T59" fmla="*/ 39 h 417"/>
                  <a:gd name="T60" fmla="*/ 25 w 209"/>
                  <a:gd name="T61" fmla="*/ 20 h 417"/>
                  <a:gd name="T62" fmla="*/ 38 w 209"/>
                  <a:gd name="T63" fmla="*/ 39 h 417"/>
                  <a:gd name="T64" fmla="*/ 38 w 209"/>
                  <a:gd name="T65" fmla="*/ 56 h 417"/>
                  <a:gd name="T66" fmla="*/ 34 w 209"/>
                  <a:gd name="T67" fmla="*/ 76 h 417"/>
                  <a:gd name="T68" fmla="*/ 38 w 209"/>
                  <a:gd name="T69" fmla="*/ 91 h 417"/>
                  <a:gd name="T70" fmla="*/ 63 w 209"/>
                  <a:gd name="T71" fmla="*/ 103 h 417"/>
                  <a:gd name="T72" fmla="*/ 74 w 209"/>
                  <a:gd name="T73" fmla="*/ 86 h 417"/>
                  <a:gd name="T74" fmla="*/ 109 w 209"/>
                  <a:gd name="T75" fmla="*/ 124 h 417"/>
                  <a:gd name="T76" fmla="*/ 138 w 209"/>
                  <a:gd name="T77" fmla="*/ 147 h 417"/>
                  <a:gd name="T78" fmla="*/ 153 w 209"/>
                  <a:gd name="T79" fmla="*/ 161 h 417"/>
                  <a:gd name="T80" fmla="*/ 169 w 209"/>
                  <a:gd name="T81" fmla="*/ 176 h 417"/>
                  <a:gd name="T82" fmla="*/ 181 w 209"/>
                  <a:gd name="T83" fmla="*/ 195 h 417"/>
                  <a:gd name="T84" fmla="*/ 189 w 209"/>
                  <a:gd name="T85" fmla="*/ 213 h 417"/>
                  <a:gd name="T86" fmla="*/ 183 w 209"/>
                  <a:gd name="T87" fmla="*/ 227 h 417"/>
                  <a:gd name="T88" fmla="*/ 166 w 209"/>
                  <a:gd name="T89" fmla="*/ 246 h 417"/>
                  <a:gd name="T90" fmla="*/ 149 w 209"/>
                  <a:gd name="T91" fmla="*/ 269 h 417"/>
                  <a:gd name="T92" fmla="*/ 138 w 209"/>
                  <a:gd name="T93" fmla="*/ 288 h 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417"/>
                  <a:gd name="T143" fmla="*/ 209 w 209"/>
                  <a:gd name="T144" fmla="*/ 417 h 4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417">
                    <a:moveTo>
                      <a:pt x="138" y="288"/>
                    </a:moveTo>
                    <a:lnTo>
                      <a:pt x="127" y="306"/>
                    </a:lnTo>
                    <a:lnTo>
                      <a:pt x="106" y="330"/>
                    </a:lnTo>
                    <a:lnTo>
                      <a:pt x="85" y="344"/>
                    </a:lnTo>
                    <a:lnTo>
                      <a:pt x="72" y="358"/>
                    </a:lnTo>
                    <a:lnTo>
                      <a:pt x="58" y="377"/>
                    </a:lnTo>
                    <a:lnTo>
                      <a:pt x="57" y="410"/>
                    </a:lnTo>
                    <a:lnTo>
                      <a:pt x="70" y="416"/>
                    </a:lnTo>
                    <a:lnTo>
                      <a:pt x="103" y="381"/>
                    </a:lnTo>
                    <a:lnTo>
                      <a:pt x="127" y="340"/>
                    </a:lnTo>
                    <a:lnTo>
                      <a:pt x="156" y="289"/>
                    </a:lnTo>
                    <a:lnTo>
                      <a:pt x="180" y="256"/>
                    </a:lnTo>
                    <a:lnTo>
                      <a:pt x="200" y="230"/>
                    </a:lnTo>
                    <a:lnTo>
                      <a:pt x="208" y="218"/>
                    </a:lnTo>
                    <a:lnTo>
                      <a:pt x="205" y="202"/>
                    </a:lnTo>
                    <a:lnTo>
                      <a:pt x="196" y="180"/>
                    </a:lnTo>
                    <a:lnTo>
                      <a:pt x="161" y="146"/>
                    </a:lnTo>
                    <a:lnTo>
                      <a:pt x="127" y="115"/>
                    </a:lnTo>
                    <a:lnTo>
                      <a:pt x="87" y="81"/>
                    </a:lnTo>
                    <a:lnTo>
                      <a:pt x="72" y="63"/>
                    </a:lnTo>
                    <a:lnTo>
                      <a:pt x="57" y="38"/>
                    </a:lnTo>
                    <a:lnTo>
                      <a:pt x="41" y="9"/>
                    </a:lnTo>
                    <a:lnTo>
                      <a:pt x="27" y="0"/>
                    </a:lnTo>
                    <a:lnTo>
                      <a:pt x="0" y="35"/>
                    </a:lnTo>
                    <a:lnTo>
                      <a:pt x="1" y="67"/>
                    </a:lnTo>
                    <a:lnTo>
                      <a:pt x="6" y="80"/>
                    </a:lnTo>
                    <a:lnTo>
                      <a:pt x="21" y="75"/>
                    </a:lnTo>
                    <a:lnTo>
                      <a:pt x="18" y="61"/>
                    </a:lnTo>
                    <a:lnTo>
                      <a:pt x="12" y="56"/>
                    </a:lnTo>
                    <a:lnTo>
                      <a:pt x="10" y="39"/>
                    </a:lnTo>
                    <a:lnTo>
                      <a:pt x="25" y="20"/>
                    </a:lnTo>
                    <a:lnTo>
                      <a:pt x="38" y="39"/>
                    </a:lnTo>
                    <a:lnTo>
                      <a:pt x="38" y="56"/>
                    </a:lnTo>
                    <a:lnTo>
                      <a:pt x="34" y="76"/>
                    </a:lnTo>
                    <a:lnTo>
                      <a:pt x="38" y="91"/>
                    </a:lnTo>
                    <a:lnTo>
                      <a:pt x="63" y="103"/>
                    </a:lnTo>
                    <a:lnTo>
                      <a:pt x="74" y="86"/>
                    </a:lnTo>
                    <a:lnTo>
                      <a:pt x="109" y="124"/>
                    </a:lnTo>
                    <a:lnTo>
                      <a:pt x="138" y="147"/>
                    </a:lnTo>
                    <a:lnTo>
                      <a:pt x="153" y="161"/>
                    </a:lnTo>
                    <a:lnTo>
                      <a:pt x="169" y="176"/>
                    </a:lnTo>
                    <a:lnTo>
                      <a:pt x="181" y="195"/>
                    </a:lnTo>
                    <a:lnTo>
                      <a:pt x="189" y="213"/>
                    </a:lnTo>
                    <a:lnTo>
                      <a:pt x="183" y="227"/>
                    </a:lnTo>
                    <a:lnTo>
                      <a:pt x="166" y="246"/>
                    </a:lnTo>
                    <a:lnTo>
                      <a:pt x="149" y="269"/>
                    </a:lnTo>
                    <a:lnTo>
                      <a:pt x="138" y="288"/>
                    </a:lnTo>
                  </a:path>
                </a:pathLst>
              </a:custGeom>
              <a:solidFill>
                <a:srgbClr val="000000"/>
              </a:solidFill>
              <a:ln w="9525" cap="rnd">
                <a:noFill/>
                <a:round/>
                <a:headEnd type="none" w="sm" len="sm"/>
                <a:tailEnd type="none" w="sm" len="sm"/>
              </a:ln>
            </p:spPr>
            <p:txBody>
              <a:bodyPr/>
              <a:lstStyle/>
              <a:p>
                <a:endParaRPr lang="es-ES"/>
              </a:p>
            </p:txBody>
          </p:sp>
        </p:grpSp>
        <p:grpSp>
          <p:nvGrpSpPr>
            <p:cNvPr id="33983" name="Group 18"/>
            <p:cNvGrpSpPr>
              <a:grpSpLocks/>
            </p:cNvGrpSpPr>
            <p:nvPr/>
          </p:nvGrpSpPr>
          <p:grpSpPr bwMode="auto">
            <a:xfrm>
              <a:off x="5550" y="2929"/>
              <a:ext cx="57" cy="129"/>
              <a:chOff x="5550" y="2929"/>
              <a:chExt cx="57" cy="129"/>
            </a:xfrm>
          </p:grpSpPr>
          <p:sp>
            <p:nvSpPr>
              <p:cNvPr id="33984" name="Freeform 19"/>
              <p:cNvSpPr>
                <a:spLocks/>
              </p:cNvSpPr>
              <p:nvPr/>
            </p:nvSpPr>
            <p:spPr bwMode="auto">
              <a:xfrm>
                <a:off x="5550" y="2929"/>
                <a:ext cx="57" cy="103"/>
              </a:xfrm>
              <a:custGeom>
                <a:avLst/>
                <a:gdLst>
                  <a:gd name="T0" fmla="*/ 0 w 57"/>
                  <a:gd name="T1" fmla="*/ 32 h 103"/>
                  <a:gd name="T2" fmla="*/ 10 w 57"/>
                  <a:gd name="T3" fmla="*/ 13 h 103"/>
                  <a:gd name="T4" fmla="*/ 32 w 57"/>
                  <a:gd name="T5" fmla="*/ 0 h 103"/>
                  <a:gd name="T6" fmla="*/ 45 w 57"/>
                  <a:gd name="T7" fmla="*/ 9 h 103"/>
                  <a:gd name="T8" fmla="*/ 56 w 57"/>
                  <a:gd name="T9" fmla="*/ 27 h 103"/>
                  <a:gd name="T10" fmla="*/ 56 w 57"/>
                  <a:gd name="T11" fmla="*/ 47 h 103"/>
                  <a:gd name="T12" fmla="*/ 46 w 57"/>
                  <a:gd name="T13" fmla="*/ 61 h 103"/>
                  <a:gd name="T14" fmla="*/ 34 w 57"/>
                  <a:gd name="T15" fmla="*/ 74 h 103"/>
                  <a:gd name="T16" fmla="*/ 32 w 57"/>
                  <a:gd name="T17" fmla="*/ 86 h 103"/>
                  <a:gd name="T18" fmla="*/ 35 w 57"/>
                  <a:gd name="T19" fmla="*/ 89 h 103"/>
                  <a:gd name="T20" fmla="*/ 35 w 57"/>
                  <a:gd name="T21" fmla="*/ 96 h 103"/>
                  <a:gd name="T22" fmla="*/ 27 w 57"/>
                  <a:gd name="T23" fmla="*/ 102 h 103"/>
                  <a:gd name="T24" fmla="*/ 21 w 57"/>
                  <a:gd name="T25" fmla="*/ 91 h 103"/>
                  <a:gd name="T26" fmla="*/ 21 w 57"/>
                  <a:gd name="T27" fmla="*/ 79 h 103"/>
                  <a:gd name="T28" fmla="*/ 27 w 57"/>
                  <a:gd name="T29" fmla="*/ 62 h 103"/>
                  <a:gd name="T30" fmla="*/ 39 w 57"/>
                  <a:gd name="T31" fmla="*/ 52 h 103"/>
                  <a:gd name="T32" fmla="*/ 46 w 57"/>
                  <a:gd name="T33" fmla="*/ 41 h 103"/>
                  <a:gd name="T34" fmla="*/ 43 w 57"/>
                  <a:gd name="T35" fmla="*/ 27 h 103"/>
                  <a:gd name="T36" fmla="*/ 35 w 57"/>
                  <a:gd name="T37" fmla="*/ 16 h 103"/>
                  <a:gd name="T38" fmla="*/ 26 w 57"/>
                  <a:gd name="T39" fmla="*/ 16 h 103"/>
                  <a:gd name="T40" fmla="*/ 19 w 57"/>
                  <a:gd name="T41" fmla="*/ 24 h 103"/>
                  <a:gd name="T42" fmla="*/ 13 w 57"/>
                  <a:gd name="T43" fmla="*/ 33 h 103"/>
                  <a:gd name="T44" fmla="*/ 10 w 57"/>
                  <a:gd name="T45" fmla="*/ 42 h 103"/>
                  <a:gd name="T46" fmla="*/ 3 w 57"/>
                  <a:gd name="T47" fmla="*/ 45 h 103"/>
                  <a:gd name="T48" fmla="*/ 0 w 57"/>
                  <a:gd name="T49" fmla="*/ 32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03"/>
                  <a:gd name="T77" fmla="*/ 57 w 57"/>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03">
                    <a:moveTo>
                      <a:pt x="0" y="32"/>
                    </a:moveTo>
                    <a:lnTo>
                      <a:pt x="10" y="13"/>
                    </a:lnTo>
                    <a:lnTo>
                      <a:pt x="32" y="0"/>
                    </a:lnTo>
                    <a:lnTo>
                      <a:pt x="45" y="9"/>
                    </a:lnTo>
                    <a:lnTo>
                      <a:pt x="56" y="27"/>
                    </a:lnTo>
                    <a:lnTo>
                      <a:pt x="56" y="47"/>
                    </a:lnTo>
                    <a:lnTo>
                      <a:pt x="46" y="61"/>
                    </a:lnTo>
                    <a:lnTo>
                      <a:pt x="34" y="74"/>
                    </a:lnTo>
                    <a:lnTo>
                      <a:pt x="32" y="86"/>
                    </a:lnTo>
                    <a:lnTo>
                      <a:pt x="35" y="89"/>
                    </a:lnTo>
                    <a:lnTo>
                      <a:pt x="35" y="96"/>
                    </a:lnTo>
                    <a:lnTo>
                      <a:pt x="27" y="102"/>
                    </a:lnTo>
                    <a:lnTo>
                      <a:pt x="21" y="91"/>
                    </a:lnTo>
                    <a:lnTo>
                      <a:pt x="21" y="79"/>
                    </a:lnTo>
                    <a:lnTo>
                      <a:pt x="27" y="62"/>
                    </a:lnTo>
                    <a:lnTo>
                      <a:pt x="39" y="52"/>
                    </a:lnTo>
                    <a:lnTo>
                      <a:pt x="46" y="41"/>
                    </a:lnTo>
                    <a:lnTo>
                      <a:pt x="43" y="27"/>
                    </a:lnTo>
                    <a:lnTo>
                      <a:pt x="35" y="16"/>
                    </a:lnTo>
                    <a:lnTo>
                      <a:pt x="26" y="16"/>
                    </a:lnTo>
                    <a:lnTo>
                      <a:pt x="19" y="24"/>
                    </a:lnTo>
                    <a:lnTo>
                      <a:pt x="13" y="33"/>
                    </a:lnTo>
                    <a:lnTo>
                      <a:pt x="10" y="42"/>
                    </a:lnTo>
                    <a:lnTo>
                      <a:pt x="3" y="45"/>
                    </a:lnTo>
                    <a:lnTo>
                      <a:pt x="0" y="32"/>
                    </a:lnTo>
                  </a:path>
                </a:pathLst>
              </a:custGeom>
              <a:solidFill>
                <a:srgbClr val="000000"/>
              </a:solidFill>
              <a:ln w="25400" cap="rnd">
                <a:solidFill>
                  <a:schemeClr val="tx1"/>
                </a:solidFill>
                <a:round/>
                <a:headEnd type="none" w="sm" len="sm"/>
                <a:tailEnd type="none" w="sm" len="sm"/>
              </a:ln>
            </p:spPr>
            <p:txBody>
              <a:bodyPr/>
              <a:lstStyle/>
              <a:p>
                <a:endParaRPr lang="es-ES"/>
              </a:p>
            </p:txBody>
          </p:sp>
          <p:sp>
            <p:nvSpPr>
              <p:cNvPr id="33985" name="Oval 20"/>
              <p:cNvSpPr>
                <a:spLocks noChangeArrowheads="1"/>
              </p:cNvSpPr>
              <p:nvPr/>
            </p:nvSpPr>
            <p:spPr bwMode="auto">
              <a:xfrm rot="-2580000">
                <a:off x="5582" y="3049"/>
                <a:ext cx="8" cy="9"/>
              </a:xfrm>
              <a:prstGeom prst="ellipse">
                <a:avLst/>
              </a:prstGeom>
              <a:solidFill>
                <a:srgbClr val="000000"/>
              </a:solidFill>
              <a:ln w="25400">
                <a:solidFill>
                  <a:schemeClr val="tx1"/>
                </a:solidFill>
                <a:round/>
                <a:headEnd/>
                <a:tailEnd/>
              </a:ln>
            </p:spPr>
            <p:txBody>
              <a:bodyPr wrap="none" anchor="ctr"/>
              <a:lstStyle/>
              <a:p>
                <a:endParaRPr lang="es-ES"/>
              </a:p>
            </p:txBody>
          </p:sp>
        </p:grpSp>
      </p:grpSp>
      <p:graphicFrame>
        <p:nvGraphicFramePr>
          <p:cNvPr id="20" name="Table 19"/>
          <p:cNvGraphicFramePr>
            <a:graphicFrameLocks noGrp="1"/>
          </p:cNvGraphicFramePr>
          <p:nvPr/>
        </p:nvGraphicFramePr>
        <p:xfrm>
          <a:off x="785813" y="214313"/>
          <a:ext cx="7572375" cy="6227762"/>
        </p:xfrm>
        <a:graphic>
          <a:graphicData uri="http://schemas.openxmlformats.org/drawingml/2006/table">
            <a:tbl>
              <a:tblPr/>
              <a:tblGrid>
                <a:gridCol w="747893"/>
                <a:gridCol w="1386721"/>
                <a:gridCol w="1659390"/>
                <a:gridCol w="1752877"/>
                <a:gridCol w="2025547"/>
              </a:tblGrid>
              <a:tr h="207170">
                <a:tc>
                  <a:txBody>
                    <a:bodyPr/>
                    <a:lstStyle/>
                    <a:p>
                      <a:pPr algn="l" fontAlgn="b"/>
                      <a:endParaRPr lang="es-EC" sz="800" b="0" i="0" u="none" strike="noStrike" dirty="0">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c gridSpan="2">
                  <a:txBody>
                    <a:bodyPr/>
                    <a:lstStyle/>
                    <a:p>
                      <a:pPr algn="ctr" fontAlgn="b"/>
                      <a:r>
                        <a:rPr lang="es-EC" sz="1400" b="1" i="0" u="none" strike="noStrike" dirty="0">
                          <a:latin typeface="Arial"/>
                        </a:rPr>
                        <a:t>Con Deuda</a:t>
                      </a:r>
                    </a:p>
                  </a:txBody>
                  <a:tcPr marL="0" marR="0" marT="0" marB="0" anchor="b">
                    <a:lnL>
                      <a:noFill/>
                    </a:lnL>
                    <a:lnR>
                      <a:noFill/>
                    </a:lnR>
                    <a:lnT>
                      <a:noFill/>
                    </a:lnT>
                    <a:lnB>
                      <a:noFill/>
                    </a:lnB>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r>
              <a:tr h="207170">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7170">
                <a:tc>
                  <a:txBody>
                    <a:bodyPr/>
                    <a:lstStyle/>
                    <a:p>
                      <a:pPr algn="ctr" fontAlgn="b"/>
                      <a:r>
                        <a:rPr lang="es-EC" sz="800" b="1" i="0" u="none" strike="noStrike">
                          <a:latin typeface="Arial"/>
                        </a:rPr>
                        <a:t>Periodo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Saldo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Flujo de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Rentabilidad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Recuperación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7170">
                <a:tc>
                  <a:txBody>
                    <a:bodyPr/>
                    <a:lstStyle/>
                    <a:p>
                      <a:pPr algn="ctr" fontAlgn="b"/>
                      <a:r>
                        <a:rPr lang="es-EC" sz="800" b="1" i="0" u="none" strike="noStrike">
                          <a:latin typeface="Arial"/>
                        </a:rPr>
                        <a:t>(años)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Caja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exigida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30,125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26,118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1"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19,352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131,138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17,441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113,696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07170">
                <a:tc>
                  <a:txBody>
                    <a:bodyPr/>
                    <a:lstStyle/>
                    <a:p>
                      <a:pPr algn="ctr" fontAlgn="b"/>
                      <a:r>
                        <a:rPr lang="es-EC" sz="800" b="0" i="0" u="none" strike="noStrike">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-94,344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240,070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31,929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208,140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-302,484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357,227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47,511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309,716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-612,200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483,302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64,279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419,023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-1,031,223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630,225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83,820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546,405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-1,577,628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776,372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103,257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673,115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-2,250,743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933,171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124,112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809,060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-3,059,802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1,101,241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146,465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954,776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-4,014,578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1,277,754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169,941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1,107,812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7170">
                <a:tc>
                  <a:txBody>
                    <a:bodyPr/>
                    <a:lstStyle/>
                    <a:p>
                      <a:pPr algn="l" fontAlgn="b"/>
                      <a:endParaRPr lang="es-EC" sz="800" b="0" i="0" u="none" strike="noStrike">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r>
              <a:tr h="207170">
                <a:tc>
                  <a:txBody>
                    <a:bodyPr/>
                    <a:lstStyle/>
                    <a:p>
                      <a:pPr algn="l" fontAlgn="b"/>
                      <a:endParaRPr lang="es-EC" sz="800" b="0" i="0" u="none" strike="noStrike">
                        <a:latin typeface="Arial"/>
                      </a:endParaRPr>
                    </a:p>
                  </a:txBody>
                  <a:tcPr marL="0" marR="0" marT="0" marB="0" anchor="b">
                    <a:lnL>
                      <a:noFill/>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c gridSpan="2">
                  <a:txBody>
                    <a:bodyPr/>
                    <a:lstStyle/>
                    <a:p>
                      <a:pPr algn="ctr" fontAlgn="b"/>
                      <a:r>
                        <a:rPr lang="es-EC" sz="1400" b="1" i="0" u="none" strike="noStrike" dirty="0">
                          <a:latin typeface="Arial"/>
                        </a:rPr>
                        <a:t>Sin Deuda</a:t>
                      </a:r>
                    </a:p>
                  </a:txBody>
                  <a:tcPr marL="0" marR="0" marT="0" marB="0" anchor="b">
                    <a:lnL>
                      <a:noFill/>
                    </a:lnL>
                    <a:lnR>
                      <a:noFill/>
                    </a:lnR>
                    <a:lnT>
                      <a:noFill/>
                    </a:lnT>
                    <a:lnB>
                      <a:noFill/>
                    </a:lnB>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a:noFill/>
                    </a:lnL>
                    <a:lnR>
                      <a:noFill/>
                    </a:lnR>
                    <a:lnT>
                      <a:noFill/>
                    </a:lnT>
                    <a:lnB>
                      <a:noFill/>
                    </a:lnB>
                  </a:tcPr>
                </a:tc>
              </a:tr>
              <a:tr h="207170">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7170">
                <a:tc>
                  <a:txBody>
                    <a:bodyPr/>
                    <a:lstStyle/>
                    <a:p>
                      <a:pPr algn="ctr" fontAlgn="b"/>
                      <a:r>
                        <a:rPr lang="es-EC" sz="800" b="1" i="0" u="none" strike="noStrike">
                          <a:latin typeface="Arial"/>
                        </a:rPr>
                        <a:t>Periodo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Saldo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Flujo de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Rentabilidad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800" b="1" i="0" u="none" strike="noStrike">
                          <a:latin typeface="Arial"/>
                        </a:rPr>
                        <a:t>Recuperación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7170">
                <a:tc>
                  <a:txBody>
                    <a:bodyPr/>
                    <a:lstStyle/>
                    <a:p>
                      <a:pPr algn="ctr" fontAlgn="b"/>
                      <a:r>
                        <a:rPr lang="es-EC" sz="800" b="1" i="0" u="none" strike="noStrike">
                          <a:latin typeface="Arial"/>
                        </a:rPr>
                        <a:t>(años)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Caja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exigida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latin typeface="Arial"/>
                        </a:rPr>
                        <a:t>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45,471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39,303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14,444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24,859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1"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20,612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140,654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51,690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s-EC" sz="800" b="1" i="0" u="none" strike="noStrike">
                          <a:latin typeface="Arial"/>
                        </a:rPr>
                        <a:t>88,964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207170">
                <a:tc>
                  <a:txBody>
                    <a:bodyPr/>
                    <a:lstStyle/>
                    <a:p>
                      <a:pPr algn="ctr" fontAlgn="b"/>
                      <a:r>
                        <a:rPr lang="es-EC" sz="800" b="0" i="0" u="none" strike="noStrike">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-68,352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249,971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91,864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158,107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-226,459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367,568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135,081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232,487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-458,945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494,143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181,597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312,545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-771,490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630,225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231,608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398,617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-1,170,108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776,372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285,317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491,055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-1,661,163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933,171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342,940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590,231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-2,251,394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1,101,241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404,706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696,535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70">
                <a:tc>
                  <a:txBody>
                    <a:bodyPr/>
                    <a:lstStyle/>
                    <a:p>
                      <a:pPr algn="ctr" fontAlgn="b"/>
                      <a:r>
                        <a:rPr lang="es-EC" sz="800" b="0" i="0" u="none" strike="noStrike">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-2,947,928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1,277,754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latin typeface="Arial"/>
                        </a:rPr>
                        <a:t>469,574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dirty="0">
                          <a:latin typeface="Arial"/>
                        </a:rPr>
                        <a:t>808,179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4370" name="Rectangle 2"/>
          <p:cNvSpPr>
            <a:spLocks noChangeArrowheads="1"/>
          </p:cNvSpPr>
          <p:nvPr/>
        </p:nvSpPr>
        <p:spPr bwMode="auto">
          <a:xfrm>
            <a:off x="609600" y="2895600"/>
            <a:ext cx="7772400" cy="1143000"/>
          </a:xfrm>
          <a:prstGeom prst="rect">
            <a:avLst/>
          </a:prstGeom>
          <a:noFill/>
          <a:ln w="9525">
            <a:noFill/>
            <a:miter lim="800000"/>
            <a:headEnd/>
            <a:tailEnd/>
          </a:ln>
          <a:effectLst/>
        </p:spPr>
        <p:txBody>
          <a:bodyPr anchor="ctr"/>
          <a:lstStyle/>
          <a:p>
            <a:pPr eaLnBrk="0" hangingPunct="0">
              <a:defRPr/>
            </a:pPr>
            <a:r>
              <a:rPr lang="es-CL" sz="4800" b="1" dirty="0">
                <a:effectLst>
                  <a:outerShdw blurRad="38100" dist="38100" dir="2700000" algn="tl">
                    <a:srgbClr val="000000"/>
                  </a:outerShdw>
                </a:effectLst>
                <a:latin typeface="Times New Roman" pitchFamily="18" charset="0"/>
                <a:cs typeface="Arial" pitchFamily="34" charset="0"/>
              </a:rPr>
              <a:t>Análisis de sensibilidad</a:t>
            </a:r>
            <a:endParaRPr lang="es-ES" sz="4800" b="1" dirty="0">
              <a:effectLst>
                <a:outerShdw blurRad="38100" dist="38100" dir="2700000" algn="tl">
                  <a:srgbClr val="000000"/>
                </a:outerShdw>
              </a:effectLst>
              <a:latin typeface="Times New Roman" pitchFamily="18" charset="0"/>
              <a:cs typeface="Arial" pitchFamily="34" charset="0"/>
            </a:endParaRPr>
          </a:p>
        </p:txBody>
      </p:sp>
      <p:sp>
        <p:nvSpPr>
          <p:cNvPr id="34820" name="Line 3"/>
          <p:cNvSpPr>
            <a:spLocks noChangeShapeType="1"/>
          </p:cNvSpPr>
          <p:nvPr/>
        </p:nvSpPr>
        <p:spPr bwMode="auto">
          <a:xfrm>
            <a:off x="609600" y="4191000"/>
            <a:ext cx="8305800" cy="0"/>
          </a:xfrm>
          <a:prstGeom prst="line">
            <a:avLst/>
          </a:prstGeom>
          <a:noFill/>
          <a:ln w="57150">
            <a:solidFill>
              <a:schemeClr val="tx1"/>
            </a:solidFill>
            <a:round/>
            <a:headEnd/>
            <a:tailEnd/>
          </a:ln>
        </p:spPr>
        <p:txBody>
          <a:bodyPr/>
          <a:lstStyle/>
          <a:p>
            <a:endParaRPr lang="es-ES"/>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 name="Slide Number Placeholder 3"/>
          <p:cNvSpPr>
            <a:spLocks noGrp="1"/>
          </p:cNvSpPr>
          <p:nvPr>
            <p:ph type="sldNum" sz="quarter" idx="12"/>
          </p:nvPr>
        </p:nvSpPr>
        <p:spPr/>
        <p:txBody>
          <a:bodyPr/>
          <a:lstStyle/>
          <a:p>
            <a:pPr>
              <a:defRPr/>
            </a:pPr>
            <a:fld id="{F311A8EC-8539-430E-B969-A34667EEE7DF}" type="slidenum">
              <a:rPr lang="es-ES"/>
              <a:pPr>
                <a:defRPr/>
              </a:pPr>
              <a:t>33</a:t>
            </a:fld>
            <a:endParaRPr lang="es-ES"/>
          </a:p>
        </p:txBody>
      </p:sp>
      <p:sp>
        <p:nvSpPr>
          <p:cNvPr id="35844" name="Rectangle 2"/>
          <p:cNvSpPr>
            <a:spLocks noChangeArrowheads="1"/>
          </p:cNvSpPr>
          <p:nvPr/>
        </p:nvSpPr>
        <p:spPr bwMode="auto">
          <a:xfrm>
            <a:off x="7086600" y="6400800"/>
            <a:ext cx="1905000" cy="457200"/>
          </a:xfrm>
          <a:prstGeom prst="rect">
            <a:avLst/>
          </a:prstGeom>
          <a:noFill/>
          <a:ln w="9525">
            <a:noFill/>
            <a:miter lim="800000"/>
            <a:headEnd/>
            <a:tailEnd/>
          </a:ln>
        </p:spPr>
        <p:txBody>
          <a:bodyPr wrap="none" anchor="ctr"/>
          <a:lstStyle/>
          <a:p>
            <a:endParaRPr lang="es-ES"/>
          </a:p>
        </p:txBody>
      </p:sp>
      <p:sp>
        <p:nvSpPr>
          <p:cNvPr id="35845" name="Rectangle 4"/>
          <p:cNvSpPr>
            <a:spLocks noChangeArrowheads="1"/>
          </p:cNvSpPr>
          <p:nvPr/>
        </p:nvSpPr>
        <p:spPr bwMode="auto">
          <a:xfrm>
            <a:off x="500063" y="285750"/>
            <a:ext cx="8108950" cy="4114800"/>
          </a:xfrm>
          <a:prstGeom prst="rect">
            <a:avLst/>
          </a:prstGeom>
          <a:noFill/>
          <a:ln w="9525">
            <a:noFill/>
            <a:miter lim="800000"/>
            <a:headEnd/>
            <a:tailEnd/>
          </a:ln>
        </p:spPr>
        <p:txBody>
          <a:bodyPr lIns="90488" tIns="44450" rIns="90488" bIns="44450"/>
          <a:lstStyle/>
          <a:p>
            <a:pPr eaLnBrk="0" hangingPunct="0">
              <a:spcBef>
                <a:spcPct val="20000"/>
              </a:spcBef>
              <a:spcAft>
                <a:spcPct val="30000"/>
              </a:spcAft>
            </a:pPr>
            <a:r>
              <a:rPr lang="es-EC" i="1">
                <a:latin typeface="Times New Roman" pitchFamily="18" charset="0"/>
                <a:cs typeface="Times New Roman" pitchFamily="18" charset="0"/>
              </a:rPr>
              <a:t>El análisis de sensibilidad de un proyecto de inversión es una de las herramientas más sencillas de aplicar y que nos puede proporcionar la información básica para tomar una decisión acorde al grado de riesgo que decidamos asumir. </a:t>
            </a:r>
            <a:br>
              <a:rPr lang="es-EC" i="1">
                <a:latin typeface="Times New Roman" pitchFamily="18" charset="0"/>
                <a:cs typeface="Times New Roman" pitchFamily="18" charset="0"/>
              </a:rPr>
            </a:b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i="1">
                <a:latin typeface="Times New Roman" pitchFamily="18" charset="0"/>
                <a:cs typeface="Times New Roman" pitchFamily="18" charset="0"/>
              </a:rPr>
              <a:t>La base para aplicar este método es identificar los posibles escenarios del proyecto de inversión, los cuales se clasifican en los siguientes: </a:t>
            </a:r>
            <a:br>
              <a:rPr lang="es-EC" i="1">
                <a:latin typeface="Times New Roman" pitchFamily="18" charset="0"/>
                <a:cs typeface="Times New Roman" pitchFamily="18" charset="0"/>
              </a:rPr>
            </a:b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b="1" i="1">
                <a:latin typeface="Times New Roman" pitchFamily="18" charset="0"/>
                <a:cs typeface="Times New Roman" pitchFamily="18" charset="0"/>
              </a:rPr>
              <a:t>Pesimista:</a:t>
            </a: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i="1">
                <a:latin typeface="Times New Roman" pitchFamily="18" charset="0"/>
                <a:cs typeface="Times New Roman" pitchFamily="18" charset="0"/>
              </a:rPr>
              <a:t>Es el peor panorama de la inversión, es decir, es el resultado en caso del fracaso total del proyecto. </a:t>
            </a:r>
            <a:br>
              <a:rPr lang="es-EC" i="1">
                <a:latin typeface="Times New Roman" pitchFamily="18" charset="0"/>
                <a:cs typeface="Times New Roman" pitchFamily="18" charset="0"/>
              </a:rPr>
            </a:b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b="1" i="1">
                <a:latin typeface="Times New Roman" pitchFamily="18" charset="0"/>
                <a:cs typeface="Times New Roman" pitchFamily="18" charset="0"/>
              </a:rPr>
              <a:t>Probable:</a:t>
            </a: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i="1">
                <a:latin typeface="Times New Roman" pitchFamily="18" charset="0"/>
                <a:cs typeface="Times New Roman" pitchFamily="18" charset="0"/>
              </a:rPr>
              <a:t>Éste sería el resultado más probable que supondríamos en el análisis de la inversión, debe ser objetivo y basado en la mayor información posible. </a:t>
            </a:r>
            <a:br>
              <a:rPr lang="es-EC" i="1">
                <a:latin typeface="Times New Roman" pitchFamily="18" charset="0"/>
                <a:cs typeface="Times New Roman" pitchFamily="18" charset="0"/>
              </a:rPr>
            </a:b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b="1" i="1">
                <a:latin typeface="Times New Roman" pitchFamily="18" charset="0"/>
                <a:cs typeface="Times New Roman" pitchFamily="18" charset="0"/>
              </a:rPr>
              <a:t>Optimista:</a:t>
            </a:r>
            <a:r>
              <a:rPr lang="es-EC" i="1">
                <a:latin typeface="Times New Roman" pitchFamily="18" charset="0"/>
                <a:cs typeface="Times New Roman" pitchFamily="18" charset="0"/>
              </a:rPr>
              <a:t/>
            </a:r>
            <a:br>
              <a:rPr lang="es-EC" i="1">
                <a:latin typeface="Times New Roman" pitchFamily="18" charset="0"/>
                <a:cs typeface="Times New Roman" pitchFamily="18" charset="0"/>
              </a:rPr>
            </a:br>
            <a:r>
              <a:rPr lang="es-EC" i="1">
                <a:latin typeface="Times New Roman" pitchFamily="18" charset="0"/>
                <a:cs typeface="Times New Roman" pitchFamily="18" charset="0"/>
              </a:rPr>
              <a:t>Siempre existe la posibilidad de lograr más de lo que proyectamos, el escenario optimista normalmente es el que se presenta para motivar a los inversionistas a correr el riesgo. </a:t>
            </a:r>
            <a:br>
              <a:rPr lang="es-EC" i="1">
                <a:latin typeface="Times New Roman" pitchFamily="18" charset="0"/>
                <a:cs typeface="Times New Roman" pitchFamily="18" charset="0"/>
              </a:rPr>
            </a:br>
            <a:endParaRPr lang="es-ES_tradnl" b="1" i="1">
              <a:solidFill>
                <a:srgbClr val="000000"/>
              </a:solidFill>
              <a:latin typeface="Times New Roman" pitchFamily="18" charset="0"/>
              <a:cs typeface="Times New Roman" pitchFamily="18" charset="0"/>
            </a:endParaRPr>
          </a:p>
        </p:txBody>
      </p:sp>
      <p:grpSp>
        <p:nvGrpSpPr>
          <p:cNvPr id="35846" name="Group 5"/>
          <p:cNvGrpSpPr>
            <a:grpSpLocks/>
          </p:cNvGrpSpPr>
          <p:nvPr/>
        </p:nvGrpSpPr>
        <p:grpSpPr bwMode="auto">
          <a:xfrm>
            <a:off x="7500938" y="5000625"/>
            <a:ext cx="1479550" cy="1489075"/>
            <a:chOff x="2640" y="3120"/>
            <a:chExt cx="932" cy="938"/>
          </a:xfrm>
        </p:grpSpPr>
        <p:sp>
          <p:nvSpPr>
            <p:cNvPr id="35847" name="Freeform 6"/>
            <p:cNvSpPr>
              <a:spLocks/>
            </p:cNvSpPr>
            <p:nvPr/>
          </p:nvSpPr>
          <p:spPr bwMode="auto">
            <a:xfrm>
              <a:off x="3149" y="3365"/>
              <a:ext cx="127" cy="153"/>
            </a:xfrm>
            <a:custGeom>
              <a:avLst/>
              <a:gdLst>
                <a:gd name="T0" fmla="*/ 32 w 127"/>
                <a:gd name="T1" fmla="*/ 45 h 153"/>
                <a:gd name="T2" fmla="*/ 46 w 127"/>
                <a:gd name="T3" fmla="*/ 31 h 153"/>
                <a:gd name="T4" fmla="*/ 64 w 127"/>
                <a:gd name="T5" fmla="*/ 24 h 153"/>
                <a:gd name="T6" fmla="*/ 80 w 127"/>
                <a:gd name="T7" fmla="*/ 24 h 153"/>
                <a:gd name="T8" fmla="*/ 94 w 127"/>
                <a:gd name="T9" fmla="*/ 26 h 153"/>
                <a:gd name="T10" fmla="*/ 119 w 127"/>
                <a:gd name="T11" fmla="*/ 0 h 153"/>
                <a:gd name="T12" fmla="*/ 126 w 127"/>
                <a:gd name="T13" fmla="*/ 10 h 153"/>
                <a:gd name="T14" fmla="*/ 103 w 127"/>
                <a:gd name="T15" fmla="*/ 35 h 153"/>
                <a:gd name="T16" fmla="*/ 111 w 127"/>
                <a:gd name="T17" fmla="*/ 45 h 153"/>
                <a:gd name="T18" fmla="*/ 119 w 127"/>
                <a:gd name="T19" fmla="*/ 64 h 153"/>
                <a:gd name="T20" fmla="*/ 116 w 127"/>
                <a:gd name="T21" fmla="*/ 93 h 153"/>
                <a:gd name="T22" fmla="*/ 104 w 127"/>
                <a:gd name="T23" fmla="*/ 115 h 153"/>
                <a:gd name="T24" fmla="*/ 84 w 127"/>
                <a:gd name="T25" fmla="*/ 136 h 153"/>
                <a:gd name="T26" fmla="*/ 62 w 127"/>
                <a:gd name="T27" fmla="*/ 152 h 153"/>
                <a:gd name="T28" fmla="*/ 39 w 127"/>
                <a:gd name="T29" fmla="*/ 152 h 153"/>
                <a:gd name="T30" fmla="*/ 22 w 127"/>
                <a:gd name="T31" fmla="*/ 144 h 153"/>
                <a:gd name="T32" fmla="*/ 2 w 127"/>
                <a:gd name="T33" fmla="*/ 129 h 153"/>
                <a:gd name="T34" fmla="*/ 0 w 127"/>
                <a:gd name="T35" fmla="*/ 106 h 153"/>
                <a:gd name="T36" fmla="*/ 6 w 127"/>
                <a:gd name="T37" fmla="*/ 79 h 153"/>
                <a:gd name="T38" fmla="*/ 16 w 127"/>
                <a:gd name="T39" fmla="*/ 63 h 153"/>
                <a:gd name="T40" fmla="*/ 24 w 127"/>
                <a:gd name="T41" fmla="*/ 53 h 153"/>
                <a:gd name="T42" fmla="*/ 32 w 127"/>
                <a:gd name="T43" fmla="*/ 45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53"/>
                <a:gd name="T68" fmla="*/ 127 w 127"/>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53">
                  <a:moveTo>
                    <a:pt x="32" y="45"/>
                  </a:moveTo>
                  <a:lnTo>
                    <a:pt x="46" y="31"/>
                  </a:lnTo>
                  <a:lnTo>
                    <a:pt x="64" y="24"/>
                  </a:lnTo>
                  <a:lnTo>
                    <a:pt x="80" y="24"/>
                  </a:lnTo>
                  <a:lnTo>
                    <a:pt x="94" y="26"/>
                  </a:lnTo>
                  <a:lnTo>
                    <a:pt x="119" y="0"/>
                  </a:lnTo>
                  <a:lnTo>
                    <a:pt x="126" y="10"/>
                  </a:lnTo>
                  <a:lnTo>
                    <a:pt x="103" y="35"/>
                  </a:lnTo>
                  <a:lnTo>
                    <a:pt x="111" y="45"/>
                  </a:lnTo>
                  <a:lnTo>
                    <a:pt x="119" y="64"/>
                  </a:lnTo>
                  <a:lnTo>
                    <a:pt x="116" y="93"/>
                  </a:lnTo>
                  <a:lnTo>
                    <a:pt x="104" y="115"/>
                  </a:lnTo>
                  <a:lnTo>
                    <a:pt x="84" y="136"/>
                  </a:lnTo>
                  <a:lnTo>
                    <a:pt x="62" y="152"/>
                  </a:lnTo>
                  <a:lnTo>
                    <a:pt x="39" y="152"/>
                  </a:lnTo>
                  <a:lnTo>
                    <a:pt x="22" y="144"/>
                  </a:lnTo>
                  <a:lnTo>
                    <a:pt x="2" y="129"/>
                  </a:lnTo>
                  <a:lnTo>
                    <a:pt x="0" y="106"/>
                  </a:lnTo>
                  <a:lnTo>
                    <a:pt x="6" y="79"/>
                  </a:lnTo>
                  <a:lnTo>
                    <a:pt x="16" y="63"/>
                  </a:lnTo>
                  <a:lnTo>
                    <a:pt x="24" y="53"/>
                  </a:lnTo>
                  <a:lnTo>
                    <a:pt x="32" y="45"/>
                  </a:lnTo>
                </a:path>
              </a:pathLst>
            </a:custGeom>
            <a:solidFill>
              <a:srgbClr val="000000"/>
            </a:solidFill>
            <a:ln w="9525" cap="rnd">
              <a:noFill/>
              <a:round/>
              <a:headEnd type="none" w="sm" len="sm"/>
              <a:tailEnd type="none" w="sm" len="sm"/>
            </a:ln>
          </p:spPr>
          <p:txBody>
            <a:bodyPr/>
            <a:lstStyle/>
            <a:p>
              <a:endParaRPr lang="es-ES"/>
            </a:p>
          </p:txBody>
        </p:sp>
        <p:sp>
          <p:nvSpPr>
            <p:cNvPr id="35848" name="Freeform 7"/>
            <p:cNvSpPr>
              <a:spLocks/>
            </p:cNvSpPr>
            <p:nvPr/>
          </p:nvSpPr>
          <p:spPr bwMode="auto">
            <a:xfrm>
              <a:off x="2924" y="3508"/>
              <a:ext cx="255" cy="253"/>
            </a:xfrm>
            <a:custGeom>
              <a:avLst/>
              <a:gdLst>
                <a:gd name="T0" fmla="*/ 222 w 255"/>
                <a:gd name="T1" fmla="*/ 1 h 253"/>
                <a:gd name="T2" fmla="*/ 237 w 255"/>
                <a:gd name="T3" fmla="*/ 6 h 253"/>
                <a:gd name="T4" fmla="*/ 248 w 255"/>
                <a:gd name="T5" fmla="*/ 20 h 253"/>
                <a:gd name="T6" fmla="*/ 254 w 255"/>
                <a:gd name="T7" fmla="*/ 46 h 253"/>
                <a:gd name="T8" fmla="*/ 246 w 255"/>
                <a:gd name="T9" fmla="*/ 84 h 253"/>
                <a:gd name="T10" fmla="*/ 231 w 255"/>
                <a:gd name="T11" fmla="*/ 116 h 253"/>
                <a:gd name="T12" fmla="*/ 209 w 255"/>
                <a:gd name="T13" fmla="*/ 149 h 253"/>
                <a:gd name="T14" fmla="*/ 179 w 255"/>
                <a:gd name="T15" fmla="*/ 182 h 253"/>
                <a:gd name="T16" fmla="*/ 133 w 255"/>
                <a:gd name="T17" fmla="*/ 216 h 253"/>
                <a:gd name="T18" fmla="*/ 127 w 255"/>
                <a:gd name="T19" fmla="*/ 215 h 253"/>
                <a:gd name="T20" fmla="*/ 80 w 255"/>
                <a:gd name="T21" fmla="*/ 237 h 253"/>
                <a:gd name="T22" fmla="*/ 54 w 255"/>
                <a:gd name="T23" fmla="*/ 252 h 253"/>
                <a:gd name="T24" fmla="*/ 34 w 255"/>
                <a:gd name="T25" fmla="*/ 248 h 253"/>
                <a:gd name="T26" fmla="*/ 11 w 255"/>
                <a:gd name="T27" fmla="*/ 231 h 253"/>
                <a:gd name="T28" fmla="*/ 0 w 255"/>
                <a:gd name="T29" fmla="*/ 210 h 253"/>
                <a:gd name="T30" fmla="*/ 12 w 255"/>
                <a:gd name="T31" fmla="*/ 193 h 253"/>
                <a:gd name="T32" fmla="*/ 37 w 255"/>
                <a:gd name="T33" fmla="*/ 176 h 253"/>
                <a:gd name="T34" fmla="*/ 52 w 255"/>
                <a:gd name="T35" fmla="*/ 167 h 253"/>
                <a:gd name="T36" fmla="*/ 71 w 255"/>
                <a:gd name="T37" fmla="*/ 159 h 253"/>
                <a:gd name="T38" fmla="*/ 87 w 255"/>
                <a:gd name="T39" fmla="*/ 148 h 253"/>
                <a:gd name="T40" fmla="*/ 108 w 255"/>
                <a:gd name="T41" fmla="*/ 126 h 253"/>
                <a:gd name="T42" fmla="*/ 124 w 255"/>
                <a:gd name="T43" fmla="*/ 95 h 253"/>
                <a:gd name="T44" fmla="*/ 136 w 255"/>
                <a:gd name="T45" fmla="*/ 70 h 253"/>
                <a:gd name="T46" fmla="*/ 146 w 255"/>
                <a:gd name="T47" fmla="*/ 49 h 253"/>
                <a:gd name="T48" fmla="*/ 167 w 255"/>
                <a:gd name="T49" fmla="*/ 21 h 253"/>
                <a:gd name="T50" fmla="*/ 179 w 255"/>
                <a:gd name="T51" fmla="*/ 11 h 253"/>
                <a:gd name="T52" fmla="*/ 198 w 255"/>
                <a:gd name="T53" fmla="*/ 0 h 253"/>
                <a:gd name="T54" fmla="*/ 222 w 255"/>
                <a:gd name="T55" fmla="*/ 1 h 253"/>
                <a:gd name="T56" fmla="*/ 221 w 255"/>
                <a:gd name="T57" fmla="*/ 2 h 253"/>
                <a:gd name="T58" fmla="*/ 222 w 255"/>
                <a:gd name="T59" fmla="*/ 1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5"/>
                <a:gd name="T91" fmla="*/ 0 h 253"/>
                <a:gd name="T92" fmla="*/ 255 w 255"/>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5" h="253">
                  <a:moveTo>
                    <a:pt x="222" y="1"/>
                  </a:moveTo>
                  <a:lnTo>
                    <a:pt x="237" y="6"/>
                  </a:lnTo>
                  <a:lnTo>
                    <a:pt x="248" y="20"/>
                  </a:lnTo>
                  <a:lnTo>
                    <a:pt x="254" y="46"/>
                  </a:lnTo>
                  <a:lnTo>
                    <a:pt x="246" y="84"/>
                  </a:lnTo>
                  <a:lnTo>
                    <a:pt x="231" y="116"/>
                  </a:lnTo>
                  <a:lnTo>
                    <a:pt x="209" y="149"/>
                  </a:lnTo>
                  <a:lnTo>
                    <a:pt x="179" y="182"/>
                  </a:lnTo>
                  <a:lnTo>
                    <a:pt x="133" y="216"/>
                  </a:lnTo>
                  <a:lnTo>
                    <a:pt x="127" y="215"/>
                  </a:lnTo>
                  <a:lnTo>
                    <a:pt x="80" y="237"/>
                  </a:lnTo>
                  <a:lnTo>
                    <a:pt x="54" y="252"/>
                  </a:lnTo>
                  <a:lnTo>
                    <a:pt x="34" y="248"/>
                  </a:lnTo>
                  <a:lnTo>
                    <a:pt x="11" y="231"/>
                  </a:lnTo>
                  <a:lnTo>
                    <a:pt x="0" y="210"/>
                  </a:lnTo>
                  <a:lnTo>
                    <a:pt x="12" y="193"/>
                  </a:lnTo>
                  <a:lnTo>
                    <a:pt x="37" y="176"/>
                  </a:lnTo>
                  <a:lnTo>
                    <a:pt x="52" y="167"/>
                  </a:lnTo>
                  <a:lnTo>
                    <a:pt x="71" y="159"/>
                  </a:lnTo>
                  <a:lnTo>
                    <a:pt x="87" y="148"/>
                  </a:lnTo>
                  <a:lnTo>
                    <a:pt x="108" y="126"/>
                  </a:lnTo>
                  <a:lnTo>
                    <a:pt x="124" y="95"/>
                  </a:lnTo>
                  <a:lnTo>
                    <a:pt x="136" y="70"/>
                  </a:lnTo>
                  <a:lnTo>
                    <a:pt x="146" y="49"/>
                  </a:lnTo>
                  <a:lnTo>
                    <a:pt x="167" y="21"/>
                  </a:lnTo>
                  <a:lnTo>
                    <a:pt x="179" y="11"/>
                  </a:lnTo>
                  <a:lnTo>
                    <a:pt x="198" y="0"/>
                  </a:lnTo>
                  <a:lnTo>
                    <a:pt x="222" y="1"/>
                  </a:lnTo>
                  <a:lnTo>
                    <a:pt x="221" y="2"/>
                  </a:lnTo>
                  <a:lnTo>
                    <a:pt x="222" y="1"/>
                  </a:lnTo>
                </a:path>
              </a:pathLst>
            </a:custGeom>
            <a:solidFill>
              <a:srgbClr val="000000"/>
            </a:solidFill>
            <a:ln w="9525" cap="rnd">
              <a:noFill/>
              <a:round/>
              <a:headEnd type="none" w="sm" len="sm"/>
              <a:tailEnd type="none" w="sm" len="sm"/>
            </a:ln>
          </p:spPr>
          <p:txBody>
            <a:bodyPr/>
            <a:lstStyle/>
            <a:p>
              <a:endParaRPr lang="es-ES"/>
            </a:p>
          </p:txBody>
        </p:sp>
        <p:sp>
          <p:nvSpPr>
            <p:cNvPr id="35849" name="Freeform 8"/>
            <p:cNvSpPr>
              <a:spLocks/>
            </p:cNvSpPr>
            <p:nvPr/>
          </p:nvSpPr>
          <p:spPr bwMode="auto">
            <a:xfrm>
              <a:off x="3057" y="3120"/>
              <a:ext cx="129" cy="428"/>
            </a:xfrm>
            <a:custGeom>
              <a:avLst/>
              <a:gdLst>
                <a:gd name="T0" fmla="*/ 41 w 129"/>
                <a:gd name="T1" fmla="*/ 371 h 428"/>
                <a:gd name="T2" fmla="*/ 48 w 129"/>
                <a:gd name="T3" fmla="*/ 393 h 428"/>
                <a:gd name="T4" fmla="*/ 46 w 129"/>
                <a:gd name="T5" fmla="*/ 411 h 428"/>
                <a:gd name="T6" fmla="*/ 33 w 129"/>
                <a:gd name="T7" fmla="*/ 423 h 428"/>
                <a:gd name="T8" fmla="*/ 17 w 129"/>
                <a:gd name="T9" fmla="*/ 427 h 428"/>
                <a:gd name="T10" fmla="*/ 9 w 129"/>
                <a:gd name="T11" fmla="*/ 418 h 428"/>
                <a:gd name="T12" fmla="*/ 3 w 129"/>
                <a:gd name="T13" fmla="*/ 385 h 428"/>
                <a:gd name="T14" fmla="*/ 0 w 129"/>
                <a:gd name="T15" fmla="*/ 327 h 428"/>
                <a:gd name="T16" fmla="*/ 0 w 129"/>
                <a:gd name="T17" fmla="*/ 270 h 428"/>
                <a:gd name="T18" fmla="*/ 6 w 129"/>
                <a:gd name="T19" fmla="*/ 219 h 428"/>
                <a:gd name="T20" fmla="*/ 14 w 129"/>
                <a:gd name="T21" fmla="*/ 173 h 428"/>
                <a:gd name="T22" fmla="*/ 28 w 129"/>
                <a:gd name="T23" fmla="*/ 130 h 428"/>
                <a:gd name="T24" fmla="*/ 45 w 129"/>
                <a:gd name="T25" fmla="*/ 91 h 428"/>
                <a:gd name="T26" fmla="*/ 53 w 129"/>
                <a:gd name="T27" fmla="*/ 75 h 428"/>
                <a:gd name="T28" fmla="*/ 40 w 129"/>
                <a:gd name="T29" fmla="*/ 48 h 428"/>
                <a:gd name="T30" fmla="*/ 19 w 129"/>
                <a:gd name="T31" fmla="*/ 24 h 428"/>
                <a:gd name="T32" fmla="*/ 25 w 129"/>
                <a:gd name="T33" fmla="*/ 20 h 428"/>
                <a:gd name="T34" fmla="*/ 47 w 129"/>
                <a:gd name="T35" fmla="*/ 39 h 428"/>
                <a:gd name="T36" fmla="*/ 57 w 129"/>
                <a:gd name="T37" fmla="*/ 47 h 428"/>
                <a:gd name="T38" fmla="*/ 55 w 129"/>
                <a:gd name="T39" fmla="*/ 29 h 428"/>
                <a:gd name="T40" fmla="*/ 52 w 129"/>
                <a:gd name="T41" fmla="*/ 11 h 428"/>
                <a:gd name="T42" fmla="*/ 48 w 129"/>
                <a:gd name="T43" fmla="*/ 2 h 428"/>
                <a:gd name="T44" fmla="*/ 58 w 129"/>
                <a:gd name="T45" fmla="*/ 0 h 428"/>
                <a:gd name="T46" fmla="*/ 59 w 129"/>
                <a:gd name="T47" fmla="*/ 17 h 428"/>
                <a:gd name="T48" fmla="*/ 73 w 129"/>
                <a:gd name="T49" fmla="*/ 40 h 428"/>
                <a:gd name="T50" fmla="*/ 83 w 129"/>
                <a:gd name="T51" fmla="*/ 27 h 428"/>
                <a:gd name="T52" fmla="*/ 88 w 129"/>
                <a:gd name="T53" fmla="*/ 10 h 428"/>
                <a:gd name="T54" fmla="*/ 92 w 129"/>
                <a:gd name="T55" fmla="*/ 5 h 428"/>
                <a:gd name="T56" fmla="*/ 97 w 129"/>
                <a:gd name="T57" fmla="*/ 9 h 428"/>
                <a:gd name="T58" fmla="*/ 92 w 129"/>
                <a:gd name="T59" fmla="*/ 33 h 428"/>
                <a:gd name="T60" fmla="*/ 89 w 129"/>
                <a:gd name="T61" fmla="*/ 52 h 428"/>
                <a:gd name="T62" fmla="*/ 106 w 129"/>
                <a:gd name="T63" fmla="*/ 45 h 428"/>
                <a:gd name="T64" fmla="*/ 121 w 129"/>
                <a:gd name="T65" fmla="*/ 30 h 428"/>
                <a:gd name="T66" fmla="*/ 128 w 129"/>
                <a:gd name="T67" fmla="*/ 35 h 428"/>
                <a:gd name="T68" fmla="*/ 103 w 129"/>
                <a:gd name="T69" fmla="*/ 63 h 428"/>
                <a:gd name="T70" fmla="*/ 70 w 129"/>
                <a:gd name="T71" fmla="*/ 75 h 428"/>
                <a:gd name="T72" fmla="*/ 49 w 129"/>
                <a:gd name="T73" fmla="*/ 107 h 428"/>
                <a:gd name="T74" fmla="*/ 36 w 129"/>
                <a:gd name="T75" fmla="*/ 150 h 428"/>
                <a:gd name="T76" fmla="*/ 29 w 129"/>
                <a:gd name="T77" fmla="*/ 197 h 428"/>
                <a:gd name="T78" fmla="*/ 24 w 129"/>
                <a:gd name="T79" fmla="*/ 255 h 428"/>
                <a:gd name="T80" fmla="*/ 24 w 129"/>
                <a:gd name="T81" fmla="*/ 303 h 428"/>
                <a:gd name="T82" fmla="*/ 31 w 129"/>
                <a:gd name="T83" fmla="*/ 348 h 428"/>
                <a:gd name="T84" fmla="*/ 41 w 129"/>
                <a:gd name="T85" fmla="*/ 371 h 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
                <a:gd name="T130" fmla="*/ 0 h 428"/>
                <a:gd name="T131" fmla="*/ 129 w 129"/>
                <a:gd name="T132" fmla="*/ 428 h 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 h="428">
                  <a:moveTo>
                    <a:pt x="41" y="371"/>
                  </a:moveTo>
                  <a:lnTo>
                    <a:pt x="48" y="393"/>
                  </a:lnTo>
                  <a:lnTo>
                    <a:pt x="46" y="411"/>
                  </a:lnTo>
                  <a:lnTo>
                    <a:pt x="33" y="423"/>
                  </a:lnTo>
                  <a:lnTo>
                    <a:pt x="17" y="427"/>
                  </a:lnTo>
                  <a:lnTo>
                    <a:pt x="9" y="418"/>
                  </a:lnTo>
                  <a:lnTo>
                    <a:pt x="3" y="385"/>
                  </a:lnTo>
                  <a:lnTo>
                    <a:pt x="0" y="327"/>
                  </a:lnTo>
                  <a:lnTo>
                    <a:pt x="0" y="270"/>
                  </a:lnTo>
                  <a:lnTo>
                    <a:pt x="6" y="219"/>
                  </a:lnTo>
                  <a:lnTo>
                    <a:pt x="14" y="173"/>
                  </a:lnTo>
                  <a:lnTo>
                    <a:pt x="28" y="130"/>
                  </a:lnTo>
                  <a:lnTo>
                    <a:pt x="45" y="91"/>
                  </a:lnTo>
                  <a:lnTo>
                    <a:pt x="53" y="75"/>
                  </a:lnTo>
                  <a:lnTo>
                    <a:pt x="40" y="48"/>
                  </a:lnTo>
                  <a:lnTo>
                    <a:pt x="19" y="24"/>
                  </a:lnTo>
                  <a:lnTo>
                    <a:pt x="25" y="20"/>
                  </a:lnTo>
                  <a:lnTo>
                    <a:pt x="47" y="39"/>
                  </a:lnTo>
                  <a:lnTo>
                    <a:pt x="57" y="47"/>
                  </a:lnTo>
                  <a:lnTo>
                    <a:pt x="55" y="29"/>
                  </a:lnTo>
                  <a:lnTo>
                    <a:pt x="52" y="11"/>
                  </a:lnTo>
                  <a:lnTo>
                    <a:pt x="48" y="2"/>
                  </a:lnTo>
                  <a:lnTo>
                    <a:pt x="58" y="0"/>
                  </a:lnTo>
                  <a:lnTo>
                    <a:pt x="59" y="17"/>
                  </a:lnTo>
                  <a:lnTo>
                    <a:pt x="73" y="40"/>
                  </a:lnTo>
                  <a:lnTo>
                    <a:pt x="83" y="27"/>
                  </a:lnTo>
                  <a:lnTo>
                    <a:pt x="88" y="10"/>
                  </a:lnTo>
                  <a:lnTo>
                    <a:pt x="92" y="5"/>
                  </a:lnTo>
                  <a:lnTo>
                    <a:pt x="97" y="9"/>
                  </a:lnTo>
                  <a:lnTo>
                    <a:pt x="92" y="33"/>
                  </a:lnTo>
                  <a:lnTo>
                    <a:pt x="89" y="52"/>
                  </a:lnTo>
                  <a:lnTo>
                    <a:pt x="106" y="45"/>
                  </a:lnTo>
                  <a:lnTo>
                    <a:pt x="121" y="30"/>
                  </a:lnTo>
                  <a:lnTo>
                    <a:pt x="128" y="35"/>
                  </a:lnTo>
                  <a:lnTo>
                    <a:pt x="103" y="63"/>
                  </a:lnTo>
                  <a:lnTo>
                    <a:pt x="70" y="75"/>
                  </a:lnTo>
                  <a:lnTo>
                    <a:pt x="49" y="107"/>
                  </a:lnTo>
                  <a:lnTo>
                    <a:pt x="36" y="150"/>
                  </a:lnTo>
                  <a:lnTo>
                    <a:pt x="29" y="197"/>
                  </a:lnTo>
                  <a:lnTo>
                    <a:pt x="24" y="255"/>
                  </a:lnTo>
                  <a:lnTo>
                    <a:pt x="24" y="303"/>
                  </a:lnTo>
                  <a:lnTo>
                    <a:pt x="31" y="348"/>
                  </a:lnTo>
                  <a:lnTo>
                    <a:pt x="41" y="371"/>
                  </a:lnTo>
                </a:path>
              </a:pathLst>
            </a:custGeom>
            <a:solidFill>
              <a:srgbClr val="000000"/>
            </a:solidFill>
            <a:ln w="9525" cap="rnd">
              <a:noFill/>
              <a:round/>
              <a:headEnd type="none" w="sm" len="sm"/>
              <a:tailEnd type="none" w="sm" len="sm"/>
            </a:ln>
          </p:spPr>
          <p:txBody>
            <a:bodyPr/>
            <a:lstStyle/>
            <a:p>
              <a:endParaRPr lang="es-ES"/>
            </a:p>
          </p:txBody>
        </p:sp>
        <p:sp>
          <p:nvSpPr>
            <p:cNvPr id="35850" name="Freeform 9"/>
            <p:cNvSpPr>
              <a:spLocks/>
            </p:cNvSpPr>
            <p:nvPr/>
          </p:nvSpPr>
          <p:spPr bwMode="auto">
            <a:xfrm>
              <a:off x="3147" y="3260"/>
              <a:ext cx="425" cy="322"/>
            </a:xfrm>
            <a:custGeom>
              <a:avLst/>
              <a:gdLst>
                <a:gd name="T0" fmla="*/ 24 w 425"/>
                <a:gd name="T1" fmla="*/ 293 h 322"/>
                <a:gd name="T2" fmla="*/ 57 w 425"/>
                <a:gd name="T3" fmla="*/ 282 h 322"/>
                <a:gd name="T4" fmla="*/ 109 w 425"/>
                <a:gd name="T5" fmla="*/ 264 h 322"/>
                <a:gd name="T6" fmla="*/ 146 w 425"/>
                <a:gd name="T7" fmla="*/ 238 h 322"/>
                <a:gd name="T8" fmla="*/ 204 w 425"/>
                <a:gd name="T9" fmla="*/ 192 h 322"/>
                <a:gd name="T10" fmla="*/ 254 w 425"/>
                <a:gd name="T11" fmla="*/ 153 h 322"/>
                <a:gd name="T12" fmla="*/ 292 w 425"/>
                <a:gd name="T13" fmla="*/ 116 h 322"/>
                <a:gd name="T14" fmla="*/ 338 w 425"/>
                <a:gd name="T15" fmla="*/ 74 h 322"/>
                <a:gd name="T16" fmla="*/ 351 w 425"/>
                <a:gd name="T17" fmla="*/ 53 h 322"/>
                <a:gd name="T18" fmla="*/ 348 w 425"/>
                <a:gd name="T19" fmla="*/ 26 h 322"/>
                <a:gd name="T20" fmla="*/ 353 w 425"/>
                <a:gd name="T21" fmla="*/ 2 h 322"/>
                <a:gd name="T22" fmla="*/ 364 w 425"/>
                <a:gd name="T23" fmla="*/ 0 h 322"/>
                <a:gd name="T24" fmla="*/ 359 w 425"/>
                <a:gd name="T25" fmla="*/ 19 h 322"/>
                <a:gd name="T26" fmla="*/ 365 w 425"/>
                <a:gd name="T27" fmla="*/ 35 h 322"/>
                <a:gd name="T28" fmla="*/ 374 w 425"/>
                <a:gd name="T29" fmla="*/ 23 h 322"/>
                <a:gd name="T30" fmla="*/ 389 w 425"/>
                <a:gd name="T31" fmla="*/ 4 h 322"/>
                <a:gd name="T32" fmla="*/ 394 w 425"/>
                <a:gd name="T33" fmla="*/ 7 h 322"/>
                <a:gd name="T34" fmla="*/ 382 w 425"/>
                <a:gd name="T35" fmla="*/ 30 h 322"/>
                <a:gd name="T36" fmla="*/ 378 w 425"/>
                <a:gd name="T37" fmla="*/ 43 h 322"/>
                <a:gd name="T38" fmla="*/ 402 w 425"/>
                <a:gd name="T39" fmla="*/ 38 h 322"/>
                <a:gd name="T40" fmla="*/ 419 w 425"/>
                <a:gd name="T41" fmla="*/ 27 h 322"/>
                <a:gd name="T42" fmla="*/ 421 w 425"/>
                <a:gd name="T43" fmla="*/ 39 h 322"/>
                <a:gd name="T44" fmla="*/ 402 w 425"/>
                <a:gd name="T45" fmla="*/ 49 h 322"/>
                <a:gd name="T46" fmla="*/ 383 w 425"/>
                <a:gd name="T47" fmla="*/ 58 h 322"/>
                <a:gd name="T48" fmla="*/ 408 w 425"/>
                <a:gd name="T49" fmla="*/ 69 h 322"/>
                <a:gd name="T50" fmla="*/ 424 w 425"/>
                <a:gd name="T51" fmla="*/ 71 h 322"/>
                <a:gd name="T52" fmla="*/ 423 w 425"/>
                <a:gd name="T53" fmla="*/ 77 h 322"/>
                <a:gd name="T54" fmla="*/ 405 w 425"/>
                <a:gd name="T55" fmla="*/ 78 h 322"/>
                <a:gd name="T56" fmla="*/ 389 w 425"/>
                <a:gd name="T57" fmla="*/ 73 h 322"/>
                <a:gd name="T58" fmla="*/ 369 w 425"/>
                <a:gd name="T59" fmla="*/ 74 h 322"/>
                <a:gd name="T60" fmla="*/ 346 w 425"/>
                <a:gd name="T61" fmla="*/ 87 h 322"/>
                <a:gd name="T62" fmla="*/ 313 w 425"/>
                <a:gd name="T63" fmla="*/ 114 h 322"/>
                <a:gd name="T64" fmla="*/ 266 w 425"/>
                <a:gd name="T65" fmla="*/ 159 h 322"/>
                <a:gd name="T66" fmla="*/ 226 w 425"/>
                <a:gd name="T67" fmla="*/ 195 h 322"/>
                <a:gd name="T68" fmla="*/ 186 w 425"/>
                <a:gd name="T69" fmla="*/ 227 h 322"/>
                <a:gd name="T70" fmla="*/ 142 w 425"/>
                <a:gd name="T71" fmla="*/ 262 h 322"/>
                <a:gd name="T72" fmla="*/ 99 w 425"/>
                <a:gd name="T73" fmla="*/ 291 h 322"/>
                <a:gd name="T74" fmla="*/ 56 w 425"/>
                <a:gd name="T75" fmla="*/ 311 h 322"/>
                <a:gd name="T76" fmla="*/ 20 w 425"/>
                <a:gd name="T77" fmla="*/ 321 h 322"/>
                <a:gd name="T78" fmla="*/ 0 w 425"/>
                <a:gd name="T79" fmla="*/ 321 h 322"/>
                <a:gd name="T80" fmla="*/ 0 w 425"/>
                <a:gd name="T81" fmla="*/ 312 h 322"/>
                <a:gd name="T82" fmla="*/ 5 w 425"/>
                <a:gd name="T83" fmla="*/ 301 h 322"/>
                <a:gd name="T84" fmla="*/ 24 w 425"/>
                <a:gd name="T85" fmla="*/ 293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5"/>
                <a:gd name="T130" fmla="*/ 0 h 322"/>
                <a:gd name="T131" fmla="*/ 425 w 425"/>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5" h="322">
                  <a:moveTo>
                    <a:pt x="24" y="293"/>
                  </a:moveTo>
                  <a:lnTo>
                    <a:pt x="57" y="282"/>
                  </a:lnTo>
                  <a:lnTo>
                    <a:pt x="109" y="264"/>
                  </a:lnTo>
                  <a:lnTo>
                    <a:pt x="146" y="238"/>
                  </a:lnTo>
                  <a:lnTo>
                    <a:pt x="204" y="192"/>
                  </a:lnTo>
                  <a:lnTo>
                    <a:pt x="254" y="153"/>
                  </a:lnTo>
                  <a:lnTo>
                    <a:pt x="292" y="116"/>
                  </a:lnTo>
                  <a:lnTo>
                    <a:pt x="338" y="74"/>
                  </a:lnTo>
                  <a:lnTo>
                    <a:pt x="351" y="53"/>
                  </a:lnTo>
                  <a:lnTo>
                    <a:pt x="348" y="26"/>
                  </a:lnTo>
                  <a:lnTo>
                    <a:pt x="353" y="2"/>
                  </a:lnTo>
                  <a:lnTo>
                    <a:pt x="364" y="0"/>
                  </a:lnTo>
                  <a:lnTo>
                    <a:pt x="359" y="19"/>
                  </a:lnTo>
                  <a:lnTo>
                    <a:pt x="365" y="35"/>
                  </a:lnTo>
                  <a:lnTo>
                    <a:pt x="374" y="23"/>
                  </a:lnTo>
                  <a:lnTo>
                    <a:pt x="389" y="4"/>
                  </a:lnTo>
                  <a:lnTo>
                    <a:pt x="394" y="7"/>
                  </a:lnTo>
                  <a:lnTo>
                    <a:pt x="382" y="30"/>
                  </a:lnTo>
                  <a:lnTo>
                    <a:pt x="378" y="43"/>
                  </a:lnTo>
                  <a:lnTo>
                    <a:pt x="402" y="38"/>
                  </a:lnTo>
                  <a:lnTo>
                    <a:pt x="419" y="27"/>
                  </a:lnTo>
                  <a:lnTo>
                    <a:pt x="421" y="39"/>
                  </a:lnTo>
                  <a:lnTo>
                    <a:pt x="402" y="49"/>
                  </a:lnTo>
                  <a:lnTo>
                    <a:pt x="383" y="58"/>
                  </a:lnTo>
                  <a:lnTo>
                    <a:pt x="408" y="69"/>
                  </a:lnTo>
                  <a:lnTo>
                    <a:pt x="424" y="71"/>
                  </a:lnTo>
                  <a:lnTo>
                    <a:pt x="423" y="77"/>
                  </a:lnTo>
                  <a:lnTo>
                    <a:pt x="405" y="78"/>
                  </a:lnTo>
                  <a:lnTo>
                    <a:pt x="389" y="73"/>
                  </a:lnTo>
                  <a:lnTo>
                    <a:pt x="369" y="74"/>
                  </a:lnTo>
                  <a:lnTo>
                    <a:pt x="346" y="87"/>
                  </a:lnTo>
                  <a:lnTo>
                    <a:pt x="313" y="114"/>
                  </a:lnTo>
                  <a:lnTo>
                    <a:pt x="266" y="159"/>
                  </a:lnTo>
                  <a:lnTo>
                    <a:pt x="226" y="195"/>
                  </a:lnTo>
                  <a:lnTo>
                    <a:pt x="186" y="227"/>
                  </a:lnTo>
                  <a:lnTo>
                    <a:pt x="142" y="262"/>
                  </a:lnTo>
                  <a:lnTo>
                    <a:pt x="99" y="291"/>
                  </a:lnTo>
                  <a:lnTo>
                    <a:pt x="56" y="311"/>
                  </a:lnTo>
                  <a:lnTo>
                    <a:pt x="20" y="321"/>
                  </a:lnTo>
                  <a:lnTo>
                    <a:pt x="0" y="321"/>
                  </a:lnTo>
                  <a:lnTo>
                    <a:pt x="0" y="312"/>
                  </a:lnTo>
                  <a:lnTo>
                    <a:pt x="5" y="301"/>
                  </a:lnTo>
                  <a:lnTo>
                    <a:pt x="24" y="293"/>
                  </a:lnTo>
                </a:path>
              </a:pathLst>
            </a:custGeom>
            <a:solidFill>
              <a:srgbClr val="000000"/>
            </a:solidFill>
            <a:ln w="9525" cap="rnd">
              <a:noFill/>
              <a:round/>
              <a:headEnd type="none" w="sm" len="sm"/>
              <a:tailEnd type="none" w="sm" len="sm"/>
            </a:ln>
          </p:spPr>
          <p:txBody>
            <a:bodyPr/>
            <a:lstStyle/>
            <a:p>
              <a:endParaRPr lang="es-ES"/>
            </a:p>
          </p:txBody>
        </p:sp>
        <p:sp>
          <p:nvSpPr>
            <p:cNvPr id="35851" name="Freeform 10"/>
            <p:cNvSpPr>
              <a:spLocks/>
            </p:cNvSpPr>
            <p:nvPr/>
          </p:nvSpPr>
          <p:spPr bwMode="auto">
            <a:xfrm>
              <a:off x="2640" y="3698"/>
              <a:ext cx="328" cy="247"/>
            </a:xfrm>
            <a:custGeom>
              <a:avLst/>
              <a:gdLst>
                <a:gd name="T0" fmla="*/ 254 w 328"/>
                <a:gd name="T1" fmla="*/ 20 h 247"/>
                <a:gd name="T2" fmla="*/ 278 w 328"/>
                <a:gd name="T3" fmla="*/ 11 h 247"/>
                <a:gd name="T4" fmla="*/ 313 w 328"/>
                <a:gd name="T5" fmla="*/ 0 h 247"/>
                <a:gd name="T6" fmla="*/ 327 w 328"/>
                <a:gd name="T7" fmla="*/ 15 h 247"/>
                <a:gd name="T8" fmla="*/ 314 w 328"/>
                <a:gd name="T9" fmla="*/ 36 h 247"/>
                <a:gd name="T10" fmla="*/ 301 w 328"/>
                <a:gd name="T11" fmla="*/ 42 h 247"/>
                <a:gd name="T12" fmla="*/ 281 w 328"/>
                <a:gd name="T13" fmla="*/ 46 h 247"/>
                <a:gd name="T14" fmla="*/ 248 w 328"/>
                <a:gd name="T15" fmla="*/ 48 h 247"/>
                <a:gd name="T16" fmla="*/ 220 w 328"/>
                <a:gd name="T17" fmla="*/ 53 h 247"/>
                <a:gd name="T18" fmla="*/ 201 w 328"/>
                <a:gd name="T19" fmla="*/ 63 h 247"/>
                <a:gd name="T20" fmla="*/ 179 w 328"/>
                <a:gd name="T21" fmla="*/ 75 h 247"/>
                <a:gd name="T22" fmla="*/ 163 w 328"/>
                <a:gd name="T23" fmla="*/ 102 h 247"/>
                <a:gd name="T24" fmla="*/ 164 w 328"/>
                <a:gd name="T25" fmla="*/ 127 h 247"/>
                <a:gd name="T26" fmla="*/ 156 w 328"/>
                <a:gd name="T27" fmla="*/ 159 h 247"/>
                <a:gd name="T28" fmla="*/ 140 w 328"/>
                <a:gd name="T29" fmla="*/ 187 h 247"/>
                <a:gd name="T30" fmla="*/ 118 w 328"/>
                <a:gd name="T31" fmla="*/ 220 h 247"/>
                <a:gd name="T32" fmla="*/ 91 w 328"/>
                <a:gd name="T33" fmla="*/ 246 h 247"/>
                <a:gd name="T34" fmla="*/ 73 w 328"/>
                <a:gd name="T35" fmla="*/ 244 h 247"/>
                <a:gd name="T36" fmla="*/ 62 w 328"/>
                <a:gd name="T37" fmla="*/ 231 h 247"/>
                <a:gd name="T38" fmla="*/ 39 w 328"/>
                <a:gd name="T39" fmla="*/ 220 h 247"/>
                <a:gd name="T40" fmla="*/ 9 w 328"/>
                <a:gd name="T41" fmla="*/ 217 h 247"/>
                <a:gd name="T42" fmla="*/ 2 w 328"/>
                <a:gd name="T43" fmla="*/ 207 h 247"/>
                <a:gd name="T44" fmla="*/ 0 w 328"/>
                <a:gd name="T45" fmla="*/ 190 h 247"/>
                <a:gd name="T46" fmla="*/ 8 w 328"/>
                <a:gd name="T47" fmla="*/ 189 h 247"/>
                <a:gd name="T48" fmla="*/ 22 w 328"/>
                <a:gd name="T49" fmla="*/ 193 h 247"/>
                <a:gd name="T50" fmla="*/ 51 w 328"/>
                <a:gd name="T51" fmla="*/ 207 h 247"/>
                <a:gd name="T52" fmla="*/ 73 w 328"/>
                <a:gd name="T53" fmla="*/ 224 h 247"/>
                <a:gd name="T54" fmla="*/ 80 w 328"/>
                <a:gd name="T55" fmla="*/ 230 h 247"/>
                <a:gd name="T56" fmla="*/ 91 w 328"/>
                <a:gd name="T57" fmla="*/ 226 h 247"/>
                <a:gd name="T58" fmla="*/ 105 w 328"/>
                <a:gd name="T59" fmla="*/ 214 h 247"/>
                <a:gd name="T60" fmla="*/ 125 w 328"/>
                <a:gd name="T61" fmla="*/ 182 h 247"/>
                <a:gd name="T62" fmla="*/ 139 w 328"/>
                <a:gd name="T63" fmla="*/ 147 h 247"/>
                <a:gd name="T64" fmla="*/ 140 w 328"/>
                <a:gd name="T65" fmla="*/ 123 h 247"/>
                <a:gd name="T66" fmla="*/ 141 w 328"/>
                <a:gd name="T67" fmla="*/ 100 h 247"/>
                <a:gd name="T68" fmla="*/ 150 w 328"/>
                <a:gd name="T69" fmla="*/ 74 h 247"/>
                <a:gd name="T70" fmla="*/ 169 w 328"/>
                <a:gd name="T71" fmla="*/ 53 h 247"/>
                <a:gd name="T72" fmla="*/ 195 w 328"/>
                <a:gd name="T73" fmla="*/ 37 h 247"/>
                <a:gd name="T74" fmla="*/ 224 w 328"/>
                <a:gd name="T75" fmla="*/ 29 h 247"/>
                <a:gd name="T76" fmla="*/ 254 w 328"/>
                <a:gd name="T77" fmla="*/ 20 h 2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8"/>
                <a:gd name="T118" fmla="*/ 0 h 247"/>
                <a:gd name="T119" fmla="*/ 328 w 328"/>
                <a:gd name="T120" fmla="*/ 247 h 2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8" h="247">
                  <a:moveTo>
                    <a:pt x="254" y="20"/>
                  </a:moveTo>
                  <a:lnTo>
                    <a:pt x="278" y="11"/>
                  </a:lnTo>
                  <a:lnTo>
                    <a:pt x="313" y="0"/>
                  </a:lnTo>
                  <a:lnTo>
                    <a:pt x="327" y="15"/>
                  </a:lnTo>
                  <a:lnTo>
                    <a:pt x="314" y="36"/>
                  </a:lnTo>
                  <a:lnTo>
                    <a:pt x="301" y="42"/>
                  </a:lnTo>
                  <a:lnTo>
                    <a:pt x="281" y="46"/>
                  </a:lnTo>
                  <a:lnTo>
                    <a:pt x="248" y="48"/>
                  </a:lnTo>
                  <a:lnTo>
                    <a:pt x="220" y="53"/>
                  </a:lnTo>
                  <a:lnTo>
                    <a:pt x="201" y="63"/>
                  </a:lnTo>
                  <a:lnTo>
                    <a:pt x="179" y="75"/>
                  </a:lnTo>
                  <a:lnTo>
                    <a:pt x="163" y="102"/>
                  </a:lnTo>
                  <a:lnTo>
                    <a:pt x="164" y="127"/>
                  </a:lnTo>
                  <a:lnTo>
                    <a:pt x="156" y="159"/>
                  </a:lnTo>
                  <a:lnTo>
                    <a:pt x="140" y="187"/>
                  </a:lnTo>
                  <a:lnTo>
                    <a:pt x="118" y="220"/>
                  </a:lnTo>
                  <a:lnTo>
                    <a:pt x="91" y="246"/>
                  </a:lnTo>
                  <a:lnTo>
                    <a:pt x="73" y="244"/>
                  </a:lnTo>
                  <a:lnTo>
                    <a:pt x="62" y="231"/>
                  </a:lnTo>
                  <a:lnTo>
                    <a:pt x="39" y="220"/>
                  </a:lnTo>
                  <a:lnTo>
                    <a:pt x="9" y="217"/>
                  </a:lnTo>
                  <a:lnTo>
                    <a:pt x="2" y="207"/>
                  </a:lnTo>
                  <a:lnTo>
                    <a:pt x="0" y="190"/>
                  </a:lnTo>
                  <a:lnTo>
                    <a:pt x="8" y="189"/>
                  </a:lnTo>
                  <a:lnTo>
                    <a:pt x="22" y="193"/>
                  </a:lnTo>
                  <a:lnTo>
                    <a:pt x="51" y="207"/>
                  </a:lnTo>
                  <a:lnTo>
                    <a:pt x="73" y="224"/>
                  </a:lnTo>
                  <a:lnTo>
                    <a:pt x="80" y="230"/>
                  </a:lnTo>
                  <a:lnTo>
                    <a:pt x="91" y="226"/>
                  </a:lnTo>
                  <a:lnTo>
                    <a:pt x="105" y="214"/>
                  </a:lnTo>
                  <a:lnTo>
                    <a:pt x="125" y="182"/>
                  </a:lnTo>
                  <a:lnTo>
                    <a:pt x="139" y="147"/>
                  </a:lnTo>
                  <a:lnTo>
                    <a:pt x="140" y="123"/>
                  </a:lnTo>
                  <a:lnTo>
                    <a:pt x="141" y="100"/>
                  </a:lnTo>
                  <a:lnTo>
                    <a:pt x="150" y="74"/>
                  </a:lnTo>
                  <a:lnTo>
                    <a:pt x="169" y="53"/>
                  </a:lnTo>
                  <a:lnTo>
                    <a:pt x="195" y="37"/>
                  </a:lnTo>
                  <a:lnTo>
                    <a:pt x="224" y="29"/>
                  </a:lnTo>
                  <a:lnTo>
                    <a:pt x="254" y="20"/>
                  </a:lnTo>
                </a:path>
              </a:pathLst>
            </a:custGeom>
            <a:solidFill>
              <a:srgbClr val="000000"/>
            </a:solidFill>
            <a:ln w="9525" cap="rnd">
              <a:noFill/>
              <a:round/>
              <a:headEnd type="none" w="sm" len="sm"/>
              <a:tailEnd type="none" w="sm" len="sm"/>
            </a:ln>
          </p:spPr>
          <p:txBody>
            <a:bodyPr/>
            <a:lstStyle/>
            <a:p>
              <a:endParaRPr lang="es-ES"/>
            </a:p>
          </p:txBody>
        </p:sp>
        <p:sp>
          <p:nvSpPr>
            <p:cNvPr id="35852" name="Freeform 11"/>
            <p:cNvSpPr>
              <a:spLocks/>
            </p:cNvSpPr>
            <p:nvPr/>
          </p:nvSpPr>
          <p:spPr bwMode="auto">
            <a:xfrm>
              <a:off x="2786" y="3723"/>
              <a:ext cx="223" cy="335"/>
            </a:xfrm>
            <a:custGeom>
              <a:avLst/>
              <a:gdLst>
                <a:gd name="T0" fmla="*/ 183 w 223"/>
                <a:gd name="T1" fmla="*/ 69 h 335"/>
                <a:gd name="T2" fmla="*/ 168 w 223"/>
                <a:gd name="T3" fmla="*/ 40 h 335"/>
                <a:gd name="T4" fmla="*/ 161 w 223"/>
                <a:gd name="T5" fmla="*/ 21 h 335"/>
                <a:gd name="T6" fmla="*/ 166 w 223"/>
                <a:gd name="T7" fmla="*/ 3 h 335"/>
                <a:gd name="T8" fmla="*/ 181 w 223"/>
                <a:gd name="T9" fmla="*/ 0 h 335"/>
                <a:gd name="T10" fmla="*/ 200 w 223"/>
                <a:gd name="T11" fmla="*/ 11 h 335"/>
                <a:gd name="T12" fmla="*/ 209 w 223"/>
                <a:gd name="T13" fmla="*/ 25 h 335"/>
                <a:gd name="T14" fmla="*/ 214 w 223"/>
                <a:gd name="T15" fmla="*/ 68 h 335"/>
                <a:gd name="T16" fmla="*/ 222 w 223"/>
                <a:gd name="T17" fmla="*/ 105 h 335"/>
                <a:gd name="T18" fmla="*/ 216 w 223"/>
                <a:gd name="T19" fmla="*/ 137 h 335"/>
                <a:gd name="T20" fmla="*/ 206 w 223"/>
                <a:gd name="T21" fmla="*/ 157 h 335"/>
                <a:gd name="T22" fmla="*/ 194 w 223"/>
                <a:gd name="T23" fmla="*/ 181 h 335"/>
                <a:gd name="T24" fmla="*/ 173 w 223"/>
                <a:gd name="T25" fmla="*/ 202 h 335"/>
                <a:gd name="T26" fmla="*/ 135 w 223"/>
                <a:gd name="T27" fmla="*/ 217 h 335"/>
                <a:gd name="T28" fmla="*/ 104 w 223"/>
                <a:gd name="T29" fmla="*/ 224 h 335"/>
                <a:gd name="T30" fmla="*/ 72 w 223"/>
                <a:gd name="T31" fmla="*/ 237 h 335"/>
                <a:gd name="T32" fmla="*/ 52 w 223"/>
                <a:gd name="T33" fmla="*/ 241 h 335"/>
                <a:gd name="T34" fmla="*/ 33 w 223"/>
                <a:gd name="T35" fmla="*/ 246 h 335"/>
                <a:gd name="T36" fmla="*/ 27 w 223"/>
                <a:gd name="T37" fmla="*/ 254 h 335"/>
                <a:gd name="T38" fmla="*/ 34 w 223"/>
                <a:gd name="T39" fmla="*/ 263 h 335"/>
                <a:gd name="T40" fmla="*/ 50 w 223"/>
                <a:gd name="T41" fmla="*/ 281 h 335"/>
                <a:gd name="T42" fmla="*/ 63 w 223"/>
                <a:gd name="T43" fmla="*/ 303 h 335"/>
                <a:gd name="T44" fmla="*/ 68 w 223"/>
                <a:gd name="T45" fmla="*/ 329 h 335"/>
                <a:gd name="T46" fmla="*/ 58 w 223"/>
                <a:gd name="T47" fmla="*/ 334 h 335"/>
                <a:gd name="T48" fmla="*/ 39 w 223"/>
                <a:gd name="T49" fmla="*/ 330 h 335"/>
                <a:gd name="T50" fmla="*/ 34 w 223"/>
                <a:gd name="T51" fmla="*/ 315 h 335"/>
                <a:gd name="T52" fmla="*/ 32 w 223"/>
                <a:gd name="T53" fmla="*/ 293 h 335"/>
                <a:gd name="T54" fmla="*/ 24 w 223"/>
                <a:gd name="T55" fmla="*/ 276 h 335"/>
                <a:gd name="T56" fmla="*/ 15 w 223"/>
                <a:gd name="T57" fmla="*/ 264 h 335"/>
                <a:gd name="T58" fmla="*/ 6 w 223"/>
                <a:gd name="T59" fmla="*/ 254 h 335"/>
                <a:gd name="T60" fmla="*/ 0 w 223"/>
                <a:gd name="T61" fmla="*/ 245 h 335"/>
                <a:gd name="T62" fmla="*/ 0 w 223"/>
                <a:gd name="T63" fmla="*/ 240 h 335"/>
                <a:gd name="T64" fmla="*/ 7 w 223"/>
                <a:gd name="T65" fmla="*/ 234 h 335"/>
                <a:gd name="T66" fmla="*/ 33 w 223"/>
                <a:gd name="T67" fmla="*/ 231 h 335"/>
                <a:gd name="T68" fmla="*/ 79 w 223"/>
                <a:gd name="T69" fmla="*/ 223 h 335"/>
                <a:gd name="T70" fmla="*/ 129 w 223"/>
                <a:gd name="T71" fmla="*/ 204 h 335"/>
                <a:gd name="T72" fmla="*/ 151 w 223"/>
                <a:gd name="T73" fmla="*/ 192 h 335"/>
                <a:gd name="T74" fmla="*/ 171 w 223"/>
                <a:gd name="T75" fmla="*/ 176 h 335"/>
                <a:gd name="T76" fmla="*/ 189 w 223"/>
                <a:gd name="T77" fmla="*/ 151 h 335"/>
                <a:gd name="T78" fmla="*/ 195 w 223"/>
                <a:gd name="T79" fmla="*/ 125 h 335"/>
                <a:gd name="T80" fmla="*/ 195 w 223"/>
                <a:gd name="T81" fmla="*/ 98 h 335"/>
                <a:gd name="T82" fmla="*/ 183 w 223"/>
                <a:gd name="T83" fmla="*/ 69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3"/>
                <a:gd name="T127" fmla="*/ 0 h 335"/>
                <a:gd name="T128" fmla="*/ 223 w 223"/>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3" h="335">
                  <a:moveTo>
                    <a:pt x="183" y="69"/>
                  </a:moveTo>
                  <a:lnTo>
                    <a:pt x="168" y="40"/>
                  </a:lnTo>
                  <a:lnTo>
                    <a:pt x="161" y="21"/>
                  </a:lnTo>
                  <a:lnTo>
                    <a:pt x="166" y="3"/>
                  </a:lnTo>
                  <a:lnTo>
                    <a:pt x="181" y="0"/>
                  </a:lnTo>
                  <a:lnTo>
                    <a:pt x="200" y="11"/>
                  </a:lnTo>
                  <a:lnTo>
                    <a:pt x="209" y="25"/>
                  </a:lnTo>
                  <a:lnTo>
                    <a:pt x="214" y="68"/>
                  </a:lnTo>
                  <a:lnTo>
                    <a:pt x="222" y="105"/>
                  </a:lnTo>
                  <a:lnTo>
                    <a:pt x="216" y="137"/>
                  </a:lnTo>
                  <a:lnTo>
                    <a:pt x="206" y="157"/>
                  </a:lnTo>
                  <a:lnTo>
                    <a:pt x="194" y="181"/>
                  </a:lnTo>
                  <a:lnTo>
                    <a:pt x="173" y="202"/>
                  </a:lnTo>
                  <a:lnTo>
                    <a:pt x="135" y="217"/>
                  </a:lnTo>
                  <a:lnTo>
                    <a:pt x="104" y="224"/>
                  </a:lnTo>
                  <a:lnTo>
                    <a:pt x="72" y="237"/>
                  </a:lnTo>
                  <a:lnTo>
                    <a:pt x="52" y="241"/>
                  </a:lnTo>
                  <a:lnTo>
                    <a:pt x="33" y="246"/>
                  </a:lnTo>
                  <a:lnTo>
                    <a:pt x="27" y="254"/>
                  </a:lnTo>
                  <a:lnTo>
                    <a:pt x="34" y="263"/>
                  </a:lnTo>
                  <a:lnTo>
                    <a:pt x="50" y="281"/>
                  </a:lnTo>
                  <a:lnTo>
                    <a:pt x="63" y="303"/>
                  </a:lnTo>
                  <a:lnTo>
                    <a:pt x="68" y="329"/>
                  </a:lnTo>
                  <a:lnTo>
                    <a:pt x="58" y="334"/>
                  </a:lnTo>
                  <a:lnTo>
                    <a:pt x="39" y="330"/>
                  </a:lnTo>
                  <a:lnTo>
                    <a:pt x="34" y="315"/>
                  </a:lnTo>
                  <a:lnTo>
                    <a:pt x="32" y="293"/>
                  </a:lnTo>
                  <a:lnTo>
                    <a:pt x="24" y="276"/>
                  </a:lnTo>
                  <a:lnTo>
                    <a:pt x="15" y="264"/>
                  </a:lnTo>
                  <a:lnTo>
                    <a:pt x="6" y="254"/>
                  </a:lnTo>
                  <a:lnTo>
                    <a:pt x="0" y="245"/>
                  </a:lnTo>
                  <a:lnTo>
                    <a:pt x="0" y="240"/>
                  </a:lnTo>
                  <a:lnTo>
                    <a:pt x="7" y="234"/>
                  </a:lnTo>
                  <a:lnTo>
                    <a:pt x="33" y="231"/>
                  </a:lnTo>
                  <a:lnTo>
                    <a:pt x="79" y="223"/>
                  </a:lnTo>
                  <a:lnTo>
                    <a:pt x="129" y="204"/>
                  </a:lnTo>
                  <a:lnTo>
                    <a:pt x="151" y="192"/>
                  </a:lnTo>
                  <a:lnTo>
                    <a:pt x="171" y="176"/>
                  </a:lnTo>
                  <a:lnTo>
                    <a:pt x="189" y="151"/>
                  </a:lnTo>
                  <a:lnTo>
                    <a:pt x="195" y="125"/>
                  </a:lnTo>
                  <a:lnTo>
                    <a:pt x="195" y="98"/>
                  </a:lnTo>
                  <a:lnTo>
                    <a:pt x="183" y="69"/>
                  </a:lnTo>
                </a:path>
              </a:pathLst>
            </a:custGeom>
            <a:solidFill>
              <a:srgbClr val="000000"/>
            </a:solidFill>
            <a:ln w="9525" cap="rnd">
              <a:noFill/>
              <a:round/>
              <a:headEnd type="none" w="sm" len="sm"/>
              <a:tailEnd type="none" w="sm" len="sm"/>
            </a:ln>
          </p:spPr>
          <p:txBody>
            <a:bodyPr/>
            <a:lstStyle/>
            <a:p>
              <a:endParaRPr lang="es-ES"/>
            </a:p>
          </p:txBody>
        </p:sp>
      </p:gr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 name="Slide Number Placeholder 3"/>
          <p:cNvSpPr>
            <a:spLocks noGrp="1"/>
          </p:cNvSpPr>
          <p:nvPr>
            <p:ph type="sldNum" sz="quarter" idx="12"/>
          </p:nvPr>
        </p:nvSpPr>
        <p:spPr/>
        <p:txBody>
          <a:bodyPr/>
          <a:lstStyle/>
          <a:p>
            <a:pPr>
              <a:defRPr/>
            </a:pPr>
            <a:fld id="{206EDF0F-C9B5-4478-B7DC-0BA63173A801}" type="slidenum">
              <a:rPr lang="es-ES"/>
              <a:pPr>
                <a:defRPr/>
              </a:pPr>
              <a:t>34</a:t>
            </a:fld>
            <a:endParaRPr lang="es-ES"/>
          </a:p>
        </p:txBody>
      </p:sp>
      <p:sp>
        <p:nvSpPr>
          <p:cNvPr id="36868" name="Rectangle 2"/>
          <p:cNvSpPr>
            <a:spLocks noChangeArrowheads="1"/>
          </p:cNvSpPr>
          <p:nvPr/>
        </p:nvSpPr>
        <p:spPr bwMode="auto">
          <a:xfrm>
            <a:off x="7086600" y="6400800"/>
            <a:ext cx="1905000" cy="457200"/>
          </a:xfrm>
          <a:prstGeom prst="rect">
            <a:avLst/>
          </a:prstGeom>
          <a:noFill/>
          <a:ln w="9525">
            <a:noFill/>
            <a:miter lim="800000"/>
            <a:headEnd/>
            <a:tailEnd/>
          </a:ln>
        </p:spPr>
        <p:txBody>
          <a:bodyPr wrap="none" anchor="ctr"/>
          <a:lstStyle/>
          <a:p>
            <a:endParaRPr lang="es-ES"/>
          </a:p>
        </p:txBody>
      </p:sp>
      <p:grpSp>
        <p:nvGrpSpPr>
          <p:cNvPr id="36869" name="Group 3"/>
          <p:cNvGrpSpPr>
            <a:grpSpLocks/>
          </p:cNvGrpSpPr>
          <p:nvPr/>
        </p:nvGrpSpPr>
        <p:grpSpPr bwMode="auto">
          <a:xfrm>
            <a:off x="1695450" y="1857375"/>
            <a:ext cx="6845300" cy="4430713"/>
            <a:chOff x="1068" y="1201"/>
            <a:chExt cx="4312" cy="2791"/>
          </a:xfrm>
        </p:grpSpPr>
        <p:grpSp>
          <p:nvGrpSpPr>
            <p:cNvPr id="36871" name="Group 4"/>
            <p:cNvGrpSpPr>
              <a:grpSpLocks/>
            </p:cNvGrpSpPr>
            <p:nvPr/>
          </p:nvGrpSpPr>
          <p:grpSpPr bwMode="auto">
            <a:xfrm>
              <a:off x="1068" y="1201"/>
              <a:ext cx="4312" cy="2791"/>
              <a:chOff x="1068" y="1201"/>
              <a:chExt cx="4312" cy="2791"/>
            </a:xfrm>
          </p:grpSpPr>
          <p:grpSp>
            <p:nvGrpSpPr>
              <p:cNvPr id="36883" name="Group 5"/>
              <p:cNvGrpSpPr>
                <a:grpSpLocks/>
              </p:cNvGrpSpPr>
              <p:nvPr/>
            </p:nvGrpSpPr>
            <p:grpSpPr bwMode="auto">
              <a:xfrm>
                <a:off x="1068" y="1201"/>
                <a:ext cx="4312" cy="2694"/>
                <a:chOff x="1068" y="1201"/>
                <a:chExt cx="4312" cy="2694"/>
              </a:xfrm>
            </p:grpSpPr>
            <p:sp>
              <p:nvSpPr>
                <p:cNvPr id="36885" name="Oval 6"/>
                <p:cNvSpPr>
                  <a:spLocks noChangeArrowheads="1"/>
                </p:cNvSpPr>
                <p:nvPr/>
              </p:nvSpPr>
              <p:spPr bwMode="auto">
                <a:xfrm>
                  <a:off x="1762" y="1736"/>
                  <a:ext cx="3330" cy="2159"/>
                </a:xfrm>
                <a:prstGeom prst="ellipse">
                  <a:avLst/>
                </a:prstGeom>
                <a:noFill/>
                <a:ln w="50800">
                  <a:solidFill>
                    <a:srgbClr val="000000"/>
                  </a:solidFill>
                  <a:round/>
                  <a:headEnd/>
                  <a:tailEnd/>
                </a:ln>
              </p:spPr>
              <p:txBody>
                <a:bodyPr wrap="none" anchor="ctr"/>
                <a:lstStyle/>
                <a:p>
                  <a:endParaRPr lang="es-ES"/>
                </a:p>
              </p:txBody>
            </p:sp>
            <p:grpSp>
              <p:nvGrpSpPr>
                <p:cNvPr id="36886" name="Group 7"/>
                <p:cNvGrpSpPr>
                  <a:grpSpLocks/>
                </p:cNvGrpSpPr>
                <p:nvPr/>
              </p:nvGrpSpPr>
              <p:grpSpPr bwMode="auto">
                <a:xfrm>
                  <a:off x="1068" y="1201"/>
                  <a:ext cx="4312" cy="2623"/>
                  <a:chOff x="1068" y="1201"/>
                  <a:chExt cx="4312" cy="2623"/>
                </a:xfrm>
              </p:grpSpPr>
              <p:sp>
                <p:nvSpPr>
                  <p:cNvPr id="36887" name="Line 8"/>
                  <p:cNvSpPr>
                    <a:spLocks noChangeShapeType="1"/>
                  </p:cNvSpPr>
                  <p:nvPr/>
                </p:nvSpPr>
                <p:spPr bwMode="auto">
                  <a:xfrm>
                    <a:off x="1148" y="1348"/>
                    <a:ext cx="0" cy="2296"/>
                  </a:xfrm>
                  <a:prstGeom prst="line">
                    <a:avLst/>
                  </a:prstGeom>
                  <a:noFill/>
                  <a:ln w="12700">
                    <a:solidFill>
                      <a:srgbClr val="000000"/>
                    </a:solidFill>
                    <a:round/>
                    <a:headEnd type="stealth" w="med" len="med"/>
                    <a:tailEnd type="stealth" w="med" len="med"/>
                  </a:ln>
                </p:spPr>
                <p:txBody>
                  <a:bodyPr wrap="none" anchor="ctr"/>
                  <a:lstStyle/>
                  <a:p>
                    <a:endParaRPr lang="es-ES"/>
                  </a:p>
                </p:txBody>
              </p:sp>
              <p:sp>
                <p:nvSpPr>
                  <p:cNvPr id="36888" name="Rectangle 9"/>
                  <p:cNvSpPr>
                    <a:spLocks noChangeArrowheads="1"/>
                  </p:cNvSpPr>
                  <p:nvPr/>
                </p:nvSpPr>
                <p:spPr bwMode="auto">
                  <a:xfrm>
                    <a:off x="1290" y="2797"/>
                    <a:ext cx="3952" cy="980"/>
                  </a:xfrm>
                  <a:prstGeom prst="rect">
                    <a:avLst/>
                  </a:prstGeom>
                  <a:solidFill>
                    <a:schemeClr val="bg1"/>
                  </a:solidFill>
                  <a:ln w="12700">
                    <a:solidFill>
                      <a:srgbClr val="FFFFFF"/>
                    </a:solidFill>
                    <a:miter lim="800000"/>
                    <a:headEnd/>
                    <a:tailEnd/>
                  </a:ln>
                </p:spPr>
                <p:txBody>
                  <a:bodyPr wrap="none" anchor="ctr"/>
                  <a:lstStyle/>
                  <a:p>
                    <a:endParaRPr lang="es-ES"/>
                  </a:p>
                </p:txBody>
              </p:sp>
              <p:sp>
                <p:nvSpPr>
                  <p:cNvPr id="36889" name="Rectangle 10"/>
                  <p:cNvSpPr>
                    <a:spLocks noChangeArrowheads="1"/>
                  </p:cNvSpPr>
                  <p:nvPr/>
                </p:nvSpPr>
                <p:spPr bwMode="auto">
                  <a:xfrm>
                    <a:off x="3132" y="1554"/>
                    <a:ext cx="2248" cy="1665"/>
                  </a:xfrm>
                  <a:prstGeom prst="rect">
                    <a:avLst/>
                  </a:prstGeom>
                  <a:solidFill>
                    <a:schemeClr val="bg1"/>
                  </a:solidFill>
                  <a:ln w="12700">
                    <a:solidFill>
                      <a:srgbClr val="FFFFFF"/>
                    </a:solidFill>
                    <a:miter lim="800000"/>
                    <a:headEnd/>
                    <a:tailEnd/>
                  </a:ln>
                </p:spPr>
                <p:txBody>
                  <a:bodyPr wrap="none" anchor="ctr"/>
                  <a:lstStyle/>
                  <a:p>
                    <a:endParaRPr lang="es-ES"/>
                  </a:p>
                </p:txBody>
              </p:sp>
              <p:sp>
                <p:nvSpPr>
                  <p:cNvPr id="36890" name="Line 11"/>
                  <p:cNvSpPr>
                    <a:spLocks noChangeShapeType="1"/>
                  </p:cNvSpPr>
                  <p:nvPr/>
                </p:nvSpPr>
                <p:spPr bwMode="auto">
                  <a:xfrm>
                    <a:off x="1068" y="2537"/>
                    <a:ext cx="3065" cy="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36891" name="Rectangle 12"/>
                  <p:cNvSpPr>
                    <a:spLocks noChangeArrowheads="1"/>
                  </p:cNvSpPr>
                  <p:nvPr/>
                </p:nvSpPr>
                <p:spPr bwMode="auto">
                  <a:xfrm>
                    <a:off x="1233" y="1201"/>
                    <a:ext cx="802" cy="286"/>
                  </a:xfrm>
                  <a:prstGeom prst="rect">
                    <a:avLst/>
                  </a:prstGeom>
                  <a:noFill/>
                  <a:ln w="9525">
                    <a:noFill/>
                    <a:miter lim="800000"/>
                    <a:headEnd/>
                    <a:tailEnd/>
                  </a:ln>
                </p:spPr>
                <p:txBody>
                  <a:bodyPr wrap="none" lIns="90488" tIns="44450" rIns="90488" bIns="44450">
                    <a:spAutoFit/>
                  </a:bodyPr>
                  <a:lstStyle/>
                  <a:p>
                    <a:pPr eaLnBrk="0" hangingPunct="0"/>
                    <a:r>
                      <a:rPr lang="es-ES_tradnl" b="1">
                        <a:solidFill>
                          <a:srgbClr val="000000"/>
                        </a:solidFill>
                        <a:latin typeface="Times New Roman" pitchFamily="18" charset="0"/>
                      </a:rPr>
                      <a:t>VAN ($)</a:t>
                    </a:r>
                  </a:p>
                </p:txBody>
              </p:sp>
              <p:sp>
                <p:nvSpPr>
                  <p:cNvPr id="36892" name="Rectangle 13"/>
                  <p:cNvSpPr>
                    <a:spLocks noChangeArrowheads="1"/>
                  </p:cNvSpPr>
                  <p:nvPr/>
                </p:nvSpPr>
                <p:spPr bwMode="auto">
                  <a:xfrm>
                    <a:off x="3211" y="2656"/>
                    <a:ext cx="846" cy="231"/>
                  </a:xfrm>
                  <a:prstGeom prst="rect">
                    <a:avLst/>
                  </a:prstGeom>
                  <a:noFill/>
                  <a:ln w="9525">
                    <a:noFill/>
                    <a:miter lim="800000"/>
                    <a:headEnd/>
                    <a:tailEnd/>
                  </a:ln>
                </p:spPr>
                <p:txBody>
                  <a:bodyPr wrap="none" lIns="90488" tIns="44450" rIns="90488" bIns="44450">
                    <a:spAutoFit/>
                  </a:bodyPr>
                  <a:lstStyle/>
                  <a:p>
                    <a:pPr eaLnBrk="0" hangingPunct="0"/>
                    <a:r>
                      <a:rPr lang="es-ES_tradnl" b="1">
                        <a:solidFill>
                          <a:srgbClr val="000000"/>
                        </a:solidFill>
                        <a:latin typeface="Times New Roman" pitchFamily="18" charset="0"/>
                      </a:rPr>
                      <a:t>Cantidad Q</a:t>
                    </a:r>
                  </a:p>
                </p:txBody>
              </p:sp>
              <p:sp>
                <p:nvSpPr>
                  <p:cNvPr id="36893" name="Line 14"/>
                  <p:cNvSpPr>
                    <a:spLocks noChangeShapeType="1"/>
                  </p:cNvSpPr>
                  <p:nvPr/>
                </p:nvSpPr>
                <p:spPr bwMode="auto">
                  <a:xfrm>
                    <a:off x="1839" y="2377"/>
                    <a:ext cx="0" cy="323"/>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36894" name="Rectangle 15"/>
                  <p:cNvSpPr>
                    <a:spLocks noChangeArrowheads="1"/>
                  </p:cNvSpPr>
                  <p:nvPr/>
                </p:nvSpPr>
                <p:spPr bwMode="auto">
                  <a:xfrm>
                    <a:off x="1786" y="2614"/>
                    <a:ext cx="306" cy="286"/>
                  </a:xfrm>
                  <a:prstGeom prst="rect">
                    <a:avLst/>
                  </a:prstGeom>
                  <a:noFill/>
                  <a:ln w="9525">
                    <a:noFill/>
                    <a:miter lim="800000"/>
                    <a:headEnd/>
                    <a:tailEnd/>
                  </a:ln>
                </p:spPr>
                <p:txBody>
                  <a:bodyPr wrap="none" lIns="90488" tIns="44450" rIns="90488" bIns="44450">
                    <a:spAutoFit/>
                  </a:bodyPr>
                  <a:lstStyle/>
                  <a:p>
                    <a:pPr eaLnBrk="0" hangingPunct="0"/>
                    <a:r>
                      <a:rPr lang="es-ES_tradnl">
                        <a:solidFill>
                          <a:srgbClr val="000000"/>
                        </a:solidFill>
                        <a:latin typeface="Times New Roman" pitchFamily="18" charset="0"/>
                      </a:rPr>
                      <a:t>p*</a:t>
                    </a:r>
                  </a:p>
                </p:txBody>
              </p:sp>
              <p:sp>
                <p:nvSpPr>
                  <p:cNvPr id="36895" name="Freeform 16"/>
                  <p:cNvSpPr>
                    <a:spLocks/>
                  </p:cNvSpPr>
                  <p:nvPr/>
                </p:nvSpPr>
                <p:spPr bwMode="auto">
                  <a:xfrm>
                    <a:off x="4123" y="3739"/>
                    <a:ext cx="115" cy="85"/>
                  </a:xfrm>
                  <a:custGeom>
                    <a:avLst/>
                    <a:gdLst>
                      <a:gd name="T0" fmla="*/ 17 w 115"/>
                      <a:gd name="T1" fmla="*/ 84 h 85"/>
                      <a:gd name="T2" fmla="*/ 29 w 115"/>
                      <a:gd name="T3" fmla="*/ 66 h 85"/>
                      <a:gd name="T4" fmla="*/ 35 w 115"/>
                      <a:gd name="T5" fmla="*/ 66 h 85"/>
                      <a:gd name="T6" fmla="*/ 41 w 115"/>
                      <a:gd name="T7" fmla="*/ 66 h 85"/>
                      <a:gd name="T8" fmla="*/ 48 w 115"/>
                      <a:gd name="T9" fmla="*/ 68 h 85"/>
                      <a:gd name="T10" fmla="*/ 54 w 115"/>
                      <a:gd name="T11" fmla="*/ 68 h 85"/>
                      <a:gd name="T12" fmla="*/ 60 w 115"/>
                      <a:gd name="T13" fmla="*/ 68 h 85"/>
                      <a:gd name="T14" fmla="*/ 64 w 115"/>
                      <a:gd name="T15" fmla="*/ 84 h 85"/>
                      <a:gd name="T16" fmla="*/ 68 w 115"/>
                      <a:gd name="T17" fmla="*/ 66 h 85"/>
                      <a:gd name="T18" fmla="*/ 75 w 115"/>
                      <a:gd name="T19" fmla="*/ 66 h 85"/>
                      <a:gd name="T20" fmla="*/ 81 w 115"/>
                      <a:gd name="T21" fmla="*/ 63 h 85"/>
                      <a:gd name="T22" fmla="*/ 83 w 115"/>
                      <a:gd name="T23" fmla="*/ 57 h 85"/>
                      <a:gd name="T24" fmla="*/ 83 w 115"/>
                      <a:gd name="T25" fmla="*/ 50 h 85"/>
                      <a:gd name="T26" fmla="*/ 89 w 115"/>
                      <a:gd name="T27" fmla="*/ 47 h 85"/>
                      <a:gd name="T28" fmla="*/ 95 w 115"/>
                      <a:gd name="T29" fmla="*/ 47 h 85"/>
                      <a:gd name="T30" fmla="*/ 104 w 115"/>
                      <a:gd name="T31" fmla="*/ 43 h 85"/>
                      <a:gd name="T32" fmla="*/ 110 w 115"/>
                      <a:gd name="T33" fmla="*/ 41 h 85"/>
                      <a:gd name="T34" fmla="*/ 114 w 115"/>
                      <a:gd name="T35" fmla="*/ 36 h 85"/>
                      <a:gd name="T36" fmla="*/ 114 w 115"/>
                      <a:gd name="T37" fmla="*/ 27 h 85"/>
                      <a:gd name="T38" fmla="*/ 114 w 115"/>
                      <a:gd name="T39" fmla="*/ 20 h 85"/>
                      <a:gd name="T40" fmla="*/ 114 w 115"/>
                      <a:gd name="T41" fmla="*/ 14 h 85"/>
                      <a:gd name="T42" fmla="*/ 114 w 115"/>
                      <a:gd name="T43" fmla="*/ 5 h 85"/>
                      <a:gd name="T44" fmla="*/ 108 w 115"/>
                      <a:gd name="T45" fmla="*/ 2 h 85"/>
                      <a:gd name="T46" fmla="*/ 102 w 115"/>
                      <a:gd name="T47" fmla="*/ 0 h 85"/>
                      <a:gd name="T48" fmla="*/ 83 w 115"/>
                      <a:gd name="T49" fmla="*/ 0 h 85"/>
                      <a:gd name="T50" fmla="*/ 75 w 115"/>
                      <a:gd name="T51" fmla="*/ 0 h 85"/>
                      <a:gd name="T52" fmla="*/ 68 w 115"/>
                      <a:gd name="T53" fmla="*/ 0 h 85"/>
                      <a:gd name="T54" fmla="*/ 48 w 115"/>
                      <a:gd name="T55" fmla="*/ 0 h 85"/>
                      <a:gd name="T56" fmla="*/ 29 w 115"/>
                      <a:gd name="T57" fmla="*/ 0 h 85"/>
                      <a:gd name="T58" fmla="*/ 21 w 115"/>
                      <a:gd name="T59" fmla="*/ 2 h 85"/>
                      <a:gd name="T60" fmla="*/ 12 w 115"/>
                      <a:gd name="T61" fmla="*/ 9 h 85"/>
                      <a:gd name="T62" fmla="*/ 6 w 115"/>
                      <a:gd name="T63" fmla="*/ 14 h 85"/>
                      <a:gd name="T64" fmla="*/ 2 w 115"/>
                      <a:gd name="T65" fmla="*/ 20 h 85"/>
                      <a:gd name="T66" fmla="*/ 0 w 115"/>
                      <a:gd name="T67" fmla="*/ 25 h 85"/>
                      <a:gd name="T68" fmla="*/ 0 w 115"/>
                      <a:gd name="T69" fmla="*/ 32 h 85"/>
                      <a:gd name="T70" fmla="*/ 0 w 115"/>
                      <a:gd name="T71" fmla="*/ 38 h 85"/>
                      <a:gd name="T72" fmla="*/ 0 w 115"/>
                      <a:gd name="T73" fmla="*/ 45 h 85"/>
                      <a:gd name="T74" fmla="*/ 2 w 115"/>
                      <a:gd name="T75" fmla="*/ 52 h 85"/>
                      <a:gd name="T76" fmla="*/ 4 w 115"/>
                      <a:gd name="T77" fmla="*/ 59 h 85"/>
                      <a:gd name="T78" fmla="*/ 6 w 115"/>
                      <a:gd name="T79" fmla="*/ 64 h 85"/>
                      <a:gd name="T80" fmla="*/ 6 w 115"/>
                      <a:gd name="T81" fmla="*/ 70 h 85"/>
                      <a:gd name="T82" fmla="*/ 15 w 115"/>
                      <a:gd name="T83" fmla="*/ 75 h 85"/>
                      <a:gd name="T84" fmla="*/ 21 w 115"/>
                      <a:gd name="T85" fmla="*/ 77 h 85"/>
                      <a:gd name="T86" fmla="*/ 17 w 115"/>
                      <a:gd name="T87" fmla="*/ 84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85"/>
                      <a:gd name="T134" fmla="*/ 115 w 115"/>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85">
                        <a:moveTo>
                          <a:pt x="17" y="84"/>
                        </a:moveTo>
                        <a:lnTo>
                          <a:pt x="29" y="66"/>
                        </a:lnTo>
                        <a:lnTo>
                          <a:pt x="35" y="66"/>
                        </a:lnTo>
                        <a:lnTo>
                          <a:pt x="41" y="66"/>
                        </a:lnTo>
                        <a:lnTo>
                          <a:pt x="48" y="68"/>
                        </a:lnTo>
                        <a:lnTo>
                          <a:pt x="54" y="68"/>
                        </a:lnTo>
                        <a:lnTo>
                          <a:pt x="60" y="68"/>
                        </a:lnTo>
                        <a:lnTo>
                          <a:pt x="64" y="84"/>
                        </a:lnTo>
                        <a:lnTo>
                          <a:pt x="68" y="66"/>
                        </a:lnTo>
                        <a:lnTo>
                          <a:pt x="75" y="66"/>
                        </a:lnTo>
                        <a:lnTo>
                          <a:pt x="81" y="63"/>
                        </a:lnTo>
                        <a:lnTo>
                          <a:pt x="83" y="57"/>
                        </a:lnTo>
                        <a:lnTo>
                          <a:pt x="83" y="50"/>
                        </a:lnTo>
                        <a:lnTo>
                          <a:pt x="89" y="47"/>
                        </a:lnTo>
                        <a:lnTo>
                          <a:pt x="95" y="47"/>
                        </a:lnTo>
                        <a:lnTo>
                          <a:pt x="104" y="43"/>
                        </a:lnTo>
                        <a:lnTo>
                          <a:pt x="110" y="41"/>
                        </a:lnTo>
                        <a:lnTo>
                          <a:pt x="114" y="36"/>
                        </a:lnTo>
                        <a:lnTo>
                          <a:pt x="114" y="27"/>
                        </a:lnTo>
                        <a:lnTo>
                          <a:pt x="114" y="20"/>
                        </a:lnTo>
                        <a:lnTo>
                          <a:pt x="114" y="14"/>
                        </a:lnTo>
                        <a:lnTo>
                          <a:pt x="114" y="5"/>
                        </a:lnTo>
                        <a:lnTo>
                          <a:pt x="108" y="2"/>
                        </a:lnTo>
                        <a:lnTo>
                          <a:pt x="102" y="0"/>
                        </a:lnTo>
                        <a:lnTo>
                          <a:pt x="83" y="0"/>
                        </a:lnTo>
                        <a:lnTo>
                          <a:pt x="75" y="0"/>
                        </a:lnTo>
                        <a:lnTo>
                          <a:pt x="68" y="0"/>
                        </a:lnTo>
                        <a:lnTo>
                          <a:pt x="48" y="0"/>
                        </a:lnTo>
                        <a:lnTo>
                          <a:pt x="29" y="0"/>
                        </a:lnTo>
                        <a:lnTo>
                          <a:pt x="21" y="2"/>
                        </a:lnTo>
                        <a:lnTo>
                          <a:pt x="12" y="9"/>
                        </a:lnTo>
                        <a:lnTo>
                          <a:pt x="6" y="14"/>
                        </a:lnTo>
                        <a:lnTo>
                          <a:pt x="2" y="20"/>
                        </a:lnTo>
                        <a:lnTo>
                          <a:pt x="0" y="25"/>
                        </a:lnTo>
                        <a:lnTo>
                          <a:pt x="0" y="32"/>
                        </a:lnTo>
                        <a:lnTo>
                          <a:pt x="0" y="38"/>
                        </a:lnTo>
                        <a:lnTo>
                          <a:pt x="0" y="45"/>
                        </a:lnTo>
                        <a:lnTo>
                          <a:pt x="2" y="52"/>
                        </a:lnTo>
                        <a:lnTo>
                          <a:pt x="4" y="59"/>
                        </a:lnTo>
                        <a:lnTo>
                          <a:pt x="6" y="64"/>
                        </a:lnTo>
                        <a:lnTo>
                          <a:pt x="6" y="70"/>
                        </a:lnTo>
                        <a:lnTo>
                          <a:pt x="15" y="75"/>
                        </a:lnTo>
                        <a:lnTo>
                          <a:pt x="21" y="77"/>
                        </a:lnTo>
                        <a:lnTo>
                          <a:pt x="17" y="84"/>
                        </a:lnTo>
                      </a:path>
                    </a:pathLst>
                  </a:custGeom>
                  <a:solidFill>
                    <a:schemeClr val="bg1"/>
                  </a:solidFill>
                  <a:ln w="12700" cap="rnd">
                    <a:solidFill>
                      <a:schemeClr val="bg1"/>
                    </a:solidFill>
                    <a:round/>
                    <a:headEnd type="none" w="sm" len="sm"/>
                    <a:tailEnd type="none" w="sm" len="sm"/>
                  </a:ln>
                </p:spPr>
                <p:txBody>
                  <a:bodyPr/>
                  <a:lstStyle/>
                  <a:p>
                    <a:endParaRPr lang="es-ES"/>
                  </a:p>
                </p:txBody>
              </p:sp>
            </p:grpSp>
          </p:grpSp>
          <p:sp>
            <p:nvSpPr>
              <p:cNvPr id="36884" name="Rectangle 17"/>
              <p:cNvSpPr>
                <a:spLocks noChangeArrowheads="1"/>
              </p:cNvSpPr>
              <p:nvPr/>
            </p:nvSpPr>
            <p:spPr bwMode="auto">
              <a:xfrm>
                <a:off x="2579" y="2884"/>
                <a:ext cx="1604" cy="1108"/>
              </a:xfrm>
              <a:prstGeom prst="rect">
                <a:avLst/>
              </a:prstGeom>
              <a:solidFill>
                <a:schemeClr val="bg1"/>
              </a:solidFill>
              <a:ln w="12700">
                <a:solidFill>
                  <a:srgbClr val="FFFFFF"/>
                </a:solidFill>
                <a:miter lim="800000"/>
                <a:headEnd/>
                <a:tailEnd/>
              </a:ln>
            </p:spPr>
            <p:txBody>
              <a:bodyPr wrap="none" anchor="ctr"/>
              <a:lstStyle/>
              <a:p>
                <a:endParaRPr lang="es-ES"/>
              </a:p>
            </p:txBody>
          </p:sp>
        </p:grpSp>
        <p:grpSp>
          <p:nvGrpSpPr>
            <p:cNvPr id="36872" name="Group 18"/>
            <p:cNvGrpSpPr>
              <a:grpSpLocks/>
            </p:cNvGrpSpPr>
            <p:nvPr/>
          </p:nvGrpSpPr>
          <p:grpSpPr bwMode="auto">
            <a:xfrm>
              <a:off x="2783" y="1745"/>
              <a:ext cx="480" cy="826"/>
              <a:chOff x="2783" y="1745"/>
              <a:chExt cx="480" cy="826"/>
            </a:xfrm>
          </p:grpSpPr>
          <p:grpSp>
            <p:nvGrpSpPr>
              <p:cNvPr id="36873" name="Group 19"/>
              <p:cNvGrpSpPr>
                <a:grpSpLocks/>
              </p:cNvGrpSpPr>
              <p:nvPr/>
            </p:nvGrpSpPr>
            <p:grpSpPr bwMode="auto">
              <a:xfrm>
                <a:off x="2783" y="1745"/>
                <a:ext cx="480" cy="826"/>
                <a:chOff x="2783" y="1745"/>
                <a:chExt cx="480" cy="826"/>
              </a:xfrm>
            </p:grpSpPr>
            <p:sp>
              <p:nvSpPr>
                <p:cNvPr id="36877" name="Freeform 20"/>
                <p:cNvSpPr>
                  <a:spLocks/>
                </p:cNvSpPr>
                <p:nvPr/>
              </p:nvSpPr>
              <p:spPr bwMode="auto">
                <a:xfrm>
                  <a:off x="3141" y="1955"/>
                  <a:ext cx="122" cy="158"/>
                </a:xfrm>
                <a:custGeom>
                  <a:avLst/>
                  <a:gdLst>
                    <a:gd name="T0" fmla="*/ 43 w 122"/>
                    <a:gd name="T1" fmla="*/ 36 h 158"/>
                    <a:gd name="T2" fmla="*/ 61 w 122"/>
                    <a:gd name="T3" fmla="*/ 17 h 158"/>
                    <a:gd name="T4" fmla="*/ 81 w 122"/>
                    <a:gd name="T5" fmla="*/ 11 h 158"/>
                    <a:gd name="T6" fmla="*/ 101 w 122"/>
                    <a:gd name="T7" fmla="*/ 14 h 158"/>
                    <a:gd name="T8" fmla="*/ 121 w 122"/>
                    <a:gd name="T9" fmla="*/ 35 h 158"/>
                    <a:gd name="T10" fmla="*/ 118 w 122"/>
                    <a:gd name="T11" fmla="*/ 68 h 158"/>
                    <a:gd name="T12" fmla="*/ 107 w 122"/>
                    <a:gd name="T13" fmla="*/ 96 h 158"/>
                    <a:gd name="T14" fmla="*/ 89 w 122"/>
                    <a:gd name="T15" fmla="*/ 123 h 158"/>
                    <a:gd name="T16" fmla="*/ 64 w 122"/>
                    <a:gd name="T17" fmla="*/ 150 h 158"/>
                    <a:gd name="T18" fmla="*/ 35 w 122"/>
                    <a:gd name="T19" fmla="*/ 157 h 158"/>
                    <a:gd name="T20" fmla="*/ 18 w 122"/>
                    <a:gd name="T21" fmla="*/ 150 h 158"/>
                    <a:gd name="T22" fmla="*/ 0 w 122"/>
                    <a:gd name="T23" fmla="*/ 132 h 158"/>
                    <a:gd name="T24" fmla="*/ 4 w 122"/>
                    <a:gd name="T25" fmla="*/ 106 h 158"/>
                    <a:gd name="T26" fmla="*/ 11 w 122"/>
                    <a:gd name="T27" fmla="*/ 82 h 158"/>
                    <a:gd name="T28" fmla="*/ 19 w 122"/>
                    <a:gd name="T29" fmla="*/ 63 h 158"/>
                    <a:gd name="T30" fmla="*/ 26 w 122"/>
                    <a:gd name="T31" fmla="*/ 51 h 158"/>
                    <a:gd name="T32" fmla="*/ 17 w 122"/>
                    <a:gd name="T33" fmla="*/ 10 h 158"/>
                    <a:gd name="T34" fmla="*/ 21 w 122"/>
                    <a:gd name="T35" fmla="*/ 0 h 158"/>
                    <a:gd name="T36" fmla="*/ 28 w 122"/>
                    <a:gd name="T37" fmla="*/ 0 h 158"/>
                    <a:gd name="T38" fmla="*/ 35 w 122"/>
                    <a:gd name="T39" fmla="*/ 45 h 158"/>
                    <a:gd name="T40" fmla="*/ 43 w 122"/>
                    <a:gd name="T41" fmla="*/ 36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58"/>
                    <a:gd name="T65" fmla="*/ 122 w 122"/>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58">
                      <a:moveTo>
                        <a:pt x="43" y="36"/>
                      </a:moveTo>
                      <a:lnTo>
                        <a:pt x="61" y="17"/>
                      </a:lnTo>
                      <a:lnTo>
                        <a:pt x="81" y="11"/>
                      </a:lnTo>
                      <a:lnTo>
                        <a:pt x="101" y="14"/>
                      </a:lnTo>
                      <a:lnTo>
                        <a:pt x="121" y="35"/>
                      </a:lnTo>
                      <a:lnTo>
                        <a:pt x="118" y="68"/>
                      </a:lnTo>
                      <a:lnTo>
                        <a:pt x="107" y="96"/>
                      </a:lnTo>
                      <a:lnTo>
                        <a:pt x="89" y="123"/>
                      </a:lnTo>
                      <a:lnTo>
                        <a:pt x="64" y="150"/>
                      </a:lnTo>
                      <a:lnTo>
                        <a:pt x="35" y="157"/>
                      </a:lnTo>
                      <a:lnTo>
                        <a:pt x="18" y="150"/>
                      </a:lnTo>
                      <a:lnTo>
                        <a:pt x="0" y="132"/>
                      </a:lnTo>
                      <a:lnTo>
                        <a:pt x="4" y="106"/>
                      </a:lnTo>
                      <a:lnTo>
                        <a:pt x="11" y="82"/>
                      </a:lnTo>
                      <a:lnTo>
                        <a:pt x="19" y="63"/>
                      </a:lnTo>
                      <a:lnTo>
                        <a:pt x="26" y="51"/>
                      </a:lnTo>
                      <a:lnTo>
                        <a:pt x="17" y="10"/>
                      </a:lnTo>
                      <a:lnTo>
                        <a:pt x="21" y="0"/>
                      </a:lnTo>
                      <a:lnTo>
                        <a:pt x="28" y="0"/>
                      </a:lnTo>
                      <a:lnTo>
                        <a:pt x="35" y="45"/>
                      </a:lnTo>
                      <a:lnTo>
                        <a:pt x="43" y="36"/>
                      </a:lnTo>
                    </a:path>
                  </a:pathLst>
                </a:custGeom>
                <a:solidFill>
                  <a:srgbClr val="000000"/>
                </a:solidFill>
                <a:ln w="9525" cap="rnd">
                  <a:noFill/>
                  <a:round/>
                  <a:headEnd type="none" w="sm" len="sm"/>
                  <a:tailEnd type="none" w="sm" len="sm"/>
                </a:ln>
              </p:spPr>
              <p:txBody>
                <a:bodyPr/>
                <a:lstStyle/>
                <a:p>
                  <a:endParaRPr lang="es-ES"/>
                </a:p>
              </p:txBody>
            </p:sp>
            <p:sp>
              <p:nvSpPr>
                <p:cNvPr id="36878" name="Freeform 21"/>
                <p:cNvSpPr>
                  <a:spLocks/>
                </p:cNvSpPr>
                <p:nvPr/>
              </p:nvSpPr>
              <p:spPr bwMode="auto">
                <a:xfrm>
                  <a:off x="3130" y="1745"/>
                  <a:ext cx="94" cy="326"/>
                </a:xfrm>
                <a:custGeom>
                  <a:avLst/>
                  <a:gdLst>
                    <a:gd name="T0" fmla="*/ 67 w 94"/>
                    <a:gd name="T1" fmla="*/ 325 h 326"/>
                    <a:gd name="T2" fmla="*/ 84 w 94"/>
                    <a:gd name="T3" fmla="*/ 307 h 326"/>
                    <a:gd name="T4" fmla="*/ 93 w 94"/>
                    <a:gd name="T5" fmla="*/ 275 h 326"/>
                    <a:gd name="T6" fmla="*/ 85 w 94"/>
                    <a:gd name="T7" fmla="*/ 239 h 326"/>
                    <a:gd name="T8" fmla="*/ 72 w 94"/>
                    <a:gd name="T9" fmla="*/ 189 h 326"/>
                    <a:gd name="T10" fmla="*/ 61 w 94"/>
                    <a:gd name="T11" fmla="*/ 134 h 326"/>
                    <a:gd name="T12" fmla="*/ 58 w 94"/>
                    <a:gd name="T13" fmla="*/ 73 h 326"/>
                    <a:gd name="T14" fmla="*/ 65 w 94"/>
                    <a:gd name="T15" fmla="*/ 42 h 326"/>
                    <a:gd name="T16" fmla="*/ 80 w 94"/>
                    <a:gd name="T17" fmla="*/ 11 h 326"/>
                    <a:gd name="T18" fmla="*/ 74 w 94"/>
                    <a:gd name="T19" fmla="*/ 7 h 326"/>
                    <a:gd name="T20" fmla="*/ 58 w 94"/>
                    <a:gd name="T21" fmla="*/ 40 h 326"/>
                    <a:gd name="T22" fmla="*/ 53 w 94"/>
                    <a:gd name="T23" fmla="*/ 36 h 326"/>
                    <a:gd name="T24" fmla="*/ 41 w 94"/>
                    <a:gd name="T25" fmla="*/ 0 h 326"/>
                    <a:gd name="T26" fmla="*/ 32 w 94"/>
                    <a:gd name="T27" fmla="*/ 3 h 326"/>
                    <a:gd name="T28" fmla="*/ 43 w 94"/>
                    <a:gd name="T29" fmla="*/ 32 h 326"/>
                    <a:gd name="T30" fmla="*/ 40 w 94"/>
                    <a:gd name="T31" fmla="*/ 44 h 326"/>
                    <a:gd name="T32" fmla="*/ 31 w 94"/>
                    <a:gd name="T33" fmla="*/ 43 h 326"/>
                    <a:gd name="T34" fmla="*/ 11 w 94"/>
                    <a:gd name="T35" fmla="*/ 30 h 326"/>
                    <a:gd name="T36" fmla="*/ 3 w 94"/>
                    <a:gd name="T37" fmla="*/ 30 h 326"/>
                    <a:gd name="T38" fmla="*/ 2 w 94"/>
                    <a:gd name="T39" fmla="*/ 37 h 326"/>
                    <a:gd name="T40" fmla="*/ 28 w 94"/>
                    <a:gd name="T41" fmla="*/ 51 h 326"/>
                    <a:gd name="T42" fmla="*/ 35 w 94"/>
                    <a:gd name="T43" fmla="*/ 56 h 326"/>
                    <a:gd name="T44" fmla="*/ 34 w 94"/>
                    <a:gd name="T45" fmla="*/ 62 h 326"/>
                    <a:gd name="T46" fmla="*/ 0 w 94"/>
                    <a:gd name="T47" fmla="*/ 75 h 326"/>
                    <a:gd name="T48" fmla="*/ 2 w 94"/>
                    <a:gd name="T49" fmla="*/ 84 h 326"/>
                    <a:gd name="T50" fmla="*/ 35 w 94"/>
                    <a:gd name="T51" fmla="*/ 72 h 326"/>
                    <a:gd name="T52" fmla="*/ 40 w 94"/>
                    <a:gd name="T53" fmla="*/ 76 h 326"/>
                    <a:gd name="T54" fmla="*/ 46 w 94"/>
                    <a:gd name="T55" fmla="*/ 94 h 326"/>
                    <a:gd name="T56" fmla="*/ 48 w 94"/>
                    <a:gd name="T57" fmla="*/ 139 h 326"/>
                    <a:gd name="T58" fmla="*/ 52 w 94"/>
                    <a:gd name="T59" fmla="*/ 180 h 326"/>
                    <a:gd name="T60" fmla="*/ 57 w 94"/>
                    <a:gd name="T61" fmla="*/ 223 h 326"/>
                    <a:gd name="T62" fmla="*/ 55 w 94"/>
                    <a:gd name="T63" fmla="*/ 262 h 326"/>
                    <a:gd name="T64" fmla="*/ 54 w 94"/>
                    <a:gd name="T65" fmla="*/ 314 h 326"/>
                    <a:gd name="T66" fmla="*/ 67 w 94"/>
                    <a:gd name="T67" fmla="*/ 32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326"/>
                    <a:gd name="T104" fmla="*/ 94 w 9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326">
                      <a:moveTo>
                        <a:pt x="67" y="325"/>
                      </a:moveTo>
                      <a:lnTo>
                        <a:pt x="84" y="307"/>
                      </a:lnTo>
                      <a:lnTo>
                        <a:pt x="93" y="275"/>
                      </a:lnTo>
                      <a:lnTo>
                        <a:pt x="85" y="239"/>
                      </a:lnTo>
                      <a:lnTo>
                        <a:pt x="72" y="189"/>
                      </a:lnTo>
                      <a:lnTo>
                        <a:pt x="61" y="134"/>
                      </a:lnTo>
                      <a:lnTo>
                        <a:pt x="58" y="73"/>
                      </a:lnTo>
                      <a:lnTo>
                        <a:pt x="65" y="42"/>
                      </a:lnTo>
                      <a:lnTo>
                        <a:pt x="80" y="11"/>
                      </a:lnTo>
                      <a:lnTo>
                        <a:pt x="74" y="7"/>
                      </a:lnTo>
                      <a:lnTo>
                        <a:pt x="58" y="40"/>
                      </a:lnTo>
                      <a:lnTo>
                        <a:pt x="53" y="36"/>
                      </a:lnTo>
                      <a:lnTo>
                        <a:pt x="41" y="0"/>
                      </a:lnTo>
                      <a:lnTo>
                        <a:pt x="32" y="3"/>
                      </a:lnTo>
                      <a:lnTo>
                        <a:pt x="43" y="32"/>
                      </a:lnTo>
                      <a:lnTo>
                        <a:pt x="40" y="44"/>
                      </a:lnTo>
                      <a:lnTo>
                        <a:pt x="31" y="43"/>
                      </a:lnTo>
                      <a:lnTo>
                        <a:pt x="11" y="30"/>
                      </a:lnTo>
                      <a:lnTo>
                        <a:pt x="3" y="30"/>
                      </a:lnTo>
                      <a:lnTo>
                        <a:pt x="2" y="37"/>
                      </a:lnTo>
                      <a:lnTo>
                        <a:pt x="28" y="51"/>
                      </a:lnTo>
                      <a:lnTo>
                        <a:pt x="35" y="56"/>
                      </a:lnTo>
                      <a:lnTo>
                        <a:pt x="34" y="62"/>
                      </a:lnTo>
                      <a:lnTo>
                        <a:pt x="0" y="75"/>
                      </a:lnTo>
                      <a:lnTo>
                        <a:pt x="2" y="84"/>
                      </a:lnTo>
                      <a:lnTo>
                        <a:pt x="35" y="72"/>
                      </a:lnTo>
                      <a:lnTo>
                        <a:pt x="40" y="76"/>
                      </a:lnTo>
                      <a:lnTo>
                        <a:pt x="46" y="94"/>
                      </a:lnTo>
                      <a:lnTo>
                        <a:pt x="48" y="139"/>
                      </a:lnTo>
                      <a:lnTo>
                        <a:pt x="52" y="180"/>
                      </a:lnTo>
                      <a:lnTo>
                        <a:pt x="57" y="223"/>
                      </a:lnTo>
                      <a:lnTo>
                        <a:pt x="55" y="262"/>
                      </a:lnTo>
                      <a:lnTo>
                        <a:pt x="54" y="314"/>
                      </a:lnTo>
                      <a:lnTo>
                        <a:pt x="67" y="325"/>
                      </a:lnTo>
                    </a:path>
                  </a:pathLst>
                </a:custGeom>
                <a:solidFill>
                  <a:srgbClr val="000000"/>
                </a:solidFill>
                <a:ln w="9525" cap="rnd">
                  <a:noFill/>
                  <a:round/>
                  <a:headEnd type="none" w="sm" len="sm"/>
                  <a:tailEnd type="none" w="sm" len="sm"/>
                </a:ln>
              </p:spPr>
              <p:txBody>
                <a:bodyPr/>
                <a:lstStyle/>
                <a:p>
                  <a:endParaRPr lang="es-ES"/>
                </a:p>
              </p:txBody>
            </p:sp>
            <p:sp>
              <p:nvSpPr>
                <p:cNvPr id="36879" name="Freeform 22"/>
                <p:cNvSpPr>
                  <a:spLocks/>
                </p:cNvSpPr>
                <p:nvPr/>
              </p:nvSpPr>
              <p:spPr bwMode="auto">
                <a:xfrm>
                  <a:off x="2978" y="1868"/>
                  <a:ext cx="162" cy="272"/>
                </a:xfrm>
                <a:custGeom>
                  <a:avLst/>
                  <a:gdLst>
                    <a:gd name="T0" fmla="*/ 161 w 162"/>
                    <a:gd name="T1" fmla="*/ 256 h 272"/>
                    <a:gd name="T2" fmla="*/ 152 w 162"/>
                    <a:gd name="T3" fmla="*/ 268 h 272"/>
                    <a:gd name="T4" fmla="*/ 135 w 162"/>
                    <a:gd name="T5" fmla="*/ 271 h 272"/>
                    <a:gd name="T6" fmla="*/ 103 w 162"/>
                    <a:gd name="T7" fmla="*/ 262 h 272"/>
                    <a:gd name="T8" fmla="*/ 70 w 162"/>
                    <a:gd name="T9" fmla="*/ 250 h 272"/>
                    <a:gd name="T10" fmla="*/ 34 w 162"/>
                    <a:gd name="T11" fmla="*/ 229 h 272"/>
                    <a:gd name="T12" fmla="*/ 21 w 162"/>
                    <a:gd name="T13" fmla="*/ 219 h 272"/>
                    <a:gd name="T14" fmla="*/ 34 w 162"/>
                    <a:gd name="T15" fmla="*/ 151 h 272"/>
                    <a:gd name="T16" fmla="*/ 42 w 162"/>
                    <a:gd name="T17" fmla="*/ 97 h 272"/>
                    <a:gd name="T18" fmla="*/ 43 w 162"/>
                    <a:gd name="T19" fmla="*/ 60 h 272"/>
                    <a:gd name="T20" fmla="*/ 37 w 162"/>
                    <a:gd name="T21" fmla="*/ 56 h 272"/>
                    <a:gd name="T22" fmla="*/ 31 w 162"/>
                    <a:gd name="T23" fmla="*/ 59 h 272"/>
                    <a:gd name="T24" fmla="*/ 22 w 162"/>
                    <a:gd name="T25" fmla="*/ 72 h 272"/>
                    <a:gd name="T26" fmla="*/ 23 w 162"/>
                    <a:gd name="T27" fmla="*/ 85 h 272"/>
                    <a:gd name="T28" fmla="*/ 18 w 162"/>
                    <a:gd name="T29" fmla="*/ 86 h 272"/>
                    <a:gd name="T30" fmla="*/ 13 w 162"/>
                    <a:gd name="T31" fmla="*/ 76 h 272"/>
                    <a:gd name="T32" fmla="*/ 17 w 162"/>
                    <a:gd name="T33" fmla="*/ 67 h 272"/>
                    <a:gd name="T34" fmla="*/ 27 w 162"/>
                    <a:gd name="T35" fmla="*/ 52 h 272"/>
                    <a:gd name="T36" fmla="*/ 16 w 162"/>
                    <a:gd name="T37" fmla="*/ 54 h 272"/>
                    <a:gd name="T38" fmla="*/ 4 w 162"/>
                    <a:gd name="T39" fmla="*/ 63 h 272"/>
                    <a:gd name="T40" fmla="*/ 0 w 162"/>
                    <a:gd name="T41" fmla="*/ 58 h 272"/>
                    <a:gd name="T42" fmla="*/ 14 w 162"/>
                    <a:gd name="T43" fmla="*/ 48 h 272"/>
                    <a:gd name="T44" fmla="*/ 24 w 162"/>
                    <a:gd name="T45" fmla="*/ 45 h 272"/>
                    <a:gd name="T46" fmla="*/ 32 w 162"/>
                    <a:gd name="T47" fmla="*/ 43 h 272"/>
                    <a:gd name="T48" fmla="*/ 24 w 162"/>
                    <a:gd name="T49" fmla="*/ 33 h 272"/>
                    <a:gd name="T50" fmla="*/ 9 w 162"/>
                    <a:gd name="T51" fmla="*/ 30 h 272"/>
                    <a:gd name="T52" fmla="*/ 11 w 162"/>
                    <a:gd name="T53" fmla="*/ 23 h 272"/>
                    <a:gd name="T54" fmla="*/ 28 w 162"/>
                    <a:gd name="T55" fmla="*/ 26 h 272"/>
                    <a:gd name="T56" fmla="*/ 39 w 162"/>
                    <a:gd name="T57" fmla="*/ 36 h 272"/>
                    <a:gd name="T58" fmla="*/ 43 w 162"/>
                    <a:gd name="T59" fmla="*/ 27 h 272"/>
                    <a:gd name="T60" fmla="*/ 39 w 162"/>
                    <a:gd name="T61" fmla="*/ 15 h 272"/>
                    <a:gd name="T62" fmla="*/ 28 w 162"/>
                    <a:gd name="T63" fmla="*/ 7 h 272"/>
                    <a:gd name="T64" fmla="*/ 24 w 162"/>
                    <a:gd name="T65" fmla="*/ 0 h 272"/>
                    <a:gd name="T66" fmla="*/ 39 w 162"/>
                    <a:gd name="T67" fmla="*/ 5 h 272"/>
                    <a:gd name="T68" fmla="*/ 48 w 162"/>
                    <a:gd name="T69" fmla="*/ 13 h 272"/>
                    <a:gd name="T70" fmla="*/ 52 w 162"/>
                    <a:gd name="T71" fmla="*/ 23 h 272"/>
                    <a:gd name="T72" fmla="*/ 61 w 162"/>
                    <a:gd name="T73" fmla="*/ 43 h 272"/>
                    <a:gd name="T74" fmla="*/ 60 w 162"/>
                    <a:gd name="T75" fmla="*/ 61 h 272"/>
                    <a:gd name="T76" fmla="*/ 58 w 162"/>
                    <a:gd name="T77" fmla="*/ 91 h 272"/>
                    <a:gd name="T78" fmla="*/ 55 w 162"/>
                    <a:gd name="T79" fmla="*/ 132 h 272"/>
                    <a:gd name="T80" fmla="*/ 50 w 162"/>
                    <a:gd name="T81" fmla="*/ 179 h 272"/>
                    <a:gd name="T82" fmla="*/ 46 w 162"/>
                    <a:gd name="T83" fmla="*/ 204 h 272"/>
                    <a:gd name="T84" fmla="*/ 54 w 162"/>
                    <a:gd name="T85" fmla="*/ 209 h 272"/>
                    <a:gd name="T86" fmla="*/ 85 w 162"/>
                    <a:gd name="T87" fmla="*/ 227 h 272"/>
                    <a:gd name="T88" fmla="*/ 113 w 162"/>
                    <a:gd name="T89" fmla="*/ 231 h 272"/>
                    <a:gd name="T90" fmla="*/ 141 w 162"/>
                    <a:gd name="T91" fmla="*/ 233 h 272"/>
                    <a:gd name="T92" fmla="*/ 159 w 162"/>
                    <a:gd name="T93" fmla="*/ 240 h 272"/>
                    <a:gd name="T94" fmla="*/ 160 w 162"/>
                    <a:gd name="T95" fmla="*/ 241 h 272"/>
                    <a:gd name="T96" fmla="*/ 161 w 162"/>
                    <a:gd name="T97" fmla="*/ 256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272"/>
                    <a:gd name="T149" fmla="*/ 162 w 162"/>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272">
                      <a:moveTo>
                        <a:pt x="161" y="256"/>
                      </a:moveTo>
                      <a:lnTo>
                        <a:pt x="152" y="268"/>
                      </a:lnTo>
                      <a:lnTo>
                        <a:pt x="135" y="271"/>
                      </a:lnTo>
                      <a:lnTo>
                        <a:pt x="103" y="262"/>
                      </a:lnTo>
                      <a:lnTo>
                        <a:pt x="70" y="250"/>
                      </a:lnTo>
                      <a:lnTo>
                        <a:pt x="34" y="229"/>
                      </a:lnTo>
                      <a:lnTo>
                        <a:pt x="21" y="219"/>
                      </a:lnTo>
                      <a:lnTo>
                        <a:pt x="34" y="151"/>
                      </a:lnTo>
                      <a:lnTo>
                        <a:pt x="42" y="97"/>
                      </a:lnTo>
                      <a:lnTo>
                        <a:pt x="43" y="60"/>
                      </a:lnTo>
                      <a:lnTo>
                        <a:pt x="37" y="56"/>
                      </a:lnTo>
                      <a:lnTo>
                        <a:pt x="31" y="59"/>
                      </a:lnTo>
                      <a:lnTo>
                        <a:pt x="22" y="72"/>
                      </a:lnTo>
                      <a:lnTo>
                        <a:pt x="23" y="85"/>
                      </a:lnTo>
                      <a:lnTo>
                        <a:pt x="18" y="86"/>
                      </a:lnTo>
                      <a:lnTo>
                        <a:pt x="13" y="76"/>
                      </a:lnTo>
                      <a:lnTo>
                        <a:pt x="17" y="67"/>
                      </a:lnTo>
                      <a:lnTo>
                        <a:pt x="27" y="52"/>
                      </a:lnTo>
                      <a:lnTo>
                        <a:pt x="16" y="54"/>
                      </a:lnTo>
                      <a:lnTo>
                        <a:pt x="4" y="63"/>
                      </a:lnTo>
                      <a:lnTo>
                        <a:pt x="0" y="58"/>
                      </a:lnTo>
                      <a:lnTo>
                        <a:pt x="14" y="48"/>
                      </a:lnTo>
                      <a:lnTo>
                        <a:pt x="24" y="45"/>
                      </a:lnTo>
                      <a:lnTo>
                        <a:pt x="32" y="43"/>
                      </a:lnTo>
                      <a:lnTo>
                        <a:pt x="24" y="33"/>
                      </a:lnTo>
                      <a:lnTo>
                        <a:pt x="9" y="30"/>
                      </a:lnTo>
                      <a:lnTo>
                        <a:pt x="11" y="23"/>
                      </a:lnTo>
                      <a:lnTo>
                        <a:pt x="28" y="26"/>
                      </a:lnTo>
                      <a:lnTo>
                        <a:pt x="39" y="36"/>
                      </a:lnTo>
                      <a:lnTo>
                        <a:pt x="43" y="27"/>
                      </a:lnTo>
                      <a:lnTo>
                        <a:pt x="39" y="15"/>
                      </a:lnTo>
                      <a:lnTo>
                        <a:pt x="28" y="7"/>
                      </a:lnTo>
                      <a:lnTo>
                        <a:pt x="24" y="0"/>
                      </a:lnTo>
                      <a:lnTo>
                        <a:pt x="39" y="5"/>
                      </a:lnTo>
                      <a:lnTo>
                        <a:pt x="48" y="13"/>
                      </a:lnTo>
                      <a:lnTo>
                        <a:pt x="52" y="23"/>
                      </a:lnTo>
                      <a:lnTo>
                        <a:pt x="61" y="43"/>
                      </a:lnTo>
                      <a:lnTo>
                        <a:pt x="60" y="61"/>
                      </a:lnTo>
                      <a:lnTo>
                        <a:pt x="58" y="91"/>
                      </a:lnTo>
                      <a:lnTo>
                        <a:pt x="55" y="132"/>
                      </a:lnTo>
                      <a:lnTo>
                        <a:pt x="50" y="179"/>
                      </a:lnTo>
                      <a:lnTo>
                        <a:pt x="46" y="204"/>
                      </a:lnTo>
                      <a:lnTo>
                        <a:pt x="54" y="209"/>
                      </a:lnTo>
                      <a:lnTo>
                        <a:pt x="85" y="227"/>
                      </a:lnTo>
                      <a:lnTo>
                        <a:pt x="113" y="231"/>
                      </a:lnTo>
                      <a:lnTo>
                        <a:pt x="141" y="233"/>
                      </a:lnTo>
                      <a:lnTo>
                        <a:pt x="159" y="240"/>
                      </a:lnTo>
                      <a:lnTo>
                        <a:pt x="160" y="241"/>
                      </a:lnTo>
                      <a:lnTo>
                        <a:pt x="161" y="256"/>
                      </a:lnTo>
                    </a:path>
                  </a:pathLst>
                </a:custGeom>
                <a:solidFill>
                  <a:srgbClr val="000000"/>
                </a:solidFill>
                <a:ln w="9525" cap="rnd">
                  <a:noFill/>
                  <a:round/>
                  <a:headEnd type="none" w="sm" len="sm"/>
                  <a:tailEnd type="none" w="sm" len="sm"/>
                </a:ln>
              </p:spPr>
              <p:txBody>
                <a:bodyPr/>
                <a:lstStyle/>
                <a:p>
                  <a:endParaRPr lang="es-ES"/>
                </a:p>
              </p:txBody>
            </p:sp>
            <p:sp>
              <p:nvSpPr>
                <p:cNvPr id="36880" name="Freeform 23"/>
                <p:cNvSpPr>
                  <a:spLocks/>
                </p:cNvSpPr>
                <p:nvPr/>
              </p:nvSpPr>
              <p:spPr bwMode="auto">
                <a:xfrm>
                  <a:off x="2952" y="2114"/>
                  <a:ext cx="211" cy="254"/>
                </a:xfrm>
                <a:custGeom>
                  <a:avLst/>
                  <a:gdLst>
                    <a:gd name="T0" fmla="*/ 210 w 211"/>
                    <a:gd name="T1" fmla="*/ 57 h 254"/>
                    <a:gd name="T2" fmla="*/ 207 w 211"/>
                    <a:gd name="T3" fmla="*/ 26 h 254"/>
                    <a:gd name="T4" fmla="*/ 193 w 211"/>
                    <a:gd name="T5" fmla="*/ 10 h 254"/>
                    <a:gd name="T6" fmla="*/ 163 w 211"/>
                    <a:gd name="T7" fmla="*/ 0 h 254"/>
                    <a:gd name="T8" fmla="*/ 150 w 211"/>
                    <a:gd name="T9" fmla="*/ 11 h 254"/>
                    <a:gd name="T10" fmla="*/ 133 w 211"/>
                    <a:gd name="T11" fmla="*/ 34 h 254"/>
                    <a:gd name="T12" fmla="*/ 116 w 211"/>
                    <a:gd name="T13" fmla="*/ 80 h 254"/>
                    <a:gd name="T14" fmla="*/ 110 w 211"/>
                    <a:gd name="T15" fmla="*/ 99 h 254"/>
                    <a:gd name="T16" fmla="*/ 98 w 211"/>
                    <a:gd name="T17" fmla="*/ 118 h 254"/>
                    <a:gd name="T18" fmla="*/ 81 w 211"/>
                    <a:gd name="T19" fmla="*/ 130 h 254"/>
                    <a:gd name="T20" fmla="*/ 63 w 211"/>
                    <a:gd name="T21" fmla="*/ 138 h 254"/>
                    <a:gd name="T22" fmla="*/ 28 w 211"/>
                    <a:gd name="T23" fmla="*/ 144 h 254"/>
                    <a:gd name="T24" fmla="*/ 9 w 211"/>
                    <a:gd name="T25" fmla="*/ 161 h 254"/>
                    <a:gd name="T26" fmla="*/ 2 w 211"/>
                    <a:gd name="T27" fmla="*/ 180 h 254"/>
                    <a:gd name="T28" fmla="*/ 0 w 211"/>
                    <a:gd name="T29" fmla="*/ 197 h 254"/>
                    <a:gd name="T30" fmla="*/ 6 w 211"/>
                    <a:gd name="T31" fmla="*/ 222 h 254"/>
                    <a:gd name="T32" fmla="*/ 15 w 211"/>
                    <a:gd name="T33" fmla="*/ 235 h 254"/>
                    <a:gd name="T34" fmla="*/ 35 w 211"/>
                    <a:gd name="T35" fmla="*/ 246 h 254"/>
                    <a:gd name="T36" fmla="*/ 57 w 211"/>
                    <a:gd name="T37" fmla="*/ 253 h 254"/>
                    <a:gd name="T38" fmla="*/ 77 w 211"/>
                    <a:gd name="T39" fmla="*/ 247 h 254"/>
                    <a:gd name="T40" fmla="*/ 103 w 211"/>
                    <a:gd name="T41" fmla="*/ 234 h 254"/>
                    <a:gd name="T42" fmla="*/ 122 w 211"/>
                    <a:gd name="T43" fmla="*/ 219 h 254"/>
                    <a:gd name="T44" fmla="*/ 152 w 211"/>
                    <a:gd name="T45" fmla="*/ 188 h 254"/>
                    <a:gd name="T46" fmla="*/ 177 w 211"/>
                    <a:gd name="T47" fmla="*/ 150 h 254"/>
                    <a:gd name="T48" fmla="*/ 195 w 211"/>
                    <a:gd name="T49" fmla="*/ 103 h 254"/>
                    <a:gd name="T50" fmla="*/ 205 w 211"/>
                    <a:gd name="T51" fmla="*/ 74 h 254"/>
                    <a:gd name="T52" fmla="*/ 210 w 211"/>
                    <a:gd name="T53" fmla="*/ 57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1"/>
                    <a:gd name="T82" fmla="*/ 0 h 254"/>
                    <a:gd name="T83" fmla="*/ 211 w 211"/>
                    <a:gd name="T84" fmla="*/ 254 h 2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1" h="254">
                      <a:moveTo>
                        <a:pt x="210" y="57"/>
                      </a:moveTo>
                      <a:lnTo>
                        <a:pt x="207" y="26"/>
                      </a:lnTo>
                      <a:lnTo>
                        <a:pt x="193" y="10"/>
                      </a:lnTo>
                      <a:lnTo>
                        <a:pt x="163" y="0"/>
                      </a:lnTo>
                      <a:lnTo>
                        <a:pt x="150" y="11"/>
                      </a:lnTo>
                      <a:lnTo>
                        <a:pt x="133" y="34"/>
                      </a:lnTo>
                      <a:lnTo>
                        <a:pt x="116" y="80"/>
                      </a:lnTo>
                      <a:lnTo>
                        <a:pt x="110" y="99"/>
                      </a:lnTo>
                      <a:lnTo>
                        <a:pt x="98" y="118"/>
                      </a:lnTo>
                      <a:lnTo>
                        <a:pt x="81" y="130"/>
                      </a:lnTo>
                      <a:lnTo>
                        <a:pt x="63" y="138"/>
                      </a:lnTo>
                      <a:lnTo>
                        <a:pt x="28" y="144"/>
                      </a:lnTo>
                      <a:lnTo>
                        <a:pt x="9" y="161"/>
                      </a:lnTo>
                      <a:lnTo>
                        <a:pt x="2" y="180"/>
                      </a:lnTo>
                      <a:lnTo>
                        <a:pt x="0" y="197"/>
                      </a:lnTo>
                      <a:lnTo>
                        <a:pt x="6" y="222"/>
                      </a:lnTo>
                      <a:lnTo>
                        <a:pt x="15" y="235"/>
                      </a:lnTo>
                      <a:lnTo>
                        <a:pt x="35" y="246"/>
                      </a:lnTo>
                      <a:lnTo>
                        <a:pt x="57" y="253"/>
                      </a:lnTo>
                      <a:lnTo>
                        <a:pt x="77" y="247"/>
                      </a:lnTo>
                      <a:lnTo>
                        <a:pt x="103" y="234"/>
                      </a:lnTo>
                      <a:lnTo>
                        <a:pt x="122" y="219"/>
                      </a:lnTo>
                      <a:lnTo>
                        <a:pt x="152" y="188"/>
                      </a:lnTo>
                      <a:lnTo>
                        <a:pt x="177" y="150"/>
                      </a:lnTo>
                      <a:lnTo>
                        <a:pt x="195" y="103"/>
                      </a:lnTo>
                      <a:lnTo>
                        <a:pt x="205" y="74"/>
                      </a:lnTo>
                      <a:lnTo>
                        <a:pt x="210" y="57"/>
                      </a:lnTo>
                    </a:path>
                  </a:pathLst>
                </a:custGeom>
                <a:solidFill>
                  <a:srgbClr val="000000"/>
                </a:solidFill>
                <a:ln w="9525" cap="rnd">
                  <a:noFill/>
                  <a:round/>
                  <a:headEnd type="none" w="sm" len="sm"/>
                  <a:tailEnd type="none" w="sm" len="sm"/>
                </a:ln>
              </p:spPr>
              <p:txBody>
                <a:bodyPr/>
                <a:lstStyle/>
                <a:p>
                  <a:endParaRPr lang="es-ES"/>
                </a:p>
              </p:txBody>
            </p:sp>
            <p:sp>
              <p:nvSpPr>
                <p:cNvPr id="36881" name="Freeform 24"/>
                <p:cNvSpPr>
                  <a:spLocks/>
                </p:cNvSpPr>
                <p:nvPr/>
              </p:nvSpPr>
              <p:spPr bwMode="auto">
                <a:xfrm>
                  <a:off x="2783" y="2305"/>
                  <a:ext cx="222" cy="266"/>
                </a:xfrm>
                <a:custGeom>
                  <a:avLst/>
                  <a:gdLst>
                    <a:gd name="T0" fmla="*/ 216 w 222"/>
                    <a:gd name="T1" fmla="*/ 32 h 266"/>
                    <a:gd name="T2" fmla="*/ 221 w 222"/>
                    <a:gd name="T3" fmla="*/ 13 h 266"/>
                    <a:gd name="T4" fmla="*/ 208 w 222"/>
                    <a:gd name="T5" fmla="*/ 2 h 266"/>
                    <a:gd name="T6" fmla="*/ 192 w 222"/>
                    <a:gd name="T7" fmla="*/ 0 h 266"/>
                    <a:gd name="T8" fmla="*/ 158 w 222"/>
                    <a:gd name="T9" fmla="*/ 18 h 266"/>
                    <a:gd name="T10" fmla="*/ 118 w 222"/>
                    <a:gd name="T11" fmla="*/ 40 h 266"/>
                    <a:gd name="T12" fmla="*/ 85 w 222"/>
                    <a:gd name="T13" fmla="*/ 57 h 266"/>
                    <a:gd name="T14" fmla="*/ 62 w 222"/>
                    <a:gd name="T15" fmla="*/ 83 h 266"/>
                    <a:gd name="T16" fmla="*/ 51 w 222"/>
                    <a:gd name="T17" fmla="*/ 104 h 266"/>
                    <a:gd name="T18" fmla="*/ 47 w 222"/>
                    <a:gd name="T19" fmla="*/ 141 h 266"/>
                    <a:gd name="T20" fmla="*/ 52 w 222"/>
                    <a:gd name="T21" fmla="*/ 170 h 266"/>
                    <a:gd name="T22" fmla="*/ 62 w 222"/>
                    <a:gd name="T23" fmla="*/ 187 h 266"/>
                    <a:gd name="T24" fmla="*/ 80 w 222"/>
                    <a:gd name="T25" fmla="*/ 207 h 266"/>
                    <a:gd name="T26" fmla="*/ 83 w 222"/>
                    <a:gd name="T27" fmla="*/ 220 h 266"/>
                    <a:gd name="T28" fmla="*/ 68 w 222"/>
                    <a:gd name="T29" fmla="*/ 229 h 266"/>
                    <a:gd name="T30" fmla="*/ 49 w 222"/>
                    <a:gd name="T31" fmla="*/ 233 h 266"/>
                    <a:gd name="T32" fmla="*/ 27 w 222"/>
                    <a:gd name="T33" fmla="*/ 250 h 266"/>
                    <a:gd name="T34" fmla="*/ 16 w 222"/>
                    <a:gd name="T35" fmla="*/ 241 h 266"/>
                    <a:gd name="T36" fmla="*/ 0 w 222"/>
                    <a:gd name="T37" fmla="*/ 247 h 266"/>
                    <a:gd name="T38" fmla="*/ 4 w 222"/>
                    <a:gd name="T39" fmla="*/ 264 h 266"/>
                    <a:gd name="T40" fmla="*/ 17 w 222"/>
                    <a:gd name="T41" fmla="*/ 265 h 266"/>
                    <a:gd name="T42" fmla="*/ 33 w 222"/>
                    <a:gd name="T43" fmla="*/ 264 h 266"/>
                    <a:gd name="T44" fmla="*/ 52 w 222"/>
                    <a:gd name="T45" fmla="*/ 245 h 266"/>
                    <a:gd name="T46" fmla="*/ 78 w 222"/>
                    <a:gd name="T47" fmla="*/ 240 h 266"/>
                    <a:gd name="T48" fmla="*/ 100 w 222"/>
                    <a:gd name="T49" fmla="*/ 231 h 266"/>
                    <a:gd name="T50" fmla="*/ 105 w 222"/>
                    <a:gd name="T51" fmla="*/ 219 h 266"/>
                    <a:gd name="T52" fmla="*/ 98 w 222"/>
                    <a:gd name="T53" fmla="*/ 206 h 266"/>
                    <a:gd name="T54" fmla="*/ 77 w 222"/>
                    <a:gd name="T55" fmla="*/ 179 h 266"/>
                    <a:gd name="T56" fmla="*/ 64 w 222"/>
                    <a:gd name="T57" fmla="*/ 151 h 266"/>
                    <a:gd name="T58" fmla="*/ 70 w 222"/>
                    <a:gd name="T59" fmla="*/ 126 h 266"/>
                    <a:gd name="T60" fmla="*/ 74 w 222"/>
                    <a:gd name="T61" fmla="*/ 108 h 266"/>
                    <a:gd name="T62" fmla="*/ 83 w 222"/>
                    <a:gd name="T63" fmla="*/ 95 h 266"/>
                    <a:gd name="T64" fmla="*/ 96 w 222"/>
                    <a:gd name="T65" fmla="*/ 79 h 266"/>
                    <a:gd name="T66" fmla="*/ 110 w 222"/>
                    <a:gd name="T67" fmla="*/ 70 h 266"/>
                    <a:gd name="T68" fmla="*/ 135 w 222"/>
                    <a:gd name="T69" fmla="*/ 58 h 266"/>
                    <a:gd name="T70" fmla="*/ 167 w 222"/>
                    <a:gd name="T71" fmla="*/ 48 h 266"/>
                    <a:gd name="T72" fmla="*/ 187 w 222"/>
                    <a:gd name="T73" fmla="*/ 44 h 266"/>
                    <a:gd name="T74" fmla="*/ 207 w 222"/>
                    <a:gd name="T75" fmla="*/ 38 h 266"/>
                    <a:gd name="T76" fmla="*/ 216 w 222"/>
                    <a:gd name="T77" fmla="*/ 32 h 2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2"/>
                    <a:gd name="T118" fmla="*/ 0 h 266"/>
                    <a:gd name="T119" fmla="*/ 222 w 222"/>
                    <a:gd name="T120" fmla="*/ 266 h 2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2" h="266">
                      <a:moveTo>
                        <a:pt x="216" y="32"/>
                      </a:moveTo>
                      <a:lnTo>
                        <a:pt x="221" y="13"/>
                      </a:lnTo>
                      <a:lnTo>
                        <a:pt x="208" y="2"/>
                      </a:lnTo>
                      <a:lnTo>
                        <a:pt x="192" y="0"/>
                      </a:lnTo>
                      <a:lnTo>
                        <a:pt x="158" y="18"/>
                      </a:lnTo>
                      <a:lnTo>
                        <a:pt x="118" y="40"/>
                      </a:lnTo>
                      <a:lnTo>
                        <a:pt x="85" y="57"/>
                      </a:lnTo>
                      <a:lnTo>
                        <a:pt x="62" y="83"/>
                      </a:lnTo>
                      <a:lnTo>
                        <a:pt x="51" y="104"/>
                      </a:lnTo>
                      <a:lnTo>
                        <a:pt x="47" y="141"/>
                      </a:lnTo>
                      <a:lnTo>
                        <a:pt x="52" y="170"/>
                      </a:lnTo>
                      <a:lnTo>
                        <a:pt x="62" y="187"/>
                      </a:lnTo>
                      <a:lnTo>
                        <a:pt x="80" y="207"/>
                      </a:lnTo>
                      <a:lnTo>
                        <a:pt x="83" y="220"/>
                      </a:lnTo>
                      <a:lnTo>
                        <a:pt x="68" y="229"/>
                      </a:lnTo>
                      <a:lnTo>
                        <a:pt x="49" y="233"/>
                      </a:lnTo>
                      <a:lnTo>
                        <a:pt x="27" y="250"/>
                      </a:lnTo>
                      <a:lnTo>
                        <a:pt x="16" y="241"/>
                      </a:lnTo>
                      <a:lnTo>
                        <a:pt x="0" y="247"/>
                      </a:lnTo>
                      <a:lnTo>
                        <a:pt x="4" y="264"/>
                      </a:lnTo>
                      <a:lnTo>
                        <a:pt x="17" y="265"/>
                      </a:lnTo>
                      <a:lnTo>
                        <a:pt x="33" y="264"/>
                      </a:lnTo>
                      <a:lnTo>
                        <a:pt x="52" y="245"/>
                      </a:lnTo>
                      <a:lnTo>
                        <a:pt x="78" y="240"/>
                      </a:lnTo>
                      <a:lnTo>
                        <a:pt x="100" y="231"/>
                      </a:lnTo>
                      <a:lnTo>
                        <a:pt x="105" y="219"/>
                      </a:lnTo>
                      <a:lnTo>
                        <a:pt x="98" y="206"/>
                      </a:lnTo>
                      <a:lnTo>
                        <a:pt x="77" y="179"/>
                      </a:lnTo>
                      <a:lnTo>
                        <a:pt x="64" y="151"/>
                      </a:lnTo>
                      <a:lnTo>
                        <a:pt x="70" y="126"/>
                      </a:lnTo>
                      <a:lnTo>
                        <a:pt x="74" y="108"/>
                      </a:lnTo>
                      <a:lnTo>
                        <a:pt x="83" y="95"/>
                      </a:lnTo>
                      <a:lnTo>
                        <a:pt x="96" y="79"/>
                      </a:lnTo>
                      <a:lnTo>
                        <a:pt x="110" y="70"/>
                      </a:lnTo>
                      <a:lnTo>
                        <a:pt x="135" y="58"/>
                      </a:lnTo>
                      <a:lnTo>
                        <a:pt x="167" y="48"/>
                      </a:lnTo>
                      <a:lnTo>
                        <a:pt x="187" y="44"/>
                      </a:lnTo>
                      <a:lnTo>
                        <a:pt x="207" y="38"/>
                      </a:lnTo>
                      <a:lnTo>
                        <a:pt x="216" y="32"/>
                      </a:lnTo>
                    </a:path>
                  </a:pathLst>
                </a:custGeom>
                <a:solidFill>
                  <a:srgbClr val="000000"/>
                </a:solidFill>
                <a:ln w="9525" cap="rnd">
                  <a:noFill/>
                  <a:round/>
                  <a:headEnd type="none" w="sm" len="sm"/>
                  <a:tailEnd type="none" w="sm" len="sm"/>
                </a:ln>
              </p:spPr>
              <p:txBody>
                <a:bodyPr/>
                <a:lstStyle/>
                <a:p>
                  <a:endParaRPr lang="es-ES"/>
                </a:p>
              </p:txBody>
            </p:sp>
            <p:sp>
              <p:nvSpPr>
                <p:cNvPr id="36882" name="Freeform 25"/>
                <p:cNvSpPr>
                  <a:spLocks/>
                </p:cNvSpPr>
                <p:nvPr/>
              </p:nvSpPr>
              <p:spPr bwMode="auto">
                <a:xfrm>
                  <a:off x="2803" y="2189"/>
                  <a:ext cx="207" cy="161"/>
                </a:xfrm>
                <a:custGeom>
                  <a:avLst/>
                  <a:gdLst>
                    <a:gd name="T0" fmla="*/ 206 w 207"/>
                    <a:gd name="T1" fmla="*/ 148 h 161"/>
                    <a:gd name="T2" fmla="*/ 195 w 207"/>
                    <a:gd name="T3" fmla="*/ 160 h 161"/>
                    <a:gd name="T4" fmla="*/ 165 w 207"/>
                    <a:gd name="T5" fmla="*/ 155 h 161"/>
                    <a:gd name="T6" fmla="*/ 139 w 207"/>
                    <a:gd name="T7" fmla="*/ 140 h 161"/>
                    <a:gd name="T8" fmla="*/ 122 w 207"/>
                    <a:gd name="T9" fmla="*/ 114 h 161"/>
                    <a:gd name="T10" fmla="*/ 123 w 207"/>
                    <a:gd name="T11" fmla="*/ 76 h 161"/>
                    <a:gd name="T12" fmla="*/ 129 w 207"/>
                    <a:gd name="T13" fmla="*/ 38 h 161"/>
                    <a:gd name="T14" fmla="*/ 127 w 207"/>
                    <a:gd name="T15" fmla="*/ 32 h 161"/>
                    <a:gd name="T16" fmla="*/ 119 w 207"/>
                    <a:gd name="T17" fmla="*/ 27 h 161"/>
                    <a:gd name="T18" fmla="*/ 92 w 207"/>
                    <a:gd name="T19" fmla="*/ 43 h 161"/>
                    <a:gd name="T20" fmla="*/ 56 w 207"/>
                    <a:gd name="T21" fmla="*/ 79 h 161"/>
                    <a:gd name="T22" fmla="*/ 30 w 207"/>
                    <a:gd name="T23" fmla="*/ 107 h 161"/>
                    <a:gd name="T24" fmla="*/ 15 w 207"/>
                    <a:gd name="T25" fmla="*/ 121 h 161"/>
                    <a:gd name="T26" fmla="*/ 4 w 207"/>
                    <a:gd name="T27" fmla="*/ 118 h 161"/>
                    <a:gd name="T28" fmla="*/ 0 w 207"/>
                    <a:gd name="T29" fmla="*/ 106 h 161"/>
                    <a:gd name="T30" fmla="*/ 9 w 207"/>
                    <a:gd name="T31" fmla="*/ 79 h 161"/>
                    <a:gd name="T32" fmla="*/ 13 w 207"/>
                    <a:gd name="T33" fmla="*/ 52 h 161"/>
                    <a:gd name="T34" fmla="*/ 26 w 207"/>
                    <a:gd name="T35" fmla="*/ 22 h 161"/>
                    <a:gd name="T36" fmla="*/ 18 w 207"/>
                    <a:gd name="T37" fmla="*/ 14 h 161"/>
                    <a:gd name="T38" fmla="*/ 19 w 207"/>
                    <a:gd name="T39" fmla="*/ 8 h 161"/>
                    <a:gd name="T40" fmla="*/ 30 w 207"/>
                    <a:gd name="T41" fmla="*/ 5 h 161"/>
                    <a:gd name="T42" fmla="*/ 40 w 207"/>
                    <a:gd name="T43" fmla="*/ 15 h 161"/>
                    <a:gd name="T44" fmla="*/ 34 w 207"/>
                    <a:gd name="T45" fmla="*/ 34 h 161"/>
                    <a:gd name="T46" fmla="*/ 27 w 207"/>
                    <a:gd name="T47" fmla="*/ 48 h 161"/>
                    <a:gd name="T48" fmla="*/ 20 w 207"/>
                    <a:gd name="T49" fmla="*/ 71 h 161"/>
                    <a:gd name="T50" fmla="*/ 25 w 207"/>
                    <a:gd name="T51" fmla="*/ 82 h 161"/>
                    <a:gd name="T52" fmla="*/ 43 w 207"/>
                    <a:gd name="T53" fmla="*/ 67 h 161"/>
                    <a:gd name="T54" fmla="*/ 75 w 207"/>
                    <a:gd name="T55" fmla="*/ 37 h 161"/>
                    <a:gd name="T56" fmla="*/ 90 w 207"/>
                    <a:gd name="T57" fmla="*/ 23 h 161"/>
                    <a:gd name="T58" fmla="*/ 112 w 207"/>
                    <a:gd name="T59" fmla="*/ 10 h 161"/>
                    <a:gd name="T60" fmla="*/ 130 w 207"/>
                    <a:gd name="T61" fmla="*/ 0 h 161"/>
                    <a:gd name="T62" fmla="*/ 147 w 207"/>
                    <a:gd name="T63" fmla="*/ 4 h 161"/>
                    <a:gd name="T64" fmla="*/ 152 w 207"/>
                    <a:gd name="T65" fmla="*/ 10 h 161"/>
                    <a:gd name="T66" fmla="*/ 148 w 207"/>
                    <a:gd name="T67" fmla="*/ 37 h 161"/>
                    <a:gd name="T68" fmla="*/ 142 w 207"/>
                    <a:gd name="T69" fmla="*/ 71 h 161"/>
                    <a:gd name="T70" fmla="*/ 145 w 207"/>
                    <a:gd name="T71" fmla="*/ 90 h 161"/>
                    <a:gd name="T72" fmla="*/ 152 w 207"/>
                    <a:gd name="T73" fmla="*/ 111 h 161"/>
                    <a:gd name="T74" fmla="*/ 175 w 207"/>
                    <a:gd name="T75" fmla="*/ 112 h 161"/>
                    <a:gd name="T76" fmla="*/ 201 w 207"/>
                    <a:gd name="T77" fmla="*/ 119 h 161"/>
                    <a:gd name="T78" fmla="*/ 204 w 207"/>
                    <a:gd name="T79" fmla="*/ 130 h 161"/>
                    <a:gd name="T80" fmla="*/ 206 w 207"/>
                    <a:gd name="T81" fmla="*/ 148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161"/>
                    <a:gd name="T125" fmla="*/ 207 w 207"/>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161">
                      <a:moveTo>
                        <a:pt x="206" y="148"/>
                      </a:moveTo>
                      <a:lnTo>
                        <a:pt x="195" y="160"/>
                      </a:lnTo>
                      <a:lnTo>
                        <a:pt x="165" y="155"/>
                      </a:lnTo>
                      <a:lnTo>
                        <a:pt x="139" y="140"/>
                      </a:lnTo>
                      <a:lnTo>
                        <a:pt x="122" y="114"/>
                      </a:lnTo>
                      <a:lnTo>
                        <a:pt x="123" y="76"/>
                      </a:lnTo>
                      <a:lnTo>
                        <a:pt x="129" y="38"/>
                      </a:lnTo>
                      <a:lnTo>
                        <a:pt x="127" y="32"/>
                      </a:lnTo>
                      <a:lnTo>
                        <a:pt x="119" y="27"/>
                      </a:lnTo>
                      <a:lnTo>
                        <a:pt x="92" y="43"/>
                      </a:lnTo>
                      <a:lnTo>
                        <a:pt x="56" y="79"/>
                      </a:lnTo>
                      <a:lnTo>
                        <a:pt x="30" y="107"/>
                      </a:lnTo>
                      <a:lnTo>
                        <a:pt x="15" y="121"/>
                      </a:lnTo>
                      <a:lnTo>
                        <a:pt x="4" y="118"/>
                      </a:lnTo>
                      <a:lnTo>
                        <a:pt x="0" y="106"/>
                      </a:lnTo>
                      <a:lnTo>
                        <a:pt x="9" y="79"/>
                      </a:lnTo>
                      <a:lnTo>
                        <a:pt x="13" y="52"/>
                      </a:lnTo>
                      <a:lnTo>
                        <a:pt x="26" y="22"/>
                      </a:lnTo>
                      <a:lnTo>
                        <a:pt x="18" y="14"/>
                      </a:lnTo>
                      <a:lnTo>
                        <a:pt x="19" y="8"/>
                      </a:lnTo>
                      <a:lnTo>
                        <a:pt x="30" y="5"/>
                      </a:lnTo>
                      <a:lnTo>
                        <a:pt x="40" y="15"/>
                      </a:lnTo>
                      <a:lnTo>
                        <a:pt x="34" y="34"/>
                      </a:lnTo>
                      <a:lnTo>
                        <a:pt x="27" y="48"/>
                      </a:lnTo>
                      <a:lnTo>
                        <a:pt x="20" y="71"/>
                      </a:lnTo>
                      <a:lnTo>
                        <a:pt x="25" y="82"/>
                      </a:lnTo>
                      <a:lnTo>
                        <a:pt x="43" y="67"/>
                      </a:lnTo>
                      <a:lnTo>
                        <a:pt x="75" y="37"/>
                      </a:lnTo>
                      <a:lnTo>
                        <a:pt x="90" y="23"/>
                      </a:lnTo>
                      <a:lnTo>
                        <a:pt x="112" y="10"/>
                      </a:lnTo>
                      <a:lnTo>
                        <a:pt x="130" y="0"/>
                      </a:lnTo>
                      <a:lnTo>
                        <a:pt x="147" y="4"/>
                      </a:lnTo>
                      <a:lnTo>
                        <a:pt x="152" y="10"/>
                      </a:lnTo>
                      <a:lnTo>
                        <a:pt x="148" y="37"/>
                      </a:lnTo>
                      <a:lnTo>
                        <a:pt x="142" y="71"/>
                      </a:lnTo>
                      <a:lnTo>
                        <a:pt x="145" y="90"/>
                      </a:lnTo>
                      <a:lnTo>
                        <a:pt x="152" y="111"/>
                      </a:lnTo>
                      <a:lnTo>
                        <a:pt x="175" y="112"/>
                      </a:lnTo>
                      <a:lnTo>
                        <a:pt x="201" y="119"/>
                      </a:lnTo>
                      <a:lnTo>
                        <a:pt x="204" y="130"/>
                      </a:lnTo>
                      <a:lnTo>
                        <a:pt x="206" y="148"/>
                      </a:lnTo>
                    </a:path>
                  </a:pathLst>
                </a:custGeom>
                <a:solidFill>
                  <a:srgbClr val="000000"/>
                </a:solidFill>
                <a:ln w="9525" cap="rnd">
                  <a:noFill/>
                  <a:round/>
                  <a:headEnd type="none" w="sm" len="sm"/>
                  <a:tailEnd type="none" w="sm" len="sm"/>
                </a:ln>
              </p:spPr>
              <p:txBody>
                <a:bodyPr/>
                <a:lstStyle/>
                <a:p>
                  <a:endParaRPr lang="es-ES"/>
                </a:p>
              </p:txBody>
            </p:sp>
          </p:grpSp>
          <p:grpSp>
            <p:nvGrpSpPr>
              <p:cNvPr id="36874" name="Group 26"/>
              <p:cNvGrpSpPr>
                <a:grpSpLocks/>
              </p:cNvGrpSpPr>
              <p:nvPr/>
            </p:nvGrpSpPr>
            <p:grpSpPr bwMode="auto">
              <a:xfrm>
                <a:off x="3045" y="2130"/>
                <a:ext cx="201" cy="266"/>
                <a:chOff x="3045" y="2130"/>
                <a:chExt cx="201" cy="266"/>
              </a:xfrm>
            </p:grpSpPr>
            <p:sp>
              <p:nvSpPr>
                <p:cNvPr id="36875" name="Freeform 27"/>
                <p:cNvSpPr>
                  <a:spLocks/>
                </p:cNvSpPr>
                <p:nvPr/>
              </p:nvSpPr>
              <p:spPr bwMode="auto">
                <a:xfrm>
                  <a:off x="3051" y="2140"/>
                  <a:ext cx="190" cy="253"/>
                </a:xfrm>
                <a:custGeom>
                  <a:avLst/>
                  <a:gdLst>
                    <a:gd name="T0" fmla="*/ 185 w 190"/>
                    <a:gd name="T1" fmla="*/ 66 h 253"/>
                    <a:gd name="T2" fmla="*/ 189 w 190"/>
                    <a:gd name="T3" fmla="*/ 40 h 253"/>
                    <a:gd name="T4" fmla="*/ 188 w 190"/>
                    <a:gd name="T5" fmla="*/ 29 h 253"/>
                    <a:gd name="T6" fmla="*/ 180 w 190"/>
                    <a:gd name="T7" fmla="*/ 20 h 253"/>
                    <a:gd name="T8" fmla="*/ 168 w 190"/>
                    <a:gd name="T9" fmla="*/ 10 h 253"/>
                    <a:gd name="T10" fmla="*/ 151 w 190"/>
                    <a:gd name="T11" fmla="*/ 3 h 253"/>
                    <a:gd name="T12" fmla="*/ 121 w 190"/>
                    <a:gd name="T13" fmla="*/ 0 h 253"/>
                    <a:gd name="T14" fmla="*/ 108 w 190"/>
                    <a:gd name="T15" fmla="*/ 7 h 253"/>
                    <a:gd name="T16" fmla="*/ 95 w 190"/>
                    <a:gd name="T17" fmla="*/ 12 h 253"/>
                    <a:gd name="T18" fmla="*/ 87 w 190"/>
                    <a:gd name="T19" fmla="*/ 21 h 253"/>
                    <a:gd name="T20" fmla="*/ 77 w 190"/>
                    <a:gd name="T21" fmla="*/ 34 h 253"/>
                    <a:gd name="T22" fmla="*/ 66 w 190"/>
                    <a:gd name="T23" fmla="*/ 50 h 253"/>
                    <a:gd name="T24" fmla="*/ 57 w 190"/>
                    <a:gd name="T25" fmla="*/ 67 h 253"/>
                    <a:gd name="T26" fmla="*/ 50 w 190"/>
                    <a:gd name="T27" fmla="*/ 82 h 253"/>
                    <a:gd name="T28" fmla="*/ 41 w 190"/>
                    <a:gd name="T29" fmla="*/ 96 h 253"/>
                    <a:gd name="T30" fmla="*/ 34 w 190"/>
                    <a:gd name="T31" fmla="*/ 107 h 253"/>
                    <a:gd name="T32" fmla="*/ 22 w 190"/>
                    <a:gd name="T33" fmla="*/ 121 h 253"/>
                    <a:gd name="T34" fmla="*/ 12 w 190"/>
                    <a:gd name="T35" fmla="*/ 133 h 253"/>
                    <a:gd name="T36" fmla="*/ 7 w 190"/>
                    <a:gd name="T37" fmla="*/ 144 h 253"/>
                    <a:gd name="T38" fmla="*/ 1 w 190"/>
                    <a:gd name="T39" fmla="*/ 165 h 253"/>
                    <a:gd name="T40" fmla="*/ 0 w 190"/>
                    <a:gd name="T41" fmla="*/ 178 h 253"/>
                    <a:gd name="T42" fmla="*/ 2 w 190"/>
                    <a:gd name="T43" fmla="*/ 191 h 253"/>
                    <a:gd name="T44" fmla="*/ 13 w 190"/>
                    <a:gd name="T45" fmla="*/ 205 h 253"/>
                    <a:gd name="T46" fmla="*/ 26 w 190"/>
                    <a:gd name="T47" fmla="*/ 220 h 253"/>
                    <a:gd name="T48" fmla="*/ 41 w 190"/>
                    <a:gd name="T49" fmla="*/ 233 h 253"/>
                    <a:gd name="T50" fmla="*/ 54 w 190"/>
                    <a:gd name="T51" fmla="*/ 245 h 253"/>
                    <a:gd name="T52" fmla="*/ 74 w 190"/>
                    <a:gd name="T53" fmla="*/ 252 h 253"/>
                    <a:gd name="T54" fmla="*/ 101 w 190"/>
                    <a:gd name="T55" fmla="*/ 246 h 253"/>
                    <a:gd name="T56" fmla="*/ 117 w 190"/>
                    <a:gd name="T57" fmla="*/ 233 h 253"/>
                    <a:gd name="T58" fmla="*/ 136 w 190"/>
                    <a:gd name="T59" fmla="*/ 212 h 253"/>
                    <a:gd name="T60" fmla="*/ 154 w 190"/>
                    <a:gd name="T61" fmla="*/ 185 h 253"/>
                    <a:gd name="T62" fmla="*/ 164 w 190"/>
                    <a:gd name="T63" fmla="*/ 158 h 253"/>
                    <a:gd name="T64" fmla="*/ 174 w 190"/>
                    <a:gd name="T65" fmla="*/ 134 h 253"/>
                    <a:gd name="T66" fmla="*/ 178 w 190"/>
                    <a:gd name="T67" fmla="*/ 112 h 253"/>
                    <a:gd name="T68" fmla="*/ 182 w 190"/>
                    <a:gd name="T69" fmla="*/ 100 h 253"/>
                    <a:gd name="T70" fmla="*/ 188 w 190"/>
                    <a:gd name="T71" fmla="*/ 80 h 253"/>
                    <a:gd name="T72" fmla="*/ 185 w 190"/>
                    <a:gd name="T73" fmla="*/ 66 h 2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
                    <a:gd name="T112" fmla="*/ 0 h 253"/>
                    <a:gd name="T113" fmla="*/ 190 w 190"/>
                    <a:gd name="T114" fmla="*/ 253 h 2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 h="253">
                      <a:moveTo>
                        <a:pt x="185" y="66"/>
                      </a:moveTo>
                      <a:lnTo>
                        <a:pt x="189" y="40"/>
                      </a:lnTo>
                      <a:lnTo>
                        <a:pt x="188" y="29"/>
                      </a:lnTo>
                      <a:lnTo>
                        <a:pt x="180" y="20"/>
                      </a:lnTo>
                      <a:lnTo>
                        <a:pt x="168" y="10"/>
                      </a:lnTo>
                      <a:lnTo>
                        <a:pt x="151" y="3"/>
                      </a:lnTo>
                      <a:lnTo>
                        <a:pt x="121" y="0"/>
                      </a:lnTo>
                      <a:lnTo>
                        <a:pt x="108" y="7"/>
                      </a:lnTo>
                      <a:lnTo>
                        <a:pt x="95" y="12"/>
                      </a:lnTo>
                      <a:lnTo>
                        <a:pt x="87" y="21"/>
                      </a:lnTo>
                      <a:lnTo>
                        <a:pt x="77" y="34"/>
                      </a:lnTo>
                      <a:lnTo>
                        <a:pt x="66" y="50"/>
                      </a:lnTo>
                      <a:lnTo>
                        <a:pt x="57" y="67"/>
                      </a:lnTo>
                      <a:lnTo>
                        <a:pt x="50" y="82"/>
                      </a:lnTo>
                      <a:lnTo>
                        <a:pt x="41" y="96"/>
                      </a:lnTo>
                      <a:lnTo>
                        <a:pt x="34" y="107"/>
                      </a:lnTo>
                      <a:lnTo>
                        <a:pt x="22" y="121"/>
                      </a:lnTo>
                      <a:lnTo>
                        <a:pt x="12" y="133"/>
                      </a:lnTo>
                      <a:lnTo>
                        <a:pt x="7" y="144"/>
                      </a:lnTo>
                      <a:lnTo>
                        <a:pt x="1" y="165"/>
                      </a:lnTo>
                      <a:lnTo>
                        <a:pt x="0" y="178"/>
                      </a:lnTo>
                      <a:lnTo>
                        <a:pt x="2" y="191"/>
                      </a:lnTo>
                      <a:lnTo>
                        <a:pt x="13" y="205"/>
                      </a:lnTo>
                      <a:lnTo>
                        <a:pt x="26" y="220"/>
                      </a:lnTo>
                      <a:lnTo>
                        <a:pt x="41" y="233"/>
                      </a:lnTo>
                      <a:lnTo>
                        <a:pt x="54" y="245"/>
                      </a:lnTo>
                      <a:lnTo>
                        <a:pt x="74" y="252"/>
                      </a:lnTo>
                      <a:lnTo>
                        <a:pt x="101" y="246"/>
                      </a:lnTo>
                      <a:lnTo>
                        <a:pt x="117" y="233"/>
                      </a:lnTo>
                      <a:lnTo>
                        <a:pt x="136" y="212"/>
                      </a:lnTo>
                      <a:lnTo>
                        <a:pt x="154" y="185"/>
                      </a:lnTo>
                      <a:lnTo>
                        <a:pt x="164" y="158"/>
                      </a:lnTo>
                      <a:lnTo>
                        <a:pt x="174" y="134"/>
                      </a:lnTo>
                      <a:lnTo>
                        <a:pt x="178" y="112"/>
                      </a:lnTo>
                      <a:lnTo>
                        <a:pt x="182" y="100"/>
                      </a:lnTo>
                      <a:lnTo>
                        <a:pt x="188" y="80"/>
                      </a:lnTo>
                      <a:lnTo>
                        <a:pt x="185" y="66"/>
                      </a:lnTo>
                    </a:path>
                  </a:pathLst>
                </a:custGeom>
                <a:solidFill>
                  <a:srgbClr val="CC9900"/>
                </a:solidFill>
                <a:ln w="9525" cap="rnd">
                  <a:noFill/>
                  <a:round/>
                  <a:headEnd type="none" w="sm" len="sm"/>
                  <a:tailEnd type="none" w="sm" len="sm"/>
                </a:ln>
              </p:spPr>
              <p:txBody>
                <a:bodyPr/>
                <a:lstStyle/>
                <a:p>
                  <a:endParaRPr lang="es-ES"/>
                </a:p>
              </p:txBody>
            </p:sp>
            <p:sp>
              <p:nvSpPr>
                <p:cNvPr id="36876" name="Freeform 28"/>
                <p:cNvSpPr>
                  <a:spLocks/>
                </p:cNvSpPr>
                <p:nvPr/>
              </p:nvSpPr>
              <p:spPr bwMode="auto">
                <a:xfrm>
                  <a:off x="3045" y="2130"/>
                  <a:ext cx="201" cy="266"/>
                </a:xfrm>
                <a:custGeom>
                  <a:avLst/>
                  <a:gdLst>
                    <a:gd name="T0" fmla="*/ 185 w 201"/>
                    <a:gd name="T1" fmla="*/ 34 h 266"/>
                    <a:gd name="T2" fmla="*/ 155 w 201"/>
                    <a:gd name="T3" fmla="*/ 35 h 266"/>
                    <a:gd name="T4" fmla="*/ 127 w 201"/>
                    <a:gd name="T5" fmla="*/ 88 h 266"/>
                    <a:gd name="T6" fmla="*/ 138 w 201"/>
                    <a:gd name="T7" fmla="*/ 37 h 266"/>
                    <a:gd name="T8" fmla="*/ 117 w 201"/>
                    <a:gd name="T9" fmla="*/ 18 h 266"/>
                    <a:gd name="T10" fmla="*/ 86 w 201"/>
                    <a:gd name="T11" fmla="*/ 46 h 266"/>
                    <a:gd name="T12" fmla="*/ 115 w 201"/>
                    <a:gd name="T13" fmla="*/ 89 h 266"/>
                    <a:gd name="T14" fmla="*/ 103 w 201"/>
                    <a:gd name="T15" fmla="*/ 91 h 266"/>
                    <a:gd name="T16" fmla="*/ 77 w 201"/>
                    <a:gd name="T17" fmla="*/ 60 h 266"/>
                    <a:gd name="T18" fmla="*/ 48 w 201"/>
                    <a:gd name="T19" fmla="*/ 115 h 266"/>
                    <a:gd name="T20" fmla="*/ 52 w 201"/>
                    <a:gd name="T21" fmla="*/ 163 h 266"/>
                    <a:gd name="T22" fmla="*/ 78 w 201"/>
                    <a:gd name="T23" fmla="*/ 192 h 266"/>
                    <a:gd name="T24" fmla="*/ 27 w 201"/>
                    <a:gd name="T25" fmla="*/ 149 h 266"/>
                    <a:gd name="T26" fmla="*/ 11 w 201"/>
                    <a:gd name="T27" fmla="*/ 192 h 266"/>
                    <a:gd name="T28" fmla="*/ 42 w 201"/>
                    <a:gd name="T29" fmla="*/ 232 h 266"/>
                    <a:gd name="T30" fmla="*/ 76 w 201"/>
                    <a:gd name="T31" fmla="*/ 195 h 266"/>
                    <a:gd name="T32" fmla="*/ 105 w 201"/>
                    <a:gd name="T33" fmla="*/ 138 h 266"/>
                    <a:gd name="T34" fmla="*/ 127 w 201"/>
                    <a:gd name="T35" fmla="*/ 93 h 266"/>
                    <a:gd name="T36" fmla="*/ 174 w 201"/>
                    <a:gd name="T37" fmla="*/ 84 h 266"/>
                    <a:gd name="T38" fmla="*/ 169 w 201"/>
                    <a:gd name="T39" fmla="*/ 100 h 266"/>
                    <a:gd name="T40" fmla="*/ 124 w 201"/>
                    <a:gd name="T41" fmla="*/ 108 h 266"/>
                    <a:gd name="T42" fmla="*/ 102 w 201"/>
                    <a:gd name="T43" fmla="*/ 167 h 266"/>
                    <a:gd name="T44" fmla="*/ 130 w 201"/>
                    <a:gd name="T45" fmla="*/ 183 h 266"/>
                    <a:gd name="T46" fmla="*/ 151 w 201"/>
                    <a:gd name="T47" fmla="*/ 182 h 266"/>
                    <a:gd name="T48" fmla="*/ 109 w 201"/>
                    <a:gd name="T49" fmla="*/ 200 h 266"/>
                    <a:gd name="T50" fmla="*/ 84 w 201"/>
                    <a:gd name="T51" fmla="*/ 210 h 266"/>
                    <a:gd name="T52" fmla="*/ 58 w 201"/>
                    <a:gd name="T53" fmla="*/ 233 h 266"/>
                    <a:gd name="T54" fmla="*/ 67 w 201"/>
                    <a:gd name="T55" fmla="*/ 253 h 266"/>
                    <a:gd name="T56" fmla="*/ 118 w 201"/>
                    <a:gd name="T57" fmla="*/ 233 h 266"/>
                    <a:gd name="T58" fmla="*/ 152 w 201"/>
                    <a:gd name="T59" fmla="*/ 192 h 266"/>
                    <a:gd name="T60" fmla="*/ 178 w 201"/>
                    <a:gd name="T61" fmla="*/ 131 h 266"/>
                    <a:gd name="T62" fmla="*/ 185 w 201"/>
                    <a:gd name="T63" fmla="*/ 133 h 266"/>
                    <a:gd name="T64" fmla="*/ 163 w 201"/>
                    <a:gd name="T65" fmla="*/ 199 h 266"/>
                    <a:gd name="T66" fmla="*/ 108 w 201"/>
                    <a:gd name="T67" fmla="*/ 260 h 266"/>
                    <a:gd name="T68" fmla="*/ 45 w 201"/>
                    <a:gd name="T69" fmla="*/ 255 h 266"/>
                    <a:gd name="T70" fmla="*/ 20 w 201"/>
                    <a:gd name="T71" fmla="*/ 230 h 266"/>
                    <a:gd name="T72" fmla="*/ 3 w 201"/>
                    <a:gd name="T73" fmla="*/ 178 h 266"/>
                    <a:gd name="T74" fmla="*/ 20 w 201"/>
                    <a:gd name="T75" fmla="*/ 135 h 266"/>
                    <a:gd name="T76" fmla="*/ 48 w 201"/>
                    <a:gd name="T77" fmla="*/ 94 h 266"/>
                    <a:gd name="T78" fmla="*/ 82 w 201"/>
                    <a:gd name="T79" fmla="*/ 39 h 266"/>
                    <a:gd name="T80" fmla="*/ 126 w 201"/>
                    <a:gd name="T81" fmla="*/ 0 h 266"/>
                    <a:gd name="T82" fmla="*/ 180 w 201"/>
                    <a:gd name="T83" fmla="*/ 18 h 266"/>
                    <a:gd name="T84" fmla="*/ 195 w 201"/>
                    <a:gd name="T85" fmla="*/ 67 h 266"/>
                    <a:gd name="T86" fmla="*/ 186 w 201"/>
                    <a:gd name="T87" fmla="*/ 9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66"/>
                    <a:gd name="T134" fmla="*/ 201 w 201"/>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66">
                      <a:moveTo>
                        <a:pt x="187" y="71"/>
                      </a:moveTo>
                      <a:lnTo>
                        <a:pt x="189" y="48"/>
                      </a:lnTo>
                      <a:lnTo>
                        <a:pt x="185" y="34"/>
                      </a:lnTo>
                      <a:lnTo>
                        <a:pt x="166" y="21"/>
                      </a:lnTo>
                      <a:lnTo>
                        <a:pt x="151" y="17"/>
                      </a:lnTo>
                      <a:lnTo>
                        <a:pt x="155" y="35"/>
                      </a:lnTo>
                      <a:lnTo>
                        <a:pt x="147" y="62"/>
                      </a:lnTo>
                      <a:lnTo>
                        <a:pt x="133" y="83"/>
                      </a:lnTo>
                      <a:lnTo>
                        <a:pt x="127" y="88"/>
                      </a:lnTo>
                      <a:lnTo>
                        <a:pt x="130" y="74"/>
                      </a:lnTo>
                      <a:lnTo>
                        <a:pt x="138" y="53"/>
                      </a:lnTo>
                      <a:lnTo>
                        <a:pt x="138" y="37"/>
                      </a:lnTo>
                      <a:lnTo>
                        <a:pt x="138" y="27"/>
                      </a:lnTo>
                      <a:lnTo>
                        <a:pt x="133" y="14"/>
                      </a:lnTo>
                      <a:lnTo>
                        <a:pt x="117" y="18"/>
                      </a:lnTo>
                      <a:lnTo>
                        <a:pt x="102" y="25"/>
                      </a:lnTo>
                      <a:lnTo>
                        <a:pt x="90" y="39"/>
                      </a:lnTo>
                      <a:lnTo>
                        <a:pt x="86" y="46"/>
                      </a:lnTo>
                      <a:lnTo>
                        <a:pt x="89" y="65"/>
                      </a:lnTo>
                      <a:lnTo>
                        <a:pt x="103" y="82"/>
                      </a:lnTo>
                      <a:lnTo>
                        <a:pt x="115" y="89"/>
                      </a:lnTo>
                      <a:lnTo>
                        <a:pt x="121" y="91"/>
                      </a:lnTo>
                      <a:lnTo>
                        <a:pt x="117" y="101"/>
                      </a:lnTo>
                      <a:lnTo>
                        <a:pt x="103" y="91"/>
                      </a:lnTo>
                      <a:lnTo>
                        <a:pt x="85" y="78"/>
                      </a:lnTo>
                      <a:lnTo>
                        <a:pt x="76" y="67"/>
                      </a:lnTo>
                      <a:lnTo>
                        <a:pt x="77" y="60"/>
                      </a:lnTo>
                      <a:lnTo>
                        <a:pt x="67" y="75"/>
                      </a:lnTo>
                      <a:lnTo>
                        <a:pt x="57" y="95"/>
                      </a:lnTo>
                      <a:lnTo>
                        <a:pt x="48" y="115"/>
                      </a:lnTo>
                      <a:lnTo>
                        <a:pt x="34" y="130"/>
                      </a:lnTo>
                      <a:lnTo>
                        <a:pt x="40" y="148"/>
                      </a:lnTo>
                      <a:lnTo>
                        <a:pt x="52" y="163"/>
                      </a:lnTo>
                      <a:lnTo>
                        <a:pt x="69" y="174"/>
                      </a:lnTo>
                      <a:lnTo>
                        <a:pt x="82" y="182"/>
                      </a:lnTo>
                      <a:lnTo>
                        <a:pt x="78" y="192"/>
                      </a:lnTo>
                      <a:lnTo>
                        <a:pt x="59" y="180"/>
                      </a:lnTo>
                      <a:lnTo>
                        <a:pt x="44" y="165"/>
                      </a:lnTo>
                      <a:lnTo>
                        <a:pt x="27" y="149"/>
                      </a:lnTo>
                      <a:lnTo>
                        <a:pt x="24" y="140"/>
                      </a:lnTo>
                      <a:lnTo>
                        <a:pt x="14" y="160"/>
                      </a:lnTo>
                      <a:lnTo>
                        <a:pt x="11" y="192"/>
                      </a:lnTo>
                      <a:lnTo>
                        <a:pt x="19" y="207"/>
                      </a:lnTo>
                      <a:lnTo>
                        <a:pt x="29" y="221"/>
                      </a:lnTo>
                      <a:lnTo>
                        <a:pt x="42" y="232"/>
                      </a:lnTo>
                      <a:lnTo>
                        <a:pt x="57" y="225"/>
                      </a:lnTo>
                      <a:lnTo>
                        <a:pt x="74" y="209"/>
                      </a:lnTo>
                      <a:lnTo>
                        <a:pt x="76" y="195"/>
                      </a:lnTo>
                      <a:lnTo>
                        <a:pt x="84" y="182"/>
                      </a:lnTo>
                      <a:lnTo>
                        <a:pt x="95" y="165"/>
                      </a:lnTo>
                      <a:lnTo>
                        <a:pt x="105" y="138"/>
                      </a:lnTo>
                      <a:lnTo>
                        <a:pt x="111" y="113"/>
                      </a:lnTo>
                      <a:lnTo>
                        <a:pt x="120" y="100"/>
                      </a:lnTo>
                      <a:lnTo>
                        <a:pt x="127" y="93"/>
                      </a:lnTo>
                      <a:lnTo>
                        <a:pt x="137" y="97"/>
                      </a:lnTo>
                      <a:lnTo>
                        <a:pt x="159" y="94"/>
                      </a:lnTo>
                      <a:lnTo>
                        <a:pt x="174" y="84"/>
                      </a:lnTo>
                      <a:lnTo>
                        <a:pt x="186" y="80"/>
                      </a:lnTo>
                      <a:lnTo>
                        <a:pt x="183" y="89"/>
                      </a:lnTo>
                      <a:lnTo>
                        <a:pt x="169" y="100"/>
                      </a:lnTo>
                      <a:lnTo>
                        <a:pt x="153" y="105"/>
                      </a:lnTo>
                      <a:lnTo>
                        <a:pt x="137" y="109"/>
                      </a:lnTo>
                      <a:lnTo>
                        <a:pt x="124" y="108"/>
                      </a:lnTo>
                      <a:lnTo>
                        <a:pt x="116" y="133"/>
                      </a:lnTo>
                      <a:lnTo>
                        <a:pt x="111" y="152"/>
                      </a:lnTo>
                      <a:lnTo>
                        <a:pt x="102" y="167"/>
                      </a:lnTo>
                      <a:lnTo>
                        <a:pt x="97" y="183"/>
                      </a:lnTo>
                      <a:lnTo>
                        <a:pt x="106" y="189"/>
                      </a:lnTo>
                      <a:lnTo>
                        <a:pt x="130" y="183"/>
                      </a:lnTo>
                      <a:lnTo>
                        <a:pt x="146" y="177"/>
                      </a:lnTo>
                      <a:lnTo>
                        <a:pt x="158" y="172"/>
                      </a:lnTo>
                      <a:lnTo>
                        <a:pt x="151" y="182"/>
                      </a:lnTo>
                      <a:lnTo>
                        <a:pt x="139" y="188"/>
                      </a:lnTo>
                      <a:lnTo>
                        <a:pt x="120" y="193"/>
                      </a:lnTo>
                      <a:lnTo>
                        <a:pt x="109" y="200"/>
                      </a:lnTo>
                      <a:lnTo>
                        <a:pt x="96" y="199"/>
                      </a:lnTo>
                      <a:lnTo>
                        <a:pt x="88" y="201"/>
                      </a:lnTo>
                      <a:lnTo>
                        <a:pt x="84" y="210"/>
                      </a:lnTo>
                      <a:lnTo>
                        <a:pt x="75" y="220"/>
                      </a:lnTo>
                      <a:lnTo>
                        <a:pt x="67" y="229"/>
                      </a:lnTo>
                      <a:lnTo>
                        <a:pt x="58" y="233"/>
                      </a:lnTo>
                      <a:lnTo>
                        <a:pt x="51" y="240"/>
                      </a:lnTo>
                      <a:lnTo>
                        <a:pt x="53" y="246"/>
                      </a:lnTo>
                      <a:lnTo>
                        <a:pt x="67" y="253"/>
                      </a:lnTo>
                      <a:lnTo>
                        <a:pt x="85" y="253"/>
                      </a:lnTo>
                      <a:lnTo>
                        <a:pt x="103" y="247"/>
                      </a:lnTo>
                      <a:lnTo>
                        <a:pt x="118" y="233"/>
                      </a:lnTo>
                      <a:lnTo>
                        <a:pt x="130" y="226"/>
                      </a:lnTo>
                      <a:lnTo>
                        <a:pt x="140" y="211"/>
                      </a:lnTo>
                      <a:lnTo>
                        <a:pt x="152" y="192"/>
                      </a:lnTo>
                      <a:lnTo>
                        <a:pt x="156" y="178"/>
                      </a:lnTo>
                      <a:lnTo>
                        <a:pt x="164" y="162"/>
                      </a:lnTo>
                      <a:lnTo>
                        <a:pt x="178" y="131"/>
                      </a:lnTo>
                      <a:lnTo>
                        <a:pt x="186" y="101"/>
                      </a:lnTo>
                      <a:lnTo>
                        <a:pt x="192" y="110"/>
                      </a:lnTo>
                      <a:lnTo>
                        <a:pt x="185" y="133"/>
                      </a:lnTo>
                      <a:lnTo>
                        <a:pt x="180" y="158"/>
                      </a:lnTo>
                      <a:lnTo>
                        <a:pt x="169" y="182"/>
                      </a:lnTo>
                      <a:lnTo>
                        <a:pt x="163" y="199"/>
                      </a:lnTo>
                      <a:lnTo>
                        <a:pt x="146" y="224"/>
                      </a:lnTo>
                      <a:lnTo>
                        <a:pt x="126" y="248"/>
                      </a:lnTo>
                      <a:lnTo>
                        <a:pt x="108" y="260"/>
                      </a:lnTo>
                      <a:lnTo>
                        <a:pt x="86" y="265"/>
                      </a:lnTo>
                      <a:lnTo>
                        <a:pt x="64" y="261"/>
                      </a:lnTo>
                      <a:lnTo>
                        <a:pt x="45" y="255"/>
                      </a:lnTo>
                      <a:lnTo>
                        <a:pt x="36" y="245"/>
                      </a:lnTo>
                      <a:lnTo>
                        <a:pt x="33" y="240"/>
                      </a:lnTo>
                      <a:lnTo>
                        <a:pt x="20" y="230"/>
                      </a:lnTo>
                      <a:lnTo>
                        <a:pt x="7" y="214"/>
                      </a:lnTo>
                      <a:lnTo>
                        <a:pt x="0" y="195"/>
                      </a:lnTo>
                      <a:lnTo>
                        <a:pt x="3" y="178"/>
                      </a:lnTo>
                      <a:lnTo>
                        <a:pt x="4" y="158"/>
                      </a:lnTo>
                      <a:lnTo>
                        <a:pt x="9" y="145"/>
                      </a:lnTo>
                      <a:lnTo>
                        <a:pt x="20" y="135"/>
                      </a:lnTo>
                      <a:lnTo>
                        <a:pt x="30" y="120"/>
                      </a:lnTo>
                      <a:lnTo>
                        <a:pt x="39" y="107"/>
                      </a:lnTo>
                      <a:lnTo>
                        <a:pt x="48" y="94"/>
                      </a:lnTo>
                      <a:lnTo>
                        <a:pt x="59" y="75"/>
                      </a:lnTo>
                      <a:lnTo>
                        <a:pt x="73" y="53"/>
                      </a:lnTo>
                      <a:lnTo>
                        <a:pt x="82" y="39"/>
                      </a:lnTo>
                      <a:lnTo>
                        <a:pt x="96" y="19"/>
                      </a:lnTo>
                      <a:lnTo>
                        <a:pt x="113" y="8"/>
                      </a:lnTo>
                      <a:lnTo>
                        <a:pt x="126" y="0"/>
                      </a:lnTo>
                      <a:lnTo>
                        <a:pt x="146" y="4"/>
                      </a:lnTo>
                      <a:lnTo>
                        <a:pt x="166" y="10"/>
                      </a:lnTo>
                      <a:lnTo>
                        <a:pt x="180" y="18"/>
                      </a:lnTo>
                      <a:lnTo>
                        <a:pt x="196" y="31"/>
                      </a:lnTo>
                      <a:lnTo>
                        <a:pt x="200" y="48"/>
                      </a:lnTo>
                      <a:lnTo>
                        <a:pt x="195" y="67"/>
                      </a:lnTo>
                      <a:lnTo>
                        <a:pt x="200" y="86"/>
                      </a:lnTo>
                      <a:lnTo>
                        <a:pt x="194" y="99"/>
                      </a:lnTo>
                      <a:lnTo>
                        <a:pt x="186" y="97"/>
                      </a:lnTo>
                      <a:lnTo>
                        <a:pt x="186" y="80"/>
                      </a:lnTo>
                      <a:lnTo>
                        <a:pt x="187" y="71"/>
                      </a:lnTo>
                    </a:path>
                  </a:pathLst>
                </a:custGeom>
                <a:solidFill>
                  <a:srgbClr val="000000"/>
                </a:solidFill>
                <a:ln w="9525" cap="rnd">
                  <a:noFill/>
                  <a:round/>
                  <a:headEnd type="none" w="sm" len="sm"/>
                  <a:tailEnd type="none" w="sm" len="sm"/>
                </a:ln>
              </p:spPr>
              <p:txBody>
                <a:bodyPr/>
                <a:lstStyle/>
                <a:p>
                  <a:endParaRPr lang="es-ES"/>
                </a:p>
              </p:txBody>
            </p:sp>
          </p:grpSp>
        </p:grpSp>
      </p:grpSp>
      <p:sp>
        <p:nvSpPr>
          <p:cNvPr id="36870" name="Rectangle 29"/>
          <p:cNvSpPr>
            <a:spLocks noChangeArrowheads="1"/>
          </p:cNvSpPr>
          <p:nvPr/>
        </p:nvSpPr>
        <p:spPr bwMode="auto">
          <a:xfrm>
            <a:off x="1357313" y="785813"/>
            <a:ext cx="6400800" cy="723900"/>
          </a:xfrm>
          <a:prstGeom prst="rect">
            <a:avLst/>
          </a:prstGeom>
          <a:noFill/>
          <a:ln w="9525">
            <a:noFill/>
            <a:miter lim="800000"/>
            <a:headEnd/>
            <a:tailEnd/>
          </a:ln>
        </p:spPr>
        <p:txBody>
          <a:bodyPr lIns="90488" tIns="44450" rIns="90488" bIns="44450" anchor="b"/>
          <a:lstStyle/>
          <a:p>
            <a:pPr algn="ctr" eaLnBrk="0" hangingPunct="0"/>
            <a:endParaRPr lang="es-ES_tradnl" sz="3600" b="1" u="sng">
              <a:latin typeface="Times New Roman" pitchFamily="18" charset="0"/>
            </a:endParaRPr>
          </a:p>
          <a:p>
            <a:pPr algn="ctr" eaLnBrk="0" hangingPunct="0"/>
            <a:r>
              <a:rPr lang="es-ES_tradnl" sz="3600" b="1" u="sng">
                <a:latin typeface="Times New Roman" pitchFamily="18" charset="0"/>
              </a:rPr>
              <a:t> Análisis Univariable:</a:t>
            </a:r>
          </a:p>
        </p:txBody>
      </p:sp>
    </p:spTree>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4" descr="04072007011601-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 name="Slide Number Placeholder 3"/>
          <p:cNvSpPr>
            <a:spLocks noGrp="1"/>
          </p:cNvSpPr>
          <p:nvPr>
            <p:ph type="sldNum" sz="quarter" idx="12"/>
          </p:nvPr>
        </p:nvSpPr>
        <p:spPr/>
        <p:txBody>
          <a:bodyPr/>
          <a:lstStyle/>
          <a:p>
            <a:pPr>
              <a:defRPr/>
            </a:pPr>
            <a:fld id="{FF9261CE-C9CE-4EBA-AFA4-7FC128F371D1}" type="slidenum">
              <a:rPr lang="es-ES"/>
              <a:pPr>
                <a:defRPr/>
              </a:pPr>
              <a:t>35</a:t>
            </a:fld>
            <a:endParaRPr lang="es-ES"/>
          </a:p>
        </p:txBody>
      </p:sp>
      <p:sp>
        <p:nvSpPr>
          <p:cNvPr id="37892" name="Rectangle 2"/>
          <p:cNvSpPr>
            <a:spLocks noChangeArrowheads="1"/>
          </p:cNvSpPr>
          <p:nvPr/>
        </p:nvSpPr>
        <p:spPr bwMode="auto">
          <a:xfrm>
            <a:off x="7086600" y="6400800"/>
            <a:ext cx="1905000" cy="457200"/>
          </a:xfrm>
          <a:prstGeom prst="rect">
            <a:avLst/>
          </a:prstGeom>
          <a:noFill/>
          <a:ln w="9525">
            <a:noFill/>
            <a:miter lim="800000"/>
            <a:headEnd/>
            <a:tailEnd/>
          </a:ln>
        </p:spPr>
        <p:txBody>
          <a:bodyPr wrap="none" anchor="ctr"/>
          <a:lstStyle/>
          <a:p>
            <a:endParaRPr lang="es-ES"/>
          </a:p>
        </p:txBody>
      </p:sp>
      <p:pic>
        <p:nvPicPr>
          <p:cNvPr id="37893" name="Picture 75"/>
          <p:cNvPicPr>
            <a:picLocks noChangeAspect="1" noChangeArrowheads="1"/>
          </p:cNvPicPr>
          <p:nvPr/>
        </p:nvPicPr>
        <p:blipFill>
          <a:blip r:embed="rId4"/>
          <a:srcRect/>
          <a:stretch>
            <a:fillRect/>
          </a:stretch>
        </p:blipFill>
        <p:spPr bwMode="auto">
          <a:xfrm>
            <a:off x="285750" y="642938"/>
            <a:ext cx="4195763" cy="2500312"/>
          </a:xfrm>
          <a:prstGeom prst="rect">
            <a:avLst/>
          </a:prstGeom>
          <a:noFill/>
          <a:ln w="25400">
            <a:solidFill>
              <a:schemeClr val="tx1"/>
            </a:solidFill>
            <a:miter lim="800000"/>
            <a:headEnd/>
            <a:tailEnd/>
          </a:ln>
        </p:spPr>
      </p:pic>
      <p:pic>
        <p:nvPicPr>
          <p:cNvPr id="37894" name="Picture 76"/>
          <p:cNvPicPr>
            <a:picLocks noChangeAspect="1" noChangeArrowheads="1"/>
          </p:cNvPicPr>
          <p:nvPr/>
        </p:nvPicPr>
        <p:blipFill>
          <a:blip r:embed="rId5"/>
          <a:srcRect/>
          <a:stretch>
            <a:fillRect/>
          </a:stretch>
        </p:blipFill>
        <p:spPr bwMode="auto">
          <a:xfrm>
            <a:off x="4643438" y="642938"/>
            <a:ext cx="4314825" cy="2571750"/>
          </a:xfrm>
          <a:prstGeom prst="rect">
            <a:avLst/>
          </a:prstGeom>
          <a:noFill/>
          <a:ln w="25400">
            <a:solidFill>
              <a:schemeClr val="tx1"/>
            </a:solidFill>
            <a:miter lim="800000"/>
            <a:headEnd/>
            <a:tailEnd/>
          </a:ln>
        </p:spPr>
      </p:pic>
      <p:graphicFrame>
        <p:nvGraphicFramePr>
          <p:cNvPr id="10" name="Table 9"/>
          <p:cNvGraphicFramePr>
            <a:graphicFrameLocks noGrp="1"/>
          </p:cNvGraphicFramePr>
          <p:nvPr/>
        </p:nvGraphicFramePr>
        <p:xfrm>
          <a:off x="1611313" y="3484563"/>
          <a:ext cx="5921375" cy="2944812"/>
        </p:xfrm>
        <a:graphic>
          <a:graphicData uri="http://schemas.openxmlformats.org/drawingml/2006/table">
            <a:tbl>
              <a:tblPr/>
              <a:tblGrid>
                <a:gridCol w="2279015"/>
                <a:gridCol w="723900"/>
                <a:gridCol w="820420"/>
                <a:gridCol w="1077595"/>
                <a:gridCol w="1019175"/>
              </a:tblGrid>
              <a:tr h="443865">
                <a:tc>
                  <a:txBody>
                    <a:bodyPr/>
                    <a:lstStyle/>
                    <a:p>
                      <a:pPr indent="180340" algn="ctr">
                        <a:lnSpc>
                          <a:spcPct val="115000"/>
                        </a:lnSpc>
                        <a:spcAft>
                          <a:spcPts val="0"/>
                        </a:spcAft>
                      </a:pPr>
                      <a:r>
                        <a:rPr lang="es-EC" sz="1200" b="1">
                          <a:latin typeface="Arial"/>
                          <a:ea typeface="Times New Roman"/>
                          <a:cs typeface="Times New Roman"/>
                        </a:rPr>
                        <a:t>Variables de Cambio</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15000"/>
                        </a:lnSpc>
                        <a:spcAft>
                          <a:spcPts val="0"/>
                        </a:spcAft>
                      </a:pPr>
                      <a:r>
                        <a:rPr lang="es-EC" sz="1200" b="1">
                          <a:latin typeface="Arial"/>
                          <a:ea typeface="Times New Roman"/>
                          <a:cs typeface="Times New Roman"/>
                        </a:rPr>
                        <a:t>TIR (%)</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15000"/>
                        </a:lnSpc>
                        <a:spcAft>
                          <a:spcPts val="0"/>
                        </a:spcAft>
                      </a:pPr>
                      <a:r>
                        <a:rPr lang="es-EC" sz="1200" b="1">
                          <a:latin typeface="Arial"/>
                          <a:ea typeface="Times New Roman"/>
                          <a:cs typeface="Times New Roman"/>
                        </a:rPr>
                        <a:t>TER (%)</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15000"/>
                        </a:lnSpc>
                        <a:spcAft>
                          <a:spcPts val="0"/>
                        </a:spcAft>
                      </a:pPr>
                      <a:r>
                        <a:rPr lang="es-EC" sz="1200" b="1">
                          <a:latin typeface="Arial"/>
                          <a:ea typeface="Times New Roman"/>
                          <a:cs typeface="Times New Roman"/>
                        </a:rPr>
                        <a:t>VAN (USD)</a:t>
                      </a:r>
                      <a:endParaRPr lang="es-EC"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15000"/>
                        </a:lnSpc>
                        <a:spcAft>
                          <a:spcPts val="0"/>
                        </a:spcAft>
                      </a:pPr>
                      <a:r>
                        <a:rPr lang="es-EC" sz="1200" b="1">
                          <a:latin typeface="Arial"/>
                          <a:ea typeface="Times New Roman"/>
                          <a:cs typeface="Times New Roman"/>
                        </a:rPr>
                        <a:t>Disposición analítica del proyecto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140335">
                <a:tc>
                  <a:txBody>
                    <a:bodyPr/>
                    <a:lstStyle/>
                    <a:p>
                      <a:pPr indent="180340" algn="ctr">
                        <a:lnSpc>
                          <a:spcPct val="115000"/>
                        </a:lnSpc>
                        <a:spcAft>
                          <a:spcPts val="0"/>
                        </a:spcAft>
                      </a:pPr>
                      <a:r>
                        <a:rPr lang="es-EC" sz="1200">
                          <a:latin typeface="Arial"/>
                          <a:ea typeface="Times New Roman"/>
                          <a:cs typeface="Times New Roman"/>
                        </a:rPr>
                        <a:t>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122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5.93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2363263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+10% PRECIO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46.9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3.47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565749</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-10% PRECIO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43.7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2.94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431903</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-20% PRECIO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41.6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2.6</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364980</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+10% COSTO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45.4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496467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-10% COSTO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45.5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3.24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501185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-20% COSTO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45.5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3.27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503545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(-10%) PRECIO Y (+10%) COSTO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43.7</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2.91</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429544</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Aceptar</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indent="180340" algn="ctr">
                        <a:lnSpc>
                          <a:spcPct val="115000"/>
                        </a:lnSpc>
                        <a:spcAft>
                          <a:spcPts val="0"/>
                        </a:spcAft>
                      </a:pPr>
                      <a:r>
                        <a:rPr lang="es-EC" sz="1200">
                          <a:latin typeface="Arial"/>
                          <a:ea typeface="Times New Roman"/>
                          <a:cs typeface="Times New Roman"/>
                        </a:rPr>
                        <a:t>(-20%) PRECIO Y (+20%) COSTO</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41.5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2.55</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a:latin typeface="Arial"/>
                          <a:ea typeface="Times New Roman"/>
                          <a:cs typeface="Times New Roman"/>
                        </a:rPr>
                        <a:t>360262</a:t>
                      </a:r>
                      <a:endParaRPr lang="es-EC" sz="1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C" sz="1200" dirty="0">
                          <a:latin typeface="Arial"/>
                          <a:ea typeface="Times New Roman"/>
                          <a:cs typeface="Times New Roman"/>
                        </a:rPr>
                        <a:t>Aceptar</a:t>
                      </a:r>
                      <a:endParaRPr lang="es-EC" sz="1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4" descr="04072007011601-Titl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 name="Slide Number Placeholder 3"/>
          <p:cNvSpPr>
            <a:spLocks noGrp="1"/>
          </p:cNvSpPr>
          <p:nvPr>
            <p:ph type="sldNum" sz="quarter" idx="12"/>
          </p:nvPr>
        </p:nvSpPr>
        <p:spPr/>
        <p:txBody>
          <a:bodyPr/>
          <a:lstStyle/>
          <a:p>
            <a:pPr>
              <a:defRPr/>
            </a:pPr>
            <a:fld id="{0D450438-08A0-4943-8232-E147186F38C1}" type="slidenum">
              <a:rPr lang="es-ES"/>
              <a:pPr>
                <a:defRPr/>
              </a:pPr>
              <a:t>36</a:t>
            </a:fld>
            <a:endParaRPr lang="es-ES"/>
          </a:p>
        </p:txBody>
      </p:sp>
      <p:sp>
        <p:nvSpPr>
          <p:cNvPr id="7173" name="Rectangle 2"/>
          <p:cNvSpPr>
            <a:spLocks noChangeArrowheads="1"/>
          </p:cNvSpPr>
          <p:nvPr/>
        </p:nvSpPr>
        <p:spPr bwMode="auto">
          <a:xfrm>
            <a:off x="7086600" y="6400800"/>
            <a:ext cx="1905000" cy="457200"/>
          </a:xfrm>
          <a:prstGeom prst="rect">
            <a:avLst/>
          </a:prstGeom>
          <a:noFill/>
          <a:ln w="9525">
            <a:noFill/>
            <a:miter lim="800000"/>
            <a:headEnd/>
            <a:tailEnd/>
          </a:ln>
        </p:spPr>
        <p:txBody>
          <a:bodyPr wrap="none" anchor="ctr"/>
          <a:lstStyle/>
          <a:p>
            <a:endParaRPr lang="es-ES"/>
          </a:p>
        </p:txBody>
      </p:sp>
      <p:sp>
        <p:nvSpPr>
          <p:cNvPr id="7174" name="Rectangle 3"/>
          <p:cNvSpPr>
            <a:spLocks noChangeArrowheads="1"/>
          </p:cNvSpPr>
          <p:nvPr/>
        </p:nvSpPr>
        <p:spPr bwMode="auto">
          <a:xfrm>
            <a:off x="785813" y="357188"/>
            <a:ext cx="7772400" cy="762000"/>
          </a:xfrm>
          <a:prstGeom prst="rect">
            <a:avLst/>
          </a:prstGeom>
          <a:noFill/>
          <a:ln w="9525">
            <a:noFill/>
            <a:miter lim="800000"/>
            <a:headEnd/>
            <a:tailEnd/>
          </a:ln>
        </p:spPr>
        <p:txBody>
          <a:bodyPr lIns="90488" tIns="44450" rIns="90488" bIns="44450" anchor="b"/>
          <a:lstStyle/>
          <a:p>
            <a:pPr algn="ctr" eaLnBrk="0" hangingPunct="0"/>
            <a:r>
              <a:rPr lang="es-ES_tradnl" sz="3600" b="1" u="sng">
                <a:solidFill>
                  <a:srgbClr val="000000"/>
                </a:solidFill>
                <a:latin typeface="Times New Roman" pitchFamily="18" charset="0"/>
              </a:rPr>
              <a:t>Conclusiones</a:t>
            </a:r>
            <a:endParaRPr lang="es-ES_tradnl" sz="3600" b="1">
              <a:solidFill>
                <a:srgbClr val="000000"/>
              </a:solidFill>
              <a:latin typeface="Times New Roman" pitchFamily="18" charset="0"/>
            </a:endParaRPr>
          </a:p>
        </p:txBody>
      </p:sp>
      <p:sp>
        <p:nvSpPr>
          <p:cNvPr id="7175" name="Rectangle 4"/>
          <p:cNvSpPr>
            <a:spLocks noChangeArrowheads="1"/>
          </p:cNvSpPr>
          <p:nvPr/>
        </p:nvSpPr>
        <p:spPr bwMode="auto">
          <a:xfrm>
            <a:off x="3500438" y="1428750"/>
            <a:ext cx="5214937" cy="3857625"/>
          </a:xfrm>
          <a:prstGeom prst="rect">
            <a:avLst/>
          </a:prstGeom>
          <a:noFill/>
          <a:ln w="9525">
            <a:noFill/>
            <a:miter lim="800000"/>
            <a:headEnd/>
            <a:tailEnd/>
          </a:ln>
        </p:spPr>
        <p:txBody>
          <a:bodyPr lIns="90488" tIns="44450" rIns="90488" bIns="44450"/>
          <a:lstStyle/>
          <a:p>
            <a:pPr algn="just" eaLnBrk="0" hangingPunct="0">
              <a:spcBef>
                <a:spcPct val="20000"/>
              </a:spcBef>
              <a:buClr>
                <a:srgbClr val="666666"/>
              </a:buClr>
              <a:buSzPct val="90000"/>
            </a:pPr>
            <a:r>
              <a:rPr lang="es-ES" sz="2000" i="1">
                <a:latin typeface="Times New Roman" pitchFamily="18" charset="0"/>
                <a:cs typeface="Times New Roman" pitchFamily="18" charset="0"/>
              </a:rPr>
              <a:t>se logró recoger cada uno de los detalles, no solamente de las características del producto que se va a comercializar en este caso sistemas de seguridad para transporte masivo, sino también  aspectos de fondo relacionados al historial del producto en cuanto a la idea de creación que ha  llevado a determinar cuál es el segmento de mercado a los potenciales demandantes de este artículo.  Una vez esquematizado todos los parámetros  se  llegó a determinar el déficit de demanda insatisfecha para este tipo de sistema de seguridad, base fundamental con la que se puede dar  factibilidad al aumento de la cobertura de ventas.</a:t>
            </a:r>
            <a:endParaRPr lang="es-ES_tradnl" sz="2000" i="1">
              <a:solidFill>
                <a:srgbClr val="000000"/>
              </a:solidFill>
              <a:latin typeface="Times New Roman" pitchFamily="18" charset="0"/>
              <a:cs typeface="Times New Roman" pitchFamily="18" charset="0"/>
            </a:endParaRPr>
          </a:p>
        </p:txBody>
      </p:sp>
      <p:graphicFrame>
        <p:nvGraphicFramePr>
          <p:cNvPr id="7170" name="Object 7"/>
          <p:cNvGraphicFramePr>
            <a:graphicFrameLocks noChangeAspect="1"/>
          </p:cNvGraphicFramePr>
          <p:nvPr/>
        </p:nvGraphicFramePr>
        <p:xfrm>
          <a:off x="428625" y="2286000"/>
          <a:ext cx="3124200" cy="2554288"/>
        </p:xfrm>
        <a:graphic>
          <a:graphicData uri="http://schemas.openxmlformats.org/presentationml/2006/ole">
            <p:oleObj spid="_x0000_s7170" name="Imagen" r:id="rId5" imgW="2304720" imgH="1884240" progId="MS_ClipArt_Gallery.2">
              <p:embed/>
            </p:oleObj>
          </a:graphicData>
        </a:graphic>
      </p:graphicFrame>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NDOOO.jpg"/>
          <p:cNvPicPr>
            <a:picLocks noChangeAspect="1"/>
          </p:cNvPicPr>
          <p:nvPr/>
        </p:nvPicPr>
        <p:blipFill>
          <a:blip r:embed="rId3"/>
          <a:stretch>
            <a:fillRect/>
          </a:stretch>
        </p:blipFill>
        <p:spPr>
          <a:xfrm>
            <a:off x="0" y="0"/>
            <a:ext cx="9144000" cy="6858000"/>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1538" name="Rectangle 2"/>
          <p:cNvSpPr>
            <a:spLocks noChangeArrowheads="1"/>
          </p:cNvSpPr>
          <p:nvPr/>
        </p:nvSpPr>
        <p:spPr bwMode="auto">
          <a:xfrm>
            <a:off x="609600" y="2895600"/>
            <a:ext cx="7772400" cy="1143000"/>
          </a:xfrm>
          <a:prstGeom prst="rect">
            <a:avLst/>
          </a:prstGeom>
          <a:noFill/>
          <a:ln w="9525">
            <a:noFill/>
            <a:miter lim="800000"/>
            <a:headEnd/>
            <a:tailEnd/>
          </a:ln>
          <a:effectLst/>
        </p:spPr>
        <p:txBody>
          <a:bodyPr anchor="ctr"/>
          <a:lstStyle/>
          <a:p>
            <a:pPr algn="ctr" eaLnBrk="0" hangingPunct="0">
              <a:defRPr/>
            </a:pPr>
            <a:r>
              <a:rPr lang="es-CL" sz="5400" b="1">
                <a:solidFill>
                  <a:srgbClr val="FFFF00"/>
                </a:solidFill>
                <a:effectLst>
                  <a:outerShdw blurRad="38100" dist="38100" dir="2700000" algn="tl">
                    <a:srgbClr val="000000"/>
                  </a:outerShdw>
                </a:effectLst>
                <a:latin typeface="Times New Roman" pitchFamily="18" charset="0"/>
                <a:cs typeface="Arial" pitchFamily="34" charset="0"/>
              </a:rPr>
              <a:t>FIN</a:t>
            </a:r>
            <a:endParaRPr lang="es-ES" sz="5400" b="1">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38916" name="Line 3"/>
          <p:cNvSpPr>
            <a:spLocks noChangeShapeType="1"/>
          </p:cNvSpPr>
          <p:nvPr/>
        </p:nvSpPr>
        <p:spPr bwMode="auto">
          <a:xfrm>
            <a:off x="609600" y="4191000"/>
            <a:ext cx="8305800" cy="0"/>
          </a:xfrm>
          <a:prstGeom prst="line">
            <a:avLst/>
          </a:prstGeom>
          <a:noFill/>
          <a:ln w="57150">
            <a:solidFill>
              <a:srgbClr val="FFFF00"/>
            </a:solidFill>
            <a:round/>
            <a:headEnd/>
            <a:tailEnd/>
          </a:ln>
        </p:spPr>
        <p:txBody>
          <a:bodyPr/>
          <a:lstStyle/>
          <a:p>
            <a:endParaRPr lang="es-E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9" descr="Title"/>
          <p:cNvPicPr>
            <a:picLocks noChangeAspect="1" noChangeArrowheads="1"/>
          </p:cNvPicPr>
          <p:nvPr/>
        </p:nvPicPr>
        <p:blipFill>
          <a:blip r:embed="rId3"/>
          <a:srcRect/>
          <a:stretch>
            <a:fillRect/>
          </a:stretch>
        </p:blipFill>
        <p:spPr bwMode="auto">
          <a:xfrm>
            <a:off x="0" y="-71438"/>
            <a:ext cx="9144000" cy="6858001"/>
          </a:xfrm>
          <a:prstGeom prst="rect">
            <a:avLst/>
          </a:prstGeom>
          <a:noFill/>
          <a:ln w="9525">
            <a:noFill/>
            <a:miter lim="800000"/>
            <a:headEnd/>
            <a:tailEnd/>
          </a:ln>
        </p:spPr>
      </p:pic>
      <p:sp>
        <p:nvSpPr>
          <p:cNvPr id="6148" name="Content Placeholder 2"/>
          <p:cNvSpPr>
            <a:spLocks noGrp="1"/>
          </p:cNvSpPr>
          <p:nvPr>
            <p:ph idx="1"/>
          </p:nvPr>
        </p:nvSpPr>
        <p:spPr>
          <a:xfrm>
            <a:off x="785813" y="357188"/>
            <a:ext cx="5114925" cy="5626100"/>
          </a:xfrm>
        </p:spPr>
        <p:txBody>
          <a:bodyPr/>
          <a:lstStyle/>
          <a:p>
            <a:pPr algn="ctr" eaLnBrk="1" hangingPunct="1">
              <a:buFont typeface="Arial" pitchFamily="34" charset="0"/>
              <a:buNone/>
              <a:defRPr/>
            </a:pPr>
            <a:endParaRPr lang="es-EC" sz="4000" u="sng" dirty="0" smtClean="0"/>
          </a:p>
          <a:p>
            <a:pPr algn="ctr" eaLnBrk="1" hangingPunct="1">
              <a:buFont typeface="Arial" pitchFamily="34" charset="0"/>
              <a:buNone/>
              <a:defRPr/>
            </a:pPr>
            <a:r>
              <a:rPr lang="es-EC" sz="4000" b="1" u="sng" dirty="0" smtClean="0">
                <a:effectLst>
                  <a:outerShdw blurRad="38100" dist="38100" dir="2700000" algn="tl">
                    <a:srgbClr val="000000">
                      <a:alpha val="43137"/>
                    </a:srgbClr>
                  </a:outerShdw>
                </a:effectLst>
              </a:rPr>
              <a:t>PROBLEMA</a:t>
            </a:r>
          </a:p>
          <a:p>
            <a:pPr algn="ctr" eaLnBrk="1" hangingPunct="1">
              <a:buFont typeface="Arial" pitchFamily="34" charset="0"/>
              <a:buNone/>
              <a:defRPr/>
            </a:pPr>
            <a:endParaRPr lang="es-EC" b="1" u="sng" dirty="0" smtClean="0">
              <a:effectLst>
                <a:outerShdw blurRad="38100" dist="38100" dir="2700000" algn="tl">
                  <a:srgbClr val="000000">
                    <a:alpha val="43137"/>
                  </a:srgbClr>
                </a:outerShdw>
              </a:effectLst>
            </a:endParaRPr>
          </a:p>
          <a:p>
            <a:pPr eaLnBrk="1" hangingPunct="1">
              <a:buFont typeface="Wingdings" pitchFamily="2" charset="2"/>
              <a:buChar char="Ø"/>
              <a:defRPr/>
            </a:pPr>
            <a:r>
              <a:rPr lang="es-EC" dirty="0" smtClean="0"/>
              <a:t>De inseguridad</a:t>
            </a:r>
          </a:p>
          <a:p>
            <a:pPr eaLnBrk="1" hangingPunct="1">
              <a:buFont typeface="Wingdings" pitchFamily="2" charset="2"/>
              <a:buChar char="Ø"/>
              <a:defRPr/>
            </a:pPr>
            <a:r>
              <a:rPr lang="es-EC" dirty="0" smtClean="0"/>
              <a:t>De apoyo</a:t>
            </a:r>
          </a:p>
          <a:p>
            <a:pPr eaLnBrk="1" hangingPunct="1">
              <a:buFont typeface="Wingdings" pitchFamily="2" charset="2"/>
              <a:buChar char="Ø"/>
              <a:defRPr/>
            </a:pPr>
            <a:r>
              <a:rPr lang="es-EC" dirty="0" smtClean="0"/>
              <a:t>De comunicación</a:t>
            </a:r>
          </a:p>
          <a:p>
            <a:pPr eaLnBrk="1" hangingPunct="1">
              <a:buFont typeface="Wingdings" pitchFamily="2" charset="2"/>
              <a:buChar char="Ø"/>
              <a:defRPr/>
            </a:pPr>
            <a:r>
              <a:rPr lang="es-EC" dirty="0" smtClean="0"/>
              <a:t>De competencia</a:t>
            </a:r>
          </a:p>
          <a:p>
            <a:pPr eaLnBrk="1" hangingPunct="1">
              <a:buFont typeface="Wingdings" pitchFamily="2" charset="2"/>
              <a:buChar char="Ø"/>
              <a:defRPr/>
            </a:pPr>
            <a:r>
              <a:rPr lang="es-EC" dirty="0" smtClean="0"/>
              <a:t>De precio</a:t>
            </a:r>
          </a:p>
        </p:txBody>
      </p:sp>
      <p:grpSp>
        <p:nvGrpSpPr>
          <p:cNvPr id="12292" name="Group 25"/>
          <p:cNvGrpSpPr>
            <a:grpSpLocks/>
          </p:cNvGrpSpPr>
          <p:nvPr/>
        </p:nvGrpSpPr>
        <p:grpSpPr bwMode="auto">
          <a:xfrm>
            <a:off x="6215063" y="2332038"/>
            <a:ext cx="1449387" cy="2193925"/>
            <a:chOff x="4324" y="2016"/>
            <a:chExt cx="913" cy="1383"/>
          </a:xfrm>
        </p:grpSpPr>
        <p:sp>
          <p:nvSpPr>
            <p:cNvPr id="12293" name="Freeform 26"/>
            <p:cNvSpPr>
              <a:spLocks/>
            </p:cNvSpPr>
            <p:nvPr/>
          </p:nvSpPr>
          <p:spPr bwMode="auto">
            <a:xfrm>
              <a:off x="4324" y="2439"/>
              <a:ext cx="358" cy="471"/>
            </a:xfrm>
            <a:custGeom>
              <a:avLst/>
              <a:gdLst>
                <a:gd name="T0" fmla="*/ 189 w 358"/>
                <a:gd name="T1" fmla="*/ 70 h 471"/>
                <a:gd name="T2" fmla="*/ 226 w 358"/>
                <a:gd name="T3" fmla="*/ 40 h 471"/>
                <a:gd name="T4" fmla="*/ 276 w 358"/>
                <a:gd name="T5" fmla="*/ 11 h 471"/>
                <a:gd name="T6" fmla="*/ 313 w 358"/>
                <a:gd name="T7" fmla="*/ 0 h 471"/>
                <a:gd name="T8" fmla="*/ 357 w 358"/>
                <a:gd name="T9" fmla="*/ 1 h 471"/>
                <a:gd name="T10" fmla="*/ 357 w 358"/>
                <a:gd name="T11" fmla="*/ 29 h 471"/>
                <a:gd name="T12" fmla="*/ 335 w 358"/>
                <a:gd name="T13" fmla="*/ 52 h 471"/>
                <a:gd name="T14" fmla="*/ 294 w 358"/>
                <a:gd name="T15" fmla="*/ 70 h 471"/>
                <a:gd name="T16" fmla="*/ 192 w 358"/>
                <a:gd name="T17" fmla="*/ 106 h 471"/>
                <a:gd name="T18" fmla="*/ 94 w 358"/>
                <a:gd name="T19" fmla="*/ 151 h 471"/>
                <a:gd name="T20" fmla="*/ 52 w 358"/>
                <a:gd name="T21" fmla="*/ 162 h 471"/>
                <a:gd name="T22" fmla="*/ 38 w 358"/>
                <a:gd name="T23" fmla="*/ 179 h 471"/>
                <a:gd name="T24" fmla="*/ 52 w 358"/>
                <a:gd name="T25" fmla="*/ 197 h 471"/>
                <a:gd name="T26" fmla="*/ 138 w 358"/>
                <a:gd name="T27" fmla="*/ 262 h 471"/>
                <a:gd name="T28" fmla="*/ 177 w 358"/>
                <a:gd name="T29" fmla="*/ 284 h 471"/>
                <a:gd name="T30" fmla="*/ 234 w 358"/>
                <a:gd name="T31" fmla="*/ 321 h 471"/>
                <a:gd name="T32" fmla="*/ 294 w 358"/>
                <a:gd name="T33" fmla="*/ 355 h 471"/>
                <a:gd name="T34" fmla="*/ 290 w 358"/>
                <a:gd name="T35" fmla="*/ 373 h 471"/>
                <a:gd name="T36" fmla="*/ 247 w 358"/>
                <a:gd name="T37" fmla="*/ 379 h 471"/>
                <a:gd name="T38" fmla="*/ 182 w 358"/>
                <a:gd name="T39" fmla="*/ 379 h 471"/>
                <a:gd name="T40" fmla="*/ 140 w 358"/>
                <a:gd name="T41" fmla="*/ 396 h 471"/>
                <a:gd name="T42" fmla="*/ 126 w 358"/>
                <a:gd name="T43" fmla="*/ 441 h 471"/>
                <a:gd name="T44" fmla="*/ 126 w 358"/>
                <a:gd name="T45" fmla="*/ 464 h 471"/>
                <a:gd name="T46" fmla="*/ 108 w 358"/>
                <a:gd name="T47" fmla="*/ 470 h 471"/>
                <a:gd name="T48" fmla="*/ 82 w 358"/>
                <a:gd name="T49" fmla="*/ 449 h 471"/>
                <a:gd name="T50" fmla="*/ 87 w 358"/>
                <a:gd name="T51" fmla="*/ 411 h 471"/>
                <a:gd name="T52" fmla="*/ 111 w 358"/>
                <a:gd name="T53" fmla="*/ 385 h 471"/>
                <a:gd name="T54" fmla="*/ 160 w 358"/>
                <a:gd name="T55" fmla="*/ 361 h 471"/>
                <a:gd name="T56" fmla="*/ 213 w 358"/>
                <a:gd name="T57" fmla="*/ 350 h 471"/>
                <a:gd name="T58" fmla="*/ 218 w 358"/>
                <a:gd name="T59" fmla="*/ 338 h 471"/>
                <a:gd name="T60" fmla="*/ 192 w 358"/>
                <a:gd name="T61" fmla="*/ 315 h 471"/>
                <a:gd name="T62" fmla="*/ 80 w 358"/>
                <a:gd name="T63" fmla="*/ 257 h 471"/>
                <a:gd name="T64" fmla="*/ 45 w 358"/>
                <a:gd name="T65" fmla="*/ 234 h 471"/>
                <a:gd name="T66" fmla="*/ 14 w 358"/>
                <a:gd name="T67" fmla="*/ 203 h 471"/>
                <a:gd name="T68" fmla="*/ 0 w 358"/>
                <a:gd name="T69" fmla="*/ 168 h 471"/>
                <a:gd name="T70" fmla="*/ 9 w 358"/>
                <a:gd name="T71" fmla="*/ 146 h 471"/>
                <a:gd name="T72" fmla="*/ 65 w 358"/>
                <a:gd name="T73" fmla="*/ 133 h 471"/>
                <a:gd name="T74" fmla="*/ 133 w 358"/>
                <a:gd name="T75" fmla="*/ 110 h 471"/>
                <a:gd name="T76" fmla="*/ 177 w 358"/>
                <a:gd name="T77" fmla="*/ 86 h 471"/>
                <a:gd name="T78" fmla="*/ 189 w 358"/>
                <a:gd name="T79" fmla="*/ 70 h 4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8"/>
                <a:gd name="T121" fmla="*/ 0 h 471"/>
                <a:gd name="T122" fmla="*/ 358 w 358"/>
                <a:gd name="T123" fmla="*/ 471 h 4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8" h="471">
                  <a:moveTo>
                    <a:pt x="189" y="70"/>
                  </a:moveTo>
                  <a:lnTo>
                    <a:pt x="226" y="40"/>
                  </a:lnTo>
                  <a:lnTo>
                    <a:pt x="276" y="11"/>
                  </a:lnTo>
                  <a:lnTo>
                    <a:pt x="313" y="0"/>
                  </a:lnTo>
                  <a:lnTo>
                    <a:pt x="357" y="1"/>
                  </a:lnTo>
                  <a:lnTo>
                    <a:pt x="357" y="29"/>
                  </a:lnTo>
                  <a:lnTo>
                    <a:pt x="335" y="52"/>
                  </a:lnTo>
                  <a:lnTo>
                    <a:pt x="294" y="70"/>
                  </a:lnTo>
                  <a:lnTo>
                    <a:pt x="192" y="106"/>
                  </a:lnTo>
                  <a:lnTo>
                    <a:pt x="94" y="151"/>
                  </a:lnTo>
                  <a:lnTo>
                    <a:pt x="52" y="162"/>
                  </a:lnTo>
                  <a:lnTo>
                    <a:pt x="38" y="179"/>
                  </a:lnTo>
                  <a:lnTo>
                    <a:pt x="52" y="197"/>
                  </a:lnTo>
                  <a:lnTo>
                    <a:pt x="138" y="262"/>
                  </a:lnTo>
                  <a:lnTo>
                    <a:pt x="177" y="284"/>
                  </a:lnTo>
                  <a:lnTo>
                    <a:pt x="234" y="321"/>
                  </a:lnTo>
                  <a:lnTo>
                    <a:pt x="294" y="355"/>
                  </a:lnTo>
                  <a:lnTo>
                    <a:pt x="290" y="373"/>
                  </a:lnTo>
                  <a:lnTo>
                    <a:pt x="247" y="379"/>
                  </a:lnTo>
                  <a:lnTo>
                    <a:pt x="182" y="379"/>
                  </a:lnTo>
                  <a:lnTo>
                    <a:pt x="140" y="396"/>
                  </a:lnTo>
                  <a:lnTo>
                    <a:pt x="126" y="441"/>
                  </a:lnTo>
                  <a:lnTo>
                    <a:pt x="126" y="464"/>
                  </a:lnTo>
                  <a:lnTo>
                    <a:pt x="108" y="470"/>
                  </a:lnTo>
                  <a:lnTo>
                    <a:pt x="82" y="449"/>
                  </a:lnTo>
                  <a:lnTo>
                    <a:pt x="87" y="411"/>
                  </a:lnTo>
                  <a:lnTo>
                    <a:pt x="111" y="385"/>
                  </a:lnTo>
                  <a:lnTo>
                    <a:pt x="160" y="361"/>
                  </a:lnTo>
                  <a:lnTo>
                    <a:pt x="213" y="350"/>
                  </a:lnTo>
                  <a:lnTo>
                    <a:pt x="218" y="338"/>
                  </a:lnTo>
                  <a:lnTo>
                    <a:pt x="192" y="315"/>
                  </a:lnTo>
                  <a:lnTo>
                    <a:pt x="80" y="257"/>
                  </a:lnTo>
                  <a:lnTo>
                    <a:pt x="45" y="234"/>
                  </a:lnTo>
                  <a:lnTo>
                    <a:pt x="14" y="203"/>
                  </a:lnTo>
                  <a:lnTo>
                    <a:pt x="0" y="168"/>
                  </a:lnTo>
                  <a:lnTo>
                    <a:pt x="9" y="146"/>
                  </a:lnTo>
                  <a:lnTo>
                    <a:pt x="65" y="133"/>
                  </a:lnTo>
                  <a:lnTo>
                    <a:pt x="133" y="110"/>
                  </a:lnTo>
                  <a:lnTo>
                    <a:pt x="177" y="86"/>
                  </a:lnTo>
                  <a:lnTo>
                    <a:pt x="189" y="70"/>
                  </a:lnTo>
                </a:path>
              </a:pathLst>
            </a:custGeom>
            <a:solidFill>
              <a:srgbClr val="000000"/>
            </a:solidFill>
            <a:ln w="9525" cap="rnd">
              <a:noFill/>
              <a:round/>
              <a:headEnd type="none" w="sm" len="sm"/>
              <a:tailEnd type="none" w="sm" len="sm"/>
            </a:ln>
          </p:spPr>
          <p:txBody>
            <a:bodyPr/>
            <a:lstStyle/>
            <a:p>
              <a:endParaRPr lang="es-ES"/>
            </a:p>
          </p:txBody>
        </p:sp>
        <p:sp>
          <p:nvSpPr>
            <p:cNvPr id="12294" name="Freeform 27"/>
            <p:cNvSpPr>
              <a:spLocks/>
            </p:cNvSpPr>
            <p:nvPr/>
          </p:nvSpPr>
          <p:spPr bwMode="auto">
            <a:xfrm>
              <a:off x="4641" y="2418"/>
              <a:ext cx="251" cy="452"/>
            </a:xfrm>
            <a:custGeom>
              <a:avLst/>
              <a:gdLst>
                <a:gd name="T0" fmla="*/ 53 w 251"/>
                <a:gd name="T1" fmla="*/ 34 h 452"/>
                <a:gd name="T2" fmla="*/ 75 w 251"/>
                <a:gd name="T3" fmla="*/ 5 h 452"/>
                <a:gd name="T4" fmla="*/ 102 w 251"/>
                <a:gd name="T5" fmla="*/ 0 h 452"/>
                <a:gd name="T6" fmla="*/ 139 w 251"/>
                <a:gd name="T7" fmla="*/ 0 h 452"/>
                <a:gd name="T8" fmla="*/ 185 w 251"/>
                <a:gd name="T9" fmla="*/ 21 h 452"/>
                <a:gd name="T10" fmla="*/ 214 w 251"/>
                <a:gd name="T11" fmla="*/ 67 h 452"/>
                <a:gd name="T12" fmla="*/ 236 w 251"/>
                <a:gd name="T13" fmla="*/ 127 h 452"/>
                <a:gd name="T14" fmla="*/ 250 w 251"/>
                <a:gd name="T15" fmla="*/ 189 h 452"/>
                <a:gd name="T16" fmla="*/ 250 w 251"/>
                <a:gd name="T17" fmla="*/ 272 h 452"/>
                <a:gd name="T18" fmla="*/ 222 w 251"/>
                <a:gd name="T19" fmla="*/ 363 h 452"/>
                <a:gd name="T20" fmla="*/ 183 w 251"/>
                <a:gd name="T21" fmla="*/ 417 h 452"/>
                <a:gd name="T22" fmla="*/ 131 w 251"/>
                <a:gd name="T23" fmla="*/ 444 h 452"/>
                <a:gd name="T24" fmla="*/ 83 w 251"/>
                <a:gd name="T25" fmla="*/ 451 h 452"/>
                <a:gd name="T26" fmla="*/ 46 w 251"/>
                <a:gd name="T27" fmla="*/ 433 h 452"/>
                <a:gd name="T28" fmla="*/ 17 w 251"/>
                <a:gd name="T29" fmla="*/ 411 h 452"/>
                <a:gd name="T30" fmla="*/ 9 w 251"/>
                <a:gd name="T31" fmla="*/ 377 h 452"/>
                <a:gd name="T32" fmla="*/ 0 w 251"/>
                <a:gd name="T33" fmla="*/ 311 h 452"/>
                <a:gd name="T34" fmla="*/ 7 w 251"/>
                <a:gd name="T35" fmla="*/ 230 h 452"/>
                <a:gd name="T36" fmla="*/ 28 w 251"/>
                <a:gd name="T37" fmla="*/ 145 h 452"/>
                <a:gd name="T38" fmla="*/ 43 w 251"/>
                <a:gd name="T39" fmla="*/ 84 h 452"/>
                <a:gd name="T40" fmla="*/ 53 w 251"/>
                <a:gd name="T41" fmla="*/ 34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452"/>
                <a:gd name="T65" fmla="*/ 251 w 251"/>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452">
                  <a:moveTo>
                    <a:pt x="53" y="34"/>
                  </a:moveTo>
                  <a:lnTo>
                    <a:pt x="75" y="5"/>
                  </a:lnTo>
                  <a:lnTo>
                    <a:pt x="102" y="0"/>
                  </a:lnTo>
                  <a:lnTo>
                    <a:pt x="139" y="0"/>
                  </a:lnTo>
                  <a:lnTo>
                    <a:pt x="185" y="21"/>
                  </a:lnTo>
                  <a:lnTo>
                    <a:pt x="214" y="67"/>
                  </a:lnTo>
                  <a:lnTo>
                    <a:pt x="236" y="127"/>
                  </a:lnTo>
                  <a:lnTo>
                    <a:pt x="250" y="189"/>
                  </a:lnTo>
                  <a:lnTo>
                    <a:pt x="250" y="272"/>
                  </a:lnTo>
                  <a:lnTo>
                    <a:pt x="222" y="363"/>
                  </a:lnTo>
                  <a:lnTo>
                    <a:pt x="183" y="417"/>
                  </a:lnTo>
                  <a:lnTo>
                    <a:pt x="131" y="444"/>
                  </a:lnTo>
                  <a:lnTo>
                    <a:pt x="83" y="451"/>
                  </a:lnTo>
                  <a:lnTo>
                    <a:pt x="46" y="433"/>
                  </a:lnTo>
                  <a:lnTo>
                    <a:pt x="17" y="411"/>
                  </a:lnTo>
                  <a:lnTo>
                    <a:pt x="9" y="377"/>
                  </a:lnTo>
                  <a:lnTo>
                    <a:pt x="0" y="311"/>
                  </a:lnTo>
                  <a:lnTo>
                    <a:pt x="7" y="230"/>
                  </a:lnTo>
                  <a:lnTo>
                    <a:pt x="28" y="145"/>
                  </a:lnTo>
                  <a:lnTo>
                    <a:pt x="43" y="84"/>
                  </a:lnTo>
                  <a:lnTo>
                    <a:pt x="53" y="34"/>
                  </a:lnTo>
                </a:path>
              </a:pathLst>
            </a:custGeom>
            <a:solidFill>
              <a:srgbClr val="000000"/>
            </a:solidFill>
            <a:ln w="9525" cap="rnd">
              <a:noFill/>
              <a:round/>
              <a:headEnd type="none" w="sm" len="sm"/>
              <a:tailEnd type="none" w="sm" len="sm"/>
            </a:ln>
          </p:spPr>
          <p:txBody>
            <a:bodyPr/>
            <a:lstStyle/>
            <a:p>
              <a:endParaRPr lang="es-ES"/>
            </a:p>
          </p:txBody>
        </p:sp>
        <p:sp>
          <p:nvSpPr>
            <p:cNvPr id="12295" name="Freeform 28"/>
            <p:cNvSpPr>
              <a:spLocks/>
            </p:cNvSpPr>
            <p:nvPr/>
          </p:nvSpPr>
          <p:spPr bwMode="auto">
            <a:xfrm>
              <a:off x="4710" y="2810"/>
              <a:ext cx="147" cy="589"/>
            </a:xfrm>
            <a:custGeom>
              <a:avLst/>
              <a:gdLst>
                <a:gd name="T0" fmla="*/ 70 w 147"/>
                <a:gd name="T1" fmla="*/ 104 h 589"/>
                <a:gd name="T2" fmla="*/ 50 w 147"/>
                <a:gd name="T3" fmla="*/ 65 h 589"/>
                <a:gd name="T4" fmla="*/ 50 w 147"/>
                <a:gd name="T5" fmla="*/ 22 h 589"/>
                <a:gd name="T6" fmla="*/ 78 w 147"/>
                <a:gd name="T7" fmla="*/ 0 h 589"/>
                <a:gd name="T8" fmla="*/ 109 w 147"/>
                <a:gd name="T9" fmla="*/ 11 h 589"/>
                <a:gd name="T10" fmla="*/ 131 w 147"/>
                <a:gd name="T11" fmla="*/ 52 h 589"/>
                <a:gd name="T12" fmla="*/ 142 w 147"/>
                <a:gd name="T13" fmla="*/ 121 h 589"/>
                <a:gd name="T14" fmla="*/ 146 w 147"/>
                <a:gd name="T15" fmla="*/ 208 h 589"/>
                <a:gd name="T16" fmla="*/ 138 w 147"/>
                <a:gd name="T17" fmla="*/ 284 h 589"/>
                <a:gd name="T18" fmla="*/ 124 w 147"/>
                <a:gd name="T19" fmla="*/ 365 h 589"/>
                <a:gd name="T20" fmla="*/ 124 w 147"/>
                <a:gd name="T21" fmla="*/ 463 h 589"/>
                <a:gd name="T22" fmla="*/ 142 w 147"/>
                <a:gd name="T23" fmla="*/ 504 h 589"/>
                <a:gd name="T24" fmla="*/ 135 w 147"/>
                <a:gd name="T25" fmla="*/ 523 h 589"/>
                <a:gd name="T26" fmla="*/ 102 w 147"/>
                <a:gd name="T27" fmla="*/ 529 h 589"/>
                <a:gd name="T28" fmla="*/ 65 w 147"/>
                <a:gd name="T29" fmla="*/ 556 h 589"/>
                <a:gd name="T30" fmla="*/ 48 w 147"/>
                <a:gd name="T31" fmla="*/ 579 h 589"/>
                <a:gd name="T32" fmla="*/ 7 w 147"/>
                <a:gd name="T33" fmla="*/ 588 h 589"/>
                <a:gd name="T34" fmla="*/ 0 w 147"/>
                <a:gd name="T35" fmla="*/ 562 h 589"/>
                <a:gd name="T36" fmla="*/ 14 w 147"/>
                <a:gd name="T37" fmla="*/ 540 h 589"/>
                <a:gd name="T38" fmla="*/ 65 w 147"/>
                <a:gd name="T39" fmla="*/ 523 h 589"/>
                <a:gd name="T40" fmla="*/ 102 w 147"/>
                <a:gd name="T41" fmla="*/ 510 h 589"/>
                <a:gd name="T42" fmla="*/ 113 w 147"/>
                <a:gd name="T43" fmla="*/ 498 h 589"/>
                <a:gd name="T44" fmla="*/ 99 w 147"/>
                <a:gd name="T45" fmla="*/ 465 h 589"/>
                <a:gd name="T46" fmla="*/ 87 w 147"/>
                <a:gd name="T47" fmla="*/ 400 h 589"/>
                <a:gd name="T48" fmla="*/ 85 w 147"/>
                <a:gd name="T49" fmla="*/ 320 h 589"/>
                <a:gd name="T50" fmla="*/ 87 w 147"/>
                <a:gd name="T51" fmla="*/ 268 h 589"/>
                <a:gd name="T52" fmla="*/ 92 w 147"/>
                <a:gd name="T53" fmla="*/ 197 h 589"/>
                <a:gd name="T54" fmla="*/ 85 w 147"/>
                <a:gd name="T55" fmla="*/ 133 h 589"/>
                <a:gd name="T56" fmla="*/ 70 w 147"/>
                <a:gd name="T57" fmla="*/ 104 h 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89"/>
                <a:gd name="T89" fmla="*/ 147 w 147"/>
                <a:gd name="T90" fmla="*/ 589 h 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89">
                  <a:moveTo>
                    <a:pt x="70" y="104"/>
                  </a:moveTo>
                  <a:lnTo>
                    <a:pt x="50" y="65"/>
                  </a:lnTo>
                  <a:lnTo>
                    <a:pt x="50" y="22"/>
                  </a:lnTo>
                  <a:lnTo>
                    <a:pt x="78" y="0"/>
                  </a:lnTo>
                  <a:lnTo>
                    <a:pt x="109" y="11"/>
                  </a:lnTo>
                  <a:lnTo>
                    <a:pt x="131" y="52"/>
                  </a:lnTo>
                  <a:lnTo>
                    <a:pt x="142" y="121"/>
                  </a:lnTo>
                  <a:lnTo>
                    <a:pt x="146" y="208"/>
                  </a:lnTo>
                  <a:lnTo>
                    <a:pt x="138" y="284"/>
                  </a:lnTo>
                  <a:lnTo>
                    <a:pt x="124" y="365"/>
                  </a:lnTo>
                  <a:lnTo>
                    <a:pt x="124" y="463"/>
                  </a:lnTo>
                  <a:lnTo>
                    <a:pt x="142" y="504"/>
                  </a:lnTo>
                  <a:lnTo>
                    <a:pt x="135" y="523"/>
                  </a:lnTo>
                  <a:lnTo>
                    <a:pt x="102" y="529"/>
                  </a:lnTo>
                  <a:lnTo>
                    <a:pt x="65" y="556"/>
                  </a:lnTo>
                  <a:lnTo>
                    <a:pt x="48" y="579"/>
                  </a:lnTo>
                  <a:lnTo>
                    <a:pt x="7" y="588"/>
                  </a:lnTo>
                  <a:lnTo>
                    <a:pt x="0" y="562"/>
                  </a:lnTo>
                  <a:lnTo>
                    <a:pt x="14" y="540"/>
                  </a:lnTo>
                  <a:lnTo>
                    <a:pt x="65" y="523"/>
                  </a:lnTo>
                  <a:lnTo>
                    <a:pt x="102" y="510"/>
                  </a:lnTo>
                  <a:lnTo>
                    <a:pt x="113" y="498"/>
                  </a:lnTo>
                  <a:lnTo>
                    <a:pt x="99" y="465"/>
                  </a:lnTo>
                  <a:lnTo>
                    <a:pt x="87" y="400"/>
                  </a:lnTo>
                  <a:lnTo>
                    <a:pt x="85" y="320"/>
                  </a:lnTo>
                  <a:lnTo>
                    <a:pt x="87" y="268"/>
                  </a:lnTo>
                  <a:lnTo>
                    <a:pt x="92" y="197"/>
                  </a:lnTo>
                  <a:lnTo>
                    <a:pt x="85" y="133"/>
                  </a:lnTo>
                  <a:lnTo>
                    <a:pt x="70" y="104"/>
                  </a:lnTo>
                </a:path>
              </a:pathLst>
            </a:custGeom>
            <a:solidFill>
              <a:srgbClr val="000000"/>
            </a:solidFill>
            <a:ln w="9525" cap="rnd">
              <a:noFill/>
              <a:round/>
              <a:headEnd type="none" w="sm" len="sm"/>
              <a:tailEnd type="none" w="sm" len="sm"/>
            </a:ln>
          </p:spPr>
          <p:txBody>
            <a:bodyPr/>
            <a:lstStyle/>
            <a:p>
              <a:endParaRPr lang="es-ES"/>
            </a:p>
          </p:txBody>
        </p:sp>
        <p:sp>
          <p:nvSpPr>
            <p:cNvPr id="12296" name="Freeform 29"/>
            <p:cNvSpPr>
              <a:spLocks/>
            </p:cNvSpPr>
            <p:nvPr/>
          </p:nvSpPr>
          <p:spPr bwMode="auto">
            <a:xfrm>
              <a:off x="4507" y="2811"/>
              <a:ext cx="227" cy="587"/>
            </a:xfrm>
            <a:custGeom>
              <a:avLst/>
              <a:gdLst>
                <a:gd name="T0" fmla="*/ 138 w 227"/>
                <a:gd name="T1" fmla="*/ 53 h 587"/>
                <a:gd name="T2" fmla="*/ 162 w 227"/>
                <a:gd name="T3" fmla="*/ 17 h 587"/>
                <a:gd name="T4" fmla="*/ 192 w 227"/>
                <a:gd name="T5" fmla="*/ 0 h 587"/>
                <a:gd name="T6" fmla="*/ 226 w 227"/>
                <a:gd name="T7" fmla="*/ 11 h 587"/>
                <a:gd name="T8" fmla="*/ 221 w 227"/>
                <a:gd name="T9" fmla="*/ 45 h 587"/>
                <a:gd name="T10" fmla="*/ 199 w 227"/>
                <a:gd name="T11" fmla="*/ 71 h 587"/>
                <a:gd name="T12" fmla="*/ 155 w 227"/>
                <a:gd name="T13" fmla="*/ 133 h 587"/>
                <a:gd name="T14" fmla="*/ 127 w 227"/>
                <a:gd name="T15" fmla="*/ 192 h 587"/>
                <a:gd name="T16" fmla="*/ 109 w 227"/>
                <a:gd name="T17" fmla="*/ 256 h 587"/>
                <a:gd name="T18" fmla="*/ 112 w 227"/>
                <a:gd name="T19" fmla="*/ 318 h 587"/>
                <a:gd name="T20" fmla="*/ 138 w 227"/>
                <a:gd name="T21" fmla="*/ 401 h 587"/>
                <a:gd name="T22" fmla="*/ 161 w 227"/>
                <a:gd name="T23" fmla="*/ 481 h 587"/>
                <a:gd name="T24" fmla="*/ 192 w 227"/>
                <a:gd name="T25" fmla="*/ 515 h 587"/>
                <a:gd name="T26" fmla="*/ 190 w 227"/>
                <a:gd name="T27" fmla="*/ 535 h 587"/>
                <a:gd name="T28" fmla="*/ 162 w 227"/>
                <a:gd name="T29" fmla="*/ 545 h 587"/>
                <a:gd name="T30" fmla="*/ 102 w 227"/>
                <a:gd name="T31" fmla="*/ 552 h 587"/>
                <a:gd name="T32" fmla="*/ 59 w 227"/>
                <a:gd name="T33" fmla="*/ 574 h 587"/>
                <a:gd name="T34" fmla="*/ 36 w 227"/>
                <a:gd name="T35" fmla="*/ 586 h 587"/>
                <a:gd name="T36" fmla="*/ 0 w 227"/>
                <a:gd name="T37" fmla="*/ 558 h 587"/>
                <a:gd name="T38" fmla="*/ 7 w 227"/>
                <a:gd name="T39" fmla="*/ 541 h 587"/>
                <a:gd name="T40" fmla="*/ 43 w 227"/>
                <a:gd name="T41" fmla="*/ 529 h 587"/>
                <a:gd name="T42" fmla="*/ 90 w 227"/>
                <a:gd name="T43" fmla="*/ 523 h 587"/>
                <a:gd name="T44" fmla="*/ 134 w 227"/>
                <a:gd name="T45" fmla="*/ 523 h 587"/>
                <a:gd name="T46" fmla="*/ 141 w 227"/>
                <a:gd name="T47" fmla="*/ 512 h 587"/>
                <a:gd name="T48" fmla="*/ 134 w 227"/>
                <a:gd name="T49" fmla="*/ 492 h 587"/>
                <a:gd name="T50" fmla="*/ 97 w 227"/>
                <a:gd name="T51" fmla="*/ 417 h 587"/>
                <a:gd name="T52" fmla="*/ 73 w 227"/>
                <a:gd name="T53" fmla="*/ 343 h 587"/>
                <a:gd name="T54" fmla="*/ 60 w 227"/>
                <a:gd name="T55" fmla="*/ 290 h 587"/>
                <a:gd name="T56" fmla="*/ 59 w 227"/>
                <a:gd name="T57" fmla="*/ 239 h 587"/>
                <a:gd name="T58" fmla="*/ 67 w 227"/>
                <a:gd name="T59" fmla="*/ 190 h 587"/>
                <a:gd name="T60" fmla="*/ 90 w 227"/>
                <a:gd name="T61" fmla="*/ 140 h 587"/>
                <a:gd name="T62" fmla="*/ 123 w 227"/>
                <a:gd name="T63" fmla="*/ 75 h 587"/>
                <a:gd name="T64" fmla="*/ 138 w 227"/>
                <a:gd name="T65" fmla="*/ 53 h 5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587"/>
                <a:gd name="T101" fmla="*/ 227 w 227"/>
                <a:gd name="T102" fmla="*/ 587 h 5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587">
                  <a:moveTo>
                    <a:pt x="138" y="53"/>
                  </a:moveTo>
                  <a:lnTo>
                    <a:pt x="162" y="17"/>
                  </a:lnTo>
                  <a:lnTo>
                    <a:pt x="192" y="0"/>
                  </a:lnTo>
                  <a:lnTo>
                    <a:pt x="226" y="11"/>
                  </a:lnTo>
                  <a:lnTo>
                    <a:pt x="221" y="45"/>
                  </a:lnTo>
                  <a:lnTo>
                    <a:pt x="199" y="71"/>
                  </a:lnTo>
                  <a:lnTo>
                    <a:pt x="155" y="133"/>
                  </a:lnTo>
                  <a:lnTo>
                    <a:pt x="127" y="192"/>
                  </a:lnTo>
                  <a:lnTo>
                    <a:pt x="109" y="256"/>
                  </a:lnTo>
                  <a:lnTo>
                    <a:pt x="112" y="318"/>
                  </a:lnTo>
                  <a:lnTo>
                    <a:pt x="138" y="401"/>
                  </a:lnTo>
                  <a:lnTo>
                    <a:pt x="161" y="481"/>
                  </a:lnTo>
                  <a:lnTo>
                    <a:pt x="192" y="515"/>
                  </a:lnTo>
                  <a:lnTo>
                    <a:pt x="190" y="535"/>
                  </a:lnTo>
                  <a:lnTo>
                    <a:pt x="162" y="545"/>
                  </a:lnTo>
                  <a:lnTo>
                    <a:pt x="102" y="552"/>
                  </a:lnTo>
                  <a:lnTo>
                    <a:pt x="59" y="574"/>
                  </a:lnTo>
                  <a:lnTo>
                    <a:pt x="36" y="586"/>
                  </a:lnTo>
                  <a:lnTo>
                    <a:pt x="0" y="558"/>
                  </a:lnTo>
                  <a:lnTo>
                    <a:pt x="7" y="541"/>
                  </a:lnTo>
                  <a:lnTo>
                    <a:pt x="43" y="529"/>
                  </a:lnTo>
                  <a:lnTo>
                    <a:pt x="90" y="523"/>
                  </a:lnTo>
                  <a:lnTo>
                    <a:pt x="134" y="523"/>
                  </a:lnTo>
                  <a:lnTo>
                    <a:pt x="141" y="512"/>
                  </a:lnTo>
                  <a:lnTo>
                    <a:pt x="134" y="492"/>
                  </a:lnTo>
                  <a:lnTo>
                    <a:pt x="97" y="417"/>
                  </a:lnTo>
                  <a:lnTo>
                    <a:pt x="73" y="343"/>
                  </a:lnTo>
                  <a:lnTo>
                    <a:pt x="60" y="290"/>
                  </a:lnTo>
                  <a:lnTo>
                    <a:pt x="59" y="239"/>
                  </a:lnTo>
                  <a:lnTo>
                    <a:pt x="67" y="190"/>
                  </a:lnTo>
                  <a:lnTo>
                    <a:pt x="90" y="140"/>
                  </a:lnTo>
                  <a:lnTo>
                    <a:pt x="123" y="75"/>
                  </a:lnTo>
                  <a:lnTo>
                    <a:pt x="138" y="53"/>
                  </a:lnTo>
                </a:path>
              </a:pathLst>
            </a:custGeom>
            <a:solidFill>
              <a:srgbClr val="000000"/>
            </a:solidFill>
            <a:ln w="9525" cap="rnd">
              <a:noFill/>
              <a:round/>
              <a:headEnd type="none" w="sm" len="sm"/>
              <a:tailEnd type="none" w="sm" len="sm"/>
            </a:ln>
          </p:spPr>
          <p:txBody>
            <a:bodyPr/>
            <a:lstStyle/>
            <a:p>
              <a:endParaRPr lang="es-ES"/>
            </a:p>
          </p:txBody>
        </p:sp>
        <p:sp>
          <p:nvSpPr>
            <p:cNvPr id="12297" name="Freeform 30"/>
            <p:cNvSpPr>
              <a:spLocks/>
            </p:cNvSpPr>
            <p:nvPr/>
          </p:nvSpPr>
          <p:spPr bwMode="auto">
            <a:xfrm>
              <a:off x="4552" y="2081"/>
              <a:ext cx="291" cy="307"/>
            </a:xfrm>
            <a:custGeom>
              <a:avLst/>
              <a:gdLst>
                <a:gd name="T0" fmla="*/ 105 w 291"/>
                <a:gd name="T1" fmla="*/ 255 h 307"/>
                <a:gd name="T2" fmla="*/ 127 w 291"/>
                <a:gd name="T3" fmla="*/ 294 h 307"/>
                <a:gd name="T4" fmla="*/ 178 w 291"/>
                <a:gd name="T5" fmla="*/ 306 h 307"/>
                <a:gd name="T6" fmla="*/ 221 w 291"/>
                <a:gd name="T7" fmla="*/ 302 h 307"/>
                <a:gd name="T8" fmla="*/ 258 w 291"/>
                <a:gd name="T9" fmla="*/ 277 h 307"/>
                <a:gd name="T10" fmla="*/ 286 w 291"/>
                <a:gd name="T11" fmla="*/ 226 h 307"/>
                <a:gd name="T12" fmla="*/ 290 w 291"/>
                <a:gd name="T13" fmla="*/ 166 h 307"/>
                <a:gd name="T14" fmla="*/ 279 w 291"/>
                <a:gd name="T15" fmla="*/ 114 h 307"/>
                <a:gd name="T16" fmla="*/ 238 w 291"/>
                <a:gd name="T17" fmla="*/ 55 h 307"/>
                <a:gd name="T18" fmla="*/ 209 w 291"/>
                <a:gd name="T19" fmla="*/ 28 h 307"/>
                <a:gd name="T20" fmla="*/ 178 w 291"/>
                <a:gd name="T21" fmla="*/ 11 h 307"/>
                <a:gd name="T22" fmla="*/ 149 w 291"/>
                <a:gd name="T23" fmla="*/ 0 h 307"/>
                <a:gd name="T24" fmla="*/ 98 w 291"/>
                <a:gd name="T25" fmla="*/ 3 h 307"/>
                <a:gd name="T26" fmla="*/ 71 w 291"/>
                <a:gd name="T27" fmla="*/ 38 h 307"/>
                <a:gd name="T28" fmla="*/ 57 w 291"/>
                <a:gd name="T29" fmla="*/ 75 h 307"/>
                <a:gd name="T30" fmla="*/ 57 w 291"/>
                <a:gd name="T31" fmla="*/ 133 h 307"/>
                <a:gd name="T32" fmla="*/ 69 w 291"/>
                <a:gd name="T33" fmla="*/ 189 h 307"/>
                <a:gd name="T34" fmla="*/ 83 w 291"/>
                <a:gd name="T35" fmla="*/ 220 h 307"/>
                <a:gd name="T36" fmla="*/ 3 w 291"/>
                <a:gd name="T37" fmla="*/ 266 h 307"/>
                <a:gd name="T38" fmla="*/ 0 w 291"/>
                <a:gd name="T39" fmla="*/ 284 h 307"/>
                <a:gd name="T40" fmla="*/ 11 w 291"/>
                <a:gd name="T41" fmla="*/ 294 h 307"/>
                <a:gd name="T42" fmla="*/ 98 w 291"/>
                <a:gd name="T43" fmla="*/ 242 h 307"/>
                <a:gd name="T44" fmla="*/ 105 w 291"/>
                <a:gd name="T45" fmla="*/ 255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1"/>
                <a:gd name="T70" fmla="*/ 0 h 307"/>
                <a:gd name="T71" fmla="*/ 291 w 291"/>
                <a:gd name="T72" fmla="*/ 307 h 3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1" h="307">
                  <a:moveTo>
                    <a:pt x="105" y="255"/>
                  </a:moveTo>
                  <a:lnTo>
                    <a:pt x="127" y="294"/>
                  </a:lnTo>
                  <a:lnTo>
                    <a:pt x="178" y="306"/>
                  </a:lnTo>
                  <a:lnTo>
                    <a:pt x="221" y="302"/>
                  </a:lnTo>
                  <a:lnTo>
                    <a:pt x="258" y="277"/>
                  </a:lnTo>
                  <a:lnTo>
                    <a:pt x="286" y="226"/>
                  </a:lnTo>
                  <a:lnTo>
                    <a:pt x="290" y="166"/>
                  </a:lnTo>
                  <a:lnTo>
                    <a:pt x="279" y="114"/>
                  </a:lnTo>
                  <a:lnTo>
                    <a:pt x="238" y="55"/>
                  </a:lnTo>
                  <a:lnTo>
                    <a:pt x="209" y="28"/>
                  </a:lnTo>
                  <a:lnTo>
                    <a:pt x="178" y="11"/>
                  </a:lnTo>
                  <a:lnTo>
                    <a:pt x="149" y="0"/>
                  </a:lnTo>
                  <a:lnTo>
                    <a:pt x="98" y="3"/>
                  </a:lnTo>
                  <a:lnTo>
                    <a:pt x="71" y="38"/>
                  </a:lnTo>
                  <a:lnTo>
                    <a:pt x="57" y="75"/>
                  </a:lnTo>
                  <a:lnTo>
                    <a:pt x="57" y="133"/>
                  </a:lnTo>
                  <a:lnTo>
                    <a:pt x="69" y="189"/>
                  </a:lnTo>
                  <a:lnTo>
                    <a:pt x="83" y="220"/>
                  </a:lnTo>
                  <a:lnTo>
                    <a:pt x="3" y="266"/>
                  </a:lnTo>
                  <a:lnTo>
                    <a:pt x="0" y="284"/>
                  </a:lnTo>
                  <a:lnTo>
                    <a:pt x="11" y="294"/>
                  </a:lnTo>
                  <a:lnTo>
                    <a:pt x="98" y="242"/>
                  </a:lnTo>
                  <a:lnTo>
                    <a:pt x="105" y="255"/>
                  </a:lnTo>
                </a:path>
              </a:pathLst>
            </a:custGeom>
            <a:solidFill>
              <a:srgbClr val="000000"/>
            </a:solidFill>
            <a:ln w="9525" cap="rnd">
              <a:noFill/>
              <a:round/>
              <a:headEnd type="none" w="sm" len="sm"/>
              <a:tailEnd type="none" w="sm" len="sm"/>
            </a:ln>
          </p:spPr>
          <p:txBody>
            <a:bodyPr/>
            <a:lstStyle/>
            <a:p>
              <a:endParaRPr lang="es-ES"/>
            </a:p>
          </p:txBody>
        </p:sp>
        <p:sp>
          <p:nvSpPr>
            <p:cNvPr id="12298" name="Freeform 31"/>
            <p:cNvSpPr>
              <a:spLocks/>
            </p:cNvSpPr>
            <p:nvPr/>
          </p:nvSpPr>
          <p:spPr bwMode="auto">
            <a:xfrm>
              <a:off x="4657" y="2016"/>
              <a:ext cx="580" cy="513"/>
            </a:xfrm>
            <a:custGeom>
              <a:avLst/>
              <a:gdLst>
                <a:gd name="T0" fmla="*/ 384 w 580"/>
                <a:gd name="T1" fmla="*/ 353 h 513"/>
                <a:gd name="T2" fmla="*/ 355 w 580"/>
                <a:gd name="T3" fmla="*/ 376 h 513"/>
                <a:gd name="T4" fmla="*/ 295 w 580"/>
                <a:gd name="T5" fmla="*/ 406 h 513"/>
                <a:gd name="T6" fmla="*/ 240 w 580"/>
                <a:gd name="T7" fmla="*/ 423 h 513"/>
                <a:gd name="T8" fmla="*/ 201 w 580"/>
                <a:gd name="T9" fmla="*/ 440 h 513"/>
                <a:gd name="T10" fmla="*/ 163 w 580"/>
                <a:gd name="T11" fmla="*/ 463 h 513"/>
                <a:gd name="T12" fmla="*/ 160 w 580"/>
                <a:gd name="T13" fmla="*/ 504 h 513"/>
                <a:gd name="T14" fmla="*/ 195 w 580"/>
                <a:gd name="T15" fmla="*/ 512 h 513"/>
                <a:gd name="T16" fmla="*/ 288 w 580"/>
                <a:gd name="T17" fmla="*/ 469 h 513"/>
                <a:gd name="T18" fmla="*/ 355 w 580"/>
                <a:gd name="T19" fmla="*/ 419 h 513"/>
                <a:gd name="T20" fmla="*/ 435 w 580"/>
                <a:gd name="T21" fmla="*/ 355 h 513"/>
                <a:gd name="T22" fmla="*/ 501 w 580"/>
                <a:gd name="T23" fmla="*/ 314 h 513"/>
                <a:gd name="T24" fmla="*/ 557 w 580"/>
                <a:gd name="T25" fmla="*/ 283 h 513"/>
                <a:gd name="T26" fmla="*/ 579 w 580"/>
                <a:gd name="T27" fmla="*/ 268 h 513"/>
                <a:gd name="T28" fmla="*/ 571 w 580"/>
                <a:gd name="T29" fmla="*/ 249 h 513"/>
                <a:gd name="T30" fmla="*/ 544 w 580"/>
                <a:gd name="T31" fmla="*/ 222 h 513"/>
                <a:gd name="T32" fmla="*/ 447 w 580"/>
                <a:gd name="T33" fmla="*/ 179 h 513"/>
                <a:gd name="T34" fmla="*/ 355 w 580"/>
                <a:gd name="T35" fmla="*/ 141 h 513"/>
                <a:gd name="T36" fmla="*/ 244 w 580"/>
                <a:gd name="T37" fmla="*/ 100 h 513"/>
                <a:gd name="T38" fmla="*/ 202 w 580"/>
                <a:gd name="T39" fmla="*/ 77 h 513"/>
                <a:gd name="T40" fmla="*/ 160 w 580"/>
                <a:gd name="T41" fmla="*/ 46 h 513"/>
                <a:gd name="T42" fmla="*/ 115 w 580"/>
                <a:gd name="T43" fmla="*/ 11 h 513"/>
                <a:gd name="T44" fmla="*/ 76 w 580"/>
                <a:gd name="T45" fmla="*/ 0 h 513"/>
                <a:gd name="T46" fmla="*/ 0 w 580"/>
                <a:gd name="T47" fmla="*/ 42 h 513"/>
                <a:gd name="T48" fmla="*/ 4 w 580"/>
                <a:gd name="T49" fmla="*/ 83 h 513"/>
                <a:gd name="T50" fmla="*/ 19 w 580"/>
                <a:gd name="T51" fmla="*/ 98 h 513"/>
                <a:gd name="T52" fmla="*/ 58 w 580"/>
                <a:gd name="T53" fmla="*/ 92 h 513"/>
                <a:gd name="T54" fmla="*/ 51 w 580"/>
                <a:gd name="T55" fmla="*/ 75 h 513"/>
                <a:gd name="T56" fmla="*/ 36 w 580"/>
                <a:gd name="T57" fmla="*/ 69 h 513"/>
                <a:gd name="T58" fmla="*/ 28 w 580"/>
                <a:gd name="T59" fmla="*/ 48 h 513"/>
                <a:gd name="T60" fmla="*/ 72 w 580"/>
                <a:gd name="T61" fmla="*/ 25 h 513"/>
                <a:gd name="T62" fmla="*/ 108 w 580"/>
                <a:gd name="T63" fmla="*/ 48 h 513"/>
                <a:gd name="T64" fmla="*/ 108 w 580"/>
                <a:gd name="T65" fmla="*/ 69 h 513"/>
                <a:gd name="T66" fmla="*/ 94 w 580"/>
                <a:gd name="T67" fmla="*/ 94 h 513"/>
                <a:gd name="T68" fmla="*/ 106 w 580"/>
                <a:gd name="T69" fmla="*/ 112 h 513"/>
                <a:gd name="T70" fmla="*/ 178 w 580"/>
                <a:gd name="T71" fmla="*/ 127 h 513"/>
                <a:gd name="T72" fmla="*/ 208 w 580"/>
                <a:gd name="T73" fmla="*/ 105 h 513"/>
                <a:gd name="T74" fmla="*/ 305 w 580"/>
                <a:gd name="T75" fmla="*/ 153 h 513"/>
                <a:gd name="T76" fmla="*/ 384 w 580"/>
                <a:gd name="T77" fmla="*/ 181 h 513"/>
                <a:gd name="T78" fmla="*/ 429 w 580"/>
                <a:gd name="T79" fmla="*/ 198 h 513"/>
                <a:gd name="T80" fmla="*/ 471 w 580"/>
                <a:gd name="T81" fmla="*/ 216 h 513"/>
                <a:gd name="T82" fmla="*/ 505 w 580"/>
                <a:gd name="T83" fmla="*/ 239 h 513"/>
                <a:gd name="T84" fmla="*/ 527 w 580"/>
                <a:gd name="T85" fmla="*/ 262 h 513"/>
                <a:gd name="T86" fmla="*/ 508 w 580"/>
                <a:gd name="T87" fmla="*/ 280 h 513"/>
                <a:gd name="T88" fmla="*/ 462 w 580"/>
                <a:gd name="T89" fmla="*/ 303 h 513"/>
                <a:gd name="T90" fmla="*/ 414 w 580"/>
                <a:gd name="T91" fmla="*/ 330 h 513"/>
                <a:gd name="T92" fmla="*/ 384 w 580"/>
                <a:gd name="T93" fmla="*/ 353 h 5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0"/>
                <a:gd name="T142" fmla="*/ 0 h 513"/>
                <a:gd name="T143" fmla="*/ 580 w 580"/>
                <a:gd name="T144" fmla="*/ 513 h 5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0" h="513">
                  <a:moveTo>
                    <a:pt x="384" y="353"/>
                  </a:moveTo>
                  <a:lnTo>
                    <a:pt x="355" y="376"/>
                  </a:lnTo>
                  <a:lnTo>
                    <a:pt x="295" y="406"/>
                  </a:lnTo>
                  <a:lnTo>
                    <a:pt x="240" y="423"/>
                  </a:lnTo>
                  <a:lnTo>
                    <a:pt x="201" y="440"/>
                  </a:lnTo>
                  <a:lnTo>
                    <a:pt x="163" y="463"/>
                  </a:lnTo>
                  <a:lnTo>
                    <a:pt x="160" y="504"/>
                  </a:lnTo>
                  <a:lnTo>
                    <a:pt x="195" y="512"/>
                  </a:lnTo>
                  <a:lnTo>
                    <a:pt x="288" y="469"/>
                  </a:lnTo>
                  <a:lnTo>
                    <a:pt x="355" y="419"/>
                  </a:lnTo>
                  <a:lnTo>
                    <a:pt x="435" y="355"/>
                  </a:lnTo>
                  <a:lnTo>
                    <a:pt x="501" y="314"/>
                  </a:lnTo>
                  <a:lnTo>
                    <a:pt x="557" y="283"/>
                  </a:lnTo>
                  <a:lnTo>
                    <a:pt x="579" y="268"/>
                  </a:lnTo>
                  <a:lnTo>
                    <a:pt x="571" y="249"/>
                  </a:lnTo>
                  <a:lnTo>
                    <a:pt x="544" y="222"/>
                  </a:lnTo>
                  <a:lnTo>
                    <a:pt x="447" y="179"/>
                  </a:lnTo>
                  <a:lnTo>
                    <a:pt x="355" y="141"/>
                  </a:lnTo>
                  <a:lnTo>
                    <a:pt x="244" y="100"/>
                  </a:lnTo>
                  <a:lnTo>
                    <a:pt x="202" y="77"/>
                  </a:lnTo>
                  <a:lnTo>
                    <a:pt x="160" y="46"/>
                  </a:lnTo>
                  <a:lnTo>
                    <a:pt x="115" y="11"/>
                  </a:lnTo>
                  <a:lnTo>
                    <a:pt x="76" y="0"/>
                  </a:lnTo>
                  <a:lnTo>
                    <a:pt x="0" y="42"/>
                  </a:lnTo>
                  <a:lnTo>
                    <a:pt x="4" y="83"/>
                  </a:lnTo>
                  <a:lnTo>
                    <a:pt x="19" y="98"/>
                  </a:lnTo>
                  <a:lnTo>
                    <a:pt x="58" y="92"/>
                  </a:lnTo>
                  <a:lnTo>
                    <a:pt x="51" y="75"/>
                  </a:lnTo>
                  <a:lnTo>
                    <a:pt x="36" y="69"/>
                  </a:lnTo>
                  <a:lnTo>
                    <a:pt x="28" y="48"/>
                  </a:lnTo>
                  <a:lnTo>
                    <a:pt x="72" y="25"/>
                  </a:lnTo>
                  <a:lnTo>
                    <a:pt x="108" y="48"/>
                  </a:lnTo>
                  <a:lnTo>
                    <a:pt x="108" y="69"/>
                  </a:lnTo>
                  <a:lnTo>
                    <a:pt x="94" y="94"/>
                  </a:lnTo>
                  <a:lnTo>
                    <a:pt x="106" y="112"/>
                  </a:lnTo>
                  <a:lnTo>
                    <a:pt x="178" y="127"/>
                  </a:lnTo>
                  <a:lnTo>
                    <a:pt x="208" y="105"/>
                  </a:lnTo>
                  <a:lnTo>
                    <a:pt x="305" y="153"/>
                  </a:lnTo>
                  <a:lnTo>
                    <a:pt x="384" y="181"/>
                  </a:lnTo>
                  <a:lnTo>
                    <a:pt x="429" y="198"/>
                  </a:lnTo>
                  <a:lnTo>
                    <a:pt x="471" y="216"/>
                  </a:lnTo>
                  <a:lnTo>
                    <a:pt x="505" y="239"/>
                  </a:lnTo>
                  <a:lnTo>
                    <a:pt x="527" y="262"/>
                  </a:lnTo>
                  <a:lnTo>
                    <a:pt x="508" y="280"/>
                  </a:lnTo>
                  <a:lnTo>
                    <a:pt x="462" y="303"/>
                  </a:lnTo>
                  <a:lnTo>
                    <a:pt x="414" y="330"/>
                  </a:lnTo>
                  <a:lnTo>
                    <a:pt x="384" y="353"/>
                  </a:lnTo>
                </a:path>
              </a:pathLst>
            </a:custGeom>
            <a:solidFill>
              <a:srgbClr val="000000"/>
            </a:solidFill>
            <a:ln w="9525" cap="rnd">
              <a:noFill/>
              <a:round/>
              <a:headEnd type="none" w="sm" len="sm"/>
              <a:tailEnd type="none" w="sm" len="sm"/>
            </a:ln>
          </p:spPr>
          <p:txBody>
            <a:bodyPr/>
            <a:lstStyle/>
            <a:p>
              <a:endParaRPr lang="es-ES"/>
            </a:p>
          </p:txBody>
        </p:sp>
      </p:gr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9" descr="Title"/>
          <p:cNvPicPr>
            <a:picLocks noChangeAspect="1" noChangeArrowheads="1"/>
          </p:cNvPicPr>
          <p:nvPr/>
        </p:nvPicPr>
        <p:blipFill>
          <a:blip r:embed="rId3"/>
          <a:srcRect/>
          <a:stretch>
            <a:fillRect/>
          </a:stretch>
        </p:blipFill>
        <p:spPr bwMode="auto">
          <a:xfrm>
            <a:off x="0" y="-71438"/>
            <a:ext cx="9144000" cy="6858001"/>
          </a:xfrm>
          <a:prstGeom prst="rect">
            <a:avLst/>
          </a:prstGeom>
          <a:noFill/>
          <a:ln w="9525">
            <a:noFill/>
            <a:miter lim="800000"/>
            <a:headEnd/>
            <a:tailEnd/>
          </a:ln>
        </p:spPr>
      </p:pic>
      <p:sp>
        <p:nvSpPr>
          <p:cNvPr id="6148" name="Content Placeholder 2"/>
          <p:cNvSpPr>
            <a:spLocks noGrp="1"/>
          </p:cNvSpPr>
          <p:nvPr>
            <p:ph idx="1"/>
          </p:nvPr>
        </p:nvSpPr>
        <p:spPr>
          <a:xfrm>
            <a:off x="1000125" y="857250"/>
            <a:ext cx="7329488" cy="4000500"/>
          </a:xfrm>
        </p:spPr>
        <p:txBody>
          <a:bodyPr/>
          <a:lstStyle/>
          <a:p>
            <a:pPr algn="ctr" eaLnBrk="1" hangingPunct="1">
              <a:buFont typeface="Arial" pitchFamily="34" charset="0"/>
              <a:buNone/>
              <a:defRPr/>
            </a:pPr>
            <a:endParaRPr lang="es-EC" sz="4000" dirty="0" smtClean="0"/>
          </a:p>
          <a:p>
            <a:pPr algn="ctr" eaLnBrk="1" hangingPunct="1">
              <a:buFont typeface="Arial" pitchFamily="34" charset="0"/>
              <a:buNone/>
              <a:defRPr/>
            </a:pPr>
            <a:r>
              <a:rPr lang="es-EC" sz="4000" b="1" u="sng" dirty="0" smtClean="0">
                <a:effectLst>
                  <a:outerShdw blurRad="38100" dist="38100" dir="2700000" algn="tl">
                    <a:srgbClr val="000000">
                      <a:alpha val="43137"/>
                    </a:srgbClr>
                  </a:outerShdw>
                </a:effectLst>
              </a:rPr>
              <a:t>JUSTIFICACIÓN</a:t>
            </a:r>
          </a:p>
          <a:p>
            <a:pPr algn="ctr" eaLnBrk="1" hangingPunct="1">
              <a:buFont typeface="Arial" pitchFamily="34" charset="0"/>
              <a:buNone/>
              <a:defRPr/>
            </a:pPr>
            <a:endParaRPr lang="es-EC" sz="4000" b="1" u="sng" dirty="0" smtClean="0">
              <a:effectLst>
                <a:outerShdw blurRad="38100" dist="38100" dir="2700000" algn="tl">
                  <a:srgbClr val="000000">
                    <a:alpha val="43137"/>
                  </a:srgbClr>
                </a:outerShdw>
              </a:effectLst>
            </a:endParaRPr>
          </a:p>
          <a:p>
            <a:pPr algn="just" eaLnBrk="1" hangingPunct="1">
              <a:buFont typeface="Arial" pitchFamily="34" charset="0"/>
              <a:buNone/>
              <a:defRPr/>
            </a:pPr>
            <a:r>
              <a:rPr lang="es-EC" dirty="0" smtClean="0"/>
              <a:t>    La razón primordial del proyecto es el manejo del microcontrolador  (PIC), el cual se desarrollará y aplicará con la finalidad de manejar las funciones y labores que desempeñará un sensor.</a:t>
            </a:r>
          </a:p>
          <a:p>
            <a:pPr eaLnBrk="1" hangingPunct="1">
              <a:buFont typeface="Arial" pitchFamily="34" charset="0"/>
              <a:buNone/>
              <a:defRPr/>
            </a:pPr>
            <a:endParaRPr lang="es-EC" dirty="0" smtClean="0"/>
          </a:p>
          <a:p>
            <a:pPr eaLnBrk="1" hangingPunct="1">
              <a:buFont typeface="Arial" pitchFamily="34" charset="0"/>
              <a:buNone/>
              <a:defRPr/>
            </a:pPr>
            <a:endParaRPr lang="es-EC" dirty="0" smtClean="0"/>
          </a:p>
          <a:p>
            <a:pPr eaLnBrk="1" hangingPunct="1">
              <a:buFont typeface="Arial" pitchFamily="34" charset="0"/>
              <a:buNone/>
              <a:defRPr/>
            </a:pPr>
            <a:endParaRPr lang="es-EC"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6" descr="Mast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642938" y="2571750"/>
            <a:ext cx="7772400" cy="1470025"/>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Estudio de Mercado</a:t>
            </a:r>
          </a:p>
        </p:txBody>
      </p:sp>
      <p:sp>
        <p:nvSpPr>
          <p:cNvPr id="7" name="Rectangle 6"/>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pic>
        <p:nvPicPr>
          <p:cNvPr id="14341" name="Picture 4" descr="linazul1t"/>
          <p:cNvPicPr>
            <a:picLocks noChangeAspect="1" noChangeArrowheads="1"/>
          </p:cNvPicPr>
          <p:nvPr/>
        </p:nvPicPr>
        <p:blipFill>
          <a:blip r:embed="rId4"/>
          <a:srcRect/>
          <a:stretch>
            <a:fillRect/>
          </a:stretch>
        </p:blipFill>
        <p:spPr bwMode="auto">
          <a:xfrm>
            <a:off x="785813" y="3571875"/>
            <a:ext cx="7929562" cy="76200"/>
          </a:xfrm>
          <a:prstGeom prst="rect">
            <a:avLst/>
          </a:prstGeom>
          <a:noFill/>
          <a:ln w="9525">
            <a:noFill/>
            <a:miter lim="800000"/>
            <a:headEnd/>
            <a:tailEnd/>
          </a:ln>
        </p:spPr>
      </p:pic>
      <p:sp>
        <p:nvSpPr>
          <p:cNvPr id="9" name="Rectangle 8"/>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4" descr="Tit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Title 1"/>
          <p:cNvSpPr>
            <a:spLocks noGrp="1"/>
          </p:cNvSpPr>
          <p:nvPr>
            <p:ph type="title"/>
          </p:nvPr>
        </p:nvSpPr>
        <p:spPr/>
        <p:txBody>
          <a:bodyPr/>
          <a:lstStyle/>
          <a:p>
            <a:pPr eaLnBrk="1" hangingPunct="1">
              <a:defRPr/>
            </a:pPr>
            <a:r>
              <a:rPr lang="es-EC" b="1" u="sng" dirty="0" smtClean="0">
                <a:effectLst>
                  <a:outerShdw blurRad="38100" dist="38100" dir="2700000" algn="tl">
                    <a:srgbClr val="000000">
                      <a:alpha val="43137"/>
                    </a:srgbClr>
                  </a:outerShdw>
                </a:effectLst>
              </a:rPr>
              <a:t>CONCLUSIONES</a:t>
            </a:r>
          </a:p>
        </p:txBody>
      </p:sp>
      <p:sp>
        <p:nvSpPr>
          <p:cNvPr id="15364" name="Content Placeholder 2"/>
          <p:cNvSpPr>
            <a:spLocks noGrp="1"/>
          </p:cNvSpPr>
          <p:nvPr>
            <p:ph idx="1"/>
          </p:nvPr>
        </p:nvSpPr>
        <p:spPr>
          <a:xfrm>
            <a:off x="457200" y="1357313"/>
            <a:ext cx="8229600" cy="5143500"/>
          </a:xfrm>
        </p:spPr>
        <p:txBody>
          <a:bodyPr/>
          <a:lstStyle/>
          <a:p>
            <a:pPr algn="just" eaLnBrk="1" hangingPunct="1"/>
            <a:r>
              <a:rPr lang="es-EC" smtClean="0"/>
              <a:t>El </a:t>
            </a:r>
            <a:r>
              <a:rPr lang="es-EC" b="1" smtClean="0"/>
              <a:t>65.50 % </a:t>
            </a:r>
            <a:r>
              <a:rPr lang="es-EC" smtClean="0"/>
              <a:t>de los encuestados respectivamente, sostienen que han sido asaltados en los medios de transporte.</a:t>
            </a:r>
          </a:p>
          <a:p>
            <a:pPr algn="just" eaLnBrk="1" hangingPunct="1"/>
            <a:r>
              <a:rPr lang="es-EC" smtClean="0"/>
              <a:t>El </a:t>
            </a:r>
            <a:r>
              <a:rPr lang="es-EC" b="1" smtClean="0"/>
              <a:t>62.50 % </a:t>
            </a:r>
            <a:r>
              <a:rPr lang="es-EC" smtClean="0"/>
              <a:t>estarán dispuestos a pagar un precio por el sistema de seguridad de </a:t>
            </a:r>
            <a:r>
              <a:rPr lang="es-EC" b="1" smtClean="0"/>
              <a:t>$1000 - $2000</a:t>
            </a:r>
            <a:r>
              <a:rPr lang="es-EC" smtClean="0"/>
              <a:t>, este detectará armas de fuego y armas blancas.</a:t>
            </a:r>
          </a:p>
          <a:p>
            <a:pPr algn="just" eaLnBrk="1" hangingPunct="1"/>
            <a:r>
              <a:rPr lang="es-EC" smtClean="0"/>
              <a:t>Se comprobó que los consumidores objetivos son las cooperativas de los transportes masivos.</a:t>
            </a:r>
          </a:p>
          <a:p>
            <a:pPr eaLnBrk="1" hangingPunct="1"/>
            <a:endParaRPr lang="es-EC" smtClean="0"/>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s-ES" smtClean="0"/>
          </a:p>
        </p:txBody>
      </p:sp>
      <p:sp>
        <p:nvSpPr>
          <p:cNvPr id="16387" name="Content Placeholder 2"/>
          <p:cNvSpPr>
            <a:spLocks noGrp="1"/>
          </p:cNvSpPr>
          <p:nvPr>
            <p:ph idx="1"/>
          </p:nvPr>
        </p:nvSpPr>
        <p:spPr/>
        <p:txBody>
          <a:bodyPr/>
          <a:lstStyle/>
          <a:p>
            <a:pPr eaLnBrk="1" hangingPunct="1"/>
            <a:endParaRPr lang="es-ES" smtClean="0"/>
          </a:p>
        </p:txBody>
      </p:sp>
      <p:pic>
        <p:nvPicPr>
          <p:cNvPr id="16388" name="Picture 39" descr="Mast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itle 1"/>
          <p:cNvSpPr txBox="1">
            <a:spLocks/>
          </p:cNvSpPr>
          <p:nvPr/>
        </p:nvSpPr>
        <p:spPr>
          <a:xfrm>
            <a:off x="642938" y="2571750"/>
            <a:ext cx="7772400" cy="1470025"/>
          </a:xfrm>
          <a:prstGeom prst="rect">
            <a:avLst/>
          </a:prstGeom>
        </p:spPr>
        <p:txBody>
          <a:bodyPr anchor="ctr"/>
          <a:lstStyle/>
          <a:p>
            <a:pPr fontAlgn="auto">
              <a:spcAft>
                <a:spcPts val="0"/>
              </a:spcAft>
              <a:defRPr/>
            </a:pPr>
            <a:r>
              <a:rPr lang="es-EC" sz="4800" b="1" dirty="0">
                <a:solidFill>
                  <a:schemeClr val="tx1">
                    <a:lumMod val="95000"/>
                    <a:lumOff val="5000"/>
                  </a:schemeClr>
                </a:solidFill>
                <a:latin typeface="Lucida Sans Unicode" pitchFamily="34" charset="0"/>
                <a:ea typeface="+mj-ea"/>
                <a:cs typeface="Lucida Sans Unicode" pitchFamily="34" charset="0"/>
              </a:rPr>
              <a:t>Plan de Marketing</a:t>
            </a:r>
          </a:p>
        </p:txBody>
      </p:sp>
      <p:sp>
        <p:nvSpPr>
          <p:cNvPr id="7" name="Rectangle 6"/>
          <p:cNvSpPr>
            <a:spLocks noChangeArrowheads="1"/>
          </p:cNvSpPr>
          <p:nvPr/>
        </p:nvSpPr>
        <p:spPr bwMode="auto">
          <a:xfrm>
            <a:off x="4427538" y="5643563"/>
            <a:ext cx="4572000" cy="928687"/>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FEN</a:t>
            </a:r>
          </a:p>
          <a:p>
            <a:pPr algn="ctr" eaLnBrk="0" fontAlgn="auto" hangingPunct="0">
              <a:spcBef>
                <a:spcPts val="0"/>
              </a:spcBef>
              <a:spcAft>
                <a:spcPts val="0"/>
              </a:spcAft>
              <a:defRPr/>
            </a:pPr>
            <a:r>
              <a:rPr lang="es-CL" sz="2800" b="1" dirty="0">
                <a:solidFill>
                  <a:schemeClr val="tx1">
                    <a:lumMod val="95000"/>
                    <a:lumOff val="5000"/>
                  </a:schemeClr>
                </a:solidFill>
                <a:latin typeface="Lucida Sans Unicode" pitchFamily="34" charset="0"/>
                <a:cs typeface="Lucida Sans Unicode" pitchFamily="34" charset="0"/>
              </a:rPr>
              <a:t>Febrero 2009</a:t>
            </a:r>
            <a:endParaRPr lang="es-ES" sz="2800" b="1" dirty="0">
              <a:solidFill>
                <a:schemeClr val="tx1">
                  <a:lumMod val="95000"/>
                  <a:lumOff val="5000"/>
                </a:schemeClr>
              </a:solidFill>
              <a:latin typeface="Lucida Sans Unicode" pitchFamily="34" charset="0"/>
              <a:cs typeface="Lucida Sans Unicode" pitchFamily="34" charset="0"/>
            </a:endParaRPr>
          </a:p>
        </p:txBody>
      </p:sp>
      <p:pic>
        <p:nvPicPr>
          <p:cNvPr id="8" name="Picture 4" descr="linazul1t"/>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785786" y="3571876"/>
            <a:ext cx="8215370" cy="79128"/>
          </a:xfrm>
          <a:prstGeom prst="rect">
            <a:avLst/>
          </a:prstGeom>
          <a:noFill/>
          <a:ln w="9525">
            <a:noFill/>
            <a:miter lim="800000"/>
            <a:headEnd/>
            <a:tailEnd/>
          </a:ln>
        </p:spPr>
      </p:pic>
      <p:sp>
        <p:nvSpPr>
          <p:cNvPr id="9" name="Rectangle 8"/>
          <p:cNvSpPr>
            <a:spLocks noChangeArrowheads="1"/>
          </p:cNvSpPr>
          <p:nvPr/>
        </p:nvSpPr>
        <p:spPr bwMode="auto">
          <a:xfrm>
            <a:off x="500063" y="5810250"/>
            <a:ext cx="4572000" cy="762000"/>
          </a:xfrm>
          <a:prstGeom prst="rect">
            <a:avLst/>
          </a:prstGeom>
          <a:noFill/>
          <a:ln w="9525">
            <a:noFill/>
            <a:miter lim="800000"/>
            <a:headEnd/>
            <a:tailEnd/>
          </a:ln>
          <a:effectLst/>
        </p:spPr>
        <p:txBody>
          <a:bodyPr/>
          <a:lstStyle/>
          <a:p>
            <a:pPr algn="ctr" eaLnBrk="0" fontAlgn="auto" hangingPunct="0">
              <a:spcBef>
                <a:spcPts val="0"/>
              </a:spcBef>
              <a:spcAft>
                <a:spcPts val="0"/>
              </a:spcAft>
              <a:defRPr/>
            </a:pPr>
            <a:r>
              <a:rPr lang="es-ES" sz="4400" b="1" i="1" dirty="0">
                <a:effectLst>
                  <a:outerShdw blurRad="38100" dist="38100" dir="2700000" algn="tl">
                    <a:srgbClr val="000000">
                      <a:alpha val="43137"/>
                    </a:srgbClr>
                  </a:outerShdw>
                </a:effectLst>
                <a:latin typeface="Book Antiqua" pitchFamily="18" charset="0"/>
                <a:cs typeface="Lucida Sans Unicode" pitchFamily="34" charset="0"/>
              </a:rPr>
              <a:t>SeGur S.A.</a:t>
            </a:r>
          </a:p>
        </p:txBody>
      </p:sp>
      <p:pic>
        <p:nvPicPr>
          <p:cNvPr id="16393" name="Picture 6" descr="item-preview[1]"/>
          <p:cNvPicPr>
            <a:picLocks noChangeAspect="1" noChangeArrowheads="1"/>
          </p:cNvPicPr>
          <p:nvPr/>
        </p:nvPicPr>
        <p:blipFill>
          <a:blip r:embed="rId5"/>
          <a:srcRect/>
          <a:stretch>
            <a:fillRect/>
          </a:stretch>
        </p:blipFill>
        <p:spPr bwMode="auto">
          <a:xfrm>
            <a:off x="7643813" y="4572000"/>
            <a:ext cx="642937" cy="6429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9" descr="Title"/>
          <p:cNvPicPr>
            <a:picLocks noChangeAspect="1" noChangeArrowheads="1"/>
          </p:cNvPicPr>
          <p:nvPr/>
        </p:nvPicPr>
        <p:blipFill>
          <a:blip r:embed="rId3"/>
          <a:srcRect/>
          <a:stretch>
            <a:fillRect/>
          </a:stretch>
        </p:blipFill>
        <p:spPr bwMode="auto">
          <a:xfrm>
            <a:off x="0" y="71438"/>
            <a:ext cx="9144000" cy="6858000"/>
          </a:xfrm>
          <a:prstGeom prst="rect">
            <a:avLst/>
          </a:prstGeom>
          <a:noFill/>
          <a:ln w="9525">
            <a:noFill/>
            <a:miter lim="800000"/>
            <a:headEnd/>
            <a:tailEnd/>
          </a:ln>
        </p:spPr>
      </p:pic>
      <p:pic>
        <p:nvPicPr>
          <p:cNvPr id="17411" name="Picture 24" descr="grafico1_2"/>
          <p:cNvPicPr>
            <a:picLocks noChangeAspect="1" noChangeArrowheads="1"/>
          </p:cNvPicPr>
          <p:nvPr/>
        </p:nvPicPr>
        <p:blipFill>
          <a:blip r:embed="rId4"/>
          <a:srcRect/>
          <a:stretch>
            <a:fillRect/>
          </a:stretch>
        </p:blipFill>
        <p:spPr bwMode="auto">
          <a:xfrm>
            <a:off x="1571625" y="2571750"/>
            <a:ext cx="6000750" cy="3943350"/>
          </a:xfrm>
          <a:prstGeom prst="rect">
            <a:avLst/>
          </a:prstGeom>
          <a:noFill/>
          <a:ln w="9525">
            <a:noFill/>
            <a:miter lim="800000"/>
            <a:headEnd/>
            <a:tailEnd/>
          </a:ln>
        </p:spPr>
      </p:pic>
      <p:sp>
        <p:nvSpPr>
          <p:cNvPr id="16" name="Rectangle 15"/>
          <p:cNvSpPr/>
          <p:nvPr/>
        </p:nvSpPr>
        <p:spPr>
          <a:xfrm>
            <a:off x="357188" y="1643063"/>
            <a:ext cx="3929062"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Ciclo de Vida del Producto</a:t>
            </a:r>
          </a:p>
        </p:txBody>
      </p:sp>
      <p:pic>
        <p:nvPicPr>
          <p:cNvPr id="1050" name="Picture 26" descr="PICS"/>
          <p:cNvPicPr>
            <a:picLocks noChangeAspect="1" noChangeArrowheads="1"/>
          </p:cNvPicPr>
          <p:nvPr/>
        </p:nvPicPr>
        <p:blipFill>
          <a:blip r:embed="rId5"/>
          <a:srcRect/>
          <a:stretch>
            <a:fillRect/>
          </a:stretch>
        </p:blipFill>
        <p:spPr bwMode="auto">
          <a:xfrm>
            <a:off x="2571750" y="5429250"/>
            <a:ext cx="519113" cy="409575"/>
          </a:xfrm>
          <a:prstGeom prst="rect">
            <a:avLst/>
          </a:prstGeom>
          <a:noFill/>
          <a:ln w="19050">
            <a:solidFill>
              <a:srgbClr val="365F91"/>
            </a:solidFill>
            <a:miter lim="800000"/>
            <a:headEnd/>
            <a:tailEnd/>
          </a:ln>
          <a:effectLst>
            <a:outerShdw dist="63500" dir="2212194" algn="ctr" rotWithShape="0">
              <a:srgbClr val="808080">
                <a:alpha val="50000"/>
              </a:srgbClr>
            </a:outerShdw>
          </a:effectLst>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2015</Words>
  <Application>Microsoft Office PowerPoint</Application>
  <PresentationFormat>Presentación en pantalla (4:3)</PresentationFormat>
  <Paragraphs>1040</Paragraphs>
  <Slides>37</Slides>
  <Notes>37</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37</vt:i4>
      </vt:variant>
    </vt:vector>
  </HeadingPairs>
  <TitlesOfParts>
    <vt:vector size="53" baseType="lpstr">
      <vt:lpstr>Arial</vt:lpstr>
      <vt:lpstr>Calibri</vt:lpstr>
      <vt:lpstr>Lucida Sans Unicode</vt:lpstr>
      <vt:lpstr>Book Antiqua</vt:lpstr>
      <vt:lpstr>Wingdings</vt:lpstr>
      <vt:lpstr>American Classic</vt:lpstr>
      <vt:lpstr>Arial Narrow</vt:lpstr>
      <vt:lpstr>Forte</vt:lpstr>
      <vt:lpstr>Times New Roman</vt:lpstr>
      <vt:lpstr>Tahoma</vt:lpstr>
      <vt:lpstr>Century Gothic</vt:lpstr>
      <vt:lpstr>Comic Sans MS</vt:lpstr>
      <vt:lpstr>Office Theme</vt:lpstr>
      <vt:lpstr>Galería de imágenes de Microsoft</vt:lpstr>
      <vt:lpstr>Lotus Freelance 97 Dibujo</vt:lpstr>
      <vt:lpstr>Microsoft Editor de ecuaciones 3.0</vt:lpstr>
      <vt:lpstr>Diapositiva 1</vt:lpstr>
      <vt:lpstr>Diapositiva 2</vt:lpstr>
      <vt:lpstr>Diapositiva 3</vt:lpstr>
      <vt:lpstr>Diapositiva 4</vt:lpstr>
      <vt:lpstr>Diapositiva 5</vt:lpstr>
      <vt:lpstr>Diapositiva 6</vt:lpstr>
      <vt:lpstr>CONCLUSIONES</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  Tamaño del Proyecto  </vt:lpstr>
      <vt:lpstr>Localización del Proyecto</vt:lpstr>
      <vt:lpstr>Localización del Proyecto  </vt:lpstr>
      <vt:lpstr>Diapositiva 21</vt:lpstr>
      <vt:lpstr> Inversión Inicial </vt:lpstr>
      <vt:lpstr>Diapositiva 23</vt:lpstr>
      <vt:lpstr>Diapositiva 24</vt:lpstr>
      <vt:lpstr>Diapositiva 25</vt:lpstr>
      <vt:lpstr>Diapositiva 26</vt:lpstr>
      <vt:lpstr>TASA DE DESCUENTO (TMAR)</vt:lpstr>
      <vt:lpstr>Observaciones a la TIR</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Financiero</dc:title>
  <dc:creator>FABARA</dc:creator>
  <cp:lastModifiedBy>Administrador</cp:lastModifiedBy>
  <cp:revision>22</cp:revision>
  <dcterms:created xsi:type="dcterms:W3CDTF">2009-02-07T06:24:59Z</dcterms:created>
  <dcterms:modified xsi:type="dcterms:W3CDTF">2009-11-09T18:02:59Z</dcterms:modified>
</cp:coreProperties>
</file>