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charts/chart6.xml" ContentType="application/vnd.openxmlformats-officedocument.drawingml.chart+xml"/>
  <Default Extension="vml" ContentType="application/vnd.openxmlformats-officedocument.vmlDrawing"/>
  <Override PartName="/ppt/charts/chart7.xml" ContentType="application/vnd.openxmlformats-officedocument.drawingml.chart+xml"/>
  <Override PartName="/ppt/charts/chart10.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6"/>
  </p:notesMasterIdLst>
  <p:sldIdLst>
    <p:sldId id="256" r:id="rId2"/>
    <p:sldId id="258" r:id="rId3"/>
    <p:sldId id="259" r:id="rId4"/>
    <p:sldId id="260" r:id="rId5"/>
    <p:sldId id="261" r:id="rId6"/>
    <p:sldId id="257" r:id="rId7"/>
    <p:sldId id="263" r:id="rId8"/>
    <p:sldId id="262" r:id="rId9"/>
    <p:sldId id="264" r:id="rId10"/>
    <p:sldId id="276" r:id="rId11"/>
    <p:sldId id="277" r:id="rId12"/>
    <p:sldId id="278" r:id="rId13"/>
    <p:sldId id="267" r:id="rId14"/>
    <p:sldId id="268" r:id="rId15"/>
    <p:sldId id="269" r:id="rId16"/>
    <p:sldId id="270" r:id="rId17"/>
    <p:sldId id="272" r:id="rId18"/>
    <p:sldId id="273" r:id="rId19"/>
    <p:sldId id="274" r:id="rId20"/>
    <p:sldId id="279" r:id="rId21"/>
    <p:sldId id="282" r:id="rId22"/>
    <p:sldId id="283" r:id="rId23"/>
    <p:sldId id="275" r:id="rId24"/>
    <p:sldId id="284" r:id="rId2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66FF99"/>
  </p:clrMru>
</p:presentationPr>
</file>

<file path=ppt/tableStyles.xml><?xml version="1.0" encoding="utf-8"?>
<a:tblStyleLst xmlns:a="http://schemas.openxmlformats.org/drawingml/2006/main" def="{5C22544A-7EE6-4342-B048-85BDC9FD1C3A}">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97" autoAdjust="0"/>
    <p:restoredTop sz="86342" autoAdjust="0"/>
  </p:normalViewPr>
  <p:slideViewPr>
    <p:cSldViewPr>
      <p:cViewPr varScale="1">
        <p:scale>
          <a:sx n="65" d="100"/>
          <a:sy n="65" d="100"/>
        </p:scale>
        <p:origin x="-570" y="-102"/>
      </p:cViewPr>
      <p:guideLst>
        <p:guide orient="horz" pos="2160"/>
        <p:guide pos="2880"/>
      </p:guideLst>
    </p:cSldViewPr>
  </p:slideViewPr>
  <p:outlineViewPr>
    <p:cViewPr>
      <p:scale>
        <a:sx n="33" d="100"/>
        <a:sy n="33" d="100"/>
      </p:scale>
      <p:origin x="258" y="492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Yadira\Escritorio\AVANCES%20TESIS%20DICIEMBRE\ANEXOS%20ENCUESTA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usuario\Mis%20documentos\Carissa\Proyecto%20de%20Graduaci&#243;n\Flujo%20de%20caj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Yadira\Escritorio\AVANCES%20TESIS%20DICIEMBRE\ANEXOS%20ENCUESTA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Yadira\Escritorio\AVANCES%20TESIS%20DICIEMBRE\ANEXOS%20ENCUESTA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Yadira\Escritorio\AVANCES%20TESIS%20DICIEMBRE\ANEXOS%20ENCUESTA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Yadira\Escritorio\AVANCES%20TESIS%20DICIEMBRE\ANEXOS%20ENCUESTA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Yadira\Escritorio\AVANCES%20TESIS%20DICIEMBRE\ANEXOS%20ENCUESTA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usuario\Mis%20documentos\Carissa\Proyecto%20de%20Graduaci&#243;n\Flujo%20de%20caja.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usuario\Mis%20documentos\Carissa\Proyecto%20de%20Graduaci&#243;n\Flujo%20de%20caja.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usuario\Mis%20documentos\Carissa\Proyecto%20de%20Graduaci&#243;n\Flujo%20de%20caj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roundedCorners val="1"/>
  <c:style val="26"/>
  <c:chart>
    <c:title>
      <c:tx>
        <c:rich>
          <a:bodyPr/>
          <a:lstStyle/>
          <a:p>
            <a:pPr>
              <a:defRPr/>
            </a:pPr>
            <a:r>
              <a:rPr lang="es-ES" sz="1200"/>
              <a:t>Nivel de Ingresos</a:t>
            </a:r>
          </a:p>
        </c:rich>
      </c:tx>
      <c:layout/>
    </c:title>
    <c:plotArea>
      <c:layout/>
      <c:pieChart>
        <c:varyColors val="1"/>
        <c:ser>
          <c:idx val="0"/>
          <c:order val="0"/>
          <c:dLbls>
            <c:showPercent val="1"/>
          </c:dLbls>
          <c:cat>
            <c:strRef>
              <c:f>'pregunta 0'!$C$36:$C$40</c:f>
              <c:strCache>
                <c:ptCount val="5"/>
                <c:pt idx="0">
                  <c:v>100-500</c:v>
                </c:pt>
                <c:pt idx="1">
                  <c:v>501-1000</c:v>
                </c:pt>
                <c:pt idx="2">
                  <c:v>1001-1500</c:v>
                </c:pt>
                <c:pt idx="3">
                  <c:v>1501-2000</c:v>
                </c:pt>
                <c:pt idx="4">
                  <c:v>mas de 2000</c:v>
                </c:pt>
              </c:strCache>
            </c:strRef>
          </c:cat>
          <c:val>
            <c:numRef>
              <c:f>'pregunta 0'!$D$36:$D$40</c:f>
              <c:numCache>
                <c:formatCode>#,##0.00</c:formatCode>
                <c:ptCount val="5"/>
                <c:pt idx="0">
                  <c:v>195</c:v>
                </c:pt>
                <c:pt idx="1">
                  <c:v>142</c:v>
                </c:pt>
                <c:pt idx="2">
                  <c:v>49</c:v>
                </c:pt>
                <c:pt idx="3">
                  <c:v>11</c:v>
                </c:pt>
                <c:pt idx="4">
                  <c:v>3</c:v>
                </c:pt>
              </c:numCache>
            </c:numRef>
          </c:val>
        </c:ser>
        <c:dLbls>
          <c:showPercent val="1"/>
        </c:dLbls>
        <c:firstSliceAng val="0"/>
      </c:pieChart>
    </c:plotArea>
    <c:legend>
      <c:legendPos val="r"/>
      <c:layout/>
    </c:legend>
    <c:plotVisOnly val="1"/>
  </c:chart>
  <c:spPr>
    <a:ln w="25400"/>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ES"/>
  <c:style val="22"/>
  <c:chart>
    <c:title>
      <c:tx>
        <c:rich>
          <a:bodyPr/>
          <a:lstStyle/>
          <a:p>
            <a:pPr>
              <a:defRPr/>
            </a:pPr>
            <a:r>
              <a:rPr lang="en-US" sz="1500" dirty="0"/>
              <a:t>SENSIBILIDAD COSTO VARIABLE CONSIGNACIÓN PRODUCTO</a:t>
            </a:r>
          </a:p>
        </c:rich>
      </c:tx>
      <c:layout/>
    </c:title>
    <c:plotArea>
      <c:layout/>
      <c:scatterChart>
        <c:scatterStyle val="smoothMarker"/>
        <c:ser>
          <c:idx val="0"/>
          <c:order val="0"/>
          <c:tx>
            <c:strRef>
              <c:f>'Analisis sensibilidad CV2'!$D$14</c:f>
              <c:strCache>
                <c:ptCount val="1"/>
                <c:pt idx="0">
                  <c:v>VAN</c:v>
                </c:pt>
              </c:strCache>
            </c:strRef>
          </c:tx>
          <c:spPr>
            <a:ln w="57150">
              <a:solidFill>
                <a:srgbClr val="FFC000"/>
              </a:solidFill>
            </a:ln>
          </c:spPr>
          <c:marker>
            <c:symbol val="none"/>
          </c:marker>
          <c:xVal>
            <c:numRef>
              <c:f>'Analisis sensibilidad CV2'!$B$15:$B$28</c:f>
              <c:numCache>
                <c:formatCode>0%</c:formatCode>
                <c:ptCount val="14"/>
                <c:pt idx="0">
                  <c:v>-0.52167325982661372</c:v>
                </c:pt>
                <c:pt idx="1">
                  <c:v>-0.46856325225149387</c:v>
                </c:pt>
                <c:pt idx="2">
                  <c:v>-0.40947731672418158</c:v>
                </c:pt>
                <c:pt idx="3">
                  <c:v>-0.34391044524871656</c:v>
                </c:pt>
                <c:pt idx="4">
                  <c:v>-0.27102095783183244</c:v>
                </c:pt>
                <c:pt idx="5">
                  <c:v>-0.18996717448026279</c:v>
                </c:pt>
                <c:pt idx="6">
                  <c:v>-9.9991583200067291E-2</c:v>
                </c:pt>
                <c:pt idx="7">
                  <c:v>0</c:v>
                </c:pt>
                <c:pt idx="8">
                  <c:v>9.9991583200067291E-2</c:v>
                </c:pt>
                <c:pt idx="9">
                  <c:v>0.20999915832000673</c:v>
                </c:pt>
                <c:pt idx="10">
                  <c:v>0.33103274135173805</c:v>
                </c:pt>
                <c:pt idx="11">
                  <c:v>0.46410234828718111</c:v>
                </c:pt>
                <c:pt idx="12">
                  <c:v>0.61047049911623597</c:v>
                </c:pt>
                <c:pt idx="13">
                  <c:v>0.7715680498274553</c:v>
                </c:pt>
              </c:numCache>
            </c:numRef>
          </c:xVal>
          <c:yVal>
            <c:numRef>
              <c:f>'Analisis sensibilidad CV2'!$D$15:$D$28</c:f>
              <c:numCache>
                <c:formatCode>0.00</c:formatCode>
                <c:ptCount val="14"/>
                <c:pt idx="0">
                  <c:v>101007.78639525297</c:v>
                </c:pt>
                <c:pt idx="1">
                  <c:v>90538.38144420553</c:v>
                </c:pt>
                <c:pt idx="2">
                  <c:v>78890.961039077956</c:v>
                </c:pt>
                <c:pt idx="3">
                  <c:v>65965.974578117399</c:v>
                </c:pt>
                <c:pt idx="4">
                  <c:v>51597.504391734998</c:v>
                </c:pt>
                <c:pt idx="5">
                  <c:v>35619.632810342118</c:v>
                </c:pt>
                <c:pt idx="6">
                  <c:v>17883.033931308892</c:v>
                </c:pt>
                <c:pt idx="7">
                  <c:v>-1827.98521582996</c:v>
                </c:pt>
                <c:pt idx="8">
                  <c:v>-21539.004362968899</c:v>
                </c:pt>
                <c:pt idx="9">
                  <c:v>-43224.443778213383</c:v>
                </c:pt>
                <c:pt idx="10">
                  <c:v>-67083.404665069975</c:v>
                </c:pt>
                <c:pt idx="11">
                  <c:v>-93314.988227045207</c:v>
                </c:pt>
                <c:pt idx="12">
                  <c:v>-122168.07096852202</c:v>
                </c:pt>
                <c:pt idx="13">
                  <c:v>-153924.71292780107</c:v>
                </c:pt>
              </c:numCache>
            </c:numRef>
          </c:yVal>
          <c:smooth val="1"/>
        </c:ser>
        <c:axId val="66867584"/>
        <c:axId val="66869504"/>
      </c:scatterChart>
      <c:valAx>
        <c:axId val="66867584"/>
        <c:scaling>
          <c:orientation val="minMax"/>
        </c:scaling>
        <c:axPos val="b"/>
        <c:title>
          <c:tx>
            <c:rich>
              <a:bodyPr/>
              <a:lstStyle/>
              <a:p>
                <a:pPr>
                  <a:defRPr/>
                </a:pPr>
                <a:r>
                  <a:rPr lang="es-ES" sz="800" dirty="0" smtClean="0"/>
                  <a:t>VAR.</a:t>
                </a:r>
                <a:r>
                  <a:rPr lang="es-ES" sz="800" baseline="0" dirty="0" smtClean="0"/>
                  <a:t> </a:t>
                </a:r>
                <a:r>
                  <a:rPr lang="es-ES" sz="800" dirty="0" smtClean="0"/>
                  <a:t>COSTO </a:t>
                </a:r>
                <a:r>
                  <a:rPr lang="es-ES" sz="800" dirty="0"/>
                  <a:t>CONSIGNACIÓN</a:t>
                </a:r>
              </a:p>
            </c:rich>
          </c:tx>
          <c:layout>
            <c:manualLayout>
              <c:xMode val="edge"/>
              <c:yMode val="edge"/>
              <c:x val="0.19186461067366567"/>
              <c:y val="0.90544018118136516"/>
            </c:manualLayout>
          </c:layout>
        </c:title>
        <c:numFmt formatCode="0%" sourceLinked="1"/>
        <c:majorTickMark val="none"/>
        <c:tickLblPos val="nextTo"/>
        <c:txPr>
          <a:bodyPr rot="0" vert="horz"/>
          <a:lstStyle/>
          <a:p>
            <a:pPr>
              <a:defRPr/>
            </a:pPr>
            <a:endParaRPr lang="es-ES"/>
          </a:p>
        </c:txPr>
        <c:crossAx val="66869504"/>
        <c:crosses val="autoZero"/>
        <c:crossBetween val="midCat"/>
      </c:valAx>
      <c:valAx>
        <c:axId val="66869504"/>
        <c:scaling>
          <c:orientation val="minMax"/>
        </c:scaling>
        <c:axPos val="l"/>
        <c:title>
          <c:tx>
            <c:rich>
              <a:bodyPr/>
              <a:lstStyle/>
              <a:p>
                <a:pPr>
                  <a:defRPr/>
                </a:pPr>
                <a:r>
                  <a:rPr lang="es-ES"/>
                  <a:t>VAN</a:t>
                </a:r>
              </a:p>
            </c:rich>
          </c:tx>
          <c:layout>
            <c:manualLayout>
              <c:xMode val="edge"/>
              <c:yMode val="edge"/>
              <c:x val="1.9444444444444445E-2"/>
              <c:y val="0.39240161869398432"/>
            </c:manualLayout>
          </c:layout>
        </c:title>
        <c:numFmt formatCode="0.00" sourceLinked="1"/>
        <c:majorTickMark val="none"/>
        <c:tickLblPos val="nextTo"/>
        <c:crossAx val="66867584"/>
        <c:crosses val="autoZero"/>
        <c:crossBetween val="midCat"/>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roundedCorners val="1"/>
  <c:style val="26"/>
  <c:chart>
    <c:title>
      <c:tx>
        <c:rich>
          <a:bodyPr/>
          <a:lstStyle/>
          <a:p>
            <a:pPr>
              <a:defRPr/>
            </a:pPr>
            <a:r>
              <a:rPr lang="es-ES" sz="1200"/>
              <a:t>Estado</a:t>
            </a:r>
            <a:r>
              <a:rPr lang="es-ES" sz="1200" baseline="0"/>
              <a:t> Civil</a:t>
            </a:r>
            <a:endParaRPr lang="es-ES" sz="1200"/>
          </a:p>
        </c:rich>
      </c:tx>
      <c:layout/>
    </c:title>
    <c:plotArea>
      <c:layout/>
      <c:pieChart>
        <c:varyColors val="1"/>
        <c:ser>
          <c:idx val="0"/>
          <c:order val="0"/>
          <c:dLbls>
            <c:showPercent val="1"/>
          </c:dLbls>
          <c:cat>
            <c:strRef>
              <c:f>'pregunta 0'!$C$15:$C$19</c:f>
              <c:strCache>
                <c:ptCount val="5"/>
                <c:pt idx="0">
                  <c:v>Soltera</c:v>
                </c:pt>
                <c:pt idx="1">
                  <c:v>Casada</c:v>
                </c:pt>
                <c:pt idx="2">
                  <c:v>Viuda</c:v>
                </c:pt>
                <c:pt idx="3">
                  <c:v>Divorciada</c:v>
                </c:pt>
                <c:pt idx="4">
                  <c:v>Unión Libre</c:v>
                </c:pt>
              </c:strCache>
            </c:strRef>
          </c:cat>
          <c:val>
            <c:numRef>
              <c:f>'pregunta 0'!$D$15:$D$19</c:f>
              <c:numCache>
                <c:formatCode>#,##0.00</c:formatCode>
                <c:ptCount val="5"/>
                <c:pt idx="0">
                  <c:v>49</c:v>
                </c:pt>
                <c:pt idx="1">
                  <c:v>205</c:v>
                </c:pt>
                <c:pt idx="2">
                  <c:v>6</c:v>
                </c:pt>
                <c:pt idx="3">
                  <c:v>33</c:v>
                </c:pt>
                <c:pt idx="4">
                  <c:v>107</c:v>
                </c:pt>
              </c:numCache>
            </c:numRef>
          </c:val>
        </c:ser>
        <c:dLbls>
          <c:showPercent val="1"/>
        </c:dLbls>
        <c:firstSliceAng val="0"/>
      </c:pieChart>
    </c:plotArea>
    <c:legend>
      <c:legendPos val="r"/>
      <c:layout/>
    </c:legend>
    <c:plotVisOnly val="1"/>
  </c:chart>
  <c:spPr>
    <a:ln w="25400"/>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roundedCorners val="1"/>
  <c:style val="26"/>
  <c:chart>
    <c:title>
      <c:tx>
        <c:rich>
          <a:bodyPr/>
          <a:lstStyle/>
          <a:p>
            <a:pPr algn="ctr">
              <a:defRPr/>
            </a:pPr>
            <a:r>
              <a:rPr lang="es-ES" sz="1200"/>
              <a:t>PRODUCTOS QUE PERMITEN CONOCER REACCION CUANDO EL NIÑO ESTA SOLO</a:t>
            </a:r>
          </a:p>
        </c:rich>
      </c:tx>
      <c:layout>
        <c:manualLayout>
          <c:xMode val="edge"/>
          <c:yMode val="edge"/>
          <c:x val="0.11676135324579399"/>
          <c:y val="6.8046056321777364E-3"/>
        </c:manualLayout>
      </c:layout>
    </c:title>
    <c:plotArea>
      <c:layout>
        <c:manualLayout>
          <c:layoutTarget val="inner"/>
          <c:xMode val="edge"/>
          <c:yMode val="edge"/>
          <c:x val="0.10761338407439805"/>
          <c:y val="0.2556277955925203"/>
          <c:w val="0.62592350482524151"/>
          <c:h val="0.57910447761194062"/>
        </c:manualLayout>
      </c:layout>
      <c:barChart>
        <c:barDir val="col"/>
        <c:grouping val="clustered"/>
        <c:ser>
          <c:idx val="0"/>
          <c:order val="0"/>
          <c:tx>
            <c:strRef>
              <c:f>'pregunta 6'!$J$14</c:f>
              <c:strCache>
                <c:ptCount val="1"/>
                <c:pt idx="0">
                  <c:v>Monitor de video</c:v>
                </c:pt>
              </c:strCache>
            </c:strRef>
          </c:tx>
          <c:val>
            <c:numRef>
              <c:f>'pregunta 6'!$K$14:$L$14</c:f>
              <c:numCache>
                <c:formatCode>General</c:formatCode>
                <c:ptCount val="2"/>
                <c:pt idx="0">
                  <c:v>210</c:v>
                </c:pt>
                <c:pt idx="1">
                  <c:v>190</c:v>
                </c:pt>
              </c:numCache>
            </c:numRef>
          </c:val>
        </c:ser>
        <c:ser>
          <c:idx val="1"/>
          <c:order val="1"/>
          <c:tx>
            <c:strRef>
              <c:f>'pregunta 6'!$J$15</c:f>
              <c:strCache>
                <c:ptCount val="1"/>
                <c:pt idx="0">
                  <c:v>Walkie talking</c:v>
                </c:pt>
              </c:strCache>
            </c:strRef>
          </c:tx>
          <c:val>
            <c:numRef>
              <c:f>'pregunta 6'!$K$15:$L$15</c:f>
              <c:numCache>
                <c:formatCode>General</c:formatCode>
                <c:ptCount val="2"/>
                <c:pt idx="0">
                  <c:v>297</c:v>
                </c:pt>
                <c:pt idx="1">
                  <c:v>103</c:v>
                </c:pt>
              </c:numCache>
            </c:numRef>
          </c:val>
        </c:ser>
        <c:ser>
          <c:idx val="2"/>
          <c:order val="2"/>
          <c:tx>
            <c:strRef>
              <c:f>'pregunta 6'!$J$16</c:f>
              <c:strCache>
                <c:ptCount val="1"/>
                <c:pt idx="0">
                  <c:v>Ninguna de las anteriores</c:v>
                </c:pt>
              </c:strCache>
            </c:strRef>
          </c:tx>
          <c:val>
            <c:numRef>
              <c:f>'pregunta 6'!$K$16:$L$16</c:f>
              <c:numCache>
                <c:formatCode>General</c:formatCode>
                <c:ptCount val="2"/>
                <c:pt idx="0">
                  <c:v>51</c:v>
                </c:pt>
                <c:pt idx="1">
                  <c:v>349</c:v>
                </c:pt>
              </c:numCache>
            </c:numRef>
          </c:val>
        </c:ser>
        <c:axId val="76276480"/>
        <c:axId val="76278400"/>
      </c:barChart>
      <c:catAx>
        <c:axId val="76276480"/>
        <c:scaling>
          <c:orientation val="minMax"/>
        </c:scaling>
        <c:axPos val="b"/>
        <c:title>
          <c:tx>
            <c:rich>
              <a:bodyPr/>
              <a:lstStyle/>
              <a:p>
                <a:pPr>
                  <a:defRPr/>
                </a:pPr>
                <a:r>
                  <a:rPr lang="es-ES"/>
                  <a:t>SI O NO</a:t>
                </a:r>
              </a:p>
            </c:rich>
          </c:tx>
          <c:layout>
            <c:manualLayout>
              <c:xMode val="edge"/>
              <c:yMode val="edge"/>
              <c:x val="0.45792952620841898"/>
              <c:y val="0.89253731343283549"/>
            </c:manualLayout>
          </c:layout>
        </c:title>
        <c:numFmt formatCode="General" sourceLinked="1"/>
        <c:tickLblPos val="nextTo"/>
        <c:txPr>
          <a:bodyPr rot="0" vert="horz"/>
          <a:lstStyle/>
          <a:p>
            <a:pPr>
              <a:defRPr/>
            </a:pPr>
            <a:endParaRPr lang="es-ES"/>
          </a:p>
        </c:txPr>
        <c:crossAx val="76278400"/>
        <c:crosses val="autoZero"/>
        <c:auto val="1"/>
        <c:lblAlgn val="ctr"/>
        <c:lblOffset val="100"/>
        <c:tickLblSkip val="1"/>
        <c:tickMarkSkip val="1"/>
      </c:catAx>
      <c:valAx>
        <c:axId val="76278400"/>
        <c:scaling>
          <c:orientation val="minMax"/>
        </c:scaling>
        <c:axPos val="l"/>
        <c:majorGridlines/>
        <c:title>
          <c:tx>
            <c:rich>
              <a:bodyPr/>
              <a:lstStyle/>
              <a:p>
                <a:pPr>
                  <a:defRPr/>
                </a:pPr>
                <a:r>
                  <a:rPr lang="es-ES"/>
                  <a:t>TIPOS DE DETECTORES</a:t>
                </a:r>
              </a:p>
            </c:rich>
          </c:tx>
          <c:layout>
            <c:manualLayout>
              <c:xMode val="edge"/>
              <c:yMode val="edge"/>
              <c:x val="2.589000854888588E-2"/>
              <c:y val="0.33731343283582643"/>
            </c:manualLayout>
          </c:layout>
        </c:title>
        <c:numFmt formatCode="General" sourceLinked="1"/>
        <c:tickLblPos val="nextTo"/>
        <c:txPr>
          <a:bodyPr rot="0" vert="horz"/>
          <a:lstStyle/>
          <a:p>
            <a:pPr>
              <a:defRPr/>
            </a:pPr>
            <a:endParaRPr lang="es-ES"/>
          </a:p>
        </c:txPr>
        <c:crossAx val="76276480"/>
        <c:crosses val="autoZero"/>
        <c:crossBetween val="between"/>
      </c:valAx>
    </c:plotArea>
    <c:legend>
      <c:legendPos val="r"/>
      <c:layout>
        <c:manualLayout>
          <c:xMode val="edge"/>
          <c:yMode val="edge"/>
          <c:x val="0.7725480411571416"/>
          <c:y val="0.31445445319335485"/>
          <c:w val="0.17085229566018975"/>
          <c:h val="0.41910453193350838"/>
        </c:manualLayout>
      </c:layout>
    </c:legend>
    <c:plotVisOnly val="1"/>
    <c:dispBlanksAs val="gap"/>
  </c:chart>
  <c:spPr>
    <a:ln w="25400"/>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roundedCorners val="1"/>
  <c:style val="26"/>
  <c:chart>
    <c:title>
      <c:tx>
        <c:rich>
          <a:bodyPr/>
          <a:lstStyle/>
          <a:p>
            <a:pPr algn="ctr">
              <a:defRPr/>
            </a:pPr>
            <a:r>
              <a:rPr lang="es-ES" sz="1200"/>
              <a:t>Si</a:t>
            </a:r>
            <a:r>
              <a:rPr lang="es-ES" sz="1200" baseline="0"/>
              <a:t> lo conoce, ¿Cuánto invirtió o cuánto cree usted que costaria dicho producto?</a:t>
            </a:r>
            <a:endParaRPr lang="es-ES" sz="1200"/>
          </a:p>
        </c:rich>
      </c:tx>
      <c:layout>
        <c:manualLayout>
          <c:xMode val="edge"/>
          <c:yMode val="edge"/>
          <c:x val="0.15045844269466568"/>
          <c:y val="3.2407407407407919E-2"/>
        </c:manualLayout>
      </c:layout>
    </c:title>
    <c:plotArea>
      <c:layout/>
      <c:pieChart>
        <c:varyColors val="1"/>
        <c:ser>
          <c:idx val="0"/>
          <c:order val="0"/>
          <c:dLbls>
            <c:showPercent val="1"/>
          </c:dLbls>
          <c:cat>
            <c:strRef>
              <c:f>'pregunta 6'!$C$41:$C$44</c:f>
              <c:strCache>
                <c:ptCount val="4"/>
                <c:pt idx="0">
                  <c:v>$140 - $179</c:v>
                </c:pt>
                <c:pt idx="1">
                  <c:v>$180 - $219</c:v>
                </c:pt>
                <c:pt idx="2">
                  <c:v>$220 - $259</c:v>
                </c:pt>
                <c:pt idx="3">
                  <c:v>mayor o igual a $260</c:v>
                </c:pt>
              </c:strCache>
            </c:strRef>
          </c:cat>
          <c:val>
            <c:numRef>
              <c:f>'pregunta 6'!$D$41:$D$44</c:f>
              <c:numCache>
                <c:formatCode>#,##0.00</c:formatCode>
                <c:ptCount val="4"/>
                <c:pt idx="0">
                  <c:v>190</c:v>
                </c:pt>
                <c:pt idx="1">
                  <c:v>80</c:v>
                </c:pt>
                <c:pt idx="2">
                  <c:v>55</c:v>
                </c:pt>
                <c:pt idx="3">
                  <c:v>75</c:v>
                </c:pt>
              </c:numCache>
            </c:numRef>
          </c:val>
        </c:ser>
        <c:dLbls>
          <c:showPercent val="1"/>
        </c:dLbls>
        <c:firstSliceAng val="0"/>
      </c:pieChart>
    </c:plotArea>
    <c:legend>
      <c:legendPos val="r"/>
      <c:layout/>
    </c:legend>
    <c:plotVisOnly val="1"/>
  </c:chart>
  <c:spPr>
    <a:ln w="25400"/>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roundedCorners val="1"/>
  <c:style val="26"/>
  <c:chart>
    <c:title>
      <c:tx>
        <c:rich>
          <a:bodyPr/>
          <a:lstStyle/>
          <a:p>
            <a:pPr>
              <a:defRPr/>
            </a:pPr>
            <a:r>
              <a:rPr lang="es-ES" sz="1200"/>
              <a:t>¿Sabe</a:t>
            </a:r>
            <a:r>
              <a:rPr lang="es-ES" sz="1200" baseline="0"/>
              <a:t> usted que es el sindrome de muerte infantil subita?</a:t>
            </a:r>
            <a:endParaRPr lang="es-ES" sz="1200"/>
          </a:p>
        </c:rich>
      </c:tx>
      <c:layout>
        <c:manualLayout>
          <c:xMode val="edge"/>
          <c:yMode val="edge"/>
          <c:x val="0.13906472266480913"/>
          <c:y val="0"/>
        </c:manualLayout>
      </c:layout>
    </c:title>
    <c:plotArea>
      <c:layout/>
      <c:pieChart>
        <c:varyColors val="1"/>
        <c:ser>
          <c:idx val="0"/>
          <c:order val="0"/>
          <c:dLbls>
            <c:showPercent val="1"/>
          </c:dLbls>
          <c:cat>
            <c:strRef>
              <c:f>'pregunta 8'!$C$5:$C$6</c:f>
              <c:strCache>
                <c:ptCount val="2"/>
                <c:pt idx="0">
                  <c:v>si</c:v>
                </c:pt>
                <c:pt idx="1">
                  <c:v>no</c:v>
                </c:pt>
              </c:strCache>
            </c:strRef>
          </c:cat>
          <c:val>
            <c:numRef>
              <c:f>'pregunta 8'!$D$5:$D$6</c:f>
              <c:numCache>
                <c:formatCode>#,##0.00</c:formatCode>
                <c:ptCount val="2"/>
                <c:pt idx="0">
                  <c:v>237</c:v>
                </c:pt>
                <c:pt idx="1">
                  <c:v>163</c:v>
                </c:pt>
              </c:numCache>
            </c:numRef>
          </c:val>
        </c:ser>
        <c:dLbls>
          <c:showPercent val="1"/>
        </c:dLbls>
        <c:firstSliceAng val="0"/>
      </c:pieChart>
    </c:plotArea>
    <c:legend>
      <c:legendPos val="r"/>
      <c:layout/>
    </c:legend>
    <c:plotVisOnly val="1"/>
  </c:chart>
  <c:spPr>
    <a:ln w="25400"/>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roundedCorners val="1"/>
  <c:style val="26"/>
  <c:chart>
    <c:title>
      <c:tx>
        <c:rich>
          <a:bodyPr/>
          <a:lstStyle/>
          <a:p>
            <a:pPr>
              <a:defRPr/>
            </a:pPr>
            <a:r>
              <a:rPr lang="en-US" sz="1200"/>
              <a:t>¿Qué</a:t>
            </a:r>
            <a:r>
              <a:rPr lang="en-US" sz="1200" baseline="0"/>
              <a:t> precio pagaría usted por este producto?</a:t>
            </a:r>
            <a:endParaRPr lang="en-US" sz="1200"/>
          </a:p>
        </c:rich>
      </c:tx>
      <c:layout/>
    </c:title>
    <c:plotArea>
      <c:layout/>
      <c:pieChart>
        <c:varyColors val="1"/>
        <c:ser>
          <c:idx val="0"/>
          <c:order val="0"/>
          <c:dLbls>
            <c:showPercent val="1"/>
          </c:dLbls>
          <c:cat>
            <c:strRef>
              <c:f>'pregunta 11'!$C$8:$C$11</c:f>
              <c:strCache>
                <c:ptCount val="4"/>
                <c:pt idx="0">
                  <c:v>$200 a $229</c:v>
                </c:pt>
                <c:pt idx="1">
                  <c:v>$230 a $259</c:v>
                </c:pt>
                <c:pt idx="2">
                  <c:v>$260 a $299</c:v>
                </c:pt>
                <c:pt idx="3">
                  <c:v>Mayor o igual a $300</c:v>
                </c:pt>
              </c:strCache>
            </c:strRef>
          </c:cat>
          <c:val>
            <c:numRef>
              <c:f>'pregunta 11'!$D$8:$D$11</c:f>
              <c:numCache>
                <c:formatCode>#,##0.00</c:formatCode>
                <c:ptCount val="4"/>
                <c:pt idx="0">
                  <c:v>238</c:v>
                </c:pt>
                <c:pt idx="1">
                  <c:v>73</c:v>
                </c:pt>
                <c:pt idx="2">
                  <c:v>27</c:v>
                </c:pt>
                <c:pt idx="3">
                  <c:v>62</c:v>
                </c:pt>
              </c:numCache>
            </c:numRef>
          </c:val>
        </c:ser>
        <c:dLbls>
          <c:showPercent val="1"/>
        </c:dLbls>
        <c:firstSliceAng val="0"/>
      </c:pieChart>
    </c:plotArea>
    <c:legend>
      <c:legendPos val="r"/>
      <c:layout/>
    </c:legend>
    <c:plotVisOnly val="1"/>
  </c:chart>
  <c:spPr>
    <a:ln w="25400"/>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style val="20"/>
  <c:chart>
    <c:title>
      <c:tx>
        <c:rich>
          <a:bodyPr/>
          <a:lstStyle/>
          <a:p>
            <a:pPr>
              <a:defRPr/>
            </a:pPr>
            <a:r>
              <a:rPr lang="en-US" sz="1500" dirty="0"/>
              <a:t>SENSIBILIDAD PRECIO</a:t>
            </a:r>
          </a:p>
        </c:rich>
      </c:tx>
      <c:layout/>
    </c:title>
    <c:plotArea>
      <c:layout/>
      <c:scatterChart>
        <c:scatterStyle val="smoothMarker"/>
        <c:ser>
          <c:idx val="0"/>
          <c:order val="0"/>
          <c:tx>
            <c:strRef>
              <c:f>'Analisis sensibilidad precio'!$D$14</c:f>
              <c:strCache>
                <c:ptCount val="1"/>
                <c:pt idx="0">
                  <c:v>VAN</c:v>
                </c:pt>
              </c:strCache>
            </c:strRef>
          </c:tx>
          <c:spPr>
            <a:ln w="57150">
              <a:solidFill>
                <a:srgbClr val="FFC000"/>
              </a:solidFill>
            </a:ln>
          </c:spPr>
          <c:marker>
            <c:symbol val="none"/>
          </c:marker>
          <c:xVal>
            <c:numRef>
              <c:f>'Analisis sensibilidad precio'!$B$15:$B$27</c:f>
              <c:numCache>
                <c:formatCode>0%</c:formatCode>
                <c:ptCount val="13"/>
                <c:pt idx="0">
                  <c:v>-0.52171534382627727</c:v>
                </c:pt>
                <c:pt idx="1">
                  <c:v>-0.46856325225149387</c:v>
                </c:pt>
                <c:pt idx="2">
                  <c:v>-0.408256880733945</c:v>
                </c:pt>
                <c:pt idx="3">
                  <c:v>-0.34391044524871656</c:v>
                </c:pt>
                <c:pt idx="4">
                  <c:v>-0.27102095783183244</c:v>
                </c:pt>
                <c:pt idx="5">
                  <c:v>-9.9991583200067291E-2</c:v>
                </c:pt>
                <c:pt idx="6">
                  <c:v>0</c:v>
                </c:pt>
                <c:pt idx="7">
                  <c:v>9.9991583200067291E-2</c:v>
                </c:pt>
                <c:pt idx="8">
                  <c:v>0.21041999831664013</c:v>
                </c:pt>
                <c:pt idx="9">
                  <c:v>0.33099065735207484</c:v>
                </c:pt>
                <c:pt idx="10">
                  <c:v>0.33099065735207484</c:v>
                </c:pt>
                <c:pt idx="11">
                  <c:v>0.46410234828718111</c:v>
                </c:pt>
                <c:pt idx="12">
                  <c:v>0.46410234828718111</c:v>
                </c:pt>
              </c:numCache>
            </c:numRef>
          </c:xVal>
          <c:yVal>
            <c:numRef>
              <c:f>'Analisis sensibilidad precio'!$D$15:$D$27</c:f>
              <c:numCache>
                <c:formatCode>"$"\ #,##0.00</c:formatCode>
                <c:ptCount val="13"/>
                <c:pt idx="0">
                  <c:v>-207513.06707720601</c:v>
                </c:pt>
                <c:pt idx="1">
                  <c:v>-186557.97645923999</c:v>
                </c:pt>
                <c:pt idx="2">
                  <c:v>-162782.32732579199</c:v>
                </c:pt>
                <c:pt idx="3">
                  <c:v>-137413.89220713099</c:v>
                </c:pt>
                <c:pt idx="4">
                  <c:v>-108677.37839057103</c:v>
                </c:pt>
                <c:pt idx="5">
                  <c:v>-41249.438349864598</c:v>
                </c:pt>
                <c:pt idx="6">
                  <c:v>-1827.98521582996</c:v>
                </c:pt>
                <c:pt idx="7">
                  <c:v>37593.467918204798</c:v>
                </c:pt>
                <c:pt idx="8">
                  <c:v>81129.618180707796</c:v>
                </c:pt>
                <c:pt idx="9">
                  <c:v>128664.32492692403</c:v>
                </c:pt>
                <c:pt idx="10">
                  <c:v>128664.32492692403</c:v>
                </c:pt>
                <c:pt idx="11">
                  <c:v>181143.30483557394</c:v>
                </c:pt>
                <c:pt idx="12">
                  <c:v>181143.30483557394</c:v>
                </c:pt>
              </c:numCache>
            </c:numRef>
          </c:yVal>
          <c:smooth val="1"/>
        </c:ser>
        <c:axId val="66382080"/>
        <c:axId val="66662784"/>
      </c:scatterChart>
      <c:valAx>
        <c:axId val="66382080"/>
        <c:scaling>
          <c:orientation val="minMax"/>
        </c:scaling>
        <c:axPos val="b"/>
        <c:title>
          <c:tx>
            <c:rich>
              <a:bodyPr/>
              <a:lstStyle/>
              <a:p>
                <a:pPr>
                  <a:defRPr/>
                </a:pPr>
                <a:r>
                  <a:rPr lang="es-ES" sz="900" dirty="0" smtClean="0"/>
                  <a:t>VAR.</a:t>
                </a:r>
                <a:r>
                  <a:rPr lang="es-ES" sz="900" baseline="0" dirty="0" smtClean="0"/>
                  <a:t> </a:t>
                </a:r>
                <a:r>
                  <a:rPr lang="es-ES" sz="900" dirty="0" smtClean="0"/>
                  <a:t>PRECIO</a:t>
                </a:r>
                <a:endParaRPr lang="es-ES" sz="900" dirty="0"/>
              </a:p>
            </c:rich>
          </c:tx>
          <c:layout>
            <c:manualLayout>
              <c:xMode val="edge"/>
              <c:yMode val="edge"/>
              <c:x val="0.41136013183514691"/>
              <c:y val="0.86944535821271618"/>
            </c:manualLayout>
          </c:layout>
        </c:title>
        <c:numFmt formatCode="0%" sourceLinked="1"/>
        <c:majorTickMark val="none"/>
        <c:tickLblPos val="nextTo"/>
        <c:txPr>
          <a:bodyPr rot="0" vert="horz"/>
          <a:lstStyle/>
          <a:p>
            <a:pPr>
              <a:defRPr/>
            </a:pPr>
            <a:endParaRPr lang="es-ES"/>
          </a:p>
        </c:txPr>
        <c:crossAx val="66662784"/>
        <c:crosses val="autoZero"/>
        <c:crossBetween val="midCat"/>
      </c:valAx>
      <c:valAx>
        <c:axId val="66662784"/>
        <c:scaling>
          <c:orientation val="minMax"/>
        </c:scaling>
        <c:axPos val="l"/>
        <c:title>
          <c:tx>
            <c:rich>
              <a:bodyPr/>
              <a:lstStyle/>
              <a:p>
                <a:pPr>
                  <a:defRPr/>
                </a:pPr>
                <a:r>
                  <a:rPr lang="es-ES"/>
                  <a:t>VAN</a:t>
                </a:r>
              </a:p>
            </c:rich>
          </c:tx>
          <c:layout>
            <c:manualLayout>
              <c:xMode val="edge"/>
              <c:yMode val="edge"/>
              <c:x val="2.5000000000000001E-2"/>
              <c:y val="0.37277241288235224"/>
            </c:manualLayout>
          </c:layout>
        </c:title>
        <c:numFmt formatCode="&quot;$&quot;\ #,##0.00" sourceLinked="1"/>
        <c:majorTickMark val="none"/>
        <c:tickLblPos val="nextTo"/>
        <c:crossAx val="66382080"/>
        <c:crosses val="autoZero"/>
        <c:crossBetween val="midCat"/>
      </c:valAx>
    </c:plotArea>
    <c:legend>
      <c:legendPos val="r"/>
      <c:layout/>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ES"/>
  <c:style val="24"/>
  <c:chart>
    <c:title>
      <c:tx>
        <c:rich>
          <a:bodyPr/>
          <a:lstStyle/>
          <a:p>
            <a:pPr>
              <a:defRPr/>
            </a:pPr>
            <a:r>
              <a:rPr lang="en-US" sz="1500" dirty="0" smtClean="0"/>
              <a:t>SENSIBILIDAD CANTIDAD</a:t>
            </a:r>
            <a:endParaRPr lang="en-US" sz="1500" dirty="0"/>
          </a:p>
        </c:rich>
      </c:tx>
      <c:layout/>
    </c:title>
    <c:plotArea>
      <c:layout/>
      <c:scatterChart>
        <c:scatterStyle val="smoothMarker"/>
        <c:ser>
          <c:idx val="0"/>
          <c:order val="0"/>
          <c:tx>
            <c:strRef>
              <c:f>'Analisis sensibilidad cantidad'!$D$14</c:f>
              <c:strCache>
                <c:ptCount val="1"/>
                <c:pt idx="0">
                  <c:v>VAN</c:v>
                </c:pt>
              </c:strCache>
            </c:strRef>
          </c:tx>
          <c:spPr>
            <a:ln w="57150">
              <a:solidFill>
                <a:srgbClr val="FFC000"/>
              </a:solidFill>
            </a:ln>
          </c:spPr>
          <c:marker>
            <c:symbol val="none"/>
          </c:marker>
          <c:xVal>
            <c:numRef>
              <c:f>'Analisis sensibilidad cantidad'!$B$15:$B$28</c:f>
              <c:numCache>
                <c:formatCode>0%</c:formatCode>
                <c:ptCount val="14"/>
                <c:pt idx="0">
                  <c:v>-0.52147971360381884</c:v>
                </c:pt>
                <c:pt idx="1">
                  <c:v>-0.46897374701670647</c:v>
                </c:pt>
                <c:pt idx="2">
                  <c:v>-0.40930787589498829</c:v>
                </c:pt>
                <c:pt idx="3">
                  <c:v>-0.34367541766109783</c:v>
                </c:pt>
                <c:pt idx="4">
                  <c:v>-0.27088305489260156</c:v>
                </c:pt>
                <c:pt idx="5">
                  <c:v>-0.18973747016706455</c:v>
                </c:pt>
                <c:pt idx="6">
                  <c:v>-0.1002386634844869</c:v>
                </c:pt>
                <c:pt idx="7">
                  <c:v>0</c:v>
                </c:pt>
                <c:pt idx="8">
                  <c:v>0.1002386634844869</c:v>
                </c:pt>
                <c:pt idx="9">
                  <c:v>0.21002386634844869</c:v>
                </c:pt>
                <c:pt idx="10">
                  <c:v>0.33054892601431995</c:v>
                </c:pt>
                <c:pt idx="11">
                  <c:v>0.46420047732696906</c:v>
                </c:pt>
                <c:pt idx="12">
                  <c:v>0.61097852028639643</c:v>
                </c:pt>
                <c:pt idx="13">
                  <c:v>0.77207637231503601</c:v>
                </c:pt>
              </c:numCache>
            </c:numRef>
          </c:xVal>
          <c:yVal>
            <c:numRef>
              <c:f>'Analisis sensibilidad cantidad'!$D$15:$D$28</c:f>
              <c:numCache>
                <c:formatCode>"$"\ #,##0.00</c:formatCode>
                <c:ptCount val="14"/>
                <c:pt idx="0">
                  <c:v>-74751.954349534295</c:v>
                </c:pt>
                <c:pt idx="1">
                  <c:v>-67409.495214790601</c:v>
                </c:pt>
                <c:pt idx="2">
                  <c:v>-59065.791652581873</c:v>
                </c:pt>
                <c:pt idx="3">
                  <c:v>-49887.717734152284</c:v>
                </c:pt>
                <c:pt idx="4">
                  <c:v>-39708.399388257596</c:v>
                </c:pt>
                <c:pt idx="5">
                  <c:v>-28360.962543653706</c:v>
                </c:pt>
                <c:pt idx="6">
                  <c:v>-15845.4072003406</c:v>
                </c:pt>
                <c:pt idx="7">
                  <c:v>-1827.98521582996</c:v>
                </c:pt>
                <c:pt idx="8">
                  <c:v>12189.4367686807</c:v>
                </c:pt>
                <c:pt idx="9">
                  <c:v>27541.851323144801</c:v>
                </c:pt>
                <c:pt idx="10">
                  <c:v>44396.132518806415</c:v>
                </c:pt>
                <c:pt idx="11">
                  <c:v>63086.028498154003</c:v>
                </c:pt>
                <c:pt idx="12">
                  <c:v>83611.5392611875</c:v>
                </c:pt>
                <c:pt idx="13">
                  <c:v>106139.53887915098</c:v>
                </c:pt>
              </c:numCache>
            </c:numRef>
          </c:yVal>
          <c:smooth val="1"/>
        </c:ser>
        <c:axId val="66679168"/>
        <c:axId val="66681088"/>
      </c:scatterChart>
      <c:valAx>
        <c:axId val="66679168"/>
        <c:scaling>
          <c:orientation val="minMax"/>
        </c:scaling>
        <c:axPos val="b"/>
        <c:title>
          <c:tx>
            <c:rich>
              <a:bodyPr/>
              <a:lstStyle/>
              <a:p>
                <a:pPr>
                  <a:defRPr/>
                </a:pPr>
                <a:r>
                  <a:rPr lang="es-ES" sz="900" dirty="0" smtClean="0"/>
                  <a:t>VAR.</a:t>
                </a:r>
                <a:r>
                  <a:rPr lang="es-ES" sz="900" baseline="0" dirty="0" smtClean="0"/>
                  <a:t> CANTIDAD</a:t>
                </a:r>
                <a:endParaRPr lang="es-ES" sz="900" dirty="0"/>
              </a:p>
            </c:rich>
          </c:tx>
          <c:layout>
            <c:manualLayout>
              <c:xMode val="edge"/>
              <c:yMode val="edge"/>
              <c:x val="0.42162030765785097"/>
              <c:y val="0.84252866121671932"/>
            </c:manualLayout>
          </c:layout>
        </c:title>
        <c:numFmt formatCode="0%" sourceLinked="1"/>
        <c:majorTickMark val="none"/>
        <c:tickLblPos val="nextTo"/>
        <c:txPr>
          <a:bodyPr rot="0" vert="horz"/>
          <a:lstStyle/>
          <a:p>
            <a:pPr>
              <a:defRPr/>
            </a:pPr>
            <a:endParaRPr lang="es-ES"/>
          </a:p>
        </c:txPr>
        <c:crossAx val="66681088"/>
        <c:crosses val="autoZero"/>
        <c:crossBetween val="midCat"/>
      </c:valAx>
      <c:valAx>
        <c:axId val="66681088"/>
        <c:scaling>
          <c:orientation val="minMax"/>
        </c:scaling>
        <c:axPos val="l"/>
        <c:title>
          <c:tx>
            <c:rich>
              <a:bodyPr/>
              <a:lstStyle/>
              <a:p>
                <a:pPr>
                  <a:defRPr/>
                </a:pPr>
                <a:r>
                  <a:rPr lang="es-ES"/>
                  <a:t>VAN</a:t>
                </a:r>
              </a:p>
            </c:rich>
          </c:tx>
          <c:layout>
            <c:manualLayout>
              <c:xMode val="edge"/>
              <c:yMode val="edge"/>
              <c:x val="1.3888888888888904E-2"/>
              <c:y val="0.37803805774278232"/>
            </c:manualLayout>
          </c:layout>
        </c:title>
        <c:numFmt formatCode="&quot;$&quot;\ #,##0.00" sourceLinked="1"/>
        <c:majorTickMark val="none"/>
        <c:tickLblPos val="nextTo"/>
        <c:crossAx val="66679168"/>
        <c:crosses val="autoZero"/>
        <c:crossBetween val="midCat"/>
      </c:valAx>
    </c:plotArea>
    <c:legend>
      <c:legendPos val="r"/>
      <c:layout/>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ES"/>
  <c:style val="18"/>
  <c:chart>
    <c:title>
      <c:tx>
        <c:rich>
          <a:bodyPr/>
          <a:lstStyle/>
          <a:p>
            <a:pPr>
              <a:defRPr/>
            </a:pPr>
            <a:r>
              <a:rPr lang="en-US" sz="1500" dirty="0"/>
              <a:t>SENSIBILIDAD COSTO VARIABLE PRODUCTO</a:t>
            </a:r>
          </a:p>
        </c:rich>
      </c:tx>
      <c:layout/>
    </c:title>
    <c:plotArea>
      <c:layout/>
      <c:scatterChart>
        <c:scatterStyle val="smoothMarker"/>
        <c:ser>
          <c:idx val="0"/>
          <c:order val="0"/>
          <c:tx>
            <c:strRef>
              <c:f>'Analisis sensibilidad CV1'!$D$14</c:f>
              <c:strCache>
                <c:ptCount val="1"/>
                <c:pt idx="0">
                  <c:v>VAN</c:v>
                </c:pt>
              </c:strCache>
            </c:strRef>
          </c:tx>
          <c:spPr>
            <a:ln w="57150">
              <a:solidFill>
                <a:srgbClr val="FFC000"/>
              </a:solidFill>
            </a:ln>
          </c:spPr>
          <c:marker>
            <c:symbol val="none"/>
          </c:marker>
          <c:xVal>
            <c:numRef>
              <c:f>'Analisis sensibilidad CV1'!$B$15:$B$28</c:f>
              <c:numCache>
                <c:formatCode>0.00%</c:formatCode>
                <c:ptCount val="14"/>
                <c:pt idx="0">
                  <c:v>-0.52307692307692288</c:v>
                </c:pt>
                <c:pt idx="1">
                  <c:v>-0.4692307692307694</c:v>
                </c:pt>
                <c:pt idx="2">
                  <c:v>-0.4076923076923078</c:v>
                </c:pt>
                <c:pt idx="3">
                  <c:v>-0.34615384615384626</c:v>
                </c:pt>
                <c:pt idx="4">
                  <c:v>-0.26923076923076933</c:v>
                </c:pt>
                <c:pt idx="5">
                  <c:v>-0.19230769230769237</c:v>
                </c:pt>
                <c:pt idx="6">
                  <c:v>-0.1</c:v>
                </c:pt>
                <c:pt idx="7">
                  <c:v>0</c:v>
                </c:pt>
                <c:pt idx="8">
                  <c:v>0.1</c:v>
                </c:pt>
                <c:pt idx="9">
                  <c:v>0.20769230769230776</c:v>
                </c:pt>
                <c:pt idx="10">
                  <c:v>0.33076923076923082</c:v>
                </c:pt>
                <c:pt idx="11">
                  <c:v>0.46153846153846168</c:v>
                </c:pt>
                <c:pt idx="12">
                  <c:v>0.60769230769230764</c:v>
                </c:pt>
                <c:pt idx="13">
                  <c:v>0.76923076923076927</c:v>
                </c:pt>
              </c:numCache>
            </c:numRef>
          </c:xVal>
          <c:yVal>
            <c:numRef>
              <c:f>'Analisis sensibilidad CV1'!$D$15:$D$28</c:f>
              <c:numCache>
                <c:formatCode>"$"\ #,##0.00</c:formatCode>
                <c:ptCount val="14"/>
                <c:pt idx="0">
                  <c:v>-699.74506262673128</c:v>
                </c:pt>
                <c:pt idx="1">
                  <c:v>-815.88743133884122</c:v>
                </c:pt>
                <c:pt idx="2">
                  <c:v>-948.6215670097838</c:v>
                </c:pt>
                <c:pt idx="3">
                  <c:v>-1081.3557026807605</c:v>
                </c:pt>
                <c:pt idx="4">
                  <c:v>-1247.2733722694898</c:v>
                </c:pt>
                <c:pt idx="5">
                  <c:v>-1413.1910418582195</c:v>
                </c:pt>
                <c:pt idx="6">
                  <c:v>-1612.2922453646399</c:v>
                </c:pt>
                <c:pt idx="7">
                  <c:v>-1827.98521582996</c:v>
                </c:pt>
                <c:pt idx="8">
                  <c:v>-2043.6781862952898</c:v>
                </c:pt>
                <c:pt idx="9">
                  <c:v>-2275.9629237194999</c:v>
                </c:pt>
                <c:pt idx="10">
                  <c:v>-2541.431195061441</c:v>
                </c:pt>
                <c:pt idx="11">
                  <c:v>-2823.491233362221</c:v>
                </c:pt>
                <c:pt idx="12">
                  <c:v>-3138.7348055807897</c:v>
                </c:pt>
                <c:pt idx="13">
                  <c:v>-3487.1619117170899</c:v>
                </c:pt>
              </c:numCache>
            </c:numRef>
          </c:yVal>
          <c:smooth val="1"/>
        </c:ser>
        <c:axId val="66689280"/>
        <c:axId val="66699648"/>
      </c:scatterChart>
      <c:valAx>
        <c:axId val="66689280"/>
        <c:scaling>
          <c:orientation val="minMax"/>
        </c:scaling>
        <c:axPos val="b"/>
        <c:title>
          <c:tx>
            <c:rich>
              <a:bodyPr/>
              <a:lstStyle/>
              <a:p>
                <a:pPr>
                  <a:defRPr/>
                </a:pPr>
                <a:r>
                  <a:rPr lang="es-ES" sz="800" dirty="0" smtClean="0"/>
                  <a:t>VAR. </a:t>
                </a:r>
                <a:r>
                  <a:rPr lang="es-ES" sz="800" dirty="0"/>
                  <a:t>COSTO </a:t>
                </a:r>
                <a:r>
                  <a:rPr lang="es-ES" sz="800" dirty="0" smtClean="0"/>
                  <a:t> </a:t>
                </a:r>
                <a:r>
                  <a:rPr lang="es-ES" sz="800" dirty="0"/>
                  <a:t>VENTA PRODUCTO</a:t>
                </a:r>
              </a:p>
            </c:rich>
          </c:tx>
          <c:layout>
            <c:manualLayout>
              <c:xMode val="edge"/>
              <c:yMode val="edge"/>
              <c:x val="0.451979002624672"/>
              <c:y val="0.88133764832793937"/>
            </c:manualLayout>
          </c:layout>
        </c:title>
        <c:numFmt formatCode="0.00%" sourceLinked="1"/>
        <c:majorTickMark val="none"/>
        <c:tickLblPos val="nextTo"/>
        <c:txPr>
          <a:bodyPr rot="0" vert="horz"/>
          <a:lstStyle/>
          <a:p>
            <a:pPr>
              <a:defRPr/>
            </a:pPr>
            <a:endParaRPr lang="es-ES"/>
          </a:p>
        </c:txPr>
        <c:crossAx val="66699648"/>
        <c:crosses val="autoZero"/>
        <c:crossBetween val="midCat"/>
      </c:valAx>
      <c:valAx>
        <c:axId val="66699648"/>
        <c:scaling>
          <c:orientation val="minMax"/>
        </c:scaling>
        <c:axPos val="l"/>
        <c:title>
          <c:tx>
            <c:rich>
              <a:bodyPr/>
              <a:lstStyle/>
              <a:p>
                <a:pPr>
                  <a:defRPr/>
                </a:pPr>
                <a:r>
                  <a:rPr lang="es-ES"/>
                  <a:t>VAN</a:t>
                </a:r>
              </a:p>
            </c:rich>
          </c:tx>
          <c:layout/>
        </c:title>
        <c:numFmt formatCode="&quot;$&quot;\ #,##0.00" sourceLinked="1"/>
        <c:majorTickMark val="none"/>
        <c:tickLblPos val="nextTo"/>
        <c:crossAx val="66689280"/>
        <c:crosses val="autoZero"/>
        <c:crossBetween val="midCat"/>
      </c:valAx>
      <c:spPr>
        <a:noFill/>
        <a:ln w="25400">
          <a:noFill/>
        </a:ln>
      </c:spPr>
    </c:plotArea>
    <c:legend>
      <c:legendPos val="r"/>
      <c:layout/>
    </c:legend>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18FDC0-A040-41DA-97AD-C649B089196B}" type="doc">
      <dgm:prSet loTypeId="urn:microsoft.com/office/officeart/2005/8/layout/process2" loCatId="process" qsTypeId="urn:microsoft.com/office/officeart/2005/8/quickstyle/simple2" qsCatId="simple" csTypeId="urn:microsoft.com/office/officeart/2005/8/colors/accent1_3" csCatId="accent1" phldr="1"/>
      <dgm:spPr/>
      <dgm:t>
        <a:bodyPr/>
        <a:lstStyle/>
        <a:p>
          <a:endParaRPr lang="es-ES"/>
        </a:p>
      </dgm:t>
    </dgm:pt>
    <dgm:pt modelId="{19AEB522-D0EF-4EFE-A63E-A096A7CB2135}">
      <dgm:prSet phldrT="[Texto]" custT="1"/>
      <dgm:spPr/>
      <dgm:t>
        <a:bodyPr/>
        <a:lstStyle/>
        <a:p>
          <a:r>
            <a:rPr lang="es-ES" sz="1200" dirty="0" smtClean="0"/>
            <a:t>Se realizó un estudio de mercado cuyo propósito fue obtener resultados confiables acerca del nivel de aceptación del producto por parte de los consumidores donde nuestro target fue las madres de familia con niños menores de un año de edad.</a:t>
          </a:r>
          <a:endParaRPr lang="es-ES" sz="1200" dirty="0"/>
        </a:p>
      </dgm:t>
    </dgm:pt>
    <dgm:pt modelId="{F65BF2F3-46DC-4E61-974F-DEFA767C3C90}" type="parTrans" cxnId="{6D11C29B-FB4D-406F-866A-80157233C285}">
      <dgm:prSet/>
      <dgm:spPr/>
      <dgm:t>
        <a:bodyPr/>
        <a:lstStyle/>
        <a:p>
          <a:endParaRPr lang="es-ES"/>
        </a:p>
      </dgm:t>
    </dgm:pt>
    <dgm:pt modelId="{172C47C3-DFBA-4FBD-9C5E-458C9DA5E606}" type="sibTrans" cxnId="{6D11C29B-FB4D-406F-866A-80157233C285}">
      <dgm:prSet/>
      <dgm:spPr/>
      <dgm:t>
        <a:bodyPr/>
        <a:lstStyle/>
        <a:p>
          <a:endParaRPr lang="es-ES"/>
        </a:p>
      </dgm:t>
    </dgm:pt>
    <dgm:pt modelId="{C2400A22-C843-4CB2-83F0-D6831B3A38DD}">
      <dgm:prSet phldrT="[Texto]" custT="1"/>
      <dgm:spPr/>
      <dgm:t>
        <a:bodyPr/>
        <a:lstStyle/>
        <a:p>
          <a:r>
            <a:rPr lang="es-ES" sz="1200" dirty="0" smtClean="0"/>
            <a:t>El tamaño de la población objetivo a la cual fue dirigida la encuesta se la obtuvo aplicando un muestreo probabilístico aleatorio simple:</a:t>
          </a:r>
        </a:p>
        <a:p>
          <a:endParaRPr lang="es-ES" sz="900" dirty="0" smtClean="0"/>
        </a:p>
        <a:p>
          <a:endParaRPr lang="es-ES" sz="900" dirty="0" smtClean="0"/>
        </a:p>
        <a:p>
          <a:endParaRPr lang="es-ES" sz="900" dirty="0" smtClean="0"/>
        </a:p>
        <a:p>
          <a:endParaRPr lang="es-ES" sz="900" dirty="0" smtClean="0"/>
        </a:p>
        <a:p>
          <a:endParaRPr lang="es-ES" sz="900" dirty="0" smtClean="0"/>
        </a:p>
      </dgm:t>
    </dgm:pt>
    <dgm:pt modelId="{5078ABD7-539A-43A9-A67E-7BDA93FD0AD7}" type="parTrans" cxnId="{AFA29D76-F6DE-4D80-A067-C29364CEC45F}">
      <dgm:prSet/>
      <dgm:spPr/>
      <dgm:t>
        <a:bodyPr/>
        <a:lstStyle/>
        <a:p>
          <a:endParaRPr lang="es-ES"/>
        </a:p>
      </dgm:t>
    </dgm:pt>
    <dgm:pt modelId="{20FB7AB8-0F9D-4EF4-B979-F8DCD60DF320}" type="sibTrans" cxnId="{AFA29D76-F6DE-4D80-A067-C29364CEC45F}">
      <dgm:prSet/>
      <dgm:spPr/>
      <dgm:t>
        <a:bodyPr/>
        <a:lstStyle/>
        <a:p>
          <a:endParaRPr lang="es-ES"/>
        </a:p>
      </dgm:t>
    </dgm:pt>
    <dgm:pt modelId="{292ECAF8-6C18-4DF0-8E4B-BD39B634EF52}">
      <dgm:prSet phldrT="[Texto]" custT="1"/>
      <dgm:spPr/>
      <dgm:t>
        <a:bodyPr/>
        <a:lstStyle/>
        <a:p>
          <a:r>
            <a:rPr lang="es-ES" sz="1200" dirty="0" smtClean="0"/>
            <a:t>El análisis de riesgo y factibilidad del proyecto o análisis financiero se lo realizó utilizando la metodología del análisis de sensibilidad y Crystal Ball, herramientas claves que contribuyeron en la decisión de inversión.</a:t>
          </a:r>
          <a:endParaRPr lang="es-ES" sz="1200" dirty="0"/>
        </a:p>
      </dgm:t>
    </dgm:pt>
    <dgm:pt modelId="{5862F80E-8522-4529-BDD5-35449F8B92C9}" type="parTrans" cxnId="{0BC553F7-2F8E-4CA0-9643-88B03F0A5164}">
      <dgm:prSet/>
      <dgm:spPr/>
      <dgm:t>
        <a:bodyPr/>
        <a:lstStyle/>
        <a:p>
          <a:endParaRPr lang="es-ES"/>
        </a:p>
      </dgm:t>
    </dgm:pt>
    <dgm:pt modelId="{8A619246-90B8-4408-A67B-4E5ED466B358}" type="sibTrans" cxnId="{0BC553F7-2F8E-4CA0-9643-88B03F0A5164}">
      <dgm:prSet/>
      <dgm:spPr/>
      <dgm:t>
        <a:bodyPr/>
        <a:lstStyle/>
        <a:p>
          <a:endParaRPr lang="es-ES"/>
        </a:p>
      </dgm:t>
    </dgm:pt>
    <dgm:pt modelId="{8BC896B5-BE6C-4D20-900A-D62E6201CD92}" type="pres">
      <dgm:prSet presAssocID="{1318FDC0-A040-41DA-97AD-C649B089196B}" presName="linearFlow" presStyleCnt="0">
        <dgm:presLayoutVars>
          <dgm:resizeHandles val="exact"/>
        </dgm:presLayoutVars>
      </dgm:prSet>
      <dgm:spPr/>
      <dgm:t>
        <a:bodyPr/>
        <a:lstStyle/>
        <a:p>
          <a:endParaRPr lang="es-ES"/>
        </a:p>
      </dgm:t>
    </dgm:pt>
    <dgm:pt modelId="{F376376E-D80B-49D7-9A21-F026F15D65F4}" type="pres">
      <dgm:prSet presAssocID="{19AEB522-D0EF-4EFE-A63E-A096A7CB2135}" presName="node" presStyleLbl="node1" presStyleIdx="0" presStyleCnt="3" custScaleX="333333" custScaleY="70563" custLinFactNeighborX="8264" custLinFactNeighborY="-199">
        <dgm:presLayoutVars>
          <dgm:bulletEnabled val="1"/>
        </dgm:presLayoutVars>
      </dgm:prSet>
      <dgm:spPr/>
      <dgm:t>
        <a:bodyPr/>
        <a:lstStyle/>
        <a:p>
          <a:endParaRPr lang="es-ES"/>
        </a:p>
      </dgm:t>
    </dgm:pt>
    <dgm:pt modelId="{CAD17115-E5D1-4A79-B37B-846CD750869D}" type="pres">
      <dgm:prSet presAssocID="{172C47C3-DFBA-4FBD-9C5E-458C9DA5E606}" presName="sibTrans" presStyleLbl="sibTrans2D1" presStyleIdx="0" presStyleCnt="2" custLinFactNeighborX="32659" custLinFactNeighborY="-4507"/>
      <dgm:spPr/>
      <dgm:t>
        <a:bodyPr/>
        <a:lstStyle/>
        <a:p>
          <a:endParaRPr lang="es-ES"/>
        </a:p>
      </dgm:t>
    </dgm:pt>
    <dgm:pt modelId="{E15660DB-065C-4162-8720-52AA2E8D6DDB}" type="pres">
      <dgm:prSet presAssocID="{172C47C3-DFBA-4FBD-9C5E-458C9DA5E606}" presName="connectorText" presStyleLbl="sibTrans2D1" presStyleIdx="0" presStyleCnt="2"/>
      <dgm:spPr/>
      <dgm:t>
        <a:bodyPr/>
        <a:lstStyle/>
        <a:p>
          <a:endParaRPr lang="es-ES"/>
        </a:p>
      </dgm:t>
    </dgm:pt>
    <dgm:pt modelId="{694588D8-B746-44F2-8195-82E8753696DE}" type="pres">
      <dgm:prSet presAssocID="{C2400A22-C843-4CB2-83F0-D6831B3A38DD}" presName="node" presStyleLbl="node1" presStyleIdx="1" presStyleCnt="3" custScaleX="333333" custScaleY="130079" custLinFactNeighborX="-16528" custLinFactNeighborY="4643">
        <dgm:presLayoutVars>
          <dgm:bulletEnabled val="1"/>
        </dgm:presLayoutVars>
      </dgm:prSet>
      <dgm:spPr/>
      <dgm:t>
        <a:bodyPr/>
        <a:lstStyle/>
        <a:p>
          <a:endParaRPr lang="es-ES"/>
        </a:p>
      </dgm:t>
    </dgm:pt>
    <dgm:pt modelId="{93181219-A7B0-428A-AE84-F9456CCC493C}" type="pres">
      <dgm:prSet presAssocID="{20FB7AB8-0F9D-4EF4-B979-F8DCD60DF320}" presName="sibTrans" presStyleLbl="sibTrans2D1" presStyleIdx="1" presStyleCnt="2"/>
      <dgm:spPr/>
      <dgm:t>
        <a:bodyPr/>
        <a:lstStyle/>
        <a:p>
          <a:endParaRPr lang="es-ES"/>
        </a:p>
      </dgm:t>
    </dgm:pt>
    <dgm:pt modelId="{5E2465D6-5AC4-480E-8676-8CCC68EC68FD}" type="pres">
      <dgm:prSet presAssocID="{20FB7AB8-0F9D-4EF4-B979-F8DCD60DF320}" presName="connectorText" presStyleLbl="sibTrans2D1" presStyleIdx="1" presStyleCnt="2"/>
      <dgm:spPr/>
      <dgm:t>
        <a:bodyPr/>
        <a:lstStyle/>
        <a:p>
          <a:endParaRPr lang="es-ES"/>
        </a:p>
      </dgm:t>
    </dgm:pt>
    <dgm:pt modelId="{5563CA21-1A51-4F13-ADAA-A6106481F07F}" type="pres">
      <dgm:prSet presAssocID="{292ECAF8-6C18-4DF0-8E4B-BD39B634EF52}" presName="node" presStyleLbl="node1" presStyleIdx="2" presStyleCnt="3" custScaleX="327826" custLinFactNeighborX="1" custLinFactNeighborY="200">
        <dgm:presLayoutVars>
          <dgm:bulletEnabled val="1"/>
        </dgm:presLayoutVars>
      </dgm:prSet>
      <dgm:spPr/>
      <dgm:t>
        <a:bodyPr/>
        <a:lstStyle/>
        <a:p>
          <a:endParaRPr lang="es-ES"/>
        </a:p>
      </dgm:t>
    </dgm:pt>
  </dgm:ptLst>
  <dgm:cxnLst>
    <dgm:cxn modelId="{0FECA192-8102-4302-83A6-912451599943}" type="presOf" srcId="{19AEB522-D0EF-4EFE-A63E-A096A7CB2135}" destId="{F376376E-D80B-49D7-9A21-F026F15D65F4}" srcOrd="0" destOrd="0" presId="urn:microsoft.com/office/officeart/2005/8/layout/process2"/>
    <dgm:cxn modelId="{38AE03D4-5E16-4D64-8D01-A45CF75F3247}" type="presOf" srcId="{172C47C3-DFBA-4FBD-9C5E-458C9DA5E606}" destId="{E15660DB-065C-4162-8720-52AA2E8D6DDB}" srcOrd="1" destOrd="0" presId="urn:microsoft.com/office/officeart/2005/8/layout/process2"/>
    <dgm:cxn modelId="{AFA29D76-F6DE-4D80-A067-C29364CEC45F}" srcId="{1318FDC0-A040-41DA-97AD-C649B089196B}" destId="{C2400A22-C843-4CB2-83F0-D6831B3A38DD}" srcOrd="1" destOrd="0" parTransId="{5078ABD7-539A-43A9-A67E-7BDA93FD0AD7}" sibTransId="{20FB7AB8-0F9D-4EF4-B979-F8DCD60DF320}"/>
    <dgm:cxn modelId="{375559BA-5732-42A7-81AD-EE75292700F3}" type="presOf" srcId="{292ECAF8-6C18-4DF0-8E4B-BD39B634EF52}" destId="{5563CA21-1A51-4F13-ADAA-A6106481F07F}" srcOrd="0" destOrd="0" presId="urn:microsoft.com/office/officeart/2005/8/layout/process2"/>
    <dgm:cxn modelId="{0BC553F7-2F8E-4CA0-9643-88B03F0A5164}" srcId="{1318FDC0-A040-41DA-97AD-C649B089196B}" destId="{292ECAF8-6C18-4DF0-8E4B-BD39B634EF52}" srcOrd="2" destOrd="0" parTransId="{5862F80E-8522-4529-BDD5-35449F8B92C9}" sibTransId="{8A619246-90B8-4408-A67B-4E5ED466B358}"/>
    <dgm:cxn modelId="{6D11C29B-FB4D-406F-866A-80157233C285}" srcId="{1318FDC0-A040-41DA-97AD-C649B089196B}" destId="{19AEB522-D0EF-4EFE-A63E-A096A7CB2135}" srcOrd="0" destOrd="0" parTransId="{F65BF2F3-46DC-4E61-974F-DEFA767C3C90}" sibTransId="{172C47C3-DFBA-4FBD-9C5E-458C9DA5E606}"/>
    <dgm:cxn modelId="{FC7208D6-1119-4E36-9479-16B8219C0894}" type="presOf" srcId="{172C47C3-DFBA-4FBD-9C5E-458C9DA5E606}" destId="{CAD17115-E5D1-4A79-B37B-846CD750869D}" srcOrd="0" destOrd="0" presId="urn:microsoft.com/office/officeart/2005/8/layout/process2"/>
    <dgm:cxn modelId="{212A7844-D981-4368-BB05-CFFDF0AC26A0}" type="presOf" srcId="{20FB7AB8-0F9D-4EF4-B979-F8DCD60DF320}" destId="{93181219-A7B0-428A-AE84-F9456CCC493C}" srcOrd="0" destOrd="0" presId="urn:microsoft.com/office/officeart/2005/8/layout/process2"/>
    <dgm:cxn modelId="{60EEAEEE-7D10-46BB-A918-04944AA459B8}" type="presOf" srcId="{C2400A22-C843-4CB2-83F0-D6831B3A38DD}" destId="{694588D8-B746-44F2-8195-82E8753696DE}" srcOrd="0" destOrd="0" presId="urn:microsoft.com/office/officeart/2005/8/layout/process2"/>
    <dgm:cxn modelId="{EFEFA141-7623-4A86-9C2E-73278E7D7A1B}" type="presOf" srcId="{1318FDC0-A040-41DA-97AD-C649B089196B}" destId="{8BC896B5-BE6C-4D20-900A-D62E6201CD92}" srcOrd="0" destOrd="0" presId="urn:microsoft.com/office/officeart/2005/8/layout/process2"/>
    <dgm:cxn modelId="{D47F4634-2410-4556-8421-4DE962C62313}" type="presOf" srcId="{20FB7AB8-0F9D-4EF4-B979-F8DCD60DF320}" destId="{5E2465D6-5AC4-480E-8676-8CCC68EC68FD}" srcOrd="1" destOrd="0" presId="urn:microsoft.com/office/officeart/2005/8/layout/process2"/>
    <dgm:cxn modelId="{F770ABA5-A5EE-498D-A368-B09800ED4BB4}" type="presParOf" srcId="{8BC896B5-BE6C-4D20-900A-D62E6201CD92}" destId="{F376376E-D80B-49D7-9A21-F026F15D65F4}" srcOrd="0" destOrd="0" presId="urn:microsoft.com/office/officeart/2005/8/layout/process2"/>
    <dgm:cxn modelId="{3AE001A5-3B60-4735-8DF3-4EC39076D91B}" type="presParOf" srcId="{8BC896B5-BE6C-4D20-900A-D62E6201CD92}" destId="{CAD17115-E5D1-4A79-B37B-846CD750869D}" srcOrd="1" destOrd="0" presId="urn:microsoft.com/office/officeart/2005/8/layout/process2"/>
    <dgm:cxn modelId="{50FA7A44-8421-46B7-9A08-3C6244068D4F}" type="presParOf" srcId="{CAD17115-E5D1-4A79-B37B-846CD750869D}" destId="{E15660DB-065C-4162-8720-52AA2E8D6DDB}" srcOrd="0" destOrd="0" presId="urn:microsoft.com/office/officeart/2005/8/layout/process2"/>
    <dgm:cxn modelId="{4D427FB6-F8A5-4DBD-9A85-CC364B3E97CA}" type="presParOf" srcId="{8BC896B5-BE6C-4D20-900A-D62E6201CD92}" destId="{694588D8-B746-44F2-8195-82E8753696DE}" srcOrd="2" destOrd="0" presId="urn:microsoft.com/office/officeart/2005/8/layout/process2"/>
    <dgm:cxn modelId="{7DDC5850-4BB2-4B11-8750-2B81A6BFF1F9}" type="presParOf" srcId="{8BC896B5-BE6C-4D20-900A-D62E6201CD92}" destId="{93181219-A7B0-428A-AE84-F9456CCC493C}" srcOrd="3" destOrd="0" presId="urn:microsoft.com/office/officeart/2005/8/layout/process2"/>
    <dgm:cxn modelId="{3554D928-DBF4-47AC-8194-ECA5316D786B}" type="presParOf" srcId="{93181219-A7B0-428A-AE84-F9456CCC493C}" destId="{5E2465D6-5AC4-480E-8676-8CCC68EC68FD}" srcOrd="0" destOrd="0" presId="urn:microsoft.com/office/officeart/2005/8/layout/process2"/>
    <dgm:cxn modelId="{5CF86CDA-82A1-412B-AABF-218EB0616883}" type="presParOf" srcId="{8BC896B5-BE6C-4D20-900A-D62E6201CD92}" destId="{5563CA21-1A51-4F13-ADAA-A6106481F07F}" srcOrd="4" destOrd="0" presId="urn:microsoft.com/office/officeart/2005/8/layout/process2"/>
  </dgm:cxnLst>
  <dgm:bg/>
  <dgm:whole/>
</dgm:dataModel>
</file>

<file path=ppt/diagrams/data2.xml><?xml version="1.0" encoding="utf-8"?>
<dgm:dataModel xmlns:dgm="http://schemas.openxmlformats.org/drawingml/2006/diagram" xmlns:a="http://schemas.openxmlformats.org/drawingml/2006/main">
  <dgm:ptLst>
    <dgm:pt modelId="{4961B58B-0F2D-4A58-B5D7-42E2F943D05B}" type="doc">
      <dgm:prSet loTypeId="urn:microsoft.com/office/officeart/2005/8/layout/process2" loCatId="process" qsTypeId="urn:microsoft.com/office/officeart/2005/8/quickstyle/simple5" qsCatId="simple" csTypeId="urn:microsoft.com/office/officeart/2005/8/colors/colorful1" csCatId="colorful" phldr="1"/>
      <dgm:spPr/>
    </dgm:pt>
    <dgm:pt modelId="{8E0F7E50-174F-40DD-9BBE-307DAFD5EA01}">
      <dgm:prSet phldrT="[Texto]"/>
      <dgm:spPr/>
      <dgm:t>
        <a:bodyPr/>
        <a:lstStyle/>
        <a:p>
          <a:r>
            <a:rPr lang="es-ES" dirty="0" smtClean="0"/>
            <a:t>Obtener RUC</a:t>
          </a:r>
          <a:endParaRPr lang="es-ES" dirty="0"/>
        </a:p>
      </dgm:t>
    </dgm:pt>
    <dgm:pt modelId="{094D3D2C-0A74-4E59-814B-5B19F65D0E28}" type="parTrans" cxnId="{E45DA132-CAD9-445A-8F37-7F55B7B34EBF}">
      <dgm:prSet/>
      <dgm:spPr/>
      <dgm:t>
        <a:bodyPr/>
        <a:lstStyle/>
        <a:p>
          <a:endParaRPr lang="es-ES"/>
        </a:p>
      </dgm:t>
    </dgm:pt>
    <dgm:pt modelId="{587CA3AF-49C9-47E6-8C5C-D86973B45B56}" type="sibTrans" cxnId="{E45DA132-CAD9-445A-8F37-7F55B7B34EBF}">
      <dgm:prSet/>
      <dgm:spPr/>
      <dgm:t>
        <a:bodyPr/>
        <a:lstStyle/>
        <a:p>
          <a:endParaRPr lang="es-ES"/>
        </a:p>
      </dgm:t>
    </dgm:pt>
    <dgm:pt modelId="{000494D8-C707-434D-BBC8-17FF594F1624}">
      <dgm:prSet phldrT="[Texto]"/>
      <dgm:spPr/>
      <dgm:t>
        <a:bodyPr/>
        <a:lstStyle/>
        <a:p>
          <a:r>
            <a:rPr lang="es-ES" dirty="0" smtClean="0"/>
            <a:t>Registrarse en la Aduana como Importador</a:t>
          </a:r>
          <a:endParaRPr lang="es-ES" dirty="0"/>
        </a:p>
      </dgm:t>
    </dgm:pt>
    <dgm:pt modelId="{8417E59D-1BDC-40FF-A359-6F27D5F3B0D9}" type="parTrans" cxnId="{CC120001-6388-4DF7-9E32-1977EE3DD23A}">
      <dgm:prSet/>
      <dgm:spPr/>
      <dgm:t>
        <a:bodyPr/>
        <a:lstStyle/>
        <a:p>
          <a:endParaRPr lang="es-ES"/>
        </a:p>
      </dgm:t>
    </dgm:pt>
    <dgm:pt modelId="{6A8C28FE-D97F-4975-B0AB-EDC3DFD3CAB0}" type="sibTrans" cxnId="{CC120001-6388-4DF7-9E32-1977EE3DD23A}">
      <dgm:prSet/>
      <dgm:spPr/>
      <dgm:t>
        <a:bodyPr/>
        <a:lstStyle/>
        <a:p>
          <a:endParaRPr lang="es-ES"/>
        </a:p>
      </dgm:t>
    </dgm:pt>
    <dgm:pt modelId="{9820CAB5-2B69-4932-8EAE-1C29F158C827}">
      <dgm:prSet phldrT="[Texto]"/>
      <dgm:spPr/>
      <dgm:t>
        <a:bodyPr/>
        <a:lstStyle/>
        <a:p>
          <a:r>
            <a:rPr lang="es-ES" dirty="0" smtClean="0"/>
            <a:t>Registrar la firma como persona  natural o jurídica para la Declaración Andina de Valor (DAV)</a:t>
          </a:r>
          <a:endParaRPr lang="es-ES" dirty="0"/>
        </a:p>
      </dgm:t>
    </dgm:pt>
    <dgm:pt modelId="{007A2F75-80AB-44DB-8B10-4DABB24A0B0B}" type="parTrans" cxnId="{C82EEC25-2E67-4982-B3CF-0D5828A34896}">
      <dgm:prSet/>
      <dgm:spPr/>
      <dgm:t>
        <a:bodyPr/>
        <a:lstStyle/>
        <a:p>
          <a:endParaRPr lang="es-ES"/>
        </a:p>
      </dgm:t>
    </dgm:pt>
    <dgm:pt modelId="{3440512D-970F-40B5-8B79-5DEB5B57AC8A}" type="sibTrans" cxnId="{C82EEC25-2E67-4982-B3CF-0D5828A34896}">
      <dgm:prSet/>
      <dgm:spPr/>
      <dgm:t>
        <a:bodyPr/>
        <a:lstStyle/>
        <a:p>
          <a:endParaRPr lang="es-ES"/>
        </a:p>
      </dgm:t>
    </dgm:pt>
    <dgm:pt modelId="{C991C34E-2F4E-4E56-A485-3F8253A46C9F}" type="pres">
      <dgm:prSet presAssocID="{4961B58B-0F2D-4A58-B5D7-42E2F943D05B}" presName="linearFlow" presStyleCnt="0">
        <dgm:presLayoutVars>
          <dgm:resizeHandles val="exact"/>
        </dgm:presLayoutVars>
      </dgm:prSet>
      <dgm:spPr/>
    </dgm:pt>
    <dgm:pt modelId="{B2945600-2631-46C5-B6A6-1CEA7348B046}" type="pres">
      <dgm:prSet presAssocID="{8E0F7E50-174F-40DD-9BBE-307DAFD5EA01}" presName="node" presStyleLbl="node1" presStyleIdx="0" presStyleCnt="3" custScaleX="157011">
        <dgm:presLayoutVars>
          <dgm:bulletEnabled val="1"/>
        </dgm:presLayoutVars>
      </dgm:prSet>
      <dgm:spPr/>
      <dgm:t>
        <a:bodyPr/>
        <a:lstStyle/>
        <a:p>
          <a:endParaRPr lang="es-ES"/>
        </a:p>
      </dgm:t>
    </dgm:pt>
    <dgm:pt modelId="{485747A1-A3CF-4F52-ABDC-347F41ABE073}" type="pres">
      <dgm:prSet presAssocID="{587CA3AF-49C9-47E6-8C5C-D86973B45B56}" presName="sibTrans" presStyleLbl="sibTrans2D1" presStyleIdx="0" presStyleCnt="2"/>
      <dgm:spPr/>
      <dgm:t>
        <a:bodyPr/>
        <a:lstStyle/>
        <a:p>
          <a:endParaRPr lang="es-ES"/>
        </a:p>
      </dgm:t>
    </dgm:pt>
    <dgm:pt modelId="{E843CA15-C513-48E3-ABAA-76AA5044C4E6}" type="pres">
      <dgm:prSet presAssocID="{587CA3AF-49C9-47E6-8C5C-D86973B45B56}" presName="connectorText" presStyleLbl="sibTrans2D1" presStyleIdx="0" presStyleCnt="2"/>
      <dgm:spPr/>
      <dgm:t>
        <a:bodyPr/>
        <a:lstStyle/>
        <a:p>
          <a:endParaRPr lang="es-ES"/>
        </a:p>
      </dgm:t>
    </dgm:pt>
    <dgm:pt modelId="{721C3D5C-AC9E-4872-8961-5AB3C252743F}" type="pres">
      <dgm:prSet presAssocID="{000494D8-C707-434D-BBC8-17FF594F1624}" presName="node" presStyleLbl="node1" presStyleIdx="1" presStyleCnt="3" custScaleX="284114">
        <dgm:presLayoutVars>
          <dgm:bulletEnabled val="1"/>
        </dgm:presLayoutVars>
      </dgm:prSet>
      <dgm:spPr/>
      <dgm:t>
        <a:bodyPr/>
        <a:lstStyle/>
        <a:p>
          <a:endParaRPr lang="es-ES"/>
        </a:p>
      </dgm:t>
    </dgm:pt>
    <dgm:pt modelId="{8D8A4086-EE61-4A2F-B4FE-A932F61C903A}" type="pres">
      <dgm:prSet presAssocID="{6A8C28FE-D97F-4975-B0AB-EDC3DFD3CAB0}" presName="sibTrans" presStyleLbl="sibTrans2D1" presStyleIdx="1" presStyleCnt="2"/>
      <dgm:spPr/>
      <dgm:t>
        <a:bodyPr/>
        <a:lstStyle/>
        <a:p>
          <a:endParaRPr lang="es-ES"/>
        </a:p>
      </dgm:t>
    </dgm:pt>
    <dgm:pt modelId="{22C24D94-F135-4095-BDC9-4FCDF3332340}" type="pres">
      <dgm:prSet presAssocID="{6A8C28FE-D97F-4975-B0AB-EDC3DFD3CAB0}" presName="connectorText" presStyleLbl="sibTrans2D1" presStyleIdx="1" presStyleCnt="2"/>
      <dgm:spPr/>
      <dgm:t>
        <a:bodyPr/>
        <a:lstStyle/>
        <a:p>
          <a:endParaRPr lang="es-ES"/>
        </a:p>
      </dgm:t>
    </dgm:pt>
    <dgm:pt modelId="{62FCEE65-3243-4D2F-9039-F97DA1581FFA}" type="pres">
      <dgm:prSet presAssocID="{9820CAB5-2B69-4932-8EAE-1C29F158C827}" presName="node" presStyleLbl="node1" presStyleIdx="2" presStyleCnt="3" custScaleX="342270">
        <dgm:presLayoutVars>
          <dgm:bulletEnabled val="1"/>
        </dgm:presLayoutVars>
      </dgm:prSet>
      <dgm:spPr/>
      <dgm:t>
        <a:bodyPr/>
        <a:lstStyle/>
        <a:p>
          <a:endParaRPr lang="es-ES"/>
        </a:p>
      </dgm:t>
    </dgm:pt>
  </dgm:ptLst>
  <dgm:cxnLst>
    <dgm:cxn modelId="{C82EEC25-2E67-4982-B3CF-0D5828A34896}" srcId="{4961B58B-0F2D-4A58-B5D7-42E2F943D05B}" destId="{9820CAB5-2B69-4932-8EAE-1C29F158C827}" srcOrd="2" destOrd="0" parTransId="{007A2F75-80AB-44DB-8B10-4DABB24A0B0B}" sibTransId="{3440512D-970F-40B5-8B79-5DEB5B57AC8A}"/>
    <dgm:cxn modelId="{E45DA132-CAD9-445A-8F37-7F55B7B34EBF}" srcId="{4961B58B-0F2D-4A58-B5D7-42E2F943D05B}" destId="{8E0F7E50-174F-40DD-9BBE-307DAFD5EA01}" srcOrd="0" destOrd="0" parTransId="{094D3D2C-0A74-4E59-814B-5B19F65D0E28}" sibTransId="{587CA3AF-49C9-47E6-8C5C-D86973B45B56}"/>
    <dgm:cxn modelId="{877A7A8C-C107-4741-9F91-C98E54BCBD86}" type="presOf" srcId="{000494D8-C707-434D-BBC8-17FF594F1624}" destId="{721C3D5C-AC9E-4872-8961-5AB3C252743F}" srcOrd="0" destOrd="0" presId="urn:microsoft.com/office/officeart/2005/8/layout/process2"/>
    <dgm:cxn modelId="{792FE686-CFFD-4EC8-A42C-A26B32F311D9}" type="presOf" srcId="{9820CAB5-2B69-4932-8EAE-1C29F158C827}" destId="{62FCEE65-3243-4D2F-9039-F97DA1581FFA}" srcOrd="0" destOrd="0" presId="urn:microsoft.com/office/officeart/2005/8/layout/process2"/>
    <dgm:cxn modelId="{926F1024-E24D-43A5-8CBB-F527237E22F0}" type="presOf" srcId="{6A8C28FE-D97F-4975-B0AB-EDC3DFD3CAB0}" destId="{22C24D94-F135-4095-BDC9-4FCDF3332340}" srcOrd="1" destOrd="0" presId="urn:microsoft.com/office/officeart/2005/8/layout/process2"/>
    <dgm:cxn modelId="{CC120001-6388-4DF7-9E32-1977EE3DD23A}" srcId="{4961B58B-0F2D-4A58-B5D7-42E2F943D05B}" destId="{000494D8-C707-434D-BBC8-17FF594F1624}" srcOrd="1" destOrd="0" parTransId="{8417E59D-1BDC-40FF-A359-6F27D5F3B0D9}" sibTransId="{6A8C28FE-D97F-4975-B0AB-EDC3DFD3CAB0}"/>
    <dgm:cxn modelId="{073EB523-3358-47A3-9019-02D40998B20C}" type="presOf" srcId="{6A8C28FE-D97F-4975-B0AB-EDC3DFD3CAB0}" destId="{8D8A4086-EE61-4A2F-B4FE-A932F61C903A}" srcOrd="0" destOrd="0" presId="urn:microsoft.com/office/officeart/2005/8/layout/process2"/>
    <dgm:cxn modelId="{4F7D8A18-C664-42B7-A8CB-21A712348241}" type="presOf" srcId="{587CA3AF-49C9-47E6-8C5C-D86973B45B56}" destId="{E843CA15-C513-48E3-ABAA-76AA5044C4E6}" srcOrd="1" destOrd="0" presId="urn:microsoft.com/office/officeart/2005/8/layout/process2"/>
    <dgm:cxn modelId="{D0CE08A1-AE8D-4962-A813-2BF23B65E8CD}" type="presOf" srcId="{8E0F7E50-174F-40DD-9BBE-307DAFD5EA01}" destId="{B2945600-2631-46C5-B6A6-1CEA7348B046}" srcOrd="0" destOrd="0" presId="urn:microsoft.com/office/officeart/2005/8/layout/process2"/>
    <dgm:cxn modelId="{79BC7518-9525-428C-A007-031C6586C908}" type="presOf" srcId="{4961B58B-0F2D-4A58-B5D7-42E2F943D05B}" destId="{C991C34E-2F4E-4E56-A485-3F8253A46C9F}" srcOrd="0" destOrd="0" presId="urn:microsoft.com/office/officeart/2005/8/layout/process2"/>
    <dgm:cxn modelId="{AAFF8D78-16AB-4667-86E5-1C7F74720645}" type="presOf" srcId="{587CA3AF-49C9-47E6-8C5C-D86973B45B56}" destId="{485747A1-A3CF-4F52-ABDC-347F41ABE073}" srcOrd="0" destOrd="0" presId="urn:microsoft.com/office/officeart/2005/8/layout/process2"/>
    <dgm:cxn modelId="{A34D99A5-4D45-4767-97E3-C8CEC8000B42}" type="presParOf" srcId="{C991C34E-2F4E-4E56-A485-3F8253A46C9F}" destId="{B2945600-2631-46C5-B6A6-1CEA7348B046}" srcOrd="0" destOrd="0" presId="urn:microsoft.com/office/officeart/2005/8/layout/process2"/>
    <dgm:cxn modelId="{F4F05192-3D52-41B0-BFFB-40F01DF1D92A}" type="presParOf" srcId="{C991C34E-2F4E-4E56-A485-3F8253A46C9F}" destId="{485747A1-A3CF-4F52-ABDC-347F41ABE073}" srcOrd="1" destOrd="0" presId="urn:microsoft.com/office/officeart/2005/8/layout/process2"/>
    <dgm:cxn modelId="{23F0F995-1FAC-419C-9C13-2E3F4B3E2F78}" type="presParOf" srcId="{485747A1-A3CF-4F52-ABDC-347F41ABE073}" destId="{E843CA15-C513-48E3-ABAA-76AA5044C4E6}" srcOrd="0" destOrd="0" presId="urn:microsoft.com/office/officeart/2005/8/layout/process2"/>
    <dgm:cxn modelId="{87573719-CD2B-4002-A322-E4985F3F7764}" type="presParOf" srcId="{C991C34E-2F4E-4E56-A485-3F8253A46C9F}" destId="{721C3D5C-AC9E-4872-8961-5AB3C252743F}" srcOrd="2" destOrd="0" presId="urn:microsoft.com/office/officeart/2005/8/layout/process2"/>
    <dgm:cxn modelId="{9B2BE4B5-8CF3-4AE5-8F38-47296A46D8EB}" type="presParOf" srcId="{C991C34E-2F4E-4E56-A485-3F8253A46C9F}" destId="{8D8A4086-EE61-4A2F-B4FE-A932F61C903A}" srcOrd="3" destOrd="0" presId="urn:microsoft.com/office/officeart/2005/8/layout/process2"/>
    <dgm:cxn modelId="{09854568-54F4-49D3-B44A-3C2C3480198A}" type="presParOf" srcId="{8D8A4086-EE61-4A2F-B4FE-A932F61C903A}" destId="{22C24D94-F135-4095-BDC9-4FCDF3332340}" srcOrd="0" destOrd="0" presId="urn:microsoft.com/office/officeart/2005/8/layout/process2"/>
    <dgm:cxn modelId="{552FE29A-6839-4669-8F02-BAD28E6B8187}" type="presParOf" srcId="{C991C34E-2F4E-4E56-A485-3F8253A46C9F}" destId="{62FCEE65-3243-4D2F-9039-F97DA1581FFA}" srcOrd="4" destOrd="0" presId="urn:microsoft.com/office/officeart/2005/8/layout/process2"/>
  </dgm:cxnLst>
  <dgm:bg/>
  <dgm:whole/>
</dgm:dataModel>
</file>

<file path=ppt/diagrams/data3.xml><?xml version="1.0" encoding="utf-8"?>
<dgm:dataModel xmlns:dgm="http://schemas.openxmlformats.org/drawingml/2006/diagram" xmlns:a="http://schemas.openxmlformats.org/drawingml/2006/main">
  <dgm:ptLst>
    <dgm:pt modelId="{E827BD3F-F374-4BEE-B683-A83C4A58B806}" type="doc">
      <dgm:prSet loTypeId="urn:microsoft.com/office/officeart/2005/8/layout/hierarchy3" loCatId="list" qsTypeId="urn:microsoft.com/office/officeart/2005/8/quickstyle/simple3" qsCatId="simple" csTypeId="urn:microsoft.com/office/officeart/2005/8/colors/accent1_2" csCatId="accent1" phldr="1"/>
      <dgm:spPr/>
      <dgm:t>
        <a:bodyPr/>
        <a:lstStyle/>
        <a:p>
          <a:endParaRPr lang="es-ES"/>
        </a:p>
      </dgm:t>
    </dgm:pt>
    <dgm:pt modelId="{068ADEA0-1FBD-404D-B2C2-7402DD2EEC2C}">
      <dgm:prSet phldrT="[Texto]"/>
      <dgm:spPr/>
      <dgm:t>
        <a:bodyPr/>
        <a:lstStyle/>
        <a:p>
          <a:r>
            <a:rPr lang="es-ES" dirty="0" smtClean="0"/>
            <a:t>Documentos necesarios para importar:</a:t>
          </a:r>
          <a:endParaRPr lang="es-ES" dirty="0"/>
        </a:p>
      </dgm:t>
    </dgm:pt>
    <dgm:pt modelId="{838ECA6E-C293-443F-AB21-39EBD2D02E9D}" type="parTrans" cxnId="{A8D7CCDF-4A37-4B91-8615-839834C94F71}">
      <dgm:prSet/>
      <dgm:spPr/>
      <dgm:t>
        <a:bodyPr/>
        <a:lstStyle/>
        <a:p>
          <a:endParaRPr lang="es-ES"/>
        </a:p>
      </dgm:t>
    </dgm:pt>
    <dgm:pt modelId="{71B4FB5E-66D6-42EA-AA38-5437AC3BF317}" type="sibTrans" cxnId="{A8D7CCDF-4A37-4B91-8615-839834C94F71}">
      <dgm:prSet/>
      <dgm:spPr/>
      <dgm:t>
        <a:bodyPr/>
        <a:lstStyle/>
        <a:p>
          <a:endParaRPr lang="es-ES"/>
        </a:p>
      </dgm:t>
    </dgm:pt>
    <dgm:pt modelId="{A39121BB-4C8D-436E-928A-ECAE21B271AE}">
      <dgm:prSet phldrT="[Texto]"/>
      <dgm:spPr/>
      <dgm:t>
        <a:bodyPr/>
        <a:lstStyle/>
        <a:p>
          <a:r>
            <a:rPr lang="es-ES" dirty="0" smtClean="0"/>
            <a:t>Factura comercial</a:t>
          </a:r>
          <a:endParaRPr lang="es-ES" dirty="0"/>
        </a:p>
      </dgm:t>
    </dgm:pt>
    <dgm:pt modelId="{87E18C03-0158-4C9F-9B15-525BC2AB6F71}" type="parTrans" cxnId="{4DF70E72-03ED-4B04-B018-B83089774C28}">
      <dgm:prSet/>
      <dgm:spPr/>
      <dgm:t>
        <a:bodyPr/>
        <a:lstStyle/>
        <a:p>
          <a:endParaRPr lang="es-ES"/>
        </a:p>
      </dgm:t>
    </dgm:pt>
    <dgm:pt modelId="{41882F97-83E4-487D-8471-C74C2B032BD3}" type="sibTrans" cxnId="{4DF70E72-03ED-4B04-B018-B83089774C28}">
      <dgm:prSet/>
      <dgm:spPr/>
      <dgm:t>
        <a:bodyPr/>
        <a:lstStyle/>
        <a:p>
          <a:endParaRPr lang="es-ES"/>
        </a:p>
      </dgm:t>
    </dgm:pt>
    <dgm:pt modelId="{EA1E90BA-00CD-4C79-81E3-7AEF5F3354D4}">
      <dgm:prSet phldrT="[Texto]"/>
      <dgm:spPr/>
      <dgm:t>
        <a:bodyPr/>
        <a:lstStyle/>
        <a:p>
          <a:r>
            <a:rPr lang="es-ES" dirty="0" smtClean="0"/>
            <a:t>Bill of Lading</a:t>
          </a:r>
          <a:endParaRPr lang="es-ES" dirty="0"/>
        </a:p>
      </dgm:t>
    </dgm:pt>
    <dgm:pt modelId="{A4C59354-ACC7-4D9F-B2ED-F9E205351FBD}" type="parTrans" cxnId="{1C37DAEC-A3B3-4CA2-B96B-72EFCA5DF402}">
      <dgm:prSet/>
      <dgm:spPr/>
      <dgm:t>
        <a:bodyPr/>
        <a:lstStyle/>
        <a:p>
          <a:endParaRPr lang="es-ES"/>
        </a:p>
      </dgm:t>
    </dgm:pt>
    <dgm:pt modelId="{B0BE33D8-F357-41F5-BFDF-D9BC2135DB65}" type="sibTrans" cxnId="{1C37DAEC-A3B3-4CA2-B96B-72EFCA5DF402}">
      <dgm:prSet/>
      <dgm:spPr/>
      <dgm:t>
        <a:bodyPr/>
        <a:lstStyle/>
        <a:p>
          <a:endParaRPr lang="es-ES"/>
        </a:p>
      </dgm:t>
    </dgm:pt>
    <dgm:pt modelId="{1B3FF9C9-21F1-4694-B74A-A1AC436374BF}">
      <dgm:prSet phldrT="[Texto]"/>
      <dgm:spPr/>
      <dgm:t>
        <a:bodyPr/>
        <a:lstStyle/>
        <a:p>
          <a:r>
            <a:rPr lang="es-ES" dirty="0" smtClean="0"/>
            <a:t>Póliza de Seguro</a:t>
          </a:r>
          <a:endParaRPr lang="es-ES" dirty="0"/>
        </a:p>
      </dgm:t>
    </dgm:pt>
    <dgm:pt modelId="{23C23513-1FF4-404E-BAD2-539C4E1E2C5E}" type="parTrans" cxnId="{26FFD07A-207F-4BC9-832E-320CD719B3A9}">
      <dgm:prSet/>
      <dgm:spPr/>
      <dgm:t>
        <a:bodyPr/>
        <a:lstStyle/>
        <a:p>
          <a:endParaRPr lang="es-ES"/>
        </a:p>
      </dgm:t>
    </dgm:pt>
    <dgm:pt modelId="{292C3B8D-010D-4F3D-BC2E-13C9559787B2}" type="sibTrans" cxnId="{26FFD07A-207F-4BC9-832E-320CD719B3A9}">
      <dgm:prSet/>
      <dgm:spPr/>
      <dgm:t>
        <a:bodyPr/>
        <a:lstStyle/>
        <a:p>
          <a:endParaRPr lang="es-ES"/>
        </a:p>
      </dgm:t>
    </dgm:pt>
    <dgm:pt modelId="{60E25F96-7EC9-434E-A98A-8C3E09EA7059}">
      <dgm:prSet phldrT="[Texto]"/>
      <dgm:spPr/>
      <dgm:t>
        <a:bodyPr/>
        <a:lstStyle/>
        <a:p>
          <a:r>
            <a:rPr lang="es-ES" dirty="0" smtClean="0"/>
            <a:t>Nota de pedido</a:t>
          </a:r>
          <a:endParaRPr lang="es-ES" dirty="0"/>
        </a:p>
      </dgm:t>
    </dgm:pt>
    <dgm:pt modelId="{4B17A9EA-1CB1-4B3E-8195-BAAEA3857493}" type="parTrans" cxnId="{364F931F-DB35-482C-AD57-80C142E97D45}">
      <dgm:prSet/>
      <dgm:spPr/>
      <dgm:t>
        <a:bodyPr/>
        <a:lstStyle/>
        <a:p>
          <a:endParaRPr lang="es-ES"/>
        </a:p>
      </dgm:t>
    </dgm:pt>
    <dgm:pt modelId="{1E55AC75-E487-4F6B-B8EA-9458344A9E94}" type="sibTrans" cxnId="{364F931F-DB35-482C-AD57-80C142E97D45}">
      <dgm:prSet/>
      <dgm:spPr/>
      <dgm:t>
        <a:bodyPr/>
        <a:lstStyle/>
        <a:p>
          <a:endParaRPr lang="es-ES"/>
        </a:p>
      </dgm:t>
    </dgm:pt>
    <dgm:pt modelId="{498EA04D-027D-44D9-8C38-1A82A083953E}" type="pres">
      <dgm:prSet presAssocID="{E827BD3F-F374-4BEE-B683-A83C4A58B806}" presName="diagram" presStyleCnt="0">
        <dgm:presLayoutVars>
          <dgm:chPref val="1"/>
          <dgm:dir/>
          <dgm:animOne val="branch"/>
          <dgm:animLvl val="lvl"/>
          <dgm:resizeHandles/>
        </dgm:presLayoutVars>
      </dgm:prSet>
      <dgm:spPr/>
      <dgm:t>
        <a:bodyPr/>
        <a:lstStyle/>
        <a:p>
          <a:endParaRPr lang="es-ES"/>
        </a:p>
      </dgm:t>
    </dgm:pt>
    <dgm:pt modelId="{A7ACB70E-BA53-4B60-9392-9A4B55E9F08B}" type="pres">
      <dgm:prSet presAssocID="{068ADEA0-1FBD-404D-B2C2-7402DD2EEC2C}" presName="root" presStyleCnt="0"/>
      <dgm:spPr/>
    </dgm:pt>
    <dgm:pt modelId="{5702297C-7C03-494B-9548-07FD00285170}" type="pres">
      <dgm:prSet presAssocID="{068ADEA0-1FBD-404D-B2C2-7402DD2EEC2C}" presName="rootComposite" presStyleCnt="0"/>
      <dgm:spPr/>
    </dgm:pt>
    <dgm:pt modelId="{0FF32DBE-FBAD-4144-B07A-4E14988381BE}" type="pres">
      <dgm:prSet presAssocID="{068ADEA0-1FBD-404D-B2C2-7402DD2EEC2C}" presName="rootText" presStyleLbl="node1" presStyleIdx="0" presStyleCnt="1" custScaleX="608375"/>
      <dgm:spPr/>
      <dgm:t>
        <a:bodyPr/>
        <a:lstStyle/>
        <a:p>
          <a:endParaRPr lang="es-ES"/>
        </a:p>
      </dgm:t>
    </dgm:pt>
    <dgm:pt modelId="{BA94B436-4A0F-478C-82AD-9105512AE064}" type="pres">
      <dgm:prSet presAssocID="{068ADEA0-1FBD-404D-B2C2-7402DD2EEC2C}" presName="rootConnector" presStyleLbl="node1" presStyleIdx="0" presStyleCnt="1"/>
      <dgm:spPr/>
      <dgm:t>
        <a:bodyPr/>
        <a:lstStyle/>
        <a:p>
          <a:endParaRPr lang="es-ES"/>
        </a:p>
      </dgm:t>
    </dgm:pt>
    <dgm:pt modelId="{298B836D-323F-49C3-834C-E3E01BD3037B}" type="pres">
      <dgm:prSet presAssocID="{068ADEA0-1FBD-404D-B2C2-7402DD2EEC2C}" presName="childShape" presStyleCnt="0"/>
      <dgm:spPr/>
    </dgm:pt>
    <dgm:pt modelId="{DDDDB4F9-9F2D-4F2B-8383-DC60E9DE7858}" type="pres">
      <dgm:prSet presAssocID="{87E18C03-0158-4C9F-9B15-525BC2AB6F71}" presName="Name13" presStyleLbl="parChTrans1D2" presStyleIdx="0" presStyleCnt="4"/>
      <dgm:spPr/>
      <dgm:t>
        <a:bodyPr/>
        <a:lstStyle/>
        <a:p>
          <a:endParaRPr lang="es-ES"/>
        </a:p>
      </dgm:t>
    </dgm:pt>
    <dgm:pt modelId="{AB68DB72-724C-4880-A681-0BAEF67EED74}" type="pres">
      <dgm:prSet presAssocID="{A39121BB-4C8D-436E-928A-ECAE21B271AE}" presName="childText" presStyleLbl="bgAcc1" presStyleIdx="0" presStyleCnt="4" custScaleX="416075">
        <dgm:presLayoutVars>
          <dgm:bulletEnabled val="1"/>
        </dgm:presLayoutVars>
      </dgm:prSet>
      <dgm:spPr/>
      <dgm:t>
        <a:bodyPr/>
        <a:lstStyle/>
        <a:p>
          <a:endParaRPr lang="es-ES"/>
        </a:p>
      </dgm:t>
    </dgm:pt>
    <dgm:pt modelId="{4C2465EF-3935-4719-BC36-038654547B95}" type="pres">
      <dgm:prSet presAssocID="{4B17A9EA-1CB1-4B3E-8195-BAAEA3857493}" presName="Name13" presStyleLbl="parChTrans1D2" presStyleIdx="1" presStyleCnt="4"/>
      <dgm:spPr/>
      <dgm:t>
        <a:bodyPr/>
        <a:lstStyle/>
        <a:p>
          <a:endParaRPr lang="es-ES"/>
        </a:p>
      </dgm:t>
    </dgm:pt>
    <dgm:pt modelId="{8C1FF4E4-9B49-44D4-A3A9-6C262328BF63}" type="pres">
      <dgm:prSet presAssocID="{60E25F96-7EC9-434E-A98A-8C3E09EA7059}" presName="childText" presStyleLbl="bgAcc1" presStyleIdx="1" presStyleCnt="4" custScaleX="416075">
        <dgm:presLayoutVars>
          <dgm:bulletEnabled val="1"/>
        </dgm:presLayoutVars>
      </dgm:prSet>
      <dgm:spPr/>
      <dgm:t>
        <a:bodyPr/>
        <a:lstStyle/>
        <a:p>
          <a:endParaRPr lang="es-ES"/>
        </a:p>
      </dgm:t>
    </dgm:pt>
    <dgm:pt modelId="{9994EFC8-01F9-4C87-A4C9-FAF5F2E76183}" type="pres">
      <dgm:prSet presAssocID="{23C23513-1FF4-404E-BAD2-539C4E1E2C5E}" presName="Name13" presStyleLbl="parChTrans1D2" presStyleIdx="2" presStyleCnt="4"/>
      <dgm:spPr/>
      <dgm:t>
        <a:bodyPr/>
        <a:lstStyle/>
        <a:p>
          <a:endParaRPr lang="es-ES"/>
        </a:p>
      </dgm:t>
    </dgm:pt>
    <dgm:pt modelId="{D769A1CD-3757-42FC-81BF-3F0B30ED5814}" type="pres">
      <dgm:prSet presAssocID="{1B3FF9C9-21F1-4694-B74A-A1AC436374BF}" presName="childText" presStyleLbl="bgAcc1" presStyleIdx="2" presStyleCnt="4" custScaleX="419394">
        <dgm:presLayoutVars>
          <dgm:bulletEnabled val="1"/>
        </dgm:presLayoutVars>
      </dgm:prSet>
      <dgm:spPr/>
      <dgm:t>
        <a:bodyPr/>
        <a:lstStyle/>
        <a:p>
          <a:endParaRPr lang="es-ES"/>
        </a:p>
      </dgm:t>
    </dgm:pt>
    <dgm:pt modelId="{96CD63C8-80D6-4FB5-8753-194E54CCC5BF}" type="pres">
      <dgm:prSet presAssocID="{A4C59354-ACC7-4D9F-B2ED-F9E205351FBD}" presName="Name13" presStyleLbl="parChTrans1D2" presStyleIdx="3" presStyleCnt="4"/>
      <dgm:spPr/>
      <dgm:t>
        <a:bodyPr/>
        <a:lstStyle/>
        <a:p>
          <a:endParaRPr lang="es-ES"/>
        </a:p>
      </dgm:t>
    </dgm:pt>
    <dgm:pt modelId="{6661840F-5D94-422B-BC53-8AAD9E7B5F75}" type="pres">
      <dgm:prSet presAssocID="{EA1E90BA-00CD-4C79-81E3-7AEF5F3354D4}" presName="childText" presStyleLbl="bgAcc1" presStyleIdx="3" presStyleCnt="4" custScaleX="416076">
        <dgm:presLayoutVars>
          <dgm:bulletEnabled val="1"/>
        </dgm:presLayoutVars>
      </dgm:prSet>
      <dgm:spPr/>
      <dgm:t>
        <a:bodyPr/>
        <a:lstStyle/>
        <a:p>
          <a:endParaRPr lang="es-ES"/>
        </a:p>
      </dgm:t>
    </dgm:pt>
  </dgm:ptLst>
  <dgm:cxnLst>
    <dgm:cxn modelId="{1C37DAEC-A3B3-4CA2-B96B-72EFCA5DF402}" srcId="{068ADEA0-1FBD-404D-B2C2-7402DD2EEC2C}" destId="{EA1E90BA-00CD-4C79-81E3-7AEF5F3354D4}" srcOrd="3" destOrd="0" parTransId="{A4C59354-ACC7-4D9F-B2ED-F9E205351FBD}" sibTransId="{B0BE33D8-F357-41F5-BFDF-D9BC2135DB65}"/>
    <dgm:cxn modelId="{9EB11353-0E62-4362-8732-32755A022D73}" type="presOf" srcId="{A39121BB-4C8D-436E-928A-ECAE21B271AE}" destId="{AB68DB72-724C-4880-A681-0BAEF67EED74}" srcOrd="0" destOrd="0" presId="urn:microsoft.com/office/officeart/2005/8/layout/hierarchy3"/>
    <dgm:cxn modelId="{A8D7CCDF-4A37-4B91-8615-839834C94F71}" srcId="{E827BD3F-F374-4BEE-B683-A83C4A58B806}" destId="{068ADEA0-1FBD-404D-B2C2-7402DD2EEC2C}" srcOrd="0" destOrd="0" parTransId="{838ECA6E-C293-443F-AB21-39EBD2D02E9D}" sibTransId="{71B4FB5E-66D6-42EA-AA38-5437AC3BF317}"/>
    <dgm:cxn modelId="{E4042ADA-767B-4C6E-8AD6-5E5528DC76F4}" type="presOf" srcId="{A4C59354-ACC7-4D9F-B2ED-F9E205351FBD}" destId="{96CD63C8-80D6-4FB5-8753-194E54CCC5BF}" srcOrd="0" destOrd="0" presId="urn:microsoft.com/office/officeart/2005/8/layout/hierarchy3"/>
    <dgm:cxn modelId="{245F6DF5-B862-43EA-8785-5E32111C2BE1}" type="presOf" srcId="{E827BD3F-F374-4BEE-B683-A83C4A58B806}" destId="{498EA04D-027D-44D9-8C38-1A82A083953E}" srcOrd="0" destOrd="0" presId="urn:microsoft.com/office/officeart/2005/8/layout/hierarchy3"/>
    <dgm:cxn modelId="{364F931F-DB35-482C-AD57-80C142E97D45}" srcId="{068ADEA0-1FBD-404D-B2C2-7402DD2EEC2C}" destId="{60E25F96-7EC9-434E-A98A-8C3E09EA7059}" srcOrd="1" destOrd="0" parTransId="{4B17A9EA-1CB1-4B3E-8195-BAAEA3857493}" sibTransId="{1E55AC75-E487-4F6B-B8EA-9458344A9E94}"/>
    <dgm:cxn modelId="{55B82F7A-22B4-4F3F-81C4-DD08D34C5DAF}" type="presOf" srcId="{60E25F96-7EC9-434E-A98A-8C3E09EA7059}" destId="{8C1FF4E4-9B49-44D4-A3A9-6C262328BF63}" srcOrd="0" destOrd="0" presId="urn:microsoft.com/office/officeart/2005/8/layout/hierarchy3"/>
    <dgm:cxn modelId="{26FFD07A-207F-4BC9-832E-320CD719B3A9}" srcId="{068ADEA0-1FBD-404D-B2C2-7402DD2EEC2C}" destId="{1B3FF9C9-21F1-4694-B74A-A1AC436374BF}" srcOrd="2" destOrd="0" parTransId="{23C23513-1FF4-404E-BAD2-539C4E1E2C5E}" sibTransId="{292C3B8D-010D-4F3D-BC2E-13C9559787B2}"/>
    <dgm:cxn modelId="{4553A2C2-833C-4949-87F1-E222CDFB43D9}" type="presOf" srcId="{068ADEA0-1FBD-404D-B2C2-7402DD2EEC2C}" destId="{BA94B436-4A0F-478C-82AD-9105512AE064}" srcOrd="1" destOrd="0" presId="urn:microsoft.com/office/officeart/2005/8/layout/hierarchy3"/>
    <dgm:cxn modelId="{CC42D69D-2ABA-4F30-87D1-120EDFAE9F8D}" type="presOf" srcId="{23C23513-1FF4-404E-BAD2-539C4E1E2C5E}" destId="{9994EFC8-01F9-4C87-A4C9-FAF5F2E76183}" srcOrd="0" destOrd="0" presId="urn:microsoft.com/office/officeart/2005/8/layout/hierarchy3"/>
    <dgm:cxn modelId="{4DF70E72-03ED-4B04-B018-B83089774C28}" srcId="{068ADEA0-1FBD-404D-B2C2-7402DD2EEC2C}" destId="{A39121BB-4C8D-436E-928A-ECAE21B271AE}" srcOrd="0" destOrd="0" parTransId="{87E18C03-0158-4C9F-9B15-525BC2AB6F71}" sibTransId="{41882F97-83E4-487D-8471-C74C2B032BD3}"/>
    <dgm:cxn modelId="{1383FA21-6405-44B7-81E8-3E77DE62EAEC}" type="presOf" srcId="{1B3FF9C9-21F1-4694-B74A-A1AC436374BF}" destId="{D769A1CD-3757-42FC-81BF-3F0B30ED5814}" srcOrd="0" destOrd="0" presId="urn:microsoft.com/office/officeart/2005/8/layout/hierarchy3"/>
    <dgm:cxn modelId="{91B82D64-0F62-40BB-A743-F96B55ABFB03}" type="presOf" srcId="{068ADEA0-1FBD-404D-B2C2-7402DD2EEC2C}" destId="{0FF32DBE-FBAD-4144-B07A-4E14988381BE}" srcOrd="0" destOrd="0" presId="urn:microsoft.com/office/officeart/2005/8/layout/hierarchy3"/>
    <dgm:cxn modelId="{026DAB15-A45B-44FE-A5E6-B300825DCA68}" type="presOf" srcId="{4B17A9EA-1CB1-4B3E-8195-BAAEA3857493}" destId="{4C2465EF-3935-4719-BC36-038654547B95}" srcOrd="0" destOrd="0" presId="urn:microsoft.com/office/officeart/2005/8/layout/hierarchy3"/>
    <dgm:cxn modelId="{F4B953AD-DE23-40DD-9A7B-1DADD1D97FB9}" type="presOf" srcId="{87E18C03-0158-4C9F-9B15-525BC2AB6F71}" destId="{DDDDB4F9-9F2D-4F2B-8383-DC60E9DE7858}" srcOrd="0" destOrd="0" presId="urn:microsoft.com/office/officeart/2005/8/layout/hierarchy3"/>
    <dgm:cxn modelId="{91CF04E2-D1FD-4F44-9A13-B6DAEF154716}" type="presOf" srcId="{EA1E90BA-00CD-4C79-81E3-7AEF5F3354D4}" destId="{6661840F-5D94-422B-BC53-8AAD9E7B5F75}" srcOrd="0" destOrd="0" presId="urn:microsoft.com/office/officeart/2005/8/layout/hierarchy3"/>
    <dgm:cxn modelId="{7D5FBC49-3315-48E8-AB5D-B86FE3DBFDF7}" type="presParOf" srcId="{498EA04D-027D-44D9-8C38-1A82A083953E}" destId="{A7ACB70E-BA53-4B60-9392-9A4B55E9F08B}" srcOrd="0" destOrd="0" presId="urn:microsoft.com/office/officeart/2005/8/layout/hierarchy3"/>
    <dgm:cxn modelId="{455819B0-E0D9-4D4A-A079-59249DC573A9}" type="presParOf" srcId="{A7ACB70E-BA53-4B60-9392-9A4B55E9F08B}" destId="{5702297C-7C03-494B-9548-07FD00285170}" srcOrd="0" destOrd="0" presId="urn:microsoft.com/office/officeart/2005/8/layout/hierarchy3"/>
    <dgm:cxn modelId="{6352E38E-20EA-4B3D-9CDE-9357E5AD3259}" type="presParOf" srcId="{5702297C-7C03-494B-9548-07FD00285170}" destId="{0FF32DBE-FBAD-4144-B07A-4E14988381BE}" srcOrd="0" destOrd="0" presId="urn:microsoft.com/office/officeart/2005/8/layout/hierarchy3"/>
    <dgm:cxn modelId="{8BD3CC96-E7D4-4188-BCF7-6A2BC2D9652A}" type="presParOf" srcId="{5702297C-7C03-494B-9548-07FD00285170}" destId="{BA94B436-4A0F-478C-82AD-9105512AE064}" srcOrd="1" destOrd="0" presId="urn:microsoft.com/office/officeart/2005/8/layout/hierarchy3"/>
    <dgm:cxn modelId="{32CE5B94-F518-4615-BB81-8BFD18D91BC0}" type="presParOf" srcId="{A7ACB70E-BA53-4B60-9392-9A4B55E9F08B}" destId="{298B836D-323F-49C3-834C-E3E01BD3037B}" srcOrd="1" destOrd="0" presId="urn:microsoft.com/office/officeart/2005/8/layout/hierarchy3"/>
    <dgm:cxn modelId="{445B22B4-4137-4C0A-B550-38C9AE2D2B3A}" type="presParOf" srcId="{298B836D-323F-49C3-834C-E3E01BD3037B}" destId="{DDDDB4F9-9F2D-4F2B-8383-DC60E9DE7858}" srcOrd="0" destOrd="0" presId="urn:microsoft.com/office/officeart/2005/8/layout/hierarchy3"/>
    <dgm:cxn modelId="{FAACECDF-B926-43EF-9028-C8670D85EE24}" type="presParOf" srcId="{298B836D-323F-49C3-834C-E3E01BD3037B}" destId="{AB68DB72-724C-4880-A681-0BAEF67EED74}" srcOrd="1" destOrd="0" presId="urn:microsoft.com/office/officeart/2005/8/layout/hierarchy3"/>
    <dgm:cxn modelId="{5DB23EE4-B0AF-4022-8C1E-211F62449485}" type="presParOf" srcId="{298B836D-323F-49C3-834C-E3E01BD3037B}" destId="{4C2465EF-3935-4719-BC36-038654547B95}" srcOrd="2" destOrd="0" presId="urn:microsoft.com/office/officeart/2005/8/layout/hierarchy3"/>
    <dgm:cxn modelId="{9B58EC19-F167-4C8F-9015-909DDFFE0C67}" type="presParOf" srcId="{298B836D-323F-49C3-834C-E3E01BD3037B}" destId="{8C1FF4E4-9B49-44D4-A3A9-6C262328BF63}" srcOrd="3" destOrd="0" presId="urn:microsoft.com/office/officeart/2005/8/layout/hierarchy3"/>
    <dgm:cxn modelId="{68907672-3350-4DAE-9290-50B1CB658093}" type="presParOf" srcId="{298B836D-323F-49C3-834C-E3E01BD3037B}" destId="{9994EFC8-01F9-4C87-A4C9-FAF5F2E76183}" srcOrd="4" destOrd="0" presId="urn:microsoft.com/office/officeart/2005/8/layout/hierarchy3"/>
    <dgm:cxn modelId="{256BB896-390A-4CA7-A719-2CEC408C690B}" type="presParOf" srcId="{298B836D-323F-49C3-834C-E3E01BD3037B}" destId="{D769A1CD-3757-42FC-81BF-3F0B30ED5814}" srcOrd="5" destOrd="0" presId="urn:microsoft.com/office/officeart/2005/8/layout/hierarchy3"/>
    <dgm:cxn modelId="{2E97B2C8-EF57-4921-8AEF-0F5738E31969}" type="presParOf" srcId="{298B836D-323F-49C3-834C-E3E01BD3037B}" destId="{96CD63C8-80D6-4FB5-8753-194E54CCC5BF}" srcOrd="6" destOrd="0" presId="urn:microsoft.com/office/officeart/2005/8/layout/hierarchy3"/>
    <dgm:cxn modelId="{F5877387-3E57-4C98-888F-8621EA05FD79}" type="presParOf" srcId="{298B836D-323F-49C3-834C-E3E01BD3037B}" destId="{6661840F-5D94-422B-BC53-8AAD9E7B5F75}" srcOrd="7"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11A2260-DA23-4E99-AAEE-9586B8CE395F}" type="datetimeFigureOut">
              <a:rPr lang="es-ES"/>
              <a:pPr>
                <a:defRPr/>
              </a:pPr>
              <a:t>09/11/2009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4184512-16ED-4022-8B93-522541557B60}"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867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867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19DC03-C67D-4842-A3B6-C0E85D15995C}" type="slidenum">
              <a:rPr lang="es-ES" smtClean="0"/>
              <a:pPr/>
              <a:t>17</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969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smtClean="0"/>
          </a:p>
        </p:txBody>
      </p:sp>
      <p:sp>
        <p:nvSpPr>
          <p:cNvPr id="297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4A7C6D-BCAB-455B-A8FE-33E6BAA99998}" type="slidenum">
              <a:rPr lang="es-ES" smtClean="0"/>
              <a:pPr/>
              <a:t>24</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grpSp>
        </p:grpSp>
      </p:grpSp>
      <p:sp>
        <p:nvSpPr>
          <p:cNvPr id="1133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s-ES"/>
              <a:t>Haga clic para cambiar el estilo de título	</a:t>
            </a:r>
          </a:p>
        </p:txBody>
      </p:sp>
      <p:sp>
        <p:nvSpPr>
          <p:cNvPr id="113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s-E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s-E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CAA0553C-4D42-4098-8175-8A6A81D9DB3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2AC73EDA-C167-44EA-81A3-93AA783E8F58}"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8F094662-6910-4402-9440-62F41BD60A29}"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8F86FB3D-2D30-44DB-B370-76D6073A8393}"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B2A57C69-6143-4702-9D58-8E0F4F478DFD}"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F9711DC4-8702-42F3-B7B5-998F1F0DFC8D}"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69"/>
          <p:cNvSpPr>
            <a:spLocks noGrp="1" noChangeArrowheads="1"/>
          </p:cNvSpPr>
          <p:nvPr>
            <p:ph type="dt" sz="half" idx="10"/>
          </p:nvPr>
        </p:nvSpPr>
        <p:spPr>
          <a:ln/>
        </p:spPr>
        <p:txBody>
          <a:bodyPr/>
          <a:lstStyle>
            <a:lvl1pPr>
              <a:defRPr/>
            </a:lvl1pPr>
          </a:lstStyle>
          <a:p>
            <a:pPr>
              <a:defRPr/>
            </a:pPr>
            <a:endParaRPr lang="es-ES"/>
          </a:p>
        </p:txBody>
      </p:sp>
      <p:sp>
        <p:nvSpPr>
          <p:cNvPr id="8" name="Rectangle 70"/>
          <p:cNvSpPr>
            <a:spLocks noGrp="1" noChangeArrowheads="1"/>
          </p:cNvSpPr>
          <p:nvPr>
            <p:ph type="ftr" sz="quarter" idx="11"/>
          </p:nvPr>
        </p:nvSpPr>
        <p:spPr>
          <a:ln/>
        </p:spPr>
        <p:txBody>
          <a:bodyPr/>
          <a:lstStyle>
            <a:lvl1pPr>
              <a:defRPr/>
            </a:lvl1pPr>
          </a:lstStyle>
          <a:p>
            <a:pPr>
              <a:defRPr/>
            </a:pPr>
            <a:endParaRPr lang="es-ES"/>
          </a:p>
        </p:txBody>
      </p:sp>
      <p:sp>
        <p:nvSpPr>
          <p:cNvPr id="9" name="Rectangle 71"/>
          <p:cNvSpPr>
            <a:spLocks noGrp="1" noChangeArrowheads="1"/>
          </p:cNvSpPr>
          <p:nvPr>
            <p:ph type="sldNum" sz="quarter" idx="12"/>
          </p:nvPr>
        </p:nvSpPr>
        <p:spPr>
          <a:ln/>
        </p:spPr>
        <p:txBody>
          <a:bodyPr/>
          <a:lstStyle>
            <a:lvl1pPr>
              <a:defRPr/>
            </a:lvl1pPr>
          </a:lstStyle>
          <a:p>
            <a:pPr>
              <a:defRPr/>
            </a:pPr>
            <a:fld id="{3E67D299-149C-42C8-9654-CCBFE3A76B78}"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69"/>
          <p:cNvSpPr>
            <a:spLocks noGrp="1" noChangeArrowheads="1"/>
          </p:cNvSpPr>
          <p:nvPr>
            <p:ph type="dt" sz="half" idx="10"/>
          </p:nvPr>
        </p:nvSpPr>
        <p:spPr>
          <a:ln/>
        </p:spPr>
        <p:txBody>
          <a:bodyPr/>
          <a:lstStyle>
            <a:lvl1pPr>
              <a:defRPr/>
            </a:lvl1pPr>
          </a:lstStyle>
          <a:p>
            <a:pPr>
              <a:defRPr/>
            </a:pPr>
            <a:endParaRPr lang="es-ES"/>
          </a:p>
        </p:txBody>
      </p:sp>
      <p:sp>
        <p:nvSpPr>
          <p:cNvPr id="4" name="Rectangle 70"/>
          <p:cNvSpPr>
            <a:spLocks noGrp="1" noChangeArrowheads="1"/>
          </p:cNvSpPr>
          <p:nvPr>
            <p:ph type="ftr" sz="quarter" idx="11"/>
          </p:nvPr>
        </p:nvSpPr>
        <p:spPr>
          <a:ln/>
        </p:spPr>
        <p:txBody>
          <a:bodyPr/>
          <a:lstStyle>
            <a:lvl1pPr>
              <a:defRPr/>
            </a:lvl1pPr>
          </a:lstStyle>
          <a:p>
            <a:pPr>
              <a:defRPr/>
            </a:pPr>
            <a:endParaRPr lang="es-ES"/>
          </a:p>
        </p:txBody>
      </p:sp>
      <p:sp>
        <p:nvSpPr>
          <p:cNvPr id="5" name="Rectangle 71"/>
          <p:cNvSpPr>
            <a:spLocks noGrp="1" noChangeArrowheads="1"/>
          </p:cNvSpPr>
          <p:nvPr>
            <p:ph type="sldNum" sz="quarter" idx="12"/>
          </p:nvPr>
        </p:nvSpPr>
        <p:spPr>
          <a:ln/>
        </p:spPr>
        <p:txBody>
          <a:bodyPr/>
          <a:lstStyle>
            <a:lvl1pPr>
              <a:defRPr/>
            </a:lvl1pPr>
          </a:lstStyle>
          <a:p>
            <a:pPr>
              <a:defRPr/>
            </a:pPr>
            <a:fld id="{9D95E0CA-50FB-4F19-B8EB-B625BE7B2785}"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s-ES"/>
          </a:p>
        </p:txBody>
      </p:sp>
      <p:sp>
        <p:nvSpPr>
          <p:cNvPr id="3" name="Rectangle 70"/>
          <p:cNvSpPr>
            <a:spLocks noGrp="1" noChangeArrowheads="1"/>
          </p:cNvSpPr>
          <p:nvPr>
            <p:ph type="ftr" sz="quarter" idx="11"/>
          </p:nvPr>
        </p:nvSpPr>
        <p:spPr>
          <a:ln/>
        </p:spPr>
        <p:txBody>
          <a:bodyPr/>
          <a:lstStyle>
            <a:lvl1pPr>
              <a:defRPr/>
            </a:lvl1pPr>
          </a:lstStyle>
          <a:p>
            <a:pPr>
              <a:defRPr/>
            </a:pPr>
            <a:endParaRPr lang="es-ES"/>
          </a:p>
        </p:txBody>
      </p:sp>
      <p:sp>
        <p:nvSpPr>
          <p:cNvPr id="4" name="Rectangle 71"/>
          <p:cNvSpPr>
            <a:spLocks noGrp="1" noChangeArrowheads="1"/>
          </p:cNvSpPr>
          <p:nvPr>
            <p:ph type="sldNum" sz="quarter" idx="12"/>
          </p:nvPr>
        </p:nvSpPr>
        <p:spPr>
          <a:ln/>
        </p:spPr>
        <p:txBody>
          <a:bodyPr/>
          <a:lstStyle>
            <a:lvl1pPr>
              <a:defRPr/>
            </a:lvl1pPr>
          </a:lstStyle>
          <a:p>
            <a:pPr>
              <a:defRPr/>
            </a:pPr>
            <a:fld id="{0650AD55-BB05-4201-9218-16551C5F68E8}"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F309813D-2840-40AD-9A3B-CC8F64260822}"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2AD9543E-4C26-488E-A18F-F353B321CD0C}"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s-ES"/>
          </a:p>
        </p:txBody>
      </p:sp>
      <p:grpSp>
        <p:nvGrpSpPr>
          <p:cNvPr id="2051" name="Group 3"/>
          <p:cNvGrpSpPr>
            <a:grpSpLocks/>
          </p:cNvGrpSpPr>
          <p:nvPr/>
        </p:nvGrpSpPr>
        <p:grpSpPr bwMode="auto">
          <a:xfrm>
            <a:off x="3175" y="4267200"/>
            <a:ext cx="9140825" cy="2590800"/>
            <a:chOff x="2" y="2688"/>
            <a:chExt cx="5758" cy="1632"/>
          </a:xfrm>
        </p:grpSpPr>
        <p:sp>
          <p:nvSpPr>
            <p:cNvPr id="1024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2058" name="Group 5"/>
            <p:cNvGrpSpPr>
              <a:grpSpLocks/>
            </p:cNvGrpSpPr>
            <p:nvPr userDrawn="1"/>
          </p:nvGrpSpPr>
          <p:grpSpPr bwMode="auto">
            <a:xfrm>
              <a:off x="3528" y="3715"/>
              <a:ext cx="792" cy="521"/>
              <a:chOff x="3527" y="3715"/>
              <a:chExt cx="792" cy="521"/>
            </a:xfrm>
          </p:grpSpPr>
          <p:sp>
            <p:nvSpPr>
              <p:cNvPr id="102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a:p>
            </p:txBody>
          </p:sp>
          <p:sp>
            <p:nvSpPr>
              <p:cNvPr id="102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a:p>
            </p:txBody>
          </p:sp>
          <p:sp>
            <p:nvSpPr>
              <p:cNvPr id="102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102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102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1025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a:p>
            </p:txBody>
          </p:sp>
          <p:sp>
            <p:nvSpPr>
              <p:cNvPr id="1025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a:p>
            </p:txBody>
          </p:sp>
          <p:sp>
            <p:nvSpPr>
              <p:cNvPr id="1025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1025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a:p>
            </p:txBody>
          </p:sp>
          <p:sp>
            <p:nvSpPr>
              <p:cNvPr id="1025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a:p>
            </p:txBody>
          </p:sp>
          <p:sp>
            <p:nvSpPr>
              <p:cNvPr id="102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2059" name="Group 17"/>
            <p:cNvGrpSpPr>
              <a:grpSpLocks/>
            </p:cNvGrpSpPr>
            <p:nvPr userDrawn="1"/>
          </p:nvGrpSpPr>
          <p:grpSpPr bwMode="auto">
            <a:xfrm>
              <a:off x="1776" y="3631"/>
              <a:ext cx="1626" cy="683"/>
              <a:chOff x="1776" y="3631"/>
              <a:chExt cx="1626" cy="683"/>
            </a:xfrm>
          </p:grpSpPr>
          <p:sp>
            <p:nvSpPr>
              <p:cNvPr id="102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a:p>
            </p:txBody>
          </p:sp>
          <p:sp>
            <p:nvSpPr>
              <p:cNvPr id="102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a:p>
            </p:txBody>
          </p:sp>
          <p:sp>
            <p:nvSpPr>
              <p:cNvPr id="102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a:p>
            </p:txBody>
          </p:sp>
          <p:sp>
            <p:nvSpPr>
              <p:cNvPr id="102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102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102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102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a:p>
            </p:txBody>
          </p:sp>
          <p:sp>
            <p:nvSpPr>
              <p:cNvPr id="102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a:p>
            </p:txBody>
          </p:sp>
          <p:sp>
            <p:nvSpPr>
              <p:cNvPr id="1026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a:p>
            </p:txBody>
          </p:sp>
          <p:sp>
            <p:nvSpPr>
              <p:cNvPr id="1026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a:p>
            </p:txBody>
          </p:sp>
          <p:sp>
            <p:nvSpPr>
              <p:cNvPr id="1026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a:p>
            </p:txBody>
          </p:sp>
          <p:sp>
            <p:nvSpPr>
              <p:cNvPr id="1026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a:p>
            </p:txBody>
          </p:sp>
          <p:sp>
            <p:nvSpPr>
              <p:cNvPr id="1027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a:p>
            </p:txBody>
          </p:sp>
          <p:sp>
            <p:nvSpPr>
              <p:cNvPr id="1027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a:p>
            </p:txBody>
          </p:sp>
          <p:sp>
            <p:nvSpPr>
              <p:cNvPr id="1027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1027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1027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1027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a:p>
            </p:txBody>
          </p:sp>
        </p:grpSp>
        <p:grpSp>
          <p:nvGrpSpPr>
            <p:cNvPr id="2060" name="Group 36"/>
            <p:cNvGrpSpPr>
              <a:grpSpLocks/>
            </p:cNvGrpSpPr>
            <p:nvPr userDrawn="1"/>
          </p:nvGrpSpPr>
          <p:grpSpPr bwMode="auto">
            <a:xfrm>
              <a:off x="4128" y="3360"/>
              <a:ext cx="1351" cy="821"/>
              <a:chOff x="4128" y="3360"/>
              <a:chExt cx="1351" cy="821"/>
            </a:xfrm>
          </p:grpSpPr>
          <p:sp>
            <p:nvSpPr>
              <p:cNvPr id="1027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1027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1027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a:p>
            </p:txBody>
          </p:sp>
          <p:sp>
            <p:nvSpPr>
              <p:cNvPr id="1028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1028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1028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1028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1028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a:p>
            </p:txBody>
          </p:sp>
          <p:sp>
            <p:nvSpPr>
              <p:cNvPr id="1028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a:p>
            </p:txBody>
          </p:sp>
          <p:sp>
            <p:nvSpPr>
              <p:cNvPr id="1028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1028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102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a:p>
            </p:txBody>
          </p:sp>
          <p:sp>
            <p:nvSpPr>
              <p:cNvPr id="102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102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102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102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102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2061" name="Group 54"/>
            <p:cNvGrpSpPr>
              <a:grpSpLocks/>
            </p:cNvGrpSpPr>
            <p:nvPr userDrawn="1"/>
          </p:nvGrpSpPr>
          <p:grpSpPr bwMode="auto">
            <a:xfrm>
              <a:off x="5280" y="3024"/>
              <a:ext cx="425" cy="258"/>
              <a:chOff x="5280" y="3024"/>
              <a:chExt cx="425" cy="258"/>
            </a:xfrm>
          </p:grpSpPr>
          <p:sp>
            <p:nvSpPr>
              <p:cNvPr id="1029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029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029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029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029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030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030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2069" name="Group 62"/>
              <p:cNvGrpSpPr>
                <a:grpSpLocks/>
              </p:cNvGrpSpPr>
              <p:nvPr/>
            </p:nvGrpSpPr>
            <p:grpSpPr bwMode="auto">
              <a:xfrm>
                <a:off x="5381" y="3085"/>
                <a:ext cx="227" cy="132"/>
                <a:chOff x="5381" y="3085"/>
                <a:chExt cx="227" cy="132"/>
              </a:xfrm>
            </p:grpSpPr>
            <p:sp>
              <p:nvSpPr>
                <p:cNvPr id="1030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1030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sp>
              <p:nvSpPr>
                <p:cNvPr id="1030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1030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grpSp>
        </p:grpSp>
      </p:grpSp>
      <p:sp>
        <p:nvSpPr>
          <p:cNvPr id="1030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1030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0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s-ES"/>
          </a:p>
        </p:txBody>
      </p:sp>
      <p:sp>
        <p:nvSpPr>
          <p:cNvPr id="1031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s-ES"/>
          </a:p>
        </p:txBody>
      </p:sp>
      <p:sp>
        <p:nvSpPr>
          <p:cNvPr id="1031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81A4883F-9790-4827-A997-D64CBF6CBBDE}"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724" r:id="rId1"/>
    <p:sldLayoutId id="2147483723" r:id="rId2"/>
    <p:sldLayoutId id="2147483722" r:id="rId3"/>
    <p:sldLayoutId id="2147483721" r:id="rId4"/>
    <p:sldLayoutId id="2147483720" r:id="rId5"/>
    <p:sldLayoutId id="2147483719" r:id="rId6"/>
    <p:sldLayoutId id="2147483718" r:id="rId7"/>
    <p:sldLayoutId id="2147483717" r:id="rId8"/>
    <p:sldLayoutId id="2147483716" r:id="rId9"/>
    <p:sldLayoutId id="2147483715" r:id="rId10"/>
    <p:sldLayoutId id="2147483714"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Data" Target="../diagrams/data2.xml"/><Relationship Id="rId7" Type="http://schemas.openxmlformats.org/officeDocument/2006/relationships/diagramData" Target="../diagrams/data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diagramColors" Target="../diagrams/colors3.xml"/><Relationship Id="rId4" Type="http://schemas.openxmlformats.org/officeDocument/2006/relationships/diagramLayout" Target="../diagrams/layout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angelcare"/>
          <p:cNvPicPr>
            <a:picLocks noChangeAspect="1" noChangeArrowheads="1"/>
          </p:cNvPicPr>
          <p:nvPr/>
        </p:nvPicPr>
        <p:blipFill>
          <a:blip r:embed="rId2"/>
          <a:srcRect/>
          <a:stretch>
            <a:fillRect/>
          </a:stretch>
        </p:blipFill>
        <p:spPr bwMode="auto">
          <a:xfrm rot="-549779">
            <a:off x="5795963" y="3716338"/>
            <a:ext cx="2667000" cy="2571750"/>
          </a:xfrm>
          <a:prstGeom prst="rect">
            <a:avLst/>
          </a:prstGeom>
          <a:noFill/>
          <a:effectLst>
            <a:outerShdw dist="137372" dir="2021404" algn="ctr" rotWithShape="0">
              <a:srgbClr val="66FF99">
                <a:alpha val="50000"/>
              </a:srgbClr>
            </a:outerShdw>
          </a:effectLst>
        </p:spPr>
      </p:pic>
      <p:cxnSp>
        <p:nvCxnSpPr>
          <p:cNvPr id="4" name="3 Conector recto"/>
          <p:cNvCxnSpPr/>
          <p:nvPr/>
        </p:nvCxnSpPr>
        <p:spPr>
          <a:xfrm rot="10800000" flipV="1">
            <a:off x="684213" y="692150"/>
            <a:ext cx="7705725" cy="0"/>
          </a:xfrm>
          <a:prstGeom prst="line">
            <a:avLst/>
          </a:prstGeom>
          <a:ln/>
        </p:spPr>
        <p:style>
          <a:lnRef idx="2">
            <a:schemeClr val="accent1"/>
          </a:lnRef>
          <a:fillRef idx="0">
            <a:schemeClr val="accent1"/>
          </a:fillRef>
          <a:effectRef idx="1">
            <a:schemeClr val="accent1"/>
          </a:effectRef>
          <a:fontRef idx="minor">
            <a:schemeClr val="tx1"/>
          </a:fontRef>
        </p:style>
      </p:cxnSp>
      <p:sp>
        <p:nvSpPr>
          <p:cNvPr id="2057" name="Rectangle 9"/>
          <p:cNvSpPr>
            <a:spLocks noGrp="1" noChangeArrowheads="1"/>
          </p:cNvSpPr>
          <p:nvPr>
            <p:ph type="ctrTitle"/>
          </p:nvPr>
        </p:nvSpPr>
        <p:spPr>
          <a:xfrm>
            <a:off x="539750" y="908050"/>
            <a:ext cx="7993063" cy="2881313"/>
          </a:xfrm>
        </p:spPr>
        <p:txBody>
          <a:bodyPr/>
          <a:lstStyle/>
          <a:p>
            <a:pPr eaLnBrk="1" hangingPunct="1">
              <a:defRPr/>
            </a:pPr>
            <a:r>
              <a:rPr lang="es-ES" sz="3600" dirty="0" smtClean="0">
                <a:solidFill>
                  <a:srgbClr val="66FF99"/>
                </a:solidFill>
              </a:rPr>
              <a:t>“Proyecto de Inversión para prevenir el Síndrome de Muerte Infantil Súbita (SMIS) a través de la importación y comercialización de un detector de respiración”</a:t>
            </a:r>
          </a:p>
        </p:txBody>
      </p:sp>
      <p:sp>
        <p:nvSpPr>
          <p:cNvPr id="2058" name="Rectangle 10"/>
          <p:cNvSpPr>
            <a:spLocks noGrp="1" noChangeArrowheads="1"/>
          </p:cNvSpPr>
          <p:nvPr>
            <p:ph type="subTitle" idx="1"/>
          </p:nvPr>
        </p:nvSpPr>
        <p:spPr>
          <a:xfrm>
            <a:off x="1187450" y="4221163"/>
            <a:ext cx="4608513" cy="1752600"/>
          </a:xfrm>
        </p:spPr>
        <p:txBody>
          <a:bodyPr/>
          <a:lstStyle/>
          <a:p>
            <a:pPr eaLnBrk="1" hangingPunct="1">
              <a:lnSpc>
                <a:spcPct val="80000"/>
              </a:lnSpc>
              <a:defRPr/>
            </a:pPr>
            <a:r>
              <a:rPr lang="es-ES" sz="2400" b="1" dirty="0" smtClean="0">
                <a:solidFill>
                  <a:srgbClr val="CC6600"/>
                </a:solidFill>
              </a:rPr>
              <a:t>Expositores:</a:t>
            </a:r>
          </a:p>
          <a:p>
            <a:pPr eaLnBrk="1" hangingPunct="1">
              <a:lnSpc>
                <a:spcPct val="80000"/>
              </a:lnSpc>
              <a:defRPr/>
            </a:pPr>
            <a:endParaRPr lang="es-ES" sz="2400" b="1" dirty="0" smtClean="0">
              <a:solidFill>
                <a:srgbClr val="CC6600"/>
              </a:solidFill>
            </a:endParaRPr>
          </a:p>
          <a:p>
            <a:pPr algn="l" eaLnBrk="1" hangingPunct="1">
              <a:lnSpc>
                <a:spcPct val="80000"/>
              </a:lnSpc>
              <a:buFont typeface="Wingdings" pitchFamily="2" charset="2"/>
              <a:buChar char="v"/>
              <a:defRPr/>
            </a:pPr>
            <a:r>
              <a:rPr lang="es-ES" sz="2400" dirty="0" smtClean="0"/>
              <a:t> Lucía Mieles Campoverde</a:t>
            </a:r>
          </a:p>
          <a:p>
            <a:pPr algn="l" eaLnBrk="1" hangingPunct="1">
              <a:lnSpc>
                <a:spcPct val="80000"/>
              </a:lnSpc>
              <a:buFont typeface="Wingdings" pitchFamily="2" charset="2"/>
              <a:buChar char="v"/>
              <a:defRPr/>
            </a:pPr>
            <a:r>
              <a:rPr lang="es-ES" sz="2400" dirty="0" smtClean="0"/>
              <a:t> Carissa Parreño Morán</a:t>
            </a:r>
          </a:p>
          <a:p>
            <a:pPr algn="l" eaLnBrk="1" hangingPunct="1">
              <a:lnSpc>
                <a:spcPct val="80000"/>
              </a:lnSpc>
              <a:buFont typeface="Wingdings" pitchFamily="2" charset="2"/>
              <a:buChar char="v"/>
              <a:defRPr/>
            </a:pPr>
            <a:r>
              <a:rPr lang="es-ES" sz="2400" dirty="0" smtClean="0"/>
              <a:t> Roxana Ruiz Venegas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429500"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Resultados de la Encuesta</a:t>
            </a:r>
          </a:p>
        </p:txBody>
      </p:sp>
      <p:sp>
        <p:nvSpPr>
          <p:cNvPr id="13317" name="7 Rectángulo"/>
          <p:cNvSpPr>
            <a:spLocks noChangeArrowheads="1"/>
          </p:cNvSpPr>
          <p:nvPr/>
        </p:nvSpPr>
        <p:spPr bwMode="auto">
          <a:xfrm>
            <a:off x="571500" y="3143250"/>
            <a:ext cx="7786688" cy="708025"/>
          </a:xfrm>
          <a:prstGeom prst="rect">
            <a:avLst/>
          </a:prstGeom>
          <a:noFill/>
          <a:ln w="9525">
            <a:noFill/>
            <a:miter lim="800000"/>
            <a:headEnd/>
            <a:tailEnd/>
          </a:ln>
        </p:spPr>
        <p:txBody>
          <a:bodyPr>
            <a:spAutoFit/>
          </a:bodyPr>
          <a:lstStyle/>
          <a:p>
            <a:r>
              <a:rPr lang="es-EC" sz="2000"/>
              <a:t>Conocer a nuestros competidores indirectos y el precio de dichos productos.</a:t>
            </a:r>
            <a:endParaRPr lang="es-ES" sz="2000"/>
          </a:p>
        </p:txBody>
      </p:sp>
      <p:sp>
        <p:nvSpPr>
          <p:cNvPr id="10" name="9 CuadroTexto"/>
          <p:cNvSpPr txBox="1"/>
          <p:nvPr/>
        </p:nvSpPr>
        <p:spPr>
          <a:xfrm>
            <a:off x="500063" y="1857375"/>
            <a:ext cx="7929562" cy="1373188"/>
          </a:xfrm>
          <a:prstGeom prst="rect">
            <a:avLst/>
          </a:prstGeom>
          <a:noFill/>
        </p:spPr>
        <p:txBody>
          <a:bodyPr>
            <a:spAutoFit/>
          </a:bodyPr>
          <a:lstStyle/>
          <a:p>
            <a:pPr algn="just">
              <a:lnSpc>
                <a:spcPct val="80000"/>
              </a:lnSpc>
              <a:defRPr/>
            </a:pPr>
            <a:r>
              <a:rPr lang="es-ES" sz="2000" b="1" dirty="0">
                <a:solidFill>
                  <a:srgbClr val="CC6600"/>
                </a:solidFill>
                <a:effectLst>
                  <a:outerShdw blurRad="38100" dist="38100" dir="2700000" algn="tl">
                    <a:srgbClr val="000000"/>
                  </a:outerShdw>
                </a:effectLst>
              </a:rPr>
              <a:t>Marque con una X si conoce alguno de estos productos que permitan conocer alguna reacción mientras el niño esta solo. Si lo conoce, ¿Cuánto invirtió o cuánto cree Ud. que costaría dicho producto?</a:t>
            </a:r>
          </a:p>
          <a:p>
            <a:pPr algn="just">
              <a:lnSpc>
                <a:spcPct val="80000"/>
              </a:lnSpc>
              <a:defRPr/>
            </a:pPr>
            <a:endParaRPr lang="es-ES" sz="2400" b="1" dirty="0">
              <a:solidFill>
                <a:srgbClr val="CC6600"/>
              </a:solidFill>
              <a:effectLst>
                <a:outerShdw blurRad="38100" dist="38100" dir="2700000" algn="tl">
                  <a:srgbClr val="000000"/>
                </a:outerShdw>
              </a:effectLst>
            </a:endParaRPr>
          </a:p>
        </p:txBody>
      </p:sp>
      <p:graphicFrame>
        <p:nvGraphicFramePr>
          <p:cNvPr id="12" name="11 Gráfico"/>
          <p:cNvGraphicFramePr/>
          <p:nvPr/>
        </p:nvGraphicFramePr>
        <p:xfrm>
          <a:off x="571472" y="4000504"/>
          <a:ext cx="4357718" cy="22860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13 Gráfico"/>
          <p:cNvGraphicFramePr/>
          <p:nvPr/>
        </p:nvGraphicFramePr>
        <p:xfrm>
          <a:off x="4786314" y="3929066"/>
          <a:ext cx="4071934" cy="231124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429500"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Resultados de la Encuesta</a:t>
            </a:r>
          </a:p>
        </p:txBody>
      </p:sp>
      <p:sp>
        <p:nvSpPr>
          <p:cNvPr id="14341" name="7 Rectángulo"/>
          <p:cNvSpPr>
            <a:spLocks noChangeArrowheads="1"/>
          </p:cNvSpPr>
          <p:nvPr/>
        </p:nvSpPr>
        <p:spPr bwMode="auto">
          <a:xfrm>
            <a:off x="857250" y="2857500"/>
            <a:ext cx="7786688" cy="461963"/>
          </a:xfrm>
          <a:prstGeom prst="rect">
            <a:avLst/>
          </a:prstGeom>
          <a:noFill/>
          <a:ln w="9525">
            <a:noFill/>
            <a:miter lim="800000"/>
            <a:headEnd/>
            <a:tailEnd/>
          </a:ln>
        </p:spPr>
        <p:txBody>
          <a:bodyPr>
            <a:spAutoFit/>
          </a:bodyPr>
          <a:lstStyle/>
          <a:p>
            <a:endParaRPr lang="es-ES" sz="2400"/>
          </a:p>
        </p:txBody>
      </p:sp>
      <p:sp>
        <p:nvSpPr>
          <p:cNvPr id="10" name="9 CuadroTexto"/>
          <p:cNvSpPr txBox="1"/>
          <p:nvPr/>
        </p:nvSpPr>
        <p:spPr>
          <a:xfrm>
            <a:off x="785813" y="1928813"/>
            <a:ext cx="6143625" cy="830262"/>
          </a:xfrm>
          <a:prstGeom prst="rect">
            <a:avLst/>
          </a:prstGeom>
          <a:noFill/>
        </p:spPr>
        <p:txBody>
          <a:bodyPr>
            <a:spAutoFit/>
          </a:bodyPr>
          <a:lstStyle/>
          <a:p>
            <a:pPr>
              <a:defRPr/>
            </a:pPr>
            <a:r>
              <a:rPr lang="es-ES" sz="2400" b="1" dirty="0">
                <a:solidFill>
                  <a:srgbClr val="CC6600"/>
                </a:solidFill>
                <a:effectLst>
                  <a:outerShdw blurRad="38100" dist="38100" dir="2700000" algn="tl">
                    <a:srgbClr val="000000"/>
                  </a:outerShdw>
                </a:effectLst>
              </a:rPr>
              <a:t>¿Sabe usted qué es el Síndrome de Muerte Infantil Súbita (SMIS)?</a:t>
            </a:r>
            <a:endParaRPr lang="es-ES" sz="2400" dirty="0"/>
          </a:p>
        </p:txBody>
      </p:sp>
      <p:graphicFrame>
        <p:nvGraphicFramePr>
          <p:cNvPr id="11" name="10 Gráfico"/>
          <p:cNvGraphicFramePr/>
          <p:nvPr/>
        </p:nvGraphicFramePr>
        <p:xfrm>
          <a:off x="2643174" y="3786190"/>
          <a:ext cx="4370119" cy="2593435"/>
        </p:xfrm>
        <a:graphic>
          <a:graphicData uri="http://schemas.openxmlformats.org/drawingml/2006/chart">
            <c:chart xmlns:c="http://schemas.openxmlformats.org/drawingml/2006/chart" xmlns:r="http://schemas.openxmlformats.org/officeDocument/2006/relationships" r:id="rId3"/>
          </a:graphicData>
        </a:graphic>
      </p:graphicFrame>
      <p:sp>
        <p:nvSpPr>
          <p:cNvPr id="14344" name="11 CuadroTexto"/>
          <p:cNvSpPr txBox="1">
            <a:spLocks noChangeArrowheads="1"/>
          </p:cNvSpPr>
          <p:nvPr/>
        </p:nvSpPr>
        <p:spPr bwMode="auto">
          <a:xfrm>
            <a:off x="857250" y="2857500"/>
            <a:ext cx="7358063" cy="708025"/>
          </a:xfrm>
          <a:prstGeom prst="rect">
            <a:avLst/>
          </a:prstGeom>
          <a:noFill/>
          <a:ln w="9525">
            <a:noFill/>
            <a:miter lim="800000"/>
            <a:headEnd/>
            <a:tailEnd/>
          </a:ln>
        </p:spPr>
        <p:txBody>
          <a:bodyPr>
            <a:spAutoFit/>
          </a:bodyPr>
          <a:lstStyle/>
          <a:p>
            <a:r>
              <a:rPr lang="es-ES" sz="2000"/>
              <a:t>Determinar el número de madres que conocen de la existencia de este síndrome</a:t>
            </a:r>
            <a:r>
              <a:rPr lang="es-ES"/>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429500"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Resultados de la Encuesta</a:t>
            </a:r>
          </a:p>
        </p:txBody>
      </p:sp>
      <p:sp>
        <p:nvSpPr>
          <p:cNvPr id="15365" name="7 Rectángulo"/>
          <p:cNvSpPr>
            <a:spLocks noChangeArrowheads="1"/>
          </p:cNvSpPr>
          <p:nvPr/>
        </p:nvSpPr>
        <p:spPr bwMode="auto">
          <a:xfrm>
            <a:off x="857250" y="2857500"/>
            <a:ext cx="7786688" cy="461963"/>
          </a:xfrm>
          <a:prstGeom prst="rect">
            <a:avLst/>
          </a:prstGeom>
          <a:noFill/>
          <a:ln w="9525">
            <a:noFill/>
            <a:miter lim="800000"/>
            <a:headEnd/>
            <a:tailEnd/>
          </a:ln>
        </p:spPr>
        <p:txBody>
          <a:bodyPr>
            <a:spAutoFit/>
          </a:bodyPr>
          <a:lstStyle/>
          <a:p>
            <a:endParaRPr lang="es-ES" sz="2400"/>
          </a:p>
        </p:txBody>
      </p:sp>
      <p:sp>
        <p:nvSpPr>
          <p:cNvPr id="15366" name="11 CuadroTexto"/>
          <p:cNvSpPr txBox="1">
            <a:spLocks noChangeArrowheads="1"/>
          </p:cNvSpPr>
          <p:nvPr/>
        </p:nvSpPr>
        <p:spPr bwMode="auto">
          <a:xfrm>
            <a:off x="714375" y="3286125"/>
            <a:ext cx="7358063" cy="708025"/>
          </a:xfrm>
          <a:prstGeom prst="rect">
            <a:avLst/>
          </a:prstGeom>
          <a:noFill/>
          <a:ln w="9525">
            <a:noFill/>
            <a:miter lim="800000"/>
            <a:headEnd/>
            <a:tailEnd/>
          </a:ln>
        </p:spPr>
        <p:txBody>
          <a:bodyPr>
            <a:spAutoFit/>
          </a:bodyPr>
          <a:lstStyle/>
          <a:p>
            <a:r>
              <a:rPr lang="es-ES" sz="2000"/>
              <a:t>Conocer la disponibilidad de pago y el target al cual va dirigido nuestro producto.</a:t>
            </a:r>
            <a:endParaRPr lang="es-ES"/>
          </a:p>
        </p:txBody>
      </p:sp>
      <p:sp>
        <p:nvSpPr>
          <p:cNvPr id="9" name="8 CuadroTexto"/>
          <p:cNvSpPr txBox="1"/>
          <p:nvPr/>
        </p:nvSpPr>
        <p:spPr>
          <a:xfrm>
            <a:off x="642938" y="1857375"/>
            <a:ext cx="8001000" cy="1323975"/>
          </a:xfrm>
          <a:prstGeom prst="rect">
            <a:avLst/>
          </a:prstGeom>
          <a:noFill/>
        </p:spPr>
        <p:txBody>
          <a:bodyPr>
            <a:spAutoFit/>
          </a:bodyPr>
          <a:lstStyle/>
          <a:p>
            <a:pPr>
              <a:defRPr/>
            </a:pPr>
            <a:r>
              <a:rPr lang="es-ES" sz="2000" b="1" dirty="0">
                <a:solidFill>
                  <a:srgbClr val="CC6600"/>
                </a:solidFill>
                <a:effectLst>
                  <a:outerShdw blurRad="38100" dist="38100" dir="2700000" algn="tl">
                    <a:srgbClr val="000000"/>
                  </a:outerShdw>
                </a:effectLst>
              </a:rPr>
              <a:t>¿Qué </a:t>
            </a:r>
            <a:r>
              <a:rPr lang="es-ES" sz="2000" b="1" dirty="0">
                <a:solidFill>
                  <a:srgbClr val="CC6600"/>
                </a:solidFill>
                <a:effectLst>
                  <a:outerShdw blurRad="38100" dist="38100" dir="2700000" algn="tl">
                    <a:srgbClr val="000000"/>
                  </a:outerShdw>
                </a:effectLst>
              </a:rPr>
              <a:t>precio pagaría usted por este dispositivo que le permitirá no solo ver y escuchar a su bebé, sino también controlar las pulsaciones respiratorias por minuto en su hijo menor de un año?</a:t>
            </a:r>
          </a:p>
        </p:txBody>
      </p:sp>
      <p:graphicFrame>
        <p:nvGraphicFramePr>
          <p:cNvPr id="13" name="12 Gráfico"/>
          <p:cNvGraphicFramePr/>
          <p:nvPr/>
        </p:nvGraphicFramePr>
        <p:xfrm>
          <a:off x="2571736" y="3929066"/>
          <a:ext cx="4286280" cy="264320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500938" y="214313"/>
            <a:ext cx="1225550" cy="1182687"/>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571625"/>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Determinación de la demanda potencial</a:t>
            </a:r>
          </a:p>
        </p:txBody>
      </p:sp>
      <p:sp>
        <p:nvSpPr>
          <p:cNvPr id="16389" name="6 CuadroTexto"/>
          <p:cNvSpPr txBox="1">
            <a:spLocks noChangeArrowheads="1"/>
          </p:cNvSpPr>
          <p:nvPr/>
        </p:nvSpPr>
        <p:spPr bwMode="auto">
          <a:xfrm>
            <a:off x="642938" y="1714500"/>
            <a:ext cx="8001000" cy="1077913"/>
          </a:xfrm>
          <a:prstGeom prst="rect">
            <a:avLst/>
          </a:prstGeom>
          <a:noFill/>
          <a:ln w="9525">
            <a:noFill/>
            <a:miter lim="800000"/>
            <a:headEnd/>
            <a:tailEnd/>
          </a:ln>
        </p:spPr>
        <p:txBody>
          <a:bodyPr>
            <a:spAutoFit/>
          </a:bodyPr>
          <a:lstStyle/>
          <a:p>
            <a:r>
              <a:rPr lang="es-ES" sz="1600"/>
              <a:t>Se consideró el porcentaje de personas de status socioeconómico medio – alto que estarían dispuestos a comprar el producto al precio promedio calculado (2.75%), y el total de niños nacidos vivos por sexo y tipo de asistencia en la ciudad de Guayaquil, de acuerdo a la información proporcionada por el INEC (30.464 niños).</a:t>
            </a:r>
          </a:p>
        </p:txBody>
      </p:sp>
      <p:graphicFrame>
        <p:nvGraphicFramePr>
          <p:cNvPr id="8" name="7 Tabla"/>
          <p:cNvGraphicFramePr>
            <a:graphicFrameLocks noGrp="1"/>
          </p:cNvGraphicFramePr>
          <p:nvPr/>
        </p:nvGraphicFramePr>
        <p:xfrm>
          <a:off x="5286375" y="3071813"/>
          <a:ext cx="3117847" cy="2313432"/>
        </p:xfrm>
        <a:graphic>
          <a:graphicData uri="http://schemas.openxmlformats.org/drawingml/2006/table">
            <a:tbl>
              <a:tblPr/>
              <a:tblGrid>
                <a:gridCol w="981297"/>
                <a:gridCol w="732627"/>
                <a:gridCol w="732627"/>
                <a:gridCol w="671296"/>
              </a:tblGrid>
              <a:tr h="184335">
                <a:tc rowSpan="2">
                  <a:txBody>
                    <a:bodyPr/>
                    <a:lstStyle/>
                    <a:p>
                      <a:pPr algn="ctr">
                        <a:lnSpc>
                          <a:spcPct val="115000"/>
                        </a:lnSpc>
                        <a:spcAft>
                          <a:spcPts val="0"/>
                        </a:spcAft>
                      </a:pPr>
                      <a:r>
                        <a:rPr lang="es-ES" sz="1200" b="1" dirty="0">
                          <a:solidFill>
                            <a:srgbClr val="000000"/>
                          </a:solidFill>
                          <a:latin typeface="Arial"/>
                          <a:ea typeface="Times New Roman"/>
                        </a:rPr>
                        <a:t>Regiones, provincias, cantones y parroquias</a:t>
                      </a:r>
                      <a:endParaRPr lang="es-ES"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gridSpan="3">
                  <a:txBody>
                    <a:bodyPr/>
                    <a:lstStyle/>
                    <a:p>
                      <a:pPr algn="ctr">
                        <a:lnSpc>
                          <a:spcPct val="115000"/>
                        </a:lnSpc>
                        <a:spcAft>
                          <a:spcPts val="0"/>
                        </a:spcAft>
                      </a:pPr>
                      <a:r>
                        <a:rPr lang="es-ES" sz="1200" b="1">
                          <a:solidFill>
                            <a:srgbClr val="000000"/>
                          </a:solidFill>
                          <a:latin typeface="Arial"/>
                          <a:ea typeface="Times New Roman"/>
                        </a:rPr>
                        <a:t>Total General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hMerge="1">
                  <a:txBody>
                    <a:bodyPr/>
                    <a:lstStyle/>
                    <a:p>
                      <a:endParaRPr lang="es-ES"/>
                    </a:p>
                  </a:txBody>
                  <a:tcPr/>
                </a:tc>
                <a:tc hMerge="1">
                  <a:txBody>
                    <a:bodyPr/>
                    <a:lstStyle/>
                    <a:p>
                      <a:endParaRPr lang="es-ES"/>
                    </a:p>
                  </a:txBody>
                  <a:tcPr/>
                </a:tc>
              </a:tr>
              <a:tr h="553004">
                <a:tc vMerge="1">
                  <a:txBody>
                    <a:bodyPr/>
                    <a:lstStyle/>
                    <a:p>
                      <a:endParaRPr lang="es-ES"/>
                    </a:p>
                  </a:txBody>
                  <a:tcPr/>
                </a:tc>
                <a:tc>
                  <a:txBody>
                    <a:bodyPr/>
                    <a:lstStyle/>
                    <a:p>
                      <a:pPr algn="ctr">
                        <a:lnSpc>
                          <a:spcPct val="115000"/>
                        </a:lnSpc>
                        <a:spcAft>
                          <a:spcPts val="0"/>
                        </a:spcAft>
                      </a:pPr>
                      <a:r>
                        <a:rPr lang="es-ES" sz="1200" b="1">
                          <a:solidFill>
                            <a:srgbClr val="000000"/>
                          </a:solidFill>
                          <a:latin typeface="Arial"/>
                          <a:ea typeface="Times New Roman"/>
                        </a:rPr>
                        <a:t>Total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latin typeface="Arial"/>
                          <a:ea typeface="Times New Roman"/>
                        </a:rPr>
                        <a:t>Hombres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solidFill>
                            <a:srgbClr val="000000"/>
                          </a:solidFill>
                          <a:latin typeface="Arial"/>
                          <a:ea typeface="Times New Roman"/>
                        </a:rPr>
                        <a:t>Mujeres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669">
                <a:tc>
                  <a:txBody>
                    <a:bodyPr/>
                    <a:lstStyle/>
                    <a:p>
                      <a:pPr algn="ctr">
                        <a:lnSpc>
                          <a:spcPct val="115000"/>
                        </a:lnSpc>
                        <a:spcAft>
                          <a:spcPts val="0"/>
                        </a:spcAft>
                      </a:pPr>
                      <a:r>
                        <a:rPr lang="es-ES" sz="1200" b="1">
                          <a:solidFill>
                            <a:srgbClr val="000000"/>
                          </a:solidFill>
                          <a:latin typeface="Arial"/>
                          <a:ea typeface="Times New Roman"/>
                        </a:rPr>
                        <a:t>Cantón Guayaquil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30896</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15810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14586</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35">
                <a:tc>
                  <a:txBody>
                    <a:bodyPr/>
                    <a:lstStyle/>
                    <a:p>
                      <a:pPr algn="ctr">
                        <a:lnSpc>
                          <a:spcPct val="115000"/>
                        </a:lnSpc>
                        <a:spcAft>
                          <a:spcPts val="0"/>
                        </a:spcAft>
                      </a:pPr>
                      <a:r>
                        <a:rPr lang="es-ES" sz="1200" b="1" i="1">
                          <a:solidFill>
                            <a:srgbClr val="000000"/>
                          </a:solidFill>
                          <a:latin typeface="Arial"/>
                          <a:ea typeface="Times New Roman"/>
                        </a:rPr>
                        <a:t>Guayaquil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30464</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ES" sz="1200">
                          <a:solidFill>
                            <a:srgbClr val="000000"/>
                          </a:solidFill>
                          <a:latin typeface="Arial"/>
                          <a:ea typeface="Times New Roman"/>
                        </a:rPr>
                        <a:t>15583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14381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35">
                <a:tc>
                  <a:txBody>
                    <a:bodyPr/>
                    <a:lstStyle/>
                    <a:p>
                      <a:pPr algn="ctr">
                        <a:lnSpc>
                          <a:spcPct val="115000"/>
                        </a:lnSpc>
                        <a:spcAft>
                          <a:spcPts val="0"/>
                        </a:spcAft>
                      </a:pPr>
                      <a:r>
                        <a:rPr lang="es-ES" sz="1200">
                          <a:solidFill>
                            <a:srgbClr val="000000"/>
                          </a:solidFill>
                          <a:latin typeface="Arial"/>
                          <a:ea typeface="Times New Roman"/>
                        </a:rPr>
                        <a:t>Urbano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30460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15582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14378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35">
                <a:tc>
                  <a:txBody>
                    <a:bodyPr/>
                    <a:lstStyle/>
                    <a:p>
                      <a:pPr algn="ctr">
                        <a:lnSpc>
                          <a:spcPct val="115000"/>
                        </a:lnSpc>
                        <a:spcAft>
                          <a:spcPts val="0"/>
                        </a:spcAft>
                      </a:pPr>
                      <a:r>
                        <a:rPr lang="es-ES" sz="1200">
                          <a:solidFill>
                            <a:srgbClr val="000000"/>
                          </a:solidFill>
                          <a:latin typeface="Arial"/>
                          <a:ea typeface="Times New Roman"/>
                        </a:rPr>
                        <a:t>Periferia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4</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669">
                <a:tc>
                  <a:txBody>
                    <a:bodyPr/>
                    <a:lstStyle/>
                    <a:p>
                      <a:pPr algn="ctr">
                        <a:lnSpc>
                          <a:spcPct val="115000"/>
                        </a:lnSpc>
                        <a:spcAft>
                          <a:spcPts val="0"/>
                        </a:spcAft>
                      </a:pPr>
                      <a:r>
                        <a:rPr lang="es-ES" sz="1200">
                          <a:solidFill>
                            <a:srgbClr val="000000"/>
                          </a:solidFill>
                          <a:latin typeface="Arial"/>
                          <a:ea typeface="Times New Roman"/>
                        </a:rPr>
                        <a:t>Parroquias Rurales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432</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227</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dirty="0">
                          <a:solidFill>
                            <a:srgbClr val="000000"/>
                          </a:solidFill>
                          <a:latin typeface="Arial"/>
                          <a:ea typeface="Times New Roman"/>
                        </a:rPr>
                        <a:t>205</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6429" name="8 Imagen"/>
          <p:cNvPicPr>
            <a:picLocks noChangeAspect="1" noChangeArrowheads="1"/>
          </p:cNvPicPr>
          <p:nvPr/>
        </p:nvPicPr>
        <p:blipFill>
          <a:blip r:embed="rId3"/>
          <a:srcRect/>
          <a:stretch>
            <a:fillRect/>
          </a:stretch>
        </p:blipFill>
        <p:spPr bwMode="auto">
          <a:xfrm>
            <a:off x="571500" y="3143250"/>
            <a:ext cx="4429125" cy="2500313"/>
          </a:xfrm>
          <a:prstGeom prst="rect">
            <a:avLst/>
          </a:prstGeom>
          <a:noFill/>
          <a:ln w="9525">
            <a:noFill/>
            <a:miter lim="800000"/>
            <a:headEnd/>
            <a:tailEnd/>
          </a:ln>
        </p:spPr>
      </p:pic>
      <p:sp>
        <p:nvSpPr>
          <p:cNvPr id="16430" name="10 CuadroTexto"/>
          <p:cNvSpPr txBox="1">
            <a:spLocks noChangeArrowheads="1"/>
          </p:cNvSpPr>
          <p:nvPr/>
        </p:nvSpPr>
        <p:spPr bwMode="auto">
          <a:xfrm>
            <a:off x="714375" y="5786438"/>
            <a:ext cx="7786688" cy="338137"/>
          </a:xfrm>
          <a:prstGeom prst="rect">
            <a:avLst/>
          </a:prstGeom>
          <a:noFill/>
          <a:ln w="9525">
            <a:noFill/>
            <a:miter lim="800000"/>
            <a:headEnd/>
            <a:tailEnd/>
          </a:ln>
        </p:spPr>
        <p:txBody>
          <a:bodyPr>
            <a:spAutoFit/>
          </a:bodyPr>
          <a:lstStyle/>
          <a:p>
            <a:r>
              <a:rPr lang="es-ES" sz="1600"/>
              <a:t>Siendo nuestra demanda potencial 838 personas que comprarían el producto.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429500"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Determinación de las inversiones</a:t>
            </a:r>
          </a:p>
        </p:txBody>
      </p:sp>
      <p:graphicFrame>
        <p:nvGraphicFramePr>
          <p:cNvPr id="8" name="7 Tabla"/>
          <p:cNvGraphicFramePr>
            <a:graphicFrameLocks noGrp="1"/>
          </p:cNvGraphicFramePr>
          <p:nvPr/>
        </p:nvGraphicFramePr>
        <p:xfrm>
          <a:off x="928688" y="2214563"/>
          <a:ext cx="3091815" cy="2734056"/>
        </p:xfrm>
        <a:graphic>
          <a:graphicData uri="http://schemas.openxmlformats.org/drawingml/2006/table">
            <a:tbl>
              <a:tblPr/>
              <a:tblGrid>
                <a:gridCol w="2133600"/>
                <a:gridCol w="958215"/>
              </a:tblGrid>
              <a:tr h="190500">
                <a:tc>
                  <a:txBody>
                    <a:bodyPr/>
                    <a:lstStyle/>
                    <a:p>
                      <a:pPr algn="ctr">
                        <a:lnSpc>
                          <a:spcPct val="115000"/>
                        </a:lnSpc>
                        <a:spcAft>
                          <a:spcPts val="0"/>
                        </a:spcAft>
                      </a:pPr>
                      <a:r>
                        <a:rPr lang="es-ES" sz="1200" b="1" i="1" dirty="0">
                          <a:solidFill>
                            <a:srgbClr val="000000"/>
                          </a:solidFill>
                          <a:latin typeface="Arial"/>
                          <a:ea typeface="Times New Roman"/>
                        </a:rPr>
                        <a:t>INVERSION INICIAL</a:t>
                      </a:r>
                      <a:endParaRPr lang="es-ES"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nSpc>
                          <a:spcPct val="115000"/>
                        </a:lnSpc>
                        <a:spcAft>
                          <a:spcPts val="0"/>
                        </a:spcAft>
                      </a:pPr>
                      <a:r>
                        <a:rPr lang="es-ES" sz="1200">
                          <a:solidFill>
                            <a:srgbClr val="000000"/>
                          </a:solidFill>
                          <a:latin typeface="Arial"/>
                          <a:ea typeface="Times New Roman"/>
                        </a:rPr>
                        <a:t>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lnSpc>
                          <a:spcPct val="115000"/>
                        </a:lnSpc>
                        <a:spcAft>
                          <a:spcPts val="0"/>
                        </a:spcAft>
                      </a:pPr>
                      <a:r>
                        <a:rPr lang="es-ES" sz="1200" dirty="0" smtClean="0">
                          <a:solidFill>
                            <a:srgbClr val="000000"/>
                          </a:solidFill>
                          <a:latin typeface="Arial"/>
                          <a:ea typeface="Times New Roman"/>
                        </a:rPr>
                        <a:t>Vehículo</a:t>
                      </a:r>
                      <a:endParaRPr lang="es-ES"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$ 15.890,00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lnSpc>
                          <a:spcPct val="115000"/>
                        </a:lnSpc>
                        <a:spcAft>
                          <a:spcPts val="0"/>
                        </a:spcAft>
                      </a:pPr>
                      <a:r>
                        <a:rPr lang="es-ES" sz="1200" dirty="0" smtClean="0">
                          <a:solidFill>
                            <a:srgbClr val="000000"/>
                          </a:solidFill>
                          <a:latin typeface="Arial"/>
                          <a:ea typeface="Times New Roman"/>
                        </a:rPr>
                        <a:t>Equipos</a:t>
                      </a:r>
                      <a:r>
                        <a:rPr lang="es-ES" sz="1200" baseline="0" dirty="0" smtClean="0">
                          <a:solidFill>
                            <a:srgbClr val="000000"/>
                          </a:solidFill>
                          <a:latin typeface="Arial"/>
                          <a:ea typeface="Times New Roman"/>
                        </a:rPr>
                        <a:t> de Oficina</a:t>
                      </a:r>
                      <a:endParaRPr lang="es-ES"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dirty="0">
                          <a:solidFill>
                            <a:srgbClr val="000000"/>
                          </a:solidFill>
                          <a:latin typeface="Arial"/>
                          <a:ea typeface="Times New Roman"/>
                        </a:rPr>
                        <a:t>$ 7.563,15</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lnSpc>
                          <a:spcPct val="115000"/>
                        </a:lnSpc>
                        <a:spcAft>
                          <a:spcPts val="0"/>
                        </a:spcAft>
                      </a:pPr>
                      <a:r>
                        <a:rPr lang="es-ES" sz="1200" dirty="0" smtClean="0">
                          <a:solidFill>
                            <a:srgbClr val="000000"/>
                          </a:solidFill>
                          <a:latin typeface="Arial"/>
                          <a:ea typeface="Times New Roman"/>
                        </a:rPr>
                        <a:t>Útiles</a:t>
                      </a:r>
                      <a:r>
                        <a:rPr lang="es-ES" sz="1200" baseline="0" dirty="0" smtClean="0">
                          <a:solidFill>
                            <a:srgbClr val="000000"/>
                          </a:solidFill>
                          <a:latin typeface="Arial"/>
                          <a:ea typeface="Times New Roman"/>
                        </a:rPr>
                        <a:t> de Oficina</a:t>
                      </a:r>
                      <a:endParaRPr lang="es-ES"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$ 449,58</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lnSpc>
                          <a:spcPct val="115000"/>
                        </a:lnSpc>
                        <a:spcAft>
                          <a:spcPts val="0"/>
                        </a:spcAft>
                      </a:pPr>
                      <a:r>
                        <a:rPr lang="es-ES" sz="1200" dirty="0" smtClean="0">
                          <a:solidFill>
                            <a:srgbClr val="000000"/>
                          </a:solidFill>
                          <a:latin typeface="Arial"/>
                          <a:ea typeface="Times New Roman"/>
                        </a:rPr>
                        <a:t>Muebles</a:t>
                      </a:r>
                      <a:r>
                        <a:rPr lang="es-ES" sz="1200" baseline="0" dirty="0" smtClean="0">
                          <a:solidFill>
                            <a:srgbClr val="000000"/>
                          </a:solidFill>
                          <a:latin typeface="Arial"/>
                          <a:ea typeface="Times New Roman"/>
                        </a:rPr>
                        <a:t> y Decoración</a:t>
                      </a:r>
                      <a:endParaRPr lang="es-ES"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$ 1.170,00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lnSpc>
                          <a:spcPct val="115000"/>
                        </a:lnSpc>
                        <a:spcAft>
                          <a:spcPts val="0"/>
                        </a:spcAft>
                      </a:pPr>
                      <a:r>
                        <a:rPr lang="es-ES" sz="1200" b="1" i="1">
                          <a:solidFill>
                            <a:srgbClr val="000000"/>
                          </a:solidFill>
                          <a:latin typeface="Arial"/>
                          <a:ea typeface="Times New Roman"/>
                        </a:rPr>
                        <a:t>TOTAL INVERSION</a:t>
                      </a:r>
                      <a:endParaRPr lang="es-ES"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$ 25.072,73</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ctr">
                        <a:lnSpc>
                          <a:spcPct val="115000"/>
                        </a:lnSpc>
                        <a:spcAft>
                          <a:spcPts val="0"/>
                        </a:spcAft>
                      </a:pPr>
                      <a:r>
                        <a:rPr lang="es-ES" sz="1200">
                          <a:solidFill>
                            <a:srgbClr val="000000"/>
                          </a:solidFill>
                          <a:latin typeface="Arial"/>
                          <a:ea typeface="Times New Roman"/>
                        </a:rPr>
                        <a:t>Inversión en lanzamiento de Publicidad</a:t>
                      </a:r>
                      <a:endParaRPr lang="es-ES"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$ 13.800,00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ctr">
                        <a:lnSpc>
                          <a:spcPct val="115000"/>
                        </a:lnSpc>
                        <a:spcAft>
                          <a:spcPts val="0"/>
                        </a:spcAft>
                      </a:pPr>
                      <a:r>
                        <a:rPr lang="es-ES" sz="1200">
                          <a:solidFill>
                            <a:srgbClr val="000000"/>
                          </a:solidFill>
                          <a:latin typeface="Arial"/>
                          <a:ea typeface="Times New Roman"/>
                        </a:rPr>
                        <a:t>Inversión en constitución de la compañía</a:t>
                      </a:r>
                      <a:endParaRPr lang="es-ES"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$ 400,00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ctr">
                        <a:lnSpc>
                          <a:spcPct val="115000"/>
                        </a:lnSpc>
                        <a:spcAft>
                          <a:spcPts val="0"/>
                        </a:spcAft>
                      </a:pPr>
                      <a:r>
                        <a:rPr lang="es-ES" sz="1200">
                          <a:solidFill>
                            <a:srgbClr val="000000"/>
                          </a:solidFill>
                          <a:latin typeface="Arial"/>
                          <a:ea typeface="Times New Roman"/>
                        </a:rPr>
                        <a:t>Inversión en concesión del local comercial</a:t>
                      </a:r>
                      <a:endParaRPr lang="es-ES"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$ 588,00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a:lnSpc>
                          <a:spcPct val="115000"/>
                        </a:lnSpc>
                        <a:spcAft>
                          <a:spcPts val="0"/>
                        </a:spcAft>
                      </a:pPr>
                      <a:r>
                        <a:rPr lang="es-ES" sz="1200" dirty="0">
                          <a:solidFill>
                            <a:srgbClr val="000000"/>
                          </a:solidFill>
                          <a:latin typeface="Arial"/>
                          <a:ea typeface="Times New Roman"/>
                        </a:rPr>
                        <a:t>Total</a:t>
                      </a:r>
                      <a:endParaRPr lang="es-ES"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b="1" dirty="0">
                          <a:solidFill>
                            <a:srgbClr val="000000"/>
                          </a:solidFill>
                          <a:latin typeface="Arial"/>
                          <a:ea typeface="Times New Roman"/>
                        </a:rPr>
                        <a:t>$ 39.860,73</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graphicFrame>
        <p:nvGraphicFramePr>
          <p:cNvPr id="10" name="9 Tabla"/>
          <p:cNvGraphicFramePr>
            <a:graphicFrameLocks noGrp="1"/>
          </p:cNvGraphicFramePr>
          <p:nvPr/>
        </p:nvGraphicFramePr>
        <p:xfrm>
          <a:off x="4786313" y="2214563"/>
          <a:ext cx="3286144" cy="3154680"/>
        </p:xfrm>
        <a:graphic>
          <a:graphicData uri="http://schemas.openxmlformats.org/drawingml/2006/table">
            <a:tbl>
              <a:tblPr/>
              <a:tblGrid>
                <a:gridCol w="1593710"/>
                <a:gridCol w="846217"/>
                <a:gridCol w="846217"/>
              </a:tblGrid>
              <a:tr h="401574">
                <a:tc>
                  <a:txBody>
                    <a:bodyPr/>
                    <a:lstStyle/>
                    <a:p>
                      <a:pPr algn="ctr">
                        <a:lnSpc>
                          <a:spcPct val="115000"/>
                        </a:lnSpc>
                        <a:spcAft>
                          <a:spcPts val="0"/>
                        </a:spcAft>
                      </a:pPr>
                      <a:r>
                        <a:rPr lang="es-ES" sz="1200" b="1" i="1" dirty="0">
                          <a:solidFill>
                            <a:srgbClr val="002060"/>
                          </a:solidFill>
                          <a:latin typeface="Arial"/>
                          <a:ea typeface="Times New Roman"/>
                        </a:rPr>
                        <a:t>GASTOS DE CONSTITUCIÓN </a:t>
                      </a:r>
                      <a:endParaRPr lang="es-ES" sz="1200" b="1" dirty="0">
                        <a:solidFill>
                          <a:srgbClr val="002060"/>
                        </a:solidFill>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200" b="1">
                          <a:solidFill>
                            <a:srgbClr val="002060"/>
                          </a:solidFill>
                          <a:latin typeface="Arial"/>
                          <a:ea typeface="Times New Roman"/>
                        </a:rPr>
                        <a:t>AÑO 0</a:t>
                      </a:r>
                      <a:endParaRPr lang="es-ES" sz="1200" b="1">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200" b="1">
                          <a:solidFill>
                            <a:srgbClr val="002060"/>
                          </a:solidFill>
                          <a:latin typeface="Arial"/>
                          <a:ea typeface="Times New Roman"/>
                        </a:rPr>
                        <a:t>AÑOS 1-5</a:t>
                      </a:r>
                      <a:endParaRPr lang="es-ES" sz="1200" b="1">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200787">
                <a:tc>
                  <a:txBody>
                    <a:bodyPr/>
                    <a:lstStyle/>
                    <a:p>
                      <a:pPr algn="ctr">
                        <a:lnSpc>
                          <a:spcPct val="115000"/>
                        </a:lnSpc>
                        <a:spcAft>
                          <a:spcPts val="0"/>
                        </a:spcAft>
                      </a:pPr>
                      <a:r>
                        <a:rPr lang="es-ES" sz="1200" b="1" dirty="0">
                          <a:solidFill>
                            <a:srgbClr val="002060"/>
                          </a:solidFill>
                          <a:latin typeface="Arial"/>
                          <a:ea typeface="Times New Roman"/>
                        </a:rPr>
                        <a:t>DETALLE</a:t>
                      </a:r>
                      <a:endParaRPr lang="es-ES" sz="1200" b="1" dirty="0">
                        <a:solidFill>
                          <a:srgbClr val="002060"/>
                        </a:solidFill>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solidFill>
                            <a:srgbClr val="002060"/>
                          </a:solidFill>
                          <a:latin typeface="Arial"/>
                          <a:ea typeface="Times New Roman"/>
                        </a:rPr>
                        <a:t> </a:t>
                      </a:r>
                      <a:endParaRPr lang="es-ES" sz="1200" b="1">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solidFill>
                            <a:srgbClr val="002060"/>
                          </a:solidFill>
                          <a:latin typeface="Arial"/>
                          <a:ea typeface="Times New Roman"/>
                        </a:rPr>
                        <a:t> </a:t>
                      </a:r>
                      <a:endParaRPr lang="es-ES" sz="1200" b="1">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361">
                <a:tc>
                  <a:txBody>
                    <a:bodyPr/>
                    <a:lstStyle/>
                    <a:p>
                      <a:pPr algn="ctr">
                        <a:lnSpc>
                          <a:spcPct val="115000"/>
                        </a:lnSpc>
                        <a:spcAft>
                          <a:spcPts val="0"/>
                        </a:spcAft>
                      </a:pPr>
                      <a:r>
                        <a:rPr lang="es-ES" sz="1200" b="1" dirty="0">
                          <a:solidFill>
                            <a:srgbClr val="002060"/>
                          </a:solidFill>
                          <a:latin typeface="Arial"/>
                          <a:ea typeface="Times New Roman"/>
                        </a:rPr>
                        <a:t>Estudio Jurídico Estrada - Ab. Javier Estrada Perlaza</a:t>
                      </a:r>
                      <a:endParaRPr lang="es-ES" sz="1200" b="1" dirty="0">
                        <a:solidFill>
                          <a:srgbClr val="002060"/>
                        </a:solidFill>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b="1" dirty="0">
                          <a:solidFill>
                            <a:srgbClr val="002060"/>
                          </a:solidFill>
                          <a:latin typeface="Arial"/>
                          <a:ea typeface="Times New Roman"/>
                        </a:rPr>
                        <a:t>400,00</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solidFill>
                            <a:srgbClr val="002060"/>
                          </a:solidFill>
                          <a:latin typeface="Arial"/>
                          <a:ea typeface="Times New Roman"/>
                        </a:rPr>
                        <a:t> </a:t>
                      </a:r>
                      <a:endParaRPr lang="es-ES" sz="1200" b="1">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787">
                <a:tc>
                  <a:txBody>
                    <a:bodyPr/>
                    <a:lstStyle/>
                    <a:p>
                      <a:pPr algn="ctr">
                        <a:lnSpc>
                          <a:spcPct val="115000"/>
                        </a:lnSpc>
                        <a:spcAft>
                          <a:spcPts val="0"/>
                        </a:spcAft>
                      </a:pPr>
                      <a:r>
                        <a:rPr lang="es-ES" sz="1200" b="1" dirty="0">
                          <a:solidFill>
                            <a:srgbClr val="002060"/>
                          </a:solidFill>
                          <a:latin typeface="Arial"/>
                          <a:ea typeface="Times New Roman"/>
                        </a:rPr>
                        <a:t>Total</a:t>
                      </a:r>
                      <a:endParaRPr lang="es-ES" sz="1200" b="1" dirty="0">
                        <a:solidFill>
                          <a:srgbClr val="002060"/>
                        </a:solidFill>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b="1" dirty="0">
                          <a:solidFill>
                            <a:srgbClr val="002060"/>
                          </a:solidFill>
                          <a:latin typeface="Arial"/>
                          <a:ea typeface="Times New Roman"/>
                        </a:rPr>
                        <a:t>$ 400,00</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b="1">
                          <a:solidFill>
                            <a:srgbClr val="002060"/>
                          </a:solidFill>
                          <a:latin typeface="Arial"/>
                          <a:ea typeface="Times New Roman"/>
                        </a:rPr>
                        <a:t>$ 80,00</a:t>
                      </a:r>
                      <a:endParaRPr lang="es-ES" sz="1200" b="1">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787">
                <a:tc>
                  <a:txBody>
                    <a:bodyPr/>
                    <a:lstStyle/>
                    <a:p>
                      <a:pPr algn="ctr">
                        <a:lnSpc>
                          <a:spcPct val="115000"/>
                        </a:lnSpc>
                        <a:spcAft>
                          <a:spcPts val="0"/>
                        </a:spcAft>
                      </a:pPr>
                      <a:r>
                        <a:rPr lang="es-ES" sz="1200" b="1" dirty="0">
                          <a:solidFill>
                            <a:srgbClr val="002060"/>
                          </a:solidFill>
                          <a:latin typeface="Arial"/>
                          <a:ea typeface="Times New Roman"/>
                        </a:rPr>
                        <a:t> </a:t>
                      </a:r>
                      <a:endParaRPr lang="es-ES" sz="1200" b="1" dirty="0">
                        <a:solidFill>
                          <a:srgbClr val="002060"/>
                        </a:solidFill>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dirty="0">
                          <a:solidFill>
                            <a:srgbClr val="002060"/>
                          </a:solidFill>
                          <a:latin typeface="Arial"/>
                          <a:ea typeface="Times New Roman"/>
                        </a:rPr>
                        <a:t> </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a:solidFill>
                            <a:srgbClr val="002060"/>
                          </a:solidFill>
                          <a:latin typeface="Arial"/>
                          <a:ea typeface="Times New Roman"/>
                        </a:rPr>
                        <a:t> </a:t>
                      </a:r>
                      <a:endParaRPr lang="es-ES" sz="1200" b="1">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574">
                <a:tc>
                  <a:txBody>
                    <a:bodyPr/>
                    <a:lstStyle/>
                    <a:p>
                      <a:pPr algn="ctr">
                        <a:lnSpc>
                          <a:spcPct val="115000"/>
                        </a:lnSpc>
                        <a:spcAft>
                          <a:spcPts val="0"/>
                        </a:spcAft>
                      </a:pPr>
                      <a:r>
                        <a:rPr lang="es-ES" sz="1200" b="1" i="1">
                          <a:solidFill>
                            <a:srgbClr val="002060"/>
                          </a:solidFill>
                          <a:latin typeface="Arial"/>
                          <a:ea typeface="Times New Roman"/>
                        </a:rPr>
                        <a:t>GASTOS DE INSTALACIÓN</a:t>
                      </a:r>
                      <a:endParaRPr lang="es-ES" sz="1200" b="1">
                        <a:solidFill>
                          <a:srgbClr val="002060"/>
                        </a:solidFill>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200" b="1" dirty="0">
                          <a:solidFill>
                            <a:srgbClr val="002060"/>
                          </a:solidFill>
                          <a:latin typeface="Arial"/>
                          <a:ea typeface="Times New Roman"/>
                        </a:rPr>
                        <a:t>AÑO 0</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200" b="1">
                          <a:solidFill>
                            <a:srgbClr val="002060"/>
                          </a:solidFill>
                          <a:latin typeface="Arial"/>
                          <a:ea typeface="Times New Roman"/>
                        </a:rPr>
                        <a:t>AÑOS 1-5</a:t>
                      </a:r>
                      <a:endParaRPr lang="es-ES" sz="1200" b="1">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200787">
                <a:tc>
                  <a:txBody>
                    <a:bodyPr/>
                    <a:lstStyle/>
                    <a:p>
                      <a:pPr algn="ctr">
                        <a:lnSpc>
                          <a:spcPct val="115000"/>
                        </a:lnSpc>
                        <a:spcAft>
                          <a:spcPts val="0"/>
                        </a:spcAft>
                      </a:pPr>
                      <a:r>
                        <a:rPr lang="es-ES" sz="1200" b="1">
                          <a:solidFill>
                            <a:srgbClr val="002060"/>
                          </a:solidFill>
                          <a:latin typeface="Arial"/>
                          <a:ea typeface="Times New Roman"/>
                        </a:rPr>
                        <a:t>DETALLE</a:t>
                      </a:r>
                      <a:endParaRPr lang="es-ES" sz="1200" b="1">
                        <a:solidFill>
                          <a:srgbClr val="002060"/>
                        </a:solidFill>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dirty="0">
                          <a:solidFill>
                            <a:srgbClr val="002060"/>
                          </a:solidFill>
                          <a:latin typeface="Arial"/>
                          <a:ea typeface="Times New Roman"/>
                        </a:rPr>
                        <a:t> </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dirty="0">
                          <a:solidFill>
                            <a:srgbClr val="002060"/>
                          </a:solidFill>
                          <a:latin typeface="Arial"/>
                          <a:ea typeface="Times New Roman"/>
                        </a:rPr>
                        <a:t> </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574">
                <a:tc>
                  <a:txBody>
                    <a:bodyPr/>
                    <a:lstStyle/>
                    <a:p>
                      <a:pPr algn="ctr">
                        <a:lnSpc>
                          <a:spcPct val="115000"/>
                        </a:lnSpc>
                        <a:spcAft>
                          <a:spcPts val="0"/>
                        </a:spcAft>
                      </a:pPr>
                      <a:r>
                        <a:rPr lang="es-ES" sz="1200" b="1">
                          <a:solidFill>
                            <a:srgbClr val="002060"/>
                          </a:solidFill>
                          <a:latin typeface="Arial"/>
                          <a:ea typeface="Times New Roman"/>
                        </a:rPr>
                        <a:t>Costo de concesión del local comercial</a:t>
                      </a:r>
                      <a:endParaRPr lang="es-ES" sz="1200" b="1">
                        <a:solidFill>
                          <a:srgbClr val="002060"/>
                        </a:solidFill>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b="1" dirty="0">
                          <a:solidFill>
                            <a:srgbClr val="002060"/>
                          </a:solidFill>
                          <a:latin typeface="Arial"/>
                          <a:ea typeface="Times New Roman"/>
                        </a:rPr>
                        <a:t>588,00</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b="1" dirty="0">
                          <a:solidFill>
                            <a:srgbClr val="002060"/>
                          </a:solidFill>
                          <a:latin typeface="Arial"/>
                          <a:ea typeface="Times New Roman"/>
                        </a:rPr>
                        <a:t> </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787">
                <a:tc>
                  <a:txBody>
                    <a:bodyPr/>
                    <a:lstStyle/>
                    <a:p>
                      <a:pPr algn="ctr">
                        <a:lnSpc>
                          <a:spcPct val="115000"/>
                        </a:lnSpc>
                        <a:spcAft>
                          <a:spcPts val="0"/>
                        </a:spcAft>
                      </a:pPr>
                      <a:r>
                        <a:rPr lang="es-ES" sz="1200" b="1">
                          <a:solidFill>
                            <a:srgbClr val="002060"/>
                          </a:solidFill>
                          <a:latin typeface="Arial"/>
                          <a:ea typeface="Times New Roman"/>
                        </a:rPr>
                        <a:t>Total</a:t>
                      </a:r>
                      <a:endParaRPr lang="es-ES" sz="1200" b="1">
                        <a:solidFill>
                          <a:srgbClr val="002060"/>
                        </a:solidFill>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b="1">
                          <a:solidFill>
                            <a:srgbClr val="002060"/>
                          </a:solidFill>
                          <a:latin typeface="Arial"/>
                          <a:ea typeface="Times New Roman"/>
                        </a:rPr>
                        <a:t>$ 588,00</a:t>
                      </a:r>
                      <a:endParaRPr lang="es-ES" sz="1200" b="1">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b="1" dirty="0">
                          <a:solidFill>
                            <a:srgbClr val="002060"/>
                          </a:solidFill>
                          <a:latin typeface="Arial"/>
                          <a:ea typeface="Times New Roman"/>
                        </a:rPr>
                        <a:t>$ 117,60</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787">
                <a:tc>
                  <a:txBody>
                    <a:bodyPr/>
                    <a:lstStyle/>
                    <a:p>
                      <a:pPr>
                        <a:lnSpc>
                          <a:spcPct val="115000"/>
                        </a:lnSpc>
                        <a:spcAft>
                          <a:spcPts val="0"/>
                        </a:spcAft>
                      </a:pPr>
                      <a:r>
                        <a:rPr lang="es-ES" sz="1200" b="1" dirty="0">
                          <a:solidFill>
                            <a:srgbClr val="002060"/>
                          </a:solidFill>
                          <a:latin typeface="Arial"/>
                          <a:ea typeface="Times New Roman"/>
                        </a:rPr>
                        <a:t> </a:t>
                      </a:r>
                      <a:endParaRPr lang="es-ES" sz="1200" b="1" dirty="0">
                        <a:solidFill>
                          <a:srgbClr val="002060"/>
                        </a:solidFill>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s-ES" sz="1200" b="1" dirty="0">
                          <a:solidFill>
                            <a:srgbClr val="002060"/>
                          </a:solidFill>
                          <a:latin typeface="Arial"/>
                          <a:ea typeface="Times New Roman"/>
                        </a:rPr>
                        <a:t> </a:t>
                      </a:r>
                      <a:endParaRPr lang="es-ES" sz="1200" b="1" dirty="0">
                        <a:solidFill>
                          <a:srgbClr val="002060"/>
                        </a:solidFill>
                        <a:latin typeface="Times New Roman"/>
                        <a:ea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ES" sz="1200" b="1" dirty="0">
                          <a:solidFill>
                            <a:srgbClr val="002060"/>
                          </a:solidFill>
                          <a:latin typeface="Arial"/>
                          <a:ea typeface="Times New Roman"/>
                        </a:rPr>
                        <a:t>$ 197,60</a:t>
                      </a:r>
                      <a:endParaRPr lang="es-ES" sz="1200" b="1" dirty="0">
                        <a:solidFill>
                          <a:srgbClr val="002060"/>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
        <p:nvSpPr>
          <p:cNvPr id="11" name="10 Rectángulo redondeado"/>
          <p:cNvSpPr/>
          <p:nvPr/>
        </p:nvSpPr>
        <p:spPr>
          <a:xfrm>
            <a:off x="1000125" y="5643563"/>
            <a:ext cx="7143750" cy="85725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s-ES" sz="1900" dirty="0"/>
          </a:p>
          <a:p>
            <a:pPr algn="ctr">
              <a:defRPr/>
            </a:pPr>
            <a:r>
              <a:rPr lang="es-ES" sz="1900" dirty="0">
                <a:solidFill>
                  <a:srgbClr val="002060"/>
                </a:solidFill>
              </a:rPr>
              <a:t>El capital de trabajo necesario para la puesta en marcha del negocio será de </a:t>
            </a:r>
            <a:r>
              <a:rPr lang="es-ES" sz="1900" b="1" i="1" u="sng" dirty="0">
                <a:solidFill>
                  <a:srgbClr val="002060"/>
                </a:solidFill>
              </a:rPr>
              <a:t>$13,342.00.</a:t>
            </a:r>
          </a:p>
          <a:p>
            <a:pPr algn="ctr">
              <a:defRPr/>
            </a:pP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643813" y="214313"/>
            <a:ext cx="1154112" cy="1114425"/>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714375" y="142875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Costos Variables</a:t>
            </a:r>
          </a:p>
        </p:txBody>
      </p:sp>
      <p:graphicFrame>
        <p:nvGraphicFramePr>
          <p:cNvPr id="7" name="6 Tabla"/>
          <p:cNvGraphicFramePr>
            <a:graphicFrameLocks noGrp="1"/>
          </p:cNvGraphicFramePr>
          <p:nvPr/>
        </p:nvGraphicFramePr>
        <p:xfrm>
          <a:off x="3071813" y="2000250"/>
          <a:ext cx="2857520" cy="2527745"/>
        </p:xfrm>
        <a:graphic>
          <a:graphicData uri="http://schemas.openxmlformats.org/drawingml/2006/table">
            <a:tbl>
              <a:tblPr/>
              <a:tblGrid>
                <a:gridCol w="2013252"/>
                <a:gridCol w="844268"/>
              </a:tblGrid>
              <a:tr h="229795">
                <a:tc>
                  <a:txBody>
                    <a:bodyPr/>
                    <a:lstStyle/>
                    <a:p>
                      <a:pPr algn="ctr">
                        <a:lnSpc>
                          <a:spcPct val="115000"/>
                        </a:lnSpc>
                        <a:spcAft>
                          <a:spcPts val="0"/>
                        </a:spcAft>
                      </a:pPr>
                      <a:r>
                        <a:rPr lang="es-ES" sz="1200" b="1" dirty="0">
                          <a:solidFill>
                            <a:srgbClr val="000000"/>
                          </a:solidFill>
                          <a:latin typeface="Arial"/>
                          <a:ea typeface="Times New Roman"/>
                        </a:rPr>
                        <a:t>DETALLE</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200" b="1">
                          <a:solidFill>
                            <a:srgbClr val="000000"/>
                          </a:solidFill>
                          <a:latin typeface="Arial"/>
                          <a:ea typeface="Times New Roman"/>
                        </a:rPr>
                        <a:t>COSTO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229795">
                <a:tc>
                  <a:txBody>
                    <a:bodyPr/>
                    <a:lstStyle/>
                    <a:p>
                      <a:pPr algn="ctr">
                        <a:lnSpc>
                          <a:spcPct val="115000"/>
                        </a:lnSpc>
                        <a:spcAft>
                          <a:spcPts val="0"/>
                        </a:spcAft>
                      </a:pPr>
                      <a:r>
                        <a:rPr lang="es-ES" sz="1200" dirty="0">
                          <a:solidFill>
                            <a:srgbClr val="000000"/>
                          </a:solidFill>
                          <a:latin typeface="Arial"/>
                          <a:ea typeface="Times New Roman"/>
                        </a:rPr>
                        <a:t>Costo del producto</a:t>
                      </a:r>
                      <a:endParaRPr lang="es-ES"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130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95">
                <a:tc>
                  <a:txBody>
                    <a:bodyPr/>
                    <a:lstStyle/>
                    <a:p>
                      <a:pPr algn="ctr">
                        <a:lnSpc>
                          <a:spcPct val="115000"/>
                        </a:lnSpc>
                        <a:spcAft>
                          <a:spcPts val="0"/>
                        </a:spcAft>
                      </a:pPr>
                      <a:r>
                        <a:rPr lang="es-ES" sz="1200">
                          <a:solidFill>
                            <a:srgbClr val="000000"/>
                          </a:solidFill>
                          <a:latin typeface="Arial"/>
                          <a:ea typeface="Times New Roman"/>
                        </a:rPr>
                        <a:t>Costo del flete</a:t>
                      </a:r>
                      <a:endParaRPr lang="es-ES"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200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95">
                <a:tc>
                  <a:txBody>
                    <a:bodyPr/>
                    <a:lstStyle/>
                    <a:p>
                      <a:pPr algn="ctr">
                        <a:lnSpc>
                          <a:spcPct val="115000"/>
                        </a:lnSpc>
                        <a:spcAft>
                          <a:spcPts val="0"/>
                        </a:spcAft>
                      </a:pPr>
                      <a:r>
                        <a:rPr lang="es-ES" sz="1200">
                          <a:solidFill>
                            <a:srgbClr val="000000"/>
                          </a:solidFill>
                          <a:latin typeface="Arial"/>
                          <a:ea typeface="Times New Roman"/>
                        </a:rPr>
                        <a:t>Valor total del seguro</a:t>
                      </a:r>
                      <a:endParaRPr lang="es-ES"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131,15</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95">
                <a:tc>
                  <a:txBody>
                    <a:bodyPr/>
                    <a:lstStyle/>
                    <a:p>
                      <a:pPr algn="ctr">
                        <a:lnSpc>
                          <a:spcPct val="115000"/>
                        </a:lnSpc>
                        <a:spcAft>
                          <a:spcPts val="0"/>
                        </a:spcAft>
                      </a:pPr>
                      <a:r>
                        <a:rPr lang="es-ES" sz="1200">
                          <a:solidFill>
                            <a:srgbClr val="000000"/>
                          </a:solidFill>
                          <a:latin typeface="Arial"/>
                          <a:ea typeface="Times New Roman"/>
                        </a:rPr>
                        <a:t>IVA 12%</a:t>
                      </a:r>
                      <a:endParaRPr lang="es-ES"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1597,51</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95">
                <a:tc>
                  <a:txBody>
                    <a:bodyPr/>
                    <a:lstStyle/>
                    <a:p>
                      <a:pPr algn="ctr">
                        <a:lnSpc>
                          <a:spcPct val="115000"/>
                        </a:lnSpc>
                        <a:spcAft>
                          <a:spcPts val="0"/>
                        </a:spcAft>
                      </a:pPr>
                      <a:r>
                        <a:rPr lang="es-ES" sz="1200">
                          <a:solidFill>
                            <a:srgbClr val="000000"/>
                          </a:solidFill>
                          <a:latin typeface="Arial"/>
                          <a:ea typeface="Times New Roman"/>
                        </a:rPr>
                        <a:t>FDI (Fodinfa)</a:t>
                      </a:r>
                      <a:endParaRPr lang="es-ES"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dirty="0">
                          <a:solidFill>
                            <a:srgbClr val="000000"/>
                          </a:solidFill>
                          <a:latin typeface="Arial"/>
                          <a:ea typeface="Times New Roman"/>
                        </a:rPr>
                        <a:t>66,56</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590">
                <a:tc>
                  <a:txBody>
                    <a:bodyPr/>
                    <a:lstStyle/>
                    <a:p>
                      <a:pPr algn="ctr">
                        <a:lnSpc>
                          <a:spcPct val="115000"/>
                        </a:lnSpc>
                        <a:spcAft>
                          <a:spcPts val="0"/>
                        </a:spcAft>
                      </a:pPr>
                      <a:r>
                        <a:rPr lang="es-ES" sz="1200">
                          <a:solidFill>
                            <a:srgbClr val="000000"/>
                          </a:solidFill>
                          <a:latin typeface="Arial"/>
                          <a:ea typeface="Times New Roman"/>
                        </a:rPr>
                        <a:t>Honorarios profesionales del agente de aduana</a:t>
                      </a:r>
                      <a:endParaRPr lang="es-ES"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dirty="0">
                          <a:solidFill>
                            <a:srgbClr val="000000"/>
                          </a:solidFill>
                          <a:latin typeface="Arial"/>
                          <a:ea typeface="Times New Roman"/>
                        </a:rPr>
                        <a:t>150</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590">
                <a:tc>
                  <a:txBody>
                    <a:bodyPr/>
                    <a:lstStyle/>
                    <a:p>
                      <a:pPr algn="ctr">
                        <a:lnSpc>
                          <a:spcPct val="115000"/>
                        </a:lnSpc>
                        <a:spcAft>
                          <a:spcPts val="0"/>
                        </a:spcAft>
                      </a:pPr>
                      <a:r>
                        <a:rPr lang="es-ES" sz="1200" dirty="0">
                          <a:solidFill>
                            <a:srgbClr val="000000"/>
                          </a:solidFill>
                          <a:latin typeface="Arial"/>
                          <a:ea typeface="Times New Roman"/>
                        </a:rPr>
                        <a:t>Costo de transporte de salida de aduana</a:t>
                      </a:r>
                      <a:endParaRPr lang="es-ES"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30</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95">
                <a:tc>
                  <a:txBody>
                    <a:bodyPr/>
                    <a:lstStyle/>
                    <a:p>
                      <a:pPr algn="ctr">
                        <a:lnSpc>
                          <a:spcPct val="115000"/>
                        </a:lnSpc>
                        <a:spcAft>
                          <a:spcPts val="0"/>
                        </a:spcAft>
                      </a:pPr>
                      <a:r>
                        <a:rPr lang="es-ES" sz="1200" b="1" dirty="0">
                          <a:solidFill>
                            <a:srgbClr val="000000"/>
                          </a:solidFill>
                          <a:latin typeface="Arial"/>
                          <a:ea typeface="Times New Roman"/>
                        </a:rPr>
                        <a:t>Costo total </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b="1" dirty="0">
                          <a:solidFill>
                            <a:srgbClr val="000000"/>
                          </a:solidFill>
                          <a:latin typeface="Arial"/>
                          <a:ea typeface="Times New Roman"/>
                        </a:rPr>
                        <a:t>2305,22</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graphicFrame>
        <p:nvGraphicFramePr>
          <p:cNvPr id="8" name="7 Tabla"/>
          <p:cNvGraphicFramePr>
            <a:graphicFrameLocks noGrp="1"/>
          </p:cNvGraphicFramePr>
          <p:nvPr/>
        </p:nvGraphicFramePr>
        <p:xfrm>
          <a:off x="714375" y="4849813"/>
          <a:ext cx="7500988" cy="1411242"/>
        </p:xfrm>
        <a:graphic>
          <a:graphicData uri="http://schemas.openxmlformats.org/drawingml/2006/table">
            <a:tbl>
              <a:tblPr/>
              <a:tblGrid>
                <a:gridCol w="2053591"/>
                <a:gridCol w="1022829"/>
                <a:gridCol w="860534"/>
                <a:gridCol w="860534"/>
                <a:gridCol w="936990"/>
                <a:gridCol w="860534"/>
                <a:gridCol w="905976"/>
              </a:tblGrid>
              <a:tr h="383036">
                <a:tc>
                  <a:txBody>
                    <a:bodyPr/>
                    <a:lstStyle/>
                    <a:p>
                      <a:pPr algn="ctr">
                        <a:lnSpc>
                          <a:spcPct val="115000"/>
                        </a:lnSpc>
                        <a:spcAft>
                          <a:spcPts val="0"/>
                        </a:spcAft>
                      </a:pPr>
                      <a:r>
                        <a:rPr lang="es-ES" sz="1100" b="1" dirty="0">
                          <a:solidFill>
                            <a:srgbClr val="000000"/>
                          </a:solidFill>
                          <a:latin typeface="Arial"/>
                          <a:ea typeface="Times New Roman"/>
                        </a:rPr>
                        <a:t>DETALLE</a:t>
                      </a:r>
                      <a:endParaRPr lang="es-ES" sz="1100" dirty="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a:solidFill>
                            <a:srgbClr val="000000"/>
                          </a:solidFill>
                          <a:latin typeface="Arial"/>
                          <a:ea typeface="Times New Roman"/>
                        </a:rPr>
                        <a:t>COSTO TOTAL</a:t>
                      </a:r>
                      <a:endParaRPr lang="es-ES" sz="110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a:solidFill>
                            <a:srgbClr val="000000"/>
                          </a:solidFill>
                          <a:latin typeface="Arial"/>
                          <a:ea typeface="Times New Roman"/>
                        </a:rPr>
                        <a:t>año 1</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dirty="0">
                          <a:solidFill>
                            <a:srgbClr val="000000"/>
                          </a:solidFill>
                          <a:latin typeface="Arial"/>
                          <a:ea typeface="Times New Roman"/>
                        </a:rPr>
                        <a:t>año 2</a:t>
                      </a:r>
                      <a:endParaRPr lang="es-ES" sz="1100" dirty="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a:solidFill>
                            <a:srgbClr val="000000"/>
                          </a:solidFill>
                          <a:latin typeface="Arial"/>
                          <a:ea typeface="Times New Roman"/>
                        </a:rPr>
                        <a:t>año 3</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dirty="0">
                          <a:solidFill>
                            <a:srgbClr val="000000"/>
                          </a:solidFill>
                          <a:latin typeface="Arial"/>
                          <a:ea typeface="Times New Roman"/>
                        </a:rPr>
                        <a:t>año 4</a:t>
                      </a:r>
                      <a:endParaRPr lang="es-ES" sz="1100" dirty="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a:solidFill>
                            <a:srgbClr val="000000"/>
                          </a:solidFill>
                          <a:latin typeface="Arial"/>
                          <a:ea typeface="Times New Roman"/>
                        </a:rPr>
                        <a:t>año 5</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258331">
                <a:tc>
                  <a:txBody>
                    <a:bodyPr/>
                    <a:lstStyle/>
                    <a:p>
                      <a:pPr algn="ctr">
                        <a:lnSpc>
                          <a:spcPct val="115000"/>
                        </a:lnSpc>
                        <a:spcAft>
                          <a:spcPts val="0"/>
                        </a:spcAft>
                      </a:pPr>
                      <a:r>
                        <a:rPr lang="es-ES" sz="1100" b="1">
                          <a:solidFill>
                            <a:srgbClr val="000000"/>
                          </a:solidFill>
                          <a:latin typeface="Arial"/>
                          <a:ea typeface="Times New Roman"/>
                        </a:rPr>
                        <a:t>Cantidad demandada</a:t>
                      </a:r>
                      <a:endParaRPr lang="es-ES" sz="110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s-ES" sz="1100" b="1">
                          <a:solidFill>
                            <a:srgbClr val="000000"/>
                          </a:solidFill>
                          <a:latin typeface="Arial"/>
                          <a:ea typeface="Times New Roman"/>
                        </a:rPr>
                        <a:t> </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837,76</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847,96</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858,28</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858,28</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858,28</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517">
                <a:tc>
                  <a:txBody>
                    <a:bodyPr/>
                    <a:lstStyle/>
                    <a:p>
                      <a:pPr algn="ctr">
                        <a:lnSpc>
                          <a:spcPct val="115000"/>
                        </a:lnSpc>
                        <a:spcAft>
                          <a:spcPts val="0"/>
                        </a:spcAft>
                      </a:pPr>
                      <a:r>
                        <a:rPr lang="es-ES" sz="1100" b="1">
                          <a:solidFill>
                            <a:srgbClr val="000000"/>
                          </a:solidFill>
                          <a:latin typeface="Arial"/>
                          <a:ea typeface="Times New Roman"/>
                        </a:rPr>
                        <a:t># de pedidos al año</a:t>
                      </a:r>
                      <a:endParaRPr lang="es-ES" sz="110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a:txBody>
                    <a:bodyPr/>
                    <a:lstStyle/>
                    <a:p>
                      <a:pPr algn="r">
                        <a:lnSpc>
                          <a:spcPct val="115000"/>
                        </a:lnSpc>
                        <a:spcAft>
                          <a:spcPts val="0"/>
                        </a:spcAft>
                      </a:pPr>
                      <a:r>
                        <a:rPr lang="es-ES" sz="1100">
                          <a:solidFill>
                            <a:srgbClr val="000000"/>
                          </a:solidFill>
                          <a:latin typeface="Arial"/>
                          <a:ea typeface="Times New Roman"/>
                        </a:rPr>
                        <a:t>8</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8</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9</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9</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9</a:t>
                      </a:r>
                      <a:endParaRPr lang="es-ES" sz="1100">
                        <a:latin typeface="Times New Roman"/>
                        <a:ea typeface="Times New Roman"/>
                      </a:endParaRPr>
                    </a:p>
                  </a:txBody>
                  <a:tcPr marL="41035" marR="410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4553">
                <a:tc>
                  <a:txBody>
                    <a:bodyPr/>
                    <a:lstStyle/>
                    <a:p>
                      <a:pPr algn="ctr">
                        <a:lnSpc>
                          <a:spcPct val="115000"/>
                        </a:lnSpc>
                        <a:spcAft>
                          <a:spcPts val="0"/>
                        </a:spcAft>
                      </a:pPr>
                      <a:r>
                        <a:rPr lang="es-ES" sz="1100" b="1" dirty="0">
                          <a:solidFill>
                            <a:srgbClr val="000000"/>
                          </a:solidFill>
                          <a:latin typeface="Arial"/>
                          <a:ea typeface="Times New Roman"/>
                        </a:rPr>
                        <a:t>Costo total</a:t>
                      </a:r>
                      <a:endParaRPr lang="es-ES" sz="1100" dirty="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b="1">
                          <a:solidFill>
                            <a:srgbClr val="000000"/>
                          </a:solidFill>
                          <a:latin typeface="Arial"/>
                          <a:ea typeface="Times New Roman"/>
                        </a:rPr>
                        <a:t>$ 2.305,22</a:t>
                      </a:r>
                      <a:endParaRPr lang="es-ES" sz="110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ES" sz="1100" b="1">
                          <a:solidFill>
                            <a:srgbClr val="000000"/>
                          </a:solidFill>
                          <a:latin typeface="Arial"/>
                          <a:ea typeface="Times New Roman"/>
                        </a:rPr>
                        <a:t>$ 19.312,11</a:t>
                      </a:r>
                      <a:endParaRPr lang="es-ES" sz="110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ES" sz="1100" b="1">
                          <a:solidFill>
                            <a:srgbClr val="000000"/>
                          </a:solidFill>
                          <a:latin typeface="Arial"/>
                          <a:ea typeface="Times New Roman"/>
                        </a:rPr>
                        <a:t>$ 19.547,31</a:t>
                      </a:r>
                      <a:endParaRPr lang="es-ES" sz="110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ES" sz="1100" b="1" dirty="0">
                          <a:solidFill>
                            <a:srgbClr val="000000"/>
                          </a:solidFill>
                          <a:latin typeface="Arial"/>
                          <a:ea typeface="Times New Roman"/>
                        </a:rPr>
                        <a:t>$ 19.785,27</a:t>
                      </a:r>
                      <a:endParaRPr lang="es-ES" sz="1100" dirty="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ES" sz="1100" b="1">
                          <a:solidFill>
                            <a:srgbClr val="000000"/>
                          </a:solidFill>
                          <a:latin typeface="Arial"/>
                          <a:ea typeface="Times New Roman"/>
                        </a:rPr>
                        <a:t>$ 19.785,27</a:t>
                      </a:r>
                      <a:endParaRPr lang="es-ES" sz="110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ES" sz="1100" b="1" dirty="0">
                          <a:solidFill>
                            <a:srgbClr val="000000"/>
                          </a:solidFill>
                          <a:latin typeface="Arial"/>
                          <a:ea typeface="Times New Roman"/>
                        </a:rPr>
                        <a:t>$ 19.785,27</a:t>
                      </a:r>
                      <a:endParaRPr lang="es-ES" sz="1100" dirty="0">
                        <a:latin typeface="Times New Roman"/>
                        <a:ea typeface="Times New Roman"/>
                      </a:endParaRPr>
                    </a:p>
                  </a:txBody>
                  <a:tcPr marL="41035" marR="410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
        <p:nvSpPr>
          <p:cNvPr id="18511" name="9 Rectángulo"/>
          <p:cNvSpPr>
            <a:spLocks noChangeArrowheads="1"/>
          </p:cNvSpPr>
          <p:nvPr/>
        </p:nvSpPr>
        <p:spPr bwMode="auto">
          <a:xfrm>
            <a:off x="357188" y="1571625"/>
            <a:ext cx="4572000" cy="800100"/>
          </a:xfrm>
          <a:prstGeom prst="rect">
            <a:avLst/>
          </a:prstGeom>
          <a:noFill/>
          <a:ln w="9525">
            <a:noFill/>
            <a:miter lim="800000"/>
            <a:headEnd/>
            <a:tailEnd/>
          </a:ln>
        </p:spPr>
        <p:txBody>
          <a:bodyPr>
            <a:spAutoFit/>
          </a:bodyPr>
          <a:lstStyle/>
          <a:p>
            <a:pPr eaLnBrk="0" hangingPunct="0"/>
            <a:r>
              <a:rPr lang="es-ES" i="1">
                <a:ea typeface="Times New Roman" pitchFamily="18" charset="0"/>
                <a:cs typeface="Arial" charset="0"/>
              </a:rPr>
              <a:t>Costos de importación proyectados</a:t>
            </a:r>
            <a:endParaRPr lang="es-ES" sz="1600">
              <a:ea typeface="Times New Roman" pitchFamily="18" charset="0"/>
              <a:cs typeface="Arial" charset="0"/>
            </a:endParaRPr>
          </a:p>
          <a:p>
            <a:pPr eaLnBrk="0" hangingPunct="0"/>
            <a:endParaRPr lang="es-ES" sz="280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286625"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Costos Variables</a:t>
            </a:r>
          </a:p>
        </p:txBody>
      </p:sp>
      <p:sp>
        <p:nvSpPr>
          <p:cNvPr id="19461" name="6 Rectángulo"/>
          <p:cNvSpPr>
            <a:spLocks noChangeArrowheads="1"/>
          </p:cNvSpPr>
          <p:nvPr/>
        </p:nvSpPr>
        <p:spPr bwMode="auto">
          <a:xfrm>
            <a:off x="642938" y="1928813"/>
            <a:ext cx="3036887" cy="400050"/>
          </a:xfrm>
          <a:prstGeom prst="rect">
            <a:avLst/>
          </a:prstGeom>
          <a:noFill/>
          <a:ln w="9525">
            <a:noFill/>
            <a:miter lim="800000"/>
            <a:headEnd/>
            <a:tailEnd/>
          </a:ln>
        </p:spPr>
        <p:txBody>
          <a:bodyPr wrap="none">
            <a:spAutoFit/>
          </a:bodyPr>
          <a:lstStyle/>
          <a:p>
            <a:r>
              <a:rPr lang="es-ES" sz="2000" i="1">
                <a:ea typeface="Times New Roman" pitchFamily="18" charset="0"/>
                <a:cs typeface="Arial" charset="0"/>
              </a:rPr>
              <a:t>Costos de Consignación </a:t>
            </a:r>
            <a:endParaRPr lang="es-ES" sz="2000">
              <a:ea typeface="Times New Roman" pitchFamily="18" charset="0"/>
              <a:cs typeface="Arial" charset="0"/>
            </a:endParaRPr>
          </a:p>
        </p:txBody>
      </p:sp>
      <p:graphicFrame>
        <p:nvGraphicFramePr>
          <p:cNvPr id="8" name="7 Tabla"/>
          <p:cNvGraphicFramePr>
            <a:graphicFrameLocks noGrp="1"/>
          </p:cNvGraphicFramePr>
          <p:nvPr/>
        </p:nvGraphicFramePr>
        <p:xfrm>
          <a:off x="928688" y="2714625"/>
          <a:ext cx="6858050" cy="2347668"/>
        </p:xfrm>
        <a:graphic>
          <a:graphicData uri="http://schemas.openxmlformats.org/drawingml/2006/table">
            <a:tbl>
              <a:tblPr/>
              <a:tblGrid>
                <a:gridCol w="1077884"/>
                <a:gridCol w="717702"/>
                <a:gridCol w="704745"/>
                <a:gridCol w="994482"/>
                <a:gridCol w="1121079"/>
                <a:gridCol w="1121079"/>
                <a:gridCol w="1121079"/>
              </a:tblGrid>
              <a:tr h="586917">
                <a:tc>
                  <a:txBody>
                    <a:bodyPr/>
                    <a:lstStyle/>
                    <a:p>
                      <a:pPr algn="ctr">
                        <a:lnSpc>
                          <a:spcPct val="115000"/>
                        </a:lnSpc>
                        <a:spcAft>
                          <a:spcPts val="0"/>
                        </a:spcAft>
                      </a:pPr>
                      <a:r>
                        <a:rPr lang="es-ES" sz="1100" b="1" i="1" dirty="0">
                          <a:solidFill>
                            <a:srgbClr val="000000"/>
                          </a:solidFill>
                          <a:latin typeface="Arial"/>
                          <a:ea typeface="Times New Roman"/>
                        </a:rPr>
                        <a:t>Almacén </a:t>
                      </a:r>
                      <a:endParaRPr lang="es-ES" sz="1100" dirty="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a:solidFill>
                            <a:srgbClr val="000000"/>
                          </a:solidFill>
                          <a:latin typeface="Arial"/>
                          <a:ea typeface="Times New Roman"/>
                        </a:rPr>
                        <a:t> Precio de venta </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a:solidFill>
                            <a:srgbClr val="000000"/>
                          </a:solidFill>
                          <a:latin typeface="Arial"/>
                          <a:ea typeface="Times New Roman"/>
                        </a:rPr>
                        <a:t> Cantidad </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a:solidFill>
                            <a:srgbClr val="000000"/>
                          </a:solidFill>
                          <a:latin typeface="Arial"/>
                          <a:ea typeface="Times New Roman"/>
                        </a:rPr>
                        <a:t> Precio total </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a:solidFill>
                            <a:srgbClr val="000000"/>
                          </a:solidFill>
                          <a:latin typeface="Arial"/>
                          <a:ea typeface="Times New Roman"/>
                        </a:rPr>
                        <a:t> % consignación </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a:solidFill>
                            <a:srgbClr val="000000"/>
                          </a:solidFill>
                          <a:latin typeface="Arial"/>
                          <a:ea typeface="Times New Roman"/>
                        </a:rPr>
                        <a:t> Costo de consignación </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100" b="1" i="1">
                          <a:solidFill>
                            <a:srgbClr val="000000"/>
                          </a:solidFill>
                          <a:latin typeface="Arial"/>
                          <a:ea typeface="Times New Roman"/>
                        </a:rPr>
                        <a:t> Costo de consignación unitario </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391278">
                <a:tc>
                  <a:txBody>
                    <a:bodyPr/>
                    <a:lstStyle/>
                    <a:p>
                      <a:pPr algn="ctr">
                        <a:lnSpc>
                          <a:spcPct val="115000"/>
                        </a:lnSpc>
                        <a:spcAft>
                          <a:spcPts val="0"/>
                        </a:spcAft>
                      </a:pPr>
                      <a:r>
                        <a:rPr lang="es-ES" sz="1100">
                          <a:solidFill>
                            <a:srgbClr val="000000"/>
                          </a:solidFill>
                          <a:latin typeface="Arial"/>
                          <a:ea typeface="Times New Roman"/>
                        </a:rPr>
                        <a:t>Bebemundo</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$ 237,62</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Arial"/>
                          <a:ea typeface="Times New Roman"/>
                        </a:rPr>
                        <a:t>               838 </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$ 199.068,53</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15%</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$ 29.860,28</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$ 35,64</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278">
                <a:tc>
                  <a:txBody>
                    <a:bodyPr/>
                    <a:lstStyle/>
                    <a:p>
                      <a:pPr algn="ctr">
                        <a:lnSpc>
                          <a:spcPct val="115000"/>
                        </a:lnSpc>
                        <a:spcAft>
                          <a:spcPts val="0"/>
                        </a:spcAft>
                      </a:pPr>
                      <a:r>
                        <a:rPr lang="es-ES" sz="1100">
                          <a:solidFill>
                            <a:srgbClr val="000000"/>
                          </a:solidFill>
                          <a:latin typeface="Arial"/>
                          <a:ea typeface="Times New Roman"/>
                        </a:rPr>
                        <a:t>Bebecrece</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$ 237,62</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Arial"/>
                          <a:ea typeface="Times New Roman"/>
                        </a:rPr>
                        <a:t>               838 </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$ 199.068,53</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15%</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$ 29.860,28</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$ 35,64</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278">
                <a:tc>
                  <a:txBody>
                    <a:bodyPr/>
                    <a:lstStyle/>
                    <a:p>
                      <a:pPr algn="ctr">
                        <a:lnSpc>
                          <a:spcPct val="115000"/>
                        </a:lnSpc>
                        <a:spcAft>
                          <a:spcPts val="0"/>
                        </a:spcAft>
                      </a:pPr>
                      <a:r>
                        <a:rPr lang="es-ES" sz="1100">
                          <a:solidFill>
                            <a:srgbClr val="000000"/>
                          </a:solidFill>
                          <a:latin typeface="Arial"/>
                          <a:ea typeface="Times New Roman"/>
                        </a:rPr>
                        <a:t>Casa Tosi</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$ 237,62</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Arial"/>
                          <a:ea typeface="Times New Roman"/>
                        </a:rPr>
                        <a:t>               838 </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$ 199.068,53</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10%</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$ 19.906,85</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$ 23,76</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278">
                <a:tc>
                  <a:txBody>
                    <a:bodyPr/>
                    <a:lstStyle/>
                    <a:p>
                      <a:pPr algn="ctr">
                        <a:lnSpc>
                          <a:spcPct val="115000"/>
                        </a:lnSpc>
                        <a:spcAft>
                          <a:spcPts val="0"/>
                        </a:spcAft>
                      </a:pPr>
                      <a:r>
                        <a:rPr lang="es-ES" sz="1100">
                          <a:solidFill>
                            <a:srgbClr val="000000"/>
                          </a:solidFill>
                          <a:latin typeface="Arial"/>
                          <a:ea typeface="Times New Roman"/>
                        </a:rPr>
                        <a:t>De Prati</a:t>
                      </a:r>
                      <a:endParaRPr lang="es-ES" sz="110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$ 237,62</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100">
                          <a:solidFill>
                            <a:srgbClr val="000000"/>
                          </a:solidFill>
                          <a:latin typeface="Arial"/>
                          <a:ea typeface="Times New Roman"/>
                        </a:rPr>
                        <a:t>               838 </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$ 199.068,53</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10%</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$ 19.906,85</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100">
                          <a:solidFill>
                            <a:srgbClr val="000000"/>
                          </a:solidFill>
                          <a:latin typeface="Arial"/>
                          <a:ea typeface="Times New Roman"/>
                        </a:rPr>
                        <a:t>$ 23,76</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639">
                <a:tc gridSpan="5">
                  <a:txBody>
                    <a:bodyPr/>
                    <a:lstStyle/>
                    <a:p>
                      <a:pPr algn="ctr">
                        <a:lnSpc>
                          <a:spcPct val="115000"/>
                        </a:lnSpc>
                        <a:spcAft>
                          <a:spcPts val="0"/>
                        </a:spcAft>
                      </a:pPr>
                      <a:r>
                        <a:rPr lang="es-ES" sz="1100" b="1" i="1" dirty="0">
                          <a:solidFill>
                            <a:srgbClr val="000000"/>
                          </a:solidFill>
                          <a:latin typeface="Arial"/>
                          <a:ea typeface="Times New Roman"/>
                        </a:rPr>
                        <a:t>Total</a:t>
                      </a:r>
                      <a:endParaRPr lang="es-ES" sz="1100" dirty="0">
                        <a:latin typeface="Times New Roman"/>
                        <a:ea typeface="Times New Roman"/>
                      </a:endParaRPr>
                    </a:p>
                  </a:txBody>
                  <a:tcPr marL="41349" marR="413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r">
                        <a:lnSpc>
                          <a:spcPct val="115000"/>
                        </a:lnSpc>
                        <a:spcAft>
                          <a:spcPts val="0"/>
                        </a:spcAft>
                      </a:pPr>
                      <a:r>
                        <a:rPr lang="es-ES" sz="1100" b="1">
                          <a:solidFill>
                            <a:srgbClr val="000000"/>
                          </a:solidFill>
                          <a:latin typeface="Arial"/>
                          <a:ea typeface="Times New Roman"/>
                        </a:rPr>
                        <a:t>$ 99.534,27</a:t>
                      </a:r>
                      <a:endParaRPr lang="es-ES" sz="110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ES" sz="1100" b="1" dirty="0">
                          <a:solidFill>
                            <a:srgbClr val="000000"/>
                          </a:solidFill>
                          <a:latin typeface="Arial"/>
                          <a:ea typeface="Times New Roman"/>
                        </a:rPr>
                        <a:t>$ 118,81</a:t>
                      </a:r>
                      <a:endParaRPr lang="es-ES" sz="1100" dirty="0">
                        <a:latin typeface="Times New Roman"/>
                        <a:ea typeface="Times New Roman"/>
                      </a:endParaRPr>
                    </a:p>
                  </a:txBody>
                  <a:tcPr marL="41349" marR="41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
        <p:nvSpPr>
          <p:cNvPr id="19516" name="8 Rectángulo"/>
          <p:cNvSpPr>
            <a:spLocks noChangeArrowheads="1"/>
          </p:cNvSpPr>
          <p:nvPr/>
        </p:nvSpPr>
        <p:spPr bwMode="auto">
          <a:xfrm>
            <a:off x="785813" y="5643563"/>
            <a:ext cx="249237" cy="369887"/>
          </a:xfrm>
          <a:prstGeom prst="rect">
            <a:avLst/>
          </a:prstGeom>
          <a:noFill/>
          <a:ln w="9525">
            <a:noFill/>
            <a:miter lim="800000"/>
            <a:headEnd/>
            <a:tailEnd/>
          </a:ln>
        </p:spPr>
        <p:txBody>
          <a:bodyPr wrap="none">
            <a:spAutoFit/>
          </a:bodyPr>
          <a:lstStyle/>
          <a:p>
            <a:r>
              <a:rPr lang="es-ES" i="1">
                <a:ea typeface="Times New Roman" pitchFamily="18" charset="0"/>
                <a:cs typeface="Arial" charset="0"/>
              </a:rPr>
              <a:t> </a:t>
            </a:r>
            <a:endParaRPr lang="es-ES">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3"/>
          <a:srcRect/>
          <a:stretch>
            <a:fillRect/>
          </a:stretch>
        </p:blipFill>
        <p:spPr bwMode="auto">
          <a:xfrm>
            <a:off x="7715250" y="285750"/>
            <a:ext cx="1154113" cy="1114425"/>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714375" y="1571625"/>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5 Rectángulo"/>
          <p:cNvSpPr/>
          <p:nvPr/>
        </p:nvSpPr>
        <p:spPr>
          <a:xfrm>
            <a:off x="1643063" y="500063"/>
            <a:ext cx="4071937" cy="646112"/>
          </a:xfrm>
          <a:prstGeom prst="rect">
            <a:avLst/>
          </a:prstGeom>
        </p:spPr>
        <p:txBody>
          <a:bodyPr>
            <a:spAutoFit/>
          </a:bodyPr>
          <a:lstStyle/>
          <a:p>
            <a:pPr algn="ctr">
              <a:defRPr/>
            </a:pPr>
            <a:r>
              <a:rPr lang="es-ES" sz="3600" dirty="0">
                <a:solidFill>
                  <a:srgbClr val="66FF99"/>
                </a:solidFill>
                <a:effectLst>
                  <a:outerShdw blurRad="38100" dist="38100" dir="2700000" algn="tl">
                    <a:srgbClr val="000000"/>
                  </a:outerShdw>
                </a:effectLst>
                <a:latin typeface="+mj-lt"/>
                <a:ea typeface="+mj-ea"/>
                <a:cs typeface="+mj-cs"/>
              </a:rPr>
              <a:t>Costos Fijos</a:t>
            </a:r>
          </a:p>
        </p:txBody>
      </p:sp>
      <p:graphicFrame>
        <p:nvGraphicFramePr>
          <p:cNvPr id="7" name="6 Tabla"/>
          <p:cNvGraphicFramePr>
            <a:graphicFrameLocks noGrp="1"/>
          </p:cNvGraphicFramePr>
          <p:nvPr/>
        </p:nvGraphicFramePr>
        <p:xfrm>
          <a:off x="4000500" y="1857375"/>
          <a:ext cx="3571900" cy="4877048"/>
        </p:xfrm>
        <a:graphic>
          <a:graphicData uri="http://schemas.openxmlformats.org/drawingml/2006/table">
            <a:tbl>
              <a:tblPr/>
              <a:tblGrid>
                <a:gridCol w="1801896"/>
                <a:gridCol w="861083"/>
                <a:gridCol w="908921"/>
              </a:tblGrid>
              <a:tr h="456277">
                <a:tc>
                  <a:txBody>
                    <a:bodyPr/>
                    <a:lstStyle/>
                    <a:p>
                      <a:pPr algn="ctr">
                        <a:lnSpc>
                          <a:spcPct val="115000"/>
                        </a:lnSpc>
                        <a:spcAft>
                          <a:spcPts val="0"/>
                        </a:spcAft>
                      </a:pPr>
                      <a:r>
                        <a:rPr lang="es-ES" sz="1000" b="1" dirty="0">
                          <a:solidFill>
                            <a:srgbClr val="000000"/>
                          </a:solidFill>
                          <a:latin typeface="Arial"/>
                          <a:ea typeface="Times New Roman"/>
                        </a:rPr>
                        <a:t>DETALLE</a:t>
                      </a:r>
                      <a:endParaRPr lang="es-ES" sz="1000" dirty="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000" b="1">
                          <a:solidFill>
                            <a:srgbClr val="000000"/>
                          </a:solidFill>
                          <a:latin typeface="Arial"/>
                          <a:ea typeface="Times New Roman"/>
                        </a:rPr>
                        <a:t>GASTO MENSUAL</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a:lnSpc>
                          <a:spcPct val="115000"/>
                        </a:lnSpc>
                        <a:spcAft>
                          <a:spcPts val="0"/>
                        </a:spcAft>
                      </a:pPr>
                      <a:r>
                        <a:rPr lang="es-ES" sz="1000" b="1">
                          <a:solidFill>
                            <a:srgbClr val="000000"/>
                          </a:solidFill>
                          <a:latin typeface="Arial"/>
                          <a:ea typeface="Times New Roman"/>
                        </a:rPr>
                        <a:t>GASTO ANUAL</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304186">
                <a:tc>
                  <a:txBody>
                    <a:bodyPr/>
                    <a:lstStyle/>
                    <a:p>
                      <a:pPr algn="ctr">
                        <a:lnSpc>
                          <a:spcPct val="115000"/>
                        </a:lnSpc>
                        <a:spcAft>
                          <a:spcPts val="0"/>
                        </a:spcAft>
                      </a:pPr>
                      <a:r>
                        <a:rPr lang="es-ES" sz="1000" b="1" i="1" dirty="0">
                          <a:solidFill>
                            <a:srgbClr val="000000"/>
                          </a:solidFill>
                          <a:latin typeface="Arial"/>
                          <a:ea typeface="Times New Roman"/>
                        </a:rPr>
                        <a:t>Sueldos administrativos:</a:t>
                      </a:r>
                      <a:endParaRPr lang="es-ES" sz="1000" dirty="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s-ES" sz="1000">
                          <a:solidFill>
                            <a:srgbClr val="000000"/>
                          </a:solidFill>
                          <a:latin typeface="Arial"/>
                          <a:ea typeface="Times New Roman"/>
                        </a:rPr>
                        <a:t> </a:t>
                      </a:r>
                      <a:endParaRPr lang="es-ES" sz="100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a:ea typeface="Times New Roman"/>
                        </a:rPr>
                        <a:t> </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86">
                <a:tc>
                  <a:txBody>
                    <a:bodyPr/>
                    <a:lstStyle/>
                    <a:p>
                      <a:pPr algn="ctr">
                        <a:lnSpc>
                          <a:spcPct val="115000"/>
                        </a:lnSpc>
                        <a:spcAft>
                          <a:spcPts val="0"/>
                        </a:spcAft>
                      </a:pPr>
                      <a:r>
                        <a:rPr lang="es-ES" sz="1000" dirty="0">
                          <a:solidFill>
                            <a:srgbClr val="000000"/>
                          </a:solidFill>
                          <a:latin typeface="Arial"/>
                          <a:ea typeface="Times New Roman"/>
                        </a:rPr>
                        <a:t>Presidente Y Gerente General</a:t>
                      </a:r>
                      <a:endParaRPr lang="es-ES" sz="1000" dirty="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latin typeface="Arial"/>
                          <a:ea typeface="Times New Roman"/>
                        </a:rPr>
                        <a:t>$ 600,00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7200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093">
                <a:tc>
                  <a:txBody>
                    <a:bodyPr/>
                    <a:lstStyle/>
                    <a:p>
                      <a:pPr algn="ctr">
                        <a:lnSpc>
                          <a:spcPct val="115000"/>
                        </a:lnSpc>
                        <a:spcAft>
                          <a:spcPts val="0"/>
                        </a:spcAft>
                      </a:pPr>
                      <a:r>
                        <a:rPr lang="es-ES" sz="1000">
                          <a:solidFill>
                            <a:srgbClr val="000000"/>
                          </a:solidFill>
                          <a:latin typeface="Arial"/>
                          <a:ea typeface="Times New Roman"/>
                        </a:rPr>
                        <a:t>Jefa Marketing</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latin typeface="Arial"/>
                          <a:ea typeface="Times New Roman"/>
                        </a:rPr>
                        <a:t>$ 600,00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a:solidFill>
                            <a:srgbClr val="000000"/>
                          </a:solidFill>
                          <a:latin typeface="Arial"/>
                          <a:ea typeface="Times New Roman"/>
                        </a:rPr>
                        <a:t>7200</a:t>
                      </a:r>
                      <a:endParaRPr lang="es-ES" sz="100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86">
                <a:tc>
                  <a:txBody>
                    <a:bodyPr/>
                    <a:lstStyle/>
                    <a:p>
                      <a:pPr algn="ctr">
                        <a:lnSpc>
                          <a:spcPct val="115000"/>
                        </a:lnSpc>
                        <a:spcAft>
                          <a:spcPts val="0"/>
                        </a:spcAft>
                      </a:pPr>
                      <a:r>
                        <a:rPr lang="es-ES" sz="1000" dirty="0">
                          <a:solidFill>
                            <a:srgbClr val="000000"/>
                          </a:solidFill>
                          <a:latin typeface="Arial"/>
                          <a:ea typeface="Times New Roman"/>
                        </a:rPr>
                        <a:t>Jefa Distribución y Logística</a:t>
                      </a:r>
                      <a:endParaRPr lang="es-ES" sz="1000" dirty="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latin typeface="Arial"/>
                          <a:ea typeface="Times New Roman"/>
                        </a:rPr>
                        <a:t>$ 600,00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7200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093">
                <a:tc>
                  <a:txBody>
                    <a:bodyPr/>
                    <a:lstStyle/>
                    <a:p>
                      <a:pPr algn="ctr">
                        <a:lnSpc>
                          <a:spcPct val="115000"/>
                        </a:lnSpc>
                        <a:spcAft>
                          <a:spcPts val="0"/>
                        </a:spcAft>
                      </a:pPr>
                      <a:r>
                        <a:rPr lang="es-ES" sz="1000">
                          <a:solidFill>
                            <a:srgbClr val="000000"/>
                          </a:solidFill>
                          <a:latin typeface="Arial"/>
                          <a:ea typeface="Times New Roman"/>
                        </a:rPr>
                        <a:t>2 Vendedores</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latin typeface="Arial"/>
                          <a:ea typeface="Times New Roman"/>
                        </a:rPr>
                        <a:t>$ 500,00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a:solidFill>
                            <a:srgbClr val="000000"/>
                          </a:solidFill>
                          <a:latin typeface="Arial"/>
                          <a:ea typeface="Times New Roman"/>
                        </a:rPr>
                        <a:t>6000</a:t>
                      </a:r>
                      <a:endParaRPr lang="es-ES" sz="100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093">
                <a:tc>
                  <a:txBody>
                    <a:bodyPr/>
                    <a:lstStyle/>
                    <a:p>
                      <a:pPr algn="ctr">
                        <a:lnSpc>
                          <a:spcPct val="115000"/>
                        </a:lnSpc>
                        <a:spcAft>
                          <a:spcPts val="0"/>
                        </a:spcAft>
                      </a:pPr>
                      <a:r>
                        <a:rPr lang="es-ES" sz="1000">
                          <a:solidFill>
                            <a:srgbClr val="000000"/>
                          </a:solidFill>
                          <a:latin typeface="Arial"/>
                          <a:ea typeface="Times New Roman"/>
                        </a:rPr>
                        <a:t>1 Mensajero</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a:latin typeface="Arial"/>
                          <a:ea typeface="Times New Roman"/>
                        </a:rPr>
                        <a:t>$ 220,00</a:t>
                      </a:r>
                      <a:endParaRPr lang="es-ES" sz="100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2640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277">
                <a:tc>
                  <a:txBody>
                    <a:bodyPr/>
                    <a:lstStyle/>
                    <a:p>
                      <a:pPr algn="ctr">
                        <a:lnSpc>
                          <a:spcPct val="115000"/>
                        </a:lnSpc>
                        <a:spcAft>
                          <a:spcPts val="0"/>
                        </a:spcAft>
                      </a:pPr>
                      <a:r>
                        <a:rPr lang="es-ES" sz="1000">
                          <a:solidFill>
                            <a:srgbClr val="000000"/>
                          </a:solidFill>
                          <a:latin typeface="Arial"/>
                          <a:ea typeface="Times New Roman"/>
                        </a:rPr>
                        <a:t> </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a:ea typeface="Times New Roman"/>
                        </a:rPr>
                        <a:t> </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b="1" dirty="0">
                          <a:solidFill>
                            <a:srgbClr val="000000"/>
                          </a:solidFill>
                          <a:latin typeface="Arial"/>
                          <a:ea typeface="Times New Roman"/>
                        </a:rPr>
                        <a:t>$ 30.240,00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04186">
                <a:tc>
                  <a:txBody>
                    <a:bodyPr/>
                    <a:lstStyle/>
                    <a:p>
                      <a:pPr algn="ctr">
                        <a:lnSpc>
                          <a:spcPct val="115000"/>
                        </a:lnSpc>
                        <a:spcAft>
                          <a:spcPts val="0"/>
                        </a:spcAft>
                      </a:pPr>
                      <a:r>
                        <a:rPr lang="es-ES" sz="1000" b="1" i="1">
                          <a:solidFill>
                            <a:srgbClr val="000000"/>
                          </a:solidFill>
                          <a:latin typeface="Arial"/>
                          <a:ea typeface="Times New Roman"/>
                        </a:rPr>
                        <a:t>Gastos de arriendo:</a:t>
                      </a:r>
                      <a:endParaRPr lang="es-ES" sz="1000">
                        <a:latin typeface="Times New Roman"/>
                        <a:ea typeface="Times New Roman"/>
                      </a:endParaRPr>
                    </a:p>
                  </a:txBody>
                  <a:tcPr marL="27708" marR="2770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endParaRPr lang="es-ES" sz="1000" dirty="0">
                        <a:latin typeface="Times New Roman"/>
                        <a:ea typeface="Times New Roman"/>
                      </a:endParaRPr>
                    </a:p>
                  </a:txBody>
                  <a:tcPr marL="27708" marR="2770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1000" dirty="0">
                        <a:solidFill>
                          <a:srgbClr val="000000"/>
                        </a:solidFill>
                        <a:latin typeface="Arial"/>
                        <a:ea typeface="Times New Roman"/>
                      </a:endParaRPr>
                    </a:p>
                  </a:txBody>
                  <a:tcPr marL="27708" marR="2770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86">
                <a:tc>
                  <a:txBody>
                    <a:bodyPr/>
                    <a:lstStyle/>
                    <a:p>
                      <a:pPr algn="ctr">
                        <a:lnSpc>
                          <a:spcPct val="115000"/>
                        </a:lnSpc>
                        <a:spcAft>
                          <a:spcPts val="0"/>
                        </a:spcAft>
                      </a:pPr>
                      <a:r>
                        <a:rPr lang="es-ES" sz="1000">
                          <a:solidFill>
                            <a:srgbClr val="000000"/>
                          </a:solidFill>
                          <a:latin typeface="Arial"/>
                          <a:ea typeface="Times New Roman"/>
                        </a:rPr>
                        <a:t>Arriendo mensual de bodega</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$ 294,00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$ 3.528,00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86">
                <a:tc>
                  <a:txBody>
                    <a:bodyPr/>
                    <a:lstStyle/>
                    <a:p>
                      <a:pPr algn="ctr">
                        <a:lnSpc>
                          <a:spcPct val="115000"/>
                        </a:lnSpc>
                        <a:spcAft>
                          <a:spcPts val="0"/>
                        </a:spcAft>
                      </a:pPr>
                      <a:r>
                        <a:rPr lang="es-ES" sz="1000">
                          <a:solidFill>
                            <a:srgbClr val="000000"/>
                          </a:solidFill>
                          <a:latin typeface="Arial"/>
                          <a:ea typeface="Times New Roman"/>
                        </a:rPr>
                        <a:t>Alícuota mensual de bodega</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$ 126,00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$ 1.512,00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86">
                <a:tc>
                  <a:txBody>
                    <a:bodyPr/>
                    <a:lstStyle/>
                    <a:p>
                      <a:pPr algn="ctr">
                        <a:lnSpc>
                          <a:spcPct val="115000"/>
                        </a:lnSpc>
                        <a:spcAft>
                          <a:spcPts val="0"/>
                        </a:spcAft>
                      </a:pPr>
                      <a:r>
                        <a:rPr lang="es-ES" sz="1000">
                          <a:solidFill>
                            <a:srgbClr val="000000"/>
                          </a:solidFill>
                          <a:latin typeface="Arial"/>
                          <a:ea typeface="Times New Roman"/>
                        </a:rPr>
                        <a:t>Total </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solidFill>
                            <a:srgbClr val="000000"/>
                          </a:solidFill>
                          <a:latin typeface="Arial"/>
                          <a:ea typeface="Times New Roman"/>
                        </a:rPr>
                        <a:t> </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b="1" dirty="0">
                          <a:solidFill>
                            <a:srgbClr val="000000"/>
                          </a:solidFill>
                          <a:latin typeface="Arial"/>
                          <a:ea typeface="Times New Roman"/>
                        </a:rPr>
                        <a:t>$ 5.040,00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04186">
                <a:tc>
                  <a:txBody>
                    <a:bodyPr/>
                    <a:lstStyle/>
                    <a:p>
                      <a:pPr algn="ctr">
                        <a:lnSpc>
                          <a:spcPct val="115000"/>
                        </a:lnSpc>
                        <a:spcAft>
                          <a:spcPts val="0"/>
                        </a:spcAft>
                      </a:pPr>
                      <a:r>
                        <a:rPr lang="es-ES" sz="1000" b="1" i="1">
                          <a:solidFill>
                            <a:srgbClr val="000000"/>
                          </a:solidFill>
                          <a:latin typeface="Arial"/>
                          <a:ea typeface="Times New Roman"/>
                        </a:rPr>
                        <a:t>Gastos  Generales:</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endParaRPr lang="es-ES" sz="1000" dirty="0">
                        <a:solidFill>
                          <a:srgbClr val="000000"/>
                        </a:solidFill>
                        <a:latin typeface="Arial"/>
                        <a:ea typeface="Times New Roman"/>
                      </a:endParaRPr>
                    </a:p>
                  </a:txBody>
                  <a:tcPr marL="27708" marR="27708"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1000" dirty="0">
                        <a:solidFill>
                          <a:srgbClr val="000000"/>
                        </a:solidFill>
                        <a:latin typeface="Arial"/>
                        <a:ea typeface="Times New Roman"/>
                      </a:endParaRPr>
                    </a:p>
                  </a:txBody>
                  <a:tcPr marL="27708" marR="2770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093">
                <a:tc>
                  <a:txBody>
                    <a:bodyPr/>
                    <a:lstStyle/>
                    <a:p>
                      <a:pPr algn="ctr">
                        <a:lnSpc>
                          <a:spcPct val="115000"/>
                        </a:lnSpc>
                        <a:spcAft>
                          <a:spcPts val="0"/>
                        </a:spcAft>
                      </a:pPr>
                      <a:r>
                        <a:rPr lang="es-ES" sz="1000">
                          <a:solidFill>
                            <a:srgbClr val="000000"/>
                          </a:solidFill>
                          <a:latin typeface="Arial"/>
                          <a:ea typeface="Times New Roman"/>
                        </a:rPr>
                        <a:t>Luz</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$ 50,00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$ 600,00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093">
                <a:tc>
                  <a:txBody>
                    <a:bodyPr/>
                    <a:lstStyle/>
                    <a:p>
                      <a:pPr algn="ctr">
                        <a:lnSpc>
                          <a:spcPct val="115000"/>
                        </a:lnSpc>
                        <a:spcAft>
                          <a:spcPts val="0"/>
                        </a:spcAft>
                      </a:pPr>
                      <a:r>
                        <a:rPr lang="es-ES" sz="1000">
                          <a:solidFill>
                            <a:srgbClr val="000000"/>
                          </a:solidFill>
                          <a:latin typeface="Arial"/>
                          <a:ea typeface="Times New Roman"/>
                        </a:rPr>
                        <a:t>Agua</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a:solidFill>
                            <a:srgbClr val="000000"/>
                          </a:solidFill>
                          <a:latin typeface="Arial"/>
                          <a:ea typeface="Times New Roman"/>
                        </a:rPr>
                        <a:t>$ 25,00</a:t>
                      </a:r>
                      <a:endParaRPr lang="es-ES" sz="100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$ 300,00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093">
                <a:tc>
                  <a:txBody>
                    <a:bodyPr/>
                    <a:lstStyle/>
                    <a:p>
                      <a:pPr algn="ctr">
                        <a:lnSpc>
                          <a:spcPct val="115000"/>
                        </a:lnSpc>
                        <a:spcAft>
                          <a:spcPts val="0"/>
                        </a:spcAft>
                      </a:pPr>
                      <a:r>
                        <a:rPr lang="es-ES" sz="1000">
                          <a:solidFill>
                            <a:srgbClr val="000000"/>
                          </a:solidFill>
                          <a:latin typeface="Arial"/>
                          <a:ea typeface="Times New Roman"/>
                        </a:rPr>
                        <a:t>Teléfono</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a:solidFill>
                            <a:srgbClr val="000000"/>
                          </a:solidFill>
                          <a:latin typeface="Arial"/>
                          <a:ea typeface="Times New Roman"/>
                        </a:rPr>
                        <a:t>$ 40,00</a:t>
                      </a:r>
                      <a:endParaRPr lang="es-ES" sz="100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$ 480,00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093">
                <a:tc>
                  <a:txBody>
                    <a:bodyPr/>
                    <a:lstStyle/>
                    <a:p>
                      <a:pPr algn="ctr">
                        <a:lnSpc>
                          <a:spcPct val="115000"/>
                        </a:lnSpc>
                        <a:spcAft>
                          <a:spcPts val="0"/>
                        </a:spcAft>
                      </a:pPr>
                      <a:r>
                        <a:rPr lang="es-ES" sz="1000">
                          <a:solidFill>
                            <a:srgbClr val="000000"/>
                          </a:solidFill>
                          <a:latin typeface="Arial"/>
                          <a:ea typeface="Times New Roman"/>
                        </a:rPr>
                        <a:t>Internet</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a:solidFill>
                            <a:srgbClr val="000000"/>
                          </a:solidFill>
                          <a:latin typeface="Arial"/>
                          <a:ea typeface="Times New Roman"/>
                        </a:rPr>
                        <a:t>$ 60,00</a:t>
                      </a:r>
                      <a:endParaRPr lang="es-ES" sz="100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dirty="0">
                          <a:solidFill>
                            <a:srgbClr val="000000"/>
                          </a:solidFill>
                          <a:latin typeface="Arial"/>
                          <a:ea typeface="Times New Roman"/>
                        </a:rPr>
                        <a:t>$ 720,00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186">
                <a:tc>
                  <a:txBody>
                    <a:bodyPr/>
                    <a:lstStyle/>
                    <a:p>
                      <a:pPr algn="ctr">
                        <a:lnSpc>
                          <a:spcPct val="115000"/>
                        </a:lnSpc>
                        <a:spcAft>
                          <a:spcPts val="0"/>
                        </a:spcAft>
                      </a:pPr>
                      <a:r>
                        <a:rPr lang="es-ES" sz="1000">
                          <a:solidFill>
                            <a:srgbClr val="000000"/>
                          </a:solidFill>
                          <a:latin typeface="Arial"/>
                          <a:ea typeface="Times New Roman"/>
                        </a:rPr>
                        <a:t>Total</a:t>
                      </a:r>
                      <a:endParaRPr lang="es-ES" sz="1000">
                        <a:latin typeface="Times New Roman"/>
                        <a:ea typeface="Times New Roman"/>
                      </a:endParaRPr>
                    </a:p>
                  </a:txBody>
                  <a:tcPr marL="27708" marR="277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a:solidFill>
                            <a:srgbClr val="000000"/>
                          </a:solidFill>
                          <a:latin typeface="Arial"/>
                          <a:ea typeface="Times New Roman"/>
                        </a:rPr>
                        <a:t>$ 3.115,00</a:t>
                      </a:r>
                      <a:endParaRPr lang="es-ES" sz="100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00" b="1" dirty="0">
                          <a:solidFill>
                            <a:srgbClr val="000000"/>
                          </a:solidFill>
                          <a:latin typeface="Arial"/>
                          <a:ea typeface="Times New Roman"/>
                        </a:rPr>
                        <a:t>$ 2.100,00</a:t>
                      </a:r>
                      <a:endParaRPr lang="es-ES" sz="1000" dirty="0">
                        <a:latin typeface="Times New Roman"/>
                        <a:ea typeface="Times New Roman"/>
                      </a:endParaRPr>
                    </a:p>
                  </a:txBody>
                  <a:tcPr marL="27708" marR="2770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
        <p:nvSpPr>
          <p:cNvPr id="20569" name="7 Rectángulo"/>
          <p:cNvSpPr>
            <a:spLocks noChangeArrowheads="1"/>
          </p:cNvSpPr>
          <p:nvPr/>
        </p:nvSpPr>
        <p:spPr bwMode="auto">
          <a:xfrm>
            <a:off x="785813" y="2286000"/>
            <a:ext cx="2857500" cy="1754188"/>
          </a:xfrm>
          <a:prstGeom prst="rect">
            <a:avLst/>
          </a:prstGeom>
          <a:noFill/>
          <a:ln w="9525">
            <a:noFill/>
            <a:miter lim="800000"/>
            <a:headEnd/>
            <a:tailEnd/>
          </a:ln>
        </p:spPr>
        <p:txBody>
          <a:bodyPr>
            <a:spAutoFit/>
          </a:bodyPr>
          <a:lstStyle/>
          <a:p>
            <a:r>
              <a:rPr lang="es-ES" i="1">
                <a:cs typeface="Arial" charset="0"/>
              </a:rPr>
              <a:t>Dentro de los Costos Fijos que se presentan en el proyecto</a:t>
            </a:r>
          </a:p>
          <a:p>
            <a:r>
              <a:rPr lang="es-ES" i="1">
                <a:cs typeface="Arial" charset="0"/>
              </a:rPr>
              <a:t> mencionamos los siguientes:</a:t>
            </a:r>
          </a:p>
          <a:p>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3"/>
          <a:srcRect/>
          <a:stretch>
            <a:fillRect/>
          </a:stretch>
        </p:blipFill>
        <p:spPr bwMode="auto">
          <a:xfrm>
            <a:off x="7286625"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5 Rectángulo"/>
          <p:cNvSpPr/>
          <p:nvPr/>
        </p:nvSpPr>
        <p:spPr>
          <a:xfrm>
            <a:off x="1500188" y="714375"/>
            <a:ext cx="4572000" cy="646113"/>
          </a:xfrm>
          <a:prstGeom prst="rect">
            <a:avLst/>
          </a:prstGeom>
        </p:spPr>
        <p:txBody>
          <a:bodyPr>
            <a:spAutoFit/>
          </a:bodyPr>
          <a:lstStyle/>
          <a:p>
            <a:pPr algn="ctr">
              <a:defRPr/>
            </a:pPr>
            <a:r>
              <a:rPr lang="es-ES" sz="3600" dirty="0">
                <a:solidFill>
                  <a:srgbClr val="66FF99"/>
                </a:solidFill>
                <a:effectLst>
                  <a:outerShdw blurRad="38100" dist="38100" dir="2700000" algn="tl">
                    <a:srgbClr val="000000"/>
                  </a:outerShdw>
                </a:effectLst>
                <a:latin typeface="+mj-lt"/>
                <a:ea typeface="+mj-ea"/>
                <a:cs typeface="+mj-cs"/>
              </a:rPr>
              <a:t>Tasa de Descuento</a:t>
            </a:r>
          </a:p>
        </p:txBody>
      </p:sp>
      <p:sp>
        <p:nvSpPr>
          <p:cNvPr id="1030" name="6 CuadroTexto"/>
          <p:cNvSpPr txBox="1">
            <a:spLocks noChangeArrowheads="1"/>
          </p:cNvSpPr>
          <p:nvPr/>
        </p:nvSpPr>
        <p:spPr bwMode="auto">
          <a:xfrm>
            <a:off x="928688" y="2000250"/>
            <a:ext cx="7072312" cy="1200150"/>
          </a:xfrm>
          <a:prstGeom prst="rect">
            <a:avLst/>
          </a:prstGeom>
          <a:noFill/>
          <a:ln w="9525">
            <a:noFill/>
            <a:miter lim="800000"/>
            <a:headEnd/>
            <a:tailEnd/>
          </a:ln>
        </p:spPr>
        <p:txBody>
          <a:bodyPr>
            <a:spAutoFit/>
          </a:bodyPr>
          <a:lstStyle/>
          <a:p>
            <a:r>
              <a:rPr lang="es-ES"/>
              <a:t>Se calculó la tasa de descuento del proyecto a través del modelo de valoración de Activos de Capital CAPM . Para calcular esta tasa se utilizó la siguiente ecuación:</a:t>
            </a:r>
          </a:p>
          <a:p>
            <a:endParaRPr lang="es-ES"/>
          </a:p>
        </p:txBody>
      </p:sp>
      <p:sp>
        <p:nvSpPr>
          <p:cNvPr id="103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p>
        </p:txBody>
      </p:sp>
      <p:graphicFrame>
        <p:nvGraphicFramePr>
          <p:cNvPr id="1026" name="Object 1"/>
          <p:cNvGraphicFramePr>
            <a:graphicFrameLocks noChangeAspect="1"/>
          </p:cNvGraphicFramePr>
          <p:nvPr/>
        </p:nvGraphicFramePr>
        <p:xfrm>
          <a:off x="2928938" y="3286125"/>
          <a:ext cx="3260725" cy="357188"/>
        </p:xfrm>
        <a:graphic>
          <a:graphicData uri="http://schemas.openxmlformats.org/presentationml/2006/ole">
            <p:oleObj spid="_x0000_s1026" name="Ecuación" r:id="rId4" imgW="1993035" imgH="215806" progId="Equation.3">
              <p:embed/>
            </p:oleObj>
          </a:graphicData>
        </a:graphic>
      </p:graphicFrame>
      <p:sp>
        <p:nvSpPr>
          <p:cNvPr id="1032" name="8 CuadroTexto"/>
          <p:cNvSpPr txBox="1">
            <a:spLocks noChangeArrowheads="1"/>
          </p:cNvSpPr>
          <p:nvPr/>
        </p:nvSpPr>
        <p:spPr bwMode="auto">
          <a:xfrm>
            <a:off x="714375" y="4143375"/>
            <a:ext cx="2643188" cy="1477963"/>
          </a:xfrm>
          <a:prstGeom prst="rect">
            <a:avLst/>
          </a:prstGeom>
          <a:noFill/>
          <a:ln w="9525">
            <a:noFill/>
            <a:miter lim="800000"/>
            <a:headEnd/>
            <a:tailEnd/>
          </a:ln>
        </p:spPr>
        <p:txBody>
          <a:bodyPr>
            <a:spAutoFit/>
          </a:bodyPr>
          <a:lstStyle/>
          <a:p>
            <a:r>
              <a:rPr lang="es-ES"/>
              <a:t>Siendo:</a:t>
            </a:r>
          </a:p>
          <a:p>
            <a:r>
              <a:rPr lang="es-ES" i="1"/>
              <a:t>Rf = 1.75%</a:t>
            </a:r>
          </a:p>
          <a:p>
            <a:r>
              <a:rPr lang="es-ES" i="1"/>
              <a:t>Beta = 1.32</a:t>
            </a:r>
          </a:p>
          <a:p>
            <a:r>
              <a:rPr lang="es-ES" i="1"/>
              <a:t>Rm = 2.64%</a:t>
            </a:r>
          </a:p>
          <a:p>
            <a:r>
              <a:rPr lang="es-ES" i="1"/>
              <a:t>Rf país = 39.47%</a:t>
            </a:r>
          </a:p>
        </p:txBody>
      </p:sp>
      <p:sp>
        <p:nvSpPr>
          <p:cNvPr id="11" name="10 Rectángulo redondeado"/>
          <p:cNvSpPr/>
          <p:nvPr/>
        </p:nvSpPr>
        <p:spPr>
          <a:xfrm>
            <a:off x="3500430" y="4214818"/>
            <a:ext cx="4214842" cy="1428760"/>
          </a:xfrm>
          <a:prstGeom prst="roundRect">
            <a:avLst/>
          </a:prstGeom>
          <a:effectLst>
            <a:outerShdw blurRad="50800" dist="38100" dir="2700000" algn="tl" rotWithShape="0">
              <a:prstClr val="black">
                <a:alpha val="40000"/>
              </a:prstClr>
            </a:outerShdw>
          </a:effectLst>
          <a:scene3d>
            <a:camera prst="obliqueBottomRight"/>
            <a:lightRig rig="glow" dir="t">
              <a:rot lat="0" lon="0" rev="6360000"/>
            </a:lightRig>
          </a:scene3d>
          <a:sp3d contourW="1000" prstMaterial="flat">
            <a:bevelT w="95250" h="101600"/>
            <a:contourClr>
              <a:schemeClr val="accent1">
                <a:satMod val="300000"/>
              </a:schemeClr>
            </a:contourClr>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es-ES" b="1" i="1" dirty="0"/>
              <a:t>Reemplazando los datos se obtiene un valor de 42.39%, el cual será considerado como la TMAR de este proyecto.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rot="10800000">
            <a:off x="785813" y="1000125"/>
            <a:ext cx="3000375" cy="1588"/>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5 Rectángulo"/>
          <p:cNvSpPr/>
          <p:nvPr/>
        </p:nvSpPr>
        <p:spPr>
          <a:xfrm>
            <a:off x="285750" y="214313"/>
            <a:ext cx="3929063" cy="646112"/>
          </a:xfrm>
          <a:prstGeom prst="rect">
            <a:avLst/>
          </a:prstGeom>
        </p:spPr>
        <p:txBody>
          <a:bodyPr>
            <a:spAutoFit/>
          </a:bodyPr>
          <a:lstStyle/>
          <a:p>
            <a:pPr algn="ctr">
              <a:defRPr/>
            </a:pPr>
            <a:r>
              <a:rPr lang="es-ES" sz="3600" dirty="0">
                <a:solidFill>
                  <a:srgbClr val="66FF99"/>
                </a:solidFill>
                <a:effectLst>
                  <a:outerShdw blurRad="38100" dist="38100" dir="2700000" algn="tl">
                    <a:srgbClr val="000000"/>
                  </a:outerShdw>
                </a:effectLst>
                <a:latin typeface="+mj-lt"/>
                <a:ea typeface="+mj-ea"/>
                <a:cs typeface="+mj-cs"/>
              </a:rPr>
              <a:t>Flujo de Caja</a:t>
            </a:r>
          </a:p>
        </p:txBody>
      </p:sp>
      <p:graphicFrame>
        <p:nvGraphicFramePr>
          <p:cNvPr id="9" name="8 Tabla"/>
          <p:cNvGraphicFramePr>
            <a:graphicFrameLocks noGrp="1"/>
          </p:cNvGraphicFramePr>
          <p:nvPr/>
        </p:nvGraphicFramePr>
        <p:xfrm>
          <a:off x="428625" y="1143000"/>
          <a:ext cx="7929619" cy="5486400"/>
        </p:xfrm>
        <a:graphic>
          <a:graphicData uri="http://schemas.openxmlformats.org/drawingml/2006/table">
            <a:tbl>
              <a:tblPr/>
              <a:tblGrid>
                <a:gridCol w="2656787"/>
                <a:gridCol w="880164"/>
                <a:gridCol w="965734"/>
                <a:gridCol w="863864"/>
                <a:gridCol w="847566"/>
                <a:gridCol w="867938"/>
                <a:gridCol w="847566"/>
              </a:tblGrid>
              <a:tr h="126649">
                <a:tc>
                  <a:txBody>
                    <a:bodyPr/>
                    <a:lstStyle/>
                    <a:p>
                      <a:pPr algn="l" fontAlgn="b"/>
                      <a:r>
                        <a:rPr lang="es-ES" sz="1000" b="1" i="0" u="none" strike="noStrike" dirty="0">
                          <a:solidFill>
                            <a:srgbClr val="000000"/>
                          </a:solidFill>
                          <a:latin typeface="Arial"/>
                        </a:rPr>
                        <a:t>FLUJO DE CAJA</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S" sz="1000" b="1" i="0" u="none" strike="noStrike" dirty="0">
                          <a:solidFill>
                            <a:srgbClr val="000000"/>
                          </a:solidFill>
                          <a:latin typeface="Arial"/>
                        </a:rPr>
                        <a:t> AÑO 0 </a:t>
                      </a: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s-ES" sz="1000" b="1" i="0" u="none" strike="noStrike" dirty="0">
                          <a:solidFill>
                            <a:srgbClr val="000000"/>
                          </a:solidFill>
                          <a:latin typeface="Arial"/>
                        </a:rPr>
                        <a:t> AÑO 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s-ES" sz="1000" b="1" i="0" u="none" strike="noStrike" dirty="0">
                          <a:solidFill>
                            <a:srgbClr val="000000"/>
                          </a:solidFill>
                          <a:latin typeface="Arial"/>
                        </a:rPr>
                        <a:t> AÑO 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s-ES" sz="1000" b="1" i="0" u="none" strike="noStrike" dirty="0">
                          <a:solidFill>
                            <a:srgbClr val="000000"/>
                          </a:solidFill>
                          <a:latin typeface="Arial"/>
                        </a:rPr>
                        <a:t> AÑO 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s-ES" sz="1000" b="1" i="0" u="none" strike="noStrike" dirty="0">
                          <a:solidFill>
                            <a:srgbClr val="000000"/>
                          </a:solidFill>
                          <a:latin typeface="Arial"/>
                        </a:rPr>
                        <a:t> AÑO 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s-ES" sz="1000" b="1" i="0" u="none" strike="noStrike" dirty="0">
                          <a:solidFill>
                            <a:srgbClr val="000000"/>
                          </a:solidFill>
                          <a:latin typeface="Arial"/>
                        </a:rPr>
                        <a:t> AÑO 5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26649">
                <a:tc>
                  <a:txBody>
                    <a:bodyPr/>
                    <a:lstStyle/>
                    <a:p>
                      <a:pPr algn="l" fontAlgn="b"/>
                      <a:r>
                        <a:rPr lang="es-ES" sz="1000" b="0" i="0" u="none" strike="noStrike" dirty="0" smtClean="0">
                          <a:solidFill>
                            <a:srgbClr val="000000"/>
                          </a:solidFill>
                          <a:latin typeface="Calibri"/>
                        </a:rPr>
                        <a:t>Precio</a:t>
                      </a:r>
                      <a:endParaRPr lang="es-ES"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s-ES" sz="1000" b="1" i="0" u="none" strike="noStrike">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Calibri"/>
                        </a:rPr>
                        <a:t>cantidad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838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848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858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858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858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Ingresos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199069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201492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203945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203945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203945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1" i="0" u="none" strike="noStrike" dirty="0">
                          <a:solidFill>
                            <a:srgbClr val="000000"/>
                          </a:solidFill>
                          <a:latin typeface="Calibri"/>
                        </a:rPr>
                        <a:t>Total Ingresos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$ 199.069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$ 201.492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$ 203.945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$ 203.945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dirty="0">
                          <a:solidFill>
                            <a:srgbClr val="000000"/>
                          </a:solidFill>
                          <a:latin typeface="Calibri"/>
                        </a:rPr>
                        <a:t>$ 203.945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26649">
                <a:tc>
                  <a:txBody>
                    <a:bodyPr/>
                    <a:lstStyle/>
                    <a:p>
                      <a:pPr algn="l" fontAlgn="b"/>
                      <a:r>
                        <a:rPr lang="es-ES" sz="1000" b="0" i="0" u="none" strike="noStrike" dirty="0">
                          <a:solidFill>
                            <a:srgbClr val="000000"/>
                          </a:solidFill>
                          <a:latin typeface="Arial"/>
                        </a:rPr>
                        <a:t>Egresos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s-ES" sz="1000" b="1"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Costos de ventas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-19312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-19547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-19785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-19785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-19785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Costo de </a:t>
                      </a:r>
                      <a:r>
                        <a:rPr lang="es-ES" sz="1000" b="0" i="0" u="none" strike="noStrike" dirty="0" smtClean="0">
                          <a:solidFill>
                            <a:srgbClr val="000000"/>
                          </a:solidFill>
                          <a:latin typeface="Arial"/>
                        </a:rPr>
                        <a:t>consignación </a:t>
                      </a:r>
                      <a:r>
                        <a:rPr lang="es-ES" sz="1000" b="0" i="0" u="none" strike="noStrike" dirty="0">
                          <a:solidFill>
                            <a:srgbClr val="000000"/>
                          </a:solidFill>
                          <a:latin typeface="Arial"/>
                        </a:rPr>
                        <a:t>producto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-99534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-100746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-101972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-101972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-101972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Gastos Administrativos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-30240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-30240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-30240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-30240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-30240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Gastos de servicios generales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-2100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Gastos de publicidad</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-13800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Gastos de arriendo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-5040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-5040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-5040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-5040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-5040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Gastos de Intereses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-1240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-458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Gastos de </a:t>
                      </a:r>
                      <a:r>
                        <a:rPr lang="es-ES" sz="1000" b="0" i="0" u="none" strike="noStrike" dirty="0" smtClean="0">
                          <a:solidFill>
                            <a:srgbClr val="000000"/>
                          </a:solidFill>
                          <a:latin typeface="Arial"/>
                        </a:rPr>
                        <a:t>depreciación</a:t>
                      </a:r>
                      <a:endParaRPr lang="es-ES" sz="1000" b="0" i="0" u="none" strike="noStrike" dirty="0">
                        <a:solidFill>
                          <a:srgbClr val="000000"/>
                        </a:solidFill>
                        <a:latin typeface="Arial"/>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-3077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-3077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Valor de mercado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3503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Valor de libros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-5407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Gastos de Amortización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1" i="0" u="none" strike="noStrike" dirty="0">
                          <a:solidFill>
                            <a:srgbClr val="000000"/>
                          </a:solidFill>
                          <a:latin typeface="Calibri"/>
                        </a:rPr>
                        <a:t>Total Egresos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-$ 176.095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-$ 176.842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-$ 177.524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-$ 176.212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dirty="0">
                          <a:solidFill>
                            <a:srgbClr val="000000"/>
                          </a:solidFill>
                          <a:latin typeface="Calibri"/>
                        </a:rPr>
                        <a:t>-$ 178.116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26649">
                <a:tc>
                  <a:txBody>
                    <a:bodyPr/>
                    <a:lstStyle/>
                    <a:p>
                      <a:pPr algn="l" fontAlgn="b"/>
                      <a:r>
                        <a:rPr lang="es-ES" sz="1000" b="1" i="0" u="none" strike="noStrike" dirty="0">
                          <a:solidFill>
                            <a:srgbClr val="000000"/>
                          </a:solidFill>
                          <a:latin typeface="Calibri"/>
                        </a:rPr>
                        <a:t>Utilidad antes de impuestos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ES" sz="1000" b="1" i="0" u="none" strike="noStrike">
                          <a:solidFill>
                            <a:srgbClr val="000000"/>
                          </a:solidFill>
                          <a:latin typeface="Calibri"/>
                        </a:rPr>
                        <a:t>$ 0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$ 22.974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$ 24.650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$ 26.421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$ 27.733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dirty="0">
                          <a:solidFill>
                            <a:srgbClr val="000000"/>
                          </a:solidFill>
                          <a:latin typeface="Calibri"/>
                        </a:rPr>
                        <a:t>$ 25.829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26649">
                <a:tc>
                  <a:txBody>
                    <a:bodyPr/>
                    <a:lstStyle/>
                    <a:p>
                      <a:pPr algn="l" fontAlgn="b"/>
                      <a:r>
                        <a:rPr lang="es-ES" sz="1000" b="0" i="0" u="none" strike="noStrike" dirty="0">
                          <a:solidFill>
                            <a:srgbClr val="000000"/>
                          </a:solidFill>
                          <a:latin typeface="Calibri"/>
                        </a:rPr>
                        <a:t>Utilidades de trabajadores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-3505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-3757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-4022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-4219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-4219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Calibri"/>
                        </a:rPr>
                        <a:t>Impuestos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-4966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-5322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-5698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-5977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-5977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1" i="0" u="none" strike="noStrike" dirty="0">
                          <a:solidFill>
                            <a:srgbClr val="000000"/>
                          </a:solidFill>
                          <a:latin typeface="Calibri"/>
                        </a:rPr>
                        <a:t>Utilidad Neta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$ 14.503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$ 15.571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$ 16.700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$ 17.536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dirty="0">
                          <a:solidFill>
                            <a:srgbClr val="000000"/>
                          </a:solidFill>
                          <a:latin typeface="Calibri"/>
                        </a:rPr>
                        <a:t>$ 15.632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26649">
                <a:tc>
                  <a:txBody>
                    <a:bodyPr/>
                    <a:lstStyle/>
                    <a:p>
                      <a:pPr algn="l" fontAlgn="b"/>
                      <a:r>
                        <a:rPr lang="es-ES" sz="1000" b="0" i="0" u="none" strike="noStrike" dirty="0">
                          <a:solidFill>
                            <a:srgbClr val="000000"/>
                          </a:solidFill>
                          <a:latin typeface="Arial"/>
                        </a:rPr>
                        <a:t>Gastos de </a:t>
                      </a:r>
                      <a:r>
                        <a:rPr lang="es-ES" sz="1000" b="0" i="0" u="none" strike="noStrike" dirty="0" smtClean="0">
                          <a:solidFill>
                            <a:srgbClr val="000000"/>
                          </a:solidFill>
                          <a:latin typeface="Arial"/>
                        </a:rPr>
                        <a:t>depreciación</a:t>
                      </a:r>
                      <a:endParaRPr lang="es-ES" sz="1000" b="0" i="0" u="none" strike="noStrike" dirty="0">
                        <a:solidFill>
                          <a:srgbClr val="000000"/>
                        </a:solidFill>
                        <a:latin typeface="Arial"/>
                      </a:endParaRP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3931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3077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3077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Valor en libros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5407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Gastos de Amortización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smtClean="0">
                          <a:solidFill>
                            <a:srgbClr val="000000"/>
                          </a:solidFill>
                          <a:latin typeface="Arial"/>
                        </a:rPr>
                        <a:t>Inversión </a:t>
                      </a:r>
                      <a:r>
                        <a:rPr lang="es-ES" sz="1000" b="0" i="0" u="none" strike="noStrike" dirty="0">
                          <a:solidFill>
                            <a:srgbClr val="000000"/>
                          </a:solidFill>
                          <a:latin typeface="Arial"/>
                        </a:rPr>
                        <a:t>Inicial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s-ES" sz="1000" b="1"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S" sz="1000" b="1"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Inversión  de Activos Fijos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1" i="0" u="none" strike="noStrike">
                          <a:solidFill>
                            <a:srgbClr val="000000"/>
                          </a:solidFill>
                          <a:latin typeface="Calibri"/>
                        </a:rPr>
                        <a:t>-25073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smtClean="0">
                          <a:solidFill>
                            <a:srgbClr val="000000"/>
                          </a:solidFill>
                          <a:latin typeface="Arial"/>
                        </a:rPr>
                        <a:t>Inversión </a:t>
                      </a:r>
                      <a:r>
                        <a:rPr lang="es-ES" sz="1000" b="0" i="0" u="none" strike="noStrike" dirty="0">
                          <a:solidFill>
                            <a:srgbClr val="000000"/>
                          </a:solidFill>
                          <a:latin typeface="Arial"/>
                        </a:rPr>
                        <a:t>en </a:t>
                      </a:r>
                      <a:r>
                        <a:rPr lang="es-ES" sz="1000" b="0" i="0" u="none" strike="noStrike" dirty="0" smtClean="0">
                          <a:solidFill>
                            <a:srgbClr val="000000"/>
                          </a:solidFill>
                          <a:latin typeface="Arial"/>
                        </a:rPr>
                        <a:t>Concesión </a:t>
                      </a:r>
                      <a:r>
                        <a:rPr lang="es-ES" sz="1000" b="0" i="0" u="none" strike="noStrike" dirty="0">
                          <a:solidFill>
                            <a:srgbClr val="000000"/>
                          </a:solidFill>
                          <a:latin typeface="Arial"/>
                        </a:rPr>
                        <a:t>de local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1" i="0" u="none" strike="noStrike">
                          <a:solidFill>
                            <a:srgbClr val="000000"/>
                          </a:solidFill>
                          <a:latin typeface="Calibri"/>
                        </a:rPr>
                        <a:t>-588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Gastos de constitución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1"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Arial"/>
                        </a:rPr>
                        <a:t>Campaña publicitaria inicial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1" i="0" u="none" strike="noStrike">
                          <a:solidFill>
                            <a:srgbClr val="000000"/>
                          </a:solidFill>
                          <a:latin typeface="Calibri"/>
                        </a:rPr>
                        <a:t>-13800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1" i="0" u="none" strike="noStrike" dirty="0">
                          <a:solidFill>
                            <a:srgbClr val="000000"/>
                          </a:solidFill>
                          <a:latin typeface="Calibri"/>
                        </a:rPr>
                        <a:t>Flujo Caja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-$ 39.861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$ 18.631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$ 19.700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$ 20.829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$ 20.811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dirty="0">
                          <a:solidFill>
                            <a:srgbClr val="000000"/>
                          </a:solidFill>
                          <a:latin typeface="Calibri"/>
                        </a:rPr>
                        <a:t>$ 24.314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126649">
                <a:tc>
                  <a:txBody>
                    <a:bodyPr/>
                    <a:lstStyle/>
                    <a:p>
                      <a:pPr algn="l" fontAlgn="b"/>
                      <a:r>
                        <a:rPr lang="es-ES" sz="1000" b="0" i="0" u="none" strike="noStrike" dirty="0" smtClean="0">
                          <a:solidFill>
                            <a:srgbClr val="000000"/>
                          </a:solidFill>
                          <a:latin typeface="Calibri"/>
                        </a:rPr>
                        <a:t>Préstamo </a:t>
                      </a:r>
                      <a:r>
                        <a:rPr lang="es-ES" sz="1000" b="0" i="0" u="none" strike="noStrike" dirty="0">
                          <a:solidFill>
                            <a:srgbClr val="000000"/>
                          </a:solidFill>
                          <a:latin typeface="Calibri"/>
                        </a:rPr>
                        <a:t>bancario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1" i="0" u="none" strike="noStrike">
                          <a:solidFill>
                            <a:srgbClr val="000000"/>
                          </a:solidFill>
                          <a:latin typeface="Calibri"/>
                        </a:rPr>
                        <a:t>19930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smtClean="0">
                          <a:solidFill>
                            <a:srgbClr val="000000"/>
                          </a:solidFill>
                          <a:latin typeface="Calibri"/>
                        </a:rPr>
                        <a:t>Amortización </a:t>
                      </a:r>
                      <a:r>
                        <a:rPr lang="es-ES" sz="1000" b="0" i="0" u="none" strike="noStrike" dirty="0">
                          <a:solidFill>
                            <a:srgbClr val="000000"/>
                          </a:solidFill>
                          <a:latin typeface="Calibri"/>
                        </a:rPr>
                        <a:t>de capital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(5.916)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(6.616)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a:solidFill>
                            <a:srgbClr val="000000"/>
                          </a:solidFill>
                          <a:latin typeface="Calibri"/>
                        </a:rPr>
                        <a:t>(7.398)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6649">
                <a:tc>
                  <a:txBody>
                    <a:bodyPr/>
                    <a:lstStyle/>
                    <a:p>
                      <a:pPr algn="l" fontAlgn="b"/>
                      <a:r>
                        <a:rPr lang="es-ES" sz="1000" b="0" i="0" u="none" strike="noStrike" dirty="0">
                          <a:solidFill>
                            <a:srgbClr val="000000"/>
                          </a:solidFill>
                          <a:latin typeface="Calibri"/>
                        </a:rPr>
                        <a:t>capital de trabajo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S" sz="1000" b="1" i="0" u="none" strike="noStrike">
                          <a:solidFill>
                            <a:srgbClr val="000000"/>
                          </a:solidFill>
                          <a:latin typeface="Calibri"/>
                        </a:rPr>
                        <a:t>-13342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982">
                <a:tc>
                  <a:txBody>
                    <a:bodyPr/>
                    <a:lstStyle/>
                    <a:p>
                      <a:pPr algn="l" fontAlgn="b"/>
                      <a:r>
                        <a:rPr lang="es-ES" sz="1000" b="0" i="0" u="none" strike="noStrike" dirty="0" smtClean="0">
                          <a:solidFill>
                            <a:srgbClr val="000000"/>
                          </a:solidFill>
                          <a:latin typeface="Calibri"/>
                        </a:rPr>
                        <a:t>Recuperación </a:t>
                      </a:r>
                      <a:r>
                        <a:rPr lang="es-ES" sz="1000" b="0" i="0" u="none" strike="noStrike" dirty="0">
                          <a:solidFill>
                            <a:srgbClr val="000000"/>
                          </a:solidFill>
                          <a:latin typeface="Calibri"/>
                        </a:rPr>
                        <a:t>capital de trabajo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1" i="0" u="none" strike="noStrike" dirty="0">
                          <a:solidFill>
                            <a:srgbClr val="000000"/>
                          </a:solidFill>
                          <a:latin typeface="Calibri"/>
                        </a:rPr>
                        <a:t>13342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2982">
                <a:tc>
                  <a:txBody>
                    <a:bodyPr/>
                    <a:lstStyle/>
                    <a:p>
                      <a:pPr algn="l" fontAlgn="b"/>
                      <a:r>
                        <a:rPr lang="es-ES" sz="1000" b="1" i="0" u="none" strike="noStrike" dirty="0">
                          <a:solidFill>
                            <a:srgbClr val="000000"/>
                          </a:solidFill>
                          <a:latin typeface="Calibri"/>
                        </a:rPr>
                        <a:t>Flujo de caja neto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dirty="0">
                          <a:solidFill>
                            <a:srgbClr val="000000"/>
                          </a:solidFill>
                          <a:latin typeface="Calibri"/>
                        </a:rPr>
                        <a:t>-$ 33.273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dirty="0">
                          <a:solidFill>
                            <a:srgbClr val="000000"/>
                          </a:solidFill>
                          <a:latin typeface="Calibri"/>
                        </a:rPr>
                        <a:t>$ 12.715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$ 13.084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dirty="0">
                          <a:solidFill>
                            <a:srgbClr val="000000"/>
                          </a:solidFill>
                          <a:latin typeface="Calibri"/>
                        </a:rPr>
                        <a:t>$ 13.430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a:solidFill>
                            <a:srgbClr val="000000"/>
                          </a:solidFill>
                          <a:latin typeface="Calibri"/>
                        </a:rPr>
                        <a:t>$ 20.811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ES" sz="1000" b="1" i="0" u="none" strike="noStrike" dirty="0">
                          <a:solidFill>
                            <a:srgbClr val="000000"/>
                          </a:solidFill>
                          <a:latin typeface="Calibri"/>
                        </a:rPr>
                        <a:t>$ 37.656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bl>
          </a:graphicData>
        </a:graphic>
      </p:graphicFrame>
      <p:graphicFrame>
        <p:nvGraphicFramePr>
          <p:cNvPr id="10" name="9 Tabla"/>
          <p:cNvGraphicFramePr>
            <a:graphicFrameLocks noGrp="1"/>
          </p:cNvGraphicFramePr>
          <p:nvPr/>
        </p:nvGraphicFramePr>
        <p:xfrm>
          <a:off x="5072063" y="285750"/>
          <a:ext cx="3286147" cy="701040"/>
        </p:xfrm>
        <a:graphic>
          <a:graphicData uri="http://schemas.openxmlformats.org/drawingml/2006/table">
            <a:tbl>
              <a:tblPr/>
              <a:tblGrid>
                <a:gridCol w="2413346"/>
                <a:gridCol w="872801"/>
              </a:tblGrid>
              <a:tr h="161036">
                <a:tc>
                  <a:txBody>
                    <a:bodyPr/>
                    <a:lstStyle/>
                    <a:p>
                      <a:pPr>
                        <a:lnSpc>
                          <a:spcPct val="115000"/>
                        </a:lnSpc>
                        <a:spcAft>
                          <a:spcPts val="0"/>
                        </a:spcAft>
                      </a:pPr>
                      <a:r>
                        <a:rPr lang="es-ES" sz="1000" b="1" dirty="0">
                          <a:latin typeface="Arial"/>
                          <a:ea typeface="Times New Roman"/>
                        </a:rPr>
                        <a:t>Tasa </a:t>
                      </a:r>
                      <a:r>
                        <a:rPr lang="es-ES" sz="1000" b="1" dirty="0" smtClean="0">
                          <a:solidFill>
                            <a:srgbClr val="000000"/>
                          </a:solidFill>
                          <a:latin typeface="+mn-lt"/>
                          <a:ea typeface="Times New Roman"/>
                        </a:rPr>
                        <a:t>TIR</a:t>
                      </a:r>
                      <a:r>
                        <a:rPr lang="es-ES" sz="1000" b="1" dirty="0" smtClean="0">
                          <a:latin typeface="Arial"/>
                          <a:ea typeface="Times New Roman"/>
                        </a:rPr>
                        <a:t>Interna </a:t>
                      </a:r>
                      <a:r>
                        <a:rPr lang="es-ES" sz="1000" b="1" dirty="0">
                          <a:latin typeface="Arial"/>
                          <a:ea typeface="Times New Roman"/>
                        </a:rPr>
                        <a:t>de Retorno</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000" b="1">
                          <a:solidFill>
                            <a:srgbClr val="000000"/>
                          </a:solidFill>
                          <a:latin typeface="Arial"/>
                          <a:ea typeface="Times New Roman"/>
                        </a:rPr>
                        <a:t>40%</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76">
                <a:tc>
                  <a:txBody>
                    <a:bodyPr/>
                    <a:lstStyle/>
                    <a:p>
                      <a:pPr>
                        <a:lnSpc>
                          <a:spcPct val="115000"/>
                        </a:lnSpc>
                        <a:spcAft>
                          <a:spcPts val="0"/>
                        </a:spcAft>
                      </a:pPr>
                      <a:r>
                        <a:rPr lang="es-ES" sz="1000" b="1" dirty="0">
                          <a:solidFill>
                            <a:srgbClr val="000000"/>
                          </a:solidFill>
                          <a:latin typeface="Arial"/>
                          <a:ea typeface="Times New Roman"/>
                        </a:rPr>
                        <a:t>Valor Actual Neto</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000" b="1" i="1" baseline="0" dirty="0">
                          <a:solidFill>
                            <a:schemeClr val="accent4">
                              <a:lumMod val="10000"/>
                            </a:schemeClr>
                          </a:solidFill>
                          <a:latin typeface="Arial"/>
                          <a:ea typeface="Times New Roman"/>
                        </a:rPr>
                        <a:t>$ -1.822,13</a:t>
                      </a:r>
                      <a:endParaRPr lang="es-ES" sz="1200" b="1" baseline="0" dirty="0">
                        <a:solidFill>
                          <a:schemeClr val="accent4">
                            <a:lumMod val="10000"/>
                          </a:schemeClr>
                        </a:solidFill>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142876">
                <a:tc>
                  <a:txBody>
                    <a:bodyPr/>
                    <a:lstStyle/>
                    <a:p>
                      <a:pPr>
                        <a:lnSpc>
                          <a:spcPct val="115000"/>
                        </a:lnSpc>
                        <a:spcAft>
                          <a:spcPts val="0"/>
                        </a:spcAft>
                      </a:pPr>
                      <a:r>
                        <a:rPr lang="es-ES" sz="1000" b="1" dirty="0">
                          <a:solidFill>
                            <a:srgbClr val="000000"/>
                          </a:solidFill>
                          <a:latin typeface="Arial"/>
                          <a:ea typeface="Times New Roman"/>
                        </a:rPr>
                        <a:t>Tasa de Descuento</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000" b="1" dirty="0">
                          <a:solidFill>
                            <a:srgbClr val="000000"/>
                          </a:solidFill>
                          <a:latin typeface="Arial"/>
                          <a:ea typeface="Times New Roman"/>
                        </a:rPr>
                        <a:t>42%</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876">
                <a:tc>
                  <a:txBody>
                    <a:bodyPr/>
                    <a:lstStyle/>
                    <a:p>
                      <a:pPr>
                        <a:lnSpc>
                          <a:spcPct val="115000"/>
                        </a:lnSpc>
                        <a:spcAft>
                          <a:spcPts val="0"/>
                        </a:spcAft>
                      </a:pPr>
                      <a:r>
                        <a:rPr lang="es-ES" sz="1000" b="1">
                          <a:solidFill>
                            <a:srgbClr val="000000"/>
                          </a:solidFill>
                          <a:latin typeface="Arial"/>
                          <a:ea typeface="Times New Roman"/>
                        </a:rPr>
                        <a:t>Número de períodos (años)</a:t>
                      </a:r>
                      <a:endParaRPr lang="es-ES" sz="1200" b="1">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15000"/>
                        </a:lnSpc>
                        <a:spcAft>
                          <a:spcPts val="0"/>
                        </a:spcAft>
                      </a:pPr>
                      <a:r>
                        <a:rPr lang="es-ES" sz="1000" b="1" dirty="0">
                          <a:solidFill>
                            <a:srgbClr val="000000"/>
                          </a:solidFill>
                          <a:latin typeface="Arial"/>
                          <a:ea typeface="Times New Roman"/>
                        </a:rPr>
                        <a:t>5</a:t>
                      </a:r>
                      <a:endParaRPr lang="es-ES" sz="1200" b="1"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428625"/>
            <a:ext cx="6400800" cy="1139825"/>
          </a:xfrm>
        </p:spPr>
        <p:txBody>
          <a:bodyPr/>
          <a:lstStyle/>
          <a:p>
            <a:pPr eaLnBrk="1" hangingPunct="1">
              <a:defRPr/>
            </a:pPr>
            <a:r>
              <a:rPr lang="es-ES" sz="3600" dirty="0" smtClean="0">
                <a:solidFill>
                  <a:srgbClr val="66FF99"/>
                </a:solidFill>
              </a:rPr>
              <a:t>Intercomunicador Angelcare AC301</a:t>
            </a:r>
          </a:p>
        </p:txBody>
      </p:sp>
      <p:sp>
        <p:nvSpPr>
          <p:cNvPr id="3" name="2 Marcador de contenido"/>
          <p:cNvSpPr>
            <a:spLocks noGrp="1"/>
          </p:cNvSpPr>
          <p:nvPr>
            <p:ph idx="1"/>
          </p:nvPr>
        </p:nvSpPr>
        <p:spPr>
          <a:xfrm>
            <a:off x="428625" y="2500313"/>
            <a:ext cx="8229600" cy="3286125"/>
          </a:xfrm>
        </p:spPr>
        <p:txBody>
          <a:bodyPr/>
          <a:lstStyle/>
          <a:p>
            <a:pPr algn="just" eaLnBrk="1" hangingPunct="1">
              <a:defRPr/>
            </a:pPr>
            <a:r>
              <a:rPr lang="es-ES" sz="2000" dirty="0" smtClean="0"/>
              <a:t>Combina en un solo sistema un monitor de movimientos y uno de sonido de alta calidad.</a:t>
            </a:r>
          </a:p>
          <a:p>
            <a:pPr algn="just" eaLnBrk="1" hangingPunct="1">
              <a:buFont typeface="Wingdings" pitchFamily="2" charset="2"/>
              <a:buNone/>
              <a:defRPr/>
            </a:pPr>
            <a:endParaRPr lang="es-ES" sz="2000" dirty="0" smtClean="0"/>
          </a:p>
          <a:p>
            <a:pPr algn="just" eaLnBrk="1" hangingPunct="1">
              <a:defRPr/>
            </a:pPr>
            <a:r>
              <a:rPr lang="es-ES" sz="2000" dirty="0" smtClean="0"/>
              <a:t>Tiene un alcance de hasta 150 mts. </a:t>
            </a:r>
          </a:p>
          <a:p>
            <a:pPr algn="just" eaLnBrk="1" hangingPunct="1">
              <a:buFont typeface="Wingdings" pitchFamily="2" charset="2"/>
              <a:buNone/>
              <a:defRPr/>
            </a:pPr>
            <a:endParaRPr lang="es-ES" sz="2000" dirty="0" smtClean="0"/>
          </a:p>
          <a:p>
            <a:pPr algn="just" eaLnBrk="1" hangingPunct="1">
              <a:defRPr/>
            </a:pPr>
            <a:r>
              <a:rPr lang="es-ES" sz="2000" dirty="0" smtClean="0"/>
              <a:t>Al detectar una falta de movimientos durante más de 15 segundos emite un sonido de alerta y tras 5 segundos sonará la unidad de los padres.</a:t>
            </a:r>
          </a:p>
        </p:txBody>
      </p:sp>
      <p:cxnSp>
        <p:nvCxnSpPr>
          <p:cNvPr id="5" name="4 Conector recto"/>
          <p:cNvCxnSpPr/>
          <p:nvPr/>
        </p:nvCxnSpPr>
        <p:spPr>
          <a:xfrm rot="10800000" flipV="1">
            <a:off x="571500" y="1857375"/>
            <a:ext cx="80645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6" name="Picture 5" descr="angelcare"/>
          <p:cNvPicPr>
            <a:picLocks noChangeAspect="1" noChangeArrowheads="1"/>
          </p:cNvPicPr>
          <p:nvPr/>
        </p:nvPicPr>
        <p:blipFill>
          <a:blip r:embed="rId2"/>
          <a:srcRect/>
          <a:stretch>
            <a:fillRect/>
          </a:stretch>
        </p:blipFill>
        <p:spPr bwMode="auto">
          <a:xfrm>
            <a:off x="7358063" y="214313"/>
            <a:ext cx="1368425" cy="1320800"/>
          </a:xfrm>
          <a:prstGeom prst="rect">
            <a:avLst/>
          </a:prstGeom>
          <a:noFill/>
          <a:effectLst>
            <a:outerShdw dist="35921" dir="2700000" algn="ctr" rotWithShape="0">
              <a:srgbClr val="66FF99">
                <a:alpha val="50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500938" y="285750"/>
            <a:ext cx="1011237" cy="976313"/>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42875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5 Rectángulo"/>
          <p:cNvSpPr/>
          <p:nvPr/>
        </p:nvSpPr>
        <p:spPr>
          <a:xfrm>
            <a:off x="1643063" y="500063"/>
            <a:ext cx="4572000" cy="646112"/>
          </a:xfrm>
          <a:prstGeom prst="rect">
            <a:avLst/>
          </a:prstGeom>
        </p:spPr>
        <p:txBody>
          <a:bodyPr>
            <a:spAutoFit/>
          </a:bodyPr>
          <a:lstStyle/>
          <a:p>
            <a:pPr algn="ctr">
              <a:defRPr/>
            </a:pPr>
            <a:r>
              <a:rPr lang="es-ES" sz="3600" dirty="0">
                <a:solidFill>
                  <a:srgbClr val="66FF99"/>
                </a:solidFill>
                <a:effectLst>
                  <a:outerShdw blurRad="38100" dist="38100" dir="2700000" algn="tl">
                    <a:srgbClr val="000000"/>
                  </a:outerShdw>
                </a:effectLst>
                <a:latin typeface="+mj-lt"/>
                <a:ea typeface="+mj-ea"/>
                <a:cs typeface="+mj-cs"/>
              </a:rPr>
              <a:t>Análisis de Riesgo</a:t>
            </a:r>
          </a:p>
        </p:txBody>
      </p:sp>
      <p:sp>
        <p:nvSpPr>
          <p:cNvPr id="7" name="6 CuadroTexto"/>
          <p:cNvSpPr txBox="1"/>
          <p:nvPr/>
        </p:nvSpPr>
        <p:spPr>
          <a:xfrm>
            <a:off x="571500" y="1785938"/>
            <a:ext cx="4643438" cy="523875"/>
          </a:xfrm>
          <a:prstGeom prst="rect">
            <a:avLst/>
          </a:prstGeom>
          <a:noFill/>
        </p:spPr>
        <p:txBody>
          <a:bodyPr>
            <a:spAutoFit/>
          </a:bodyPr>
          <a:lstStyle/>
          <a:p>
            <a:pPr>
              <a:defRPr/>
            </a:pPr>
            <a:r>
              <a:rPr lang="es-ES" sz="2400" b="1" dirty="0">
                <a:solidFill>
                  <a:srgbClr val="CC6600"/>
                </a:solidFill>
                <a:effectLst>
                  <a:outerShdw blurRad="38100" dist="38100" dir="2700000" algn="tl">
                    <a:srgbClr val="000000"/>
                  </a:outerShdw>
                </a:effectLst>
                <a:latin typeface="+mn-lt"/>
              </a:rPr>
              <a:t>Análisis de Sensibilidad</a:t>
            </a:r>
            <a:r>
              <a:rPr lang="es-ES" sz="2800" b="1" dirty="0">
                <a:solidFill>
                  <a:srgbClr val="CC6600"/>
                </a:solidFill>
                <a:effectLst>
                  <a:outerShdw blurRad="38100" dist="38100" dir="2700000" algn="tl">
                    <a:srgbClr val="000000"/>
                  </a:outerShdw>
                </a:effectLst>
                <a:latin typeface="+mn-lt"/>
              </a:rPr>
              <a:t>:</a:t>
            </a:r>
          </a:p>
        </p:txBody>
      </p:sp>
      <p:sp>
        <p:nvSpPr>
          <p:cNvPr id="8" name="7 Rectángulo redondeado"/>
          <p:cNvSpPr/>
          <p:nvPr/>
        </p:nvSpPr>
        <p:spPr>
          <a:xfrm>
            <a:off x="2857500" y="2428875"/>
            <a:ext cx="3714750" cy="1500188"/>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s-ES" sz="1400" b="1" dirty="0">
                <a:effectLst>
                  <a:outerShdw blurRad="38100" dist="38100" dir="2700000" algn="tl">
                    <a:srgbClr val="000000">
                      <a:alpha val="43137"/>
                    </a:srgbClr>
                  </a:outerShdw>
                </a:effectLst>
              </a:rPr>
              <a:t>Muestra los efectos que sobre el VAN tiene una variación en las variables:</a:t>
            </a:r>
          </a:p>
          <a:p>
            <a:pPr algn="ctr">
              <a:buFont typeface="Arial" pitchFamily="34" charset="0"/>
              <a:buChar char="•"/>
              <a:defRPr/>
            </a:pPr>
            <a:r>
              <a:rPr lang="es-ES" sz="1400" b="1" dirty="0">
                <a:effectLst>
                  <a:outerShdw blurRad="38100" dist="38100" dir="2700000" algn="tl">
                    <a:srgbClr val="000000">
                      <a:alpha val="43137"/>
                    </a:srgbClr>
                  </a:outerShdw>
                </a:effectLst>
              </a:rPr>
              <a:t> Precio</a:t>
            </a:r>
          </a:p>
          <a:p>
            <a:pPr algn="ctr">
              <a:buFont typeface="Arial" pitchFamily="34" charset="0"/>
              <a:buChar char="•"/>
              <a:defRPr/>
            </a:pPr>
            <a:r>
              <a:rPr lang="es-ES" sz="1400" b="1" dirty="0">
                <a:effectLst>
                  <a:outerShdw blurRad="38100" dist="38100" dir="2700000" algn="tl">
                    <a:srgbClr val="000000">
                      <a:alpha val="43137"/>
                    </a:srgbClr>
                  </a:outerShdw>
                </a:effectLst>
              </a:rPr>
              <a:t> Cantidad</a:t>
            </a:r>
          </a:p>
          <a:p>
            <a:pPr algn="ctr">
              <a:buFont typeface="Arial" pitchFamily="34" charset="0"/>
              <a:buChar char="•"/>
              <a:defRPr/>
            </a:pPr>
            <a:r>
              <a:rPr lang="es-ES" sz="1400" b="1" dirty="0">
                <a:effectLst>
                  <a:outerShdw blurRad="38100" dist="38100" dir="2700000" algn="tl">
                    <a:srgbClr val="000000">
                      <a:alpha val="43137"/>
                    </a:srgbClr>
                  </a:outerShdw>
                </a:effectLst>
              </a:rPr>
              <a:t> Costos Variables</a:t>
            </a:r>
          </a:p>
        </p:txBody>
      </p:sp>
      <p:graphicFrame>
        <p:nvGraphicFramePr>
          <p:cNvPr id="9" name="8 Tabla"/>
          <p:cNvGraphicFramePr>
            <a:graphicFrameLocks noGrp="1"/>
          </p:cNvGraphicFramePr>
          <p:nvPr/>
        </p:nvGraphicFramePr>
        <p:xfrm>
          <a:off x="3429000" y="4714875"/>
          <a:ext cx="3000396" cy="1345316"/>
        </p:xfrm>
        <a:graphic>
          <a:graphicData uri="http://schemas.openxmlformats.org/drawingml/2006/table">
            <a:tbl>
              <a:tblPr>
                <a:tableStyleId>{5940675A-B579-460E-94D1-54222C63F5DA}</a:tableStyleId>
              </a:tblPr>
              <a:tblGrid>
                <a:gridCol w="2045576"/>
                <a:gridCol w="954820"/>
              </a:tblGrid>
              <a:tr h="142876">
                <a:tc>
                  <a:txBody>
                    <a:bodyPr/>
                    <a:lstStyle/>
                    <a:p>
                      <a:pPr algn="ctr">
                        <a:lnSpc>
                          <a:spcPct val="115000"/>
                        </a:lnSpc>
                        <a:spcAft>
                          <a:spcPts val="0"/>
                        </a:spcAft>
                      </a:pPr>
                      <a:r>
                        <a:rPr lang="es-ES" sz="1200" dirty="0"/>
                        <a:t>Variable</a:t>
                      </a:r>
                      <a:endParaRPr lang="es-ES" sz="1200" dirty="0">
                        <a:latin typeface="Times New Roman"/>
                        <a:ea typeface="Times New Roman"/>
                      </a:endParaRPr>
                    </a:p>
                  </a:txBody>
                  <a:tcPr marL="68580" marR="68580" marT="0" marB="0"/>
                </a:tc>
                <a:tc>
                  <a:txBody>
                    <a:bodyPr/>
                    <a:lstStyle/>
                    <a:p>
                      <a:pPr algn="ctr">
                        <a:lnSpc>
                          <a:spcPct val="115000"/>
                        </a:lnSpc>
                        <a:spcAft>
                          <a:spcPts val="0"/>
                        </a:spcAft>
                      </a:pPr>
                      <a:r>
                        <a:rPr lang="es-ES" sz="1200"/>
                        <a:t>Valor</a:t>
                      </a:r>
                      <a:endParaRPr lang="es-ES" sz="1200">
                        <a:latin typeface="Times New Roman"/>
                        <a:ea typeface="Times New Roman"/>
                      </a:endParaRPr>
                    </a:p>
                  </a:txBody>
                  <a:tcPr marL="68580" marR="68580" marT="0" marB="0"/>
                </a:tc>
              </a:tr>
              <a:tr h="142876">
                <a:tc>
                  <a:txBody>
                    <a:bodyPr/>
                    <a:lstStyle/>
                    <a:p>
                      <a:pPr algn="ctr">
                        <a:lnSpc>
                          <a:spcPct val="115000"/>
                        </a:lnSpc>
                        <a:spcAft>
                          <a:spcPts val="0"/>
                        </a:spcAft>
                      </a:pPr>
                      <a:r>
                        <a:rPr lang="es-ES" sz="1200"/>
                        <a:t>Precio</a:t>
                      </a:r>
                      <a:endParaRPr lang="es-ES" sz="1200">
                        <a:latin typeface="Times New Roman"/>
                        <a:ea typeface="Times New Roman"/>
                      </a:endParaRPr>
                    </a:p>
                  </a:txBody>
                  <a:tcPr marL="68580" marR="68580" marT="0" marB="0"/>
                </a:tc>
                <a:tc>
                  <a:txBody>
                    <a:bodyPr/>
                    <a:lstStyle/>
                    <a:p>
                      <a:pPr algn="ctr">
                        <a:lnSpc>
                          <a:spcPct val="115000"/>
                        </a:lnSpc>
                        <a:spcAft>
                          <a:spcPts val="0"/>
                        </a:spcAft>
                      </a:pPr>
                      <a:r>
                        <a:rPr lang="es-ES" sz="1200"/>
                        <a:t>$ 237.62</a:t>
                      </a:r>
                      <a:endParaRPr lang="es-ES" sz="1200">
                        <a:latin typeface="Times New Roman"/>
                        <a:ea typeface="Times New Roman"/>
                      </a:endParaRPr>
                    </a:p>
                  </a:txBody>
                  <a:tcPr marL="68580" marR="68580" marT="0" marB="0"/>
                </a:tc>
              </a:tr>
              <a:tr h="142876">
                <a:tc>
                  <a:txBody>
                    <a:bodyPr/>
                    <a:lstStyle/>
                    <a:p>
                      <a:pPr algn="ctr">
                        <a:lnSpc>
                          <a:spcPct val="115000"/>
                        </a:lnSpc>
                        <a:spcAft>
                          <a:spcPts val="0"/>
                        </a:spcAft>
                      </a:pPr>
                      <a:r>
                        <a:rPr lang="es-ES" sz="1200"/>
                        <a:t>Cantidad demandada</a:t>
                      </a:r>
                      <a:endParaRPr lang="es-ES" sz="1200">
                        <a:latin typeface="Times New Roman"/>
                        <a:ea typeface="Times New Roman"/>
                      </a:endParaRPr>
                    </a:p>
                  </a:txBody>
                  <a:tcPr marL="68580" marR="68580" marT="0" marB="0"/>
                </a:tc>
                <a:tc>
                  <a:txBody>
                    <a:bodyPr/>
                    <a:lstStyle/>
                    <a:p>
                      <a:pPr algn="ctr">
                        <a:lnSpc>
                          <a:spcPct val="115000"/>
                        </a:lnSpc>
                        <a:spcAft>
                          <a:spcPts val="0"/>
                        </a:spcAft>
                      </a:pPr>
                      <a:r>
                        <a:rPr lang="es-ES" sz="1200"/>
                        <a:t>838</a:t>
                      </a:r>
                      <a:endParaRPr lang="es-ES" sz="1200">
                        <a:latin typeface="Times New Roman"/>
                        <a:ea typeface="Times New Roman"/>
                      </a:endParaRPr>
                    </a:p>
                  </a:txBody>
                  <a:tcPr marL="68580" marR="68580" marT="0" marB="0"/>
                </a:tc>
              </a:tr>
              <a:tr h="285752">
                <a:tc>
                  <a:txBody>
                    <a:bodyPr/>
                    <a:lstStyle/>
                    <a:p>
                      <a:pPr algn="ctr">
                        <a:lnSpc>
                          <a:spcPct val="115000"/>
                        </a:lnSpc>
                        <a:spcAft>
                          <a:spcPts val="0"/>
                        </a:spcAft>
                      </a:pPr>
                      <a:r>
                        <a:rPr lang="es-ES" sz="1200"/>
                        <a:t>Costo de venta del producto</a:t>
                      </a:r>
                      <a:endParaRPr lang="es-ES" sz="1200">
                        <a:latin typeface="Times New Roman"/>
                        <a:ea typeface="Times New Roman"/>
                      </a:endParaRPr>
                    </a:p>
                  </a:txBody>
                  <a:tcPr marL="68580" marR="68580" marT="0" marB="0"/>
                </a:tc>
                <a:tc>
                  <a:txBody>
                    <a:bodyPr/>
                    <a:lstStyle/>
                    <a:p>
                      <a:pPr algn="ctr">
                        <a:lnSpc>
                          <a:spcPct val="115000"/>
                        </a:lnSpc>
                        <a:spcAft>
                          <a:spcPts val="0"/>
                        </a:spcAft>
                      </a:pPr>
                      <a:r>
                        <a:rPr lang="es-ES" sz="1200"/>
                        <a:t>$ 130.00</a:t>
                      </a:r>
                      <a:endParaRPr lang="es-ES" sz="1200">
                        <a:latin typeface="Times New Roman"/>
                        <a:ea typeface="Times New Roman"/>
                      </a:endParaRPr>
                    </a:p>
                  </a:txBody>
                  <a:tcPr marL="68580" marR="68580" marT="0" marB="0"/>
                </a:tc>
              </a:tr>
              <a:tr h="428628">
                <a:tc>
                  <a:txBody>
                    <a:bodyPr/>
                    <a:lstStyle/>
                    <a:p>
                      <a:pPr algn="ctr">
                        <a:lnSpc>
                          <a:spcPct val="115000"/>
                        </a:lnSpc>
                        <a:spcAft>
                          <a:spcPts val="0"/>
                        </a:spcAft>
                      </a:pPr>
                      <a:r>
                        <a:rPr lang="es-ES" sz="1200" dirty="0"/>
                        <a:t>Costo de consignación del producto</a:t>
                      </a:r>
                      <a:endParaRPr lang="es-ES" sz="1200" dirty="0">
                        <a:latin typeface="Times New Roman"/>
                        <a:ea typeface="Times New Roman"/>
                      </a:endParaRPr>
                    </a:p>
                  </a:txBody>
                  <a:tcPr marL="68580" marR="68580" marT="0" marB="0"/>
                </a:tc>
                <a:tc>
                  <a:txBody>
                    <a:bodyPr/>
                    <a:lstStyle/>
                    <a:p>
                      <a:pPr algn="ctr">
                        <a:lnSpc>
                          <a:spcPct val="115000"/>
                        </a:lnSpc>
                        <a:spcAft>
                          <a:spcPts val="0"/>
                        </a:spcAft>
                      </a:pPr>
                      <a:r>
                        <a:rPr lang="es-ES" sz="1200" dirty="0"/>
                        <a:t>$ 118,81</a:t>
                      </a:r>
                      <a:endParaRPr lang="es-ES" sz="1200" dirty="0">
                        <a:latin typeface="Times New Roman"/>
                        <a:ea typeface="Times New Roman"/>
                      </a:endParaRPr>
                    </a:p>
                  </a:txBody>
                  <a:tcPr marL="68580" marR="68580" marT="0" marB="0"/>
                </a:tc>
              </a:tr>
            </a:tbl>
          </a:graphicData>
        </a:graphic>
      </p:graphicFrame>
      <p:sp>
        <p:nvSpPr>
          <p:cNvPr id="22555" name="10 CuadroTexto"/>
          <p:cNvSpPr txBox="1">
            <a:spLocks noChangeArrowheads="1"/>
          </p:cNvSpPr>
          <p:nvPr/>
        </p:nvSpPr>
        <p:spPr bwMode="auto">
          <a:xfrm>
            <a:off x="714375" y="4071938"/>
            <a:ext cx="6572250" cy="369887"/>
          </a:xfrm>
          <a:prstGeom prst="rect">
            <a:avLst/>
          </a:prstGeom>
          <a:noFill/>
          <a:ln w="9525">
            <a:noFill/>
            <a:miter lim="800000"/>
            <a:headEnd/>
            <a:tailEnd/>
          </a:ln>
        </p:spPr>
        <p:txBody>
          <a:bodyPr>
            <a:spAutoFit/>
          </a:bodyPr>
          <a:lstStyle/>
          <a:p>
            <a:r>
              <a:rPr lang="es-ES"/>
              <a:t>Siendo los valores de las variables a utilizar en el análisis: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500938" y="285750"/>
            <a:ext cx="1011237" cy="976313"/>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42875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5 Rectángulo"/>
          <p:cNvSpPr/>
          <p:nvPr/>
        </p:nvSpPr>
        <p:spPr>
          <a:xfrm>
            <a:off x="1643063" y="500063"/>
            <a:ext cx="4572000" cy="646112"/>
          </a:xfrm>
          <a:prstGeom prst="rect">
            <a:avLst/>
          </a:prstGeom>
        </p:spPr>
        <p:txBody>
          <a:bodyPr>
            <a:spAutoFit/>
          </a:bodyPr>
          <a:lstStyle/>
          <a:p>
            <a:pPr algn="ctr">
              <a:defRPr/>
            </a:pPr>
            <a:r>
              <a:rPr lang="es-ES" sz="3600" dirty="0">
                <a:solidFill>
                  <a:srgbClr val="66FF99"/>
                </a:solidFill>
                <a:effectLst>
                  <a:outerShdw blurRad="38100" dist="38100" dir="2700000" algn="tl">
                    <a:srgbClr val="000000"/>
                  </a:outerShdw>
                </a:effectLst>
                <a:latin typeface="+mj-lt"/>
                <a:ea typeface="+mj-ea"/>
                <a:cs typeface="+mj-cs"/>
              </a:rPr>
              <a:t>Análisis de Riesgo</a:t>
            </a:r>
          </a:p>
        </p:txBody>
      </p:sp>
      <p:sp>
        <p:nvSpPr>
          <p:cNvPr id="7" name="6 CuadroTexto"/>
          <p:cNvSpPr txBox="1"/>
          <p:nvPr/>
        </p:nvSpPr>
        <p:spPr>
          <a:xfrm>
            <a:off x="642938" y="1500188"/>
            <a:ext cx="4643437" cy="523875"/>
          </a:xfrm>
          <a:prstGeom prst="rect">
            <a:avLst/>
          </a:prstGeom>
          <a:noFill/>
        </p:spPr>
        <p:txBody>
          <a:bodyPr>
            <a:spAutoFit/>
          </a:bodyPr>
          <a:lstStyle/>
          <a:p>
            <a:pPr>
              <a:defRPr/>
            </a:pPr>
            <a:r>
              <a:rPr lang="es-ES" sz="2400" b="1" dirty="0">
                <a:solidFill>
                  <a:srgbClr val="CC6600"/>
                </a:solidFill>
                <a:effectLst>
                  <a:outerShdw blurRad="38100" dist="38100" dir="2700000" algn="tl">
                    <a:srgbClr val="000000"/>
                  </a:outerShdw>
                </a:effectLst>
                <a:latin typeface="+mn-lt"/>
              </a:rPr>
              <a:t>Análisis de Sensibilidad</a:t>
            </a:r>
            <a:r>
              <a:rPr lang="es-ES" sz="2800" b="1" dirty="0">
                <a:solidFill>
                  <a:srgbClr val="CC6600"/>
                </a:solidFill>
                <a:effectLst>
                  <a:outerShdw blurRad="38100" dist="38100" dir="2700000" algn="tl">
                    <a:srgbClr val="000000"/>
                  </a:outerShdw>
                </a:effectLst>
                <a:latin typeface="+mn-lt"/>
              </a:rPr>
              <a:t>:</a:t>
            </a:r>
          </a:p>
        </p:txBody>
      </p:sp>
      <p:graphicFrame>
        <p:nvGraphicFramePr>
          <p:cNvPr id="11" name="1 Gráfico"/>
          <p:cNvGraphicFramePr>
            <a:graphicFrameLocks/>
          </p:cNvGraphicFramePr>
          <p:nvPr/>
        </p:nvGraphicFramePr>
        <p:xfrm>
          <a:off x="785786" y="2071678"/>
          <a:ext cx="3571900" cy="21431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1 Gráfico"/>
          <p:cNvGraphicFramePr>
            <a:graphicFrameLocks/>
          </p:cNvGraphicFramePr>
          <p:nvPr/>
        </p:nvGraphicFramePr>
        <p:xfrm>
          <a:off x="4572000" y="2143116"/>
          <a:ext cx="3714776" cy="221457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1 Gráfico"/>
          <p:cNvGraphicFramePr>
            <a:graphicFrameLocks/>
          </p:cNvGraphicFramePr>
          <p:nvPr/>
        </p:nvGraphicFramePr>
        <p:xfrm>
          <a:off x="642910" y="4286256"/>
          <a:ext cx="4000496" cy="25717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1 Gráfico"/>
          <p:cNvGraphicFramePr>
            <a:graphicFrameLocks/>
          </p:cNvGraphicFramePr>
          <p:nvPr/>
        </p:nvGraphicFramePr>
        <p:xfrm>
          <a:off x="4714876" y="4438653"/>
          <a:ext cx="4000496" cy="2419347"/>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500938" y="285750"/>
            <a:ext cx="1011237" cy="976313"/>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42875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5 Rectángulo"/>
          <p:cNvSpPr/>
          <p:nvPr/>
        </p:nvSpPr>
        <p:spPr>
          <a:xfrm>
            <a:off x="1643063" y="500063"/>
            <a:ext cx="4572000" cy="646112"/>
          </a:xfrm>
          <a:prstGeom prst="rect">
            <a:avLst/>
          </a:prstGeom>
        </p:spPr>
        <p:txBody>
          <a:bodyPr>
            <a:spAutoFit/>
          </a:bodyPr>
          <a:lstStyle/>
          <a:p>
            <a:pPr algn="ctr">
              <a:defRPr/>
            </a:pPr>
            <a:r>
              <a:rPr lang="es-ES" sz="3600" dirty="0">
                <a:solidFill>
                  <a:srgbClr val="66FF99"/>
                </a:solidFill>
                <a:effectLst>
                  <a:outerShdw blurRad="38100" dist="38100" dir="2700000" algn="tl">
                    <a:srgbClr val="000000"/>
                  </a:outerShdw>
                </a:effectLst>
                <a:latin typeface="+mj-lt"/>
                <a:ea typeface="+mj-ea"/>
                <a:cs typeface="+mj-cs"/>
              </a:rPr>
              <a:t>Análisis de Riesgo</a:t>
            </a:r>
          </a:p>
        </p:txBody>
      </p:sp>
      <p:sp>
        <p:nvSpPr>
          <p:cNvPr id="7" name="6 CuadroTexto"/>
          <p:cNvSpPr txBox="1"/>
          <p:nvPr/>
        </p:nvSpPr>
        <p:spPr>
          <a:xfrm>
            <a:off x="642938" y="1500188"/>
            <a:ext cx="6786562" cy="523875"/>
          </a:xfrm>
          <a:prstGeom prst="rect">
            <a:avLst/>
          </a:prstGeom>
          <a:noFill/>
        </p:spPr>
        <p:txBody>
          <a:bodyPr>
            <a:spAutoFit/>
          </a:bodyPr>
          <a:lstStyle/>
          <a:p>
            <a:pPr>
              <a:defRPr/>
            </a:pPr>
            <a:r>
              <a:rPr lang="es-ES" sz="2400" b="1" dirty="0">
                <a:solidFill>
                  <a:srgbClr val="CC6600"/>
                </a:solidFill>
                <a:effectLst>
                  <a:outerShdw blurRad="38100" dist="38100" dir="2700000" algn="tl">
                    <a:srgbClr val="000000"/>
                  </a:outerShdw>
                </a:effectLst>
                <a:latin typeface="+mn-lt"/>
              </a:rPr>
              <a:t>Análisis Dinámico de Riesgo – Crystal Ball</a:t>
            </a:r>
            <a:r>
              <a:rPr lang="es-ES" sz="2800" b="1" dirty="0">
                <a:solidFill>
                  <a:srgbClr val="CC6600"/>
                </a:solidFill>
                <a:effectLst>
                  <a:outerShdw blurRad="38100" dist="38100" dir="2700000" algn="tl">
                    <a:srgbClr val="000000"/>
                  </a:outerShdw>
                </a:effectLst>
                <a:latin typeface="+mn-lt"/>
              </a:rPr>
              <a:t>:</a:t>
            </a:r>
          </a:p>
        </p:txBody>
      </p:sp>
      <p:pic>
        <p:nvPicPr>
          <p:cNvPr id="24582" name="9 Imagen"/>
          <p:cNvPicPr>
            <a:picLocks noChangeAspect="1" noChangeArrowheads="1"/>
          </p:cNvPicPr>
          <p:nvPr/>
        </p:nvPicPr>
        <p:blipFill>
          <a:blip r:embed="rId3"/>
          <a:srcRect/>
          <a:stretch>
            <a:fillRect/>
          </a:stretch>
        </p:blipFill>
        <p:spPr bwMode="auto">
          <a:xfrm>
            <a:off x="928688" y="3143250"/>
            <a:ext cx="3714750" cy="2786063"/>
          </a:xfrm>
          <a:prstGeom prst="rect">
            <a:avLst/>
          </a:prstGeom>
          <a:noFill/>
          <a:ln w="9525">
            <a:noFill/>
            <a:miter lim="800000"/>
            <a:headEnd/>
            <a:tailEnd/>
          </a:ln>
        </p:spPr>
      </p:pic>
      <p:graphicFrame>
        <p:nvGraphicFramePr>
          <p:cNvPr id="11" name="10 Tabla"/>
          <p:cNvGraphicFramePr>
            <a:graphicFrameLocks noGrp="1"/>
          </p:cNvGraphicFramePr>
          <p:nvPr/>
        </p:nvGraphicFramePr>
        <p:xfrm>
          <a:off x="5214938" y="3143250"/>
          <a:ext cx="3116262" cy="3154363"/>
        </p:xfrm>
        <a:graphic>
          <a:graphicData uri="http://schemas.openxmlformats.org/drawingml/2006/table">
            <a:tbl>
              <a:tblPr/>
              <a:tblGrid>
                <a:gridCol w="131445"/>
                <a:gridCol w="133350"/>
                <a:gridCol w="751840"/>
                <a:gridCol w="131445"/>
                <a:gridCol w="1967865"/>
              </a:tblGrid>
              <a:tr h="161925">
                <a:tc gridSpan="5">
                  <a:txBody>
                    <a:bodyPr/>
                    <a:lstStyle/>
                    <a:p>
                      <a:pPr>
                        <a:lnSpc>
                          <a:spcPct val="115000"/>
                        </a:lnSpc>
                        <a:spcAft>
                          <a:spcPts val="0"/>
                        </a:spcAft>
                      </a:pPr>
                      <a:r>
                        <a:rPr lang="es-ES" sz="1200" b="1" dirty="0">
                          <a:latin typeface="Arial"/>
                          <a:ea typeface="Times New Roman"/>
                        </a:rPr>
                        <a:t>Forecast: Valor Actual Neto </a:t>
                      </a:r>
                      <a:endParaRPr lang="es-ES" sz="1200" dirty="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dirty="0">
                        <a:latin typeface="Calibri"/>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gridSpan="2">
                  <a:txBody>
                    <a:bodyPr/>
                    <a:lstStyle/>
                    <a:p>
                      <a:pPr>
                        <a:lnSpc>
                          <a:spcPct val="115000"/>
                        </a:lnSpc>
                        <a:spcAft>
                          <a:spcPts val="0"/>
                        </a:spcAft>
                      </a:pPr>
                      <a:r>
                        <a:rPr lang="es-ES" sz="1200">
                          <a:latin typeface="Arial"/>
                          <a:ea typeface="Times New Roman"/>
                        </a:rPr>
                        <a:t>Percentiles:</a:t>
                      </a:r>
                      <a:endParaRPr lang="es-ES" sz="1200">
                        <a:latin typeface="Times New Roman"/>
                        <a:ea typeface="Times New Roman"/>
                      </a:endParaRPr>
                    </a:p>
                  </a:txBody>
                  <a:tcPr marL="44450" marR="44450" marT="0" marB="0" anchor="b">
                    <a:lnL>
                      <a:noFill/>
                    </a:lnL>
                    <a:lnR>
                      <a:noFill/>
                    </a:lnR>
                    <a:lnT>
                      <a:noFill/>
                    </a:lnT>
                    <a:lnB>
                      <a:noFill/>
                    </a:lnB>
                  </a:tcPr>
                </a:tc>
                <a:tc hMerge="1">
                  <a:txBody>
                    <a:bodyPr/>
                    <a:lstStyle/>
                    <a:p>
                      <a:endParaRPr lang="es-ES"/>
                    </a:p>
                  </a:txBody>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Forecast Values</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-58.958,71</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10%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-35.279,44</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20%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-23.121,10</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30%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-12.070,63</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40%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-602,17</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50%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$ 10.862,92</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60%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$ 21.683,57</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70%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$ 33.352,64</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80%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$ 46.167,23</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90%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$ 61.373,74</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r>
                        <a:rPr lang="es-ES" sz="1200">
                          <a:latin typeface="Arial"/>
                          <a:ea typeface="Times New Roman"/>
                        </a:rPr>
                        <a:t>100%</a:t>
                      </a:r>
                      <a:endParaRPr lang="es-ES" sz="1200">
                        <a:latin typeface="Times New Roman"/>
                        <a:ea typeface="Times New Roman"/>
                      </a:endParaRPr>
                    </a:p>
                  </a:txBody>
                  <a:tcPr marL="44450" marR="44450" marT="0" marB="0" anchor="b">
                    <a:lnL>
                      <a:noFill/>
                    </a:lnL>
                    <a:lnR>
                      <a:noFill/>
                    </a:lnR>
                    <a:lnT>
                      <a:noFill/>
                    </a:lnT>
                    <a:lnB>
                      <a:noFill/>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es-ES" sz="1200">
                          <a:latin typeface="Arial"/>
                          <a:ea typeface="Times New Roman"/>
                        </a:rPr>
                        <a:t>$ 106.494,75</a:t>
                      </a:r>
                      <a:endParaRPr lang="es-ES" sz="1200">
                        <a:latin typeface="Times New Roman"/>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61925">
                <a:tc>
                  <a:txBody>
                    <a:bodyPr/>
                    <a:lstStyle/>
                    <a:p>
                      <a:pPr>
                        <a:lnSpc>
                          <a:spcPct val="115000"/>
                        </a:lnSpc>
                        <a:spcAft>
                          <a:spcPts val="0"/>
                        </a:spcAft>
                      </a:pPr>
                      <a:r>
                        <a:rPr lang="es-ES" sz="1200">
                          <a:latin typeface="Arial"/>
                          <a:ea typeface="Times New Roman"/>
                        </a:rPr>
                        <a:t> </a:t>
                      </a:r>
                      <a:endParaRPr lang="es-ES" sz="1200">
                        <a:latin typeface="Times New Roman"/>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nSpc>
                          <a:spcPct val="115000"/>
                        </a:lnSpc>
                      </a:pPr>
                      <a:endParaRPr lang="es-ES" sz="1100">
                        <a:latin typeface="Calibri"/>
                        <a:ea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nSpc>
                          <a:spcPct val="115000"/>
                        </a:lnSpc>
                      </a:pPr>
                      <a:endParaRPr lang="es-ES" sz="1100" dirty="0">
                        <a:latin typeface="Calibri"/>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24658" name="11 CuadroTexto"/>
          <p:cNvSpPr txBox="1">
            <a:spLocks noChangeArrowheads="1"/>
          </p:cNvSpPr>
          <p:nvPr/>
        </p:nvSpPr>
        <p:spPr bwMode="auto">
          <a:xfrm>
            <a:off x="1000125" y="2428875"/>
            <a:ext cx="3571875" cy="369888"/>
          </a:xfrm>
          <a:prstGeom prst="rect">
            <a:avLst/>
          </a:prstGeom>
          <a:noFill/>
          <a:ln w="9525">
            <a:noFill/>
            <a:miter lim="800000"/>
            <a:headEnd/>
            <a:tailEnd/>
          </a:ln>
        </p:spPr>
        <p:txBody>
          <a:bodyPr>
            <a:spAutoFit/>
          </a:bodyPr>
          <a:lstStyle/>
          <a:p>
            <a:r>
              <a:rPr lang="es-ES" i="1"/>
              <a:t>Gráfica de frecuencia del VAN:</a:t>
            </a:r>
          </a:p>
        </p:txBody>
      </p:sp>
      <p:sp>
        <p:nvSpPr>
          <p:cNvPr id="24659" name="12 CuadroTexto"/>
          <p:cNvSpPr txBox="1">
            <a:spLocks noChangeArrowheads="1"/>
          </p:cNvSpPr>
          <p:nvPr/>
        </p:nvSpPr>
        <p:spPr bwMode="auto">
          <a:xfrm>
            <a:off x="5286375" y="2428875"/>
            <a:ext cx="3143250" cy="369888"/>
          </a:xfrm>
          <a:prstGeom prst="rect">
            <a:avLst/>
          </a:prstGeom>
          <a:noFill/>
          <a:ln w="9525">
            <a:noFill/>
            <a:miter lim="800000"/>
            <a:headEnd/>
            <a:tailEnd/>
          </a:ln>
        </p:spPr>
        <p:txBody>
          <a:bodyPr>
            <a:spAutoFit/>
          </a:bodyPr>
          <a:lstStyle/>
          <a:p>
            <a:r>
              <a:rPr lang="es-ES" i="1"/>
              <a:t>Reporte de percentiles: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429500"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5 Rectángulo"/>
          <p:cNvSpPr/>
          <p:nvPr/>
        </p:nvSpPr>
        <p:spPr>
          <a:xfrm>
            <a:off x="1000125" y="357188"/>
            <a:ext cx="5786438" cy="1200150"/>
          </a:xfrm>
          <a:prstGeom prst="rect">
            <a:avLst/>
          </a:prstGeom>
        </p:spPr>
        <p:txBody>
          <a:bodyPr>
            <a:spAutoFit/>
          </a:bodyPr>
          <a:lstStyle/>
          <a:p>
            <a:pPr algn="ctr">
              <a:defRPr/>
            </a:pPr>
            <a:r>
              <a:rPr lang="es-ES" sz="3600" dirty="0">
                <a:solidFill>
                  <a:srgbClr val="66FF99"/>
                </a:solidFill>
                <a:effectLst>
                  <a:outerShdw blurRad="38100" dist="38100" dir="2700000" algn="tl">
                    <a:srgbClr val="000000"/>
                  </a:outerShdw>
                </a:effectLst>
                <a:latin typeface="+mj-lt"/>
                <a:ea typeface="+mj-ea"/>
                <a:cs typeface="+mj-cs"/>
              </a:rPr>
              <a:t>Conclusiones y Recomendaciones:</a:t>
            </a:r>
          </a:p>
        </p:txBody>
      </p:sp>
      <p:sp>
        <p:nvSpPr>
          <p:cNvPr id="8" name="2 Marcador de contenido"/>
          <p:cNvSpPr txBox="1">
            <a:spLocks/>
          </p:cNvSpPr>
          <p:nvPr/>
        </p:nvSpPr>
        <p:spPr bwMode="auto">
          <a:xfrm>
            <a:off x="571500" y="4286250"/>
            <a:ext cx="8229600" cy="2214563"/>
          </a:xfrm>
          <a:prstGeom prst="rect">
            <a:avLst/>
          </a:prstGeom>
          <a:noFill/>
          <a:ln w="9525">
            <a:noFill/>
            <a:miter lim="800000"/>
            <a:headEnd/>
            <a:tailEnd/>
          </a:ln>
          <a:effectLst/>
        </p:spPr>
        <p:txBody>
          <a:bodyPr/>
          <a:lstStyle/>
          <a:p>
            <a:pPr marL="342900" indent="-342900" eaLnBrk="0" hangingPunct="0">
              <a:spcBef>
                <a:spcPct val="20000"/>
              </a:spcBef>
              <a:buClr>
                <a:schemeClr val="hlink"/>
              </a:buClr>
              <a:buSzPct val="80000"/>
              <a:buFont typeface="Wingdings" pitchFamily="2" charset="2"/>
              <a:buNone/>
              <a:defRPr/>
            </a:pPr>
            <a:endParaRPr lang="es-ES" i="1" kern="0" dirty="0">
              <a:latin typeface="+mn-lt"/>
              <a:ea typeface="Times New Roman" pitchFamily="18" charset="0"/>
              <a:cs typeface="Arial" pitchFamily="34" charset="0"/>
            </a:endParaRPr>
          </a:p>
          <a:p>
            <a:pPr marL="342900" indent="-342900" eaLnBrk="0" hangingPunct="0">
              <a:spcBef>
                <a:spcPct val="20000"/>
              </a:spcBef>
              <a:buClr>
                <a:schemeClr val="hlink"/>
              </a:buClr>
              <a:buSzPct val="80000"/>
              <a:buFont typeface="Wingdings" pitchFamily="2" charset="2"/>
              <a:buNone/>
              <a:defRPr/>
            </a:pPr>
            <a:endParaRPr lang="es-ES" i="1" kern="0" dirty="0">
              <a:latin typeface="+mn-lt"/>
              <a:ea typeface="Times New Roman" pitchFamily="18" charset="0"/>
              <a:cs typeface="Arial" pitchFamily="34" charset="0"/>
            </a:endParaRPr>
          </a:p>
          <a:p>
            <a:pPr marL="342900" indent="-342900" algn="just" eaLnBrk="0" hangingPunct="0">
              <a:spcBef>
                <a:spcPct val="20000"/>
              </a:spcBef>
              <a:buClr>
                <a:schemeClr val="hlink"/>
              </a:buClr>
              <a:buSzPct val="80000"/>
              <a:buFont typeface="Wingdings" pitchFamily="2" charset="2"/>
              <a:buNone/>
              <a:defRPr/>
            </a:pPr>
            <a:endParaRPr lang="es-ES" kern="0" dirty="0">
              <a:effectLst>
                <a:outerShdw blurRad="38100" dist="38100" dir="2700000" algn="tl">
                  <a:srgbClr val="000000"/>
                </a:outerShdw>
              </a:effectLst>
              <a:latin typeface="+mn-lt"/>
            </a:endParaRPr>
          </a:p>
          <a:p>
            <a:pPr marL="342900" indent="-342900" algn="just" eaLnBrk="0" hangingPunct="0">
              <a:spcBef>
                <a:spcPct val="20000"/>
              </a:spcBef>
              <a:buClr>
                <a:schemeClr val="hlink"/>
              </a:buClr>
              <a:buSzPct val="80000"/>
              <a:buFont typeface="Wingdings" pitchFamily="2" charset="2"/>
              <a:buNone/>
              <a:defRPr/>
            </a:pPr>
            <a:endParaRPr lang="es-ES" kern="0" dirty="0">
              <a:effectLst>
                <a:outerShdw blurRad="38100" dist="38100" dir="2700000" algn="tl">
                  <a:srgbClr val="000000"/>
                </a:outerShdw>
              </a:effectLst>
              <a:latin typeface="+mj-lt"/>
            </a:endParaRPr>
          </a:p>
          <a:p>
            <a:pPr marL="342900" indent="-342900" eaLnBrk="0" hangingPunct="0">
              <a:spcBef>
                <a:spcPct val="20000"/>
              </a:spcBef>
              <a:buClr>
                <a:schemeClr val="hlink"/>
              </a:buClr>
              <a:buSzPct val="80000"/>
              <a:buFont typeface="Wingdings" pitchFamily="2" charset="2"/>
              <a:buNone/>
              <a:defRPr/>
            </a:pPr>
            <a:endParaRPr lang="es-ES" sz="2800" kern="0" dirty="0">
              <a:latin typeface="+mn-lt"/>
            </a:endParaRPr>
          </a:p>
        </p:txBody>
      </p:sp>
      <p:sp>
        <p:nvSpPr>
          <p:cNvPr id="9" name="8 CuadroTexto"/>
          <p:cNvSpPr txBox="1"/>
          <p:nvPr/>
        </p:nvSpPr>
        <p:spPr>
          <a:xfrm>
            <a:off x="428625" y="3643313"/>
            <a:ext cx="8143875" cy="2124075"/>
          </a:xfrm>
          <a:prstGeom prst="rect">
            <a:avLst/>
          </a:prstGeom>
          <a:noFill/>
        </p:spPr>
        <p:txBody>
          <a:bodyPr>
            <a:spAutoFit/>
          </a:bodyPr>
          <a:lstStyle/>
          <a:p>
            <a:pPr marL="342900" indent="-342900" eaLnBrk="0" hangingPunct="0">
              <a:spcBef>
                <a:spcPct val="20000"/>
              </a:spcBef>
              <a:buClr>
                <a:schemeClr val="hlink"/>
              </a:buClr>
              <a:buSzPct val="80000"/>
              <a:defRPr/>
            </a:pPr>
            <a:r>
              <a:rPr lang="es-ES" sz="2400" b="1" dirty="0">
                <a:solidFill>
                  <a:srgbClr val="CC6600"/>
                </a:solidFill>
                <a:effectLst>
                  <a:outerShdw blurRad="38100" dist="38100" dir="2700000" algn="tl">
                    <a:srgbClr val="000000"/>
                  </a:outerShdw>
                </a:effectLst>
                <a:latin typeface="+mn-lt"/>
              </a:rPr>
              <a:t>Recomendaciones:</a:t>
            </a:r>
          </a:p>
          <a:p>
            <a:pPr algn="just">
              <a:defRPr/>
            </a:pPr>
            <a:r>
              <a:rPr lang="es-ES" dirty="0">
                <a:effectLst>
                  <a:outerShdw blurRad="38100" dist="38100" dir="2700000" algn="tl">
                    <a:srgbClr val="000000"/>
                  </a:outerShdw>
                </a:effectLst>
                <a:latin typeface="+mn-lt"/>
              </a:rPr>
              <a:t>Se recomienda no invertir en este negocio ya que no será posible recuperar la inversión en ningún periodo. Sin embargo, es importante considerar que las empresas no son inversionistas pasivos, por lo que sería bueno buscar alternativas de minimización de costos, reasignar recursos, vender activos, invertir después, esperar y ver el comportamiento del mercado para en el futuro generar proyectos rentables y obtener ganancias significativas.</a:t>
            </a:r>
          </a:p>
        </p:txBody>
      </p:sp>
      <p:sp>
        <p:nvSpPr>
          <p:cNvPr id="11" name="10 CuadroTexto"/>
          <p:cNvSpPr txBox="1"/>
          <p:nvPr/>
        </p:nvSpPr>
        <p:spPr>
          <a:xfrm>
            <a:off x="428625" y="1785938"/>
            <a:ext cx="8143875" cy="1570037"/>
          </a:xfrm>
          <a:prstGeom prst="rect">
            <a:avLst/>
          </a:prstGeom>
          <a:noFill/>
        </p:spPr>
        <p:txBody>
          <a:bodyPr>
            <a:spAutoFit/>
          </a:bodyPr>
          <a:lstStyle/>
          <a:p>
            <a:pPr>
              <a:defRPr/>
            </a:pPr>
            <a:r>
              <a:rPr lang="es-ES" sz="2400" b="1" dirty="0">
                <a:solidFill>
                  <a:srgbClr val="CC6600"/>
                </a:solidFill>
                <a:effectLst>
                  <a:outerShdw blurRad="38100" dist="38100" dir="2700000" algn="tl">
                    <a:srgbClr val="000000"/>
                  </a:outerShdw>
                </a:effectLst>
                <a:latin typeface="+mn-lt"/>
              </a:rPr>
              <a:t>Conclusiones:</a:t>
            </a:r>
          </a:p>
          <a:p>
            <a:pPr algn="just">
              <a:defRPr/>
            </a:pPr>
            <a:r>
              <a:rPr lang="es-ES" dirty="0">
                <a:effectLst>
                  <a:outerShdw blurRad="38100" dist="38100" dir="2700000" algn="tl">
                    <a:srgbClr val="000000"/>
                  </a:outerShdw>
                </a:effectLst>
                <a:latin typeface="+mn-lt"/>
              </a:rPr>
              <a:t>Este proyecto no es rentable ya que se obtuvo un VAN negativo de $-1,822.13  una TIR del 40%, contra una TMAR del 42%, por lo que no es considerado económicamente factible. Este proyecto es 50% riesgoso y 50% rentable, ya que a partir del 50% el VAN es positivo de acuerdo al reporte de la simulación.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ChangeArrowheads="1"/>
          </p:cNvSpPr>
          <p:nvPr/>
        </p:nvSpPr>
        <p:spPr bwMode="auto">
          <a:xfrm>
            <a:off x="1857375" y="714375"/>
            <a:ext cx="5318125" cy="1860550"/>
          </a:xfrm>
          <a:prstGeom prst="rect">
            <a:avLst/>
          </a:prstGeom>
          <a:noFill/>
          <a:ln w="9525">
            <a:noFill/>
            <a:miter lim="800000"/>
            <a:headEnd/>
            <a:tailEnd/>
          </a:ln>
          <a:effectLst/>
        </p:spPr>
        <p:txBody>
          <a:bodyPr anchor="ctr" anchorCtr="1"/>
          <a:lstStyle/>
          <a:p>
            <a:pPr algn="ctr">
              <a:defRPr/>
            </a:pPr>
            <a:r>
              <a:rPr lang="es-ES" sz="6000" kern="0" dirty="0">
                <a:solidFill>
                  <a:srgbClr val="66FF99"/>
                </a:solidFill>
                <a:effectLst>
                  <a:outerShdw blurRad="38100" dist="38100" dir="2700000" algn="tl">
                    <a:srgbClr val="000000"/>
                  </a:outerShdw>
                </a:effectLst>
                <a:latin typeface="+mj-lt"/>
                <a:ea typeface="+mj-ea"/>
                <a:cs typeface="+mj-cs"/>
              </a:rPr>
              <a:t>¡ Gracias ! </a:t>
            </a:r>
          </a:p>
        </p:txBody>
      </p:sp>
      <p:pic>
        <p:nvPicPr>
          <p:cNvPr id="52226" name="Picture 2"/>
          <p:cNvPicPr>
            <a:picLocks noChangeAspect="1" noChangeArrowheads="1"/>
          </p:cNvPicPr>
          <p:nvPr/>
        </p:nvPicPr>
        <p:blipFill>
          <a:blip r:embed="rId3"/>
          <a:srcRect/>
          <a:stretch>
            <a:fillRect/>
          </a:stretch>
        </p:blipFill>
        <p:spPr bwMode="auto">
          <a:xfrm>
            <a:off x="7858148" y="5500702"/>
            <a:ext cx="1000132" cy="1000132"/>
          </a:xfrm>
          <a:prstGeom prst="rect">
            <a:avLst/>
          </a:prstGeom>
          <a:noFill/>
          <a:ln w="9525">
            <a:noFill/>
            <a:miter lim="800000"/>
            <a:headEnd/>
            <a:tailEnd/>
          </a:ln>
          <a:effectLst/>
          <a:scene3d>
            <a:camera prst="orthographicFront"/>
            <a:lightRig rig="threePt" dir="t"/>
          </a:scene3d>
          <a:sp3d>
            <a:bevelB w="165100" prst="coolSlant"/>
          </a:sp3d>
        </p:spPr>
      </p:pic>
      <p:pic>
        <p:nvPicPr>
          <p:cNvPr id="26628" name="Picture 3"/>
          <p:cNvPicPr>
            <a:picLocks noChangeAspect="1" noChangeArrowheads="1"/>
          </p:cNvPicPr>
          <p:nvPr/>
        </p:nvPicPr>
        <p:blipFill>
          <a:blip r:embed="rId4"/>
          <a:srcRect/>
          <a:stretch>
            <a:fillRect/>
          </a:stretch>
        </p:blipFill>
        <p:spPr bwMode="auto">
          <a:xfrm>
            <a:off x="3571875" y="2355850"/>
            <a:ext cx="1928813" cy="3144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428625"/>
            <a:ext cx="6400800" cy="1139825"/>
          </a:xfrm>
        </p:spPr>
        <p:txBody>
          <a:bodyPr/>
          <a:lstStyle/>
          <a:p>
            <a:pPr eaLnBrk="1" hangingPunct="1">
              <a:defRPr/>
            </a:pPr>
            <a:r>
              <a:rPr lang="es-ES" sz="3600" dirty="0" smtClean="0">
                <a:solidFill>
                  <a:srgbClr val="66FF99"/>
                </a:solidFill>
              </a:rPr>
              <a:t>Descripción del Problema</a:t>
            </a:r>
          </a:p>
        </p:txBody>
      </p:sp>
      <p:sp>
        <p:nvSpPr>
          <p:cNvPr id="3" name="2 Marcador de contenido"/>
          <p:cNvSpPr>
            <a:spLocks noGrp="1"/>
          </p:cNvSpPr>
          <p:nvPr>
            <p:ph idx="1"/>
          </p:nvPr>
        </p:nvSpPr>
        <p:spPr>
          <a:xfrm>
            <a:off x="500063" y="2571750"/>
            <a:ext cx="8229600" cy="3214688"/>
          </a:xfrm>
        </p:spPr>
        <p:txBody>
          <a:bodyPr/>
          <a:lstStyle/>
          <a:p>
            <a:pPr algn="just" eaLnBrk="1" hangingPunct="1">
              <a:defRPr/>
            </a:pPr>
            <a:r>
              <a:rPr lang="es-ES" sz="2000" dirty="0" smtClean="0"/>
              <a:t>El SMIS es la cuarta causa principal de muerte en niños de 1 mes a 1 año de vida.</a:t>
            </a:r>
          </a:p>
          <a:p>
            <a:pPr algn="just" eaLnBrk="1" hangingPunct="1">
              <a:buFont typeface="Wingdings" pitchFamily="2" charset="2"/>
              <a:buNone/>
              <a:defRPr/>
            </a:pPr>
            <a:endParaRPr lang="es-ES" sz="2000" dirty="0" smtClean="0"/>
          </a:p>
          <a:p>
            <a:pPr algn="just" eaLnBrk="1" hangingPunct="1">
              <a:defRPr/>
            </a:pPr>
            <a:r>
              <a:rPr lang="es-ES" sz="2000" dirty="0" smtClean="0"/>
              <a:t>Es una de las enfermedades más desconocidas de nuestros días. </a:t>
            </a:r>
          </a:p>
          <a:p>
            <a:pPr algn="just" eaLnBrk="1" hangingPunct="1">
              <a:buFont typeface="Wingdings" pitchFamily="2" charset="2"/>
              <a:buNone/>
              <a:defRPr/>
            </a:pPr>
            <a:endParaRPr lang="es-ES" sz="2000" dirty="0" smtClean="0"/>
          </a:p>
          <a:p>
            <a:pPr algn="just" eaLnBrk="1" hangingPunct="1">
              <a:defRPr/>
            </a:pPr>
            <a:r>
              <a:rPr lang="es-ES" sz="2000" dirty="0" smtClean="0"/>
              <a:t>Embarazos múltiples o bebés prematuros.</a:t>
            </a:r>
          </a:p>
          <a:p>
            <a:pPr algn="just" eaLnBrk="1" hangingPunct="1">
              <a:buFont typeface="Wingdings" pitchFamily="2" charset="2"/>
              <a:buNone/>
              <a:defRPr/>
            </a:pPr>
            <a:endParaRPr lang="es-ES" sz="2000" dirty="0" smtClean="0"/>
          </a:p>
          <a:p>
            <a:pPr algn="just" eaLnBrk="1" hangingPunct="1">
              <a:defRPr/>
            </a:pPr>
            <a:r>
              <a:rPr lang="es-ES" sz="2000" dirty="0" smtClean="0"/>
              <a:t>Madre abusó de sustancias durante el embarazo.</a:t>
            </a:r>
          </a:p>
          <a:p>
            <a:pPr eaLnBrk="1" hangingPunct="1">
              <a:defRPr/>
            </a:pPr>
            <a:endParaRPr lang="es-ES" sz="2000" dirty="0" smtClean="0"/>
          </a:p>
          <a:p>
            <a:pPr eaLnBrk="1" hangingPunct="1">
              <a:defRPr/>
            </a:pPr>
            <a:endParaRPr lang="es-ES" sz="2000" dirty="0" smtClean="0"/>
          </a:p>
        </p:txBody>
      </p:sp>
      <p:cxnSp>
        <p:nvCxnSpPr>
          <p:cNvPr id="5" name="4 Conector recto"/>
          <p:cNvCxnSpPr/>
          <p:nvPr/>
        </p:nvCxnSpPr>
        <p:spPr>
          <a:xfrm rot="10800000" flipV="1">
            <a:off x="571500" y="1857375"/>
            <a:ext cx="80645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6" name="Picture 5" descr="angelcare"/>
          <p:cNvPicPr>
            <a:picLocks noChangeAspect="1" noChangeArrowheads="1"/>
          </p:cNvPicPr>
          <p:nvPr/>
        </p:nvPicPr>
        <p:blipFill>
          <a:blip r:embed="rId2"/>
          <a:srcRect/>
          <a:stretch>
            <a:fillRect/>
          </a:stretch>
        </p:blipFill>
        <p:spPr bwMode="auto">
          <a:xfrm>
            <a:off x="7358063" y="214313"/>
            <a:ext cx="1368425" cy="1320800"/>
          </a:xfrm>
          <a:prstGeom prst="rect">
            <a:avLst/>
          </a:prstGeom>
          <a:noFill/>
          <a:effectLst>
            <a:outerShdw dist="35921" dir="2700000" algn="ctr" rotWithShape="0">
              <a:srgbClr val="66FF99">
                <a:alpha val="5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428625"/>
            <a:ext cx="6400800" cy="1139825"/>
          </a:xfrm>
        </p:spPr>
        <p:txBody>
          <a:bodyPr/>
          <a:lstStyle/>
          <a:p>
            <a:pPr eaLnBrk="1" hangingPunct="1">
              <a:defRPr/>
            </a:pPr>
            <a:r>
              <a:rPr lang="es-ES" sz="3600" dirty="0" smtClean="0">
                <a:solidFill>
                  <a:srgbClr val="66FF99"/>
                </a:solidFill>
              </a:rPr>
              <a:t>Justificación</a:t>
            </a:r>
          </a:p>
        </p:txBody>
      </p:sp>
      <p:sp>
        <p:nvSpPr>
          <p:cNvPr id="3" name="2 Marcador de contenido"/>
          <p:cNvSpPr>
            <a:spLocks noGrp="1"/>
          </p:cNvSpPr>
          <p:nvPr>
            <p:ph idx="1"/>
          </p:nvPr>
        </p:nvSpPr>
        <p:spPr>
          <a:xfrm>
            <a:off x="428625" y="2357438"/>
            <a:ext cx="8229600" cy="3000375"/>
          </a:xfrm>
        </p:spPr>
        <p:txBody>
          <a:bodyPr/>
          <a:lstStyle/>
          <a:p>
            <a:pPr eaLnBrk="1" hangingPunct="1">
              <a:buFont typeface="Wingdings" pitchFamily="2" charset="2"/>
              <a:buNone/>
              <a:defRPr/>
            </a:pPr>
            <a:endParaRPr lang="es-ES" sz="2000" dirty="0" smtClean="0"/>
          </a:p>
          <a:p>
            <a:pPr algn="just" eaLnBrk="1" hangingPunct="1">
              <a:buFont typeface="Wingdings" pitchFamily="2" charset="2"/>
              <a:buChar char="ü"/>
              <a:defRPr/>
            </a:pPr>
            <a:r>
              <a:rPr lang="es-EC" sz="2000" dirty="0" smtClean="0"/>
              <a:t>En el mercado nacional n</a:t>
            </a:r>
            <a:r>
              <a:rPr lang="es-ES" sz="2000" dirty="0" smtClean="0"/>
              <a:t>o existe un producto  con las características necesarias para prevenir el SMIS.</a:t>
            </a:r>
          </a:p>
          <a:p>
            <a:pPr algn="just" eaLnBrk="1" hangingPunct="1">
              <a:buFont typeface="Wingdings" pitchFamily="2" charset="2"/>
              <a:buNone/>
              <a:defRPr/>
            </a:pPr>
            <a:endParaRPr lang="es-ES" sz="2000" dirty="0" smtClean="0"/>
          </a:p>
          <a:p>
            <a:pPr algn="just" eaLnBrk="1" hangingPunct="1">
              <a:buFont typeface="Wingdings" pitchFamily="2" charset="2"/>
              <a:buChar char="ü"/>
              <a:defRPr/>
            </a:pPr>
            <a:r>
              <a:rPr lang="es-ES" sz="2000" dirty="0" smtClean="0"/>
              <a:t>Por esta razón es importante dar a conocer a las madres de familia la importancia que tiene la vida del bebé durante su primer año de nacido. </a:t>
            </a:r>
          </a:p>
          <a:p>
            <a:pPr algn="just" eaLnBrk="1" hangingPunct="1">
              <a:buFont typeface="Wingdings" pitchFamily="2" charset="2"/>
              <a:buChar char="ü"/>
              <a:defRPr/>
            </a:pPr>
            <a:endParaRPr lang="es-ES" sz="2000" dirty="0" smtClean="0"/>
          </a:p>
          <a:p>
            <a:pPr algn="just" eaLnBrk="1" hangingPunct="1">
              <a:buFont typeface="Wingdings" pitchFamily="2" charset="2"/>
              <a:buChar char="ü"/>
              <a:defRPr/>
            </a:pPr>
            <a:endParaRPr lang="es-ES" sz="2000" dirty="0" smtClean="0"/>
          </a:p>
          <a:p>
            <a:pPr algn="just" eaLnBrk="1" hangingPunct="1">
              <a:buFont typeface="Wingdings" pitchFamily="2" charset="2"/>
              <a:buChar char="ü"/>
              <a:defRPr/>
            </a:pPr>
            <a:endParaRPr lang="es-ES" sz="2000" dirty="0" smtClean="0"/>
          </a:p>
          <a:p>
            <a:pPr algn="just" eaLnBrk="1" hangingPunct="1">
              <a:buFont typeface="Wingdings" pitchFamily="2" charset="2"/>
              <a:buNone/>
              <a:defRPr/>
            </a:pPr>
            <a:endParaRPr lang="es-ES" sz="2000" dirty="0" smtClean="0"/>
          </a:p>
        </p:txBody>
      </p:sp>
      <p:cxnSp>
        <p:nvCxnSpPr>
          <p:cNvPr id="5" name="4 Conector recto"/>
          <p:cNvCxnSpPr/>
          <p:nvPr/>
        </p:nvCxnSpPr>
        <p:spPr>
          <a:xfrm rot="10800000" flipV="1">
            <a:off x="571500" y="1857375"/>
            <a:ext cx="80645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6" name="Picture 5" descr="angelcare"/>
          <p:cNvPicPr>
            <a:picLocks noChangeAspect="1" noChangeArrowheads="1"/>
          </p:cNvPicPr>
          <p:nvPr/>
        </p:nvPicPr>
        <p:blipFill>
          <a:blip r:embed="rId2"/>
          <a:srcRect/>
          <a:stretch>
            <a:fillRect/>
          </a:stretch>
        </p:blipFill>
        <p:spPr bwMode="auto">
          <a:xfrm>
            <a:off x="7358063" y="214313"/>
            <a:ext cx="1368425" cy="1320800"/>
          </a:xfrm>
          <a:prstGeom prst="rect">
            <a:avLst/>
          </a:prstGeom>
          <a:noFill/>
          <a:effectLst>
            <a:outerShdw dist="35921" dir="2700000" algn="ctr" rotWithShape="0">
              <a:srgbClr val="66FF99">
                <a:alpha val="5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625" y="428625"/>
            <a:ext cx="6400800" cy="1139825"/>
          </a:xfrm>
        </p:spPr>
        <p:txBody>
          <a:bodyPr/>
          <a:lstStyle/>
          <a:p>
            <a:pPr eaLnBrk="1" hangingPunct="1">
              <a:defRPr/>
            </a:pPr>
            <a:r>
              <a:rPr lang="es-ES" sz="3600" dirty="0" smtClean="0">
                <a:solidFill>
                  <a:srgbClr val="66FF99"/>
                </a:solidFill>
              </a:rPr>
              <a:t>Metodología</a:t>
            </a:r>
          </a:p>
        </p:txBody>
      </p:sp>
      <p:cxnSp>
        <p:nvCxnSpPr>
          <p:cNvPr id="5" name="4 Conector recto"/>
          <p:cNvCxnSpPr/>
          <p:nvPr/>
        </p:nvCxnSpPr>
        <p:spPr>
          <a:xfrm rot="10800000" flipV="1">
            <a:off x="571500" y="1428750"/>
            <a:ext cx="80645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6" name="Picture 5" descr="angelcare"/>
          <p:cNvPicPr>
            <a:picLocks noChangeAspect="1" noChangeArrowheads="1"/>
          </p:cNvPicPr>
          <p:nvPr/>
        </p:nvPicPr>
        <p:blipFill>
          <a:blip r:embed="rId2"/>
          <a:srcRect/>
          <a:stretch>
            <a:fillRect/>
          </a:stretch>
        </p:blipFill>
        <p:spPr bwMode="auto">
          <a:xfrm>
            <a:off x="7429500" y="214313"/>
            <a:ext cx="1154113" cy="1114425"/>
          </a:xfrm>
          <a:prstGeom prst="rect">
            <a:avLst/>
          </a:prstGeom>
          <a:noFill/>
          <a:effectLst>
            <a:outerShdw dist="35921" dir="2700000" algn="ctr" rotWithShape="0">
              <a:srgbClr val="66FF99">
                <a:alpha val="50000"/>
              </a:srgbClr>
            </a:outerShdw>
          </a:effectLst>
        </p:spPr>
      </p:pic>
      <p:sp>
        <p:nvSpPr>
          <p:cNvPr id="7" name="6 CuadroTexto"/>
          <p:cNvSpPr txBox="1"/>
          <p:nvPr/>
        </p:nvSpPr>
        <p:spPr>
          <a:xfrm>
            <a:off x="500063" y="1500188"/>
            <a:ext cx="8286750" cy="1016000"/>
          </a:xfrm>
          <a:prstGeom prst="rect">
            <a:avLst/>
          </a:prstGeom>
          <a:noFill/>
        </p:spPr>
        <p:txBody>
          <a:bodyPr>
            <a:spAutoFit/>
          </a:bodyPr>
          <a:lstStyle/>
          <a:p>
            <a:pPr>
              <a:defRPr/>
            </a:pPr>
            <a:r>
              <a:rPr lang="es-ES" sz="2000" dirty="0">
                <a:effectLst>
                  <a:outerShdw blurRad="38100" dist="38100" dir="2700000" algn="tl">
                    <a:srgbClr val="000000"/>
                  </a:outerShdw>
                </a:effectLst>
                <a:latin typeface="+mn-lt"/>
              </a:rPr>
              <a:t>La metodología a utilizar en este proyecto de inversión es la siguiente:</a:t>
            </a:r>
          </a:p>
          <a:p>
            <a:pPr>
              <a:defRPr/>
            </a:pPr>
            <a:endParaRPr lang="es-ES" sz="2000" dirty="0">
              <a:effectLst>
                <a:outerShdw blurRad="38100" dist="38100" dir="2700000" algn="tl">
                  <a:srgbClr val="000000"/>
                </a:outerShdw>
              </a:effectLst>
              <a:latin typeface="+mn-lt"/>
            </a:endParaRPr>
          </a:p>
          <a:p>
            <a:pPr>
              <a:defRPr/>
            </a:pPr>
            <a:r>
              <a:rPr lang="es-ES" sz="2000" dirty="0">
                <a:effectLst>
                  <a:outerShdw blurRad="38100" dist="38100" dir="2700000" algn="tl">
                    <a:srgbClr val="000000"/>
                  </a:outerShdw>
                </a:effectLst>
                <a:latin typeface="+mn-lt"/>
              </a:rPr>
              <a:t> </a:t>
            </a:r>
          </a:p>
        </p:txBody>
      </p:sp>
      <p:graphicFrame>
        <p:nvGraphicFramePr>
          <p:cNvPr id="8" name="7 Diagrama"/>
          <p:cNvGraphicFramePr/>
          <p:nvPr/>
        </p:nvGraphicFramePr>
        <p:xfrm>
          <a:off x="285720" y="2000240"/>
          <a:ext cx="8643966" cy="4500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p>
        </p:txBody>
      </p:sp>
      <p:pic>
        <p:nvPicPr>
          <p:cNvPr id="7174" name="Picture 6"/>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571875" y="3929063"/>
            <a:ext cx="2395538" cy="500062"/>
          </a:xfrm>
          <a:prstGeom prst="rect">
            <a:avLst/>
          </a:prstGeom>
        </p:spPr>
        <p:style>
          <a:lnRef idx="2">
            <a:schemeClr val="accent1"/>
          </a:lnRef>
          <a:fillRef idx="1">
            <a:schemeClr val="lt1"/>
          </a:fillRef>
          <a:effectRef idx="0">
            <a:schemeClr val="accent1"/>
          </a:effectRef>
          <a:fontRef idx="minor">
            <a:schemeClr val="dk1"/>
          </a:fontRef>
        </p:style>
      </p:pic>
      <p:sp>
        <p:nvSpPr>
          <p:cNvPr id="8201"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S"/>
          </a:p>
        </p:txBody>
      </p:sp>
      <p:sp>
        <p:nvSpPr>
          <p:cNvPr id="8202" name="Rectangle 10"/>
          <p:cNvSpPr>
            <a:spLocks noChangeArrowheads="1"/>
          </p:cNvSpPr>
          <p:nvPr/>
        </p:nvSpPr>
        <p:spPr bwMode="auto">
          <a:xfrm>
            <a:off x="0" y="638175"/>
            <a:ext cx="9144000" cy="0"/>
          </a:xfrm>
          <a:prstGeom prst="rect">
            <a:avLst/>
          </a:prstGeom>
          <a:noFill/>
          <a:ln w="9525">
            <a:noFill/>
            <a:miter lim="800000"/>
            <a:headEnd/>
            <a:tailEnd/>
          </a:ln>
        </p:spPr>
        <p:txBody>
          <a:bodyPr wrap="none" anchor="ctr">
            <a:spAutoFit/>
          </a:bodyPr>
          <a:lstStyle/>
          <a:p>
            <a:pPr eaLnBrk="0" hangingPunct="0"/>
            <a:endParaRPr lang="es-ES"/>
          </a:p>
        </p:txBody>
      </p:sp>
      <p:pic>
        <p:nvPicPr>
          <p:cNvPr id="7176" name="Picture 8"/>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071938" y="4500563"/>
            <a:ext cx="1000125" cy="246062"/>
          </a:xfrm>
          <a:prstGeom prst="rect">
            <a:avLst/>
          </a:prstGeom>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Objetivo General y Objetivos Específicos</a:t>
            </a:r>
          </a:p>
        </p:txBody>
      </p:sp>
      <p:sp>
        <p:nvSpPr>
          <p:cNvPr id="14339" name="Rectangle 3"/>
          <p:cNvSpPr>
            <a:spLocks noGrp="1" noChangeArrowheads="1"/>
          </p:cNvSpPr>
          <p:nvPr>
            <p:ph type="body" idx="1"/>
          </p:nvPr>
        </p:nvSpPr>
        <p:spPr>
          <a:xfrm>
            <a:off x="500063" y="2143125"/>
            <a:ext cx="8229600" cy="4143375"/>
          </a:xfrm>
        </p:spPr>
        <p:txBody>
          <a:bodyPr/>
          <a:lstStyle/>
          <a:p>
            <a:pPr marL="0" indent="0" eaLnBrk="1" hangingPunct="1">
              <a:lnSpc>
                <a:spcPct val="80000"/>
              </a:lnSpc>
              <a:buFont typeface="Wingdings" pitchFamily="2" charset="2"/>
              <a:buNone/>
              <a:defRPr/>
            </a:pPr>
            <a:r>
              <a:rPr lang="es-ES" sz="2800" b="1" dirty="0" smtClean="0">
                <a:solidFill>
                  <a:srgbClr val="CC6600"/>
                </a:solidFill>
              </a:rPr>
              <a:t>Objetivo General:</a:t>
            </a:r>
          </a:p>
          <a:p>
            <a:pPr eaLnBrk="1" hangingPunct="1">
              <a:buFont typeface="Wingdings" pitchFamily="2" charset="2"/>
              <a:buChar char="ü"/>
              <a:defRPr/>
            </a:pPr>
            <a:r>
              <a:rPr lang="es-EC" sz="2000" dirty="0" smtClean="0"/>
              <a:t>Disminuir el porcentaje de bebés muertos por causa del Síndrome de Muerte Súbita Infantil (SMIS).</a:t>
            </a:r>
          </a:p>
          <a:p>
            <a:pPr eaLnBrk="1" hangingPunct="1">
              <a:buFont typeface="Wingdings" pitchFamily="2" charset="2"/>
              <a:buChar char="ü"/>
              <a:defRPr/>
            </a:pPr>
            <a:endParaRPr lang="es-ES" sz="2000" dirty="0" smtClean="0"/>
          </a:p>
          <a:p>
            <a:pPr marL="0" indent="0" eaLnBrk="1" hangingPunct="1">
              <a:lnSpc>
                <a:spcPct val="80000"/>
              </a:lnSpc>
              <a:buFont typeface="Wingdings" pitchFamily="2" charset="2"/>
              <a:buNone/>
              <a:defRPr/>
            </a:pPr>
            <a:r>
              <a:rPr lang="es-ES" sz="2800" b="1" dirty="0" smtClean="0">
                <a:solidFill>
                  <a:srgbClr val="CC6600"/>
                </a:solidFill>
              </a:rPr>
              <a:t>Objetivos Específicos:</a:t>
            </a:r>
          </a:p>
          <a:p>
            <a:pPr eaLnBrk="1" hangingPunct="1">
              <a:buFont typeface="Wingdings" pitchFamily="2" charset="2"/>
              <a:buChar char="ü"/>
              <a:defRPr/>
            </a:pPr>
            <a:r>
              <a:rPr lang="es-EC" sz="2000" dirty="0" smtClean="0"/>
              <a:t>Explicar en qué consiste el Síndrome de Muerte Súbita Infantil.</a:t>
            </a:r>
          </a:p>
          <a:p>
            <a:pPr eaLnBrk="1" hangingPunct="1">
              <a:buFont typeface="Wingdings" pitchFamily="2" charset="2"/>
              <a:buChar char="ü"/>
              <a:defRPr/>
            </a:pPr>
            <a:r>
              <a:rPr lang="es-EC" sz="2000" dirty="0" smtClean="0"/>
              <a:t>Escoger la ubicación estratégica del proyecto.</a:t>
            </a:r>
          </a:p>
          <a:p>
            <a:pPr eaLnBrk="1" hangingPunct="1">
              <a:buFont typeface="Wingdings" pitchFamily="2" charset="2"/>
              <a:buChar char="ü"/>
              <a:defRPr/>
            </a:pPr>
            <a:r>
              <a:rPr lang="es-EC" sz="2000" dirty="0" smtClean="0"/>
              <a:t>Hacer el estudio de mercado de nuestro producto.</a:t>
            </a:r>
          </a:p>
          <a:p>
            <a:pPr eaLnBrk="1" hangingPunct="1">
              <a:buFont typeface="Wingdings" pitchFamily="2" charset="2"/>
              <a:buChar char="ü"/>
              <a:defRPr/>
            </a:pPr>
            <a:r>
              <a:rPr lang="es-EC" sz="2000" dirty="0" smtClean="0"/>
              <a:t>Determinar la factibilidad financiera y social de sacar al mercado local este producto.</a:t>
            </a:r>
            <a:endParaRPr lang="es-ES" sz="2000" dirty="0" smtClean="0"/>
          </a:p>
          <a:p>
            <a:pPr eaLnBrk="1" hangingPunct="1">
              <a:buFont typeface="Wingdings" pitchFamily="2" charset="2"/>
              <a:buChar char="ü"/>
              <a:defRPr/>
            </a:pPr>
            <a:endParaRPr lang="es-ES" sz="2000" dirty="0" smtClean="0"/>
          </a:p>
          <a:p>
            <a:pPr eaLnBrk="1" hangingPunct="1">
              <a:buFont typeface="Wingdings" pitchFamily="2" charset="2"/>
              <a:buChar char="ü"/>
              <a:defRPr/>
            </a:pPr>
            <a:endParaRPr lang="es-EC" sz="2000" dirty="0" smtClean="0"/>
          </a:p>
          <a:p>
            <a:pPr eaLnBrk="1" hangingPunct="1">
              <a:buFont typeface="Wingdings" pitchFamily="2" charset="2"/>
              <a:buChar char="ü"/>
              <a:defRPr/>
            </a:pPr>
            <a:endParaRPr lang="es-ES" sz="2000" dirty="0" smtClean="0"/>
          </a:p>
          <a:p>
            <a:pPr eaLnBrk="1" hangingPunct="1">
              <a:buFont typeface="Wingdings" pitchFamily="2" charset="2"/>
              <a:buChar char="ü"/>
              <a:defRPr/>
            </a:pPr>
            <a:endParaRPr lang="es-ES" dirty="0" smtClean="0"/>
          </a:p>
        </p:txBody>
      </p:sp>
      <p:cxnSp>
        <p:nvCxnSpPr>
          <p:cNvPr id="4" name="3 Conector recto"/>
          <p:cNvCxnSpPr/>
          <p:nvPr/>
        </p:nvCxnSpPr>
        <p:spPr>
          <a:xfrm rot="10800000" flipV="1">
            <a:off x="611188" y="1773238"/>
            <a:ext cx="80645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14341" name="Picture 5" descr="angelcare"/>
          <p:cNvPicPr>
            <a:picLocks noChangeAspect="1" noChangeArrowheads="1"/>
          </p:cNvPicPr>
          <p:nvPr/>
        </p:nvPicPr>
        <p:blipFill>
          <a:blip r:embed="rId2"/>
          <a:srcRect/>
          <a:stretch>
            <a:fillRect/>
          </a:stretch>
        </p:blipFill>
        <p:spPr bwMode="auto">
          <a:xfrm>
            <a:off x="7164388" y="333375"/>
            <a:ext cx="1368425" cy="1320800"/>
          </a:xfrm>
          <a:prstGeom prst="rect">
            <a:avLst/>
          </a:prstGeom>
          <a:noFill/>
          <a:effectLst>
            <a:outerShdw dist="35921" dir="2700000" algn="ctr" rotWithShape="0">
              <a:srgbClr val="66FF99">
                <a:alpha val="50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429500"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2800" dirty="0" smtClean="0">
                <a:solidFill>
                  <a:srgbClr val="66FF99"/>
                </a:solidFill>
              </a:rPr>
              <a:t>Proceso de Importación del intercomunicador Angelcare AC301</a:t>
            </a:r>
          </a:p>
        </p:txBody>
      </p:sp>
      <p:graphicFrame>
        <p:nvGraphicFramePr>
          <p:cNvPr id="7" name="6 Diagrama"/>
          <p:cNvGraphicFramePr/>
          <p:nvPr/>
        </p:nvGraphicFramePr>
        <p:xfrm>
          <a:off x="571472" y="1857364"/>
          <a:ext cx="8143932" cy="2428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7 Diagrama"/>
          <p:cNvGraphicFramePr/>
          <p:nvPr/>
        </p:nvGraphicFramePr>
        <p:xfrm>
          <a:off x="2071670" y="4572008"/>
          <a:ext cx="5524496" cy="19208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429500"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Resultados de la Encuesta</a:t>
            </a:r>
          </a:p>
        </p:txBody>
      </p:sp>
      <p:sp>
        <p:nvSpPr>
          <p:cNvPr id="7" name="6 Rectángulo"/>
          <p:cNvSpPr/>
          <p:nvPr/>
        </p:nvSpPr>
        <p:spPr>
          <a:xfrm>
            <a:off x="714375" y="1928813"/>
            <a:ext cx="3281363" cy="436562"/>
          </a:xfrm>
          <a:prstGeom prst="rect">
            <a:avLst/>
          </a:prstGeom>
        </p:spPr>
        <p:txBody>
          <a:bodyPr wrap="none">
            <a:spAutoFit/>
          </a:bodyPr>
          <a:lstStyle/>
          <a:p>
            <a:pPr>
              <a:lnSpc>
                <a:spcPct val="80000"/>
              </a:lnSpc>
              <a:defRPr/>
            </a:pPr>
            <a:r>
              <a:rPr lang="es-ES" sz="2800" b="1" dirty="0">
                <a:solidFill>
                  <a:srgbClr val="CC6600"/>
                </a:solidFill>
                <a:effectLst>
                  <a:outerShdw blurRad="38100" dist="38100" dir="2700000" algn="tl">
                    <a:srgbClr val="000000"/>
                  </a:outerShdw>
                </a:effectLst>
                <a:latin typeface="+mn-lt"/>
              </a:rPr>
              <a:t>Nivel de Ingresos:</a:t>
            </a:r>
          </a:p>
        </p:txBody>
      </p:sp>
      <p:sp>
        <p:nvSpPr>
          <p:cNvPr id="11270" name="7 Rectángulo"/>
          <p:cNvSpPr>
            <a:spLocks noChangeArrowheads="1"/>
          </p:cNvSpPr>
          <p:nvPr/>
        </p:nvSpPr>
        <p:spPr bwMode="auto">
          <a:xfrm>
            <a:off x="714375" y="2428875"/>
            <a:ext cx="7361238" cy="461963"/>
          </a:xfrm>
          <a:prstGeom prst="rect">
            <a:avLst/>
          </a:prstGeom>
          <a:noFill/>
          <a:ln w="9525">
            <a:noFill/>
            <a:miter lim="800000"/>
            <a:headEnd/>
            <a:tailEnd/>
          </a:ln>
        </p:spPr>
        <p:txBody>
          <a:bodyPr wrap="none">
            <a:spAutoFit/>
          </a:bodyPr>
          <a:lstStyle/>
          <a:p>
            <a:r>
              <a:rPr lang="es-EC" sz="2400"/>
              <a:t>Conocer el nivel adquisitivo de los posibles clientes. </a:t>
            </a:r>
            <a:endParaRPr lang="es-ES" sz="2400"/>
          </a:p>
        </p:txBody>
      </p:sp>
      <p:graphicFrame>
        <p:nvGraphicFramePr>
          <p:cNvPr id="10" name="9 Gráfico"/>
          <p:cNvGraphicFramePr/>
          <p:nvPr/>
        </p:nvGraphicFramePr>
        <p:xfrm>
          <a:off x="1428728" y="3071810"/>
          <a:ext cx="5214974" cy="30003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ngelcare"/>
          <p:cNvPicPr>
            <a:picLocks noChangeAspect="1" noChangeArrowheads="1"/>
          </p:cNvPicPr>
          <p:nvPr/>
        </p:nvPicPr>
        <p:blipFill>
          <a:blip r:embed="rId2"/>
          <a:srcRect/>
          <a:stretch>
            <a:fillRect/>
          </a:stretch>
        </p:blipFill>
        <p:spPr bwMode="auto">
          <a:xfrm>
            <a:off x="7429500" y="214313"/>
            <a:ext cx="1368425" cy="1320800"/>
          </a:xfrm>
          <a:prstGeom prst="rect">
            <a:avLst/>
          </a:prstGeom>
          <a:noFill/>
          <a:effectLst>
            <a:outerShdw dist="35921" dir="2700000" algn="ctr" rotWithShape="0">
              <a:srgbClr val="66FF99">
                <a:alpha val="50000"/>
              </a:srgbClr>
            </a:outerShdw>
          </a:effectLst>
        </p:spPr>
      </p:pic>
      <p:cxnSp>
        <p:nvCxnSpPr>
          <p:cNvPr id="5" name="4 Conector recto"/>
          <p:cNvCxnSpPr/>
          <p:nvPr/>
        </p:nvCxnSpPr>
        <p:spPr>
          <a:xfrm rot="10800000" flipV="1">
            <a:off x="642938" y="1714500"/>
            <a:ext cx="80645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 name="Rectangle 2"/>
          <p:cNvSpPr>
            <a:spLocks noGrp="1" noChangeArrowheads="1"/>
          </p:cNvSpPr>
          <p:nvPr>
            <p:ph type="title"/>
          </p:nvPr>
        </p:nvSpPr>
        <p:spPr>
          <a:xfrm>
            <a:off x="457200" y="277813"/>
            <a:ext cx="6346825" cy="1139825"/>
          </a:xfrm>
        </p:spPr>
        <p:txBody>
          <a:bodyPr/>
          <a:lstStyle/>
          <a:p>
            <a:pPr eaLnBrk="1" hangingPunct="1">
              <a:defRPr/>
            </a:pPr>
            <a:r>
              <a:rPr lang="es-ES" sz="3600" dirty="0" smtClean="0">
                <a:solidFill>
                  <a:srgbClr val="66FF99"/>
                </a:solidFill>
              </a:rPr>
              <a:t>Resultados de la Encuesta</a:t>
            </a:r>
          </a:p>
        </p:txBody>
      </p:sp>
      <p:sp>
        <p:nvSpPr>
          <p:cNvPr id="7" name="6 Rectángulo"/>
          <p:cNvSpPr/>
          <p:nvPr/>
        </p:nvSpPr>
        <p:spPr>
          <a:xfrm>
            <a:off x="714375" y="1928813"/>
            <a:ext cx="2339975" cy="433387"/>
          </a:xfrm>
          <a:prstGeom prst="rect">
            <a:avLst/>
          </a:prstGeom>
        </p:spPr>
        <p:txBody>
          <a:bodyPr wrap="none">
            <a:spAutoFit/>
          </a:bodyPr>
          <a:lstStyle/>
          <a:p>
            <a:pPr>
              <a:lnSpc>
                <a:spcPct val="80000"/>
              </a:lnSpc>
            </a:pPr>
            <a:r>
              <a:rPr lang="es-ES" sz="2800" b="1">
                <a:solidFill>
                  <a:srgbClr val="CC6600"/>
                </a:solidFill>
                <a:effectLst>
                  <a:outerShdw blurRad="38100" dist="38100" dir="2700000" algn="tl">
                    <a:srgbClr val="000000"/>
                  </a:outerShdw>
                </a:effectLst>
              </a:rPr>
              <a:t>Estado Civil:</a:t>
            </a:r>
          </a:p>
        </p:txBody>
      </p:sp>
      <p:sp>
        <p:nvSpPr>
          <p:cNvPr id="12294" name="7 Rectángulo"/>
          <p:cNvSpPr>
            <a:spLocks noChangeArrowheads="1"/>
          </p:cNvSpPr>
          <p:nvPr/>
        </p:nvSpPr>
        <p:spPr bwMode="auto">
          <a:xfrm>
            <a:off x="785813" y="2428875"/>
            <a:ext cx="7786687" cy="830263"/>
          </a:xfrm>
          <a:prstGeom prst="rect">
            <a:avLst/>
          </a:prstGeom>
          <a:noFill/>
          <a:ln w="9525">
            <a:noFill/>
            <a:miter lim="800000"/>
            <a:headEnd/>
            <a:tailEnd/>
          </a:ln>
        </p:spPr>
        <p:txBody>
          <a:bodyPr>
            <a:spAutoFit/>
          </a:bodyPr>
          <a:lstStyle/>
          <a:p>
            <a:r>
              <a:rPr lang="es-EC" sz="2400"/>
              <a:t>Conocer el grupo de madres de familia que estarían dispuestas a adquirir el producto. </a:t>
            </a:r>
            <a:endParaRPr lang="es-ES" sz="2400"/>
          </a:p>
        </p:txBody>
      </p:sp>
      <p:graphicFrame>
        <p:nvGraphicFramePr>
          <p:cNvPr id="9" name="8 Gráfico"/>
          <p:cNvGraphicFramePr/>
          <p:nvPr/>
        </p:nvGraphicFramePr>
        <p:xfrm>
          <a:off x="2143108" y="3429000"/>
          <a:ext cx="4572032" cy="278608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nda">
  <a:themeElements>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Onda">
      <a:majorFont>
        <a:latin typeface="Arial"/>
        <a:ea typeface=""/>
        <a:cs typeface=""/>
      </a:majorFont>
      <a:minorFont>
        <a:latin typeface="Arial"/>
        <a:ea typeface=""/>
        <a:cs typeface=""/>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933</TotalTime>
  <Words>1966</Words>
  <Application>Microsoft Office PowerPoint</Application>
  <PresentationFormat>Presentación en pantalla (4:3)</PresentationFormat>
  <Paragraphs>643</Paragraphs>
  <Slides>24</Slides>
  <Notes>2</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24</vt:i4>
      </vt:variant>
    </vt:vector>
  </HeadingPairs>
  <TitlesOfParts>
    <vt:vector size="30" baseType="lpstr">
      <vt:lpstr>Arial</vt:lpstr>
      <vt:lpstr>Wingdings</vt:lpstr>
      <vt:lpstr>Calibri</vt:lpstr>
      <vt:lpstr>Times New Roman</vt:lpstr>
      <vt:lpstr>Onda</vt:lpstr>
      <vt:lpstr>Microsoft Editor de ecuaciones 3.0</vt:lpstr>
      <vt:lpstr>“Proyecto de Inversión para prevenir el Síndrome de Muerte Infantil Súbita (SMIS) a través de la importación y comercialización de un detector de respiración”</vt:lpstr>
      <vt:lpstr>Intercomunicador Angelcare AC301</vt:lpstr>
      <vt:lpstr>Descripción del Problema</vt:lpstr>
      <vt:lpstr>Justificación</vt:lpstr>
      <vt:lpstr>Metodología</vt:lpstr>
      <vt:lpstr>Objetivo General y Objetivos Específicos</vt:lpstr>
      <vt:lpstr>Proceso de Importación del intercomunicador Angelcare AC301</vt:lpstr>
      <vt:lpstr>Resultados de la Encuesta</vt:lpstr>
      <vt:lpstr>Resultados de la Encuesta</vt:lpstr>
      <vt:lpstr>Resultados de la Encuesta</vt:lpstr>
      <vt:lpstr>Resultados de la Encuesta</vt:lpstr>
      <vt:lpstr>Resultados de la Encuesta</vt:lpstr>
      <vt:lpstr>Determinación de la demanda potencial</vt:lpstr>
      <vt:lpstr>Determinación de las inversiones</vt:lpstr>
      <vt:lpstr>Costos Variables</vt:lpstr>
      <vt:lpstr>Costos Variables</vt:lpstr>
      <vt:lpstr>Diapositiva 17</vt:lpstr>
      <vt:lpstr>Diapositiva 18</vt:lpstr>
      <vt:lpstr>Diapositiva 19</vt:lpstr>
      <vt:lpstr>Diapositiva 20</vt:lpstr>
      <vt:lpstr>Diapositiva 21</vt:lpstr>
      <vt:lpstr>Diapositiva 22</vt:lpstr>
      <vt:lpstr>Diapositiva 23</vt:lpstr>
      <vt:lpstr>Diapositiva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Ing. Lucas Mieles</dc:creator>
  <cp:lastModifiedBy>Administrador</cp:lastModifiedBy>
  <cp:revision>115</cp:revision>
  <dcterms:created xsi:type="dcterms:W3CDTF">2009-02-23T15:43:37Z</dcterms:created>
  <dcterms:modified xsi:type="dcterms:W3CDTF">2009-11-09T18:33:12Z</dcterms:modified>
</cp:coreProperties>
</file>