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9.xml" ContentType="application/vnd.openxmlformats-officedocument.drawingml.char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charts/chart6.xml" ContentType="application/vnd.openxmlformats-officedocument.drawingml.chart+xml"/>
  <Default Extension="vml" ContentType="application/vnd.openxmlformats-officedocument.vmlDrawing"/>
  <Override PartName="/ppt/charts/chart7.xml" ContentType="application/vnd.openxmlformats-officedocument.drawingml.chart+xml"/>
  <Override PartName="/ppt/charts/chart10.xml" ContentType="application/vnd.openxmlformats-officedocument.drawingml.chart+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diagrams/colors2.xml" ContentType="application/vnd.openxmlformats-officedocument.drawingml.diagramColors+xml"/>
  <Override PartName="/ppt/notesSlides/notesSlide1.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charts/chart8.xml" ContentType="application/vnd.openxmlformats-officedocument.drawingml.char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26"/>
  </p:notesMasterIdLst>
  <p:sldIdLst>
    <p:sldId id="256" r:id="rId2"/>
    <p:sldId id="258" r:id="rId3"/>
    <p:sldId id="259" r:id="rId4"/>
    <p:sldId id="260" r:id="rId5"/>
    <p:sldId id="261" r:id="rId6"/>
    <p:sldId id="257" r:id="rId7"/>
    <p:sldId id="263" r:id="rId8"/>
    <p:sldId id="262" r:id="rId9"/>
    <p:sldId id="264" r:id="rId10"/>
    <p:sldId id="276" r:id="rId11"/>
    <p:sldId id="277" r:id="rId12"/>
    <p:sldId id="278" r:id="rId13"/>
    <p:sldId id="267" r:id="rId14"/>
    <p:sldId id="268" r:id="rId15"/>
    <p:sldId id="269" r:id="rId16"/>
    <p:sldId id="270" r:id="rId17"/>
    <p:sldId id="272" r:id="rId18"/>
    <p:sldId id="273" r:id="rId19"/>
    <p:sldId id="274" r:id="rId20"/>
    <p:sldId id="279" r:id="rId21"/>
    <p:sldId id="282" r:id="rId22"/>
    <p:sldId id="283" r:id="rId23"/>
    <p:sldId id="275" r:id="rId24"/>
    <p:sldId id="284" r:id="rId25"/>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6600"/>
    <a:srgbClr val="66FF99"/>
  </p:clrMru>
</p:presentationPr>
</file>

<file path=ppt/tableStyles.xml><?xml version="1.0" encoding="utf-8"?>
<a:tblStyleLst xmlns:a="http://schemas.openxmlformats.org/drawingml/2006/main" def="{5C22544A-7EE6-4342-B048-85BDC9FD1C3A}">
  <a:tblStyle styleId="{72833802-FEF1-4C79-8D5D-14CF1EAF98D9}" styleName="Estilo claro 2 - Acento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1FECB4D8-DB02-4DC6-A0A2-4F2EBAE1DC90}" styleName="Estilo medio 1 - Énfasis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97" autoAdjust="0"/>
    <p:restoredTop sz="86342" autoAdjust="0"/>
  </p:normalViewPr>
  <p:slideViewPr>
    <p:cSldViewPr>
      <p:cViewPr varScale="1">
        <p:scale>
          <a:sx n="65" d="100"/>
          <a:sy n="65" d="100"/>
        </p:scale>
        <p:origin x="-570" y="-102"/>
      </p:cViewPr>
      <p:guideLst>
        <p:guide orient="horz" pos="2160"/>
        <p:guide pos="2880"/>
      </p:guideLst>
    </p:cSldViewPr>
  </p:slideViewPr>
  <p:outlineViewPr>
    <p:cViewPr>
      <p:scale>
        <a:sx n="33" d="100"/>
        <a:sy n="33" d="100"/>
      </p:scale>
      <p:origin x="258" y="49206"/>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Documents%20and%20Settings\Yadira\Escritorio\AVANCES%20TESIS%20DICIEMBRE\ANEXOS%20ENCUESTAS.xlsx" TargetMode="External"/></Relationships>
</file>

<file path=ppt/charts/_rels/chart10.xml.rels><?xml version="1.0" encoding="UTF-8" standalone="yes"?>
<Relationships xmlns="http://schemas.openxmlformats.org/package/2006/relationships"><Relationship Id="rId1" Type="http://schemas.openxmlformats.org/officeDocument/2006/relationships/oleObject" Target="file:///C:\Documents%20and%20Settings\usuario\Mis%20documentos\Carissa\Proyecto%20de%20Graduaci&#243;n\Flujo%20de%20caja.xls"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Yadira\Escritorio\AVANCES%20TESIS%20DICIEMBRE\ANEXOS%20ENCUESTA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Yadira\Escritorio\AVANCES%20TESIS%20DICIEMBRE\ANEXOS%20ENCUESTA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Yadira\Escritorio\AVANCES%20TESIS%20DICIEMBRE\ANEXOS%20ENCUESTAS.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C:\Documents%20and%20Settings\Yadira\Escritorio\AVANCES%20TESIS%20DICIEMBRE\ANEXOS%20ENCUESTAS.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C:\Documents%20and%20Settings\Yadira\Escritorio\AVANCES%20TESIS%20DICIEMBRE\ANEXOS%20ENCUESTAS.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C:\Documents%20and%20Settings\usuario\Mis%20documentos\Carissa\Proyecto%20de%20Graduaci&#243;n\Flujo%20de%20caja.xls"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C:\Documents%20and%20Settings\usuario\Mis%20documentos\Carissa\Proyecto%20de%20Graduaci&#243;n\Flujo%20de%20caja.xls"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C:\Documents%20and%20Settings\usuario\Mis%20documentos\Carissa\Proyecto%20de%20Graduaci&#243;n\Flujo%20de%20caja.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s-ES"/>
  <c:roundedCorners val="1"/>
  <c:style val="26"/>
  <c:chart>
    <c:title>
      <c:tx>
        <c:rich>
          <a:bodyPr/>
          <a:lstStyle/>
          <a:p>
            <a:pPr>
              <a:defRPr/>
            </a:pPr>
            <a:r>
              <a:rPr lang="es-ES" sz="1200"/>
              <a:t>Nivel de Ingresos</a:t>
            </a:r>
          </a:p>
        </c:rich>
      </c:tx>
      <c:layout/>
    </c:title>
    <c:plotArea>
      <c:layout/>
      <c:pieChart>
        <c:varyColors val="1"/>
        <c:ser>
          <c:idx val="0"/>
          <c:order val="0"/>
          <c:dLbls>
            <c:showPercent val="1"/>
          </c:dLbls>
          <c:cat>
            <c:strRef>
              <c:f>'pregunta 0'!$C$36:$C$40</c:f>
              <c:strCache>
                <c:ptCount val="5"/>
                <c:pt idx="0">
                  <c:v>100-500</c:v>
                </c:pt>
                <c:pt idx="1">
                  <c:v>501-1000</c:v>
                </c:pt>
                <c:pt idx="2">
                  <c:v>1001-1500</c:v>
                </c:pt>
                <c:pt idx="3">
                  <c:v>1501-2000</c:v>
                </c:pt>
                <c:pt idx="4">
                  <c:v>mas de 2000</c:v>
                </c:pt>
              </c:strCache>
            </c:strRef>
          </c:cat>
          <c:val>
            <c:numRef>
              <c:f>'pregunta 0'!$D$36:$D$40</c:f>
              <c:numCache>
                <c:formatCode>#,##0.00</c:formatCode>
                <c:ptCount val="5"/>
                <c:pt idx="0">
                  <c:v>195</c:v>
                </c:pt>
                <c:pt idx="1">
                  <c:v>142</c:v>
                </c:pt>
                <c:pt idx="2">
                  <c:v>49</c:v>
                </c:pt>
                <c:pt idx="3">
                  <c:v>11</c:v>
                </c:pt>
                <c:pt idx="4">
                  <c:v>3</c:v>
                </c:pt>
              </c:numCache>
            </c:numRef>
          </c:val>
        </c:ser>
        <c:dLbls>
          <c:showPercent val="1"/>
        </c:dLbls>
        <c:firstSliceAng val="0"/>
      </c:pieChart>
    </c:plotArea>
    <c:legend>
      <c:legendPos val="r"/>
      <c:layout/>
    </c:legend>
    <c:plotVisOnly val="1"/>
  </c:chart>
  <c:spPr>
    <a:ln w="25400"/>
  </c:spPr>
  <c:externalData r:id="rId1"/>
</c:chartSpace>
</file>

<file path=ppt/charts/chart10.xml><?xml version="1.0" encoding="utf-8"?>
<c:chartSpace xmlns:c="http://schemas.openxmlformats.org/drawingml/2006/chart" xmlns:a="http://schemas.openxmlformats.org/drawingml/2006/main" xmlns:r="http://schemas.openxmlformats.org/officeDocument/2006/relationships">
  <c:date1904 val="1"/>
  <c:lang val="es-ES"/>
  <c:style val="22"/>
  <c:chart>
    <c:title>
      <c:tx>
        <c:rich>
          <a:bodyPr/>
          <a:lstStyle/>
          <a:p>
            <a:pPr>
              <a:defRPr/>
            </a:pPr>
            <a:r>
              <a:rPr lang="en-US" sz="1500" dirty="0"/>
              <a:t>SENSIBILIDAD COSTO VARIABLE CONSIGNACIÓN PRODUCTO</a:t>
            </a:r>
          </a:p>
        </c:rich>
      </c:tx>
      <c:layout/>
    </c:title>
    <c:plotArea>
      <c:layout/>
      <c:scatterChart>
        <c:scatterStyle val="smoothMarker"/>
        <c:ser>
          <c:idx val="0"/>
          <c:order val="0"/>
          <c:tx>
            <c:strRef>
              <c:f>'Analisis sensibilidad CV2'!$D$14</c:f>
              <c:strCache>
                <c:ptCount val="1"/>
                <c:pt idx="0">
                  <c:v>VAN</c:v>
                </c:pt>
              </c:strCache>
            </c:strRef>
          </c:tx>
          <c:spPr>
            <a:ln w="57150">
              <a:solidFill>
                <a:srgbClr val="FFC000"/>
              </a:solidFill>
            </a:ln>
          </c:spPr>
          <c:marker>
            <c:symbol val="none"/>
          </c:marker>
          <c:xVal>
            <c:numRef>
              <c:f>'Analisis sensibilidad CV2'!$B$15:$B$28</c:f>
              <c:numCache>
                <c:formatCode>0%</c:formatCode>
                <c:ptCount val="14"/>
                <c:pt idx="0">
                  <c:v>-0.52167325982661372</c:v>
                </c:pt>
                <c:pt idx="1">
                  <c:v>-0.46856325225149387</c:v>
                </c:pt>
                <c:pt idx="2">
                  <c:v>-0.40947731672418158</c:v>
                </c:pt>
                <c:pt idx="3">
                  <c:v>-0.34391044524871656</c:v>
                </c:pt>
                <c:pt idx="4">
                  <c:v>-0.27102095783183244</c:v>
                </c:pt>
                <c:pt idx="5">
                  <c:v>-0.18996717448026279</c:v>
                </c:pt>
                <c:pt idx="6">
                  <c:v>-9.9991583200067291E-2</c:v>
                </c:pt>
                <c:pt idx="7">
                  <c:v>0</c:v>
                </c:pt>
                <c:pt idx="8">
                  <c:v>9.9991583200067291E-2</c:v>
                </c:pt>
                <c:pt idx="9">
                  <c:v>0.20999915832000673</c:v>
                </c:pt>
                <c:pt idx="10">
                  <c:v>0.33103274135173805</c:v>
                </c:pt>
                <c:pt idx="11">
                  <c:v>0.46410234828718111</c:v>
                </c:pt>
                <c:pt idx="12">
                  <c:v>0.61047049911623597</c:v>
                </c:pt>
                <c:pt idx="13">
                  <c:v>0.7715680498274553</c:v>
                </c:pt>
              </c:numCache>
            </c:numRef>
          </c:xVal>
          <c:yVal>
            <c:numRef>
              <c:f>'Analisis sensibilidad CV2'!$D$15:$D$28</c:f>
              <c:numCache>
                <c:formatCode>0.00</c:formatCode>
                <c:ptCount val="14"/>
                <c:pt idx="0">
                  <c:v>101007.78639525297</c:v>
                </c:pt>
                <c:pt idx="1">
                  <c:v>90538.38144420553</c:v>
                </c:pt>
                <c:pt idx="2">
                  <c:v>78890.961039077956</c:v>
                </c:pt>
                <c:pt idx="3">
                  <c:v>65965.974578117399</c:v>
                </c:pt>
                <c:pt idx="4">
                  <c:v>51597.504391734998</c:v>
                </c:pt>
                <c:pt idx="5">
                  <c:v>35619.632810342118</c:v>
                </c:pt>
                <c:pt idx="6">
                  <c:v>17883.033931308892</c:v>
                </c:pt>
                <c:pt idx="7">
                  <c:v>-1827.98521582996</c:v>
                </c:pt>
                <c:pt idx="8">
                  <c:v>-21539.004362968899</c:v>
                </c:pt>
                <c:pt idx="9">
                  <c:v>-43224.443778213383</c:v>
                </c:pt>
                <c:pt idx="10">
                  <c:v>-67083.404665069975</c:v>
                </c:pt>
                <c:pt idx="11">
                  <c:v>-93314.988227045207</c:v>
                </c:pt>
                <c:pt idx="12">
                  <c:v>-122168.07096852202</c:v>
                </c:pt>
                <c:pt idx="13">
                  <c:v>-153924.71292780107</c:v>
                </c:pt>
              </c:numCache>
            </c:numRef>
          </c:yVal>
          <c:smooth val="1"/>
        </c:ser>
        <c:axId val="66867584"/>
        <c:axId val="66869504"/>
      </c:scatterChart>
      <c:valAx>
        <c:axId val="66867584"/>
        <c:scaling>
          <c:orientation val="minMax"/>
        </c:scaling>
        <c:axPos val="b"/>
        <c:title>
          <c:tx>
            <c:rich>
              <a:bodyPr/>
              <a:lstStyle/>
              <a:p>
                <a:pPr>
                  <a:defRPr/>
                </a:pPr>
                <a:r>
                  <a:rPr lang="es-ES" sz="800" dirty="0" smtClean="0"/>
                  <a:t>VAR.</a:t>
                </a:r>
                <a:r>
                  <a:rPr lang="es-ES" sz="800" baseline="0" dirty="0" smtClean="0"/>
                  <a:t> </a:t>
                </a:r>
                <a:r>
                  <a:rPr lang="es-ES" sz="800" dirty="0" smtClean="0"/>
                  <a:t>COSTO </a:t>
                </a:r>
                <a:r>
                  <a:rPr lang="es-ES" sz="800" dirty="0"/>
                  <a:t>CONSIGNACIÓN</a:t>
                </a:r>
              </a:p>
            </c:rich>
          </c:tx>
          <c:layout>
            <c:manualLayout>
              <c:xMode val="edge"/>
              <c:yMode val="edge"/>
              <c:x val="0.19186461067366567"/>
              <c:y val="0.90544018118136516"/>
            </c:manualLayout>
          </c:layout>
        </c:title>
        <c:numFmt formatCode="0%" sourceLinked="1"/>
        <c:majorTickMark val="none"/>
        <c:tickLblPos val="nextTo"/>
        <c:txPr>
          <a:bodyPr rot="0" vert="horz"/>
          <a:lstStyle/>
          <a:p>
            <a:pPr>
              <a:defRPr/>
            </a:pPr>
            <a:endParaRPr lang="es-ES"/>
          </a:p>
        </c:txPr>
        <c:crossAx val="66869504"/>
        <c:crosses val="autoZero"/>
        <c:crossBetween val="midCat"/>
      </c:valAx>
      <c:valAx>
        <c:axId val="66869504"/>
        <c:scaling>
          <c:orientation val="minMax"/>
        </c:scaling>
        <c:axPos val="l"/>
        <c:title>
          <c:tx>
            <c:rich>
              <a:bodyPr/>
              <a:lstStyle/>
              <a:p>
                <a:pPr>
                  <a:defRPr/>
                </a:pPr>
                <a:r>
                  <a:rPr lang="es-ES"/>
                  <a:t>VAN</a:t>
                </a:r>
              </a:p>
            </c:rich>
          </c:tx>
          <c:layout>
            <c:manualLayout>
              <c:xMode val="edge"/>
              <c:yMode val="edge"/>
              <c:x val="1.9444444444444445E-2"/>
              <c:y val="0.39240161869398432"/>
            </c:manualLayout>
          </c:layout>
        </c:title>
        <c:numFmt formatCode="0.00" sourceLinked="1"/>
        <c:majorTickMark val="none"/>
        <c:tickLblPos val="nextTo"/>
        <c:crossAx val="66867584"/>
        <c:crosses val="autoZero"/>
        <c:crossBetween val="midCat"/>
      </c:valAx>
    </c:plotArea>
    <c:legend>
      <c:legendPos val="r"/>
      <c:layout/>
    </c:legend>
    <c:plotVisOnly val="1"/>
    <c:dispBlanksAs val="gap"/>
  </c:chart>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s-ES"/>
  <c:roundedCorners val="1"/>
  <c:style val="26"/>
  <c:chart>
    <c:title>
      <c:tx>
        <c:rich>
          <a:bodyPr/>
          <a:lstStyle/>
          <a:p>
            <a:pPr>
              <a:defRPr/>
            </a:pPr>
            <a:r>
              <a:rPr lang="es-ES" sz="1200"/>
              <a:t>Estado</a:t>
            </a:r>
            <a:r>
              <a:rPr lang="es-ES" sz="1200" baseline="0"/>
              <a:t> Civil</a:t>
            </a:r>
            <a:endParaRPr lang="es-ES" sz="1200"/>
          </a:p>
        </c:rich>
      </c:tx>
      <c:layout/>
    </c:title>
    <c:plotArea>
      <c:layout/>
      <c:pieChart>
        <c:varyColors val="1"/>
        <c:ser>
          <c:idx val="0"/>
          <c:order val="0"/>
          <c:dLbls>
            <c:showPercent val="1"/>
          </c:dLbls>
          <c:cat>
            <c:strRef>
              <c:f>'pregunta 0'!$C$15:$C$19</c:f>
              <c:strCache>
                <c:ptCount val="5"/>
                <c:pt idx="0">
                  <c:v>Soltera</c:v>
                </c:pt>
                <c:pt idx="1">
                  <c:v>Casada</c:v>
                </c:pt>
                <c:pt idx="2">
                  <c:v>Viuda</c:v>
                </c:pt>
                <c:pt idx="3">
                  <c:v>Divorciada</c:v>
                </c:pt>
                <c:pt idx="4">
                  <c:v>Unión Libre</c:v>
                </c:pt>
              </c:strCache>
            </c:strRef>
          </c:cat>
          <c:val>
            <c:numRef>
              <c:f>'pregunta 0'!$D$15:$D$19</c:f>
              <c:numCache>
                <c:formatCode>#,##0.00</c:formatCode>
                <c:ptCount val="5"/>
                <c:pt idx="0">
                  <c:v>49</c:v>
                </c:pt>
                <c:pt idx="1">
                  <c:v>205</c:v>
                </c:pt>
                <c:pt idx="2">
                  <c:v>6</c:v>
                </c:pt>
                <c:pt idx="3">
                  <c:v>33</c:v>
                </c:pt>
                <c:pt idx="4">
                  <c:v>107</c:v>
                </c:pt>
              </c:numCache>
            </c:numRef>
          </c:val>
        </c:ser>
        <c:dLbls>
          <c:showPercent val="1"/>
        </c:dLbls>
        <c:firstSliceAng val="0"/>
      </c:pieChart>
    </c:plotArea>
    <c:legend>
      <c:legendPos val="r"/>
      <c:layout/>
    </c:legend>
    <c:plotVisOnly val="1"/>
  </c:chart>
  <c:spPr>
    <a:ln w="25400"/>
  </c:spPr>
  <c:externalData r:id="rId1"/>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s-ES"/>
  <c:roundedCorners val="1"/>
  <c:style val="26"/>
  <c:chart>
    <c:title>
      <c:tx>
        <c:rich>
          <a:bodyPr/>
          <a:lstStyle/>
          <a:p>
            <a:pPr algn="ctr">
              <a:defRPr/>
            </a:pPr>
            <a:r>
              <a:rPr lang="es-ES" sz="1200"/>
              <a:t>PRODUCTOS QUE PERMITEN CONOCER REACCION CUANDO EL NIÑO ESTA SOLO</a:t>
            </a:r>
          </a:p>
        </c:rich>
      </c:tx>
      <c:layout>
        <c:manualLayout>
          <c:xMode val="edge"/>
          <c:yMode val="edge"/>
          <c:x val="0.11676135324579399"/>
          <c:y val="6.8046056321777364E-3"/>
        </c:manualLayout>
      </c:layout>
    </c:title>
    <c:plotArea>
      <c:layout>
        <c:manualLayout>
          <c:layoutTarget val="inner"/>
          <c:xMode val="edge"/>
          <c:yMode val="edge"/>
          <c:x val="0.10761338407439805"/>
          <c:y val="0.2556277955925203"/>
          <c:w val="0.62592350482524151"/>
          <c:h val="0.57910447761194062"/>
        </c:manualLayout>
      </c:layout>
      <c:barChart>
        <c:barDir val="col"/>
        <c:grouping val="clustered"/>
        <c:ser>
          <c:idx val="0"/>
          <c:order val="0"/>
          <c:tx>
            <c:strRef>
              <c:f>'pregunta 6'!$J$14</c:f>
              <c:strCache>
                <c:ptCount val="1"/>
                <c:pt idx="0">
                  <c:v>Monitor de video</c:v>
                </c:pt>
              </c:strCache>
            </c:strRef>
          </c:tx>
          <c:val>
            <c:numRef>
              <c:f>'pregunta 6'!$K$14:$L$14</c:f>
              <c:numCache>
                <c:formatCode>General</c:formatCode>
                <c:ptCount val="2"/>
                <c:pt idx="0">
                  <c:v>210</c:v>
                </c:pt>
                <c:pt idx="1">
                  <c:v>190</c:v>
                </c:pt>
              </c:numCache>
            </c:numRef>
          </c:val>
        </c:ser>
        <c:ser>
          <c:idx val="1"/>
          <c:order val="1"/>
          <c:tx>
            <c:strRef>
              <c:f>'pregunta 6'!$J$15</c:f>
              <c:strCache>
                <c:ptCount val="1"/>
                <c:pt idx="0">
                  <c:v>Walkie talking</c:v>
                </c:pt>
              </c:strCache>
            </c:strRef>
          </c:tx>
          <c:val>
            <c:numRef>
              <c:f>'pregunta 6'!$K$15:$L$15</c:f>
              <c:numCache>
                <c:formatCode>General</c:formatCode>
                <c:ptCount val="2"/>
                <c:pt idx="0">
                  <c:v>297</c:v>
                </c:pt>
                <c:pt idx="1">
                  <c:v>103</c:v>
                </c:pt>
              </c:numCache>
            </c:numRef>
          </c:val>
        </c:ser>
        <c:ser>
          <c:idx val="2"/>
          <c:order val="2"/>
          <c:tx>
            <c:strRef>
              <c:f>'pregunta 6'!$J$16</c:f>
              <c:strCache>
                <c:ptCount val="1"/>
                <c:pt idx="0">
                  <c:v>Ninguna de las anteriores</c:v>
                </c:pt>
              </c:strCache>
            </c:strRef>
          </c:tx>
          <c:val>
            <c:numRef>
              <c:f>'pregunta 6'!$K$16:$L$16</c:f>
              <c:numCache>
                <c:formatCode>General</c:formatCode>
                <c:ptCount val="2"/>
                <c:pt idx="0">
                  <c:v>51</c:v>
                </c:pt>
                <c:pt idx="1">
                  <c:v>349</c:v>
                </c:pt>
              </c:numCache>
            </c:numRef>
          </c:val>
        </c:ser>
        <c:axId val="76276480"/>
        <c:axId val="76278400"/>
      </c:barChart>
      <c:catAx>
        <c:axId val="76276480"/>
        <c:scaling>
          <c:orientation val="minMax"/>
        </c:scaling>
        <c:axPos val="b"/>
        <c:title>
          <c:tx>
            <c:rich>
              <a:bodyPr/>
              <a:lstStyle/>
              <a:p>
                <a:pPr>
                  <a:defRPr/>
                </a:pPr>
                <a:r>
                  <a:rPr lang="es-ES"/>
                  <a:t>SI O NO</a:t>
                </a:r>
              </a:p>
            </c:rich>
          </c:tx>
          <c:layout>
            <c:manualLayout>
              <c:xMode val="edge"/>
              <c:yMode val="edge"/>
              <c:x val="0.45792952620841898"/>
              <c:y val="0.89253731343283549"/>
            </c:manualLayout>
          </c:layout>
        </c:title>
        <c:numFmt formatCode="General" sourceLinked="1"/>
        <c:tickLblPos val="nextTo"/>
        <c:txPr>
          <a:bodyPr rot="0" vert="horz"/>
          <a:lstStyle/>
          <a:p>
            <a:pPr>
              <a:defRPr/>
            </a:pPr>
            <a:endParaRPr lang="es-ES"/>
          </a:p>
        </c:txPr>
        <c:crossAx val="76278400"/>
        <c:crosses val="autoZero"/>
        <c:auto val="1"/>
        <c:lblAlgn val="ctr"/>
        <c:lblOffset val="100"/>
        <c:tickLblSkip val="1"/>
        <c:tickMarkSkip val="1"/>
      </c:catAx>
      <c:valAx>
        <c:axId val="76278400"/>
        <c:scaling>
          <c:orientation val="minMax"/>
        </c:scaling>
        <c:axPos val="l"/>
        <c:majorGridlines/>
        <c:title>
          <c:tx>
            <c:rich>
              <a:bodyPr/>
              <a:lstStyle/>
              <a:p>
                <a:pPr>
                  <a:defRPr/>
                </a:pPr>
                <a:r>
                  <a:rPr lang="es-ES"/>
                  <a:t>TIPOS DE DETECTORES</a:t>
                </a:r>
              </a:p>
            </c:rich>
          </c:tx>
          <c:layout>
            <c:manualLayout>
              <c:xMode val="edge"/>
              <c:yMode val="edge"/>
              <c:x val="2.589000854888588E-2"/>
              <c:y val="0.33731343283582643"/>
            </c:manualLayout>
          </c:layout>
        </c:title>
        <c:numFmt formatCode="General" sourceLinked="1"/>
        <c:tickLblPos val="nextTo"/>
        <c:txPr>
          <a:bodyPr rot="0" vert="horz"/>
          <a:lstStyle/>
          <a:p>
            <a:pPr>
              <a:defRPr/>
            </a:pPr>
            <a:endParaRPr lang="es-ES"/>
          </a:p>
        </c:txPr>
        <c:crossAx val="76276480"/>
        <c:crosses val="autoZero"/>
        <c:crossBetween val="between"/>
      </c:valAx>
    </c:plotArea>
    <c:legend>
      <c:legendPos val="r"/>
      <c:layout>
        <c:manualLayout>
          <c:xMode val="edge"/>
          <c:yMode val="edge"/>
          <c:x val="0.7725480411571416"/>
          <c:y val="0.31445445319335485"/>
          <c:w val="0.17085229566018975"/>
          <c:h val="0.41910453193350838"/>
        </c:manualLayout>
      </c:layout>
    </c:legend>
    <c:plotVisOnly val="1"/>
    <c:dispBlanksAs val="gap"/>
  </c:chart>
  <c:spPr>
    <a:ln w="25400"/>
  </c:spPr>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s-ES"/>
  <c:roundedCorners val="1"/>
  <c:style val="26"/>
  <c:chart>
    <c:title>
      <c:tx>
        <c:rich>
          <a:bodyPr/>
          <a:lstStyle/>
          <a:p>
            <a:pPr algn="ctr">
              <a:defRPr/>
            </a:pPr>
            <a:r>
              <a:rPr lang="es-ES" sz="1200"/>
              <a:t>Si</a:t>
            </a:r>
            <a:r>
              <a:rPr lang="es-ES" sz="1200" baseline="0"/>
              <a:t> lo conoce, ¿Cuánto invirtió o cuánto cree usted que costaria dicho producto?</a:t>
            </a:r>
            <a:endParaRPr lang="es-ES" sz="1200"/>
          </a:p>
        </c:rich>
      </c:tx>
      <c:layout>
        <c:manualLayout>
          <c:xMode val="edge"/>
          <c:yMode val="edge"/>
          <c:x val="0.15045844269466568"/>
          <c:y val="3.2407407407407919E-2"/>
        </c:manualLayout>
      </c:layout>
    </c:title>
    <c:plotArea>
      <c:layout/>
      <c:pieChart>
        <c:varyColors val="1"/>
        <c:ser>
          <c:idx val="0"/>
          <c:order val="0"/>
          <c:dLbls>
            <c:showPercent val="1"/>
          </c:dLbls>
          <c:cat>
            <c:strRef>
              <c:f>'pregunta 6'!$C$41:$C$44</c:f>
              <c:strCache>
                <c:ptCount val="4"/>
                <c:pt idx="0">
                  <c:v>$140 - $179</c:v>
                </c:pt>
                <c:pt idx="1">
                  <c:v>$180 - $219</c:v>
                </c:pt>
                <c:pt idx="2">
                  <c:v>$220 - $259</c:v>
                </c:pt>
                <c:pt idx="3">
                  <c:v>mayor o igual a $260</c:v>
                </c:pt>
              </c:strCache>
            </c:strRef>
          </c:cat>
          <c:val>
            <c:numRef>
              <c:f>'pregunta 6'!$D$41:$D$44</c:f>
              <c:numCache>
                <c:formatCode>#,##0.00</c:formatCode>
                <c:ptCount val="4"/>
                <c:pt idx="0">
                  <c:v>190</c:v>
                </c:pt>
                <c:pt idx="1">
                  <c:v>80</c:v>
                </c:pt>
                <c:pt idx="2">
                  <c:v>55</c:v>
                </c:pt>
                <c:pt idx="3">
                  <c:v>75</c:v>
                </c:pt>
              </c:numCache>
            </c:numRef>
          </c:val>
        </c:ser>
        <c:dLbls>
          <c:showPercent val="1"/>
        </c:dLbls>
        <c:firstSliceAng val="0"/>
      </c:pieChart>
    </c:plotArea>
    <c:legend>
      <c:legendPos val="r"/>
      <c:layout/>
    </c:legend>
    <c:plotVisOnly val="1"/>
  </c:chart>
  <c:spPr>
    <a:ln w="25400"/>
  </c:spPr>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s-ES"/>
  <c:roundedCorners val="1"/>
  <c:style val="26"/>
  <c:chart>
    <c:title>
      <c:tx>
        <c:rich>
          <a:bodyPr/>
          <a:lstStyle/>
          <a:p>
            <a:pPr>
              <a:defRPr/>
            </a:pPr>
            <a:r>
              <a:rPr lang="es-ES" sz="1200"/>
              <a:t>¿Sabe</a:t>
            </a:r>
            <a:r>
              <a:rPr lang="es-ES" sz="1200" baseline="0"/>
              <a:t> usted que es el sindrome de muerte infantil subita?</a:t>
            </a:r>
            <a:endParaRPr lang="es-ES" sz="1200"/>
          </a:p>
        </c:rich>
      </c:tx>
      <c:layout>
        <c:manualLayout>
          <c:xMode val="edge"/>
          <c:yMode val="edge"/>
          <c:x val="0.13906472266480913"/>
          <c:y val="0"/>
        </c:manualLayout>
      </c:layout>
    </c:title>
    <c:plotArea>
      <c:layout/>
      <c:pieChart>
        <c:varyColors val="1"/>
        <c:ser>
          <c:idx val="0"/>
          <c:order val="0"/>
          <c:dLbls>
            <c:showPercent val="1"/>
          </c:dLbls>
          <c:cat>
            <c:strRef>
              <c:f>'pregunta 8'!$C$5:$C$6</c:f>
              <c:strCache>
                <c:ptCount val="2"/>
                <c:pt idx="0">
                  <c:v>si</c:v>
                </c:pt>
                <c:pt idx="1">
                  <c:v>no</c:v>
                </c:pt>
              </c:strCache>
            </c:strRef>
          </c:cat>
          <c:val>
            <c:numRef>
              <c:f>'pregunta 8'!$D$5:$D$6</c:f>
              <c:numCache>
                <c:formatCode>#,##0.00</c:formatCode>
                <c:ptCount val="2"/>
                <c:pt idx="0">
                  <c:v>237</c:v>
                </c:pt>
                <c:pt idx="1">
                  <c:v>163</c:v>
                </c:pt>
              </c:numCache>
            </c:numRef>
          </c:val>
        </c:ser>
        <c:dLbls>
          <c:showPercent val="1"/>
        </c:dLbls>
        <c:firstSliceAng val="0"/>
      </c:pieChart>
    </c:plotArea>
    <c:legend>
      <c:legendPos val="r"/>
      <c:layout/>
    </c:legend>
    <c:plotVisOnly val="1"/>
  </c:chart>
  <c:spPr>
    <a:ln w="25400"/>
  </c:sp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s-ES"/>
  <c:roundedCorners val="1"/>
  <c:style val="26"/>
  <c:chart>
    <c:title>
      <c:tx>
        <c:rich>
          <a:bodyPr/>
          <a:lstStyle/>
          <a:p>
            <a:pPr>
              <a:defRPr/>
            </a:pPr>
            <a:r>
              <a:rPr lang="en-US" sz="1200"/>
              <a:t>¿Qué</a:t>
            </a:r>
            <a:r>
              <a:rPr lang="en-US" sz="1200" baseline="0"/>
              <a:t> precio pagaría usted por este producto?</a:t>
            </a:r>
            <a:endParaRPr lang="en-US" sz="1200"/>
          </a:p>
        </c:rich>
      </c:tx>
      <c:layout/>
    </c:title>
    <c:plotArea>
      <c:layout/>
      <c:pieChart>
        <c:varyColors val="1"/>
        <c:ser>
          <c:idx val="0"/>
          <c:order val="0"/>
          <c:dLbls>
            <c:showPercent val="1"/>
          </c:dLbls>
          <c:cat>
            <c:strRef>
              <c:f>'pregunta 11'!$C$8:$C$11</c:f>
              <c:strCache>
                <c:ptCount val="4"/>
                <c:pt idx="0">
                  <c:v>$200 a $229</c:v>
                </c:pt>
                <c:pt idx="1">
                  <c:v>$230 a $259</c:v>
                </c:pt>
                <c:pt idx="2">
                  <c:v>$260 a $299</c:v>
                </c:pt>
                <c:pt idx="3">
                  <c:v>Mayor o igual a $300</c:v>
                </c:pt>
              </c:strCache>
            </c:strRef>
          </c:cat>
          <c:val>
            <c:numRef>
              <c:f>'pregunta 11'!$D$8:$D$11</c:f>
              <c:numCache>
                <c:formatCode>#,##0.00</c:formatCode>
                <c:ptCount val="4"/>
                <c:pt idx="0">
                  <c:v>238</c:v>
                </c:pt>
                <c:pt idx="1">
                  <c:v>73</c:v>
                </c:pt>
                <c:pt idx="2">
                  <c:v>27</c:v>
                </c:pt>
                <c:pt idx="3">
                  <c:v>62</c:v>
                </c:pt>
              </c:numCache>
            </c:numRef>
          </c:val>
        </c:ser>
        <c:dLbls>
          <c:showPercent val="1"/>
        </c:dLbls>
        <c:firstSliceAng val="0"/>
      </c:pieChart>
    </c:plotArea>
    <c:legend>
      <c:legendPos val="r"/>
      <c:layout/>
    </c:legend>
    <c:plotVisOnly val="1"/>
  </c:chart>
  <c:spPr>
    <a:ln w="25400"/>
  </c:spPr>
  <c:externalData r:id="rId1"/>
</c:chartSpace>
</file>

<file path=ppt/charts/chart7.xml><?xml version="1.0" encoding="utf-8"?>
<c:chartSpace xmlns:c="http://schemas.openxmlformats.org/drawingml/2006/chart" xmlns:a="http://schemas.openxmlformats.org/drawingml/2006/main" xmlns:r="http://schemas.openxmlformats.org/officeDocument/2006/relationships">
  <c:date1904 val="1"/>
  <c:lang val="es-ES"/>
  <c:style val="20"/>
  <c:chart>
    <c:title>
      <c:tx>
        <c:rich>
          <a:bodyPr/>
          <a:lstStyle/>
          <a:p>
            <a:pPr>
              <a:defRPr/>
            </a:pPr>
            <a:r>
              <a:rPr lang="en-US" sz="1500" dirty="0"/>
              <a:t>SENSIBILIDAD PRECIO</a:t>
            </a:r>
          </a:p>
        </c:rich>
      </c:tx>
      <c:layout/>
    </c:title>
    <c:plotArea>
      <c:layout/>
      <c:scatterChart>
        <c:scatterStyle val="smoothMarker"/>
        <c:ser>
          <c:idx val="0"/>
          <c:order val="0"/>
          <c:tx>
            <c:strRef>
              <c:f>'Analisis sensibilidad precio'!$D$14</c:f>
              <c:strCache>
                <c:ptCount val="1"/>
                <c:pt idx="0">
                  <c:v>VAN</c:v>
                </c:pt>
              </c:strCache>
            </c:strRef>
          </c:tx>
          <c:spPr>
            <a:ln w="57150">
              <a:solidFill>
                <a:srgbClr val="FFC000"/>
              </a:solidFill>
            </a:ln>
          </c:spPr>
          <c:marker>
            <c:symbol val="none"/>
          </c:marker>
          <c:xVal>
            <c:numRef>
              <c:f>'Analisis sensibilidad precio'!$B$15:$B$27</c:f>
              <c:numCache>
                <c:formatCode>0%</c:formatCode>
                <c:ptCount val="13"/>
                <c:pt idx="0">
                  <c:v>-0.52171534382627727</c:v>
                </c:pt>
                <c:pt idx="1">
                  <c:v>-0.46856325225149387</c:v>
                </c:pt>
                <c:pt idx="2">
                  <c:v>-0.408256880733945</c:v>
                </c:pt>
                <c:pt idx="3">
                  <c:v>-0.34391044524871656</c:v>
                </c:pt>
                <c:pt idx="4">
                  <c:v>-0.27102095783183244</c:v>
                </c:pt>
                <c:pt idx="5">
                  <c:v>-9.9991583200067291E-2</c:v>
                </c:pt>
                <c:pt idx="6">
                  <c:v>0</c:v>
                </c:pt>
                <c:pt idx="7">
                  <c:v>9.9991583200067291E-2</c:v>
                </c:pt>
                <c:pt idx="8">
                  <c:v>0.21041999831664013</c:v>
                </c:pt>
                <c:pt idx="9">
                  <c:v>0.33099065735207484</c:v>
                </c:pt>
                <c:pt idx="10">
                  <c:v>0.33099065735207484</c:v>
                </c:pt>
                <c:pt idx="11">
                  <c:v>0.46410234828718111</c:v>
                </c:pt>
                <c:pt idx="12">
                  <c:v>0.46410234828718111</c:v>
                </c:pt>
              </c:numCache>
            </c:numRef>
          </c:xVal>
          <c:yVal>
            <c:numRef>
              <c:f>'Analisis sensibilidad precio'!$D$15:$D$27</c:f>
              <c:numCache>
                <c:formatCode>"$"\ #,##0.00</c:formatCode>
                <c:ptCount val="13"/>
                <c:pt idx="0">
                  <c:v>-207513.06707720601</c:v>
                </c:pt>
                <c:pt idx="1">
                  <c:v>-186557.97645923999</c:v>
                </c:pt>
                <c:pt idx="2">
                  <c:v>-162782.32732579199</c:v>
                </c:pt>
                <c:pt idx="3">
                  <c:v>-137413.89220713099</c:v>
                </c:pt>
                <c:pt idx="4">
                  <c:v>-108677.37839057103</c:v>
                </c:pt>
                <c:pt idx="5">
                  <c:v>-41249.438349864598</c:v>
                </c:pt>
                <c:pt idx="6">
                  <c:v>-1827.98521582996</c:v>
                </c:pt>
                <c:pt idx="7">
                  <c:v>37593.467918204798</c:v>
                </c:pt>
                <c:pt idx="8">
                  <c:v>81129.618180707796</c:v>
                </c:pt>
                <c:pt idx="9">
                  <c:v>128664.32492692403</c:v>
                </c:pt>
                <c:pt idx="10">
                  <c:v>128664.32492692403</c:v>
                </c:pt>
                <c:pt idx="11">
                  <c:v>181143.30483557394</c:v>
                </c:pt>
                <c:pt idx="12">
                  <c:v>181143.30483557394</c:v>
                </c:pt>
              </c:numCache>
            </c:numRef>
          </c:yVal>
          <c:smooth val="1"/>
        </c:ser>
        <c:axId val="66382080"/>
        <c:axId val="66662784"/>
      </c:scatterChart>
      <c:valAx>
        <c:axId val="66382080"/>
        <c:scaling>
          <c:orientation val="minMax"/>
        </c:scaling>
        <c:axPos val="b"/>
        <c:title>
          <c:tx>
            <c:rich>
              <a:bodyPr/>
              <a:lstStyle/>
              <a:p>
                <a:pPr>
                  <a:defRPr/>
                </a:pPr>
                <a:r>
                  <a:rPr lang="es-ES" sz="900" dirty="0" smtClean="0"/>
                  <a:t>VAR.</a:t>
                </a:r>
                <a:r>
                  <a:rPr lang="es-ES" sz="900" baseline="0" dirty="0" smtClean="0"/>
                  <a:t> </a:t>
                </a:r>
                <a:r>
                  <a:rPr lang="es-ES" sz="900" dirty="0" smtClean="0"/>
                  <a:t>PRECIO</a:t>
                </a:r>
                <a:endParaRPr lang="es-ES" sz="900" dirty="0"/>
              </a:p>
            </c:rich>
          </c:tx>
          <c:layout>
            <c:manualLayout>
              <c:xMode val="edge"/>
              <c:yMode val="edge"/>
              <c:x val="0.41136013183514691"/>
              <c:y val="0.86944535821271618"/>
            </c:manualLayout>
          </c:layout>
        </c:title>
        <c:numFmt formatCode="0%" sourceLinked="1"/>
        <c:majorTickMark val="none"/>
        <c:tickLblPos val="nextTo"/>
        <c:txPr>
          <a:bodyPr rot="0" vert="horz"/>
          <a:lstStyle/>
          <a:p>
            <a:pPr>
              <a:defRPr/>
            </a:pPr>
            <a:endParaRPr lang="es-ES"/>
          </a:p>
        </c:txPr>
        <c:crossAx val="66662784"/>
        <c:crosses val="autoZero"/>
        <c:crossBetween val="midCat"/>
      </c:valAx>
      <c:valAx>
        <c:axId val="66662784"/>
        <c:scaling>
          <c:orientation val="minMax"/>
        </c:scaling>
        <c:axPos val="l"/>
        <c:title>
          <c:tx>
            <c:rich>
              <a:bodyPr/>
              <a:lstStyle/>
              <a:p>
                <a:pPr>
                  <a:defRPr/>
                </a:pPr>
                <a:r>
                  <a:rPr lang="es-ES"/>
                  <a:t>VAN</a:t>
                </a:r>
              </a:p>
            </c:rich>
          </c:tx>
          <c:layout>
            <c:manualLayout>
              <c:xMode val="edge"/>
              <c:yMode val="edge"/>
              <c:x val="2.5000000000000001E-2"/>
              <c:y val="0.37277241288235224"/>
            </c:manualLayout>
          </c:layout>
        </c:title>
        <c:numFmt formatCode="&quot;$&quot;\ #,##0.00" sourceLinked="1"/>
        <c:majorTickMark val="none"/>
        <c:tickLblPos val="nextTo"/>
        <c:crossAx val="66382080"/>
        <c:crosses val="autoZero"/>
        <c:crossBetween val="midCat"/>
      </c:valAx>
    </c:plotArea>
    <c:legend>
      <c:legendPos val="r"/>
      <c:layout/>
    </c:legend>
    <c:plotVisOnly val="1"/>
    <c:dispBlanksAs val="gap"/>
  </c:chart>
  <c:externalData r:id="rId1"/>
</c:chartSpace>
</file>

<file path=ppt/charts/chart8.xml><?xml version="1.0" encoding="utf-8"?>
<c:chartSpace xmlns:c="http://schemas.openxmlformats.org/drawingml/2006/chart" xmlns:a="http://schemas.openxmlformats.org/drawingml/2006/main" xmlns:r="http://schemas.openxmlformats.org/officeDocument/2006/relationships">
  <c:date1904 val="1"/>
  <c:lang val="es-ES"/>
  <c:style val="24"/>
  <c:chart>
    <c:title>
      <c:tx>
        <c:rich>
          <a:bodyPr/>
          <a:lstStyle/>
          <a:p>
            <a:pPr>
              <a:defRPr/>
            </a:pPr>
            <a:r>
              <a:rPr lang="en-US" sz="1500" dirty="0" smtClean="0"/>
              <a:t>SENSIBILIDAD CANTIDAD</a:t>
            </a:r>
            <a:endParaRPr lang="en-US" sz="1500" dirty="0"/>
          </a:p>
        </c:rich>
      </c:tx>
      <c:layout/>
    </c:title>
    <c:plotArea>
      <c:layout/>
      <c:scatterChart>
        <c:scatterStyle val="smoothMarker"/>
        <c:ser>
          <c:idx val="0"/>
          <c:order val="0"/>
          <c:tx>
            <c:strRef>
              <c:f>'Analisis sensibilidad cantidad'!$D$14</c:f>
              <c:strCache>
                <c:ptCount val="1"/>
                <c:pt idx="0">
                  <c:v>VAN</c:v>
                </c:pt>
              </c:strCache>
            </c:strRef>
          </c:tx>
          <c:spPr>
            <a:ln w="57150">
              <a:solidFill>
                <a:srgbClr val="FFC000"/>
              </a:solidFill>
            </a:ln>
          </c:spPr>
          <c:marker>
            <c:symbol val="none"/>
          </c:marker>
          <c:xVal>
            <c:numRef>
              <c:f>'Analisis sensibilidad cantidad'!$B$15:$B$28</c:f>
              <c:numCache>
                <c:formatCode>0%</c:formatCode>
                <c:ptCount val="14"/>
                <c:pt idx="0">
                  <c:v>-0.52147971360381884</c:v>
                </c:pt>
                <c:pt idx="1">
                  <c:v>-0.46897374701670647</c:v>
                </c:pt>
                <c:pt idx="2">
                  <c:v>-0.40930787589498829</c:v>
                </c:pt>
                <c:pt idx="3">
                  <c:v>-0.34367541766109783</c:v>
                </c:pt>
                <c:pt idx="4">
                  <c:v>-0.27088305489260156</c:v>
                </c:pt>
                <c:pt idx="5">
                  <c:v>-0.18973747016706455</c:v>
                </c:pt>
                <c:pt idx="6">
                  <c:v>-0.1002386634844869</c:v>
                </c:pt>
                <c:pt idx="7">
                  <c:v>0</c:v>
                </c:pt>
                <c:pt idx="8">
                  <c:v>0.1002386634844869</c:v>
                </c:pt>
                <c:pt idx="9">
                  <c:v>0.21002386634844869</c:v>
                </c:pt>
                <c:pt idx="10">
                  <c:v>0.33054892601431995</c:v>
                </c:pt>
                <c:pt idx="11">
                  <c:v>0.46420047732696906</c:v>
                </c:pt>
                <c:pt idx="12">
                  <c:v>0.61097852028639643</c:v>
                </c:pt>
                <c:pt idx="13">
                  <c:v>0.77207637231503601</c:v>
                </c:pt>
              </c:numCache>
            </c:numRef>
          </c:xVal>
          <c:yVal>
            <c:numRef>
              <c:f>'Analisis sensibilidad cantidad'!$D$15:$D$28</c:f>
              <c:numCache>
                <c:formatCode>"$"\ #,##0.00</c:formatCode>
                <c:ptCount val="14"/>
                <c:pt idx="0">
                  <c:v>-74751.954349534295</c:v>
                </c:pt>
                <c:pt idx="1">
                  <c:v>-67409.495214790601</c:v>
                </c:pt>
                <c:pt idx="2">
                  <c:v>-59065.791652581873</c:v>
                </c:pt>
                <c:pt idx="3">
                  <c:v>-49887.717734152284</c:v>
                </c:pt>
                <c:pt idx="4">
                  <c:v>-39708.399388257596</c:v>
                </c:pt>
                <c:pt idx="5">
                  <c:v>-28360.962543653706</c:v>
                </c:pt>
                <c:pt idx="6">
                  <c:v>-15845.4072003406</c:v>
                </c:pt>
                <c:pt idx="7">
                  <c:v>-1827.98521582996</c:v>
                </c:pt>
                <c:pt idx="8">
                  <c:v>12189.4367686807</c:v>
                </c:pt>
                <c:pt idx="9">
                  <c:v>27541.851323144801</c:v>
                </c:pt>
                <c:pt idx="10">
                  <c:v>44396.132518806415</c:v>
                </c:pt>
                <c:pt idx="11">
                  <c:v>63086.028498154003</c:v>
                </c:pt>
                <c:pt idx="12">
                  <c:v>83611.5392611875</c:v>
                </c:pt>
                <c:pt idx="13">
                  <c:v>106139.53887915098</c:v>
                </c:pt>
              </c:numCache>
            </c:numRef>
          </c:yVal>
          <c:smooth val="1"/>
        </c:ser>
        <c:axId val="66679168"/>
        <c:axId val="66681088"/>
      </c:scatterChart>
      <c:valAx>
        <c:axId val="66679168"/>
        <c:scaling>
          <c:orientation val="minMax"/>
        </c:scaling>
        <c:axPos val="b"/>
        <c:title>
          <c:tx>
            <c:rich>
              <a:bodyPr/>
              <a:lstStyle/>
              <a:p>
                <a:pPr>
                  <a:defRPr/>
                </a:pPr>
                <a:r>
                  <a:rPr lang="es-ES" sz="900" dirty="0" smtClean="0"/>
                  <a:t>VAR.</a:t>
                </a:r>
                <a:r>
                  <a:rPr lang="es-ES" sz="900" baseline="0" dirty="0" smtClean="0"/>
                  <a:t> CANTIDAD</a:t>
                </a:r>
                <a:endParaRPr lang="es-ES" sz="900" dirty="0"/>
              </a:p>
            </c:rich>
          </c:tx>
          <c:layout>
            <c:manualLayout>
              <c:xMode val="edge"/>
              <c:yMode val="edge"/>
              <c:x val="0.42162030765785097"/>
              <c:y val="0.84252866121671932"/>
            </c:manualLayout>
          </c:layout>
        </c:title>
        <c:numFmt formatCode="0%" sourceLinked="1"/>
        <c:majorTickMark val="none"/>
        <c:tickLblPos val="nextTo"/>
        <c:txPr>
          <a:bodyPr rot="0" vert="horz"/>
          <a:lstStyle/>
          <a:p>
            <a:pPr>
              <a:defRPr/>
            </a:pPr>
            <a:endParaRPr lang="es-ES"/>
          </a:p>
        </c:txPr>
        <c:crossAx val="66681088"/>
        <c:crosses val="autoZero"/>
        <c:crossBetween val="midCat"/>
      </c:valAx>
      <c:valAx>
        <c:axId val="66681088"/>
        <c:scaling>
          <c:orientation val="minMax"/>
        </c:scaling>
        <c:axPos val="l"/>
        <c:title>
          <c:tx>
            <c:rich>
              <a:bodyPr/>
              <a:lstStyle/>
              <a:p>
                <a:pPr>
                  <a:defRPr/>
                </a:pPr>
                <a:r>
                  <a:rPr lang="es-ES"/>
                  <a:t>VAN</a:t>
                </a:r>
              </a:p>
            </c:rich>
          </c:tx>
          <c:layout>
            <c:manualLayout>
              <c:xMode val="edge"/>
              <c:yMode val="edge"/>
              <c:x val="1.3888888888888904E-2"/>
              <c:y val="0.37803805774278232"/>
            </c:manualLayout>
          </c:layout>
        </c:title>
        <c:numFmt formatCode="&quot;$&quot;\ #,##0.00" sourceLinked="1"/>
        <c:majorTickMark val="none"/>
        <c:tickLblPos val="nextTo"/>
        <c:crossAx val="66679168"/>
        <c:crosses val="autoZero"/>
        <c:crossBetween val="midCat"/>
      </c:valAx>
    </c:plotArea>
    <c:legend>
      <c:legendPos val="r"/>
      <c:layout/>
    </c:legend>
    <c:plotVisOnly val="1"/>
    <c:dispBlanksAs val="gap"/>
  </c:chart>
  <c:externalData r:id="rId1"/>
</c:chartSpace>
</file>

<file path=ppt/charts/chart9.xml><?xml version="1.0" encoding="utf-8"?>
<c:chartSpace xmlns:c="http://schemas.openxmlformats.org/drawingml/2006/chart" xmlns:a="http://schemas.openxmlformats.org/drawingml/2006/main" xmlns:r="http://schemas.openxmlformats.org/officeDocument/2006/relationships">
  <c:date1904 val="1"/>
  <c:lang val="es-ES"/>
  <c:style val="18"/>
  <c:chart>
    <c:title>
      <c:tx>
        <c:rich>
          <a:bodyPr/>
          <a:lstStyle/>
          <a:p>
            <a:pPr>
              <a:defRPr/>
            </a:pPr>
            <a:r>
              <a:rPr lang="en-US" sz="1500" dirty="0"/>
              <a:t>SENSIBILIDAD COSTO VARIABLE PRODUCTO</a:t>
            </a:r>
          </a:p>
        </c:rich>
      </c:tx>
      <c:layout/>
    </c:title>
    <c:plotArea>
      <c:layout/>
      <c:scatterChart>
        <c:scatterStyle val="smoothMarker"/>
        <c:ser>
          <c:idx val="0"/>
          <c:order val="0"/>
          <c:tx>
            <c:strRef>
              <c:f>'Analisis sensibilidad CV1'!$D$14</c:f>
              <c:strCache>
                <c:ptCount val="1"/>
                <c:pt idx="0">
                  <c:v>VAN</c:v>
                </c:pt>
              </c:strCache>
            </c:strRef>
          </c:tx>
          <c:spPr>
            <a:ln w="57150">
              <a:solidFill>
                <a:srgbClr val="FFC000"/>
              </a:solidFill>
            </a:ln>
          </c:spPr>
          <c:marker>
            <c:symbol val="none"/>
          </c:marker>
          <c:xVal>
            <c:numRef>
              <c:f>'Analisis sensibilidad CV1'!$B$15:$B$28</c:f>
              <c:numCache>
                <c:formatCode>0.00%</c:formatCode>
                <c:ptCount val="14"/>
                <c:pt idx="0">
                  <c:v>-0.52307692307692288</c:v>
                </c:pt>
                <c:pt idx="1">
                  <c:v>-0.4692307692307694</c:v>
                </c:pt>
                <c:pt idx="2">
                  <c:v>-0.4076923076923078</c:v>
                </c:pt>
                <c:pt idx="3">
                  <c:v>-0.34615384615384626</c:v>
                </c:pt>
                <c:pt idx="4">
                  <c:v>-0.26923076923076933</c:v>
                </c:pt>
                <c:pt idx="5">
                  <c:v>-0.19230769230769237</c:v>
                </c:pt>
                <c:pt idx="6">
                  <c:v>-0.1</c:v>
                </c:pt>
                <c:pt idx="7">
                  <c:v>0</c:v>
                </c:pt>
                <c:pt idx="8">
                  <c:v>0.1</c:v>
                </c:pt>
                <c:pt idx="9">
                  <c:v>0.20769230769230776</c:v>
                </c:pt>
                <c:pt idx="10">
                  <c:v>0.33076923076923082</c:v>
                </c:pt>
                <c:pt idx="11">
                  <c:v>0.46153846153846168</c:v>
                </c:pt>
                <c:pt idx="12">
                  <c:v>0.60769230769230764</c:v>
                </c:pt>
                <c:pt idx="13">
                  <c:v>0.76923076923076927</c:v>
                </c:pt>
              </c:numCache>
            </c:numRef>
          </c:xVal>
          <c:yVal>
            <c:numRef>
              <c:f>'Analisis sensibilidad CV1'!$D$15:$D$28</c:f>
              <c:numCache>
                <c:formatCode>"$"\ #,##0.00</c:formatCode>
                <c:ptCount val="14"/>
                <c:pt idx="0">
                  <c:v>-699.74506262673128</c:v>
                </c:pt>
                <c:pt idx="1">
                  <c:v>-815.88743133884122</c:v>
                </c:pt>
                <c:pt idx="2">
                  <c:v>-948.6215670097838</c:v>
                </c:pt>
                <c:pt idx="3">
                  <c:v>-1081.3557026807605</c:v>
                </c:pt>
                <c:pt idx="4">
                  <c:v>-1247.2733722694898</c:v>
                </c:pt>
                <c:pt idx="5">
                  <c:v>-1413.1910418582195</c:v>
                </c:pt>
                <c:pt idx="6">
                  <c:v>-1612.2922453646399</c:v>
                </c:pt>
                <c:pt idx="7">
                  <c:v>-1827.98521582996</c:v>
                </c:pt>
                <c:pt idx="8">
                  <c:v>-2043.6781862952898</c:v>
                </c:pt>
                <c:pt idx="9">
                  <c:v>-2275.9629237194999</c:v>
                </c:pt>
                <c:pt idx="10">
                  <c:v>-2541.431195061441</c:v>
                </c:pt>
                <c:pt idx="11">
                  <c:v>-2823.491233362221</c:v>
                </c:pt>
                <c:pt idx="12">
                  <c:v>-3138.7348055807897</c:v>
                </c:pt>
                <c:pt idx="13">
                  <c:v>-3487.1619117170899</c:v>
                </c:pt>
              </c:numCache>
            </c:numRef>
          </c:yVal>
          <c:smooth val="1"/>
        </c:ser>
        <c:axId val="66689280"/>
        <c:axId val="66699648"/>
      </c:scatterChart>
      <c:valAx>
        <c:axId val="66689280"/>
        <c:scaling>
          <c:orientation val="minMax"/>
        </c:scaling>
        <c:axPos val="b"/>
        <c:title>
          <c:tx>
            <c:rich>
              <a:bodyPr/>
              <a:lstStyle/>
              <a:p>
                <a:pPr>
                  <a:defRPr/>
                </a:pPr>
                <a:r>
                  <a:rPr lang="es-ES" sz="800" dirty="0" smtClean="0"/>
                  <a:t>VAR. </a:t>
                </a:r>
                <a:r>
                  <a:rPr lang="es-ES" sz="800" dirty="0"/>
                  <a:t>COSTO </a:t>
                </a:r>
                <a:r>
                  <a:rPr lang="es-ES" sz="800" dirty="0" smtClean="0"/>
                  <a:t> </a:t>
                </a:r>
                <a:r>
                  <a:rPr lang="es-ES" sz="800" dirty="0"/>
                  <a:t>VENTA PRODUCTO</a:t>
                </a:r>
              </a:p>
            </c:rich>
          </c:tx>
          <c:layout>
            <c:manualLayout>
              <c:xMode val="edge"/>
              <c:yMode val="edge"/>
              <c:x val="0.451979002624672"/>
              <c:y val="0.88133764832793937"/>
            </c:manualLayout>
          </c:layout>
        </c:title>
        <c:numFmt formatCode="0.00%" sourceLinked="1"/>
        <c:majorTickMark val="none"/>
        <c:tickLblPos val="nextTo"/>
        <c:txPr>
          <a:bodyPr rot="0" vert="horz"/>
          <a:lstStyle/>
          <a:p>
            <a:pPr>
              <a:defRPr/>
            </a:pPr>
            <a:endParaRPr lang="es-ES"/>
          </a:p>
        </c:txPr>
        <c:crossAx val="66699648"/>
        <c:crosses val="autoZero"/>
        <c:crossBetween val="midCat"/>
      </c:valAx>
      <c:valAx>
        <c:axId val="66699648"/>
        <c:scaling>
          <c:orientation val="minMax"/>
        </c:scaling>
        <c:axPos val="l"/>
        <c:title>
          <c:tx>
            <c:rich>
              <a:bodyPr/>
              <a:lstStyle/>
              <a:p>
                <a:pPr>
                  <a:defRPr/>
                </a:pPr>
                <a:r>
                  <a:rPr lang="es-ES"/>
                  <a:t>VAN</a:t>
                </a:r>
              </a:p>
            </c:rich>
          </c:tx>
          <c:layout/>
        </c:title>
        <c:numFmt formatCode="&quot;$&quot;\ #,##0.00" sourceLinked="1"/>
        <c:majorTickMark val="none"/>
        <c:tickLblPos val="nextTo"/>
        <c:crossAx val="66689280"/>
        <c:crosses val="autoZero"/>
        <c:crossBetween val="midCat"/>
      </c:valAx>
      <c:spPr>
        <a:noFill/>
        <a:ln w="25400">
          <a:noFill/>
        </a:ln>
      </c:spPr>
    </c:plotArea>
    <c:legend>
      <c:legendPos val="r"/>
      <c:layout/>
    </c:legend>
    <c:plotVisOnly val="1"/>
    <c:dispBlanksAs val="gap"/>
  </c:chart>
  <c:externalData r:id="rId1"/>
</c:chartSpace>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18FDC0-A040-41DA-97AD-C649B089196B}" type="doc">
      <dgm:prSet loTypeId="urn:microsoft.com/office/officeart/2005/8/layout/process2" loCatId="process" qsTypeId="urn:microsoft.com/office/officeart/2005/8/quickstyle/simple2" qsCatId="simple" csTypeId="urn:microsoft.com/office/officeart/2005/8/colors/accent1_3" csCatId="accent1" phldr="1"/>
      <dgm:spPr/>
      <dgm:t>
        <a:bodyPr/>
        <a:lstStyle/>
        <a:p>
          <a:endParaRPr lang="es-ES"/>
        </a:p>
      </dgm:t>
    </dgm:pt>
    <dgm:pt modelId="{19AEB522-D0EF-4EFE-A63E-A096A7CB2135}">
      <dgm:prSet phldrT="[Texto]" custT="1"/>
      <dgm:spPr/>
      <dgm:t>
        <a:bodyPr/>
        <a:lstStyle/>
        <a:p>
          <a:r>
            <a:rPr lang="es-ES" sz="1200" dirty="0" smtClean="0"/>
            <a:t>Se realizó un estudio de mercado cuyo propósito fue obtener resultados confiables acerca del nivel de aceptación del producto por parte de los consumidores donde nuestro target fue las madres de familia con niños menores de un año de edad.</a:t>
          </a:r>
          <a:endParaRPr lang="es-ES" sz="1200" dirty="0"/>
        </a:p>
      </dgm:t>
    </dgm:pt>
    <dgm:pt modelId="{F65BF2F3-46DC-4E61-974F-DEFA767C3C90}" type="parTrans" cxnId="{6D11C29B-FB4D-406F-866A-80157233C285}">
      <dgm:prSet/>
      <dgm:spPr/>
      <dgm:t>
        <a:bodyPr/>
        <a:lstStyle/>
        <a:p>
          <a:endParaRPr lang="es-ES"/>
        </a:p>
      </dgm:t>
    </dgm:pt>
    <dgm:pt modelId="{172C47C3-DFBA-4FBD-9C5E-458C9DA5E606}" type="sibTrans" cxnId="{6D11C29B-FB4D-406F-866A-80157233C285}">
      <dgm:prSet/>
      <dgm:spPr/>
      <dgm:t>
        <a:bodyPr/>
        <a:lstStyle/>
        <a:p>
          <a:endParaRPr lang="es-ES"/>
        </a:p>
      </dgm:t>
    </dgm:pt>
    <dgm:pt modelId="{C2400A22-C843-4CB2-83F0-D6831B3A38DD}">
      <dgm:prSet phldrT="[Texto]" custT="1"/>
      <dgm:spPr/>
      <dgm:t>
        <a:bodyPr/>
        <a:lstStyle/>
        <a:p>
          <a:r>
            <a:rPr lang="es-ES" sz="1200" dirty="0" smtClean="0"/>
            <a:t>El tamaño de la población objetivo a la cual fue dirigida la encuesta se la obtuvo aplicando un muestreo probabilístico aleatorio simple:</a:t>
          </a:r>
        </a:p>
        <a:p>
          <a:endParaRPr lang="es-ES" sz="900" dirty="0" smtClean="0"/>
        </a:p>
        <a:p>
          <a:endParaRPr lang="es-ES" sz="900" dirty="0" smtClean="0"/>
        </a:p>
        <a:p>
          <a:endParaRPr lang="es-ES" sz="900" dirty="0" smtClean="0"/>
        </a:p>
        <a:p>
          <a:endParaRPr lang="es-ES" sz="900" dirty="0" smtClean="0"/>
        </a:p>
        <a:p>
          <a:endParaRPr lang="es-ES" sz="900" dirty="0" smtClean="0"/>
        </a:p>
      </dgm:t>
    </dgm:pt>
    <dgm:pt modelId="{5078ABD7-539A-43A9-A67E-7BDA93FD0AD7}" type="parTrans" cxnId="{AFA29D76-F6DE-4D80-A067-C29364CEC45F}">
      <dgm:prSet/>
      <dgm:spPr/>
      <dgm:t>
        <a:bodyPr/>
        <a:lstStyle/>
        <a:p>
          <a:endParaRPr lang="es-ES"/>
        </a:p>
      </dgm:t>
    </dgm:pt>
    <dgm:pt modelId="{20FB7AB8-0F9D-4EF4-B979-F8DCD60DF320}" type="sibTrans" cxnId="{AFA29D76-F6DE-4D80-A067-C29364CEC45F}">
      <dgm:prSet/>
      <dgm:spPr/>
      <dgm:t>
        <a:bodyPr/>
        <a:lstStyle/>
        <a:p>
          <a:endParaRPr lang="es-ES"/>
        </a:p>
      </dgm:t>
    </dgm:pt>
    <dgm:pt modelId="{292ECAF8-6C18-4DF0-8E4B-BD39B634EF52}">
      <dgm:prSet phldrT="[Texto]" custT="1"/>
      <dgm:spPr/>
      <dgm:t>
        <a:bodyPr/>
        <a:lstStyle/>
        <a:p>
          <a:r>
            <a:rPr lang="es-ES" sz="1200" dirty="0" smtClean="0"/>
            <a:t>El análisis de riesgo y factibilidad del proyecto o análisis financiero se lo realizó utilizando la metodología del análisis de sensibilidad y Crystal Ball, herramientas claves que contribuyeron en la decisión de inversión.</a:t>
          </a:r>
          <a:endParaRPr lang="es-ES" sz="1200" dirty="0"/>
        </a:p>
      </dgm:t>
    </dgm:pt>
    <dgm:pt modelId="{5862F80E-8522-4529-BDD5-35449F8B92C9}" type="parTrans" cxnId="{0BC553F7-2F8E-4CA0-9643-88B03F0A5164}">
      <dgm:prSet/>
      <dgm:spPr/>
      <dgm:t>
        <a:bodyPr/>
        <a:lstStyle/>
        <a:p>
          <a:endParaRPr lang="es-ES"/>
        </a:p>
      </dgm:t>
    </dgm:pt>
    <dgm:pt modelId="{8A619246-90B8-4408-A67B-4E5ED466B358}" type="sibTrans" cxnId="{0BC553F7-2F8E-4CA0-9643-88B03F0A5164}">
      <dgm:prSet/>
      <dgm:spPr/>
      <dgm:t>
        <a:bodyPr/>
        <a:lstStyle/>
        <a:p>
          <a:endParaRPr lang="es-ES"/>
        </a:p>
      </dgm:t>
    </dgm:pt>
    <dgm:pt modelId="{8BC896B5-BE6C-4D20-900A-D62E6201CD92}" type="pres">
      <dgm:prSet presAssocID="{1318FDC0-A040-41DA-97AD-C649B089196B}" presName="linearFlow" presStyleCnt="0">
        <dgm:presLayoutVars>
          <dgm:resizeHandles val="exact"/>
        </dgm:presLayoutVars>
      </dgm:prSet>
      <dgm:spPr/>
      <dgm:t>
        <a:bodyPr/>
        <a:lstStyle/>
        <a:p>
          <a:endParaRPr lang="es-ES"/>
        </a:p>
      </dgm:t>
    </dgm:pt>
    <dgm:pt modelId="{F376376E-D80B-49D7-9A21-F026F15D65F4}" type="pres">
      <dgm:prSet presAssocID="{19AEB522-D0EF-4EFE-A63E-A096A7CB2135}" presName="node" presStyleLbl="node1" presStyleIdx="0" presStyleCnt="3" custScaleX="333333" custScaleY="70563" custLinFactNeighborX="8264" custLinFactNeighborY="-199">
        <dgm:presLayoutVars>
          <dgm:bulletEnabled val="1"/>
        </dgm:presLayoutVars>
      </dgm:prSet>
      <dgm:spPr/>
      <dgm:t>
        <a:bodyPr/>
        <a:lstStyle/>
        <a:p>
          <a:endParaRPr lang="es-ES"/>
        </a:p>
      </dgm:t>
    </dgm:pt>
    <dgm:pt modelId="{CAD17115-E5D1-4A79-B37B-846CD750869D}" type="pres">
      <dgm:prSet presAssocID="{172C47C3-DFBA-4FBD-9C5E-458C9DA5E606}" presName="sibTrans" presStyleLbl="sibTrans2D1" presStyleIdx="0" presStyleCnt="2" custLinFactNeighborX="32659" custLinFactNeighborY="-4507"/>
      <dgm:spPr/>
      <dgm:t>
        <a:bodyPr/>
        <a:lstStyle/>
        <a:p>
          <a:endParaRPr lang="es-ES"/>
        </a:p>
      </dgm:t>
    </dgm:pt>
    <dgm:pt modelId="{E15660DB-065C-4162-8720-52AA2E8D6DDB}" type="pres">
      <dgm:prSet presAssocID="{172C47C3-DFBA-4FBD-9C5E-458C9DA5E606}" presName="connectorText" presStyleLbl="sibTrans2D1" presStyleIdx="0" presStyleCnt="2"/>
      <dgm:spPr/>
      <dgm:t>
        <a:bodyPr/>
        <a:lstStyle/>
        <a:p>
          <a:endParaRPr lang="es-ES"/>
        </a:p>
      </dgm:t>
    </dgm:pt>
    <dgm:pt modelId="{694588D8-B746-44F2-8195-82E8753696DE}" type="pres">
      <dgm:prSet presAssocID="{C2400A22-C843-4CB2-83F0-D6831B3A38DD}" presName="node" presStyleLbl="node1" presStyleIdx="1" presStyleCnt="3" custScaleX="333333" custScaleY="130079" custLinFactNeighborX="-16528" custLinFactNeighborY="4643">
        <dgm:presLayoutVars>
          <dgm:bulletEnabled val="1"/>
        </dgm:presLayoutVars>
      </dgm:prSet>
      <dgm:spPr/>
      <dgm:t>
        <a:bodyPr/>
        <a:lstStyle/>
        <a:p>
          <a:endParaRPr lang="es-ES"/>
        </a:p>
      </dgm:t>
    </dgm:pt>
    <dgm:pt modelId="{93181219-A7B0-428A-AE84-F9456CCC493C}" type="pres">
      <dgm:prSet presAssocID="{20FB7AB8-0F9D-4EF4-B979-F8DCD60DF320}" presName="sibTrans" presStyleLbl="sibTrans2D1" presStyleIdx="1" presStyleCnt="2"/>
      <dgm:spPr/>
      <dgm:t>
        <a:bodyPr/>
        <a:lstStyle/>
        <a:p>
          <a:endParaRPr lang="es-ES"/>
        </a:p>
      </dgm:t>
    </dgm:pt>
    <dgm:pt modelId="{5E2465D6-5AC4-480E-8676-8CCC68EC68FD}" type="pres">
      <dgm:prSet presAssocID="{20FB7AB8-0F9D-4EF4-B979-F8DCD60DF320}" presName="connectorText" presStyleLbl="sibTrans2D1" presStyleIdx="1" presStyleCnt="2"/>
      <dgm:spPr/>
      <dgm:t>
        <a:bodyPr/>
        <a:lstStyle/>
        <a:p>
          <a:endParaRPr lang="es-ES"/>
        </a:p>
      </dgm:t>
    </dgm:pt>
    <dgm:pt modelId="{5563CA21-1A51-4F13-ADAA-A6106481F07F}" type="pres">
      <dgm:prSet presAssocID="{292ECAF8-6C18-4DF0-8E4B-BD39B634EF52}" presName="node" presStyleLbl="node1" presStyleIdx="2" presStyleCnt="3" custScaleX="327826" custLinFactNeighborX="1" custLinFactNeighborY="200">
        <dgm:presLayoutVars>
          <dgm:bulletEnabled val="1"/>
        </dgm:presLayoutVars>
      </dgm:prSet>
      <dgm:spPr/>
      <dgm:t>
        <a:bodyPr/>
        <a:lstStyle/>
        <a:p>
          <a:endParaRPr lang="es-ES"/>
        </a:p>
      </dgm:t>
    </dgm:pt>
  </dgm:ptLst>
  <dgm:cxnLst>
    <dgm:cxn modelId="{0FECA192-8102-4302-83A6-912451599943}" type="presOf" srcId="{19AEB522-D0EF-4EFE-A63E-A096A7CB2135}" destId="{F376376E-D80B-49D7-9A21-F026F15D65F4}" srcOrd="0" destOrd="0" presId="urn:microsoft.com/office/officeart/2005/8/layout/process2"/>
    <dgm:cxn modelId="{38AE03D4-5E16-4D64-8D01-A45CF75F3247}" type="presOf" srcId="{172C47C3-DFBA-4FBD-9C5E-458C9DA5E606}" destId="{E15660DB-065C-4162-8720-52AA2E8D6DDB}" srcOrd="1" destOrd="0" presId="urn:microsoft.com/office/officeart/2005/8/layout/process2"/>
    <dgm:cxn modelId="{AFA29D76-F6DE-4D80-A067-C29364CEC45F}" srcId="{1318FDC0-A040-41DA-97AD-C649B089196B}" destId="{C2400A22-C843-4CB2-83F0-D6831B3A38DD}" srcOrd="1" destOrd="0" parTransId="{5078ABD7-539A-43A9-A67E-7BDA93FD0AD7}" sibTransId="{20FB7AB8-0F9D-4EF4-B979-F8DCD60DF320}"/>
    <dgm:cxn modelId="{375559BA-5732-42A7-81AD-EE75292700F3}" type="presOf" srcId="{292ECAF8-6C18-4DF0-8E4B-BD39B634EF52}" destId="{5563CA21-1A51-4F13-ADAA-A6106481F07F}" srcOrd="0" destOrd="0" presId="urn:microsoft.com/office/officeart/2005/8/layout/process2"/>
    <dgm:cxn modelId="{0BC553F7-2F8E-4CA0-9643-88B03F0A5164}" srcId="{1318FDC0-A040-41DA-97AD-C649B089196B}" destId="{292ECAF8-6C18-4DF0-8E4B-BD39B634EF52}" srcOrd="2" destOrd="0" parTransId="{5862F80E-8522-4529-BDD5-35449F8B92C9}" sibTransId="{8A619246-90B8-4408-A67B-4E5ED466B358}"/>
    <dgm:cxn modelId="{6D11C29B-FB4D-406F-866A-80157233C285}" srcId="{1318FDC0-A040-41DA-97AD-C649B089196B}" destId="{19AEB522-D0EF-4EFE-A63E-A096A7CB2135}" srcOrd="0" destOrd="0" parTransId="{F65BF2F3-46DC-4E61-974F-DEFA767C3C90}" sibTransId="{172C47C3-DFBA-4FBD-9C5E-458C9DA5E606}"/>
    <dgm:cxn modelId="{FC7208D6-1119-4E36-9479-16B8219C0894}" type="presOf" srcId="{172C47C3-DFBA-4FBD-9C5E-458C9DA5E606}" destId="{CAD17115-E5D1-4A79-B37B-846CD750869D}" srcOrd="0" destOrd="0" presId="urn:microsoft.com/office/officeart/2005/8/layout/process2"/>
    <dgm:cxn modelId="{212A7844-D981-4368-BB05-CFFDF0AC26A0}" type="presOf" srcId="{20FB7AB8-0F9D-4EF4-B979-F8DCD60DF320}" destId="{93181219-A7B0-428A-AE84-F9456CCC493C}" srcOrd="0" destOrd="0" presId="urn:microsoft.com/office/officeart/2005/8/layout/process2"/>
    <dgm:cxn modelId="{60EEAEEE-7D10-46BB-A918-04944AA459B8}" type="presOf" srcId="{C2400A22-C843-4CB2-83F0-D6831B3A38DD}" destId="{694588D8-B746-44F2-8195-82E8753696DE}" srcOrd="0" destOrd="0" presId="urn:microsoft.com/office/officeart/2005/8/layout/process2"/>
    <dgm:cxn modelId="{EFEFA141-7623-4A86-9C2E-73278E7D7A1B}" type="presOf" srcId="{1318FDC0-A040-41DA-97AD-C649B089196B}" destId="{8BC896B5-BE6C-4D20-900A-D62E6201CD92}" srcOrd="0" destOrd="0" presId="urn:microsoft.com/office/officeart/2005/8/layout/process2"/>
    <dgm:cxn modelId="{D47F4634-2410-4556-8421-4DE962C62313}" type="presOf" srcId="{20FB7AB8-0F9D-4EF4-B979-F8DCD60DF320}" destId="{5E2465D6-5AC4-480E-8676-8CCC68EC68FD}" srcOrd="1" destOrd="0" presId="urn:microsoft.com/office/officeart/2005/8/layout/process2"/>
    <dgm:cxn modelId="{F770ABA5-A5EE-498D-A368-B09800ED4BB4}" type="presParOf" srcId="{8BC896B5-BE6C-4D20-900A-D62E6201CD92}" destId="{F376376E-D80B-49D7-9A21-F026F15D65F4}" srcOrd="0" destOrd="0" presId="urn:microsoft.com/office/officeart/2005/8/layout/process2"/>
    <dgm:cxn modelId="{3AE001A5-3B60-4735-8DF3-4EC39076D91B}" type="presParOf" srcId="{8BC896B5-BE6C-4D20-900A-D62E6201CD92}" destId="{CAD17115-E5D1-4A79-B37B-846CD750869D}" srcOrd="1" destOrd="0" presId="urn:microsoft.com/office/officeart/2005/8/layout/process2"/>
    <dgm:cxn modelId="{50FA7A44-8421-46B7-9A08-3C6244068D4F}" type="presParOf" srcId="{CAD17115-E5D1-4A79-B37B-846CD750869D}" destId="{E15660DB-065C-4162-8720-52AA2E8D6DDB}" srcOrd="0" destOrd="0" presId="urn:microsoft.com/office/officeart/2005/8/layout/process2"/>
    <dgm:cxn modelId="{4D427FB6-F8A5-4DBD-9A85-CC364B3E97CA}" type="presParOf" srcId="{8BC896B5-BE6C-4D20-900A-D62E6201CD92}" destId="{694588D8-B746-44F2-8195-82E8753696DE}" srcOrd="2" destOrd="0" presId="urn:microsoft.com/office/officeart/2005/8/layout/process2"/>
    <dgm:cxn modelId="{7DDC5850-4BB2-4B11-8750-2B81A6BFF1F9}" type="presParOf" srcId="{8BC896B5-BE6C-4D20-900A-D62E6201CD92}" destId="{93181219-A7B0-428A-AE84-F9456CCC493C}" srcOrd="3" destOrd="0" presId="urn:microsoft.com/office/officeart/2005/8/layout/process2"/>
    <dgm:cxn modelId="{3554D928-DBF4-47AC-8194-ECA5316D786B}" type="presParOf" srcId="{93181219-A7B0-428A-AE84-F9456CCC493C}" destId="{5E2465D6-5AC4-480E-8676-8CCC68EC68FD}" srcOrd="0" destOrd="0" presId="urn:microsoft.com/office/officeart/2005/8/layout/process2"/>
    <dgm:cxn modelId="{5CF86CDA-82A1-412B-AABF-218EB0616883}" type="presParOf" srcId="{8BC896B5-BE6C-4D20-900A-D62E6201CD92}" destId="{5563CA21-1A51-4F13-ADAA-A6106481F07F}" srcOrd="4" destOrd="0" presId="urn:microsoft.com/office/officeart/2005/8/layout/process2"/>
  </dgm:cxnLst>
  <dgm:bg/>
  <dgm:whole/>
</dgm:dataModel>
</file>

<file path=ppt/diagrams/data2.xml><?xml version="1.0" encoding="utf-8"?>
<dgm:dataModel xmlns:dgm="http://schemas.openxmlformats.org/drawingml/2006/diagram" xmlns:a="http://schemas.openxmlformats.org/drawingml/2006/main">
  <dgm:ptLst>
    <dgm:pt modelId="{4961B58B-0F2D-4A58-B5D7-42E2F943D05B}" type="doc">
      <dgm:prSet loTypeId="urn:microsoft.com/office/officeart/2005/8/layout/process2" loCatId="process" qsTypeId="urn:microsoft.com/office/officeart/2005/8/quickstyle/simple5" qsCatId="simple" csTypeId="urn:microsoft.com/office/officeart/2005/8/colors/colorful1" csCatId="colorful" phldr="1"/>
      <dgm:spPr/>
    </dgm:pt>
    <dgm:pt modelId="{8E0F7E50-174F-40DD-9BBE-307DAFD5EA01}">
      <dgm:prSet phldrT="[Texto]"/>
      <dgm:spPr/>
      <dgm:t>
        <a:bodyPr/>
        <a:lstStyle/>
        <a:p>
          <a:r>
            <a:rPr lang="es-ES" dirty="0" smtClean="0"/>
            <a:t>Obtener RUC</a:t>
          </a:r>
          <a:endParaRPr lang="es-ES" dirty="0"/>
        </a:p>
      </dgm:t>
    </dgm:pt>
    <dgm:pt modelId="{094D3D2C-0A74-4E59-814B-5B19F65D0E28}" type="parTrans" cxnId="{E45DA132-CAD9-445A-8F37-7F55B7B34EBF}">
      <dgm:prSet/>
      <dgm:spPr/>
      <dgm:t>
        <a:bodyPr/>
        <a:lstStyle/>
        <a:p>
          <a:endParaRPr lang="es-ES"/>
        </a:p>
      </dgm:t>
    </dgm:pt>
    <dgm:pt modelId="{587CA3AF-49C9-47E6-8C5C-D86973B45B56}" type="sibTrans" cxnId="{E45DA132-CAD9-445A-8F37-7F55B7B34EBF}">
      <dgm:prSet/>
      <dgm:spPr/>
      <dgm:t>
        <a:bodyPr/>
        <a:lstStyle/>
        <a:p>
          <a:endParaRPr lang="es-ES"/>
        </a:p>
      </dgm:t>
    </dgm:pt>
    <dgm:pt modelId="{000494D8-C707-434D-BBC8-17FF594F1624}">
      <dgm:prSet phldrT="[Texto]"/>
      <dgm:spPr/>
      <dgm:t>
        <a:bodyPr/>
        <a:lstStyle/>
        <a:p>
          <a:r>
            <a:rPr lang="es-ES" dirty="0" smtClean="0"/>
            <a:t>Registrarse en la Aduana como Importador</a:t>
          </a:r>
          <a:endParaRPr lang="es-ES" dirty="0"/>
        </a:p>
      </dgm:t>
    </dgm:pt>
    <dgm:pt modelId="{8417E59D-1BDC-40FF-A359-6F27D5F3B0D9}" type="parTrans" cxnId="{CC120001-6388-4DF7-9E32-1977EE3DD23A}">
      <dgm:prSet/>
      <dgm:spPr/>
      <dgm:t>
        <a:bodyPr/>
        <a:lstStyle/>
        <a:p>
          <a:endParaRPr lang="es-ES"/>
        </a:p>
      </dgm:t>
    </dgm:pt>
    <dgm:pt modelId="{6A8C28FE-D97F-4975-B0AB-EDC3DFD3CAB0}" type="sibTrans" cxnId="{CC120001-6388-4DF7-9E32-1977EE3DD23A}">
      <dgm:prSet/>
      <dgm:spPr/>
      <dgm:t>
        <a:bodyPr/>
        <a:lstStyle/>
        <a:p>
          <a:endParaRPr lang="es-ES"/>
        </a:p>
      </dgm:t>
    </dgm:pt>
    <dgm:pt modelId="{9820CAB5-2B69-4932-8EAE-1C29F158C827}">
      <dgm:prSet phldrT="[Texto]"/>
      <dgm:spPr/>
      <dgm:t>
        <a:bodyPr/>
        <a:lstStyle/>
        <a:p>
          <a:r>
            <a:rPr lang="es-ES" dirty="0" smtClean="0"/>
            <a:t>Registrar la firma como persona  natural o jurídica para la Declaración Andina de Valor (DAV)</a:t>
          </a:r>
          <a:endParaRPr lang="es-ES" dirty="0"/>
        </a:p>
      </dgm:t>
    </dgm:pt>
    <dgm:pt modelId="{007A2F75-80AB-44DB-8B10-4DABB24A0B0B}" type="parTrans" cxnId="{C82EEC25-2E67-4982-B3CF-0D5828A34896}">
      <dgm:prSet/>
      <dgm:spPr/>
      <dgm:t>
        <a:bodyPr/>
        <a:lstStyle/>
        <a:p>
          <a:endParaRPr lang="es-ES"/>
        </a:p>
      </dgm:t>
    </dgm:pt>
    <dgm:pt modelId="{3440512D-970F-40B5-8B79-5DEB5B57AC8A}" type="sibTrans" cxnId="{C82EEC25-2E67-4982-B3CF-0D5828A34896}">
      <dgm:prSet/>
      <dgm:spPr/>
      <dgm:t>
        <a:bodyPr/>
        <a:lstStyle/>
        <a:p>
          <a:endParaRPr lang="es-ES"/>
        </a:p>
      </dgm:t>
    </dgm:pt>
    <dgm:pt modelId="{C991C34E-2F4E-4E56-A485-3F8253A46C9F}" type="pres">
      <dgm:prSet presAssocID="{4961B58B-0F2D-4A58-B5D7-42E2F943D05B}" presName="linearFlow" presStyleCnt="0">
        <dgm:presLayoutVars>
          <dgm:resizeHandles val="exact"/>
        </dgm:presLayoutVars>
      </dgm:prSet>
      <dgm:spPr/>
    </dgm:pt>
    <dgm:pt modelId="{B2945600-2631-46C5-B6A6-1CEA7348B046}" type="pres">
      <dgm:prSet presAssocID="{8E0F7E50-174F-40DD-9BBE-307DAFD5EA01}" presName="node" presStyleLbl="node1" presStyleIdx="0" presStyleCnt="3" custScaleX="157011">
        <dgm:presLayoutVars>
          <dgm:bulletEnabled val="1"/>
        </dgm:presLayoutVars>
      </dgm:prSet>
      <dgm:spPr/>
      <dgm:t>
        <a:bodyPr/>
        <a:lstStyle/>
        <a:p>
          <a:endParaRPr lang="es-ES"/>
        </a:p>
      </dgm:t>
    </dgm:pt>
    <dgm:pt modelId="{485747A1-A3CF-4F52-ABDC-347F41ABE073}" type="pres">
      <dgm:prSet presAssocID="{587CA3AF-49C9-47E6-8C5C-D86973B45B56}" presName="sibTrans" presStyleLbl="sibTrans2D1" presStyleIdx="0" presStyleCnt="2"/>
      <dgm:spPr/>
      <dgm:t>
        <a:bodyPr/>
        <a:lstStyle/>
        <a:p>
          <a:endParaRPr lang="es-ES"/>
        </a:p>
      </dgm:t>
    </dgm:pt>
    <dgm:pt modelId="{E843CA15-C513-48E3-ABAA-76AA5044C4E6}" type="pres">
      <dgm:prSet presAssocID="{587CA3AF-49C9-47E6-8C5C-D86973B45B56}" presName="connectorText" presStyleLbl="sibTrans2D1" presStyleIdx="0" presStyleCnt="2"/>
      <dgm:spPr/>
      <dgm:t>
        <a:bodyPr/>
        <a:lstStyle/>
        <a:p>
          <a:endParaRPr lang="es-ES"/>
        </a:p>
      </dgm:t>
    </dgm:pt>
    <dgm:pt modelId="{721C3D5C-AC9E-4872-8961-5AB3C252743F}" type="pres">
      <dgm:prSet presAssocID="{000494D8-C707-434D-BBC8-17FF594F1624}" presName="node" presStyleLbl="node1" presStyleIdx="1" presStyleCnt="3" custScaleX="284114">
        <dgm:presLayoutVars>
          <dgm:bulletEnabled val="1"/>
        </dgm:presLayoutVars>
      </dgm:prSet>
      <dgm:spPr/>
      <dgm:t>
        <a:bodyPr/>
        <a:lstStyle/>
        <a:p>
          <a:endParaRPr lang="es-ES"/>
        </a:p>
      </dgm:t>
    </dgm:pt>
    <dgm:pt modelId="{8D8A4086-EE61-4A2F-B4FE-A932F61C903A}" type="pres">
      <dgm:prSet presAssocID="{6A8C28FE-D97F-4975-B0AB-EDC3DFD3CAB0}" presName="sibTrans" presStyleLbl="sibTrans2D1" presStyleIdx="1" presStyleCnt="2"/>
      <dgm:spPr/>
      <dgm:t>
        <a:bodyPr/>
        <a:lstStyle/>
        <a:p>
          <a:endParaRPr lang="es-ES"/>
        </a:p>
      </dgm:t>
    </dgm:pt>
    <dgm:pt modelId="{22C24D94-F135-4095-BDC9-4FCDF3332340}" type="pres">
      <dgm:prSet presAssocID="{6A8C28FE-D97F-4975-B0AB-EDC3DFD3CAB0}" presName="connectorText" presStyleLbl="sibTrans2D1" presStyleIdx="1" presStyleCnt="2"/>
      <dgm:spPr/>
      <dgm:t>
        <a:bodyPr/>
        <a:lstStyle/>
        <a:p>
          <a:endParaRPr lang="es-ES"/>
        </a:p>
      </dgm:t>
    </dgm:pt>
    <dgm:pt modelId="{62FCEE65-3243-4D2F-9039-F97DA1581FFA}" type="pres">
      <dgm:prSet presAssocID="{9820CAB5-2B69-4932-8EAE-1C29F158C827}" presName="node" presStyleLbl="node1" presStyleIdx="2" presStyleCnt="3" custScaleX="342270">
        <dgm:presLayoutVars>
          <dgm:bulletEnabled val="1"/>
        </dgm:presLayoutVars>
      </dgm:prSet>
      <dgm:spPr/>
      <dgm:t>
        <a:bodyPr/>
        <a:lstStyle/>
        <a:p>
          <a:endParaRPr lang="es-ES"/>
        </a:p>
      </dgm:t>
    </dgm:pt>
  </dgm:ptLst>
  <dgm:cxnLst>
    <dgm:cxn modelId="{C82EEC25-2E67-4982-B3CF-0D5828A34896}" srcId="{4961B58B-0F2D-4A58-B5D7-42E2F943D05B}" destId="{9820CAB5-2B69-4932-8EAE-1C29F158C827}" srcOrd="2" destOrd="0" parTransId="{007A2F75-80AB-44DB-8B10-4DABB24A0B0B}" sibTransId="{3440512D-970F-40B5-8B79-5DEB5B57AC8A}"/>
    <dgm:cxn modelId="{E45DA132-CAD9-445A-8F37-7F55B7B34EBF}" srcId="{4961B58B-0F2D-4A58-B5D7-42E2F943D05B}" destId="{8E0F7E50-174F-40DD-9BBE-307DAFD5EA01}" srcOrd="0" destOrd="0" parTransId="{094D3D2C-0A74-4E59-814B-5B19F65D0E28}" sibTransId="{587CA3AF-49C9-47E6-8C5C-D86973B45B56}"/>
    <dgm:cxn modelId="{877A7A8C-C107-4741-9F91-C98E54BCBD86}" type="presOf" srcId="{000494D8-C707-434D-BBC8-17FF594F1624}" destId="{721C3D5C-AC9E-4872-8961-5AB3C252743F}" srcOrd="0" destOrd="0" presId="urn:microsoft.com/office/officeart/2005/8/layout/process2"/>
    <dgm:cxn modelId="{792FE686-CFFD-4EC8-A42C-A26B32F311D9}" type="presOf" srcId="{9820CAB5-2B69-4932-8EAE-1C29F158C827}" destId="{62FCEE65-3243-4D2F-9039-F97DA1581FFA}" srcOrd="0" destOrd="0" presId="urn:microsoft.com/office/officeart/2005/8/layout/process2"/>
    <dgm:cxn modelId="{926F1024-E24D-43A5-8CBB-F527237E22F0}" type="presOf" srcId="{6A8C28FE-D97F-4975-B0AB-EDC3DFD3CAB0}" destId="{22C24D94-F135-4095-BDC9-4FCDF3332340}" srcOrd="1" destOrd="0" presId="urn:microsoft.com/office/officeart/2005/8/layout/process2"/>
    <dgm:cxn modelId="{CC120001-6388-4DF7-9E32-1977EE3DD23A}" srcId="{4961B58B-0F2D-4A58-B5D7-42E2F943D05B}" destId="{000494D8-C707-434D-BBC8-17FF594F1624}" srcOrd="1" destOrd="0" parTransId="{8417E59D-1BDC-40FF-A359-6F27D5F3B0D9}" sibTransId="{6A8C28FE-D97F-4975-B0AB-EDC3DFD3CAB0}"/>
    <dgm:cxn modelId="{073EB523-3358-47A3-9019-02D40998B20C}" type="presOf" srcId="{6A8C28FE-D97F-4975-B0AB-EDC3DFD3CAB0}" destId="{8D8A4086-EE61-4A2F-B4FE-A932F61C903A}" srcOrd="0" destOrd="0" presId="urn:microsoft.com/office/officeart/2005/8/layout/process2"/>
    <dgm:cxn modelId="{4F7D8A18-C664-42B7-A8CB-21A712348241}" type="presOf" srcId="{587CA3AF-49C9-47E6-8C5C-D86973B45B56}" destId="{E843CA15-C513-48E3-ABAA-76AA5044C4E6}" srcOrd="1" destOrd="0" presId="urn:microsoft.com/office/officeart/2005/8/layout/process2"/>
    <dgm:cxn modelId="{D0CE08A1-AE8D-4962-A813-2BF23B65E8CD}" type="presOf" srcId="{8E0F7E50-174F-40DD-9BBE-307DAFD5EA01}" destId="{B2945600-2631-46C5-B6A6-1CEA7348B046}" srcOrd="0" destOrd="0" presId="urn:microsoft.com/office/officeart/2005/8/layout/process2"/>
    <dgm:cxn modelId="{79BC7518-9525-428C-A007-031C6586C908}" type="presOf" srcId="{4961B58B-0F2D-4A58-B5D7-42E2F943D05B}" destId="{C991C34E-2F4E-4E56-A485-3F8253A46C9F}" srcOrd="0" destOrd="0" presId="urn:microsoft.com/office/officeart/2005/8/layout/process2"/>
    <dgm:cxn modelId="{AAFF8D78-16AB-4667-86E5-1C7F74720645}" type="presOf" srcId="{587CA3AF-49C9-47E6-8C5C-D86973B45B56}" destId="{485747A1-A3CF-4F52-ABDC-347F41ABE073}" srcOrd="0" destOrd="0" presId="urn:microsoft.com/office/officeart/2005/8/layout/process2"/>
    <dgm:cxn modelId="{A34D99A5-4D45-4767-97E3-C8CEC8000B42}" type="presParOf" srcId="{C991C34E-2F4E-4E56-A485-3F8253A46C9F}" destId="{B2945600-2631-46C5-B6A6-1CEA7348B046}" srcOrd="0" destOrd="0" presId="urn:microsoft.com/office/officeart/2005/8/layout/process2"/>
    <dgm:cxn modelId="{F4F05192-3D52-41B0-BFFB-40F01DF1D92A}" type="presParOf" srcId="{C991C34E-2F4E-4E56-A485-3F8253A46C9F}" destId="{485747A1-A3CF-4F52-ABDC-347F41ABE073}" srcOrd="1" destOrd="0" presId="urn:microsoft.com/office/officeart/2005/8/layout/process2"/>
    <dgm:cxn modelId="{23F0F995-1FAC-419C-9C13-2E3F4B3E2F78}" type="presParOf" srcId="{485747A1-A3CF-4F52-ABDC-347F41ABE073}" destId="{E843CA15-C513-48E3-ABAA-76AA5044C4E6}" srcOrd="0" destOrd="0" presId="urn:microsoft.com/office/officeart/2005/8/layout/process2"/>
    <dgm:cxn modelId="{87573719-CD2B-4002-A322-E4985F3F7764}" type="presParOf" srcId="{C991C34E-2F4E-4E56-A485-3F8253A46C9F}" destId="{721C3D5C-AC9E-4872-8961-5AB3C252743F}" srcOrd="2" destOrd="0" presId="urn:microsoft.com/office/officeart/2005/8/layout/process2"/>
    <dgm:cxn modelId="{9B2BE4B5-8CF3-4AE5-8F38-47296A46D8EB}" type="presParOf" srcId="{C991C34E-2F4E-4E56-A485-3F8253A46C9F}" destId="{8D8A4086-EE61-4A2F-B4FE-A932F61C903A}" srcOrd="3" destOrd="0" presId="urn:microsoft.com/office/officeart/2005/8/layout/process2"/>
    <dgm:cxn modelId="{09854568-54F4-49D3-B44A-3C2C3480198A}" type="presParOf" srcId="{8D8A4086-EE61-4A2F-B4FE-A932F61C903A}" destId="{22C24D94-F135-4095-BDC9-4FCDF3332340}" srcOrd="0" destOrd="0" presId="urn:microsoft.com/office/officeart/2005/8/layout/process2"/>
    <dgm:cxn modelId="{552FE29A-6839-4669-8F02-BAD28E6B8187}" type="presParOf" srcId="{C991C34E-2F4E-4E56-A485-3F8253A46C9F}" destId="{62FCEE65-3243-4D2F-9039-F97DA1581FFA}" srcOrd="4" destOrd="0" presId="urn:microsoft.com/office/officeart/2005/8/layout/process2"/>
  </dgm:cxnLst>
  <dgm:bg/>
  <dgm:whole/>
</dgm:dataModel>
</file>

<file path=ppt/diagrams/data3.xml><?xml version="1.0" encoding="utf-8"?>
<dgm:dataModel xmlns:dgm="http://schemas.openxmlformats.org/drawingml/2006/diagram" xmlns:a="http://schemas.openxmlformats.org/drawingml/2006/main">
  <dgm:ptLst>
    <dgm:pt modelId="{E827BD3F-F374-4BEE-B683-A83C4A58B806}" type="doc">
      <dgm:prSet loTypeId="urn:microsoft.com/office/officeart/2005/8/layout/hierarchy3" loCatId="list" qsTypeId="urn:microsoft.com/office/officeart/2005/8/quickstyle/simple3" qsCatId="simple" csTypeId="urn:microsoft.com/office/officeart/2005/8/colors/accent1_2" csCatId="accent1" phldr="1"/>
      <dgm:spPr/>
      <dgm:t>
        <a:bodyPr/>
        <a:lstStyle/>
        <a:p>
          <a:endParaRPr lang="es-ES"/>
        </a:p>
      </dgm:t>
    </dgm:pt>
    <dgm:pt modelId="{068ADEA0-1FBD-404D-B2C2-7402DD2EEC2C}">
      <dgm:prSet phldrT="[Texto]"/>
      <dgm:spPr/>
      <dgm:t>
        <a:bodyPr/>
        <a:lstStyle/>
        <a:p>
          <a:r>
            <a:rPr lang="es-ES" dirty="0" smtClean="0"/>
            <a:t>Documentos necesarios para importar:</a:t>
          </a:r>
          <a:endParaRPr lang="es-ES" dirty="0"/>
        </a:p>
      </dgm:t>
    </dgm:pt>
    <dgm:pt modelId="{838ECA6E-C293-443F-AB21-39EBD2D02E9D}" type="parTrans" cxnId="{A8D7CCDF-4A37-4B91-8615-839834C94F71}">
      <dgm:prSet/>
      <dgm:spPr/>
      <dgm:t>
        <a:bodyPr/>
        <a:lstStyle/>
        <a:p>
          <a:endParaRPr lang="es-ES"/>
        </a:p>
      </dgm:t>
    </dgm:pt>
    <dgm:pt modelId="{71B4FB5E-66D6-42EA-AA38-5437AC3BF317}" type="sibTrans" cxnId="{A8D7CCDF-4A37-4B91-8615-839834C94F71}">
      <dgm:prSet/>
      <dgm:spPr/>
      <dgm:t>
        <a:bodyPr/>
        <a:lstStyle/>
        <a:p>
          <a:endParaRPr lang="es-ES"/>
        </a:p>
      </dgm:t>
    </dgm:pt>
    <dgm:pt modelId="{A39121BB-4C8D-436E-928A-ECAE21B271AE}">
      <dgm:prSet phldrT="[Texto]"/>
      <dgm:spPr/>
      <dgm:t>
        <a:bodyPr/>
        <a:lstStyle/>
        <a:p>
          <a:r>
            <a:rPr lang="es-ES" dirty="0" smtClean="0"/>
            <a:t>Factura comercial</a:t>
          </a:r>
          <a:endParaRPr lang="es-ES" dirty="0"/>
        </a:p>
      </dgm:t>
    </dgm:pt>
    <dgm:pt modelId="{87E18C03-0158-4C9F-9B15-525BC2AB6F71}" type="parTrans" cxnId="{4DF70E72-03ED-4B04-B018-B83089774C28}">
      <dgm:prSet/>
      <dgm:spPr/>
      <dgm:t>
        <a:bodyPr/>
        <a:lstStyle/>
        <a:p>
          <a:endParaRPr lang="es-ES"/>
        </a:p>
      </dgm:t>
    </dgm:pt>
    <dgm:pt modelId="{41882F97-83E4-487D-8471-C74C2B032BD3}" type="sibTrans" cxnId="{4DF70E72-03ED-4B04-B018-B83089774C28}">
      <dgm:prSet/>
      <dgm:spPr/>
      <dgm:t>
        <a:bodyPr/>
        <a:lstStyle/>
        <a:p>
          <a:endParaRPr lang="es-ES"/>
        </a:p>
      </dgm:t>
    </dgm:pt>
    <dgm:pt modelId="{EA1E90BA-00CD-4C79-81E3-7AEF5F3354D4}">
      <dgm:prSet phldrT="[Texto]"/>
      <dgm:spPr/>
      <dgm:t>
        <a:bodyPr/>
        <a:lstStyle/>
        <a:p>
          <a:r>
            <a:rPr lang="es-ES" dirty="0" smtClean="0"/>
            <a:t>Bill of Lading</a:t>
          </a:r>
          <a:endParaRPr lang="es-ES" dirty="0"/>
        </a:p>
      </dgm:t>
    </dgm:pt>
    <dgm:pt modelId="{A4C59354-ACC7-4D9F-B2ED-F9E205351FBD}" type="parTrans" cxnId="{1C37DAEC-A3B3-4CA2-B96B-72EFCA5DF402}">
      <dgm:prSet/>
      <dgm:spPr/>
      <dgm:t>
        <a:bodyPr/>
        <a:lstStyle/>
        <a:p>
          <a:endParaRPr lang="es-ES"/>
        </a:p>
      </dgm:t>
    </dgm:pt>
    <dgm:pt modelId="{B0BE33D8-F357-41F5-BFDF-D9BC2135DB65}" type="sibTrans" cxnId="{1C37DAEC-A3B3-4CA2-B96B-72EFCA5DF402}">
      <dgm:prSet/>
      <dgm:spPr/>
      <dgm:t>
        <a:bodyPr/>
        <a:lstStyle/>
        <a:p>
          <a:endParaRPr lang="es-ES"/>
        </a:p>
      </dgm:t>
    </dgm:pt>
    <dgm:pt modelId="{1B3FF9C9-21F1-4694-B74A-A1AC436374BF}">
      <dgm:prSet phldrT="[Texto]"/>
      <dgm:spPr/>
      <dgm:t>
        <a:bodyPr/>
        <a:lstStyle/>
        <a:p>
          <a:r>
            <a:rPr lang="es-ES" dirty="0" smtClean="0"/>
            <a:t>Póliza de Seguro</a:t>
          </a:r>
          <a:endParaRPr lang="es-ES" dirty="0"/>
        </a:p>
      </dgm:t>
    </dgm:pt>
    <dgm:pt modelId="{23C23513-1FF4-404E-BAD2-539C4E1E2C5E}" type="parTrans" cxnId="{26FFD07A-207F-4BC9-832E-320CD719B3A9}">
      <dgm:prSet/>
      <dgm:spPr/>
      <dgm:t>
        <a:bodyPr/>
        <a:lstStyle/>
        <a:p>
          <a:endParaRPr lang="es-ES"/>
        </a:p>
      </dgm:t>
    </dgm:pt>
    <dgm:pt modelId="{292C3B8D-010D-4F3D-BC2E-13C9559787B2}" type="sibTrans" cxnId="{26FFD07A-207F-4BC9-832E-320CD719B3A9}">
      <dgm:prSet/>
      <dgm:spPr/>
      <dgm:t>
        <a:bodyPr/>
        <a:lstStyle/>
        <a:p>
          <a:endParaRPr lang="es-ES"/>
        </a:p>
      </dgm:t>
    </dgm:pt>
    <dgm:pt modelId="{60E25F96-7EC9-434E-A98A-8C3E09EA7059}">
      <dgm:prSet phldrT="[Texto]"/>
      <dgm:spPr/>
      <dgm:t>
        <a:bodyPr/>
        <a:lstStyle/>
        <a:p>
          <a:r>
            <a:rPr lang="es-ES" dirty="0" smtClean="0"/>
            <a:t>Nota de pedido</a:t>
          </a:r>
          <a:endParaRPr lang="es-ES" dirty="0"/>
        </a:p>
      </dgm:t>
    </dgm:pt>
    <dgm:pt modelId="{4B17A9EA-1CB1-4B3E-8195-BAAEA3857493}" type="parTrans" cxnId="{364F931F-DB35-482C-AD57-80C142E97D45}">
      <dgm:prSet/>
      <dgm:spPr/>
      <dgm:t>
        <a:bodyPr/>
        <a:lstStyle/>
        <a:p>
          <a:endParaRPr lang="es-ES"/>
        </a:p>
      </dgm:t>
    </dgm:pt>
    <dgm:pt modelId="{1E55AC75-E487-4F6B-B8EA-9458344A9E94}" type="sibTrans" cxnId="{364F931F-DB35-482C-AD57-80C142E97D45}">
      <dgm:prSet/>
      <dgm:spPr/>
      <dgm:t>
        <a:bodyPr/>
        <a:lstStyle/>
        <a:p>
          <a:endParaRPr lang="es-ES"/>
        </a:p>
      </dgm:t>
    </dgm:pt>
    <dgm:pt modelId="{498EA04D-027D-44D9-8C38-1A82A083953E}" type="pres">
      <dgm:prSet presAssocID="{E827BD3F-F374-4BEE-B683-A83C4A58B806}" presName="diagram" presStyleCnt="0">
        <dgm:presLayoutVars>
          <dgm:chPref val="1"/>
          <dgm:dir/>
          <dgm:animOne val="branch"/>
          <dgm:animLvl val="lvl"/>
          <dgm:resizeHandles/>
        </dgm:presLayoutVars>
      </dgm:prSet>
      <dgm:spPr/>
      <dgm:t>
        <a:bodyPr/>
        <a:lstStyle/>
        <a:p>
          <a:endParaRPr lang="es-ES"/>
        </a:p>
      </dgm:t>
    </dgm:pt>
    <dgm:pt modelId="{A7ACB70E-BA53-4B60-9392-9A4B55E9F08B}" type="pres">
      <dgm:prSet presAssocID="{068ADEA0-1FBD-404D-B2C2-7402DD2EEC2C}" presName="root" presStyleCnt="0"/>
      <dgm:spPr/>
    </dgm:pt>
    <dgm:pt modelId="{5702297C-7C03-494B-9548-07FD00285170}" type="pres">
      <dgm:prSet presAssocID="{068ADEA0-1FBD-404D-B2C2-7402DD2EEC2C}" presName="rootComposite" presStyleCnt="0"/>
      <dgm:spPr/>
    </dgm:pt>
    <dgm:pt modelId="{0FF32DBE-FBAD-4144-B07A-4E14988381BE}" type="pres">
      <dgm:prSet presAssocID="{068ADEA0-1FBD-404D-B2C2-7402DD2EEC2C}" presName="rootText" presStyleLbl="node1" presStyleIdx="0" presStyleCnt="1" custScaleX="608375"/>
      <dgm:spPr/>
      <dgm:t>
        <a:bodyPr/>
        <a:lstStyle/>
        <a:p>
          <a:endParaRPr lang="es-ES"/>
        </a:p>
      </dgm:t>
    </dgm:pt>
    <dgm:pt modelId="{BA94B436-4A0F-478C-82AD-9105512AE064}" type="pres">
      <dgm:prSet presAssocID="{068ADEA0-1FBD-404D-B2C2-7402DD2EEC2C}" presName="rootConnector" presStyleLbl="node1" presStyleIdx="0" presStyleCnt="1"/>
      <dgm:spPr/>
      <dgm:t>
        <a:bodyPr/>
        <a:lstStyle/>
        <a:p>
          <a:endParaRPr lang="es-ES"/>
        </a:p>
      </dgm:t>
    </dgm:pt>
    <dgm:pt modelId="{298B836D-323F-49C3-834C-E3E01BD3037B}" type="pres">
      <dgm:prSet presAssocID="{068ADEA0-1FBD-404D-B2C2-7402DD2EEC2C}" presName="childShape" presStyleCnt="0"/>
      <dgm:spPr/>
    </dgm:pt>
    <dgm:pt modelId="{DDDDB4F9-9F2D-4F2B-8383-DC60E9DE7858}" type="pres">
      <dgm:prSet presAssocID="{87E18C03-0158-4C9F-9B15-525BC2AB6F71}" presName="Name13" presStyleLbl="parChTrans1D2" presStyleIdx="0" presStyleCnt="4"/>
      <dgm:spPr/>
      <dgm:t>
        <a:bodyPr/>
        <a:lstStyle/>
        <a:p>
          <a:endParaRPr lang="es-ES"/>
        </a:p>
      </dgm:t>
    </dgm:pt>
    <dgm:pt modelId="{AB68DB72-724C-4880-A681-0BAEF67EED74}" type="pres">
      <dgm:prSet presAssocID="{A39121BB-4C8D-436E-928A-ECAE21B271AE}" presName="childText" presStyleLbl="bgAcc1" presStyleIdx="0" presStyleCnt="4" custScaleX="416075">
        <dgm:presLayoutVars>
          <dgm:bulletEnabled val="1"/>
        </dgm:presLayoutVars>
      </dgm:prSet>
      <dgm:spPr/>
      <dgm:t>
        <a:bodyPr/>
        <a:lstStyle/>
        <a:p>
          <a:endParaRPr lang="es-ES"/>
        </a:p>
      </dgm:t>
    </dgm:pt>
    <dgm:pt modelId="{4C2465EF-3935-4719-BC36-038654547B95}" type="pres">
      <dgm:prSet presAssocID="{4B17A9EA-1CB1-4B3E-8195-BAAEA3857493}" presName="Name13" presStyleLbl="parChTrans1D2" presStyleIdx="1" presStyleCnt="4"/>
      <dgm:spPr/>
      <dgm:t>
        <a:bodyPr/>
        <a:lstStyle/>
        <a:p>
          <a:endParaRPr lang="es-ES"/>
        </a:p>
      </dgm:t>
    </dgm:pt>
    <dgm:pt modelId="{8C1FF4E4-9B49-44D4-A3A9-6C262328BF63}" type="pres">
      <dgm:prSet presAssocID="{60E25F96-7EC9-434E-A98A-8C3E09EA7059}" presName="childText" presStyleLbl="bgAcc1" presStyleIdx="1" presStyleCnt="4" custScaleX="416075">
        <dgm:presLayoutVars>
          <dgm:bulletEnabled val="1"/>
        </dgm:presLayoutVars>
      </dgm:prSet>
      <dgm:spPr/>
      <dgm:t>
        <a:bodyPr/>
        <a:lstStyle/>
        <a:p>
          <a:endParaRPr lang="es-ES"/>
        </a:p>
      </dgm:t>
    </dgm:pt>
    <dgm:pt modelId="{9994EFC8-01F9-4C87-A4C9-FAF5F2E76183}" type="pres">
      <dgm:prSet presAssocID="{23C23513-1FF4-404E-BAD2-539C4E1E2C5E}" presName="Name13" presStyleLbl="parChTrans1D2" presStyleIdx="2" presStyleCnt="4"/>
      <dgm:spPr/>
      <dgm:t>
        <a:bodyPr/>
        <a:lstStyle/>
        <a:p>
          <a:endParaRPr lang="es-ES"/>
        </a:p>
      </dgm:t>
    </dgm:pt>
    <dgm:pt modelId="{D769A1CD-3757-42FC-81BF-3F0B30ED5814}" type="pres">
      <dgm:prSet presAssocID="{1B3FF9C9-21F1-4694-B74A-A1AC436374BF}" presName="childText" presStyleLbl="bgAcc1" presStyleIdx="2" presStyleCnt="4" custScaleX="419394">
        <dgm:presLayoutVars>
          <dgm:bulletEnabled val="1"/>
        </dgm:presLayoutVars>
      </dgm:prSet>
      <dgm:spPr/>
      <dgm:t>
        <a:bodyPr/>
        <a:lstStyle/>
        <a:p>
          <a:endParaRPr lang="es-ES"/>
        </a:p>
      </dgm:t>
    </dgm:pt>
    <dgm:pt modelId="{96CD63C8-80D6-4FB5-8753-194E54CCC5BF}" type="pres">
      <dgm:prSet presAssocID="{A4C59354-ACC7-4D9F-B2ED-F9E205351FBD}" presName="Name13" presStyleLbl="parChTrans1D2" presStyleIdx="3" presStyleCnt="4"/>
      <dgm:spPr/>
      <dgm:t>
        <a:bodyPr/>
        <a:lstStyle/>
        <a:p>
          <a:endParaRPr lang="es-ES"/>
        </a:p>
      </dgm:t>
    </dgm:pt>
    <dgm:pt modelId="{6661840F-5D94-422B-BC53-8AAD9E7B5F75}" type="pres">
      <dgm:prSet presAssocID="{EA1E90BA-00CD-4C79-81E3-7AEF5F3354D4}" presName="childText" presStyleLbl="bgAcc1" presStyleIdx="3" presStyleCnt="4" custScaleX="416076">
        <dgm:presLayoutVars>
          <dgm:bulletEnabled val="1"/>
        </dgm:presLayoutVars>
      </dgm:prSet>
      <dgm:spPr/>
      <dgm:t>
        <a:bodyPr/>
        <a:lstStyle/>
        <a:p>
          <a:endParaRPr lang="es-ES"/>
        </a:p>
      </dgm:t>
    </dgm:pt>
  </dgm:ptLst>
  <dgm:cxnLst>
    <dgm:cxn modelId="{1C37DAEC-A3B3-4CA2-B96B-72EFCA5DF402}" srcId="{068ADEA0-1FBD-404D-B2C2-7402DD2EEC2C}" destId="{EA1E90BA-00CD-4C79-81E3-7AEF5F3354D4}" srcOrd="3" destOrd="0" parTransId="{A4C59354-ACC7-4D9F-B2ED-F9E205351FBD}" sibTransId="{B0BE33D8-F357-41F5-BFDF-D9BC2135DB65}"/>
    <dgm:cxn modelId="{9EB11353-0E62-4362-8732-32755A022D73}" type="presOf" srcId="{A39121BB-4C8D-436E-928A-ECAE21B271AE}" destId="{AB68DB72-724C-4880-A681-0BAEF67EED74}" srcOrd="0" destOrd="0" presId="urn:microsoft.com/office/officeart/2005/8/layout/hierarchy3"/>
    <dgm:cxn modelId="{A8D7CCDF-4A37-4B91-8615-839834C94F71}" srcId="{E827BD3F-F374-4BEE-B683-A83C4A58B806}" destId="{068ADEA0-1FBD-404D-B2C2-7402DD2EEC2C}" srcOrd="0" destOrd="0" parTransId="{838ECA6E-C293-443F-AB21-39EBD2D02E9D}" sibTransId="{71B4FB5E-66D6-42EA-AA38-5437AC3BF317}"/>
    <dgm:cxn modelId="{E4042ADA-767B-4C6E-8AD6-5E5528DC76F4}" type="presOf" srcId="{A4C59354-ACC7-4D9F-B2ED-F9E205351FBD}" destId="{96CD63C8-80D6-4FB5-8753-194E54CCC5BF}" srcOrd="0" destOrd="0" presId="urn:microsoft.com/office/officeart/2005/8/layout/hierarchy3"/>
    <dgm:cxn modelId="{245F6DF5-B862-43EA-8785-5E32111C2BE1}" type="presOf" srcId="{E827BD3F-F374-4BEE-B683-A83C4A58B806}" destId="{498EA04D-027D-44D9-8C38-1A82A083953E}" srcOrd="0" destOrd="0" presId="urn:microsoft.com/office/officeart/2005/8/layout/hierarchy3"/>
    <dgm:cxn modelId="{364F931F-DB35-482C-AD57-80C142E97D45}" srcId="{068ADEA0-1FBD-404D-B2C2-7402DD2EEC2C}" destId="{60E25F96-7EC9-434E-A98A-8C3E09EA7059}" srcOrd="1" destOrd="0" parTransId="{4B17A9EA-1CB1-4B3E-8195-BAAEA3857493}" sibTransId="{1E55AC75-E487-4F6B-B8EA-9458344A9E94}"/>
    <dgm:cxn modelId="{55B82F7A-22B4-4F3F-81C4-DD08D34C5DAF}" type="presOf" srcId="{60E25F96-7EC9-434E-A98A-8C3E09EA7059}" destId="{8C1FF4E4-9B49-44D4-A3A9-6C262328BF63}" srcOrd="0" destOrd="0" presId="urn:microsoft.com/office/officeart/2005/8/layout/hierarchy3"/>
    <dgm:cxn modelId="{26FFD07A-207F-4BC9-832E-320CD719B3A9}" srcId="{068ADEA0-1FBD-404D-B2C2-7402DD2EEC2C}" destId="{1B3FF9C9-21F1-4694-B74A-A1AC436374BF}" srcOrd="2" destOrd="0" parTransId="{23C23513-1FF4-404E-BAD2-539C4E1E2C5E}" sibTransId="{292C3B8D-010D-4F3D-BC2E-13C9559787B2}"/>
    <dgm:cxn modelId="{4553A2C2-833C-4949-87F1-E222CDFB43D9}" type="presOf" srcId="{068ADEA0-1FBD-404D-B2C2-7402DD2EEC2C}" destId="{BA94B436-4A0F-478C-82AD-9105512AE064}" srcOrd="1" destOrd="0" presId="urn:microsoft.com/office/officeart/2005/8/layout/hierarchy3"/>
    <dgm:cxn modelId="{CC42D69D-2ABA-4F30-87D1-120EDFAE9F8D}" type="presOf" srcId="{23C23513-1FF4-404E-BAD2-539C4E1E2C5E}" destId="{9994EFC8-01F9-4C87-A4C9-FAF5F2E76183}" srcOrd="0" destOrd="0" presId="urn:microsoft.com/office/officeart/2005/8/layout/hierarchy3"/>
    <dgm:cxn modelId="{4DF70E72-03ED-4B04-B018-B83089774C28}" srcId="{068ADEA0-1FBD-404D-B2C2-7402DD2EEC2C}" destId="{A39121BB-4C8D-436E-928A-ECAE21B271AE}" srcOrd="0" destOrd="0" parTransId="{87E18C03-0158-4C9F-9B15-525BC2AB6F71}" sibTransId="{41882F97-83E4-487D-8471-C74C2B032BD3}"/>
    <dgm:cxn modelId="{1383FA21-6405-44B7-81E8-3E77DE62EAEC}" type="presOf" srcId="{1B3FF9C9-21F1-4694-B74A-A1AC436374BF}" destId="{D769A1CD-3757-42FC-81BF-3F0B30ED5814}" srcOrd="0" destOrd="0" presId="urn:microsoft.com/office/officeart/2005/8/layout/hierarchy3"/>
    <dgm:cxn modelId="{91B82D64-0F62-40BB-A743-F96B55ABFB03}" type="presOf" srcId="{068ADEA0-1FBD-404D-B2C2-7402DD2EEC2C}" destId="{0FF32DBE-FBAD-4144-B07A-4E14988381BE}" srcOrd="0" destOrd="0" presId="urn:microsoft.com/office/officeart/2005/8/layout/hierarchy3"/>
    <dgm:cxn modelId="{026DAB15-A45B-44FE-A5E6-B300825DCA68}" type="presOf" srcId="{4B17A9EA-1CB1-4B3E-8195-BAAEA3857493}" destId="{4C2465EF-3935-4719-BC36-038654547B95}" srcOrd="0" destOrd="0" presId="urn:microsoft.com/office/officeart/2005/8/layout/hierarchy3"/>
    <dgm:cxn modelId="{F4B953AD-DE23-40DD-9A7B-1DADD1D97FB9}" type="presOf" srcId="{87E18C03-0158-4C9F-9B15-525BC2AB6F71}" destId="{DDDDB4F9-9F2D-4F2B-8383-DC60E9DE7858}" srcOrd="0" destOrd="0" presId="urn:microsoft.com/office/officeart/2005/8/layout/hierarchy3"/>
    <dgm:cxn modelId="{91CF04E2-D1FD-4F44-9A13-B6DAEF154716}" type="presOf" srcId="{EA1E90BA-00CD-4C79-81E3-7AEF5F3354D4}" destId="{6661840F-5D94-422B-BC53-8AAD9E7B5F75}" srcOrd="0" destOrd="0" presId="urn:microsoft.com/office/officeart/2005/8/layout/hierarchy3"/>
    <dgm:cxn modelId="{7D5FBC49-3315-48E8-AB5D-B86FE3DBFDF7}" type="presParOf" srcId="{498EA04D-027D-44D9-8C38-1A82A083953E}" destId="{A7ACB70E-BA53-4B60-9392-9A4B55E9F08B}" srcOrd="0" destOrd="0" presId="urn:microsoft.com/office/officeart/2005/8/layout/hierarchy3"/>
    <dgm:cxn modelId="{455819B0-E0D9-4D4A-A079-59249DC573A9}" type="presParOf" srcId="{A7ACB70E-BA53-4B60-9392-9A4B55E9F08B}" destId="{5702297C-7C03-494B-9548-07FD00285170}" srcOrd="0" destOrd="0" presId="urn:microsoft.com/office/officeart/2005/8/layout/hierarchy3"/>
    <dgm:cxn modelId="{6352E38E-20EA-4B3D-9CDE-9357E5AD3259}" type="presParOf" srcId="{5702297C-7C03-494B-9548-07FD00285170}" destId="{0FF32DBE-FBAD-4144-B07A-4E14988381BE}" srcOrd="0" destOrd="0" presId="urn:microsoft.com/office/officeart/2005/8/layout/hierarchy3"/>
    <dgm:cxn modelId="{8BD3CC96-E7D4-4188-BCF7-6A2BC2D9652A}" type="presParOf" srcId="{5702297C-7C03-494B-9548-07FD00285170}" destId="{BA94B436-4A0F-478C-82AD-9105512AE064}" srcOrd="1" destOrd="0" presId="urn:microsoft.com/office/officeart/2005/8/layout/hierarchy3"/>
    <dgm:cxn modelId="{32CE5B94-F518-4615-BB81-8BFD18D91BC0}" type="presParOf" srcId="{A7ACB70E-BA53-4B60-9392-9A4B55E9F08B}" destId="{298B836D-323F-49C3-834C-E3E01BD3037B}" srcOrd="1" destOrd="0" presId="urn:microsoft.com/office/officeart/2005/8/layout/hierarchy3"/>
    <dgm:cxn modelId="{445B22B4-4137-4C0A-B550-38C9AE2D2B3A}" type="presParOf" srcId="{298B836D-323F-49C3-834C-E3E01BD3037B}" destId="{DDDDB4F9-9F2D-4F2B-8383-DC60E9DE7858}" srcOrd="0" destOrd="0" presId="urn:microsoft.com/office/officeart/2005/8/layout/hierarchy3"/>
    <dgm:cxn modelId="{FAACECDF-B926-43EF-9028-C8670D85EE24}" type="presParOf" srcId="{298B836D-323F-49C3-834C-E3E01BD3037B}" destId="{AB68DB72-724C-4880-A681-0BAEF67EED74}" srcOrd="1" destOrd="0" presId="urn:microsoft.com/office/officeart/2005/8/layout/hierarchy3"/>
    <dgm:cxn modelId="{5DB23EE4-B0AF-4022-8C1E-211F62449485}" type="presParOf" srcId="{298B836D-323F-49C3-834C-E3E01BD3037B}" destId="{4C2465EF-3935-4719-BC36-038654547B95}" srcOrd="2" destOrd="0" presId="urn:microsoft.com/office/officeart/2005/8/layout/hierarchy3"/>
    <dgm:cxn modelId="{9B58EC19-F167-4C8F-9015-909DDFFE0C67}" type="presParOf" srcId="{298B836D-323F-49C3-834C-E3E01BD3037B}" destId="{8C1FF4E4-9B49-44D4-A3A9-6C262328BF63}" srcOrd="3" destOrd="0" presId="urn:microsoft.com/office/officeart/2005/8/layout/hierarchy3"/>
    <dgm:cxn modelId="{68907672-3350-4DAE-9290-50B1CB658093}" type="presParOf" srcId="{298B836D-323F-49C3-834C-E3E01BD3037B}" destId="{9994EFC8-01F9-4C87-A4C9-FAF5F2E76183}" srcOrd="4" destOrd="0" presId="urn:microsoft.com/office/officeart/2005/8/layout/hierarchy3"/>
    <dgm:cxn modelId="{256BB896-390A-4CA7-A719-2CEC408C690B}" type="presParOf" srcId="{298B836D-323F-49C3-834C-E3E01BD3037B}" destId="{D769A1CD-3757-42FC-81BF-3F0B30ED5814}" srcOrd="5" destOrd="0" presId="urn:microsoft.com/office/officeart/2005/8/layout/hierarchy3"/>
    <dgm:cxn modelId="{2E97B2C8-EF57-4921-8AEF-0F5738E31969}" type="presParOf" srcId="{298B836D-323F-49C3-834C-E3E01BD3037B}" destId="{96CD63C8-80D6-4FB5-8753-194E54CCC5BF}" srcOrd="6" destOrd="0" presId="urn:microsoft.com/office/officeart/2005/8/layout/hierarchy3"/>
    <dgm:cxn modelId="{F5877387-3E57-4C98-888F-8621EA05FD79}" type="presParOf" srcId="{298B836D-323F-49C3-834C-E3E01BD3037B}" destId="{6661840F-5D94-422B-BC53-8AAD9E7B5F75}" srcOrd="7" destOrd="0" presId="urn:microsoft.com/office/officeart/2005/8/layout/hierarchy3"/>
  </dgm:cxnLst>
  <dgm:bg/>
  <dgm:whole/>
</dgm:dataModel>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E11A2260-DA23-4E99-AAEE-9586B8CE395F}" type="datetimeFigureOut">
              <a:rPr lang="es-ES"/>
              <a:pPr>
                <a:defRPr/>
              </a:pPr>
              <a:t>09/11/2009</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smtClean="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84184512-16ED-4022-8B93-522541557B60}"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867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ES" smtClean="0"/>
          </a:p>
        </p:txBody>
      </p:sp>
      <p:sp>
        <p:nvSpPr>
          <p:cNvPr id="28676"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A19DC03-C67D-4842-A3B6-C0E85D15995C}" type="slidenum">
              <a:rPr lang="es-ES" smtClean="0"/>
              <a:pPr/>
              <a:t>17</a:t>
            </a:fld>
            <a:endParaRPr 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29699" name="2 Marcador de notas"/>
          <p:cNvSpPr>
            <a:spLocks noGrp="1"/>
          </p:cNvSpPr>
          <p:nvPr>
            <p:ph type="body" idx="1"/>
          </p:nvPr>
        </p:nvSpPr>
        <p:spPr bwMode="auto">
          <a:noFill/>
        </p:spPr>
        <p:txBody>
          <a:bodyPr wrap="square" numCol="1" anchor="t" anchorCtr="0" compatLnSpc="1">
            <a:prstTxWarp prst="textNoShape">
              <a:avLst/>
            </a:prstTxWarp>
          </a:bodyPr>
          <a:lstStyle/>
          <a:p>
            <a:endParaRPr lang="es-ES" smtClean="0"/>
          </a:p>
        </p:txBody>
      </p:sp>
      <p:sp>
        <p:nvSpPr>
          <p:cNvPr id="29700" name="3 Marcador de número de diapositiva"/>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E4A7C6D-BCAB-455B-A8FE-33E6BAA99998}" type="slidenum">
              <a:rPr lang="es-ES" smtClean="0"/>
              <a:pPr/>
              <a:t>24</a:t>
            </a:fld>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p:cNvGrpSpPr>
            <a:grpSpLocks/>
          </p:cNvGrpSpPr>
          <p:nvPr/>
        </p:nvGrpSpPr>
        <p:grpSpPr bwMode="auto">
          <a:xfrm>
            <a:off x="3175" y="4267200"/>
            <a:ext cx="9140825" cy="2590800"/>
            <a:chOff x="2" y="2688"/>
            <a:chExt cx="5758" cy="1632"/>
          </a:xfrm>
        </p:grpSpPr>
        <p:sp>
          <p:nvSpPr>
            <p:cNvPr id="5" name="Freeform 3"/>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s-ES"/>
            </a:p>
          </p:txBody>
        </p:sp>
        <p:grpSp>
          <p:nvGrpSpPr>
            <p:cNvPr id="6" name="Group 4"/>
            <p:cNvGrpSpPr>
              <a:grpSpLocks/>
            </p:cNvGrpSpPr>
            <p:nvPr userDrawn="1"/>
          </p:nvGrpSpPr>
          <p:grpSpPr bwMode="auto">
            <a:xfrm>
              <a:off x="3528" y="3715"/>
              <a:ext cx="792" cy="521"/>
              <a:chOff x="3527" y="3715"/>
              <a:chExt cx="792" cy="521"/>
            </a:xfrm>
          </p:grpSpPr>
          <p:sp>
            <p:nvSpPr>
              <p:cNvPr id="57" name="Oval 5"/>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es-ES"/>
              </a:p>
            </p:txBody>
          </p:sp>
          <p:sp>
            <p:nvSpPr>
              <p:cNvPr id="58" name="Oval 6"/>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es-ES"/>
              </a:p>
            </p:txBody>
          </p:sp>
          <p:sp>
            <p:nvSpPr>
              <p:cNvPr id="59" name="Oval 7"/>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a:p>
            </p:txBody>
          </p:sp>
          <p:sp>
            <p:nvSpPr>
              <p:cNvPr id="60" name="Oval 8"/>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es-ES"/>
              </a:p>
            </p:txBody>
          </p:sp>
          <p:sp>
            <p:nvSpPr>
              <p:cNvPr id="61" name="Oval 9"/>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a:p>
            </p:txBody>
          </p:sp>
          <p:sp>
            <p:nvSpPr>
              <p:cNvPr id="62" name="Freeform 10"/>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es-ES"/>
              </a:p>
            </p:txBody>
          </p:sp>
          <p:sp>
            <p:nvSpPr>
              <p:cNvPr id="63" name="Freeform 11"/>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es-ES"/>
              </a:p>
            </p:txBody>
          </p:sp>
          <p:sp>
            <p:nvSpPr>
              <p:cNvPr id="64" name="Freeform 12"/>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a:p>
            </p:txBody>
          </p:sp>
          <p:sp>
            <p:nvSpPr>
              <p:cNvPr id="65" name="Freeform 13"/>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es-ES"/>
              </a:p>
            </p:txBody>
          </p:sp>
          <p:sp>
            <p:nvSpPr>
              <p:cNvPr id="66" name="Freeform 14"/>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es-ES"/>
              </a:p>
            </p:txBody>
          </p:sp>
          <p:sp>
            <p:nvSpPr>
              <p:cNvPr id="67" name="Oval 15"/>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s-ES"/>
              </a:p>
            </p:txBody>
          </p:sp>
        </p:grpSp>
        <p:grpSp>
          <p:nvGrpSpPr>
            <p:cNvPr id="7" name="Group 16"/>
            <p:cNvGrpSpPr>
              <a:grpSpLocks/>
            </p:cNvGrpSpPr>
            <p:nvPr userDrawn="1"/>
          </p:nvGrpSpPr>
          <p:grpSpPr bwMode="auto">
            <a:xfrm>
              <a:off x="1776" y="3631"/>
              <a:ext cx="1626" cy="683"/>
              <a:chOff x="1776" y="3631"/>
              <a:chExt cx="1626" cy="683"/>
            </a:xfrm>
          </p:grpSpPr>
          <p:sp>
            <p:nvSpPr>
              <p:cNvPr id="39" name="Oval 17"/>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es-ES"/>
              </a:p>
            </p:txBody>
          </p:sp>
          <p:sp>
            <p:nvSpPr>
              <p:cNvPr id="40" name="Oval 18"/>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es-ES"/>
              </a:p>
            </p:txBody>
          </p:sp>
          <p:sp>
            <p:nvSpPr>
              <p:cNvPr id="41" name="Oval 19"/>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es-ES"/>
              </a:p>
            </p:txBody>
          </p:sp>
          <p:sp>
            <p:nvSpPr>
              <p:cNvPr id="42" name="Oval 20"/>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es-ES"/>
              </a:p>
            </p:txBody>
          </p:sp>
          <p:sp>
            <p:nvSpPr>
              <p:cNvPr id="43" name="Oval 21"/>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s-ES"/>
              </a:p>
            </p:txBody>
          </p:sp>
          <p:sp>
            <p:nvSpPr>
              <p:cNvPr id="44" name="Oval 22"/>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es-ES"/>
              </a:p>
            </p:txBody>
          </p:sp>
          <p:sp>
            <p:nvSpPr>
              <p:cNvPr id="45" name="Oval 23"/>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es-ES"/>
              </a:p>
            </p:txBody>
          </p:sp>
          <p:sp>
            <p:nvSpPr>
              <p:cNvPr id="46" name="Oval 24"/>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es-ES"/>
              </a:p>
            </p:txBody>
          </p:sp>
          <p:sp>
            <p:nvSpPr>
              <p:cNvPr id="47" name="Freeform 25"/>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es-ES"/>
              </a:p>
            </p:txBody>
          </p:sp>
          <p:sp>
            <p:nvSpPr>
              <p:cNvPr id="48" name="Freeform 26"/>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es-ES"/>
              </a:p>
            </p:txBody>
          </p:sp>
          <p:sp>
            <p:nvSpPr>
              <p:cNvPr id="49" name="Freeform 27"/>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es-ES"/>
              </a:p>
            </p:txBody>
          </p:sp>
          <p:sp>
            <p:nvSpPr>
              <p:cNvPr id="50" name="Freeform 28"/>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es-ES"/>
              </a:p>
            </p:txBody>
          </p:sp>
          <p:sp>
            <p:nvSpPr>
              <p:cNvPr id="51" name="Freeform 29"/>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es-ES"/>
              </a:p>
            </p:txBody>
          </p:sp>
          <p:sp>
            <p:nvSpPr>
              <p:cNvPr id="52" name="Freeform 30"/>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es-ES"/>
              </a:p>
            </p:txBody>
          </p:sp>
          <p:sp>
            <p:nvSpPr>
              <p:cNvPr id="53" name="Freeform 31"/>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a:p>
            </p:txBody>
          </p:sp>
          <p:sp>
            <p:nvSpPr>
              <p:cNvPr id="54" name="Freeform 32"/>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a:p>
            </p:txBody>
          </p:sp>
          <p:sp>
            <p:nvSpPr>
              <p:cNvPr id="55" name="Freeform 33"/>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a:p>
            </p:txBody>
          </p:sp>
          <p:sp>
            <p:nvSpPr>
              <p:cNvPr id="56" name="Freeform 34"/>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es-ES"/>
              </a:p>
            </p:txBody>
          </p:sp>
        </p:grpSp>
        <p:grpSp>
          <p:nvGrpSpPr>
            <p:cNvPr id="8" name="Group 35"/>
            <p:cNvGrpSpPr>
              <a:grpSpLocks/>
            </p:cNvGrpSpPr>
            <p:nvPr userDrawn="1"/>
          </p:nvGrpSpPr>
          <p:grpSpPr bwMode="auto">
            <a:xfrm>
              <a:off x="4128" y="3360"/>
              <a:ext cx="1351" cy="821"/>
              <a:chOff x="4128" y="3360"/>
              <a:chExt cx="1351" cy="821"/>
            </a:xfrm>
          </p:grpSpPr>
          <p:sp>
            <p:nvSpPr>
              <p:cNvPr id="22" name="Freeform 36"/>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a:p>
            </p:txBody>
          </p:sp>
          <p:sp>
            <p:nvSpPr>
              <p:cNvPr id="23" name="Freeform 37"/>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a:p>
            </p:txBody>
          </p:sp>
          <p:sp>
            <p:nvSpPr>
              <p:cNvPr id="24" name="Freeform 38"/>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es-ES"/>
              </a:p>
            </p:txBody>
          </p:sp>
          <p:sp>
            <p:nvSpPr>
              <p:cNvPr id="25" name="Freeform 39"/>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a:p>
            </p:txBody>
          </p:sp>
          <p:sp>
            <p:nvSpPr>
              <p:cNvPr id="26" name="Freeform 40"/>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a:p>
            </p:txBody>
          </p:sp>
          <p:sp>
            <p:nvSpPr>
              <p:cNvPr id="27" name="Freeform 41"/>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a:p>
            </p:txBody>
          </p:sp>
          <p:sp>
            <p:nvSpPr>
              <p:cNvPr id="28" name="Freeform 42"/>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a:p>
            </p:txBody>
          </p:sp>
          <p:sp>
            <p:nvSpPr>
              <p:cNvPr id="29" name="Freeform 43"/>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es-ES"/>
              </a:p>
            </p:txBody>
          </p:sp>
          <p:sp>
            <p:nvSpPr>
              <p:cNvPr id="30" name="Freeform 44"/>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es-ES"/>
              </a:p>
            </p:txBody>
          </p:sp>
          <p:sp>
            <p:nvSpPr>
              <p:cNvPr id="31" name="Freeform 45"/>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a:p>
            </p:txBody>
          </p:sp>
          <p:sp>
            <p:nvSpPr>
              <p:cNvPr id="32" name="Freeform 46"/>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a:p>
            </p:txBody>
          </p:sp>
          <p:sp>
            <p:nvSpPr>
              <p:cNvPr id="33" name="Oval 47"/>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es-ES"/>
              </a:p>
            </p:txBody>
          </p:sp>
          <p:sp>
            <p:nvSpPr>
              <p:cNvPr id="34" name="Oval 48"/>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es-ES"/>
              </a:p>
            </p:txBody>
          </p:sp>
          <p:sp>
            <p:nvSpPr>
              <p:cNvPr id="35" name="Oval 49"/>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a:p>
            </p:txBody>
          </p:sp>
          <p:sp>
            <p:nvSpPr>
              <p:cNvPr id="36" name="Oval 50"/>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s-ES"/>
              </a:p>
            </p:txBody>
          </p:sp>
          <p:sp>
            <p:nvSpPr>
              <p:cNvPr id="37" name="Oval 51"/>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a:p>
            </p:txBody>
          </p:sp>
          <p:sp>
            <p:nvSpPr>
              <p:cNvPr id="38" name="Oval 52"/>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es-ES"/>
              </a:p>
            </p:txBody>
          </p:sp>
        </p:grpSp>
        <p:grpSp>
          <p:nvGrpSpPr>
            <p:cNvPr id="9" name="Group 53"/>
            <p:cNvGrpSpPr>
              <a:grpSpLocks/>
            </p:cNvGrpSpPr>
            <p:nvPr userDrawn="1"/>
          </p:nvGrpSpPr>
          <p:grpSpPr bwMode="auto">
            <a:xfrm>
              <a:off x="5280" y="3024"/>
              <a:ext cx="425" cy="258"/>
              <a:chOff x="5280" y="3024"/>
              <a:chExt cx="425" cy="258"/>
            </a:xfrm>
          </p:grpSpPr>
          <p:sp>
            <p:nvSpPr>
              <p:cNvPr id="10" name="Freeform 54"/>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sp>
            <p:nvSpPr>
              <p:cNvPr id="11" name="Freeform 55"/>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sp>
            <p:nvSpPr>
              <p:cNvPr id="12" name="Freeform 56"/>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sp>
            <p:nvSpPr>
              <p:cNvPr id="13" name="Freeform 57"/>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sp>
            <p:nvSpPr>
              <p:cNvPr id="14" name="Freeform 58"/>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s-ES"/>
              </a:p>
            </p:txBody>
          </p:sp>
          <p:sp>
            <p:nvSpPr>
              <p:cNvPr id="15" name="Freeform 59"/>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s-ES"/>
              </a:p>
            </p:txBody>
          </p:sp>
          <p:sp>
            <p:nvSpPr>
              <p:cNvPr id="16" name="Freeform 60"/>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grpSp>
            <p:nvGrpSpPr>
              <p:cNvPr id="17" name="Group 61"/>
              <p:cNvGrpSpPr>
                <a:grpSpLocks/>
              </p:cNvGrpSpPr>
              <p:nvPr/>
            </p:nvGrpSpPr>
            <p:grpSpPr bwMode="auto">
              <a:xfrm>
                <a:off x="5381" y="3085"/>
                <a:ext cx="227" cy="132"/>
                <a:chOff x="5381" y="3085"/>
                <a:chExt cx="227" cy="132"/>
              </a:xfrm>
            </p:grpSpPr>
            <p:sp>
              <p:nvSpPr>
                <p:cNvPr id="18" name="Oval 62"/>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es-ES"/>
                </a:p>
              </p:txBody>
            </p:sp>
            <p:sp>
              <p:nvSpPr>
                <p:cNvPr id="19" name="Oval 63"/>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es-ES"/>
                </a:p>
              </p:txBody>
            </p:sp>
            <p:sp>
              <p:nvSpPr>
                <p:cNvPr id="20" name="Oval 64"/>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es-ES"/>
                </a:p>
              </p:txBody>
            </p:sp>
            <p:sp>
              <p:nvSpPr>
                <p:cNvPr id="21" name="Oval 65"/>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es-ES"/>
                </a:p>
              </p:txBody>
            </p:sp>
          </p:grpSp>
        </p:grpSp>
      </p:grpSp>
      <p:sp>
        <p:nvSpPr>
          <p:cNvPr id="11330" name="Rectangle 66"/>
          <p:cNvSpPr>
            <a:spLocks noGrp="1" noChangeArrowheads="1"/>
          </p:cNvSpPr>
          <p:nvPr>
            <p:ph type="ctrTitle" sz="quarter"/>
          </p:nvPr>
        </p:nvSpPr>
        <p:spPr>
          <a:xfrm>
            <a:off x="685800" y="1692275"/>
            <a:ext cx="7772400" cy="1736725"/>
          </a:xfrm>
        </p:spPr>
        <p:txBody>
          <a:bodyPr anchor="b"/>
          <a:lstStyle>
            <a:lvl1pPr>
              <a:defRPr sz="5400"/>
            </a:lvl1pPr>
          </a:lstStyle>
          <a:p>
            <a:r>
              <a:rPr lang="es-ES"/>
              <a:t>Haga clic para cambiar el estilo de título	</a:t>
            </a:r>
          </a:p>
        </p:txBody>
      </p:sp>
      <p:sp>
        <p:nvSpPr>
          <p:cNvPr id="11331" name="Rectangle 67"/>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s-ES"/>
              <a:t>Haga clic para modificar el estilo de subtítulo del patrón</a:t>
            </a:r>
          </a:p>
        </p:txBody>
      </p:sp>
      <p:sp>
        <p:nvSpPr>
          <p:cNvPr id="68" name="Rectangle 68"/>
          <p:cNvSpPr>
            <a:spLocks noGrp="1" noChangeArrowheads="1"/>
          </p:cNvSpPr>
          <p:nvPr>
            <p:ph type="dt" sz="quarter" idx="10"/>
          </p:nvPr>
        </p:nvSpPr>
        <p:spPr>
          <a:xfrm>
            <a:off x="457200" y="6248400"/>
            <a:ext cx="2133600" cy="457200"/>
          </a:xfrm>
        </p:spPr>
        <p:txBody>
          <a:bodyPr/>
          <a:lstStyle>
            <a:lvl1pPr>
              <a:defRPr/>
            </a:lvl1pPr>
          </a:lstStyle>
          <a:p>
            <a:pPr>
              <a:defRPr/>
            </a:pPr>
            <a:endParaRPr lang="es-ES"/>
          </a:p>
        </p:txBody>
      </p:sp>
      <p:sp>
        <p:nvSpPr>
          <p:cNvPr id="69" name="Rectangle 69"/>
          <p:cNvSpPr>
            <a:spLocks noGrp="1" noChangeArrowheads="1"/>
          </p:cNvSpPr>
          <p:nvPr>
            <p:ph type="ftr" sz="quarter" idx="11"/>
          </p:nvPr>
        </p:nvSpPr>
        <p:spPr>
          <a:xfrm>
            <a:off x="3124200" y="6248400"/>
            <a:ext cx="2895600" cy="457200"/>
          </a:xfrm>
        </p:spPr>
        <p:txBody>
          <a:bodyPr/>
          <a:lstStyle>
            <a:lvl1pPr>
              <a:defRPr/>
            </a:lvl1pPr>
          </a:lstStyle>
          <a:p>
            <a:pPr>
              <a:defRPr/>
            </a:pPr>
            <a:endParaRPr lang="es-ES"/>
          </a:p>
        </p:txBody>
      </p:sp>
      <p:sp>
        <p:nvSpPr>
          <p:cNvPr id="70" name="Rectangle 70"/>
          <p:cNvSpPr>
            <a:spLocks noGrp="1" noChangeArrowheads="1"/>
          </p:cNvSpPr>
          <p:nvPr>
            <p:ph type="sldNum" sz="quarter" idx="12"/>
          </p:nvPr>
        </p:nvSpPr>
        <p:spPr>
          <a:xfrm>
            <a:off x="6553200" y="6248400"/>
            <a:ext cx="2133600" cy="457200"/>
          </a:xfrm>
        </p:spPr>
        <p:txBody>
          <a:bodyPr/>
          <a:lstStyle>
            <a:lvl1pPr>
              <a:defRPr/>
            </a:lvl1pPr>
          </a:lstStyle>
          <a:p>
            <a:pPr>
              <a:defRPr/>
            </a:pPr>
            <a:fld id="{CAA0553C-4D42-4098-8175-8A6A81D9DB3C}" type="slidenum">
              <a:rPr lang="es-ES"/>
              <a:pPr>
                <a:defRPr/>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69"/>
          <p:cNvSpPr>
            <a:spLocks noGrp="1" noChangeArrowheads="1"/>
          </p:cNvSpPr>
          <p:nvPr>
            <p:ph type="dt" sz="half" idx="10"/>
          </p:nvPr>
        </p:nvSpPr>
        <p:spPr>
          <a:ln/>
        </p:spPr>
        <p:txBody>
          <a:bodyPr/>
          <a:lstStyle>
            <a:lvl1pPr>
              <a:defRPr/>
            </a:lvl1pPr>
          </a:lstStyle>
          <a:p>
            <a:pPr>
              <a:defRPr/>
            </a:pPr>
            <a:endParaRPr lang="es-ES"/>
          </a:p>
        </p:txBody>
      </p:sp>
      <p:sp>
        <p:nvSpPr>
          <p:cNvPr id="5" name="Rectangle 70"/>
          <p:cNvSpPr>
            <a:spLocks noGrp="1" noChangeArrowheads="1"/>
          </p:cNvSpPr>
          <p:nvPr>
            <p:ph type="ftr" sz="quarter" idx="11"/>
          </p:nvPr>
        </p:nvSpPr>
        <p:spPr>
          <a:ln/>
        </p:spPr>
        <p:txBody>
          <a:bodyPr/>
          <a:lstStyle>
            <a:lvl1pPr>
              <a:defRPr/>
            </a:lvl1pPr>
          </a:lstStyle>
          <a:p>
            <a:pPr>
              <a:defRPr/>
            </a:pPr>
            <a:endParaRPr lang="es-ES"/>
          </a:p>
        </p:txBody>
      </p:sp>
      <p:sp>
        <p:nvSpPr>
          <p:cNvPr id="6" name="Rectangle 71"/>
          <p:cNvSpPr>
            <a:spLocks noGrp="1" noChangeArrowheads="1"/>
          </p:cNvSpPr>
          <p:nvPr>
            <p:ph type="sldNum" sz="quarter" idx="12"/>
          </p:nvPr>
        </p:nvSpPr>
        <p:spPr>
          <a:ln/>
        </p:spPr>
        <p:txBody>
          <a:bodyPr/>
          <a:lstStyle>
            <a:lvl1pPr>
              <a:defRPr/>
            </a:lvl1pPr>
          </a:lstStyle>
          <a:p>
            <a:pPr>
              <a:defRPr/>
            </a:pPr>
            <a:fld id="{2AC73EDA-C167-44EA-81A3-93AA783E8F58}" type="slidenum">
              <a:rPr lang="es-ES"/>
              <a:pPr>
                <a:defRPr/>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7813"/>
            <a:ext cx="2057400" cy="5848350"/>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7813"/>
            <a:ext cx="6019800" cy="58483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69"/>
          <p:cNvSpPr>
            <a:spLocks noGrp="1" noChangeArrowheads="1"/>
          </p:cNvSpPr>
          <p:nvPr>
            <p:ph type="dt" sz="half" idx="10"/>
          </p:nvPr>
        </p:nvSpPr>
        <p:spPr>
          <a:ln/>
        </p:spPr>
        <p:txBody>
          <a:bodyPr/>
          <a:lstStyle>
            <a:lvl1pPr>
              <a:defRPr/>
            </a:lvl1pPr>
          </a:lstStyle>
          <a:p>
            <a:pPr>
              <a:defRPr/>
            </a:pPr>
            <a:endParaRPr lang="es-ES"/>
          </a:p>
        </p:txBody>
      </p:sp>
      <p:sp>
        <p:nvSpPr>
          <p:cNvPr id="5" name="Rectangle 70"/>
          <p:cNvSpPr>
            <a:spLocks noGrp="1" noChangeArrowheads="1"/>
          </p:cNvSpPr>
          <p:nvPr>
            <p:ph type="ftr" sz="quarter" idx="11"/>
          </p:nvPr>
        </p:nvSpPr>
        <p:spPr>
          <a:ln/>
        </p:spPr>
        <p:txBody>
          <a:bodyPr/>
          <a:lstStyle>
            <a:lvl1pPr>
              <a:defRPr/>
            </a:lvl1pPr>
          </a:lstStyle>
          <a:p>
            <a:pPr>
              <a:defRPr/>
            </a:pPr>
            <a:endParaRPr lang="es-ES"/>
          </a:p>
        </p:txBody>
      </p:sp>
      <p:sp>
        <p:nvSpPr>
          <p:cNvPr id="6" name="Rectangle 71"/>
          <p:cNvSpPr>
            <a:spLocks noGrp="1" noChangeArrowheads="1"/>
          </p:cNvSpPr>
          <p:nvPr>
            <p:ph type="sldNum" sz="quarter" idx="12"/>
          </p:nvPr>
        </p:nvSpPr>
        <p:spPr>
          <a:ln/>
        </p:spPr>
        <p:txBody>
          <a:bodyPr/>
          <a:lstStyle>
            <a:lvl1pPr>
              <a:defRPr/>
            </a:lvl1pPr>
          </a:lstStyle>
          <a:p>
            <a:pPr>
              <a:defRPr/>
            </a:pPr>
            <a:fld id="{8F094662-6910-4402-9440-62F41BD60A29}" type="slidenum">
              <a:rPr lang="es-ES"/>
              <a:pPr>
                <a:defRPr/>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Rectangle 69"/>
          <p:cNvSpPr>
            <a:spLocks noGrp="1" noChangeArrowheads="1"/>
          </p:cNvSpPr>
          <p:nvPr>
            <p:ph type="dt" sz="half" idx="10"/>
          </p:nvPr>
        </p:nvSpPr>
        <p:spPr>
          <a:ln/>
        </p:spPr>
        <p:txBody>
          <a:bodyPr/>
          <a:lstStyle>
            <a:lvl1pPr>
              <a:defRPr/>
            </a:lvl1pPr>
          </a:lstStyle>
          <a:p>
            <a:pPr>
              <a:defRPr/>
            </a:pPr>
            <a:endParaRPr lang="es-ES"/>
          </a:p>
        </p:txBody>
      </p:sp>
      <p:sp>
        <p:nvSpPr>
          <p:cNvPr id="5" name="Rectangle 70"/>
          <p:cNvSpPr>
            <a:spLocks noGrp="1" noChangeArrowheads="1"/>
          </p:cNvSpPr>
          <p:nvPr>
            <p:ph type="ftr" sz="quarter" idx="11"/>
          </p:nvPr>
        </p:nvSpPr>
        <p:spPr>
          <a:ln/>
        </p:spPr>
        <p:txBody>
          <a:bodyPr/>
          <a:lstStyle>
            <a:lvl1pPr>
              <a:defRPr/>
            </a:lvl1pPr>
          </a:lstStyle>
          <a:p>
            <a:pPr>
              <a:defRPr/>
            </a:pPr>
            <a:endParaRPr lang="es-ES"/>
          </a:p>
        </p:txBody>
      </p:sp>
      <p:sp>
        <p:nvSpPr>
          <p:cNvPr id="6" name="Rectangle 71"/>
          <p:cNvSpPr>
            <a:spLocks noGrp="1" noChangeArrowheads="1"/>
          </p:cNvSpPr>
          <p:nvPr>
            <p:ph type="sldNum" sz="quarter" idx="12"/>
          </p:nvPr>
        </p:nvSpPr>
        <p:spPr>
          <a:ln/>
        </p:spPr>
        <p:txBody>
          <a:bodyPr/>
          <a:lstStyle>
            <a:lvl1pPr>
              <a:defRPr/>
            </a:lvl1pPr>
          </a:lstStyle>
          <a:p>
            <a:pPr>
              <a:defRPr/>
            </a:pPr>
            <a:fld id="{8F86FB3D-2D30-44DB-B370-76D6073A8393}" type="slidenum">
              <a:rPr lang="es-ES"/>
              <a:pPr>
                <a:defRPr/>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smtClean="0"/>
              <a:t>Haga clic para modificar el estilo de texto del patrón</a:t>
            </a:r>
          </a:p>
        </p:txBody>
      </p:sp>
      <p:sp>
        <p:nvSpPr>
          <p:cNvPr id="4" name="Rectangle 69"/>
          <p:cNvSpPr>
            <a:spLocks noGrp="1" noChangeArrowheads="1"/>
          </p:cNvSpPr>
          <p:nvPr>
            <p:ph type="dt" sz="half" idx="10"/>
          </p:nvPr>
        </p:nvSpPr>
        <p:spPr>
          <a:ln/>
        </p:spPr>
        <p:txBody>
          <a:bodyPr/>
          <a:lstStyle>
            <a:lvl1pPr>
              <a:defRPr/>
            </a:lvl1pPr>
          </a:lstStyle>
          <a:p>
            <a:pPr>
              <a:defRPr/>
            </a:pPr>
            <a:endParaRPr lang="es-ES"/>
          </a:p>
        </p:txBody>
      </p:sp>
      <p:sp>
        <p:nvSpPr>
          <p:cNvPr id="5" name="Rectangle 70"/>
          <p:cNvSpPr>
            <a:spLocks noGrp="1" noChangeArrowheads="1"/>
          </p:cNvSpPr>
          <p:nvPr>
            <p:ph type="ftr" sz="quarter" idx="11"/>
          </p:nvPr>
        </p:nvSpPr>
        <p:spPr>
          <a:ln/>
        </p:spPr>
        <p:txBody>
          <a:bodyPr/>
          <a:lstStyle>
            <a:lvl1pPr>
              <a:defRPr/>
            </a:lvl1pPr>
          </a:lstStyle>
          <a:p>
            <a:pPr>
              <a:defRPr/>
            </a:pPr>
            <a:endParaRPr lang="es-ES"/>
          </a:p>
        </p:txBody>
      </p:sp>
      <p:sp>
        <p:nvSpPr>
          <p:cNvPr id="6" name="Rectangle 71"/>
          <p:cNvSpPr>
            <a:spLocks noGrp="1" noChangeArrowheads="1"/>
          </p:cNvSpPr>
          <p:nvPr>
            <p:ph type="sldNum" sz="quarter" idx="12"/>
          </p:nvPr>
        </p:nvSpPr>
        <p:spPr>
          <a:ln/>
        </p:spPr>
        <p:txBody>
          <a:bodyPr/>
          <a:lstStyle>
            <a:lvl1pPr>
              <a:defRPr/>
            </a:lvl1pPr>
          </a:lstStyle>
          <a:p>
            <a:pPr>
              <a:defRPr/>
            </a:pPr>
            <a:fld id="{B2A57C69-6143-4702-9D58-8E0F4F478DFD}" type="slidenum">
              <a:rPr lang="es-ES"/>
              <a:pPr>
                <a:defRPr/>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Rectangle 69"/>
          <p:cNvSpPr>
            <a:spLocks noGrp="1" noChangeArrowheads="1"/>
          </p:cNvSpPr>
          <p:nvPr>
            <p:ph type="dt" sz="half" idx="10"/>
          </p:nvPr>
        </p:nvSpPr>
        <p:spPr>
          <a:ln/>
        </p:spPr>
        <p:txBody>
          <a:bodyPr/>
          <a:lstStyle>
            <a:lvl1pPr>
              <a:defRPr/>
            </a:lvl1pPr>
          </a:lstStyle>
          <a:p>
            <a:pPr>
              <a:defRPr/>
            </a:pPr>
            <a:endParaRPr lang="es-ES"/>
          </a:p>
        </p:txBody>
      </p:sp>
      <p:sp>
        <p:nvSpPr>
          <p:cNvPr id="6" name="Rectangle 70"/>
          <p:cNvSpPr>
            <a:spLocks noGrp="1" noChangeArrowheads="1"/>
          </p:cNvSpPr>
          <p:nvPr>
            <p:ph type="ftr" sz="quarter" idx="11"/>
          </p:nvPr>
        </p:nvSpPr>
        <p:spPr>
          <a:ln/>
        </p:spPr>
        <p:txBody>
          <a:bodyPr/>
          <a:lstStyle>
            <a:lvl1pPr>
              <a:defRPr/>
            </a:lvl1pPr>
          </a:lstStyle>
          <a:p>
            <a:pPr>
              <a:defRPr/>
            </a:pPr>
            <a:endParaRPr lang="es-ES"/>
          </a:p>
        </p:txBody>
      </p:sp>
      <p:sp>
        <p:nvSpPr>
          <p:cNvPr id="7" name="Rectangle 71"/>
          <p:cNvSpPr>
            <a:spLocks noGrp="1" noChangeArrowheads="1"/>
          </p:cNvSpPr>
          <p:nvPr>
            <p:ph type="sldNum" sz="quarter" idx="12"/>
          </p:nvPr>
        </p:nvSpPr>
        <p:spPr>
          <a:ln/>
        </p:spPr>
        <p:txBody>
          <a:bodyPr/>
          <a:lstStyle>
            <a:lvl1pPr>
              <a:defRPr/>
            </a:lvl1pPr>
          </a:lstStyle>
          <a:p>
            <a:pPr>
              <a:defRPr/>
            </a:pPr>
            <a:fld id="{F9711DC4-8702-42F3-B7B5-998F1F0DFC8D}" type="slidenum">
              <a:rPr lang="es-ES"/>
              <a:pPr>
                <a:defRPr/>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Rectangle 69"/>
          <p:cNvSpPr>
            <a:spLocks noGrp="1" noChangeArrowheads="1"/>
          </p:cNvSpPr>
          <p:nvPr>
            <p:ph type="dt" sz="half" idx="10"/>
          </p:nvPr>
        </p:nvSpPr>
        <p:spPr>
          <a:ln/>
        </p:spPr>
        <p:txBody>
          <a:bodyPr/>
          <a:lstStyle>
            <a:lvl1pPr>
              <a:defRPr/>
            </a:lvl1pPr>
          </a:lstStyle>
          <a:p>
            <a:pPr>
              <a:defRPr/>
            </a:pPr>
            <a:endParaRPr lang="es-ES"/>
          </a:p>
        </p:txBody>
      </p:sp>
      <p:sp>
        <p:nvSpPr>
          <p:cNvPr id="8" name="Rectangle 70"/>
          <p:cNvSpPr>
            <a:spLocks noGrp="1" noChangeArrowheads="1"/>
          </p:cNvSpPr>
          <p:nvPr>
            <p:ph type="ftr" sz="quarter" idx="11"/>
          </p:nvPr>
        </p:nvSpPr>
        <p:spPr>
          <a:ln/>
        </p:spPr>
        <p:txBody>
          <a:bodyPr/>
          <a:lstStyle>
            <a:lvl1pPr>
              <a:defRPr/>
            </a:lvl1pPr>
          </a:lstStyle>
          <a:p>
            <a:pPr>
              <a:defRPr/>
            </a:pPr>
            <a:endParaRPr lang="es-ES"/>
          </a:p>
        </p:txBody>
      </p:sp>
      <p:sp>
        <p:nvSpPr>
          <p:cNvPr id="9" name="Rectangle 71"/>
          <p:cNvSpPr>
            <a:spLocks noGrp="1" noChangeArrowheads="1"/>
          </p:cNvSpPr>
          <p:nvPr>
            <p:ph type="sldNum" sz="quarter" idx="12"/>
          </p:nvPr>
        </p:nvSpPr>
        <p:spPr>
          <a:ln/>
        </p:spPr>
        <p:txBody>
          <a:bodyPr/>
          <a:lstStyle>
            <a:lvl1pPr>
              <a:defRPr/>
            </a:lvl1pPr>
          </a:lstStyle>
          <a:p>
            <a:pPr>
              <a:defRPr/>
            </a:pPr>
            <a:fld id="{3E67D299-149C-42C8-9654-CCBFE3A76B78}" type="slidenum">
              <a:rPr lang="es-ES"/>
              <a:pPr>
                <a:defRPr/>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Rectangle 69"/>
          <p:cNvSpPr>
            <a:spLocks noGrp="1" noChangeArrowheads="1"/>
          </p:cNvSpPr>
          <p:nvPr>
            <p:ph type="dt" sz="half" idx="10"/>
          </p:nvPr>
        </p:nvSpPr>
        <p:spPr>
          <a:ln/>
        </p:spPr>
        <p:txBody>
          <a:bodyPr/>
          <a:lstStyle>
            <a:lvl1pPr>
              <a:defRPr/>
            </a:lvl1pPr>
          </a:lstStyle>
          <a:p>
            <a:pPr>
              <a:defRPr/>
            </a:pPr>
            <a:endParaRPr lang="es-ES"/>
          </a:p>
        </p:txBody>
      </p:sp>
      <p:sp>
        <p:nvSpPr>
          <p:cNvPr id="4" name="Rectangle 70"/>
          <p:cNvSpPr>
            <a:spLocks noGrp="1" noChangeArrowheads="1"/>
          </p:cNvSpPr>
          <p:nvPr>
            <p:ph type="ftr" sz="quarter" idx="11"/>
          </p:nvPr>
        </p:nvSpPr>
        <p:spPr>
          <a:ln/>
        </p:spPr>
        <p:txBody>
          <a:bodyPr/>
          <a:lstStyle>
            <a:lvl1pPr>
              <a:defRPr/>
            </a:lvl1pPr>
          </a:lstStyle>
          <a:p>
            <a:pPr>
              <a:defRPr/>
            </a:pPr>
            <a:endParaRPr lang="es-ES"/>
          </a:p>
        </p:txBody>
      </p:sp>
      <p:sp>
        <p:nvSpPr>
          <p:cNvPr id="5" name="Rectangle 71"/>
          <p:cNvSpPr>
            <a:spLocks noGrp="1" noChangeArrowheads="1"/>
          </p:cNvSpPr>
          <p:nvPr>
            <p:ph type="sldNum" sz="quarter" idx="12"/>
          </p:nvPr>
        </p:nvSpPr>
        <p:spPr>
          <a:ln/>
        </p:spPr>
        <p:txBody>
          <a:bodyPr/>
          <a:lstStyle>
            <a:lvl1pPr>
              <a:defRPr/>
            </a:lvl1pPr>
          </a:lstStyle>
          <a:p>
            <a:pPr>
              <a:defRPr/>
            </a:pPr>
            <a:fld id="{9D95E0CA-50FB-4F19-B8EB-B625BE7B2785}" type="slidenum">
              <a:rPr lang="es-ES"/>
              <a:pPr>
                <a:defRPr/>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69"/>
          <p:cNvSpPr>
            <a:spLocks noGrp="1" noChangeArrowheads="1"/>
          </p:cNvSpPr>
          <p:nvPr>
            <p:ph type="dt" sz="half" idx="10"/>
          </p:nvPr>
        </p:nvSpPr>
        <p:spPr>
          <a:ln/>
        </p:spPr>
        <p:txBody>
          <a:bodyPr/>
          <a:lstStyle>
            <a:lvl1pPr>
              <a:defRPr/>
            </a:lvl1pPr>
          </a:lstStyle>
          <a:p>
            <a:pPr>
              <a:defRPr/>
            </a:pPr>
            <a:endParaRPr lang="es-ES"/>
          </a:p>
        </p:txBody>
      </p:sp>
      <p:sp>
        <p:nvSpPr>
          <p:cNvPr id="3" name="Rectangle 70"/>
          <p:cNvSpPr>
            <a:spLocks noGrp="1" noChangeArrowheads="1"/>
          </p:cNvSpPr>
          <p:nvPr>
            <p:ph type="ftr" sz="quarter" idx="11"/>
          </p:nvPr>
        </p:nvSpPr>
        <p:spPr>
          <a:ln/>
        </p:spPr>
        <p:txBody>
          <a:bodyPr/>
          <a:lstStyle>
            <a:lvl1pPr>
              <a:defRPr/>
            </a:lvl1pPr>
          </a:lstStyle>
          <a:p>
            <a:pPr>
              <a:defRPr/>
            </a:pPr>
            <a:endParaRPr lang="es-ES"/>
          </a:p>
        </p:txBody>
      </p:sp>
      <p:sp>
        <p:nvSpPr>
          <p:cNvPr id="4" name="Rectangle 71"/>
          <p:cNvSpPr>
            <a:spLocks noGrp="1" noChangeArrowheads="1"/>
          </p:cNvSpPr>
          <p:nvPr>
            <p:ph type="sldNum" sz="quarter" idx="12"/>
          </p:nvPr>
        </p:nvSpPr>
        <p:spPr>
          <a:ln/>
        </p:spPr>
        <p:txBody>
          <a:bodyPr/>
          <a:lstStyle>
            <a:lvl1pPr>
              <a:defRPr/>
            </a:lvl1pPr>
          </a:lstStyle>
          <a:p>
            <a:pPr>
              <a:defRPr/>
            </a:pPr>
            <a:fld id="{0650AD55-BB05-4201-9218-16551C5F68E8}" type="slidenum">
              <a:rPr lang="es-ES"/>
              <a:pPr>
                <a:defRPr/>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69"/>
          <p:cNvSpPr>
            <a:spLocks noGrp="1" noChangeArrowheads="1"/>
          </p:cNvSpPr>
          <p:nvPr>
            <p:ph type="dt" sz="half" idx="10"/>
          </p:nvPr>
        </p:nvSpPr>
        <p:spPr>
          <a:ln/>
        </p:spPr>
        <p:txBody>
          <a:bodyPr/>
          <a:lstStyle>
            <a:lvl1pPr>
              <a:defRPr/>
            </a:lvl1pPr>
          </a:lstStyle>
          <a:p>
            <a:pPr>
              <a:defRPr/>
            </a:pPr>
            <a:endParaRPr lang="es-ES"/>
          </a:p>
        </p:txBody>
      </p:sp>
      <p:sp>
        <p:nvSpPr>
          <p:cNvPr id="6" name="Rectangle 70"/>
          <p:cNvSpPr>
            <a:spLocks noGrp="1" noChangeArrowheads="1"/>
          </p:cNvSpPr>
          <p:nvPr>
            <p:ph type="ftr" sz="quarter" idx="11"/>
          </p:nvPr>
        </p:nvSpPr>
        <p:spPr>
          <a:ln/>
        </p:spPr>
        <p:txBody>
          <a:bodyPr/>
          <a:lstStyle>
            <a:lvl1pPr>
              <a:defRPr/>
            </a:lvl1pPr>
          </a:lstStyle>
          <a:p>
            <a:pPr>
              <a:defRPr/>
            </a:pPr>
            <a:endParaRPr lang="es-ES"/>
          </a:p>
        </p:txBody>
      </p:sp>
      <p:sp>
        <p:nvSpPr>
          <p:cNvPr id="7" name="Rectangle 71"/>
          <p:cNvSpPr>
            <a:spLocks noGrp="1" noChangeArrowheads="1"/>
          </p:cNvSpPr>
          <p:nvPr>
            <p:ph type="sldNum" sz="quarter" idx="12"/>
          </p:nvPr>
        </p:nvSpPr>
        <p:spPr>
          <a:ln/>
        </p:spPr>
        <p:txBody>
          <a:bodyPr/>
          <a:lstStyle>
            <a:lvl1pPr>
              <a:defRPr/>
            </a:lvl1pPr>
          </a:lstStyle>
          <a:p>
            <a:pPr>
              <a:defRPr/>
            </a:pPr>
            <a:fld id="{F309813D-2840-40AD-9A3B-CC8F64260822}" type="slidenum">
              <a:rPr lang="es-ES"/>
              <a:pPr>
                <a:defRPr/>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smtClean="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Rectangle 69"/>
          <p:cNvSpPr>
            <a:spLocks noGrp="1" noChangeArrowheads="1"/>
          </p:cNvSpPr>
          <p:nvPr>
            <p:ph type="dt" sz="half" idx="10"/>
          </p:nvPr>
        </p:nvSpPr>
        <p:spPr>
          <a:ln/>
        </p:spPr>
        <p:txBody>
          <a:bodyPr/>
          <a:lstStyle>
            <a:lvl1pPr>
              <a:defRPr/>
            </a:lvl1pPr>
          </a:lstStyle>
          <a:p>
            <a:pPr>
              <a:defRPr/>
            </a:pPr>
            <a:endParaRPr lang="es-ES"/>
          </a:p>
        </p:txBody>
      </p:sp>
      <p:sp>
        <p:nvSpPr>
          <p:cNvPr id="6" name="Rectangle 70"/>
          <p:cNvSpPr>
            <a:spLocks noGrp="1" noChangeArrowheads="1"/>
          </p:cNvSpPr>
          <p:nvPr>
            <p:ph type="ftr" sz="quarter" idx="11"/>
          </p:nvPr>
        </p:nvSpPr>
        <p:spPr>
          <a:ln/>
        </p:spPr>
        <p:txBody>
          <a:bodyPr/>
          <a:lstStyle>
            <a:lvl1pPr>
              <a:defRPr/>
            </a:lvl1pPr>
          </a:lstStyle>
          <a:p>
            <a:pPr>
              <a:defRPr/>
            </a:pPr>
            <a:endParaRPr lang="es-ES"/>
          </a:p>
        </p:txBody>
      </p:sp>
      <p:sp>
        <p:nvSpPr>
          <p:cNvPr id="7" name="Rectangle 71"/>
          <p:cNvSpPr>
            <a:spLocks noGrp="1" noChangeArrowheads="1"/>
          </p:cNvSpPr>
          <p:nvPr>
            <p:ph type="sldNum" sz="quarter" idx="12"/>
          </p:nvPr>
        </p:nvSpPr>
        <p:spPr>
          <a:ln/>
        </p:spPr>
        <p:txBody>
          <a:bodyPr/>
          <a:lstStyle>
            <a:lvl1pPr>
              <a:defRPr/>
            </a:lvl1pPr>
          </a:lstStyle>
          <a:p>
            <a:pPr>
              <a:defRPr/>
            </a:pPr>
            <a:fld id="{2AD9543E-4C26-488E-A18F-F353B321CD0C}" type="slidenum">
              <a:rPr lang="es-ES"/>
              <a:pPr>
                <a:defRPr/>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2" name="Freeform 2"/>
          <p:cNvSpPr>
            <a:spLocks/>
          </p:cNvSpPr>
          <p:nvPr/>
        </p:nvSpPr>
        <p:spPr bwMode="hidden">
          <a:xfrm>
            <a:off x="6627813" y="6429375"/>
            <a:ext cx="285750" cy="209550"/>
          </a:xfrm>
          <a:custGeom>
            <a:avLst/>
            <a:gdLst/>
            <a:ahLst/>
            <a:cxnLst>
              <a:cxn ang="0">
                <a:pos x="0" y="132"/>
              </a:cxn>
              <a:cxn ang="0">
                <a:pos x="29" y="132"/>
              </a:cxn>
              <a:cxn ang="0">
                <a:pos x="77" y="108"/>
              </a:cxn>
              <a:cxn ang="0">
                <a:pos x="119" y="78"/>
              </a:cxn>
              <a:cxn ang="0">
                <a:pos x="155" y="48"/>
              </a:cxn>
              <a:cxn ang="0">
                <a:pos x="179" y="12"/>
              </a:cxn>
              <a:cxn ang="0">
                <a:pos x="173" y="6"/>
              </a:cxn>
              <a:cxn ang="0">
                <a:pos x="167" y="0"/>
              </a:cxn>
              <a:cxn ang="0">
                <a:pos x="137" y="42"/>
              </a:cxn>
              <a:cxn ang="0">
                <a:pos x="101" y="78"/>
              </a:cxn>
              <a:cxn ang="0">
                <a:pos x="53" y="108"/>
              </a:cxn>
              <a:cxn ang="0">
                <a:pos x="0" y="132"/>
              </a:cxn>
              <a:cxn ang="0">
                <a:pos x="0" y="132"/>
              </a:cxn>
            </a:cxnLst>
            <a:rect l="0" t="0" r="r" b="b"/>
            <a:pathLst>
              <a:path w="179" h="132">
                <a:moveTo>
                  <a:pt x="0" y="132"/>
                </a:moveTo>
                <a:lnTo>
                  <a:pt x="29" y="132"/>
                </a:lnTo>
                <a:lnTo>
                  <a:pt x="77" y="108"/>
                </a:lnTo>
                <a:lnTo>
                  <a:pt x="119" y="78"/>
                </a:lnTo>
                <a:lnTo>
                  <a:pt x="155" y="48"/>
                </a:lnTo>
                <a:lnTo>
                  <a:pt x="179" y="12"/>
                </a:lnTo>
                <a:lnTo>
                  <a:pt x="173" y="6"/>
                </a:lnTo>
                <a:lnTo>
                  <a:pt x="167" y="0"/>
                </a:lnTo>
                <a:lnTo>
                  <a:pt x="137" y="42"/>
                </a:lnTo>
                <a:lnTo>
                  <a:pt x="101" y="78"/>
                </a:lnTo>
                <a:lnTo>
                  <a:pt x="53" y="108"/>
                </a:lnTo>
                <a:lnTo>
                  <a:pt x="0" y="132"/>
                </a:lnTo>
                <a:lnTo>
                  <a:pt x="0" y="132"/>
                </a:lnTo>
                <a:close/>
              </a:path>
            </a:pathLst>
          </a:custGeom>
          <a:gradFill rotWithShape="0">
            <a:gsLst>
              <a:gs pos="0">
                <a:schemeClr val="accent2"/>
              </a:gs>
              <a:gs pos="100000">
                <a:schemeClr val="accent2">
                  <a:gamma/>
                  <a:shade val="87843"/>
                  <a:invGamma/>
                </a:schemeClr>
              </a:gs>
            </a:gsLst>
            <a:lin ang="18900000" scaled="1"/>
          </a:gradFill>
          <a:ln w="9525">
            <a:noFill/>
            <a:round/>
            <a:headEnd/>
            <a:tailEnd/>
          </a:ln>
        </p:spPr>
        <p:txBody>
          <a:bodyPr/>
          <a:lstStyle/>
          <a:p>
            <a:pPr>
              <a:defRPr/>
            </a:pPr>
            <a:endParaRPr lang="es-ES"/>
          </a:p>
        </p:txBody>
      </p:sp>
      <p:grpSp>
        <p:nvGrpSpPr>
          <p:cNvPr id="2051" name="Group 3"/>
          <p:cNvGrpSpPr>
            <a:grpSpLocks/>
          </p:cNvGrpSpPr>
          <p:nvPr/>
        </p:nvGrpSpPr>
        <p:grpSpPr bwMode="auto">
          <a:xfrm>
            <a:off x="3175" y="4267200"/>
            <a:ext cx="9140825" cy="2590800"/>
            <a:chOff x="2" y="2688"/>
            <a:chExt cx="5758" cy="1632"/>
          </a:xfrm>
        </p:grpSpPr>
        <p:sp>
          <p:nvSpPr>
            <p:cNvPr id="10244" name="Freeform 4"/>
            <p:cNvSpPr>
              <a:spLocks/>
            </p:cNvSpPr>
            <p:nvPr/>
          </p:nvSpPr>
          <p:spPr bwMode="hidden">
            <a:xfrm>
              <a:off x="2" y="2688"/>
              <a:ext cx="5758" cy="1632"/>
            </a:xfrm>
            <a:custGeom>
              <a:avLst/>
              <a:gdLst/>
              <a:ahLst/>
              <a:cxnLst>
                <a:cxn ang="0">
                  <a:pos x="5740" y="4316"/>
                </a:cxn>
                <a:cxn ang="0">
                  <a:pos x="0" y="4316"/>
                </a:cxn>
                <a:cxn ang="0">
                  <a:pos x="0" y="0"/>
                </a:cxn>
                <a:cxn ang="0">
                  <a:pos x="5740" y="0"/>
                </a:cxn>
                <a:cxn ang="0">
                  <a:pos x="5740" y="4316"/>
                </a:cxn>
                <a:cxn ang="0">
                  <a:pos x="5740" y="4316"/>
                </a:cxn>
              </a:cxnLst>
              <a:rect l="0" t="0" r="r" b="b"/>
              <a:pathLst>
                <a:path w="5740" h="4316">
                  <a:moveTo>
                    <a:pt x="5740" y="4316"/>
                  </a:moveTo>
                  <a:lnTo>
                    <a:pt x="0" y="4316"/>
                  </a:lnTo>
                  <a:lnTo>
                    <a:pt x="0" y="0"/>
                  </a:lnTo>
                  <a:lnTo>
                    <a:pt x="5740" y="0"/>
                  </a:lnTo>
                  <a:lnTo>
                    <a:pt x="5740" y="4316"/>
                  </a:lnTo>
                  <a:lnTo>
                    <a:pt x="5740" y="431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s-ES"/>
            </a:p>
          </p:txBody>
        </p:sp>
        <p:grpSp>
          <p:nvGrpSpPr>
            <p:cNvPr id="2058" name="Group 5"/>
            <p:cNvGrpSpPr>
              <a:grpSpLocks/>
            </p:cNvGrpSpPr>
            <p:nvPr userDrawn="1"/>
          </p:nvGrpSpPr>
          <p:grpSpPr bwMode="auto">
            <a:xfrm>
              <a:off x="3528" y="3715"/>
              <a:ext cx="792" cy="521"/>
              <a:chOff x="3527" y="3715"/>
              <a:chExt cx="792" cy="521"/>
            </a:xfrm>
          </p:grpSpPr>
          <p:sp>
            <p:nvSpPr>
              <p:cNvPr id="10246" name="Oval 6"/>
              <p:cNvSpPr>
                <a:spLocks noChangeArrowheads="1"/>
              </p:cNvSpPr>
              <p:nvPr/>
            </p:nvSpPr>
            <p:spPr bwMode="hidden">
              <a:xfrm>
                <a:off x="3686" y="3810"/>
                <a:ext cx="532" cy="327"/>
              </a:xfrm>
              <a:prstGeom prst="ellipse">
                <a:avLst/>
              </a:prstGeom>
              <a:gradFill rotWithShape="0">
                <a:gsLst>
                  <a:gs pos="0">
                    <a:schemeClr val="accent2"/>
                  </a:gs>
                  <a:gs pos="100000">
                    <a:schemeClr val="accent2">
                      <a:gamma/>
                      <a:shade val="90980"/>
                      <a:invGamma/>
                    </a:schemeClr>
                  </a:gs>
                </a:gsLst>
                <a:path path="shape">
                  <a:fillToRect l="50000" t="50000" r="50000" b="50000"/>
                </a:path>
              </a:gradFill>
              <a:ln w="9525">
                <a:noFill/>
                <a:round/>
                <a:headEnd/>
                <a:tailEnd/>
              </a:ln>
              <a:effectLst/>
            </p:spPr>
            <p:txBody>
              <a:bodyPr/>
              <a:lstStyle/>
              <a:p>
                <a:pPr>
                  <a:defRPr/>
                </a:pPr>
                <a:endParaRPr lang="es-ES"/>
              </a:p>
            </p:txBody>
          </p:sp>
          <p:sp>
            <p:nvSpPr>
              <p:cNvPr id="10247" name="Oval 7"/>
              <p:cNvSpPr>
                <a:spLocks noChangeArrowheads="1"/>
              </p:cNvSpPr>
              <p:nvPr/>
            </p:nvSpPr>
            <p:spPr bwMode="hidden">
              <a:xfrm>
                <a:off x="3726" y="3840"/>
                <a:ext cx="452" cy="275"/>
              </a:xfrm>
              <a:prstGeom prst="ellipse">
                <a:avLst/>
              </a:prstGeom>
              <a:gradFill rotWithShape="0">
                <a:gsLst>
                  <a:gs pos="0">
                    <a:schemeClr val="accent2">
                      <a:gamma/>
                      <a:shade val="90980"/>
                      <a:invGamma/>
                    </a:schemeClr>
                  </a:gs>
                  <a:gs pos="100000">
                    <a:schemeClr val="accent2"/>
                  </a:gs>
                </a:gsLst>
                <a:lin ang="5400000" scaled="1"/>
              </a:gradFill>
              <a:ln w="9525">
                <a:noFill/>
                <a:round/>
                <a:headEnd/>
                <a:tailEnd/>
              </a:ln>
              <a:effectLst/>
            </p:spPr>
            <p:txBody>
              <a:bodyPr/>
              <a:lstStyle/>
              <a:p>
                <a:pPr>
                  <a:defRPr/>
                </a:pPr>
                <a:endParaRPr lang="es-ES"/>
              </a:p>
            </p:txBody>
          </p:sp>
          <p:sp>
            <p:nvSpPr>
              <p:cNvPr id="10248" name="Oval 8"/>
              <p:cNvSpPr>
                <a:spLocks noChangeArrowheads="1"/>
              </p:cNvSpPr>
              <p:nvPr/>
            </p:nvSpPr>
            <p:spPr bwMode="hidden">
              <a:xfrm>
                <a:off x="3782" y="3872"/>
                <a:ext cx="344" cy="2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a:p>
            </p:txBody>
          </p:sp>
          <p:sp>
            <p:nvSpPr>
              <p:cNvPr id="10249" name="Oval 9"/>
              <p:cNvSpPr>
                <a:spLocks noChangeArrowheads="1"/>
              </p:cNvSpPr>
              <p:nvPr/>
            </p:nvSpPr>
            <p:spPr bwMode="hidden">
              <a:xfrm>
                <a:off x="3822" y="3896"/>
                <a:ext cx="262" cy="159"/>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es-ES"/>
              </a:p>
            </p:txBody>
          </p:sp>
          <p:sp>
            <p:nvSpPr>
              <p:cNvPr id="10250" name="Oval 10"/>
              <p:cNvSpPr>
                <a:spLocks noChangeArrowheads="1"/>
              </p:cNvSpPr>
              <p:nvPr/>
            </p:nvSpPr>
            <p:spPr bwMode="hidden">
              <a:xfrm>
                <a:off x="3856" y="3922"/>
                <a:ext cx="192" cy="107"/>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a:p>
            </p:txBody>
          </p:sp>
          <p:sp>
            <p:nvSpPr>
              <p:cNvPr id="10251" name="Freeform 11"/>
              <p:cNvSpPr>
                <a:spLocks/>
              </p:cNvSpPr>
              <p:nvPr/>
            </p:nvSpPr>
            <p:spPr bwMode="hidden">
              <a:xfrm>
                <a:off x="3575" y="3715"/>
                <a:ext cx="383" cy="161"/>
              </a:xfrm>
              <a:custGeom>
                <a:avLst/>
                <a:gdLst/>
                <a:ahLst/>
                <a:cxnLst>
                  <a:cxn ang="0">
                    <a:pos x="376" y="12"/>
                  </a:cxn>
                  <a:cxn ang="0">
                    <a:pos x="257" y="24"/>
                  </a:cxn>
                  <a:cxn ang="0">
                    <a:pos x="149" y="54"/>
                  </a:cxn>
                  <a:cxn ang="0">
                    <a:pos x="101" y="77"/>
                  </a:cxn>
                  <a:cxn ang="0">
                    <a:pos x="59" y="101"/>
                  </a:cxn>
                  <a:cxn ang="0">
                    <a:pos x="24" y="131"/>
                  </a:cxn>
                  <a:cxn ang="0">
                    <a:pos x="0" y="161"/>
                  </a:cxn>
                  <a:cxn ang="0">
                    <a:pos x="0" y="137"/>
                  </a:cxn>
                  <a:cxn ang="0">
                    <a:pos x="29" y="107"/>
                  </a:cxn>
                  <a:cxn ang="0">
                    <a:pos x="65" y="83"/>
                  </a:cxn>
                  <a:cxn ang="0">
                    <a:pos x="155" y="36"/>
                  </a:cxn>
                  <a:cxn ang="0">
                    <a:pos x="257" y="12"/>
                  </a:cxn>
                  <a:cxn ang="0">
                    <a:pos x="376" y="0"/>
                  </a:cxn>
                  <a:cxn ang="0">
                    <a:pos x="376" y="0"/>
                  </a:cxn>
                  <a:cxn ang="0">
                    <a:pos x="382" y="0"/>
                  </a:cxn>
                  <a:cxn ang="0">
                    <a:pos x="382" y="12"/>
                  </a:cxn>
                  <a:cxn ang="0">
                    <a:pos x="376" y="12"/>
                  </a:cxn>
                  <a:cxn ang="0">
                    <a:pos x="376" y="12"/>
                  </a:cxn>
                  <a:cxn ang="0">
                    <a:pos x="376" y="12"/>
                  </a:cxn>
                </a:cxnLst>
                <a:rect l="0" t="0" r="r" b="b"/>
                <a:pathLst>
                  <a:path w="382" h="161">
                    <a:moveTo>
                      <a:pt x="376" y="12"/>
                    </a:moveTo>
                    <a:lnTo>
                      <a:pt x="257" y="24"/>
                    </a:lnTo>
                    <a:lnTo>
                      <a:pt x="149" y="54"/>
                    </a:lnTo>
                    <a:lnTo>
                      <a:pt x="101" y="77"/>
                    </a:lnTo>
                    <a:lnTo>
                      <a:pt x="59" y="101"/>
                    </a:lnTo>
                    <a:lnTo>
                      <a:pt x="24" y="131"/>
                    </a:lnTo>
                    <a:lnTo>
                      <a:pt x="0" y="161"/>
                    </a:lnTo>
                    <a:lnTo>
                      <a:pt x="0" y="137"/>
                    </a:lnTo>
                    <a:lnTo>
                      <a:pt x="29" y="107"/>
                    </a:lnTo>
                    <a:lnTo>
                      <a:pt x="65" y="83"/>
                    </a:lnTo>
                    <a:lnTo>
                      <a:pt x="155" y="36"/>
                    </a:lnTo>
                    <a:lnTo>
                      <a:pt x="257" y="12"/>
                    </a:lnTo>
                    <a:lnTo>
                      <a:pt x="376" y="0"/>
                    </a:lnTo>
                    <a:lnTo>
                      <a:pt x="376" y="0"/>
                    </a:lnTo>
                    <a:lnTo>
                      <a:pt x="382" y="0"/>
                    </a:lnTo>
                    <a:lnTo>
                      <a:pt x="382" y="12"/>
                    </a:lnTo>
                    <a:lnTo>
                      <a:pt x="376" y="12"/>
                    </a:lnTo>
                    <a:lnTo>
                      <a:pt x="376" y="12"/>
                    </a:lnTo>
                    <a:lnTo>
                      <a:pt x="376" y="12"/>
                    </a:lnTo>
                    <a:close/>
                  </a:path>
                </a:pathLst>
              </a:custGeom>
              <a:gradFill rotWithShape="0">
                <a:gsLst>
                  <a:gs pos="0">
                    <a:schemeClr val="accent2">
                      <a:gamma/>
                      <a:shade val="94118"/>
                      <a:invGamma/>
                    </a:schemeClr>
                  </a:gs>
                  <a:gs pos="100000">
                    <a:schemeClr val="accent2"/>
                  </a:gs>
                </a:gsLst>
                <a:lin ang="5400000" scaled="1"/>
              </a:gradFill>
              <a:ln w="9525">
                <a:noFill/>
                <a:round/>
                <a:headEnd/>
                <a:tailEnd/>
              </a:ln>
            </p:spPr>
            <p:txBody>
              <a:bodyPr/>
              <a:lstStyle/>
              <a:p>
                <a:pPr>
                  <a:defRPr/>
                </a:pPr>
                <a:endParaRPr lang="es-ES"/>
              </a:p>
            </p:txBody>
          </p:sp>
          <p:sp>
            <p:nvSpPr>
              <p:cNvPr id="10252" name="Freeform 12"/>
              <p:cNvSpPr>
                <a:spLocks/>
              </p:cNvSpPr>
              <p:nvPr/>
            </p:nvSpPr>
            <p:spPr bwMode="hidden">
              <a:xfrm>
                <a:off x="3695" y="4170"/>
                <a:ext cx="444" cy="66"/>
              </a:xfrm>
              <a:custGeom>
                <a:avLst/>
                <a:gdLst/>
                <a:ahLst/>
                <a:cxnLst>
                  <a:cxn ang="0">
                    <a:pos x="257" y="54"/>
                  </a:cxn>
                  <a:cxn ang="0">
                    <a:pos x="353" y="48"/>
                  </a:cxn>
                  <a:cxn ang="0">
                    <a:pos x="443" y="24"/>
                  </a:cxn>
                  <a:cxn ang="0">
                    <a:pos x="443" y="36"/>
                  </a:cxn>
                  <a:cxn ang="0">
                    <a:pos x="353" y="60"/>
                  </a:cxn>
                  <a:cxn ang="0">
                    <a:pos x="257" y="66"/>
                  </a:cxn>
                  <a:cxn ang="0">
                    <a:pos x="186" y="60"/>
                  </a:cxn>
                  <a:cxn ang="0">
                    <a:pos x="120" y="48"/>
                  </a:cxn>
                  <a:cxn ang="0">
                    <a:pos x="60" y="36"/>
                  </a:cxn>
                  <a:cxn ang="0">
                    <a:pos x="0" y="12"/>
                  </a:cxn>
                  <a:cxn ang="0">
                    <a:pos x="0" y="0"/>
                  </a:cxn>
                  <a:cxn ang="0">
                    <a:pos x="54" y="24"/>
                  </a:cxn>
                  <a:cxn ang="0">
                    <a:pos x="120" y="36"/>
                  </a:cxn>
                  <a:cxn ang="0">
                    <a:pos x="186" y="48"/>
                  </a:cxn>
                  <a:cxn ang="0">
                    <a:pos x="257" y="54"/>
                  </a:cxn>
                  <a:cxn ang="0">
                    <a:pos x="257" y="54"/>
                  </a:cxn>
                </a:cxnLst>
                <a:rect l="0" t="0" r="r" b="b"/>
                <a:pathLst>
                  <a:path w="443" h="66">
                    <a:moveTo>
                      <a:pt x="257" y="54"/>
                    </a:moveTo>
                    <a:lnTo>
                      <a:pt x="353" y="48"/>
                    </a:lnTo>
                    <a:lnTo>
                      <a:pt x="443" y="24"/>
                    </a:lnTo>
                    <a:lnTo>
                      <a:pt x="443" y="36"/>
                    </a:lnTo>
                    <a:lnTo>
                      <a:pt x="353" y="60"/>
                    </a:lnTo>
                    <a:lnTo>
                      <a:pt x="257" y="66"/>
                    </a:lnTo>
                    <a:lnTo>
                      <a:pt x="186" y="60"/>
                    </a:lnTo>
                    <a:lnTo>
                      <a:pt x="120" y="48"/>
                    </a:lnTo>
                    <a:lnTo>
                      <a:pt x="60" y="36"/>
                    </a:lnTo>
                    <a:lnTo>
                      <a:pt x="0" y="12"/>
                    </a:lnTo>
                    <a:lnTo>
                      <a:pt x="0" y="0"/>
                    </a:lnTo>
                    <a:lnTo>
                      <a:pt x="54" y="24"/>
                    </a:lnTo>
                    <a:lnTo>
                      <a:pt x="120" y="36"/>
                    </a:lnTo>
                    <a:lnTo>
                      <a:pt x="186" y="48"/>
                    </a:lnTo>
                    <a:lnTo>
                      <a:pt x="257" y="54"/>
                    </a:lnTo>
                    <a:lnTo>
                      <a:pt x="257" y="54"/>
                    </a:lnTo>
                    <a:close/>
                  </a:path>
                </a:pathLst>
              </a:custGeom>
              <a:gradFill rotWithShape="0">
                <a:gsLst>
                  <a:gs pos="0">
                    <a:schemeClr val="accent2">
                      <a:gamma/>
                      <a:shade val="84706"/>
                      <a:invGamma/>
                    </a:schemeClr>
                  </a:gs>
                  <a:gs pos="100000">
                    <a:schemeClr val="accent2"/>
                  </a:gs>
                </a:gsLst>
                <a:lin ang="18900000" scaled="1"/>
              </a:gradFill>
              <a:ln w="9525">
                <a:noFill/>
                <a:round/>
                <a:headEnd/>
                <a:tailEnd/>
              </a:ln>
            </p:spPr>
            <p:txBody>
              <a:bodyPr/>
              <a:lstStyle/>
              <a:p>
                <a:pPr>
                  <a:defRPr/>
                </a:pPr>
                <a:endParaRPr lang="es-ES"/>
              </a:p>
            </p:txBody>
          </p:sp>
          <p:sp>
            <p:nvSpPr>
              <p:cNvPr id="10253" name="Freeform 13"/>
              <p:cNvSpPr>
                <a:spLocks/>
              </p:cNvSpPr>
              <p:nvPr/>
            </p:nvSpPr>
            <p:spPr bwMode="hidden">
              <a:xfrm>
                <a:off x="3527" y="3906"/>
                <a:ext cx="89" cy="216"/>
              </a:xfrm>
              <a:custGeom>
                <a:avLst/>
                <a:gdLst/>
                <a:ahLst/>
                <a:cxnLst>
                  <a:cxn ang="0">
                    <a:pos x="12" y="66"/>
                  </a:cxn>
                  <a:cxn ang="0">
                    <a:pos x="18" y="108"/>
                  </a:cxn>
                  <a:cxn ang="0">
                    <a:pos x="36" y="144"/>
                  </a:cxn>
                  <a:cxn ang="0">
                    <a:pos x="60" y="180"/>
                  </a:cxn>
                  <a:cxn ang="0">
                    <a:pos x="89" y="216"/>
                  </a:cxn>
                  <a:cxn ang="0">
                    <a:pos x="72" y="216"/>
                  </a:cxn>
                  <a:cxn ang="0">
                    <a:pos x="42" y="180"/>
                  </a:cxn>
                  <a:cxn ang="0">
                    <a:pos x="18" y="144"/>
                  </a:cxn>
                  <a:cxn ang="0">
                    <a:pos x="6" y="108"/>
                  </a:cxn>
                  <a:cxn ang="0">
                    <a:pos x="0" y="66"/>
                  </a:cxn>
                  <a:cxn ang="0">
                    <a:pos x="0" y="30"/>
                  </a:cxn>
                  <a:cxn ang="0">
                    <a:pos x="12" y="0"/>
                  </a:cxn>
                  <a:cxn ang="0">
                    <a:pos x="30" y="0"/>
                  </a:cxn>
                  <a:cxn ang="0">
                    <a:pos x="18" y="30"/>
                  </a:cxn>
                  <a:cxn ang="0">
                    <a:pos x="12" y="66"/>
                  </a:cxn>
                  <a:cxn ang="0">
                    <a:pos x="12" y="66"/>
                  </a:cxn>
                </a:cxnLst>
                <a:rect l="0" t="0" r="r" b="b"/>
                <a:pathLst>
                  <a:path w="89" h="216">
                    <a:moveTo>
                      <a:pt x="12" y="66"/>
                    </a:moveTo>
                    <a:lnTo>
                      <a:pt x="18" y="108"/>
                    </a:lnTo>
                    <a:lnTo>
                      <a:pt x="36" y="144"/>
                    </a:lnTo>
                    <a:lnTo>
                      <a:pt x="60" y="180"/>
                    </a:lnTo>
                    <a:lnTo>
                      <a:pt x="89" y="216"/>
                    </a:lnTo>
                    <a:lnTo>
                      <a:pt x="72" y="216"/>
                    </a:lnTo>
                    <a:lnTo>
                      <a:pt x="42" y="180"/>
                    </a:lnTo>
                    <a:lnTo>
                      <a:pt x="18" y="144"/>
                    </a:lnTo>
                    <a:lnTo>
                      <a:pt x="6" y="108"/>
                    </a:lnTo>
                    <a:lnTo>
                      <a:pt x="0" y="66"/>
                    </a:lnTo>
                    <a:lnTo>
                      <a:pt x="0" y="30"/>
                    </a:lnTo>
                    <a:lnTo>
                      <a:pt x="12" y="0"/>
                    </a:lnTo>
                    <a:lnTo>
                      <a:pt x="30" y="0"/>
                    </a:lnTo>
                    <a:lnTo>
                      <a:pt x="18" y="30"/>
                    </a:lnTo>
                    <a:lnTo>
                      <a:pt x="12" y="66"/>
                    </a:lnTo>
                    <a:lnTo>
                      <a:pt x="12" y="66"/>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a:p>
            </p:txBody>
          </p:sp>
          <p:sp>
            <p:nvSpPr>
              <p:cNvPr id="10254" name="Freeform 14"/>
              <p:cNvSpPr>
                <a:spLocks/>
              </p:cNvSpPr>
              <p:nvPr/>
            </p:nvSpPr>
            <p:spPr bwMode="hidden">
              <a:xfrm>
                <a:off x="3569" y="3745"/>
                <a:ext cx="750" cy="461"/>
              </a:xfrm>
              <a:custGeom>
                <a:avLst/>
                <a:gdLst/>
                <a:ahLst/>
                <a:cxnLst>
                  <a:cxn ang="0">
                    <a:pos x="382" y="443"/>
                  </a:cxn>
                  <a:cxn ang="0">
                    <a:pos x="311" y="437"/>
                  </a:cxn>
                  <a:cxn ang="0">
                    <a:pos x="245" y="425"/>
                  </a:cxn>
                  <a:cxn ang="0">
                    <a:pos x="185" y="407"/>
                  </a:cxn>
                  <a:cxn ang="0">
                    <a:pos x="131" y="383"/>
                  </a:cxn>
                  <a:cxn ang="0">
                    <a:pos x="83" y="347"/>
                  </a:cxn>
                  <a:cxn ang="0">
                    <a:pos x="53" y="311"/>
                  </a:cxn>
                  <a:cxn ang="0">
                    <a:pos x="30" y="269"/>
                  </a:cxn>
                  <a:cxn ang="0">
                    <a:pos x="24" y="227"/>
                  </a:cxn>
                  <a:cxn ang="0">
                    <a:pos x="30" y="185"/>
                  </a:cxn>
                  <a:cxn ang="0">
                    <a:pos x="53" y="143"/>
                  </a:cxn>
                  <a:cxn ang="0">
                    <a:pos x="83" y="107"/>
                  </a:cxn>
                  <a:cxn ang="0">
                    <a:pos x="131" y="77"/>
                  </a:cxn>
                  <a:cxn ang="0">
                    <a:pos x="185" y="47"/>
                  </a:cxn>
                  <a:cxn ang="0">
                    <a:pos x="245" y="30"/>
                  </a:cxn>
                  <a:cxn ang="0">
                    <a:pos x="311" y="18"/>
                  </a:cxn>
                  <a:cxn ang="0">
                    <a:pos x="382" y="12"/>
                  </a:cxn>
                  <a:cxn ang="0">
                    <a:pos x="478" y="18"/>
                  </a:cxn>
                  <a:cxn ang="0">
                    <a:pos x="562" y="41"/>
                  </a:cxn>
                  <a:cxn ang="0">
                    <a:pos x="562" y="36"/>
                  </a:cxn>
                  <a:cxn ang="0">
                    <a:pos x="562" y="30"/>
                  </a:cxn>
                  <a:cxn ang="0">
                    <a:pos x="478" y="6"/>
                  </a:cxn>
                  <a:cxn ang="0">
                    <a:pos x="382" y="0"/>
                  </a:cxn>
                  <a:cxn ang="0">
                    <a:pos x="305" y="6"/>
                  </a:cxn>
                  <a:cxn ang="0">
                    <a:pos x="233" y="18"/>
                  </a:cxn>
                  <a:cxn ang="0">
                    <a:pos x="167" y="41"/>
                  </a:cxn>
                  <a:cxn ang="0">
                    <a:pos x="113" y="65"/>
                  </a:cxn>
                  <a:cxn ang="0">
                    <a:pos x="65" y="101"/>
                  </a:cxn>
                  <a:cxn ang="0">
                    <a:pos x="30" y="137"/>
                  </a:cxn>
                  <a:cxn ang="0">
                    <a:pos x="6" y="179"/>
                  </a:cxn>
                  <a:cxn ang="0">
                    <a:pos x="0" y="227"/>
                  </a:cxn>
                  <a:cxn ang="0">
                    <a:pos x="6" y="275"/>
                  </a:cxn>
                  <a:cxn ang="0">
                    <a:pos x="30" y="317"/>
                  </a:cxn>
                  <a:cxn ang="0">
                    <a:pos x="65" y="359"/>
                  </a:cxn>
                  <a:cxn ang="0">
                    <a:pos x="113" y="395"/>
                  </a:cxn>
                  <a:cxn ang="0">
                    <a:pos x="167" y="419"/>
                  </a:cxn>
                  <a:cxn ang="0">
                    <a:pos x="233" y="443"/>
                  </a:cxn>
                  <a:cxn ang="0">
                    <a:pos x="305" y="455"/>
                  </a:cxn>
                  <a:cxn ang="0">
                    <a:pos x="382" y="461"/>
                  </a:cxn>
                  <a:cxn ang="0">
                    <a:pos x="448" y="455"/>
                  </a:cxn>
                  <a:cxn ang="0">
                    <a:pos x="508" y="449"/>
                  </a:cxn>
                  <a:cxn ang="0">
                    <a:pos x="609" y="413"/>
                  </a:cxn>
                  <a:cxn ang="0">
                    <a:pos x="657" y="389"/>
                  </a:cxn>
                  <a:cxn ang="0">
                    <a:pos x="693" y="359"/>
                  </a:cxn>
                  <a:cxn ang="0">
                    <a:pos x="723" y="329"/>
                  </a:cxn>
                  <a:cxn ang="0">
                    <a:pos x="747" y="293"/>
                  </a:cxn>
                  <a:cxn ang="0">
                    <a:pos x="741" y="287"/>
                  </a:cxn>
                  <a:cxn ang="0">
                    <a:pos x="729" y="281"/>
                  </a:cxn>
                  <a:cxn ang="0">
                    <a:pos x="711" y="317"/>
                  </a:cxn>
                  <a:cxn ang="0">
                    <a:pos x="681" y="347"/>
                  </a:cxn>
                  <a:cxn ang="0">
                    <a:pos x="645" y="377"/>
                  </a:cxn>
                  <a:cxn ang="0">
                    <a:pos x="604" y="401"/>
                  </a:cxn>
                  <a:cxn ang="0">
                    <a:pos x="502" y="431"/>
                  </a:cxn>
                  <a:cxn ang="0">
                    <a:pos x="442" y="443"/>
                  </a:cxn>
                  <a:cxn ang="0">
                    <a:pos x="382" y="443"/>
                  </a:cxn>
                  <a:cxn ang="0">
                    <a:pos x="382" y="443"/>
                  </a:cxn>
                </a:cxnLst>
                <a:rect l="0" t="0" r="r" b="b"/>
                <a:pathLst>
                  <a:path w="747" h="461">
                    <a:moveTo>
                      <a:pt x="382" y="443"/>
                    </a:moveTo>
                    <a:lnTo>
                      <a:pt x="311" y="437"/>
                    </a:lnTo>
                    <a:lnTo>
                      <a:pt x="245" y="425"/>
                    </a:lnTo>
                    <a:lnTo>
                      <a:pt x="185" y="407"/>
                    </a:lnTo>
                    <a:lnTo>
                      <a:pt x="131" y="383"/>
                    </a:lnTo>
                    <a:lnTo>
                      <a:pt x="83" y="347"/>
                    </a:lnTo>
                    <a:lnTo>
                      <a:pt x="53" y="311"/>
                    </a:lnTo>
                    <a:lnTo>
                      <a:pt x="30" y="269"/>
                    </a:lnTo>
                    <a:lnTo>
                      <a:pt x="24" y="227"/>
                    </a:lnTo>
                    <a:lnTo>
                      <a:pt x="30" y="185"/>
                    </a:lnTo>
                    <a:lnTo>
                      <a:pt x="53" y="143"/>
                    </a:lnTo>
                    <a:lnTo>
                      <a:pt x="83" y="107"/>
                    </a:lnTo>
                    <a:lnTo>
                      <a:pt x="131" y="77"/>
                    </a:lnTo>
                    <a:lnTo>
                      <a:pt x="185" y="47"/>
                    </a:lnTo>
                    <a:lnTo>
                      <a:pt x="245" y="30"/>
                    </a:lnTo>
                    <a:lnTo>
                      <a:pt x="311" y="18"/>
                    </a:lnTo>
                    <a:lnTo>
                      <a:pt x="382" y="12"/>
                    </a:lnTo>
                    <a:lnTo>
                      <a:pt x="478" y="18"/>
                    </a:lnTo>
                    <a:lnTo>
                      <a:pt x="562" y="41"/>
                    </a:lnTo>
                    <a:lnTo>
                      <a:pt x="562" y="36"/>
                    </a:lnTo>
                    <a:lnTo>
                      <a:pt x="562" y="30"/>
                    </a:lnTo>
                    <a:lnTo>
                      <a:pt x="478" y="6"/>
                    </a:lnTo>
                    <a:lnTo>
                      <a:pt x="382" y="0"/>
                    </a:lnTo>
                    <a:lnTo>
                      <a:pt x="305" y="6"/>
                    </a:lnTo>
                    <a:lnTo>
                      <a:pt x="233" y="18"/>
                    </a:lnTo>
                    <a:lnTo>
                      <a:pt x="167" y="41"/>
                    </a:lnTo>
                    <a:lnTo>
                      <a:pt x="113" y="65"/>
                    </a:lnTo>
                    <a:lnTo>
                      <a:pt x="65" y="101"/>
                    </a:lnTo>
                    <a:lnTo>
                      <a:pt x="30" y="137"/>
                    </a:lnTo>
                    <a:lnTo>
                      <a:pt x="6" y="179"/>
                    </a:lnTo>
                    <a:lnTo>
                      <a:pt x="0" y="227"/>
                    </a:lnTo>
                    <a:lnTo>
                      <a:pt x="6" y="275"/>
                    </a:lnTo>
                    <a:lnTo>
                      <a:pt x="30" y="317"/>
                    </a:lnTo>
                    <a:lnTo>
                      <a:pt x="65" y="359"/>
                    </a:lnTo>
                    <a:lnTo>
                      <a:pt x="113" y="395"/>
                    </a:lnTo>
                    <a:lnTo>
                      <a:pt x="167" y="419"/>
                    </a:lnTo>
                    <a:lnTo>
                      <a:pt x="233" y="443"/>
                    </a:lnTo>
                    <a:lnTo>
                      <a:pt x="305" y="455"/>
                    </a:lnTo>
                    <a:lnTo>
                      <a:pt x="382" y="461"/>
                    </a:lnTo>
                    <a:lnTo>
                      <a:pt x="448" y="455"/>
                    </a:lnTo>
                    <a:lnTo>
                      <a:pt x="508" y="449"/>
                    </a:lnTo>
                    <a:lnTo>
                      <a:pt x="609" y="413"/>
                    </a:lnTo>
                    <a:lnTo>
                      <a:pt x="657" y="389"/>
                    </a:lnTo>
                    <a:lnTo>
                      <a:pt x="693" y="359"/>
                    </a:lnTo>
                    <a:lnTo>
                      <a:pt x="723" y="329"/>
                    </a:lnTo>
                    <a:lnTo>
                      <a:pt x="747" y="293"/>
                    </a:lnTo>
                    <a:lnTo>
                      <a:pt x="741" y="287"/>
                    </a:lnTo>
                    <a:lnTo>
                      <a:pt x="729" y="281"/>
                    </a:lnTo>
                    <a:lnTo>
                      <a:pt x="711" y="317"/>
                    </a:lnTo>
                    <a:lnTo>
                      <a:pt x="681" y="347"/>
                    </a:lnTo>
                    <a:lnTo>
                      <a:pt x="645" y="377"/>
                    </a:lnTo>
                    <a:lnTo>
                      <a:pt x="604" y="401"/>
                    </a:lnTo>
                    <a:lnTo>
                      <a:pt x="502" y="431"/>
                    </a:lnTo>
                    <a:lnTo>
                      <a:pt x="442" y="443"/>
                    </a:lnTo>
                    <a:lnTo>
                      <a:pt x="382" y="443"/>
                    </a:lnTo>
                    <a:lnTo>
                      <a:pt x="382" y="443"/>
                    </a:lnTo>
                    <a:close/>
                  </a:path>
                </a:pathLst>
              </a:custGeom>
              <a:gradFill rotWithShape="0">
                <a:gsLst>
                  <a:gs pos="0">
                    <a:schemeClr val="accent2"/>
                  </a:gs>
                  <a:gs pos="100000">
                    <a:schemeClr val="accent2">
                      <a:gamma/>
                      <a:shade val="90980"/>
                      <a:invGamma/>
                    </a:schemeClr>
                  </a:gs>
                </a:gsLst>
                <a:path path="rect">
                  <a:fillToRect l="50000" t="50000" r="50000" b="50000"/>
                </a:path>
              </a:gradFill>
              <a:ln w="9525">
                <a:noFill/>
                <a:round/>
                <a:headEnd/>
                <a:tailEnd/>
              </a:ln>
            </p:spPr>
            <p:txBody>
              <a:bodyPr/>
              <a:lstStyle/>
              <a:p>
                <a:pPr>
                  <a:defRPr/>
                </a:pPr>
                <a:endParaRPr lang="es-ES"/>
              </a:p>
            </p:txBody>
          </p:sp>
          <p:sp>
            <p:nvSpPr>
              <p:cNvPr id="10255" name="Freeform 15"/>
              <p:cNvSpPr>
                <a:spLocks/>
              </p:cNvSpPr>
              <p:nvPr/>
            </p:nvSpPr>
            <p:spPr bwMode="hidden">
              <a:xfrm>
                <a:off x="4037" y="3721"/>
                <a:ext cx="96" cy="30"/>
              </a:xfrm>
              <a:custGeom>
                <a:avLst/>
                <a:gdLst/>
                <a:ahLst/>
                <a:cxnLst>
                  <a:cxn ang="0">
                    <a:pos x="0" y="0"/>
                  </a:cxn>
                  <a:cxn ang="0">
                    <a:pos x="0" y="12"/>
                  </a:cxn>
                  <a:cxn ang="0">
                    <a:pos x="48" y="18"/>
                  </a:cxn>
                  <a:cxn ang="0">
                    <a:pos x="96" y="30"/>
                  </a:cxn>
                  <a:cxn ang="0">
                    <a:pos x="96" y="24"/>
                  </a:cxn>
                  <a:cxn ang="0">
                    <a:pos x="96" y="18"/>
                  </a:cxn>
                  <a:cxn ang="0">
                    <a:pos x="48" y="12"/>
                  </a:cxn>
                  <a:cxn ang="0">
                    <a:pos x="0" y="0"/>
                  </a:cxn>
                  <a:cxn ang="0">
                    <a:pos x="0" y="0"/>
                  </a:cxn>
                </a:cxnLst>
                <a:rect l="0" t="0" r="r" b="b"/>
                <a:pathLst>
                  <a:path w="96" h="30">
                    <a:moveTo>
                      <a:pt x="0" y="0"/>
                    </a:moveTo>
                    <a:lnTo>
                      <a:pt x="0" y="12"/>
                    </a:lnTo>
                    <a:lnTo>
                      <a:pt x="48" y="18"/>
                    </a:lnTo>
                    <a:lnTo>
                      <a:pt x="96" y="30"/>
                    </a:lnTo>
                    <a:lnTo>
                      <a:pt x="96" y="24"/>
                    </a:lnTo>
                    <a:lnTo>
                      <a:pt x="96" y="18"/>
                    </a:lnTo>
                    <a:lnTo>
                      <a:pt x="48" y="12"/>
                    </a:lnTo>
                    <a:lnTo>
                      <a:pt x="0" y="0"/>
                    </a:lnTo>
                    <a:lnTo>
                      <a:pt x="0" y="0"/>
                    </a:lnTo>
                    <a:close/>
                  </a:path>
                </a:pathLst>
              </a:custGeom>
              <a:gradFill rotWithShape="0">
                <a:gsLst>
                  <a:gs pos="0">
                    <a:schemeClr val="accent2"/>
                  </a:gs>
                  <a:gs pos="100000">
                    <a:schemeClr val="accent2">
                      <a:gamma/>
                      <a:shade val="87843"/>
                      <a:invGamma/>
                    </a:schemeClr>
                  </a:gs>
                </a:gsLst>
                <a:lin ang="0" scaled="1"/>
              </a:gradFill>
              <a:ln w="9525">
                <a:noFill/>
                <a:round/>
                <a:headEnd/>
                <a:tailEnd/>
              </a:ln>
            </p:spPr>
            <p:txBody>
              <a:bodyPr/>
              <a:lstStyle/>
              <a:p>
                <a:pPr>
                  <a:defRPr/>
                </a:pPr>
                <a:endParaRPr lang="es-ES"/>
              </a:p>
            </p:txBody>
          </p:sp>
          <p:sp>
            <p:nvSpPr>
              <p:cNvPr id="10256" name="Oval 16"/>
              <p:cNvSpPr>
                <a:spLocks noChangeArrowheads="1"/>
              </p:cNvSpPr>
              <p:nvPr/>
            </p:nvSpPr>
            <p:spPr bwMode="hidden">
              <a:xfrm>
                <a:off x="3910" y="3948"/>
                <a:ext cx="84" cy="53"/>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s-ES"/>
              </a:p>
            </p:txBody>
          </p:sp>
        </p:grpSp>
        <p:grpSp>
          <p:nvGrpSpPr>
            <p:cNvPr id="2059" name="Group 17"/>
            <p:cNvGrpSpPr>
              <a:grpSpLocks/>
            </p:cNvGrpSpPr>
            <p:nvPr userDrawn="1"/>
          </p:nvGrpSpPr>
          <p:grpSpPr bwMode="auto">
            <a:xfrm>
              <a:off x="1776" y="3631"/>
              <a:ext cx="1626" cy="683"/>
              <a:chOff x="1776" y="3631"/>
              <a:chExt cx="1626" cy="683"/>
            </a:xfrm>
          </p:grpSpPr>
          <p:sp>
            <p:nvSpPr>
              <p:cNvPr id="10258" name="Oval 18"/>
              <p:cNvSpPr>
                <a:spLocks noChangeArrowheads="1"/>
              </p:cNvSpPr>
              <p:nvPr/>
            </p:nvSpPr>
            <p:spPr bwMode="hidden">
              <a:xfrm>
                <a:off x="2268" y="3934"/>
                <a:ext cx="638" cy="377"/>
              </a:xfrm>
              <a:prstGeom prst="ellipse">
                <a:avLst/>
              </a:prstGeom>
              <a:gradFill rotWithShape="0">
                <a:gsLst>
                  <a:gs pos="0">
                    <a:schemeClr val="accent2">
                      <a:gamma/>
                      <a:shade val="87843"/>
                      <a:invGamma/>
                    </a:schemeClr>
                  </a:gs>
                  <a:gs pos="100000">
                    <a:schemeClr val="accent2"/>
                  </a:gs>
                </a:gsLst>
                <a:lin ang="2700000" scaled="1"/>
              </a:gradFill>
              <a:ln w="9525">
                <a:noFill/>
                <a:round/>
                <a:headEnd/>
                <a:tailEnd/>
              </a:ln>
              <a:effectLst/>
            </p:spPr>
            <p:txBody>
              <a:bodyPr/>
              <a:lstStyle/>
              <a:p>
                <a:pPr>
                  <a:defRPr/>
                </a:pPr>
                <a:endParaRPr lang="es-ES"/>
              </a:p>
            </p:txBody>
          </p:sp>
          <p:sp>
            <p:nvSpPr>
              <p:cNvPr id="10259" name="Oval 19"/>
              <p:cNvSpPr>
                <a:spLocks noChangeArrowheads="1"/>
              </p:cNvSpPr>
              <p:nvPr/>
            </p:nvSpPr>
            <p:spPr bwMode="hidden">
              <a:xfrm>
                <a:off x="2314" y="3958"/>
                <a:ext cx="543" cy="332"/>
              </a:xfrm>
              <a:prstGeom prst="ellipse">
                <a:avLst/>
              </a:prstGeom>
              <a:gradFill rotWithShape="0">
                <a:gsLst>
                  <a:gs pos="0">
                    <a:schemeClr val="accent2"/>
                  </a:gs>
                  <a:gs pos="100000">
                    <a:schemeClr val="accent2">
                      <a:gamma/>
                      <a:shade val="87843"/>
                      <a:invGamma/>
                    </a:schemeClr>
                  </a:gs>
                </a:gsLst>
                <a:lin ang="2700000" scaled="1"/>
              </a:gradFill>
              <a:ln w="9525">
                <a:noFill/>
                <a:round/>
                <a:headEnd/>
                <a:tailEnd/>
              </a:ln>
              <a:effectLst/>
            </p:spPr>
            <p:txBody>
              <a:bodyPr/>
              <a:lstStyle/>
              <a:p>
                <a:pPr>
                  <a:defRPr/>
                </a:pPr>
                <a:endParaRPr lang="es-ES"/>
              </a:p>
            </p:txBody>
          </p:sp>
          <p:sp>
            <p:nvSpPr>
              <p:cNvPr id="10260" name="Oval 20"/>
              <p:cNvSpPr>
                <a:spLocks noChangeArrowheads="1"/>
              </p:cNvSpPr>
              <p:nvPr/>
            </p:nvSpPr>
            <p:spPr bwMode="hidden">
              <a:xfrm>
                <a:off x="2341" y="3979"/>
                <a:ext cx="501" cy="299"/>
              </a:xfrm>
              <a:prstGeom prst="ellipse">
                <a:avLst/>
              </a:prstGeom>
              <a:gradFill rotWithShape="0">
                <a:gsLst>
                  <a:gs pos="0">
                    <a:schemeClr val="accent2">
                      <a:gamma/>
                      <a:shade val="90980"/>
                      <a:invGamma/>
                    </a:schemeClr>
                  </a:gs>
                  <a:gs pos="100000">
                    <a:schemeClr val="accent2"/>
                  </a:gs>
                </a:gsLst>
                <a:lin ang="2700000" scaled="1"/>
              </a:gradFill>
              <a:ln w="9525">
                <a:noFill/>
                <a:round/>
                <a:headEnd/>
                <a:tailEnd/>
              </a:ln>
              <a:effectLst/>
            </p:spPr>
            <p:txBody>
              <a:bodyPr/>
              <a:lstStyle/>
              <a:p>
                <a:pPr>
                  <a:defRPr/>
                </a:pPr>
                <a:endParaRPr lang="es-ES"/>
              </a:p>
            </p:txBody>
          </p:sp>
          <p:sp>
            <p:nvSpPr>
              <p:cNvPr id="10261" name="Oval 21"/>
              <p:cNvSpPr>
                <a:spLocks noChangeArrowheads="1"/>
              </p:cNvSpPr>
              <p:nvPr/>
            </p:nvSpPr>
            <p:spPr bwMode="hidden">
              <a:xfrm>
                <a:off x="2368" y="3997"/>
                <a:ext cx="444" cy="258"/>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es-ES"/>
              </a:p>
            </p:txBody>
          </p:sp>
          <p:sp>
            <p:nvSpPr>
              <p:cNvPr id="10262" name="Oval 22"/>
              <p:cNvSpPr>
                <a:spLocks noChangeArrowheads="1"/>
              </p:cNvSpPr>
              <p:nvPr/>
            </p:nvSpPr>
            <p:spPr bwMode="hidden">
              <a:xfrm>
                <a:off x="2385" y="4005"/>
                <a:ext cx="413" cy="240"/>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s-ES"/>
              </a:p>
            </p:txBody>
          </p:sp>
          <p:sp>
            <p:nvSpPr>
              <p:cNvPr id="10263" name="Oval 23"/>
              <p:cNvSpPr>
                <a:spLocks noChangeArrowheads="1"/>
              </p:cNvSpPr>
              <p:nvPr/>
            </p:nvSpPr>
            <p:spPr bwMode="hidden">
              <a:xfrm>
                <a:off x="2437" y="4026"/>
                <a:ext cx="306" cy="192"/>
              </a:xfrm>
              <a:prstGeom prst="ellipse">
                <a:avLst/>
              </a:prstGeom>
              <a:gradFill rotWithShape="0">
                <a:gsLst>
                  <a:gs pos="0">
                    <a:schemeClr val="accent2">
                      <a:gamma/>
                      <a:shade val="87843"/>
                      <a:invGamma/>
                    </a:schemeClr>
                  </a:gs>
                  <a:gs pos="100000">
                    <a:schemeClr val="accent2"/>
                  </a:gs>
                </a:gsLst>
                <a:lin ang="5400000" scaled="1"/>
              </a:gradFill>
              <a:ln w="9525">
                <a:noFill/>
                <a:round/>
                <a:headEnd/>
                <a:tailEnd/>
              </a:ln>
              <a:effectLst/>
            </p:spPr>
            <p:txBody>
              <a:bodyPr/>
              <a:lstStyle/>
              <a:p>
                <a:pPr>
                  <a:defRPr/>
                </a:pPr>
                <a:endParaRPr lang="es-ES"/>
              </a:p>
            </p:txBody>
          </p:sp>
          <p:sp>
            <p:nvSpPr>
              <p:cNvPr id="10264" name="Oval 24"/>
              <p:cNvSpPr>
                <a:spLocks noChangeArrowheads="1"/>
              </p:cNvSpPr>
              <p:nvPr/>
            </p:nvSpPr>
            <p:spPr bwMode="hidden">
              <a:xfrm>
                <a:off x="2476" y="4056"/>
                <a:ext cx="227" cy="135"/>
              </a:xfrm>
              <a:prstGeom prst="ellipse">
                <a:avLst/>
              </a:prstGeom>
              <a:gradFill rotWithShape="0">
                <a:gsLst>
                  <a:gs pos="0">
                    <a:schemeClr val="accent2"/>
                  </a:gs>
                  <a:gs pos="100000">
                    <a:schemeClr val="accent2">
                      <a:gamma/>
                      <a:shade val="90980"/>
                      <a:invGamma/>
                    </a:schemeClr>
                  </a:gs>
                </a:gsLst>
                <a:lin ang="2700000" scaled="1"/>
              </a:gradFill>
              <a:ln w="9525">
                <a:noFill/>
                <a:round/>
                <a:headEnd/>
                <a:tailEnd/>
              </a:ln>
              <a:effectLst/>
            </p:spPr>
            <p:txBody>
              <a:bodyPr/>
              <a:lstStyle/>
              <a:p>
                <a:pPr>
                  <a:defRPr/>
                </a:pPr>
                <a:endParaRPr lang="es-ES"/>
              </a:p>
            </p:txBody>
          </p:sp>
          <p:sp>
            <p:nvSpPr>
              <p:cNvPr id="10265" name="Oval 25"/>
              <p:cNvSpPr>
                <a:spLocks noChangeArrowheads="1"/>
              </p:cNvSpPr>
              <p:nvPr/>
            </p:nvSpPr>
            <p:spPr bwMode="hidden">
              <a:xfrm>
                <a:off x="2542" y="4097"/>
                <a:ext cx="90" cy="60"/>
              </a:xfrm>
              <a:prstGeom prst="ellipse">
                <a:avLst/>
              </a:prstGeom>
              <a:gradFill rotWithShape="0">
                <a:gsLst>
                  <a:gs pos="0">
                    <a:schemeClr val="accent2"/>
                  </a:gs>
                  <a:gs pos="100000">
                    <a:schemeClr val="accent2">
                      <a:gamma/>
                      <a:shade val="90980"/>
                      <a:invGamma/>
                    </a:schemeClr>
                  </a:gs>
                </a:gsLst>
                <a:lin ang="0" scaled="1"/>
              </a:gradFill>
              <a:ln w="9525">
                <a:noFill/>
                <a:round/>
                <a:headEnd/>
                <a:tailEnd/>
              </a:ln>
              <a:effectLst/>
            </p:spPr>
            <p:txBody>
              <a:bodyPr/>
              <a:lstStyle/>
              <a:p>
                <a:pPr>
                  <a:defRPr/>
                </a:pPr>
                <a:endParaRPr lang="es-ES"/>
              </a:p>
            </p:txBody>
          </p:sp>
          <p:sp>
            <p:nvSpPr>
              <p:cNvPr id="10266" name="Freeform 26"/>
              <p:cNvSpPr>
                <a:spLocks/>
              </p:cNvSpPr>
              <p:nvPr/>
            </p:nvSpPr>
            <p:spPr bwMode="hidden">
              <a:xfrm>
                <a:off x="2585" y="3822"/>
                <a:ext cx="449" cy="186"/>
              </a:xfrm>
              <a:custGeom>
                <a:avLst/>
                <a:gdLst/>
                <a:ahLst/>
                <a:cxnLst>
                  <a:cxn ang="0">
                    <a:pos x="6" y="6"/>
                  </a:cxn>
                  <a:cxn ang="0">
                    <a:pos x="78" y="12"/>
                  </a:cxn>
                  <a:cxn ang="0">
                    <a:pos x="150" y="18"/>
                  </a:cxn>
                  <a:cxn ang="0">
                    <a:pos x="215" y="36"/>
                  </a:cxn>
                  <a:cxn ang="0">
                    <a:pos x="275" y="60"/>
                  </a:cxn>
                  <a:cxn ang="0">
                    <a:pos x="329" y="84"/>
                  </a:cxn>
                  <a:cxn ang="0">
                    <a:pos x="377" y="114"/>
                  </a:cxn>
                  <a:cxn ang="0">
                    <a:pos x="419" y="150"/>
                  </a:cxn>
                  <a:cxn ang="0">
                    <a:pos x="448" y="186"/>
                  </a:cxn>
                  <a:cxn ang="0">
                    <a:pos x="448" y="162"/>
                  </a:cxn>
                  <a:cxn ang="0">
                    <a:pos x="413" y="126"/>
                  </a:cxn>
                  <a:cxn ang="0">
                    <a:pos x="371" y="96"/>
                  </a:cxn>
                  <a:cxn ang="0">
                    <a:pos x="323" y="66"/>
                  </a:cxn>
                  <a:cxn ang="0">
                    <a:pos x="269" y="48"/>
                  </a:cxn>
                  <a:cxn ang="0">
                    <a:pos x="144" y="12"/>
                  </a:cxn>
                  <a:cxn ang="0">
                    <a:pos x="78" y="6"/>
                  </a:cxn>
                  <a:cxn ang="0">
                    <a:pos x="6" y="0"/>
                  </a:cxn>
                  <a:cxn ang="0">
                    <a:pos x="0" y="0"/>
                  </a:cxn>
                  <a:cxn ang="0">
                    <a:pos x="0" y="0"/>
                  </a:cxn>
                  <a:cxn ang="0">
                    <a:pos x="0" y="6"/>
                  </a:cxn>
                  <a:cxn ang="0">
                    <a:pos x="0" y="6"/>
                  </a:cxn>
                  <a:cxn ang="0">
                    <a:pos x="6" y="6"/>
                  </a:cxn>
                  <a:cxn ang="0">
                    <a:pos x="6" y="6"/>
                  </a:cxn>
                </a:cxnLst>
                <a:rect l="0" t="0" r="r" b="b"/>
                <a:pathLst>
                  <a:path w="448" h="186">
                    <a:moveTo>
                      <a:pt x="6" y="6"/>
                    </a:moveTo>
                    <a:lnTo>
                      <a:pt x="78" y="12"/>
                    </a:lnTo>
                    <a:lnTo>
                      <a:pt x="150" y="18"/>
                    </a:lnTo>
                    <a:lnTo>
                      <a:pt x="215" y="36"/>
                    </a:lnTo>
                    <a:lnTo>
                      <a:pt x="275" y="60"/>
                    </a:lnTo>
                    <a:lnTo>
                      <a:pt x="329" y="84"/>
                    </a:lnTo>
                    <a:lnTo>
                      <a:pt x="377" y="114"/>
                    </a:lnTo>
                    <a:lnTo>
                      <a:pt x="419" y="150"/>
                    </a:lnTo>
                    <a:lnTo>
                      <a:pt x="448" y="186"/>
                    </a:lnTo>
                    <a:lnTo>
                      <a:pt x="448" y="162"/>
                    </a:lnTo>
                    <a:lnTo>
                      <a:pt x="413" y="126"/>
                    </a:lnTo>
                    <a:lnTo>
                      <a:pt x="371" y="96"/>
                    </a:lnTo>
                    <a:lnTo>
                      <a:pt x="323" y="66"/>
                    </a:lnTo>
                    <a:lnTo>
                      <a:pt x="269" y="48"/>
                    </a:lnTo>
                    <a:lnTo>
                      <a:pt x="144" y="12"/>
                    </a:lnTo>
                    <a:lnTo>
                      <a:pt x="78" y="6"/>
                    </a:lnTo>
                    <a:lnTo>
                      <a:pt x="6" y="0"/>
                    </a:lnTo>
                    <a:lnTo>
                      <a:pt x="0" y="0"/>
                    </a:lnTo>
                    <a:lnTo>
                      <a:pt x="0" y="0"/>
                    </a:lnTo>
                    <a:lnTo>
                      <a:pt x="0" y="6"/>
                    </a:lnTo>
                    <a:lnTo>
                      <a:pt x="0" y="6"/>
                    </a:lnTo>
                    <a:lnTo>
                      <a:pt x="6" y="6"/>
                    </a:lnTo>
                    <a:lnTo>
                      <a:pt x="6" y="6"/>
                    </a:lnTo>
                    <a:close/>
                  </a:path>
                </a:pathLst>
              </a:custGeom>
              <a:gradFill rotWithShape="0">
                <a:gsLst>
                  <a:gs pos="0">
                    <a:schemeClr val="accent2">
                      <a:gamma/>
                      <a:shade val="90980"/>
                      <a:invGamma/>
                    </a:schemeClr>
                  </a:gs>
                  <a:gs pos="100000">
                    <a:schemeClr val="accent2"/>
                  </a:gs>
                </a:gsLst>
                <a:lin ang="5400000" scaled="1"/>
              </a:gradFill>
              <a:ln w="9525">
                <a:noFill/>
                <a:round/>
                <a:headEnd/>
                <a:tailEnd/>
              </a:ln>
            </p:spPr>
            <p:txBody>
              <a:bodyPr/>
              <a:lstStyle/>
              <a:p>
                <a:pPr>
                  <a:defRPr/>
                </a:pPr>
                <a:endParaRPr lang="es-ES"/>
              </a:p>
            </p:txBody>
          </p:sp>
          <p:sp>
            <p:nvSpPr>
              <p:cNvPr id="10267" name="Freeform 27"/>
              <p:cNvSpPr>
                <a:spLocks/>
              </p:cNvSpPr>
              <p:nvPr/>
            </p:nvSpPr>
            <p:spPr bwMode="hidden">
              <a:xfrm>
                <a:off x="2142" y="3852"/>
                <a:ext cx="892" cy="462"/>
              </a:xfrm>
              <a:custGeom>
                <a:avLst/>
                <a:gdLst/>
                <a:ahLst/>
                <a:cxnLst>
                  <a:cxn ang="0">
                    <a:pos x="23" y="276"/>
                  </a:cxn>
                  <a:cxn ang="0">
                    <a:pos x="29" y="222"/>
                  </a:cxn>
                  <a:cxn ang="0">
                    <a:pos x="59" y="174"/>
                  </a:cxn>
                  <a:cxn ang="0">
                    <a:pos x="95" y="132"/>
                  </a:cxn>
                  <a:cxn ang="0">
                    <a:pos x="149" y="96"/>
                  </a:cxn>
                  <a:cxn ang="0">
                    <a:pos x="209" y="60"/>
                  </a:cxn>
                  <a:cxn ang="0">
                    <a:pos x="281" y="36"/>
                  </a:cxn>
                  <a:cxn ang="0">
                    <a:pos x="364" y="24"/>
                  </a:cxn>
                  <a:cxn ang="0">
                    <a:pos x="448" y="18"/>
                  </a:cxn>
                  <a:cxn ang="0">
                    <a:pos x="532" y="24"/>
                  </a:cxn>
                  <a:cxn ang="0">
                    <a:pos x="609" y="36"/>
                  </a:cxn>
                  <a:cxn ang="0">
                    <a:pos x="681" y="60"/>
                  </a:cxn>
                  <a:cxn ang="0">
                    <a:pos x="741" y="96"/>
                  </a:cxn>
                  <a:cxn ang="0">
                    <a:pos x="795" y="132"/>
                  </a:cxn>
                  <a:cxn ang="0">
                    <a:pos x="831" y="174"/>
                  </a:cxn>
                  <a:cxn ang="0">
                    <a:pos x="861" y="222"/>
                  </a:cxn>
                  <a:cxn ang="0">
                    <a:pos x="867" y="276"/>
                  </a:cxn>
                  <a:cxn ang="0">
                    <a:pos x="855" y="330"/>
                  </a:cxn>
                  <a:cxn ang="0">
                    <a:pos x="831" y="378"/>
                  </a:cxn>
                  <a:cxn ang="0">
                    <a:pos x="783" y="426"/>
                  </a:cxn>
                  <a:cxn ang="0">
                    <a:pos x="723" y="462"/>
                  </a:cxn>
                  <a:cxn ang="0">
                    <a:pos x="765" y="462"/>
                  </a:cxn>
                  <a:cxn ang="0">
                    <a:pos x="819" y="426"/>
                  </a:cxn>
                  <a:cxn ang="0">
                    <a:pos x="855" y="378"/>
                  </a:cxn>
                  <a:cxn ang="0">
                    <a:pos x="884" y="330"/>
                  </a:cxn>
                  <a:cxn ang="0">
                    <a:pos x="890" y="276"/>
                  </a:cxn>
                  <a:cxn ang="0">
                    <a:pos x="884" y="222"/>
                  </a:cxn>
                  <a:cxn ang="0">
                    <a:pos x="855" y="168"/>
                  </a:cxn>
                  <a:cxn ang="0">
                    <a:pos x="813" y="120"/>
                  </a:cxn>
                  <a:cxn ang="0">
                    <a:pos x="759" y="84"/>
                  </a:cxn>
                  <a:cxn ang="0">
                    <a:pos x="693" y="48"/>
                  </a:cxn>
                  <a:cxn ang="0">
                    <a:pos x="621" y="24"/>
                  </a:cxn>
                  <a:cxn ang="0">
                    <a:pos x="538" y="6"/>
                  </a:cxn>
                  <a:cxn ang="0">
                    <a:pos x="448" y="0"/>
                  </a:cxn>
                  <a:cxn ang="0">
                    <a:pos x="358" y="6"/>
                  </a:cxn>
                  <a:cxn ang="0">
                    <a:pos x="275" y="24"/>
                  </a:cxn>
                  <a:cxn ang="0">
                    <a:pos x="197" y="48"/>
                  </a:cxn>
                  <a:cxn ang="0">
                    <a:pos x="131" y="84"/>
                  </a:cxn>
                  <a:cxn ang="0">
                    <a:pos x="77" y="120"/>
                  </a:cxn>
                  <a:cxn ang="0">
                    <a:pos x="35" y="168"/>
                  </a:cxn>
                  <a:cxn ang="0">
                    <a:pos x="12" y="222"/>
                  </a:cxn>
                  <a:cxn ang="0">
                    <a:pos x="0" y="276"/>
                  </a:cxn>
                  <a:cxn ang="0">
                    <a:pos x="6" y="330"/>
                  </a:cxn>
                  <a:cxn ang="0">
                    <a:pos x="35" y="378"/>
                  </a:cxn>
                  <a:cxn ang="0">
                    <a:pos x="71" y="426"/>
                  </a:cxn>
                  <a:cxn ang="0">
                    <a:pos x="125" y="462"/>
                  </a:cxn>
                  <a:cxn ang="0">
                    <a:pos x="167" y="462"/>
                  </a:cxn>
                  <a:cxn ang="0">
                    <a:pos x="107" y="426"/>
                  </a:cxn>
                  <a:cxn ang="0">
                    <a:pos x="59" y="378"/>
                  </a:cxn>
                  <a:cxn ang="0">
                    <a:pos x="35" y="330"/>
                  </a:cxn>
                  <a:cxn ang="0">
                    <a:pos x="23" y="276"/>
                  </a:cxn>
                  <a:cxn ang="0">
                    <a:pos x="23" y="276"/>
                  </a:cxn>
                </a:cxnLst>
                <a:rect l="0" t="0" r="r" b="b"/>
                <a:pathLst>
                  <a:path w="890" h="462">
                    <a:moveTo>
                      <a:pt x="23" y="276"/>
                    </a:moveTo>
                    <a:lnTo>
                      <a:pt x="29" y="222"/>
                    </a:lnTo>
                    <a:lnTo>
                      <a:pt x="59" y="174"/>
                    </a:lnTo>
                    <a:lnTo>
                      <a:pt x="95" y="132"/>
                    </a:lnTo>
                    <a:lnTo>
                      <a:pt x="149" y="96"/>
                    </a:lnTo>
                    <a:lnTo>
                      <a:pt x="209" y="60"/>
                    </a:lnTo>
                    <a:lnTo>
                      <a:pt x="281" y="36"/>
                    </a:lnTo>
                    <a:lnTo>
                      <a:pt x="364" y="24"/>
                    </a:lnTo>
                    <a:lnTo>
                      <a:pt x="448" y="18"/>
                    </a:lnTo>
                    <a:lnTo>
                      <a:pt x="532" y="24"/>
                    </a:lnTo>
                    <a:lnTo>
                      <a:pt x="609" y="36"/>
                    </a:lnTo>
                    <a:lnTo>
                      <a:pt x="681" y="60"/>
                    </a:lnTo>
                    <a:lnTo>
                      <a:pt x="741" y="96"/>
                    </a:lnTo>
                    <a:lnTo>
                      <a:pt x="795" y="132"/>
                    </a:lnTo>
                    <a:lnTo>
                      <a:pt x="831" y="174"/>
                    </a:lnTo>
                    <a:lnTo>
                      <a:pt x="861" y="222"/>
                    </a:lnTo>
                    <a:lnTo>
                      <a:pt x="867" y="276"/>
                    </a:lnTo>
                    <a:lnTo>
                      <a:pt x="855" y="330"/>
                    </a:lnTo>
                    <a:lnTo>
                      <a:pt x="831" y="378"/>
                    </a:lnTo>
                    <a:lnTo>
                      <a:pt x="783" y="426"/>
                    </a:lnTo>
                    <a:lnTo>
                      <a:pt x="723" y="462"/>
                    </a:lnTo>
                    <a:lnTo>
                      <a:pt x="765" y="462"/>
                    </a:lnTo>
                    <a:lnTo>
                      <a:pt x="819" y="426"/>
                    </a:lnTo>
                    <a:lnTo>
                      <a:pt x="855" y="378"/>
                    </a:lnTo>
                    <a:lnTo>
                      <a:pt x="884" y="330"/>
                    </a:lnTo>
                    <a:lnTo>
                      <a:pt x="890" y="276"/>
                    </a:lnTo>
                    <a:lnTo>
                      <a:pt x="884" y="222"/>
                    </a:lnTo>
                    <a:lnTo>
                      <a:pt x="855" y="168"/>
                    </a:lnTo>
                    <a:lnTo>
                      <a:pt x="813" y="120"/>
                    </a:lnTo>
                    <a:lnTo>
                      <a:pt x="759" y="84"/>
                    </a:lnTo>
                    <a:lnTo>
                      <a:pt x="693" y="48"/>
                    </a:lnTo>
                    <a:lnTo>
                      <a:pt x="621" y="24"/>
                    </a:lnTo>
                    <a:lnTo>
                      <a:pt x="538" y="6"/>
                    </a:lnTo>
                    <a:lnTo>
                      <a:pt x="448" y="0"/>
                    </a:lnTo>
                    <a:lnTo>
                      <a:pt x="358" y="6"/>
                    </a:lnTo>
                    <a:lnTo>
                      <a:pt x="275" y="24"/>
                    </a:lnTo>
                    <a:lnTo>
                      <a:pt x="197" y="48"/>
                    </a:lnTo>
                    <a:lnTo>
                      <a:pt x="131" y="84"/>
                    </a:lnTo>
                    <a:lnTo>
                      <a:pt x="77" y="120"/>
                    </a:lnTo>
                    <a:lnTo>
                      <a:pt x="35" y="168"/>
                    </a:lnTo>
                    <a:lnTo>
                      <a:pt x="12" y="222"/>
                    </a:lnTo>
                    <a:lnTo>
                      <a:pt x="0" y="276"/>
                    </a:lnTo>
                    <a:lnTo>
                      <a:pt x="6" y="330"/>
                    </a:lnTo>
                    <a:lnTo>
                      <a:pt x="35" y="378"/>
                    </a:lnTo>
                    <a:lnTo>
                      <a:pt x="71" y="426"/>
                    </a:lnTo>
                    <a:lnTo>
                      <a:pt x="125" y="462"/>
                    </a:lnTo>
                    <a:lnTo>
                      <a:pt x="167" y="462"/>
                    </a:lnTo>
                    <a:lnTo>
                      <a:pt x="107" y="426"/>
                    </a:lnTo>
                    <a:lnTo>
                      <a:pt x="59" y="378"/>
                    </a:lnTo>
                    <a:lnTo>
                      <a:pt x="35" y="330"/>
                    </a:lnTo>
                    <a:lnTo>
                      <a:pt x="23" y="276"/>
                    </a:lnTo>
                    <a:lnTo>
                      <a:pt x="23" y="276"/>
                    </a:lnTo>
                    <a:close/>
                  </a:path>
                </a:pathLst>
              </a:custGeom>
              <a:gradFill rotWithShape="0">
                <a:gsLst>
                  <a:gs pos="0">
                    <a:schemeClr val="accent2"/>
                  </a:gs>
                  <a:gs pos="100000">
                    <a:schemeClr val="accent2">
                      <a:gamma/>
                      <a:shade val="84706"/>
                      <a:invGamma/>
                    </a:schemeClr>
                  </a:gs>
                </a:gsLst>
                <a:lin ang="2700000" scaled="1"/>
              </a:gradFill>
              <a:ln w="9525">
                <a:noFill/>
                <a:round/>
                <a:headEnd/>
                <a:tailEnd/>
              </a:ln>
            </p:spPr>
            <p:txBody>
              <a:bodyPr/>
              <a:lstStyle/>
              <a:p>
                <a:pPr>
                  <a:defRPr/>
                </a:pPr>
                <a:endParaRPr lang="es-ES"/>
              </a:p>
            </p:txBody>
          </p:sp>
          <p:sp>
            <p:nvSpPr>
              <p:cNvPr id="10268" name="Freeform 28"/>
              <p:cNvSpPr>
                <a:spLocks/>
              </p:cNvSpPr>
              <p:nvPr/>
            </p:nvSpPr>
            <p:spPr bwMode="hidden">
              <a:xfrm>
                <a:off x="2082" y="3828"/>
                <a:ext cx="407" cy="486"/>
              </a:xfrm>
              <a:custGeom>
                <a:avLst/>
                <a:gdLst/>
                <a:ahLst/>
                <a:cxnLst>
                  <a:cxn ang="0">
                    <a:pos x="18" y="300"/>
                  </a:cxn>
                  <a:cxn ang="0">
                    <a:pos x="24" y="246"/>
                  </a:cxn>
                  <a:cxn ang="0">
                    <a:pos x="48" y="198"/>
                  </a:cxn>
                  <a:cxn ang="0">
                    <a:pos x="83" y="150"/>
                  </a:cxn>
                  <a:cxn ang="0">
                    <a:pos x="131" y="108"/>
                  </a:cxn>
                  <a:cxn ang="0">
                    <a:pos x="185" y="72"/>
                  </a:cxn>
                  <a:cxn ang="0">
                    <a:pos x="251" y="42"/>
                  </a:cxn>
                  <a:cxn ang="0">
                    <a:pos x="329" y="24"/>
                  </a:cxn>
                  <a:cxn ang="0">
                    <a:pos x="406" y="6"/>
                  </a:cxn>
                  <a:cxn ang="0">
                    <a:pos x="406" y="0"/>
                  </a:cxn>
                  <a:cxn ang="0">
                    <a:pos x="323" y="12"/>
                  </a:cxn>
                  <a:cxn ang="0">
                    <a:pos x="245" y="36"/>
                  </a:cxn>
                  <a:cxn ang="0">
                    <a:pos x="179" y="66"/>
                  </a:cxn>
                  <a:cxn ang="0">
                    <a:pos x="119" y="102"/>
                  </a:cxn>
                  <a:cxn ang="0">
                    <a:pos x="72" y="144"/>
                  </a:cxn>
                  <a:cxn ang="0">
                    <a:pos x="30" y="192"/>
                  </a:cxn>
                  <a:cxn ang="0">
                    <a:pos x="6" y="246"/>
                  </a:cxn>
                  <a:cxn ang="0">
                    <a:pos x="0" y="300"/>
                  </a:cxn>
                  <a:cxn ang="0">
                    <a:pos x="6" y="348"/>
                  </a:cxn>
                  <a:cxn ang="0">
                    <a:pos x="30" y="396"/>
                  </a:cxn>
                  <a:cxn ang="0">
                    <a:pos x="66" y="444"/>
                  </a:cxn>
                  <a:cxn ang="0">
                    <a:pos x="107" y="486"/>
                  </a:cxn>
                  <a:cxn ang="0">
                    <a:pos x="131" y="486"/>
                  </a:cxn>
                  <a:cxn ang="0">
                    <a:pos x="83" y="450"/>
                  </a:cxn>
                  <a:cxn ang="0">
                    <a:pos x="48" y="402"/>
                  </a:cxn>
                  <a:cxn ang="0">
                    <a:pos x="24" y="354"/>
                  </a:cxn>
                  <a:cxn ang="0">
                    <a:pos x="18" y="300"/>
                  </a:cxn>
                  <a:cxn ang="0">
                    <a:pos x="18" y="300"/>
                  </a:cxn>
                </a:cxnLst>
                <a:rect l="0" t="0" r="r" b="b"/>
                <a:pathLst>
                  <a:path w="406" h="486">
                    <a:moveTo>
                      <a:pt x="18" y="300"/>
                    </a:moveTo>
                    <a:lnTo>
                      <a:pt x="24" y="246"/>
                    </a:lnTo>
                    <a:lnTo>
                      <a:pt x="48" y="198"/>
                    </a:lnTo>
                    <a:lnTo>
                      <a:pt x="83" y="150"/>
                    </a:lnTo>
                    <a:lnTo>
                      <a:pt x="131" y="108"/>
                    </a:lnTo>
                    <a:lnTo>
                      <a:pt x="185" y="72"/>
                    </a:lnTo>
                    <a:lnTo>
                      <a:pt x="251" y="42"/>
                    </a:lnTo>
                    <a:lnTo>
                      <a:pt x="329" y="24"/>
                    </a:lnTo>
                    <a:lnTo>
                      <a:pt x="406" y="6"/>
                    </a:lnTo>
                    <a:lnTo>
                      <a:pt x="406" y="0"/>
                    </a:lnTo>
                    <a:lnTo>
                      <a:pt x="323" y="12"/>
                    </a:lnTo>
                    <a:lnTo>
                      <a:pt x="245" y="36"/>
                    </a:lnTo>
                    <a:lnTo>
                      <a:pt x="179" y="66"/>
                    </a:lnTo>
                    <a:lnTo>
                      <a:pt x="119" y="102"/>
                    </a:lnTo>
                    <a:lnTo>
                      <a:pt x="72" y="144"/>
                    </a:lnTo>
                    <a:lnTo>
                      <a:pt x="30" y="192"/>
                    </a:lnTo>
                    <a:lnTo>
                      <a:pt x="6" y="246"/>
                    </a:lnTo>
                    <a:lnTo>
                      <a:pt x="0" y="300"/>
                    </a:lnTo>
                    <a:lnTo>
                      <a:pt x="6" y="348"/>
                    </a:lnTo>
                    <a:lnTo>
                      <a:pt x="30" y="396"/>
                    </a:lnTo>
                    <a:lnTo>
                      <a:pt x="66" y="444"/>
                    </a:lnTo>
                    <a:lnTo>
                      <a:pt x="107" y="486"/>
                    </a:lnTo>
                    <a:lnTo>
                      <a:pt x="131" y="486"/>
                    </a:lnTo>
                    <a:lnTo>
                      <a:pt x="83" y="450"/>
                    </a:lnTo>
                    <a:lnTo>
                      <a:pt x="48" y="402"/>
                    </a:lnTo>
                    <a:lnTo>
                      <a:pt x="24" y="354"/>
                    </a:lnTo>
                    <a:lnTo>
                      <a:pt x="18" y="300"/>
                    </a:lnTo>
                    <a:lnTo>
                      <a:pt x="18" y="300"/>
                    </a:lnTo>
                    <a:close/>
                  </a:path>
                </a:pathLst>
              </a:custGeom>
              <a:gradFill rotWithShape="0">
                <a:gsLst>
                  <a:gs pos="0">
                    <a:schemeClr val="accent2"/>
                  </a:gs>
                  <a:gs pos="100000">
                    <a:schemeClr val="accent2">
                      <a:gamma/>
                      <a:shade val="90980"/>
                      <a:invGamma/>
                    </a:schemeClr>
                  </a:gs>
                </a:gsLst>
                <a:lin ang="0" scaled="1"/>
              </a:gradFill>
              <a:ln w="9525">
                <a:noFill/>
                <a:round/>
                <a:headEnd/>
                <a:tailEnd/>
              </a:ln>
            </p:spPr>
            <p:txBody>
              <a:bodyPr/>
              <a:lstStyle/>
              <a:p>
                <a:pPr>
                  <a:defRPr/>
                </a:pPr>
                <a:endParaRPr lang="es-ES"/>
              </a:p>
            </p:txBody>
          </p:sp>
          <p:sp>
            <p:nvSpPr>
              <p:cNvPr id="10269" name="Freeform 29"/>
              <p:cNvSpPr>
                <a:spLocks/>
              </p:cNvSpPr>
              <p:nvPr/>
            </p:nvSpPr>
            <p:spPr bwMode="hidden">
              <a:xfrm>
                <a:off x="2987" y="4044"/>
                <a:ext cx="108" cy="252"/>
              </a:xfrm>
              <a:custGeom>
                <a:avLst/>
                <a:gdLst/>
                <a:ahLst/>
                <a:cxnLst>
                  <a:cxn ang="0">
                    <a:pos x="89" y="84"/>
                  </a:cxn>
                  <a:cxn ang="0">
                    <a:pos x="83" y="132"/>
                  </a:cxn>
                  <a:cxn ang="0">
                    <a:pos x="65" y="174"/>
                  </a:cxn>
                  <a:cxn ang="0">
                    <a:pos x="36" y="216"/>
                  </a:cxn>
                  <a:cxn ang="0">
                    <a:pos x="0" y="252"/>
                  </a:cxn>
                  <a:cxn ang="0">
                    <a:pos x="18" y="252"/>
                  </a:cxn>
                  <a:cxn ang="0">
                    <a:pos x="53" y="216"/>
                  </a:cxn>
                  <a:cxn ang="0">
                    <a:pos x="83" y="174"/>
                  </a:cxn>
                  <a:cxn ang="0">
                    <a:pos x="101" y="132"/>
                  </a:cxn>
                  <a:cxn ang="0">
                    <a:pos x="107" y="84"/>
                  </a:cxn>
                  <a:cxn ang="0">
                    <a:pos x="101" y="42"/>
                  </a:cxn>
                  <a:cxn ang="0">
                    <a:pos x="89" y="0"/>
                  </a:cxn>
                  <a:cxn ang="0">
                    <a:pos x="65" y="0"/>
                  </a:cxn>
                  <a:cxn ang="0">
                    <a:pos x="83" y="42"/>
                  </a:cxn>
                  <a:cxn ang="0">
                    <a:pos x="89" y="84"/>
                  </a:cxn>
                  <a:cxn ang="0">
                    <a:pos x="89" y="84"/>
                  </a:cxn>
                </a:cxnLst>
                <a:rect l="0" t="0" r="r" b="b"/>
                <a:pathLst>
                  <a:path w="107" h="252">
                    <a:moveTo>
                      <a:pt x="89" y="84"/>
                    </a:moveTo>
                    <a:lnTo>
                      <a:pt x="83" y="132"/>
                    </a:lnTo>
                    <a:lnTo>
                      <a:pt x="65" y="174"/>
                    </a:lnTo>
                    <a:lnTo>
                      <a:pt x="36" y="216"/>
                    </a:lnTo>
                    <a:lnTo>
                      <a:pt x="0" y="252"/>
                    </a:lnTo>
                    <a:lnTo>
                      <a:pt x="18" y="252"/>
                    </a:lnTo>
                    <a:lnTo>
                      <a:pt x="53" y="216"/>
                    </a:lnTo>
                    <a:lnTo>
                      <a:pt x="83" y="174"/>
                    </a:lnTo>
                    <a:lnTo>
                      <a:pt x="101" y="132"/>
                    </a:lnTo>
                    <a:lnTo>
                      <a:pt x="107" y="84"/>
                    </a:lnTo>
                    <a:lnTo>
                      <a:pt x="101" y="42"/>
                    </a:lnTo>
                    <a:lnTo>
                      <a:pt x="89" y="0"/>
                    </a:lnTo>
                    <a:lnTo>
                      <a:pt x="65" y="0"/>
                    </a:lnTo>
                    <a:lnTo>
                      <a:pt x="83" y="42"/>
                    </a:lnTo>
                    <a:lnTo>
                      <a:pt x="89" y="84"/>
                    </a:lnTo>
                    <a:lnTo>
                      <a:pt x="89" y="84"/>
                    </a:lnTo>
                    <a:close/>
                  </a:path>
                </a:pathLst>
              </a:custGeom>
              <a:gradFill rotWithShape="0">
                <a:gsLst>
                  <a:gs pos="0">
                    <a:schemeClr val="accent2"/>
                  </a:gs>
                  <a:gs pos="100000">
                    <a:schemeClr val="accent2">
                      <a:gamma/>
                      <a:shade val="81961"/>
                      <a:invGamma/>
                    </a:schemeClr>
                  </a:gs>
                </a:gsLst>
                <a:lin ang="5400000" scaled="1"/>
              </a:gradFill>
              <a:ln w="9525">
                <a:noFill/>
                <a:round/>
                <a:headEnd/>
                <a:tailEnd/>
              </a:ln>
            </p:spPr>
            <p:txBody>
              <a:bodyPr/>
              <a:lstStyle/>
              <a:p>
                <a:pPr>
                  <a:defRPr/>
                </a:pPr>
                <a:endParaRPr lang="es-ES"/>
              </a:p>
            </p:txBody>
          </p:sp>
          <p:sp>
            <p:nvSpPr>
              <p:cNvPr id="10270" name="Freeform 30"/>
              <p:cNvSpPr>
                <a:spLocks/>
              </p:cNvSpPr>
              <p:nvPr/>
            </p:nvSpPr>
            <p:spPr bwMode="hidden">
              <a:xfrm>
                <a:off x="2068" y="3685"/>
                <a:ext cx="835" cy="150"/>
              </a:xfrm>
              <a:custGeom>
                <a:avLst/>
                <a:gdLst/>
                <a:ahLst/>
                <a:cxnLst>
                  <a:cxn ang="0">
                    <a:pos x="518" y="18"/>
                  </a:cxn>
                  <a:cxn ang="0">
                    <a:pos x="597" y="24"/>
                  </a:cxn>
                  <a:cxn ang="0">
                    <a:pos x="682" y="30"/>
                  </a:cxn>
                  <a:cxn ang="0">
                    <a:pos x="755" y="42"/>
                  </a:cxn>
                  <a:cxn ang="0">
                    <a:pos x="828" y="60"/>
                  </a:cxn>
                  <a:cxn ang="0">
                    <a:pos x="835" y="42"/>
                  </a:cxn>
                  <a:cxn ang="0">
                    <a:pos x="761" y="24"/>
                  </a:cxn>
                  <a:cxn ang="0">
                    <a:pos x="688" y="12"/>
                  </a:cxn>
                  <a:cxn ang="0">
                    <a:pos x="603" y="6"/>
                  </a:cxn>
                  <a:cxn ang="0">
                    <a:pos x="518" y="0"/>
                  </a:cxn>
                  <a:cxn ang="0">
                    <a:pos x="372" y="12"/>
                  </a:cxn>
                  <a:cxn ang="0">
                    <a:pos x="232" y="36"/>
                  </a:cxn>
                  <a:cxn ang="0">
                    <a:pos x="110" y="78"/>
                  </a:cxn>
                  <a:cxn ang="0">
                    <a:pos x="0" y="132"/>
                  </a:cxn>
                  <a:cxn ang="0">
                    <a:pos x="19" y="150"/>
                  </a:cxn>
                  <a:cxn ang="0">
                    <a:pos x="122" y="96"/>
                  </a:cxn>
                  <a:cxn ang="0">
                    <a:pos x="244" y="54"/>
                  </a:cxn>
                  <a:cxn ang="0">
                    <a:pos x="378" y="30"/>
                  </a:cxn>
                  <a:cxn ang="0">
                    <a:pos x="518" y="18"/>
                  </a:cxn>
                  <a:cxn ang="0">
                    <a:pos x="518" y="18"/>
                  </a:cxn>
                </a:cxnLst>
                <a:rect l="0" t="0" r="r" b="b"/>
                <a:pathLst>
                  <a:path w="835" h="150">
                    <a:moveTo>
                      <a:pt x="518" y="18"/>
                    </a:moveTo>
                    <a:lnTo>
                      <a:pt x="597" y="24"/>
                    </a:lnTo>
                    <a:lnTo>
                      <a:pt x="682" y="30"/>
                    </a:lnTo>
                    <a:lnTo>
                      <a:pt x="755" y="42"/>
                    </a:lnTo>
                    <a:lnTo>
                      <a:pt x="828" y="60"/>
                    </a:lnTo>
                    <a:lnTo>
                      <a:pt x="835" y="42"/>
                    </a:lnTo>
                    <a:lnTo>
                      <a:pt x="761" y="24"/>
                    </a:lnTo>
                    <a:lnTo>
                      <a:pt x="688" y="12"/>
                    </a:lnTo>
                    <a:lnTo>
                      <a:pt x="603" y="6"/>
                    </a:lnTo>
                    <a:lnTo>
                      <a:pt x="518" y="0"/>
                    </a:lnTo>
                    <a:lnTo>
                      <a:pt x="372" y="12"/>
                    </a:lnTo>
                    <a:lnTo>
                      <a:pt x="232" y="36"/>
                    </a:lnTo>
                    <a:lnTo>
                      <a:pt x="110" y="78"/>
                    </a:lnTo>
                    <a:lnTo>
                      <a:pt x="0" y="132"/>
                    </a:lnTo>
                    <a:lnTo>
                      <a:pt x="19" y="150"/>
                    </a:lnTo>
                    <a:lnTo>
                      <a:pt x="122" y="96"/>
                    </a:lnTo>
                    <a:lnTo>
                      <a:pt x="244" y="54"/>
                    </a:lnTo>
                    <a:lnTo>
                      <a:pt x="378" y="30"/>
                    </a:lnTo>
                    <a:lnTo>
                      <a:pt x="518" y="18"/>
                    </a:lnTo>
                    <a:lnTo>
                      <a:pt x="518" y="18"/>
                    </a:lnTo>
                    <a:close/>
                  </a:path>
                </a:pathLst>
              </a:custGeom>
              <a:solidFill>
                <a:schemeClr val="accent2"/>
              </a:solidFill>
              <a:ln w="9525">
                <a:noFill/>
                <a:round/>
                <a:headEnd/>
                <a:tailEnd/>
              </a:ln>
            </p:spPr>
            <p:txBody>
              <a:bodyPr/>
              <a:lstStyle/>
              <a:p>
                <a:pPr>
                  <a:defRPr/>
                </a:pPr>
                <a:endParaRPr lang="es-ES"/>
              </a:p>
            </p:txBody>
          </p:sp>
          <p:sp>
            <p:nvSpPr>
              <p:cNvPr id="10271" name="Freeform 31"/>
              <p:cNvSpPr>
                <a:spLocks/>
              </p:cNvSpPr>
              <p:nvPr/>
            </p:nvSpPr>
            <p:spPr bwMode="hidden">
              <a:xfrm>
                <a:off x="1867" y="3853"/>
                <a:ext cx="171" cy="461"/>
              </a:xfrm>
              <a:custGeom>
                <a:avLst/>
                <a:gdLst/>
                <a:ahLst/>
                <a:cxnLst>
                  <a:cxn ang="0">
                    <a:pos x="31" y="263"/>
                  </a:cxn>
                  <a:cxn ang="0">
                    <a:pos x="43" y="191"/>
                  </a:cxn>
                  <a:cxn ang="0">
                    <a:pos x="67" y="131"/>
                  </a:cxn>
                  <a:cxn ang="0">
                    <a:pos x="116" y="72"/>
                  </a:cxn>
                  <a:cxn ang="0">
                    <a:pos x="171" y="18"/>
                  </a:cxn>
                  <a:cxn ang="0">
                    <a:pos x="153" y="0"/>
                  </a:cxn>
                  <a:cxn ang="0">
                    <a:pos x="86" y="60"/>
                  </a:cxn>
                  <a:cxn ang="0">
                    <a:pos x="43" y="120"/>
                  </a:cxn>
                  <a:cxn ang="0">
                    <a:pos x="13" y="191"/>
                  </a:cxn>
                  <a:cxn ang="0">
                    <a:pos x="0" y="263"/>
                  </a:cxn>
                  <a:cxn ang="0">
                    <a:pos x="6" y="317"/>
                  </a:cxn>
                  <a:cxn ang="0">
                    <a:pos x="25" y="365"/>
                  </a:cxn>
                  <a:cxn ang="0">
                    <a:pos x="49" y="413"/>
                  </a:cxn>
                  <a:cxn ang="0">
                    <a:pos x="86" y="461"/>
                  </a:cxn>
                  <a:cxn ang="0">
                    <a:pos x="122" y="461"/>
                  </a:cxn>
                  <a:cxn ang="0">
                    <a:pos x="86" y="413"/>
                  </a:cxn>
                  <a:cxn ang="0">
                    <a:pos x="55" y="365"/>
                  </a:cxn>
                  <a:cxn ang="0">
                    <a:pos x="37" y="317"/>
                  </a:cxn>
                  <a:cxn ang="0">
                    <a:pos x="31" y="263"/>
                  </a:cxn>
                  <a:cxn ang="0">
                    <a:pos x="31" y="263"/>
                  </a:cxn>
                </a:cxnLst>
                <a:rect l="0" t="0" r="r" b="b"/>
                <a:pathLst>
                  <a:path w="171" h="461">
                    <a:moveTo>
                      <a:pt x="31" y="263"/>
                    </a:moveTo>
                    <a:lnTo>
                      <a:pt x="43" y="191"/>
                    </a:lnTo>
                    <a:lnTo>
                      <a:pt x="67" y="131"/>
                    </a:lnTo>
                    <a:lnTo>
                      <a:pt x="116" y="72"/>
                    </a:lnTo>
                    <a:lnTo>
                      <a:pt x="171" y="18"/>
                    </a:lnTo>
                    <a:lnTo>
                      <a:pt x="153" y="0"/>
                    </a:lnTo>
                    <a:lnTo>
                      <a:pt x="86" y="60"/>
                    </a:lnTo>
                    <a:lnTo>
                      <a:pt x="43" y="120"/>
                    </a:lnTo>
                    <a:lnTo>
                      <a:pt x="13" y="191"/>
                    </a:lnTo>
                    <a:lnTo>
                      <a:pt x="0" y="263"/>
                    </a:lnTo>
                    <a:lnTo>
                      <a:pt x="6" y="317"/>
                    </a:lnTo>
                    <a:lnTo>
                      <a:pt x="25" y="365"/>
                    </a:lnTo>
                    <a:lnTo>
                      <a:pt x="49" y="413"/>
                    </a:lnTo>
                    <a:lnTo>
                      <a:pt x="86" y="461"/>
                    </a:lnTo>
                    <a:lnTo>
                      <a:pt x="122" y="461"/>
                    </a:lnTo>
                    <a:lnTo>
                      <a:pt x="86" y="413"/>
                    </a:lnTo>
                    <a:lnTo>
                      <a:pt x="55" y="365"/>
                    </a:lnTo>
                    <a:lnTo>
                      <a:pt x="37" y="317"/>
                    </a:lnTo>
                    <a:lnTo>
                      <a:pt x="31" y="263"/>
                    </a:lnTo>
                    <a:lnTo>
                      <a:pt x="31" y="263"/>
                    </a:lnTo>
                    <a:close/>
                  </a:path>
                </a:pathLst>
              </a:custGeom>
              <a:solidFill>
                <a:schemeClr val="accent2"/>
              </a:solidFill>
              <a:ln w="9525">
                <a:noFill/>
                <a:round/>
                <a:headEnd/>
                <a:tailEnd/>
              </a:ln>
            </p:spPr>
            <p:txBody>
              <a:bodyPr/>
              <a:lstStyle/>
              <a:p>
                <a:pPr>
                  <a:defRPr/>
                </a:pPr>
                <a:endParaRPr lang="es-ES"/>
              </a:p>
            </p:txBody>
          </p:sp>
          <p:sp>
            <p:nvSpPr>
              <p:cNvPr id="10272" name="Freeform 32"/>
              <p:cNvSpPr>
                <a:spLocks/>
              </p:cNvSpPr>
              <p:nvPr/>
            </p:nvSpPr>
            <p:spPr bwMode="hidden">
              <a:xfrm>
                <a:off x="2951" y="3751"/>
                <a:ext cx="360" cy="563"/>
              </a:xfrm>
              <a:custGeom>
                <a:avLst/>
                <a:gdLst/>
                <a:ahLst/>
                <a:cxnLst>
                  <a:cxn ang="0">
                    <a:pos x="360" y="365"/>
                  </a:cxn>
                  <a:cxn ang="0">
                    <a:pos x="353" y="305"/>
                  </a:cxn>
                  <a:cxn ang="0">
                    <a:pos x="335" y="251"/>
                  </a:cxn>
                  <a:cxn ang="0">
                    <a:pos x="305" y="204"/>
                  </a:cxn>
                  <a:cxn ang="0">
                    <a:pos x="262" y="156"/>
                  </a:cxn>
                  <a:cxn ang="0">
                    <a:pos x="213" y="108"/>
                  </a:cxn>
                  <a:cxn ang="0">
                    <a:pos x="159" y="66"/>
                  </a:cxn>
                  <a:cxn ang="0">
                    <a:pos x="92" y="30"/>
                  </a:cxn>
                  <a:cxn ang="0">
                    <a:pos x="19" y="0"/>
                  </a:cxn>
                  <a:cxn ang="0">
                    <a:pos x="0" y="12"/>
                  </a:cxn>
                  <a:cxn ang="0">
                    <a:pos x="67" y="42"/>
                  </a:cxn>
                  <a:cxn ang="0">
                    <a:pos x="134" y="78"/>
                  </a:cxn>
                  <a:cxn ang="0">
                    <a:pos x="189" y="114"/>
                  </a:cxn>
                  <a:cxn ang="0">
                    <a:pos x="238" y="162"/>
                  </a:cxn>
                  <a:cxn ang="0">
                    <a:pos x="274" y="210"/>
                  </a:cxn>
                  <a:cxn ang="0">
                    <a:pos x="299" y="257"/>
                  </a:cxn>
                  <a:cxn ang="0">
                    <a:pos x="317" y="311"/>
                  </a:cxn>
                  <a:cxn ang="0">
                    <a:pos x="323" y="365"/>
                  </a:cxn>
                  <a:cxn ang="0">
                    <a:pos x="317" y="419"/>
                  </a:cxn>
                  <a:cxn ang="0">
                    <a:pos x="299" y="467"/>
                  </a:cxn>
                  <a:cxn ang="0">
                    <a:pos x="274" y="515"/>
                  </a:cxn>
                  <a:cxn ang="0">
                    <a:pos x="238" y="563"/>
                  </a:cxn>
                  <a:cxn ang="0">
                    <a:pos x="268" y="563"/>
                  </a:cxn>
                  <a:cxn ang="0">
                    <a:pos x="311" y="515"/>
                  </a:cxn>
                  <a:cxn ang="0">
                    <a:pos x="335" y="467"/>
                  </a:cxn>
                  <a:cxn ang="0">
                    <a:pos x="353" y="419"/>
                  </a:cxn>
                  <a:cxn ang="0">
                    <a:pos x="360" y="365"/>
                  </a:cxn>
                  <a:cxn ang="0">
                    <a:pos x="360" y="365"/>
                  </a:cxn>
                </a:cxnLst>
                <a:rect l="0" t="0" r="r" b="b"/>
                <a:pathLst>
                  <a:path w="360" h="563">
                    <a:moveTo>
                      <a:pt x="360" y="365"/>
                    </a:moveTo>
                    <a:lnTo>
                      <a:pt x="353" y="305"/>
                    </a:lnTo>
                    <a:lnTo>
                      <a:pt x="335" y="251"/>
                    </a:lnTo>
                    <a:lnTo>
                      <a:pt x="305" y="204"/>
                    </a:lnTo>
                    <a:lnTo>
                      <a:pt x="262" y="156"/>
                    </a:lnTo>
                    <a:lnTo>
                      <a:pt x="213" y="108"/>
                    </a:lnTo>
                    <a:lnTo>
                      <a:pt x="159" y="66"/>
                    </a:lnTo>
                    <a:lnTo>
                      <a:pt x="92" y="30"/>
                    </a:lnTo>
                    <a:lnTo>
                      <a:pt x="19" y="0"/>
                    </a:lnTo>
                    <a:lnTo>
                      <a:pt x="0" y="12"/>
                    </a:lnTo>
                    <a:lnTo>
                      <a:pt x="67" y="42"/>
                    </a:lnTo>
                    <a:lnTo>
                      <a:pt x="134" y="78"/>
                    </a:lnTo>
                    <a:lnTo>
                      <a:pt x="189" y="114"/>
                    </a:lnTo>
                    <a:lnTo>
                      <a:pt x="238" y="162"/>
                    </a:lnTo>
                    <a:lnTo>
                      <a:pt x="274" y="210"/>
                    </a:lnTo>
                    <a:lnTo>
                      <a:pt x="299" y="257"/>
                    </a:lnTo>
                    <a:lnTo>
                      <a:pt x="317" y="311"/>
                    </a:lnTo>
                    <a:lnTo>
                      <a:pt x="323" y="365"/>
                    </a:lnTo>
                    <a:lnTo>
                      <a:pt x="317" y="419"/>
                    </a:lnTo>
                    <a:lnTo>
                      <a:pt x="299" y="467"/>
                    </a:lnTo>
                    <a:lnTo>
                      <a:pt x="274" y="515"/>
                    </a:lnTo>
                    <a:lnTo>
                      <a:pt x="238" y="563"/>
                    </a:lnTo>
                    <a:lnTo>
                      <a:pt x="268" y="563"/>
                    </a:lnTo>
                    <a:lnTo>
                      <a:pt x="311" y="515"/>
                    </a:lnTo>
                    <a:lnTo>
                      <a:pt x="335" y="467"/>
                    </a:lnTo>
                    <a:lnTo>
                      <a:pt x="353" y="419"/>
                    </a:lnTo>
                    <a:lnTo>
                      <a:pt x="360" y="365"/>
                    </a:lnTo>
                    <a:lnTo>
                      <a:pt x="360" y="36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a:p>
            </p:txBody>
          </p:sp>
          <p:sp>
            <p:nvSpPr>
              <p:cNvPr id="10273" name="Freeform 33"/>
              <p:cNvSpPr>
                <a:spLocks/>
              </p:cNvSpPr>
              <p:nvPr/>
            </p:nvSpPr>
            <p:spPr bwMode="hidden">
              <a:xfrm>
                <a:off x="2318" y="3631"/>
                <a:ext cx="1078" cy="425"/>
              </a:xfrm>
              <a:custGeom>
                <a:avLst/>
                <a:gdLst/>
                <a:ahLst/>
                <a:cxnLst>
                  <a:cxn ang="0">
                    <a:pos x="1053" y="425"/>
                  </a:cxn>
                  <a:cxn ang="0">
                    <a:pos x="1078" y="419"/>
                  </a:cxn>
                  <a:cxn ang="0">
                    <a:pos x="1066" y="377"/>
                  </a:cxn>
                  <a:cxn ang="0">
                    <a:pos x="1047" y="336"/>
                  </a:cxn>
                  <a:cxn ang="0">
                    <a:pos x="986" y="252"/>
                  </a:cxn>
                  <a:cxn ang="0">
                    <a:pos x="907" y="180"/>
                  </a:cxn>
                  <a:cxn ang="0">
                    <a:pos x="810" y="120"/>
                  </a:cxn>
                  <a:cxn ang="0">
                    <a:pos x="694" y="72"/>
                  </a:cxn>
                  <a:cxn ang="0">
                    <a:pos x="560" y="30"/>
                  </a:cxn>
                  <a:cxn ang="0">
                    <a:pos x="420" y="6"/>
                  </a:cxn>
                  <a:cxn ang="0">
                    <a:pos x="268" y="0"/>
                  </a:cxn>
                  <a:cxn ang="0">
                    <a:pos x="134" y="6"/>
                  </a:cxn>
                  <a:cxn ang="0">
                    <a:pos x="0" y="24"/>
                  </a:cxn>
                  <a:cxn ang="0">
                    <a:pos x="12" y="36"/>
                  </a:cxn>
                  <a:cxn ang="0">
                    <a:pos x="134" y="18"/>
                  </a:cxn>
                  <a:cxn ang="0">
                    <a:pos x="268" y="12"/>
                  </a:cxn>
                  <a:cxn ang="0">
                    <a:pos x="420" y="18"/>
                  </a:cxn>
                  <a:cxn ang="0">
                    <a:pos x="554" y="42"/>
                  </a:cxn>
                  <a:cxn ang="0">
                    <a:pos x="682" y="84"/>
                  </a:cxn>
                  <a:cxn ang="0">
                    <a:pos x="798" y="132"/>
                  </a:cxn>
                  <a:cxn ang="0">
                    <a:pos x="895" y="192"/>
                  </a:cxn>
                  <a:cxn ang="0">
                    <a:pos x="968" y="264"/>
                  </a:cxn>
                  <a:cxn ang="0">
                    <a:pos x="999" y="300"/>
                  </a:cxn>
                  <a:cxn ang="0">
                    <a:pos x="1023" y="342"/>
                  </a:cxn>
                  <a:cxn ang="0">
                    <a:pos x="1041" y="383"/>
                  </a:cxn>
                  <a:cxn ang="0">
                    <a:pos x="1053" y="425"/>
                  </a:cxn>
                  <a:cxn ang="0">
                    <a:pos x="1053" y="425"/>
                  </a:cxn>
                </a:cxnLst>
                <a:rect l="0" t="0" r="r" b="b"/>
                <a:pathLst>
                  <a:path w="1078" h="425">
                    <a:moveTo>
                      <a:pt x="1053" y="425"/>
                    </a:moveTo>
                    <a:lnTo>
                      <a:pt x="1078" y="419"/>
                    </a:lnTo>
                    <a:lnTo>
                      <a:pt x="1066" y="377"/>
                    </a:lnTo>
                    <a:lnTo>
                      <a:pt x="1047" y="336"/>
                    </a:lnTo>
                    <a:lnTo>
                      <a:pt x="986" y="252"/>
                    </a:lnTo>
                    <a:lnTo>
                      <a:pt x="907" y="180"/>
                    </a:lnTo>
                    <a:lnTo>
                      <a:pt x="810" y="120"/>
                    </a:lnTo>
                    <a:lnTo>
                      <a:pt x="694" y="72"/>
                    </a:lnTo>
                    <a:lnTo>
                      <a:pt x="560" y="30"/>
                    </a:lnTo>
                    <a:lnTo>
                      <a:pt x="420" y="6"/>
                    </a:lnTo>
                    <a:lnTo>
                      <a:pt x="268" y="0"/>
                    </a:lnTo>
                    <a:lnTo>
                      <a:pt x="134" y="6"/>
                    </a:lnTo>
                    <a:lnTo>
                      <a:pt x="0" y="24"/>
                    </a:lnTo>
                    <a:lnTo>
                      <a:pt x="12" y="36"/>
                    </a:lnTo>
                    <a:lnTo>
                      <a:pt x="134" y="18"/>
                    </a:lnTo>
                    <a:lnTo>
                      <a:pt x="268" y="12"/>
                    </a:lnTo>
                    <a:lnTo>
                      <a:pt x="420" y="18"/>
                    </a:lnTo>
                    <a:lnTo>
                      <a:pt x="554" y="42"/>
                    </a:lnTo>
                    <a:lnTo>
                      <a:pt x="682" y="84"/>
                    </a:lnTo>
                    <a:lnTo>
                      <a:pt x="798" y="132"/>
                    </a:lnTo>
                    <a:lnTo>
                      <a:pt x="895" y="192"/>
                    </a:lnTo>
                    <a:lnTo>
                      <a:pt x="968" y="264"/>
                    </a:lnTo>
                    <a:lnTo>
                      <a:pt x="999" y="300"/>
                    </a:lnTo>
                    <a:lnTo>
                      <a:pt x="1023" y="342"/>
                    </a:lnTo>
                    <a:lnTo>
                      <a:pt x="1041" y="383"/>
                    </a:lnTo>
                    <a:lnTo>
                      <a:pt x="1053" y="425"/>
                    </a:lnTo>
                    <a:lnTo>
                      <a:pt x="1053" y="425"/>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a:p>
            </p:txBody>
          </p:sp>
          <p:sp>
            <p:nvSpPr>
              <p:cNvPr id="10274" name="Freeform 34"/>
              <p:cNvSpPr>
                <a:spLocks/>
              </p:cNvSpPr>
              <p:nvPr/>
            </p:nvSpPr>
            <p:spPr bwMode="hidden">
              <a:xfrm>
                <a:off x="3304" y="4080"/>
                <a:ext cx="98" cy="234"/>
              </a:xfrm>
              <a:custGeom>
                <a:avLst/>
                <a:gdLst/>
                <a:ahLst/>
                <a:cxnLst>
                  <a:cxn ang="0">
                    <a:pos x="0" y="234"/>
                  </a:cxn>
                  <a:cxn ang="0">
                    <a:pos x="25" y="234"/>
                  </a:cxn>
                  <a:cxn ang="0">
                    <a:pos x="55" y="186"/>
                  </a:cxn>
                  <a:cxn ang="0">
                    <a:pos x="80" y="138"/>
                  </a:cxn>
                  <a:cxn ang="0">
                    <a:pos x="92" y="90"/>
                  </a:cxn>
                  <a:cxn ang="0">
                    <a:pos x="98" y="36"/>
                  </a:cxn>
                  <a:cxn ang="0">
                    <a:pos x="98" y="0"/>
                  </a:cxn>
                  <a:cxn ang="0">
                    <a:pos x="74" y="0"/>
                  </a:cxn>
                  <a:cxn ang="0">
                    <a:pos x="74" y="36"/>
                  </a:cxn>
                  <a:cxn ang="0">
                    <a:pos x="67" y="90"/>
                  </a:cxn>
                  <a:cxn ang="0">
                    <a:pos x="55" y="138"/>
                  </a:cxn>
                  <a:cxn ang="0">
                    <a:pos x="31" y="186"/>
                  </a:cxn>
                  <a:cxn ang="0">
                    <a:pos x="0" y="234"/>
                  </a:cxn>
                  <a:cxn ang="0">
                    <a:pos x="0" y="234"/>
                  </a:cxn>
                </a:cxnLst>
                <a:rect l="0" t="0" r="r" b="b"/>
                <a:pathLst>
                  <a:path w="98" h="234">
                    <a:moveTo>
                      <a:pt x="0" y="234"/>
                    </a:moveTo>
                    <a:lnTo>
                      <a:pt x="25" y="234"/>
                    </a:lnTo>
                    <a:lnTo>
                      <a:pt x="55" y="186"/>
                    </a:lnTo>
                    <a:lnTo>
                      <a:pt x="80" y="138"/>
                    </a:lnTo>
                    <a:lnTo>
                      <a:pt x="92" y="90"/>
                    </a:lnTo>
                    <a:lnTo>
                      <a:pt x="98" y="36"/>
                    </a:lnTo>
                    <a:lnTo>
                      <a:pt x="98" y="0"/>
                    </a:lnTo>
                    <a:lnTo>
                      <a:pt x="74" y="0"/>
                    </a:lnTo>
                    <a:lnTo>
                      <a:pt x="74" y="36"/>
                    </a:lnTo>
                    <a:lnTo>
                      <a:pt x="67" y="90"/>
                    </a:lnTo>
                    <a:lnTo>
                      <a:pt x="55" y="138"/>
                    </a:lnTo>
                    <a:lnTo>
                      <a:pt x="31" y="186"/>
                    </a:lnTo>
                    <a:lnTo>
                      <a:pt x="0" y="234"/>
                    </a:lnTo>
                    <a:lnTo>
                      <a:pt x="0" y="234"/>
                    </a:lnTo>
                    <a:close/>
                  </a:path>
                </a:pathLst>
              </a:custGeom>
              <a:gradFill rotWithShape="0">
                <a:gsLst>
                  <a:gs pos="0">
                    <a:schemeClr val="accent2"/>
                  </a:gs>
                  <a:gs pos="100000">
                    <a:schemeClr val="accent2">
                      <a:gamma/>
                      <a:shade val="87843"/>
                      <a:invGamma/>
                    </a:schemeClr>
                  </a:gs>
                </a:gsLst>
                <a:lin ang="5400000" scaled="1"/>
              </a:gradFill>
              <a:ln w="9525">
                <a:noFill/>
                <a:round/>
                <a:headEnd/>
                <a:tailEnd/>
              </a:ln>
            </p:spPr>
            <p:txBody>
              <a:bodyPr/>
              <a:lstStyle/>
              <a:p>
                <a:pPr>
                  <a:defRPr/>
                </a:pPr>
                <a:endParaRPr lang="es-ES"/>
              </a:p>
            </p:txBody>
          </p:sp>
          <p:sp>
            <p:nvSpPr>
              <p:cNvPr id="10275" name="Freeform 35"/>
              <p:cNvSpPr>
                <a:spLocks/>
              </p:cNvSpPr>
              <p:nvPr/>
            </p:nvSpPr>
            <p:spPr bwMode="hidden">
              <a:xfrm>
                <a:off x="1776" y="3673"/>
                <a:ext cx="481" cy="641"/>
              </a:xfrm>
              <a:custGeom>
                <a:avLst/>
                <a:gdLst/>
                <a:ahLst/>
                <a:cxnLst>
                  <a:cxn ang="0">
                    <a:pos x="18" y="443"/>
                  </a:cxn>
                  <a:cxn ang="0">
                    <a:pos x="24" y="371"/>
                  </a:cxn>
                  <a:cxn ang="0">
                    <a:pos x="55" y="305"/>
                  </a:cxn>
                  <a:cxn ang="0">
                    <a:pos x="91" y="246"/>
                  </a:cxn>
                  <a:cxn ang="0">
                    <a:pos x="146" y="186"/>
                  </a:cxn>
                  <a:cxn ang="0">
                    <a:pos x="213" y="132"/>
                  </a:cxn>
                  <a:cxn ang="0">
                    <a:pos x="292" y="84"/>
                  </a:cxn>
                  <a:cxn ang="0">
                    <a:pos x="384" y="48"/>
                  </a:cxn>
                  <a:cxn ang="0">
                    <a:pos x="481" y="12"/>
                  </a:cxn>
                  <a:cxn ang="0">
                    <a:pos x="457" y="0"/>
                  </a:cxn>
                  <a:cxn ang="0">
                    <a:pos x="359" y="36"/>
                  </a:cxn>
                  <a:cxn ang="0">
                    <a:pos x="274" y="78"/>
                  </a:cxn>
                  <a:cxn ang="0">
                    <a:pos x="195" y="126"/>
                  </a:cxn>
                  <a:cxn ang="0">
                    <a:pos x="128" y="180"/>
                  </a:cxn>
                  <a:cxn ang="0">
                    <a:pos x="73" y="240"/>
                  </a:cxn>
                  <a:cxn ang="0">
                    <a:pos x="37" y="305"/>
                  </a:cxn>
                  <a:cxn ang="0">
                    <a:pos x="6" y="371"/>
                  </a:cxn>
                  <a:cxn ang="0">
                    <a:pos x="0" y="443"/>
                  </a:cxn>
                  <a:cxn ang="0">
                    <a:pos x="6" y="497"/>
                  </a:cxn>
                  <a:cxn ang="0">
                    <a:pos x="18" y="545"/>
                  </a:cxn>
                  <a:cxn ang="0">
                    <a:pos x="43" y="593"/>
                  </a:cxn>
                  <a:cxn ang="0">
                    <a:pos x="73" y="641"/>
                  </a:cxn>
                  <a:cxn ang="0">
                    <a:pos x="97" y="641"/>
                  </a:cxn>
                  <a:cxn ang="0">
                    <a:pos x="67" y="593"/>
                  </a:cxn>
                  <a:cxn ang="0">
                    <a:pos x="43" y="545"/>
                  </a:cxn>
                  <a:cxn ang="0">
                    <a:pos x="24" y="497"/>
                  </a:cxn>
                  <a:cxn ang="0">
                    <a:pos x="18" y="443"/>
                  </a:cxn>
                  <a:cxn ang="0">
                    <a:pos x="18" y="443"/>
                  </a:cxn>
                </a:cxnLst>
                <a:rect l="0" t="0" r="r" b="b"/>
                <a:pathLst>
                  <a:path w="481" h="641">
                    <a:moveTo>
                      <a:pt x="18" y="443"/>
                    </a:moveTo>
                    <a:lnTo>
                      <a:pt x="24" y="371"/>
                    </a:lnTo>
                    <a:lnTo>
                      <a:pt x="55" y="305"/>
                    </a:lnTo>
                    <a:lnTo>
                      <a:pt x="91" y="246"/>
                    </a:lnTo>
                    <a:lnTo>
                      <a:pt x="146" y="186"/>
                    </a:lnTo>
                    <a:lnTo>
                      <a:pt x="213" y="132"/>
                    </a:lnTo>
                    <a:lnTo>
                      <a:pt x="292" y="84"/>
                    </a:lnTo>
                    <a:lnTo>
                      <a:pt x="384" y="48"/>
                    </a:lnTo>
                    <a:lnTo>
                      <a:pt x="481" y="12"/>
                    </a:lnTo>
                    <a:lnTo>
                      <a:pt x="457" y="0"/>
                    </a:lnTo>
                    <a:lnTo>
                      <a:pt x="359" y="36"/>
                    </a:lnTo>
                    <a:lnTo>
                      <a:pt x="274" y="78"/>
                    </a:lnTo>
                    <a:lnTo>
                      <a:pt x="195" y="126"/>
                    </a:lnTo>
                    <a:lnTo>
                      <a:pt x="128" y="180"/>
                    </a:lnTo>
                    <a:lnTo>
                      <a:pt x="73" y="240"/>
                    </a:lnTo>
                    <a:lnTo>
                      <a:pt x="37" y="305"/>
                    </a:lnTo>
                    <a:lnTo>
                      <a:pt x="6" y="371"/>
                    </a:lnTo>
                    <a:lnTo>
                      <a:pt x="0" y="443"/>
                    </a:lnTo>
                    <a:lnTo>
                      <a:pt x="6" y="497"/>
                    </a:lnTo>
                    <a:lnTo>
                      <a:pt x="18" y="545"/>
                    </a:lnTo>
                    <a:lnTo>
                      <a:pt x="43" y="593"/>
                    </a:lnTo>
                    <a:lnTo>
                      <a:pt x="73" y="641"/>
                    </a:lnTo>
                    <a:lnTo>
                      <a:pt x="97" y="641"/>
                    </a:lnTo>
                    <a:lnTo>
                      <a:pt x="67" y="593"/>
                    </a:lnTo>
                    <a:lnTo>
                      <a:pt x="43" y="545"/>
                    </a:lnTo>
                    <a:lnTo>
                      <a:pt x="24" y="497"/>
                    </a:lnTo>
                    <a:lnTo>
                      <a:pt x="18" y="443"/>
                    </a:lnTo>
                    <a:lnTo>
                      <a:pt x="18" y="443"/>
                    </a:lnTo>
                    <a:close/>
                  </a:path>
                </a:pathLst>
              </a:custGeom>
              <a:solidFill>
                <a:schemeClr val="accent2"/>
              </a:solidFill>
              <a:ln w="9525">
                <a:noFill/>
                <a:round/>
                <a:headEnd/>
                <a:tailEnd/>
              </a:ln>
            </p:spPr>
            <p:txBody>
              <a:bodyPr/>
              <a:lstStyle/>
              <a:p>
                <a:pPr>
                  <a:defRPr/>
                </a:pPr>
                <a:endParaRPr lang="es-ES"/>
              </a:p>
            </p:txBody>
          </p:sp>
        </p:grpSp>
        <p:grpSp>
          <p:nvGrpSpPr>
            <p:cNvPr id="2060" name="Group 36"/>
            <p:cNvGrpSpPr>
              <a:grpSpLocks/>
            </p:cNvGrpSpPr>
            <p:nvPr userDrawn="1"/>
          </p:nvGrpSpPr>
          <p:grpSpPr bwMode="auto">
            <a:xfrm>
              <a:off x="4128" y="3360"/>
              <a:ext cx="1351" cy="821"/>
              <a:chOff x="4128" y="3360"/>
              <a:chExt cx="1351" cy="821"/>
            </a:xfrm>
          </p:grpSpPr>
          <p:sp>
            <p:nvSpPr>
              <p:cNvPr id="10277" name="Freeform 37"/>
              <p:cNvSpPr>
                <a:spLocks noEditPoints="1"/>
              </p:cNvSpPr>
              <p:nvPr/>
            </p:nvSpPr>
            <p:spPr bwMode="hidden">
              <a:xfrm>
                <a:off x="4200" y="3402"/>
                <a:ext cx="1201" cy="731"/>
              </a:xfrm>
              <a:custGeom>
                <a:avLst/>
                <a:gdLst/>
                <a:ahLst/>
                <a:cxnLst>
                  <a:cxn ang="0">
                    <a:pos x="484" y="6"/>
                  </a:cxn>
                  <a:cxn ang="0">
                    <a:pos x="263" y="60"/>
                  </a:cxn>
                  <a:cxn ang="0">
                    <a:pos x="101" y="162"/>
                  </a:cxn>
                  <a:cxn ang="0">
                    <a:pos x="12" y="294"/>
                  </a:cxn>
                  <a:cxn ang="0">
                    <a:pos x="0" y="366"/>
                  </a:cxn>
                  <a:cxn ang="0">
                    <a:pos x="12" y="437"/>
                  </a:cxn>
                  <a:cxn ang="0">
                    <a:pos x="101" y="569"/>
                  </a:cxn>
                  <a:cxn ang="0">
                    <a:pos x="263" y="671"/>
                  </a:cxn>
                  <a:cxn ang="0">
                    <a:pos x="484" y="725"/>
                  </a:cxn>
                  <a:cxn ang="0">
                    <a:pos x="723" y="725"/>
                  </a:cxn>
                  <a:cxn ang="0">
                    <a:pos x="938" y="671"/>
                  </a:cxn>
                  <a:cxn ang="0">
                    <a:pos x="1100" y="569"/>
                  </a:cxn>
                  <a:cxn ang="0">
                    <a:pos x="1189" y="437"/>
                  </a:cxn>
                  <a:cxn ang="0">
                    <a:pos x="1201" y="366"/>
                  </a:cxn>
                  <a:cxn ang="0">
                    <a:pos x="1189" y="294"/>
                  </a:cxn>
                  <a:cxn ang="0">
                    <a:pos x="1100" y="162"/>
                  </a:cxn>
                  <a:cxn ang="0">
                    <a:pos x="938" y="60"/>
                  </a:cxn>
                  <a:cxn ang="0">
                    <a:pos x="723" y="6"/>
                  </a:cxn>
                  <a:cxn ang="0">
                    <a:pos x="604" y="0"/>
                  </a:cxn>
                  <a:cxn ang="0">
                    <a:pos x="490" y="701"/>
                  </a:cxn>
                  <a:cxn ang="0">
                    <a:pos x="287" y="647"/>
                  </a:cxn>
                  <a:cxn ang="0">
                    <a:pos x="131" y="557"/>
                  </a:cxn>
                  <a:cxn ang="0">
                    <a:pos x="48" y="437"/>
                  </a:cxn>
                  <a:cxn ang="0">
                    <a:pos x="36" y="366"/>
                  </a:cxn>
                  <a:cxn ang="0">
                    <a:pos x="48" y="300"/>
                  </a:cxn>
                  <a:cxn ang="0">
                    <a:pos x="131" y="174"/>
                  </a:cxn>
                  <a:cxn ang="0">
                    <a:pos x="287" y="84"/>
                  </a:cxn>
                  <a:cxn ang="0">
                    <a:pos x="490" y="30"/>
                  </a:cxn>
                  <a:cxn ang="0">
                    <a:pos x="717" y="30"/>
                  </a:cxn>
                  <a:cxn ang="0">
                    <a:pos x="920" y="84"/>
                  </a:cxn>
                  <a:cxn ang="0">
                    <a:pos x="1070" y="174"/>
                  </a:cxn>
                  <a:cxn ang="0">
                    <a:pos x="1153" y="300"/>
                  </a:cxn>
                  <a:cxn ang="0">
                    <a:pos x="1153" y="437"/>
                  </a:cxn>
                  <a:cxn ang="0">
                    <a:pos x="1070" y="557"/>
                  </a:cxn>
                  <a:cxn ang="0">
                    <a:pos x="920" y="647"/>
                  </a:cxn>
                  <a:cxn ang="0">
                    <a:pos x="717" y="701"/>
                  </a:cxn>
                  <a:cxn ang="0">
                    <a:pos x="604" y="707"/>
                  </a:cxn>
                </a:cxnLst>
                <a:rect l="0" t="0" r="r" b="b"/>
                <a:pathLst>
                  <a:path w="1201" h="731">
                    <a:moveTo>
                      <a:pt x="604" y="0"/>
                    </a:moveTo>
                    <a:lnTo>
                      <a:pt x="484" y="6"/>
                    </a:lnTo>
                    <a:lnTo>
                      <a:pt x="370" y="30"/>
                    </a:lnTo>
                    <a:lnTo>
                      <a:pt x="263" y="60"/>
                    </a:lnTo>
                    <a:lnTo>
                      <a:pt x="179" y="108"/>
                    </a:lnTo>
                    <a:lnTo>
                      <a:pt x="101" y="162"/>
                    </a:lnTo>
                    <a:lnTo>
                      <a:pt x="48" y="222"/>
                    </a:lnTo>
                    <a:lnTo>
                      <a:pt x="12" y="294"/>
                    </a:lnTo>
                    <a:lnTo>
                      <a:pt x="6" y="330"/>
                    </a:lnTo>
                    <a:lnTo>
                      <a:pt x="0" y="366"/>
                    </a:lnTo>
                    <a:lnTo>
                      <a:pt x="6" y="401"/>
                    </a:lnTo>
                    <a:lnTo>
                      <a:pt x="12" y="437"/>
                    </a:lnTo>
                    <a:lnTo>
                      <a:pt x="48" y="509"/>
                    </a:lnTo>
                    <a:lnTo>
                      <a:pt x="101" y="569"/>
                    </a:lnTo>
                    <a:lnTo>
                      <a:pt x="179" y="623"/>
                    </a:lnTo>
                    <a:lnTo>
                      <a:pt x="263" y="671"/>
                    </a:lnTo>
                    <a:lnTo>
                      <a:pt x="370" y="701"/>
                    </a:lnTo>
                    <a:lnTo>
                      <a:pt x="484" y="725"/>
                    </a:lnTo>
                    <a:lnTo>
                      <a:pt x="604" y="731"/>
                    </a:lnTo>
                    <a:lnTo>
                      <a:pt x="723" y="725"/>
                    </a:lnTo>
                    <a:lnTo>
                      <a:pt x="837" y="701"/>
                    </a:lnTo>
                    <a:lnTo>
                      <a:pt x="938" y="671"/>
                    </a:lnTo>
                    <a:lnTo>
                      <a:pt x="1028" y="623"/>
                    </a:lnTo>
                    <a:lnTo>
                      <a:pt x="1100" y="569"/>
                    </a:lnTo>
                    <a:lnTo>
                      <a:pt x="1153" y="509"/>
                    </a:lnTo>
                    <a:lnTo>
                      <a:pt x="1189" y="437"/>
                    </a:lnTo>
                    <a:lnTo>
                      <a:pt x="1201" y="401"/>
                    </a:lnTo>
                    <a:lnTo>
                      <a:pt x="1201" y="366"/>
                    </a:lnTo>
                    <a:lnTo>
                      <a:pt x="1201" y="330"/>
                    </a:lnTo>
                    <a:lnTo>
                      <a:pt x="1189" y="294"/>
                    </a:lnTo>
                    <a:lnTo>
                      <a:pt x="1153" y="222"/>
                    </a:lnTo>
                    <a:lnTo>
                      <a:pt x="1100" y="162"/>
                    </a:lnTo>
                    <a:lnTo>
                      <a:pt x="1028" y="108"/>
                    </a:lnTo>
                    <a:lnTo>
                      <a:pt x="938" y="60"/>
                    </a:lnTo>
                    <a:lnTo>
                      <a:pt x="837" y="30"/>
                    </a:lnTo>
                    <a:lnTo>
                      <a:pt x="723" y="6"/>
                    </a:lnTo>
                    <a:lnTo>
                      <a:pt x="604" y="0"/>
                    </a:lnTo>
                    <a:lnTo>
                      <a:pt x="604" y="0"/>
                    </a:lnTo>
                    <a:close/>
                    <a:moveTo>
                      <a:pt x="604" y="707"/>
                    </a:moveTo>
                    <a:lnTo>
                      <a:pt x="490" y="701"/>
                    </a:lnTo>
                    <a:lnTo>
                      <a:pt x="382" y="683"/>
                    </a:lnTo>
                    <a:lnTo>
                      <a:pt x="287" y="647"/>
                    </a:lnTo>
                    <a:lnTo>
                      <a:pt x="203" y="611"/>
                    </a:lnTo>
                    <a:lnTo>
                      <a:pt x="131" y="557"/>
                    </a:lnTo>
                    <a:lnTo>
                      <a:pt x="83" y="497"/>
                    </a:lnTo>
                    <a:lnTo>
                      <a:pt x="48" y="437"/>
                    </a:lnTo>
                    <a:lnTo>
                      <a:pt x="42" y="401"/>
                    </a:lnTo>
                    <a:lnTo>
                      <a:pt x="36" y="366"/>
                    </a:lnTo>
                    <a:lnTo>
                      <a:pt x="42" y="330"/>
                    </a:lnTo>
                    <a:lnTo>
                      <a:pt x="48" y="300"/>
                    </a:lnTo>
                    <a:lnTo>
                      <a:pt x="83" y="234"/>
                    </a:lnTo>
                    <a:lnTo>
                      <a:pt x="131" y="174"/>
                    </a:lnTo>
                    <a:lnTo>
                      <a:pt x="203" y="126"/>
                    </a:lnTo>
                    <a:lnTo>
                      <a:pt x="287" y="84"/>
                    </a:lnTo>
                    <a:lnTo>
                      <a:pt x="382" y="54"/>
                    </a:lnTo>
                    <a:lnTo>
                      <a:pt x="490" y="30"/>
                    </a:lnTo>
                    <a:lnTo>
                      <a:pt x="604" y="24"/>
                    </a:lnTo>
                    <a:lnTo>
                      <a:pt x="717" y="30"/>
                    </a:lnTo>
                    <a:lnTo>
                      <a:pt x="825" y="54"/>
                    </a:lnTo>
                    <a:lnTo>
                      <a:pt x="920" y="84"/>
                    </a:lnTo>
                    <a:lnTo>
                      <a:pt x="1004" y="126"/>
                    </a:lnTo>
                    <a:lnTo>
                      <a:pt x="1070" y="174"/>
                    </a:lnTo>
                    <a:lnTo>
                      <a:pt x="1124" y="234"/>
                    </a:lnTo>
                    <a:lnTo>
                      <a:pt x="1153" y="300"/>
                    </a:lnTo>
                    <a:lnTo>
                      <a:pt x="1165" y="366"/>
                    </a:lnTo>
                    <a:lnTo>
                      <a:pt x="1153" y="437"/>
                    </a:lnTo>
                    <a:lnTo>
                      <a:pt x="1124" y="497"/>
                    </a:lnTo>
                    <a:lnTo>
                      <a:pt x="1070" y="557"/>
                    </a:lnTo>
                    <a:lnTo>
                      <a:pt x="1004" y="611"/>
                    </a:lnTo>
                    <a:lnTo>
                      <a:pt x="920" y="647"/>
                    </a:lnTo>
                    <a:lnTo>
                      <a:pt x="825" y="683"/>
                    </a:lnTo>
                    <a:lnTo>
                      <a:pt x="717" y="701"/>
                    </a:lnTo>
                    <a:lnTo>
                      <a:pt x="604" y="707"/>
                    </a:lnTo>
                    <a:lnTo>
                      <a:pt x="604" y="707"/>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a:p>
            </p:txBody>
          </p:sp>
          <p:sp>
            <p:nvSpPr>
              <p:cNvPr id="10278" name="Freeform 38"/>
              <p:cNvSpPr>
                <a:spLocks/>
              </p:cNvSpPr>
              <p:nvPr/>
            </p:nvSpPr>
            <p:spPr bwMode="hidden">
              <a:xfrm>
                <a:off x="4128" y="3366"/>
                <a:ext cx="544" cy="737"/>
              </a:xfrm>
              <a:custGeom>
                <a:avLst/>
                <a:gdLst/>
                <a:ahLst/>
                <a:cxnLst>
                  <a:cxn ang="0">
                    <a:pos x="24" y="402"/>
                  </a:cxn>
                  <a:cxn ang="0">
                    <a:pos x="36" y="330"/>
                  </a:cxn>
                  <a:cxn ang="0">
                    <a:pos x="66" y="264"/>
                  </a:cxn>
                  <a:cxn ang="0">
                    <a:pos x="108" y="204"/>
                  </a:cxn>
                  <a:cxn ang="0">
                    <a:pos x="173" y="150"/>
                  </a:cxn>
                  <a:cxn ang="0">
                    <a:pos x="251" y="102"/>
                  </a:cxn>
                  <a:cxn ang="0">
                    <a:pos x="335" y="60"/>
                  </a:cxn>
                  <a:cxn ang="0">
                    <a:pos x="436" y="30"/>
                  </a:cxn>
                  <a:cxn ang="0">
                    <a:pos x="544" y="12"/>
                  </a:cxn>
                  <a:cxn ang="0">
                    <a:pos x="544" y="0"/>
                  </a:cxn>
                  <a:cxn ang="0">
                    <a:pos x="430" y="18"/>
                  </a:cxn>
                  <a:cxn ang="0">
                    <a:pos x="329" y="48"/>
                  </a:cxn>
                  <a:cxn ang="0">
                    <a:pos x="233" y="90"/>
                  </a:cxn>
                  <a:cxn ang="0">
                    <a:pos x="155" y="138"/>
                  </a:cxn>
                  <a:cxn ang="0">
                    <a:pos x="90" y="198"/>
                  </a:cxn>
                  <a:cxn ang="0">
                    <a:pos x="42" y="258"/>
                  </a:cxn>
                  <a:cxn ang="0">
                    <a:pos x="12" y="330"/>
                  </a:cxn>
                  <a:cxn ang="0">
                    <a:pos x="0" y="402"/>
                  </a:cxn>
                  <a:cxn ang="0">
                    <a:pos x="6" y="455"/>
                  </a:cxn>
                  <a:cxn ang="0">
                    <a:pos x="18" y="503"/>
                  </a:cxn>
                  <a:cxn ang="0">
                    <a:pos x="42" y="545"/>
                  </a:cxn>
                  <a:cxn ang="0">
                    <a:pos x="78" y="593"/>
                  </a:cxn>
                  <a:cxn ang="0">
                    <a:pos x="114" y="635"/>
                  </a:cxn>
                  <a:cxn ang="0">
                    <a:pos x="161" y="671"/>
                  </a:cxn>
                  <a:cxn ang="0">
                    <a:pos x="221" y="707"/>
                  </a:cxn>
                  <a:cxn ang="0">
                    <a:pos x="281" y="737"/>
                  </a:cxn>
                  <a:cxn ang="0">
                    <a:pos x="323" y="737"/>
                  </a:cxn>
                  <a:cxn ang="0">
                    <a:pos x="257" y="707"/>
                  </a:cxn>
                  <a:cxn ang="0">
                    <a:pos x="203" y="671"/>
                  </a:cxn>
                  <a:cxn ang="0">
                    <a:pos x="149" y="635"/>
                  </a:cxn>
                  <a:cxn ang="0">
                    <a:pos x="108" y="593"/>
                  </a:cxn>
                  <a:cxn ang="0">
                    <a:pos x="72" y="551"/>
                  </a:cxn>
                  <a:cxn ang="0">
                    <a:pos x="48" y="503"/>
                  </a:cxn>
                  <a:cxn ang="0">
                    <a:pos x="30" y="455"/>
                  </a:cxn>
                  <a:cxn ang="0">
                    <a:pos x="24" y="402"/>
                  </a:cxn>
                  <a:cxn ang="0">
                    <a:pos x="24" y="402"/>
                  </a:cxn>
                </a:cxnLst>
                <a:rect l="0" t="0" r="r" b="b"/>
                <a:pathLst>
                  <a:path w="544" h="737">
                    <a:moveTo>
                      <a:pt x="24" y="402"/>
                    </a:moveTo>
                    <a:lnTo>
                      <a:pt x="36" y="330"/>
                    </a:lnTo>
                    <a:lnTo>
                      <a:pt x="66" y="264"/>
                    </a:lnTo>
                    <a:lnTo>
                      <a:pt x="108" y="204"/>
                    </a:lnTo>
                    <a:lnTo>
                      <a:pt x="173" y="150"/>
                    </a:lnTo>
                    <a:lnTo>
                      <a:pt x="251" y="102"/>
                    </a:lnTo>
                    <a:lnTo>
                      <a:pt x="335" y="60"/>
                    </a:lnTo>
                    <a:lnTo>
                      <a:pt x="436" y="30"/>
                    </a:lnTo>
                    <a:lnTo>
                      <a:pt x="544" y="12"/>
                    </a:lnTo>
                    <a:lnTo>
                      <a:pt x="544" y="0"/>
                    </a:lnTo>
                    <a:lnTo>
                      <a:pt x="430" y="18"/>
                    </a:lnTo>
                    <a:lnTo>
                      <a:pt x="329" y="48"/>
                    </a:lnTo>
                    <a:lnTo>
                      <a:pt x="233" y="90"/>
                    </a:lnTo>
                    <a:lnTo>
                      <a:pt x="155" y="138"/>
                    </a:lnTo>
                    <a:lnTo>
                      <a:pt x="90" y="198"/>
                    </a:lnTo>
                    <a:lnTo>
                      <a:pt x="42" y="258"/>
                    </a:lnTo>
                    <a:lnTo>
                      <a:pt x="12" y="330"/>
                    </a:lnTo>
                    <a:lnTo>
                      <a:pt x="0" y="402"/>
                    </a:lnTo>
                    <a:lnTo>
                      <a:pt x="6" y="455"/>
                    </a:lnTo>
                    <a:lnTo>
                      <a:pt x="18" y="503"/>
                    </a:lnTo>
                    <a:lnTo>
                      <a:pt x="42" y="545"/>
                    </a:lnTo>
                    <a:lnTo>
                      <a:pt x="78" y="593"/>
                    </a:lnTo>
                    <a:lnTo>
                      <a:pt x="114" y="635"/>
                    </a:lnTo>
                    <a:lnTo>
                      <a:pt x="161" y="671"/>
                    </a:lnTo>
                    <a:lnTo>
                      <a:pt x="221" y="707"/>
                    </a:lnTo>
                    <a:lnTo>
                      <a:pt x="281" y="737"/>
                    </a:lnTo>
                    <a:lnTo>
                      <a:pt x="323" y="737"/>
                    </a:lnTo>
                    <a:lnTo>
                      <a:pt x="257" y="707"/>
                    </a:lnTo>
                    <a:lnTo>
                      <a:pt x="203" y="671"/>
                    </a:lnTo>
                    <a:lnTo>
                      <a:pt x="149" y="635"/>
                    </a:lnTo>
                    <a:lnTo>
                      <a:pt x="108" y="593"/>
                    </a:lnTo>
                    <a:lnTo>
                      <a:pt x="72" y="551"/>
                    </a:lnTo>
                    <a:lnTo>
                      <a:pt x="48" y="503"/>
                    </a:lnTo>
                    <a:lnTo>
                      <a:pt x="30" y="455"/>
                    </a:lnTo>
                    <a:lnTo>
                      <a:pt x="24" y="402"/>
                    </a:lnTo>
                    <a:lnTo>
                      <a:pt x="24" y="402"/>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a:p>
            </p:txBody>
          </p:sp>
          <p:sp>
            <p:nvSpPr>
              <p:cNvPr id="10279" name="Freeform 39"/>
              <p:cNvSpPr>
                <a:spLocks/>
              </p:cNvSpPr>
              <p:nvPr/>
            </p:nvSpPr>
            <p:spPr bwMode="hidden">
              <a:xfrm>
                <a:off x="4792" y="3360"/>
                <a:ext cx="609" cy="252"/>
              </a:xfrm>
              <a:custGeom>
                <a:avLst/>
                <a:gdLst/>
                <a:ahLst/>
                <a:cxnLst>
                  <a:cxn ang="0">
                    <a:pos x="12" y="12"/>
                  </a:cxn>
                  <a:cxn ang="0">
                    <a:pos x="113" y="18"/>
                  </a:cxn>
                  <a:cxn ang="0">
                    <a:pos x="203" y="30"/>
                  </a:cxn>
                  <a:cxn ang="0">
                    <a:pos x="292" y="48"/>
                  </a:cxn>
                  <a:cxn ang="0">
                    <a:pos x="376" y="78"/>
                  </a:cxn>
                  <a:cxn ang="0">
                    <a:pos x="448" y="114"/>
                  </a:cxn>
                  <a:cxn ang="0">
                    <a:pos x="514" y="156"/>
                  </a:cxn>
                  <a:cxn ang="0">
                    <a:pos x="567" y="198"/>
                  </a:cxn>
                  <a:cxn ang="0">
                    <a:pos x="609" y="252"/>
                  </a:cxn>
                  <a:cxn ang="0">
                    <a:pos x="609" y="216"/>
                  </a:cxn>
                  <a:cxn ang="0">
                    <a:pos x="561" y="168"/>
                  </a:cxn>
                  <a:cxn ang="0">
                    <a:pos x="502" y="126"/>
                  </a:cxn>
                  <a:cxn ang="0">
                    <a:pos x="436" y="90"/>
                  </a:cxn>
                  <a:cxn ang="0">
                    <a:pos x="364" y="60"/>
                  </a:cxn>
                  <a:cxn ang="0">
                    <a:pos x="286" y="36"/>
                  </a:cxn>
                  <a:cxn ang="0">
                    <a:pos x="197" y="18"/>
                  </a:cxn>
                  <a:cxn ang="0">
                    <a:pos x="107" y="6"/>
                  </a:cxn>
                  <a:cxn ang="0">
                    <a:pos x="12" y="0"/>
                  </a:cxn>
                  <a:cxn ang="0">
                    <a:pos x="6" y="0"/>
                  </a:cxn>
                  <a:cxn ang="0">
                    <a:pos x="0" y="0"/>
                  </a:cxn>
                  <a:cxn ang="0">
                    <a:pos x="0" y="12"/>
                  </a:cxn>
                  <a:cxn ang="0">
                    <a:pos x="6" y="12"/>
                  </a:cxn>
                  <a:cxn ang="0">
                    <a:pos x="12" y="12"/>
                  </a:cxn>
                  <a:cxn ang="0">
                    <a:pos x="12" y="12"/>
                  </a:cxn>
                </a:cxnLst>
                <a:rect l="0" t="0" r="r" b="b"/>
                <a:pathLst>
                  <a:path w="609" h="252">
                    <a:moveTo>
                      <a:pt x="12" y="12"/>
                    </a:moveTo>
                    <a:lnTo>
                      <a:pt x="113" y="18"/>
                    </a:lnTo>
                    <a:lnTo>
                      <a:pt x="203" y="30"/>
                    </a:lnTo>
                    <a:lnTo>
                      <a:pt x="292" y="48"/>
                    </a:lnTo>
                    <a:lnTo>
                      <a:pt x="376" y="78"/>
                    </a:lnTo>
                    <a:lnTo>
                      <a:pt x="448" y="114"/>
                    </a:lnTo>
                    <a:lnTo>
                      <a:pt x="514" y="156"/>
                    </a:lnTo>
                    <a:lnTo>
                      <a:pt x="567" y="198"/>
                    </a:lnTo>
                    <a:lnTo>
                      <a:pt x="609" y="252"/>
                    </a:lnTo>
                    <a:lnTo>
                      <a:pt x="609" y="216"/>
                    </a:lnTo>
                    <a:lnTo>
                      <a:pt x="561" y="168"/>
                    </a:lnTo>
                    <a:lnTo>
                      <a:pt x="502" y="126"/>
                    </a:lnTo>
                    <a:lnTo>
                      <a:pt x="436" y="90"/>
                    </a:lnTo>
                    <a:lnTo>
                      <a:pt x="364" y="60"/>
                    </a:lnTo>
                    <a:lnTo>
                      <a:pt x="286" y="36"/>
                    </a:lnTo>
                    <a:lnTo>
                      <a:pt x="197" y="18"/>
                    </a:lnTo>
                    <a:lnTo>
                      <a:pt x="107" y="6"/>
                    </a:lnTo>
                    <a:lnTo>
                      <a:pt x="12" y="0"/>
                    </a:lnTo>
                    <a:lnTo>
                      <a:pt x="6" y="0"/>
                    </a:lnTo>
                    <a:lnTo>
                      <a:pt x="0" y="0"/>
                    </a:lnTo>
                    <a:lnTo>
                      <a:pt x="0" y="12"/>
                    </a:lnTo>
                    <a:lnTo>
                      <a:pt x="6" y="12"/>
                    </a:lnTo>
                    <a:lnTo>
                      <a:pt x="12" y="12"/>
                    </a:lnTo>
                    <a:lnTo>
                      <a:pt x="12" y="12"/>
                    </a:lnTo>
                    <a:close/>
                  </a:path>
                </a:pathLst>
              </a:custGeom>
              <a:gradFill rotWithShape="0">
                <a:gsLst>
                  <a:gs pos="0">
                    <a:schemeClr val="accent2">
                      <a:gamma/>
                      <a:tint val="94118"/>
                      <a:invGamma/>
                    </a:schemeClr>
                  </a:gs>
                  <a:gs pos="100000">
                    <a:schemeClr val="accent2"/>
                  </a:gs>
                </a:gsLst>
                <a:lin ang="5400000" scaled="1"/>
              </a:gradFill>
              <a:ln w="9525">
                <a:noFill/>
                <a:round/>
                <a:headEnd/>
                <a:tailEnd/>
              </a:ln>
            </p:spPr>
            <p:txBody>
              <a:bodyPr/>
              <a:lstStyle/>
              <a:p>
                <a:pPr>
                  <a:defRPr/>
                </a:pPr>
                <a:endParaRPr lang="es-ES"/>
              </a:p>
            </p:txBody>
          </p:sp>
          <p:sp>
            <p:nvSpPr>
              <p:cNvPr id="10280" name="Freeform 40"/>
              <p:cNvSpPr>
                <a:spLocks/>
              </p:cNvSpPr>
              <p:nvPr/>
            </p:nvSpPr>
            <p:spPr bwMode="hidden">
              <a:xfrm>
                <a:off x="5246" y="4007"/>
                <a:ext cx="72" cy="54"/>
              </a:xfrm>
              <a:custGeom>
                <a:avLst/>
                <a:gdLst/>
                <a:ahLst/>
                <a:cxnLst>
                  <a:cxn ang="0">
                    <a:pos x="72" y="0"/>
                  </a:cxn>
                  <a:cxn ang="0">
                    <a:pos x="36" y="30"/>
                  </a:cxn>
                  <a:cxn ang="0">
                    <a:pos x="0" y="54"/>
                  </a:cxn>
                  <a:cxn ang="0">
                    <a:pos x="36" y="54"/>
                  </a:cxn>
                  <a:cxn ang="0">
                    <a:pos x="54" y="42"/>
                  </a:cxn>
                  <a:cxn ang="0">
                    <a:pos x="72" y="24"/>
                  </a:cxn>
                  <a:cxn ang="0">
                    <a:pos x="72" y="24"/>
                  </a:cxn>
                  <a:cxn ang="0">
                    <a:pos x="72" y="0"/>
                  </a:cxn>
                  <a:cxn ang="0">
                    <a:pos x="72" y="0"/>
                  </a:cxn>
                </a:cxnLst>
                <a:rect l="0" t="0" r="r" b="b"/>
                <a:pathLst>
                  <a:path w="72" h="54">
                    <a:moveTo>
                      <a:pt x="72" y="0"/>
                    </a:moveTo>
                    <a:lnTo>
                      <a:pt x="36" y="30"/>
                    </a:lnTo>
                    <a:lnTo>
                      <a:pt x="0" y="54"/>
                    </a:lnTo>
                    <a:lnTo>
                      <a:pt x="36" y="54"/>
                    </a:lnTo>
                    <a:lnTo>
                      <a:pt x="54" y="42"/>
                    </a:lnTo>
                    <a:lnTo>
                      <a:pt x="72" y="24"/>
                    </a:lnTo>
                    <a:lnTo>
                      <a:pt x="72" y="24"/>
                    </a:lnTo>
                    <a:lnTo>
                      <a:pt x="72" y="0"/>
                    </a:lnTo>
                    <a:lnTo>
                      <a:pt x="72" y="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a:p>
            </p:txBody>
          </p:sp>
          <p:sp>
            <p:nvSpPr>
              <p:cNvPr id="10281" name="Freeform 41"/>
              <p:cNvSpPr>
                <a:spLocks/>
              </p:cNvSpPr>
              <p:nvPr/>
            </p:nvSpPr>
            <p:spPr bwMode="hidden">
              <a:xfrm>
                <a:off x="4505" y="4073"/>
                <a:ext cx="705" cy="108"/>
              </a:xfrm>
              <a:custGeom>
                <a:avLst/>
                <a:gdLst/>
                <a:ahLst/>
                <a:cxnLst>
                  <a:cxn ang="0">
                    <a:pos x="299" y="90"/>
                  </a:cxn>
                  <a:cxn ang="0">
                    <a:pos x="221" y="90"/>
                  </a:cxn>
                  <a:cxn ang="0">
                    <a:pos x="143" y="78"/>
                  </a:cxn>
                  <a:cxn ang="0">
                    <a:pos x="0" y="48"/>
                  </a:cxn>
                  <a:cxn ang="0">
                    <a:pos x="0" y="66"/>
                  </a:cxn>
                  <a:cxn ang="0">
                    <a:pos x="143" y="96"/>
                  </a:cxn>
                  <a:cxn ang="0">
                    <a:pos x="221" y="108"/>
                  </a:cxn>
                  <a:cxn ang="0">
                    <a:pos x="299" y="108"/>
                  </a:cxn>
                  <a:cxn ang="0">
                    <a:pos x="412" y="102"/>
                  </a:cxn>
                  <a:cxn ang="0">
                    <a:pos x="520" y="84"/>
                  </a:cxn>
                  <a:cxn ang="0">
                    <a:pos x="615" y="60"/>
                  </a:cxn>
                  <a:cxn ang="0">
                    <a:pos x="705" y="24"/>
                  </a:cxn>
                  <a:cxn ang="0">
                    <a:pos x="705" y="0"/>
                  </a:cxn>
                  <a:cxn ang="0">
                    <a:pos x="615" y="42"/>
                  </a:cxn>
                  <a:cxn ang="0">
                    <a:pos x="520" y="66"/>
                  </a:cxn>
                  <a:cxn ang="0">
                    <a:pos x="412" y="84"/>
                  </a:cxn>
                  <a:cxn ang="0">
                    <a:pos x="299" y="90"/>
                  </a:cxn>
                  <a:cxn ang="0">
                    <a:pos x="299" y="90"/>
                  </a:cxn>
                </a:cxnLst>
                <a:rect l="0" t="0" r="r" b="b"/>
                <a:pathLst>
                  <a:path w="705" h="108">
                    <a:moveTo>
                      <a:pt x="299" y="90"/>
                    </a:moveTo>
                    <a:lnTo>
                      <a:pt x="221" y="90"/>
                    </a:lnTo>
                    <a:lnTo>
                      <a:pt x="143" y="78"/>
                    </a:lnTo>
                    <a:lnTo>
                      <a:pt x="0" y="48"/>
                    </a:lnTo>
                    <a:lnTo>
                      <a:pt x="0" y="66"/>
                    </a:lnTo>
                    <a:lnTo>
                      <a:pt x="143" y="96"/>
                    </a:lnTo>
                    <a:lnTo>
                      <a:pt x="221" y="108"/>
                    </a:lnTo>
                    <a:lnTo>
                      <a:pt x="299" y="108"/>
                    </a:lnTo>
                    <a:lnTo>
                      <a:pt x="412" y="102"/>
                    </a:lnTo>
                    <a:lnTo>
                      <a:pt x="520" y="84"/>
                    </a:lnTo>
                    <a:lnTo>
                      <a:pt x="615" y="60"/>
                    </a:lnTo>
                    <a:lnTo>
                      <a:pt x="705" y="24"/>
                    </a:lnTo>
                    <a:lnTo>
                      <a:pt x="705" y="0"/>
                    </a:lnTo>
                    <a:lnTo>
                      <a:pt x="615" y="42"/>
                    </a:lnTo>
                    <a:lnTo>
                      <a:pt x="520" y="66"/>
                    </a:lnTo>
                    <a:lnTo>
                      <a:pt x="412" y="84"/>
                    </a:lnTo>
                    <a:lnTo>
                      <a:pt x="299" y="90"/>
                    </a:lnTo>
                    <a:lnTo>
                      <a:pt x="29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a:p>
            </p:txBody>
          </p:sp>
          <p:sp>
            <p:nvSpPr>
              <p:cNvPr id="10282" name="Freeform 42"/>
              <p:cNvSpPr>
                <a:spLocks/>
              </p:cNvSpPr>
              <p:nvPr/>
            </p:nvSpPr>
            <p:spPr bwMode="hidden">
              <a:xfrm>
                <a:off x="5336" y="3654"/>
                <a:ext cx="143" cy="341"/>
              </a:xfrm>
              <a:custGeom>
                <a:avLst/>
                <a:gdLst/>
                <a:ahLst/>
                <a:cxnLst>
                  <a:cxn ang="0">
                    <a:pos x="119" y="114"/>
                  </a:cxn>
                  <a:cxn ang="0">
                    <a:pos x="113" y="173"/>
                  </a:cxn>
                  <a:cxn ang="0">
                    <a:pos x="89" y="239"/>
                  </a:cxn>
                  <a:cxn ang="0">
                    <a:pos x="47" y="293"/>
                  </a:cxn>
                  <a:cxn ang="0">
                    <a:pos x="0" y="341"/>
                  </a:cxn>
                  <a:cxn ang="0">
                    <a:pos x="29" y="341"/>
                  </a:cxn>
                  <a:cxn ang="0">
                    <a:pos x="77" y="287"/>
                  </a:cxn>
                  <a:cxn ang="0">
                    <a:pos x="113" y="233"/>
                  </a:cxn>
                  <a:cxn ang="0">
                    <a:pos x="137" y="173"/>
                  </a:cxn>
                  <a:cxn ang="0">
                    <a:pos x="143" y="114"/>
                  </a:cxn>
                  <a:cxn ang="0">
                    <a:pos x="137" y="60"/>
                  </a:cxn>
                  <a:cxn ang="0">
                    <a:pos x="119" y="0"/>
                  </a:cxn>
                  <a:cxn ang="0">
                    <a:pos x="89" y="0"/>
                  </a:cxn>
                  <a:cxn ang="0">
                    <a:pos x="113" y="60"/>
                  </a:cxn>
                  <a:cxn ang="0">
                    <a:pos x="119" y="114"/>
                  </a:cxn>
                  <a:cxn ang="0">
                    <a:pos x="119" y="114"/>
                  </a:cxn>
                </a:cxnLst>
                <a:rect l="0" t="0" r="r" b="b"/>
                <a:pathLst>
                  <a:path w="143" h="341">
                    <a:moveTo>
                      <a:pt x="119" y="114"/>
                    </a:moveTo>
                    <a:lnTo>
                      <a:pt x="113" y="173"/>
                    </a:lnTo>
                    <a:lnTo>
                      <a:pt x="89" y="239"/>
                    </a:lnTo>
                    <a:lnTo>
                      <a:pt x="47" y="293"/>
                    </a:lnTo>
                    <a:lnTo>
                      <a:pt x="0" y="341"/>
                    </a:lnTo>
                    <a:lnTo>
                      <a:pt x="29" y="341"/>
                    </a:lnTo>
                    <a:lnTo>
                      <a:pt x="77" y="287"/>
                    </a:lnTo>
                    <a:lnTo>
                      <a:pt x="113" y="233"/>
                    </a:lnTo>
                    <a:lnTo>
                      <a:pt x="137" y="173"/>
                    </a:lnTo>
                    <a:lnTo>
                      <a:pt x="143" y="114"/>
                    </a:lnTo>
                    <a:lnTo>
                      <a:pt x="137" y="60"/>
                    </a:lnTo>
                    <a:lnTo>
                      <a:pt x="119" y="0"/>
                    </a:lnTo>
                    <a:lnTo>
                      <a:pt x="89" y="0"/>
                    </a:lnTo>
                    <a:lnTo>
                      <a:pt x="113" y="60"/>
                    </a:lnTo>
                    <a:lnTo>
                      <a:pt x="119" y="114"/>
                    </a:lnTo>
                    <a:lnTo>
                      <a:pt x="119" y="114"/>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a:p>
            </p:txBody>
          </p:sp>
          <p:sp>
            <p:nvSpPr>
              <p:cNvPr id="10283" name="Freeform 43"/>
              <p:cNvSpPr>
                <a:spLocks/>
              </p:cNvSpPr>
              <p:nvPr/>
            </p:nvSpPr>
            <p:spPr bwMode="hidden">
              <a:xfrm>
                <a:off x="5061" y="3624"/>
                <a:ext cx="83" cy="90"/>
              </a:xfrm>
              <a:custGeom>
                <a:avLst/>
                <a:gdLst/>
                <a:ahLst/>
                <a:cxnLst>
                  <a:cxn ang="0">
                    <a:pos x="59" y="90"/>
                  </a:cxn>
                  <a:cxn ang="0">
                    <a:pos x="83" y="84"/>
                  </a:cxn>
                  <a:cxn ang="0">
                    <a:pos x="71" y="60"/>
                  </a:cxn>
                  <a:cxn ang="0">
                    <a:pos x="53" y="42"/>
                  </a:cxn>
                  <a:cxn ang="0">
                    <a:pos x="6" y="0"/>
                  </a:cxn>
                  <a:cxn ang="0">
                    <a:pos x="0" y="18"/>
                  </a:cxn>
                  <a:cxn ang="0">
                    <a:pos x="35" y="48"/>
                  </a:cxn>
                  <a:cxn ang="0">
                    <a:pos x="59" y="90"/>
                  </a:cxn>
                  <a:cxn ang="0">
                    <a:pos x="59" y="90"/>
                  </a:cxn>
                </a:cxnLst>
                <a:rect l="0" t="0" r="r" b="b"/>
                <a:pathLst>
                  <a:path w="83" h="90">
                    <a:moveTo>
                      <a:pt x="59" y="90"/>
                    </a:moveTo>
                    <a:lnTo>
                      <a:pt x="83" y="84"/>
                    </a:lnTo>
                    <a:lnTo>
                      <a:pt x="71" y="60"/>
                    </a:lnTo>
                    <a:lnTo>
                      <a:pt x="53" y="42"/>
                    </a:lnTo>
                    <a:lnTo>
                      <a:pt x="6" y="0"/>
                    </a:lnTo>
                    <a:lnTo>
                      <a:pt x="0" y="18"/>
                    </a:lnTo>
                    <a:lnTo>
                      <a:pt x="35" y="48"/>
                    </a:lnTo>
                    <a:lnTo>
                      <a:pt x="59" y="90"/>
                    </a:lnTo>
                    <a:lnTo>
                      <a:pt x="59" y="90"/>
                    </a:lnTo>
                    <a:close/>
                  </a:path>
                </a:pathLst>
              </a:custGeom>
              <a:gradFill rotWithShape="0">
                <a:gsLst>
                  <a:gs pos="0">
                    <a:schemeClr val="accent2"/>
                  </a:gs>
                  <a:gs pos="100000">
                    <a:schemeClr val="accent2">
                      <a:gamma/>
                      <a:shade val="94118"/>
                      <a:invGamma/>
                    </a:schemeClr>
                  </a:gs>
                </a:gsLst>
                <a:lin ang="5400000" scaled="1"/>
              </a:gradFill>
              <a:ln w="9525">
                <a:noFill/>
                <a:round/>
                <a:headEnd/>
                <a:tailEnd/>
              </a:ln>
            </p:spPr>
            <p:txBody>
              <a:bodyPr/>
              <a:lstStyle/>
              <a:p>
                <a:pPr>
                  <a:defRPr/>
                </a:pPr>
                <a:endParaRPr lang="es-ES"/>
              </a:p>
            </p:txBody>
          </p:sp>
          <p:sp>
            <p:nvSpPr>
              <p:cNvPr id="10284" name="Freeform 44"/>
              <p:cNvSpPr>
                <a:spLocks/>
              </p:cNvSpPr>
              <p:nvPr/>
            </p:nvSpPr>
            <p:spPr bwMode="hidden">
              <a:xfrm>
                <a:off x="4445" y="3552"/>
                <a:ext cx="717" cy="431"/>
              </a:xfrm>
              <a:custGeom>
                <a:avLst/>
                <a:gdLst/>
                <a:ahLst/>
                <a:cxnLst>
                  <a:cxn ang="0">
                    <a:pos x="693" y="216"/>
                  </a:cxn>
                  <a:cxn ang="0">
                    <a:pos x="687" y="257"/>
                  </a:cxn>
                  <a:cxn ang="0">
                    <a:pos x="669" y="293"/>
                  </a:cxn>
                  <a:cxn ang="0">
                    <a:pos x="633" y="329"/>
                  </a:cxn>
                  <a:cxn ang="0">
                    <a:pos x="598" y="359"/>
                  </a:cxn>
                  <a:cxn ang="0">
                    <a:pos x="544" y="383"/>
                  </a:cxn>
                  <a:cxn ang="0">
                    <a:pos x="490" y="401"/>
                  </a:cxn>
                  <a:cxn ang="0">
                    <a:pos x="424" y="413"/>
                  </a:cxn>
                  <a:cxn ang="0">
                    <a:pos x="359" y="419"/>
                  </a:cxn>
                  <a:cxn ang="0">
                    <a:pos x="293" y="413"/>
                  </a:cxn>
                  <a:cxn ang="0">
                    <a:pos x="227" y="401"/>
                  </a:cxn>
                  <a:cxn ang="0">
                    <a:pos x="173" y="383"/>
                  </a:cxn>
                  <a:cxn ang="0">
                    <a:pos x="119" y="359"/>
                  </a:cxn>
                  <a:cxn ang="0">
                    <a:pos x="84" y="329"/>
                  </a:cxn>
                  <a:cxn ang="0">
                    <a:pos x="48" y="293"/>
                  </a:cxn>
                  <a:cxn ang="0">
                    <a:pos x="30" y="257"/>
                  </a:cxn>
                  <a:cxn ang="0">
                    <a:pos x="24" y="216"/>
                  </a:cxn>
                  <a:cxn ang="0">
                    <a:pos x="30" y="174"/>
                  </a:cxn>
                  <a:cxn ang="0">
                    <a:pos x="48" y="138"/>
                  </a:cxn>
                  <a:cxn ang="0">
                    <a:pos x="84" y="102"/>
                  </a:cxn>
                  <a:cxn ang="0">
                    <a:pos x="119" y="72"/>
                  </a:cxn>
                  <a:cxn ang="0">
                    <a:pos x="173" y="48"/>
                  </a:cxn>
                  <a:cxn ang="0">
                    <a:pos x="227" y="30"/>
                  </a:cxn>
                  <a:cxn ang="0">
                    <a:pos x="293" y="18"/>
                  </a:cxn>
                  <a:cxn ang="0">
                    <a:pos x="359" y="12"/>
                  </a:cxn>
                  <a:cxn ang="0">
                    <a:pos x="418" y="18"/>
                  </a:cxn>
                  <a:cxn ang="0">
                    <a:pos x="478" y="30"/>
                  </a:cxn>
                  <a:cxn ang="0">
                    <a:pos x="532" y="48"/>
                  </a:cxn>
                  <a:cxn ang="0">
                    <a:pos x="580" y="66"/>
                  </a:cxn>
                  <a:cxn ang="0">
                    <a:pos x="586" y="48"/>
                  </a:cxn>
                  <a:cxn ang="0">
                    <a:pos x="478" y="12"/>
                  </a:cxn>
                  <a:cxn ang="0">
                    <a:pos x="418" y="6"/>
                  </a:cxn>
                  <a:cxn ang="0">
                    <a:pos x="359" y="0"/>
                  </a:cxn>
                  <a:cxn ang="0">
                    <a:pos x="287" y="6"/>
                  </a:cxn>
                  <a:cxn ang="0">
                    <a:pos x="221" y="18"/>
                  </a:cxn>
                  <a:cxn ang="0">
                    <a:pos x="161" y="36"/>
                  </a:cxn>
                  <a:cxn ang="0">
                    <a:pos x="107" y="66"/>
                  </a:cxn>
                  <a:cxn ang="0">
                    <a:pos x="60" y="96"/>
                  </a:cxn>
                  <a:cxn ang="0">
                    <a:pos x="30" y="132"/>
                  </a:cxn>
                  <a:cxn ang="0">
                    <a:pos x="6" y="174"/>
                  </a:cxn>
                  <a:cxn ang="0">
                    <a:pos x="0" y="216"/>
                  </a:cxn>
                  <a:cxn ang="0">
                    <a:pos x="6" y="257"/>
                  </a:cxn>
                  <a:cxn ang="0">
                    <a:pos x="30" y="299"/>
                  </a:cxn>
                  <a:cxn ang="0">
                    <a:pos x="60" y="335"/>
                  </a:cxn>
                  <a:cxn ang="0">
                    <a:pos x="107" y="371"/>
                  </a:cxn>
                  <a:cxn ang="0">
                    <a:pos x="161" y="395"/>
                  </a:cxn>
                  <a:cxn ang="0">
                    <a:pos x="221" y="413"/>
                  </a:cxn>
                  <a:cxn ang="0">
                    <a:pos x="287" y="425"/>
                  </a:cxn>
                  <a:cxn ang="0">
                    <a:pos x="359" y="431"/>
                  </a:cxn>
                  <a:cxn ang="0">
                    <a:pos x="430" y="425"/>
                  </a:cxn>
                  <a:cxn ang="0">
                    <a:pos x="496" y="413"/>
                  </a:cxn>
                  <a:cxn ang="0">
                    <a:pos x="562" y="395"/>
                  </a:cxn>
                  <a:cxn ang="0">
                    <a:pos x="610" y="371"/>
                  </a:cxn>
                  <a:cxn ang="0">
                    <a:pos x="657" y="335"/>
                  </a:cxn>
                  <a:cxn ang="0">
                    <a:pos x="687" y="299"/>
                  </a:cxn>
                  <a:cxn ang="0">
                    <a:pos x="711" y="257"/>
                  </a:cxn>
                  <a:cxn ang="0">
                    <a:pos x="717" y="216"/>
                  </a:cxn>
                  <a:cxn ang="0">
                    <a:pos x="717" y="204"/>
                  </a:cxn>
                  <a:cxn ang="0">
                    <a:pos x="711" y="192"/>
                  </a:cxn>
                  <a:cxn ang="0">
                    <a:pos x="687" y="198"/>
                  </a:cxn>
                  <a:cxn ang="0">
                    <a:pos x="693" y="210"/>
                  </a:cxn>
                  <a:cxn ang="0">
                    <a:pos x="693" y="216"/>
                  </a:cxn>
                  <a:cxn ang="0">
                    <a:pos x="693" y="216"/>
                  </a:cxn>
                </a:cxnLst>
                <a:rect l="0" t="0" r="r" b="b"/>
                <a:pathLst>
                  <a:path w="717" h="431">
                    <a:moveTo>
                      <a:pt x="693" y="216"/>
                    </a:moveTo>
                    <a:lnTo>
                      <a:pt x="687" y="257"/>
                    </a:lnTo>
                    <a:lnTo>
                      <a:pt x="669" y="293"/>
                    </a:lnTo>
                    <a:lnTo>
                      <a:pt x="633" y="329"/>
                    </a:lnTo>
                    <a:lnTo>
                      <a:pt x="598" y="359"/>
                    </a:lnTo>
                    <a:lnTo>
                      <a:pt x="544" y="383"/>
                    </a:lnTo>
                    <a:lnTo>
                      <a:pt x="490" y="401"/>
                    </a:lnTo>
                    <a:lnTo>
                      <a:pt x="424" y="413"/>
                    </a:lnTo>
                    <a:lnTo>
                      <a:pt x="359" y="419"/>
                    </a:lnTo>
                    <a:lnTo>
                      <a:pt x="293" y="413"/>
                    </a:lnTo>
                    <a:lnTo>
                      <a:pt x="227" y="401"/>
                    </a:lnTo>
                    <a:lnTo>
                      <a:pt x="173" y="383"/>
                    </a:lnTo>
                    <a:lnTo>
                      <a:pt x="119" y="359"/>
                    </a:lnTo>
                    <a:lnTo>
                      <a:pt x="84" y="329"/>
                    </a:lnTo>
                    <a:lnTo>
                      <a:pt x="48" y="293"/>
                    </a:lnTo>
                    <a:lnTo>
                      <a:pt x="30" y="257"/>
                    </a:lnTo>
                    <a:lnTo>
                      <a:pt x="24" y="216"/>
                    </a:lnTo>
                    <a:lnTo>
                      <a:pt x="30" y="174"/>
                    </a:lnTo>
                    <a:lnTo>
                      <a:pt x="48" y="138"/>
                    </a:lnTo>
                    <a:lnTo>
                      <a:pt x="84" y="102"/>
                    </a:lnTo>
                    <a:lnTo>
                      <a:pt x="119" y="72"/>
                    </a:lnTo>
                    <a:lnTo>
                      <a:pt x="173" y="48"/>
                    </a:lnTo>
                    <a:lnTo>
                      <a:pt x="227" y="30"/>
                    </a:lnTo>
                    <a:lnTo>
                      <a:pt x="293" y="18"/>
                    </a:lnTo>
                    <a:lnTo>
                      <a:pt x="359" y="12"/>
                    </a:lnTo>
                    <a:lnTo>
                      <a:pt x="418" y="18"/>
                    </a:lnTo>
                    <a:lnTo>
                      <a:pt x="478" y="30"/>
                    </a:lnTo>
                    <a:lnTo>
                      <a:pt x="532" y="48"/>
                    </a:lnTo>
                    <a:lnTo>
                      <a:pt x="580" y="66"/>
                    </a:lnTo>
                    <a:lnTo>
                      <a:pt x="586" y="48"/>
                    </a:lnTo>
                    <a:lnTo>
                      <a:pt x="478" y="12"/>
                    </a:lnTo>
                    <a:lnTo>
                      <a:pt x="418" y="6"/>
                    </a:lnTo>
                    <a:lnTo>
                      <a:pt x="359" y="0"/>
                    </a:lnTo>
                    <a:lnTo>
                      <a:pt x="287" y="6"/>
                    </a:lnTo>
                    <a:lnTo>
                      <a:pt x="221" y="18"/>
                    </a:lnTo>
                    <a:lnTo>
                      <a:pt x="161" y="36"/>
                    </a:lnTo>
                    <a:lnTo>
                      <a:pt x="107" y="66"/>
                    </a:lnTo>
                    <a:lnTo>
                      <a:pt x="60" y="96"/>
                    </a:lnTo>
                    <a:lnTo>
                      <a:pt x="30" y="132"/>
                    </a:lnTo>
                    <a:lnTo>
                      <a:pt x="6" y="174"/>
                    </a:lnTo>
                    <a:lnTo>
                      <a:pt x="0" y="216"/>
                    </a:lnTo>
                    <a:lnTo>
                      <a:pt x="6" y="257"/>
                    </a:lnTo>
                    <a:lnTo>
                      <a:pt x="30" y="299"/>
                    </a:lnTo>
                    <a:lnTo>
                      <a:pt x="60" y="335"/>
                    </a:lnTo>
                    <a:lnTo>
                      <a:pt x="107" y="371"/>
                    </a:lnTo>
                    <a:lnTo>
                      <a:pt x="161" y="395"/>
                    </a:lnTo>
                    <a:lnTo>
                      <a:pt x="221" y="413"/>
                    </a:lnTo>
                    <a:lnTo>
                      <a:pt x="287" y="425"/>
                    </a:lnTo>
                    <a:lnTo>
                      <a:pt x="359" y="431"/>
                    </a:lnTo>
                    <a:lnTo>
                      <a:pt x="430" y="425"/>
                    </a:lnTo>
                    <a:lnTo>
                      <a:pt x="496" y="413"/>
                    </a:lnTo>
                    <a:lnTo>
                      <a:pt x="562" y="395"/>
                    </a:lnTo>
                    <a:lnTo>
                      <a:pt x="610" y="371"/>
                    </a:lnTo>
                    <a:lnTo>
                      <a:pt x="657" y="335"/>
                    </a:lnTo>
                    <a:lnTo>
                      <a:pt x="687" y="299"/>
                    </a:lnTo>
                    <a:lnTo>
                      <a:pt x="711" y="257"/>
                    </a:lnTo>
                    <a:lnTo>
                      <a:pt x="717" y="216"/>
                    </a:lnTo>
                    <a:lnTo>
                      <a:pt x="717" y="204"/>
                    </a:lnTo>
                    <a:lnTo>
                      <a:pt x="711" y="192"/>
                    </a:lnTo>
                    <a:lnTo>
                      <a:pt x="687" y="198"/>
                    </a:lnTo>
                    <a:lnTo>
                      <a:pt x="693" y="210"/>
                    </a:lnTo>
                    <a:lnTo>
                      <a:pt x="693" y="216"/>
                    </a:lnTo>
                    <a:lnTo>
                      <a:pt x="693" y="216"/>
                    </a:lnTo>
                    <a:close/>
                  </a:path>
                </a:pathLst>
              </a:custGeom>
              <a:solidFill>
                <a:schemeClr val="accent2"/>
              </a:solidFill>
              <a:ln w="9525">
                <a:noFill/>
                <a:round/>
                <a:headEnd/>
                <a:tailEnd/>
              </a:ln>
            </p:spPr>
            <p:txBody>
              <a:bodyPr/>
              <a:lstStyle/>
              <a:p>
                <a:pPr>
                  <a:defRPr/>
                </a:pPr>
                <a:endParaRPr lang="es-ES"/>
              </a:p>
            </p:txBody>
          </p:sp>
          <p:sp>
            <p:nvSpPr>
              <p:cNvPr id="10285" name="Freeform 45"/>
              <p:cNvSpPr>
                <a:spLocks/>
              </p:cNvSpPr>
              <p:nvPr/>
            </p:nvSpPr>
            <p:spPr bwMode="hidden">
              <a:xfrm>
                <a:off x="4349" y="3510"/>
                <a:ext cx="909" cy="533"/>
              </a:xfrm>
              <a:custGeom>
                <a:avLst/>
                <a:gdLst/>
                <a:ahLst/>
                <a:cxnLst>
                  <a:cxn ang="0">
                    <a:pos x="616" y="0"/>
                  </a:cxn>
                  <a:cxn ang="0">
                    <a:pos x="616" y="18"/>
                  </a:cxn>
                  <a:cxn ang="0">
                    <a:pos x="724" y="60"/>
                  </a:cxn>
                  <a:cxn ang="0">
                    <a:pos x="765" y="84"/>
                  </a:cxn>
                  <a:cxn ang="0">
                    <a:pos x="807" y="114"/>
                  </a:cxn>
                  <a:cxn ang="0">
                    <a:pos x="837" y="144"/>
                  </a:cxn>
                  <a:cxn ang="0">
                    <a:pos x="861" y="180"/>
                  </a:cxn>
                  <a:cxn ang="0">
                    <a:pos x="873" y="216"/>
                  </a:cxn>
                  <a:cxn ang="0">
                    <a:pos x="879" y="258"/>
                  </a:cxn>
                  <a:cxn ang="0">
                    <a:pos x="873" y="311"/>
                  </a:cxn>
                  <a:cxn ang="0">
                    <a:pos x="843" y="359"/>
                  </a:cxn>
                  <a:cxn ang="0">
                    <a:pos x="807" y="401"/>
                  </a:cxn>
                  <a:cxn ang="0">
                    <a:pos x="753" y="443"/>
                  </a:cxn>
                  <a:cxn ang="0">
                    <a:pos x="694" y="473"/>
                  </a:cxn>
                  <a:cxn ang="0">
                    <a:pos x="622" y="497"/>
                  </a:cxn>
                  <a:cxn ang="0">
                    <a:pos x="538" y="509"/>
                  </a:cxn>
                  <a:cxn ang="0">
                    <a:pos x="455" y="515"/>
                  </a:cxn>
                  <a:cxn ang="0">
                    <a:pos x="371" y="509"/>
                  </a:cxn>
                  <a:cxn ang="0">
                    <a:pos x="287" y="497"/>
                  </a:cxn>
                  <a:cxn ang="0">
                    <a:pos x="215" y="473"/>
                  </a:cxn>
                  <a:cxn ang="0">
                    <a:pos x="156" y="443"/>
                  </a:cxn>
                  <a:cxn ang="0">
                    <a:pos x="102" y="401"/>
                  </a:cxn>
                  <a:cxn ang="0">
                    <a:pos x="66" y="359"/>
                  </a:cxn>
                  <a:cxn ang="0">
                    <a:pos x="36" y="311"/>
                  </a:cxn>
                  <a:cxn ang="0">
                    <a:pos x="30" y="258"/>
                  </a:cxn>
                  <a:cxn ang="0">
                    <a:pos x="36" y="222"/>
                  </a:cxn>
                  <a:cxn ang="0">
                    <a:pos x="48" y="186"/>
                  </a:cxn>
                  <a:cxn ang="0">
                    <a:pos x="66" y="156"/>
                  </a:cxn>
                  <a:cxn ang="0">
                    <a:pos x="90" y="126"/>
                  </a:cxn>
                  <a:cxn ang="0">
                    <a:pos x="66" y="114"/>
                  </a:cxn>
                  <a:cxn ang="0">
                    <a:pos x="36" y="144"/>
                  </a:cxn>
                  <a:cxn ang="0">
                    <a:pos x="18" y="180"/>
                  </a:cxn>
                  <a:cxn ang="0">
                    <a:pos x="6" y="216"/>
                  </a:cxn>
                  <a:cxn ang="0">
                    <a:pos x="0" y="258"/>
                  </a:cxn>
                  <a:cxn ang="0">
                    <a:pos x="12" y="311"/>
                  </a:cxn>
                  <a:cxn ang="0">
                    <a:pos x="36" y="365"/>
                  </a:cxn>
                  <a:cxn ang="0">
                    <a:pos x="78" y="413"/>
                  </a:cxn>
                  <a:cxn ang="0">
                    <a:pos x="132" y="449"/>
                  </a:cxn>
                  <a:cxn ang="0">
                    <a:pos x="203" y="485"/>
                  </a:cxn>
                  <a:cxn ang="0">
                    <a:pos x="275" y="509"/>
                  </a:cxn>
                  <a:cxn ang="0">
                    <a:pos x="365" y="527"/>
                  </a:cxn>
                  <a:cxn ang="0">
                    <a:pos x="455" y="533"/>
                  </a:cxn>
                  <a:cxn ang="0">
                    <a:pos x="544" y="527"/>
                  </a:cxn>
                  <a:cxn ang="0">
                    <a:pos x="634" y="509"/>
                  </a:cxn>
                  <a:cxn ang="0">
                    <a:pos x="712" y="485"/>
                  </a:cxn>
                  <a:cxn ang="0">
                    <a:pos x="777" y="449"/>
                  </a:cxn>
                  <a:cxn ang="0">
                    <a:pos x="831" y="413"/>
                  </a:cxn>
                  <a:cxn ang="0">
                    <a:pos x="873" y="365"/>
                  </a:cxn>
                  <a:cxn ang="0">
                    <a:pos x="897" y="311"/>
                  </a:cxn>
                  <a:cxn ang="0">
                    <a:pos x="909" y="258"/>
                  </a:cxn>
                  <a:cxn ang="0">
                    <a:pos x="903" y="216"/>
                  </a:cxn>
                  <a:cxn ang="0">
                    <a:pos x="885" y="174"/>
                  </a:cxn>
                  <a:cxn ang="0">
                    <a:pos x="861" y="132"/>
                  </a:cxn>
                  <a:cxn ang="0">
                    <a:pos x="825" y="102"/>
                  </a:cxn>
                  <a:cxn ang="0">
                    <a:pos x="783" y="66"/>
                  </a:cxn>
                  <a:cxn ang="0">
                    <a:pos x="735" y="42"/>
                  </a:cxn>
                  <a:cxn ang="0">
                    <a:pos x="616" y="0"/>
                  </a:cxn>
                  <a:cxn ang="0">
                    <a:pos x="616" y="0"/>
                  </a:cxn>
                </a:cxnLst>
                <a:rect l="0" t="0" r="r" b="b"/>
                <a:pathLst>
                  <a:path w="909" h="533">
                    <a:moveTo>
                      <a:pt x="616" y="0"/>
                    </a:moveTo>
                    <a:lnTo>
                      <a:pt x="616" y="18"/>
                    </a:lnTo>
                    <a:lnTo>
                      <a:pt x="724" y="60"/>
                    </a:lnTo>
                    <a:lnTo>
                      <a:pt x="765" y="84"/>
                    </a:lnTo>
                    <a:lnTo>
                      <a:pt x="807" y="114"/>
                    </a:lnTo>
                    <a:lnTo>
                      <a:pt x="837" y="144"/>
                    </a:lnTo>
                    <a:lnTo>
                      <a:pt x="861" y="180"/>
                    </a:lnTo>
                    <a:lnTo>
                      <a:pt x="873" y="216"/>
                    </a:lnTo>
                    <a:lnTo>
                      <a:pt x="879" y="258"/>
                    </a:lnTo>
                    <a:lnTo>
                      <a:pt x="873" y="311"/>
                    </a:lnTo>
                    <a:lnTo>
                      <a:pt x="843" y="359"/>
                    </a:lnTo>
                    <a:lnTo>
                      <a:pt x="807" y="401"/>
                    </a:lnTo>
                    <a:lnTo>
                      <a:pt x="753" y="443"/>
                    </a:lnTo>
                    <a:lnTo>
                      <a:pt x="694" y="473"/>
                    </a:lnTo>
                    <a:lnTo>
                      <a:pt x="622" y="497"/>
                    </a:lnTo>
                    <a:lnTo>
                      <a:pt x="538" y="509"/>
                    </a:lnTo>
                    <a:lnTo>
                      <a:pt x="455" y="515"/>
                    </a:lnTo>
                    <a:lnTo>
                      <a:pt x="371" y="509"/>
                    </a:lnTo>
                    <a:lnTo>
                      <a:pt x="287" y="497"/>
                    </a:lnTo>
                    <a:lnTo>
                      <a:pt x="215" y="473"/>
                    </a:lnTo>
                    <a:lnTo>
                      <a:pt x="156" y="443"/>
                    </a:lnTo>
                    <a:lnTo>
                      <a:pt x="102" y="401"/>
                    </a:lnTo>
                    <a:lnTo>
                      <a:pt x="66" y="359"/>
                    </a:lnTo>
                    <a:lnTo>
                      <a:pt x="36" y="311"/>
                    </a:lnTo>
                    <a:lnTo>
                      <a:pt x="30" y="258"/>
                    </a:lnTo>
                    <a:lnTo>
                      <a:pt x="36" y="222"/>
                    </a:lnTo>
                    <a:lnTo>
                      <a:pt x="48" y="186"/>
                    </a:lnTo>
                    <a:lnTo>
                      <a:pt x="66" y="156"/>
                    </a:lnTo>
                    <a:lnTo>
                      <a:pt x="90" y="126"/>
                    </a:lnTo>
                    <a:lnTo>
                      <a:pt x="66" y="114"/>
                    </a:lnTo>
                    <a:lnTo>
                      <a:pt x="36" y="144"/>
                    </a:lnTo>
                    <a:lnTo>
                      <a:pt x="18" y="180"/>
                    </a:lnTo>
                    <a:lnTo>
                      <a:pt x="6" y="216"/>
                    </a:lnTo>
                    <a:lnTo>
                      <a:pt x="0" y="258"/>
                    </a:lnTo>
                    <a:lnTo>
                      <a:pt x="12" y="311"/>
                    </a:lnTo>
                    <a:lnTo>
                      <a:pt x="36" y="365"/>
                    </a:lnTo>
                    <a:lnTo>
                      <a:pt x="78" y="413"/>
                    </a:lnTo>
                    <a:lnTo>
                      <a:pt x="132" y="449"/>
                    </a:lnTo>
                    <a:lnTo>
                      <a:pt x="203" y="485"/>
                    </a:lnTo>
                    <a:lnTo>
                      <a:pt x="275" y="509"/>
                    </a:lnTo>
                    <a:lnTo>
                      <a:pt x="365" y="527"/>
                    </a:lnTo>
                    <a:lnTo>
                      <a:pt x="455" y="533"/>
                    </a:lnTo>
                    <a:lnTo>
                      <a:pt x="544" y="527"/>
                    </a:lnTo>
                    <a:lnTo>
                      <a:pt x="634" y="509"/>
                    </a:lnTo>
                    <a:lnTo>
                      <a:pt x="712" y="485"/>
                    </a:lnTo>
                    <a:lnTo>
                      <a:pt x="777" y="449"/>
                    </a:lnTo>
                    <a:lnTo>
                      <a:pt x="831" y="413"/>
                    </a:lnTo>
                    <a:lnTo>
                      <a:pt x="873" y="365"/>
                    </a:lnTo>
                    <a:lnTo>
                      <a:pt x="897" y="311"/>
                    </a:lnTo>
                    <a:lnTo>
                      <a:pt x="909" y="258"/>
                    </a:lnTo>
                    <a:lnTo>
                      <a:pt x="903" y="216"/>
                    </a:lnTo>
                    <a:lnTo>
                      <a:pt x="885" y="174"/>
                    </a:lnTo>
                    <a:lnTo>
                      <a:pt x="861" y="132"/>
                    </a:lnTo>
                    <a:lnTo>
                      <a:pt x="825" y="102"/>
                    </a:lnTo>
                    <a:lnTo>
                      <a:pt x="783" y="66"/>
                    </a:lnTo>
                    <a:lnTo>
                      <a:pt x="735" y="42"/>
                    </a:lnTo>
                    <a:lnTo>
                      <a:pt x="616" y="0"/>
                    </a:lnTo>
                    <a:lnTo>
                      <a:pt x="616" y="0"/>
                    </a:lnTo>
                    <a:close/>
                  </a:path>
                </a:pathLst>
              </a:custGeom>
              <a:gradFill rotWithShape="0">
                <a:gsLst>
                  <a:gs pos="0">
                    <a:schemeClr val="accent2">
                      <a:gamma/>
                      <a:tint val="96863"/>
                      <a:invGamma/>
                    </a:schemeClr>
                  </a:gs>
                  <a:gs pos="100000">
                    <a:schemeClr val="accent2"/>
                  </a:gs>
                </a:gsLst>
                <a:lin ang="0" scaled="1"/>
              </a:gradFill>
              <a:ln w="9525">
                <a:noFill/>
                <a:round/>
                <a:headEnd/>
                <a:tailEnd/>
              </a:ln>
            </p:spPr>
            <p:txBody>
              <a:bodyPr/>
              <a:lstStyle/>
              <a:p>
                <a:pPr>
                  <a:defRPr/>
                </a:pPr>
                <a:endParaRPr lang="es-ES"/>
              </a:p>
            </p:txBody>
          </p:sp>
          <p:sp>
            <p:nvSpPr>
              <p:cNvPr id="10286" name="Freeform 46"/>
              <p:cNvSpPr>
                <a:spLocks/>
              </p:cNvSpPr>
              <p:nvPr/>
            </p:nvSpPr>
            <p:spPr bwMode="hidden">
              <a:xfrm>
                <a:off x="4564" y="3492"/>
                <a:ext cx="365" cy="66"/>
              </a:xfrm>
              <a:custGeom>
                <a:avLst/>
                <a:gdLst/>
                <a:ahLst/>
                <a:cxnLst>
                  <a:cxn ang="0">
                    <a:pos x="240" y="18"/>
                  </a:cxn>
                  <a:cxn ang="0">
                    <a:pos x="299" y="24"/>
                  </a:cxn>
                  <a:cxn ang="0">
                    <a:pos x="359" y="30"/>
                  </a:cxn>
                  <a:cxn ang="0">
                    <a:pos x="365" y="12"/>
                  </a:cxn>
                  <a:cxn ang="0">
                    <a:pos x="305" y="6"/>
                  </a:cxn>
                  <a:cxn ang="0">
                    <a:pos x="240" y="0"/>
                  </a:cxn>
                  <a:cxn ang="0">
                    <a:pos x="174" y="6"/>
                  </a:cxn>
                  <a:cxn ang="0">
                    <a:pos x="114" y="12"/>
                  </a:cxn>
                  <a:cxn ang="0">
                    <a:pos x="0" y="42"/>
                  </a:cxn>
                  <a:cxn ang="0">
                    <a:pos x="0" y="66"/>
                  </a:cxn>
                  <a:cxn ang="0">
                    <a:pos x="54" y="48"/>
                  </a:cxn>
                  <a:cxn ang="0">
                    <a:pos x="114" y="30"/>
                  </a:cxn>
                  <a:cxn ang="0">
                    <a:pos x="174" y="24"/>
                  </a:cxn>
                  <a:cxn ang="0">
                    <a:pos x="240" y="18"/>
                  </a:cxn>
                  <a:cxn ang="0">
                    <a:pos x="240" y="18"/>
                  </a:cxn>
                </a:cxnLst>
                <a:rect l="0" t="0" r="r" b="b"/>
                <a:pathLst>
                  <a:path w="365" h="66">
                    <a:moveTo>
                      <a:pt x="240" y="18"/>
                    </a:moveTo>
                    <a:lnTo>
                      <a:pt x="299" y="24"/>
                    </a:lnTo>
                    <a:lnTo>
                      <a:pt x="359" y="30"/>
                    </a:lnTo>
                    <a:lnTo>
                      <a:pt x="365" y="12"/>
                    </a:lnTo>
                    <a:lnTo>
                      <a:pt x="305" y="6"/>
                    </a:lnTo>
                    <a:lnTo>
                      <a:pt x="240" y="0"/>
                    </a:lnTo>
                    <a:lnTo>
                      <a:pt x="174" y="6"/>
                    </a:lnTo>
                    <a:lnTo>
                      <a:pt x="114" y="12"/>
                    </a:lnTo>
                    <a:lnTo>
                      <a:pt x="0" y="42"/>
                    </a:lnTo>
                    <a:lnTo>
                      <a:pt x="0" y="66"/>
                    </a:lnTo>
                    <a:lnTo>
                      <a:pt x="54" y="48"/>
                    </a:lnTo>
                    <a:lnTo>
                      <a:pt x="114" y="30"/>
                    </a:lnTo>
                    <a:lnTo>
                      <a:pt x="174" y="24"/>
                    </a:lnTo>
                    <a:lnTo>
                      <a:pt x="240" y="18"/>
                    </a:lnTo>
                    <a:lnTo>
                      <a:pt x="240"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a:p>
            </p:txBody>
          </p:sp>
          <p:sp>
            <p:nvSpPr>
              <p:cNvPr id="10287" name="Freeform 47"/>
              <p:cNvSpPr>
                <a:spLocks/>
              </p:cNvSpPr>
              <p:nvPr/>
            </p:nvSpPr>
            <p:spPr bwMode="hidden">
              <a:xfrm>
                <a:off x="4463" y="3558"/>
                <a:ext cx="66" cy="48"/>
              </a:xfrm>
              <a:custGeom>
                <a:avLst/>
                <a:gdLst/>
                <a:ahLst/>
                <a:cxnLst>
                  <a:cxn ang="0">
                    <a:pos x="66" y="18"/>
                  </a:cxn>
                  <a:cxn ang="0">
                    <a:pos x="48" y="0"/>
                  </a:cxn>
                  <a:cxn ang="0">
                    <a:pos x="24" y="12"/>
                  </a:cxn>
                  <a:cxn ang="0">
                    <a:pos x="0" y="30"/>
                  </a:cxn>
                  <a:cxn ang="0">
                    <a:pos x="12" y="48"/>
                  </a:cxn>
                  <a:cxn ang="0">
                    <a:pos x="42" y="30"/>
                  </a:cxn>
                  <a:cxn ang="0">
                    <a:pos x="66" y="18"/>
                  </a:cxn>
                  <a:cxn ang="0">
                    <a:pos x="66" y="18"/>
                  </a:cxn>
                </a:cxnLst>
                <a:rect l="0" t="0" r="r" b="b"/>
                <a:pathLst>
                  <a:path w="66" h="48">
                    <a:moveTo>
                      <a:pt x="66" y="18"/>
                    </a:moveTo>
                    <a:lnTo>
                      <a:pt x="48" y="0"/>
                    </a:lnTo>
                    <a:lnTo>
                      <a:pt x="24" y="12"/>
                    </a:lnTo>
                    <a:lnTo>
                      <a:pt x="0" y="30"/>
                    </a:lnTo>
                    <a:lnTo>
                      <a:pt x="12" y="48"/>
                    </a:lnTo>
                    <a:lnTo>
                      <a:pt x="42" y="30"/>
                    </a:lnTo>
                    <a:lnTo>
                      <a:pt x="66" y="18"/>
                    </a:lnTo>
                    <a:lnTo>
                      <a:pt x="66" y="18"/>
                    </a:lnTo>
                    <a:close/>
                  </a:path>
                </a:pathLst>
              </a:custGeom>
              <a:gradFill rotWithShape="0">
                <a:gsLst>
                  <a:gs pos="0">
                    <a:schemeClr val="accent2">
                      <a:gamma/>
                      <a:tint val="96863"/>
                      <a:invGamma/>
                    </a:schemeClr>
                  </a:gs>
                  <a:gs pos="100000">
                    <a:schemeClr val="accent2"/>
                  </a:gs>
                </a:gsLst>
                <a:lin ang="5400000" scaled="1"/>
              </a:gradFill>
              <a:ln w="9525">
                <a:noFill/>
                <a:round/>
                <a:headEnd/>
                <a:tailEnd/>
              </a:ln>
            </p:spPr>
            <p:txBody>
              <a:bodyPr/>
              <a:lstStyle/>
              <a:p>
                <a:pPr>
                  <a:defRPr/>
                </a:pPr>
                <a:endParaRPr lang="es-ES"/>
              </a:p>
            </p:txBody>
          </p:sp>
          <p:sp>
            <p:nvSpPr>
              <p:cNvPr id="10288" name="Oval 48"/>
              <p:cNvSpPr>
                <a:spLocks noChangeArrowheads="1"/>
              </p:cNvSpPr>
              <p:nvPr/>
            </p:nvSpPr>
            <p:spPr bwMode="hidden">
              <a:xfrm>
                <a:off x="4546" y="3608"/>
                <a:ext cx="518" cy="319"/>
              </a:xfrm>
              <a:prstGeom prst="ellipse">
                <a:avLst/>
              </a:prstGeom>
              <a:gradFill rotWithShape="0">
                <a:gsLst>
                  <a:gs pos="0">
                    <a:schemeClr val="accent2">
                      <a:gamma/>
                      <a:shade val="94118"/>
                      <a:invGamma/>
                    </a:schemeClr>
                  </a:gs>
                  <a:gs pos="100000">
                    <a:schemeClr val="accent2"/>
                  </a:gs>
                </a:gsLst>
                <a:lin ang="0" scaled="1"/>
              </a:gradFill>
              <a:ln w="9525">
                <a:noFill/>
                <a:round/>
                <a:headEnd/>
                <a:tailEnd/>
              </a:ln>
              <a:effectLst/>
            </p:spPr>
            <p:txBody>
              <a:bodyPr/>
              <a:lstStyle/>
              <a:p>
                <a:pPr>
                  <a:defRPr/>
                </a:pPr>
                <a:endParaRPr lang="es-ES"/>
              </a:p>
            </p:txBody>
          </p:sp>
          <p:sp>
            <p:nvSpPr>
              <p:cNvPr id="10289" name="Oval 49"/>
              <p:cNvSpPr>
                <a:spLocks noChangeArrowheads="1"/>
              </p:cNvSpPr>
              <p:nvPr/>
            </p:nvSpPr>
            <p:spPr bwMode="hidden">
              <a:xfrm>
                <a:off x="4578" y="3630"/>
                <a:ext cx="446" cy="271"/>
              </a:xfrm>
              <a:prstGeom prst="ellipse">
                <a:avLst/>
              </a:prstGeom>
              <a:gradFill rotWithShape="0">
                <a:gsLst>
                  <a:gs pos="0">
                    <a:schemeClr val="accent2">
                      <a:gamma/>
                      <a:tint val="96863"/>
                      <a:invGamma/>
                    </a:schemeClr>
                  </a:gs>
                  <a:gs pos="100000">
                    <a:schemeClr val="accent2"/>
                  </a:gs>
                </a:gsLst>
                <a:lin ang="5400000" scaled="1"/>
              </a:gradFill>
              <a:ln w="9525">
                <a:noFill/>
                <a:round/>
                <a:headEnd/>
                <a:tailEnd/>
              </a:ln>
              <a:effectLst/>
            </p:spPr>
            <p:txBody>
              <a:bodyPr/>
              <a:lstStyle/>
              <a:p>
                <a:pPr>
                  <a:defRPr/>
                </a:pPr>
                <a:endParaRPr lang="es-ES"/>
              </a:p>
            </p:txBody>
          </p:sp>
          <p:sp>
            <p:nvSpPr>
              <p:cNvPr id="10290" name="Oval 50"/>
              <p:cNvSpPr>
                <a:spLocks noChangeArrowheads="1"/>
              </p:cNvSpPr>
              <p:nvPr/>
            </p:nvSpPr>
            <p:spPr bwMode="hidden">
              <a:xfrm>
                <a:off x="4610" y="3650"/>
                <a:ext cx="386" cy="233"/>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a:p>
            </p:txBody>
          </p:sp>
          <p:sp>
            <p:nvSpPr>
              <p:cNvPr id="10291" name="Oval 51"/>
              <p:cNvSpPr>
                <a:spLocks noChangeArrowheads="1"/>
              </p:cNvSpPr>
              <p:nvPr/>
            </p:nvSpPr>
            <p:spPr bwMode="hidden">
              <a:xfrm>
                <a:off x="4654" y="3678"/>
                <a:ext cx="298" cy="177"/>
              </a:xfrm>
              <a:prstGeom prst="ellipse">
                <a:avLst/>
              </a:prstGeom>
              <a:gradFill rotWithShape="0">
                <a:gsLst>
                  <a:gs pos="0">
                    <a:schemeClr val="accent2">
                      <a:gamma/>
                      <a:shade val="94118"/>
                      <a:invGamma/>
                    </a:schemeClr>
                  </a:gs>
                  <a:gs pos="100000">
                    <a:schemeClr val="accent2"/>
                  </a:gs>
                </a:gsLst>
                <a:lin ang="5400000" scaled="1"/>
              </a:gradFill>
              <a:ln w="9525">
                <a:noFill/>
                <a:round/>
                <a:headEnd/>
                <a:tailEnd/>
              </a:ln>
              <a:effectLst/>
            </p:spPr>
            <p:txBody>
              <a:bodyPr/>
              <a:lstStyle/>
              <a:p>
                <a:pPr>
                  <a:defRPr/>
                </a:pPr>
                <a:endParaRPr lang="es-ES"/>
              </a:p>
            </p:txBody>
          </p:sp>
          <p:sp>
            <p:nvSpPr>
              <p:cNvPr id="10292" name="Oval 52"/>
              <p:cNvSpPr>
                <a:spLocks noChangeArrowheads="1"/>
              </p:cNvSpPr>
              <p:nvPr/>
            </p:nvSpPr>
            <p:spPr bwMode="hidden">
              <a:xfrm>
                <a:off x="4690" y="3698"/>
                <a:ext cx="222" cy="139"/>
              </a:xfrm>
              <a:prstGeom prst="ellipse">
                <a:avLst/>
              </a:prstGeom>
              <a:gradFill rotWithShape="0">
                <a:gsLst>
                  <a:gs pos="0">
                    <a:schemeClr val="accent2"/>
                  </a:gs>
                  <a:gs pos="100000">
                    <a:schemeClr val="accent2">
                      <a:gamma/>
                      <a:shade val="94118"/>
                      <a:invGamma/>
                    </a:schemeClr>
                  </a:gs>
                </a:gsLst>
                <a:lin ang="5400000" scaled="1"/>
              </a:gradFill>
              <a:ln w="9525">
                <a:noFill/>
                <a:round/>
                <a:headEnd/>
                <a:tailEnd/>
              </a:ln>
              <a:effectLst/>
            </p:spPr>
            <p:txBody>
              <a:bodyPr/>
              <a:lstStyle/>
              <a:p>
                <a:pPr>
                  <a:defRPr/>
                </a:pPr>
                <a:endParaRPr lang="es-ES"/>
              </a:p>
            </p:txBody>
          </p:sp>
          <p:sp>
            <p:nvSpPr>
              <p:cNvPr id="10293" name="Oval 53"/>
              <p:cNvSpPr>
                <a:spLocks noChangeArrowheads="1"/>
              </p:cNvSpPr>
              <p:nvPr/>
            </p:nvSpPr>
            <p:spPr bwMode="hidden">
              <a:xfrm>
                <a:off x="4738" y="3728"/>
                <a:ext cx="126" cy="81"/>
              </a:xfrm>
              <a:prstGeom prst="ellipse">
                <a:avLst/>
              </a:prstGeom>
              <a:gradFill rotWithShape="0">
                <a:gsLst>
                  <a:gs pos="0">
                    <a:schemeClr val="accent2">
                      <a:gamma/>
                      <a:shade val="96863"/>
                      <a:invGamma/>
                    </a:schemeClr>
                  </a:gs>
                  <a:gs pos="100000">
                    <a:schemeClr val="accent2"/>
                  </a:gs>
                </a:gsLst>
                <a:lin ang="5400000" scaled="1"/>
              </a:gradFill>
              <a:ln w="9525">
                <a:noFill/>
                <a:round/>
                <a:headEnd/>
                <a:tailEnd/>
              </a:ln>
              <a:effectLst/>
            </p:spPr>
            <p:txBody>
              <a:bodyPr/>
              <a:lstStyle/>
              <a:p>
                <a:pPr>
                  <a:defRPr/>
                </a:pPr>
                <a:endParaRPr lang="es-ES"/>
              </a:p>
            </p:txBody>
          </p:sp>
        </p:grpSp>
        <p:grpSp>
          <p:nvGrpSpPr>
            <p:cNvPr id="2061" name="Group 54"/>
            <p:cNvGrpSpPr>
              <a:grpSpLocks/>
            </p:cNvGrpSpPr>
            <p:nvPr userDrawn="1"/>
          </p:nvGrpSpPr>
          <p:grpSpPr bwMode="auto">
            <a:xfrm>
              <a:off x="5280" y="3024"/>
              <a:ext cx="425" cy="258"/>
              <a:chOff x="5280" y="3024"/>
              <a:chExt cx="425" cy="258"/>
            </a:xfrm>
          </p:grpSpPr>
          <p:sp>
            <p:nvSpPr>
              <p:cNvPr id="10295" name="Freeform 55"/>
              <p:cNvSpPr>
                <a:spLocks/>
              </p:cNvSpPr>
              <p:nvPr/>
            </p:nvSpPr>
            <p:spPr bwMode="hidden">
              <a:xfrm>
                <a:off x="5280" y="3186"/>
                <a:ext cx="383" cy="96"/>
              </a:xfrm>
              <a:custGeom>
                <a:avLst/>
                <a:gdLst/>
                <a:ahLst/>
                <a:cxnLst>
                  <a:cxn ang="0">
                    <a:pos x="209" y="96"/>
                  </a:cxn>
                  <a:cxn ang="0">
                    <a:pos x="143" y="90"/>
                  </a:cxn>
                  <a:cxn ang="0">
                    <a:pos x="83" y="66"/>
                  </a:cxn>
                  <a:cxn ang="0">
                    <a:pos x="35" y="36"/>
                  </a:cxn>
                  <a:cxn ang="0">
                    <a:pos x="6" y="0"/>
                  </a:cxn>
                  <a:cxn ang="0">
                    <a:pos x="0" y="6"/>
                  </a:cxn>
                  <a:cxn ang="0">
                    <a:pos x="29" y="42"/>
                  </a:cxn>
                  <a:cxn ang="0">
                    <a:pos x="77" y="72"/>
                  </a:cxn>
                  <a:cxn ang="0">
                    <a:pos x="137" y="90"/>
                  </a:cxn>
                  <a:cxn ang="0">
                    <a:pos x="209" y="96"/>
                  </a:cxn>
                  <a:cxn ang="0">
                    <a:pos x="263" y="90"/>
                  </a:cxn>
                  <a:cxn ang="0">
                    <a:pos x="311" y="84"/>
                  </a:cxn>
                  <a:cxn ang="0">
                    <a:pos x="352" y="66"/>
                  </a:cxn>
                  <a:cxn ang="0">
                    <a:pos x="382" y="42"/>
                  </a:cxn>
                  <a:cxn ang="0">
                    <a:pos x="376" y="42"/>
                  </a:cxn>
                  <a:cxn ang="0">
                    <a:pos x="346" y="66"/>
                  </a:cxn>
                  <a:cxn ang="0">
                    <a:pos x="305" y="78"/>
                  </a:cxn>
                  <a:cxn ang="0">
                    <a:pos x="263" y="90"/>
                  </a:cxn>
                  <a:cxn ang="0">
                    <a:pos x="209" y="96"/>
                  </a:cxn>
                  <a:cxn ang="0">
                    <a:pos x="209" y="96"/>
                  </a:cxn>
                </a:cxnLst>
                <a:rect l="0" t="0" r="r" b="b"/>
                <a:pathLst>
                  <a:path w="382" h="96">
                    <a:moveTo>
                      <a:pt x="209" y="96"/>
                    </a:moveTo>
                    <a:lnTo>
                      <a:pt x="143" y="90"/>
                    </a:lnTo>
                    <a:lnTo>
                      <a:pt x="83" y="66"/>
                    </a:lnTo>
                    <a:lnTo>
                      <a:pt x="35" y="36"/>
                    </a:lnTo>
                    <a:lnTo>
                      <a:pt x="6" y="0"/>
                    </a:lnTo>
                    <a:lnTo>
                      <a:pt x="0" y="6"/>
                    </a:lnTo>
                    <a:lnTo>
                      <a:pt x="29" y="42"/>
                    </a:lnTo>
                    <a:lnTo>
                      <a:pt x="77" y="72"/>
                    </a:lnTo>
                    <a:lnTo>
                      <a:pt x="137" y="90"/>
                    </a:lnTo>
                    <a:lnTo>
                      <a:pt x="209" y="96"/>
                    </a:lnTo>
                    <a:lnTo>
                      <a:pt x="263" y="90"/>
                    </a:lnTo>
                    <a:lnTo>
                      <a:pt x="311" y="84"/>
                    </a:lnTo>
                    <a:lnTo>
                      <a:pt x="352" y="66"/>
                    </a:lnTo>
                    <a:lnTo>
                      <a:pt x="382" y="42"/>
                    </a:lnTo>
                    <a:lnTo>
                      <a:pt x="376" y="42"/>
                    </a:lnTo>
                    <a:lnTo>
                      <a:pt x="346" y="66"/>
                    </a:lnTo>
                    <a:lnTo>
                      <a:pt x="305" y="78"/>
                    </a:lnTo>
                    <a:lnTo>
                      <a:pt x="263" y="90"/>
                    </a:lnTo>
                    <a:lnTo>
                      <a:pt x="209" y="96"/>
                    </a:lnTo>
                    <a:lnTo>
                      <a:pt x="209" y="96"/>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sp>
            <p:nvSpPr>
              <p:cNvPr id="10296" name="Freeform 56"/>
              <p:cNvSpPr>
                <a:spLocks/>
              </p:cNvSpPr>
              <p:nvPr/>
            </p:nvSpPr>
            <p:spPr bwMode="hidden">
              <a:xfrm>
                <a:off x="5315" y="3024"/>
                <a:ext cx="258" cy="54"/>
              </a:xfrm>
              <a:custGeom>
                <a:avLst/>
                <a:gdLst/>
                <a:ahLst/>
                <a:cxnLst>
                  <a:cxn ang="0">
                    <a:pos x="174" y="0"/>
                  </a:cxn>
                  <a:cxn ang="0">
                    <a:pos x="216" y="6"/>
                  </a:cxn>
                  <a:cxn ang="0">
                    <a:pos x="258" y="12"/>
                  </a:cxn>
                  <a:cxn ang="0">
                    <a:pos x="252" y="6"/>
                  </a:cxn>
                  <a:cxn ang="0">
                    <a:pos x="216" y="0"/>
                  </a:cxn>
                  <a:cxn ang="0">
                    <a:pos x="174" y="0"/>
                  </a:cxn>
                  <a:cxn ang="0">
                    <a:pos x="120" y="6"/>
                  </a:cxn>
                  <a:cxn ang="0">
                    <a:pos x="78" y="12"/>
                  </a:cxn>
                  <a:cxn ang="0">
                    <a:pos x="36" y="30"/>
                  </a:cxn>
                  <a:cxn ang="0">
                    <a:pos x="0" y="48"/>
                  </a:cxn>
                  <a:cxn ang="0">
                    <a:pos x="6" y="54"/>
                  </a:cxn>
                  <a:cxn ang="0">
                    <a:pos x="36" y="36"/>
                  </a:cxn>
                  <a:cxn ang="0">
                    <a:pos x="78" y="18"/>
                  </a:cxn>
                  <a:cxn ang="0">
                    <a:pos x="120" y="6"/>
                  </a:cxn>
                  <a:cxn ang="0">
                    <a:pos x="174" y="0"/>
                  </a:cxn>
                  <a:cxn ang="0">
                    <a:pos x="174" y="0"/>
                  </a:cxn>
                </a:cxnLst>
                <a:rect l="0" t="0" r="r" b="b"/>
                <a:pathLst>
                  <a:path w="258" h="54">
                    <a:moveTo>
                      <a:pt x="174" y="0"/>
                    </a:moveTo>
                    <a:lnTo>
                      <a:pt x="216" y="6"/>
                    </a:lnTo>
                    <a:lnTo>
                      <a:pt x="258" y="12"/>
                    </a:lnTo>
                    <a:lnTo>
                      <a:pt x="252" y="6"/>
                    </a:lnTo>
                    <a:lnTo>
                      <a:pt x="216" y="0"/>
                    </a:lnTo>
                    <a:lnTo>
                      <a:pt x="174" y="0"/>
                    </a:lnTo>
                    <a:lnTo>
                      <a:pt x="120" y="6"/>
                    </a:lnTo>
                    <a:lnTo>
                      <a:pt x="78" y="12"/>
                    </a:lnTo>
                    <a:lnTo>
                      <a:pt x="36" y="30"/>
                    </a:lnTo>
                    <a:lnTo>
                      <a:pt x="0" y="48"/>
                    </a:lnTo>
                    <a:lnTo>
                      <a:pt x="6" y="54"/>
                    </a:lnTo>
                    <a:lnTo>
                      <a:pt x="36" y="36"/>
                    </a:lnTo>
                    <a:lnTo>
                      <a:pt x="78" y="18"/>
                    </a:lnTo>
                    <a:lnTo>
                      <a:pt x="120" y="6"/>
                    </a:lnTo>
                    <a:lnTo>
                      <a:pt x="174" y="0"/>
                    </a:lnTo>
                    <a:lnTo>
                      <a:pt x="174" y="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sp>
            <p:nvSpPr>
              <p:cNvPr id="10297" name="Freeform 57"/>
              <p:cNvSpPr>
                <a:spLocks/>
              </p:cNvSpPr>
              <p:nvPr/>
            </p:nvSpPr>
            <p:spPr bwMode="hidden">
              <a:xfrm>
                <a:off x="5645" y="3066"/>
                <a:ext cx="60" cy="156"/>
              </a:xfrm>
              <a:custGeom>
                <a:avLst/>
                <a:gdLst/>
                <a:ahLst/>
                <a:cxnLst>
                  <a:cxn ang="0">
                    <a:pos x="54" y="90"/>
                  </a:cxn>
                  <a:cxn ang="0">
                    <a:pos x="48" y="126"/>
                  </a:cxn>
                  <a:cxn ang="0">
                    <a:pos x="24" y="156"/>
                  </a:cxn>
                  <a:cxn ang="0">
                    <a:pos x="30" y="156"/>
                  </a:cxn>
                  <a:cxn ang="0">
                    <a:pos x="54" y="126"/>
                  </a:cxn>
                  <a:cxn ang="0">
                    <a:pos x="60" y="90"/>
                  </a:cxn>
                  <a:cxn ang="0">
                    <a:pos x="54" y="66"/>
                  </a:cxn>
                  <a:cxn ang="0">
                    <a:pos x="48" y="42"/>
                  </a:cxn>
                  <a:cxn ang="0">
                    <a:pos x="30" y="18"/>
                  </a:cxn>
                  <a:cxn ang="0">
                    <a:pos x="6" y="0"/>
                  </a:cxn>
                  <a:cxn ang="0">
                    <a:pos x="0" y="6"/>
                  </a:cxn>
                  <a:cxn ang="0">
                    <a:pos x="24" y="24"/>
                  </a:cxn>
                  <a:cxn ang="0">
                    <a:pos x="42" y="42"/>
                  </a:cxn>
                  <a:cxn ang="0">
                    <a:pos x="48" y="66"/>
                  </a:cxn>
                  <a:cxn ang="0">
                    <a:pos x="54" y="90"/>
                  </a:cxn>
                  <a:cxn ang="0">
                    <a:pos x="54" y="90"/>
                  </a:cxn>
                </a:cxnLst>
                <a:rect l="0" t="0" r="r" b="b"/>
                <a:pathLst>
                  <a:path w="60" h="156">
                    <a:moveTo>
                      <a:pt x="54" y="90"/>
                    </a:moveTo>
                    <a:lnTo>
                      <a:pt x="48" y="126"/>
                    </a:lnTo>
                    <a:lnTo>
                      <a:pt x="24" y="156"/>
                    </a:lnTo>
                    <a:lnTo>
                      <a:pt x="30" y="156"/>
                    </a:lnTo>
                    <a:lnTo>
                      <a:pt x="54" y="126"/>
                    </a:lnTo>
                    <a:lnTo>
                      <a:pt x="60" y="90"/>
                    </a:lnTo>
                    <a:lnTo>
                      <a:pt x="54" y="66"/>
                    </a:lnTo>
                    <a:lnTo>
                      <a:pt x="48" y="42"/>
                    </a:lnTo>
                    <a:lnTo>
                      <a:pt x="30" y="18"/>
                    </a:lnTo>
                    <a:lnTo>
                      <a:pt x="6" y="0"/>
                    </a:lnTo>
                    <a:lnTo>
                      <a:pt x="0" y="6"/>
                    </a:lnTo>
                    <a:lnTo>
                      <a:pt x="24" y="24"/>
                    </a:lnTo>
                    <a:lnTo>
                      <a:pt x="42" y="42"/>
                    </a:lnTo>
                    <a:lnTo>
                      <a:pt x="48" y="66"/>
                    </a:lnTo>
                    <a:lnTo>
                      <a:pt x="54" y="90"/>
                    </a:lnTo>
                    <a:lnTo>
                      <a:pt x="54" y="9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sp>
            <p:nvSpPr>
              <p:cNvPr id="10298" name="Freeform 58"/>
              <p:cNvSpPr>
                <a:spLocks/>
              </p:cNvSpPr>
              <p:nvPr/>
            </p:nvSpPr>
            <p:spPr bwMode="hidden">
              <a:xfrm>
                <a:off x="5375" y="3246"/>
                <a:ext cx="192" cy="18"/>
              </a:xfrm>
              <a:custGeom>
                <a:avLst/>
                <a:gdLst/>
                <a:ahLst/>
                <a:cxnLst>
                  <a:cxn ang="0">
                    <a:pos x="114" y="12"/>
                  </a:cxn>
                  <a:cxn ang="0">
                    <a:pos x="72" y="6"/>
                  </a:cxn>
                  <a:cxn ang="0">
                    <a:pos x="30" y="0"/>
                  </a:cxn>
                  <a:cxn ang="0">
                    <a:pos x="0" y="0"/>
                  </a:cxn>
                  <a:cxn ang="0">
                    <a:pos x="54" y="12"/>
                  </a:cxn>
                  <a:cxn ang="0">
                    <a:pos x="114" y="18"/>
                  </a:cxn>
                  <a:cxn ang="0">
                    <a:pos x="156" y="18"/>
                  </a:cxn>
                  <a:cxn ang="0">
                    <a:pos x="192" y="12"/>
                  </a:cxn>
                  <a:cxn ang="0">
                    <a:pos x="186" y="0"/>
                  </a:cxn>
                  <a:cxn ang="0">
                    <a:pos x="150" y="6"/>
                  </a:cxn>
                  <a:cxn ang="0">
                    <a:pos x="114" y="12"/>
                  </a:cxn>
                  <a:cxn ang="0">
                    <a:pos x="114" y="12"/>
                  </a:cxn>
                </a:cxnLst>
                <a:rect l="0" t="0" r="r" b="b"/>
                <a:pathLst>
                  <a:path w="192" h="18">
                    <a:moveTo>
                      <a:pt x="114" y="12"/>
                    </a:moveTo>
                    <a:lnTo>
                      <a:pt x="72" y="6"/>
                    </a:lnTo>
                    <a:lnTo>
                      <a:pt x="30" y="0"/>
                    </a:lnTo>
                    <a:lnTo>
                      <a:pt x="0" y="0"/>
                    </a:lnTo>
                    <a:lnTo>
                      <a:pt x="54" y="12"/>
                    </a:lnTo>
                    <a:lnTo>
                      <a:pt x="114" y="18"/>
                    </a:lnTo>
                    <a:lnTo>
                      <a:pt x="156" y="18"/>
                    </a:lnTo>
                    <a:lnTo>
                      <a:pt x="192" y="12"/>
                    </a:lnTo>
                    <a:lnTo>
                      <a:pt x="186" y="0"/>
                    </a:lnTo>
                    <a:lnTo>
                      <a:pt x="150" y="6"/>
                    </a:lnTo>
                    <a:lnTo>
                      <a:pt x="114" y="12"/>
                    </a:lnTo>
                    <a:lnTo>
                      <a:pt x="114" y="12"/>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sp>
            <p:nvSpPr>
              <p:cNvPr id="10299" name="Freeform 59"/>
              <p:cNvSpPr>
                <a:spLocks/>
              </p:cNvSpPr>
              <p:nvPr/>
            </p:nvSpPr>
            <p:spPr bwMode="hidden">
              <a:xfrm>
                <a:off x="5304" y="3042"/>
                <a:ext cx="161" cy="186"/>
              </a:xfrm>
              <a:custGeom>
                <a:avLst/>
                <a:gdLst/>
                <a:ahLst/>
                <a:cxnLst>
                  <a:cxn ang="0">
                    <a:pos x="11" y="114"/>
                  </a:cxn>
                  <a:cxn ang="0">
                    <a:pos x="17" y="96"/>
                  </a:cxn>
                  <a:cxn ang="0">
                    <a:pos x="23" y="78"/>
                  </a:cxn>
                  <a:cxn ang="0">
                    <a:pos x="53" y="42"/>
                  </a:cxn>
                  <a:cxn ang="0">
                    <a:pos x="101" y="18"/>
                  </a:cxn>
                  <a:cxn ang="0">
                    <a:pos x="155" y="6"/>
                  </a:cxn>
                  <a:cxn ang="0">
                    <a:pos x="161" y="0"/>
                  </a:cxn>
                  <a:cxn ang="0">
                    <a:pos x="95" y="12"/>
                  </a:cxn>
                  <a:cxn ang="0">
                    <a:pos x="47" y="36"/>
                  </a:cxn>
                  <a:cxn ang="0">
                    <a:pos x="11" y="72"/>
                  </a:cxn>
                  <a:cxn ang="0">
                    <a:pos x="5" y="90"/>
                  </a:cxn>
                  <a:cxn ang="0">
                    <a:pos x="0" y="114"/>
                  </a:cxn>
                  <a:cxn ang="0">
                    <a:pos x="11" y="150"/>
                  </a:cxn>
                  <a:cxn ang="0">
                    <a:pos x="23" y="168"/>
                  </a:cxn>
                  <a:cxn ang="0">
                    <a:pos x="41" y="186"/>
                  </a:cxn>
                  <a:cxn ang="0">
                    <a:pos x="65" y="186"/>
                  </a:cxn>
                  <a:cxn ang="0">
                    <a:pos x="41" y="168"/>
                  </a:cxn>
                  <a:cxn ang="0">
                    <a:pos x="23" y="150"/>
                  </a:cxn>
                  <a:cxn ang="0">
                    <a:pos x="17" y="132"/>
                  </a:cxn>
                  <a:cxn ang="0">
                    <a:pos x="11" y="114"/>
                  </a:cxn>
                  <a:cxn ang="0">
                    <a:pos x="11" y="114"/>
                  </a:cxn>
                </a:cxnLst>
                <a:rect l="0" t="0" r="r" b="b"/>
                <a:pathLst>
                  <a:path w="161" h="186">
                    <a:moveTo>
                      <a:pt x="11" y="114"/>
                    </a:moveTo>
                    <a:lnTo>
                      <a:pt x="17" y="96"/>
                    </a:lnTo>
                    <a:lnTo>
                      <a:pt x="23" y="78"/>
                    </a:lnTo>
                    <a:lnTo>
                      <a:pt x="53" y="42"/>
                    </a:lnTo>
                    <a:lnTo>
                      <a:pt x="101" y="18"/>
                    </a:lnTo>
                    <a:lnTo>
                      <a:pt x="155" y="6"/>
                    </a:lnTo>
                    <a:lnTo>
                      <a:pt x="161" y="0"/>
                    </a:lnTo>
                    <a:lnTo>
                      <a:pt x="95" y="12"/>
                    </a:lnTo>
                    <a:lnTo>
                      <a:pt x="47" y="36"/>
                    </a:lnTo>
                    <a:lnTo>
                      <a:pt x="11" y="72"/>
                    </a:lnTo>
                    <a:lnTo>
                      <a:pt x="5" y="90"/>
                    </a:lnTo>
                    <a:lnTo>
                      <a:pt x="0" y="114"/>
                    </a:lnTo>
                    <a:lnTo>
                      <a:pt x="11" y="150"/>
                    </a:lnTo>
                    <a:lnTo>
                      <a:pt x="23" y="168"/>
                    </a:lnTo>
                    <a:lnTo>
                      <a:pt x="41" y="186"/>
                    </a:lnTo>
                    <a:lnTo>
                      <a:pt x="65" y="186"/>
                    </a:lnTo>
                    <a:lnTo>
                      <a:pt x="41" y="168"/>
                    </a:lnTo>
                    <a:lnTo>
                      <a:pt x="23" y="150"/>
                    </a:lnTo>
                    <a:lnTo>
                      <a:pt x="17" y="132"/>
                    </a:lnTo>
                    <a:lnTo>
                      <a:pt x="11" y="114"/>
                    </a:lnTo>
                    <a:lnTo>
                      <a:pt x="11" y="114"/>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s-ES"/>
              </a:p>
            </p:txBody>
          </p:sp>
          <p:sp>
            <p:nvSpPr>
              <p:cNvPr id="10300" name="Freeform 60"/>
              <p:cNvSpPr>
                <a:spLocks/>
              </p:cNvSpPr>
              <p:nvPr/>
            </p:nvSpPr>
            <p:spPr bwMode="hidden">
              <a:xfrm>
                <a:off x="5489" y="3042"/>
                <a:ext cx="186" cy="210"/>
              </a:xfrm>
              <a:custGeom>
                <a:avLst/>
                <a:gdLst/>
                <a:ahLst/>
                <a:cxnLst>
                  <a:cxn ang="0">
                    <a:pos x="0" y="6"/>
                  </a:cxn>
                  <a:cxn ang="0">
                    <a:pos x="66" y="12"/>
                  </a:cxn>
                  <a:cxn ang="0">
                    <a:pos x="119" y="36"/>
                  </a:cxn>
                  <a:cxn ang="0">
                    <a:pos x="155" y="72"/>
                  </a:cxn>
                  <a:cxn ang="0">
                    <a:pos x="161" y="90"/>
                  </a:cxn>
                  <a:cxn ang="0">
                    <a:pos x="167" y="114"/>
                  </a:cxn>
                  <a:cxn ang="0">
                    <a:pos x="161" y="138"/>
                  </a:cxn>
                  <a:cxn ang="0">
                    <a:pos x="149" y="162"/>
                  </a:cxn>
                  <a:cxn ang="0">
                    <a:pos x="119" y="180"/>
                  </a:cxn>
                  <a:cxn ang="0">
                    <a:pos x="90" y="198"/>
                  </a:cxn>
                  <a:cxn ang="0">
                    <a:pos x="96" y="210"/>
                  </a:cxn>
                  <a:cxn ang="0">
                    <a:pos x="131" y="192"/>
                  </a:cxn>
                  <a:cxn ang="0">
                    <a:pos x="161" y="168"/>
                  </a:cxn>
                  <a:cxn ang="0">
                    <a:pos x="179" y="144"/>
                  </a:cxn>
                  <a:cxn ang="0">
                    <a:pos x="185" y="114"/>
                  </a:cxn>
                  <a:cxn ang="0">
                    <a:pos x="179" y="90"/>
                  </a:cxn>
                  <a:cxn ang="0">
                    <a:pos x="173" y="66"/>
                  </a:cxn>
                  <a:cxn ang="0">
                    <a:pos x="155" y="48"/>
                  </a:cxn>
                  <a:cxn ang="0">
                    <a:pos x="131" y="30"/>
                  </a:cxn>
                  <a:cxn ang="0">
                    <a:pos x="72" y="6"/>
                  </a:cxn>
                  <a:cxn ang="0">
                    <a:pos x="0" y="0"/>
                  </a:cxn>
                  <a:cxn ang="0">
                    <a:pos x="0" y="6"/>
                  </a:cxn>
                  <a:cxn ang="0">
                    <a:pos x="0" y="6"/>
                  </a:cxn>
                  <a:cxn ang="0">
                    <a:pos x="0" y="6"/>
                  </a:cxn>
                </a:cxnLst>
                <a:rect l="0" t="0" r="r" b="b"/>
                <a:pathLst>
                  <a:path w="185" h="210">
                    <a:moveTo>
                      <a:pt x="0" y="6"/>
                    </a:moveTo>
                    <a:lnTo>
                      <a:pt x="66" y="12"/>
                    </a:lnTo>
                    <a:lnTo>
                      <a:pt x="119" y="36"/>
                    </a:lnTo>
                    <a:lnTo>
                      <a:pt x="155" y="72"/>
                    </a:lnTo>
                    <a:lnTo>
                      <a:pt x="161" y="90"/>
                    </a:lnTo>
                    <a:lnTo>
                      <a:pt x="167" y="114"/>
                    </a:lnTo>
                    <a:lnTo>
                      <a:pt x="161" y="138"/>
                    </a:lnTo>
                    <a:lnTo>
                      <a:pt x="149" y="162"/>
                    </a:lnTo>
                    <a:lnTo>
                      <a:pt x="119" y="180"/>
                    </a:lnTo>
                    <a:lnTo>
                      <a:pt x="90" y="198"/>
                    </a:lnTo>
                    <a:lnTo>
                      <a:pt x="96" y="210"/>
                    </a:lnTo>
                    <a:lnTo>
                      <a:pt x="131" y="192"/>
                    </a:lnTo>
                    <a:lnTo>
                      <a:pt x="161" y="168"/>
                    </a:lnTo>
                    <a:lnTo>
                      <a:pt x="179" y="144"/>
                    </a:lnTo>
                    <a:lnTo>
                      <a:pt x="185" y="114"/>
                    </a:lnTo>
                    <a:lnTo>
                      <a:pt x="179" y="90"/>
                    </a:lnTo>
                    <a:lnTo>
                      <a:pt x="173" y="66"/>
                    </a:lnTo>
                    <a:lnTo>
                      <a:pt x="155" y="48"/>
                    </a:lnTo>
                    <a:lnTo>
                      <a:pt x="131" y="30"/>
                    </a:lnTo>
                    <a:lnTo>
                      <a:pt x="72" y="6"/>
                    </a:lnTo>
                    <a:lnTo>
                      <a:pt x="0" y="0"/>
                    </a:lnTo>
                    <a:lnTo>
                      <a:pt x="0" y="6"/>
                    </a:lnTo>
                    <a:lnTo>
                      <a:pt x="0" y="6"/>
                    </a:lnTo>
                    <a:lnTo>
                      <a:pt x="0" y="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s-ES"/>
              </a:p>
            </p:txBody>
          </p:sp>
          <p:sp>
            <p:nvSpPr>
              <p:cNvPr id="10301" name="Freeform 61"/>
              <p:cNvSpPr>
                <a:spLocks noEditPoints="1"/>
              </p:cNvSpPr>
              <p:nvPr/>
            </p:nvSpPr>
            <p:spPr bwMode="hidden">
              <a:xfrm>
                <a:off x="5345" y="3058"/>
                <a:ext cx="299" cy="186"/>
              </a:xfrm>
              <a:custGeom>
                <a:avLst/>
                <a:gdLst/>
                <a:ahLst/>
                <a:cxnLst>
                  <a:cxn ang="0">
                    <a:pos x="150" y="0"/>
                  </a:cxn>
                  <a:cxn ang="0">
                    <a:pos x="90" y="6"/>
                  </a:cxn>
                  <a:cxn ang="0">
                    <a:pos x="42" y="30"/>
                  </a:cxn>
                  <a:cxn ang="0">
                    <a:pos x="12" y="54"/>
                  </a:cxn>
                  <a:cxn ang="0">
                    <a:pos x="6" y="72"/>
                  </a:cxn>
                  <a:cxn ang="0">
                    <a:pos x="0" y="90"/>
                  </a:cxn>
                  <a:cxn ang="0">
                    <a:pos x="6" y="108"/>
                  </a:cxn>
                  <a:cxn ang="0">
                    <a:pos x="12" y="126"/>
                  </a:cxn>
                  <a:cxn ang="0">
                    <a:pos x="42" y="156"/>
                  </a:cxn>
                  <a:cxn ang="0">
                    <a:pos x="90" y="180"/>
                  </a:cxn>
                  <a:cxn ang="0">
                    <a:pos x="150" y="186"/>
                  </a:cxn>
                  <a:cxn ang="0">
                    <a:pos x="209" y="180"/>
                  </a:cxn>
                  <a:cxn ang="0">
                    <a:pos x="257" y="156"/>
                  </a:cxn>
                  <a:cxn ang="0">
                    <a:pos x="287" y="126"/>
                  </a:cxn>
                  <a:cxn ang="0">
                    <a:pos x="299" y="108"/>
                  </a:cxn>
                  <a:cxn ang="0">
                    <a:pos x="299" y="90"/>
                  </a:cxn>
                  <a:cxn ang="0">
                    <a:pos x="299" y="72"/>
                  </a:cxn>
                  <a:cxn ang="0">
                    <a:pos x="287" y="54"/>
                  </a:cxn>
                  <a:cxn ang="0">
                    <a:pos x="257" y="30"/>
                  </a:cxn>
                  <a:cxn ang="0">
                    <a:pos x="209" y="6"/>
                  </a:cxn>
                  <a:cxn ang="0">
                    <a:pos x="150" y="0"/>
                  </a:cxn>
                  <a:cxn ang="0">
                    <a:pos x="150" y="0"/>
                  </a:cxn>
                  <a:cxn ang="0">
                    <a:pos x="150" y="180"/>
                  </a:cxn>
                  <a:cxn ang="0">
                    <a:pos x="96" y="174"/>
                  </a:cxn>
                  <a:cxn ang="0">
                    <a:pos x="48" y="156"/>
                  </a:cxn>
                  <a:cxn ang="0">
                    <a:pos x="18" y="126"/>
                  </a:cxn>
                  <a:cxn ang="0">
                    <a:pos x="12" y="108"/>
                  </a:cxn>
                  <a:cxn ang="0">
                    <a:pos x="6" y="90"/>
                  </a:cxn>
                  <a:cxn ang="0">
                    <a:pos x="12" y="72"/>
                  </a:cxn>
                  <a:cxn ang="0">
                    <a:pos x="18" y="54"/>
                  </a:cxn>
                  <a:cxn ang="0">
                    <a:pos x="48" y="30"/>
                  </a:cxn>
                  <a:cxn ang="0">
                    <a:pos x="96" y="12"/>
                  </a:cxn>
                  <a:cxn ang="0">
                    <a:pos x="150" y="6"/>
                  </a:cxn>
                  <a:cxn ang="0">
                    <a:pos x="203" y="12"/>
                  </a:cxn>
                  <a:cxn ang="0">
                    <a:pos x="251" y="30"/>
                  </a:cxn>
                  <a:cxn ang="0">
                    <a:pos x="281" y="54"/>
                  </a:cxn>
                  <a:cxn ang="0">
                    <a:pos x="293" y="72"/>
                  </a:cxn>
                  <a:cxn ang="0">
                    <a:pos x="293" y="90"/>
                  </a:cxn>
                  <a:cxn ang="0">
                    <a:pos x="293" y="108"/>
                  </a:cxn>
                  <a:cxn ang="0">
                    <a:pos x="281" y="126"/>
                  </a:cxn>
                  <a:cxn ang="0">
                    <a:pos x="251" y="156"/>
                  </a:cxn>
                  <a:cxn ang="0">
                    <a:pos x="203" y="174"/>
                  </a:cxn>
                  <a:cxn ang="0">
                    <a:pos x="150" y="180"/>
                  </a:cxn>
                  <a:cxn ang="0">
                    <a:pos x="150" y="180"/>
                  </a:cxn>
                </a:cxnLst>
                <a:rect l="0" t="0" r="r" b="b"/>
                <a:pathLst>
                  <a:path w="299" h="186">
                    <a:moveTo>
                      <a:pt x="150" y="0"/>
                    </a:moveTo>
                    <a:lnTo>
                      <a:pt x="90" y="6"/>
                    </a:lnTo>
                    <a:lnTo>
                      <a:pt x="42" y="30"/>
                    </a:lnTo>
                    <a:lnTo>
                      <a:pt x="12" y="54"/>
                    </a:lnTo>
                    <a:lnTo>
                      <a:pt x="6" y="72"/>
                    </a:lnTo>
                    <a:lnTo>
                      <a:pt x="0" y="90"/>
                    </a:lnTo>
                    <a:lnTo>
                      <a:pt x="6" y="108"/>
                    </a:lnTo>
                    <a:lnTo>
                      <a:pt x="12" y="126"/>
                    </a:lnTo>
                    <a:lnTo>
                      <a:pt x="42" y="156"/>
                    </a:lnTo>
                    <a:lnTo>
                      <a:pt x="90" y="180"/>
                    </a:lnTo>
                    <a:lnTo>
                      <a:pt x="150" y="186"/>
                    </a:lnTo>
                    <a:lnTo>
                      <a:pt x="209" y="180"/>
                    </a:lnTo>
                    <a:lnTo>
                      <a:pt x="257" y="156"/>
                    </a:lnTo>
                    <a:lnTo>
                      <a:pt x="287" y="126"/>
                    </a:lnTo>
                    <a:lnTo>
                      <a:pt x="299" y="108"/>
                    </a:lnTo>
                    <a:lnTo>
                      <a:pt x="299" y="90"/>
                    </a:lnTo>
                    <a:lnTo>
                      <a:pt x="299" y="72"/>
                    </a:lnTo>
                    <a:lnTo>
                      <a:pt x="287" y="54"/>
                    </a:lnTo>
                    <a:lnTo>
                      <a:pt x="257" y="30"/>
                    </a:lnTo>
                    <a:lnTo>
                      <a:pt x="209" y="6"/>
                    </a:lnTo>
                    <a:lnTo>
                      <a:pt x="150" y="0"/>
                    </a:lnTo>
                    <a:lnTo>
                      <a:pt x="150" y="0"/>
                    </a:lnTo>
                    <a:close/>
                    <a:moveTo>
                      <a:pt x="150" y="180"/>
                    </a:moveTo>
                    <a:lnTo>
                      <a:pt x="96" y="174"/>
                    </a:lnTo>
                    <a:lnTo>
                      <a:pt x="48" y="156"/>
                    </a:lnTo>
                    <a:lnTo>
                      <a:pt x="18" y="126"/>
                    </a:lnTo>
                    <a:lnTo>
                      <a:pt x="12" y="108"/>
                    </a:lnTo>
                    <a:lnTo>
                      <a:pt x="6" y="90"/>
                    </a:lnTo>
                    <a:lnTo>
                      <a:pt x="12" y="72"/>
                    </a:lnTo>
                    <a:lnTo>
                      <a:pt x="18" y="54"/>
                    </a:lnTo>
                    <a:lnTo>
                      <a:pt x="48" y="30"/>
                    </a:lnTo>
                    <a:lnTo>
                      <a:pt x="96" y="12"/>
                    </a:lnTo>
                    <a:lnTo>
                      <a:pt x="150" y="6"/>
                    </a:lnTo>
                    <a:lnTo>
                      <a:pt x="203" y="12"/>
                    </a:lnTo>
                    <a:lnTo>
                      <a:pt x="251" y="30"/>
                    </a:lnTo>
                    <a:lnTo>
                      <a:pt x="281" y="54"/>
                    </a:lnTo>
                    <a:lnTo>
                      <a:pt x="293" y="72"/>
                    </a:lnTo>
                    <a:lnTo>
                      <a:pt x="293" y="90"/>
                    </a:lnTo>
                    <a:lnTo>
                      <a:pt x="293" y="108"/>
                    </a:lnTo>
                    <a:lnTo>
                      <a:pt x="281" y="126"/>
                    </a:lnTo>
                    <a:lnTo>
                      <a:pt x="251" y="156"/>
                    </a:lnTo>
                    <a:lnTo>
                      <a:pt x="203" y="174"/>
                    </a:lnTo>
                    <a:lnTo>
                      <a:pt x="150" y="180"/>
                    </a:lnTo>
                    <a:lnTo>
                      <a:pt x="150" y="180"/>
                    </a:lnTo>
                    <a:close/>
                  </a:path>
                </a:pathLst>
              </a:custGeom>
              <a:gradFill rotWithShape="0">
                <a:gsLst>
                  <a:gs pos="0">
                    <a:schemeClr val="accent2"/>
                  </a:gs>
                  <a:gs pos="100000">
                    <a:schemeClr val="bg1"/>
                  </a:gs>
                </a:gsLst>
                <a:lin ang="5400000" scaled="1"/>
              </a:gradFill>
              <a:ln w="9525">
                <a:noFill/>
                <a:round/>
                <a:headEnd/>
                <a:tailEnd/>
              </a:ln>
            </p:spPr>
            <p:txBody>
              <a:bodyPr/>
              <a:lstStyle/>
              <a:p>
                <a:pPr>
                  <a:defRPr/>
                </a:pPr>
                <a:endParaRPr lang="es-ES"/>
              </a:p>
            </p:txBody>
          </p:sp>
          <p:grpSp>
            <p:nvGrpSpPr>
              <p:cNvPr id="2069" name="Group 62"/>
              <p:cNvGrpSpPr>
                <a:grpSpLocks/>
              </p:cNvGrpSpPr>
              <p:nvPr/>
            </p:nvGrpSpPr>
            <p:grpSpPr bwMode="auto">
              <a:xfrm>
                <a:off x="5381" y="3085"/>
                <a:ext cx="227" cy="132"/>
                <a:chOff x="5381" y="3085"/>
                <a:chExt cx="227" cy="132"/>
              </a:xfrm>
            </p:grpSpPr>
            <p:sp>
              <p:nvSpPr>
                <p:cNvPr id="10303" name="Oval 63"/>
                <p:cNvSpPr>
                  <a:spLocks noChangeArrowheads="1"/>
                </p:cNvSpPr>
                <p:nvPr userDrawn="1"/>
              </p:nvSpPr>
              <p:spPr bwMode="hidden">
                <a:xfrm>
                  <a:off x="5381" y="3085"/>
                  <a:ext cx="227" cy="13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es-ES"/>
                </a:p>
              </p:txBody>
            </p:sp>
            <p:sp>
              <p:nvSpPr>
                <p:cNvPr id="10304" name="Oval 64"/>
                <p:cNvSpPr>
                  <a:spLocks noChangeArrowheads="1"/>
                </p:cNvSpPr>
                <p:nvPr userDrawn="1"/>
              </p:nvSpPr>
              <p:spPr bwMode="hidden">
                <a:xfrm>
                  <a:off x="5403" y="3099"/>
                  <a:ext cx="182" cy="102"/>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es-ES"/>
                </a:p>
              </p:txBody>
            </p:sp>
            <p:sp>
              <p:nvSpPr>
                <p:cNvPr id="10305" name="Oval 65"/>
                <p:cNvSpPr>
                  <a:spLocks noChangeArrowheads="1"/>
                </p:cNvSpPr>
                <p:nvPr userDrawn="1"/>
              </p:nvSpPr>
              <p:spPr bwMode="hidden">
                <a:xfrm>
                  <a:off x="5431" y="3109"/>
                  <a:ext cx="125" cy="82"/>
                </a:xfrm>
                <a:prstGeom prst="ellipse">
                  <a:avLst/>
                </a:prstGeom>
                <a:gradFill rotWithShape="0">
                  <a:gsLst>
                    <a:gs pos="0">
                      <a:schemeClr val="bg1"/>
                    </a:gs>
                    <a:gs pos="100000">
                      <a:schemeClr val="accent2"/>
                    </a:gs>
                  </a:gsLst>
                  <a:lin ang="5400000" scaled="1"/>
                </a:gradFill>
                <a:ln w="9525">
                  <a:noFill/>
                  <a:round/>
                  <a:headEnd/>
                  <a:tailEnd/>
                </a:ln>
                <a:effectLst/>
              </p:spPr>
              <p:txBody>
                <a:bodyPr/>
                <a:lstStyle/>
                <a:p>
                  <a:pPr>
                    <a:defRPr/>
                  </a:pPr>
                  <a:endParaRPr lang="es-ES"/>
                </a:p>
              </p:txBody>
            </p:sp>
            <p:sp>
              <p:nvSpPr>
                <p:cNvPr id="10306" name="Oval 66"/>
                <p:cNvSpPr>
                  <a:spLocks noChangeArrowheads="1"/>
                </p:cNvSpPr>
                <p:nvPr userDrawn="1"/>
              </p:nvSpPr>
              <p:spPr bwMode="hidden">
                <a:xfrm>
                  <a:off x="5458" y="3125"/>
                  <a:ext cx="73" cy="47"/>
                </a:xfrm>
                <a:prstGeom prst="ellipse">
                  <a:avLst/>
                </a:prstGeom>
                <a:gradFill rotWithShape="0">
                  <a:gsLst>
                    <a:gs pos="0">
                      <a:schemeClr val="accent2"/>
                    </a:gs>
                    <a:gs pos="100000">
                      <a:schemeClr val="bg1"/>
                    </a:gs>
                  </a:gsLst>
                  <a:lin ang="5400000" scaled="1"/>
                </a:gradFill>
                <a:ln w="9525">
                  <a:noFill/>
                  <a:round/>
                  <a:headEnd/>
                  <a:tailEnd/>
                </a:ln>
                <a:effectLst/>
              </p:spPr>
              <p:txBody>
                <a:bodyPr/>
                <a:lstStyle/>
                <a:p>
                  <a:pPr>
                    <a:defRPr/>
                  </a:pPr>
                  <a:endParaRPr lang="es-ES"/>
                </a:p>
              </p:txBody>
            </p:sp>
          </p:grpSp>
        </p:grpSp>
      </p:grpSp>
      <p:sp>
        <p:nvSpPr>
          <p:cNvPr id="10307" name="Rectangle 67"/>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es-ES" smtClean="0"/>
              <a:t>Haga clic para cambiar el estilo de título	</a:t>
            </a:r>
          </a:p>
        </p:txBody>
      </p:sp>
      <p:sp>
        <p:nvSpPr>
          <p:cNvPr id="10308" name="Rectangle 68"/>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10309" name="Rectangle 69"/>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effectLst>
                  <a:outerShdw blurRad="38100" dist="38100" dir="2700000" algn="tl">
                    <a:srgbClr val="000000"/>
                  </a:outerShdw>
                </a:effectLst>
              </a:defRPr>
            </a:lvl1pPr>
          </a:lstStyle>
          <a:p>
            <a:pPr>
              <a:defRPr/>
            </a:pPr>
            <a:endParaRPr lang="es-ES"/>
          </a:p>
        </p:txBody>
      </p:sp>
      <p:sp>
        <p:nvSpPr>
          <p:cNvPr id="10310" name="Rectangle 70"/>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effectLst>
                  <a:outerShdw blurRad="38100" dist="38100" dir="2700000" algn="tl">
                    <a:srgbClr val="000000"/>
                  </a:outerShdw>
                </a:effectLst>
              </a:defRPr>
            </a:lvl1pPr>
          </a:lstStyle>
          <a:p>
            <a:pPr>
              <a:defRPr/>
            </a:pPr>
            <a:endParaRPr lang="es-ES"/>
          </a:p>
        </p:txBody>
      </p:sp>
      <p:sp>
        <p:nvSpPr>
          <p:cNvPr id="10311" name="Rectangle 71"/>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effectLst>
                  <a:outerShdw blurRad="38100" dist="38100" dir="2700000" algn="tl">
                    <a:srgbClr val="000000"/>
                  </a:outerShdw>
                </a:effectLst>
              </a:defRPr>
            </a:lvl1pPr>
          </a:lstStyle>
          <a:p>
            <a:pPr>
              <a:defRPr/>
            </a:pPr>
            <a:fld id="{81A4883F-9790-4827-A997-D64CBF6CBBDE}" type="slidenum">
              <a:rPr lang="es-ES"/>
              <a:pPr>
                <a:defRPr/>
              </a:pPr>
              <a:t>‹Nº›</a:t>
            </a:fld>
            <a:endParaRPr lang="es-ES"/>
          </a:p>
        </p:txBody>
      </p:sp>
    </p:spTree>
  </p:cSld>
  <p:clrMap bg1="dk2" tx1="lt1" bg2="dk1" tx2="lt2" accent1="accent1" accent2="accent2" accent3="accent3" accent4="accent4" accent5="accent5" accent6="accent6" hlink="hlink" folHlink="folHlink"/>
  <p:sldLayoutIdLst>
    <p:sldLayoutId id="2147483724" r:id="rId1"/>
    <p:sldLayoutId id="2147483723" r:id="rId2"/>
    <p:sldLayoutId id="2147483722" r:id="rId3"/>
    <p:sldLayoutId id="2147483721" r:id="rId4"/>
    <p:sldLayoutId id="2147483720" r:id="rId5"/>
    <p:sldLayoutId id="2147483719" r:id="rId6"/>
    <p:sldLayoutId id="2147483718" r:id="rId7"/>
    <p:sldLayoutId id="2147483717" r:id="rId8"/>
    <p:sldLayoutId id="2147483716" r:id="rId9"/>
    <p:sldLayoutId id="2147483715" r:id="rId10"/>
    <p:sldLayoutId id="2147483714"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Ø"/>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2"/>
        </a:buClr>
        <a:buSzPct val="5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accent2"/>
        </a:buClr>
        <a:buChar char="•"/>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folHlink"/>
        </a:buClr>
        <a:buSzPct val="5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Char char="•"/>
        <a:defRPr sz="2000">
          <a:solidFill>
            <a:schemeClr val="tx1"/>
          </a:solidFill>
          <a:effectLst>
            <a:outerShdw blurRad="38100" dist="38100" dir="2700000" algn="tl">
              <a:srgbClr val="000000"/>
            </a:outerShdw>
          </a:effectLst>
          <a:latin typeface="+mn-lt"/>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chart" Target="../charts/chart10.xml"/><Relationship Id="rId5" Type="http://schemas.openxmlformats.org/officeDocument/2006/relationships/chart" Target="../charts/chart9.xml"/><Relationship Id="rId4" Type="http://schemas.openxmlformats.org/officeDocument/2006/relationships/chart" Target="../charts/chart8.xml"/></Relationships>
</file>

<file path=ppt/slides/_rels/slide2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Data" Target="../diagrams/data2.xml"/><Relationship Id="rId7" Type="http://schemas.openxmlformats.org/officeDocument/2006/relationships/diagramData" Target="../diagrams/data3.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diagramColors" Target="../diagrams/colors3.xml"/><Relationship Id="rId4" Type="http://schemas.openxmlformats.org/officeDocument/2006/relationships/diagramLayout" Target="../diagrams/layout2.xml"/><Relationship Id="rId9"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4" name="Picture 6" descr="angelcare"/>
          <p:cNvPicPr>
            <a:picLocks noChangeAspect="1" noChangeArrowheads="1"/>
          </p:cNvPicPr>
          <p:nvPr/>
        </p:nvPicPr>
        <p:blipFill>
          <a:blip r:embed="rId2"/>
          <a:srcRect/>
          <a:stretch>
            <a:fillRect/>
          </a:stretch>
        </p:blipFill>
        <p:spPr bwMode="auto">
          <a:xfrm rot="-549779">
            <a:off x="5795963" y="3716338"/>
            <a:ext cx="2667000" cy="2571750"/>
          </a:xfrm>
          <a:prstGeom prst="rect">
            <a:avLst/>
          </a:prstGeom>
          <a:noFill/>
          <a:effectLst>
            <a:outerShdw dist="137372" dir="2021404" algn="ctr" rotWithShape="0">
              <a:srgbClr val="66FF99">
                <a:alpha val="50000"/>
              </a:srgbClr>
            </a:outerShdw>
          </a:effectLst>
        </p:spPr>
      </p:pic>
      <p:cxnSp>
        <p:nvCxnSpPr>
          <p:cNvPr id="4" name="3 Conector recto"/>
          <p:cNvCxnSpPr/>
          <p:nvPr/>
        </p:nvCxnSpPr>
        <p:spPr>
          <a:xfrm rot="10800000" flipV="1">
            <a:off x="684213" y="692150"/>
            <a:ext cx="7705725" cy="0"/>
          </a:xfrm>
          <a:prstGeom prst="line">
            <a:avLst/>
          </a:prstGeom>
          <a:ln/>
        </p:spPr>
        <p:style>
          <a:lnRef idx="2">
            <a:schemeClr val="accent1"/>
          </a:lnRef>
          <a:fillRef idx="0">
            <a:schemeClr val="accent1"/>
          </a:fillRef>
          <a:effectRef idx="1">
            <a:schemeClr val="accent1"/>
          </a:effectRef>
          <a:fontRef idx="minor">
            <a:schemeClr val="tx1"/>
          </a:fontRef>
        </p:style>
      </p:cxnSp>
      <p:sp>
        <p:nvSpPr>
          <p:cNvPr id="2057" name="Rectangle 9"/>
          <p:cNvSpPr>
            <a:spLocks noGrp="1" noChangeArrowheads="1"/>
          </p:cNvSpPr>
          <p:nvPr>
            <p:ph type="ctrTitle"/>
          </p:nvPr>
        </p:nvSpPr>
        <p:spPr>
          <a:xfrm>
            <a:off x="539750" y="908050"/>
            <a:ext cx="7993063" cy="2881313"/>
          </a:xfrm>
        </p:spPr>
        <p:txBody>
          <a:bodyPr/>
          <a:lstStyle/>
          <a:p>
            <a:pPr eaLnBrk="1" hangingPunct="1">
              <a:defRPr/>
            </a:pPr>
            <a:r>
              <a:rPr lang="es-ES" sz="3600" dirty="0" smtClean="0">
                <a:solidFill>
                  <a:srgbClr val="66FF99"/>
                </a:solidFill>
              </a:rPr>
              <a:t>“Proyecto de Inversión para prevenir el Síndrome de Muerte Infantil Súbita (SMIS) a través de la importación y comercialización de un detector de respiración”</a:t>
            </a:r>
          </a:p>
        </p:txBody>
      </p:sp>
      <p:sp>
        <p:nvSpPr>
          <p:cNvPr id="2058" name="Rectangle 10"/>
          <p:cNvSpPr>
            <a:spLocks noGrp="1" noChangeArrowheads="1"/>
          </p:cNvSpPr>
          <p:nvPr>
            <p:ph type="subTitle" idx="1"/>
          </p:nvPr>
        </p:nvSpPr>
        <p:spPr>
          <a:xfrm>
            <a:off x="1187450" y="4221163"/>
            <a:ext cx="4608513" cy="1752600"/>
          </a:xfrm>
        </p:spPr>
        <p:txBody>
          <a:bodyPr/>
          <a:lstStyle/>
          <a:p>
            <a:pPr eaLnBrk="1" hangingPunct="1">
              <a:lnSpc>
                <a:spcPct val="80000"/>
              </a:lnSpc>
              <a:defRPr/>
            </a:pPr>
            <a:r>
              <a:rPr lang="es-ES" sz="2400" b="1" dirty="0" smtClean="0">
                <a:solidFill>
                  <a:srgbClr val="CC6600"/>
                </a:solidFill>
              </a:rPr>
              <a:t>Expositores:</a:t>
            </a:r>
          </a:p>
          <a:p>
            <a:pPr eaLnBrk="1" hangingPunct="1">
              <a:lnSpc>
                <a:spcPct val="80000"/>
              </a:lnSpc>
              <a:defRPr/>
            </a:pPr>
            <a:endParaRPr lang="es-ES" sz="2400" b="1" dirty="0" smtClean="0">
              <a:solidFill>
                <a:srgbClr val="CC6600"/>
              </a:solidFill>
            </a:endParaRPr>
          </a:p>
          <a:p>
            <a:pPr algn="l" eaLnBrk="1" hangingPunct="1">
              <a:lnSpc>
                <a:spcPct val="80000"/>
              </a:lnSpc>
              <a:buFont typeface="Wingdings" pitchFamily="2" charset="2"/>
              <a:buChar char="v"/>
              <a:defRPr/>
            </a:pPr>
            <a:r>
              <a:rPr lang="es-ES" sz="2400" dirty="0" smtClean="0"/>
              <a:t> Lucía Mieles Campoverde</a:t>
            </a:r>
          </a:p>
          <a:p>
            <a:pPr algn="l" eaLnBrk="1" hangingPunct="1">
              <a:lnSpc>
                <a:spcPct val="80000"/>
              </a:lnSpc>
              <a:buFont typeface="Wingdings" pitchFamily="2" charset="2"/>
              <a:buChar char="v"/>
              <a:defRPr/>
            </a:pPr>
            <a:r>
              <a:rPr lang="es-ES" sz="2400" dirty="0" smtClean="0"/>
              <a:t> Carissa Parreño Morán</a:t>
            </a:r>
          </a:p>
          <a:p>
            <a:pPr algn="l" eaLnBrk="1" hangingPunct="1">
              <a:lnSpc>
                <a:spcPct val="80000"/>
              </a:lnSpc>
              <a:buFont typeface="Wingdings" pitchFamily="2" charset="2"/>
              <a:buChar char="v"/>
              <a:defRPr/>
            </a:pPr>
            <a:r>
              <a:rPr lang="es-ES" sz="2400" dirty="0" smtClean="0"/>
              <a:t> Roxana Ruiz Venegas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angelcare"/>
          <p:cNvPicPr>
            <a:picLocks noChangeAspect="1" noChangeArrowheads="1"/>
          </p:cNvPicPr>
          <p:nvPr/>
        </p:nvPicPr>
        <p:blipFill>
          <a:blip r:embed="rId2"/>
          <a:srcRect/>
          <a:stretch>
            <a:fillRect/>
          </a:stretch>
        </p:blipFill>
        <p:spPr bwMode="auto">
          <a:xfrm>
            <a:off x="7429500" y="214313"/>
            <a:ext cx="1368425" cy="1320800"/>
          </a:xfrm>
          <a:prstGeom prst="rect">
            <a:avLst/>
          </a:prstGeom>
          <a:noFill/>
          <a:effectLst>
            <a:outerShdw dist="35921" dir="2700000" algn="ctr" rotWithShape="0">
              <a:srgbClr val="66FF99">
                <a:alpha val="50000"/>
              </a:srgbClr>
            </a:outerShdw>
          </a:effectLst>
        </p:spPr>
      </p:pic>
      <p:cxnSp>
        <p:nvCxnSpPr>
          <p:cNvPr id="5" name="4 Conector recto"/>
          <p:cNvCxnSpPr/>
          <p:nvPr/>
        </p:nvCxnSpPr>
        <p:spPr>
          <a:xfrm rot="10800000" flipV="1">
            <a:off x="642938" y="1714500"/>
            <a:ext cx="80645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6" name="Rectangle 2"/>
          <p:cNvSpPr>
            <a:spLocks noGrp="1" noChangeArrowheads="1"/>
          </p:cNvSpPr>
          <p:nvPr>
            <p:ph type="title"/>
          </p:nvPr>
        </p:nvSpPr>
        <p:spPr>
          <a:xfrm>
            <a:off x="457200" y="277813"/>
            <a:ext cx="6346825" cy="1139825"/>
          </a:xfrm>
        </p:spPr>
        <p:txBody>
          <a:bodyPr/>
          <a:lstStyle/>
          <a:p>
            <a:pPr eaLnBrk="1" hangingPunct="1">
              <a:defRPr/>
            </a:pPr>
            <a:r>
              <a:rPr lang="es-ES" sz="3600" dirty="0" smtClean="0">
                <a:solidFill>
                  <a:srgbClr val="66FF99"/>
                </a:solidFill>
              </a:rPr>
              <a:t>Resultados de la Encuesta</a:t>
            </a:r>
          </a:p>
        </p:txBody>
      </p:sp>
      <p:sp>
        <p:nvSpPr>
          <p:cNvPr id="13317" name="7 Rectángulo"/>
          <p:cNvSpPr>
            <a:spLocks noChangeArrowheads="1"/>
          </p:cNvSpPr>
          <p:nvPr/>
        </p:nvSpPr>
        <p:spPr bwMode="auto">
          <a:xfrm>
            <a:off x="571500" y="3143250"/>
            <a:ext cx="7786688" cy="708025"/>
          </a:xfrm>
          <a:prstGeom prst="rect">
            <a:avLst/>
          </a:prstGeom>
          <a:noFill/>
          <a:ln w="9525">
            <a:noFill/>
            <a:miter lim="800000"/>
            <a:headEnd/>
            <a:tailEnd/>
          </a:ln>
        </p:spPr>
        <p:txBody>
          <a:bodyPr>
            <a:spAutoFit/>
          </a:bodyPr>
          <a:lstStyle/>
          <a:p>
            <a:r>
              <a:rPr lang="es-EC" sz="2000"/>
              <a:t>Conocer a nuestros competidores indirectos y el precio de dichos productos.</a:t>
            </a:r>
            <a:endParaRPr lang="es-ES" sz="2000"/>
          </a:p>
        </p:txBody>
      </p:sp>
      <p:sp>
        <p:nvSpPr>
          <p:cNvPr id="10" name="9 CuadroTexto"/>
          <p:cNvSpPr txBox="1"/>
          <p:nvPr/>
        </p:nvSpPr>
        <p:spPr>
          <a:xfrm>
            <a:off x="500063" y="1857375"/>
            <a:ext cx="7929562" cy="1373188"/>
          </a:xfrm>
          <a:prstGeom prst="rect">
            <a:avLst/>
          </a:prstGeom>
          <a:noFill/>
        </p:spPr>
        <p:txBody>
          <a:bodyPr>
            <a:spAutoFit/>
          </a:bodyPr>
          <a:lstStyle/>
          <a:p>
            <a:pPr algn="just">
              <a:lnSpc>
                <a:spcPct val="80000"/>
              </a:lnSpc>
              <a:defRPr/>
            </a:pPr>
            <a:r>
              <a:rPr lang="es-ES" sz="2000" b="1" dirty="0">
                <a:solidFill>
                  <a:srgbClr val="CC6600"/>
                </a:solidFill>
                <a:effectLst>
                  <a:outerShdw blurRad="38100" dist="38100" dir="2700000" algn="tl">
                    <a:srgbClr val="000000"/>
                  </a:outerShdw>
                </a:effectLst>
              </a:rPr>
              <a:t>Marque con una X si conoce alguno de estos productos que permitan conocer alguna reacción mientras el niño esta solo. Si lo conoce, ¿Cuánto invirtió o cuánto cree Ud. que costaría dicho producto?</a:t>
            </a:r>
          </a:p>
          <a:p>
            <a:pPr algn="just">
              <a:lnSpc>
                <a:spcPct val="80000"/>
              </a:lnSpc>
              <a:defRPr/>
            </a:pPr>
            <a:endParaRPr lang="es-ES" sz="2400" b="1" dirty="0">
              <a:solidFill>
                <a:srgbClr val="CC6600"/>
              </a:solidFill>
              <a:effectLst>
                <a:outerShdw blurRad="38100" dist="38100" dir="2700000" algn="tl">
                  <a:srgbClr val="000000"/>
                </a:outerShdw>
              </a:effectLst>
            </a:endParaRPr>
          </a:p>
        </p:txBody>
      </p:sp>
      <p:graphicFrame>
        <p:nvGraphicFramePr>
          <p:cNvPr id="12" name="11 Gráfico"/>
          <p:cNvGraphicFramePr/>
          <p:nvPr/>
        </p:nvGraphicFramePr>
        <p:xfrm>
          <a:off x="571472" y="4000504"/>
          <a:ext cx="4357718" cy="228601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4" name="13 Gráfico"/>
          <p:cNvGraphicFramePr/>
          <p:nvPr/>
        </p:nvGraphicFramePr>
        <p:xfrm>
          <a:off x="4786314" y="3929066"/>
          <a:ext cx="4071934" cy="2311243"/>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angelcare"/>
          <p:cNvPicPr>
            <a:picLocks noChangeAspect="1" noChangeArrowheads="1"/>
          </p:cNvPicPr>
          <p:nvPr/>
        </p:nvPicPr>
        <p:blipFill>
          <a:blip r:embed="rId2"/>
          <a:srcRect/>
          <a:stretch>
            <a:fillRect/>
          </a:stretch>
        </p:blipFill>
        <p:spPr bwMode="auto">
          <a:xfrm>
            <a:off x="7429500" y="214313"/>
            <a:ext cx="1368425" cy="1320800"/>
          </a:xfrm>
          <a:prstGeom prst="rect">
            <a:avLst/>
          </a:prstGeom>
          <a:noFill/>
          <a:effectLst>
            <a:outerShdw dist="35921" dir="2700000" algn="ctr" rotWithShape="0">
              <a:srgbClr val="66FF99">
                <a:alpha val="50000"/>
              </a:srgbClr>
            </a:outerShdw>
          </a:effectLst>
        </p:spPr>
      </p:pic>
      <p:cxnSp>
        <p:nvCxnSpPr>
          <p:cNvPr id="5" name="4 Conector recto"/>
          <p:cNvCxnSpPr/>
          <p:nvPr/>
        </p:nvCxnSpPr>
        <p:spPr>
          <a:xfrm rot="10800000" flipV="1">
            <a:off x="642938" y="1714500"/>
            <a:ext cx="80645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6" name="Rectangle 2"/>
          <p:cNvSpPr>
            <a:spLocks noGrp="1" noChangeArrowheads="1"/>
          </p:cNvSpPr>
          <p:nvPr>
            <p:ph type="title"/>
          </p:nvPr>
        </p:nvSpPr>
        <p:spPr>
          <a:xfrm>
            <a:off x="457200" y="277813"/>
            <a:ext cx="6346825" cy="1139825"/>
          </a:xfrm>
        </p:spPr>
        <p:txBody>
          <a:bodyPr/>
          <a:lstStyle/>
          <a:p>
            <a:pPr eaLnBrk="1" hangingPunct="1">
              <a:defRPr/>
            </a:pPr>
            <a:r>
              <a:rPr lang="es-ES" sz="3600" dirty="0" smtClean="0">
                <a:solidFill>
                  <a:srgbClr val="66FF99"/>
                </a:solidFill>
              </a:rPr>
              <a:t>Resultados de la Encuesta</a:t>
            </a:r>
          </a:p>
        </p:txBody>
      </p:sp>
      <p:sp>
        <p:nvSpPr>
          <p:cNvPr id="14341" name="7 Rectángulo"/>
          <p:cNvSpPr>
            <a:spLocks noChangeArrowheads="1"/>
          </p:cNvSpPr>
          <p:nvPr/>
        </p:nvSpPr>
        <p:spPr bwMode="auto">
          <a:xfrm>
            <a:off x="857250" y="2857500"/>
            <a:ext cx="7786688" cy="461963"/>
          </a:xfrm>
          <a:prstGeom prst="rect">
            <a:avLst/>
          </a:prstGeom>
          <a:noFill/>
          <a:ln w="9525">
            <a:noFill/>
            <a:miter lim="800000"/>
            <a:headEnd/>
            <a:tailEnd/>
          </a:ln>
        </p:spPr>
        <p:txBody>
          <a:bodyPr>
            <a:spAutoFit/>
          </a:bodyPr>
          <a:lstStyle/>
          <a:p>
            <a:endParaRPr lang="es-ES" sz="2400"/>
          </a:p>
        </p:txBody>
      </p:sp>
      <p:sp>
        <p:nvSpPr>
          <p:cNvPr id="10" name="9 CuadroTexto"/>
          <p:cNvSpPr txBox="1"/>
          <p:nvPr/>
        </p:nvSpPr>
        <p:spPr>
          <a:xfrm>
            <a:off x="785813" y="1928813"/>
            <a:ext cx="6143625" cy="830262"/>
          </a:xfrm>
          <a:prstGeom prst="rect">
            <a:avLst/>
          </a:prstGeom>
          <a:noFill/>
        </p:spPr>
        <p:txBody>
          <a:bodyPr>
            <a:spAutoFit/>
          </a:bodyPr>
          <a:lstStyle/>
          <a:p>
            <a:pPr>
              <a:defRPr/>
            </a:pPr>
            <a:r>
              <a:rPr lang="es-ES" sz="2400" b="1" dirty="0">
                <a:solidFill>
                  <a:srgbClr val="CC6600"/>
                </a:solidFill>
                <a:effectLst>
                  <a:outerShdw blurRad="38100" dist="38100" dir="2700000" algn="tl">
                    <a:srgbClr val="000000"/>
                  </a:outerShdw>
                </a:effectLst>
              </a:rPr>
              <a:t>¿Sabe usted qué es el Síndrome de Muerte Infantil Súbita (SMIS)?</a:t>
            </a:r>
            <a:endParaRPr lang="es-ES" sz="2400" dirty="0"/>
          </a:p>
        </p:txBody>
      </p:sp>
      <p:graphicFrame>
        <p:nvGraphicFramePr>
          <p:cNvPr id="11" name="10 Gráfico"/>
          <p:cNvGraphicFramePr/>
          <p:nvPr/>
        </p:nvGraphicFramePr>
        <p:xfrm>
          <a:off x="2643174" y="3786190"/>
          <a:ext cx="4370119" cy="2593435"/>
        </p:xfrm>
        <a:graphic>
          <a:graphicData uri="http://schemas.openxmlformats.org/drawingml/2006/chart">
            <c:chart xmlns:c="http://schemas.openxmlformats.org/drawingml/2006/chart" xmlns:r="http://schemas.openxmlformats.org/officeDocument/2006/relationships" r:id="rId3"/>
          </a:graphicData>
        </a:graphic>
      </p:graphicFrame>
      <p:sp>
        <p:nvSpPr>
          <p:cNvPr id="14344" name="11 CuadroTexto"/>
          <p:cNvSpPr txBox="1">
            <a:spLocks noChangeArrowheads="1"/>
          </p:cNvSpPr>
          <p:nvPr/>
        </p:nvSpPr>
        <p:spPr bwMode="auto">
          <a:xfrm>
            <a:off x="857250" y="2857500"/>
            <a:ext cx="7358063" cy="708025"/>
          </a:xfrm>
          <a:prstGeom prst="rect">
            <a:avLst/>
          </a:prstGeom>
          <a:noFill/>
          <a:ln w="9525">
            <a:noFill/>
            <a:miter lim="800000"/>
            <a:headEnd/>
            <a:tailEnd/>
          </a:ln>
        </p:spPr>
        <p:txBody>
          <a:bodyPr>
            <a:spAutoFit/>
          </a:bodyPr>
          <a:lstStyle/>
          <a:p>
            <a:r>
              <a:rPr lang="es-ES" sz="2000"/>
              <a:t>Determinar el número de madres que conocen de la existencia de este síndrome</a:t>
            </a:r>
            <a:r>
              <a:rPr lang="es-ES"/>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angelcare"/>
          <p:cNvPicPr>
            <a:picLocks noChangeAspect="1" noChangeArrowheads="1"/>
          </p:cNvPicPr>
          <p:nvPr/>
        </p:nvPicPr>
        <p:blipFill>
          <a:blip r:embed="rId2"/>
          <a:srcRect/>
          <a:stretch>
            <a:fillRect/>
          </a:stretch>
        </p:blipFill>
        <p:spPr bwMode="auto">
          <a:xfrm>
            <a:off x="7429500" y="214313"/>
            <a:ext cx="1368425" cy="1320800"/>
          </a:xfrm>
          <a:prstGeom prst="rect">
            <a:avLst/>
          </a:prstGeom>
          <a:noFill/>
          <a:effectLst>
            <a:outerShdw dist="35921" dir="2700000" algn="ctr" rotWithShape="0">
              <a:srgbClr val="66FF99">
                <a:alpha val="50000"/>
              </a:srgbClr>
            </a:outerShdw>
          </a:effectLst>
        </p:spPr>
      </p:pic>
      <p:cxnSp>
        <p:nvCxnSpPr>
          <p:cNvPr id="5" name="4 Conector recto"/>
          <p:cNvCxnSpPr/>
          <p:nvPr/>
        </p:nvCxnSpPr>
        <p:spPr>
          <a:xfrm rot="10800000" flipV="1">
            <a:off x="642938" y="1714500"/>
            <a:ext cx="80645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6" name="Rectangle 2"/>
          <p:cNvSpPr>
            <a:spLocks noGrp="1" noChangeArrowheads="1"/>
          </p:cNvSpPr>
          <p:nvPr>
            <p:ph type="title"/>
          </p:nvPr>
        </p:nvSpPr>
        <p:spPr>
          <a:xfrm>
            <a:off x="457200" y="277813"/>
            <a:ext cx="6346825" cy="1139825"/>
          </a:xfrm>
        </p:spPr>
        <p:txBody>
          <a:bodyPr/>
          <a:lstStyle/>
          <a:p>
            <a:pPr eaLnBrk="1" hangingPunct="1">
              <a:defRPr/>
            </a:pPr>
            <a:r>
              <a:rPr lang="es-ES" sz="3600" dirty="0" smtClean="0">
                <a:solidFill>
                  <a:srgbClr val="66FF99"/>
                </a:solidFill>
              </a:rPr>
              <a:t>Resultados de la Encuesta</a:t>
            </a:r>
          </a:p>
        </p:txBody>
      </p:sp>
      <p:sp>
        <p:nvSpPr>
          <p:cNvPr id="15365" name="7 Rectángulo"/>
          <p:cNvSpPr>
            <a:spLocks noChangeArrowheads="1"/>
          </p:cNvSpPr>
          <p:nvPr/>
        </p:nvSpPr>
        <p:spPr bwMode="auto">
          <a:xfrm>
            <a:off x="857250" y="2857500"/>
            <a:ext cx="7786688" cy="461963"/>
          </a:xfrm>
          <a:prstGeom prst="rect">
            <a:avLst/>
          </a:prstGeom>
          <a:noFill/>
          <a:ln w="9525">
            <a:noFill/>
            <a:miter lim="800000"/>
            <a:headEnd/>
            <a:tailEnd/>
          </a:ln>
        </p:spPr>
        <p:txBody>
          <a:bodyPr>
            <a:spAutoFit/>
          </a:bodyPr>
          <a:lstStyle/>
          <a:p>
            <a:endParaRPr lang="es-ES" sz="2400"/>
          </a:p>
        </p:txBody>
      </p:sp>
      <p:sp>
        <p:nvSpPr>
          <p:cNvPr id="15366" name="11 CuadroTexto"/>
          <p:cNvSpPr txBox="1">
            <a:spLocks noChangeArrowheads="1"/>
          </p:cNvSpPr>
          <p:nvPr/>
        </p:nvSpPr>
        <p:spPr bwMode="auto">
          <a:xfrm>
            <a:off x="714375" y="3286125"/>
            <a:ext cx="7358063" cy="708025"/>
          </a:xfrm>
          <a:prstGeom prst="rect">
            <a:avLst/>
          </a:prstGeom>
          <a:noFill/>
          <a:ln w="9525">
            <a:noFill/>
            <a:miter lim="800000"/>
            <a:headEnd/>
            <a:tailEnd/>
          </a:ln>
        </p:spPr>
        <p:txBody>
          <a:bodyPr>
            <a:spAutoFit/>
          </a:bodyPr>
          <a:lstStyle/>
          <a:p>
            <a:r>
              <a:rPr lang="es-ES" sz="2000"/>
              <a:t>Conocer la disponibilidad de pago y el target al cual va dirigido nuestro producto.</a:t>
            </a:r>
            <a:endParaRPr lang="es-ES"/>
          </a:p>
        </p:txBody>
      </p:sp>
      <p:sp>
        <p:nvSpPr>
          <p:cNvPr id="9" name="8 CuadroTexto"/>
          <p:cNvSpPr txBox="1"/>
          <p:nvPr/>
        </p:nvSpPr>
        <p:spPr>
          <a:xfrm>
            <a:off x="642938" y="1857375"/>
            <a:ext cx="8001000" cy="1323975"/>
          </a:xfrm>
          <a:prstGeom prst="rect">
            <a:avLst/>
          </a:prstGeom>
          <a:noFill/>
        </p:spPr>
        <p:txBody>
          <a:bodyPr>
            <a:spAutoFit/>
          </a:bodyPr>
          <a:lstStyle/>
          <a:p>
            <a:pPr>
              <a:defRPr/>
            </a:pPr>
            <a:r>
              <a:rPr lang="es-ES" sz="2000" b="1" dirty="0">
                <a:solidFill>
                  <a:srgbClr val="CC6600"/>
                </a:solidFill>
                <a:effectLst>
                  <a:outerShdw blurRad="38100" dist="38100" dir="2700000" algn="tl">
                    <a:srgbClr val="000000"/>
                  </a:outerShdw>
                </a:effectLst>
              </a:rPr>
              <a:t>¿Qué </a:t>
            </a:r>
            <a:r>
              <a:rPr lang="es-ES" sz="2000" b="1" dirty="0">
                <a:solidFill>
                  <a:srgbClr val="CC6600"/>
                </a:solidFill>
                <a:effectLst>
                  <a:outerShdw blurRad="38100" dist="38100" dir="2700000" algn="tl">
                    <a:srgbClr val="000000"/>
                  </a:outerShdw>
                </a:effectLst>
              </a:rPr>
              <a:t>precio pagaría usted por este dispositivo que le permitirá no solo ver y escuchar a su bebé, sino también controlar las pulsaciones respiratorias por minuto en su hijo menor de un año?</a:t>
            </a:r>
          </a:p>
        </p:txBody>
      </p:sp>
      <p:graphicFrame>
        <p:nvGraphicFramePr>
          <p:cNvPr id="13" name="12 Gráfico"/>
          <p:cNvGraphicFramePr/>
          <p:nvPr/>
        </p:nvGraphicFramePr>
        <p:xfrm>
          <a:off x="2571736" y="3929066"/>
          <a:ext cx="4286280" cy="264320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angelcare"/>
          <p:cNvPicPr>
            <a:picLocks noChangeAspect="1" noChangeArrowheads="1"/>
          </p:cNvPicPr>
          <p:nvPr/>
        </p:nvPicPr>
        <p:blipFill>
          <a:blip r:embed="rId2"/>
          <a:srcRect/>
          <a:stretch>
            <a:fillRect/>
          </a:stretch>
        </p:blipFill>
        <p:spPr bwMode="auto">
          <a:xfrm>
            <a:off x="7500938" y="214313"/>
            <a:ext cx="1225550" cy="1182687"/>
          </a:xfrm>
          <a:prstGeom prst="rect">
            <a:avLst/>
          </a:prstGeom>
          <a:noFill/>
          <a:effectLst>
            <a:outerShdw dist="35921" dir="2700000" algn="ctr" rotWithShape="0">
              <a:srgbClr val="66FF99">
                <a:alpha val="50000"/>
              </a:srgbClr>
            </a:outerShdw>
          </a:effectLst>
        </p:spPr>
      </p:pic>
      <p:cxnSp>
        <p:nvCxnSpPr>
          <p:cNvPr id="5" name="4 Conector recto"/>
          <p:cNvCxnSpPr/>
          <p:nvPr/>
        </p:nvCxnSpPr>
        <p:spPr>
          <a:xfrm rot="10800000" flipV="1">
            <a:off x="642938" y="1571625"/>
            <a:ext cx="80645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6" name="Rectangle 2"/>
          <p:cNvSpPr>
            <a:spLocks noGrp="1" noChangeArrowheads="1"/>
          </p:cNvSpPr>
          <p:nvPr>
            <p:ph type="title"/>
          </p:nvPr>
        </p:nvSpPr>
        <p:spPr>
          <a:xfrm>
            <a:off x="457200" y="277813"/>
            <a:ext cx="6346825" cy="1139825"/>
          </a:xfrm>
        </p:spPr>
        <p:txBody>
          <a:bodyPr/>
          <a:lstStyle/>
          <a:p>
            <a:pPr eaLnBrk="1" hangingPunct="1">
              <a:defRPr/>
            </a:pPr>
            <a:r>
              <a:rPr lang="es-ES" sz="3600" dirty="0" smtClean="0">
                <a:solidFill>
                  <a:srgbClr val="66FF99"/>
                </a:solidFill>
              </a:rPr>
              <a:t>Determinación de la demanda potencial</a:t>
            </a:r>
          </a:p>
        </p:txBody>
      </p:sp>
      <p:sp>
        <p:nvSpPr>
          <p:cNvPr id="16389" name="6 CuadroTexto"/>
          <p:cNvSpPr txBox="1">
            <a:spLocks noChangeArrowheads="1"/>
          </p:cNvSpPr>
          <p:nvPr/>
        </p:nvSpPr>
        <p:spPr bwMode="auto">
          <a:xfrm>
            <a:off x="642938" y="1714500"/>
            <a:ext cx="8001000" cy="1077913"/>
          </a:xfrm>
          <a:prstGeom prst="rect">
            <a:avLst/>
          </a:prstGeom>
          <a:noFill/>
          <a:ln w="9525">
            <a:noFill/>
            <a:miter lim="800000"/>
            <a:headEnd/>
            <a:tailEnd/>
          </a:ln>
        </p:spPr>
        <p:txBody>
          <a:bodyPr>
            <a:spAutoFit/>
          </a:bodyPr>
          <a:lstStyle/>
          <a:p>
            <a:r>
              <a:rPr lang="es-ES" sz="1600"/>
              <a:t>Se consideró el porcentaje de personas de status socioeconómico medio – alto que estarían dispuestos a comprar el producto al precio promedio calculado (2.75%), y el total de niños nacidos vivos por sexo y tipo de asistencia en la ciudad de Guayaquil, de acuerdo a la información proporcionada por el INEC (30.464 niños).</a:t>
            </a:r>
          </a:p>
        </p:txBody>
      </p:sp>
      <p:graphicFrame>
        <p:nvGraphicFramePr>
          <p:cNvPr id="8" name="7 Tabla"/>
          <p:cNvGraphicFramePr>
            <a:graphicFrameLocks noGrp="1"/>
          </p:cNvGraphicFramePr>
          <p:nvPr/>
        </p:nvGraphicFramePr>
        <p:xfrm>
          <a:off x="5286375" y="3071813"/>
          <a:ext cx="3117847" cy="2313432"/>
        </p:xfrm>
        <a:graphic>
          <a:graphicData uri="http://schemas.openxmlformats.org/drawingml/2006/table">
            <a:tbl>
              <a:tblPr/>
              <a:tblGrid>
                <a:gridCol w="981297"/>
                <a:gridCol w="732627"/>
                <a:gridCol w="732627"/>
                <a:gridCol w="671296"/>
              </a:tblGrid>
              <a:tr h="184335">
                <a:tc rowSpan="2">
                  <a:txBody>
                    <a:bodyPr/>
                    <a:lstStyle/>
                    <a:p>
                      <a:pPr algn="ctr">
                        <a:lnSpc>
                          <a:spcPct val="115000"/>
                        </a:lnSpc>
                        <a:spcAft>
                          <a:spcPts val="0"/>
                        </a:spcAft>
                      </a:pPr>
                      <a:r>
                        <a:rPr lang="es-ES" sz="1200" b="1" dirty="0">
                          <a:solidFill>
                            <a:srgbClr val="000000"/>
                          </a:solidFill>
                          <a:latin typeface="Arial"/>
                          <a:ea typeface="Times New Roman"/>
                        </a:rPr>
                        <a:t>Regiones, provincias, cantones y parroquias</a:t>
                      </a:r>
                      <a:endParaRPr lang="es-ES" sz="1200" dirty="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gridSpan="3">
                  <a:txBody>
                    <a:bodyPr/>
                    <a:lstStyle/>
                    <a:p>
                      <a:pPr algn="ctr">
                        <a:lnSpc>
                          <a:spcPct val="115000"/>
                        </a:lnSpc>
                        <a:spcAft>
                          <a:spcPts val="0"/>
                        </a:spcAft>
                      </a:pPr>
                      <a:r>
                        <a:rPr lang="es-ES" sz="1200" b="1">
                          <a:solidFill>
                            <a:srgbClr val="000000"/>
                          </a:solidFill>
                          <a:latin typeface="Arial"/>
                          <a:ea typeface="Times New Roman"/>
                        </a:rPr>
                        <a:t>Total General</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hMerge="1">
                  <a:txBody>
                    <a:bodyPr/>
                    <a:lstStyle/>
                    <a:p>
                      <a:endParaRPr lang="es-ES"/>
                    </a:p>
                  </a:txBody>
                  <a:tcPr/>
                </a:tc>
                <a:tc hMerge="1">
                  <a:txBody>
                    <a:bodyPr/>
                    <a:lstStyle/>
                    <a:p>
                      <a:endParaRPr lang="es-ES"/>
                    </a:p>
                  </a:txBody>
                  <a:tcPr/>
                </a:tc>
              </a:tr>
              <a:tr h="553004">
                <a:tc vMerge="1">
                  <a:txBody>
                    <a:bodyPr/>
                    <a:lstStyle/>
                    <a:p>
                      <a:endParaRPr lang="es-ES"/>
                    </a:p>
                  </a:txBody>
                  <a:tcPr/>
                </a:tc>
                <a:tc>
                  <a:txBody>
                    <a:bodyPr/>
                    <a:lstStyle/>
                    <a:p>
                      <a:pPr algn="ctr">
                        <a:lnSpc>
                          <a:spcPct val="115000"/>
                        </a:lnSpc>
                        <a:spcAft>
                          <a:spcPts val="0"/>
                        </a:spcAft>
                      </a:pPr>
                      <a:r>
                        <a:rPr lang="es-ES" sz="1200" b="1">
                          <a:solidFill>
                            <a:srgbClr val="000000"/>
                          </a:solidFill>
                          <a:latin typeface="Arial"/>
                          <a:ea typeface="Times New Roman"/>
                        </a:rPr>
                        <a:t>Total </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b="1">
                          <a:solidFill>
                            <a:srgbClr val="000000"/>
                          </a:solidFill>
                          <a:latin typeface="Arial"/>
                          <a:ea typeface="Times New Roman"/>
                        </a:rPr>
                        <a:t>Hombres</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es-ES" sz="1200" b="1">
                          <a:solidFill>
                            <a:srgbClr val="000000"/>
                          </a:solidFill>
                          <a:latin typeface="Arial"/>
                          <a:ea typeface="Times New Roman"/>
                        </a:rPr>
                        <a:t>Mujeres</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8669">
                <a:tc>
                  <a:txBody>
                    <a:bodyPr/>
                    <a:lstStyle/>
                    <a:p>
                      <a:pPr algn="ctr">
                        <a:lnSpc>
                          <a:spcPct val="115000"/>
                        </a:lnSpc>
                        <a:spcAft>
                          <a:spcPts val="0"/>
                        </a:spcAft>
                      </a:pPr>
                      <a:r>
                        <a:rPr lang="es-ES" sz="1200" b="1">
                          <a:solidFill>
                            <a:srgbClr val="000000"/>
                          </a:solidFill>
                          <a:latin typeface="Arial"/>
                          <a:ea typeface="Times New Roman"/>
                        </a:rPr>
                        <a:t>Cantón Guayaquil</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30896</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15810</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14586</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335">
                <a:tc>
                  <a:txBody>
                    <a:bodyPr/>
                    <a:lstStyle/>
                    <a:p>
                      <a:pPr algn="ctr">
                        <a:lnSpc>
                          <a:spcPct val="115000"/>
                        </a:lnSpc>
                        <a:spcAft>
                          <a:spcPts val="0"/>
                        </a:spcAft>
                      </a:pPr>
                      <a:r>
                        <a:rPr lang="es-ES" sz="1200" b="1" i="1">
                          <a:solidFill>
                            <a:srgbClr val="000000"/>
                          </a:solidFill>
                          <a:latin typeface="Arial"/>
                          <a:ea typeface="Times New Roman"/>
                        </a:rPr>
                        <a:t>Guayaquil</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30464</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r">
                        <a:lnSpc>
                          <a:spcPct val="115000"/>
                        </a:lnSpc>
                        <a:spcAft>
                          <a:spcPts val="0"/>
                        </a:spcAft>
                      </a:pPr>
                      <a:r>
                        <a:rPr lang="es-ES" sz="1200">
                          <a:solidFill>
                            <a:srgbClr val="000000"/>
                          </a:solidFill>
                          <a:latin typeface="Arial"/>
                          <a:ea typeface="Times New Roman"/>
                        </a:rPr>
                        <a:t>15583</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14381</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335">
                <a:tc>
                  <a:txBody>
                    <a:bodyPr/>
                    <a:lstStyle/>
                    <a:p>
                      <a:pPr algn="ctr">
                        <a:lnSpc>
                          <a:spcPct val="115000"/>
                        </a:lnSpc>
                        <a:spcAft>
                          <a:spcPts val="0"/>
                        </a:spcAft>
                      </a:pPr>
                      <a:r>
                        <a:rPr lang="es-ES" sz="1200">
                          <a:solidFill>
                            <a:srgbClr val="000000"/>
                          </a:solidFill>
                          <a:latin typeface="Arial"/>
                          <a:ea typeface="Times New Roman"/>
                        </a:rPr>
                        <a:t>Urbano</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30460</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15582</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14378</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4335">
                <a:tc>
                  <a:txBody>
                    <a:bodyPr/>
                    <a:lstStyle/>
                    <a:p>
                      <a:pPr algn="ctr">
                        <a:lnSpc>
                          <a:spcPct val="115000"/>
                        </a:lnSpc>
                        <a:spcAft>
                          <a:spcPts val="0"/>
                        </a:spcAft>
                      </a:pPr>
                      <a:r>
                        <a:rPr lang="es-ES" sz="1200">
                          <a:solidFill>
                            <a:srgbClr val="000000"/>
                          </a:solidFill>
                          <a:latin typeface="Arial"/>
                          <a:ea typeface="Times New Roman"/>
                        </a:rPr>
                        <a:t>Periferia</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4</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1</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3</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8669">
                <a:tc>
                  <a:txBody>
                    <a:bodyPr/>
                    <a:lstStyle/>
                    <a:p>
                      <a:pPr algn="ctr">
                        <a:lnSpc>
                          <a:spcPct val="115000"/>
                        </a:lnSpc>
                        <a:spcAft>
                          <a:spcPts val="0"/>
                        </a:spcAft>
                      </a:pPr>
                      <a:r>
                        <a:rPr lang="es-ES" sz="1200">
                          <a:solidFill>
                            <a:srgbClr val="000000"/>
                          </a:solidFill>
                          <a:latin typeface="Arial"/>
                          <a:ea typeface="Times New Roman"/>
                        </a:rPr>
                        <a:t>Parroquias Rurales</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432</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227</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dirty="0">
                          <a:solidFill>
                            <a:srgbClr val="000000"/>
                          </a:solidFill>
                          <a:latin typeface="Arial"/>
                          <a:ea typeface="Times New Roman"/>
                        </a:rPr>
                        <a:t>205</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16429" name="8 Imagen"/>
          <p:cNvPicPr>
            <a:picLocks noChangeAspect="1" noChangeArrowheads="1"/>
          </p:cNvPicPr>
          <p:nvPr/>
        </p:nvPicPr>
        <p:blipFill>
          <a:blip r:embed="rId3"/>
          <a:srcRect/>
          <a:stretch>
            <a:fillRect/>
          </a:stretch>
        </p:blipFill>
        <p:spPr bwMode="auto">
          <a:xfrm>
            <a:off x="571500" y="3143250"/>
            <a:ext cx="4429125" cy="2500313"/>
          </a:xfrm>
          <a:prstGeom prst="rect">
            <a:avLst/>
          </a:prstGeom>
          <a:noFill/>
          <a:ln w="9525">
            <a:noFill/>
            <a:miter lim="800000"/>
            <a:headEnd/>
            <a:tailEnd/>
          </a:ln>
        </p:spPr>
      </p:pic>
      <p:sp>
        <p:nvSpPr>
          <p:cNvPr id="16430" name="10 CuadroTexto"/>
          <p:cNvSpPr txBox="1">
            <a:spLocks noChangeArrowheads="1"/>
          </p:cNvSpPr>
          <p:nvPr/>
        </p:nvSpPr>
        <p:spPr bwMode="auto">
          <a:xfrm>
            <a:off x="714375" y="5786438"/>
            <a:ext cx="7786688" cy="338137"/>
          </a:xfrm>
          <a:prstGeom prst="rect">
            <a:avLst/>
          </a:prstGeom>
          <a:noFill/>
          <a:ln w="9525">
            <a:noFill/>
            <a:miter lim="800000"/>
            <a:headEnd/>
            <a:tailEnd/>
          </a:ln>
        </p:spPr>
        <p:txBody>
          <a:bodyPr>
            <a:spAutoFit/>
          </a:bodyPr>
          <a:lstStyle/>
          <a:p>
            <a:r>
              <a:rPr lang="es-ES" sz="1600"/>
              <a:t>Siendo nuestra demanda potencial 838 personas que comprarían el producto.</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angelcare"/>
          <p:cNvPicPr>
            <a:picLocks noChangeAspect="1" noChangeArrowheads="1"/>
          </p:cNvPicPr>
          <p:nvPr/>
        </p:nvPicPr>
        <p:blipFill>
          <a:blip r:embed="rId2"/>
          <a:srcRect/>
          <a:stretch>
            <a:fillRect/>
          </a:stretch>
        </p:blipFill>
        <p:spPr bwMode="auto">
          <a:xfrm>
            <a:off x="7429500" y="214313"/>
            <a:ext cx="1368425" cy="1320800"/>
          </a:xfrm>
          <a:prstGeom prst="rect">
            <a:avLst/>
          </a:prstGeom>
          <a:noFill/>
          <a:effectLst>
            <a:outerShdw dist="35921" dir="2700000" algn="ctr" rotWithShape="0">
              <a:srgbClr val="66FF99">
                <a:alpha val="50000"/>
              </a:srgbClr>
            </a:outerShdw>
          </a:effectLst>
        </p:spPr>
      </p:pic>
      <p:cxnSp>
        <p:nvCxnSpPr>
          <p:cNvPr id="5" name="4 Conector recto"/>
          <p:cNvCxnSpPr/>
          <p:nvPr/>
        </p:nvCxnSpPr>
        <p:spPr>
          <a:xfrm rot="10800000" flipV="1">
            <a:off x="642938" y="1714500"/>
            <a:ext cx="80645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6" name="Rectangle 2"/>
          <p:cNvSpPr>
            <a:spLocks noGrp="1" noChangeArrowheads="1"/>
          </p:cNvSpPr>
          <p:nvPr>
            <p:ph type="title"/>
          </p:nvPr>
        </p:nvSpPr>
        <p:spPr>
          <a:xfrm>
            <a:off x="457200" y="277813"/>
            <a:ext cx="6346825" cy="1139825"/>
          </a:xfrm>
        </p:spPr>
        <p:txBody>
          <a:bodyPr/>
          <a:lstStyle/>
          <a:p>
            <a:pPr eaLnBrk="1" hangingPunct="1">
              <a:defRPr/>
            </a:pPr>
            <a:r>
              <a:rPr lang="es-ES" sz="3600" dirty="0" smtClean="0">
                <a:solidFill>
                  <a:srgbClr val="66FF99"/>
                </a:solidFill>
              </a:rPr>
              <a:t>Determinación de las inversiones</a:t>
            </a:r>
          </a:p>
        </p:txBody>
      </p:sp>
      <p:graphicFrame>
        <p:nvGraphicFramePr>
          <p:cNvPr id="8" name="7 Tabla"/>
          <p:cNvGraphicFramePr>
            <a:graphicFrameLocks noGrp="1"/>
          </p:cNvGraphicFramePr>
          <p:nvPr/>
        </p:nvGraphicFramePr>
        <p:xfrm>
          <a:off x="928688" y="2214563"/>
          <a:ext cx="3091815" cy="2734056"/>
        </p:xfrm>
        <a:graphic>
          <a:graphicData uri="http://schemas.openxmlformats.org/drawingml/2006/table">
            <a:tbl>
              <a:tblPr/>
              <a:tblGrid>
                <a:gridCol w="2133600"/>
                <a:gridCol w="958215"/>
              </a:tblGrid>
              <a:tr h="190500">
                <a:tc>
                  <a:txBody>
                    <a:bodyPr/>
                    <a:lstStyle/>
                    <a:p>
                      <a:pPr algn="ctr">
                        <a:lnSpc>
                          <a:spcPct val="115000"/>
                        </a:lnSpc>
                        <a:spcAft>
                          <a:spcPts val="0"/>
                        </a:spcAft>
                      </a:pPr>
                      <a:r>
                        <a:rPr lang="es-ES" sz="1200" b="1" i="1" dirty="0">
                          <a:solidFill>
                            <a:srgbClr val="000000"/>
                          </a:solidFill>
                          <a:latin typeface="Arial"/>
                          <a:ea typeface="Times New Roman"/>
                        </a:rPr>
                        <a:t>INVERSION INICIAL</a:t>
                      </a:r>
                      <a:endParaRPr lang="es-ES" sz="1200" dirty="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nSpc>
                          <a:spcPct val="115000"/>
                        </a:lnSpc>
                        <a:spcAft>
                          <a:spcPts val="0"/>
                        </a:spcAft>
                      </a:pPr>
                      <a:r>
                        <a:rPr lang="es-ES" sz="1200">
                          <a:solidFill>
                            <a:srgbClr val="000000"/>
                          </a:solidFill>
                          <a:latin typeface="Arial"/>
                          <a:ea typeface="Times New Roman"/>
                        </a:rPr>
                        <a:t> </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ctr">
                        <a:lnSpc>
                          <a:spcPct val="115000"/>
                        </a:lnSpc>
                        <a:spcAft>
                          <a:spcPts val="0"/>
                        </a:spcAft>
                      </a:pPr>
                      <a:r>
                        <a:rPr lang="es-ES" sz="1200" dirty="0" smtClean="0">
                          <a:solidFill>
                            <a:srgbClr val="000000"/>
                          </a:solidFill>
                          <a:latin typeface="Arial"/>
                          <a:ea typeface="Times New Roman"/>
                        </a:rPr>
                        <a:t>Vehículo</a:t>
                      </a:r>
                      <a:endParaRPr lang="es-ES" sz="1200" dirty="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$ 15.890,00</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ctr">
                        <a:lnSpc>
                          <a:spcPct val="115000"/>
                        </a:lnSpc>
                        <a:spcAft>
                          <a:spcPts val="0"/>
                        </a:spcAft>
                      </a:pPr>
                      <a:r>
                        <a:rPr lang="es-ES" sz="1200" dirty="0" smtClean="0">
                          <a:solidFill>
                            <a:srgbClr val="000000"/>
                          </a:solidFill>
                          <a:latin typeface="Arial"/>
                          <a:ea typeface="Times New Roman"/>
                        </a:rPr>
                        <a:t>Equipos</a:t>
                      </a:r>
                      <a:r>
                        <a:rPr lang="es-ES" sz="1200" baseline="0" dirty="0" smtClean="0">
                          <a:solidFill>
                            <a:srgbClr val="000000"/>
                          </a:solidFill>
                          <a:latin typeface="Arial"/>
                          <a:ea typeface="Times New Roman"/>
                        </a:rPr>
                        <a:t> de Oficina</a:t>
                      </a:r>
                      <a:endParaRPr lang="es-ES" sz="1200" dirty="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dirty="0">
                          <a:solidFill>
                            <a:srgbClr val="000000"/>
                          </a:solidFill>
                          <a:latin typeface="Arial"/>
                          <a:ea typeface="Times New Roman"/>
                        </a:rPr>
                        <a:t>$ 7.563,15</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ctr">
                        <a:lnSpc>
                          <a:spcPct val="115000"/>
                        </a:lnSpc>
                        <a:spcAft>
                          <a:spcPts val="0"/>
                        </a:spcAft>
                      </a:pPr>
                      <a:r>
                        <a:rPr lang="es-ES" sz="1200" dirty="0" smtClean="0">
                          <a:solidFill>
                            <a:srgbClr val="000000"/>
                          </a:solidFill>
                          <a:latin typeface="Arial"/>
                          <a:ea typeface="Times New Roman"/>
                        </a:rPr>
                        <a:t>Útiles</a:t>
                      </a:r>
                      <a:r>
                        <a:rPr lang="es-ES" sz="1200" baseline="0" dirty="0" smtClean="0">
                          <a:solidFill>
                            <a:srgbClr val="000000"/>
                          </a:solidFill>
                          <a:latin typeface="Arial"/>
                          <a:ea typeface="Times New Roman"/>
                        </a:rPr>
                        <a:t> de Oficina</a:t>
                      </a:r>
                      <a:endParaRPr lang="es-ES" sz="1200" dirty="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$ 449,58</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ctr">
                        <a:lnSpc>
                          <a:spcPct val="115000"/>
                        </a:lnSpc>
                        <a:spcAft>
                          <a:spcPts val="0"/>
                        </a:spcAft>
                      </a:pPr>
                      <a:r>
                        <a:rPr lang="es-ES" sz="1200" dirty="0" smtClean="0">
                          <a:solidFill>
                            <a:srgbClr val="000000"/>
                          </a:solidFill>
                          <a:latin typeface="Arial"/>
                          <a:ea typeface="Times New Roman"/>
                        </a:rPr>
                        <a:t>Muebles</a:t>
                      </a:r>
                      <a:r>
                        <a:rPr lang="es-ES" sz="1200" baseline="0" dirty="0" smtClean="0">
                          <a:solidFill>
                            <a:srgbClr val="000000"/>
                          </a:solidFill>
                          <a:latin typeface="Arial"/>
                          <a:ea typeface="Times New Roman"/>
                        </a:rPr>
                        <a:t> y Decoración</a:t>
                      </a:r>
                      <a:endParaRPr lang="es-ES" sz="1200" dirty="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$ 1.170,00</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ctr">
                        <a:lnSpc>
                          <a:spcPct val="115000"/>
                        </a:lnSpc>
                        <a:spcAft>
                          <a:spcPts val="0"/>
                        </a:spcAft>
                      </a:pPr>
                      <a:r>
                        <a:rPr lang="es-ES" sz="1200" b="1" i="1">
                          <a:solidFill>
                            <a:srgbClr val="000000"/>
                          </a:solidFill>
                          <a:latin typeface="Arial"/>
                          <a:ea typeface="Times New Roman"/>
                        </a:rPr>
                        <a:t>TOTAL INVERSION</a:t>
                      </a:r>
                      <a:endParaRPr lang="es-ES" sz="120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$ 25.072,73</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850">
                <a:tc>
                  <a:txBody>
                    <a:bodyPr/>
                    <a:lstStyle/>
                    <a:p>
                      <a:pPr algn="ctr">
                        <a:lnSpc>
                          <a:spcPct val="115000"/>
                        </a:lnSpc>
                        <a:spcAft>
                          <a:spcPts val="0"/>
                        </a:spcAft>
                      </a:pPr>
                      <a:r>
                        <a:rPr lang="es-ES" sz="1200">
                          <a:solidFill>
                            <a:srgbClr val="000000"/>
                          </a:solidFill>
                          <a:latin typeface="Arial"/>
                          <a:ea typeface="Times New Roman"/>
                        </a:rPr>
                        <a:t>Inversión en lanzamiento de Publicidad</a:t>
                      </a:r>
                      <a:endParaRPr lang="es-ES" sz="120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$ 13.800,00</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850">
                <a:tc>
                  <a:txBody>
                    <a:bodyPr/>
                    <a:lstStyle/>
                    <a:p>
                      <a:pPr algn="ctr">
                        <a:lnSpc>
                          <a:spcPct val="115000"/>
                        </a:lnSpc>
                        <a:spcAft>
                          <a:spcPts val="0"/>
                        </a:spcAft>
                      </a:pPr>
                      <a:r>
                        <a:rPr lang="es-ES" sz="1200">
                          <a:solidFill>
                            <a:srgbClr val="000000"/>
                          </a:solidFill>
                          <a:latin typeface="Arial"/>
                          <a:ea typeface="Times New Roman"/>
                        </a:rPr>
                        <a:t>Inversión en constitución de la compañía</a:t>
                      </a:r>
                      <a:endParaRPr lang="es-ES" sz="120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$ 400,00</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3850">
                <a:tc>
                  <a:txBody>
                    <a:bodyPr/>
                    <a:lstStyle/>
                    <a:p>
                      <a:pPr algn="ctr">
                        <a:lnSpc>
                          <a:spcPct val="115000"/>
                        </a:lnSpc>
                        <a:spcAft>
                          <a:spcPts val="0"/>
                        </a:spcAft>
                      </a:pPr>
                      <a:r>
                        <a:rPr lang="es-ES" sz="1200">
                          <a:solidFill>
                            <a:srgbClr val="000000"/>
                          </a:solidFill>
                          <a:latin typeface="Arial"/>
                          <a:ea typeface="Times New Roman"/>
                        </a:rPr>
                        <a:t>Inversión en concesión del local comercial</a:t>
                      </a:r>
                      <a:endParaRPr lang="es-ES" sz="120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$ 588,00</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ctr">
                        <a:lnSpc>
                          <a:spcPct val="115000"/>
                        </a:lnSpc>
                        <a:spcAft>
                          <a:spcPts val="0"/>
                        </a:spcAft>
                      </a:pPr>
                      <a:r>
                        <a:rPr lang="es-ES" sz="1200" dirty="0">
                          <a:solidFill>
                            <a:srgbClr val="000000"/>
                          </a:solidFill>
                          <a:latin typeface="Arial"/>
                          <a:ea typeface="Times New Roman"/>
                        </a:rPr>
                        <a:t>Total</a:t>
                      </a:r>
                      <a:endParaRPr lang="es-ES" sz="1200" dirty="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b="1" dirty="0">
                          <a:solidFill>
                            <a:srgbClr val="000000"/>
                          </a:solidFill>
                          <a:latin typeface="Arial"/>
                          <a:ea typeface="Times New Roman"/>
                        </a:rPr>
                        <a:t>$ 39.860,73</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r>
            </a:tbl>
          </a:graphicData>
        </a:graphic>
      </p:graphicFrame>
      <p:graphicFrame>
        <p:nvGraphicFramePr>
          <p:cNvPr id="10" name="9 Tabla"/>
          <p:cNvGraphicFramePr>
            <a:graphicFrameLocks noGrp="1"/>
          </p:cNvGraphicFramePr>
          <p:nvPr/>
        </p:nvGraphicFramePr>
        <p:xfrm>
          <a:off x="4786313" y="2214563"/>
          <a:ext cx="3286144" cy="3154680"/>
        </p:xfrm>
        <a:graphic>
          <a:graphicData uri="http://schemas.openxmlformats.org/drawingml/2006/table">
            <a:tbl>
              <a:tblPr/>
              <a:tblGrid>
                <a:gridCol w="1593710"/>
                <a:gridCol w="846217"/>
                <a:gridCol w="846217"/>
              </a:tblGrid>
              <a:tr h="401574">
                <a:tc>
                  <a:txBody>
                    <a:bodyPr/>
                    <a:lstStyle/>
                    <a:p>
                      <a:pPr algn="ctr">
                        <a:lnSpc>
                          <a:spcPct val="115000"/>
                        </a:lnSpc>
                        <a:spcAft>
                          <a:spcPts val="0"/>
                        </a:spcAft>
                      </a:pPr>
                      <a:r>
                        <a:rPr lang="es-ES" sz="1200" b="1" i="1" dirty="0">
                          <a:solidFill>
                            <a:srgbClr val="002060"/>
                          </a:solidFill>
                          <a:latin typeface="Arial"/>
                          <a:ea typeface="Times New Roman"/>
                        </a:rPr>
                        <a:t>GASTOS DE CONSTITUCIÓN </a:t>
                      </a:r>
                      <a:endParaRPr lang="es-ES" sz="1200" b="1" dirty="0">
                        <a:solidFill>
                          <a:srgbClr val="002060"/>
                        </a:solidFill>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a:lnSpc>
                          <a:spcPct val="115000"/>
                        </a:lnSpc>
                        <a:spcAft>
                          <a:spcPts val="0"/>
                        </a:spcAft>
                      </a:pPr>
                      <a:r>
                        <a:rPr lang="es-ES" sz="1200" b="1">
                          <a:solidFill>
                            <a:srgbClr val="002060"/>
                          </a:solidFill>
                          <a:latin typeface="Arial"/>
                          <a:ea typeface="Times New Roman"/>
                        </a:rPr>
                        <a:t>AÑO 0</a:t>
                      </a:r>
                      <a:endParaRPr lang="es-ES" sz="1200" b="1">
                        <a:solidFill>
                          <a:srgbClr val="002060"/>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a:lnSpc>
                          <a:spcPct val="115000"/>
                        </a:lnSpc>
                        <a:spcAft>
                          <a:spcPts val="0"/>
                        </a:spcAft>
                      </a:pPr>
                      <a:r>
                        <a:rPr lang="es-ES" sz="1200" b="1">
                          <a:solidFill>
                            <a:srgbClr val="002060"/>
                          </a:solidFill>
                          <a:latin typeface="Arial"/>
                          <a:ea typeface="Times New Roman"/>
                        </a:rPr>
                        <a:t>AÑOS 1-5</a:t>
                      </a:r>
                      <a:endParaRPr lang="es-ES" sz="1200" b="1">
                        <a:solidFill>
                          <a:srgbClr val="002060"/>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r>
              <a:tr h="200787">
                <a:tc>
                  <a:txBody>
                    <a:bodyPr/>
                    <a:lstStyle/>
                    <a:p>
                      <a:pPr algn="ctr">
                        <a:lnSpc>
                          <a:spcPct val="115000"/>
                        </a:lnSpc>
                        <a:spcAft>
                          <a:spcPts val="0"/>
                        </a:spcAft>
                      </a:pPr>
                      <a:r>
                        <a:rPr lang="es-ES" sz="1200" b="1" dirty="0">
                          <a:solidFill>
                            <a:srgbClr val="002060"/>
                          </a:solidFill>
                          <a:latin typeface="Arial"/>
                          <a:ea typeface="Times New Roman"/>
                        </a:rPr>
                        <a:t>DETALLE</a:t>
                      </a:r>
                      <a:endParaRPr lang="es-ES" sz="1200" b="1" dirty="0">
                        <a:solidFill>
                          <a:srgbClr val="002060"/>
                        </a:solidFill>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solidFill>
                            <a:srgbClr val="002060"/>
                          </a:solidFill>
                          <a:latin typeface="Arial"/>
                          <a:ea typeface="Times New Roman"/>
                        </a:rPr>
                        <a:t> </a:t>
                      </a:r>
                      <a:endParaRPr lang="es-ES" sz="1200" b="1">
                        <a:solidFill>
                          <a:srgbClr val="002060"/>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solidFill>
                            <a:srgbClr val="002060"/>
                          </a:solidFill>
                          <a:latin typeface="Arial"/>
                          <a:ea typeface="Times New Roman"/>
                        </a:rPr>
                        <a:t> </a:t>
                      </a:r>
                      <a:endParaRPr lang="es-ES" sz="1200" b="1">
                        <a:solidFill>
                          <a:srgbClr val="002060"/>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02361">
                <a:tc>
                  <a:txBody>
                    <a:bodyPr/>
                    <a:lstStyle/>
                    <a:p>
                      <a:pPr algn="ctr">
                        <a:lnSpc>
                          <a:spcPct val="115000"/>
                        </a:lnSpc>
                        <a:spcAft>
                          <a:spcPts val="0"/>
                        </a:spcAft>
                      </a:pPr>
                      <a:r>
                        <a:rPr lang="es-ES" sz="1200" b="1" dirty="0">
                          <a:solidFill>
                            <a:srgbClr val="002060"/>
                          </a:solidFill>
                          <a:latin typeface="Arial"/>
                          <a:ea typeface="Times New Roman"/>
                        </a:rPr>
                        <a:t>Estudio Jurídico Estrada - Ab. Javier Estrada Perlaza</a:t>
                      </a:r>
                      <a:endParaRPr lang="es-ES" sz="1200" b="1" dirty="0">
                        <a:solidFill>
                          <a:srgbClr val="002060"/>
                        </a:solidFill>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b="1" dirty="0">
                          <a:solidFill>
                            <a:srgbClr val="002060"/>
                          </a:solidFill>
                          <a:latin typeface="Arial"/>
                          <a:ea typeface="Times New Roman"/>
                        </a:rPr>
                        <a:t>400,00</a:t>
                      </a:r>
                      <a:endParaRPr lang="es-ES" sz="1200" b="1" dirty="0">
                        <a:solidFill>
                          <a:srgbClr val="002060"/>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solidFill>
                            <a:srgbClr val="002060"/>
                          </a:solidFill>
                          <a:latin typeface="Arial"/>
                          <a:ea typeface="Times New Roman"/>
                        </a:rPr>
                        <a:t> </a:t>
                      </a:r>
                      <a:endParaRPr lang="es-ES" sz="1200" b="1">
                        <a:solidFill>
                          <a:srgbClr val="002060"/>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787">
                <a:tc>
                  <a:txBody>
                    <a:bodyPr/>
                    <a:lstStyle/>
                    <a:p>
                      <a:pPr algn="ctr">
                        <a:lnSpc>
                          <a:spcPct val="115000"/>
                        </a:lnSpc>
                        <a:spcAft>
                          <a:spcPts val="0"/>
                        </a:spcAft>
                      </a:pPr>
                      <a:r>
                        <a:rPr lang="es-ES" sz="1200" b="1" dirty="0">
                          <a:solidFill>
                            <a:srgbClr val="002060"/>
                          </a:solidFill>
                          <a:latin typeface="Arial"/>
                          <a:ea typeface="Times New Roman"/>
                        </a:rPr>
                        <a:t>Total</a:t>
                      </a:r>
                      <a:endParaRPr lang="es-ES" sz="1200" b="1" dirty="0">
                        <a:solidFill>
                          <a:srgbClr val="002060"/>
                        </a:solidFill>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b="1" dirty="0">
                          <a:solidFill>
                            <a:srgbClr val="002060"/>
                          </a:solidFill>
                          <a:latin typeface="Arial"/>
                          <a:ea typeface="Times New Roman"/>
                        </a:rPr>
                        <a:t>$ 400,00</a:t>
                      </a:r>
                      <a:endParaRPr lang="es-ES" sz="1200" b="1" dirty="0">
                        <a:solidFill>
                          <a:srgbClr val="002060"/>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b="1">
                          <a:solidFill>
                            <a:srgbClr val="002060"/>
                          </a:solidFill>
                          <a:latin typeface="Arial"/>
                          <a:ea typeface="Times New Roman"/>
                        </a:rPr>
                        <a:t>$ 80,00</a:t>
                      </a:r>
                      <a:endParaRPr lang="es-ES" sz="1200" b="1">
                        <a:solidFill>
                          <a:srgbClr val="002060"/>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787">
                <a:tc>
                  <a:txBody>
                    <a:bodyPr/>
                    <a:lstStyle/>
                    <a:p>
                      <a:pPr algn="ctr">
                        <a:lnSpc>
                          <a:spcPct val="115000"/>
                        </a:lnSpc>
                        <a:spcAft>
                          <a:spcPts val="0"/>
                        </a:spcAft>
                      </a:pPr>
                      <a:r>
                        <a:rPr lang="es-ES" sz="1200" b="1" dirty="0">
                          <a:solidFill>
                            <a:srgbClr val="002060"/>
                          </a:solidFill>
                          <a:latin typeface="Arial"/>
                          <a:ea typeface="Times New Roman"/>
                        </a:rPr>
                        <a:t> </a:t>
                      </a:r>
                      <a:endParaRPr lang="es-ES" sz="1200" b="1" dirty="0">
                        <a:solidFill>
                          <a:srgbClr val="002060"/>
                        </a:solidFill>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dirty="0">
                          <a:solidFill>
                            <a:srgbClr val="002060"/>
                          </a:solidFill>
                          <a:latin typeface="Arial"/>
                          <a:ea typeface="Times New Roman"/>
                        </a:rPr>
                        <a:t> </a:t>
                      </a:r>
                      <a:endParaRPr lang="es-ES" sz="1200" b="1" dirty="0">
                        <a:solidFill>
                          <a:srgbClr val="002060"/>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a:solidFill>
                            <a:srgbClr val="002060"/>
                          </a:solidFill>
                          <a:latin typeface="Arial"/>
                          <a:ea typeface="Times New Roman"/>
                        </a:rPr>
                        <a:t> </a:t>
                      </a:r>
                      <a:endParaRPr lang="es-ES" sz="1200" b="1">
                        <a:solidFill>
                          <a:srgbClr val="002060"/>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1574">
                <a:tc>
                  <a:txBody>
                    <a:bodyPr/>
                    <a:lstStyle/>
                    <a:p>
                      <a:pPr algn="ctr">
                        <a:lnSpc>
                          <a:spcPct val="115000"/>
                        </a:lnSpc>
                        <a:spcAft>
                          <a:spcPts val="0"/>
                        </a:spcAft>
                      </a:pPr>
                      <a:r>
                        <a:rPr lang="es-ES" sz="1200" b="1" i="1">
                          <a:solidFill>
                            <a:srgbClr val="002060"/>
                          </a:solidFill>
                          <a:latin typeface="Arial"/>
                          <a:ea typeface="Times New Roman"/>
                        </a:rPr>
                        <a:t>GASTOS DE INSTALACIÓN</a:t>
                      </a:r>
                      <a:endParaRPr lang="es-ES" sz="1200" b="1">
                        <a:solidFill>
                          <a:srgbClr val="002060"/>
                        </a:solidFill>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a:lnSpc>
                          <a:spcPct val="115000"/>
                        </a:lnSpc>
                        <a:spcAft>
                          <a:spcPts val="0"/>
                        </a:spcAft>
                      </a:pPr>
                      <a:r>
                        <a:rPr lang="es-ES" sz="1200" b="1" dirty="0">
                          <a:solidFill>
                            <a:srgbClr val="002060"/>
                          </a:solidFill>
                          <a:latin typeface="Arial"/>
                          <a:ea typeface="Times New Roman"/>
                        </a:rPr>
                        <a:t>AÑO 0</a:t>
                      </a:r>
                      <a:endParaRPr lang="es-ES" sz="1200" b="1" dirty="0">
                        <a:solidFill>
                          <a:srgbClr val="002060"/>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a:lnSpc>
                          <a:spcPct val="115000"/>
                        </a:lnSpc>
                        <a:spcAft>
                          <a:spcPts val="0"/>
                        </a:spcAft>
                      </a:pPr>
                      <a:r>
                        <a:rPr lang="es-ES" sz="1200" b="1">
                          <a:solidFill>
                            <a:srgbClr val="002060"/>
                          </a:solidFill>
                          <a:latin typeface="Arial"/>
                          <a:ea typeface="Times New Roman"/>
                        </a:rPr>
                        <a:t>AÑOS 1-5</a:t>
                      </a:r>
                      <a:endParaRPr lang="es-ES" sz="1200" b="1">
                        <a:solidFill>
                          <a:srgbClr val="002060"/>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r>
              <a:tr h="200787">
                <a:tc>
                  <a:txBody>
                    <a:bodyPr/>
                    <a:lstStyle/>
                    <a:p>
                      <a:pPr algn="ctr">
                        <a:lnSpc>
                          <a:spcPct val="115000"/>
                        </a:lnSpc>
                        <a:spcAft>
                          <a:spcPts val="0"/>
                        </a:spcAft>
                      </a:pPr>
                      <a:r>
                        <a:rPr lang="es-ES" sz="1200" b="1">
                          <a:solidFill>
                            <a:srgbClr val="002060"/>
                          </a:solidFill>
                          <a:latin typeface="Arial"/>
                          <a:ea typeface="Times New Roman"/>
                        </a:rPr>
                        <a:t>DETALLE</a:t>
                      </a:r>
                      <a:endParaRPr lang="es-ES" sz="1200" b="1">
                        <a:solidFill>
                          <a:srgbClr val="002060"/>
                        </a:solidFill>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dirty="0">
                          <a:solidFill>
                            <a:srgbClr val="002060"/>
                          </a:solidFill>
                          <a:latin typeface="Arial"/>
                          <a:ea typeface="Times New Roman"/>
                        </a:rPr>
                        <a:t> </a:t>
                      </a:r>
                      <a:endParaRPr lang="es-ES" sz="1200" b="1" dirty="0">
                        <a:solidFill>
                          <a:srgbClr val="002060"/>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dirty="0">
                          <a:solidFill>
                            <a:srgbClr val="002060"/>
                          </a:solidFill>
                          <a:latin typeface="Arial"/>
                          <a:ea typeface="Times New Roman"/>
                        </a:rPr>
                        <a:t> </a:t>
                      </a:r>
                      <a:endParaRPr lang="es-ES" sz="1200" b="1" dirty="0">
                        <a:solidFill>
                          <a:srgbClr val="002060"/>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1574">
                <a:tc>
                  <a:txBody>
                    <a:bodyPr/>
                    <a:lstStyle/>
                    <a:p>
                      <a:pPr algn="ctr">
                        <a:lnSpc>
                          <a:spcPct val="115000"/>
                        </a:lnSpc>
                        <a:spcAft>
                          <a:spcPts val="0"/>
                        </a:spcAft>
                      </a:pPr>
                      <a:r>
                        <a:rPr lang="es-ES" sz="1200" b="1">
                          <a:solidFill>
                            <a:srgbClr val="002060"/>
                          </a:solidFill>
                          <a:latin typeface="Arial"/>
                          <a:ea typeface="Times New Roman"/>
                        </a:rPr>
                        <a:t>Costo de concesión del local comercial</a:t>
                      </a:r>
                      <a:endParaRPr lang="es-ES" sz="1200" b="1">
                        <a:solidFill>
                          <a:srgbClr val="002060"/>
                        </a:solidFill>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b="1" dirty="0">
                          <a:solidFill>
                            <a:srgbClr val="002060"/>
                          </a:solidFill>
                          <a:latin typeface="Arial"/>
                          <a:ea typeface="Times New Roman"/>
                        </a:rPr>
                        <a:t>588,00</a:t>
                      </a:r>
                      <a:endParaRPr lang="es-ES" sz="1200" b="1" dirty="0">
                        <a:solidFill>
                          <a:srgbClr val="002060"/>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200" b="1" dirty="0">
                          <a:solidFill>
                            <a:srgbClr val="002060"/>
                          </a:solidFill>
                          <a:latin typeface="Arial"/>
                          <a:ea typeface="Times New Roman"/>
                        </a:rPr>
                        <a:t> </a:t>
                      </a:r>
                      <a:endParaRPr lang="es-ES" sz="1200" b="1" dirty="0">
                        <a:solidFill>
                          <a:srgbClr val="002060"/>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787">
                <a:tc>
                  <a:txBody>
                    <a:bodyPr/>
                    <a:lstStyle/>
                    <a:p>
                      <a:pPr algn="ctr">
                        <a:lnSpc>
                          <a:spcPct val="115000"/>
                        </a:lnSpc>
                        <a:spcAft>
                          <a:spcPts val="0"/>
                        </a:spcAft>
                      </a:pPr>
                      <a:r>
                        <a:rPr lang="es-ES" sz="1200" b="1">
                          <a:solidFill>
                            <a:srgbClr val="002060"/>
                          </a:solidFill>
                          <a:latin typeface="Arial"/>
                          <a:ea typeface="Times New Roman"/>
                        </a:rPr>
                        <a:t>Total</a:t>
                      </a:r>
                      <a:endParaRPr lang="es-ES" sz="1200" b="1">
                        <a:solidFill>
                          <a:srgbClr val="002060"/>
                        </a:solidFill>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b="1">
                          <a:solidFill>
                            <a:srgbClr val="002060"/>
                          </a:solidFill>
                          <a:latin typeface="Arial"/>
                          <a:ea typeface="Times New Roman"/>
                        </a:rPr>
                        <a:t>$ 588,00</a:t>
                      </a:r>
                      <a:endParaRPr lang="es-ES" sz="1200" b="1">
                        <a:solidFill>
                          <a:srgbClr val="002060"/>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b="1" dirty="0">
                          <a:solidFill>
                            <a:srgbClr val="002060"/>
                          </a:solidFill>
                          <a:latin typeface="Arial"/>
                          <a:ea typeface="Times New Roman"/>
                        </a:rPr>
                        <a:t>$ 117,60</a:t>
                      </a:r>
                      <a:endParaRPr lang="es-ES" sz="1200" b="1" dirty="0">
                        <a:solidFill>
                          <a:srgbClr val="002060"/>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0787">
                <a:tc>
                  <a:txBody>
                    <a:bodyPr/>
                    <a:lstStyle/>
                    <a:p>
                      <a:pPr>
                        <a:lnSpc>
                          <a:spcPct val="115000"/>
                        </a:lnSpc>
                        <a:spcAft>
                          <a:spcPts val="0"/>
                        </a:spcAft>
                      </a:pPr>
                      <a:r>
                        <a:rPr lang="es-ES" sz="1200" b="1" dirty="0">
                          <a:solidFill>
                            <a:srgbClr val="002060"/>
                          </a:solidFill>
                          <a:latin typeface="Arial"/>
                          <a:ea typeface="Times New Roman"/>
                        </a:rPr>
                        <a:t> </a:t>
                      </a:r>
                      <a:endParaRPr lang="es-ES" sz="1200" b="1" dirty="0">
                        <a:solidFill>
                          <a:srgbClr val="002060"/>
                        </a:solidFill>
                        <a:latin typeface="Times New Roman"/>
                        <a:ea typeface="Times New Roman"/>
                      </a:endParaRPr>
                    </a:p>
                  </a:txBody>
                  <a:tcPr marL="44450" marR="44450" marT="0" marB="0" anchor="b">
                    <a:lnL>
                      <a:noFill/>
                    </a:lnL>
                    <a:lnR>
                      <a:noFill/>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nSpc>
                          <a:spcPct val="115000"/>
                        </a:lnSpc>
                        <a:spcAft>
                          <a:spcPts val="0"/>
                        </a:spcAft>
                      </a:pPr>
                      <a:r>
                        <a:rPr lang="es-ES" sz="1200" b="1" dirty="0">
                          <a:solidFill>
                            <a:srgbClr val="002060"/>
                          </a:solidFill>
                          <a:latin typeface="Arial"/>
                          <a:ea typeface="Times New Roman"/>
                        </a:rPr>
                        <a:t> </a:t>
                      </a:r>
                      <a:endParaRPr lang="es-ES" sz="1200" b="1" dirty="0">
                        <a:solidFill>
                          <a:srgbClr val="002060"/>
                        </a:solidFill>
                        <a:latin typeface="Times New Roman"/>
                        <a:ea typeface="Times New Roman"/>
                      </a:endParaRPr>
                    </a:p>
                  </a:txBody>
                  <a:tcPr marL="44450" marR="44450" marT="0"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solidFill>
                      <a:srgbClr val="FFFFFF"/>
                    </a:solidFill>
                  </a:tcPr>
                </a:tc>
                <a:tc>
                  <a:txBody>
                    <a:bodyPr/>
                    <a:lstStyle/>
                    <a:p>
                      <a:pPr algn="r">
                        <a:lnSpc>
                          <a:spcPct val="115000"/>
                        </a:lnSpc>
                        <a:spcAft>
                          <a:spcPts val="0"/>
                        </a:spcAft>
                      </a:pPr>
                      <a:r>
                        <a:rPr lang="es-ES" sz="1200" b="1" dirty="0">
                          <a:solidFill>
                            <a:srgbClr val="002060"/>
                          </a:solidFill>
                          <a:latin typeface="Arial"/>
                          <a:ea typeface="Times New Roman"/>
                        </a:rPr>
                        <a:t>$ 197,60</a:t>
                      </a:r>
                      <a:endParaRPr lang="es-ES" sz="1200" b="1" dirty="0">
                        <a:solidFill>
                          <a:srgbClr val="002060"/>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r>
            </a:tbl>
          </a:graphicData>
        </a:graphic>
      </p:graphicFrame>
      <p:sp>
        <p:nvSpPr>
          <p:cNvPr id="11" name="10 Rectángulo redondeado"/>
          <p:cNvSpPr/>
          <p:nvPr/>
        </p:nvSpPr>
        <p:spPr>
          <a:xfrm>
            <a:off x="1000125" y="5643563"/>
            <a:ext cx="7143750" cy="857250"/>
          </a:xfrm>
          <a:prstGeom prst="roundRect">
            <a:avLst/>
          </a:prstGeom>
        </p:spPr>
        <p:style>
          <a:lnRef idx="1">
            <a:schemeClr val="accent3"/>
          </a:lnRef>
          <a:fillRef idx="2">
            <a:schemeClr val="accent3"/>
          </a:fillRef>
          <a:effectRef idx="1">
            <a:schemeClr val="accent3"/>
          </a:effectRef>
          <a:fontRef idx="minor">
            <a:schemeClr val="dk1"/>
          </a:fontRef>
        </p:style>
        <p:txBody>
          <a:bodyPr anchor="ctr"/>
          <a:lstStyle/>
          <a:p>
            <a:pPr algn="ctr">
              <a:defRPr/>
            </a:pPr>
            <a:endParaRPr lang="es-ES" sz="1900" dirty="0"/>
          </a:p>
          <a:p>
            <a:pPr algn="ctr">
              <a:defRPr/>
            </a:pPr>
            <a:r>
              <a:rPr lang="es-ES" sz="1900" dirty="0">
                <a:solidFill>
                  <a:srgbClr val="002060"/>
                </a:solidFill>
              </a:rPr>
              <a:t>El capital de trabajo necesario para la puesta en marcha del negocio será de </a:t>
            </a:r>
            <a:r>
              <a:rPr lang="es-ES" sz="1900" b="1" i="1" u="sng" dirty="0">
                <a:solidFill>
                  <a:srgbClr val="002060"/>
                </a:solidFill>
              </a:rPr>
              <a:t>$13,342.00.</a:t>
            </a:r>
          </a:p>
          <a:p>
            <a:pPr algn="ctr">
              <a:defRPr/>
            </a:pPr>
            <a:endParaRPr lang="es-E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angelcare"/>
          <p:cNvPicPr>
            <a:picLocks noChangeAspect="1" noChangeArrowheads="1"/>
          </p:cNvPicPr>
          <p:nvPr/>
        </p:nvPicPr>
        <p:blipFill>
          <a:blip r:embed="rId2"/>
          <a:srcRect/>
          <a:stretch>
            <a:fillRect/>
          </a:stretch>
        </p:blipFill>
        <p:spPr bwMode="auto">
          <a:xfrm>
            <a:off x="7643813" y="214313"/>
            <a:ext cx="1154112" cy="1114425"/>
          </a:xfrm>
          <a:prstGeom prst="rect">
            <a:avLst/>
          </a:prstGeom>
          <a:noFill/>
          <a:effectLst>
            <a:outerShdw dist="35921" dir="2700000" algn="ctr" rotWithShape="0">
              <a:srgbClr val="66FF99">
                <a:alpha val="50000"/>
              </a:srgbClr>
            </a:outerShdw>
          </a:effectLst>
        </p:spPr>
      </p:pic>
      <p:cxnSp>
        <p:nvCxnSpPr>
          <p:cNvPr id="5" name="4 Conector recto"/>
          <p:cNvCxnSpPr/>
          <p:nvPr/>
        </p:nvCxnSpPr>
        <p:spPr>
          <a:xfrm rot="10800000" flipV="1">
            <a:off x="714375" y="1428750"/>
            <a:ext cx="80645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6" name="Rectangle 2"/>
          <p:cNvSpPr>
            <a:spLocks noGrp="1" noChangeArrowheads="1"/>
          </p:cNvSpPr>
          <p:nvPr>
            <p:ph type="title"/>
          </p:nvPr>
        </p:nvSpPr>
        <p:spPr>
          <a:xfrm>
            <a:off x="457200" y="277813"/>
            <a:ext cx="6346825" cy="1139825"/>
          </a:xfrm>
        </p:spPr>
        <p:txBody>
          <a:bodyPr/>
          <a:lstStyle/>
          <a:p>
            <a:pPr eaLnBrk="1" hangingPunct="1">
              <a:defRPr/>
            </a:pPr>
            <a:r>
              <a:rPr lang="es-ES" sz="3600" dirty="0" smtClean="0">
                <a:solidFill>
                  <a:srgbClr val="66FF99"/>
                </a:solidFill>
              </a:rPr>
              <a:t>Costos Variables</a:t>
            </a:r>
          </a:p>
        </p:txBody>
      </p:sp>
      <p:graphicFrame>
        <p:nvGraphicFramePr>
          <p:cNvPr id="7" name="6 Tabla"/>
          <p:cNvGraphicFramePr>
            <a:graphicFrameLocks noGrp="1"/>
          </p:cNvGraphicFramePr>
          <p:nvPr/>
        </p:nvGraphicFramePr>
        <p:xfrm>
          <a:off x="3071813" y="2000250"/>
          <a:ext cx="2857520" cy="2527745"/>
        </p:xfrm>
        <a:graphic>
          <a:graphicData uri="http://schemas.openxmlformats.org/drawingml/2006/table">
            <a:tbl>
              <a:tblPr/>
              <a:tblGrid>
                <a:gridCol w="2013252"/>
                <a:gridCol w="844268"/>
              </a:tblGrid>
              <a:tr h="229795">
                <a:tc>
                  <a:txBody>
                    <a:bodyPr/>
                    <a:lstStyle/>
                    <a:p>
                      <a:pPr algn="ctr">
                        <a:lnSpc>
                          <a:spcPct val="115000"/>
                        </a:lnSpc>
                        <a:spcAft>
                          <a:spcPts val="0"/>
                        </a:spcAft>
                      </a:pPr>
                      <a:r>
                        <a:rPr lang="es-ES" sz="1200" b="1" dirty="0">
                          <a:solidFill>
                            <a:srgbClr val="000000"/>
                          </a:solidFill>
                          <a:latin typeface="Arial"/>
                          <a:ea typeface="Times New Roman"/>
                        </a:rPr>
                        <a:t>DETALLE</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a:lnSpc>
                          <a:spcPct val="115000"/>
                        </a:lnSpc>
                        <a:spcAft>
                          <a:spcPts val="0"/>
                        </a:spcAft>
                      </a:pPr>
                      <a:r>
                        <a:rPr lang="es-ES" sz="1200" b="1">
                          <a:solidFill>
                            <a:srgbClr val="000000"/>
                          </a:solidFill>
                          <a:latin typeface="Arial"/>
                          <a:ea typeface="Times New Roman"/>
                        </a:rPr>
                        <a:t>COSTO</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r>
              <a:tr h="229795">
                <a:tc>
                  <a:txBody>
                    <a:bodyPr/>
                    <a:lstStyle/>
                    <a:p>
                      <a:pPr algn="ctr">
                        <a:lnSpc>
                          <a:spcPct val="115000"/>
                        </a:lnSpc>
                        <a:spcAft>
                          <a:spcPts val="0"/>
                        </a:spcAft>
                      </a:pPr>
                      <a:r>
                        <a:rPr lang="es-ES" sz="1200" dirty="0">
                          <a:solidFill>
                            <a:srgbClr val="000000"/>
                          </a:solidFill>
                          <a:latin typeface="Arial"/>
                          <a:ea typeface="Times New Roman"/>
                        </a:rPr>
                        <a:t>Costo del producto</a:t>
                      </a:r>
                      <a:endParaRPr lang="es-ES" sz="1200" dirty="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130</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795">
                <a:tc>
                  <a:txBody>
                    <a:bodyPr/>
                    <a:lstStyle/>
                    <a:p>
                      <a:pPr algn="ctr">
                        <a:lnSpc>
                          <a:spcPct val="115000"/>
                        </a:lnSpc>
                        <a:spcAft>
                          <a:spcPts val="0"/>
                        </a:spcAft>
                      </a:pPr>
                      <a:r>
                        <a:rPr lang="es-ES" sz="1200">
                          <a:solidFill>
                            <a:srgbClr val="000000"/>
                          </a:solidFill>
                          <a:latin typeface="Arial"/>
                          <a:ea typeface="Times New Roman"/>
                        </a:rPr>
                        <a:t>Costo del flete</a:t>
                      </a:r>
                      <a:endParaRPr lang="es-ES" sz="120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200</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795">
                <a:tc>
                  <a:txBody>
                    <a:bodyPr/>
                    <a:lstStyle/>
                    <a:p>
                      <a:pPr algn="ctr">
                        <a:lnSpc>
                          <a:spcPct val="115000"/>
                        </a:lnSpc>
                        <a:spcAft>
                          <a:spcPts val="0"/>
                        </a:spcAft>
                      </a:pPr>
                      <a:r>
                        <a:rPr lang="es-ES" sz="1200">
                          <a:solidFill>
                            <a:srgbClr val="000000"/>
                          </a:solidFill>
                          <a:latin typeface="Arial"/>
                          <a:ea typeface="Times New Roman"/>
                        </a:rPr>
                        <a:t>Valor total del seguro</a:t>
                      </a:r>
                      <a:endParaRPr lang="es-ES" sz="120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131,15</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795">
                <a:tc>
                  <a:txBody>
                    <a:bodyPr/>
                    <a:lstStyle/>
                    <a:p>
                      <a:pPr algn="ctr">
                        <a:lnSpc>
                          <a:spcPct val="115000"/>
                        </a:lnSpc>
                        <a:spcAft>
                          <a:spcPts val="0"/>
                        </a:spcAft>
                      </a:pPr>
                      <a:r>
                        <a:rPr lang="es-ES" sz="1200">
                          <a:solidFill>
                            <a:srgbClr val="000000"/>
                          </a:solidFill>
                          <a:latin typeface="Arial"/>
                          <a:ea typeface="Times New Roman"/>
                        </a:rPr>
                        <a:t>IVA 12%</a:t>
                      </a:r>
                      <a:endParaRPr lang="es-ES" sz="120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1597,51</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795">
                <a:tc>
                  <a:txBody>
                    <a:bodyPr/>
                    <a:lstStyle/>
                    <a:p>
                      <a:pPr algn="ctr">
                        <a:lnSpc>
                          <a:spcPct val="115000"/>
                        </a:lnSpc>
                        <a:spcAft>
                          <a:spcPts val="0"/>
                        </a:spcAft>
                      </a:pPr>
                      <a:r>
                        <a:rPr lang="es-ES" sz="1200">
                          <a:solidFill>
                            <a:srgbClr val="000000"/>
                          </a:solidFill>
                          <a:latin typeface="Arial"/>
                          <a:ea typeface="Times New Roman"/>
                        </a:rPr>
                        <a:t>FDI (Fodinfa)</a:t>
                      </a:r>
                      <a:endParaRPr lang="es-ES" sz="120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dirty="0">
                          <a:solidFill>
                            <a:srgbClr val="000000"/>
                          </a:solidFill>
                          <a:latin typeface="Arial"/>
                          <a:ea typeface="Times New Roman"/>
                        </a:rPr>
                        <a:t>66,56</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9590">
                <a:tc>
                  <a:txBody>
                    <a:bodyPr/>
                    <a:lstStyle/>
                    <a:p>
                      <a:pPr algn="ctr">
                        <a:lnSpc>
                          <a:spcPct val="115000"/>
                        </a:lnSpc>
                        <a:spcAft>
                          <a:spcPts val="0"/>
                        </a:spcAft>
                      </a:pPr>
                      <a:r>
                        <a:rPr lang="es-ES" sz="1200">
                          <a:solidFill>
                            <a:srgbClr val="000000"/>
                          </a:solidFill>
                          <a:latin typeface="Arial"/>
                          <a:ea typeface="Times New Roman"/>
                        </a:rPr>
                        <a:t>Honorarios profesionales del agente de aduana</a:t>
                      </a:r>
                      <a:endParaRPr lang="es-ES" sz="120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dirty="0">
                          <a:solidFill>
                            <a:srgbClr val="000000"/>
                          </a:solidFill>
                          <a:latin typeface="Arial"/>
                          <a:ea typeface="Times New Roman"/>
                        </a:rPr>
                        <a:t>150</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9590">
                <a:tc>
                  <a:txBody>
                    <a:bodyPr/>
                    <a:lstStyle/>
                    <a:p>
                      <a:pPr algn="ctr">
                        <a:lnSpc>
                          <a:spcPct val="115000"/>
                        </a:lnSpc>
                        <a:spcAft>
                          <a:spcPts val="0"/>
                        </a:spcAft>
                      </a:pPr>
                      <a:r>
                        <a:rPr lang="es-ES" sz="1200" dirty="0">
                          <a:solidFill>
                            <a:srgbClr val="000000"/>
                          </a:solidFill>
                          <a:latin typeface="Arial"/>
                          <a:ea typeface="Times New Roman"/>
                        </a:rPr>
                        <a:t>Costo de transporte de salida de aduana</a:t>
                      </a:r>
                      <a:endParaRPr lang="es-ES" sz="1200" dirty="0">
                        <a:latin typeface="Times New Roman"/>
                        <a:ea typeface="Times New Roman"/>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a:solidFill>
                            <a:srgbClr val="000000"/>
                          </a:solidFill>
                          <a:latin typeface="Arial"/>
                          <a:ea typeface="Times New Roman"/>
                        </a:rPr>
                        <a:t>30</a:t>
                      </a:r>
                      <a:endParaRPr lang="es-ES" sz="120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9795">
                <a:tc>
                  <a:txBody>
                    <a:bodyPr/>
                    <a:lstStyle/>
                    <a:p>
                      <a:pPr algn="ctr">
                        <a:lnSpc>
                          <a:spcPct val="115000"/>
                        </a:lnSpc>
                        <a:spcAft>
                          <a:spcPts val="0"/>
                        </a:spcAft>
                      </a:pPr>
                      <a:r>
                        <a:rPr lang="es-ES" sz="1200" b="1" dirty="0">
                          <a:solidFill>
                            <a:srgbClr val="000000"/>
                          </a:solidFill>
                          <a:latin typeface="Arial"/>
                          <a:ea typeface="Times New Roman"/>
                        </a:rPr>
                        <a:t>Costo total </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200" b="1" dirty="0">
                          <a:solidFill>
                            <a:srgbClr val="000000"/>
                          </a:solidFill>
                          <a:latin typeface="Arial"/>
                          <a:ea typeface="Times New Roman"/>
                        </a:rPr>
                        <a:t>2305,22</a:t>
                      </a:r>
                      <a:endParaRPr lang="es-ES" sz="1200"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r>
            </a:tbl>
          </a:graphicData>
        </a:graphic>
      </p:graphicFrame>
      <p:graphicFrame>
        <p:nvGraphicFramePr>
          <p:cNvPr id="8" name="7 Tabla"/>
          <p:cNvGraphicFramePr>
            <a:graphicFrameLocks noGrp="1"/>
          </p:cNvGraphicFramePr>
          <p:nvPr/>
        </p:nvGraphicFramePr>
        <p:xfrm>
          <a:off x="714375" y="4849813"/>
          <a:ext cx="7500988" cy="1411242"/>
        </p:xfrm>
        <a:graphic>
          <a:graphicData uri="http://schemas.openxmlformats.org/drawingml/2006/table">
            <a:tbl>
              <a:tblPr/>
              <a:tblGrid>
                <a:gridCol w="2053591"/>
                <a:gridCol w="1022829"/>
                <a:gridCol w="860534"/>
                <a:gridCol w="860534"/>
                <a:gridCol w="936990"/>
                <a:gridCol w="860534"/>
                <a:gridCol w="905976"/>
              </a:tblGrid>
              <a:tr h="383036">
                <a:tc>
                  <a:txBody>
                    <a:bodyPr/>
                    <a:lstStyle/>
                    <a:p>
                      <a:pPr algn="ctr">
                        <a:lnSpc>
                          <a:spcPct val="115000"/>
                        </a:lnSpc>
                        <a:spcAft>
                          <a:spcPts val="0"/>
                        </a:spcAft>
                      </a:pPr>
                      <a:r>
                        <a:rPr lang="es-ES" sz="1100" b="1" dirty="0">
                          <a:solidFill>
                            <a:srgbClr val="000000"/>
                          </a:solidFill>
                          <a:latin typeface="Arial"/>
                          <a:ea typeface="Times New Roman"/>
                        </a:rPr>
                        <a:t>DETALLE</a:t>
                      </a:r>
                      <a:endParaRPr lang="es-ES" sz="1100" dirty="0">
                        <a:latin typeface="Times New Roman"/>
                        <a:ea typeface="Times New Roman"/>
                      </a:endParaRPr>
                    </a:p>
                  </a:txBody>
                  <a:tcPr marL="41035" marR="4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a:lnSpc>
                          <a:spcPct val="115000"/>
                        </a:lnSpc>
                        <a:spcAft>
                          <a:spcPts val="0"/>
                        </a:spcAft>
                      </a:pPr>
                      <a:r>
                        <a:rPr lang="es-ES" sz="1100" b="1">
                          <a:solidFill>
                            <a:srgbClr val="000000"/>
                          </a:solidFill>
                          <a:latin typeface="Arial"/>
                          <a:ea typeface="Times New Roman"/>
                        </a:rPr>
                        <a:t>COSTO TOTAL</a:t>
                      </a:r>
                      <a:endParaRPr lang="es-ES" sz="1100">
                        <a:latin typeface="Times New Roman"/>
                        <a:ea typeface="Times New Roman"/>
                      </a:endParaRPr>
                    </a:p>
                  </a:txBody>
                  <a:tcPr marL="41035" marR="4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a:lnSpc>
                          <a:spcPct val="115000"/>
                        </a:lnSpc>
                        <a:spcAft>
                          <a:spcPts val="0"/>
                        </a:spcAft>
                      </a:pPr>
                      <a:r>
                        <a:rPr lang="es-ES" sz="1100" b="1" i="1">
                          <a:solidFill>
                            <a:srgbClr val="000000"/>
                          </a:solidFill>
                          <a:latin typeface="Arial"/>
                          <a:ea typeface="Times New Roman"/>
                        </a:rPr>
                        <a:t>año 1</a:t>
                      </a:r>
                      <a:endParaRPr lang="es-ES" sz="1100">
                        <a:latin typeface="Times New Roman"/>
                        <a:ea typeface="Times New Roman"/>
                      </a:endParaRPr>
                    </a:p>
                  </a:txBody>
                  <a:tcPr marL="41035" marR="410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a:lnSpc>
                          <a:spcPct val="115000"/>
                        </a:lnSpc>
                        <a:spcAft>
                          <a:spcPts val="0"/>
                        </a:spcAft>
                      </a:pPr>
                      <a:r>
                        <a:rPr lang="es-ES" sz="1100" b="1" i="1" dirty="0">
                          <a:solidFill>
                            <a:srgbClr val="000000"/>
                          </a:solidFill>
                          <a:latin typeface="Arial"/>
                          <a:ea typeface="Times New Roman"/>
                        </a:rPr>
                        <a:t>año 2</a:t>
                      </a:r>
                      <a:endParaRPr lang="es-ES" sz="1100" dirty="0">
                        <a:latin typeface="Times New Roman"/>
                        <a:ea typeface="Times New Roman"/>
                      </a:endParaRPr>
                    </a:p>
                  </a:txBody>
                  <a:tcPr marL="41035" marR="410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a:lnSpc>
                          <a:spcPct val="115000"/>
                        </a:lnSpc>
                        <a:spcAft>
                          <a:spcPts val="0"/>
                        </a:spcAft>
                      </a:pPr>
                      <a:r>
                        <a:rPr lang="es-ES" sz="1100" b="1" i="1">
                          <a:solidFill>
                            <a:srgbClr val="000000"/>
                          </a:solidFill>
                          <a:latin typeface="Arial"/>
                          <a:ea typeface="Times New Roman"/>
                        </a:rPr>
                        <a:t>año 3</a:t>
                      </a:r>
                      <a:endParaRPr lang="es-ES" sz="1100">
                        <a:latin typeface="Times New Roman"/>
                        <a:ea typeface="Times New Roman"/>
                      </a:endParaRPr>
                    </a:p>
                  </a:txBody>
                  <a:tcPr marL="41035" marR="410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a:lnSpc>
                          <a:spcPct val="115000"/>
                        </a:lnSpc>
                        <a:spcAft>
                          <a:spcPts val="0"/>
                        </a:spcAft>
                      </a:pPr>
                      <a:r>
                        <a:rPr lang="es-ES" sz="1100" b="1" i="1" dirty="0">
                          <a:solidFill>
                            <a:srgbClr val="000000"/>
                          </a:solidFill>
                          <a:latin typeface="Arial"/>
                          <a:ea typeface="Times New Roman"/>
                        </a:rPr>
                        <a:t>año 4</a:t>
                      </a:r>
                      <a:endParaRPr lang="es-ES" sz="1100" dirty="0">
                        <a:latin typeface="Times New Roman"/>
                        <a:ea typeface="Times New Roman"/>
                      </a:endParaRPr>
                    </a:p>
                  </a:txBody>
                  <a:tcPr marL="41035" marR="410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a:lnSpc>
                          <a:spcPct val="115000"/>
                        </a:lnSpc>
                        <a:spcAft>
                          <a:spcPts val="0"/>
                        </a:spcAft>
                      </a:pPr>
                      <a:r>
                        <a:rPr lang="es-ES" sz="1100" b="1" i="1">
                          <a:solidFill>
                            <a:srgbClr val="000000"/>
                          </a:solidFill>
                          <a:latin typeface="Arial"/>
                          <a:ea typeface="Times New Roman"/>
                        </a:rPr>
                        <a:t>año 5</a:t>
                      </a:r>
                      <a:endParaRPr lang="es-ES" sz="1100">
                        <a:latin typeface="Times New Roman"/>
                        <a:ea typeface="Times New Roman"/>
                      </a:endParaRPr>
                    </a:p>
                  </a:txBody>
                  <a:tcPr marL="41035" marR="410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r>
              <a:tr h="258331">
                <a:tc>
                  <a:txBody>
                    <a:bodyPr/>
                    <a:lstStyle/>
                    <a:p>
                      <a:pPr algn="ctr">
                        <a:lnSpc>
                          <a:spcPct val="115000"/>
                        </a:lnSpc>
                        <a:spcAft>
                          <a:spcPts val="0"/>
                        </a:spcAft>
                      </a:pPr>
                      <a:r>
                        <a:rPr lang="es-ES" sz="1100" b="1">
                          <a:solidFill>
                            <a:srgbClr val="000000"/>
                          </a:solidFill>
                          <a:latin typeface="Arial"/>
                          <a:ea typeface="Times New Roman"/>
                        </a:rPr>
                        <a:t>Cantidad demandada</a:t>
                      </a:r>
                      <a:endParaRPr lang="es-ES" sz="1100">
                        <a:latin typeface="Times New Roman"/>
                        <a:ea typeface="Times New Roman"/>
                      </a:endParaRPr>
                    </a:p>
                  </a:txBody>
                  <a:tcPr marL="41035" marR="4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lnSpc>
                          <a:spcPct val="115000"/>
                        </a:lnSpc>
                        <a:spcAft>
                          <a:spcPts val="0"/>
                        </a:spcAft>
                      </a:pPr>
                      <a:r>
                        <a:rPr lang="es-ES" sz="1100" b="1">
                          <a:solidFill>
                            <a:srgbClr val="000000"/>
                          </a:solidFill>
                          <a:latin typeface="Arial"/>
                          <a:ea typeface="Times New Roman"/>
                        </a:rPr>
                        <a:t> </a:t>
                      </a:r>
                      <a:endParaRPr lang="es-ES" sz="1100">
                        <a:latin typeface="Times New Roman"/>
                        <a:ea typeface="Times New Roman"/>
                      </a:endParaRPr>
                    </a:p>
                  </a:txBody>
                  <a:tcPr marL="41035" marR="410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837,76</a:t>
                      </a:r>
                      <a:endParaRPr lang="es-ES" sz="1100">
                        <a:latin typeface="Times New Roman"/>
                        <a:ea typeface="Times New Roman"/>
                      </a:endParaRPr>
                    </a:p>
                  </a:txBody>
                  <a:tcPr marL="41035" marR="410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847,96</a:t>
                      </a:r>
                      <a:endParaRPr lang="es-ES" sz="1100">
                        <a:latin typeface="Times New Roman"/>
                        <a:ea typeface="Times New Roman"/>
                      </a:endParaRPr>
                    </a:p>
                  </a:txBody>
                  <a:tcPr marL="41035" marR="410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858,28</a:t>
                      </a:r>
                      <a:endParaRPr lang="es-ES" sz="1100">
                        <a:latin typeface="Times New Roman"/>
                        <a:ea typeface="Times New Roman"/>
                      </a:endParaRPr>
                    </a:p>
                  </a:txBody>
                  <a:tcPr marL="41035" marR="410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858,28</a:t>
                      </a:r>
                      <a:endParaRPr lang="es-ES" sz="1100">
                        <a:latin typeface="Times New Roman"/>
                        <a:ea typeface="Times New Roman"/>
                      </a:endParaRPr>
                    </a:p>
                  </a:txBody>
                  <a:tcPr marL="41035" marR="410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858,28</a:t>
                      </a:r>
                      <a:endParaRPr lang="es-ES" sz="1100">
                        <a:latin typeface="Times New Roman"/>
                        <a:ea typeface="Times New Roman"/>
                      </a:endParaRPr>
                    </a:p>
                  </a:txBody>
                  <a:tcPr marL="41035" marR="410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1517">
                <a:tc>
                  <a:txBody>
                    <a:bodyPr/>
                    <a:lstStyle/>
                    <a:p>
                      <a:pPr algn="ctr">
                        <a:lnSpc>
                          <a:spcPct val="115000"/>
                        </a:lnSpc>
                        <a:spcAft>
                          <a:spcPts val="0"/>
                        </a:spcAft>
                      </a:pPr>
                      <a:r>
                        <a:rPr lang="es-ES" sz="1100" b="1">
                          <a:solidFill>
                            <a:srgbClr val="000000"/>
                          </a:solidFill>
                          <a:latin typeface="Arial"/>
                          <a:ea typeface="Times New Roman"/>
                        </a:rPr>
                        <a:t># de pedidos al año</a:t>
                      </a:r>
                      <a:endParaRPr lang="es-ES" sz="1100">
                        <a:latin typeface="Times New Roman"/>
                        <a:ea typeface="Times New Roman"/>
                      </a:endParaRPr>
                    </a:p>
                  </a:txBody>
                  <a:tcPr marL="41035" marR="4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S"/>
                    </a:p>
                  </a:txBody>
                  <a:tcPr/>
                </a:tc>
                <a:tc>
                  <a:txBody>
                    <a:bodyPr/>
                    <a:lstStyle/>
                    <a:p>
                      <a:pPr algn="r">
                        <a:lnSpc>
                          <a:spcPct val="115000"/>
                        </a:lnSpc>
                        <a:spcAft>
                          <a:spcPts val="0"/>
                        </a:spcAft>
                      </a:pPr>
                      <a:r>
                        <a:rPr lang="es-ES" sz="1100">
                          <a:solidFill>
                            <a:srgbClr val="000000"/>
                          </a:solidFill>
                          <a:latin typeface="Arial"/>
                          <a:ea typeface="Times New Roman"/>
                        </a:rPr>
                        <a:t>8</a:t>
                      </a:r>
                      <a:endParaRPr lang="es-ES" sz="1100">
                        <a:latin typeface="Times New Roman"/>
                        <a:ea typeface="Times New Roman"/>
                      </a:endParaRPr>
                    </a:p>
                  </a:txBody>
                  <a:tcPr marL="41035" marR="410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8</a:t>
                      </a:r>
                      <a:endParaRPr lang="es-ES" sz="1100">
                        <a:latin typeface="Times New Roman"/>
                        <a:ea typeface="Times New Roman"/>
                      </a:endParaRPr>
                    </a:p>
                  </a:txBody>
                  <a:tcPr marL="41035" marR="410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9</a:t>
                      </a:r>
                      <a:endParaRPr lang="es-ES" sz="1100">
                        <a:latin typeface="Times New Roman"/>
                        <a:ea typeface="Times New Roman"/>
                      </a:endParaRPr>
                    </a:p>
                  </a:txBody>
                  <a:tcPr marL="41035" marR="410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9</a:t>
                      </a:r>
                      <a:endParaRPr lang="es-ES" sz="1100">
                        <a:latin typeface="Times New Roman"/>
                        <a:ea typeface="Times New Roman"/>
                      </a:endParaRPr>
                    </a:p>
                  </a:txBody>
                  <a:tcPr marL="41035" marR="410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9</a:t>
                      </a:r>
                      <a:endParaRPr lang="es-ES" sz="1100">
                        <a:latin typeface="Times New Roman"/>
                        <a:ea typeface="Times New Roman"/>
                      </a:endParaRPr>
                    </a:p>
                  </a:txBody>
                  <a:tcPr marL="41035" marR="41035"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4553">
                <a:tc>
                  <a:txBody>
                    <a:bodyPr/>
                    <a:lstStyle/>
                    <a:p>
                      <a:pPr algn="ctr">
                        <a:lnSpc>
                          <a:spcPct val="115000"/>
                        </a:lnSpc>
                        <a:spcAft>
                          <a:spcPts val="0"/>
                        </a:spcAft>
                      </a:pPr>
                      <a:r>
                        <a:rPr lang="es-ES" sz="1100" b="1" dirty="0">
                          <a:solidFill>
                            <a:srgbClr val="000000"/>
                          </a:solidFill>
                          <a:latin typeface="Arial"/>
                          <a:ea typeface="Times New Roman"/>
                        </a:rPr>
                        <a:t>Costo total</a:t>
                      </a:r>
                      <a:endParaRPr lang="es-ES" sz="1100" dirty="0">
                        <a:latin typeface="Times New Roman"/>
                        <a:ea typeface="Times New Roman"/>
                      </a:endParaRPr>
                    </a:p>
                  </a:txBody>
                  <a:tcPr marL="41035" marR="4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b="1">
                          <a:solidFill>
                            <a:srgbClr val="000000"/>
                          </a:solidFill>
                          <a:latin typeface="Arial"/>
                          <a:ea typeface="Times New Roman"/>
                        </a:rPr>
                        <a:t>$ 2.305,22</a:t>
                      </a:r>
                      <a:endParaRPr lang="es-ES" sz="1100">
                        <a:latin typeface="Times New Roman"/>
                        <a:ea typeface="Times New Roman"/>
                      </a:endParaRPr>
                    </a:p>
                  </a:txBody>
                  <a:tcPr marL="41035" marR="4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r">
                        <a:lnSpc>
                          <a:spcPct val="115000"/>
                        </a:lnSpc>
                        <a:spcAft>
                          <a:spcPts val="0"/>
                        </a:spcAft>
                      </a:pPr>
                      <a:r>
                        <a:rPr lang="es-ES" sz="1100" b="1">
                          <a:solidFill>
                            <a:srgbClr val="000000"/>
                          </a:solidFill>
                          <a:latin typeface="Arial"/>
                          <a:ea typeface="Times New Roman"/>
                        </a:rPr>
                        <a:t>$ 19.312,11</a:t>
                      </a:r>
                      <a:endParaRPr lang="es-ES" sz="1100">
                        <a:latin typeface="Times New Roman"/>
                        <a:ea typeface="Times New Roman"/>
                      </a:endParaRPr>
                    </a:p>
                  </a:txBody>
                  <a:tcPr marL="41035" marR="4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r">
                        <a:lnSpc>
                          <a:spcPct val="115000"/>
                        </a:lnSpc>
                        <a:spcAft>
                          <a:spcPts val="0"/>
                        </a:spcAft>
                      </a:pPr>
                      <a:r>
                        <a:rPr lang="es-ES" sz="1100" b="1">
                          <a:solidFill>
                            <a:srgbClr val="000000"/>
                          </a:solidFill>
                          <a:latin typeface="Arial"/>
                          <a:ea typeface="Times New Roman"/>
                        </a:rPr>
                        <a:t>$ 19.547,31</a:t>
                      </a:r>
                      <a:endParaRPr lang="es-ES" sz="1100">
                        <a:latin typeface="Times New Roman"/>
                        <a:ea typeface="Times New Roman"/>
                      </a:endParaRPr>
                    </a:p>
                  </a:txBody>
                  <a:tcPr marL="41035" marR="4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r">
                        <a:lnSpc>
                          <a:spcPct val="115000"/>
                        </a:lnSpc>
                        <a:spcAft>
                          <a:spcPts val="0"/>
                        </a:spcAft>
                      </a:pPr>
                      <a:r>
                        <a:rPr lang="es-ES" sz="1100" b="1" dirty="0">
                          <a:solidFill>
                            <a:srgbClr val="000000"/>
                          </a:solidFill>
                          <a:latin typeface="Arial"/>
                          <a:ea typeface="Times New Roman"/>
                        </a:rPr>
                        <a:t>$ 19.785,27</a:t>
                      </a:r>
                      <a:endParaRPr lang="es-ES" sz="1100" dirty="0">
                        <a:latin typeface="Times New Roman"/>
                        <a:ea typeface="Times New Roman"/>
                      </a:endParaRPr>
                    </a:p>
                  </a:txBody>
                  <a:tcPr marL="41035" marR="4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r">
                        <a:lnSpc>
                          <a:spcPct val="115000"/>
                        </a:lnSpc>
                        <a:spcAft>
                          <a:spcPts val="0"/>
                        </a:spcAft>
                      </a:pPr>
                      <a:r>
                        <a:rPr lang="es-ES" sz="1100" b="1">
                          <a:solidFill>
                            <a:srgbClr val="000000"/>
                          </a:solidFill>
                          <a:latin typeface="Arial"/>
                          <a:ea typeface="Times New Roman"/>
                        </a:rPr>
                        <a:t>$ 19.785,27</a:t>
                      </a:r>
                      <a:endParaRPr lang="es-ES" sz="1100">
                        <a:latin typeface="Times New Roman"/>
                        <a:ea typeface="Times New Roman"/>
                      </a:endParaRPr>
                    </a:p>
                  </a:txBody>
                  <a:tcPr marL="41035" marR="4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r">
                        <a:lnSpc>
                          <a:spcPct val="115000"/>
                        </a:lnSpc>
                        <a:spcAft>
                          <a:spcPts val="0"/>
                        </a:spcAft>
                      </a:pPr>
                      <a:r>
                        <a:rPr lang="es-ES" sz="1100" b="1" dirty="0">
                          <a:solidFill>
                            <a:srgbClr val="000000"/>
                          </a:solidFill>
                          <a:latin typeface="Arial"/>
                          <a:ea typeface="Times New Roman"/>
                        </a:rPr>
                        <a:t>$ 19.785,27</a:t>
                      </a:r>
                      <a:endParaRPr lang="es-ES" sz="1100" dirty="0">
                        <a:latin typeface="Times New Roman"/>
                        <a:ea typeface="Times New Roman"/>
                      </a:endParaRPr>
                    </a:p>
                  </a:txBody>
                  <a:tcPr marL="41035" marR="4103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r>
            </a:tbl>
          </a:graphicData>
        </a:graphic>
      </p:graphicFrame>
      <p:sp>
        <p:nvSpPr>
          <p:cNvPr id="18511" name="9 Rectángulo"/>
          <p:cNvSpPr>
            <a:spLocks noChangeArrowheads="1"/>
          </p:cNvSpPr>
          <p:nvPr/>
        </p:nvSpPr>
        <p:spPr bwMode="auto">
          <a:xfrm>
            <a:off x="357188" y="1571625"/>
            <a:ext cx="4572000" cy="800100"/>
          </a:xfrm>
          <a:prstGeom prst="rect">
            <a:avLst/>
          </a:prstGeom>
          <a:noFill/>
          <a:ln w="9525">
            <a:noFill/>
            <a:miter lim="800000"/>
            <a:headEnd/>
            <a:tailEnd/>
          </a:ln>
        </p:spPr>
        <p:txBody>
          <a:bodyPr>
            <a:spAutoFit/>
          </a:bodyPr>
          <a:lstStyle/>
          <a:p>
            <a:pPr eaLnBrk="0" hangingPunct="0"/>
            <a:r>
              <a:rPr lang="es-ES" i="1">
                <a:ea typeface="Times New Roman" pitchFamily="18" charset="0"/>
                <a:cs typeface="Arial" charset="0"/>
              </a:rPr>
              <a:t>Costos de importación proyectados</a:t>
            </a:r>
            <a:endParaRPr lang="es-ES" sz="1600">
              <a:ea typeface="Times New Roman" pitchFamily="18" charset="0"/>
              <a:cs typeface="Arial" charset="0"/>
            </a:endParaRPr>
          </a:p>
          <a:p>
            <a:pPr eaLnBrk="0" hangingPunct="0"/>
            <a:endParaRPr lang="es-ES" sz="2800">
              <a:ea typeface="Times New Roman" pitchFamily="18" charset="0"/>
              <a:cs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angelcare"/>
          <p:cNvPicPr>
            <a:picLocks noChangeAspect="1" noChangeArrowheads="1"/>
          </p:cNvPicPr>
          <p:nvPr/>
        </p:nvPicPr>
        <p:blipFill>
          <a:blip r:embed="rId2"/>
          <a:srcRect/>
          <a:stretch>
            <a:fillRect/>
          </a:stretch>
        </p:blipFill>
        <p:spPr bwMode="auto">
          <a:xfrm>
            <a:off x="7286625" y="214313"/>
            <a:ext cx="1368425" cy="1320800"/>
          </a:xfrm>
          <a:prstGeom prst="rect">
            <a:avLst/>
          </a:prstGeom>
          <a:noFill/>
          <a:effectLst>
            <a:outerShdw dist="35921" dir="2700000" algn="ctr" rotWithShape="0">
              <a:srgbClr val="66FF99">
                <a:alpha val="50000"/>
              </a:srgbClr>
            </a:outerShdw>
          </a:effectLst>
        </p:spPr>
      </p:pic>
      <p:cxnSp>
        <p:nvCxnSpPr>
          <p:cNvPr id="5" name="4 Conector recto"/>
          <p:cNvCxnSpPr/>
          <p:nvPr/>
        </p:nvCxnSpPr>
        <p:spPr>
          <a:xfrm rot="10800000" flipV="1">
            <a:off x="642938" y="1714500"/>
            <a:ext cx="80645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6" name="Rectangle 2"/>
          <p:cNvSpPr>
            <a:spLocks noGrp="1" noChangeArrowheads="1"/>
          </p:cNvSpPr>
          <p:nvPr>
            <p:ph type="title"/>
          </p:nvPr>
        </p:nvSpPr>
        <p:spPr>
          <a:xfrm>
            <a:off x="457200" y="277813"/>
            <a:ext cx="6346825" cy="1139825"/>
          </a:xfrm>
        </p:spPr>
        <p:txBody>
          <a:bodyPr/>
          <a:lstStyle/>
          <a:p>
            <a:pPr eaLnBrk="1" hangingPunct="1">
              <a:defRPr/>
            </a:pPr>
            <a:r>
              <a:rPr lang="es-ES" sz="3600" dirty="0" smtClean="0">
                <a:solidFill>
                  <a:srgbClr val="66FF99"/>
                </a:solidFill>
              </a:rPr>
              <a:t>Costos Variables</a:t>
            </a:r>
          </a:p>
        </p:txBody>
      </p:sp>
      <p:sp>
        <p:nvSpPr>
          <p:cNvPr id="19461" name="6 Rectángulo"/>
          <p:cNvSpPr>
            <a:spLocks noChangeArrowheads="1"/>
          </p:cNvSpPr>
          <p:nvPr/>
        </p:nvSpPr>
        <p:spPr bwMode="auto">
          <a:xfrm>
            <a:off x="642938" y="1928813"/>
            <a:ext cx="3036887" cy="400050"/>
          </a:xfrm>
          <a:prstGeom prst="rect">
            <a:avLst/>
          </a:prstGeom>
          <a:noFill/>
          <a:ln w="9525">
            <a:noFill/>
            <a:miter lim="800000"/>
            <a:headEnd/>
            <a:tailEnd/>
          </a:ln>
        </p:spPr>
        <p:txBody>
          <a:bodyPr wrap="none">
            <a:spAutoFit/>
          </a:bodyPr>
          <a:lstStyle/>
          <a:p>
            <a:r>
              <a:rPr lang="es-ES" sz="2000" i="1">
                <a:ea typeface="Times New Roman" pitchFamily="18" charset="0"/>
                <a:cs typeface="Arial" charset="0"/>
              </a:rPr>
              <a:t>Costos de Consignación </a:t>
            </a:r>
            <a:endParaRPr lang="es-ES" sz="2000">
              <a:ea typeface="Times New Roman" pitchFamily="18" charset="0"/>
              <a:cs typeface="Arial" charset="0"/>
            </a:endParaRPr>
          </a:p>
        </p:txBody>
      </p:sp>
      <p:graphicFrame>
        <p:nvGraphicFramePr>
          <p:cNvPr id="8" name="7 Tabla"/>
          <p:cNvGraphicFramePr>
            <a:graphicFrameLocks noGrp="1"/>
          </p:cNvGraphicFramePr>
          <p:nvPr/>
        </p:nvGraphicFramePr>
        <p:xfrm>
          <a:off x="928688" y="2714625"/>
          <a:ext cx="6858050" cy="2347668"/>
        </p:xfrm>
        <a:graphic>
          <a:graphicData uri="http://schemas.openxmlformats.org/drawingml/2006/table">
            <a:tbl>
              <a:tblPr/>
              <a:tblGrid>
                <a:gridCol w="1077884"/>
                <a:gridCol w="717702"/>
                <a:gridCol w="704745"/>
                <a:gridCol w="994482"/>
                <a:gridCol w="1121079"/>
                <a:gridCol w="1121079"/>
                <a:gridCol w="1121079"/>
              </a:tblGrid>
              <a:tr h="586917">
                <a:tc>
                  <a:txBody>
                    <a:bodyPr/>
                    <a:lstStyle/>
                    <a:p>
                      <a:pPr algn="ctr">
                        <a:lnSpc>
                          <a:spcPct val="115000"/>
                        </a:lnSpc>
                        <a:spcAft>
                          <a:spcPts val="0"/>
                        </a:spcAft>
                      </a:pPr>
                      <a:r>
                        <a:rPr lang="es-ES" sz="1100" b="1" i="1" dirty="0">
                          <a:solidFill>
                            <a:srgbClr val="000000"/>
                          </a:solidFill>
                          <a:latin typeface="Arial"/>
                          <a:ea typeface="Times New Roman"/>
                        </a:rPr>
                        <a:t>Almacén </a:t>
                      </a:r>
                      <a:endParaRPr lang="es-ES" sz="1100" dirty="0">
                        <a:latin typeface="Times New Roman"/>
                        <a:ea typeface="Times New Roman"/>
                      </a:endParaRPr>
                    </a:p>
                  </a:txBody>
                  <a:tcPr marL="41349" marR="413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a:lnSpc>
                          <a:spcPct val="115000"/>
                        </a:lnSpc>
                        <a:spcAft>
                          <a:spcPts val="0"/>
                        </a:spcAft>
                      </a:pPr>
                      <a:r>
                        <a:rPr lang="es-ES" sz="1100" b="1" i="1">
                          <a:solidFill>
                            <a:srgbClr val="000000"/>
                          </a:solidFill>
                          <a:latin typeface="Arial"/>
                          <a:ea typeface="Times New Roman"/>
                        </a:rPr>
                        <a:t> Precio de venta </a:t>
                      </a:r>
                      <a:endParaRPr lang="es-ES" sz="1100">
                        <a:latin typeface="Times New Roman"/>
                        <a:ea typeface="Times New Roman"/>
                      </a:endParaRPr>
                    </a:p>
                  </a:txBody>
                  <a:tcPr marL="41349" marR="413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a:lnSpc>
                          <a:spcPct val="115000"/>
                        </a:lnSpc>
                        <a:spcAft>
                          <a:spcPts val="0"/>
                        </a:spcAft>
                      </a:pPr>
                      <a:r>
                        <a:rPr lang="es-ES" sz="1100" b="1" i="1">
                          <a:solidFill>
                            <a:srgbClr val="000000"/>
                          </a:solidFill>
                          <a:latin typeface="Arial"/>
                          <a:ea typeface="Times New Roman"/>
                        </a:rPr>
                        <a:t> Cantidad </a:t>
                      </a:r>
                      <a:endParaRPr lang="es-ES" sz="1100">
                        <a:latin typeface="Times New Roman"/>
                        <a:ea typeface="Times New Roman"/>
                      </a:endParaRPr>
                    </a:p>
                  </a:txBody>
                  <a:tcPr marL="41349" marR="413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a:lnSpc>
                          <a:spcPct val="115000"/>
                        </a:lnSpc>
                        <a:spcAft>
                          <a:spcPts val="0"/>
                        </a:spcAft>
                      </a:pPr>
                      <a:r>
                        <a:rPr lang="es-ES" sz="1100" b="1" i="1">
                          <a:solidFill>
                            <a:srgbClr val="000000"/>
                          </a:solidFill>
                          <a:latin typeface="Arial"/>
                          <a:ea typeface="Times New Roman"/>
                        </a:rPr>
                        <a:t> Precio total </a:t>
                      </a:r>
                      <a:endParaRPr lang="es-ES" sz="1100">
                        <a:latin typeface="Times New Roman"/>
                        <a:ea typeface="Times New Roman"/>
                      </a:endParaRPr>
                    </a:p>
                  </a:txBody>
                  <a:tcPr marL="41349" marR="413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a:lnSpc>
                          <a:spcPct val="115000"/>
                        </a:lnSpc>
                        <a:spcAft>
                          <a:spcPts val="0"/>
                        </a:spcAft>
                      </a:pPr>
                      <a:r>
                        <a:rPr lang="es-ES" sz="1100" b="1" i="1">
                          <a:solidFill>
                            <a:srgbClr val="000000"/>
                          </a:solidFill>
                          <a:latin typeface="Arial"/>
                          <a:ea typeface="Times New Roman"/>
                        </a:rPr>
                        <a:t> % consignación </a:t>
                      </a:r>
                      <a:endParaRPr lang="es-ES" sz="1100">
                        <a:latin typeface="Times New Roman"/>
                        <a:ea typeface="Times New Roman"/>
                      </a:endParaRPr>
                    </a:p>
                  </a:txBody>
                  <a:tcPr marL="41349" marR="413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a:lnSpc>
                          <a:spcPct val="115000"/>
                        </a:lnSpc>
                        <a:spcAft>
                          <a:spcPts val="0"/>
                        </a:spcAft>
                      </a:pPr>
                      <a:r>
                        <a:rPr lang="es-ES" sz="1100" b="1" i="1">
                          <a:solidFill>
                            <a:srgbClr val="000000"/>
                          </a:solidFill>
                          <a:latin typeface="Arial"/>
                          <a:ea typeface="Times New Roman"/>
                        </a:rPr>
                        <a:t> Costo de consignación </a:t>
                      </a:r>
                      <a:endParaRPr lang="es-ES" sz="1100">
                        <a:latin typeface="Times New Roman"/>
                        <a:ea typeface="Times New Roman"/>
                      </a:endParaRPr>
                    </a:p>
                  </a:txBody>
                  <a:tcPr marL="41349" marR="413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a:lnSpc>
                          <a:spcPct val="115000"/>
                        </a:lnSpc>
                        <a:spcAft>
                          <a:spcPts val="0"/>
                        </a:spcAft>
                      </a:pPr>
                      <a:r>
                        <a:rPr lang="es-ES" sz="1100" b="1" i="1">
                          <a:solidFill>
                            <a:srgbClr val="000000"/>
                          </a:solidFill>
                          <a:latin typeface="Arial"/>
                          <a:ea typeface="Times New Roman"/>
                        </a:rPr>
                        <a:t> Costo de consignación unitario </a:t>
                      </a:r>
                      <a:endParaRPr lang="es-ES" sz="1100">
                        <a:latin typeface="Times New Roman"/>
                        <a:ea typeface="Times New Roman"/>
                      </a:endParaRPr>
                    </a:p>
                  </a:txBody>
                  <a:tcPr marL="41349" marR="413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r>
              <a:tr h="391278">
                <a:tc>
                  <a:txBody>
                    <a:bodyPr/>
                    <a:lstStyle/>
                    <a:p>
                      <a:pPr algn="ctr">
                        <a:lnSpc>
                          <a:spcPct val="115000"/>
                        </a:lnSpc>
                        <a:spcAft>
                          <a:spcPts val="0"/>
                        </a:spcAft>
                      </a:pPr>
                      <a:r>
                        <a:rPr lang="es-ES" sz="1100">
                          <a:solidFill>
                            <a:srgbClr val="000000"/>
                          </a:solidFill>
                          <a:latin typeface="Arial"/>
                          <a:ea typeface="Times New Roman"/>
                        </a:rPr>
                        <a:t>Bebemundo</a:t>
                      </a:r>
                      <a:endParaRPr lang="es-ES" sz="1100">
                        <a:latin typeface="Times New Roman"/>
                        <a:ea typeface="Times New Roman"/>
                      </a:endParaRPr>
                    </a:p>
                  </a:txBody>
                  <a:tcPr marL="41349" marR="413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$ 237,62</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100">
                          <a:solidFill>
                            <a:srgbClr val="000000"/>
                          </a:solidFill>
                          <a:latin typeface="Arial"/>
                          <a:ea typeface="Times New Roman"/>
                        </a:rPr>
                        <a:t>               838 </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$ 199.068,53</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15%</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$ 29.860,28</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$ 35,64</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1278">
                <a:tc>
                  <a:txBody>
                    <a:bodyPr/>
                    <a:lstStyle/>
                    <a:p>
                      <a:pPr algn="ctr">
                        <a:lnSpc>
                          <a:spcPct val="115000"/>
                        </a:lnSpc>
                        <a:spcAft>
                          <a:spcPts val="0"/>
                        </a:spcAft>
                      </a:pPr>
                      <a:r>
                        <a:rPr lang="es-ES" sz="1100">
                          <a:solidFill>
                            <a:srgbClr val="000000"/>
                          </a:solidFill>
                          <a:latin typeface="Arial"/>
                          <a:ea typeface="Times New Roman"/>
                        </a:rPr>
                        <a:t>Bebecrece</a:t>
                      </a:r>
                      <a:endParaRPr lang="es-ES" sz="1100">
                        <a:latin typeface="Times New Roman"/>
                        <a:ea typeface="Times New Roman"/>
                      </a:endParaRPr>
                    </a:p>
                  </a:txBody>
                  <a:tcPr marL="41349" marR="413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$ 237,62</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100">
                          <a:solidFill>
                            <a:srgbClr val="000000"/>
                          </a:solidFill>
                          <a:latin typeface="Arial"/>
                          <a:ea typeface="Times New Roman"/>
                        </a:rPr>
                        <a:t>               838 </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$ 199.068,53</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15%</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$ 29.860,28</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$ 35,64</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1278">
                <a:tc>
                  <a:txBody>
                    <a:bodyPr/>
                    <a:lstStyle/>
                    <a:p>
                      <a:pPr algn="ctr">
                        <a:lnSpc>
                          <a:spcPct val="115000"/>
                        </a:lnSpc>
                        <a:spcAft>
                          <a:spcPts val="0"/>
                        </a:spcAft>
                      </a:pPr>
                      <a:r>
                        <a:rPr lang="es-ES" sz="1100">
                          <a:solidFill>
                            <a:srgbClr val="000000"/>
                          </a:solidFill>
                          <a:latin typeface="Arial"/>
                          <a:ea typeface="Times New Roman"/>
                        </a:rPr>
                        <a:t>Casa Tosi</a:t>
                      </a:r>
                      <a:endParaRPr lang="es-ES" sz="1100">
                        <a:latin typeface="Times New Roman"/>
                        <a:ea typeface="Times New Roman"/>
                      </a:endParaRPr>
                    </a:p>
                  </a:txBody>
                  <a:tcPr marL="41349" marR="413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$ 237,62</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100">
                          <a:solidFill>
                            <a:srgbClr val="000000"/>
                          </a:solidFill>
                          <a:latin typeface="Arial"/>
                          <a:ea typeface="Times New Roman"/>
                        </a:rPr>
                        <a:t>               838 </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$ 199.068,53</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10%</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$ 19.906,85</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$ 23,76</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1278">
                <a:tc>
                  <a:txBody>
                    <a:bodyPr/>
                    <a:lstStyle/>
                    <a:p>
                      <a:pPr algn="ctr">
                        <a:lnSpc>
                          <a:spcPct val="115000"/>
                        </a:lnSpc>
                        <a:spcAft>
                          <a:spcPts val="0"/>
                        </a:spcAft>
                      </a:pPr>
                      <a:r>
                        <a:rPr lang="es-ES" sz="1100">
                          <a:solidFill>
                            <a:srgbClr val="000000"/>
                          </a:solidFill>
                          <a:latin typeface="Arial"/>
                          <a:ea typeface="Times New Roman"/>
                        </a:rPr>
                        <a:t>De Prati</a:t>
                      </a:r>
                      <a:endParaRPr lang="es-ES" sz="1100">
                        <a:latin typeface="Times New Roman"/>
                        <a:ea typeface="Times New Roman"/>
                      </a:endParaRPr>
                    </a:p>
                  </a:txBody>
                  <a:tcPr marL="41349" marR="413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$ 237,62</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100">
                          <a:solidFill>
                            <a:srgbClr val="000000"/>
                          </a:solidFill>
                          <a:latin typeface="Arial"/>
                          <a:ea typeface="Times New Roman"/>
                        </a:rPr>
                        <a:t>               838 </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$ 199.068,53</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10%</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$ 19.906,85</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100">
                          <a:solidFill>
                            <a:srgbClr val="000000"/>
                          </a:solidFill>
                          <a:latin typeface="Arial"/>
                          <a:ea typeface="Times New Roman"/>
                        </a:rPr>
                        <a:t>$ 23,76</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639">
                <a:tc gridSpan="5">
                  <a:txBody>
                    <a:bodyPr/>
                    <a:lstStyle/>
                    <a:p>
                      <a:pPr algn="ctr">
                        <a:lnSpc>
                          <a:spcPct val="115000"/>
                        </a:lnSpc>
                        <a:spcAft>
                          <a:spcPts val="0"/>
                        </a:spcAft>
                      </a:pPr>
                      <a:r>
                        <a:rPr lang="es-ES" sz="1100" b="1" i="1" dirty="0">
                          <a:solidFill>
                            <a:srgbClr val="000000"/>
                          </a:solidFill>
                          <a:latin typeface="Arial"/>
                          <a:ea typeface="Times New Roman"/>
                        </a:rPr>
                        <a:t>Total</a:t>
                      </a:r>
                      <a:endParaRPr lang="es-ES" sz="1100" dirty="0">
                        <a:latin typeface="Times New Roman"/>
                        <a:ea typeface="Times New Roman"/>
                      </a:endParaRPr>
                    </a:p>
                  </a:txBody>
                  <a:tcPr marL="41349" marR="41349"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c>
                  <a:txBody>
                    <a:bodyPr/>
                    <a:lstStyle/>
                    <a:p>
                      <a:pPr algn="r">
                        <a:lnSpc>
                          <a:spcPct val="115000"/>
                        </a:lnSpc>
                        <a:spcAft>
                          <a:spcPts val="0"/>
                        </a:spcAft>
                      </a:pPr>
                      <a:r>
                        <a:rPr lang="es-ES" sz="1100" b="1">
                          <a:solidFill>
                            <a:srgbClr val="000000"/>
                          </a:solidFill>
                          <a:latin typeface="Arial"/>
                          <a:ea typeface="Times New Roman"/>
                        </a:rPr>
                        <a:t>$ 99.534,27</a:t>
                      </a:r>
                      <a:endParaRPr lang="es-ES" sz="110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gn="r">
                        <a:lnSpc>
                          <a:spcPct val="115000"/>
                        </a:lnSpc>
                        <a:spcAft>
                          <a:spcPts val="0"/>
                        </a:spcAft>
                      </a:pPr>
                      <a:r>
                        <a:rPr lang="es-ES" sz="1100" b="1" dirty="0">
                          <a:solidFill>
                            <a:srgbClr val="000000"/>
                          </a:solidFill>
                          <a:latin typeface="Arial"/>
                          <a:ea typeface="Times New Roman"/>
                        </a:rPr>
                        <a:t>$ 118,81</a:t>
                      </a:r>
                      <a:endParaRPr lang="es-ES" sz="1100" dirty="0">
                        <a:latin typeface="Times New Roman"/>
                        <a:ea typeface="Times New Roman"/>
                      </a:endParaRPr>
                    </a:p>
                  </a:txBody>
                  <a:tcPr marL="41349" marR="41349"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r>
            </a:tbl>
          </a:graphicData>
        </a:graphic>
      </p:graphicFrame>
      <p:sp>
        <p:nvSpPr>
          <p:cNvPr id="19516" name="8 Rectángulo"/>
          <p:cNvSpPr>
            <a:spLocks noChangeArrowheads="1"/>
          </p:cNvSpPr>
          <p:nvPr/>
        </p:nvSpPr>
        <p:spPr bwMode="auto">
          <a:xfrm>
            <a:off x="785813" y="5643563"/>
            <a:ext cx="249237" cy="369887"/>
          </a:xfrm>
          <a:prstGeom prst="rect">
            <a:avLst/>
          </a:prstGeom>
          <a:noFill/>
          <a:ln w="9525">
            <a:noFill/>
            <a:miter lim="800000"/>
            <a:headEnd/>
            <a:tailEnd/>
          </a:ln>
        </p:spPr>
        <p:txBody>
          <a:bodyPr wrap="none">
            <a:spAutoFit/>
          </a:bodyPr>
          <a:lstStyle/>
          <a:p>
            <a:r>
              <a:rPr lang="es-ES" i="1">
                <a:ea typeface="Times New Roman" pitchFamily="18" charset="0"/>
                <a:cs typeface="Arial" charset="0"/>
              </a:rPr>
              <a:t> </a:t>
            </a:r>
            <a:endParaRPr lang="es-ES">
              <a:ea typeface="Times New Roman" pitchFamily="18" charset="0"/>
              <a:cs typeface="Arial"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angelcare"/>
          <p:cNvPicPr>
            <a:picLocks noChangeAspect="1" noChangeArrowheads="1"/>
          </p:cNvPicPr>
          <p:nvPr/>
        </p:nvPicPr>
        <p:blipFill>
          <a:blip r:embed="rId3"/>
          <a:srcRect/>
          <a:stretch>
            <a:fillRect/>
          </a:stretch>
        </p:blipFill>
        <p:spPr bwMode="auto">
          <a:xfrm>
            <a:off x="7715250" y="285750"/>
            <a:ext cx="1154113" cy="1114425"/>
          </a:xfrm>
          <a:prstGeom prst="rect">
            <a:avLst/>
          </a:prstGeom>
          <a:noFill/>
          <a:effectLst>
            <a:outerShdw dist="35921" dir="2700000" algn="ctr" rotWithShape="0">
              <a:srgbClr val="66FF99">
                <a:alpha val="50000"/>
              </a:srgbClr>
            </a:outerShdw>
          </a:effectLst>
        </p:spPr>
      </p:pic>
      <p:cxnSp>
        <p:nvCxnSpPr>
          <p:cNvPr id="5" name="4 Conector recto"/>
          <p:cNvCxnSpPr/>
          <p:nvPr/>
        </p:nvCxnSpPr>
        <p:spPr>
          <a:xfrm rot="10800000" flipV="1">
            <a:off x="714375" y="1571625"/>
            <a:ext cx="80645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6" name="5 Rectángulo"/>
          <p:cNvSpPr/>
          <p:nvPr/>
        </p:nvSpPr>
        <p:spPr>
          <a:xfrm>
            <a:off x="1643063" y="500063"/>
            <a:ext cx="4071937" cy="646112"/>
          </a:xfrm>
          <a:prstGeom prst="rect">
            <a:avLst/>
          </a:prstGeom>
        </p:spPr>
        <p:txBody>
          <a:bodyPr>
            <a:spAutoFit/>
          </a:bodyPr>
          <a:lstStyle/>
          <a:p>
            <a:pPr algn="ctr">
              <a:defRPr/>
            </a:pPr>
            <a:r>
              <a:rPr lang="es-ES" sz="3600" dirty="0">
                <a:solidFill>
                  <a:srgbClr val="66FF99"/>
                </a:solidFill>
                <a:effectLst>
                  <a:outerShdw blurRad="38100" dist="38100" dir="2700000" algn="tl">
                    <a:srgbClr val="000000"/>
                  </a:outerShdw>
                </a:effectLst>
                <a:latin typeface="+mj-lt"/>
                <a:ea typeface="+mj-ea"/>
                <a:cs typeface="+mj-cs"/>
              </a:rPr>
              <a:t>Costos Fijos</a:t>
            </a:r>
          </a:p>
        </p:txBody>
      </p:sp>
      <p:graphicFrame>
        <p:nvGraphicFramePr>
          <p:cNvPr id="7" name="6 Tabla"/>
          <p:cNvGraphicFramePr>
            <a:graphicFrameLocks noGrp="1"/>
          </p:cNvGraphicFramePr>
          <p:nvPr/>
        </p:nvGraphicFramePr>
        <p:xfrm>
          <a:off x="4000500" y="1857375"/>
          <a:ext cx="3571900" cy="4877048"/>
        </p:xfrm>
        <a:graphic>
          <a:graphicData uri="http://schemas.openxmlformats.org/drawingml/2006/table">
            <a:tbl>
              <a:tblPr/>
              <a:tblGrid>
                <a:gridCol w="1801896"/>
                <a:gridCol w="861083"/>
                <a:gridCol w="908921"/>
              </a:tblGrid>
              <a:tr h="456277">
                <a:tc>
                  <a:txBody>
                    <a:bodyPr/>
                    <a:lstStyle/>
                    <a:p>
                      <a:pPr algn="ctr">
                        <a:lnSpc>
                          <a:spcPct val="115000"/>
                        </a:lnSpc>
                        <a:spcAft>
                          <a:spcPts val="0"/>
                        </a:spcAft>
                      </a:pPr>
                      <a:r>
                        <a:rPr lang="es-ES" sz="1000" b="1" dirty="0">
                          <a:solidFill>
                            <a:srgbClr val="000000"/>
                          </a:solidFill>
                          <a:latin typeface="Arial"/>
                          <a:ea typeface="Times New Roman"/>
                        </a:rPr>
                        <a:t>DETALLE</a:t>
                      </a:r>
                      <a:endParaRPr lang="es-ES" sz="1000" dirty="0">
                        <a:latin typeface="Times New Roman"/>
                        <a:ea typeface="Times New Roman"/>
                      </a:endParaRPr>
                    </a:p>
                  </a:txBody>
                  <a:tcPr marL="27708" marR="277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a:lnSpc>
                          <a:spcPct val="115000"/>
                        </a:lnSpc>
                        <a:spcAft>
                          <a:spcPts val="0"/>
                        </a:spcAft>
                      </a:pPr>
                      <a:r>
                        <a:rPr lang="es-ES" sz="1000" b="1">
                          <a:solidFill>
                            <a:srgbClr val="000000"/>
                          </a:solidFill>
                          <a:latin typeface="Arial"/>
                          <a:ea typeface="Times New Roman"/>
                        </a:rPr>
                        <a:t>GASTO MENSUAL</a:t>
                      </a:r>
                      <a:endParaRPr lang="es-ES" sz="1000">
                        <a:latin typeface="Times New Roman"/>
                        <a:ea typeface="Times New Roman"/>
                      </a:endParaRPr>
                    </a:p>
                  </a:txBody>
                  <a:tcPr marL="27708" marR="277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lgn="ctr">
                        <a:lnSpc>
                          <a:spcPct val="115000"/>
                        </a:lnSpc>
                        <a:spcAft>
                          <a:spcPts val="0"/>
                        </a:spcAft>
                      </a:pPr>
                      <a:r>
                        <a:rPr lang="es-ES" sz="1000" b="1">
                          <a:solidFill>
                            <a:srgbClr val="000000"/>
                          </a:solidFill>
                          <a:latin typeface="Arial"/>
                          <a:ea typeface="Times New Roman"/>
                        </a:rPr>
                        <a:t>GASTO ANUAL</a:t>
                      </a:r>
                      <a:endParaRPr lang="es-ES" sz="1000">
                        <a:latin typeface="Times New Roman"/>
                        <a:ea typeface="Times New Roman"/>
                      </a:endParaRPr>
                    </a:p>
                  </a:txBody>
                  <a:tcPr marL="27708" marR="277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r>
              <a:tr h="304186">
                <a:tc>
                  <a:txBody>
                    <a:bodyPr/>
                    <a:lstStyle/>
                    <a:p>
                      <a:pPr algn="ctr">
                        <a:lnSpc>
                          <a:spcPct val="115000"/>
                        </a:lnSpc>
                        <a:spcAft>
                          <a:spcPts val="0"/>
                        </a:spcAft>
                      </a:pPr>
                      <a:r>
                        <a:rPr lang="es-ES" sz="1000" b="1" i="1" dirty="0">
                          <a:solidFill>
                            <a:srgbClr val="000000"/>
                          </a:solidFill>
                          <a:latin typeface="Arial"/>
                          <a:ea typeface="Times New Roman"/>
                        </a:rPr>
                        <a:t>Sueldos administrativos:</a:t>
                      </a:r>
                      <a:endParaRPr lang="es-ES" sz="1000" dirty="0">
                        <a:latin typeface="Times New Roman"/>
                        <a:ea typeface="Times New Roman"/>
                      </a:endParaRPr>
                    </a:p>
                  </a:txBody>
                  <a:tcPr marL="27708" marR="277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r>
                        <a:rPr lang="es-ES" sz="1000">
                          <a:solidFill>
                            <a:srgbClr val="000000"/>
                          </a:solidFill>
                          <a:latin typeface="Arial"/>
                          <a:ea typeface="Times New Roman"/>
                        </a:rPr>
                        <a:t> </a:t>
                      </a:r>
                      <a:endParaRPr lang="es-ES" sz="100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000" dirty="0">
                          <a:solidFill>
                            <a:srgbClr val="000000"/>
                          </a:solidFill>
                          <a:latin typeface="Arial"/>
                          <a:ea typeface="Times New Roman"/>
                        </a:rPr>
                        <a:t> </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86">
                <a:tc>
                  <a:txBody>
                    <a:bodyPr/>
                    <a:lstStyle/>
                    <a:p>
                      <a:pPr algn="ctr">
                        <a:lnSpc>
                          <a:spcPct val="115000"/>
                        </a:lnSpc>
                        <a:spcAft>
                          <a:spcPts val="0"/>
                        </a:spcAft>
                      </a:pPr>
                      <a:r>
                        <a:rPr lang="es-ES" sz="1000" dirty="0">
                          <a:solidFill>
                            <a:srgbClr val="000000"/>
                          </a:solidFill>
                          <a:latin typeface="Arial"/>
                          <a:ea typeface="Times New Roman"/>
                        </a:rPr>
                        <a:t>Presidente Y Gerente General</a:t>
                      </a:r>
                      <a:endParaRPr lang="es-ES" sz="1000" dirty="0">
                        <a:latin typeface="Times New Roman"/>
                        <a:ea typeface="Times New Roman"/>
                      </a:endParaRPr>
                    </a:p>
                  </a:txBody>
                  <a:tcPr marL="27708" marR="277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dirty="0">
                          <a:latin typeface="Arial"/>
                          <a:ea typeface="Times New Roman"/>
                        </a:rPr>
                        <a:t>$ 600,00</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dirty="0">
                          <a:solidFill>
                            <a:srgbClr val="000000"/>
                          </a:solidFill>
                          <a:latin typeface="Arial"/>
                          <a:ea typeface="Times New Roman"/>
                        </a:rPr>
                        <a:t>7200</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093">
                <a:tc>
                  <a:txBody>
                    <a:bodyPr/>
                    <a:lstStyle/>
                    <a:p>
                      <a:pPr algn="ctr">
                        <a:lnSpc>
                          <a:spcPct val="115000"/>
                        </a:lnSpc>
                        <a:spcAft>
                          <a:spcPts val="0"/>
                        </a:spcAft>
                      </a:pPr>
                      <a:r>
                        <a:rPr lang="es-ES" sz="1000">
                          <a:solidFill>
                            <a:srgbClr val="000000"/>
                          </a:solidFill>
                          <a:latin typeface="Arial"/>
                          <a:ea typeface="Times New Roman"/>
                        </a:rPr>
                        <a:t>Jefa Marketing</a:t>
                      </a:r>
                      <a:endParaRPr lang="es-ES" sz="1000">
                        <a:latin typeface="Times New Roman"/>
                        <a:ea typeface="Times New Roman"/>
                      </a:endParaRPr>
                    </a:p>
                  </a:txBody>
                  <a:tcPr marL="27708" marR="277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dirty="0">
                          <a:latin typeface="Arial"/>
                          <a:ea typeface="Times New Roman"/>
                        </a:rPr>
                        <a:t>$ 600,00</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a:solidFill>
                            <a:srgbClr val="000000"/>
                          </a:solidFill>
                          <a:latin typeface="Arial"/>
                          <a:ea typeface="Times New Roman"/>
                        </a:rPr>
                        <a:t>7200</a:t>
                      </a:r>
                      <a:endParaRPr lang="es-ES" sz="100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86">
                <a:tc>
                  <a:txBody>
                    <a:bodyPr/>
                    <a:lstStyle/>
                    <a:p>
                      <a:pPr algn="ctr">
                        <a:lnSpc>
                          <a:spcPct val="115000"/>
                        </a:lnSpc>
                        <a:spcAft>
                          <a:spcPts val="0"/>
                        </a:spcAft>
                      </a:pPr>
                      <a:r>
                        <a:rPr lang="es-ES" sz="1000" dirty="0">
                          <a:solidFill>
                            <a:srgbClr val="000000"/>
                          </a:solidFill>
                          <a:latin typeface="Arial"/>
                          <a:ea typeface="Times New Roman"/>
                        </a:rPr>
                        <a:t>Jefa Distribución y Logística</a:t>
                      </a:r>
                      <a:endParaRPr lang="es-ES" sz="1000" dirty="0">
                        <a:latin typeface="Times New Roman"/>
                        <a:ea typeface="Times New Roman"/>
                      </a:endParaRPr>
                    </a:p>
                  </a:txBody>
                  <a:tcPr marL="27708" marR="277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dirty="0">
                          <a:latin typeface="Arial"/>
                          <a:ea typeface="Times New Roman"/>
                        </a:rPr>
                        <a:t>$ 600,00</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dirty="0">
                          <a:solidFill>
                            <a:srgbClr val="000000"/>
                          </a:solidFill>
                          <a:latin typeface="Arial"/>
                          <a:ea typeface="Times New Roman"/>
                        </a:rPr>
                        <a:t>7200</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093">
                <a:tc>
                  <a:txBody>
                    <a:bodyPr/>
                    <a:lstStyle/>
                    <a:p>
                      <a:pPr algn="ctr">
                        <a:lnSpc>
                          <a:spcPct val="115000"/>
                        </a:lnSpc>
                        <a:spcAft>
                          <a:spcPts val="0"/>
                        </a:spcAft>
                      </a:pPr>
                      <a:r>
                        <a:rPr lang="es-ES" sz="1000">
                          <a:solidFill>
                            <a:srgbClr val="000000"/>
                          </a:solidFill>
                          <a:latin typeface="Arial"/>
                          <a:ea typeface="Times New Roman"/>
                        </a:rPr>
                        <a:t>2 Vendedores</a:t>
                      </a:r>
                      <a:endParaRPr lang="es-ES" sz="1000">
                        <a:latin typeface="Times New Roman"/>
                        <a:ea typeface="Times New Roman"/>
                      </a:endParaRPr>
                    </a:p>
                  </a:txBody>
                  <a:tcPr marL="27708" marR="277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dirty="0">
                          <a:latin typeface="Arial"/>
                          <a:ea typeface="Times New Roman"/>
                        </a:rPr>
                        <a:t>$ 500,00</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a:solidFill>
                            <a:srgbClr val="000000"/>
                          </a:solidFill>
                          <a:latin typeface="Arial"/>
                          <a:ea typeface="Times New Roman"/>
                        </a:rPr>
                        <a:t>6000</a:t>
                      </a:r>
                      <a:endParaRPr lang="es-ES" sz="100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093">
                <a:tc>
                  <a:txBody>
                    <a:bodyPr/>
                    <a:lstStyle/>
                    <a:p>
                      <a:pPr algn="ctr">
                        <a:lnSpc>
                          <a:spcPct val="115000"/>
                        </a:lnSpc>
                        <a:spcAft>
                          <a:spcPts val="0"/>
                        </a:spcAft>
                      </a:pPr>
                      <a:r>
                        <a:rPr lang="es-ES" sz="1000">
                          <a:solidFill>
                            <a:srgbClr val="000000"/>
                          </a:solidFill>
                          <a:latin typeface="Arial"/>
                          <a:ea typeface="Times New Roman"/>
                        </a:rPr>
                        <a:t>1 Mensajero</a:t>
                      </a:r>
                      <a:endParaRPr lang="es-ES" sz="1000">
                        <a:latin typeface="Times New Roman"/>
                        <a:ea typeface="Times New Roman"/>
                      </a:endParaRPr>
                    </a:p>
                  </a:txBody>
                  <a:tcPr marL="27708" marR="277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a:latin typeface="Arial"/>
                          <a:ea typeface="Times New Roman"/>
                        </a:rPr>
                        <a:t>$ 220,00</a:t>
                      </a:r>
                      <a:endParaRPr lang="es-ES" sz="100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dirty="0">
                          <a:solidFill>
                            <a:srgbClr val="000000"/>
                          </a:solidFill>
                          <a:latin typeface="Arial"/>
                          <a:ea typeface="Times New Roman"/>
                        </a:rPr>
                        <a:t>2640</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56277">
                <a:tc>
                  <a:txBody>
                    <a:bodyPr/>
                    <a:lstStyle/>
                    <a:p>
                      <a:pPr algn="ctr">
                        <a:lnSpc>
                          <a:spcPct val="115000"/>
                        </a:lnSpc>
                        <a:spcAft>
                          <a:spcPts val="0"/>
                        </a:spcAft>
                      </a:pPr>
                      <a:r>
                        <a:rPr lang="es-ES" sz="1000">
                          <a:solidFill>
                            <a:srgbClr val="000000"/>
                          </a:solidFill>
                          <a:latin typeface="Arial"/>
                          <a:ea typeface="Times New Roman"/>
                        </a:rPr>
                        <a:t> </a:t>
                      </a:r>
                      <a:endParaRPr lang="es-ES" sz="1000">
                        <a:latin typeface="Times New Roman"/>
                        <a:ea typeface="Times New Roman"/>
                      </a:endParaRPr>
                    </a:p>
                  </a:txBody>
                  <a:tcPr marL="27708" marR="277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000" dirty="0">
                          <a:solidFill>
                            <a:srgbClr val="000000"/>
                          </a:solidFill>
                          <a:latin typeface="Arial"/>
                          <a:ea typeface="Times New Roman"/>
                        </a:rPr>
                        <a:t> </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b="1" dirty="0">
                          <a:solidFill>
                            <a:srgbClr val="000000"/>
                          </a:solidFill>
                          <a:latin typeface="Arial"/>
                          <a:ea typeface="Times New Roman"/>
                        </a:rPr>
                        <a:t>$ 30.240,00</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r>
              <a:tr h="304186">
                <a:tc>
                  <a:txBody>
                    <a:bodyPr/>
                    <a:lstStyle/>
                    <a:p>
                      <a:pPr algn="ctr">
                        <a:lnSpc>
                          <a:spcPct val="115000"/>
                        </a:lnSpc>
                        <a:spcAft>
                          <a:spcPts val="0"/>
                        </a:spcAft>
                      </a:pPr>
                      <a:r>
                        <a:rPr lang="es-ES" sz="1000" b="1" i="1">
                          <a:solidFill>
                            <a:srgbClr val="000000"/>
                          </a:solidFill>
                          <a:latin typeface="Arial"/>
                          <a:ea typeface="Times New Roman"/>
                        </a:rPr>
                        <a:t>Gastos de arriendo:</a:t>
                      </a:r>
                      <a:endParaRPr lang="es-ES" sz="1000">
                        <a:latin typeface="Times New Roman"/>
                        <a:ea typeface="Times New Roman"/>
                      </a:endParaRPr>
                    </a:p>
                  </a:txBody>
                  <a:tcPr marL="27708" marR="27708" marT="0"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endParaRPr lang="es-ES" sz="1000" dirty="0">
                        <a:latin typeface="Times New Roman"/>
                        <a:ea typeface="Times New Roman"/>
                      </a:endParaRPr>
                    </a:p>
                  </a:txBody>
                  <a:tcPr marL="27708" marR="2770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s-ES" sz="1000" dirty="0">
                        <a:solidFill>
                          <a:srgbClr val="000000"/>
                        </a:solidFill>
                        <a:latin typeface="Arial"/>
                        <a:ea typeface="Times New Roman"/>
                      </a:endParaRPr>
                    </a:p>
                  </a:txBody>
                  <a:tcPr marL="27708" marR="2770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86">
                <a:tc>
                  <a:txBody>
                    <a:bodyPr/>
                    <a:lstStyle/>
                    <a:p>
                      <a:pPr algn="ctr">
                        <a:lnSpc>
                          <a:spcPct val="115000"/>
                        </a:lnSpc>
                        <a:spcAft>
                          <a:spcPts val="0"/>
                        </a:spcAft>
                      </a:pPr>
                      <a:r>
                        <a:rPr lang="es-ES" sz="1000">
                          <a:solidFill>
                            <a:srgbClr val="000000"/>
                          </a:solidFill>
                          <a:latin typeface="Arial"/>
                          <a:ea typeface="Times New Roman"/>
                        </a:rPr>
                        <a:t>Arriendo mensual de bodega</a:t>
                      </a:r>
                      <a:endParaRPr lang="es-ES" sz="1000">
                        <a:latin typeface="Times New Roman"/>
                        <a:ea typeface="Times New Roman"/>
                      </a:endParaRPr>
                    </a:p>
                  </a:txBody>
                  <a:tcPr marL="27708" marR="277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dirty="0">
                          <a:solidFill>
                            <a:srgbClr val="000000"/>
                          </a:solidFill>
                          <a:latin typeface="Arial"/>
                          <a:ea typeface="Times New Roman"/>
                        </a:rPr>
                        <a:t>$ 294,00</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dirty="0">
                          <a:solidFill>
                            <a:srgbClr val="000000"/>
                          </a:solidFill>
                          <a:latin typeface="Arial"/>
                          <a:ea typeface="Times New Roman"/>
                        </a:rPr>
                        <a:t>$ 3.528,00</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86">
                <a:tc>
                  <a:txBody>
                    <a:bodyPr/>
                    <a:lstStyle/>
                    <a:p>
                      <a:pPr algn="ctr">
                        <a:lnSpc>
                          <a:spcPct val="115000"/>
                        </a:lnSpc>
                        <a:spcAft>
                          <a:spcPts val="0"/>
                        </a:spcAft>
                      </a:pPr>
                      <a:r>
                        <a:rPr lang="es-ES" sz="1000">
                          <a:solidFill>
                            <a:srgbClr val="000000"/>
                          </a:solidFill>
                          <a:latin typeface="Arial"/>
                          <a:ea typeface="Times New Roman"/>
                        </a:rPr>
                        <a:t>Alícuota mensual de bodega</a:t>
                      </a:r>
                      <a:endParaRPr lang="es-ES" sz="1000">
                        <a:latin typeface="Times New Roman"/>
                        <a:ea typeface="Times New Roman"/>
                      </a:endParaRPr>
                    </a:p>
                  </a:txBody>
                  <a:tcPr marL="27708" marR="277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dirty="0">
                          <a:solidFill>
                            <a:srgbClr val="000000"/>
                          </a:solidFill>
                          <a:latin typeface="Arial"/>
                          <a:ea typeface="Times New Roman"/>
                        </a:rPr>
                        <a:t>$ 126,00</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dirty="0">
                          <a:solidFill>
                            <a:srgbClr val="000000"/>
                          </a:solidFill>
                          <a:latin typeface="Arial"/>
                          <a:ea typeface="Times New Roman"/>
                        </a:rPr>
                        <a:t>$ 1.512,00</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86">
                <a:tc>
                  <a:txBody>
                    <a:bodyPr/>
                    <a:lstStyle/>
                    <a:p>
                      <a:pPr algn="ctr">
                        <a:lnSpc>
                          <a:spcPct val="115000"/>
                        </a:lnSpc>
                        <a:spcAft>
                          <a:spcPts val="0"/>
                        </a:spcAft>
                      </a:pPr>
                      <a:r>
                        <a:rPr lang="es-ES" sz="1000">
                          <a:solidFill>
                            <a:srgbClr val="000000"/>
                          </a:solidFill>
                          <a:latin typeface="Arial"/>
                          <a:ea typeface="Times New Roman"/>
                        </a:rPr>
                        <a:t>Total </a:t>
                      </a:r>
                      <a:endParaRPr lang="es-ES" sz="1000">
                        <a:latin typeface="Times New Roman"/>
                        <a:ea typeface="Times New Roman"/>
                      </a:endParaRPr>
                    </a:p>
                  </a:txBody>
                  <a:tcPr marL="27708" marR="277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ES" sz="1000" dirty="0">
                          <a:solidFill>
                            <a:srgbClr val="000000"/>
                          </a:solidFill>
                          <a:latin typeface="Arial"/>
                          <a:ea typeface="Times New Roman"/>
                        </a:rPr>
                        <a:t> </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b="1" dirty="0">
                          <a:solidFill>
                            <a:srgbClr val="000000"/>
                          </a:solidFill>
                          <a:latin typeface="Arial"/>
                          <a:ea typeface="Times New Roman"/>
                        </a:rPr>
                        <a:t>$ 5.040,00</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r>
              <a:tr h="304186">
                <a:tc>
                  <a:txBody>
                    <a:bodyPr/>
                    <a:lstStyle/>
                    <a:p>
                      <a:pPr algn="ctr">
                        <a:lnSpc>
                          <a:spcPct val="115000"/>
                        </a:lnSpc>
                        <a:spcAft>
                          <a:spcPts val="0"/>
                        </a:spcAft>
                      </a:pPr>
                      <a:r>
                        <a:rPr lang="es-ES" sz="1000" b="1" i="1">
                          <a:solidFill>
                            <a:srgbClr val="000000"/>
                          </a:solidFill>
                          <a:latin typeface="Arial"/>
                          <a:ea typeface="Times New Roman"/>
                        </a:rPr>
                        <a:t>Gastos  Generales:</a:t>
                      </a:r>
                      <a:endParaRPr lang="es-ES" sz="1000">
                        <a:latin typeface="Times New Roman"/>
                        <a:ea typeface="Times New Roman"/>
                      </a:endParaRPr>
                    </a:p>
                  </a:txBody>
                  <a:tcPr marL="27708" marR="277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c>
                  <a:txBody>
                    <a:bodyPr/>
                    <a:lstStyle/>
                    <a:p>
                      <a:pPr>
                        <a:lnSpc>
                          <a:spcPct val="115000"/>
                        </a:lnSpc>
                        <a:spcAft>
                          <a:spcPts val="0"/>
                        </a:spcAft>
                      </a:pPr>
                      <a:endParaRPr lang="es-ES" sz="1000" dirty="0">
                        <a:solidFill>
                          <a:srgbClr val="000000"/>
                        </a:solidFill>
                        <a:latin typeface="Arial"/>
                        <a:ea typeface="Times New Roman"/>
                      </a:endParaRPr>
                    </a:p>
                  </a:txBody>
                  <a:tcPr marL="27708" marR="27708" marT="0"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endParaRPr lang="es-ES" sz="1000" dirty="0">
                        <a:solidFill>
                          <a:srgbClr val="000000"/>
                        </a:solidFill>
                        <a:latin typeface="Arial"/>
                        <a:ea typeface="Times New Roman"/>
                      </a:endParaRPr>
                    </a:p>
                  </a:txBody>
                  <a:tcPr marL="27708" marR="27708" marT="0"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093">
                <a:tc>
                  <a:txBody>
                    <a:bodyPr/>
                    <a:lstStyle/>
                    <a:p>
                      <a:pPr algn="ctr">
                        <a:lnSpc>
                          <a:spcPct val="115000"/>
                        </a:lnSpc>
                        <a:spcAft>
                          <a:spcPts val="0"/>
                        </a:spcAft>
                      </a:pPr>
                      <a:r>
                        <a:rPr lang="es-ES" sz="1000">
                          <a:solidFill>
                            <a:srgbClr val="000000"/>
                          </a:solidFill>
                          <a:latin typeface="Arial"/>
                          <a:ea typeface="Times New Roman"/>
                        </a:rPr>
                        <a:t>Luz</a:t>
                      </a:r>
                      <a:endParaRPr lang="es-ES" sz="1000">
                        <a:latin typeface="Times New Roman"/>
                        <a:ea typeface="Times New Roman"/>
                      </a:endParaRPr>
                    </a:p>
                  </a:txBody>
                  <a:tcPr marL="27708" marR="277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dirty="0">
                          <a:solidFill>
                            <a:srgbClr val="000000"/>
                          </a:solidFill>
                          <a:latin typeface="Arial"/>
                          <a:ea typeface="Times New Roman"/>
                        </a:rPr>
                        <a:t>$ 50,00</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dirty="0">
                          <a:solidFill>
                            <a:srgbClr val="000000"/>
                          </a:solidFill>
                          <a:latin typeface="Arial"/>
                          <a:ea typeface="Times New Roman"/>
                        </a:rPr>
                        <a:t>$ 600,00</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093">
                <a:tc>
                  <a:txBody>
                    <a:bodyPr/>
                    <a:lstStyle/>
                    <a:p>
                      <a:pPr algn="ctr">
                        <a:lnSpc>
                          <a:spcPct val="115000"/>
                        </a:lnSpc>
                        <a:spcAft>
                          <a:spcPts val="0"/>
                        </a:spcAft>
                      </a:pPr>
                      <a:r>
                        <a:rPr lang="es-ES" sz="1000">
                          <a:solidFill>
                            <a:srgbClr val="000000"/>
                          </a:solidFill>
                          <a:latin typeface="Arial"/>
                          <a:ea typeface="Times New Roman"/>
                        </a:rPr>
                        <a:t>Agua</a:t>
                      </a:r>
                      <a:endParaRPr lang="es-ES" sz="1000">
                        <a:latin typeface="Times New Roman"/>
                        <a:ea typeface="Times New Roman"/>
                      </a:endParaRPr>
                    </a:p>
                  </a:txBody>
                  <a:tcPr marL="27708" marR="277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a:solidFill>
                            <a:srgbClr val="000000"/>
                          </a:solidFill>
                          <a:latin typeface="Arial"/>
                          <a:ea typeface="Times New Roman"/>
                        </a:rPr>
                        <a:t>$ 25,00</a:t>
                      </a:r>
                      <a:endParaRPr lang="es-ES" sz="100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dirty="0">
                          <a:solidFill>
                            <a:srgbClr val="000000"/>
                          </a:solidFill>
                          <a:latin typeface="Arial"/>
                          <a:ea typeface="Times New Roman"/>
                        </a:rPr>
                        <a:t>$ 300,00</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093">
                <a:tc>
                  <a:txBody>
                    <a:bodyPr/>
                    <a:lstStyle/>
                    <a:p>
                      <a:pPr algn="ctr">
                        <a:lnSpc>
                          <a:spcPct val="115000"/>
                        </a:lnSpc>
                        <a:spcAft>
                          <a:spcPts val="0"/>
                        </a:spcAft>
                      </a:pPr>
                      <a:r>
                        <a:rPr lang="es-ES" sz="1000">
                          <a:solidFill>
                            <a:srgbClr val="000000"/>
                          </a:solidFill>
                          <a:latin typeface="Arial"/>
                          <a:ea typeface="Times New Roman"/>
                        </a:rPr>
                        <a:t>Teléfono</a:t>
                      </a:r>
                      <a:endParaRPr lang="es-ES" sz="1000">
                        <a:latin typeface="Times New Roman"/>
                        <a:ea typeface="Times New Roman"/>
                      </a:endParaRPr>
                    </a:p>
                  </a:txBody>
                  <a:tcPr marL="27708" marR="277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a:solidFill>
                            <a:srgbClr val="000000"/>
                          </a:solidFill>
                          <a:latin typeface="Arial"/>
                          <a:ea typeface="Times New Roman"/>
                        </a:rPr>
                        <a:t>$ 40,00</a:t>
                      </a:r>
                      <a:endParaRPr lang="es-ES" sz="100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dirty="0">
                          <a:solidFill>
                            <a:srgbClr val="000000"/>
                          </a:solidFill>
                          <a:latin typeface="Arial"/>
                          <a:ea typeface="Times New Roman"/>
                        </a:rPr>
                        <a:t>$ 480,00</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2093">
                <a:tc>
                  <a:txBody>
                    <a:bodyPr/>
                    <a:lstStyle/>
                    <a:p>
                      <a:pPr algn="ctr">
                        <a:lnSpc>
                          <a:spcPct val="115000"/>
                        </a:lnSpc>
                        <a:spcAft>
                          <a:spcPts val="0"/>
                        </a:spcAft>
                      </a:pPr>
                      <a:r>
                        <a:rPr lang="es-ES" sz="1000">
                          <a:solidFill>
                            <a:srgbClr val="000000"/>
                          </a:solidFill>
                          <a:latin typeface="Arial"/>
                          <a:ea typeface="Times New Roman"/>
                        </a:rPr>
                        <a:t>Internet</a:t>
                      </a:r>
                      <a:endParaRPr lang="es-ES" sz="1000">
                        <a:latin typeface="Times New Roman"/>
                        <a:ea typeface="Times New Roman"/>
                      </a:endParaRPr>
                    </a:p>
                  </a:txBody>
                  <a:tcPr marL="27708" marR="277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a:solidFill>
                            <a:srgbClr val="000000"/>
                          </a:solidFill>
                          <a:latin typeface="Arial"/>
                          <a:ea typeface="Times New Roman"/>
                        </a:rPr>
                        <a:t>$ 60,00</a:t>
                      </a:r>
                      <a:endParaRPr lang="es-ES" sz="100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dirty="0">
                          <a:solidFill>
                            <a:srgbClr val="000000"/>
                          </a:solidFill>
                          <a:latin typeface="Arial"/>
                          <a:ea typeface="Times New Roman"/>
                        </a:rPr>
                        <a:t>$ 720,00</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4186">
                <a:tc>
                  <a:txBody>
                    <a:bodyPr/>
                    <a:lstStyle/>
                    <a:p>
                      <a:pPr algn="ctr">
                        <a:lnSpc>
                          <a:spcPct val="115000"/>
                        </a:lnSpc>
                        <a:spcAft>
                          <a:spcPts val="0"/>
                        </a:spcAft>
                      </a:pPr>
                      <a:r>
                        <a:rPr lang="es-ES" sz="1000">
                          <a:solidFill>
                            <a:srgbClr val="000000"/>
                          </a:solidFill>
                          <a:latin typeface="Arial"/>
                          <a:ea typeface="Times New Roman"/>
                        </a:rPr>
                        <a:t>Total</a:t>
                      </a:r>
                      <a:endParaRPr lang="es-ES" sz="1000">
                        <a:latin typeface="Times New Roman"/>
                        <a:ea typeface="Times New Roman"/>
                      </a:endParaRPr>
                    </a:p>
                  </a:txBody>
                  <a:tcPr marL="27708" marR="2770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a:solidFill>
                            <a:srgbClr val="000000"/>
                          </a:solidFill>
                          <a:latin typeface="Arial"/>
                          <a:ea typeface="Times New Roman"/>
                        </a:rPr>
                        <a:t>$ 3.115,00</a:t>
                      </a:r>
                      <a:endParaRPr lang="es-ES" sz="100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ct val="115000"/>
                        </a:lnSpc>
                        <a:spcAft>
                          <a:spcPts val="0"/>
                        </a:spcAft>
                      </a:pPr>
                      <a:r>
                        <a:rPr lang="es-ES" sz="1000" b="1" dirty="0">
                          <a:solidFill>
                            <a:srgbClr val="000000"/>
                          </a:solidFill>
                          <a:latin typeface="Arial"/>
                          <a:ea typeface="Times New Roman"/>
                        </a:rPr>
                        <a:t>$ 2.100,00</a:t>
                      </a:r>
                      <a:endParaRPr lang="es-ES" sz="1000" dirty="0">
                        <a:latin typeface="Times New Roman"/>
                        <a:ea typeface="Times New Roman"/>
                      </a:endParaRPr>
                    </a:p>
                  </a:txBody>
                  <a:tcPr marL="27708" marR="27708"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CC"/>
                    </a:solidFill>
                  </a:tcPr>
                </a:tc>
              </a:tr>
            </a:tbl>
          </a:graphicData>
        </a:graphic>
      </p:graphicFrame>
      <p:sp>
        <p:nvSpPr>
          <p:cNvPr id="20569" name="7 Rectángulo"/>
          <p:cNvSpPr>
            <a:spLocks noChangeArrowheads="1"/>
          </p:cNvSpPr>
          <p:nvPr/>
        </p:nvSpPr>
        <p:spPr bwMode="auto">
          <a:xfrm>
            <a:off x="785813" y="2286000"/>
            <a:ext cx="2857500" cy="1754188"/>
          </a:xfrm>
          <a:prstGeom prst="rect">
            <a:avLst/>
          </a:prstGeom>
          <a:noFill/>
          <a:ln w="9525">
            <a:noFill/>
            <a:miter lim="800000"/>
            <a:headEnd/>
            <a:tailEnd/>
          </a:ln>
        </p:spPr>
        <p:txBody>
          <a:bodyPr>
            <a:spAutoFit/>
          </a:bodyPr>
          <a:lstStyle/>
          <a:p>
            <a:r>
              <a:rPr lang="es-ES" i="1">
                <a:cs typeface="Arial" charset="0"/>
              </a:rPr>
              <a:t>Dentro de los Costos Fijos que se presentan en el proyecto</a:t>
            </a:r>
          </a:p>
          <a:p>
            <a:r>
              <a:rPr lang="es-ES" i="1">
                <a:cs typeface="Arial" charset="0"/>
              </a:rPr>
              <a:t> mencionamos los siguientes:</a:t>
            </a:r>
          </a:p>
          <a:p>
            <a:endParaRPr lang="es-E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angelcare"/>
          <p:cNvPicPr>
            <a:picLocks noChangeAspect="1" noChangeArrowheads="1"/>
          </p:cNvPicPr>
          <p:nvPr/>
        </p:nvPicPr>
        <p:blipFill>
          <a:blip r:embed="rId3"/>
          <a:srcRect/>
          <a:stretch>
            <a:fillRect/>
          </a:stretch>
        </p:blipFill>
        <p:spPr bwMode="auto">
          <a:xfrm>
            <a:off x="7286625" y="214313"/>
            <a:ext cx="1368425" cy="1320800"/>
          </a:xfrm>
          <a:prstGeom prst="rect">
            <a:avLst/>
          </a:prstGeom>
          <a:noFill/>
          <a:effectLst>
            <a:outerShdw dist="35921" dir="2700000" algn="ctr" rotWithShape="0">
              <a:srgbClr val="66FF99">
                <a:alpha val="50000"/>
              </a:srgbClr>
            </a:outerShdw>
          </a:effectLst>
        </p:spPr>
      </p:pic>
      <p:cxnSp>
        <p:nvCxnSpPr>
          <p:cNvPr id="5" name="4 Conector recto"/>
          <p:cNvCxnSpPr/>
          <p:nvPr/>
        </p:nvCxnSpPr>
        <p:spPr>
          <a:xfrm rot="10800000" flipV="1">
            <a:off x="642938" y="1714500"/>
            <a:ext cx="80645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6" name="5 Rectángulo"/>
          <p:cNvSpPr/>
          <p:nvPr/>
        </p:nvSpPr>
        <p:spPr>
          <a:xfrm>
            <a:off x="1500188" y="714375"/>
            <a:ext cx="4572000" cy="646113"/>
          </a:xfrm>
          <a:prstGeom prst="rect">
            <a:avLst/>
          </a:prstGeom>
        </p:spPr>
        <p:txBody>
          <a:bodyPr>
            <a:spAutoFit/>
          </a:bodyPr>
          <a:lstStyle/>
          <a:p>
            <a:pPr algn="ctr">
              <a:defRPr/>
            </a:pPr>
            <a:r>
              <a:rPr lang="es-ES" sz="3600" dirty="0">
                <a:solidFill>
                  <a:srgbClr val="66FF99"/>
                </a:solidFill>
                <a:effectLst>
                  <a:outerShdw blurRad="38100" dist="38100" dir="2700000" algn="tl">
                    <a:srgbClr val="000000"/>
                  </a:outerShdw>
                </a:effectLst>
                <a:latin typeface="+mj-lt"/>
                <a:ea typeface="+mj-ea"/>
                <a:cs typeface="+mj-cs"/>
              </a:rPr>
              <a:t>Tasa de Descuento</a:t>
            </a:r>
          </a:p>
        </p:txBody>
      </p:sp>
      <p:sp>
        <p:nvSpPr>
          <p:cNvPr id="1030" name="6 CuadroTexto"/>
          <p:cNvSpPr txBox="1">
            <a:spLocks noChangeArrowheads="1"/>
          </p:cNvSpPr>
          <p:nvPr/>
        </p:nvSpPr>
        <p:spPr bwMode="auto">
          <a:xfrm>
            <a:off x="928688" y="2000250"/>
            <a:ext cx="7072312" cy="1200150"/>
          </a:xfrm>
          <a:prstGeom prst="rect">
            <a:avLst/>
          </a:prstGeom>
          <a:noFill/>
          <a:ln w="9525">
            <a:noFill/>
            <a:miter lim="800000"/>
            <a:headEnd/>
            <a:tailEnd/>
          </a:ln>
        </p:spPr>
        <p:txBody>
          <a:bodyPr>
            <a:spAutoFit/>
          </a:bodyPr>
          <a:lstStyle/>
          <a:p>
            <a:r>
              <a:rPr lang="es-ES"/>
              <a:t>Se calculó la tasa de descuento del proyecto a través del modelo de valoración de Activos de Capital CAPM . Para calcular esta tasa se utilizó la siguiente ecuación:</a:t>
            </a:r>
          </a:p>
          <a:p>
            <a:endParaRPr lang="es-ES"/>
          </a:p>
        </p:txBody>
      </p:sp>
      <p:sp>
        <p:nvSpPr>
          <p:cNvPr id="1031" name="Rectangle 2"/>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S"/>
          </a:p>
        </p:txBody>
      </p:sp>
      <p:graphicFrame>
        <p:nvGraphicFramePr>
          <p:cNvPr id="1026" name="Object 1"/>
          <p:cNvGraphicFramePr>
            <a:graphicFrameLocks noChangeAspect="1"/>
          </p:cNvGraphicFramePr>
          <p:nvPr/>
        </p:nvGraphicFramePr>
        <p:xfrm>
          <a:off x="2928938" y="3286125"/>
          <a:ext cx="3260725" cy="357188"/>
        </p:xfrm>
        <a:graphic>
          <a:graphicData uri="http://schemas.openxmlformats.org/presentationml/2006/ole">
            <p:oleObj spid="_x0000_s1026" name="Ecuación" r:id="rId4" imgW="1993035" imgH="215806" progId="Equation.3">
              <p:embed/>
            </p:oleObj>
          </a:graphicData>
        </a:graphic>
      </p:graphicFrame>
      <p:sp>
        <p:nvSpPr>
          <p:cNvPr id="1032" name="8 CuadroTexto"/>
          <p:cNvSpPr txBox="1">
            <a:spLocks noChangeArrowheads="1"/>
          </p:cNvSpPr>
          <p:nvPr/>
        </p:nvSpPr>
        <p:spPr bwMode="auto">
          <a:xfrm>
            <a:off x="714375" y="4143375"/>
            <a:ext cx="2643188" cy="1477963"/>
          </a:xfrm>
          <a:prstGeom prst="rect">
            <a:avLst/>
          </a:prstGeom>
          <a:noFill/>
          <a:ln w="9525">
            <a:noFill/>
            <a:miter lim="800000"/>
            <a:headEnd/>
            <a:tailEnd/>
          </a:ln>
        </p:spPr>
        <p:txBody>
          <a:bodyPr>
            <a:spAutoFit/>
          </a:bodyPr>
          <a:lstStyle/>
          <a:p>
            <a:r>
              <a:rPr lang="es-ES"/>
              <a:t>Siendo:</a:t>
            </a:r>
          </a:p>
          <a:p>
            <a:r>
              <a:rPr lang="es-ES" i="1"/>
              <a:t>Rf = 1.75%</a:t>
            </a:r>
          </a:p>
          <a:p>
            <a:r>
              <a:rPr lang="es-ES" i="1"/>
              <a:t>Beta = 1.32</a:t>
            </a:r>
          </a:p>
          <a:p>
            <a:r>
              <a:rPr lang="es-ES" i="1"/>
              <a:t>Rm = 2.64%</a:t>
            </a:r>
          </a:p>
          <a:p>
            <a:r>
              <a:rPr lang="es-ES" i="1"/>
              <a:t>Rf país = 39.47%</a:t>
            </a:r>
          </a:p>
        </p:txBody>
      </p:sp>
      <p:sp>
        <p:nvSpPr>
          <p:cNvPr id="11" name="10 Rectángulo redondeado"/>
          <p:cNvSpPr/>
          <p:nvPr/>
        </p:nvSpPr>
        <p:spPr>
          <a:xfrm>
            <a:off x="3500430" y="4214818"/>
            <a:ext cx="4214842" cy="1428760"/>
          </a:xfrm>
          <a:prstGeom prst="roundRect">
            <a:avLst/>
          </a:prstGeom>
          <a:effectLst>
            <a:outerShdw blurRad="50800" dist="38100" dir="2700000" algn="tl" rotWithShape="0">
              <a:prstClr val="black">
                <a:alpha val="40000"/>
              </a:prstClr>
            </a:outerShdw>
          </a:effectLst>
          <a:scene3d>
            <a:camera prst="obliqueBottomRight"/>
            <a:lightRig rig="glow" dir="t">
              <a:rot lat="0" lon="0" rev="6360000"/>
            </a:lightRig>
          </a:scene3d>
          <a:sp3d contourW="1000" prstMaterial="flat">
            <a:bevelT w="95250" h="101600"/>
            <a:contourClr>
              <a:schemeClr val="accent1">
                <a:satMod val="300000"/>
              </a:schemeClr>
            </a:contourClr>
          </a:sp3d>
        </p:spPr>
        <p:style>
          <a:lnRef idx="0">
            <a:schemeClr val="accent1"/>
          </a:lnRef>
          <a:fillRef idx="3">
            <a:schemeClr val="accent1"/>
          </a:fillRef>
          <a:effectRef idx="3">
            <a:schemeClr val="accent1"/>
          </a:effectRef>
          <a:fontRef idx="minor">
            <a:schemeClr val="lt1"/>
          </a:fontRef>
        </p:style>
        <p:txBody>
          <a:bodyPr anchor="ctr"/>
          <a:lstStyle/>
          <a:p>
            <a:pPr algn="ctr">
              <a:defRPr/>
            </a:pPr>
            <a:r>
              <a:rPr lang="es-ES" b="1" i="1" dirty="0"/>
              <a:t>Reemplazando los datos se obtiene un valor de 42.39%, el cual será considerado como la TMAR de este proyecto.</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4 Conector recto"/>
          <p:cNvCxnSpPr/>
          <p:nvPr/>
        </p:nvCxnSpPr>
        <p:spPr>
          <a:xfrm rot="10800000">
            <a:off x="785813" y="1000125"/>
            <a:ext cx="3000375" cy="1588"/>
          </a:xfrm>
          <a:prstGeom prst="line">
            <a:avLst/>
          </a:prstGeom>
          <a:ln/>
        </p:spPr>
        <p:style>
          <a:lnRef idx="2">
            <a:schemeClr val="accent1"/>
          </a:lnRef>
          <a:fillRef idx="0">
            <a:schemeClr val="accent1"/>
          </a:fillRef>
          <a:effectRef idx="1">
            <a:schemeClr val="accent1"/>
          </a:effectRef>
          <a:fontRef idx="minor">
            <a:schemeClr val="tx1"/>
          </a:fontRef>
        </p:style>
      </p:cxnSp>
      <p:sp>
        <p:nvSpPr>
          <p:cNvPr id="6" name="5 Rectángulo"/>
          <p:cNvSpPr/>
          <p:nvPr/>
        </p:nvSpPr>
        <p:spPr>
          <a:xfrm>
            <a:off x="285750" y="214313"/>
            <a:ext cx="3929063" cy="646112"/>
          </a:xfrm>
          <a:prstGeom prst="rect">
            <a:avLst/>
          </a:prstGeom>
        </p:spPr>
        <p:txBody>
          <a:bodyPr>
            <a:spAutoFit/>
          </a:bodyPr>
          <a:lstStyle/>
          <a:p>
            <a:pPr algn="ctr">
              <a:defRPr/>
            </a:pPr>
            <a:r>
              <a:rPr lang="es-ES" sz="3600" dirty="0">
                <a:solidFill>
                  <a:srgbClr val="66FF99"/>
                </a:solidFill>
                <a:effectLst>
                  <a:outerShdw blurRad="38100" dist="38100" dir="2700000" algn="tl">
                    <a:srgbClr val="000000"/>
                  </a:outerShdw>
                </a:effectLst>
                <a:latin typeface="+mj-lt"/>
                <a:ea typeface="+mj-ea"/>
                <a:cs typeface="+mj-cs"/>
              </a:rPr>
              <a:t>Flujo de Caja</a:t>
            </a:r>
          </a:p>
        </p:txBody>
      </p:sp>
      <p:graphicFrame>
        <p:nvGraphicFramePr>
          <p:cNvPr id="9" name="8 Tabla"/>
          <p:cNvGraphicFramePr>
            <a:graphicFrameLocks noGrp="1"/>
          </p:cNvGraphicFramePr>
          <p:nvPr/>
        </p:nvGraphicFramePr>
        <p:xfrm>
          <a:off x="428625" y="1143000"/>
          <a:ext cx="7929619" cy="5486400"/>
        </p:xfrm>
        <a:graphic>
          <a:graphicData uri="http://schemas.openxmlformats.org/drawingml/2006/table">
            <a:tbl>
              <a:tblPr/>
              <a:tblGrid>
                <a:gridCol w="2656787"/>
                <a:gridCol w="880164"/>
                <a:gridCol w="965734"/>
                <a:gridCol w="863864"/>
                <a:gridCol w="847566"/>
                <a:gridCol w="867938"/>
                <a:gridCol w="847566"/>
              </a:tblGrid>
              <a:tr h="126649">
                <a:tc>
                  <a:txBody>
                    <a:bodyPr/>
                    <a:lstStyle/>
                    <a:p>
                      <a:pPr algn="l" fontAlgn="b"/>
                      <a:r>
                        <a:rPr lang="es-ES" sz="1000" b="1" i="0" u="none" strike="noStrike" dirty="0">
                          <a:solidFill>
                            <a:srgbClr val="000000"/>
                          </a:solidFill>
                          <a:latin typeface="Arial"/>
                        </a:rPr>
                        <a:t>FLUJO DE CAJA</a:t>
                      </a:r>
                    </a:p>
                  </a:txBody>
                  <a:tcPr marL="0" marR="0" marT="0" marB="0" anchor="b">
                    <a:lnL>
                      <a:noFill/>
                    </a:lnL>
                    <a:lnR>
                      <a:noFill/>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s-ES" sz="1000" b="1" i="0" u="none" strike="noStrike" dirty="0">
                          <a:solidFill>
                            <a:srgbClr val="000000"/>
                          </a:solidFill>
                          <a:latin typeface="Arial"/>
                        </a:rPr>
                        <a:t> AÑO 0 </a:t>
                      </a:r>
                    </a:p>
                  </a:txBody>
                  <a:tcPr marL="0" marR="0" marT="0"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s-ES" sz="1000" b="1" i="0" u="none" strike="noStrike" dirty="0">
                          <a:solidFill>
                            <a:srgbClr val="000000"/>
                          </a:solidFill>
                          <a:latin typeface="Arial"/>
                        </a:rPr>
                        <a:t> AÑO 1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s-ES" sz="1000" b="1" i="0" u="none" strike="noStrike" dirty="0">
                          <a:solidFill>
                            <a:srgbClr val="000000"/>
                          </a:solidFill>
                          <a:latin typeface="Arial"/>
                        </a:rPr>
                        <a:t> AÑO 2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s-ES" sz="1000" b="1" i="0" u="none" strike="noStrike" dirty="0">
                          <a:solidFill>
                            <a:srgbClr val="000000"/>
                          </a:solidFill>
                          <a:latin typeface="Arial"/>
                        </a:rPr>
                        <a:t> AÑO 3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s-ES" sz="1000" b="1" i="0" u="none" strike="noStrike" dirty="0">
                          <a:solidFill>
                            <a:srgbClr val="000000"/>
                          </a:solidFill>
                          <a:latin typeface="Arial"/>
                        </a:rPr>
                        <a:t> AÑO 4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ctr" fontAlgn="b"/>
                      <a:r>
                        <a:rPr lang="es-ES" sz="1000" b="1" i="0" u="none" strike="noStrike" dirty="0">
                          <a:solidFill>
                            <a:srgbClr val="000000"/>
                          </a:solidFill>
                          <a:latin typeface="Arial"/>
                        </a:rPr>
                        <a:t> AÑO 5 </a:t>
                      </a:r>
                    </a:p>
                  </a:txBody>
                  <a:tcPr marL="0" marR="0" marT="0"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r>
              <a:tr h="126649">
                <a:tc>
                  <a:txBody>
                    <a:bodyPr/>
                    <a:lstStyle/>
                    <a:p>
                      <a:pPr algn="l" fontAlgn="b"/>
                      <a:r>
                        <a:rPr lang="es-ES" sz="1000" b="0" i="0" u="none" strike="noStrike" dirty="0" smtClean="0">
                          <a:solidFill>
                            <a:srgbClr val="000000"/>
                          </a:solidFill>
                          <a:latin typeface="Calibri"/>
                        </a:rPr>
                        <a:t>Precio</a:t>
                      </a:r>
                      <a:endParaRPr lang="es-ES" sz="1000" b="0" i="0" u="none" strike="noStrike" dirty="0">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s-ES" sz="1000" b="1" i="0" u="none" strike="noStrike">
                        <a:solidFill>
                          <a:srgbClr val="000000"/>
                        </a:solidFill>
                        <a:latin typeface="Calibri"/>
                      </a:endParaRP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238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238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238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238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238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Calibri"/>
                        </a:rPr>
                        <a:t>cantidad</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838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848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858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858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858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Arial"/>
                        </a:rPr>
                        <a:t>Ingresos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000" b="1"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199069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201492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203945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203945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203945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1" i="0" u="none" strike="noStrike" dirty="0">
                          <a:solidFill>
                            <a:srgbClr val="000000"/>
                          </a:solidFill>
                          <a:latin typeface="Calibri"/>
                        </a:rPr>
                        <a:t>Total Ingresos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$ 199.069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$ 201.492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$ 203.945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$ 203.945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dirty="0">
                          <a:solidFill>
                            <a:srgbClr val="000000"/>
                          </a:solidFill>
                          <a:latin typeface="Calibri"/>
                        </a:rPr>
                        <a:t>$ 203.945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r>
              <a:tr h="126649">
                <a:tc>
                  <a:txBody>
                    <a:bodyPr/>
                    <a:lstStyle/>
                    <a:p>
                      <a:pPr algn="l" fontAlgn="b"/>
                      <a:r>
                        <a:rPr lang="es-ES" sz="1000" b="0" i="0" u="none" strike="noStrike" dirty="0">
                          <a:solidFill>
                            <a:srgbClr val="000000"/>
                          </a:solidFill>
                          <a:latin typeface="Arial"/>
                        </a:rPr>
                        <a:t>Egresos</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s-ES" sz="1000" b="1"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ES" sz="1000" b="1"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ES" sz="1000" b="1"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ES" sz="1000" b="1"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ES" sz="1000" b="1"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ES" sz="1000" b="1"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Arial"/>
                        </a:rPr>
                        <a:t>Costos de ventas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-19312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-19547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-19785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-19785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-19785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Arial"/>
                        </a:rPr>
                        <a:t>Costo de </a:t>
                      </a:r>
                      <a:r>
                        <a:rPr lang="es-ES" sz="1000" b="0" i="0" u="none" strike="noStrike" dirty="0" smtClean="0">
                          <a:solidFill>
                            <a:srgbClr val="000000"/>
                          </a:solidFill>
                          <a:latin typeface="Arial"/>
                        </a:rPr>
                        <a:t>consignación </a:t>
                      </a:r>
                      <a:r>
                        <a:rPr lang="es-ES" sz="1000" b="0" i="0" u="none" strike="noStrike" dirty="0">
                          <a:solidFill>
                            <a:srgbClr val="000000"/>
                          </a:solidFill>
                          <a:latin typeface="Arial"/>
                        </a:rPr>
                        <a:t>producto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-99534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-100746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-101972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-101972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-101972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Arial"/>
                        </a:rPr>
                        <a:t>Gastos Administrativos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-30240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-30240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-30240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-30240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-30240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Arial"/>
                        </a:rPr>
                        <a:t>Gastos de servicios generales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-2100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-2100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-2100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-2100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-2100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Arial"/>
                        </a:rPr>
                        <a:t>Gastos de publicidad</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-13800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-13800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-13800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-13800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-13800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Arial"/>
                        </a:rPr>
                        <a:t>Gastos de arriendo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-5040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-5040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-5040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-5040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-5040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Arial"/>
                        </a:rPr>
                        <a:t>Gastos de Intereses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-1940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-1240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-458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Arial"/>
                        </a:rPr>
                        <a:t>Gastos de </a:t>
                      </a:r>
                      <a:r>
                        <a:rPr lang="es-ES" sz="1000" b="0" i="0" u="none" strike="noStrike" dirty="0" smtClean="0">
                          <a:solidFill>
                            <a:srgbClr val="000000"/>
                          </a:solidFill>
                          <a:latin typeface="Arial"/>
                        </a:rPr>
                        <a:t>depreciación</a:t>
                      </a:r>
                      <a:endParaRPr lang="es-ES" sz="1000" b="0" i="0" u="none" strike="noStrike" dirty="0">
                        <a:solidFill>
                          <a:srgbClr val="000000"/>
                        </a:solidFill>
                        <a:latin typeface="Arial"/>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-3931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-3931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-3931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-3077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-3077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Arial"/>
                        </a:rPr>
                        <a:t>Valor de mercado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3503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Arial"/>
                        </a:rPr>
                        <a:t>Valor de libros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ES" sz="1000" b="1"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-5407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Arial"/>
                        </a:rPr>
                        <a:t>Gastos de Amortización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-198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1" i="0" u="none" strike="noStrike" dirty="0">
                          <a:solidFill>
                            <a:srgbClr val="000000"/>
                          </a:solidFill>
                          <a:latin typeface="Calibri"/>
                        </a:rPr>
                        <a:t>Total Egresos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-$ 176.095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-$ 176.842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-$ 177.524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-$ 176.212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dirty="0">
                          <a:solidFill>
                            <a:srgbClr val="000000"/>
                          </a:solidFill>
                          <a:latin typeface="Calibri"/>
                        </a:rPr>
                        <a:t>-$ 178.116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r>
              <a:tr h="126649">
                <a:tc>
                  <a:txBody>
                    <a:bodyPr/>
                    <a:lstStyle/>
                    <a:p>
                      <a:pPr algn="l" fontAlgn="b"/>
                      <a:r>
                        <a:rPr lang="es-ES" sz="1000" b="1" i="0" u="none" strike="noStrike" dirty="0">
                          <a:solidFill>
                            <a:srgbClr val="000000"/>
                          </a:solidFill>
                          <a:latin typeface="Calibri"/>
                        </a:rPr>
                        <a:t>Utilidad antes de impuestos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r" fontAlgn="b"/>
                      <a:r>
                        <a:rPr lang="es-ES" sz="1000" b="1" i="0" u="none" strike="noStrike">
                          <a:solidFill>
                            <a:srgbClr val="000000"/>
                          </a:solidFill>
                          <a:latin typeface="Calibri"/>
                        </a:rPr>
                        <a:t>$ 0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$ 22.974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$ 24.650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$ 26.421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$ 27.733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dirty="0">
                          <a:solidFill>
                            <a:srgbClr val="000000"/>
                          </a:solidFill>
                          <a:latin typeface="Calibri"/>
                        </a:rPr>
                        <a:t>$ 25.829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r>
              <a:tr h="126649">
                <a:tc>
                  <a:txBody>
                    <a:bodyPr/>
                    <a:lstStyle/>
                    <a:p>
                      <a:pPr algn="l" fontAlgn="b"/>
                      <a:r>
                        <a:rPr lang="es-ES" sz="1000" b="0" i="0" u="none" strike="noStrike" dirty="0">
                          <a:solidFill>
                            <a:srgbClr val="000000"/>
                          </a:solidFill>
                          <a:latin typeface="Calibri"/>
                        </a:rPr>
                        <a:t>Utilidades de trabajadores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-3505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-3757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-4022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-4219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-4219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Calibri"/>
                        </a:rPr>
                        <a:t>Impuestos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-4966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-5322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-5698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-5977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-5977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1" i="0" u="none" strike="noStrike" dirty="0">
                          <a:solidFill>
                            <a:srgbClr val="000000"/>
                          </a:solidFill>
                          <a:latin typeface="Calibri"/>
                        </a:rPr>
                        <a:t>Utilidad Neta</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$ 14.503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$ 15.571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$ 16.700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$ 17.536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dirty="0">
                          <a:solidFill>
                            <a:srgbClr val="000000"/>
                          </a:solidFill>
                          <a:latin typeface="Calibri"/>
                        </a:rPr>
                        <a:t>$ 15.632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r>
              <a:tr h="126649">
                <a:tc>
                  <a:txBody>
                    <a:bodyPr/>
                    <a:lstStyle/>
                    <a:p>
                      <a:pPr algn="l" fontAlgn="b"/>
                      <a:r>
                        <a:rPr lang="es-ES" sz="1000" b="0" i="0" u="none" strike="noStrike" dirty="0">
                          <a:solidFill>
                            <a:srgbClr val="000000"/>
                          </a:solidFill>
                          <a:latin typeface="Arial"/>
                        </a:rPr>
                        <a:t>Gastos de </a:t>
                      </a:r>
                      <a:r>
                        <a:rPr lang="es-ES" sz="1000" b="0" i="0" u="none" strike="noStrike" dirty="0" smtClean="0">
                          <a:solidFill>
                            <a:srgbClr val="000000"/>
                          </a:solidFill>
                          <a:latin typeface="Arial"/>
                        </a:rPr>
                        <a:t>depreciación</a:t>
                      </a:r>
                      <a:endParaRPr lang="es-ES" sz="1000" b="0" i="0" u="none" strike="noStrike" dirty="0">
                        <a:solidFill>
                          <a:srgbClr val="000000"/>
                        </a:solidFill>
                        <a:latin typeface="Arial"/>
                      </a:endParaRP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3931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3931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3931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3077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3077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Arial"/>
                        </a:rPr>
                        <a:t>Valor en libros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5407</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Arial"/>
                        </a:rPr>
                        <a:t>Gastos de Amortización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198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198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smtClean="0">
                          <a:solidFill>
                            <a:srgbClr val="000000"/>
                          </a:solidFill>
                          <a:latin typeface="Arial"/>
                        </a:rPr>
                        <a:t>Inversión </a:t>
                      </a:r>
                      <a:r>
                        <a:rPr lang="es-ES" sz="1000" b="0" i="0" u="none" strike="noStrike" dirty="0">
                          <a:solidFill>
                            <a:srgbClr val="000000"/>
                          </a:solidFill>
                          <a:latin typeface="Arial"/>
                        </a:rPr>
                        <a:t>Inicial</a:t>
                      </a:r>
                    </a:p>
                  </a:txBody>
                  <a:tcPr marL="0" marR="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es-ES" sz="1000" b="1" i="0" u="none" strike="noStrike">
                        <a:solidFill>
                          <a:srgbClr val="000000"/>
                        </a:solidFill>
                        <a:latin typeface="Calibri"/>
                      </a:endParaRPr>
                    </a:p>
                  </a:txBody>
                  <a:tcPr marL="0" marR="0" marT="0"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ES" sz="1000" b="1"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ES" sz="1000" b="1"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ES" sz="1000" b="1"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ES" sz="1000" b="1" i="0" u="none" strike="noStrike">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s-ES" sz="1000" b="1" i="0" u="none" strike="noStrike" dirty="0">
                        <a:solidFill>
                          <a:srgbClr val="000000"/>
                        </a:solidFill>
                        <a:latin typeface="Calibri"/>
                      </a:endParaRPr>
                    </a:p>
                  </a:txBody>
                  <a:tcPr marL="0" marR="0" marT="0"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Arial"/>
                        </a:rPr>
                        <a:t>Inversión  de Activos Fijos</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000" b="1" i="0" u="none" strike="noStrike">
                          <a:solidFill>
                            <a:srgbClr val="000000"/>
                          </a:solidFill>
                          <a:latin typeface="Calibri"/>
                        </a:rPr>
                        <a:t>-25073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smtClean="0">
                          <a:solidFill>
                            <a:srgbClr val="000000"/>
                          </a:solidFill>
                          <a:latin typeface="Arial"/>
                        </a:rPr>
                        <a:t>Inversión </a:t>
                      </a:r>
                      <a:r>
                        <a:rPr lang="es-ES" sz="1000" b="0" i="0" u="none" strike="noStrike" dirty="0">
                          <a:solidFill>
                            <a:srgbClr val="000000"/>
                          </a:solidFill>
                          <a:latin typeface="Arial"/>
                        </a:rPr>
                        <a:t>en </a:t>
                      </a:r>
                      <a:r>
                        <a:rPr lang="es-ES" sz="1000" b="0" i="0" u="none" strike="noStrike" dirty="0" smtClean="0">
                          <a:solidFill>
                            <a:srgbClr val="000000"/>
                          </a:solidFill>
                          <a:latin typeface="Arial"/>
                        </a:rPr>
                        <a:t>Concesión </a:t>
                      </a:r>
                      <a:r>
                        <a:rPr lang="es-ES" sz="1000" b="0" i="0" u="none" strike="noStrike" dirty="0">
                          <a:solidFill>
                            <a:srgbClr val="000000"/>
                          </a:solidFill>
                          <a:latin typeface="Arial"/>
                        </a:rPr>
                        <a:t>de local</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000" b="1" i="0" u="none" strike="noStrike">
                          <a:solidFill>
                            <a:srgbClr val="000000"/>
                          </a:solidFill>
                          <a:latin typeface="Calibri"/>
                        </a:rPr>
                        <a:t>-588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Arial"/>
                        </a:rPr>
                        <a:t>Gastos de constitución</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000" b="1" i="0" u="none" strike="noStrike">
                          <a:solidFill>
                            <a:srgbClr val="000000"/>
                          </a:solidFill>
                          <a:latin typeface="Calibri"/>
                        </a:rPr>
                        <a:t>-400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Arial"/>
                        </a:rPr>
                        <a:t>Campaña publicitaria inicial</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000" b="1" i="0" u="none" strike="noStrike">
                          <a:solidFill>
                            <a:srgbClr val="000000"/>
                          </a:solidFill>
                          <a:latin typeface="Calibri"/>
                        </a:rPr>
                        <a:t>-13800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1" i="0" u="none" strike="noStrike" dirty="0">
                          <a:solidFill>
                            <a:srgbClr val="000000"/>
                          </a:solidFill>
                          <a:latin typeface="Calibri"/>
                        </a:rPr>
                        <a:t>Flujo Caja</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-$ 39.861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$ 18.631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$ 19.700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$ 20.829</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$ 20.811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dirty="0">
                          <a:solidFill>
                            <a:srgbClr val="000000"/>
                          </a:solidFill>
                          <a:latin typeface="Calibri"/>
                        </a:rPr>
                        <a:t>$ 24.314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r>
              <a:tr h="126649">
                <a:tc>
                  <a:txBody>
                    <a:bodyPr/>
                    <a:lstStyle/>
                    <a:p>
                      <a:pPr algn="l" fontAlgn="b"/>
                      <a:r>
                        <a:rPr lang="es-ES" sz="1000" b="0" i="0" u="none" strike="noStrike" dirty="0" smtClean="0">
                          <a:solidFill>
                            <a:srgbClr val="000000"/>
                          </a:solidFill>
                          <a:latin typeface="Calibri"/>
                        </a:rPr>
                        <a:t>Préstamo </a:t>
                      </a:r>
                      <a:r>
                        <a:rPr lang="es-ES" sz="1000" b="0" i="0" u="none" strike="noStrike" dirty="0">
                          <a:solidFill>
                            <a:srgbClr val="000000"/>
                          </a:solidFill>
                          <a:latin typeface="Calibri"/>
                        </a:rPr>
                        <a:t>bancario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000" b="1" i="0" u="none" strike="noStrike">
                          <a:solidFill>
                            <a:srgbClr val="000000"/>
                          </a:solidFill>
                          <a:latin typeface="Calibri"/>
                        </a:rPr>
                        <a:t>19930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smtClean="0">
                          <a:solidFill>
                            <a:srgbClr val="000000"/>
                          </a:solidFill>
                          <a:latin typeface="Calibri"/>
                        </a:rPr>
                        <a:t>Amortización </a:t>
                      </a:r>
                      <a:r>
                        <a:rPr lang="es-ES" sz="1000" b="0" i="0" u="none" strike="noStrike" dirty="0">
                          <a:solidFill>
                            <a:srgbClr val="000000"/>
                          </a:solidFill>
                          <a:latin typeface="Calibri"/>
                        </a:rPr>
                        <a:t>de capital</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(5.916)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(6.616)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a:solidFill>
                            <a:srgbClr val="000000"/>
                          </a:solidFill>
                          <a:latin typeface="Calibri"/>
                        </a:rPr>
                        <a:t>(7.398)</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26649">
                <a:tc>
                  <a:txBody>
                    <a:bodyPr/>
                    <a:lstStyle/>
                    <a:p>
                      <a:pPr algn="l" fontAlgn="b"/>
                      <a:r>
                        <a:rPr lang="es-ES" sz="1000" b="0" i="0" u="none" strike="noStrike" dirty="0">
                          <a:solidFill>
                            <a:srgbClr val="000000"/>
                          </a:solidFill>
                          <a:latin typeface="Calibri"/>
                        </a:rPr>
                        <a:t>capital de trabajo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s-ES" sz="1000" b="1" i="0" u="none" strike="noStrike">
                          <a:solidFill>
                            <a:srgbClr val="000000"/>
                          </a:solidFill>
                          <a:latin typeface="Calibri"/>
                        </a:rPr>
                        <a:t>-13342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dirty="0">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982">
                <a:tc>
                  <a:txBody>
                    <a:bodyPr/>
                    <a:lstStyle/>
                    <a:p>
                      <a:pPr algn="l" fontAlgn="b"/>
                      <a:r>
                        <a:rPr lang="es-ES" sz="1000" b="0" i="0" u="none" strike="noStrike" dirty="0" smtClean="0">
                          <a:solidFill>
                            <a:srgbClr val="000000"/>
                          </a:solidFill>
                          <a:latin typeface="Calibri"/>
                        </a:rPr>
                        <a:t>Recuperación </a:t>
                      </a:r>
                      <a:r>
                        <a:rPr lang="es-ES" sz="1000" b="0" i="0" u="none" strike="noStrike" dirty="0">
                          <a:solidFill>
                            <a:srgbClr val="000000"/>
                          </a:solidFill>
                          <a:latin typeface="Calibri"/>
                        </a:rPr>
                        <a:t>capital de trabajo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S" sz="1000" b="1" i="0" u="none" strike="noStrike">
                          <a:solidFill>
                            <a:srgbClr val="000000"/>
                          </a:solidFill>
                          <a:latin typeface="Calibri"/>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S" sz="1000" b="1" i="0" u="none" strike="noStrike" dirty="0">
                          <a:solidFill>
                            <a:srgbClr val="000000"/>
                          </a:solidFill>
                          <a:latin typeface="Calibri"/>
                        </a:rPr>
                        <a:t>13342</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32982">
                <a:tc>
                  <a:txBody>
                    <a:bodyPr/>
                    <a:lstStyle/>
                    <a:p>
                      <a:pPr algn="l" fontAlgn="b"/>
                      <a:r>
                        <a:rPr lang="es-ES" sz="1000" b="1" i="0" u="none" strike="noStrike" dirty="0">
                          <a:solidFill>
                            <a:srgbClr val="000000"/>
                          </a:solidFill>
                          <a:latin typeface="Calibri"/>
                        </a:rPr>
                        <a:t>Flujo de caja neto</a:t>
                      </a:r>
                    </a:p>
                  </a:txBody>
                  <a:tcPr marL="0" marR="0" marT="0"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dirty="0">
                          <a:solidFill>
                            <a:srgbClr val="000000"/>
                          </a:solidFill>
                          <a:latin typeface="Calibri"/>
                        </a:rPr>
                        <a:t>-$ 33.273</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dirty="0">
                          <a:solidFill>
                            <a:srgbClr val="000000"/>
                          </a:solidFill>
                          <a:latin typeface="Calibri"/>
                        </a:rPr>
                        <a:t>$ 12.715</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$ 13.084</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dirty="0">
                          <a:solidFill>
                            <a:srgbClr val="000000"/>
                          </a:solidFill>
                          <a:latin typeface="Calibri"/>
                        </a:rPr>
                        <a:t>$ 13.430</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a:solidFill>
                            <a:srgbClr val="000000"/>
                          </a:solidFill>
                          <a:latin typeface="Calibri"/>
                        </a:rPr>
                        <a:t>$ 20.811</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c>
                  <a:txBody>
                    <a:bodyPr/>
                    <a:lstStyle/>
                    <a:p>
                      <a:pPr algn="r" fontAlgn="b"/>
                      <a:r>
                        <a:rPr lang="es-ES" sz="1000" b="1" i="0" u="none" strike="noStrike" dirty="0">
                          <a:solidFill>
                            <a:srgbClr val="000000"/>
                          </a:solidFill>
                          <a:latin typeface="Calibri"/>
                        </a:rPr>
                        <a:t>$ 37.656</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0C0C0"/>
                    </a:solidFill>
                  </a:tcPr>
                </a:tc>
              </a:tr>
            </a:tbl>
          </a:graphicData>
        </a:graphic>
      </p:graphicFrame>
      <p:graphicFrame>
        <p:nvGraphicFramePr>
          <p:cNvPr id="10" name="9 Tabla"/>
          <p:cNvGraphicFramePr>
            <a:graphicFrameLocks noGrp="1"/>
          </p:cNvGraphicFramePr>
          <p:nvPr/>
        </p:nvGraphicFramePr>
        <p:xfrm>
          <a:off x="5072063" y="285750"/>
          <a:ext cx="3286147" cy="701040"/>
        </p:xfrm>
        <a:graphic>
          <a:graphicData uri="http://schemas.openxmlformats.org/drawingml/2006/table">
            <a:tbl>
              <a:tblPr/>
              <a:tblGrid>
                <a:gridCol w="2413346"/>
                <a:gridCol w="872801"/>
              </a:tblGrid>
              <a:tr h="161036">
                <a:tc>
                  <a:txBody>
                    <a:bodyPr/>
                    <a:lstStyle/>
                    <a:p>
                      <a:pPr>
                        <a:lnSpc>
                          <a:spcPct val="115000"/>
                        </a:lnSpc>
                        <a:spcAft>
                          <a:spcPts val="0"/>
                        </a:spcAft>
                      </a:pPr>
                      <a:r>
                        <a:rPr lang="es-ES" sz="1000" b="1" dirty="0">
                          <a:latin typeface="Arial"/>
                          <a:ea typeface="Times New Roman"/>
                        </a:rPr>
                        <a:t>Tasa </a:t>
                      </a:r>
                      <a:r>
                        <a:rPr lang="es-ES" sz="1000" b="1" dirty="0" smtClean="0">
                          <a:solidFill>
                            <a:srgbClr val="000000"/>
                          </a:solidFill>
                          <a:latin typeface="+mn-lt"/>
                          <a:ea typeface="Times New Roman"/>
                        </a:rPr>
                        <a:t>TIR</a:t>
                      </a:r>
                      <a:r>
                        <a:rPr lang="es-ES" sz="1000" b="1" dirty="0" smtClean="0">
                          <a:latin typeface="Arial"/>
                          <a:ea typeface="Times New Roman"/>
                        </a:rPr>
                        <a:t>Interna </a:t>
                      </a:r>
                      <a:r>
                        <a:rPr lang="es-ES" sz="1000" b="1" dirty="0">
                          <a:latin typeface="Arial"/>
                          <a:ea typeface="Times New Roman"/>
                        </a:rPr>
                        <a:t>de Retorno</a:t>
                      </a:r>
                      <a:endParaRPr lang="es-ES" sz="1200" b="1"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000" b="1">
                          <a:solidFill>
                            <a:srgbClr val="000000"/>
                          </a:solidFill>
                          <a:latin typeface="Arial"/>
                          <a:ea typeface="Times New Roman"/>
                        </a:rPr>
                        <a:t>40%</a:t>
                      </a:r>
                      <a:endParaRPr lang="es-ES" sz="1200" b="1">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876">
                <a:tc>
                  <a:txBody>
                    <a:bodyPr/>
                    <a:lstStyle/>
                    <a:p>
                      <a:pPr>
                        <a:lnSpc>
                          <a:spcPct val="115000"/>
                        </a:lnSpc>
                        <a:spcAft>
                          <a:spcPts val="0"/>
                        </a:spcAft>
                      </a:pPr>
                      <a:r>
                        <a:rPr lang="es-ES" sz="1000" b="1" dirty="0">
                          <a:solidFill>
                            <a:srgbClr val="000000"/>
                          </a:solidFill>
                          <a:latin typeface="Arial"/>
                          <a:ea typeface="Times New Roman"/>
                        </a:rPr>
                        <a:t>Valor Actual Neto</a:t>
                      </a:r>
                      <a:endParaRPr lang="es-ES" sz="1200" b="1"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000" b="1" i="1" baseline="0" dirty="0">
                          <a:solidFill>
                            <a:schemeClr val="accent4">
                              <a:lumMod val="10000"/>
                            </a:schemeClr>
                          </a:solidFill>
                          <a:latin typeface="Arial"/>
                          <a:ea typeface="Times New Roman"/>
                        </a:rPr>
                        <a:t>$ -1.822,13</a:t>
                      </a:r>
                      <a:endParaRPr lang="es-ES" sz="1200" b="1" baseline="0" dirty="0">
                        <a:solidFill>
                          <a:schemeClr val="accent4">
                            <a:lumMod val="10000"/>
                          </a:schemeClr>
                        </a:solidFill>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r>
              <a:tr h="142876">
                <a:tc>
                  <a:txBody>
                    <a:bodyPr/>
                    <a:lstStyle/>
                    <a:p>
                      <a:pPr>
                        <a:lnSpc>
                          <a:spcPct val="115000"/>
                        </a:lnSpc>
                        <a:spcAft>
                          <a:spcPts val="0"/>
                        </a:spcAft>
                      </a:pPr>
                      <a:r>
                        <a:rPr lang="es-ES" sz="1000" b="1" dirty="0">
                          <a:solidFill>
                            <a:srgbClr val="000000"/>
                          </a:solidFill>
                          <a:latin typeface="Arial"/>
                          <a:ea typeface="Times New Roman"/>
                        </a:rPr>
                        <a:t>Tasa de Descuento</a:t>
                      </a:r>
                      <a:endParaRPr lang="es-ES" sz="1200" b="1"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000" b="1" dirty="0">
                          <a:solidFill>
                            <a:srgbClr val="000000"/>
                          </a:solidFill>
                          <a:latin typeface="Arial"/>
                          <a:ea typeface="Times New Roman"/>
                        </a:rPr>
                        <a:t>42%</a:t>
                      </a:r>
                      <a:endParaRPr lang="es-ES" sz="1200" b="1"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876">
                <a:tc>
                  <a:txBody>
                    <a:bodyPr/>
                    <a:lstStyle/>
                    <a:p>
                      <a:pPr>
                        <a:lnSpc>
                          <a:spcPct val="115000"/>
                        </a:lnSpc>
                        <a:spcAft>
                          <a:spcPts val="0"/>
                        </a:spcAft>
                      </a:pPr>
                      <a:r>
                        <a:rPr lang="es-ES" sz="1000" b="1">
                          <a:solidFill>
                            <a:srgbClr val="000000"/>
                          </a:solidFill>
                          <a:latin typeface="Arial"/>
                          <a:ea typeface="Times New Roman"/>
                        </a:rPr>
                        <a:t>Número de períodos (años)</a:t>
                      </a:r>
                      <a:endParaRPr lang="es-ES" sz="1200" b="1">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r">
                        <a:lnSpc>
                          <a:spcPct val="115000"/>
                        </a:lnSpc>
                        <a:spcAft>
                          <a:spcPts val="0"/>
                        </a:spcAft>
                      </a:pPr>
                      <a:r>
                        <a:rPr lang="es-ES" sz="1000" b="1" dirty="0">
                          <a:solidFill>
                            <a:srgbClr val="000000"/>
                          </a:solidFill>
                          <a:latin typeface="Arial"/>
                          <a:ea typeface="Times New Roman"/>
                        </a:rPr>
                        <a:t>5</a:t>
                      </a:r>
                      <a:endParaRPr lang="es-ES" sz="1200" b="1" dirty="0">
                        <a:latin typeface="Times New Roman"/>
                        <a:ea typeface="Times New Roman"/>
                      </a:endParaRPr>
                    </a:p>
                  </a:txBody>
                  <a:tcPr marL="44450" marR="4445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625" y="428625"/>
            <a:ext cx="6400800" cy="1139825"/>
          </a:xfrm>
        </p:spPr>
        <p:txBody>
          <a:bodyPr/>
          <a:lstStyle/>
          <a:p>
            <a:pPr eaLnBrk="1" hangingPunct="1">
              <a:defRPr/>
            </a:pPr>
            <a:r>
              <a:rPr lang="es-ES" sz="3600" dirty="0" smtClean="0">
                <a:solidFill>
                  <a:srgbClr val="66FF99"/>
                </a:solidFill>
              </a:rPr>
              <a:t>Intercomunicador Angelcare AC301</a:t>
            </a:r>
          </a:p>
        </p:txBody>
      </p:sp>
      <p:sp>
        <p:nvSpPr>
          <p:cNvPr id="3" name="2 Marcador de contenido"/>
          <p:cNvSpPr>
            <a:spLocks noGrp="1"/>
          </p:cNvSpPr>
          <p:nvPr>
            <p:ph idx="1"/>
          </p:nvPr>
        </p:nvSpPr>
        <p:spPr>
          <a:xfrm>
            <a:off x="428625" y="2500313"/>
            <a:ext cx="8229600" cy="3286125"/>
          </a:xfrm>
        </p:spPr>
        <p:txBody>
          <a:bodyPr/>
          <a:lstStyle/>
          <a:p>
            <a:pPr algn="just" eaLnBrk="1" hangingPunct="1">
              <a:defRPr/>
            </a:pPr>
            <a:r>
              <a:rPr lang="es-ES" sz="2000" dirty="0" smtClean="0"/>
              <a:t>Combina en un solo sistema un monitor de movimientos y uno de sonido de alta calidad.</a:t>
            </a:r>
          </a:p>
          <a:p>
            <a:pPr algn="just" eaLnBrk="1" hangingPunct="1">
              <a:buFont typeface="Wingdings" pitchFamily="2" charset="2"/>
              <a:buNone/>
              <a:defRPr/>
            </a:pPr>
            <a:endParaRPr lang="es-ES" sz="2000" dirty="0" smtClean="0"/>
          </a:p>
          <a:p>
            <a:pPr algn="just" eaLnBrk="1" hangingPunct="1">
              <a:defRPr/>
            </a:pPr>
            <a:r>
              <a:rPr lang="es-ES" sz="2000" dirty="0" smtClean="0"/>
              <a:t>Tiene un alcance de hasta 150 mts. </a:t>
            </a:r>
          </a:p>
          <a:p>
            <a:pPr algn="just" eaLnBrk="1" hangingPunct="1">
              <a:buFont typeface="Wingdings" pitchFamily="2" charset="2"/>
              <a:buNone/>
              <a:defRPr/>
            </a:pPr>
            <a:endParaRPr lang="es-ES" sz="2000" dirty="0" smtClean="0"/>
          </a:p>
          <a:p>
            <a:pPr algn="just" eaLnBrk="1" hangingPunct="1">
              <a:defRPr/>
            </a:pPr>
            <a:r>
              <a:rPr lang="es-ES" sz="2000" dirty="0" smtClean="0"/>
              <a:t>Al detectar una falta de movimientos durante más de 15 segundos emite un sonido de alerta y tras 5 segundos sonará la unidad de los padres.</a:t>
            </a:r>
          </a:p>
        </p:txBody>
      </p:sp>
      <p:cxnSp>
        <p:nvCxnSpPr>
          <p:cNvPr id="5" name="4 Conector recto"/>
          <p:cNvCxnSpPr/>
          <p:nvPr/>
        </p:nvCxnSpPr>
        <p:spPr>
          <a:xfrm rot="10800000" flipV="1">
            <a:off x="571500" y="1857375"/>
            <a:ext cx="80645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6" name="Picture 5" descr="angelcare"/>
          <p:cNvPicPr>
            <a:picLocks noChangeAspect="1" noChangeArrowheads="1"/>
          </p:cNvPicPr>
          <p:nvPr/>
        </p:nvPicPr>
        <p:blipFill>
          <a:blip r:embed="rId2"/>
          <a:srcRect/>
          <a:stretch>
            <a:fillRect/>
          </a:stretch>
        </p:blipFill>
        <p:spPr bwMode="auto">
          <a:xfrm>
            <a:off x="7358063" y="214313"/>
            <a:ext cx="1368425" cy="1320800"/>
          </a:xfrm>
          <a:prstGeom prst="rect">
            <a:avLst/>
          </a:prstGeom>
          <a:noFill/>
          <a:effectLst>
            <a:outerShdw dist="35921" dir="2700000" algn="ctr" rotWithShape="0">
              <a:srgbClr val="66FF99">
                <a:alpha val="50000"/>
              </a:srgbClr>
            </a:outerShdw>
          </a:effec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angelcare"/>
          <p:cNvPicPr>
            <a:picLocks noChangeAspect="1" noChangeArrowheads="1"/>
          </p:cNvPicPr>
          <p:nvPr/>
        </p:nvPicPr>
        <p:blipFill>
          <a:blip r:embed="rId2"/>
          <a:srcRect/>
          <a:stretch>
            <a:fillRect/>
          </a:stretch>
        </p:blipFill>
        <p:spPr bwMode="auto">
          <a:xfrm>
            <a:off x="7500938" y="285750"/>
            <a:ext cx="1011237" cy="976313"/>
          </a:xfrm>
          <a:prstGeom prst="rect">
            <a:avLst/>
          </a:prstGeom>
          <a:noFill/>
          <a:effectLst>
            <a:outerShdw dist="35921" dir="2700000" algn="ctr" rotWithShape="0">
              <a:srgbClr val="66FF99">
                <a:alpha val="50000"/>
              </a:srgbClr>
            </a:outerShdw>
          </a:effectLst>
        </p:spPr>
      </p:pic>
      <p:cxnSp>
        <p:nvCxnSpPr>
          <p:cNvPr id="5" name="4 Conector recto"/>
          <p:cNvCxnSpPr/>
          <p:nvPr/>
        </p:nvCxnSpPr>
        <p:spPr>
          <a:xfrm rot="10800000" flipV="1">
            <a:off x="642938" y="1428750"/>
            <a:ext cx="80645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6" name="5 Rectángulo"/>
          <p:cNvSpPr/>
          <p:nvPr/>
        </p:nvSpPr>
        <p:spPr>
          <a:xfrm>
            <a:off x="1643063" y="500063"/>
            <a:ext cx="4572000" cy="646112"/>
          </a:xfrm>
          <a:prstGeom prst="rect">
            <a:avLst/>
          </a:prstGeom>
        </p:spPr>
        <p:txBody>
          <a:bodyPr>
            <a:spAutoFit/>
          </a:bodyPr>
          <a:lstStyle/>
          <a:p>
            <a:pPr algn="ctr">
              <a:defRPr/>
            </a:pPr>
            <a:r>
              <a:rPr lang="es-ES" sz="3600" dirty="0">
                <a:solidFill>
                  <a:srgbClr val="66FF99"/>
                </a:solidFill>
                <a:effectLst>
                  <a:outerShdw blurRad="38100" dist="38100" dir="2700000" algn="tl">
                    <a:srgbClr val="000000"/>
                  </a:outerShdw>
                </a:effectLst>
                <a:latin typeface="+mj-lt"/>
                <a:ea typeface="+mj-ea"/>
                <a:cs typeface="+mj-cs"/>
              </a:rPr>
              <a:t>Análisis de Riesgo</a:t>
            </a:r>
          </a:p>
        </p:txBody>
      </p:sp>
      <p:sp>
        <p:nvSpPr>
          <p:cNvPr id="7" name="6 CuadroTexto"/>
          <p:cNvSpPr txBox="1"/>
          <p:nvPr/>
        </p:nvSpPr>
        <p:spPr>
          <a:xfrm>
            <a:off x="571500" y="1785938"/>
            <a:ext cx="4643438" cy="523875"/>
          </a:xfrm>
          <a:prstGeom prst="rect">
            <a:avLst/>
          </a:prstGeom>
          <a:noFill/>
        </p:spPr>
        <p:txBody>
          <a:bodyPr>
            <a:spAutoFit/>
          </a:bodyPr>
          <a:lstStyle/>
          <a:p>
            <a:pPr>
              <a:defRPr/>
            </a:pPr>
            <a:r>
              <a:rPr lang="es-ES" sz="2400" b="1" dirty="0">
                <a:solidFill>
                  <a:srgbClr val="CC6600"/>
                </a:solidFill>
                <a:effectLst>
                  <a:outerShdw blurRad="38100" dist="38100" dir="2700000" algn="tl">
                    <a:srgbClr val="000000"/>
                  </a:outerShdw>
                </a:effectLst>
                <a:latin typeface="+mn-lt"/>
              </a:rPr>
              <a:t>Análisis de Sensibilidad</a:t>
            </a:r>
            <a:r>
              <a:rPr lang="es-ES" sz="2800" b="1" dirty="0">
                <a:solidFill>
                  <a:srgbClr val="CC6600"/>
                </a:solidFill>
                <a:effectLst>
                  <a:outerShdw blurRad="38100" dist="38100" dir="2700000" algn="tl">
                    <a:srgbClr val="000000"/>
                  </a:outerShdw>
                </a:effectLst>
                <a:latin typeface="+mn-lt"/>
              </a:rPr>
              <a:t>:</a:t>
            </a:r>
          </a:p>
        </p:txBody>
      </p:sp>
      <p:sp>
        <p:nvSpPr>
          <p:cNvPr id="8" name="7 Rectángulo redondeado"/>
          <p:cNvSpPr/>
          <p:nvPr/>
        </p:nvSpPr>
        <p:spPr>
          <a:xfrm>
            <a:off x="2857500" y="2428875"/>
            <a:ext cx="3714750" cy="1500188"/>
          </a:xfrm>
          <a:prstGeom prst="roundRect">
            <a:avLst/>
          </a:prstGeom>
        </p:spPr>
        <p:style>
          <a:lnRef idx="3">
            <a:schemeClr val="lt1"/>
          </a:lnRef>
          <a:fillRef idx="1">
            <a:schemeClr val="accent1"/>
          </a:fillRef>
          <a:effectRef idx="1">
            <a:schemeClr val="accent1"/>
          </a:effectRef>
          <a:fontRef idx="minor">
            <a:schemeClr val="lt1"/>
          </a:fontRef>
        </p:style>
        <p:txBody>
          <a:bodyPr anchor="ctr"/>
          <a:lstStyle/>
          <a:p>
            <a:pPr algn="ctr">
              <a:defRPr/>
            </a:pPr>
            <a:r>
              <a:rPr lang="es-ES" sz="1400" b="1" dirty="0">
                <a:effectLst>
                  <a:outerShdw blurRad="38100" dist="38100" dir="2700000" algn="tl">
                    <a:srgbClr val="000000">
                      <a:alpha val="43137"/>
                    </a:srgbClr>
                  </a:outerShdw>
                </a:effectLst>
              </a:rPr>
              <a:t>Muestra los efectos que sobre el VAN tiene una variación en las variables:</a:t>
            </a:r>
          </a:p>
          <a:p>
            <a:pPr algn="ctr">
              <a:buFont typeface="Arial" pitchFamily="34" charset="0"/>
              <a:buChar char="•"/>
              <a:defRPr/>
            </a:pPr>
            <a:r>
              <a:rPr lang="es-ES" sz="1400" b="1" dirty="0">
                <a:effectLst>
                  <a:outerShdw blurRad="38100" dist="38100" dir="2700000" algn="tl">
                    <a:srgbClr val="000000">
                      <a:alpha val="43137"/>
                    </a:srgbClr>
                  </a:outerShdw>
                </a:effectLst>
              </a:rPr>
              <a:t> Precio</a:t>
            </a:r>
          </a:p>
          <a:p>
            <a:pPr algn="ctr">
              <a:buFont typeface="Arial" pitchFamily="34" charset="0"/>
              <a:buChar char="•"/>
              <a:defRPr/>
            </a:pPr>
            <a:r>
              <a:rPr lang="es-ES" sz="1400" b="1" dirty="0">
                <a:effectLst>
                  <a:outerShdw blurRad="38100" dist="38100" dir="2700000" algn="tl">
                    <a:srgbClr val="000000">
                      <a:alpha val="43137"/>
                    </a:srgbClr>
                  </a:outerShdw>
                </a:effectLst>
              </a:rPr>
              <a:t> Cantidad</a:t>
            </a:r>
          </a:p>
          <a:p>
            <a:pPr algn="ctr">
              <a:buFont typeface="Arial" pitchFamily="34" charset="0"/>
              <a:buChar char="•"/>
              <a:defRPr/>
            </a:pPr>
            <a:r>
              <a:rPr lang="es-ES" sz="1400" b="1" dirty="0">
                <a:effectLst>
                  <a:outerShdw blurRad="38100" dist="38100" dir="2700000" algn="tl">
                    <a:srgbClr val="000000">
                      <a:alpha val="43137"/>
                    </a:srgbClr>
                  </a:outerShdw>
                </a:effectLst>
              </a:rPr>
              <a:t> Costos Variables</a:t>
            </a:r>
          </a:p>
        </p:txBody>
      </p:sp>
      <p:graphicFrame>
        <p:nvGraphicFramePr>
          <p:cNvPr id="9" name="8 Tabla"/>
          <p:cNvGraphicFramePr>
            <a:graphicFrameLocks noGrp="1"/>
          </p:cNvGraphicFramePr>
          <p:nvPr/>
        </p:nvGraphicFramePr>
        <p:xfrm>
          <a:off x="3429000" y="4714875"/>
          <a:ext cx="3000396" cy="1345316"/>
        </p:xfrm>
        <a:graphic>
          <a:graphicData uri="http://schemas.openxmlformats.org/drawingml/2006/table">
            <a:tbl>
              <a:tblPr>
                <a:tableStyleId>{5940675A-B579-460E-94D1-54222C63F5DA}</a:tableStyleId>
              </a:tblPr>
              <a:tblGrid>
                <a:gridCol w="2045576"/>
                <a:gridCol w="954820"/>
              </a:tblGrid>
              <a:tr h="142876">
                <a:tc>
                  <a:txBody>
                    <a:bodyPr/>
                    <a:lstStyle/>
                    <a:p>
                      <a:pPr algn="ctr">
                        <a:lnSpc>
                          <a:spcPct val="115000"/>
                        </a:lnSpc>
                        <a:spcAft>
                          <a:spcPts val="0"/>
                        </a:spcAft>
                      </a:pPr>
                      <a:r>
                        <a:rPr lang="es-ES" sz="1200" dirty="0"/>
                        <a:t>Variable</a:t>
                      </a:r>
                      <a:endParaRPr lang="es-ES" sz="1200" dirty="0">
                        <a:latin typeface="Times New Roman"/>
                        <a:ea typeface="Times New Roman"/>
                      </a:endParaRPr>
                    </a:p>
                  </a:txBody>
                  <a:tcPr marL="68580" marR="68580" marT="0" marB="0"/>
                </a:tc>
                <a:tc>
                  <a:txBody>
                    <a:bodyPr/>
                    <a:lstStyle/>
                    <a:p>
                      <a:pPr algn="ctr">
                        <a:lnSpc>
                          <a:spcPct val="115000"/>
                        </a:lnSpc>
                        <a:spcAft>
                          <a:spcPts val="0"/>
                        </a:spcAft>
                      </a:pPr>
                      <a:r>
                        <a:rPr lang="es-ES" sz="1200"/>
                        <a:t>Valor</a:t>
                      </a:r>
                      <a:endParaRPr lang="es-ES" sz="1200">
                        <a:latin typeface="Times New Roman"/>
                        <a:ea typeface="Times New Roman"/>
                      </a:endParaRPr>
                    </a:p>
                  </a:txBody>
                  <a:tcPr marL="68580" marR="68580" marT="0" marB="0"/>
                </a:tc>
              </a:tr>
              <a:tr h="142876">
                <a:tc>
                  <a:txBody>
                    <a:bodyPr/>
                    <a:lstStyle/>
                    <a:p>
                      <a:pPr algn="ctr">
                        <a:lnSpc>
                          <a:spcPct val="115000"/>
                        </a:lnSpc>
                        <a:spcAft>
                          <a:spcPts val="0"/>
                        </a:spcAft>
                      </a:pPr>
                      <a:r>
                        <a:rPr lang="es-ES" sz="1200"/>
                        <a:t>Precio</a:t>
                      </a:r>
                      <a:endParaRPr lang="es-ES" sz="1200">
                        <a:latin typeface="Times New Roman"/>
                        <a:ea typeface="Times New Roman"/>
                      </a:endParaRPr>
                    </a:p>
                  </a:txBody>
                  <a:tcPr marL="68580" marR="68580" marT="0" marB="0"/>
                </a:tc>
                <a:tc>
                  <a:txBody>
                    <a:bodyPr/>
                    <a:lstStyle/>
                    <a:p>
                      <a:pPr algn="ctr">
                        <a:lnSpc>
                          <a:spcPct val="115000"/>
                        </a:lnSpc>
                        <a:spcAft>
                          <a:spcPts val="0"/>
                        </a:spcAft>
                      </a:pPr>
                      <a:r>
                        <a:rPr lang="es-ES" sz="1200"/>
                        <a:t>$ 237.62</a:t>
                      </a:r>
                      <a:endParaRPr lang="es-ES" sz="1200">
                        <a:latin typeface="Times New Roman"/>
                        <a:ea typeface="Times New Roman"/>
                      </a:endParaRPr>
                    </a:p>
                  </a:txBody>
                  <a:tcPr marL="68580" marR="68580" marT="0" marB="0"/>
                </a:tc>
              </a:tr>
              <a:tr h="142876">
                <a:tc>
                  <a:txBody>
                    <a:bodyPr/>
                    <a:lstStyle/>
                    <a:p>
                      <a:pPr algn="ctr">
                        <a:lnSpc>
                          <a:spcPct val="115000"/>
                        </a:lnSpc>
                        <a:spcAft>
                          <a:spcPts val="0"/>
                        </a:spcAft>
                      </a:pPr>
                      <a:r>
                        <a:rPr lang="es-ES" sz="1200"/>
                        <a:t>Cantidad demandada</a:t>
                      </a:r>
                      <a:endParaRPr lang="es-ES" sz="1200">
                        <a:latin typeface="Times New Roman"/>
                        <a:ea typeface="Times New Roman"/>
                      </a:endParaRPr>
                    </a:p>
                  </a:txBody>
                  <a:tcPr marL="68580" marR="68580" marT="0" marB="0"/>
                </a:tc>
                <a:tc>
                  <a:txBody>
                    <a:bodyPr/>
                    <a:lstStyle/>
                    <a:p>
                      <a:pPr algn="ctr">
                        <a:lnSpc>
                          <a:spcPct val="115000"/>
                        </a:lnSpc>
                        <a:spcAft>
                          <a:spcPts val="0"/>
                        </a:spcAft>
                      </a:pPr>
                      <a:r>
                        <a:rPr lang="es-ES" sz="1200"/>
                        <a:t>838</a:t>
                      </a:r>
                      <a:endParaRPr lang="es-ES" sz="1200">
                        <a:latin typeface="Times New Roman"/>
                        <a:ea typeface="Times New Roman"/>
                      </a:endParaRPr>
                    </a:p>
                  </a:txBody>
                  <a:tcPr marL="68580" marR="68580" marT="0" marB="0"/>
                </a:tc>
              </a:tr>
              <a:tr h="285752">
                <a:tc>
                  <a:txBody>
                    <a:bodyPr/>
                    <a:lstStyle/>
                    <a:p>
                      <a:pPr algn="ctr">
                        <a:lnSpc>
                          <a:spcPct val="115000"/>
                        </a:lnSpc>
                        <a:spcAft>
                          <a:spcPts val="0"/>
                        </a:spcAft>
                      </a:pPr>
                      <a:r>
                        <a:rPr lang="es-ES" sz="1200"/>
                        <a:t>Costo de venta del producto</a:t>
                      </a:r>
                      <a:endParaRPr lang="es-ES" sz="1200">
                        <a:latin typeface="Times New Roman"/>
                        <a:ea typeface="Times New Roman"/>
                      </a:endParaRPr>
                    </a:p>
                  </a:txBody>
                  <a:tcPr marL="68580" marR="68580" marT="0" marB="0"/>
                </a:tc>
                <a:tc>
                  <a:txBody>
                    <a:bodyPr/>
                    <a:lstStyle/>
                    <a:p>
                      <a:pPr algn="ctr">
                        <a:lnSpc>
                          <a:spcPct val="115000"/>
                        </a:lnSpc>
                        <a:spcAft>
                          <a:spcPts val="0"/>
                        </a:spcAft>
                      </a:pPr>
                      <a:r>
                        <a:rPr lang="es-ES" sz="1200"/>
                        <a:t>$ 130.00</a:t>
                      </a:r>
                      <a:endParaRPr lang="es-ES" sz="1200">
                        <a:latin typeface="Times New Roman"/>
                        <a:ea typeface="Times New Roman"/>
                      </a:endParaRPr>
                    </a:p>
                  </a:txBody>
                  <a:tcPr marL="68580" marR="68580" marT="0" marB="0"/>
                </a:tc>
              </a:tr>
              <a:tr h="428628">
                <a:tc>
                  <a:txBody>
                    <a:bodyPr/>
                    <a:lstStyle/>
                    <a:p>
                      <a:pPr algn="ctr">
                        <a:lnSpc>
                          <a:spcPct val="115000"/>
                        </a:lnSpc>
                        <a:spcAft>
                          <a:spcPts val="0"/>
                        </a:spcAft>
                      </a:pPr>
                      <a:r>
                        <a:rPr lang="es-ES" sz="1200" dirty="0"/>
                        <a:t>Costo de consignación del producto</a:t>
                      </a:r>
                      <a:endParaRPr lang="es-ES" sz="1200" dirty="0">
                        <a:latin typeface="Times New Roman"/>
                        <a:ea typeface="Times New Roman"/>
                      </a:endParaRPr>
                    </a:p>
                  </a:txBody>
                  <a:tcPr marL="68580" marR="68580" marT="0" marB="0"/>
                </a:tc>
                <a:tc>
                  <a:txBody>
                    <a:bodyPr/>
                    <a:lstStyle/>
                    <a:p>
                      <a:pPr algn="ctr">
                        <a:lnSpc>
                          <a:spcPct val="115000"/>
                        </a:lnSpc>
                        <a:spcAft>
                          <a:spcPts val="0"/>
                        </a:spcAft>
                      </a:pPr>
                      <a:r>
                        <a:rPr lang="es-ES" sz="1200" dirty="0"/>
                        <a:t>$ 118,81</a:t>
                      </a:r>
                      <a:endParaRPr lang="es-ES" sz="1200" dirty="0">
                        <a:latin typeface="Times New Roman"/>
                        <a:ea typeface="Times New Roman"/>
                      </a:endParaRPr>
                    </a:p>
                  </a:txBody>
                  <a:tcPr marL="68580" marR="68580" marT="0" marB="0"/>
                </a:tc>
              </a:tr>
            </a:tbl>
          </a:graphicData>
        </a:graphic>
      </p:graphicFrame>
      <p:sp>
        <p:nvSpPr>
          <p:cNvPr id="22555" name="10 CuadroTexto"/>
          <p:cNvSpPr txBox="1">
            <a:spLocks noChangeArrowheads="1"/>
          </p:cNvSpPr>
          <p:nvPr/>
        </p:nvSpPr>
        <p:spPr bwMode="auto">
          <a:xfrm>
            <a:off x="714375" y="4071938"/>
            <a:ext cx="6572250" cy="369887"/>
          </a:xfrm>
          <a:prstGeom prst="rect">
            <a:avLst/>
          </a:prstGeom>
          <a:noFill/>
          <a:ln w="9525">
            <a:noFill/>
            <a:miter lim="800000"/>
            <a:headEnd/>
            <a:tailEnd/>
          </a:ln>
        </p:spPr>
        <p:txBody>
          <a:bodyPr>
            <a:spAutoFit/>
          </a:bodyPr>
          <a:lstStyle/>
          <a:p>
            <a:r>
              <a:rPr lang="es-ES"/>
              <a:t>Siendo los valores de las variables a utilizar en el análisis: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angelcare"/>
          <p:cNvPicPr>
            <a:picLocks noChangeAspect="1" noChangeArrowheads="1"/>
          </p:cNvPicPr>
          <p:nvPr/>
        </p:nvPicPr>
        <p:blipFill>
          <a:blip r:embed="rId2"/>
          <a:srcRect/>
          <a:stretch>
            <a:fillRect/>
          </a:stretch>
        </p:blipFill>
        <p:spPr bwMode="auto">
          <a:xfrm>
            <a:off x="7500938" y="285750"/>
            <a:ext cx="1011237" cy="976313"/>
          </a:xfrm>
          <a:prstGeom prst="rect">
            <a:avLst/>
          </a:prstGeom>
          <a:noFill/>
          <a:effectLst>
            <a:outerShdw dist="35921" dir="2700000" algn="ctr" rotWithShape="0">
              <a:srgbClr val="66FF99">
                <a:alpha val="50000"/>
              </a:srgbClr>
            </a:outerShdw>
          </a:effectLst>
        </p:spPr>
      </p:pic>
      <p:cxnSp>
        <p:nvCxnSpPr>
          <p:cNvPr id="5" name="4 Conector recto"/>
          <p:cNvCxnSpPr/>
          <p:nvPr/>
        </p:nvCxnSpPr>
        <p:spPr>
          <a:xfrm rot="10800000" flipV="1">
            <a:off x="642938" y="1428750"/>
            <a:ext cx="80645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6" name="5 Rectángulo"/>
          <p:cNvSpPr/>
          <p:nvPr/>
        </p:nvSpPr>
        <p:spPr>
          <a:xfrm>
            <a:off x="1643063" y="500063"/>
            <a:ext cx="4572000" cy="646112"/>
          </a:xfrm>
          <a:prstGeom prst="rect">
            <a:avLst/>
          </a:prstGeom>
        </p:spPr>
        <p:txBody>
          <a:bodyPr>
            <a:spAutoFit/>
          </a:bodyPr>
          <a:lstStyle/>
          <a:p>
            <a:pPr algn="ctr">
              <a:defRPr/>
            </a:pPr>
            <a:r>
              <a:rPr lang="es-ES" sz="3600" dirty="0">
                <a:solidFill>
                  <a:srgbClr val="66FF99"/>
                </a:solidFill>
                <a:effectLst>
                  <a:outerShdw blurRad="38100" dist="38100" dir="2700000" algn="tl">
                    <a:srgbClr val="000000"/>
                  </a:outerShdw>
                </a:effectLst>
                <a:latin typeface="+mj-lt"/>
                <a:ea typeface="+mj-ea"/>
                <a:cs typeface="+mj-cs"/>
              </a:rPr>
              <a:t>Análisis de Riesgo</a:t>
            </a:r>
          </a:p>
        </p:txBody>
      </p:sp>
      <p:sp>
        <p:nvSpPr>
          <p:cNvPr id="7" name="6 CuadroTexto"/>
          <p:cNvSpPr txBox="1"/>
          <p:nvPr/>
        </p:nvSpPr>
        <p:spPr>
          <a:xfrm>
            <a:off x="642938" y="1500188"/>
            <a:ext cx="4643437" cy="523875"/>
          </a:xfrm>
          <a:prstGeom prst="rect">
            <a:avLst/>
          </a:prstGeom>
          <a:noFill/>
        </p:spPr>
        <p:txBody>
          <a:bodyPr>
            <a:spAutoFit/>
          </a:bodyPr>
          <a:lstStyle/>
          <a:p>
            <a:pPr>
              <a:defRPr/>
            </a:pPr>
            <a:r>
              <a:rPr lang="es-ES" sz="2400" b="1" dirty="0">
                <a:solidFill>
                  <a:srgbClr val="CC6600"/>
                </a:solidFill>
                <a:effectLst>
                  <a:outerShdw blurRad="38100" dist="38100" dir="2700000" algn="tl">
                    <a:srgbClr val="000000"/>
                  </a:outerShdw>
                </a:effectLst>
                <a:latin typeface="+mn-lt"/>
              </a:rPr>
              <a:t>Análisis de Sensibilidad</a:t>
            </a:r>
            <a:r>
              <a:rPr lang="es-ES" sz="2800" b="1" dirty="0">
                <a:solidFill>
                  <a:srgbClr val="CC6600"/>
                </a:solidFill>
                <a:effectLst>
                  <a:outerShdw blurRad="38100" dist="38100" dir="2700000" algn="tl">
                    <a:srgbClr val="000000"/>
                  </a:outerShdw>
                </a:effectLst>
                <a:latin typeface="+mn-lt"/>
              </a:rPr>
              <a:t>:</a:t>
            </a:r>
          </a:p>
        </p:txBody>
      </p:sp>
      <p:graphicFrame>
        <p:nvGraphicFramePr>
          <p:cNvPr id="11" name="1 Gráfico"/>
          <p:cNvGraphicFramePr>
            <a:graphicFrameLocks/>
          </p:cNvGraphicFramePr>
          <p:nvPr/>
        </p:nvGraphicFramePr>
        <p:xfrm>
          <a:off x="785786" y="2071678"/>
          <a:ext cx="3571900" cy="214314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1 Gráfico"/>
          <p:cNvGraphicFramePr>
            <a:graphicFrameLocks/>
          </p:cNvGraphicFramePr>
          <p:nvPr/>
        </p:nvGraphicFramePr>
        <p:xfrm>
          <a:off x="4572000" y="2143116"/>
          <a:ext cx="3714776" cy="221457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6" name="1 Gráfico"/>
          <p:cNvGraphicFramePr>
            <a:graphicFrameLocks/>
          </p:cNvGraphicFramePr>
          <p:nvPr/>
        </p:nvGraphicFramePr>
        <p:xfrm>
          <a:off x="642910" y="4286256"/>
          <a:ext cx="4000496" cy="2571744"/>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7" name="1 Gráfico"/>
          <p:cNvGraphicFramePr>
            <a:graphicFrameLocks/>
          </p:cNvGraphicFramePr>
          <p:nvPr/>
        </p:nvGraphicFramePr>
        <p:xfrm>
          <a:off x="4714876" y="4438653"/>
          <a:ext cx="4000496" cy="2419347"/>
        </p:xfrm>
        <a:graphic>
          <a:graphicData uri="http://schemas.openxmlformats.org/drawingml/2006/chart">
            <c:chart xmlns:c="http://schemas.openxmlformats.org/drawingml/2006/chart" xmlns:r="http://schemas.openxmlformats.org/officeDocument/2006/relationships" r:id="rId6"/>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angelcare"/>
          <p:cNvPicPr>
            <a:picLocks noChangeAspect="1" noChangeArrowheads="1"/>
          </p:cNvPicPr>
          <p:nvPr/>
        </p:nvPicPr>
        <p:blipFill>
          <a:blip r:embed="rId2"/>
          <a:srcRect/>
          <a:stretch>
            <a:fillRect/>
          </a:stretch>
        </p:blipFill>
        <p:spPr bwMode="auto">
          <a:xfrm>
            <a:off x="7500938" y="285750"/>
            <a:ext cx="1011237" cy="976313"/>
          </a:xfrm>
          <a:prstGeom prst="rect">
            <a:avLst/>
          </a:prstGeom>
          <a:noFill/>
          <a:effectLst>
            <a:outerShdw dist="35921" dir="2700000" algn="ctr" rotWithShape="0">
              <a:srgbClr val="66FF99">
                <a:alpha val="50000"/>
              </a:srgbClr>
            </a:outerShdw>
          </a:effectLst>
        </p:spPr>
      </p:pic>
      <p:cxnSp>
        <p:nvCxnSpPr>
          <p:cNvPr id="5" name="4 Conector recto"/>
          <p:cNvCxnSpPr/>
          <p:nvPr/>
        </p:nvCxnSpPr>
        <p:spPr>
          <a:xfrm rot="10800000" flipV="1">
            <a:off x="642938" y="1428750"/>
            <a:ext cx="80645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6" name="5 Rectángulo"/>
          <p:cNvSpPr/>
          <p:nvPr/>
        </p:nvSpPr>
        <p:spPr>
          <a:xfrm>
            <a:off x="1643063" y="500063"/>
            <a:ext cx="4572000" cy="646112"/>
          </a:xfrm>
          <a:prstGeom prst="rect">
            <a:avLst/>
          </a:prstGeom>
        </p:spPr>
        <p:txBody>
          <a:bodyPr>
            <a:spAutoFit/>
          </a:bodyPr>
          <a:lstStyle/>
          <a:p>
            <a:pPr algn="ctr">
              <a:defRPr/>
            </a:pPr>
            <a:r>
              <a:rPr lang="es-ES" sz="3600" dirty="0">
                <a:solidFill>
                  <a:srgbClr val="66FF99"/>
                </a:solidFill>
                <a:effectLst>
                  <a:outerShdw blurRad="38100" dist="38100" dir="2700000" algn="tl">
                    <a:srgbClr val="000000"/>
                  </a:outerShdw>
                </a:effectLst>
                <a:latin typeface="+mj-lt"/>
                <a:ea typeface="+mj-ea"/>
                <a:cs typeface="+mj-cs"/>
              </a:rPr>
              <a:t>Análisis de Riesgo</a:t>
            </a:r>
          </a:p>
        </p:txBody>
      </p:sp>
      <p:sp>
        <p:nvSpPr>
          <p:cNvPr id="7" name="6 CuadroTexto"/>
          <p:cNvSpPr txBox="1"/>
          <p:nvPr/>
        </p:nvSpPr>
        <p:spPr>
          <a:xfrm>
            <a:off x="642938" y="1500188"/>
            <a:ext cx="6786562" cy="523875"/>
          </a:xfrm>
          <a:prstGeom prst="rect">
            <a:avLst/>
          </a:prstGeom>
          <a:noFill/>
        </p:spPr>
        <p:txBody>
          <a:bodyPr>
            <a:spAutoFit/>
          </a:bodyPr>
          <a:lstStyle/>
          <a:p>
            <a:pPr>
              <a:defRPr/>
            </a:pPr>
            <a:r>
              <a:rPr lang="es-ES" sz="2400" b="1" dirty="0">
                <a:solidFill>
                  <a:srgbClr val="CC6600"/>
                </a:solidFill>
                <a:effectLst>
                  <a:outerShdw blurRad="38100" dist="38100" dir="2700000" algn="tl">
                    <a:srgbClr val="000000"/>
                  </a:outerShdw>
                </a:effectLst>
                <a:latin typeface="+mn-lt"/>
              </a:rPr>
              <a:t>Análisis Dinámico de Riesgo – Crystal Ball</a:t>
            </a:r>
            <a:r>
              <a:rPr lang="es-ES" sz="2800" b="1" dirty="0">
                <a:solidFill>
                  <a:srgbClr val="CC6600"/>
                </a:solidFill>
                <a:effectLst>
                  <a:outerShdw blurRad="38100" dist="38100" dir="2700000" algn="tl">
                    <a:srgbClr val="000000"/>
                  </a:outerShdw>
                </a:effectLst>
                <a:latin typeface="+mn-lt"/>
              </a:rPr>
              <a:t>:</a:t>
            </a:r>
          </a:p>
        </p:txBody>
      </p:sp>
      <p:pic>
        <p:nvPicPr>
          <p:cNvPr id="24582" name="9 Imagen"/>
          <p:cNvPicPr>
            <a:picLocks noChangeAspect="1" noChangeArrowheads="1"/>
          </p:cNvPicPr>
          <p:nvPr/>
        </p:nvPicPr>
        <p:blipFill>
          <a:blip r:embed="rId3"/>
          <a:srcRect/>
          <a:stretch>
            <a:fillRect/>
          </a:stretch>
        </p:blipFill>
        <p:spPr bwMode="auto">
          <a:xfrm>
            <a:off x="928688" y="3143250"/>
            <a:ext cx="3714750" cy="2786063"/>
          </a:xfrm>
          <a:prstGeom prst="rect">
            <a:avLst/>
          </a:prstGeom>
          <a:noFill/>
          <a:ln w="9525">
            <a:noFill/>
            <a:miter lim="800000"/>
            <a:headEnd/>
            <a:tailEnd/>
          </a:ln>
        </p:spPr>
      </p:pic>
      <p:graphicFrame>
        <p:nvGraphicFramePr>
          <p:cNvPr id="11" name="10 Tabla"/>
          <p:cNvGraphicFramePr>
            <a:graphicFrameLocks noGrp="1"/>
          </p:cNvGraphicFramePr>
          <p:nvPr/>
        </p:nvGraphicFramePr>
        <p:xfrm>
          <a:off x="5214938" y="3143250"/>
          <a:ext cx="3116262" cy="3154363"/>
        </p:xfrm>
        <a:graphic>
          <a:graphicData uri="http://schemas.openxmlformats.org/drawingml/2006/table">
            <a:tbl>
              <a:tblPr/>
              <a:tblGrid>
                <a:gridCol w="131445"/>
                <a:gridCol w="133350"/>
                <a:gridCol w="751840"/>
                <a:gridCol w="131445"/>
                <a:gridCol w="1967865"/>
              </a:tblGrid>
              <a:tr h="161925">
                <a:tc gridSpan="5">
                  <a:txBody>
                    <a:bodyPr/>
                    <a:lstStyle/>
                    <a:p>
                      <a:pPr>
                        <a:lnSpc>
                          <a:spcPct val="115000"/>
                        </a:lnSpc>
                        <a:spcAft>
                          <a:spcPts val="0"/>
                        </a:spcAft>
                      </a:pPr>
                      <a:r>
                        <a:rPr lang="es-ES" sz="1200" b="1" dirty="0">
                          <a:latin typeface="Arial"/>
                          <a:ea typeface="Times New Roman"/>
                        </a:rPr>
                        <a:t>Forecast: Valor Actual Neto </a:t>
                      </a:r>
                      <a:endParaRPr lang="es-ES" sz="1200" dirty="0">
                        <a:latin typeface="Times New Roman"/>
                        <a:ea typeface="Times New Roman"/>
                      </a:endParaRPr>
                    </a:p>
                  </a:txBody>
                  <a:tcPr marL="44450" marR="4445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61925">
                <a:tc>
                  <a:txBody>
                    <a:bodyPr/>
                    <a:lstStyle/>
                    <a:p>
                      <a:pPr>
                        <a:lnSpc>
                          <a:spcPct val="115000"/>
                        </a:lnSpc>
                        <a:spcAft>
                          <a:spcPts val="0"/>
                        </a:spcAft>
                      </a:pPr>
                      <a:r>
                        <a:rPr lang="es-ES" sz="1200">
                          <a:latin typeface="Arial"/>
                          <a:ea typeface="Times New Roman"/>
                        </a:rPr>
                        <a:t> </a:t>
                      </a:r>
                      <a:endParaRPr lang="es-ES" sz="1200">
                        <a:latin typeface="Times New Roman"/>
                        <a:ea typeface="Times New Roman"/>
                      </a:endParaRPr>
                    </a:p>
                  </a:txBody>
                  <a:tcPr marL="44450" marR="4445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nSpc>
                          <a:spcPct val="115000"/>
                        </a:lnSpc>
                      </a:pPr>
                      <a:endParaRPr lang="es-ES" sz="1100" dirty="0">
                        <a:latin typeface="Calibri"/>
                        <a:ea typeface="Times New Roman"/>
                      </a:endParaRPr>
                    </a:p>
                  </a:txBody>
                  <a:tcPr marL="44450" marR="44450" marT="0" marB="0" anchor="b">
                    <a:lnL>
                      <a:noFill/>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w="12700" cap="flat" cmpd="sng" algn="ctr">
                      <a:solidFill>
                        <a:schemeClr val="tx1"/>
                      </a:solidFill>
                      <a:prstDash val="solid"/>
                      <a:round/>
                      <a:headEnd type="none" w="med" len="med"/>
                      <a:tailEnd type="none" w="med" len="med"/>
                    </a:lnR>
                    <a:lnT>
                      <a:noFill/>
                    </a:lnT>
                    <a:lnB>
                      <a:noFill/>
                    </a:lnB>
                  </a:tcPr>
                </a:tc>
              </a:tr>
              <a:tr h="161925">
                <a:tc>
                  <a:txBody>
                    <a:bodyPr/>
                    <a:lstStyle/>
                    <a:p>
                      <a:pPr>
                        <a:lnSpc>
                          <a:spcPct val="115000"/>
                        </a:lnSpc>
                        <a:spcAft>
                          <a:spcPts val="0"/>
                        </a:spcAft>
                      </a:pPr>
                      <a:r>
                        <a:rPr lang="es-ES" sz="1200">
                          <a:latin typeface="Arial"/>
                          <a:ea typeface="Times New Roman"/>
                        </a:rPr>
                        <a:t> </a:t>
                      </a:r>
                      <a:endParaRPr lang="es-ES" sz="1200">
                        <a:latin typeface="Times New Roman"/>
                        <a:ea typeface="Times New Roman"/>
                      </a:endParaRPr>
                    </a:p>
                  </a:txBody>
                  <a:tcPr marL="44450" marR="44450" marT="0" marB="0" anchor="b">
                    <a:lnL w="12700" cap="flat" cmpd="sng" algn="ctr">
                      <a:solidFill>
                        <a:schemeClr val="tx1"/>
                      </a:solidFill>
                      <a:prstDash val="solid"/>
                      <a:round/>
                      <a:headEnd type="none" w="med" len="med"/>
                      <a:tailEnd type="none" w="med" len="med"/>
                    </a:lnL>
                    <a:lnR>
                      <a:noFill/>
                    </a:lnR>
                    <a:lnT>
                      <a:noFill/>
                    </a:lnT>
                    <a:lnB>
                      <a:noFill/>
                    </a:lnB>
                  </a:tcPr>
                </a:tc>
                <a:tc gridSpan="2">
                  <a:txBody>
                    <a:bodyPr/>
                    <a:lstStyle/>
                    <a:p>
                      <a:pPr>
                        <a:lnSpc>
                          <a:spcPct val="115000"/>
                        </a:lnSpc>
                        <a:spcAft>
                          <a:spcPts val="0"/>
                        </a:spcAft>
                      </a:pPr>
                      <a:r>
                        <a:rPr lang="es-ES" sz="1200">
                          <a:latin typeface="Arial"/>
                          <a:ea typeface="Times New Roman"/>
                        </a:rPr>
                        <a:t>Percentiles:</a:t>
                      </a:r>
                      <a:endParaRPr lang="es-ES" sz="1200">
                        <a:latin typeface="Times New Roman"/>
                        <a:ea typeface="Times New Roman"/>
                      </a:endParaRPr>
                    </a:p>
                  </a:txBody>
                  <a:tcPr marL="44450" marR="44450" marT="0" marB="0" anchor="b">
                    <a:lnL>
                      <a:noFill/>
                    </a:lnL>
                    <a:lnR>
                      <a:noFill/>
                    </a:lnR>
                    <a:lnT>
                      <a:noFill/>
                    </a:lnT>
                    <a:lnB>
                      <a:noFill/>
                    </a:lnB>
                  </a:tcPr>
                </a:tc>
                <a:tc hMerge="1">
                  <a:txBody>
                    <a:bodyPr/>
                    <a:lstStyle/>
                    <a:p>
                      <a:endParaRPr lang="es-ES"/>
                    </a:p>
                  </a:txBody>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gn="r">
                        <a:lnSpc>
                          <a:spcPct val="115000"/>
                        </a:lnSpc>
                        <a:spcAft>
                          <a:spcPts val="0"/>
                        </a:spcAft>
                      </a:pPr>
                      <a:r>
                        <a:rPr lang="es-ES" sz="1200">
                          <a:latin typeface="Arial"/>
                          <a:ea typeface="Times New Roman"/>
                        </a:rPr>
                        <a:t>Forecast Values</a:t>
                      </a:r>
                      <a:endParaRPr lang="es-ES" sz="1200">
                        <a:latin typeface="Times New Roman"/>
                        <a:ea typeface="Times New Roman"/>
                      </a:endParaRPr>
                    </a:p>
                  </a:txBody>
                  <a:tcPr marL="44450" marR="44450" marT="0" marB="0" anchor="b">
                    <a:lnL>
                      <a:noFill/>
                    </a:lnL>
                    <a:lnR w="12700" cap="flat" cmpd="sng" algn="ctr">
                      <a:solidFill>
                        <a:schemeClr val="tx1"/>
                      </a:solidFill>
                      <a:prstDash val="solid"/>
                      <a:round/>
                      <a:headEnd type="none" w="med" len="med"/>
                      <a:tailEnd type="none" w="med" len="med"/>
                    </a:lnR>
                    <a:lnT>
                      <a:noFill/>
                    </a:lnT>
                    <a:lnB>
                      <a:noFill/>
                    </a:lnB>
                  </a:tcPr>
                </a:tc>
              </a:tr>
              <a:tr h="161925">
                <a:tc>
                  <a:txBody>
                    <a:bodyPr/>
                    <a:lstStyle/>
                    <a:p>
                      <a:pPr>
                        <a:lnSpc>
                          <a:spcPct val="115000"/>
                        </a:lnSpc>
                        <a:spcAft>
                          <a:spcPts val="0"/>
                        </a:spcAft>
                      </a:pPr>
                      <a:r>
                        <a:rPr lang="es-ES" sz="1200">
                          <a:latin typeface="Arial"/>
                          <a:ea typeface="Times New Roman"/>
                        </a:rPr>
                        <a:t> </a:t>
                      </a:r>
                      <a:endParaRPr lang="es-ES" sz="1200">
                        <a:latin typeface="Times New Roman"/>
                        <a:ea typeface="Times New Roman"/>
                      </a:endParaRPr>
                    </a:p>
                  </a:txBody>
                  <a:tcPr marL="44450" marR="4445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nSpc>
                          <a:spcPct val="115000"/>
                        </a:lnSpc>
                        <a:spcAft>
                          <a:spcPts val="0"/>
                        </a:spcAft>
                      </a:pPr>
                      <a:r>
                        <a:rPr lang="es-ES" sz="1200">
                          <a:latin typeface="Arial"/>
                          <a:ea typeface="Times New Roman"/>
                        </a:rPr>
                        <a:t>0%</a:t>
                      </a:r>
                      <a:endParaRPr lang="es-ES" sz="1200">
                        <a:latin typeface="Times New Roman"/>
                        <a:ea typeface="Times New Roman"/>
                      </a:endParaRPr>
                    </a:p>
                  </a:txBody>
                  <a:tcPr marL="44450" marR="44450" marT="0" marB="0" anchor="b">
                    <a:lnL>
                      <a:noFill/>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gn="r">
                        <a:lnSpc>
                          <a:spcPct val="115000"/>
                        </a:lnSpc>
                        <a:spcAft>
                          <a:spcPts val="0"/>
                        </a:spcAft>
                      </a:pPr>
                      <a:r>
                        <a:rPr lang="es-ES" sz="1200">
                          <a:latin typeface="Arial"/>
                          <a:ea typeface="Times New Roman"/>
                        </a:rPr>
                        <a:t>-$ -58.958,71</a:t>
                      </a:r>
                      <a:endParaRPr lang="es-ES" sz="1200">
                        <a:latin typeface="Times New Roman"/>
                        <a:ea typeface="Times New Roman"/>
                      </a:endParaRPr>
                    </a:p>
                  </a:txBody>
                  <a:tcPr marL="44450" marR="44450" marT="0" marB="0" anchor="b">
                    <a:lnL>
                      <a:noFill/>
                    </a:lnL>
                    <a:lnR w="12700" cap="flat" cmpd="sng" algn="ctr">
                      <a:solidFill>
                        <a:schemeClr val="tx1"/>
                      </a:solidFill>
                      <a:prstDash val="solid"/>
                      <a:round/>
                      <a:headEnd type="none" w="med" len="med"/>
                      <a:tailEnd type="none" w="med" len="med"/>
                    </a:lnR>
                    <a:lnT>
                      <a:noFill/>
                    </a:lnT>
                    <a:lnB>
                      <a:noFill/>
                    </a:lnB>
                  </a:tcPr>
                </a:tc>
              </a:tr>
              <a:tr h="161925">
                <a:tc>
                  <a:txBody>
                    <a:bodyPr/>
                    <a:lstStyle/>
                    <a:p>
                      <a:pPr>
                        <a:lnSpc>
                          <a:spcPct val="115000"/>
                        </a:lnSpc>
                        <a:spcAft>
                          <a:spcPts val="0"/>
                        </a:spcAft>
                      </a:pPr>
                      <a:r>
                        <a:rPr lang="es-ES" sz="1200">
                          <a:latin typeface="Arial"/>
                          <a:ea typeface="Times New Roman"/>
                        </a:rPr>
                        <a:t> </a:t>
                      </a:r>
                      <a:endParaRPr lang="es-ES" sz="1200">
                        <a:latin typeface="Times New Roman"/>
                        <a:ea typeface="Times New Roman"/>
                      </a:endParaRPr>
                    </a:p>
                  </a:txBody>
                  <a:tcPr marL="44450" marR="4445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nSpc>
                          <a:spcPct val="115000"/>
                        </a:lnSpc>
                        <a:spcAft>
                          <a:spcPts val="0"/>
                        </a:spcAft>
                      </a:pPr>
                      <a:r>
                        <a:rPr lang="es-ES" sz="1200">
                          <a:latin typeface="Arial"/>
                          <a:ea typeface="Times New Roman"/>
                        </a:rPr>
                        <a:t>10%</a:t>
                      </a:r>
                      <a:endParaRPr lang="es-ES" sz="1200">
                        <a:latin typeface="Times New Roman"/>
                        <a:ea typeface="Times New Roman"/>
                      </a:endParaRPr>
                    </a:p>
                  </a:txBody>
                  <a:tcPr marL="44450" marR="44450" marT="0" marB="0" anchor="b">
                    <a:lnL>
                      <a:noFill/>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gn="r">
                        <a:lnSpc>
                          <a:spcPct val="115000"/>
                        </a:lnSpc>
                        <a:spcAft>
                          <a:spcPts val="0"/>
                        </a:spcAft>
                      </a:pPr>
                      <a:r>
                        <a:rPr lang="es-ES" sz="1200">
                          <a:latin typeface="Arial"/>
                          <a:ea typeface="Times New Roman"/>
                        </a:rPr>
                        <a:t>-$ -35.279,44</a:t>
                      </a:r>
                      <a:endParaRPr lang="es-ES" sz="1200">
                        <a:latin typeface="Times New Roman"/>
                        <a:ea typeface="Times New Roman"/>
                      </a:endParaRPr>
                    </a:p>
                  </a:txBody>
                  <a:tcPr marL="44450" marR="44450" marT="0" marB="0" anchor="b">
                    <a:lnL>
                      <a:noFill/>
                    </a:lnL>
                    <a:lnR w="12700" cap="flat" cmpd="sng" algn="ctr">
                      <a:solidFill>
                        <a:schemeClr val="tx1"/>
                      </a:solidFill>
                      <a:prstDash val="solid"/>
                      <a:round/>
                      <a:headEnd type="none" w="med" len="med"/>
                      <a:tailEnd type="none" w="med" len="med"/>
                    </a:lnR>
                    <a:lnT>
                      <a:noFill/>
                    </a:lnT>
                    <a:lnB>
                      <a:noFill/>
                    </a:lnB>
                  </a:tcPr>
                </a:tc>
              </a:tr>
              <a:tr h="161925">
                <a:tc>
                  <a:txBody>
                    <a:bodyPr/>
                    <a:lstStyle/>
                    <a:p>
                      <a:pPr>
                        <a:lnSpc>
                          <a:spcPct val="115000"/>
                        </a:lnSpc>
                        <a:spcAft>
                          <a:spcPts val="0"/>
                        </a:spcAft>
                      </a:pPr>
                      <a:r>
                        <a:rPr lang="es-ES" sz="1200">
                          <a:latin typeface="Arial"/>
                          <a:ea typeface="Times New Roman"/>
                        </a:rPr>
                        <a:t> </a:t>
                      </a:r>
                      <a:endParaRPr lang="es-ES" sz="1200">
                        <a:latin typeface="Times New Roman"/>
                        <a:ea typeface="Times New Roman"/>
                      </a:endParaRPr>
                    </a:p>
                  </a:txBody>
                  <a:tcPr marL="44450" marR="4445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nSpc>
                          <a:spcPct val="115000"/>
                        </a:lnSpc>
                        <a:spcAft>
                          <a:spcPts val="0"/>
                        </a:spcAft>
                      </a:pPr>
                      <a:r>
                        <a:rPr lang="es-ES" sz="1200">
                          <a:latin typeface="Arial"/>
                          <a:ea typeface="Times New Roman"/>
                        </a:rPr>
                        <a:t>20%</a:t>
                      </a:r>
                      <a:endParaRPr lang="es-ES" sz="1200">
                        <a:latin typeface="Times New Roman"/>
                        <a:ea typeface="Times New Roman"/>
                      </a:endParaRPr>
                    </a:p>
                  </a:txBody>
                  <a:tcPr marL="44450" marR="44450" marT="0" marB="0" anchor="b">
                    <a:lnL>
                      <a:noFill/>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gn="r">
                        <a:lnSpc>
                          <a:spcPct val="115000"/>
                        </a:lnSpc>
                        <a:spcAft>
                          <a:spcPts val="0"/>
                        </a:spcAft>
                      </a:pPr>
                      <a:r>
                        <a:rPr lang="es-ES" sz="1200">
                          <a:latin typeface="Arial"/>
                          <a:ea typeface="Times New Roman"/>
                        </a:rPr>
                        <a:t>-$ -23.121,10</a:t>
                      </a:r>
                      <a:endParaRPr lang="es-ES" sz="1200">
                        <a:latin typeface="Times New Roman"/>
                        <a:ea typeface="Times New Roman"/>
                      </a:endParaRPr>
                    </a:p>
                  </a:txBody>
                  <a:tcPr marL="44450" marR="44450" marT="0" marB="0" anchor="b">
                    <a:lnL>
                      <a:noFill/>
                    </a:lnL>
                    <a:lnR w="12700" cap="flat" cmpd="sng" algn="ctr">
                      <a:solidFill>
                        <a:schemeClr val="tx1"/>
                      </a:solidFill>
                      <a:prstDash val="solid"/>
                      <a:round/>
                      <a:headEnd type="none" w="med" len="med"/>
                      <a:tailEnd type="none" w="med" len="med"/>
                    </a:lnR>
                    <a:lnT>
                      <a:noFill/>
                    </a:lnT>
                    <a:lnB>
                      <a:noFill/>
                    </a:lnB>
                  </a:tcPr>
                </a:tc>
              </a:tr>
              <a:tr h="161925">
                <a:tc>
                  <a:txBody>
                    <a:bodyPr/>
                    <a:lstStyle/>
                    <a:p>
                      <a:pPr>
                        <a:lnSpc>
                          <a:spcPct val="115000"/>
                        </a:lnSpc>
                        <a:spcAft>
                          <a:spcPts val="0"/>
                        </a:spcAft>
                      </a:pPr>
                      <a:r>
                        <a:rPr lang="es-ES" sz="1200">
                          <a:latin typeface="Arial"/>
                          <a:ea typeface="Times New Roman"/>
                        </a:rPr>
                        <a:t> </a:t>
                      </a:r>
                      <a:endParaRPr lang="es-ES" sz="1200">
                        <a:latin typeface="Times New Roman"/>
                        <a:ea typeface="Times New Roman"/>
                      </a:endParaRPr>
                    </a:p>
                  </a:txBody>
                  <a:tcPr marL="44450" marR="4445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nSpc>
                          <a:spcPct val="115000"/>
                        </a:lnSpc>
                        <a:spcAft>
                          <a:spcPts val="0"/>
                        </a:spcAft>
                      </a:pPr>
                      <a:r>
                        <a:rPr lang="es-ES" sz="1200">
                          <a:latin typeface="Arial"/>
                          <a:ea typeface="Times New Roman"/>
                        </a:rPr>
                        <a:t>30%</a:t>
                      </a:r>
                      <a:endParaRPr lang="es-ES" sz="1200">
                        <a:latin typeface="Times New Roman"/>
                        <a:ea typeface="Times New Roman"/>
                      </a:endParaRPr>
                    </a:p>
                  </a:txBody>
                  <a:tcPr marL="44450" marR="44450" marT="0" marB="0" anchor="b">
                    <a:lnL>
                      <a:noFill/>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gn="r">
                        <a:lnSpc>
                          <a:spcPct val="115000"/>
                        </a:lnSpc>
                        <a:spcAft>
                          <a:spcPts val="0"/>
                        </a:spcAft>
                      </a:pPr>
                      <a:r>
                        <a:rPr lang="es-ES" sz="1200">
                          <a:latin typeface="Arial"/>
                          <a:ea typeface="Times New Roman"/>
                        </a:rPr>
                        <a:t>-$ -12.070,63</a:t>
                      </a:r>
                      <a:endParaRPr lang="es-ES" sz="1200">
                        <a:latin typeface="Times New Roman"/>
                        <a:ea typeface="Times New Roman"/>
                      </a:endParaRPr>
                    </a:p>
                  </a:txBody>
                  <a:tcPr marL="44450" marR="44450" marT="0" marB="0" anchor="b">
                    <a:lnL>
                      <a:noFill/>
                    </a:lnL>
                    <a:lnR w="12700" cap="flat" cmpd="sng" algn="ctr">
                      <a:solidFill>
                        <a:schemeClr val="tx1"/>
                      </a:solidFill>
                      <a:prstDash val="solid"/>
                      <a:round/>
                      <a:headEnd type="none" w="med" len="med"/>
                      <a:tailEnd type="none" w="med" len="med"/>
                    </a:lnR>
                    <a:lnT>
                      <a:noFill/>
                    </a:lnT>
                    <a:lnB>
                      <a:noFill/>
                    </a:lnB>
                  </a:tcPr>
                </a:tc>
              </a:tr>
              <a:tr h="161925">
                <a:tc>
                  <a:txBody>
                    <a:bodyPr/>
                    <a:lstStyle/>
                    <a:p>
                      <a:pPr>
                        <a:lnSpc>
                          <a:spcPct val="115000"/>
                        </a:lnSpc>
                        <a:spcAft>
                          <a:spcPts val="0"/>
                        </a:spcAft>
                      </a:pPr>
                      <a:r>
                        <a:rPr lang="es-ES" sz="1200">
                          <a:latin typeface="Arial"/>
                          <a:ea typeface="Times New Roman"/>
                        </a:rPr>
                        <a:t> </a:t>
                      </a:r>
                      <a:endParaRPr lang="es-ES" sz="1200">
                        <a:latin typeface="Times New Roman"/>
                        <a:ea typeface="Times New Roman"/>
                      </a:endParaRPr>
                    </a:p>
                  </a:txBody>
                  <a:tcPr marL="44450" marR="4445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nSpc>
                          <a:spcPct val="115000"/>
                        </a:lnSpc>
                        <a:spcAft>
                          <a:spcPts val="0"/>
                        </a:spcAft>
                      </a:pPr>
                      <a:r>
                        <a:rPr lang="es-ES" sz="1200">
                          <a:latin typeface="Arial"/>
                          <a:ea typeface="Times New Roman"/>
                        </a:rPr>
                        <a:t>40%</a:t>
                      </a:r>
                      <a:endParaRPr lang="es-ES" sz="1200">
                        <a:latin typeface="Times New Roman"/>
                        <a:ea typeface="Times New Roman"/>
                      </a:endParaRPr>
                    </a:p>
                  </a:txBody>
                  <a:tcPr marL="44450" marR="44450" marT="0" marB="0" anchor="b">
                    <a:lnL>
                      <a:noFill/>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gn="r">
                        <a:lnSpc>
                          <a:spcPct val="115000"/>
                        </a:lnSpc>
                        <a:spcAft>
                          <a:spcPts val="0"/>
                        </a:spcAft>
                      </a:pPr>
                      <a:r>
                        <a:rPr lang="es-ES" sz="1200">
                          <a:latin typeface="Arial"/>
                          <a:ea typeface="Times New Roman"/>
                        </a:rPr>
                        <a:t>-$ -602,17</a:t>
                      </a:r>
                      <a:endParaRPr lang="es-ES" sz="1200">
                        <a:latin typeface="Times New Roman"/>
                        <a:ea typeface="Times New Roman"/>
                      </a:endParaRPr>
                    </a:p>
                  </a:txBody>
                  <a:tcPr marL="44450" marR="44450" marT="0" marB="0" anchor="b">
                    <a:lnL>
                      <a:noFill/>
                    </a:lnL>
                    <a:lnR w="12700" cap="flat" cmpd="sng" algn="ctr">
                      <a:solidFill>
                        <a:schemeClr val="tx1"/>
                      </a:solidFill>
                      <a:prstDash val="solid"/>
                      <a:round/>
                      <a:headEnd type="none" w="med" len="med"/>
                      <a:tailEnd type="none" w="med" len="med"/>
                    </a:lnR>
                    <a:lnT>
                      <a:noFill/>
                    </a:lnT>
                    <a:lnB>
                      <a:noFill/>
                    </a:lnB>
                  </a:tcPr>
                </a:tc>
              </a:tr>
              <a:tr h="161925">
                <a:tc>
                  <a:txBody>
                    <a:bodyPr/>
                    <a:lstStyle/>
                    <a:p>
                      <a:pPr>
                        <a:lnSpc>
                          <a:spcPct val="115000"/>
                        </a:lnSpc>
                        <a:spcAft>
                          <a:spcPts val="0"/>
                        </a:spcAft>
                      </a:pPr>
                      <a:r>
                        <a:rPr lang="es-ES" sz="1200">
                          <a:latin typeface="Arial"/>
                          <a:ea typeface="Times New Roman"/>
                        </a:rPr>
                        <a:t> </a:t>
                      </a:r>
                      <a:endParaRPr lang="es-ES" sz="1200">
                        <a:latin typeface="Times New Roman"/>
                        <a:ea typeface="Times New Roman"/>
                      </a:endParaRPr>
                    </a:p>
                  </a:txBody>
                  <a:tcPr marL="44450" marR="4445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nSpc>
                          <a:spcPct val="115000"/>
                        </a:lnSpc>
                        <a:spcAft>
                          <a:spcPts val="0"/>
                        </a:spcAft>
                      </a:pPr>
                      <a:r>
                        <a:rPr lang="es-ES" sz="1200">
                          <a:latin typeface="Arial"/>
                          <a:ea typeface="Times New Roman"/>
                        </a:rPr>
                        <a:t>50%</a:t>
                      </a:r>
                      <a:endParaRPr lang="es-ES" sz="1200">
                        <a:latin typeface="Times New Roman"/>
                        <a:ea typeface="Times New Roman"/>
                      </a:endParaRPr>
                    </a:p>
                  </a:txBody>
                  <a:tcPr marL="44450" marR="44450" marT="0" marB="0" anchor="b">
                    <a:lnL>
                      <a:noFill/>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gn="r">
                        <a:lnSpc>
                          <a:spcPct val="115000"/>
                        </a:lnSpc>
                        <a:spcAft>
                          <a:spcPts val="0"/>
                        </a:spcAft>
                      </a:pPr>
                      <a:r>
                        <a:rPr lang="es-ES" sz="1200">
                          <a:latin typeface="Arial"/>
                          <a:ea typeface="Times New Roman"/>
                        </a:rPr>
                        <a:t>$ 10.862,92</a:t>
                      </a:r>
                      <a:endParaRPr lang="es-ES" sz="1200">
                        <a:latin typeface="Times New Roman"/>
                        <a:ea typeface="Times New Roman"/>
                      </a:endParaRPr>
                    </a:p>
                  </a:txBody>
                  <a:tcPr marL="44450" marR="44450" marT="0" marB="0" anchor="b">
                    <a:lnL>
                      <a:noFill/>
                    </a:lnL>
                    <a:lnR w="12700" cap="flat" cmpd="sng" algn="ctr">
                      <a:solidFill>
                        <a:schemeClr val="tx1"/>
                      </a:solidFill>
                      <a:prstDash val="solid"/>
                      <a:round/>
                      <a:headEnd type="none" w="med" len="med"/>
                      <a:tailEnd type="none" w="med" len="med"/>
                    </a:lnR>
                    <a:lnT>
                      <a:noFill/>
                    </a:lnT>
                    <a:lnB>
                      <a:noFill/>
                    </a:lnB>
                  </a:tcPr>
                </a:tc>
              </a:tr>
              <a:tr h="161925">
                <a:tc>
                  <a:txBody>
                    <a:bodyPr/>
                    <a:lstStyle/>
                    <a:p>
                      <a:pPr>
                        <a:lnSpc>
                          <a:spcPct val="115000"/>
                        </a:lnSpc>
                        <a:spcAft>
                          <a:spcPts val="0"/>
                        </a:spcAft>
                      </a:pPr>
                      <a:r>
                        <a:rPr lang="es-ES" sz="1200">
                          <a:latin typeface="Arial"/>
                          <a:ea typeface="Times New Roman"/>
                        </a:rPr>
                        <a:t> </a:t>
                      </a:r>
                      <a:endParaRPr lang="es-ES" sz="1200">
                        <a:latin typeface="Times New Roman"/>
                        <a:ea typeface="Times New Roman"/>
                      </a:endParaRPr>
                    </a:p>
                  </a:txBody>
                  <a:tcPr marL="44450" marR="4445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nSpc>
                          <a:spcPct val="115000"/>
                        </a:lnSpc>
                        <a:spcAft>
                          <a:spcPts val="0"/>
                        </a:spcAft>
                      </a:pPr>
                      <a:r>
                        <a:rPr lang="es-ES" sz="1200">
                          <a:latin typeface="Arial"/>
                          <a:ea typeface="Times New Roman"/>
                        </a:rPr>
                        <a:t>60%</a:t>
                      </a:r>
                      <a:endParaRPr lang="es-ES" sz="1200">
                        <a:latin typeface="Times New Roman"/>
                        <a:ea typeface="Times New Roman"/>
                      </a:endParaRPr>
                    </a:p>
                  </a:txBody>
                  <a:tcPr marL="44450" marR="44450" marT="0" marB="0" anchor="b">
                    <a:lnL>
                      <a:noFill/>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gn="r">
                        <a:lnSpc>
                          <a:spcPct val="115000"/>
                        </a:lnSpc>
                        <a:spcAft>
                          <a:spcPts val="0"/>
                        </a:spcAft>
                      </a:pPr>
                      <a:r>
                        <a:rPr lang="es-ES" sz="1200">
                          <a:latin typeface="Arial"/>
                          <a:ea typeface="Times New Roman"/>
                        </a:rPr>
                        <a:t>$ 21.683,57</a:t>
                      </a:r>
                      <a:endParaRPr lang="es-ES" sz="1200">
                        <a:latin typeface="Times New Roman"/>
                        <a:ea typeface="Times New Roman"/>
                      </a:endParaRPr>
                    </a:p>
                  </a:txBody>
                  <a:tcPr marL="44450" marR="44450" marT="0" marB="0" anchor="b">
                    <a:lnL>
                      <a:noFill/>
                    </a:lnL>
                    <a:lnR w="12700" cap="flat" cmpd="sng" algn="ctr">
                      <a:solidFill>
                        <a:schemeClr val="tx1"/>
                      </a:solidFill>
                      <a:prstDash val="solid"/>
                      <a:round/>
                      <a:headEnd type="none" w="med" len="med"/>
                      <a:tailEnd type="none" w="med" len="med"/>
                    </a:lnR>
                    <a:lnT>
                      <a:noFill/>
                    </a:lnT>
                    <a:lnB>
                      <a:noFill/>
                    </a:lnB>
                  </a:tcPr>
                </a:tc>
              </a:tr>
              <a:tr h="161925">
                <a:tc>
                  <a:txBody>
                    <a:bodyPr/>
                    <a:lstStyle/>
                    <a:p>
                      <a:pPr>
                        <a:lnSpc>
                          <a:spcPct val="115000"/>
                        </a:lnSpc>
                        <a:spcAft>
                          <a:spcPts val="0"/>
                        </a:spcAft>
                      </a:pPr>
                      <a:r>
                        <a:rPr lang="es-ES" sz="1200">
                          <a:latin typeface="Arial"/>
                          <a:ea typeface="Times New Roman"/>
                        </a:rPr>
                        <a:t> </a:t>
                      </a:r>
                      <a:endParaRPr lang="es-ES" sz="1200">
                        <a:latin typeface="Times New Roman"/>
                        <a:ea typeface="Times New Roman"/>
                      </a:endParaRPr>
                    </a:p>
                  </a:txBody>
                  <a:tcPr marL="44450" marR="4445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nSpc>
                          <a:spcPct val="115000"/>
                        </a:lnSpc>
                        <a:spcAft>
                          <a:spcPts val="0"/>
                        </a:spcAft>
                      </a:pPr>
                      <a:r>
                        <a:rPr lang="es-ES" sz="1200">
                          <a:latin typeface="Arial"/>
                          <a:ea typeface="Times New Roman"/>
                        </a:rPr>
                        <a:t>70%</a:t>
                      </a:r>
                      <a:endParaRPr lang="es-ES" sz="1200">
                        <a:latin typeface="Times New Roman"/>
                        <a:ea typeface="Times New Roman"/>
                      </a:endParaRPr>
                    </a:p>
                  </a:txBody>
                  <a:tcPr marL="44450" marR="44450" marT="0" marB="0" anchor="b">
                    <a:lnL>
                      <a:noFill/>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gn="r">
                        <a:lnSpc>
                          <a:spcPct val="115000"/>
                        </a:lnSpc>
                        <a:spcAft>
                          <a:spcPts val="0"/>
                        </a:spcAft>
                      </a:pPr>
                      <a:r>
                        <a:rPr lang="es-ES" sz="1200">
                          <a:latin typeface="Arial"/>
                          <a:ea typeface="Times New Roman"/>
                        </a:rPr>
                        <a:t>$ 33.352,64</a:t>
                      </a:r>
                      <a:endParaRPr lang="es-ES" sz="1200">
                        <a:latin typeface="Times New Roman"/>
                        <a:ea typeface="Times New Roman"/>
                      </a:endParaRPr>
                    </a:p>
                  </a:txBody>
                  <a:tcPr marL="44450" marR="44450" marT="0" marB="0" anchor="b">
                    <a:lnL>
                      <a:noFill/>
                    </a:lnL>
                    <a:lnR w="12700" cap="flat" cmpd="sng" algn="ctr">
                      <a:solidFill>
                        <a:schemeClr val="tx1"/>
                      </a:solidFill>
                      <a:prstDash val="solid"/>
                      <a:round/>
                      <a:headEnd type="none" w="med" len="med"/>
                      <a:tailEnd type="none" w="med" len="med"/>
                    </a:lnR>
                    <a:lnT>
                      <a:noFill/>
                    </a:lnT>
                    <a:lnB>
                      <a:noFill/>
                    </a:lnB>
                  </a:tcPr>
                </a:tc>
              </a:tr>
              <a:tr h="161925">
                <a:tc>
                  <a:txBody>
                    <a:bodyPr/>
                    <a:lstStyle/>
                    <a:p>
                      <a:pPr>
                        <a:lnSpc>
                          <a:spcPct val="115000"/>
                        </a:lnSpc>
                        <a:spcAft>
                          <a:spcPts val="0"/>
                        </a:spcAft>
                      </a:pPr>
                      <a:r>
                        <a:rPr lang="es-ES" sz="1200">
                          <a:latin typeface="Arial"/>
                          <a:ea typeface="Times New Roman"/>
                        </a:rPr>
                        <a:t> </a:t>
                      </a:r>
                      <a:endParaRPr lang="es-ES" sz="1200">
                        <a:latin typeface="Times New Roman"/>
                        <a:ea typeface="Times New Roman"/>
                      </a:endParaRPr>
                    </a:p>
                  </a:txBody>
                  <a:tcPr marL="44450" marR="4445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nSpc>
                          <a:spcPct val="115000"/>
                        </a:lnSpc>
                        <a:spcAft>
                          <a:spcPts val="0"/>
                        </a:spcAft>
                      </a:pPr>
                      <a:r>
                        <a:rPr lang="es-ES" sz="1200">
                          <a:latin typeface="Arial"/>
                          <a:ea typeface="Times New Roman"/>
                        </a:rPr>
                        <a:t>80%</a:t>
                      </a:r>
                      <a:endParaRPr lang="es-ES" sz="1200">
                        <a:latin typeface="Times New Roman"/>
                        <a:ea typeface="Times New Roman"/>
                      </a:endParaRPr>
                    </a:p>
                  </a:txBody>
                  <a:tcPr marL="44450" marR="44450" marT="0" marB="0" anchor="b">
                    <a:lnL>
                      <a:noFill/>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gn="r">
                        <a:lnSpc>
                          <a:spcPct val="115000"/>
                        </a:lnSpc>
                        <a:spcAft>
                          <a:spcPts val="0"/>
                        </a:spcAft>
                      </a:pPr>
                      <a:r>
                        <a:rPr lang="es-ES" sz="1200">
                          <a:latin typeface="Arial"/>
                          <a:ea typeface="Times New Roman"/>
                        </a:rPr>
                        <a:t>$ 46.167,23</a:t>
                      </a:r>
                      <a:endParaRPr lang="es-ES" sz="1200">
                        <a:latin typeface="Times New Roman"/>
                        <a:ea typeface="Times New Roman"/>
                      </a:endParaRPr>
                    </a:p>
                  </a:txBody>
                  <a:tcPr marL="44450" marR="44450" marT="0" marB="0" anchor="b">
                    <a:lnL>
                      <a:noFill/>
                    </a:lnL>
                    <a:lnR w="12700" cap="flat" cmpd="sng" algn="ctr">
                      <a:solidFill>
                        <a:schemeClr val="tx1"/>
                      </a:solidFill>
                      <a:prstDash val="solid"/>
                      <a:round/>
                      <a:headEnd type="none" w="med" len="med"/>
                      <a:tailEnd type="none" w="med" len="med"/>
                    </a:lnR>
                    <a:lnT>
                      <a:noFill/>
                    </a:lnT>
                    <a:lnB>
                      <a:noFill/>
                    </a:lnB>
                  </a:tcPr>
                </a:tc>
              </a:tr>
              <a:tr h="161925">
                <a:tc>
                  <a:txBody>
                    <a:bodyPr/>
                    <a:lstStyle/>
                    <a:p>
                      <a:pPr>
                        <a:lnSpc>
                          <a:spcPct val="115000"/>
                        </a:lnSpc>
                        <a:spcAft>
                          <a:spcPts val="0"/>
                        </a:spcAft>
                      </a:pPr>
                      <a:r>
                        <a:rPr lang="es-ES" sz="1200">
                          <a:latin typeface="Arial"/>
                          <a:ea typeface="Times New Roman"/>
                        </a:rPr>
                        <a:t> </a:t>
                      </a:r>
                      <a:endParaRPr lang="es-ES" sz="1200">
                        <a:latin typeface="Times New Roman"/>
                        <a:ea typeface="Times New Roman"/>
                      </a:endParaRPr>
                    </a:p>
                  </a:txBody>
                  <a:tcPr marL="44450" marR="4445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nSpc>
                          <a:spcPct val="115000"/>
                        </a:lnSpc>
                        <a:spcAft>
                          <a:spcPts val="0"/>
                        </a:spcAft>
                      </a:pPr>
                      <a:r>
                        <a:rPr lang="es-ES" sz="1200">
                          <a:latin typeface="Arial"/>
                          <a:ea typeface="Times New Roman"/>
                        </a:rPr>
                        <a:t>90%</a:t>
                      </a:r>
                      <a:endParaRPr lang="es-ES" sz="1200">
                        <a:latin typeface="Times New Roman"/>
                        <a:ea typeface="Times New Roman"/>
                      </a:endParaRPr>
                    </a:p>
                  </a:txBody>
                  <a:tcPr marL="44450" marR="44450" marT="0" marB="0" anchor="b">
                    <a:lnL>
                      <a:noFill/>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gn="r">
                        <a:lnSpc>
                          <a:spcPct val="115000"/>
                        </a:lnSpc>
                        <a:spcAft>
                          <a:spcPts val="0"/>
                        </a:spcAft>
                      </a:pPr>
                      <a:r>
                        <a:rPr lang="es-ES" sz="1200">
                          <a:latin typeface="Arial"/>
                          <a:ea typeface="Times New Roman"/>
                        </a:rPr>
                        <a:t>$ 61.373,74</a:t>
                      </a:r>
                      <a:endParaRPr lang="es-ES" sz="1200">
                        <a:latin typeface="Times New Roman"/>
                        <a:ea typeface="Times New Roman"/>
                      </a:endParaRPr>
                    </a:p>
                  </a:txBody>
                  <a:tcPr marL="44450" marR="44450" marT="0" marB="0" anchor="b">
                    <a:lnL>
                      <a:noFill/>
                    </a:lnL>
                    <a:lnR w="12700" cap="flat" cmpd="sng" algn="ctr">
                      <a:solidFill>
                        <a:schemeClr val="tx1"/>
                      </a:solidFill>
                      <a:prstDash val="solid"/>
                      <a:round/>
                      <a:headEnd type="none" w="med" len="med"/>
                      <a:tailEnd type="none" w="med" len="med"/>
                    </a:lnR>
                    <a:lnT>
                      <a:noFill/>
                    </a:lnT>
                    <a:lnB>
                      <a:noFill/>
                    </a:lnB>
                  </a:tcPr>
                </a:tc>
              </a:tr>
              <a:tr h="161925">
                <a:tc>
                  <a:txBody>
                    <a:bodyPr/>
                    <a:lstStyle/>
                    <a:p>
                      <a:pPr>
                        <a:lnSpc>
                          <a:spcPct val="115000"/>
                        </a:lnSpc>
                        <a:spcAft>
                          <a:spcPts val="0"/>
                        </a:spcAft>
                      </a:pPr>
                      <a:r>
                        <a:rPr lang="es-ES" sz="1200">
                          <a:latin typeface="Arial"/>
                          <a:ea typeface="Times New Roman"/>
                        </a:rPr>
                        <a:t> </a:t>
                      </a:r>
                      <a:endParaRPr lang="es-ES" sz="1200">
                        <a:latin typeface="Times New Roman"/>
                        <a:ea typeface="Times New Roman"/>
                      </a:endParaRPr>
                    </a:p>
                  </a:txBody>
                  <a:tcPr marL="44450" marR="44450" marT="0" marB="0" anchor="b">
                    <a:lnL w="12700" cap="flat" cmpd="sng" algn="ctr">
                      <a:solidFill>
                        <a:schemeClr val="tx1"/>
                      </a:solidFill>
                      <a:prstDash val="solid"/>
                      <a:round/>
                      <a:headEnd type="none" w="med" len="med"/>
                      <a:tailEnd type="none" w="med" len="med"/>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nSpc>
                          <a:spcPct val="115000"/>
                        </a:lnSpc>
                        <a:spcAft>
                          <a:spcPts val="0"/>
                        </a:spcAft>
                      </a:pPr>
                      <a:r>
                        <a:rPr lang="es-ES" sz="1200">
                          <a:latin typeface="Arial"/>
                          <a:ea typeface="Times New Roman"/>
                        </a:rPr>
                        <a:t>100%</a:t>
                      </a:r>
                      <a:endParaRPr lang="es-ES" sz="1200">
                        <a:latin typeface="Times New Roman"/>
                        <a:ea typeface="Times New Roman"/>
                      </a:endParaRPr>
                    </a:p>
                  </a:txBody>
                  <a:tcPr marL="44450" marR="44450" marT="0" marB="0" anchor="b">
                    <a:lnL>
                      <a:noFill/>
                    </a:lnL>
                    <a:lnR>
                      <a:noFill/>
                    </a:lnR>
                    <a:lnT>
                      <a:noFill/>
                    </a:lnT>
                    <a:lnB>
                      <a:noFill/>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a:noFill/>
                    </a:lnB>
                  </a:tcPr>
                </a:tc>
                <a:tc>
                  <a:txBody>
                    <a:bodyPr/>
                    <a:lstStyle/>
                    <a:p>
                      <a:pPr algn="r">
                        <a:lnSpc>
                          <a:spcPct val="115000"/>
                        </a:lnSpc>
                        <a:spcAft>
                          <a:spcPts val="0"/>
                        </a:spcAft>
                      </a:pPr>
                      <a:r>
                        <a:rPr lang="es-ES" sz="1200">
                          <a:latin typeface="Arial"/>
                          <a:ea typeface="Times New Roman"/>
                        </a:rPr>
                        <a:t>$ 106.494,75</a:t>
                      </a:r>
                      <a:endParaRPr lang="es-ES" sz="1200">
                        <a:latin typeface="Times New Roman"/>
                        <a:ea typeface="Times New Roman"/>
                      </a:endParaRPr>
                    </a:p>
                  </a:txBody>
                  <a:tcPr marL="44450" marR="44450" marT="0" marB="0" anchor="b">
                    <a:lnL>
                      <a:noFill/>
                    </a:lnL>
                    <a:lnR w="12700" cap="flat" cmpd="sng" algn="ctr">
                      <a:solidFill>
                        <a:schemeClr val="tx1"/>
                      </a:solidFill>
                      <a:prstDash val="solid"/>
                      <a:round/>
                      <a:headEnd type="none" w="med" len="med"/>
                      <a:tailEnd type="none" w="med" len="med"/>
                    </a:lnR>
                    <a:lnT>
                      <a:noFill/>
                    </a:lnT>
                    <a:lnB>
                      <a:noFill/>
                    </a:lnB>
                  </a:tcPr>
                </a:tc>
              </a:tr>
              <a:tr h="161925">
                <a:tc>
                  <a:txBody>
                    <a:bodyPr/>
                    <a:lstStyle/>
                    <a:p>
                      <a:pPr>
                        <a:lnSpc>
                          <a:spcPct val="115000"/>
                        </a:lnSpc>
                        <a:spcAft>
                          <a:spcPts val="0"/>
                        </a:spcAft>
                      </a:pPr>
                      <a:r>
                        <a:rPr lang="es-ES" sz="1200">
                          <a:latin typeface="Arial"/>
                          <a:ea typeface="Times New Roman"/>
                        </a:rPr>
                        <a:t> </a:t>
                      </a:r>
                      <a:endParaRPr lang="es-ES" sz="1200">
                        <a:latin typeface="Times New Roman"/>
                        <a:ea typeface="Times New Roman"/>
                      </a:endParaRPr>
                    </a:p>
                  </a:txBody>
                  <a:tcPr marL="44450" marR="44450" marT="0" marB="0" anchor="b">
                    <a:lnL w="12700" cap="flat" cmpd="sng" algn="ctr">
                      <a:solidFill>
                        <a:schemeClr val="tx1"/>
                      </a:solidFill>
                      <a:prstDash val="solid"/>
                      <a:round/>
                      <a:headEnd type="none" w="med" len="med"/>
                      <a:tailEnd type="none" w="med" len="med"/>
                    </a:lnL>
                    <a:lnR>
                      <a:noFill/>
                    </a:lnR>
                    <a:lnT>
                      <a:noFill/>
                    </a:lnT>
                    <a:lnB w="12700" cap="flat" cmpd="sng" algn="ctr">
                      <a:solidFill>
                        <a:schemeClr val="tx1"/>
                      </a:solidFill>
                      <a:prstDash val="solid"/>
                      <a:round/>
                      <a:headEnd type="none" w="med" len="med"/>
                      <a:tailEnd type="none" w="med" len="med"/>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nSpc>
                          <a:spcPct val="115000"/>
                        </a:lnSpc>
                      </a:pPr>
                      <a:endParaRPr lang="es-ES" sz="1100">
                        <a:latin typeface="Calibri"/>
                        <a:ea typeface="Times New Roman"/>
                      </a:endParaRPr>
                    </a:p>
                  </a:txBody>
                  <a:tcPr marL="44450" marR="44450" marT="0" marB="0" anchor="b">
                    <a:lnL>
                      <a:noFill/>
                    </a:lnL>
                    <a:lnR>
                      <a:noFill/>
                    </a:lnR>
                    <a:lnT>
                      <a:noFill/>
                    </a:lnT>
                    <a:lnB w="12700" cap="flat" cmpd="sng" algn="ctr">
                      <a:solidFill>
                        <a:schemeClr val="tx1"/>
                      </a:solidFill>
                      <a:prstDash val="solid"/>
                      <a:round/>
                      <a:headEnd type="none" w="med" len="med"/>
                      <a:tailEnd type="none" w="med" len="med"/>
                    </a:lnB>
                  </a:tcPr>
                </a:tc>
                <a:tc>
                  <a:txBody>
                    <a:bodyPr/>
                    <a:lstStyle/>
                    <a:p>
                      <a:pPr>
                        <a:lnSpc>
                          <a:spcPct val="115000"/>
                        </a:lnSpc>
                      </a:pPr>
                      <a:endParaRPr lang="es-ES" sz="1100" dirty="0">
                        <a:latin typeface="Calibri"/>
                        <a:ea typeface="Times New Roman"/>
                      </a:endParaRPr>
                    </a:p>
                  </a:txBody>
                  <a:tcPr marL="44450" marR="44450" marT="0" marB="0" anchor="b">
                    <a:lnL>
                      <a:noFill/>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bl>
          </a:graphicData>
        </a:graphic>
      </p:graphicFrame>
      <p:sp>
        <p:nvSpPr>
          <p:cNvPr id="24658" name="11 CuadroTexto"/>
          <p:cNvSpPr txBox="1">
            <a:spLocks noChangeArrowheads="1"/>
          </p:cNvSpPr>
          <p:nvPr/>
        </p:nvSpPr>
        <p:spPr bwMode="auto">
          <a:xfrm>
            <a:off x="1000125" y="2428875"/>
            <a:ext cx="3571875" cy="369888"/>
          </a:xfrm>
          <a:prstGeom prst="rect">
            <a:avLst/>
          </a:prstGeom>
          <a:noFill/>
          <a:ln w="9525">
            <a:noFill/>
            <a:miter lim="800000"/>
            <a:headEnd/>
            <a:tailEnd/>
          </a:ln>
        </p:spPr>
        <p:txBody>
          <a:bodyPr>
            <a:spAutoFit/>
          </a:bodyPr>
          <a:lstStyle/>
          <a:p>
            <a:r>
              <a:rPr lang="es-ES" i="1"/>
              <a:t>Gráfica de frecuencia del VAN:</a:t>
            </a:r>
          </a:p>
        </p:txBody>
      </p:sp>
      <p:sp>
        <p:nvSpPr>
          <p:cNvPr id="24659" name="12 CuadroTexto"/>
          <p:cNvSpPr txBox="1">
            <a:spLocks noChangeArrowheads="1"/>
          </p:cNvSpPr>
          <p:nvPr/>
        </p:nvSpPr>
        <p:spPr bwMode="auto">
          <a:xfrm>
            <a:off x="5286375" y="2428875"/>
            <a:ext cx="3143250" cy="369888"/>
          </a:xfrm>
          <a:prstGeom prst="rect">
            <a:avLst/>
          </a:prstGeom>
          <a:noFill/>
          <a:ln w="9525">
            <a:noFill/>
            <a:miter lim="800000"/>
            <a:headEnd/>
            <a:tailEnd/>
          </a:ln>
        </p:spPr>
        <p:txBody>
          <a:bodyPr>
            <a:spAutoFit/>
          </a:bodyPr>
          <a:lstStyle/>
          <a:p>
            <a:r>
              <a:rPr lang="es-ES" i="1"/>
              <a:t>Reporte de percentiles:</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angelcare"/>
          <p:cNvPicPr>
            <a:picLocks noChangeAspect="1" noChangeArrowheads="1"/>
          </p:cNvPicPr>
          <p:nvPr/>
        </p:nvPicPr>
        <p:blipFill>
          <a:blip r:embed="rId2"/>
          <a:srcRect/>
          <a:stretch>
            <a:fillRect/>
          </a:stretch>
        </p:blipFill>
        <p:spPr bwMode="auto">
          <a:xfrm>
            <a:off x="7429500" y="214313"/>
            <a:ext cx="1368425" cy="1320800"/>
          </a:xfrm>
          <a:prstGeom prst="rect">
            <a:avLst/>
          </a:prstGeom>
          <a:noFill/>
          <a:effectLst>
            <a:outerShdw dist="35921" dir="2700000" algn="ctr" rotWithShape="0">
              <a:srgbClr val="66FF99">
                <a:alpha val="50000"/>
              </a:srgbClr>
            </a:outerShdw>
          </a:effectLst>
        </p:spPr>
      </p:pic>
      <p:cxnSp>
        <p:nvCxnSpPr>
          <p:cNvPr id="5" name="4 Conector recto"/>
          <p:cNvCxnSpPr/>
          <p:nvPr/>
        </p:nvCxnSpPr>
        <p:spPr>
          <a:xfrm rot="10800000" flipV="1">
            <a:off x="642938" y="1714500"/>
            <a:ext cx="80645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6" name="5 Rectángulo"/>
          <p:cNvSpPr/>
          <p:nvPr/>
        </p:nvSpPr>
        <p:spPr>
          <a:xfrm>
            <a:off x="1000125" y="357188"/>
            <a:ext cx="5786438" cy="1200150"/>
          </a:xfrm>
          <a:prstGeom prst="rect">
            <a:avLst/>
          </a:prstGeom>
        </p:spPr>
        <p:txBody>
          <a:bodyPr>
            <a:spAutoFit/>
          </a:bodyPr>
          <a:lstStyle/>
          <a:p>
            <a:pPr algn="ctr">
              <a:defRPr/>
            </a:pPr>
            <a:r>
              <a:rPr lang="es-ES" sz="3600" dirty="0">
                <a:solidFill>
                  <a:srgbClr val="66FF99"/>
                </a:solidFill>
                <a:effectLst>
                  <a:outerShdw blurRad="38100" dist="38100" dir="2700000" algn="tl">
                    <a:srgbClr val="000000"/>
                  </a:outerShdw>
                </a:effectLst>
                <a:latin typeface="+mj-lt"/>
                <a:ea typeface="+mj-ea"/>
                <a:cs typeface="+mj-cs"/>
              </a:rPr>
              <a:t>Conclusiones y Recomendaciones:</a:t>
            </a:r>
          </a:p>
        </p:txBody>
      </p:sp>
      <p:sp>
        <p:nvSpPr>
          <p:cNvPr id="8" name="2 Marcador de contenido"/>
          <p:cNvSpPr txBox="1">
            <a:spLocks/>
          </p:cNvSpPr>
          <p:nvPr/>
        </p:nvSpPr>
        <p:spPr bwMode="auto">
          <a:xfrm>
            <a:off x="571500" y="4286250"/>
            <a:ext cx="8229600" cy="2214563"/>
          </a:xfrm>
          <a:prstGeom prst="rect">
            <a:avLst/>
          </a:prstGeom>
          <a:noFill/>
          <a:ln w="9525">
            <a:noFill/>
            <a:miter lim="800000"/>
            <a:headEnd/>
            <a:tailEnd/>
          </a:ln>
          <a:effectLst/>
        </p:spPr>
        <p:txBody>
          <a:bodyPr/>
          <a:lstStyle/>
          <a:p>
            <a:pPr marL="342900" indent="-342900" eaLnBrk="0" hangingPunct="0">
              <a:spcBef>
                <a:spcPct val="20000"/>
              </a:spcBef>
              <a:buClr>
                <a:schemeClr val="hlink"/>
              </a:buClr>
              <a:buSzPct val="80000"/>
              <a:buFont typeface="Wingdings" pitchFamily="2" charset="2"/>
              <a:buNone/>
              <a:defRPr/>
            </a:pPr>
            <a:endParaRPr lang="es-ES" i="1" kern="0" dirty="0">
              <a:latin typeface="+mn-lt"/>
              <a:ea typeface="Times New Roman" pitchFamily="18" charset="0"/>
              <a:cs typeface="Arial" pitchFamily="34" charset="0"/>
            </a:endParaRPr>
          </a:p>
          <a:p>
            <a:pPr marL="342900" indent="-342900" eaLnBrk="0" hangingPunct="0">
              <a:spcBef>
                <a:spcPct val="20000"/>
              </a:spcBef>
              <a:buClr>
                <a:schemeClr val="hlink"/>
              </a:buClr>
              <a:buSzPct val="80000"/>
              <a:buFont typeface="Wingdings" pitchFamily="2" charset="2"/>
              <a:buNone/>
              <a:defRPr/>
            </a:pPr>
            <a:endParaRPr lang="es-ES" i="1" kern="0" dirty="0">
              <a:latin typeface="+mn-lt"/>
              <a:ea typeface="Times New Roman" pitchFamily="18" charset="0"/>
              <a:cs typeface="Arial" pitchFamily="34" charset="0"/>
            </a:endParaRPr>
          </a:p>
          <a:p>
            <a:pPr marL="342900" indent="-342900" algn="just" eaLnBrk="0" hangingPunct="0">
              <a:spcBef>
                <a:spcPct val="20000"/>
              </a:spcBef>
              <a:buClr>
                <a:schemeClr val="hlink"/>
              </a:buClr>
              <a:buSzPct val="80000"/>
              <a:buFont typeface="Wingdings" pitchFamily="2" charset="2"/>
              <a:buNone/>
              <a:defRPr/>
            </a:pPr>
            <a:endParaRPr lang="es-ES" kern="0" dirty="0">
              <a:effectLst>
                <a:outerShdw blurRad="38100" dist="38100" dir="2700000" algn="tl">
                  <a:srgbClr val="000000"/>
                </a:outerShdw>
              </a:effectLst>
              <a:latin typeface="+mn-lt"/>
            </a:endParaRPr>
          </a:p>
          <a:p>
            <a:pPr marL="342900" indent="-342900" algn="just" eaLnBrk="0" hangingPunct="0">
              <a:spcBef>
                <a:spcPct val="20000"/>
              </a:spcBef>
              <a:buClr>
                <a:schemeClr val="hlink"/>
              </a:buClr>
              <a:buSzPct val="80000"/>
              <a:buFont typeface="Wingdings" pitchFamily="2" charset="2"/>
              <a:buNone/>
              <a:defRPr/>
            </a:pPr>
            <a:endParaRPr lang="es-ES" kern="0" dirty="0">
              <a:effectLst>
                <a:outerShdw blurRad="38100" dist="38100" dir="2700000" algn="tl">
                  <a:srgbClr val="000000"/>
                </a:outerShdw>
              </a:effectLst>
              <a:latin typeface="+mj-lt"/>
            </a:endParaRPr>
          </a:p>
          <a:p>
            <a:pPr marL="342900" indent="-342900" eaLnBrk="0" hangingPunct="0">
              <a:spcBef>
                <a:spcPct val="20000"/>
              </a:spcBef>
              <a:buClr>
                <a:schemeClr val="hlink"/>
              </a:buClr>
              <a:buSzPct val="80000"/>
              <a:buFont typeface="Wingdings" pitchFamily="2" charset="2"/>
              <a:buNone/>
              <a:defRPr/>
            </a:pPr>
            <a:endParaRPr lang="es-ES" sz="2800" kern="0" dirty="0">
              <a:latin typeface="+mn-lt"/>
            </a:endParaRPr>
          </a:p>
        </p:txBody>
      </p:sp>
      <p:sp>
        <p:nvSpPr>
          <p:cNvPr id="9" name="8 CuadroTexto"/>
          <p:cNvSpPr txBox="1"/>
          <p:nvPr/>
        </p:nvSpPr>
        <p:spPr>
          <a:xfrm>
            <a:off x="428625" y="3643313"/>
            <a:ext cx="8143875" cy="2124075"/>
          </a:xfrm>
          <a:prstGeom prst="rect">
            <a:avLst/>
          </a:prstGeom>
          <a:noFill/>
        </p:spPr>
        <p:txBody>
          <a:bodyPr>
            <a:spAutoFit/>
          </a:bodyPr>
          <a:lstStyle/>
          <a:p>
            <a:pPr marL="342900" indent="-342900" eaLnBrk="0" hangingPunct="0">
              <a:spcBef>
                <a:spcPct val="20000"/>
              </a:spcBef>
              <a:buClr>
                <a:schemeClr val="hlink"/>
              </a:buClr>
              <a:buSzPct val="80000"/>
              <a:defRPr/>
            </a:pPr>
            <a:r>
              <a:rPr lang="es-ES" sz="2400" b="1" dirty="0">
                <a:solidFill>
                  <a:srgbClr val="CC6600"/>
                </a:solidFill>
                <a:effectLst>
                  <a:outerShdw blurRad="38100" dist="38100" dir="2700000" algn="tl">
                    <a:srgbClr val="000000"/>
                  </a:outerShdw>
                </a:effectLst>
                <a:latin typeface="+mn-lt"/>
              </a:rPr>
              <a:t>Recomendaciones:</a:t>
            </a:r>
          </a:p>
          <a:p>
            <a:pPr algn="just">
              <a:defRPr/>
            </a:pPr>
            <a:r>
              <a:rPr lang="es-ES" dirty="0">
                <a:effectLst>
                  <a:outerShdw blurRad="38100" dist="38100" dir="2700000" algn="tl">
                    <a:srgbClr val="000000"/>
                  </a:outerShdw>
                </a:effectLst>
                <a:latin typeface="+mn-lt"/>
              </a:rPr>
              <a:t>Se recomienda no invertir en este negocio ya que no será posible recuperar la inversión en ningún periodo. Sin embargo, es importante considerar que las empresas no son inversionistas pasivos, por lo que sería bueno buscar alternativas de minimización de costos, reasignar recursos, vender activos, invertir después, esperar y ver el comportamiento del mercado para en el futuro generar proyectos rentables y obtener ganancias significativas.</a:t>
            </a:r>
          </a:p>
        </p:txBody>
      </p:sp>
      <p:sp>
        <p:nvSpPr>
          <p:cNvPr id="11" name="10 CuadroTexto"/>
          <p:cNvSpPr txBox="1"/>
          <p:nvPr/>
        </p:nvSpPr>
        <p:spPr>
          <a:xfrm>
            <a:off x="428625" y="1785938"/>
            <a:ext cx="8143875" cy="1570037"/>
          </a:xfrm>
          <a:prstGeom prst="rect">
            <a:avLst/>
          </a:prstGeom>
          <a:noFill/>
        </p:spPr>
        <p:txBody>
          <a:bodyPr>
            <a:spAutoFit/>
          </a:bodyPr>
          <a:lstStyle/>
          <a:p>
            <a:pPr>
              <a:defRPr/>
            </a:pPr>
            <a:r>
              <a:rPr lang="es-ES" sz="2400" b="1" dirty="0">
                <a:solidFill>
                  <a:srgbClr val="CC6600"/>
                </a:solidFill>
                <a:effectLst>
                  <a:outerShdw blurRad="38100" dist="38100" dir="2700000" algn="tl">
                    <a:srgbClr val="000000"/>
                  </a:outerShdw>
                </a:effectLst>
                <a:latin typeface="+mn-lt"/>
              </a:rPr>
              <a:t>Conclusiones:</a:t>
            </a:r>
          </a:p>
          <a:p>
            <a:pPr algn="just">
              <a:defRPr/>
            </a:pPr>
            <a:r>
              <a:rPr lang="es-ES" dirty="0">
                <a:effectLst>
                  <a:outerShdw blurRad="38100" dist="38100" dir="2700000" algn="tl">
                    <a:srgbClr val="000000"/>
                  </a:outerShdw>
                </a:effectLst>
                <a:latin typeface="+mn-lt"/>
              </a:rPr>
              <a:t>Este proyecto no es rentable ya que se obtuvo un VAN negativo de $-1,822.13  una TIR del 40%, contra una TMAR del 42%, por lo que no es considerado económicamente factible. Este proyecto es 50% riesgoso y 50% rentable, ya que a partir del 50% el VAN es positivo de acuerdo al reporte de la simulación.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9"/>
          <p:cNvSpPr txBox="1">
            <a:spLocks noChangeArrowheads="1"/>
          </p:cNvSpPr>
          <p:nvPr/>
        </p:nvSpPr>
        <p:spPr bwMode="auto">
          <a:xfrm>
            <a:off x="1857375" y="714375"/>
            <a:ext cx="5318125" cy="1860550"/>
          </a:xfrm>
          <a:prstGeom prst="rect">
            <a:avLst/>
          </a:prstGeom>
          <a:noFill/>
          <a:ln w="9525">
            <a:noFill/>
            <a:miter lim="800000"/>
            <a:headEnd/>
            <a:tailEnd/>
          </a:ln>
          <a:effectLst/>
        </p:spPr>
        <p:txBody>
          <a:bodyPr anchor="ctr" anchorCtr="1"/>
          <a:lstStyle/>
          <a:p>
            <a:pPr algn="ctr">
              <a:defRPr/>
            </a:pPr>
            <a:r>
              <a:rPr lang="es-ES" sz="6000" kern="0" dirty="0">
                <a:solidFill>
                  <a:srgbClr val="66FF99"/>
                </a:solidFill>
                <a:effectLst>
                  <a:outerShdw blurRad="38100" dist="38100" dir="2700000" algn="tl">
                    <a:srgbClr val="000000"/>
                  </a:outerShdw>
                </a:effectLst>
                <a:latin typeface="+mj-lt"/>
                <a:ea typeface="+mj-ea"/>
                <a:cs typeface="+mj-cs"/>
              </a:rPr>
              <a:t>¡ Gracias ! </a:t>
            </a:r>
          </a:p>
        </p:txBody>
      </p:sp>
      <p:pic>
        <p:nvPicPr>
          <p:cNvPr id="52226" name="Picture 2"/>
          <p:cNvPicPr>
            <a:picLocks noChangeAspect="1" noChangeArrowheads="1"/>
          </p:cNvPicPr>
          <p:nvPr/>
        </p:nvPicPr>
        <p:blipFill>
          <a:blip r:embed="rId3"/>
          <a:srcRect/>
          <a:stretch>
            <a:fillRect/>
          </a:stretch>
        </p:blipFill>
        <p:spPr bwMode="auto">
          <a:xfrm>
            <a:off x="7858148" y="5500702"/>
            <a:ext cx="1000132" cy="1000132"/>
          </a:xfrm>
          <a:prstGeom prst="rect">
            <a:avLst/>
          </a:prstGeom>
          <a:noFill/>
          <a:ln w="9525">
            <a:noFill/>
            <a:miter lim="800000"/>
            <a:headEnd/>
            <a:tailEnd/>
          </a:ln>
          <a:effectLst/>
          <a:scene3d>
            <a:camera prst="orthographicFront"/>
            <a:lightRig rig="threePt" dir="t"/>
          </a:scene3d>
          <a:sp3d>
            <a:bevelB w="165100" prst="coolSlant"/>
          </a:sp3d>
        </p:spPr>
      </p:pic>
      <p:pic>
        <p:nvPicPr>
          <p:cNvPr id="26628" name="Picture 3"/>
          <p:cNvPicPr>
            <a:picLocks noChangeAspect="1" noChangeArrowheads="1"/>
          </p:cNvPicPr>
          <p:nvPr/>
        </p:nvPicPr>
        <p:blipFill>
          <a:blip r:embed="rId4"/>
          <a:srcRect/>
          <a:stretch>
            <a:fillRect/>
          </a:stretch>
        </p:blipFill>
        <p:spPr bwMode="auto">
          <a:xfrm>
            <a:off x="3571875" y="2355850"/>
            <a:ext cx="1928813" cy="31448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625" y="428625"/>
            <a:ext cx="6400800" cy="1139825"/>
          </a:xfrm>
        </p:spPr>
        <p:txBody>
          <a:bodyPr/>
          <a:lstStyle/>
          <a:p>
            <a:pPr eaLnBrk="1" hangingPunct="1">
              <a:defRPr/>
            </a:pPr>
            <a:r>
              <a:rPr lang="es-ES" sz="3600" dirty="0" smtClean="0">
                <a:solidFill>
                  <a:srgbClr val="66FF99"/>
                </a:solidFill>
              </a:rPr>
              <a:t>Descripción del Problema</a:t>
            </a:r>
          </a:p>
        </p:txBody>
      </p:sp>
      <p:sp>
        <p:nvSpPr>
          <p:cNvPr id="3" name="2 Marcador de contenido"/>
          <p:cNvSpPr>
            <a:spLocks noGrp="1"/>
          </p:cNvSpPr>
          <p:nvPr>
            <p:ph idx="1"/>
          </p:nvPr>
        </p:nvSpPr>
        <p:spPr>
          <a:xfrm>
            <a:off x="500063" y="2571750"/>
            <a:ext cx="8229600" cy="3214688"/>
          </a:xfrm>
        </p:spPr>
        <p:txBody>
          <a:bodyPr/>
          <a:lstStyle/>
          <a:p>
            <a:pPr algn="just" eaLnBrk="1" hangingPunct="1">
              <a:defRPr/>
            </a:pPr>
            <a:r>
              <a:rPr lang="es-ES" sz="2000" dirty="0" smtClean="0"/>
              <a:t>El SMIS es la cuarta causa principal de muerte en niños de 1 mes a 1 año de vida.</a:t>
            </a:r>
          </a:p>
          <a:p>
            <a:pPr algn="just" eaLnBrk="1" hangingPunct="1">
              <a:buFont typeface="Wingdings" pitchFamily="2" charset="2"/>
              <a:buNone/>
              <a:defRPr/>
            </a:pPr>
            <a:endParaRPr lang="es-ES" sz="2000" dirty="0" smtClean="0"/>
          </a:p>
          <a:p>
            <a:pPr algn="just" eaLnBrk="1" hangingPunct="1">
              <a:defRPr/>
            </a:pPr>
            <a:r>
              <a:rPr lang="es-ES" sz="2000" dirty="0" smtClean="0"/>
              <a:t>Es una de las enfermedades más desconocidas de nuestros días. </a:t>
            </a:r>
          </a:p>
          <a:p>
            <a:pPr algn="just" eaLnBrk="1" hangingPunct="1">
              <a:buFont typeface="Wingdings" pitchFamily="2" charset="2"/>
              <a:buNone/>
              <a:defRPr/>
            </a:pPr>
            <a:endParaRPr lang="es-ES" sz="2000" dirty="0" smtClean="0"/>
          </a:p>
          <a:p>
            <a:pPr algn="just" eaLnBrk="1" hangingPunct="1">
              <a:defRPr/>
            </a:pPr>
            <a:r>
              <a:rPr lang="es-ES" sz="2000" dirty="0" smtClean="0"/>
              <a:t>Embarazos múltiples o bebés prematuros.</a:t>
            </a:r>
          </a:p>
          <a:p>
            <a:pPr algn="just" eaLnBrk="1" hangingPunct="1">
              <a:buFont typeface="Wingdings" pitchFamily="2" charset="2"/>
              <a:buNone/>
              <a:defRPr/>
            </a:pPr>
            <a:endParaRPr lang="es-ES" sz="2000" dirty="0" smtClean="0"/>
          </a:p>
          <a:p>
            <a:pPr algn="just" eaLnBrk="1" hangingPunct="1">
              <a:defRPr/>
            </a:pPr>
            <a:r>
              <a:rPr lang="es-ES" sz="2000" dirty="0" smtClean="0"/>
              <a:t>Madre abusó de sustancias durante el embarazo.</a:t>
            </a:r>
          </a:p>
          <a:p>
            <a:pPr eaLnBrk="1" hangingPunct="1">
              <a:defRPr/>
            </a:pPr>
            <a:endParaRPr lang="es-ES" sz="2000" dirty="0" smtClean="0"/>
          </a:p>
          <a:p>
            <a:pPr eaLnBrk="1" hangingPunct="1">
              <a:defRPr/>
            </a:pPr>
            <a:endParaRPr lang="es-ES" sz="2000" dirty="0" smtClean="0"/>
          </a:p>
        </p:txBody>
      </p:sp>
      <p:cxnSp>
        <p:nvCxnSpPr>
          <p:cNvPr id="5" name="4 Conector recto"/>
          <p:cNvCxnSpPr/>
          <p:nvPr/>
        </p:nvCxnSpPr>
        <p:spPr>
          <a:xfrm rot="10800000" flipV="1">
            <a:off x="571500" y="1857375"/>
            <a:ext cx="80645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6" name="Picture 5" descr="angelcare"/>
          <p:cNvPicPr>
            <a:picLocks noChangeAspect="1" noChangeArrowheads="1"/>
          </p:cNvPicPr>
          <p:nvPr/>
        </p:nvPicPr>
        <p:blipFill>
          <a:blip r:embed="rId2"/>
          <a:srcRect/>
          <a:stretch>
            <a:fillRect/>
          </a:stretch>
        </p:blipFill>
        <p:spPr bwMode="auto">
          <a:xfrm>
            <a:off x="7358063" y="214313"/>
            <a:ext cx="1368425" cy="1320800"/>
          </a:xfrm>
          <a:prstGeom prst="rect">
            <a:avLst/>
          </a:prstGeom>
          <a:noFill/>
          <a:effectLst>
            <a:outerShdw dist="35921" dir="2700000" algn="ctr" rotWithShape="0">
              <a:srgbClr val="66FF99">
                <a:alpha val="50000"/>
              </a:srgbClr>
            </a:outerShdw>
          </a:effec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625" y="428625"/>
            <a:ext cx="6400800" cy="1139825"/>
          </a:xfrm>
        </p:spPr>
        <p:txBody>
          <a:bodyPr/>
          <a:lstStyle/>
          <a:p>
            <a:pPr eaLnBrk="1" hangingPunct="1">
              <a:defRPr/>
            </a:pPr>
            <a:r>
              <a:rPr lang="es-ES" sz="3600" dirty="0" smtClean="0">
                <a:solidFill>
                  <a:srgbClr val="66FF99"/>
                </a:solidFill>
              </a:rPr>
              <a:t>Justificación</a:t>
            </a:r>
          </a:p>
        </p:txBody>
      </p:sp>
      <p:sp>
        <p:nvSpPr>
          <p:cNvPr id="3" name="2 Marcador de contenido"/>
          <p:cNvSpPr>
            <a:spLocks noGrp="1"/>
          </p:cNvSpPr>
          <p:nvPr>
            <p:ph idx="1"/>
          </p:nvPr>
        </p:nvSpPr>
        <p:spPr>
          <a:xfrm>
            <a:off x="428625" y="2357438"/>
            <a:ext cx="8229600" cy="3000375"/>
          </a:xfrm>
        </p:spPr>
        <p:txBody>
          <a:bodyPr/>
          <a:lstStyle/>
          <a:p>
            <a:pPr eaLnBrk="1" hangingPunct="1">
              <a:buFont typeface="Wingdings" pitchFamily="2" charset="2"/>
              <a:buNone/>
              <a:defRPr/>
            </a:pPr>
            <a:endParaRPr lang="es-ES" sz="2000" dirty="0" smtClean="0"/>
          </a:p>
          <a:p>
            <a:pPr algn="just" eaLnBrk="1" hangingPunct="1">
              <a:buFont typeface="Wingdings" pitchFamily="2" charset="2"/>
              <a:buChar char="ü"/>
              <a:defRPr/>
            </a:pPr>
            <a:r>
              <a:rPr lang="es-EC" sz="2000" dirty="0" smtClean="0"/>
              <a:t>En el mercado nacional n</a:t>
            </a:r>
            <a:r>
              <a:rPr lang="es-ES" sz="2000" dirty="0" smtClean="0"/>
              <a:t>o existe un producto  con las características necesarias para prevenir el SMIS.</a:t>
            </a:r>
          </a:p>
          <a:p>
            <a:pPr algn="just" eaLnBrk="1" hangingPunct="1">
              <a:buFont typeface="Wingdings" pitchFamily="2" charset="2"/>
              <a:buNone/>
              <a:defRPr/>
            </a:pPr>
            <a:endParaRPr lang="es-ES" sz="2000" dirty="0" smtClean="0"/>
          </a:p>
          <a:p>
            <a:pPr algn="just" eaLnBrk="1" hangingPunct="1">
              <a:buFont typeface="Wingdings" pitchFamily="2" charset="2"/>
              <a:buChar char="ü"/>
              <a:defRPr/>
            </a:pPr>
            <a:r>
              <a:rPr lang="es-ES" sz="2000" dirty="0" smtClean="0"/>
              <a:t>Por esta razón es importante dar a conocer a las madres de familia la importancia que tiene la vida del bebé durante su primer año de nacido. </a:t>
            </a:r>
          </a:p>
          <a:p>
            <a:pPr algn="just" eaLnBrk="1" hangingPunct="1">
              <a:buFont typeface="Wingdings" pitchFamily="2" charset="2"/>
              <a:buChar char="ü"/>
              <a:defRPr/>
            </a:pPr>
            <a:endParaRPr lang="es-ES" sz="2000" dirty="0" smtClean="0"/>
          </a:p>
          <a:p>
            <a:pPr algn="just" eaLnBrk="1" hangingPunct="1">
              <a:buFont typeface="Wingdings" pitchFamily="2" charset="2"/>
              <a:buChar char="ü"/>
              <a:defRPr/>
            </a:pPr>
            <a:endParaRPr lang="es-ES" sz="2000" dirty="0" smtClean="0"/>
          </a:p>
          <a:p>
            <a:pPr algn="just" eaLnBrk="1" hangingPunct="1">
              <a:buFont typeface="Wingdings" pitchFamily="2" charset="2"/>
              <a:buChar char="ü"/>
              <a:defRPr/>
            </a:pPr>
            <a:endParaRPr lang="es-ES" sz="2000" dirty="0" smtClean="0"/>
          </a:p>
          <a:p>
            <a:pPr algn="just" eaLnBrk="1" hangingPunct="1">
              <a:buFont typeface="Wingdings" pitchFamily="2" charset="2"/>
              <a:buNone/>
              <a:defRPr/>
            </a:pPr>
            <a:endParaRPr lang="es-ES" sz="2000" dirty="0" smtClean="0"/>
          </a:p>
        </p:txBody>
      </p:sp>
      <p:cxnSp>
        <p:nvCxnSpPr>
          <p:cNvPr id="5" name="4 Conector recto"/>
          <p:cNvCxnSpPr/>
          <p:nvPr/>
        </p:nvCxnSpPr>
        <p:spPr>
          <a:xfrm rot="10800000" flipV="1">
            <a:off x="571500" y="1857375"/>
            <a:ext cx="80645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6" name="Picture 5" descr="angelcare"/>
          <p:cNvPicPr>
            <a:picLocks noChangeAspect="1" noChangeArrowheads="1"/>
          </p:cNvPicPr>
          <p:nvPr/>
        </p:nvPicPr>
        <p:blipFill>
          <a:blip r:embed="rId2"/>
          <a:srcRect/>
          <a:stretch>
            <a:fillRect/>
          </a:stretch>
        </p:blipFill>
        <p:spPr bwMode="auto">
          <a:xfrm>
            <a:off x="7358063" y="214313"/>
            <a:ext cx="1368425" cy="1320800"/>
          </a:xfrm>
          <a:prstGeom prst="rect">
            <a:avLst/>
          </a:prstGeom>
          <a:noFill/>
          <a:effectLst>
            <a:outerShdw dist="35921" dir="2700000" algn="ctr" rotWithShape="0">
              <a:srgbClr val="66FF99">
                <a:alpha val="50000"/>
              </a:srgbClr>
            </a:outerShdw>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28625" y="428625"/>
            <a:ext cx="6400800" cy="1139825"/>
          </a:xfrm>
        </p:spPr>
        <p:txBody>
          <a:bodyPr/>
          <a:lstStyle/>
          <a:p>
            <a:pPr eaLnBrk="1" hangingPunct="1">
              <a:defRPr/>
            </a:pPr>
            <a:r>
              <a:rPr lang="es-ES" sz="3600" dirty="0" smtClean="0">
                <a:solidFill>
                  <a:srgbClr val="66FF99"/>
                </a:solidFill>
              </a:rPr>
              <a:t>Metodología</a:t>
            </a:r>
          </a:p>
        </p:txBody>
      </p:sp>
      <p:cxnSp>
        <p:nvCxnSpPr>
          <p:cNvPr id="5" name="4 Conector recto"/>
          <p:cNvCxnSpPr/>
          <p:nvPr/>
        </p:nvCxnSpPr>
        <p:spPr>
          <a:xfrm rot="10800000" flipV="1">
            <a:off x="571500" y="1428750"/>
            <a:ext cx="80645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6" name="Picture 5" descr="angelcare"/>
          <p:cNvPicPr>
            <a:picLocks noChangeAspect="1" noChangeArrowheads="1"/>
          </p:cNvPicPr>
          <p:nvPr/>
        </p:nvPicPr>
        <p:blipFill>
          <a:blip r:embed="rId2"/>
          <a:srcRect/>
          <a:stretch>
            <a:fillRect/>
          </a:stretch>
        </p:blipFill>
        <p:spPr bwMode="auto">
          <a:xfrm>
            <a:off x="7429500" y="214313"/>
            <a:ext cx="1154113" cy="1114425"/>
          </a:xfrm>
          <a:prstGeom prst="rect">
            <a:avLst/>
          </a:prstGeom>
          <a:noFill/>
          <a:effectLst>
            <a:outerShdw dist="35921" dir="2700000" algn="ctr" rotWithShape="0">
              <a:srgbClr val="66FF99">
                <a:alpha val="50000"/>
              </a:srgbClr>
            </a:outerShdw>
          </a:effectLst>
        </p:spPr>
      </p:pic>
      <p:sp>
        <p:nvSpPr>
          <p:cNvPr id="7" name="6 CuadroTexto"/>
          <p:cNvSpPr txBox="1"/>
          <p:nvPr/>
        </p:nvSpPr>
        <p:spPr>
          <a:xfrm>
            <a:off x="500063" y="1500188"/>
            <a:ext cx="8286750" cy="1016000"/>
          </a:xfrm>
          <a:prstGeom prst="rect">
            <a:avLst/>
          </a:prstGeom>
          <a:noFill/>
        </p:spPr>
        <p:txBody>
          <a:bodyPr>
            <a:spAutoFit/>
          </a:bodyPr>
          <a:lstStyle/>
          <a:p>
            <a:pPr>
              <a:defRPr/>
            </a:pPr>
            <a:r>
              <a:rPr lang="es-ES" sz="2000" dirty="0">
                <a:effectLst>
                  <a:outerShdw blurRad="38100" dist="38100" dir="2700000" algn="tl">
                    <a:srgbClr val="000000"/>
                  </a:outerShdw>
                </a:effectLst>
                <a:latin typeface="+mn-lt"/>
              </a:rPr>
              <a:t>La metodología a utilizar en este proyecto de inversión es la siguiente:</a:t>
            </a:r>
          </a:p>
          <a:p>
            <a:pPr>
              <a:defRPr/>
            </a:pPr>
            <a:endParaRPr lang="es-ES" sz="2000" dirty="0">
              <a:effectLst>
                <a:outerShdw blurRad="38100" dist="38100" dir="2700000" algn="tl">
                  <a:srgbClr val="000000"/>
                </a:outerShdw>
              </a:effectLst>
              <a:latin typeface="+mn-lt"/>
            </a:endParaRPr>
          </a:p>
          <a:p>
            <a:pPr>
              <a:defRPr/>
            </a:pPr>
            <a:r>
              <a:rPr lang="es-ES" sz="2000" dirty="0">
                <a:effectLst>
                  <a:outerShdw blurRad="38100" dist="38100" dir="2700000" algn="tl">
                    <a:srgbClr val="000000"/>
                  </a:outerShdw>
                </a:effectLst>
                <a:latin typeface="+mn-lt"/>
              </a:rPr>
              <a:t> </a:t>
            </a:r>
          </a:p>
        </p:txBody>
      </p:sp>
      <p:graphicFrame>
        <p:nvGraphicFramePr>
          <p:cNvPr id="8" name="7 Diagrama"/>
          <p:cNvGraphicFramePr/>
          <p:nvPr/>
        </p:nvGraphicFramePr>
        <p:xfrm>
          <a:off x="285720" y="2000240"/>
          <a:ext cx="8643966" cy="45005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199" name="Rectangle 7"/>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endParaRPr lang="es-ES"/>
          </a:p>
        </p:txBody>
      </p:sp>
      <p:pic>
        <p:nvPicPr>
          <p:cNvPr id="7174" name="Picture 6"/>
          <p:cNvPicPr>
            <a:picLocks noChangeAspect="1" noChangeArrowheads="1"/>
          </p:cNvPicPr>
          <p:nvPr/>
        </p:nvPicPr>
        <p:blipFill>
          <a:blip r:embed="rId7">
            <a:clrChange>
              <a:clrFrom>
                <a:srgbClr val="FFFFFF"/>
              </a:clrFrom>
              <a:clrTo>
                <a:srgbClr val="FFFFFF">
                  <a:alpha val="0"/>
                </a:srgbClr>
              </a:clrTo>
            </a:clrChange>
          </a:blip>
          <a:srcRect/>
          <a:stretch>
            <a:fillRect/>
          </a:stretch>
        </p:blipFill>
        <p:spPr bwMode="auto">
          <a:xfrm>
            <a:off x="3571875" y="3929063"/>
            <a:ext cx="2395538" cy="500062"/>
          </a:xfrm>
          <a:prstGeom prst="rect">
            <a:avLst/>
          </a:prstGeom>
        </p:spPr>
        <p:style>
          <a:lnRef idx="2">
            <a:schemeClr val="accent1"/>
          </a:lnRef>
          <a:fillRef idx="1">
            <a:schemeClr val="lt1"/>
          </a:fillRef>
          <a:effectRef idx="0">
            <a:schemeClr val="accent1"/>
          </a:effectRef>
          <a:fontRef idx="minor">
            <a:schemeClr val="dk1"/>
          </a:fontRef>
        </p:style>
      </p:pic>
      <p:sp>
        <p:nvSpPr>
          <p:cNvPr id="8201" name="Rectangle 9"/>
          <p:cNvSpPr>
            <a:spLocks noChangeArrowheads="1"/>
          </p:cNvSpPr>
          <p:nvPr/>
        </p:nvSpPr>
        <p:spPr bwMode="auto">
          <a:xfrm>
            <a:off x="0" y="0"/>
            <a:ext cx="9144000" cy="457200"/>
          </a:xfrm>
          <a:prstGeom prst="rect">
            <a:avLst/>
          </a:prstGeom>
          <a:noFill/>
          <a:ln w="9525">
            <a:noFill/>
            <a:miter lim="800000"/>
            <a:headEnd/>
            <a:tailEnd/>
          </a:ln>
        </p:spPr>
        <p:txBody>
          <a:bodyPr wrap="none" anchor="ctr">
            <a:spAutoFit/>
          </a:bodyPr>
          <a:lstStyle/>
          <a:p>
            <a:endParaRPr lang="es-ES"/>
          </a:p>
        </p:txBody>
      </p:sp>
      <p:sp>
        <p:nvSpPr>
          <p:cNvPr id="8202" name="Rectangle 10"/>
          <p:cNvSpPr>
            <a:spLocks noChangeArrowheads="1"/>
          </p:cNvSpPr>
          <p:nvPr/>
        </p:nvSpPr>
        <p:spPr bwMode="auto">
          <a:xfrm>
            <a:off x="0" y="638175"/>
            <a:ext cx="9144000" cy="0"/>
          </a:xfrm>
          <a:prstGeom prst="rect">
            <a:avLst/>
          </a:prstGeom>
          <a:noFill/>
          <a:ln w="9525">
            <a:noFill/>
            <a:miter lim="800000"/>
            <a:headEnd/>
            <a:tailEnd/>
          </a:ln>
        </p:spPr>
        <p:txBody>
          <a:bodyPr wrap="none" anchor="ctr">
            <a:spAutoFit/>
          </a:bodyPr>
          <a:lstStyle/>
          <a:p>
            <a:pPr eaLnBrk="0" hangingPunct="0"/>
            <a:endParaRPr lang="es-ES"/>
          </a:p>
        </p:txBody>
      </p:sp>
      <p:pic>
        <p:nvPicPr>
          <p:cNvPr id="7176" name="Picture 8"/>
          <p:cNvPicPr>
            <a:picLocks noChangeAspect="1" noChangeArrowheads="1"/>
          </p:cNvPicPr>
          <p:nvPr/>
        </p:nvPicPr>
        <p:blipFill>
          <a:blip r:embed="rId8">
            <a:clrChange>
              <a:clrFrom>
                <a:srgbClr val="FFFFFF"/>
              </a:clrFrom>
              <a:clrTo>
                <a:srgbClr val="FFFFFF">
                  <a:alpha val="0"/>
                </a:srgbClr>
              </a:clrTo>
            </a:clrChange>
          </a:blip>
          <a:srcRect/>
          <a:stretch>
            <a:fillRect/>
          </a:stretch>
        </p:blipFill>
        <p:spPr bwMode="auto">
          <a:xfrm>
            <a:off x="4071938" y="4500563"/>
            <a:ext cx="1000125" cy="246062"/>
          </a:xfrm>
          <a:prstGeom prst="rect">
            <a:avLst/>
          </a:prstGeom>
        </p:spPr>
        <p:style>
          <a:lnRef idx="2">
            <a:schemeClr val="accent1"/>
          </a:lnRef>
          <a:fillRef idx="1">
            <a:schemeClr val="lt1"/>
          </a:fillRef>
          <a:effectRef idx="0">
            <a:schemeClr val="accent1"/>
          </a:effectRef>
          <a:fontRef idx="minor">
            <a:schemeClr val="dk1"/>
          </a:fontRef>
        </p:style>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277813"/>
            <a:ext cx="6346825" cy="1139825"/>
          </a:xfrm>
        </p:spPr>
        <p:txBody>
          <a:bodyPr/>
          <a:lstStyle/>
          <a:p>
            <a:pPr eaLnBrk="1" hangingPunct="1">
              <a:defRPr/>
            </a:pPr>
            <a:r>
              <a:rPr lang="es-ES" sz="3600" dirty="0" smtClean="0">
                <a:solidFill>
                  <a:srgbClr val="66FF99"/>
                </a:solidFill>
              </a:rPr>
              <a:t>Objetivo General y Objetivos Específicos</a:t>
            </a:r>
          </a:p>
        </p:txBody>
      </p:sp>
      <p:sp>
        <p:nvSpPr>
          <p:cNvPr id="14339" name="Rectangle 3"/>
          <p:cNvSpPr>
            <a:spLocks noGrp="1" noChangeArrowheads="1"/>
          </p:cNvSpPr>
          <p:nvPr>
            <p:ph type="body" idx="1"/>
          </p:nvPr>
        </p:nvSpPr>
        <p:spPr>
          <a:xfrm>
            <a:off x="500063" y="2143125"/>
            <a:ext cx="8229600" cy="4143375"/>
          </a:xfrm>
        </p:spPr>
        <p:txBody>
          <a:bodyPr/>
          <a:lstStyle/>
          <a:p>
            <a:pPr marL="0" indent="0" eaLnBrk="1" hangingPunct="1">
              <a:lnSpc>
                <a:spcPct val="80000"/>
              </a:lnSpc>
              <a:buFont typeface="Wingdings" pitchFamily="2" charset="2"/>
              <a:buNone/>
              <a:defRPr/>
            </a:pPr>
            <a:r>
              <a:rPr lang="es-ES" sz="2800" b="1" dirty="0" smtClean="0">
                <a:solidFill>
                  <a:srgbClr val="CC6600"/>
                </a:solidFill>
              </a:rPr>
              <a:t>Objetivo General:</a:t>
            </a:r>
          </a:p>
          <a:p>
            <a:pPr eaLnBrk="1" hangingPunct="1">
              <a:buFont typeface="Wingdings" pitchFamily="2" charset="2"/>
              <a:buChar char="ü"/>
              <a:defRPr/>
            </a:pPr>
            <a:r>
              <a:rPr lang="es-EC" sz="2000" dirty="0" smtClean="0"/>
              <a:t>Disminuir el porcentaje de bebés muertos por causa del Síndrome de Muerte Súbita Infantil (SMIS).</a:t>
            </a:r>
          </a:p>
          <a:p>
            <a:pPr eaLnBrk="1" hangingPunct="1">
              <a:buFont typeface="Wingdings" pitchFamily="2" charset="2"/>
              <a:buChar char="ü"/>
              <a:defRPr/>
            </a:pPr>
            <a:endParaRPr lang="es-ES" sz="2000" dirty="0" smtClean="0"/>
          </a:p>
          <a:p>
            <a:pPr marL="0" indent="0" eaLnBrk="1" hangingPunct="1">
              <a:lnSpc>
                <a:spcPct val="80000"/>
              </a:lnSpc>
              <a:buFont typeface="Wingdings" pitchFamily="2" charset="2"/>
              <a:buNone/>
              <a:defRPr/>
            </a:pPr>
            <a:r>
              <a:rPr lang="es-ES" sz="2800" b="1" dirty="0" smtClean="0">
                <a:solidFill>
                  <a:srgbClr val="CC6600"/>
                </a:solidFill>
              </a:rPr>
              <a:t>Objetivos Específicos:</a:t>
            </a:r>
          </a:p>
          <a:p>
            <a:pPr eaLnBrk="1" hangingPunct="1">
              <a:buFont typeface="Wingdings" pitchFamily="2" charset="2"/>
              <a:buChar char="ü"/>
              <a:defRPr/>
            </a:pPr>
            <a:r>
              <a:rPr lang="es-EC" sz="2000" dirty="0" smtClean="0"/>
              <a:t>Explicar en qué consiste el Síndrome de Muerte Súbita Infantil.</a:t>
            </a:r>
          </a:p>
          <a:p>
            <a:pPr eaLnBrk="1" hangingPunct="1">
              <a:buFont typeface="Wingdings" pitchFamily="2" charset="2"/>
              <a:buChar char="ü"/>
              <a:defRPr/>
            </a:pPr>
            <a:r>
              <a:rPr lang="es-EC" sz="2000" dirty="0" smtClean="0"/>
              <a:t>Escoger la ubicación estratégica del proyecto.</a:t>
            </a:r>
          </a:p>
          <a:p>
            <a:pPr eaLnBrk="1" hangingPunct="1">
              <a:buFont typeface="Wingdings" pitchFamily="2" charset="2"/>
              <a:buChar char="ü"/>
              <a:defRPr/>
            </a:pPr>
            <a:r>
              <a:rPr lang="es-EC" sz="2000" dirty="0" smtClean="0"/>
              <a:t>Hacer el estudio de mercado de nuestro producto.</a:t>
            </a:r>
          </a:p>
          <a:p>
            <a:pPr eaLnBrk="1" hangingPunct="1">
              <a:buFont typeface="Wingdings" pitchFamily="2" charset="2"/>
              <a:buChar char="ü"/>
              <a:defRPr/>
            </a:pPr>
            <a:r>
              <a:rPr lang="es-EC" sz="2000" dirty="0" smtClean="0"/>
              <a:t>Determinar la factibilidad financiera y social de sacar al mercado local este producto.</a:t>
            </a:r>
            <a:endParaRPr lang="es-ES" sz="2000" dirty="0" smtClean="0"/>
          </a:p>
          <a:p>
            <a:pPr eaLnBrk="1" hangingPunct="1">
              <a:buFont typeface="Wingdings" pitchFamily="2" charset="2"/>
              <a:buChar char="ü"/>
              <a:defRPr/>
            </a:pPr>
            <a:endParaRPr lang="es-ES" sz="2000" dirty="0" smtClean="0"/>
          </a:p>
          <a:p>
            <a:pPr eaLnBrk="1" hangingPunct="1">
              <a:buFont typeface="Wingdings" pitchFamily="2" charset="2"/>
              <a:buChar char="ü"/>
              <a:defRPr/>
            </a:pPr>
            <a:endParaRPr lang="es-EC" sz="2000" dirty="0" smtClean="0"/>
          </a:p>
          <a:p>
            <a:pPr eaLnBrk="1" hangingPunct="1">
              <a:buFont typeface="Wingdings" pitchFamily="2" charset="2"/>
              <a:buChar char="ü"/>
              <a:defRPr/>
            </a:pPr>
            <a:endParaRPr lang="es-ES" sz="2000" dirty="0" smtClean="0"/>
          </a:p>
          <a:p>
            <a:pPr eaLnBrk="1" hangingPunct="1">
              <a:buFont typeface="Wingdings" pitchFamily="2" charset="2"/>
              <a:buChar char="ü"/>
              <a:defRPr/>
            </a:pPr>
            <a:endParaRPr lang="es-ES" dirty="0" smtClean="0"/>
          </a:p>
        </p:txBody>
      </p:sp>
      <p:cxnSp>
        <p:nvCxnSpPr>
          <p:cNvPr id="4" name="3 Conector recto"/>
          <p:cNvCxnSpPr/>
          <p:nvPr/>
        </p:nvCxnSpPr>
        <p:spPr>
          <a:xfrm rot="10800000" flipV="1">
            <a:off x="611188" y="1773238"/>
            <a:ext cx="80645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14341" name="Picture 5" descr="angelcare"/>
          <p:cNvPicPr>
            <a:picLocks noChangeAspect="1" noChangeArrowheads="1"/>
          </p:cNvPicPr>
          <p:nvPr/>
        </p:nvPicPr>
        <p:blipFill>
          <a:blip r:embed="rId2"/>
          <a:srcRect/>
          <a:stretch>
            <a:fillRect/>
          </a:stretch>
        </p:blipFill>
        <p:spPr bwMode="auto">
          <a:xfrm>
            <a:off x="7164388" y="333375"/>
            <a:ext cx="1368425" cy="1320800"/>
          </a:xfrm>
          <a:prstGeom prst="rect">
            <a:avLst/>
          </a:prstGeom>
          <a:noFill/>
          <a:effectLst>
            <a:outerShdw dist="35921" dir="2700000" algn="ctr" rotWithShape="0">
              <a:srgbClr val="66FF99">
                <a:alpha val="50000"/>
              </a:srgbClr>
            </a:outerShd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angelcare"/>
          <p:cNvPicPr>
            <a:picLocks noChangeAspect="1" noChangeArrowheads="1"/>
          </p:cNvPicPr>
          <p:nvPr/>
        </p:nvPicPr>
        <p:blipFill>
          <a:blip r:embed="rId2"/>
          <a:srcRect/>
          <a:stretch>
            <a:fillRect/>
          </a:stretch>
        </p:blipFill>
        <p:spPr bwMode="auto">
          <a:xfrm>
            <a:off x="7429500" y="214313"/>
            <a:ext cx="1368425" cy="1320800"/>
          </a:xfrm>
          <a:prstGeom prst="rect">
            <a:avLst/>
          </a:prstGeom>
          <a:noFill/>
          <a:effectLst>
            <a:outerShdw dist="35921" dir="2700000" algn="ctr" rotWithShape="0">
              <a:srgbClr val="66FF99">
                <a:alpha val="50000"/>
              </a:srgbClr>
            </a:outerShdw>
          </a:effectLst>
        </p:spPr>
      </p:pic>
      <p:cxnSp>
        <p:nvCxnSpPr>
          <p:cNvPr id="5" name="4 Conector recto"/>
          <p:cNvCxnSpPr/>
          <p:nvPr/>
        </p:nvCxnSpPr>
        <p:spPr>
          <a:xfrm rot="10800000" flipV="1">
            <a:off x="642938" y="1714500"/>
            <a:ext cx="80645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6" name="Rectangle 2"/>
          <p:cNvSpPr>
            <a:spLocks noGrp="1" noChangeArrowheads="1"/>
          </p:cNvSpPr>
          <p:nvPr>
            <p:ph type="title"/>
          </p:nvPr>
        </p:nvSpPr>
        <p:spPr>
          <a:xfrm>
            <a:off x="457200" y="277813"/>
            <a:ext cx="6346825" cy="1139825"/>
          </a:xfrm>
        </p:spPr>
        <p:txBody>
          <a:bodyPr/>
          <a:lstStyle/>
          <a:p>
            <a:pPr eaLnBrk="1" hangingPunct="1">
              <a:defRPr/>
            </a:pPr>
            <a:r>
              <a:rPr lang="es-ES" sz="2800" dirty="0" smtClean="0">
                <a:solidFill>
                  <a:srgbClr val="66FF99"/>
                </a:solidFill>
              </a:rPr>
              <a:t>Proceso de Importación del intercomunicador Angelcare AC301</a:t>
            </a:r>
          </a:p>
        </p:txBody>
      </p:sp>
      <p:graphicFrame>
        <p:nvGraphicFramePr>
          <p:cNvPr id="7" name="6 Diagrama"/>
          <p:cNvGraphicFramePr/>
          <p:nvPr/>
        </p:nvGraphicFramePr>
        <p:xfrm>
          <a:off x="571472" y="1857364"/>
          <a:ext cx="8143932" cy="242889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7 Diagrama"/>
          <p:cNvGraphicFramePr/>
          <p:nvPr/>
        </p:nvGraphicFramePr>
        <p:xfrm>
          <a:off x="2071670" y="4572008"/>
          <a:ext cx="5524496" cy="192086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angelcare"/>
          <p:cNvPicPr>
            <a:picLocks noChangeAspect="1" noChangeArrowheads="1"/>
          </p:cNvPicPr>
          <p:nvPr/>
        </p:nvPicPr>
        <p:blipFill>
          <a:blip r:embed="rId2"/>
          <a:srcRect/>
          <a:stretch>
            <a:fillRect/>
          </a:stretch>
        </p:blipFill>
        <p:spPr bwMode="auto">
          <a:xfrm>
            <a:off x="7429500" y="214313"/>
            <a:ext cx="1368425" cy="1320800"/>
          </a:xfrm>
          <a:prstGeom prst="rect">
            <a:avLst/>
          </a:prstGeom>
          <a:noFill/>
          <a:effectLst>
            <a:outerShdw dist="35921" dir="2700000" algn="ctr" rotWithShape="0">
              <a:srgbClr val="66FF99">
                <a:alpha val="50000"/>
              </a:srgbClr>
            </a:outerShdw>
          </a:effectLst>
        </p:spPr>
      </p:pic>
      <p:cxnSp>
        <p:nvCxnSpPr>
          <p:cNvPr id="5" name="4 Conector recto"/>
          <p:cNvCxnSpPr/>
          <p:nvPr/>
        </p:nvCxnSpPr>
        <p:spPr>
          <a:xfrm rot="10800000" flipV="1">
            <a:off x="642938" y="1714500"/>
            <a:ext cx="80645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6" name="Rectangle 2"/>
          <p:cNvSpPr>
            <a:spLocks noGrp="1" noChangeArrowheads="1"/>
          </p:cNvSpPr>
          <p:nvPr>
            <p:ph type="title"/>
          </p:nvPr>
        </p:nvSpPr>
        <p:spPr>
          <a:xfrm>
            <a:off x="457200" y="277813"/>
            <a:ext cx="6346825" cy="1139825"/>
          </a:xfrm>
        </p:spPr>
        <p:txBody>
          <a:bodyPr/>
          <a:lstStyle/>
          <a:p>
            <a:pPr eaLnBrk="1" hangingPunct="1">
              <a:defRPr/>
            </a:pPr>
            <a:r>
              <a:rPr lang="es-ES" sz="3600" dirty="0" smtClean="0">
                <a:solidFill>
                  <a:srgbClr val="66FF99"/>
                </a:solidFill>
              </a:rPr>
              <a:t>Resultados de la Encuesta</a:t>
            </a:r>
          </a:p>
        </p:txBody>
      </p:sp>
      <p:sp>
        <p:nvSpPr>
          <p:cNvPr id="7" name="6 Rectángulo"/>
          <p:cNvSpPr/>
          <p:nvPr/>
        </p:nvSpPr>
        <p:spPr>
          <a:xfrm>
            <a:off x="714375" y="1928813"/>
            <a:ext cx="3281363" cy="436562"/>
          </a:xfrm>
          <a:prstGeom prst="rect">
            <a:avLst/>
          </a:prstGeom>
        </p:spPr>
        <p:txBody>
          <a:bodyPr wrap="none">
            <a:spAutoFit/>
          </a:bodyPr>
          <a:lstStyle/>
          <a:p>
            <a:pPr>
              <a:lnSpc>
                <a:spcPct val="80000"/>
              </a:lnSpc>
              <a:defRPr/>
            </a:pPr>
            <a:r>
              <a:rPr lang="es-ES" sz="2800" b="1" dirty="0">
                <a:solidFill>
                  <a:srgbClr val="CC6600"/>
                </a:solidFill>
                <a:effectLst>
                  <a:outerShdw blurRad="38100" dist="38100" dir="2700000" algn="tl">
                    <a:srgbClr val="000000"/>
                  </a:outerShdw>
                </a:effectLst>
                <a:latin typeface="+mn-lt"/>
              </a:rPr>
              <a:t>Nivel de Ingresos:</a:t>
            </a:r>
          </a:p>
        </p:txBody>
      </p:sp>
      <p:sp>
        <p:nvSpPr>
          <p:cNvPr id="11270" name="7 Rectángulo"/>
          <p:cNvSpPr>
            <a:spLocks noChangeArrowheads="1"/>
          </p:cNvSpPr>
          <p:nvPr/>
        </p:nvSpPr>
        <p:spPr bwMode="auto">
          <a:xfrm>
            <a:off x="714375" y="2428875"/>
            <a:ext cx="7361238" cy="461963"/>
          </a:xfrm>
          <a:prstGeom prst="rect">
            <a:avLst/>
          </a:prstGeom>
          <a:noFill/>
          <a:ln w="9525">
            <a:noFill/>
            <a:miter lim="800000"/>
            <a:headEnd/>
            <a:tailEnd/>
          </a:ln>
        </p:spPr>
        <p:txBody>
          <a:bodyPr wrap="none">
            <a:spAutoFit/>
          </a:bodyPr>
          <a:lstStyle/>
          <a:p>
            <a:r>
              <a:rPr lang="es-EC" sz="2400"/>
              <a:t>Conocer el nivel adquisitivo de los posibles clientes. </a:t>
            </a:r>
            <a:endParaRPr lang="es-ES" sz="2400"/>
          </a:p>
        </p:txBody>
      </p:sp>
      <p:graphicFrame>
        <p:nvGraphicFramePr>
          <p:cNvPr id="10" name="9 Gráfico"/>
          <p:cNvGraphicFramePr/>
          <p:nvPr/>
        </p:nvGraphicFramePr>
        <p:xfrm>
          <a:off x="1428728" y="3071810"/>
          <a:ext cx="5214974" cy="300039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angelcare"/>
          <p:cNvPicPr>
            <a:picLocks noChangeAspect="1" noChangeArrowheads="1"/>
          </p:cNvPicPr>
          <p:nvPr/>
        </p:nvPicPr>
        <p:blipFill>
          <a:blip r:embed="rId2"/>
          <a:srcRect/>
          <a:stretch>
            <a:fillRect/>
          </a:stretch>
        </p:blipFill>
        <p:spPr bwMode="auto">
          <a:xfrm>
            <a:off x="7429500" y="214313"/>
            <a:ext cx="1368425" cy="1320800"/>
          </a:xfrm>
          <a:prstGeom prst="rect">
            <a:avLst/>
          </a:prstGeom>
          <a:noFill/>
          <a:effectLst>
            <a:outerShdw dist="35921" dir="2700000" algn="ctr" rotWithShape="0">
              <a:srgbClr val="66FF99">
                <a:alpha val="50000"/>
              </a:srgbClr>
            </a:outerShdw>
          </a:effectLst>
        </p:spPr>
      </p:pic>
      <p:cxnSp>
        <p:nvCxnSpPr>
          <p:cNvPr id="5" name="4 Conector recto"/>
          <p:cNvCxnSpPr/>
          <p:nvPr/>
        </p:nvCxnSpPr>
        <p:spPr>
          <a:xfrm rot="10800000" flipV="1">
            <a:off x="642938" y="1714500"/>
            <a:ext cx="8064500" cy="0"/>
          </a:xfrm>
          <a:prstGeom prst="line">
            <a:avLst/>
          </a:prstGeom>
          <a:ln/>
        </p:spPr>
        <p:style>
          <a:lnRef idx="2">
            <a:schemeClr val="accent1"/>
          </a:lnRef>
          <a:fillRef idx="0">
            <a:schemeClr val="accent1"/>
          </a:fillRef>
          <a:effectRef idx="1">
            <a:schemeClr val="accent1"/>
          </a:effectRef>
          <a:fontRef idx="minor">
            <a:schemeClr val="tx1"/>
          </a:fontRef>
        </p:style>
      </p:cxnSp>
      <p:sp>
        <p:nvSpPr>
          <p:cNvPr id="6" name="Rectangle 2"/>
          <p:cNvSpPr>
            <a:spLocks noGrp="1" noChangeArrowheads="1"/>
          </p:cNvSpPr>
          <p:nvPr>
            <p:ph type="title"/>
          </p:nvPr>
        </p:nvSpPr>
        <p:spPr>
          <a:xfrm>
            <a:off x="457200" y="277813"/>
            <a:ext cx="6346825" cy="1139825"/>
          </a:xfrm>
        </p:spPr>
        <p:txBody>
          <a:bodyPr/>
          <a:lstStyle/>
          <a:p>
            <a:pPr eaLnBrk="1" hangingPunct="1">
              <a:defRPr/>
            </a:pPr>
            <a:r>
              <a:rPr lang="es-ES" sz="3600" dirty="0" smtClean="0">
                <a:solidFill>
                  <a:srgbClr val="66FF99"/>
                </a:solidFill>
              </a:rPr>
              <a:t>Resultados de la Encuesta</a:t>
            </a:r>
          </a:p>
        </p:txBody>
      </p:sp>
      <p:sp>
        <p:nvSpPr>
          <p:cNvPr id="7" name="6 Rectángulo"/>
          <p:cNvSpPr/>
          <p:nvPr/>
        </p:nvSpPr>
        <p:spPr>
          <a:xfrm>
            <a:off x="714375" y="1928813"/>
            <a:ext cx="2339975" cy="433387"/>
          </a:xfrm>
          <a:prstGeom prst="rect">
            <a:avLst/>
          </a:prstGeom>
        </p:spPr>
        <p:txBody>
          <a:bodyPr wrap="none">
            <a:spAutoFit/>
          </a:bodyPr>
          <a:lstStyle/>
          <a:p>
            <a:pPr>
              <a:lnSpc>
                <a:spcPct val="80000"/>
              </a:lnSpc>
            </a:pPr>
            <a:r>
              <a:rPr lang="es-ES" sz="2800" b="1">
                <a:solidFill>
                  <a:srgbClr val="CC6600"/>
                </a:solidFill>
                <a:effectLst>
                  <a:outerShdw blurRad="38100" dist="38100" dir="2700000" algn="tl">
                    <a:srgbClr val="000000"/>
                  </a:outerShdw>
                </a:effectLst>
              </a:rPr>
              <a:t>Estado Civil:</a:t>
            </a:r>
          </a:p>
        </p:txBody>
      </p:sp>
      <p:sp>
        <p:nvSpPr>
          <p:cNvPr id="12294" name="7 Rectángulo"/>
          <p:cNvSpPr>
            <a:spLocks noChangeArrowheads="1"/>
          </p:cNvSpPr>
          <p:nvPr/>
        </p:nvSpPr>
        <p:spPr bwMode="auto">
          <a:xfrm>
            <a:off x="785813" y="2428875"/>
            <a:ext cx="7786687" cy="830263"/>
          </a:xfrm>
          <a:prstGeom prst="rect">
            <a:avLst/>
          </a:prstGeom>
          <a:noFill/>
          <a:ln w="9525">
            <a:noFill/>
            <a:miter lim="800000"/>
            <a:headEnd/>
            <a:tailEnd/>
          </a:ln>
        </p:spPr>
        <p:txBody>
          <a:bodyPr>
            <a:spAutoFit/>
          </a:bodyPr>
          <a:lstStyle/>
          <a:p>
            <a:r>
              <a:rPr lang="es-EC" sz="2400"/>
              <a:t>Conocer el grupo de madres de familia que estarían dispuestas a adquirir el producto. </a:t>
            </a:r>
            <a:endParaRPr lang="es-ES" sz="2400"/>
          </a:p>
        </p:txBody>
      </p:sp>
      <p:graphicFrame>
        <p:nvGraphicFramePr>
          <p:cNvPr id="9" name="8 Gráfico"/>
          <p:cNvGraphicFramePr/>
          <p:nvPr/>
        </p:nvGraphicFramePr>
        <p:xfrm>
          <a:off x="2143108" y="3429000"/>
          <a:ext cx="4572032" cy="2786082"/>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nda">
  <a:themeElements>
    <a:clrScheme name="Onda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fontScheme name="Onda">
      <a:majorFont>
        <a:latin typeface="Arial"/>
        <a:ea typeface=""/>
        <a:cs typeface=""/>
      </a:majorFont>
      <a:minorFont>
        <a:latin typeface="Arial"/>
        <a:ea typeface=""/>
        <a:cs typeface=""/>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nda 1">
        <a:dk1>
          <a:srgbClr val="2B2B85"/>
        </a:dk1>
        <a:lt1>
          <a:srgbClr val="FFFFFF"/>
        </a:lt1>
        <a:dk2>
          <a:srgbClr val="00254A"/>
        </a:dk2>
        <a:lt2>
          <a:srgbClr val="C0C0C0"/>
        </a:lt2>
        <a:accent1>
          <a:srgbClr val="0099FF"/>
        </a:accent1>
        <a:accent2>
          <a:srgbClr val="006699"/>
        </a:accent2>
        <a:accent3>
          <a:srgbClr val="AAACB1"/>
        </a:accent3>
        <a:accent4>
          <a:srgbClr val="DADADA"/>
        </a:accent4>
        <a:accent5>
          <a:srgbClr val="AACAFF"/>
        </a:accent5>
        <a:accent6>
          <a:srgbClr val="005C8A"/>
        </a:accent6>
        <a:hlink>
          <a:srgbClr val="99CCFF"/>
        </a:hlink>
        <a:folHlink>
          <a:srgbClr val="8F8FB5"/>
        </a:folHlink>
      </a:clrScheme>
      <a:clrMap bg1="dk2" tx1="lt1" bg2="dk1" tx2="lt2" accent1="accent1" accent2="accent2" accent3="accent3" accent4="accent4" accent5="accent5" accent6="accent6" hlink="hlink" folHlink="folHlink"/>
    </a:extraClrScheme>
    <a:extraClrScheme>
      <a:clrScheme name="Onda 2">
        <a:dk1>
          <a:srgbClr val="3B4B5D"/>
        </a:dk1>
        <a:lt1>
          <a:srgbClr val="FFFFFF"/>
        </a:lt1>
        <a:dk2>
          <a:srgbClr val="466886"/>
        </a:dk2>
        <a:lt2>
          <a:srgbClr val="CCECFF"/>
        </a:lt2>
        <a:accent1>
          <a:srgbClr val="6D9D97"/>
        </a:accent1>
        <a:accent2>
          <a:srgbClr val="53718C"/>
        </a:accent2>
        <a:accent3>
          <a:srgbClr val="B0B9C3"/>
        </a:accent3>
        <a:accent4>
          <a:srgbClr val="DADADA"/>
        </a:accent4>
        <a:accent5>
          <a:srgbClr val="BACCC9"/>
        </a:accent5>
        <a:accent6>
          <a:srgbClr val="4A667E"/>
        </a:accent6>
        <a:hlink>
          <a:srgbClr val="99CCFF"/>
        </a:hlink>
        <a:folHlink>
          <a:srgbClr val="A97CF2"/>
        </a:folHlink>
      </a:clrScheme>
      <a:clrMap bg1="dk2" tx1="lt1" bg2="dk1" tx2="lt2" accent1="accent1" accent2="accent2" accent3="accent3" accent4="accent4" accent5="accent5" accent6="accent6" hlink="hlink" folHlink="folHlink"/>
    </a:extraClrScheme>
    <a:extraClrScheme>
      <a:clrScheme name="Onda 3">
        <a:dk1>
          <a:srgbClr val="008AE8"/>
        </a:dk1>
        <a:lt1>
          <a:srgbClr val="FFFFFF"/>
        </a:lt1>
        <a:dk2>
          <a:srgbClr val="0068AE"/>
        </a:dk2>
        <a:lt2>
          <a:srgbClr val="CCECFF"/>
        </a:lt2>
        <a:accent1>
          <a:srgbClr val="009999"/>
        </a:accent1>
        <a:accent2>
          <a:srgbClr val="0088E4"/>
        </a:accent2>
        <a:accent3>
          <a:srgbClr val="AAB9D3"/>
        </a:accent3>
        <a:accent4>
          <a:srgbClr val="DADADA"/>
        </a:accent4>
        <a:accent5>
          <a:srgbClr val="AACACA"/>
        </a:accent5>
        <a:accent6>
          <a:srgbClr val="007BCF"/>
        </a:accent6>
        <a:hlink>
          <a:srgbClr val="99FF99"/>
        </a:hlink>
        <a:folHlink>
          <a:srgbClr val="AFE1FF"/>
        </a:folHlink>
      </a:clrScheme>
      <a:clrMap bg1="dk2" tx1="lt1" bg2="dk1" tx2="lt2" accent1="accent1" accent2="accent2" accent3="accent3" accent4="accent4" accent5="accent5" accent6="accent6" hlink="hlink" folHlink="folHlink"/>
    </a:extraClrScheme>
    <a:extraClrScheme>
      <a:clrScheme name="Onda 4">
        <a:dk1>
          <a:srgbClr val="9B69FF"/>
        </a:dk1>
        <a:lt1>
          <a:srgbClr val="FFFFFF"/>
        </a:lt1>
        <a:dk2>
          <a:srgbClr val="666699"/>
        </a:dk2>
        <a:lt2>
          <a:srgbClr val="D9D9FF"/>
        </a:lt2>
        <a:accent1>
          <a:srgbClr val="66CCFF"/>
        </a:accent1>
        <a:accent2>
          <a:srgbClr val="9966FF"/>
        </a:accent2>
        <a:accent3>
          <a:srgbClr val="B8B8CA"/>
        </a:accent3>
        <a:accent4>
          <a:srgbClr val="DADADA"/>
        </a:accent4>
        <a:accent5>
          <a:srgbClr val="B8E2FF"/>
        </a:accent5>
        <a:accent6>
          <a:srgbClr val="8A5CE7"/>
        </a:accent6>
        <a:hlink>
          <a:srgbClr val="0099CC"/>
        </a:hlink>
        <a:folHlink>
          <a:srgbClr val="003399"/>
        </a:folHlink>
      </a:clrScheme>
      <a:clrMap bg1="dk2" tx1="lt1" bg2="dk1" tx2="lt2" accent1="accent1" accent2="accent2" accent3="accent3" accent4="accent4" accent5="accent5" accent6="accent6" hlink="hlink" folHlink="folHlink"/>
    </a:extraClrScheme>
    <a:extraClrScheme>
      <a:clrScheme name="Onda 5">
        <a:dk1>
          <a:srgbClr val="008080"/>
        </a:dk1>
        <a:lt1>
          <a:srgbClr val="FFFFFF"/>
        </a:lt1>
        <a:dk2>
          <a:srgbClr val="006666"/>
        </a:dk2>
        <a:lt2>
          <a:srgbClr val="FFFFCC"/>
        </a:lt2>
        <a:accent1>
          <a:srgbClr val="0099FF"/>
        </a:accent1>
        <a:accent2>
          <a:srgbClr val="008080"/>
        </a:accent2>
        <a:accent3>
          <a:srgbClr val="AAB8B8"/>
        </a:accent3>
        <a:accent4>
          <a:srgbClr val="DADADA"/>
        </a:accent4>
        <a:accent5>
          <a:srgbClr val="AACAFF"/>
        </a:accent5>
        <a:accent6>
          <a:srgbClr val="007373"/>
        </a:accent6>
        <a:hlink>
          <a:srgbClr val="1ACE9F"/>
        </a:hlink>
        <a:folHlink>
          <a:srgbClr val="A5B5CD"/>
        </a:folHlink>
      </a:clrScheme>
      <a:clrMap bg1="dk2" tx1="lt1" bg2="dk1" tx2="lt2" accent1="accent1" accent2="accent2" accent3="accent3" accent4="accent4" accent5="accent5" accent6="accent6" hlink="hlink" folHlink="folHlink"/>
    </a:extraClrScheme>
    <a:extraClrScheme>
      <a:clrScheme name="Onda 6">
        <a:dk1>
          <a:srgbClr val="CDD9D1"/>
        </a:dk1>
        <a:lt1>
          <a:srgbClr val="FFFFFF"/>
        </a:lt1>
        <a:dk2>
          <a:srgbClr val="A3BBA9"/>
        </a:dk2>
        <a:lt2>
          <a:srgbClr val="007D80"/>
        </a:lt2>
        <a:accent1>
          <a:srgbClr val="9CA8A4"/>
        </a:accent1>
        <a:accent2>
          <a:srgbClr val="CBD7CE"/>
        </a:accent2>
        <a:accent3>
          <a:srgbClr val="CEDAD1"/>
        </a:accent3>
        <a:accent4>
          <a:srgbClr val="DADADA"/>
        </a:accent4>
        <a:accent5>
          <a:srgbClr val="CBD1CF"/>
        </a:accent5>
        <a:accent6>
          <a:srgbClr val="B8C3BA"/>
        </a:accent6>
        <a:hlink>
          <a:srgbClr val="009900"/>
        </a:hlink>
        <a:folHlink>
          <a:srgbClr val="009999"/>
        </a:folHlink>
      </a:clrScheme>
      <a:clrMap bg1="dk2" tx1="lt1" bg2="dk1" tx2="lt2" accent1="accent1" accent2="accent2" accent3="accent3" accent4="accent4" accent5="accent5" accent6="accent6" hlink="hlink" folHlink="folHlink"/>
    </a:extraClrScheme>
    <a:extraClrScheme>
      <a:clrScheme name="Onda 7">
        <a:dk1>
          <a:srgbClr val="686B5D"/>
        </a:dk1>
        <a:lt1>
          <a:srgbClr val="DCDAD0"/>
        </a:lt1>
        <a:dk2>
          <a:srgbClr val="525040"/>
        </a:dk2>
        <a:lt2>
          <a:srgbClr val="D3D2A6"/>
        </a:lt2>
        <a:accent1>
          <a:srgbClr val="5D8770"/>
        </a:accent1>
        <a:accent2>
          <a:srgbClr val="686B5D"/>
        </a:accent2>
        <a:accent3>
          <a:srgbClr val="B3B3AF"/>
        </a:accent3>
        <a:accent4>
          <a:srgbClr val="BCBAB1"/>
        </a:accent4>
        <a:accent5>
          <a:srgbClr val="B6C3BB"/>
        </a:accent5>
        <a:accent6>
          <a:srgbClr val="5E6053"/>
        </a:accent6>
        <a:hlink>
          <a:srgbClr val="85B7A9"/>
        </a:hlink>
        <a:folHlink>
          <a:srgbClr val="B89362"/>
        </a:folHlink>
      </a:clrScheme>
      <a:clrMap bg1="dk2" tx1="lt1" bg2="dk1" tx2="lt2" accent1="accent1" accent2="accent2" accent3="accent3" accent4="accent4" accent5="accent5" accent6="accent6" hlink="hlink" folHlink="folHlink"/>
    </a:extraClrScheme>
    <a:extraClrScheme>
      <a:clrScheme name="Onda 8">
        <a:dk1>
          <a:srgbClr val="000000"/>
        </a:dk1>
        <a:lt1>
          <a:srgbClr val="EAEAEA"/>
        </a:lt1>
        <a:dk2>
          <a:srgbClr val="000000"/>
        </a:dk2>
        <a:lt2>
          <a:srgbClr val="B2B2B2"/>
        </a:lt2>
        <a:accent1>
          <a:srgbClr val="A4BCC4"/>
        </a:accent1>
        <a:accent2>
          <a:srgbClr val="FFFFFF"/>
        </a:accent2>
        <a:accent3>
          <a:srgbClr val="F3F3F3"/>
        </a:accent3>
        <a:accent4>
          <a:srgbClr val="000000"/>
        </a:accent4>
        <a:accent5>
          <a:srgbClr val="CFDADE"/>
        </a:accent5>
        <a:accent6>
          <a:srgbClr val="E7E7E7"/>
        </a:accent6>
        <a:hlink>
          <a:srgbClr val="0066FF"/>
        </a:hlink>
        <a:folHlink>
          <a:srgbClr val="00CC66"/>
        </a:folHlink>
      </a:clrScheme>
      <a:clrMap bg1="lt1" tx1="dk1" bg2="lt2" tx2="dk2" accent1="accent1" accent2="accent2" accent3="accent3" accent4="accent4" accent5="accent5" accent6="accent6" hlink="hlink" folHlink="folHlink"/>
    </a:extraClrScheme>
    <a:extraClrScheme>
      <a:clrScheme name="Onda 9">
        <a:dk1>
          <a:srgbClr val="000000"/>
        </a:dk1>
        <a:lt1>
          <a:srgbClr val="D7D1B9"/>
        </a:lt1>
        <a:dk2>
          <a:srgbClr val="B39257"/>
        </a:dk2>
        <a:lt2>
          <a:srgbClr val="B1A887"/>
        </a:lt2>
        <a:accent1>
          <a:srgbClr val="FFCC66"/>
        </a:accent1>
        <a:accent2>
          <a:srgbClr val="E6E3AC"/>
        </a:accent2>
        <a:accent3>
          <a:srgbClr val="E8E5D9"/>
        </a:accent3>
        <a:accent4>
          <a:srgbClr val="000000"/>
        </a:accent4>
        <a:accent5>
          <a:srgbClr val="FFE2B8"/>
        </a:accent5>
        <a:accent6>
          <a:srgbClr val="D0CE9B"/>
        </a:accent6>
        <a:hlink>
          <a:srgbClr val="666633"/>
        </a:hlink>
        <a:folHlink>
          <a:srgbClr val="9C98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933</TotalTime>
  <Words>1966</Words>
  <Application>Microsoft Office PowerPoint</Application>
  <PresentationFormat>Presentación en pantalla (4:3)</PresentationFormat>
  <Paragraphs>643</Paragraphs>
  <Slides>24</Slides>
  <Notes>2</Notes>
  <HiddenSlides>0</HiddenSlides>
  <MMClips>0</MMClips>
  <ScaleCrop>false</ScaleCrop>
  <HeadingPairs>
    <vt:vector size="8" baseType="variant">
      <vt:variant>
        <vt:lpstr>Fuentes usadas</vt:lpstr>
      </vt:variant>
      <vt:variant>
        <vt:i4>4</vt:i4>
      </vt:variant>
      <vt:variant>
        <vt:lpstr>Tema</vt:lpstr>
      </vt:variant>
      <vt:variant>
        <vt:i4>1</vt:i4>
      </vt:variant>
      <vt:variant>
        <vt:lpstr>Servidores OLE incrustados</vt:lpstr>
      </vt:variant>
      <vt:variant>
        <vt:i4>1</vt:i4>
      </vt:variant>
      <vt:variant>
        <vt:lpstr>Títulos de diapositiva</vt:lpstr>
      </vt:variant>
      <vt:variant>
        <vt:i4>24</vt:i4>
      </vt:variant>
    </vt:vector>
  </HeadingPairs>
  <TitlesOfParts>
    <vt:vector size="30" baseType="lpstr">
      <vt:lpstr>Arial</vt:lpstr>
      <vt:lpstr>Wingdings</vt:lpstr>
      <vt:lpstr>Calibri</vt:lpstr>
      <vt:lpstr>Times New Roman</vt:lpstr>
      <vt:lpstr>Onda</vt:lpstr>
      <vt:lpstr>Microsoft Editor de ecuaciones 3.0</vt:lpstr>
      <vt:lpstr>“Proyecto de Inversión para prevenir el Síndrome de Muerte Infantil Súbita (SMIS) a través de la importación y comercialización de un detector de respiración”</vt:lpstr>
      <vt:lpstr>Intercomunicador Angelcare AC301</vt:lpstr>
      <vt:lpstr>Descripción del Problema</vt:lpstr>
      <vt:lpstr>Justificación</vt:lpstr>
      <vt:lpstr>Metodología</vt:lpstr>
      <vt:lpstr>Objetivo General y Objetivos Específicos</vt:lpstr>
      <vt:lpstr>Proceso de Importación del intercomunicador Angelcare AC301</vt:lpstr>
      <vt:lpstr>Resultados de la Encuesta</vt:lpstr>
      <vt:lpstr>Resultados de la Encuesta</vt:lpstr>
      <vt:lpstr>Resultados de la Encuesta</vt:lpstr>
      <vt:lpstr>Resultados de la Encuesta</vt:lpstr>
      <vt:lpstr>Resultados de la Encuesta</vt:lpstr>
      <vt:lpstr>Determinación de la demanda potencial</vt:lpstr>
      <vt:lpstr>Determinación de las inversiones</vt:lpstr>
      <vt:lpstr>Costos Variables</vt:lpstr>
      <vt:lpstr>Costos Variables</vt:lpstr>
      <vt:lpstr>Diapositiva 17</vt:lpstr>
      <vt:lpstr>Diapositiva 18</vt:lpstr>
      <vt:lpstr>Diapositiva 19</vt:lpstr>
      <vt:lpstr>Diapositiva 20</vt:lpstr>
      <vt:lpstr>Diapositiva 21</vt:lpstr>
      <vt:lpstr>Diapositiva 22</vt:lpstr>
      <vt:lpstr>Diapositiva 23</vt:lpstr>
      <vt:lpstr>Diapositiva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Ing. Lucas Mieles</dc:creator>
  <cp:lastModifiedBy>Administrador</cp:lastModifiedBy>
  <cp:revision>115</cp:revision>
  <dcterms:created xsi:type="dcterms:W3CDTF">2009-02-23T15:43:37Z</dcterms:created>
  <dcterms:modified xsi:type="dcterms:W3CDTF">2009-11-09T18:33:12Z</dcterms:modified>
</cp:coreProperties>
</file>