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Calibri" pitchFamily="32" charset="0"/>
      <a:defRPr kern="1200">
        <a:solidFill>
          <a:schemeClr val="bg1"/>
        </a:solidFill>
        <a:latin typeface="Calibri" pitchFamily="32" charset="0"/>
        <a:ea typeface="+mn-ea"/>
        <a:cs typeface="Lucida Sans Unicode" charset="0"/>
      </a:defRPr>
    </a:lvl1pPr>
    <a:lvl2pPr marL="457200" algn="l" defTabSz="449263" rtl="0" fontAlgn="base">
      <a:spcBef>
        <a:spcPct val="0"/>
      </a:spcBef>
      <a:spcAft>
        <a:spcPct val="0"/>
      </a:spcAft>
      <a:buClr>
        <a:srgbClr val="000000"/>
      </a:buClr>
      <a:buSzPct val="100000"/>
      <a:buFont typeface="Calibri" pitchFamily="32" charset="0"/>
      <a:defRPr kern="1200">
        <a:solidFill>
          <a:schemeClr val="bg1"/>
        </a:solidFill>
        <a:latin typeface="Calibri" pitchFamily="32" charset="0"/>
        <a:ea typeface="+mn-ea"/>
        <a:cs typeface="Lucida Sans Unicode" charset="0"/>
      </a:defRPr>
    </a:lvl2pPr>
    <a:lvl3pPr marL="914400" algn="l" defTabSz="449263" rtl="0" fontAlgn="base">
      <a:spcBef>
        <a:spcPct val="0"/>
      </a:spcBef>
      <a:spcAft>
        <a:spcPct val="0"/>
      </a:spcAft>
      <a:buClr>
        <a:srgbClr val="000000"/>
      </a:buClr>
      <a:buSzPct val="100000"/>
      <a:buFont typeface="Calibri" pitchFamily="32" charset="0"/>
      <a:defRPr kern="1200">
        <a:solidFill>
          <a:schemeClr val="bg1"/>
        </a:solidFill>
        <a:latin typeface="Calibri" pitchFamily="32" charset="0"/>
        <a:ea typeface="+mn-ea"/>
        <a:cs typeface="Lucida Sans Unicode" charset="0"/>
      </a:defRPr>
    </a:lvl3pPr>
    <a:lvl4pPr marL="1371600" algn="l" defTabSz="449263" rtl="0" fontAlgn="base">
      <a:spcBef>
        <a:spcPct val="0"/>
      </a:spcBef>
      <a:spcAft>
        <a:spcPct val="0"/>
      </a:spcAft>
      <a:buClr>
        <a:srgbClr val="000000"/>
      </a:buClr>
      <a:buSzPct val="100000"/>
      <a:buFont typeface="Calibri" pitchFamily="32" charset="0"/>
      <a:defRPr kern="1200">
        <a:solidFill>
          <a:schemeClr val="bg1"/>
        </a:solidFill>
        <a:latin typeface="Calibri" pitchFamily="32" charset="0"/>
        <a:ea typeface="+mn-ea"/>
        <a:cs typeface="Lucida Sans Unicode" charset="0"/>
      </a:defRPr>
    </a:lvl4pPr>
    <a:lvl5pPr marL="1828800" algn="l" defTabSz="449263" rtl="0" fontAlgn="base">
      <a:spcBef>
        <a:spcPct val="0"/>
      </a:spcBef>
      <a:spcAft>
        <a:spcPct val="0"/>
      </a:spcAft>
      <a:buClr>
        <a:srgbClr val="000000"/>
      </a:buClr>
      <a:buSzPct val="100000"/>
      <a:buFont typeface="Calibri" pitchFamily="32" charset="0"/>
      <a:defRPr kern="1200">
        <a:solidFill>
          <a:schemeClr val="bg1"/>
        </a:solidFill>
        <a:latin typeface="Calibri" pitchFamily="32" charset="0"/>
        <a:ea typeface="+mn-ea"/>
        <a:cs typeface="Lucida Sans Unicode" charset="0"/>
      </a:defRPr>
    </a:lvl5pPr>
    <a:lvl6pPr marL="2286000" algn="l" defTabSz="914400" rtl="0" eaLnBrk="1" latinLnBrk="0" hangingPunct="1">
      <a:defRPr kern="1200">
        <a:solidFill>
          <a:schemeClr val="bg1"/>
        </a:solidFill>
        <a:latin typeface="Calibri" pitchFamily="32" charset="0"/>
        <a:ea typeface="+mn-ea"/>
        <a:cs typeface="Lucida Sans Unicode" charset="0"/>
      </a:defRPr>
    </a:lvl6pPr>
    <a:lvl7pPr marL="2743200" algn="l" defTabSz="914400" rtl="0" eaLnBrk="1" latinLnBrk="0" hangingPunct="1">
      <a:defRPr kern="1200">
        <a:solidFill>
          <a:schemeClr val="bg1"/>
        </a:solidFill>
        <a:latin typeface="Calibri" pitchFamily="32" charset="0"/>
        <a:ea typeface="+mn-ea"/>
        <a:cs typeface="Lucida Sans Unicode" charset="0"/>
      </a:defRPr>
    </a:lvl7pPr>
    <a:lvl8pPr marL="3200400" algn="l" defTabSz="914400" rtl="0" eaLnBrk="1" latinLnBrk="0" hangingPunct="1">
      <a:defRPr kern="1200">
        <a:solidFill>
          <a:schemeClr val="bg1"/>
        </a:solidFill>
        <a:latin typeface="Calibri" pitchFamily="32" charset="0"/>
        <a:ea typeface="+mn-ea"/>
        <a:cs typeface="Lucida Sans Unicode" charset="0"/>
      </a:defRPr>
    </a:lvl8pPr>
    <a:lvl9pPr marL="3657600" algn="l" defTabSz="914400" rtl="0" eaLnBrk="1" latinLnBrk="0" hangingPunct="1">
      <a:defRPr kern="1200">
        <a:solidFill>
          <a:schemeClr val="bg1"/>
        </a:solidFill>
        <a:latin typeface="Calibri" pitchFamily="32" charset="0"/>
        <a:ea typeface="+mn-ea"/>
        <a:cs typeface="Lucida Sans Unicode"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0" d="100"/>
          <a:sy n="60" d="100"/>
        </p:scale>
        <p:origin x="-306" y="-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6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5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defRPr/>
            </a:pPr>
            <a:endParaRPr lang="es-ES"/>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s-ES"/>
          </a:p>
        </p:txBody>
      </p:sp>
      <p:sp>
        <p:nvSpPr>
          <p:cNvPr id="44036" name="Rectangle 3"/>
          <p:cNvSpPr>
            <a:spLocks noGrp="1" noChangeArrowheads="1"/>
          </p:cNvSpPr>
          <p:nvPr>
            <p:ph type="sldImg"/>
          </p:nvPr>
        </p:nvSpPr>
        <p:spPr bwMode="auto">
          <a:xfrm>
            <a:off x="1190625" y="877888"/>
            <a:ext cx="4470400" cy="3160712"/>
          </a:xfrm>
          <a:prstGeom prst="rect">
            <a:avLst/>
          </a:prstGeom>
          <a:noFill/>
          <a:ln w="9525">
            <a:noFill/>
            <a:round/>
            <a:headEnd/>
            <a:tailEnd/>
          </a:ln>
        </p:spPr>
      </p:sp>
      <p:sp>
        <p:nvSpPr>
          <p:cNvPr id="2052" name="Rectangle 4"/>
          <p:cNvSpPr>
            <a:spLocks noGrp="1" noChangeArrowheads="1"/>
          </p:cNvSpPr>
          <p:nvPr>
            <p:ph type="body"/>
          </p:nvPr>
        </p:nvSpPr>
        <p:spPr bwMode="auto">
          <a:xfrm>
            <a:off x="1060450" y="4349750"/>
            <a:ext cx="4735513" cy="3508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s-ES" noProof="0" smtClean="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txBox="1">
            <a:spLocks noChangeArrowheads="1" noTextEdit="1"/>
          </p:cNvSpPr>
          <p:nvPr>
            <p:ph type="sldImg"/>
          </p:nvPr>
        </p:nvSpPr>
        <p:spPr>
          <a:xfrm>
            <a:off x="1317625" y="877888"/>
            <a:ext cx="4217988" cy="3162300"/>
          </a:xfrm>
          <a:solidFill>
            <a:srgbClr val="FFFFFF"/>
          </a:solidFill>
          <a:ln>
            <a:solidFill>
              <a:srgbClr val="000000"/>
            </a:solidFill>
            <a:miter lim="800000"/>
          </a:ln>
        </p:spPr>
      </p:sp>
      <p:sp>
        <p:nvSpPr>
          <p:cNvPr id="45059" name="Rectangle 2"/>
          <p:cNvSpPr txBox="1">
            <a:spLocks noChangeArrowheads="1"/>
          </p:cNvSpPr>
          <p:nvPr>
            <p:ph type="body" idx="1"/>
          </p:nvPr>
        </p:nvSpPr>
        <p:spPr>
          <a:xfrm>
            <a:off x="1060450" y="4349750"/>
            <a:ext cx="4737100" cy="3421063"/>
          </a:xfrm>
          <a:noFill/>
          <a:ln/>
        </p:spPr>
        <p:txBody>
          <a:bodyPr wrap="none" anchor="ctr"/>
          <a:lstStyle/>
          <a:p>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54275"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
        <p:nvSpPr>
          <p:cNvPr id="54276"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F8E2B6C-EB5E-412E-80AE-B589B5C76465}" type="slidenum">
              <a:rPr lang="en-US"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en-US"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55299"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
        <p:nvSpPr>
          <p:cNvPr id="55300"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5AD6CAB-7CEE-40E1-B87F-2B51C3311225}" type="slidenum">
              <a:rPr lang="en-US"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en-US"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56323"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
        <p:nvSpPr>
          <p:cNvPr id="56324"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B82314F-0950-42D0-8505-3338CFABE4DE}" type="slidenum">
              <a:rPr lang="en-US"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12</a:t>
            </a:fld>
            <a:endParaRPr lang="en-US"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57347"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
        <p:nvSpPr>
          <p:cNvPr id="57348"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ACC7D64-FC79-4D4E-8D5B-1C5F48EFCC08}" type="slidenum">
              <a:rPr lang="en-US"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US"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58371"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
        <p:nvSpPr>
          <p:cNvPr id="58372"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961E9A6-313F-4776-9263-E2D1C49C83A3}" type="slidenum">
              <a:rPr lang="en-US"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US"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59395"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
        <p:nvSpPr>
          <p:cNvPr id="59396"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F957B1E-1A3E-4577-8011-9AF1B970AC4A}" type="slidenum">
              <a:rPr lang="en-US"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15</a:t>
            </a:fld>
            <a:endParaRPr lang="en-US" sz="1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60419"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61443"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62467"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63491"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46083"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64515"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65539"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66563"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67587"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68611"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69635"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70659"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71683"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72707"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73731"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47107"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74755"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1190625" y="877888"/>
            <a:ext cx="4473575" cy="3163887"/>
          </a:xfrm>
          <a:prstGeom prst="rect">
            <a:avLst/>
          </a:prstGeom>
          <a:solidFill>
            <a:srgbClr val="FFFFFF"/>
          </a:solidFill>
          <a:ln w="9525">
            <a:solidFill>
              <a:srgbClr val="000000"/>
            </a:solidFill>
            <a:miter lim="800000"/>
            <a:headEnd/>
            <a:tailEnd/>
          </a:ln>
        </p:spPr>
        <p:txBody>
          <a:bodyPr wrap="none" anchor="ctr"/>
          <a:lstStyle/>
          <a:p>
            <a:endParaRPr lang="es-ES"/>
          </a:p>
        </p:txBody>
      </p:sp>
      <p:sp>
        <p:nvSpPr>
          <p:cNvPr id="75779"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76803"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77827"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78851"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79875"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80899"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81923"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82947"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83971"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48131"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84995"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86019"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49155"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50179"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1190625" y="877888"/>
            <a:ext cx="4475163" cy="3165475"/>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51203"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52227"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
        <p:nvSpPr>
          <p:cNvPr id="52228"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E9F3BB8-BE5D-4070-8FD9-0EE9A59A8475}" type="slidenum">
              <a:rPr lang="en-US"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s-ES"/>
          </a:p>
        </p:txBody>
      </p:sp>
      <p:sp>
        <p:nvSpPr>
          <p:cNvPr id="53251" name="Rectangle 2"/>
          <p:cNvSpPr txBox="1">
            <a:spLocks noChangeArrowheads="1"/>
          </p:cNvSpPr>
          <p:nvPr>
            <p:ph type="body"/>
          </p:nvPr>
        </p:nvSpPr>
        <p:spPr>
          <a:xfrm>
            <a:off x="1060450" y="4349750"/>
            <a:ext cx="4737100" cy="3509963"/>
          </a:xfrm>
          <a:noFill/>
          <a:ln/>
        </p:spPr>
        <p:txBody>
          <a:bodyPr wrap="none" anchor="ctr"/>
          <a:lstStyle/>
          <a:p>
            <a:endParaRPr lang="es-ES" smtClean="0"/>
          </a:p>
        </p:txBody>
      </p:sp>
      <p:sp>
        <p:nvSpPr>
          <p:cNvPr id="53252"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1FA184E-E997-41B0-9541-ACAE889C9846}" type="slidenum">
              <a:rPr lang="en-US"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72263" y="106363"/>
            <a:ext cx="2000250" cy="62277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71513" y="106363"/>
            <a:ext cx="5848350" cy="6227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87425" y="2017713"/>
            <a:ext cx="3765550" cy="4316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905375" y="2017713"/>
            <a:ext cx="3767138" cy="4316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66"/>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671513" y="106363"/>
            <a:ext cx="7804150" cy="11398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1267" name="Rectangle 2"/>
          <p:cNvSpPr>
            <a:spLocks noGrp="1" noChangeArrowheads="1"/>
          </p:cNvSpPr>
          <p:nvPr>
            <p:ph type="body" idx="1"/>
          </p:nvPr>
        </p:nvSpPr>
        <p:spPr bwMode="auto">
          <a:xfrm>
            <a:off x="987425" y="2017713"/>
            <a:ext cx="7685088" cy="4316412"/>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11268" name="Picture 3"/>
          <p:cNvPicPr>
            <a:picLocks noChangeAspect="1" noChangeArrowheads="1"/>
          </p:cNvPicPr>
          <p:nvPr/>
        </p:nvPicPr>
        <p:blipFill>
          <a:blip r:embed="rId13"/>
          <a:srcRect/>
          <a:stretch>
            <a:fillRect/>
          </a:stretch>
        </p:blipFill>
        <p:spPr bwMode="auto">
          <a:xfrm>
            <a:off x="7199313" y="5670550"/>
            <a:ext cx="1785937" cy="958850"/>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355600" indent="-355600" algn="ctr" defTabSz="449263" rtl="0" eaLnBrk="0" fontAlgn="base" hangingPunct="0">
        <a:lnSpc>
          <a:spcPct val="93000"/>
        </a:lnSpc>
        <a:spcBef>
          <a:spcPct val="0"/>
        </a:spcBef>
        <a:spcAft>
          <a:spcPct val="0"/>
        </a:spcAft>
        <a:buClr>
          <a:srgbClr val="000000"/>
        </a:buClr>
        <a:buSzPct val="45000"/>
        <a:buFont typeface="Wingdings" charset="2"/>
        <a:defRPr sz="4000" b="1" i="1">
          <a:solidFill>
            <a:srgbClr val="E6E6E6"/>
          </a:solidFill>
          <a:latin typeface="+mj-lt"/>
          <a:ea typeface="+mj-ea"/>
          <a:cs typeface="+mj-cs"/>
        </a:defRPr>
      </a:lvl1pPr>
      <a:lvl2pPr marL="355600" indent="-355600" algn="ctr" defTabSz="449263" rtl="0" eaLnBrk="0" fontAlgn="base" hangingPunct="0">
        <a:lnSpc>
          <a:spcPct val="93000"/>
        </a:lnSpc>
        <a:spcBef>
          <a:spcPct val="0"/>
        </a:spcBef>
        <a:spcAft>
          <a:spcPct val="0"/>
        </a:spcAft>
        <a:buClr>
          <a:srgbClr val="000000"/>
        </a:buClr>
        <a:buSzPct val="45000"/>
        <a:buFont typeface="Wingdings" charset="2"/>
        <a:defRPr sz="4000" b="1" i="1">
          <a:solidFill>
            <a:srgbClr val="E6E6E6"/>
          </a:solidFill>
          <a:latin typeface="Arial" charset="0"/>
          <a:cs typeface="Lucida Sans Unicode" charset="0"/>
        </a:defRPr>
      </a:lvl2pPr>
      <a:lvl3pPr marL="355600" indent="-355600" algn="ctr" defTabSz="449263" rtl="0" eaLnBrk="0" fontAlgn="base" hangingPunct="0">
        <a:lnSpc>
          <a:spcPct val="93000"/>
        </a:lnSpc>
        <a:spcBef>
          <a:spcPct val="0"/>
        </a:spcBef>
        <a:spcAft>
          <a:spcPct val="0"/>
        </a:spcAft>
        <a:buClr>
          <a:srgbClr val="000000"/>
        </a:buClr>
        <a:buSzPct val="45000"/>
        <a:buFont typeface="Wingdings" charset="2"/>
        <a:defRPr sz="4000" b="1" i="1">
          <a:solidFill>
            <a:srgbClr val="E6E6E6"/>
          </a:solidFill>
          <a:latin typeface="Arial" charset="0"/>
          <a:cs typeface="Lucida Sans Unicode" charset="0"/>
        </a:defRPr>
      </a:lvl3pPr>
      <a:lvl4pPr marL="355600" indent="-355600" algn="ctr" defTabSz="449263" rtl="0" eaLnBrk="0" fontAlgn="base" hangingPunct="0">
        <a:lnSpc>
          <a:spcPct val="93000"/>
        </a:lnSpc>
        <a:spcBef>
          <a:spcPct val="0"/>
        </a:spcBef>
        <a:spcAft>
          <a:spcPct val="0"/>
        </a:spcAft>
        <a:buClr>
          <a:srgbClr val="000000"/>
        </a:buClr>
        <a:buSzPct val="45000"/>
        <a:buFont typeface="Wingdings" charset="2"/>
        <a:defRPr sz="4000" b="1" i="1">
          <a:solidFill>
            <a:srgbClr val="E6E6E6"/>
          </a:solidFill>
          <a:latin typeface="Arial" charset="0"/>
          <a:cs typeface="Lucida Sans Unicode" charset="0"/>
        </a:defRPr>
      </a:lvl4pPr>
      <a:lvl5pPr marL="355600" indent="-355600" algn="ctr" defTabSz="449263" rtl="0" eaLnBrk="0" fontAlgn="base" hangingPunct="0">
        <a:lnSpc>
          <a:spcPct val="93000"/>
        </a:lnSpc>
        <a:spcBef>
          <a:spcPct val="0"/>
        </a:spcBef>
        <a:spcAft>
          <a:spcPct val="0"/>
        </a:spcAft>
        <a:buClr>
          <a:srgbClr val="000000"/>
        </a:buClr>
        <a:buSzPct val="45000"/>
        <a:buFont typeface="Wingdings" charset="2"/>
        <a:defRPr sz="4000" b="1" i="1">
          <a:solidFill>
            <a:srgbClr val="E6E6E6"/>
          </a:solidFill>
          <a:latin typeface="Arial" charset="0"/>
          <a:cs typeface="Lucida Sans Unicode" charset="0"/>
        </a:defRPr>
      </a:lvl5pPr>
      <a:lvl6pPr marL="812800" indent="-355600" algn="ctr" defTabSz="449263" rtl="0" fontAlgn="base" hangingPunct="0">
        <a:lnSpc>
          <a:spcPct val="93000"/>
        </a:lnSpc>
        <a:spcBef>
          <a:spcPct val="0"/>
        </a:spcBef>
        <a:spcAft>
          <a:spcPct val="0"/>
        </a:spcAft>
        <a:buClr>
          <a:srgbClr val="000000"/>
        </a:buClr>
        <a:buSzPct val="45000"/>
        <a:buFont typeface="Wingdings" charset="2"/>
        <a:defRPr sz="4000" b="1" i="1">
          <a:solidFill>
            <a:srgbClr val="E6E6E6"/>
          </a:solidFill>
          <a:latin typeface="Arial" charset="0"/>
          <a:cs typeface="Lucida Sans Unicode" charset="0"/>
        </a:defRPr>
      </a:lvl6pPr>
      <a:lvl7pPr marL="1270000" indent="-355600" algn="ctr" defTabSz="449263" rtl="0" fontAlgn="base" hangingPunct="0">
        <a:lnSpc>
          <a:spcPct val="93000"/>
        </a:lnSpc>
        <a:spcBef>
          <a:spcPct val="0"/>
        </a:spcBef>
        <a:spcAft>
          <a:spcPct val="0"/>
        </a:spcAft>
        <a:buClr>
          <a:srgbClr val="000000"/>
        </a:buClr>
        <a:buSzPct val="45000"/>
        <a:buFont typeface="Wingdings" charset="2"/>
        <a:defRPr sz="4000" b="1" i="1">
          <a:solidFill>
            <a:srgbClr val="E6E6E6"/>
          </a:solidFill>
          <a:latin typeface="Arial" charset="0"/>
          <a:cs typeface="Lucida Sans Unicode" charset="0"/>
        </a:defRPr>
      </a:lvl7pPr>
      <a:lvl8pPr marL="1727200" indent="-355600" algn="ctr" defTabSz="449263" rtl="0" fontAlgn="base" hangingPunct="0">
        <a:lnSpc>
          <a:spcPct val="93000"/>
        </a:lnSpc>
        <a:spcBef>
          <a:spcPct val="0"/>
        </a:spcBef>
        <a:spcAft>
          <a:spcPct val="0"/>
        </a:spcAft>
        <a:buClr>
          <a:srgbClr val="000000"/>
        </a:buClr>
        <a:buSzPct val="45000"/>
        <a:buFont typeface="Wingdings" charset="2"/>
        <a:defRPr sz="4000" b="1" i="1">
          <a:solidFill>
            <a:srgbClr val="E6E6E6"/>
          </a:solidFill>
          <a:latin typeface="Arial" charset="0"/>
          <a:cs typeface="Lucida Sans Unicode" charset="0"/>
        </a:defRPr>
      </a:lvl8pPr>
      <a:lvl9pPr marL="2184400" indent="-355600" algn="ctr" defTabSz="449263" rtl="0" fontAlgn="base" hangingPunct="0">
        <a:lnSpc>
          <a:spcPct val="93000"/>
        </a:lnSpc>
        <a:spcBef>
          <a:spcPct val="0"/>
        </a:spcBef>
        <a:spcAft>
          <a:spcPct val="0"/>
        </a:spcAft>
        <a:buClr>
          <a:srgbClr val="000000"/>
        </a:buClr>
        <a:buSzPct val="45000"/>
        <a:buFont typeface="Wingdings" charset="2"/>
        <a:defRPr sz="4000" b="1" i="1">
          <a:solidFill>
            <a:srgbClr val="E6E6E6"/>
          </a:solidFill>
          <a:latin typeface="Arial" charset="0"/>
          <a:cs typeface="Lucida Sans Unicode" charset="0"/>
        </a:defRPr>
      </a:lvl9pPr>
    </p:titleStyle>
    <p:bodyStyle>
      <a:lvl1pPr marL="500063" indent="-428625" algn="l" defTabSz="449263" rtl="0" eaLnBrk="0" fontAlgn="base" hangingPunct="0">
        <a:lnSpc>
          <a:spcPct val="93000"/>
        </a:lnSpc>
        <a:spcBef>
          <a:spcPct val="0"/>
        </a:spcBef>
        <a:spcAft>
          <a:spcPct val="0"/>
        </a:spcAft>
        <a:buClr>
          <a:srgbClr val="FF9966"/>
        </a:buClr>
        <a:buSzPct val="75000"/>
        <a:buFont typeface="StarSymbol" charset="0"/>
        <a:buChar char="➲"/>
        <a:defRPr sz="3200">
          <a:solidFill>
            <a:srgbClr val="E6E6E6"/>
          </a:solidFill>
          <a:latin typeface="+mn-lt"/>
          <a:ea typeface="+mn-ea"/>
          <a:cs typeface="+mn-cs"/>
        </a:defRPr>
      </a:lvl1pPr>
      <a:lvl2pPr marL="787400" indent="-430213" algn="l" defTabSz="449263" rtl="0" eaLnBrk="0" fontAlgn="base" hangingPunct="0">
        <a:lnSpc>
          <a:spcPct val="93000"/>
        </a:lnSpc>
        <a:spcBef>
          <a:spcPct val="0"/>
        </a:spcBef>
        <a:spcAft>
          <a:spcPct val="0"/>
        </a:spcAft>
        <a:buClr>
          <a:srgbClr val="FF9966"/>
        </a:buClr>
        <a:buSzPct val="75000"/>
        <a:buFont typeface="Wingdings" charset="2"/>
        <a:buChar char=""/>
        <a:defRPr sz="2800">
          <a:solidFill>
            <a:srgbClr val="E6E6E6"/>
          </a:solidFill>
          <a:latin typeface="+mn-lt"/>
          <a:cs typeface="+mn-cs"/>
        </a:defRPr>
      </a:lvl2pPr>
      <a:lvl3pPr marL="1076325" indent="-428625" algn="l" defTabSz="449263" rtl="0" eaLnBrk="0" fontAlgn="base" hangingPunct="0">
        <a:lnSpc>
          <a:spcPct val="93000"/>
        </a:lnSpc>
        <a:spcBef>
          <a:spcPct val="0"/>
        </a:spcBef>
        <a:spcAft>
          <a:spcPct val="0"/>
        </a:spcAft>
        <a:buClr>
          <a:srgbClr val="FF9966"/>
        </a:buClr>
        <a:buSzPct val="75000"/>
        <a:buFont typeface="Wingdings" charset="2"/>
        <a:buChar char=""/>
        <a:defRPr sz="2400">
          <a:solidFill>
            <a:srgbClr val="E6E6E6"/>
          </a:solidFill>
          <a:latin typeface="+mn-lt"/>
          <a:cs typeface="+mn-cs"/>
        </a:defRPr>
      </a:lvl3pPr>
      <a:lvl4pPr marL="1363663" indent="-428625" algn="l" defTabSz="449263" rtl="0" eaLnBrk="0" fontAlgn="base" hangingPunct="0">
        <a:lnSpc>
          <a:spcPct val="93000"/>
        </a:lnSpc>
        <a:spcBef>
          <a:spcPct val="0"/>
        </a:spcBef>
        <a:spcAft>
          <a:spcPct val="0"/>
        </a:spcAft>
        <a:buClr>
          <a:srgbClr val="FF9966"/>
        </a:buClr>
        <a:buSzPct val="75000"/>
        <a:buFont typeface="Wingdings" charset="2"/>
        <a:buChar char=""/>
        <a:defRPr sz="2000">
          <a:solidFill>
            <a:srgbClr val="E6E6E6"/>
          </a:solidFill>
          <a:latin typeface="+mn-lt"/>
          <a:cs typeface="+mn-cs"/>
        </a:defRPr>
      </a:lvl4pPr>
      <a:lvl5pPr marL="1652588" indent="-430213" algn="l" defTabSz="449263" rtl="0" eaLnBrk="0" fontAlgn="base" hangingPunct="0">
        <a:lnSpc>
          <a:spcPct val="93000"/>
        </a:lnSpc>
        <a:spcBef>
          <a:spcPct val="0"/>
        </a:spcBef>
        <a:spcAft>
          <a:spcPct val="0"/>
        </a:spcAft>
        <a:buClr>
          <a:srgbClr val="FF9966"/>
        </a:buClr>
        <a:buSzPct val="75000"/>
        <a:buFont typeface="Wingdings" charset="2"/>
        <a:buChar char=""/>
        <a:defRPr sz="2000">
          <a:solidFill>
            <a:srgbClr val="99CCFF"/>
          </a:solidFill>
          <a:latin typeface="+mn-lt"/>
          <a:cs typeface="+mn-cs"/>
        </a:defRPr>
      </a:lvl5pPr>
      <a:lvl6pPr marL="2109788" indent="-430213" algn="l" defTabSz="449263" rtl="0" fontAlgn="base" hangingPunct="0">
        <a:lnSpc>
          <a:spcPct val="93000"/>
        </a:lnSpc>
        <a:spcBef>
          <a:spcPct val="0"/>
        </a:spcBef>
        <a:spcAft>
          <a:spcPct val="0"/>
        </a:spcAft>
        <a:buClr>
          <a:srgbClr val="FF9966"/>
        </a:buClr>
        <a:buSzPct val="75000"/>
        <a:buFont typeface="Wingdings" charset="2"/>
        <a:buChar char=""/>
        <a:defRPr sz="2000">
          <a:solidFill>
            <a:srgbClr val="99CCFF"/>
          </a:solidFill>
          <a:latin typeface="+mn-lt"/>
          <a:cs typeface="+mn-cs"/>
        </a:defRPr>
      </a:lvl6pPr>
      <a:lvl7pPr marL="2566988" indent="-430213" algn="l" defTabSz="449263" rtl="0" fontAlgn="base" hangingPunct="0">
        <a:lnSpc>
          <a:spcPct val="93000"/>
        </a:lnSpc>
        <a:spcBef>
          <a:spcPct val="0"/>
        </a:spcBef>
        <a:spcAft>
          <a:spcPct val="0"/>
        </a:spcAft>
        <a:buClr>
          <a:srgbClr val="FF9966"/>
        </a:buClr>
        <a:buSzPct val="75000"/>
        <a:buFont typeface="Wingdings" charset="2"/>
        <a:buChar char=""/>
        <a:defRPr sz="2000">
          <a:solidFill>
            <a:srgbClr val="99CCFF"/>
          </a:solidFill>
          <a:latin typeface="+mn-lt"/>
          <a:cs typeface="+mn-cs"/>
        </a:defRPr>
      </a:lvl7pPr>
      <a:lvl8pPr marL="3024188" indent="-430213" algn="l" defTabSz="449263" rtl="0" fontAlgn="base" hangingPunct="0">
        <a:lnSpc>
          <a:spcPct val="93000"/>
        </a:lnSpc>
        <a:spcBef>
          <a:spcPct val="0"/>
        </a:spcBef>
        <a:spcAft>
          <a:spcPct val="0"/>
        </a:spcAft>
        <a:buClr>
          <a:srgbClr val="FF9966"/>
        </a:buClr>
        <a:buSzPct val="75000"/>
        <a:buFont typeface="Wingdings" charset="2"/>
        <a:buChar char=""/>
        <a:defRPr sz="2000">
          <a:solidFill>
            <a:srgbClr val="99CCFF"/>
          </a:solidFill>
          <a:latin typeface="+mn-lt"/>
          <a:cs typeface="+mn-cs"/>
        </a:defRPr>
      </a:lvl8pPr>
      <a:lvl9pPr marL="3481388" indent="-430213" algn="l" defTabSz="449263" rtl="0" fontAlgn="base" hangingPunct="0">
        <a:lnSpc>
          <a:spcPct val="93000"/>
        </a:lnSpc>
        <a:spcBef>
          <a:spcPct val="0"/>
        </a:spcBef>
        <a:spcAft>
          <a:spcPct val="0"/>
        </a:spcAft>
        <a:buClr>
          <a:srgbClr val="FF9966"/>
        </a:buClr>
        <a:buSzPct val="75000"/>
        <a:buFont typeface="Wingdings" charset="2"/>
        <a:buChar char=""/>
        <a:defRPr sz="2000">
          <a:solidFill>
            <a:srgbClr val="99CCFF"/>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0.emf"/></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22.xml"/><Relationship Id="rId7" Type="http://schemas.openxmlformats.org/officeDocument/2006/relationships/image" Target="../media/image35.png"/><Relationship Id="rId12"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3.jpeg"/><Relationship Id="rId11" Type="http://schemas.openxmlformats.org/officeDocument/2006/relationships/image" Target="../media/image39.png"/><Relationship Id="rId5" Type="http://schemas.openxmlformats.org/officeDocument/2006/relationships/oleObject" Target="../embeddings/oleObject2.bin"/><Relationship Id="rId10" Type="http://schemas.openxmlformats.org/officeDocument/2006/relationships/image" Target="../media/image38.png"/><Relationship Id="rId4" Type="http://schemas.openxmlformats.org/officeDocument/2006/relationships/oleObject" Target="../embeddings/oleObject1.bin"/><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23.xml"/><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5.png"/><Relationship Id="rId5" Type="http://schemas.openxmlformats.org/officeDocument/2006/relationships/oleObject" Target="../embeddings/oleObject4.bin"/><Relationship Id="rId10" Type="http://schemas.openxmlformats.org/officeDocument/2006/relationships/image" Target="../media/image38.png"/><Relationship Id="rId4" Type="http://schemas.openxmlformats.org/officeDocument/2006/relationships/oleObject" Target="../embeddings/oleObject3.bin"/><Relationship Id="rId9"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4.jpeg"/><Relationship Id="rId5" Type="http://schemas.openxmlformats.org/officeDocument/2006/relationships/image" Target="../media/image50.jpeg"/><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7.bin"/><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jpeg"/><Relationship Id="rId4" Type="http://schemas.openxmlformats.org/officeDocument/2006/relationships/oleObject" Target="../embeddings/oleObject1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15.bin"/></Relationships>
</file>

<file path=ppt/slides/_rels/slide3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35.xml"/><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srcRect/>
          <a:stretch>
            <a:fillRect/>
          </a:stretch>
        </p:blipFill>
        <p:spPr bwMode="auto">
          <a:xfrm>
            <a:off x="49213" y="179388"/>
            <a:ext cx="1390650" cy="1333500"/>
          </a:xfrm>
          <a:prstGeom prst="rect">
            <a:avLst/>
          </a:prstGeom>
          <a:solidFill>
            <a:srgbClr val="000080"/>
          </a:solidFill>
          <a:ln w="9525">
            <a:noFill/>
            <a:round/>
            <a:headEnd/>
            <a:tailEnd/>
          </a:ln>
          <a:effectLst>
            <a:outerShdw dist="152735" dir="2700000" algn="ctr" rotWithShape="0">
              <a:srgbClr val="808080"/>
            </a:outerShdw>
          </a:effectLst>
        </p:spPr>
      </p:pic>
      <p:sp>
        <p:nvSpPr>
          <p:cNvPr id="3074" name="Text Box 2"/>
          <p:cNvSpPr txBox="1">
            <a:spLocks noChangeArrowheads="1"/>
          </p:cNvSpPr>
          <p:nvPr/>
        </p:nvSpPr>
        <p:spPr bwMode="auto">
          <a:xfrm>
            <a:off x="1260475" y="360363"/>
            <a:ext cx="7740650" cy="1065212"/>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200" b="1" i="1" u="sng">
                <a:solidFill>
                  <a:srgbClr val="CCCCCC"/>
                </a:solidFill>
                <a:effectLst>
                  <a:outerShdw blurRad="38100" dist="38100" dir="2700000" algn="tl">
                    <a:srgbClr val="000000"/>
                  </a:outerShdw>
                </a:effectLst>
                <a:latin typeface="Cambria" pitchFamily="16" charset="0"/>
              </a:rPr>
              <a:t>ESCUELA SUPERIOR POLITECNICA DEL LITORAL</a:t>
            </a:r>
          </a:p>
        </p:txBody>
      </p:sp>
      <p:sp>
        <p:nvSpPr>
          <p:cNvPr id="3075" name="Text Box 3"/>
          <p:cNvSpPr txBox="1">
            <a:spLocks noChangeArrowheads="1"/>
          </p:cNvSpPr>
          <p:nvPr/>
        </p:nvSpPr>
        <p:spPr bwMode="auto">
          <a:xfrm>
            <a:off x="1979613" y="1520825"/>
            <a:ext cx="5940425" cy="425450"/>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200" b="1" i="1">
                <a:solidFill>
                  <a:srgbClr val="CCCCCC"/>
                </a:solidFill>
                <a:effectLst>
                  <a:outerShdw blurRad="38100" dist="38100" dir="2700000" algn="tl">
                    <a:srgbClr val="000000"/>
                  </a:outerShdw>
                </a:effectLst>
              </a:rPr>
              <a:t>FACULTAD DE ECONOMIA Y NEGOCIOS</a:t>
            </a:r>
          </a:p>
        </p:txBody>
      </p:sp>
      <p:pic>
        <p:nvPicPr>
          <p:cNvPr id="3076" name="Picture 4"/>
          <p:cNvPicPr>
            <a:picLocks noChangeAspect="1" noChangeArrowheads="1"/>
          </p:cNvPicPr>
          <p:nvPr/>
        </p:nvPicPr>
        <p:blipFill>
          <a:blip r:embed="rId4" cstate="print"/>
          <a:srcRect/>
          <a:stretch>
            <a:fillRect/>
          </a:stretch>
        </p:blipFill>
        <p:spPr bwMode="auto">
          <a:xfrm>
            <a:off x="7199313" y="5400675"/>
            <a:ext cx="1619250" cy="1357313"/>
          </a:xfrm>
          <a:prstGeom prst="rect">
            <a:avLst/>
          </a:prstGeom>
          <a:noFill/>
          <a:ln w="9525">
            <a:noFill/>
            <a:round/>
            <a:headEnd/>
            <a:tailEnd/>
          </a:ln>
          <a:effectLst>
            <a:outerShdw dist="152735" dir="2700000" algn="ctr" rotWithShape="0">
              <a:srgbClr val="808080"/>
            </a:outerShdw>
          </a:effectLst>
        </p:spPr>
      </p:pic>
      <p:sp>
        <p:nvSpPr>
          <p:cNvPr id="12294" name="Text Box 5"/>
          <p:cNvSpPr txBox="1">
            <a:spLocks noChangeArrowheads="1"/>
          </p:cNvSpPr>
          <p:nvPr/>
        </p:nvSpPr>
        <p:spPr bwMode="auto">
          <a:xfrm>
            <a:off x="1800225" y="2519363"/>
            <a:ext cx="5940425" cy="425450"/>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b="1" i="1">
                <a:solidFill>
                  <a:srgbClr val="CCCCCC"/>
                </a:solidFill>
              </a:rPr>
              <a:t>PRESENTADO POR:</a:t>
            </a:r>
          </a:p>
        </p:txBody>
      </p:sp>
      <p:sp>
        <p:nvSpPr>
          <p:cNvPr id="12295" name="Text Box 6"/>
          <p:cNvSpPr txBox="1">
            <a:spLocks noChangeArrowheads="1"/>
          </p:cNvSpPr>
          <p:nvPr/>
        </p:nvSpPr>
        <p:spPr bwMode="auto">
          <a:xfrm>
            <a:off x="1979613" y="3240088"/>
            <a:ext cx="5759450" cy="1439862"/>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600">
                <a:solidFill>
                  <a:srgbClr val="CCCCCC"/>
                </a:solidFill>
              </a:rPr>
              <a:t>MA. FERNANDA PILAMALA MEDINA</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600">
                <a:solidFill>
                  <a:srgbClr val="CCCCCC"/>
                </a:solidFill>
              </a:rPr>
              <a:t>EVA ALEXANDRA MOROCHO CORRALES</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600">
                <a:solidFill>
                  <a:srgbClr val="CCCCCC"/>
                </a:solidFill>
              </a:rPr>
              <a:t>JOS</a:t>
            </a:r>
            <a:r>
              <a:rPr lang="es-EC" sz="2600">
                <a:solidFill>
                  <a:srgbClr val="CCCCCC"/>
                </a:solidFill>
              </a:rPr>
              <a:t>É</a:t>
            </a:r>
            <a:r>
              <a:rPr lang="en-US" sz="2600">
                <a:solidFill>
                  <a:srgbClr val="CCCCCC"/>
                </a:solidFill>
              </a:rPr>
              <a:t> ANTONIO PANCHO CAMPOS</a:t>
            </a:r>
          </a:p>
        </p:txBody>
      </p:sp>
      <p:sp>
        <p:nvSpPr>
          <p:cNvPr id="12296" name="Text Box 7"/>
          <p:cNvSpPr txBox="1">
            <a:spLocks noChangeArrowheads="1"/>
          </p:cNvSpPr>
          <p:nvPr/>
        </p:nvSpPr>
        <p:spPr bwMode="auto">
          <a:xfrm>
            <a:off x="1979613" y="4859338"/>
            <a:ext cx="5759450" cy="425450"/>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a:solidFill>
                  <a:srgbClr val="CCCCCC"/>
                </a:solidFill>
              </a:rPr>
              <a:t>GUAYAQUIL - ECUADOR</a:t>
            </a:r>
          </a:p>
        </p:txBody>
      </p:sp>
      <p:sp>
        <p:nvSpPr>
          <p:cNvPr id="12297" name="Text Box 8"/>
          <p:cNvSpPr txBox="1">
            <a:spLocks noChangeArrowheads="1"/>
          </p:cNvSpPr>
          <p:nvPr/>
        </p:nvSpPr>
        <p:spPr bwMode="auto">
          <a:xfrm>
            <a:off x="3419475" y="5400675"/>
            <a:ext cx="2879725" cy="425450"/>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a:solidFill>
                  <a:srgbClr val="CCCCCC"/>
                </a:solidFill>
              </a:rPr>
              <a:t>2009</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1439863" y="274638"/>
            <a:ext cx="7246937" cy="985837"/>
          </a:xfrm>
          <a:prstGeom prst="rect">
            <a:avLst/>
          </a:prstGeom>
          <a:noFill/>
          <a:ln w="9525">
            <a:noFill/>
            <a:round/>
            <a:headEnd/>
            <a:tailEnd/>
          </a:ln>
          <a:effectLst/>
        </p:spPr>
        <p:txBody>
          <a:bodyPr anchor="ct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4000" b="1" i="1" u="sng">
                <a:solidFill>
                  <a:srgbClr val="CCCCCC"/>
                </a:solidFill>
                <a:effectLst>
                  <a:outerShdw blurRad="38100" dist="38100" dir="2700000" algn="tl">
                    <a:srgbClr val="000000"/>
                  </a:outerShdw>
                </a:effectLst>
                <a:latin typeface="Arial" charset="0"/>
              </a:rPr>
              <a:t>ANÁLISIS </a:t>
            </a:r>
            <a:r>
              <a:rPr lang="en-US" sz="4000" b="1" i="1" u="sng">
                <a:solidFill>
                  <a:srgbClr val="CCCCCC"/>
                </a:solidFill>
                <a:effectLst>
                  <a:outerShdw blurRad="38100" dist="38100" dir="2700000" algn="tl">
                    <a:srgbClr val="000000"/>
                  </a:outerShdw>
                </a:effectLst>
                <a:latin typeface="Arial" charset="0"/>
              </a:rPr>
              <a:t>DE LA OFERTA</a:t>
            </a:r>
          </a:p>
        </p:txBody>
      </p:sp>
      <p:sp>
        <p:nvSpPr>
          <p:cNvPr id="21507" name="Text Box 2"/>
          <p:cNvSpPr txBox="1">
            <a:spLocks noChangeArrowheads="1"/>
          </p:cNvSpPr>
          <p:nvPr/>
        </p:nvSpPr>
        <p:spPr bwMode="auto">
          <a:xfrm>
            <a:off x="590550" y="1773238"/>
            <a:ext cx="8229600" cy="4525962"/>
          </a:xfrm>
          <a:prstGeom prst="rect">
            <a:avLst/>
          </a:prstGeom>
          <a:noFill/>
          <a:ln w="9525">
            <a:noFill/>
            <a:round/>
            <a:headEnd/>
            <a:tailEnd/>
          </a:ln>
        </p:spPr>
        <p:txBody>
          <a:bodyPr/>
          <a:lstStyle/>
          <a:p>
            <a:pPr marL="338138" indent="-338138" algn="ctr">
              <a:spcBef>
                <a:spcPts val="800"/>
              </a:spcBef>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s-ES_tradnl" sz="2400" b="1">
                <a:solidFill>
                  <a:srgbClr val="E6E6E6"/>
                </a:solidFill>
              </a:rPr>
              <a:t>Rivalidad de la competencia</a:t>
            </a:r>
          </a:p>
          <a:p>
            <a:pPr marL="338138" indent="-338138" algn="ctr">
              <a:spcBef>
                <a:spcPts val="800"/>
              </a:spcBef>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s-ES_tradnl" sz="2400">
                <a:solidFill>
                  <a:srgbClr val="E6E6E6"/>
                </a:solidFill>
              </a:rPr>
              <a:t>* La competencia directa.</a:t>
            </a:r>
          </a:p>
          <a:p>
            <a:pPr marL="338138" indent="-338138" algn="ctr">
              <a:spcBef>
                <a:spcPts val="800"/>
              </a:spcBef>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s-ES_tradnl" sz="2400">
                <a:solidFill>
                  <a:srgbClr val="E6E6E6"/>
                </a:solidFill>
              </a:rPr>
              <a:t>* La competencia indirecta</a:t>
            </a:r>
          </a:p>
          <a:p>
            <a:pPr marL="338138" indent="-338138">
              <a:spcBef>
                <a:spcPts val="800"/>
              </a:spcBef>
              <a:buClr>
                <a:srgbClr val="FF9966"/>
              </a:buClr>
              <a:buSzPct val="75000"/>
              <a:buFont typeface="StarSymbo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US" sz="3200">
              <a:solidFill>
                <a:srgbClr val="E6E6E6"/>
              </a:solidFill>
              <a:latin typeface="Arial" charset="0"/>
            </a:endParaRPr>
          </a:p>
          <a:p>
            <a:pPr marL="338138" indent="-338138">
              <a:spcBef>
                <a:spcPts val="800"/>
              </a:spcBef>
              <a:buClr>
                <a:srgbClr val="FF9966"/>
              </a:buClr>
              <a:buSzPct val="75000"/>
              <a:buFont typeface="StarSymbo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US" sz="3200">
              <a:solidFill>
                <a:srgbClr val="E6E6E6"/>
              </a:solidFill>
              <a:latin typeface="Arial" charset="0"/>
            </a:endParaRPr>
          </a:p>
        </p:txBody>
      </p:sp>
      <p:pic>
        <p:nvPicPr>
          <p:cNvPr id="21508" name="Picture 3"/>
          <p:cNvPicPr>
            <a:picLocks noChangeAspect="1" noChangeArrowheads="1"/>
          </p:cNvPicPr>
          <p:nvPr/>
        </p:nvPicPr>
        <p:blipFill>
          <a:blip r:embed="rId3"/>
          <a:srcRect/>
          <a:stretch>
            <a:fillRect/>
          </a:stretch>
        </p:blipFill>
        <p:spPr bwMode="auto">
          <a:xfrm>
            <a:off x="1284288" y="3419475"/>
            <a:ext cx="2135187" cy="720725"/>
          </a:xfrm>
          <a:prstGeom prst="rect">
            <a:avLst/>
          </a:prstGeom>
          <a:noFill/>
          <a:ln w="9525">
            <a:noFill/>
            <a:round/>
            <a:headEnd/>
            <a:tailEnd/>
          </a:ln>
        </p:spPr>
      </p:pic>
      <p:pic>
        <p:nvPicPr>
          <p:cNvPr id="21509" name="Picture 4"/>
          <p:cNvPicPr>
            <a:picLocks noChangeAspect="1" noChangeArrowheads="1"/>
          </p:cNvPicPr>
          <p:nvPr/>
        </p:nvPicPr>
        <p:blipFill>
          <a:blip r:embed="rId4"/>
          <a:srcRect/>
          <a:stretch>
            <a:fillRect/>
          </a:stretch>
        </p:blipFill>
        <p:spPr bwMode="auto">
          <a:xfrm>
            <a:off x="1260475" y="4319588"/>
            <a:ext cx="2160588" cy="1439862"/>
          </a:xfrm>
          <a:prstGeom prst="rect">
            <a:avLst/>
          </a:prstGeom>
          <a:noFill/>
          <a:ln w="9525">
            <a:noFill/>
            <a:round/>
            <a:headEnd/>
            <a:tailEnd/>
          </a:ln>
        </p:spPr>
      </p:pic>
      <p:pic>
        <p:nvPicPr>
          <p:cNvPr id="21510" name="Picture 5"/>
          <p:cNvPicPr>
            <a:picLocks noChangeAspect="1" noChangeArrowheads="1"/>
          </p:cNvPicPr>
          <p:nvPr/>
        </p:nvPicPr>
        <p:blipFill>
          <a:blip r:embed="rId5"/>
          <a:srcRect/>
          <a:stretch>
            <a:fillRect/>
          </a:stretch>
        </p:blipFill>
        <p:spPr bwMode="auto">
          <a:xfrm>
            <a:off x="3600450" y="4140200"/>
            <a:ext cx="2370138" cy="1619250"/>
          </a:xfrm>
          <a:prstGeom prst="rect">
            <a:avLst/>
          </a:prstGeom>
          <a:noFill/>
          <a:ln w="9525">
            <a:noFill/>
            <a:round/>
            <a:headEnd/>
            <a:tailEnd/>
          </a:ln>
        </p:spPr>
      </p:pic>
      <p:pic>
        <p:nvPicPr>
          <p:cNvPr id="21511" name="Picture 6"/>
          <p:cNvPicPr>
            <a:picLocks noChangeAspect="1" noChangeArrowheads="1"/>
          </p:cNvPicPr>
          <p:nvPr/>
        </p:nvPicPr>
        <p:blipFill>
          <a:blip r:embed="rId6"/>
          <a:srcRect/>
          <a:stretch>
            <a:fillRect/>
          </a:stretch>
        </p:blipFill>
        <p:spPr bwMode="auto">
          <a:xfrm>
            <a:off x="6119813" y="3419475"/>
            <a:ext cx="2519362" cy="2339975"/>
          </a:xfrm>
          <a:prstGeom prst="rect">
            <a:avLst/>
          </a:prstGeom>
          <a:noFill/>
          <a:ln w="9525">
            <a:noFill/>
            <a:round/>
            <a:headEnd/>
            <a:tailEnd/>
          </a:ln>
        </p:spPr>
      </p:pic>
      <p:pic>
        <p:nvPicPr>
          <p:cNvPr id="21512" name="Picture 7"/>
          <p:cNvPicPr>
            <a:picLocks noChangeAspect="1" noChangeArrowheads="1"/>
          </p:cNvPicPr>
          <p:nvPr/>
        </p:nvPicPr>
        <p:blipFill>
          <a:blip r:embed="rId7"/>
          <a:srcRect/>
          <a:stretch>
            <a:fillRect/>
          </a:stretch>
        </p:blipFill>
        <p:spPr bwMode="auto">
          <a:xfrm>
            <a:off x="3600450" y="3419475"/>
            <a:ext cx="2339975" cy="539750"/>
          </a:xfrm>
          <a:prstGeom prst="rect">
            <a:avLst/>
          </a:prstGeom>
          <a:noFill/>
          <a:ln w="9525">
            <a:noFill/>
            <a:round/>
            <a:headEnd/>
            <a:tailEnd/>
          </a:ln>
        </p:spPr>
      </p:pic>
      <p:pic>
        <p:nvPicPr>
          <p:cNvPr id="12296" name="Picture 8"/>
          <p:cNvPicPr>
            <a:picLocks noChangeAspect="1" noChangeArrowheads="1"/>
          </p:cNvPicPr>
          <p:nvPr/>
        </p:nvPicPr>
        <p:blipFill>
          <a:blip r:embed="rId8"/>
          <a:srcRect/>
          <a:stretch>
            <a:fillRect/>
          </a:stretch>
        </p:blipFill>
        <p:spPr bwMode="auto">
          <a:xfrm>
            <a:off x="360363" y="360363"/>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439863" y="669925"/>
            <a:ext cx="7380287" cy="1311275"/>
          </a:xfrm>
          <a:prstGeom prst="rect">
            <a:avLst/>
          </a:prstGeom>
          <a:noFill/>
          <a:ln w="9525">
            <a:noFill/>
            <a:round/>
            <a:headEnd/>
            <a:tailEnd/>
          </a:ln>
          <a:effectLst/>
        </p:spPr>
        <p:txBody>
          <a:bodyPr anchor="ct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4000" b="1" i="1" u="sng">
                <a:solidFill>
                  <a:srgbClr val="CCCCCC"/>
                </a:solidFill>
                <a:effectLst>
                  <a:outerShdw blurRad="38100" dist="38100" dir="2700000" algn="tl">
                    <a:srgbClr val="000000"/>
                  </a:outerShdw>
                </a:effectLst>
                <a:latin typeface="Arial" charset="0"/>
              </a:rPr>
              <a:t>ANÁLISIS DE LA DEMANDA</a:t>
            </a:r>
            <a:r>
              <a:rPr lang="en-US" sz="4000" b="1" i="1" u="sng">
                <a:solidFill>
                  <a:srgbClr val="E6E6E6"/>
                </a:solidFill>
                <a:effectLst>
                  <a:outerShdw blurRad="38100" dist="38100" dir="2700000" algn="tl">
                    <a:srgbClr val="000000"/>
                  </a:outerShdw>
                </a:effectLst>
                <a:latin typeface="Arial" charset="0"/>
              </a:rPr>
              <a:t/>
            </a:r>
            <a:br>
              <a:rPr lang="en-US" sz="4000" b="1" i="1" u="sng">
                <a:solidFill>
                  <a:srgbClr val="E6E6E6"/>
                </a:solidFill>
                <a:effectLst>
                  <a:outerShdw blurRad="38100" dist="38100" dir="2700000" algn="tl">
                    <a:srgbClr val="000000"/>
                  </a:outerShdw>
                </a:effectLst>
                <a:latin typeface="Arial" charset="0"/>
              </a:rPr>
            </a:br>
            <a:endParaRPr lang="en-US" sz="4000" b="1" i="1" u="sng">
              <a:solidFill>
                <a:srgbClr val="E6E6E6"/>
              </a:solidFill>
              <a:effectLst>
                <a:outerShdw blurRad="38100" dist="38100" dir="2700000" algn="tl">
                  <a:srgbClr val="000000"/>
                </a:outerShdw>
              </a:effectLst>
              <a:latin typeface="Arial" charset="0"/>
            </a:endParaRPr>
          </a:p>
        </p:txBody>
      </p:sp>
      <p:sp>
        <p:nvSpPr>
          <p:cNvPr id="22531" name="Text Box 2"/>
          <p:cNvSpPr txBox="1">
            <a:spLocks noChangeArrowheads="1"/>
          </p:cNvSpPr>
          <p:nvPr/>
        </p:nvSpPr>
        <p:spPr bwMode="auto">
          <a:xfrm>
            <a:off x="852488" y="1960563"/>
            <a:ext cx="7607300" cy="4159250"/>
          </a:xfrm>
          <a:prstGeom prst="rect">
            <a:avLst/>
          </a:prstGeom>
          <a:noFill/>
          <a:ln w="9525">
            <a:noFill/>
            <a:round/>
            <a:headEnd/>
            <a:tailEnd/>
          </a:ln>
        </p:spPr>
        <p:txBody>
          <a:bodyPr/>
          <a:lstStyle/>
          <a:p>
            <a:pPr marL="338138" indent="-338138" algn="ctr">
              <a:spcBef>
                <a:spcPts val="800"/>
              </a:spcBef>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400" b="1">
                <a:solidFill>
                  <a:srgbClr val="E6E6E6"/>
                </a:solidFill>
              </a:rPr>
              <a:t>Base de decisión de compra de los clientes</a:t>
            </a:r>
          </a:p>
          <a:p>
            <a:pPr marL="338138" indent="-338138">
              <a:spcBef>
                <a:spcPts val="800"/>
              </a:spcBef>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US" sz="2400" b="1">
              <a:solidFill>
                <a:srgbClr val="E6E6E6"/>
              </a:solidFill>
            </a:endParaRPr>
          </a:p>
        </p:txBody>
      </p:sp>
      <p:pic>
        <p:nvPicPr>
          <p:cNvPr id="22532" name="Picture 3"/>
          <p:cNvPicPr>
            <a:picLocks noChangeAspect="1" noChangeArrowheads="1"/>
          </p:cNvPicPr>
          <p:nvPr/>
        </p:nvPicPr>
        <p:blipFill>
          <a:blip r:embed="rId3"/>
          <a:srcRect/>
          <a:stretch>
            <a:fillRect/>
          </a:stretch>
        </p:blipFill>
        <p:spPr bwMode="auto">
          <a:xfrm>
            <a:off x="720725" y="2519363"/>
            <a:ext cx="2339975" cy="1800225"/>
          </a:xfrm>
          <a:prstGeom prst="rect">
            <a:avLst/>
          </a:prstGeom>
          <a:noFill/>
          <a:ln w="9525">
            <a:noFill/>
            <a:round/>
            <a:headEnd/>
            <a:tailEnd/>
          </a:ln>
        </p:spPr>
      </p:pic>
      <p:pic>
        <p:nvPicPr>
          <p:cNvPr id="22533" name="Picture 4"/>
          <p:cNvPicPr>
            <a:picLocks noChangeAspect="1" noChangeArrowheads="1"/>
          </p:cNvPicPr>
          <p:nvPr/>
        </p:nvPicPr>
        <p:blipFill>
          <a:blip r:embed="rId4"/>
          <a:srcRect/>
          <a:stretch>
            <a:fillRect/>
          </a:stretch>
        </p:blipFill>
        <p:spPr bwMode="auto">
          <a:xfrm>
            <a:off x="3419475" y="2519363"/>
            <a:ext cx="2339975" cy="1800225"/>
          </a:xfrm>
          <a:prstGeom prst="rect">
            <a:avLst/>
          </a:prstGeom>
          <a:noFill/>
          <a:ln w="9525">
            <a:noFill/>
            <a:round/>
            <a:headEnd/>
            <a:tailEnd/>
          </a:ln>
        </p:spPr>
      </p:pic>
      <p:pic>
        <p:nvPicPr>
          <p:cNvPr id="22534" name="Picture 5"/>
          <p:cNvPicPr>
            <a:picLocks noChangeAspect="1" noChangeArrowheads="1"/>
          </p:cNvPicPr>
          <p:nvPr/>
        </p:nvPicPr>
        <p:blipFill>
          <a:blip r:embed="rId5"/>
          <a:srcRect/>
          <a:stretch>
            <a:fillRect/>
          </a:stretch>
        </p:blipFill>
        <p:spPr bwMode="auto">
          <a:xfrm>
            <a:off x="6119813" y="2519363"/>
            <a:ext cx="2339975" cy="1800225"/>
          </a:xfrm>
          <a:prstGeom prst="rect">
            <a:avLst/>
          </a:prstGeom>
          <a:noFill/>
          <a:ln w="9525">
            <a:noFill/>
            <a:round/>
            <a:headEnd/>
            <a:tailEnd/>
          </a:ln>
        </p:spPr>
      </p:pic>
      <p:pic>
        <p:nvPicPr>
          <p:cNvPr id="22535" name="Picture 6"/>
          <p:cNvPicPr>
            <a:picLocks noChangeAspect="1" noChangeArrowheads="1"/>
          </p:cNvPicPr>
          <p:nvPr/>
        </p:nvPicPr>
        <p:blipFill>
          <a:blip r:embed="rId6"/>
          <a:srcRect/>
          <a:stretch>
            <a:fillRect/>
          </a:stretch>
        </p:blipFill>
        <p:spPr bwMode="auto">
          <a:xfrm>
            <a:off x="4679950" y="4500563"/>
            <a:ext cx="2519363" cy="1619250"/>
          </a:xfrm>
          <a:prstGeom prst="rect">
            <a:avLst/>
          </a:prstGeom>
          <a:noFill/>
          <a:ln w="9525">
            <a:noFill/>
            <a:round/>
            <a:headEnd/>
            <a:tailEnd/>
          </a:ln>
        </p:spPr>
      </p:pic>
      <p:pic>
        <p:nvPicPr>
          <p:cNvPr id="22536" name="Picture 7"/>
          <p:cNvPicPr>
            <a:picLocks noChangeAspect="1" noChangeArrowheads="1"/>
          </p:cNvPicPr>
          <p:nvPr/>
        </p:nvPicPr>
        <p:blipFill>
          <a:blip r:embed="rId7"/>
          <a:srcRect/>
          <a:stretch>
            <a:fillRect/>
          </a:stretch>
        </p:blipFill>
        <p:spPr bwMode="auto">
          <a:xfrm>
            <a:off x="2160588" y="4589463"/>
            <a:ext cx="2339975" cy="1530350"/>
          </a:xfrm>
          <a:prstGeom prst="rect">
            <a:avLst/>
          </a:prstGeom>
          <a:noFill/>
          <a:ln w="9525">
            <a:noFill/>
            <a:round/>
            <a:headEnd/>
            <a:tailEnd/>
          </a:ln>
        </p:spPr>
      </p:pic>
      <p:pic>
        <p:nvPicPr>
          <p:cNvPr id="13320" name="Picture 8"/>
          <p:cNvPicPr>
            <a:picLocks noChangeAspect="1" noChangeArrowheads="1"/>
          </p:cNvPicPr>
          <p:nvPr/>
        </p:nvPicPr>
        <p:blipFill>
          <a:blip r:embed="rId8"/>
          <a:srcRect/>
          <a:stretch>
            <a:fillRect/>
          </a:stretch>
        </p:blipFill>
        <p:spPr bwMode="auto">
          <a:xfrm>
            <a:off x="258763" y="360363"/>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1439863" y="274638"/>
            <a:ext cx="7380287" cy="1165225"/>
          </a:xfrm>
          <a:prstGeom prst="rect">
            <a:avLst/>
          </a:prstGeom>
          <a:noFill/>
          <a:ln w="9525">
            <a:noFill/>
            <a:round/>
            <a:headEnd/>
            <a:tailEnd/>
          </a:ln>
          <a:effectLst/>
        </p:spPr>
        <p:txBody>
          <a:bodyPr anchor="ct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4000" b="1" i="1" u="sng">
                <a:solidFill>
                  <a:srgbClr val="E6E6E6"/>
                </a:solidFill>
                <a:effectLst>
                  <a:outerShdw blurRad="38100" dist="38100" dir="2700000" algn="tl">
                    <a:srgbClr val="000000"/>
                  </a:outerShdw>
                </a:effectLst>
                <a:latin typeface="Arial" charset="0"/>
              </a:rPr>
              <a:t>ANÁLISIS DE LA DEMANDA</a:t>
            </a:r>
          </a:p>
        </p:txBody>
      </p:sp>
      <p:sp>
        <p:nvSpPr>
          <p:cNvPr id="23555" name="Text Box 2"/>
          <p:cNvSpPr txBox="1">
            <a:spLocks noChangeArrowheads="1"/>
          </p:cNvSpPr>
          <p:nvPr/>
        </p:nvSpPr>
        <p:spPr bwMode="auto">
          <a:xfrm>
            <a:off x="720725" y="1593850"/>
            <a:ext cx="7920038" cy="4525963"/>
          </a:xfrm>
          <a:prstGeom prst="rect">
            <a:avLst/>
          </a:prstGeom>
          <a:noFill/>
          <a:ln w="9525">
            <a:noFill/>
            <a:round/>
            <a:headEnd/>
            <a:tailEnd/>
          </a:ln>
        </p:spPr>
        <p:txBody>
          <a:bodyPr/>
          <a:lstStyle/>
          <a:p>
            <a:pPr marL="338138" indent="-338138" algn="just">
              <a:spcBef>
                <a:spcPts val="800"/>
              </a:spcBef>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400" b="1">
                <a:solidFill>
                  <a:srgbClr val="CCCCCC"/>
                </a:solidFill>
              </a:rPr>
              <a:t>Estimación de la demanda por servicio prestado</a:t>
            </a:r>
          </a:p>
          <a:p>
            <a:pPr marL="338138" indent="-338138" algn="just">
              <a:spcBef>
                <a:spcPts val="800"/>
              </a:spcBef>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200">
                <a:solidFill>
                  <a:srgbClr val="CCCCCC"/>
                </a:solidFill>
              </a:rPr>
              <a:t>     La demanda de nuestro servicio guarda relación con el aumento de la demanda de diferentes productos, entre la ciudad de Guayaquil y Quito.</a:t>
            </a:r>
          </a:p>
        </p:txBody>
      </p:sp>
      <p:pic>
        <p:nvPicPr>
          <p:cNvPr id="23556" name="Picture 3"/>
          <p:cNvPicPr>
            <a:picLocks noChangeAspect="1" noChangeArrowheads="1"/>
          </p:cNvPicPr>
          <p:nvPr/>
        </p:nvPicPr>
        <p:blipFill>
          <a:blip r:embed="rId3"/>
          <a:srcRect/>
          <a:stretch>
            <a:fillRect/>
          </a:stretch>
        </p:blipFill>
        <p:spPr bwMode="auto">
          <a:xfrm>
            <a:off x="1339850" y="3433763"/>
            <a:ext cx="2081213" cy="1604962"/>
          </a:xfrm>
          <a:prstGeom prst="rect">
            <a:avLst/>
          </a:prstGeom>
          <a:noFill/>
          <a:ln w="9525">
            <a:noFill/>
            <a:round/>
            <a:headEnd/>
            <a:tailEnd/>
          </a:ln>
        </p:spPr>
      </p:pic>
      <p:pic>
        <p:nvPicPr>
          <p:cNvPr id="23557" name="Picture 4"/>
          <p:cNvPicPr>
            <a:picLocks noChangeAspect="1" noChangeArrowheads="1"/>
          </p:cNvPicPr>
          <p:nvPr/>
        </p:nvPicPr>
        <p:blipFill>
          <a:blip r:embed="rId4"/>
          <a:srcRect/>
          <a:stretch>
            <a:fillRect/>
          </a:stretch>
        </p:blipFill>
        <p:spPr bwMode="auto">
          <a:xfrm>
            <a:off x="3779838" y="3419475"/>
            <a:ext cx="1800225" cy="1619250"/>
          </a:xfrm>
          <a:prstGeom prst="rect">
            <a:avLst/>
          </a:prstGeom>
          <a:noFill/>
          <a:ln w="9525">
            <a:noFill/>
            <a:round/>
            <a:headEnd/>
            <a:tailEnd/>
          </a:ln>
        </p:spPr>
      </p:pic>
      <p:pic>
        <p:nvPicPr>
          <p:cNvPr id="23558" name="Picture 5"/>
          <p:cNvPicPr>
            <a:picLocks noChangeAspect="1" noChangeArrowheads="1"/>
          </p:cNvPicPr>
          <p:nvPr/>
        </p:nvPicPr>
        <p:blipFill>
          <a:blip r:embed="rId5"/>
          <a:srcRect/>
          <a:stretch>
            <a:fillRect/>
          </a:stretch>
        </p:blipFill>
        <p:spPr bwMode="auto">
          <a:xfrm>
            <a:off x="5940425" y="3419475"/>
            <a:ext cx="1979613" cy="1619250"/>
          </a:xfrm>
          <a:prstGeom prst="rect">
            <a:avLst/>
          </a:prstGeom>
          <a:noFill/>
          <a:ln w="9525">
            <a:noFill/>
            <a:round/>
            <a:headEnd/>
            <a:tailEnd/>
          </a:ln>
        </p:spPr>
      </p:pic>
      <p:pic>
        <p:nvPicPr>
          <p:cNvPr id="14342" name="Picture 6"/>
          <p:cNvPicPr>
            <a:picLocks noChangeAspect="1" noChangeArrowheads="1"/>
          </p:cNvPicPr>
          <p:nvPr/>
        </p:nvPicPr>
        <p:blipFill>
          <a:blip r:embed="rId6"/>
          <a:srcRect/>
          <a:stretch>
            <a:fillRect/>
          </a:stretch>
        </p:blipFill>
        <p:spPr bwMode="auto">
          <a:xfrm>
            <a:off x="179388" y="179388"/>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1933575" y="274638"/>
            <a:ext cx="6526213" cy="1165225"/>
          </a:xfrm>
          <a:prstGeom prst="rect">
            <a:avLst/>
          </a:prstGeom>
          <a:noFill/>
          <a:ln w="9525">
            <a:noFill/>
            <a:round/>
            <a:headEnd/>
            <a:tailEnd/>
          </a:ln>
          <a:effectLst/>
        </p:spPr>
        <p:txBody>
          <a:bodyPr anchor="ct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4000" b="1" i="1" u="sng">
                <a:solidFill>
                  <a:srgbClr val="E6E6E6"/>
                </a:solidFill>
                <a:effectLst>
                  <a:outerShdw blurRad="38100" dist="38100" dir="2700000" algn="tl">
                    <a:srgbClr val="000000"/>
                  </a:outerShdw>
                </a:effectLst>
                <a:latin typeface="Arial" charset="0"/>
              </a:rPr>
              <a:t>ANÁLISIS DEL SECTOR</a:t>
            </a:r>
          </a:p>
        </p:txBody>
      </p:sp>
      <p:sp>
        <p:nvSpPr>
          <p:cNvPr id="24579" name="Text Box 2"/>
          <p:cNvSpPr txBox="1">
            <a:spLocks noChangeArrowheads="1"/>
          </p:cNvSpPr>
          <p:nvPr/>
        </p:nvSpPr>
        <p:spPr bwMode="auto">
          <a:xfrm>
            <a:off x="539750" y="1954213"/>
            <a:ext cx="8229600" cy="4525962"/>
          </a:xfrm>
          <a:prstGeom prst="rect">
            <a:avLst/>
          </a:prstGeom>
          <a:noFill/>
          <a:ln w="9525">
            <a:noFill/>
            <a:round/>
            <a:headEnd/>
            <a:tailEnd/>
          </a:ln>
        </p:spPr>
        <p:txBody>
          <a:bodyPr/>
          <a:lstStyle/>
          <a:p>
            <a:pPr marL="338138" indent="-338138" algn="ctr">
              <a:spcBef>
                <a:spcPts val="800"/>
              </a:spcBef>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s-ES_tradnl" sz="2400" b="1">
                <a:solidFill>
                  <a:srgbClr val="CCCCCC"/>
                </a:solidFill>
              </a:rPr>
              <a:t>* Barreras de Entrada.</a:t>
            </a:r>
          </a:p>
          <a:p>
            <a:pPr marL="338138" indent="-338138" algn="ctr">
              <a:spcBef>
                <a:spcPts val="800"/>
              </a:spcBef>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s-ES_tradnl" sz="2400" b="1">
                <a:solidFill>
                  <a:srgbClr val="CCCCCC"/>
                </a:solidFill>
              </a:rPr>
              <a:t>* Barreras de salida.</a:t>
            </a:r>
          </a:p>
          <a:p>
            <a:pPr marL="338138" indent="-338138" algn="ctr">
              <a:spcBef>
                <a:spcPts val="800"/>
              </a:spcBef>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s-ES_tradnl" sz="2400" b="1">
              <a:solidFill>
                <a:srgbClr val="CCCCCC"/>
              </a:solidFill>
            </a:endParaRPr>
          </a:p>
        </p:txBody>
      </p:sp>
      <p:pic>
        <p:nvPicPr>
          <p:cNvPr id="24580" name="Picture 3"/>
          <p:cNvPicPr>
            <a:picLocks noChangeAspect="1" noChangeArrowheads="1"/>
          </p:cNvPicPr>
          <p:nvPr/>
        </p:nvPicPr>
        <p:blipFill>
          <a:blip r:embed="rId3"/>
          <a:srcRect/>
          <a:stretch>
            <a:fillRect/>
          </a:stretch>
        </p:blipFill>
        <p:spPr bwMode="auto">
          <a:xfrm>
            <a:off x="1979613" y="3240088"/>
            <a:ext cx="2339975" cy="1800225"/>
          </a:xfrm>
          <a:prstGeom prst="rect">
            <a:avLst/>
          </a:prstGeom>
          <a:noFill/>
          <a:ln w="9525">
            <a:noFill/>
            <a:round/>
            <a:headEnd/>
            <a:tailEnd/>
          </a:ln>
        </p:spPr>
      </p:pic>
      <p:pic>
        <p:nvPicPr>
          <p:cNvPr id="24581" name="Picture 4"/>
          <p:cNvPicPr>
            <a:picLocks noChangeAspect="1" noChangeArrowheads="1"/>
          </p:cNvPicPr>
          <p:nvPr/>
        </p:nvPicPr>
        <p:blipFill>
          <a:blip r:embed="rId4"/>
          <a:srcRect/>
          <a:stretch>
            <a:fillRect/>
          </a:stretch>
        </p:blipFill>
        <p:spPr bwMode="auto">
          <a:xfrm>
            <a:off x="5040313" y="3240088"/>
            <a:ext cx="2317750" cy="1800225"/>
          </a:xfrm>
          <a:prstGeom prst="rect">
            <a:avLst/>
          </a:prstGeom>
          <a:noFill/>
          <a:ln w="9525">
            <a:noFill/>
            <a:round/>
            <a:headEnd/>
            <a:tailEnd/>
          </a:ln>
        </p:spPr>
      </p:pic>
      <p:pic>
        <p:nvPicPr>
          <p:cNvPr id="15365" name="Picture 5"/>
          <p:cNvPicPr>
            <a:picLocks noChangeAspect="1" noChangeArrowheads="1"/>
          </p:cNvPicPr>
          <p:nvPr/>
        </p:nvPicPr>
        <p:blipFill>
          <a:blip r:embed="rId5"/>
          <a:srcRect/>
          <a:stretch>
            <a:fillRect/>
          </a:stretch>
        </p:blipFill>
        <p:spPr bwMode="auto">
          <a:xfrm>
            <a:off x="439738" y="339725"/>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900113" y="360363"/>
            <a:ext cx="8050212" cy="1920875"/>
          </a:xfrm>
          <a:prstGeom prst="rect">
            <a:avLst/>
          </a:prstGeom>
          <a:noFill/>
          <a:ln w="9525">
            <a:noFill/>
            <a:round/>
            <a:headEnd/>
            <a:tailEnd/>
          </a:ln>
          <a:effectLst/>
        </p:spPr>
        <p:txBody>
          <a:bodyPr anchor="ct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4000" b="1" i="1" u="sng">
                <a:solidFill>
                  <a:srgbClr val="E6E6E6"/>
                </a:solidFill>
                <a:effectLst>
                  <a:outerShdw blurRad="38100" dist="38100" dir="2700000" algn="tl">
                    <a:srgbClr val="000000"/>
                  </a:outerShdw>
                </a:effectLst>
                <a:latin typeface="Arial" charset="0"/>
              </a:rPr>
              <a:t>COMERCIALIZACIÓN DEL SERVICIO</a:t>
            </a:r>
            <a:r>
              <a:rPr lang="en-US" sz="4000" b="1" i="1" u="sng">
                <a:solidFill>
                  <a:srgbClr val="E6E6E6"/>
                </a:solidFill>
                <a:effectLst>
                  <a:outerShdw blurRad="38100" dist="38100" dir="2700000" algn="tl">
                    <a:srgbClr val="000000"/>
                  </a:outerShdw>
                </a:effectLst>
                <a:latin typeface="Arial" charset="0"/>
              </a:rPr>
              <a:t/>
            </a:r>
            <a:br>
              <a:rPr lang="en-US" sz="4000" b="1" i="1" u="sng">
                <a:solidFill>
                  <a:srgbClr val="E6E6E6"/>
                </a:solidFill>
                <a:effectLst>
                  <a:outerShdw blurRad="38100" dist="38100" dir="2700000" algn="tl">
                    <a:srgbClr val="000000"/>
                  </a:outerShdw>
                </a:effectLst>
                <a:latin typeface="Arial" charset="0"/>
              </a:rPr>
            </a:br>
            <a:endParaRPr lang="en-US" sz="4000" b="1" i="1" u="sng">
              <a:solidFill>
                <a:srgbClr val="E6E6E6"/>
              </a:solidFill>
              <a:effectLst>
                <a:outerShdw blurRad="38100" dist="38100" dir="2700000" algn="tl">
                  <a:srgbClr val="000000"/>
                </a:outerShdw>
              </a:effectLst>
              <a:latin typeface="Arial" charset="0"/>
            </a:endParaRPr>
          </a:p>
        </p:txBody>
      </p:sp>
      <p:sp>
        <p:nvSpPr>
          <p:cNvPr id="25603" name="Text Box 2"/>
          <p:cNvSpPr txBox="1">
            <a:spLocks noChangeArrowheads="1"/>
          </p:cNvSpPr>
          <p:nvPr/>
        </p:nvSpPr>
        <p:spPr bwMode="auto">
          <a:xfrm>
            <a:off x="1979613" y="2160588"/>
            <a:ext cx="5580062" cy="3060700"/>
          </a:xfrm>
          <a:prstGeom prst="rect">
            <a:avLst/>
          </a:prstGeom>
          <a:noFill/>
          <a:ln w="9525">
            <a:noFill/>
            <a:round/>
            <a:headEnd/>
            <a:tailEnd/>
          </a:ln>
        </p:spPr>
        <p:txBody>
          <a:bodyPr/>
          <a:lstStyle/>
          <a:p>
            <a:pPr marL="338138" indent="-338138" algn="just">
              <a:spcBef>
                <a:spcPts val="800"/>
              </a:spcBef>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s-ES_tradnl" sz="2400">
                <a:solidFill>
                  <a:srgbClr val="CCCCCC"/>
                </a:solidFill>
              </a:rPr>
              <a:t>* Promoción y comunicación.</a:t>
            </a:r>
          </a:p>
          <a:p>
            <a:pPr marL="338138" indent="-338138" algn="just">
              <a:spcBef>
                <a:spcPts val="800"/>
              </a:spcBef>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s-ES_tradnl" sz="2400">
                <a:solidFill>
                  <a:srgbClr val="CCCCCC"/>
                </a:solidFill>
              </a:rPr>
              <a:t>* Formas posibles de estimular el interés.</a:t>
            </a:r>
          </a:p>
          <a:p>
            <a:pPr marL="338138" indent="-338138" algn="just">
              <a:spcBef>
                <a:spcPts val="800"/>
              </a:spcBef>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s-ES_tradnl" sz="2400">
                <a:solidFill>
                  <a:srgbClr val="CCCCCC"/>
                </a:solidFill>
              </a:rPr>
              <a:t>* Distribución.</a:t>
            </a:r>
          </a:p>
          <a:p>
            <a:pPr marL="338138" indent="-338138">
              <a:spcBef>
                <a:spcPts val="800"/>
              </a:spcBef>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US" sz="3200" i="1">
              <a:solidFill>
                <a:srgbClr val="E6E6E6"/>
              </a:solidFill>
              <a:latin typeface="Arial" charset="0"/>
            </a:endParaRPr>
          </a:p>
          <a:p>
            <a:pPr marL="338138" indent="-338138">
              <a:spcBef>
                <a:spcPts val="800"/>
              </a:spcBef>
              <a:buClr>
                <a:srgbClr val="FF9966"/>
              </a:buClr>
              <a:buSzPct val="75000"/>
              <a:buFont typeface="StarSymbo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US" sz="3200" i="1">
              <a:solidFill>
                <a:srgbClr val="E6E6E6"/>
              </a:solidFill>
              <a:latin typeface="Arial" charset="0"/>
            </a:endParaRPr>
          </a:p>
        </p:txBody>
      </p:sp>
      <p:pic>
        <p:nvPicPr>
          <p:cNvPr id="25604" name="Picture 3"/>
          <p:cNvPicPr>
            <a:picLocks noChangeAspect="1" noChangeArrowheads="1"/>
          </p:cNvPicPr>
          <p:nvPr/>
        </p:nvPicPr>
        <p:blipFill>
          <a:blip r:embed="rId3"/>
          <a:srcRect/>
          <a:stretch>
            <a:fillRect/>
          </a:stretch>
        </p:blipFill>
        <p:spPr bwMode="auto">
          <a:xfrm>
            <a:off x="1619250" y="3779838"/>
            <a:ext cx="2160588" cy="1979612"/>
          </a:xfrm>
          <a:prstGeom prst="rect">
            <a:avLst/>
          </a:prstGeom>
          <a:noFill/>
          <a:ln w="9525">
            <a:noFill/>
            <a:round/>
            <a:headEnd/>
            <a:tailEnd/>
          </a:ln>
        </p:spPr>
      </p:pic>
      <p:pic>
        <p:nvPicPr>
          <p:cNvPr id="25605" name="Picture 4"/>
          <p:cNvPicPr>
            <a:picLocks noChangeAspect="1" noChangeArrowheads="1"/>
          </p:cNvPicPr>
          <p:nvPr/>
        </p:nvPicPr>
        <p:blipFill>
          <a:blip r:embed="rId4"/>
          <a:srcRect/>
          <a:stretch>
            <a:fillRect/>
          </a:stretch>
        </p:blipFill>
        <p:spPr bwMode="auto">
          <a:xfrm>
            <a:off x="3959225" y="3779838"/>
            <a:ext cx="1474788" cy="1979612"/>
          </a:xfrm>
          <a:prstGeom prst="rect">
            <a:avLst/>
          </a:prstGeom>
          <a:noFill/>
          <a:ln w="9525">
            <a:noFill/>
            <a:round/>
            <a:headEnd/>
            <a:tailEnd/>
          </a:ln>
        </p:spPr>
      </p:pic>
      <p:pic>
        <p:nvPicPr>
          <p:cNvPr id="25606" name="Picture 5"/>
          <p:cNvPicPr>
            <a:picLocks noChangeAspect="1" noChangeArrowheads="1"/>
          </p:cNvPicPr>
          <p:nvPr/>
        </p:nvPicPr>
        <p:blipFill>
          <a:blip r:embed="rId5"/>
          <a:srcRect/>
          <a:stretch>
            <a:fillRect/>
          </a:stretch>
        </p:blipFill>
        <p:spPr bwMode="auto">
          <a:xfrm>
            <a:off x="5580063" y="3779838"/>
            <a:ext cx="1979612" cy="1979612"/>
          </a:xfrm>
          <a:prstGeom prst="rect">
            <a:avLst/>
          </a:prstGeom>
          <a:noFill/>
          <a:ln w="9525">
            <a:noFill/>
            <a:round/>
            <a:headEnd/>
            <a:tailEnd/>
          </a:ln>
        </p:spPr>
      </p:pic>
      <p:pic>
        <p:nvPicPr>
          <p:cNvPr id="16390" name="Picture 6"/>
          <p:cNvPicPr>
            <a:picLocks noChangeAspect="1" noChangeArrowheads="1"/>
          </p:cNvPicPr>
          <p:nvPr/>
        </p:nvPicPr>
        <p:blipFill>
          <a:blip r:embed="rId6"/>
          <a:srcRect/>
          <a:stretch>
            <a:fillRect/>
          </a:stretch>
        </p:blipFill>
        <p:spPr bwMode="auto">
          <a:xfrm>
            <a:off x="258763" y="258763"/>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4000" b="1" i="1" u="sng">
                <a:solidFill>
                  <a:srgbClr val="CCCCCC"/>
                </a:solidFill>
                <a:effectLst>
                  <a:outerShdw blurRad="38100" dist="38100" dir="2700000" algn="tl">
                    <a:srgbClr val="000000"/>
                  </a:outerShdw>
                </a:effectLst>
                <a:latin typeface="Arial" charset="0"/>
              </a:rPr>
              <a:t>ANÁLISIS FODA</a:t>
            </a:r>
          </a:p>
        </p:txBody>
      </p:sp>
      <p:sp>
        <p:nvSpPr>
          <p:cNvPr id="26627" name="Text Box 2"/>
          <p:cNvSpPr txBox="1">
            <a:spLocks noChangeArrowheads="1"/>
          </p:cNvSpPr>
          <p:nvPr/>
        </p:nvSpPr>
        <p:spPr bwMode="auto">
          <a:xfrm>
            <a:off x="3060700" y="1800225"/>
            <a:ext cx="3959225" cy="4500563"/>
          </a:xfrm>
          <a:prstGeom prst="rect">
            <a:avLst/>
          </a:prstGeom>
          <a:noFill/>
          <a:ln w="9525">
            <a:noFill/>
            <a:round/>
            <a:headEnd/>
            <a:tailEnd/>
          </a:ln>
        </p:spPr>
        <p:txBody>
          <a:bodyPr/>
          <a:lstStyle/>
          <a:p>
            <a:pPr marL="338138" indent="-338138" algn="just">
              <a:spcBef>
                <a:spcPts val="800"/>
              </a:spcBef>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s-ES_tradnl" sz="2600" b="1">
                <a:solidFill>
                  <a:srgbClr val="E6FF00"/>
                </a:solidFill>
              </a:rPr>
              <a:t>F</a:t>
            </a:r>
            <a:r>
              <a:rPr lang="es-ES_tradnl" sz="2600">
                <a:solidFill>
                  <a:srgbClr val="E6E6E6"/>
                </a:solidFill>
              </a:rPr>
              <a:t>ortaleza </a:t>
            </a:r>
          </a:p>
          <a:p>
            <a:pPr marL="338138" indent="-338138" algn="just">
              <a:spcBef>
                <a:spcPts val="800"/>
              </a:spcBef>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s-ES_tradnl" sz="2600" b="1">
                <a:solidFill>
                  <a:srgbClr val="E6FF00"/>
                </a:solidFill>
              </a:rPr>
              <a:t>O</a:t>
            </a:r>
            <a:r>
              <a:rPr lang="es-ES_tradnl" sz="2600">
                <a:solidFill>
                  <a:srgbClr val="E6E6E6"/>
                </a:solidFill>
              </a:rPr>
              <a:t>portunidades</a:t>
            </a:r>
          </a:p>
          <a:p>
            <a:pPr marL="338138" indent="-338138" algn="just">
              <a:spcBef>
                <a:spcPts val="800"/>
              </a:spcBef>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s-ES_tradnl" sz="2600" b="1">
                <a:solidFill>
                  <a:srgbClr val="E6FF00"/>
                </a:solidFill>
              </a:rPr>
              <a:t>D</a:t>
            </a:r>
            <a:r>
              <a:rPr lang="es-ES_tradnl" sz="2600">
                <a:solidFill>
                  <a:srgbClr val="E6E6E6"/>
                </a:solidFill>
              </a:rPr>
              <a:t>ebilidades</a:t>
            </a:r>
          </a:p>
          <a:p>
            <a:pPr marL="338138" indent="-338138" algn="just">
              <a:spcBef>
                <a:spcPts val="800"/>
              </a:spcBef>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s-ES_tradnl" sz="2600" b="1">
                <a:solidFill>
                  <a:srgbClr val="E6FF00"/>
                </a:solidFill>
              </a:rPr>
              <a:t>A</a:t>
            </a:r>
            <a:r>
              <a:rPr lang="es-ES_tradnl" sz="2600">
                <a:solidFill>
                  <a:srgbClr val="E6E6E6"/>
                </a:solidFill>
              </a:rPr>
              <a:t>menazas</a:t>
            </a:r>
          </a:p>
          <a:p>
            <a:pPr marL="338138" indent="-338138">
              <a:spcBef>
                <a:spcPts val="800"/>
              </a:spcBef>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s-ES_tradnl" sz="3200">
              <a:solidFill>
                <a:srgbClr val="E6E6E6"/>
              </a:solidFill>
              <a:latin typeface="Arial" charset="0"/>
            </a:endParaRPr>
          </a:p>
          <a:p>
            <a:pPr marL="338138" indent="-338138">
              <a:spcBef>
                <a:spcPts val="800"/>
              </a:spcBef>
              <a:buClr>
                <a:srgbClr val="FF9966"/>
              </a:buClr>
              <a:buSzPct val="75000"/>
              <a:buFont typeface="StarSymbo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s-ES_tradnl" sz="3200">
              <a:solidFill>
                <a:srgbClr val="E6E6E6"/>
              </a:solidFill>
              <a:latin typeface="Arial" charset="0"/>
            </a:endParaRPr>
          </a:p>
        </p:txBody>
      </p:sp>
      <p:pic>
        <p:nvPicPr>
          <p:cNvPr id="26628" name="Picture 3"/>
          <p:cNvPicPr>
            <a:picLocks noChangeAspect="1" noChangeArrowheads="1"/>
          </p:cNvPicPr>
          <p:nvPr/>
        </p:nvPicPr>
        <p:blipFill>
          <a:blip r:embed="rId3"/>
          <a:srcRect/>
          <a:stretch>
            <a:fillRect/>
          </a:stretch>
        </p:blipFill>
        <p:spPr bwMode="auto">
          <a:xfrm>
            <a:off x="2700338" y="3959225"/>
            <a:ext cx="3060700" cy="2339975"/>
          </a:xfrm>
          <a:prstGeom prst="rect">
            <a:avLst/>
          </a:prstGeom>
          <a:noFill/>
          <a:ln w="9525">
            <a:noFill/>
            <a:round/>
            <a:headEnd/>
            <a:tailEnd/>
          </a:ln>
        </p:spPr>
      </p:pic>
      <p:pic>
        <p:nvPicPr>
          <p:cNvPr id="17412" name="Picture 4"/>
          <p:cNvPicPr>
            <a:picLocks noChangeAspect="1" noChangeArrowheads="1"/>
          </p:cNvPicPr>
          <p:nvPr/>
        </p:nvPicPr>
        <p:blipFill>
          <a:blip r:embed="rId4"/>
          <a:srcRect/>
          <a:stretch>
            <a:fillRect/>
          </a:stretch>
        </p:blipFill>
        <p:spPr bwMode="auto">
          <a:xfrm>
            <a:off x="439738" y="360363"/>
            <a:ext cx="1360487" cy="1260475"/>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1260475" y="539750"/>
            <a:ext cx="7199313" cy="1309688"/>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dirty="0">
                <a:solidFill>
                  <a:srgbClr val="CCCCCC"/>
                </a:solidFill>
                <a:effectLst>
                  <a:outerShdw blurRad="38100" dist="38100" dir="2700000" algn="tl">
                    <a:srgbClr val="000000"/>
                  </a:outerShdw>
                </a:effectLst>
                <a:latin typeface="ALABANY" charset="0"/>
              </a:rPr>
              <a:t>INVESTIGACIÓN DE MERCADO </a:t>
            </a:r>
          </a:p>
        </p:txBody>
      </p:sp>
      <p:pic>
        <p:nvPicPr>
          <p:cNvPr id="27651" name="Picture 2"/>
          <p:cNvPicPr>
            <a:picLocks noChangeAspect="1" noChangeArrowheads="1"/>
          </p:cNvPicPr>
          <p:nvPr/>
        </p:nvPicPr>
        <p:blipFill>
          <a:blip r:embed="rId3"/>
          <a:srcRect/>
          <a:stretch>
            <a:fillRect/>
          </a:stretch>
        </p:blipFill>
        <p:spPr bwMode="auto">
          <a:xfrm>
            <a:off x="1079500" y="2519363"/>
            <a:ext cx="6840538" cy="3959225"/>
          </a:xfrm>
          <a:prstGeom prst="rect">
            <a:avLst/>
          </a:prstGeom>
          <a:solidFill>
            <a:srgbClr val="FFFFCC"/>
          </a:solidFill>
          <a:ln w="36000">
            <a:solidFill>
              <a:srgbClr val="FFFF99"/>
            </a:solidFill>
            <a:round/>
            <a:headEnd/>
            <a:tailEnd/>
          </a:ln>
        </p:spPr>
      </p:pic>
      <p:sp>
        <p:nvSpPr>
          <p:cNvPr id="27652" name="Text Box 3"/>
          <p:cNvSpPr txBox="1">
            <a:spLocks noChangeArrowheads="1"/>
          </p:cNvSpPr>
          <p:nvPr/>
        </p:nvSpPr>
        <p:spPr bwMode="auto">
          <a:xfrm>
            <a:off x="2339975" y="2093913"/>
            <a:ext cx="4500563" cy="425450"/>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b="1">
                <a:solidFill>
                  <a:srgbClr val="CCCCCC"/>
                </a:solidFill>
              </a:rPr>
              <a:t>Traslado de mercadería</a:t>
            </a:r>
          </a:p>
        </p:txBody>
      </p:sp>
      <p:pic>
        <p:nvPicPr>
          <p:cNvPr id="18436" name="Picture 4"/>
          <p:cNvPicPr>
            <a:picLocks noChangeAspect="1" noChangeArrowheads="1"/>
          </p:cNvPicPr>
          <p:nvPr/>
        </p:nvPicPr>
        <p:blipFill>
          <a:blip r:embed="rId4"/>
          <a:srcRect/>
          <a:stretch>
            <a:fillRect/>
          </a:stretch>
        </p:blipFill>
        <p:spPr bwMode="auto">
          <a:xfrm>
            <a:off x="439738" y="360363"/>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1800225" y="720725"/>
            <a:ext cx="6300788" cy="1309688"/>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dirty="0">
                <a:solidFill>
                  <a:srgbClr val="CCCCCC"/>
                </a:solidFill>
                <a:effectLst>
                  <a:outerShdw blurRad="38100" dist="38100" dir="2700000" algn="tl">
                    <a:srgbClr val="000000"/>
                  </a:outerShdw>
                </a:effectLst>
                <a:latin typeface="Arial" charset="0"/>
              </a:rPr>
              <a:t>INVESTIGACIÓN DE MERCADO</a:t>
            </a:r>
          </a:p>
        </p:txBody>
      </p:sp>
      <p:pic>
        <p:nvPicPr>
          <p:cNvPr id="28675" name="Picture 2"/>
          <p:cNvPicPr>
            <a:picLocks noChangeAspect="1" noChangeArrowheads="1"/>
          </p:cNvPicPr>
          <p:nvPr/>
        </p:nvPicPr>
        <p:blipFill>
          <a:blip r:embed="rId3"/>
          <a:srcRect/>
          <a:stretch>
            <a:fillRect/>
          </a:stretch>
        </p:blipFill>
        <p:spPr bwMode="auto">
          <a:xfrm>
            <a:off x="-3844925" y="-450850"/>
            <a:ext cx="1181100" cy="1181100"/>
          </a:xfrm>
          <a:prstGeom prst="rect">
            <a:avLst/>
          </a:prstGeom>
          <a:noFill/>
          <a:ln w="9525">
            <a:noFill/>
            <a:round/>
            <a:headEnd/>
            <a:tailEnd/>
          </a:ln>
        </p:spPr>
      </p:pic>
      <p:sp>
        <p:nvSpPr>
          <p:cNvPr id="28676" name="Text Box 3"/>
          <p:cNvSpPr txBox="1">
            <a:spLocks noChangeArrowheads="1"/>
          </p:cNvSpPr>
          <p:nvPr/>
        </p:nvSpPr>
        <p:spPr bwMode="auto">
          <a:xfrm>
            <a:off x="1439863" y="2243138"/>
            <a:ext cx="6119812" cy="455612"/>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CCCCCC"/>
                </a:solidFill>
              </a:rPr>
              <a:t>Servicio a contratar</a:t>
            </a:r>
          </a:p>
        </p:txBody>
      </p:sp>
      <p:pic>
        <p:nvPicPr>
          <p:cNvPr id="28677" name="Picture 4"/>
          <p:cNvPicPr>
            <a:picLocks noChangeAspect="1" noChangeArrowheads="1"/>
          </p:cNvPicPr>
          <p:nvPr/>
        </p:nvPicPr>
        <p:blipFill>
          <a:blip r:embed="rId4"/>
          <a:srcRect/>
          <a:stretch>
            <a:fillRect/>
          </a:stretch>
        </p:blipFill>
        <p:spPr bwMode="auto">
          <a:xfrm>
            <a:off x="1619250" y="2700338"/>
            <a:ext cx="5857875" cy="3819525"/>
          </a:xfrm>
          <a:prstGeom prst="rect">
            <a:avLst/>
          </a:prstGeom>
          <a:solidFill>
            <a:srgbClr val="E6E6E6"/>
          </a:solidFill>
          <a:ln w="36000">
            <a:solidFill>
              <a:srgbClr val="000080"/>
            </a:solidFill>
            <a:round/>
            <a:headEnd/>
            <a:tailEnd/>
          </a:ln>
        </p:spPr>
      </p:pic>
      <p:pic>
        <p:nvPicPr>
          <p:cNvPr id="19461" name="Picture 5"/>
          <p:cNvPicPr>
            <a:picLocks noChangeAspect="1" noChangeArrowheads="1"/>
          </p:cNvPicPr>
          <p:nvPr/>
        </p:nvPicPr>
        <p:blipFill>
          <a:blip r:embed="rId5"/>
          <a:srcRect/>
          <a:stretch>
            <a:fillRect/>
          </a:stretch>
        </p:blipFill>
        <p:spPr bwMode="auto">
          <a:xfrm>
            <a:off x="539750" y="439738"/>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1800225" y="539750"/>
            <a:ext cx="6119813" cy="1309688"/>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dirty="0">
                <a:solidFill>
                  <a:srgbClr val="CCCCCC"/>
                </a:solidFill>
                <a:effectLst>
                  <a:outerShdw blurRad="38100" dist="38100" dir="2700000" algn="tl">
                    <a:srgbClr val="000000"/>
                  </a:outerShdw>
                </a:effectLst>
                <a:latin typeface="Arial" charset="0"/>
              </a:rPr>
              <a:t>INVESTIGACIÓN DE MERCADO</a:t>
            </a:r>
          </a:p>
        </p:txBody>
      </p:sp>
      <p:sp>
        <p:nvSpPr>
          <p:cNvPr id="29699" name="Text Box 2"/>
          <p:cNvSpPr txBox="1">
            <a:spLocks noChangeArrowheads="1"/>
          </p:cNvSpPr>
          <p:nvPr/>
        </p:nvSpPr>
        <p:spPr bwMode="auto">
          <a:xfrm>
            <a:off x="1979613" y="1979613"/>
            <a:ext cx="5400675" cy="455612"/>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CCCCCC"/>
                </a:solidFill>
              </a:rPr>
              <a:t>Frecuencia de traslado</a:t>
            </a:r>
          </a:p>
        </p:txBody>
      </p:sp>
      <p:pic>
        <p:nvPicPr>
          <p:cNvPr id="29700" name="Picture 3"/>
          <p:cNvPicPr>
            <a:picLocks noChangeAspect="1" noChangeArrowheads="1"/>
          </p:cNvPicPr>
          <p:nvPr/>
        </p:nvPicPr>
        <p:blipFill>
          <a:blip r:embed="rId3"/>
          <a:srcRect/>
          <a:stretch>
            <a:fillRect/>
          </a:stretch>
        </p:blipFill>
        <p:spPr bwMode="auto">
          <a:xfrm>
            <a:off x="1800225" y="2525713"/>
            <a:ext cx="5759450" cy="3954462"/>
          </a:xfrm>
          <a:prstGeom prst="rect">
            <a:avLst/>
          </a:prstGeom>
          <a:solidFill>
            <a:srgbClr val="FFFF99"/>
          </a:solidFill>
          <a:ln w="36000">
            <a:solidFill>
              <a:srgbClr val="FFFF00"/>
            </a:solidFill>
            <a:round/>
            <a:headEnd/>
            <a:tailEnd/>
          </a:ln>
        </p:spPr>
      </p:pic>
      <p:pic>
        <p:nvPicPr>
          <p:cNvPr id="20484" name="Picture 4"/>
          <p:cNvPicPr>
            <a:picLocks noChangeAspect="1" noChangeArrowheads="1"/>
          </p:cNvPicPr>
          <p:nvPr/>
        </p:nvPicPr>
        <p:blipFill>
          <a:blip r:embed="rId4"/>
          <a:srcRect/>
          <a:stretch>
            <a:fillRect/>
          </a:stretch>
        </p:blipFill>
        <p:spPr bwMode="auto">
          <a:xfrm>
            <a:off x="619125" y="439738"/>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1800225" y="539750"/>
            <a:ext cx="5940425" cy="1309688"/>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dirty="0">
                <a:solidFill>
                  <a:srgbClr val="CCCCCC"/>
                </a:solidFill>
                <a:effectLst>
                  <a:outerShdw blurRad="38100" dist="38100" dir="2700000" algn="tl">
                    <a:srgbClr val="000000"/>
                  </a:outerShdw>
                </a:effectLst>
                <a:latin typeface="Arial" charset="0"/>
              </a:rPr>
              <a:t>INVESTIGACIÓN DE MERCADO</a:t>
            </a:r>
          </a:p>
        </p:txBody>
      </p:sp>
      <p:sp>
        <p:nvSpPr>
          <p:cNvPr id="30723" name="Text Box 2"/>
          <p:cNvSpPr txBox="1">
            <a:spLocks noChangeArrowheads="1"/>
          </p:cNvSpPr>
          <p:nvPr/>
        </p:nvSpPr>
        <p:spPr bwMode="auto">
          <a:xfrm>
            <a:off x="2160588" y="1979613"/>
            <a:ext cx="5400675" cy="455612"/>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CCCCCC"/>
                </a:solidFill>
              </a:rPr>
              <a:t>Pago de Servicio</a:t>
            </a:r>
          </a:p>
        </p:txBody>
      </p:sp>
      <p:pic>
        <p:nvPicPr>
          <p:cNvPr id="30724" name="Picture 3"/>
          <p:cNvPicPr>
            <a:picLocks noChangeAspect="1" noChangeArrowheads="1"/>
          </p:cNvPicPr>
          <p:nvPr/>
        </p:nvPicPr>
        <p:blipFill>
          <a:blip r:embed="rId3"/>
          <a:srcRect/>
          <a:stretch>
            <a:fillRect/>
          </a:stretch>
        </p:blipFill>
        <p:spPr bwMode="auto">
          <a:xfrm>
            <a:off x="1882775" y="2519363"/>
            <a:ext cx="5857875" cy="3819525"/>
          </a:xfrm>
          <a:prstGeom prst="rect">
            <a:avLst/>
          </a:prstGeom>
          <a:solidFill>
            <a:srgbClr val="FFCC99"/>
          </a:solidFill>
          <a:ln w="36000">
            <a:solidFill>
              <a:srgbClr val="FF6633"/>
            </a:solidFill>
            <a:round/>
            <a:headEnd/>
            <a:tailEnd/>
          </a:ln>
        </p:spPr>
      </p:pic>
      <p:pic>
        <p:nvPicPr>
          <p:cNvPr id="21508" name="Picture 4"/>
          <p:cNvPicPr>
            <a:picLocks noChangeAspect="1" noChangeArrowheads="1"/>
          </p:cNvPicPr>
          <p:nvPr/>
        </p:nvPicPr>
        <p:blipFill>
          <a:blip r:embed="rId4"/>
          <a:srcRect/>
          <a:stretch>
            <a:fillRect/>
          </a:stretch>
        </p:blipFill>
        <p:spPr bwMode="auto">
          <a:xfrm>
            <a:off x="439738" y="360363"/>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650875" y="1195388"/>
            <a:ext cx="7808913" cy="1144587"/>
          </a:xfrm>
          <a:prstGeom prst="rect">
            <a:avLst/>
          </a:prstGeom>
          <a:noFill/>
          <a:ln w="9525">
            <a:noFill/>
            <a:round/>
            <a:headEnd/>
            <a:tailEnd/>
          </a:ln>
          <a:effectLst/>
        </p:spPr>
        <p:txBody>
          <a:bodyPr lIns="0" tIns="0" rIns="0" bIns="0" anchor="ctr"/>
          <a:lstStyle/>
          <a:p>
            <a:pPr marL="355600" indent="-355600" algn="ctr">
              <a:lnSpc>
                <a:spcPct val="93000"/>
              </a:lnSpc>
              <a:buSzPct val="45000"/>
              <a:buFont typeface="Wingdings" charset="2"/>
              <a:buNone/>
              <a:tabLst>
                <a:tab pos="355600"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 pos="9339263" algn="l"/>
              </a:tabLst>
              <a:defRPr/>
            </a:pPr>
            <a:r>
              <a:rPr lang="en-US" sz="4000" b="1" i="1" u="sng">
                <a:solidFill>
                  <a:srgbClr val="E6E6E6"/>
                </a:solidFill>
                <a:effectLst>
                  <a:outerShdw blurRad="38100" dist="38100" dir="2700000" algn="tl">
                    <a:srgbClr val="000000"/>
                  </a:outerShdw>
                </a:effectLst>
                <a:latin typeface="Arial" charset="0"/>
              </a:rPr>
              <a:t>TEMA</a:t>
            </a:r>
          </a:p>
        </p:txBody>
      </p:sp>
      <p:sp>
        <p:nvSpPr>
          <p:cNvPr id="13315" name="Text Box 2"/>
          <p:cNvSpPr txBox="1">
            <a:spLocks noChangeArrowheads="1"/>
          </p:cNvSpPr>
          <p:nvPr/>
        </p:nvSpPr>
        <p:spPr bwMode="auto">
          <a:xfrm>
            <a:off x="1260475" y="3060700"/>
            <a:ext cx="6840538" cy="1800225"/>
          </a:xfrm>
          <a:prstGeom prst="rect">
            <a:avLst/>
          </a:prstGeom>
          <a:noFill/>
          <a:ln w="9525">
            <a:noFill/>
            <a:round/>
            <a:headEnd/>
            <a:tailEnd/>
          </a:ln>
        </p:spPr>
        <p:txBody>
          <a:bodyPr lIns="90000" tIns="45000" rIns="90000" bIns="45000"/>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b="1">
                <a:solidFill>
                  <a:srgbClr val="E6E6E6"/>
                </a:solidFill>
              </a:rPr>
              <a:t>PROYECTO DE INVERSIÓN PARA EL SERVICIO DE LOGÍSTICA PARA EL TRANSPORTE DE CARGA DE MERCADERÍA ENTRES LAS DOS CIUDADES MÁS IMPORTANTES DEL ECUADOR.</a:t>
            </a:r>
          </a:p>
        </p:txBody>
      </p:sp>
      <p:pic>
        <p:nvPicPr>
          <p:cNvPr id="4099" name="Picture 3"/>
          <p:cNvPicPr>
            <a:picLocks noChangeAspect="1" noChangeArrowheads="1"/>
          </p:cNvPicPr>
          <p:nvPr/>
        </p:nvPicPr>
        <p:blipFill>
          <a:blip r:embed="rId3"/>
          <a:srcRect/>
          <a:stretch>
            <a:fillRect/>
          </a:stretch>
        </p:blipFill>
        <p:spPr bwMode="auto">
          <a:xfrm>
            <a:off x="900113" y="539750"/>
            <a:ext cx="1619250" cy="1620838"/>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260475" y="360363"/>
            <a:ext cx="7019925" cy="1309687"/>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dirty="0">
                <a:solidFill>
                  <a:srgbClr val="CCCCCC"/>
                </a:solidFill>
                <a:effectLst>
                  <a:outerShdw blurRad="38100" dist="38100" dir="2700000" algn="tl">
                    <a:srgbClr val="000000"/>
                  </a:outerShdw>
                </a:effectLst>
                <a:latin typeface="Arial" charset="0"/>
              </a:rPr>
              <a:t>INVESTIGACIÓN DE MERCADO</a:t>
            </a:r>
          </a:p>
        </p:txBody>
      </p:sp>
      <p:sp>
        <p:nvSpPr>
          <p:cNvPr id="31747" name="Text Box 2"/>
          <p:cNvSpPr txBox="1">
            <a:spLocks noChangeArrowheads="1"/>
          </p:cNvSpPr>
          <p:nvPr/>
        </p:nvSpPr>
        <p:spPr bwMode="auto">
          <a:xfrm>
            <a:off x="539750" y="1846263"/>
            <a:ext cx="7740650" cy="3959225"/>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CCCCCC"/>
                </a:solidFill>
              </a:rPr>
              <a:t>Conclusiones:</a:t>
            </a:r>
          </a:p>
          <a:p>
            <a:pPr algn="just" hangingPunct="0">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CCCCCC"/>
                </a:solidFill>
              </a:rPr>
              <a:t>* Se logró identificar que hay un número considerable de personas dentro del mercado objetivo que está dispuesto a contratar un servicio que se acople a sus necesidades más específicas.</a:t>
            </a:r>
          </a:p>
          <a:p>
            <a:pPr algn="just" hangingPunct="0">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CCCCCC"/>
                </a:solidFill>
              </a:rPr>
              <a:t>*Es importante darnos a conocer primero con personas familiarizadas con este negocio, ya que pudimos ver que la mayoría de empresas competidoras en el medio han sido reconocidas, mas que por publicidad pagada,  por medio de comentarios y referencias que dentro del mismo mercado se obtienen.</a:t>
            </a:r>
          </a:p>
          <a:p>
            <a:pPr algn="just" hangingPunct="0">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CCCCCC"/>
                </a:solidFill>
              </a:rPr>
              <a:t>* Se logró identificar que hay más del 50% de mercado que se dedica a alquilar este servicio, lo que podemos avizorar como una ventaja para explotar al máximo este mercado.</a:t>
            </a:r>
          </a:p>
        </p:txBody>
      </p:sp>
      <p:pic>
        <p:nvPicPr>
          <p:cNvPr id="22531" name="Picture 3"/>
          <p:cNvPicPr>
            <a:picLocks noChangeAspect="1" noChangeArrowheads="1"/>
          </p:cNvPicPr>
          <p:nvPr/>
        </p:nvPicPr>
        <p:blipFill>
          <a:blip r:embed="rId3"/>
          <a:srcRect/>
          <a:stretch>
            <a:fillRect/>
          </a:stretch>
        </p:blipFill>
        <p:spPr bwMode="auto">
          <a:xfrm>
            <a:off x="439738" y="258763"/>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1619250" y="560388"/>
            <a:ext cx="5940425" cy="700087"/>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dirty="0">
                <a:solidFill>
                  <a:srgbClr val="CCCCCC"/>
                </a:solidFill>
                <a:effectLst>
                  <a:outerShdw blurRad="38100" dist="38100" dir="2700000" algn="tl">
                    <a:srgbClr val="000000"/>
                  </a:outerShdw>
                </a:effectLst>
                <a:latin typeface="Arial" charset="0"/>
              </a:rPr>
              <a:t>ÍNDICE</a:t>
            </a:r>
          </a:p>
        </p:txBody>
      </p:sp>
      <p:sp>
        <p:nvSpPr>
          <p:cNvPr id="23554" name="Text Box 2"/>
          <p:cNvSpPr txBox="1">
            <a:spLocks noChangeArrowheads="1"/>
          </p:cNvSpPr>
          <p:nvPr/>
        </p:nvSpPr>
        <p:spPr bwMode="auto">
          <a:xfrm>
            <a:off x="1439863" y="2017713"/>
            <a:ext cx="6480175" cy="3562350"/>
          </a:xfrm>
          <a:prstGeom prst="rect">
            <a:avLst/>
          </a:prstGeom>
          <a:noFill/>
          <a:ln w="9525">
            <a:noFill/>
            <a:round/>
            <a:headEnd/>
            <a:tailEnd/>
          </a:ln>
          <a:effectLst/>
        </p:spPr>
        <p:txBody>
          <a:bodyPr lIns="90000" tIns="45000" rIns="90000" bIns="45000"/>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CCCCCC"/>
                </a:solidFill>
              </a:rPr>
              <a:t>1.- </a:t>
            </a:r>
            <a:r>
              <a:rPr lang="en-US" sz="3000" dirty="0" err="1">
                <a:solidFill>
                  <a:srgbClr val="CCCCCC"/>
                </a:solidFill>
              </a:rPr>
              <a:t>Introducción</a:t>
            </a:r>
            <a:endParaRPr lang="en-US" sz="3000" dirty="0">
              <a:solidFill>
                <a:srgbClr val="CCCCCC"/>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CCCCCC"/>
                </a:solidFill>
              </a:rPr>
              <a:t>2.- </a:t>
            </a:r>
            <a:r>
              <a:rPr lang="en-US" sz="3000" dirty="0" err="1">
                <a:solidFill>
                  <a:srgbClr val="CCCCCC"/>
                </a:solidFill>
              </a:rPr>
              <a:t>Estudio</a:t>
            </a:r>
            <a:r>
              <a:rPr lang="en-US" sz="3000" dirty="0">
                <a:solidFill>
                  <a:srgbClr val="CCCCCC"/>
                </a:solidFill>
              </a:rPr>
              <a:t> de Mercado</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800" b="1" dirty="0">
                <a:solidFill>
                  <a:srgbClr val="000000"/>
                </a:solidFill>
                <a:effectLst>
                  <a:outerShdw blurRad="38100" dist="38100" dir="2700000" algn="tl">
                    <a:srgbClr val="FFFFFF"/>
                  </a:outerShdw>
                </a:effectLst>
              </a:rPr>
              <a:t>3.- </a:t>
            </a:r>
            <a:r>
              <a:rPr lang="en-US" sz="4800" b="1" dirty="0" err="1">
                <a:solidFill>
                  <a:srgbClr val="000000"/>
                </a:solidFill>
                <a:effectLst>
                  <a:outerShdw blurRad="38100" dist="38100" dir="2700000" algn="tl">
                    <a:srgbClr val="FFFFFF"/>
                  </a:outerShdw>
                </a:effectLst>
              </a:rPr>
              <a:t>Estudio</a:t>
            </a:r>
            <a:r>
              <a:rPr lang="en-US" sz="4800" b="1" dirty="0">
                <a:solidFill>
                  <a:srgbClr val="000000"/>
                </a:solidFill>
                <a:effectLst>
                  <a:outerShdw blurRad="38100" dist="38100" dir="2700000" algn="tl">
                    <a:srgbClr val="FFFFFF"/>
                  </a:outerShdw>
                </a:effectLst>
              </a:rPr>
              <a:t> </a:t>
            </a:r>
            <a:r>
              <a:rPr lang="en-US" sz="4800" b="1" dirty="0" err="1">
                <a:solidFill>
                  <a:srgbClr val="000000"/>
                </a:solidFill>
                <a:effectLst>
                  <a:outerShdw blurRad="38100" dist="38100" dir="2700000" algn="tl">
                    <a:srgbClr val="FFFFFF"/>
                  </a:outerShdw>
                </a:effectLst>
              </a:rPr>
              <a:t>Técnico</a:t>
            </a:r>
            <a:endParaRPr lang="en-US" sz="4800" b="1" dirty="0">
              <a:solidFill>
                <a:srgbClr val="000000"/>
              </a:solidFill>
              <a:effectLst>
                <a:outerShdw blurRad="38100" dist="38100" dir="2700000" algn="tl">
                  <a:srgbClr val="FFFFFF"/>
                </a:outerShdw>
              </a:effectLst>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E6E6E6"/>
                </a:solidFill>
              </a:rPr>
              <a:t>4.- </a:t>
            </a:r>
            <a:r>
              <a:rPr lang="en-US" sz="3000" dirty="0" err="1">
                <a:solidFill>
                  <a:srgbClr val="E6E6E6"/>
                </a:solidFill>
              </a:rPr>
              <a:t>Estudio</a:t>
            </a:r>
            <a:r>
              <a:rPr lang="en-US" sz="3000" dirty="0">
                <a:solidFill>
                  <a:srgbClr val="E6E6E6"/>
                </a:solidFill>
              </a:rPr>
              <a:t> </a:t>
            </a:r>
            <a:r>
              <a:rPr lang="en-US" sz="3000" dirty="0" err="1">
                <a:solidFill>
                  <a:srgbClr val="E6E6E6"/>
                </a:solidFill>
              </a:rPr>
              <a:t>Organizacional</a:t>
            </a:r>
            <a:endParaRPr lang="en-US" sz="3000" dirty="0">
              <a:solidFill>
                <a:srgbClr val="E6E6E6"/>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E6E6E6"/>
                </a:solidFill>
              </a:rPr>
              <a:t>5.- </a:t>
            </a:r>
            <a:r>
              <a:rPr lang="en-US" sz="3000" dirty="0" err="1">
                <a:solidFill>
                  <a:srgbClr val="E6E6E6"/>
                </a:solidFill>
              </a:rPr>
              <a:t>Estudio</a:t>
            </a:r>
            <a:r>
              <a:rPr lang="en-US" sz="3000" dirty="0">
                <a:solidFill>
                  <a:srgbClr val="E6E6E6"/>
                </a:solidFill>
              </a:rPr>
              <a:t> </a:t>
            </a:r>
            <a:r>
              <a:rPr lang="en-US" sz="3000" dirty="0" err="1">
                <a:solidFill>
                  <a:srgbClr val="E6E6E6"/>
                </a:solidFill>
              </a:rPr>
              <a:t>Financiero</a:t>
            </a:r>
            <a:endParaRPr lang="en-US" sz="3000" dirty="0">
              <a:solidFill>
                <a:srgbClr val="E6E6E6"/>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E6E6E6"/>
                </a:solidFill>
              </a:rPr>
              <a:t>6.- </a:t>
            </a:r>
            <a:r>
              <a:rPr lang="en-US" sz="3000" dirty="0" err="1">
                <a:solidFill>
                  <a:srgbClr val="E6E6E6"/>
                </a:solidFill>
              </a:rPr>
              <a:t>Conclusiones</a:t>
            </a:r>
            <a:endParaRPr lang="en-US" sz="3000" dirty="0">
              <a:solidFill>
                <a:srgbClr val="E6E6E6"/>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E6E6E6"/>
                </a:solidFill>
              </a:rPr>
              <a:t>7.- </a:t>
            </a:r>
            <a:r>
              <a:rPr lang="en-US" sz="3000" dirty="0" err="1">
                <a:solidFill>
                  <a:srgbClr val="E6E6E6"/>
                </a:solidFill>
              </a:rPr>
              <a:t>Recomendaciones</a:t>
            </a:r>
            <a:endParaRPr lang="en-US" sz="3000" dirty="0">
              <a:solidFill>
                <a:srgbClr val="E6E6E6"/>
              </a:solidFill>
            </a:endParaRPr>
          </a:p>
        </p:txBody>
      </p:sp>
      <p:pic>
        <p:nvPicPr>
          <p:cNvPr id="23555" name="Picture 3"/>
          <p:cNvPicPr>
            <a:picLocks noChangeAspect="1" noChangeArrowheads="1"/>
          </p:cNvPicPr>
          <p:nvPr/>
        </p:nvPicPr>
        <p:blipFill>
          <a:blip r:embed="rId3"/>
          <a:srcRect/>
          <a:stretch>
            <a:fillRect/>
          </a:stretch>
        </p:blipFill>
        <p:spPr bwMode="auto">
          <a:xfrm>
            <a:off x="900113" y="360363"/>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2339975" y="560388"/>
            <a:ext cx="5400675" cy="700087"/>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dirty="0">
                <a:solidFill>
                  <a:srgbClr val="CCCCCC"/>
                </a:solidFill>
                <a:effectLst>
                  <a:outerShdw blurRad="38100" dist="38100" dir="2700000" algn="tl">
                    <a:srgbClr val="000000"/>
                  </a:outerShdw>
                </a:effectLst>
                <a:latin typeface="Arial" charset="0"/>
              </a:rPr>
              <a:t>ESTUDIO TÉCNICO</a:t>
            </a:r>
          </a:p>
        </p:txBody>
      </p:sp>
      <p:sp>
        <p:nvSpPr>
          <p:cNvPr id="1029" name="Text Box 2"/>
          <p:cNvSpPr txBox="1">
            <a:spLocks noChangeArrowheads="1"/>
          </p:cNvSpPr>
          <p:nvPr/>
        </p:nvSpPr>
        <p:spPr bwMode="auto">
          <a:xfrm>
            <a:off x="1800225" y="1725613"/>
            <a:ext cx="5580063" cy="455612"/>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CCCCCC"/>
                </a:solidFill>
              </a:rPr>
              <a:t>Tamaño de las instalaciones</a:t>
            </a:r>
          </a:p>
        </p:txBody>
      </p:sp>
      <p:graphicFrame>
        <p:nvGraphicFramePr>
          <p:cNvPr id="1026" name="Object 3"/>
          <p:cNvGraphicFramePr>
            <a:graphicFrameLocks noChangeAspect="1"/>
          </p:cNvGraphicFramePr>
          <p:nvPr/>
        </p:nvGraphicFramePr>
        <p:xfrm>
          <a:off x="1576388" y="2427288"/>
          <a:ext cx="6704012" cy="812800"/>
        </p:xfrm>
        <a:graphic>
          <a:graphicData uri="http://schemas.openxmlformats.org/presentationml/2006/ole">
            <p:oleObj spid="_x0000_s1026" r:id="rId4" imgW="6704280" imgH="813240" progId="">
              <p:embed/>
            </p:oleObj>
          </a:graphicData>
        </a:graphic>
      </p:graphicFrame>
      <p:graphicFrame>
        <p:nvGraphicFramePr>
          <p:cNvPr id="1027" name="Object 4"/>
          <p:cNvGraphicFramePr>
            <a:graphicFrameLocks noChangeAspect="1"/>
          </p:cNvGraphicFramePr>
          <p:nvPr/>
        </p:nvGraphicFramePr>
        <p:xfrm>
          <a:off x="1744663" y="3419475"/>
          <a:ext cx="6354762" cy="812800"/>
        </p:xfrm>
        <a:graphic>
          <a:graphicData uri="http://schemas.openxmlformats.org/presentationml/2006/ole">
            <p:oleObj spid="_x0000_s1027" r:id="rId5" imgW="6355440" imgH="813240" progId="">
              <p:embed/>
            </p:oleObj>
          </a:graphicData>
        </a:graphic>
      </p:graphicFrame>
      <p:pic>
        <p:nvPicPr>
          <p:cNvPr id="1030" name="Picture 5"/>
          <p:cNvPicPr>
            <a:picLocks noChangeAspect="1" noChangeArrowheads="1"/>
          </p:cNvPicPr>
          <p:nvPr/>
        </p:nvPicPr>
        <p:blipFill>
          <a:blip r:embed="rId6"/>
          <a:srcRect/>
          <a:stretch>
            <a:fillRect/>
          </a:stretch>
        </p:blipFill>
        <p:spPr bwMode="auto">
          <a:xfrm>
            <a:off x="3959225" y="5040313"/>
            <a:ext cx="1800225" cy="1439862"/>
          </a:xfrm>
          <a:prstGeom prst="rect">
            <a:avLst/>
          </a:prstGeom>
          <a:noFill/>
          <a:ln w="9525">
            <a:noFill/>
            <a:round/>
            <a:headEnd/>
            <a:tailEnd/>
          </a:ln>
        </p:spPr>
      </p:pic>
      <p:pic>
        <p:nvPicPr>
          <p:cNvPr id="1031" name="Picture 6"/>
          <p:cNvPicPr>
            <a:picLocks noChangeAspect="1" noChangeArrowheads="1"/>
          </p:cNvPicPr>
          <p:nvPr/>
        </p:nvPicPr>
        <p:blipFill>
          <a:blip r:embed="rId7"/>
          <a:srcRect/>
          <a:stretch>
            <a:fillRect/>
          </a:stretch>
        </p:blipFill>
        <p:spPr bwMode="auto">
          <a:xfrm>
            <a:off x="1260475" y="5040313"/>
            <a:ext cx="1800225" cy="1439862"/>
          </a:xfrm>
          <a:prstGeom prst="rect">
            <a:avLst/>
          </a:prstGeom>
          <a:noFill/>
          <a:ln w="9525">
            <a:noFill/>
            <a:round/>
            <a:headEnd/>
            <a:tailEnd/>
          </a:ln>
        </p:spPr>
      </p:pic>
      <p:pic>
        <p:nvPicPr>
          <p:cNvPr id="1032" name="Picture 7"/>
          <p:cNvPicPr>
            <a:picLocks noChangeAspect="1" noChangeArrowheads="1"/>
          </p:cNvPicPr>
          <p:nvPr/>
        </p:nvPicPr>
        <p:blipFill>
          <a:blip r:embed="rId8"/>
          <a:srcRect/>
          <a:stretch>
            <a:fillRect/>
          </a:stretch>
        </p:blipFill>
        <p:spPr bwMode="auto">
          <a:xfrm>
            <a:off x="6313488" y="5040313"/>
            <a:ext cx="1966912" cy="1439862"/>
          </a:xfrm>
          <a:prstGeom prst="rect">
            <a:avLst/>
          </a:prstGeom>
          <a:noFill/>
          <a:ln w="9525">
            <a:noFill/>
            <a:round/>
            <a:headEnd/>
            <a:tailEnd/>
          </a:ln>
        </p:spPr>
      </p:pic>
      <p:pic>
        <p:nvPicPr>
          <p:cNvPr id="1033" name="Picture 8"/>
          <p:cNvPicPr>
            <a:picLocks noChangeAspect="1" noChangeArrowheads="1"/>
          </p:cNvPicPr>
          <p:nvPr/>
        </p:nvPicPr>
        <p:blipFill>
          <a:blip r:embed="rId9"/>
          <a:srcRect/>
          <a:stretch>
            <a:fillRect/>
          </a:stretch>
        </p:blipFill>
        <p:spPr bwMode="auto">
          <a:xfrm>
            <a:off x="828675" y="4333875"/>
            <a:ext cx="1152525" cy="885825"/>
          </a:xfrm>
          <a:prstGeom prst="rect">
            <a:avLst/>
          </a:prstGeom>
          <a:noFill/>
          <a:ln w="36000">
            <a:solidFill>
              <a:srgbClr val="FF0000"/>
            </a:solidFill>
            <a:round/>
            <a:headEnd/>
            <a:tailEnd/>
          </a:ln>
        </p:spPr>
      </p:pic>
      <p:pic>
        <p:nvPicPr>
          <p:cNvPr id="1034" name="Picture 9"/>
          <p:cNvPicPr>
            <a:picLocks noChangeAspect="1" noChangeArrowheads="1"/>
          </p:cNvPicPr>
          <p:nvPr/>
        </p:nvPicPr>
        <p:blipFill>
          <a:blip r:embed="rId10"/>
          <a:srcRect/>
          <a:stretch>
            <a:fillRect/>
          </a:stretch>
        </p:blipFill>
        <p:spPr bwMode="auto">
          <a:xfrm>
            <a:off x="3419475" y="4319588"/>
            <a:ext cx="1152525" cy="885825"/>
          </a:xfrm>
          <a:prstGeom prst="rect">
            <a:avLst/>
          </a:prstGeom>
          <a:noFill/>
          <a:ln w="36000">
            <a:solidFill>
              <a:srgbClr val="FF0000"/>
            </a:solidFill>
            <a:round/>
            <a:headEnd/>
            <a:tailEnd/>
          </a:ln>
        </p:spPr>
      </p:pic>
      <p:pic>
        <p:nvPicPr>
          <p:cNvPr id="1035" name="Picture 10"/>
          <p:cNvPicPr>
            <a:picLocks noChangeAspect="1" noChangeArrowheads="1"/>
          </p:cNvPicPr>
          <p:nvPr/>
        </p:nvPicPr>
        <p:blipFill>
          <a:blip r:embed="rId11"/>
          <a:srcRect/>
          <a:stretch>
            <a:fillRect/>
          </a:stretch>
        </p:blipFill>
        <p:spPr bwMode="auto">
          <a:xfrm>
            <a:off x="5759450" y="4319588"/>
            <a:ext cx="1152525" cy="885825"/>
          </a:xfrm>
          <a:prstGeom prst="rect">
            <a:avLst/>
          </a:prstGeom>
          <a:noFill/>
          <a:ln w="36000">
            <a:solidFill>
              <a:srgbClr val="FF0000"/>
            </a:solidFill>
            <a:round/>
            <a:headEnd/>
            <a:tailEnd/>
          </a:ln>
        </p:spPr>
      </p:pic>
      <p:pic>
        <p:nvPicPr>
          <p:cNvPr id="24587" name="Picture 11"/>
          <p:cNvPicPr>
            <a:picLocks noChangeAspect="1" noChangeArrowheads="1"/>
          </p:cNvPicPr>
          <p:nvPr/>
        </p:nvPicPr>
        <p:blipFill>
          <a:blip r:embed="rId12"/>
          <a:srcRect/>
          <a:stretch>
            <a:fillRect/>
          </a:stretch>
        </p:blipFill>
        <p:spPr bwMode="auto">
          <a:xfrm>
            <a:off x="619125" y="439738"/>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1800225" y="739775"/>
            <a:ext cx="5759450" cy="700088"/>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dirty="0">
                <a:solidFill>
                  <a:srgbClr val="CCCCCC"/>
                </a:solidFill>
                <a:effectLst>
                  <a:outerShdw blurRad="38100" dist="38100" dir="2700000" algn="tl">
                    <a:srgbClr val="000000"/>
                  </a:outerShdw>
                </a:effectLst>
                <a:latin typeface="Arial" charset="0"/>
              </a:rPr>
              <a:t>ESTUDIO TÉCNICO</a:t>
            </a:r>
          </a:p>
        </p:txBody>
      </p:sp>
      <p:graphicFrame>
        <p:nvGraphicFramePr>
          <p:cNvPr id="2050" name="Object 2"/>
          <p:cNvGraphicFramePr>
            <a:graphicFrameLocks noChangeAspect="1"/>
          </p:cNvGraphicFramePr>
          <p:nvPr/>
        </p:nvGraphicFramePr>
        <p:xfrm>
          <a:off x="539750" y="2160588"/>
          <a:ext cx="8285163" cy="1300162"/>
        </p:xfrm>
        <a:graphic>
          <a:graphicData uri="http://schemas.openxmlformats.org/presentationml/2006/ole">
            <p:oleObj spid="_x0000_s2050" r:id="rId4" imgW="8285760" imgH="1301040" progId="">
              <p:embed/>
            </p:oleObj>
          </a:graphicData>
        </a:graphic>
      </p:graphicFrame>
      <p:graphicFrame>
        <p:nvGraphicFramePr>
          <p:cNvPr id="2051" name="Object 3"/>
          <p:cNvGraphicFramePr>
            <a:graphicFrameLocks noChangeAspect="1"/>
          </p:cNvGraphicFramePr>
          <p:nvPr/>
        </p:nvGraphicFramePr>
        <p:xfrm>
          <a:off x="720725" y="3600450"/>
          <a:ext cx="7916863" cy="1300163"/>
        </p:xfrm>
        <a:graphic>
          <a:graphicData uri="http://schemas.openxmlformats.org/presentationml/2006/ole">
            <p:oleObj spid="_x0000_s2051" r:id="rId5" imgW="7917480" imgH="1301040" progId="">
              <p:embed/>
            </p:oleObj>
          </a:graphicData>
        </a:graphic>
      </p:graphicFrame>
      <p:sp>
        <p:nvSpPr>
          <p:cNvPr id="2053" name="Text Box 4"/>
          <p:cNvSpPr txBox="1">
            <a:spLocks noChangeArrowheads="1"/>
          </p:cNvSpPr>
          <p:nvPr/>
        </p:nvSpPr>
        <p:spPr bwMode="auto">
          <a:xfrm>
            <a:off x="2339975" y="1619250"/>
            <a:ext cx="4859338" cy="425450"/>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b="1">
                <a:solidFill>
                  <a:srgbClr val="CCCCCC"/>
                </a:solidFill>
              </a:rPr>
              <a:t>Tamaño de las instalaciones</a:t>
            </a:r>
          </a:p>
        </p:txBody>
      </p:sp>
      <p:pic>
        <p:nvPicPr>
          <p:cNvPr id="2054" name="Picture 5"/>
          <p:cNvPicPr>
            <a:picLocks noChangeAspect="1" noChangeArrowheads="1"/>
          </p:cNvPicPr>
          <p:nvPr/>
        </p:nvPicPr>
        <p:blipFill>
          <a:blip r:embed="rId6"/>
          <a:srcRect/>
          <a:stretch>
            <a:fillRect/>
          </a:stretch>
        </p:blipFill>
        <p:spPr bwMode="auto">
          <a:xfrm>
            <a:off x="1079500" y="5219700"/>
            <a:ext cx="1800225" cy="1439863"/>
          </a:xfrm>
          <a:prstGeom prst="rect">
            <a:avLst/>
          </a:prstGeom>
          <a:noFill/>
          <a:ln w="9525">
            <a:noFill/>
            <a:round/>
            <a:headEnd/>
            <a:tailEnd/>
          </a:ln>
        </p:spPr>
      </p:pic>
      <p:pic>
        <p:nvPicPr>
          <p:cNvPr id="2055" name="Picture 6"/>
          <p:cNvPicPr>
            <a:picLocks noChangeAspect="1" noChangeArrowheads="1"/>
          </p:cNvPicPr>
          <p:nvPr/>
        </p:nvPicPr>
        <p:blipFill>
          <a:blip r:embed="rId7"/>
          <a:srcRect/>
          <a:stretch>
            <a:fillRect/>
          </a:stretch>
        </p:blipFill>
        <p:spPr bwMode="auto">
          <a:xfrm>
            <a:off x="360363" y="4873625"/>
            <a:ext cx="792162" cy="704850"/>
          </a:xfrm>
          <a:prstGeom prst="rect">
            <a:avLst/>
          </a:prstGeom>
          <a:noFill/>
          <a:ln w="36000">
            <a:solidFill>
              <a:srgbClr val="FF0000"/>
            </a:solidFill>
            <a:round/>
            <a:headEnd/>
            <a:tailEnd/>
          </a:ln>
        </p:spPr>
      </p:pic>
      <p:pic>
        <p:nvPicPr>
          <p:cNvPr id="2056" name="Picture 7"/>
          <p:cNvPicPr>
            <a:picLocks noChangeAspect="1" noChangeArrowheads="1"/>
          </p:cNvPicPr>
          <p:nvPr/>
        </p:nvPicPr>
        <p:blipFill>
          <a:blip r:embed="rId8"/>
          <a:srcRect/>
          <a:stretch>
            <a:fillRect/>
          </a:stretch>
        </p:blipFill>
        <p:spPr bwMode="auto">
          <a:xfrm>
            <a:off x="3779838" y="5221288"/>
            <a:ext cx="1439862" cy="1439862"/>
          </a:xfrm>
          <a:prstGeom prst="rect">
            <a:avLst/>
          </a:prstGeom>
          <a:noFill/>
          <a:ln w="9525">
            <a:noFill/>
            <a:round/>
            <a:headEnd/>
            <a:tailEnd/>
          </a:ln>
        </p:spPr>
      </p:pic>
      <p:pic>
        <p:nvPicPr>
          <p:cNvPr id="2057" name="Picture 8"/>
          <p:cNvPicPr>
            <a:picLocks noChangeAspect="1" noChangeArrowheads="1"/>
          </p:cNvPicPr>
          <p:nvPr/>
        </p:nvPicPr>
        <p:blipFill>
          <a:blip r:embed="rId9"/>
          <a:srcRect/>
          <a:stretch>
            <a:fillRect/>
          </a:stretch>
        </p:blipFill>
        <p:spPr bwMode="auto">
          <a:xfrm>
            <a:off x="7019925" y="5219700"/>
            <a:ext cx="1800225" cy="1439863"/>
          </a:xfrm>
          <a:prstGeom prst="rect">
            <a:avLst/>
          </a:prstGeom>
          <a:noFill/>
          <a:ln w="9525">
            <a:noFill/>
            <a:round/>
            <a:headEnd/>
            <a:tailEnd/>
          </a:ln>
        </p:spPr>
      </p:pic>
      <p:pic>
        <p:nvPicPr>
          <p:cNvPr id="2058" name="Picture 9"/>
          <p:cNvPicPr>
            <a:picLocks noChangeAspect="1" noChangeArrowheads="1"/>
          </p:cNvPicPr>
          <p:nvPr/>
        </p:nvPicPr>
        <p:blipFill>
          <a:blip r:embed="rId10"/>
          <a:srcRect/>
          <a:stretch>
            <a:fillRect/>
          </a:stretch>
        </p:blipFill>
        <p:spPr bwMode="auto">
          <a:xfrm>
            <a:off x="6480175" y="4933950"/>
            <a:ext cx="811213" cy="704850"/>
          </a:xfrm>
          <a:prstGeom prst="rect">
            <a:avLst/>
          </a:prstGeom>
          <a:noFill/>
          <a:ln w="36000">
            <a:solidFill>
              <a:srgbClr val="FF0000"/>
            </a:solidFill>
            <a:round/>
            <a:headEnd/>
            <a:tailEnd/>
          </a:ln>
        </p:spPr>
      </p:pic>
      <p:pic>
        <p:nvPicPr>
          <p:cNvPr id="25610" name="Picture 10"/>
          <p:cNvPicPr>
            <a:picLocks noChangeAspect="1" noChangeArrowheads="1"/>
          </p:cNvPicPr>
          <p:nvPr/>
        </p:nvPicPr>
        <p:blipFill>
          <a:blip r:embed="rId8"/>
          <a:srcRect/>
          <a:stretch>
            <a:fillRect/>
          </a:stretch>
        </p:blipFill>
        <p:spPr bwMode="auto">
          <a:xfrm>
            <a:off x="439738" y="439738"/>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1800225" y="539750"/>
            <a:ext cx="6480175" cy="700088"/>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dirty="0">
                <a:solidFill>
                  <a:srgbClr val="CCCCCC"/>
                </a:solidFill>
                <a:effectLst>
                  <a:outerShdw blurRad="38100" dist="38100" dir="2700000" algn="tl">
                    <a:srgbClr val="000000"/>
                  </a:outerShdw>
                </a:effectLst>
                <a:latin typeface="Arial" charset="0"/>
              </a:rPr>
              <a:t>ESTUDIO TÉCNICO</a:t>
            </a:r>
          </a:p>
        </p:txBody>
      </p:sp>
      <p:sp>
        <p:nvSpPr>
          <p:cNvPr id="33795" name="Text Box 2"/>
          <p:cNvSpPr txBox="1">
            <a:spLocks noChangeArrowheads="1"/>
          </p:cNvSpPr>
          <p:nvPr/>
        </p:nvSpPr>
        <p:spPr bwMode="auto">
          <a:xfrm>
            <a:off x="1619250" y="1439863"/>
            <a:ext cx="6480175" cy="455612"/>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CCCCCC"/>
                </a:solidFill>
              </a:rPr>
              <a:t>Localización</a:t>
            </a:r>
          </a:p>
        </p:txBody>
      </p:sp>
      <p:pic>
        <p:nvPicPr>
          <p:cNvPr id="33796" name="Picture 3"/>
          <p:cNvPicPr>
            <a:picLocks noChangeAspect="1" noChangeArrowheads="1"/>
          </p:cNvPicPr>
          <p:nvPr/>
        </p:nvPicPr>
        <p:blipFill>
          <a:blip r:embed="rId3"/>
          <a:srcRect/>
          <a:stretch>
            <a:fillRect/>
          </a:stretch>
        </p:blipFill>
        <p:spPr bwMode="auto">
          <a:xfrm>
            <a:off x="1619250" y="1979613"/>
            <a:ext cx="6480175" cy="2160587"/>
          </a:xfrm>
          <a:prstGeom prst="rect">
            <a:avLst/>
          </a:prstGeom>
          <a:noFill/>
          <a:ln w="9525">
            <a:noFill/>
            <a:round/>
            <a:headEnd/>
            <a:tailEnd/>
          </a:ln>
        </p:spPr>
      </p:pic>
      <p:pic>
        <p:nvPicPr>
          <p:cNvPr id="33797" name="Picture 4"/>
          <p:cNvPicPr>
            <a:picLocks noChangeAspect="1" noChangeArrowheads="1"/>
          </p:cNvPicPr>
          <p:nvPr/>
        </p:nvPicPr>
        <p:blipFill>
          <a:blip r:embed="rId4"/>
          <a:srcRect/>
          <a:stretch>
            <a:fillRect/>
          </a:stretch>
        </p:blipFill>
        <p:spPr bwMode="auto">
          <a:xfrm>
            <a:off x="1439863" y="4859338"/>
            <a:ext cx="3240087" cy="1800225"/>
          </a:xfrm>
          <a:prstGeom prst="rect">
            <a:avLst/>
          </a:prstGeom>
          <a:noFill/>
          <a:ln w="9525">
            <a:noFill/>
            <a:round/>
            <a:headEnd/>
            <a:tailEnd/>
          </a:ln>
        </p:spPr>
      </p:pic>
      <p:pic>
        <p:nvPicPr>
          <p:cNvPr id="33798" name="Picture 5"/>
          <p:cNvPicPr>
            <a:picLocks noChangeAspect="1" noChangeArrowheads="1"/>
          </p:cNvPicPr>
          <p:nvPr/>
        </p:nvPicPr>
        <p:blipFill>
          <a:blip r:embed="rId5"/>
          <a:srcRect/>
          <a:stretch>
            <a:fillRect/>
          </a:stretch>
        </p:blipFill>
        <p:spPr bwMode="auto">
          <a:xfrm>
            <a:off x="5040313" y="4859338"/>
            <a:ext cx="3473450" cy="1800225"/>
          </a:xfrm>
          <a:prstGeom prst="rect">
            <a:avLst/>
          </a:prstGeom>
          <a:noFill/>
          <a:ln w="9525">
            <a:noFill/>
            <a:round/>
            <a:headEnd/>
            <a:tailEnd/>
          </a:ln>
        </p:spPr>
      </p:pic>
      <p:sp>
        <p:nvSpPr>
          <p:cNvPr id="33799" name="Text Box 6"/>
          <p:cNvSpPr txBox="1">
            <a:spLocks noChangeArrowheads="1"/>
          </p:cNvSpPr>
          <p:nvPr/>
        </p:nvSpPr>
        <p:spPr bwMode="auto">
          <a:xfrm>
            <a:off x="1800225" y="4433888"/>
            <a:ext cx="2339975" cy="425450"/>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b="1">
                <a:solidFill>
                  <a:srgbClr val="CCCCCC"/>
                </a:solidFill>
              </a:rPr>
              <a:t>Guayaquil</a:t>
            </a:r>
          </a:p>
        </p:txBody>
      </p:sp>
      <p:sp>
        <p:nvSpPr>
          <p:cNvPr id="33800" name="Text Box 7"/>
          <p:cNvSpPr txBox="1">
            <a:spLocks noChangeArrowheads="1"/>
          </p:cNvSpPr>
          <p:nvPr/>
        </p:nvSpPr>
        <p:spPr bwMode="auto">
          <a:xfrm>
            <a:off x="5759450" y="4433888"/>
            <a:ext cx="1800225" cy="425450"/>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b="1">
                <a:solidFill>
                  <a:srgbClr val="CCCCCC"/>
                </a:solidFill>
              </a:rPr>
              <a:t>Quito</a:t>
            </a:r>
          </a:p>
        </p:txBody>
      </p:sp>
      <p:pic>
        <p:nvPicPr>
          <p:cNvPr id="26632" name="Picture 8"/>
          <p:cNvPicPr>
            <a:picLocks noChangeAspect="1" noChangeArrowheads="1"/>
          </p:cNvPicPr>
          <p:nvPr/>
        </p:nvPicPr>
        <p:blipFill>
          <a:blip r:embed="rId6"/>
          <a:srcRect/>
          <a:stretch>
            <a:fillRect/>
          </a:stretch>
        </p:blipFill>
        <p:spPr bwMode="auto">
          <a:xfrm>
            <a:off x="439738" y="360363"/>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1979613" y="539750"/>
            <a:ext cx="5400675" cy="700088"/>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dirty="0">
                <a:solidFill>
                  <a:srgbClr val="CCCCCC"/>
                </a:solidFill>
                <a:effectLst>
                  <a:outerShdw blurRad="38100" dist="38100" dir="2700000" algn="tl">
                    <a:srgbClr val="000000"/>
                  </a:outerShdw>
                </a:effectLst>
                <a:latin typeface="Arial" charset="0"/>
              </a:rPr>
              <a:t>ÍNDICE</a:t>
            </a:r>
          </a:p>
        </p:txBody>
      </p:sp>
      <p:sp>
        <p:nvSpPr>
          <p:cNvPr id="27650" name="Text Box 2"/>
          <p:cNvSpPr txBox="1">
            <a:spLocks noChangeArrowheads="1"/>
          </p:cNvSpPr>
          <p:nvPr/>
        </p:nvSpPr>
        <p:spPr bwMode="auto">
          <a:xfrm>
            <a:off x="1260475" y="2160588"/>
            <a:ext cx="6840538" cy="3562350"/>
          </a:xfrm>
          <a:prstGeom prst="rect">
            <a:avLst/>
          </a:prstGeom>
          <a:noFill/>
          <a:ln w="9525">
            <a:noFill/>
            <a:round/>
            <a:headEnd/>
            <a:tailEnd/>
          </a:ln>
          <a:effectLst/>
        </p:spPr>
        <p:txBody>
          <a:bodyPr lIns="90000" tIns="45000" rIns="90000" bIns="45000"/>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CCCCCC"/>
                </a:solidFill>
              </a:rPr>
              <a:t>1.- </a:t>
            </a:r>
            <a:r>
              <a:rPr lang="en-US" sz="3000" dirty="0" err="1">
                <a:solidFill>
                  <a:srgbClr val="CCCCCC"/>
                </a:solidFill>
              </a:rPr>
              <a:t>Introducción</a:t>
            </a:r>
            <a:endParaRPr lang="en-US" sz="3000" dirty="0">
              <a:solidFill>
                <a:srgbClr val="CCCCCC"/>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CCCCCC"/>
                </a:solidFill>
              </a:rPr>
              <a:t>2.- </a:t>
            </a:r>
            <a:r>
              <a:rPr lang="en-US" sz="3000" dirty="0" err="1">
                <a:solidFill>
                  <a:srgbClr val="CCCCCC"/>
                </a:solidFill>
              </a:rPr>
              <a:t>Estudio</a:t>
            </a:r>
            <a:r>
              <a:rPr lang="en-US" sz="3000" dirty="0">
                <a:solidFill>
                  <a:srgbClr val="CCCCCC"/>
                </a:solidFill>
              </a:rPr>
              <a:t> de Mercado</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CCCCCC"/>
                </a:solidFill>
              </a:rPr>
              <a:t>3.- </a:t>
            </a:r>
            <a:r>
              <a:rPr lang="en-US" sz="3000" dirty="0" err="1">
                <a:solidFill>
                  <a:srgbClr val="CCCCCC"/>
                </a:solidFill>
              </a:rPr>
              <a:t>Estudio</a:t>
            </a:r>
            <a:r>
              <a:rPr lang="en-US" sz="3000" dirty="0">
                <a:solidFill>
                  <a:srgbClr val="CCCCCC"/>
                </a:solidFill>
              </a:rPr>
              <a:t> </a:t>
            </a:r>
            <a:r>
              <a:rPr lang="en-US" sz="3000" dirty="0" err="1">
                <a:solidFill>
                  <a:srgbClr val="CCCCCC"/>
                </a:solidFill>
              </a:rPr>
              <a:t>Técnico</a:t>
            </a:r>
            <a:endParaRPr lang="en-US" sz="3000" dirty="0">
              <a:solidFill>
                <a:srgbClr val="CCCCCC"/>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800" b="1" dirty="0">
                <a:solidFill>
                  <a:srgbClr val="000000"/>
                </a:solidFill>
                <a:effectLst>
                  <a:outerShdw blurRad="38100" dist="38100" dir="2700000" algn="tl">
                    <a:srgbClr val="FFFFFF"/>
                  </a:outerShdw>
                </a:effectLst>
              </a:rPr>
              <a:t>4.-Estudio </a:t>
            </a:r>
            <a:r>
              <a:rPr lang="en-US" sz="4800" b="1" dirty="0" err="1">
                <a:solidFill>
                  <a:srgbClr val="000000"/>
                </a:solidFill>
                <a:effectLst>
                  <a:outerShdw blurRad="38100" dist="38100" dir="2700000" algn="tl">
                    <a:srgbClr val="FFFFFF"/>
                  </a:outerShdw>
                </a:effectLst>
              </a:rPr>
              <a:t>Organizacional</a:t>
            </a:r>
            <a:endParaRPr lang="en-US" sz="4800" b="1" dirty="0">
              <a:solidFill>
                <a:srgbClr val="000000"/>
              </a:solidFill>
              <a:effectLst>
                <a:outerShdw blurRad="38100" dist="38100" dir="2700000" algn="tl">
                  <a:srgbClr val="FFFFFF"/>
                </a:outerShdw>
              </a:effectLst>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E6E6E6"/>
                </a:solidFill>
              </a:rPr>
              <a:t>5.- </a:t>
            </a:r>
            <a:r>
              <a:rPr lang="en-US" sz="3000" dirty="0" err="1">
                <a:solidFill>
                  <a:srgbClr val="E6E6E6"/>
                </a:solidFill>
              </a:rPr>
              <a:t>Estudio</a:t>
            </a:r>
            <a:r>
              <a:rPr lang="en-US" sz="3000" dirty="0">
                <a:solidFill>
                  <a:srgbClr val="E6E6E6"/>
                </a:solidFill>
              </a:rPr>
              <a:t> </a:t>
            </a:r>
            <a:r>
              <a:rPr lang="en-US" sz="3000" dirty="0" err="1">
                <a:solidFill>
                  <a:srgbClr val="E6E6E6"/>
                </a:solidFill>
              </a:rPr>
              <a:t>Financiero</a:t>
            </a:r>
            <a:endParaRPr lang="en-US" sz="3000" dirty="0">
              <a:solidFill>
                <a:srgbClr val="E6E6E6"/>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E6E6E6"/>
                </a:solidFill>
              </a:rPr>
              <a:t>6.- </a:t>
            </a:r>
            <a:r>
              <a:rPr lang="en-US" sz="3000" dirty="0" err="1">
                <a:solidFill>
                  <a:srgbClr val="E6E6E6"/>
                </a:solidFill>
              </a:rPr>
              <a:t>Conclusiones</a:t>
            </a:r>
            <a:endParaRPr lang="en-US" sz="3000" dirty="0">
              <a:solidFill>
                <a:srgbClr val="E6E6E6"/>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E6E6E6"/>
                </a:solidFill>
              </a:rPr>
              <a:t>7.- </a:t>
            </a:r>
            <a:r>
              <a:rPr lang="en-US" sz="3000" dirty="0" err="1">
                <a:solidFill>
                  <a:srgbClr val="E6E6E6"/>
                </a:solidFill>
              </a:rPr>
              <a:t>Recomendaciones</a:t>
            </a:r>
            <a:endParaRPr lang="en-US" sz="3000" dirty="0">
              <a:solidFill>
                <a:srgbClr val="E6E6E6"/>
              </a:solidFill>
            </a:endParaRPr>
          </a:p>
        </p:txBody>
      </p:sp>
      <p:pic>
        <p:nvPicPr>
          <p:cNvPr id="27651" name="Picture 3"/>
          <p:cNvPicPr>
            <a:picLocks noChangeAspect="1" noChangeArrowheads="1"/>
          </p:cNvPicPr>
          <p:nvPr/>
        </p:nvPicPr>
        <p:blipFill>
          <a:blip r:embed="rId3"/>
          <a:srcRect/>
          <a:stretch>
            <a:fillRect/>
          </a:stretch>
        </p:blipFill>
        <p:spPr bwMode="auto">
          <a:xfrm>
            <a:off x="979488" y="360363"/>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1260475" y="490538"/>
            <a:ext cx="7019925" cy="1309687"/>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a:solidFill>
                  <a:srgbClr val="CCCCCC"/>
                </a:solidFill>
                <a:effectLst>
                  <a:outerShdw blurRad="38100" dist="38100" dir="2700000" algn="tl">
                    <a:srgbClr val="000000"/>
                  </a:outerShdw>
                </a:effectLst>
                <a:latin typeface="Arial" charset="0"/>
              </a:rPr>
              <a:t>ESTUDIO ORGANIZACIONAL</a:t>
            </a:r>
          </a:p>
        </p:txBody>
      </p:sp>
      <p:sp>
        <p:nvSpPr>
          <p:cNvPr id="35843" name="Text Box 2"/>
          <p:cNvSpPr txBox="1">
            <a:spLocks noChangeArrowheads="1"/>
          </p:cNvSpPr>
          <p:nvPr/>
        </p:nvSpPr>
        <p:spPr bwMode="auto">
          <a:xfrm>
            <a:off x="2339975" y="2093913"/>
            <a:ext cx="3959225" cy="425450"/>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b="1">
                <a:solidFill>
                  <a:srgbClr val="CCCCCC"/>
                </a:solidFill>
              </a:rPr>
              <a:t>Organigrama</a:t>
            </a:r>
          </a:p>
        </p:txBody>
      </p:sp>
      <p:pic>
        <p:nvPicPr>
          <p:cNvPr id="35844" name="Picture 3"/>
          <p:cNvPicPr>
            <a:picLocks noChangeAspect="1" noChangeArrowheads="1"/>
          </p:cNvPicPr>
          <p:nvPr/>
        </p:nvPicPr>
        <p:blipFill>
          <a:blip r:embed="rId3"/>
          <a:srcRect/>
          <a:stretch>
            <a:fillRect/>
          </a:stretch>
        </p:blipFill>
        <p:spPr bwMode="auto">
          <a:xfrm>
            <a:off x="1619250" y="2700338"/>
            <a:ext cx="6300788" cy="3779837"/>
          </a:xfrm>
          <a:prstGeom prst="rect">
            <a:avLst/>
          </a:prstGeom>
          <a:noFill/>
          <a:ln w="9525">
            <a:noFill/>
            <a:round/>
            <a:headEnd/>
            <a:tailEnd/>
          </a:ln>
        </p:spPr>
      </p:pic>
      <p:pic>
        <p:nvPicPr>
          <p:cNvPr id="28676" name="Picture 4"/>
          <p:cNvPicPr>
            <a:picLocks noChangeAspect="1" noChangeArrowheads="1"/>
          </p:cNvPicPr>
          <p:nvPr/>
        </p:nvPicPr>
        <p:blipFill>
          <a:blip r:embed="rId4"/>
          <a:srcRect/>
          <a:stretch>
            <a:fillRect/>
          </a:stretch>
        </p:blipFill>
        <p:spPr bwMode="auto">
          <a:xfrm>
            <a:off x="619125" y="439738"/>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1979613" y="560388"/>
            <a:ext cx="6480175" cy="1309687"/>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a:solidFill>
                  <a:srgbClr val="CCCCCC"/>
                </a:solidFill>
                <a:effectLst>
                  <a:outerShdw blurRad="38100" dist="38100" dir="2700000" algn="tl">
                    <a:srgbClr val="000000"/>
                  </a:outerShdw>
                </a:effectLst>
                <a:latin typeface="Arial" charset="0"/>
              </a:rPr>
              <a:t>ESTUDIO ORGANIZACIONAL</a:t>
            </a:r>
          </a:p>
        </p:txBody>
      </p:sp>
      <p:graphicFrame>
        <p:nvGraphicFramePr>
          <p:cNvPr id="3074" name="Object 2"/>
          <p:cNvGraphicFramePr>
            <a:graphicFrameLocks noChangeAspect="1"/>
          </p:cNvGraphicFramePr>
          <p:nvPr/>
        </p:nvGraphicFramePr>
        <p:xfrm>
          <a:off x="3060700" y="2578100"/>
          <a:ext cx="3240088" cy="2820988"/>
        </p:xfrm>
        <a:graphic>
          <a:graphicData uri="http://schemas.openxmlformats.org/presentationml/2006/ole">
            <p:oleObj spid="_x0000_s3074" r:id="rId4" imgW="2765880" imgH="1788840" progId="">
              <p:embed/>
            </p:oleObj>
          </a:graphicData>
        </a:graphic>
      </p:graphicFrame>
      <p:pic>
        <p:nvPicPr>
          <p:cNvPr id="3076" name="Picture 3"/>
          <p:cNvPicPr>
            <a:picLocks noChangeAspect="1" noChangeArrowheads="1"/>
          </p:cNvPicPr>
          <p:nvPr/>
        </p:nvPicPr>
        <p:blipFill>
          <a:blip r:embed="rId5"/>
          <a:srcRect/>
          <a:stretch>
            <a:fillRect/>
          </a:stretch>
        </p:blipFill>
        <p:spPr bwMode="auto">
          <a:xfrm>
            <a:off x="635000" y="2160588"/>
            <a:ext cx="2244725" cy="1800225"/>
          </a:xfrm>
          <a:prstGeom prst="rect">
            <a:avLst/>
          </a:prstGeom>
          <a:noFill/>
          <a:ln w="9525">
            <a:noFill/>
            <a:round/>
            <a:headEnd/>
            <a:tailEnd/>
          </a:ln>
        </p:spPr>
      </p:pic>
      <p:pic>
        <p:nvPicPr>
          <p:cNvPr id="3077" name="Picture 4"/>
          <p:cNvPicPr>
            <a:picLocks noChangeAspect="1" noChangeArrowheads="1"/>
          </p:cNvPicPr>
          <p:nvPr/>
        </p:nvPicPr>
        <p:blipFill>
          <a:blip r:embed="rId6"/>
          <a:srcRect/>
          <a:stretch>
            <a:fillRect/>
          </a:stretch>
        </p:blipFill>
        <p:spPr bwMode="auto">
          <a:xfrm>
            <a:off x="6480175" y="4500563"/>
            <a:ext cx="2506663" cy="2160587"/>
          </a:xfrm>
          <a:prstGeom prst="rect">
            <a:avLst/>
          </a:prstGeom>
          <a:noFill/>
          <a:ln w="9525">
            <a:noFill/>
            <a:round/>
            <a:headEnd/>
            <a:tailEnd/>
          </a:ln>
        </p:spPr>
      </p:pic>
      <p:pic>
        <p:nvPicPr>
          <p:cNvPr id="29701" name="Picture 5"/>
          <p:cNvPicPr>
            <a:picLocks noChangeAspect="1" noChangeArrowheads="1"/>
          </p:cNvPicPr>
          <p:nvPr/>
        </p:nvPicPr>
        <p:blipFill>
          <a:blip r:embed="rId7"/>
          <a:srcRect/>
          <a:stretch>
            <a:fillRect/>
          </a:stretch>
        </p:blipFill>
        <p:spPr bwMode="auto">
          <a:xfrm>
            <a:off x="900113" y="360363"/>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1619250" y="720725"/>
            <a:ext cx="6119813" cy="700088"/>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dirty="0">
                <a:solidFill>
                  <a:srgbClr val="CCCCCC"/>
                </a:solidFill>
                <a:effectLst>
                  <a:outerShdw blurRad="38100" dist="38100" dir="2700000" algn="tl">
                    <a:srgbClr val="000000"/>
                  </a:outerShdw>
                </a:effectLst>
                <a:latin typeface="Arial" charset="0"/>
              </a:rPr>
              <a:t>ÍNDICE</a:t>
            </a:r>
          </a:p>
        </p:txBody>
      </p:sp>
      <p:sp>
        <p:nvSpPr>
          <p:cNvPr id="30722" name="Text Box 2"/>
          <p:cNvSpPr txBox="1">
            <a:spLocks noChangeArrowheads="1"/>
          </p:cNvSpPr>
          <p:nvPr/>
        </p:nvSpPr>
        <p:spPr bwMode="auto">
          <a:xfrm>
            <a:off x="1439863" y="2160588"/>
            <a:ext cx="6659562" cy="3562350"/>
          </a:xfrm>
          <a:prstGeom prst="rect">
            <a:avLst/>
          </a:prstGeom>
          <a:noFill/>
          <a:ln w="9525">
            <a:noFill/>
            <a:round/>
            <a:headEnd/>
            <a:tailEnd/>
          </a:ln>
          <a:effectLst/>
        </p:spPr>
        <p:txBody>
          <a:bodyPr lIns="90000" tIns="45000" rIns="90000" bIns="45000"/>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CCCCCC"/>
                </a:solidFill>
              </a:rPr>
              <a:t>1.- </a:t>
            </a:r>
            <a:r>
              <a:rPr lang="en-US" sz="3000" dirty="0" err="1">
                <a:solidFill>
                  <a:srgbClr val="CCCCCC"/>
                </a:solidFill>
              </a:rPr>
              <a:t>Introducción</a:t>
            </a:r>
            <a:endParaRPr lang="en-US" sz="3000" dirty="0">
              <a:solidFill>
                <a:srgbClr val="CCCCCC"/>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CCCCCC"/>
                </a:solidFill>
              </a:rPr>
              <a:t>2.- </a:t>
            </a:r>
            <a:r>
              <a:rPr lang="en-US" sz="3000" dirty="0" err="1">
                <a:solidFill>
                  <a:srgbClr val="CCCCCC"/>
                </a:solidFill>
              </a:rPr>
              <a:t>Estudio</a:t>
            </a:r>
            <a:r>
              <a:rPr lang="en-US" sz="3000" dirty="0">
                <a:solidFill>
                  <a:srgbClr val="CCCCCC"/>
                </a:solidFill>
              </a:rPr>
              <a:t> de Mercado</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CCCCCC"/>
                </a:solidFill>
              </a:rPr>
              <a:t>3.- </a:t>
            </a:r>
            <a:r>
              <a:rPr lang="en-US" sz="3000" dirty="0" err="1">
                <a:solidFill>
                  <a:srgbClr val="CCCCCC"/>
                </a:solidFill>
              </a:rPr>
              <a:t>Estudio</a:t>
            </a:r>
            <a:r>
              <a:rPr lang="en-US" sz="3000" dirty="0">
                <a:solidFill>
                  <a:srgbClr val="CCCCCC"/>
                </a:solidFill>
              </a:rPr>
              <a:t> </a:t>
            </a:r>
            <a:r>
              <a:rPr lang="en-US" sz="3000" dirty="0" err="1">
                <a:solidFill>
                  <a:srgbClr val="CCCCCC"/>
                </a:solidFill>
              </a:rPr>
              <a:t>Técnico</a:t>
            </a:r>
            <a:endParaRPr lang="en-US" sz="3000" dirty="0">
              <a:solidFill>
                <a:srgbClr val="CCCCCC"/>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CCCCCC"/>
                </a:solidFill>
              </a:rPr>
              <a:t>4.-Estudio </a:t>
            </a:r>
            <a:r>
              <a:rPr lang="en-US" sz="3000" dirty="0" err="1">
                <a:solidFill>
                  <a:srgbClr val="CCCCCC"/>
                </a:solidFill>
              </a:rPr>
              <a:t>Organizacional</a:t>
            </a:r>
            <a:endParaRPr lang="en-US" sz="3000" dirty="0">
              <a:solidFill>
                <a:srgbClr val="CCCCCC"/>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800" b="1" dirty="0">
                <a:solidFill>
                  <a:srgbClr val="000000"/>
                </a:solidFill>
                <a:effectLst>
                  <a:outerShdw blurRad="38100" dist="38100" dir="2700000" algn="tl">
                    <a:srgbClr val="FFFFFF"/>
                  </a:outerShdw>
                </a:effectLst>
              </a:rPr>
              <a:t>5.- </a:t>
            </a:r>
            <a:r>
              <a:rPr lang="en-US" sz="4800" b="1" dirty="0" err="1">
                <a:solidFill>
                  <a:srgbClr val="000000"/>
                </a:solidFill>
                <a:effectLst>
                  <a:outerShdw blurRad="38100" dist="38100" dir="2700000" algn="tl">
                    <a:srgbClr val="FFFFFF"/>
                  </a:outerShdw>
                </a:effectLst>
              </a:rPr>
              <a:t>Estudio</a:t>
            </a:r>
            <a:r>
              <a:rPr lang="en-US" sz="4800" b="1" dirty="0">
                <a:solidFill>
                  <a:srgbClr val="000000"/>
                </a:solidFill>
                <a:effectLst>
                  <a:outerShdw blurRad="38100" dist="38100" dir="2700000" algn="tl">
                    <a:srgbClr val="FFFFFF"/>
                  </a:outerShdw>
                </a:effectLst>
              </a:rPr>
              <a:t> </a:t>
            </a:r>
            <a:r>
              <a:rPr lang="en-US" sz="4800" b="1" dirty="0" err="1">
                <a:solidFill>
                  <a:srgbClr val="000000"/>
                </a:solidFill>
                <a:effectLst>
                  <a:outerShdw blurRad="38100" dist="38100" dir="2700000" algn="tl">
                    <a:srgbClr val="FFFFFF"/>
                  </a:outerShdw>
                </a:effectLst>
              </a:rPr>
              <a:t>Financiero</a:t>
            </a:r>
            <a:endParaRPr lang="en-US" sz="4800" b="1" dirty="0">
              <a:solidFill>
                <a:srgbClr val="000000"/>
              </a:solidFill>
              <a:effectLst>
                <a:outerShdw blurRad="38100" dist="38100" dir="2700000" algn="tl">
                  <a:srgbClr val="FFFFFF"/>
                </a:outerShdw>
              </a:effectLst>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E6E6E6"/>
                </a:solidFill>
              </a:rPr>
              <a:t>6.- </a:t>
            </a:r>
            <a:r>
              <a:rPr lang="en-US" sz="3000" dirty="0" err="1">
                <a:solidFill>
                  <a:srgbClr val="E6E6E6"/>
                </a:solidFill>
              </a:rPr>
              <a:t>Conclusiones</a:t>
            </a:r>
            <a:endParaRPr lang="en-US" sz="3000" dirty="0">
              <a:solidFill>
                <a:srgbClr val="E6E6E6"/>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E6E6E6"/>
                </a:solidFill>
              </a:rPr>
              <a:t>7.- </a:t>
            </a:r>
            <a:r>
              <a:rPr lang="en-US" sz="3000" dirty="0" err="1">
                <a:solidFill>
                  <a:srgbClr val="E6E6E6"/>
                </a:solidFill>
              </a:rPr>
              <a:t>Recomendaciones</a:t>
            </a:r>
            <a:endParaRPr lang="en-US" sz="3000" dirty="0">
              <a:solidFill>
                <a:srgbClr val="E6E6E6"/>
              </a:solidFill>
            </a:endParaRPr>
          </a:p>
        </p:txBody>
      </p:sp>
      <p:pic>
        <p:nvPicPr>
          <p:cNvPr id="30723" name="Picture 3"/>
          <p:cNvPicPr>
            <a:picLocks noChangeAspect="1" noChangeArrowheads="1"/>
          </p:cNvPicPr>
          <p:nvPr/>
        </p:nvPicPr>
        <p:blipFill>
          <a:blip r:embed="rId3"/>
          <a:srcRect/>
          <a:stretch>
            <a:fillRect/>
          </a:stretch>
        </p:blipFill>
        <p:spPr bwMode="auto">
          <a:xfrm>
            <a:off x="979488" y="360363"/>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
          <p:cNvSpPr txBox="1">
            <a:spLocks noChangeArrowheads="1"/>
          </p:cNvSpPr>
          <p:nvPr/>
        </p:nvSpPr>
        <p:spPr bwMode="auto">
          <a:xfrm>
            <a:off x="1979613" y="539750"/>
            <a:ext cx="5759450" cy="365125"/>
          </a:xfrm>
          <a:prstGeom prst="rect">
            <a:avLst/>
          </a:prstGeom>
          <a:noFill/>
          <a:ln w="9525">
            <a:noFill/>
            <a:round/>
            <a:headEnd/>
            <a:tailEnd/>
          </a:ln>
        </p:spPr>
        <p:txBody>
          <a:bodyPr wrap="none" anchor="ctr"/>
          <a:lstStyle/>
          <a:p>
            <a:endParaRPr lang="es-ES"/>
          </a:p>
        </p:txBody>
      </p:sp>
      <p:sp>
        <p:nvSpPr>
          <p:cNvPr id="31746" name="Text Box 2"/>
          <p:cNvSpPr txBox="1">
            <a:spLocks noChangeArrowheads="1"/>
          </p:cNvSpPr>
          <p:nvPr/>
        </p:nvSpPr>
        <p:spPr bwMode="auto">
          <a:xfrm>
            <a:off x="1979613" y="560388"/>
            <a:ext cx="5759450" cy="700087"/>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a:solidFill>
                  <a:srgbClr val="CCCCCC"/>
                </a:solidFill>
                <a:effectLst>
                  <a:outerShdw blurRad="38100" dist="38100" dir="2700000" algn="tl">
                    <a:srgbClr val="000000"/>
                  </a:outerShdw>
                </a:effectLst>
                <a:latin typeface="Arial" charset="0"/>
              </a:rPr>
              <a:t>ESTUDIO FINANCIERO</a:t>
            </a:r>
          </a:p>
        </p:txBody>
      </p:sp>
      <p:sp>
        <p:nvSpPr>
          <p:cNvPr id="4101" name="Text Box 3"/>
          <p:cNvSpPr txBox="1">
            <a:spLocks noChangeArrowheads="1"/>
          </p:cNvSpPr>
          <p:nvPr/>
        </p:nvSpPr>
        <p:spPr bwMode="auto">
          <a:xfrm>
            <a:off x="2339975" y="1619250"/>
            <a:ext cx="4859338" cy="425450"/>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b="1">
                <a:solidFill>
                  <a:srgbClr val="CCCCCC"/>
                </a:solidFill>
              </a:rPr>
              <a:t>Demanda mensual proyectada</a:t>
            </a:r>
          </a:p>
        </p:txBody>
      </p:sp>
      <p:graphicFrame>
        <p:nvGraphicFramePr>
          <p:cNvPr id="4098" name="Object 4"/>
          <p:cNvGraphicFramePr>
            <a:graphicFrameLocks noChangeAspect="1"/>
          </p:cNvGraphicFramePr>
          <p:nvPr/>
        </p:nvGraphicFramePr>
        <p:xfrm>
          <a:off x="360363" y="2700338"/>
          <a:ext cx="8485187" cy="976312"/>
        </p:xfrm>
        <a:graphic>
          <a:graphicData uri="http://schemas.openxmlformats.org/presentationml/2006/ole">
            <p:oleObj spid="_x0000_s4098" r:id="rId4" imgW="8485560" imgH="975960" progId="">
              <p:embed/>
            </p:oleObj>
          </a:graphicData>
        </a:graphic>
      </p:graphicFrame>
      <p:pic>
        <p:nvPicPr>
          <p:cNvPr id="4102" name="Picture 5"/>
          <p:cNvPicPr>
            <a:picLocks noChangeAspect="1" noChangeArrowheads="1"/>
          </p:cNvPicPr>
          <p:nvPr/>
        </p:nvPicPr>
        <p:blipFill>
          <a:blip r:embed="rId5"/>
          <a:srcRect/>
          <a:stretch>
            <a:fillRect/>
          </a:stretch>
        </p:blipFill>
        <p:spPr bwMode="auto">
          <a:xfrm>
            <a:off x="3779838" y="4319588"/>
            <a:ext cx="1800225" cy="1439862"/>
          </a:xfrm>
          <a:prstGeom prst="rect">
            <a:avLst/>
          </a:prstGeom>
          <a:noFill/>
          <a:ln w="9525">
            <a:noFill/>
            <a:round/>
            <a:headEnd/>
            <a:tailEnd/>
          </a:ln>
        </p:spPr>
      </p:pic>
      <p:pic>
        <p:nvPicPr>
          <p:cNvPr id="31750" name="Picture 6"/>
          <p:cNvPicPr>
            <a:picLocks noChangeAspect="1" noChangeArrowheads="1"/>
          </p:cNvPicPr>
          <p:nvPr/>
        </p:nvPicPr>
        <p:blipFill>
          <a:blip r:embed="rId6"/>
          <a:srcRect/>
          <a:stretch>
            <a:fillRect/>
          </a:stretch>
        </p:blipFill>
        <p:spPr bwMode="auto">
          <a:xfrm>
            <a:off x="439738" y="360363"/>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720725" y="539750"/>
            <a:ext cx="7920038" cy="700088"/>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dirty="0">
                <a:solidFill>
                  <a:srgbClr val="CCCCCC"/>
                </a:solidFill>
                <a:effectLst>
                  <a:outerShdw blurRad="38100" dist="38100" dir="2700000" algn="tl">
                    <a:srgbClr val="000000"/>
                  </a:outerShdw>
                </a:effectLst>
                <a:latin typeface="Arial" charset="0"/>
              </a:rPr>
              <a:t>ÍNDICE</a:t>
            </a:r>
          </a:p>
        </p:txBody>
      </p:sp>
      <p:sp>
        <p:nvSpPr>
          <p:cNvPr id="14339" name="Text Box 2"/>
          <p:cNvSpPr txBox="1">
            <a:spLocks noChangeArrowheads="1"/>
          </p:cNvSpPr>
          <p:nvPr/>
        </p:nvSpPr>
        <p:spPr bwMode="auto">
          <a:xfrm>
            <a:off x="720725" y="1439863"/>
            <a:ext cx="7380288" cy="365125"/>
          </a:xfrm>
          <a:prstGeom prst="rect">
            <a:avLst/>
          </a:prstGeom>
          <a:noFill/>
          <a:ln w="9525">
            <a:noFill/>
            <a:round/>
            <a:headEnd/>
            <a:tailEnd/>
          </a:ln>
        </p:spPr>
        <p:txBody>
          <a:bodyPr wrap="none" anchor="ctr"/>
          <a:lstStyle/>
          <a:p>
            <a:endParaRPr lang="es-ES"/>
          </a:p>
        </p:txBody>
      </p:sp>
      <p:sp>
        <p:nvSpPr>
          <p:cNvPr id="5123" name="Text Box 3"/>
          <p:cNvSpPr txBox="1">
            <a:spLocks noChangeArrowheads="1"/>
          </p:cNvSpPr>
          <p:nvPr/>
        </p:nvSpPr>
        <p:spPr bwMode="auto">
          <a:xfrm>
            <a:off x="1439863" y="1979613"/>
            <a:ext cx="7199312" cy="3562350"/>
          </a:xfrm>
          <a:prstGeom prst="rect">
            <a:avLst/>
          </a:prstGeom>
          <a:noFill/>
          <a:ln w="9525">
            <a:noFill/>
            <a:round/>
            <a:headEnd/>
            <a:tailEnd/>
          </a:ln>
          <a:effectLst/>
        </p:spPr>
        <p:txBody>
          <a:bodyPr lIns="90000" tIns="45000" rIns="90000" bIns="45000"/>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800" b="1" dirty="0">
                <a:solidFill>
                  <a:srgbClr val="000000"/>
                </a:solidFill>
                <a:effectLst>
                  <a:outerShdw blurRad="38100" dist="38100" dir="2700000" algn="tl">
                    <a:srgbClr val="FFFFFF"/>
                  </a:outerShdw>
                </a:effectLst>
              </a:rPr>
              <a:t>1.- </a:t>
            </a:r>
            <a:r>
              <a:rPr lang="en-US" sz="4800" b="1" dirty="0" err="1">
                <a:solidFill>
                  <a:srgbClr val="000000"/>
                </a:solidFill>
                <a:effectLst>
                  <a:outerShdw blurRad="38100" dist="38100" dir="2700000" algn="tl">
                    <a:srgbClr val="FFFFFF"/>
                  </a:outerShdw>
                </a:effectLst>
              </a:rPr>
              <a:t>Introducción</a:t>
            </a:r>
            <a:endParaRPr lang="en-US" sz="4800" b="1" dirty="0">
              <a:solidFill>
                <a:srgbClr val="000000"/>
              </a:solidFill>
              <a:effectLst>
                <a:outerShdw blurRad="38100" dist="38100" dir="2700000" algn="tl">
                  <a:srgbClr val="FFFFFF"/>
                </a:outerShdw>
              </a:effectLst>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E6E6E6"/>
                </a:solidFill>
              </a:rPr>
              <a:t>2.- </a:t>
            </a:r>
            <a:r>
              <a:rPr lang="en-US" sz="3000" dirty="0" err="1">
                <a:solidFill>
                  <a:srgbClr val="E6E6E6"/>
                </a:solidFill>
              </a:rPr>
              <a:t>Estudio</a:t>
            </a:r>
            <a:r>
              <a:rPr lang="en-US" sz="3000" dirty="0">
                <a:solidFill>
                  <a:srgbClr val="E6E6E6"/>
                </a:solidFill>
              </a:rPr>
              <a:t> de Mercado</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E6E6E6"/>
                </a:solidFill>
              </a:rPr>
              <a:t>3.- </a:t>
            </a:r>
            <a:r>
              <a:rPr lang="en-US" sz="3000" dirty="0" err="1">
                <a:solidFill>
                  <a:srgbClr val="E6E6E6"/>
                </a:solidFill>
              </a:rPr>
              <a:t>Estudio</a:t>
            </a:r>
            <a:r>
              <a:rPr lang="en-US" sz="3000" dirty="0">
                <a:solidFill>
                  <a:srgbClr val="E6E6E6"/>
                </a:solidFill>
              </a:rPr>
              <a:t> </a:t>
            </a:r>
            <a:r>
              <a:rPr lang="en-US" sz="3000" dirty="0" err="1">
                <a:solidFill>
                  <a:srgbClr val="E6E6E6"/>
                </a:solidFill>
              </a:rPr>
              <a:t>Técnico</a:t>
            </a:r>
            <a:endParaRPr lang="en-US" sz="3000" dirty="0">
              <a:solidFill>
                <a:srgbClr val="E6E6E6"/>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E6E6E6"/>
                </a:solidFill>
              </a:rPr>
              <a:t>4.- </a:t>
            </a:r>
            <a:r>
              <a:rPr lang="en-US" sz="3000" dirty="0" err="1">
                <a:solidFill>
                  <a:srgbClr val="E6E6E6"/>
                </a:solidFill>
              </a:rPr>
              <a:t>Estudio</a:t>
            </a:r>
            <a:r>
              <a:rPr lang="en-US" sz="3000" dirty="0">
                <a:solidFill>
                  <a:srgbClr val="E6E6E6"/>
                </a:solidFill>
              </a:rPr>
              <a:t> </a:t>
            </a:r>
            <a:r>
              <a:rPr lang="en-US" sz="3000" dirty="0" err="1">
                <a:solidFill>
                  <a:srgbClr val="E6E6E6"/>
                </a:solidFill>
              </a:rPr>
              <a:t>Organizacional</a:t>
            </a:r>
            <a:endParaRPr lang="en-US" sz="3000" dirty="0">
              <a:solidFill>
                <a:srgbClr val="E6E6E6"/>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E6E6E6"/>
                </a:solidFill>
              </a:rPr>
              <a:t>5.- </a:t>
            </a:r>
            <a:r>
              <a:rPr lang="en-US" sz="3000" dirty="0" err="1">
                <a:solidFill>
                  <a:srgbClr val="E6E6E6"/>
                </a:solidFill>
              </a:rPr>
              <a:t>Estudio</a:t>
            </a:r>
            <a:r>
              <a:rPr lang="en-US" sz="3000" dirty="0">
                <a:solidFill>
                  <a:srgbClr val="E6E6E6"/>
                </a:solidFill>
              </a:rPr>
              <a:t> </a:t>
            </a:r>
            <a:r>
              <a:rPr lang="en-US" sz="3000" dirty="0" err="1">
                <a:solidFill>
                  <a:srgbClr val="E6E6E6"/>
                </a:solidFill>
              </a:rPr>
              <a:t>Financiero</a:t>
            </a:r>
            <a:endParaRPr lang="en-US" sz="3000" dirty="0">
              <a:solidFill>
                <a:srgbClr val="E6E6E6"/>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E6E6E6"/>
                </a:solidFill>
              </a:rPr>
              <a:t>6.- </a:t>
            </a:r>
            <a:r>
              <a:rPr lang="en-US" sz="3000" dirty="0" err="1">
                <a:solidFill>
                  <a:srgbClr val="E6E6E6"/>
                </a:solidFill>
              </a:rPr>
              <a:t>Conclusiones</a:t>
            </a:r>
            <a:endParaRPr lang="en-US" sz="3000" dirty="0">
              <a:solidFill>
                <a:srgbClr val="E6E6E6"/>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E6E6E6"/>
                </a:solidFill>
              </a:rPr>
              <a:t>7.- </a:t>
            </a:r>
            <a:r>
              <a:rPr lang="en-US" sz="3000" dirty="0" err="1">
                <a:solidFill>
                  <a:srgbClr val="E6E6E6"/>
                </a:solidFill>
              </a:rPr>
              <a:t>Recomendaciones</a:t>
            </a:r>
            <a:endParaRPr lang="en-US" sz="3000" dirty="0">
              <a:solidFill>
                <a:srgbClr val="E6E6E6"/>
              </a:solidFill>
            </a:endParaRPr>
          </a:p>
        </p:txBody>
      </p:sp>
      <p:sp>
        <p:nvSpPr>
          <p:cNvPr id="14341" name="Text Box 4"/>
          <p:cNvSpPr txBox="1">
            <a:spLocks noChangeArrowheads="1"/>
          </p:cNvSpPr>
          <p:nvPr/>
        </p:nvSpPr>
        <p:spPr bwMode="auto">
          <a:xfrm>
            <a:off x="8099425" y="5580063"/>
            <a:ext cx="180975" cy="365125"/>
          </a:xfrm>
          <a:prstGeom prst="rect">
            <a:avLst/>
          </a:prstGeom>
          <a:noFill/>
          <a:ln w="9525">
            <a:noFill/>
            <a:round/>
            <a:headEnd/>
            <a:tailEnd/>
          </a:ln>
        </p:spPr>
        <p:txBody>
          <a:bodyPr wrap="none" anchor="ctr"/>
          <a:lstStyle/>
          <a:p>
            <a:endParaRPr lang="es-ES"/>
          </a:p>
        </p:txBody>
      </p:sp>
      <p:pic>
        <p:nvPicPr>
          <p:cNvPr id="5125" name="Picture 5"/>
          <p:cNvPicPr>
            <a:picLocks noChangeAspect="1" noChangeArrowheads="1"/>
          </p:cNvPicPr>
          <p:nvPr/>
        </p:nvPicPr>
        <p:blipFill>
          <a:blip r:embed="rId3"/>
          <a:srcRect/>
          <a:stretch>
            <a:fillRect/>
          </a:stretch>
        </p:blipFill>
        <p:spPr bwMode="auto">
          <a:xfrm>
            <a:off x="900113" y="439738"/>
            <a:ext cx="1439862" cy="1360487"/>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1979613" y="560388"/>
            <a:ext cx="5940425" cy="700087"/>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a:solidFill>
                  <a:srgbClr val="CCCCCC"/>
                </a:solidFill>
                <a:effectLst>
                  <a:outerShdw blurRad="38100" dist="38100" dir="2700000" algn="tl">
                    <a:srgbClr val="000000"/>
                  </a:outerShdw>
                </a:effectLst>
                <a:latin typeface="Arial" charset="0"/>
              </a:rPr>
              <a:t>ESTUDIO FINANCIERO</a:t>
            </a:r>
          </a:p>
        </p:txBody>
      </p:sp>
      <p:pic>
        <p:nvPicPr>
          <p:cNvPr id="32770" name="Picture 2"/>
          <p:cNvPicPr>
            <a:picLocks noChangeAspect="1" noChangeArrowheads="1"/>
          </p:cNvPicPr>
          <p:nvPr/>
        </p:nvPicPr>
        <p:blipFill>
          <a:blip r:embed="rId4"/>
          <a:srcRect/>
          <a:stretch>
            <a:fillRect/>
          </a:stretch>
        </p:blipFill>
        <p:spPr bwMode="auto">
          <a:xfrm>
            <a:off x="439738" y="360363"/>
            <a:ext cx="1181100" cy="1181100"/>
          </a:xfrm>
          <a:prstGeom prst="rect">
            <a:avLst/>
          </a:prstGeom>
          <a:noFill/>
          <a:ln w="9525">
            <a:noFill/>
            <a:round/>
            <a:headEnd/>
            <a:tailEnd/>
          </a:ln>
          <a:effectLst>
            <a:outerShdw dist="152735" dir="2700000" algn="ctr" rotWithShape="0">
              <a:srgbClr val="808080"/>
            </a:outerShdw>
          </a:effectLst>
        </p:spPr>
      </p:pic>
      <p:graphicFrame>
        <p:nvGraphicFramePr>
          <p:cNvPr id="5122" name="Object 3"/>
          <p:cNvGraphicFramePr>
            <a:graphicFrameLocks noChangeAspect="1"/>
          </p:cNvGraphicFramePr>
          <p:nvPr/>
        </p:nvGraphicFramePr>
        <p:xfrm>
          <a:off x="2284413" y="2036763"/>
          <a:ext cx="4735512" cy="4443412"/>
        </p:xfrm>
        <a:graphic>
          <a:graphicData uri="http://schemas.openxmlformats.org/presentationml/2006/ole">
            <p:oleObj spid="_x0000_s5122" r:id="rId5" imgW="4736520" imgH="4443840" progId="">
              <p:embed/>
            </p:oleObj>
          </a:graphicData>
        </a:graphic>
      </p:graphicFrame>
      <p:sp>
        <p:nvSpPr>
          <p:cNvPr id="5125" name="Text Box 4"/>
          <p:cNvSpPr txBox="1">
            <a:spLocks noChangeArrowheads="1"/>
          </p:cNvSpPr>
          <p:nvPr/>
        </p:nvSpPr>
        <p:spPr bwMode="auto">
          <a:xfrm>
            <a:off x="3419475" y="1619250"/>
            <a:ext cx="1979613" cy="425450"/>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a:solidFill>
                  <a:srgbClr val="CCCCCC"/>
                </a:solidFill>
              </a:rPr>
              <a:t>Costos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1979613" y="539750"/>
            <a:ext cx="6300787" cy="700088"/>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a:solidFill>
                  <a:srgbClr val="CCCCCC"/>
                </a:solidFill>
                <a:effectLst>
                  <a:outerShdw blurRad="38100" dist="38100" dir="2700000" algn="tl">
                    <a:srgbClr val="000000"/>
                  </a:outerShdw>
                </a:effectLst>
                <a:latin typeface="Arial" charset="0"/>
              </a:rPr>
              <a:t>ESTUDIO FINANCIERO</a:t>
            </a:r>
          </a:p>
        </p:txBody>
      </p:sp>
      <p:pic>
        <p:nvPicPr>
          <p:cNvPr id="33794" name="Picture 2"/>
          <p:cNvPicPr>
            <a:picLocks noChangeAspect="1" noChangeArrowheads="1"/>
          </p:cNvPicPr>
          <p:nvPr/>
        </p:nvPicPr>
        <p:blipFill>
          <a:blip r:embed="rId4"/>
          <a:srcRect/>
          <a:stretch>
            <a:fillRect/>
          </a:stretch>
        </p:blipFill>
        <p:spPr bwMode="auto">
          <a:xfrm>
            <a:off x="619125" y="360363"/>
            <a:ext cx="1181100" cy="1181100"/>
          </a:xfrm>
          <a:prstGeom prst="rect">
            <a:avLst/>
          </a:prstGeom>
          <a:noFill/>
          <a:ln w="9525">
            <a:noFill/>
            <a:round/>
            <a:headEnd/>
            <a:tailEnd/>
          </a:ln>
          <a:effectLst>
            <a:outerShdw dist="152735" dir="2700000" algn="ctr" rotWithShape="0">
              <a:srgbClr val="808080"/>
            </a:outerShdw>
          </a:effectLst>
        </p:spPr>
      </p:pic>
      <p:graphicFrame>
        <p:nvGraphicFramePr>
          <p:cNvPr id="6146" name="Object 3"/>
          <p:cNvGraphicFramePr>
            <a:graphicFrameLocks noChangeAspect="1"/>
          </p:cNvGraphicFramePr>
          <p:nvPr/>
        </p:nvGraphicFramePr>
        <p:xfrm>
          <a:off x="1274763" y="1792288"/>
          <a:ext cx="6645275" cy="1627187"/>
        </p:xfrm>
        <a:graphic>
          <a:graphicData uri="http://schemas.openxmlformats.org/presentationml/2006/ole">
            <p:oleObj spid="_x0000_s6146" r:id="rId5" imgW="6645240" imgH="1627560" progId="">
              <p:embed/>
            </p:oleObj>
          </a:graphicData>
        </a:graphic>
      </p:graphicFrame>
      <p:graphicFrame>
        <p:nvGraphicFramePr>
          <p:cNvPr id="6147" name="Object 4"/>
          <p:cNvGraphicFramePr>
            <a:graphicFrameLocks noChangeAspect="1"/>
          </p:cNvGraphicFramePr>
          <p:nvPr/>
        </p:nvGraphicFramePr>
        <p:xfrm>
          <a:off x="1349375" y="3632200"/>
          <a:ext cx="6570663" cy="868363"/>
        </p:xfrm>
        <a:graphic>
          <a:graphicData uri="http://schemas.openxmlformats.org/presentationml/2006/ole">
            <p:oleObj spid="_x0000_s6147" r:id="rId6" imgW="6571440" imgH="868320" progId="">
              <p:embed/>
            </p:oleObj>
          </a:graphicData>
        </a:graphic>
      </p:graphicFrame>
      <p:graphicFrame>
        <p:nvGraphicFramePr>
          <p:cNvPr id="6148" name="Object 5"/>
          <p:cNvGraphicFramePr>
            <a:graphicFrameLocks noChangeAspect="1"/>
          </p:cNvGraphicFramePr>
          <p:nvPr/>
        </p:nvGraphicFramePr>
        <p:xfrm>
          <a:off x="1687513" y="4791075"/>
          <a:ext cx="5513387" cy="1509713"/>
        </p:xfrm>
        <a:graphic>
          <a:graphicData uri="http://schemas.openxmlformats.org/presentationml/2006/ole">
            <p:oleObj spid="_x0000_s6148" r:id="rId7" imgW="5513400" imgH="1509840" progId="">
              <p:embed/>
            </p:oleObj>
          </a:graphicData>
        </a:graphic>
      </p:graphicFrame>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1800225" y="539750"/>
            <a:ext cx="6659563" cy="700088"/>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a:solidFill>
                  <a:srgbClr val="CCCCCC"/>
                </a:solidFill>
                <a:effectLst>
                  <a:outerShdw blurRad="38100" dist="38100" dir="2700000" algn="tl">
                    <a:srgbClr val="000000"/>
                  </a:outerShdw>
                </a:effectLst>
                <a:latin typeface="Arial" charset="0"/>
              </a:rPr>
              <a:t>ESTUDIO FINANCIERO</a:t>
            </a:r>
          </a:p>
        </p:txBody>
      </p:sp>
      <p:graphicFrame>
        <p:nvGraphicFramePr>
          <p:cNvPr id="7170" name="Object 2"/>
          <p:cNvGraphicFramePr>
            <a:graphicFrameLocks noChangeAspect="1"/>
          </p:cNvGraphicFramePr>
          <p:nvPr/>
        </p:nvGraphicFramePr>
        <p:xfrm>
          <a:off x="2609850" y="1979613"/>
          <a:ext cx="4049713" cy="3143250"/>
        </p:xfrm>
        <a:graphic>
          <a:graphicData uri="http://schemas.openxmlformats.org/presentationml/2006/ole">
            <p:oleObj spid="_x0000_s7170" r:id="rId4" imgW="4050360" imgH="3143880" progId="">
              <p:embed/>
            </p:oleObj>
          </a:graphicData>
        </a:graphic>
      </p:graphicFrame>
      <p:pic>
        <p:nvPicPr>
          <p:cNvPr id="34819" name="Picture 3"/>
          <p:cNvPicPr>
            <a:picLocks noChangeAspect="1" noChangeArrowheads="1"/>
          </p:cNvPicPr>
          <p:nvPr/>
        </p:nvPicPr>
        <p:blipFill>
          <a:blip r:embed="rId5"/>
          <a:srcRect/>
          <a:stretch>
            <a:fillRect/>
          </a:stretch>
        </p:blipFill>
        <p:spPr bwMode="auto">
          <a:xfrm>
            <a:off x="360363" y="439738"/>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2160588" y="539750"/>
            <a:ext cx="5940425" cy="700088"/>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a:solidFill>
                  <a:srgbClr val="CCCCCC"/>
                </a:solidFill>
                <a:effectLst>
                  <a:outerShdw blurRad="38100" dist="38100" dir="2700000" algn="tl">
                    <a:srgbClr val="000000"/>
                  </a:outerShdw>
                </a:effectLst>
                <a:latin typeface="Arial" charset="0"/>
              </a:rPr>
              <a:t>ESTUDIO FINANCIERO</a:t>
            </a:r>
          </a:p>
        </p:txBody>
      </p:sp>
      <p:graphicFrame>
        <p:nvGraphicFramePr>
          <p:cNvPr id="8194" name="Object 2"/>
          <p:cNvGraphicFramePr>
            <a:graphicFrameLocks noChangeAspect="1"/>
          </p:cNvGraphicFramePr>
          <p:nvPr/>
        </p:nvGraphicFramePr>
        <p:xfrm>
          <a:off x="555625" y="2024063"/>
          <a:ext cx="4303713" cy="2116137"/>
        </p:xfrm>
        <a:graphic>
          <a:graphicData uri="http://schemas.openxmlformats.org/presentationml/2006/ole">
            <p:oleObj spid="_x0000_s8194" r:id="rId4" imgW="4304520" imgH="2116080" progId="">
              <p:embed/>
            </p:oleObj>
          </a:graphicData>
        </a:graphic>
      </p:graphicFrame>
      <p:graphicFrame>
        <p:nvGraphicFramePr>
          <p:cNvPr id="8195" name="Object 3"/>
          <p:cNvGraphicFramePr>
            <a:graphicFrameLocks noChangeAspect="1"/>
          </p:cNvGraphicFramePr>
          <p:nvPr/>
        </p:nvGraphicFramePr>
        <p:xfrm>
          <a:off x="5148263" y="2006600"/>
          <a:ext cx="3490912" cy="1952625"/>
        </p:xfrm>
        <a:graphic>
          <a:graphicData uri="http://schemas.openxmlformats.org/presentationml/2006/ole">
            <p:oleObj spid="_x0000_s8195" r:id="rId5" imgW="3491640" imgH="1953000" progId="">
              <p:embed/>
            </p:oleObj>
          </a:graphicData>
        </a:graphic>
      </p:graphicFrame>
      <p:graphicFrame>
        <p:nvGraphicFramePr>
          <p:cNvPr id="8196" name="Object 4"/>
          <p:cNvGraphicFramePr>
            <a:graphicFrameLocks noChangeAspect="1"/>
          </p:cNvGraphicFramePr>
          <p:nvPr/>
        </p:nvGraphicFramePr>
        <p:xfrm>
          <a:off x="2803525" y="5280025"/>
          <a:ext cx="3856038" cy="660400"/>
        </p:xfrm>
        <a:graphic>
          <a:graphicData uri="http://schemas.openxmlformats.org/presentationml/2006/ole">
            <p:oleObj spid="_x0000_s8196" r:id="rId6" imgW="3857040" imgH="660960" progId="">
              <p:embed/>
            </p:oleObj>
          </a:graphicData>
        </a:graphic>
      </p:graphicFrame>
      <p:sp>
        <p:nvSpPr>
          <p:cNvPr id="8198" name="Text Box 5"/>
          <p:cNvSpPr txBox="1">
            <a:spLocks noChangeArrowheads="1"/>
          </p:cNvSpPr>
          <p:nvPr/>
        </p:nvSpPr>
        <p:spPr bwMode="auto">
          <a:xfrm>
            <a:off x="2879725" y="4679950"/>
            <a:ext cx="3779838" cy="425450"/>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a:solidFill>
                  <a:srgbClr val="CCCCCC"/>
                </a:solidFill>
              </a:rPr>
              <a:t>Financiamiento</a:t>
            </a:r>
          </a:p>
        </p:txBody>
      </p:sp>
      <p:pic>
        <p:nvPicPr>
          <p:cNvPr id="35846" name="Picture 6"/>
          <p:cNvPicPr>
            <a:picLocks noChangeAspect="1" noChangeArrowheads="1"/>
          </p:cNvPicPr>
          <p:nvPr/>
        </p:nvPicPr>
        <p:blipFill>
          <a:blip r:embed="rId7"/>
          <a:srcRect/>
          <a:stretch>
            <a:fillRect/>
          </a:stretch>
        </p:blipFill>
        <p:spPr bwMode="auto">
          <a:xfrm>
            <a:off x="539750" y="258763"/>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1"/>
          <p:cNvSpPr txBox="1">
            <a:spLocks noChangeArrowheads="1"/>
          </p:cNvSpPr>
          <p:nvPr/>
        </p:nvSpPr>
        <p:spPr bwMode="auto">
          <a:xfrm>
            <a:off x="2160588" y="720725"/>
            <a:ext cx="5940425" cy="700088"/>
          </a:xfrm>
          <a:prstGeom prst="rect">
            <a:avLst/>
          </a:prstGeom>
          <a:noFill/>
          <a:ln w="9525">
            <a:noFill/>
            <a:round/>
            <a:headEnd/>
            <a:tailEnd/>
          </a:ln>
        </p:spPr>
        <p:txBody>
          <a:bodyPr wrap="none" anchor="ctr"/>
          <a:lstStyle/>
          <a:p>
            <a:endParaRPr lang="es-ES"/>
          </a:p>
        </p:txBody>
      </p:sp>
      <p:graphicFrame>
        <p:nvGraphicFramePr>
          <p:cNvPr id="9218" name="Object 2"/>
          <p:cNvGraphicFramePr>
            <a:graphicFrameLocks noChangeAspect="1"/>
          </p:cNvGraphicFramePr>
          <p:nvPr/>
        </p:nvGraphicFramePr>
        <p:xfrm>
          <a:off x="876300" y="368300"/>
          <a:ext cx="7224713" cy="5930900"/>
        </p:xfrm>
        <a:graphic>
          <a:graphicData uri="http://schemas.openxmlformats.org/presentationml/2006/ole">
            <p:oleObj spid="_x0000_s9218" r:id="rId4" imgW="7224840" imgH="5931360" progId="">
              <p:embed/>
            </p:oleObj>
          </a:graphicData>
        </a:graphic>
      </p:graphicFrame>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1979613" y="560388"/>
            <a:ext cx="6480175" cy="700087"/>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a:solidFill>
                  <a:srgbClr val="CCCCCC"/>
                </a:solidFill>
                <a:effectLst>
                  <a:outerShdw blurRad="38100" dist="38100" dir="2700000" algn="tl">
                    <a:srgbClr val="000000"/>
                  </a:outerShdw>
                </a:effectLst>
                <a:latin typeface="Arial" charset="0"/>
              </a:rPr>
              <a:t>ESTUDIO FINANCIERO</a:t>
            </a:r>
          </a:p>
        </p:txBody>
      </p:sp>
      <p:pic>
        <p:nvPicPr>
          <p:cNvPr id="10246" name="Picture 2"/>
          <p:cNvPicPr>
            <a:picLocks noChangeAspect="1" noChangeArrowheads="1"/>
          </p:cNvPicPr>
          <p:nvPr/>
        </p:nvPicPr>
        <p:blipFill>
          <a:blip r:embed="rId4"/>
          <a:srcRect/>
          <a:stretch>
            <a:fillRect/>
          </a:stretch>
        </p:blipFill>
        <p:spPr bwMode="auto">
          <a:xfrm>
            <a:off x="720725" y="3240088"/>
            <a:ext cx="3959225" cy="2339975"/>
          </a:xfrm>
          <a:prstGeom prst="rect">
            <a:avLst/>
          </a:prstGeom>
          <a:noFill/>
          <a:ln w="9525">
            <a:noFill/>
            <a:round/>
            <a:headEnd/>
            <a:tailEnd/>
          </a:ln>
        </p:spPr>
      </p:pic>
      <p:graphicFrame>
        <p:nvGraphicFramePr>
          <p:cNvPr id="10242" name="Object 3"/>
          <p:cNvGraphicFramePr>
            <a:graphicFrameLocks noChangeAspect="1"/>
          </p:cNvGraphicFramePr>
          <p:nvPr/>
        </p:nvGraphicFramePr>
        <p:xfrm>
          <a:off x="4902200" y="3240088"/>
          <a:ext cx="3917950" cy="650875"/>
        </p:xfrm>
        <a:graphic>
          <a:graphicData uri="http://schemas.openxmlformats.org/presentationml/2006/ole">
            <p:oleObj spid="_x0000_s10242" r:id="rId5" imgW="3917520" imgH="650520" progId="">
              <p:embed/>
            </p:oleObj>
          </a:graphicData>
        </a:graphic>
      </p:graphicFrame>
      <p:graphicFrame>
        <p:nvGraphicFramePr>
          <p:cNvPr id="10243" name="Object 4"/>
          <p:cNvGraphicFramePr>
            <a:graphicFrameLocks noChangeAspect="1"/>
          </p:cNvGraphicFramePr>
          <p:nvPr/>
        </p:nvGraphicFramePr>
        <p:xfrm>
          <a:off x="6659563" y="3959225"/>
          <a:ext cx="1163637" cy="325438"/>
        </p:xfrm>
        <a:graphic>
          <a:graphicData uri="http://schemas.openxmlformats.org/presentationml/2006/ole">
            <p:oleObj spid="_x0000_s10243" r:id="rId6" imgW="1164240" imgH="325440" progId="">
              <p:embed/>
            </p:oleObj>
          </a:graphicData>
        </a:graphic>
      </p:graphicFrame>
      <p:sp>
        <p:nvSpPr>
          <p:cNvPr id="10247" name="Text Box 5"/>
          <p:cNvSpPr txBox="1">
            <a:spLocks noChangeArrowheads="1"/>
          </p:cNvSpPr>
          <p:nvPr/>
        </p:nvSpPr>
        <p:spPr bwMode="auto">
          <a:xfrm>
            <a:off x="5040313" y="4500563"/>
            <a:ext cx="3419475" cy="1619250"/>
          </a:xfrm>
          <a:prstGeom prst="rect">
            <a:avLst/>
          </a:prstGeom>
          <a:noFill/>
          <a:ln w="9525">
            <a:noFill/>
            <a:round/>
            <a:headEnd/>
            <a:tailEnd/>
          </a:ln>
        </p:spPr>
        <p:txBody>
          <a:bodyPr lIns="90000" tIns="45000" rIns="90000" bIns="45000"/>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a:solidFill>
                  <a:srgbClr val="CCCCCC"/>
                </a:solidFill>
              </a:rPr>
              <a:t>La probabilidad de tener un VAN mayor a  0 es de 75,76%</a:t>
            </a:r>
          </a:p>
        </p:txBody>
      </p:sp>
      <p:graphicFrame>
        <p:nvGraphicFramePr>
          <p:cNvPr id="10244" name="Object 6"/>
          <p:cNvGraphicFramePr>
            <a:graphicFrameLocks noChangeAspect="1"/>
          </p:cNvGraphicFramePr>
          <p:nvPr/>
        </p:nvGraphicFramePr>
        <p:xfrm>
          <a:off x="3240088" y="1868488"/>
          <a:ext cx="3114675" cy="650875"/>
        </p:xfrm>
        <a:graphic>
          <a:graphicData uri="http://schemas.openxmlformats.org/presentationml/2006/ole">
            <p:oleObj spid="_x0000_s10244" r:id="rId7" imgW="3114720" imgH="651240" progId="">
              <p:embed/>
            </p:oleObj>
          </a:graphicData>
        </a:graphic>
      </p:graphicFrame>
      <p:sp>
        <p:nvSpPr>
          <p:cNvPr id="10248" name="Text Box 7"/>
          <p:cNvSpPr txBox="1">
            <a:spLocks noChangeArrowheads="1"/>
          </p:cNvSpPr>
          <p:nvPr/>
        </p:nvSpPr>
        <p:spPr bwMode="auto">
          <a:xfrm>
            <a:off x="3060700" y="2700338"/>
            <a:ext cx="3779838" cy="455612"/>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a:solidFill>
                  <a:srgbClr val="CCCCCC"/>
                </a:solidFill>
              </a:rPr>
              <a:t>Análisis de sensibilidad</a:t>
            </a:r>
          </a:p>
        </p:txBody>
      </p:sp>
      <p:pic>
        <p:nvPicPr>
          <p:cNvPr id="37896" name="Picture 8"/>
          <p:cNvPicPr>
            <a:picLocks noChangeAspect="1" noChangeArrowheads="1"/>
          </p:cNvPicPr>
          <p:nvPr/>
        </p:nvPicPr>
        <p:blipFill>
          <a:blip r:embed="rId8"/>
          <a:srcRect/>
          <a:stretch>
            <a:fillRect/>
          </a:stretch>
        </p:blipFill>
        <p:spPr bwMode="auto">
          <a:xfrm>
            <a:off x="439738" y="360363"/>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2160588" y="720725"/>
            <a:ext cx="4500562" cy="700088"/>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dirty="0">
                <a:solidFill>
                  <a:srgbClr val="CCCCCC"/>
                </a:solidFill>
                <a:effectLst>
                  <a:outerShdw blurRad="38100" dist="38100" dir="2700000" algn="tl">
                    <a:srgbClr val="000000"/>
                  </a:outerShdw>
                </a:effectLst>
                <a:latin typeface="Arial" charset="0"/>
              </a:rPr>
              <a:t>ÍNDICE</a:t>
            </a:r>
          </a:p>
        </p:txBody>
      </p:sp>
      <p:sp>
        <p:nvSpPr>
          <p:cNvPr id="38914" name="Text Box 2"/>
          <p:cNvSpPr txBox="1">
            <a:spLocks noChangeArrowheads="1"/>
          </p:cNvSpPr>
          <p:nvPr/>
        </p:nvSpPr>
        <p:spPr bwMode="auto">
          <a:xfrm>
            <a:off x="1800225" y="1836738"/>
            <a:ext cx="5638800" cy="3562350"/>
          </a:xfrm>
          <a:prstGeom prst="rect">
            <a:avLst/>
          </a:prstGeom>
          <a:noFill/>
          <a:ln w="9525">
            <a:noFill/>
            <a:round/>
            <a:headEnd/>
            <a:tailEnd/>
          </a:ln>
          <a:effectLst/>
        </p:spPr>
        <p:txBody>
          <a:bodyPr lIns="90000" tIns="45000" rIns="90000" bIns="45000"/>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CCCCCC"/>
                </a:solidFill>
              </a:rPr>
              <a:t>1.- </a:t>
            </a:r>
            <a:r>
              <a:rPr lang="en-US" sz="3000" dirty="0" err="1">
                <a:solidFill>
                  <a:srgbClr val="CCCCCC"/>
                </a:solidFill>
              </a:rPr>
              <a:t>Introducción</a:t>
            </a:r>
            <a:endParaRPr lang="en-US" sz="3000" dirty="0">
              <a:solidFill>
                <a:srgbClr val="CCCCCC"/>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CCCCCC"/>
                </a:solidFill>
              </a:rPr>
              <a:t>2.- </a:t>
            </a:r>
            <a:r>
              <a:rPr lang="en-US" sz="3000" dirty="0" err="1">
                <a:solidFill>
                  <a:srgbClr val="CCCCCC"/>
                </a:solidFill>
              </a:rPr>
              <a:t>Estudio</a:t>
            </a:r>
            <a:r>
              <a:rPr lang="en-US" sz="3000" dirty="0">
                <a:solidFill>
                  <a:srgbClr val="CCCCCC"/>
                </a:solidFill>
              </a:rPr>
              <a:t> de Mercado</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CCCCCC"/>
                </a:solidFill>
              </a:rPr>
              <a:t>3.- </a:t>
            </a:r>
            <a:r>
              <a:rPr lang="en-US" sz="3000" dirty="0" err="1">
                <a:solidFill>
                  <a:srgbClr val="CCCCCC"/>
                </a:solidFill>
              </a:rPr>
              <a:t>Estudio</a:t>
            </a:r>
            <a:r>
              <a:rPr lang="en-US" sz="3000" dirty="0">
                <a:solidFill>
                  <a:srgbClr val="CCCCCC"/>
                </a:solidFill>
              </a:rPr>
              <a:t> </a:t>
            </a:r>
            <a:r>
              <a:rPr lang="en-US" sz="3000" dirty="0" err="1">
                <a:solidFill>
                  <a:srgbClr val="CCCCCC"/>
                </a:solidFill>
              </a:rPr>
              <a:t>Técnico</a:t>
            </a:r>
            <a:endParaRPr lang="en-US" sz="3000" dirty="0">
              <a:solidFill>
                <a:srgbClr val="CCCCCC"/>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CCCCCC"/>
                </a:solidFill>
              </a:rPr>
              <a:t>4.-Estudio </a:t>
            </a:r>
            <a:r>
              <a:rPr lang="en-US" sz="3000" dirty="0" err="1">
                <a:solidFill>
                  <a:srgbClr val="CCCCCC"/>
                </a:solidFill>
              </a:rPr>
              <a:t>Organizacional</a:t>
            </a:r>
            <a:endParaRPr lang="en-US" sz="3000" dirty="0">
              <a:solidFill>
                <a:srgbClr val="CCCCCC"/>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CCCCCC"/>
                </a:solidFill>
              </a:rPr>
              <a:t>5.- </a:t>
            </a:r>
            <a:r>
              <a:rPr lang="en-US" sz="3000" dirty="0" err="1">
                <a:solidFill>
                  <a:srgbClr val="CCCCCC"/>
                </a:solidFill>
              </a:rPr>
              <a:t>Estudio</a:t>
            </a:r>
            <a:r>
              <a:rPr lang="en-US" sz="3000" dirty="0">
                <a:solidFill>
                  <a:srgbClr val="CCCCCC"/>
                </a:solidFill>
              </a:rPr>
              <a:t> </a:t>
            </a:r>
            <a:r>
              <a:rPr lang="en-US" sz="3000" dirty="0" err="1">
                <a:solidFill>
                  <a:srgbClr val="CCCCCC"/>
                </a:solidFill>
              </a:rPr>
              <a:t>Financiero</a:t>
            </a:r>
            <a:endParaRPr lang="en-US" sz="3000" dirty="0">
              <a:solidFill>
                <a:srgbClr val="CCCCCC"/>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800" b="1" dirty="0">
                <a:solidFill>
                  <a:srgbClr val="000000"/>
                </a:solidFill>
                <a:effectLst>
                  <a:outerShdw blurRad="38100" dist="38100" dir="2700000" algn="tl">
                    <a:srgbClr val="FFFFFF"/>
                  </a:outerShdw>
                </a:effectLst>
              </a:rPr>
              <a:t>6.- </a:t>
            </a:r>
            <a:r>
              <a:rPr lang="en-US" sz="4800" b="1" dirty="0" err="1">
                <a:solidFill>
                  <a:srgbClr val="000000"/>
                </a:solidFill>
                <a:effectLst>
                  <a:outerShdw blurRad="38100" dist="38100" dir="2700000" algn="tl">
                    <a:srgbClr val="FFFFFF"/>
                  </a:outerShdw>
                </a:effectLst>
              </a:rPr>
              <a:t>Conclusiones</a:t>
            </a:r>
            <a:endParaRPr lang="en-US" sz="4800" b="1" dirty="0">
              <a:solidFill>
                <a:srgbClr val="000000"/>
              </a:solidFill>
              <a:effectLst>
                <a:outerShdw blurRad="38100" dist="38100" dir="2700000" algn="tl">
                  <a:srgbClr val="FFFFFF"/>
                </a:outerShdw>
              </a:effectLst>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E6E6E6"/>
                </a:solidFill>
              </a:rPr>
              <a:t>7.- </a:t>
            </a:r>
            <a:r>
              <a:rPr lang="en-US" sz="3000" dirty="0" err="1">
                <a:solidFill>
                  <a:srgbClr val="E6E6E6"/>
                </a:solidFill>
              </a:rPr>
              <a:t>Recomendaciones</a:t>
            </a:r>
            <a:endParaRPr lang="en-US" sz="3000" dirty="0">
              <a:solidFill>
                <a:srgbClr val="E6E6E6"/>
              </a:solidFill>
            </a:endParaRPr>
          </a:p>
        </p:txBody>
      </p:sp>
      <p:pic>
        <p:nvPicPr>
          <p:cNvPr id="38915" name="Picture 3"/>
          <p:cNvPicPr>
            <a:picLocks noChangeAspect="1" noChangeArrowheads="1"/>
          </p:cNvPicPr>
          <p:nvPr/>
        </p:nvPicPr>
        <p:blipFill>
          <a:blip r:embed="rId3"/>
          <a:srcRect/>
          <a:stretch>
            <a:fillRect/>
          </a:stretch>
        </p:blipFill>
        <p:spPr bwMode="auto">
          <a:xfrm>
            <a:off x="720725" y="439738"/>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1800225" y="539750"/>
            <a:ext cx="5940425" cy="700088"/>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a:solidFill>
                  <a:srgbClr val="CCCCCC"/>
                </a:solidFill>
                <a:effectLst>
                  <a:outerShdw blurRad="38100" dist="38100" dir="2700000" algn="tl">
                    <a:srgbClr val="000000"/>
                  </a:outerShdw>
                </a:effectLst>
              </a:rPr>
              <a:t>CONCLUSIONES</a:t>
            </a:r>
          </a:p>
        </p:txBody>
      </p:sp>
      <p:sp>
        <p:nvSpPr>
          <p:cNvPr id="38915" name="Text Box 2"/>
          <p:cNvSpPr txBox="1">
            <a:spLocks noChangeArrowheads="1"/>
          </p:cNvSpPr>
          <p:nvPr/>
        </p:nvSpPr>
        <p:spPr bwMode="auto">
          <a:xfrm>
            <a:off x="360363" y="1619250"/>
            <a:ext cx="8459787" cy="4359275"/>
          </a:xfrm>
          <a:prstGeom prst="rect">
            <a:avLst/>
          </a:prstGeom>
          <a:noFill/>
          <a:ln w="9525">
            <a:noFill/>
            <a:round/>
            <a:headEnd/>
            <a:tailEnd/>
          </a:ln>
        </p:spPr>
        <p:txBody>
          <a:bodyPr lIns="90000" tIns="45000" rIns="90000" bIns="45000"/>
          <a:lstStyle/>
          <a:p>
            <a:pPr algn="just">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CCCCCC"/>
                </a:solidFill>
              </a:rPr>
              <a:t>* Como podemos observar en el estudio que hemos realizado anteriormente hay mucho tráfico de mercaderías entre las ciudades más importantes del Ecuador como lo son Guayaquil y Quito. Aún cuando las políticas arancelarias del país han ido cambiando en estos últimos tiempos, ya que el gobierno ha aumentado las tasas arancelarias para los importadores haciendo que el producto nacional se venda más, por lo cual nuestro servicio pretende explotar mas que todo este mercado, el de las microempresas ecuatorianas.</a:t>
            </a:r>
          </a:p>
          <a:p>
            <a:pPr algn="just">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CCCCCC"/>
                </a:solidFill>
              </a:rPr>
              <a:t>* Nosotros pretendemos dar un mejor servicio que el de nuestros competidores mucho más rápido y con mayor calidad, esperamos que estas sean palabras que nos identifiquen al momento de estar en la mente de nuestros clientes, y mas que todo dar mayor seguridad en el traslado de las mercaderías, evitando así las pérdidas de las mismas, con el servicio de seguimiento satelital que brinda nuestros camiones.</a:t>
            </a:r>
          </a:p>
          <a:p>
            <a:pPr algn="just">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a:solidFill>
                <a:srgbClr val="CCCCCC"/>
              </a:solidFill>
            </a:endParaRPr>
          </a:p>
        </p:txBody>
      </p:sp>
      <p:pic>
        <p:nvPicPr>
          <p:cNvPr id="39939" name="Picture 3"/>
          <p:cNvPicPr>
            <a:picLocks noChangeAspect="1" noChangeArrowheads="1"/>
          </p:cNvPicPr>
          <p:nvPr/>
        </p:nvPicPr>
        <p:blipFill>
          <a:blip r:embed="rId3"/>
          <a:srcRect/>
          <a:stretch>
            <a:fillRect/>
          </a:stretch>
        </p:blipFill>
        <p:spPr bwMode="auto">
          <a:xfrm>
            <a:off x="619125" y="258763"/>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1979613" y="539750"/>
            <a:ext cx="5580062" cy="700088"/>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a:solidFill>
                  <a:srgbClr val="CCCCCC"/>
                </a:solidFill>
                <a:effectLst>
                  <a:outerShdw blurRad="38100" dist="38100" dir="2700000" algn="tl">
                    <a:srgbClr val="000000"/>
                  </a:outerShdw>
                </a:effectLst>
                <a:latin typeface="Arial" charset="0"/>
              </a:rPr>
              <a:t>CONCLUSIONES</a:t>
            </a:r>
          </a:p>
        </p:txBody>
      </p:sp>
      <p:sp>
        <p:nvSpPr>
          <p:cNvPr id="39939" name="Text Box 2"/>
          <p:cNvSpPr txBox="1">
            <a:spLocks noChangeArrowheads="1"/>
          </p:cNvSpPr>
          <p:nvPr/>
        </p:nvSpPr>
        <p:spPr bwMode="auto">
          <a:xfrm>
            <a:off x="539750" y="1800225"/>
            <a:ext cx="8280400" cy="4054475"/>
          </a:xfrm>
          <a:prstGeom prst="rect">
            <a:avLst/>
          </a:prstGeom>
          <a:noFill/>
          <a:ln w="9525">
            <a:noFill/>
            <a:round/>
            <a:headEnd/>
            <a:tailEnd/>
          </a:ln>
        </p:spPr>
        <p:txBody>
          <a:bodyPr lIns="90000" tIns="45000" rIns="90000" bIns="45000"/>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CCCCCC"/>
                </a:solidFill>
              </a:rPr>
              <a:t>* Sobre la localización, ubicaremos a las oficinas en un lugar estratégico y accesible para nuestros clientes, en la ciudad de Guayaquil en el Centro Comercial Plaza Quil, ya que brinda seguridad, parqueadero, etc. Y en la ciudad de Quito en las zonas aledañas al Aeropuerto Mariscal Sucre donde también podemos encontrar seguridad y parqueadero, haciendo así una experiencia agradable para el cliente.</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CCCCCC"/>
                </a:solidFill>
              </a:rPr>
              <a:t>* La inversión del proyecto es considerada muy elevada, por lo cual vamos a financiar el 60% de la deuda por medio de una Institución financiera como lo es la CFN (Corporación Financiera Nacional) y el otro 40% lo vamos a financiar con recursos propios.</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CCCCCC"/>
                </a:solidFill>
              </a:rPr>
              <a:t>* El proyecto es económicamente viable y rentable, en el estudio financiero se obtuvo un VAN de 99,105 y el valor de la TIR 44% que es mayor a la TMAR 18.02% y el periodo de recuperación de la inversión ocurre en el año 4 y 5.</a:t>
            </a:r>
          </a:p>
        </p:txBody>
      </p:sp>
      <p:pic>
        <p:nvPicPr>
          <p:cNvPr id="40963" name="Picture 3"/>
          <p:cNvPicPr>
            <a:picLocks noChangeAspect="1" noChangeArrowheads="1"/>
          </p:cNvPicPr>
          <p:nvPr/>
        </p:nvPicPr>
        <p:blipFill>
          <a:blip r:embed="rId3"/>
          <a:srcRect/>
          <a:stretch>
            <a:fillRect/>
          </a:stretch>
        </p:blipFill>
        <p:spPr bwMode="auto">
          <a:xfrm>
            <a:off x="619125" y="258763"/>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2160588" y="720725"/>
            <a:ext cx="4140200" cy="700088"/>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dirty="0">
                <a:solidFill>
                  <a:srgbClr val="CCCCCC"/>
                </a:solidFill>
                <a:effectLst>
                  <a:outerShdw blurRad="38100" dist="38100" dir="2700000" algn="tl">
                    <a:srgbClr val="000000"/>
                  </a:outerShdw>
                </a:effectLst>
                <a:latin typeface="Arial" charset="0"/>
              </a:rPr>
              <a:t>ÍNDICE</a:t>
            </a:r>
          </a:p>
        </p:txBody>
      </p:sp>
      <p:sp>
        <p:nvSpPr>
          <p:cNvPr id="41986" name="Text Box 2"/>
          <p:cNvSpPr txBox="1">
            <a:spLocks noChangeArrowheads="1"/>
          </p:cNvSpPr>
          <p:nvPr/>
        </p:nvSpPr>
        <p:spPr bwMode="auto">
          <a:xfrm>
            <a:off x="1439863" y="2160588"/>
            <a:ext cx="6840537" cy="3562350"/>
          </a:xfrm>
          <a:prstGeom prst="rect">
            <a:avLst/>
          </a:prstGeom>
          <a:noFill/>
          <a:ln w="9525">
            <a:noFill/>
            <a:round/>
            <a:headEnd/>
            <a:tailEnd/>
          </a:ln>
          <a:effectLst/>
        </p:spPr>
        <p:txBody>
          <a:bodyPr lIns="90000" tIns="45000" rIns="90000" bIns="45000"/>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CCCCCC"/>
                </a:solidFill>
              </a:rPr>
              <a:t>1.- </a:t>
            </a:r>
            <a:r>
              <a:rPr lang="en-US" sz="3000" dirty="0" err="1">
                <a:solidFill>
                  <a:srgbClr val="CCCCCC"/>
                </a:solidFill>
              </a:rPr>
              <a:t>Introducción</a:t>
            </a:r>
            <a:endParaRPr lang="en-US" sz="3000" dirty="0">
              <a:solidFill>
                <a:srgbClr val="CCCCCC"/>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CCCCCC"/>
                </a:solidFill>
              </a:rPr>
              <a:t>2.- </a:t>
            </a:r>
            <a:r>
              <a:rPr lang="en-US" sz="3000" dirty="0" err="1">
                <a:solidFill>
                  <a:srgbClr val="CCCCCC"/>
                </a:solidFill>
              </a:rPr>
              <a:t>Estudio</a:t>
            </a:r>
            <a:r>
              <a:rPr lang="en-US" sz="3000" dirty="0">
                <a:solidFill>
                  <a:srgbClr val="CCCCCC"/>
                </a:solidFill>
              </a:rPr>
              <a:t> de Mercado</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CCCCCC"/>
                </a:solidFill>
              </a:rPr>
              <a:t>3.- </a:t>
            </a:r>
            <a:r>
              <a:rPr lang="en-US" sz="3000" dirty="0" err="1">
                <a:solidFill>
                  <a:srgbClr val="CCCCCC"/>
                </a:solidFill>
              </a:rPr>
              <a:t>Estudio</a:t>
            </a:r>
            <a:r>
              <a:rPr lang="en-US" sz="3000" dirty="0">
                <a:solidFill>
                  <a:srgbClr val="CCCCCC"/>
                </a:solidFill>
              </a:rPr>
              <a:t> </a:t>
            </a:r>
            <a:r>
              <a:rPr lang="en-US" sz="3000" dirty="0" err="1">
                <a:solidFill>
                  <a:srgbClr val="CCCCCC"/>
                </a:solidFill>
              </a:rPr>
              <a:t>Técnico</a:t>
            </a:r>
            <a:endParaRPr lang="en-US" sz="3000" dirty="0">
              <a:solidFill>
                <a:srgbClr val="CCCCCC"/>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CCCCCC"/>
                </a:solidFill>
              </a:rPr>
              <a:t>4.-Estudio </a:t>
            </a:r>
            <a:r>
              <a:rPr lang="en-US" sz="3000" dirty="0" err="1">
                <a:solidFill>
                  <a:srgbClr val="CCCCCC"/>
                </a:solidFill>
              </a:rPr>
              <a:t>Organizacional</a:t>
            </a:r>
            <a:endParaRPr lang="en-US" sz="3000" dirty="0">
              <a:solidFill>
                <a:srgbClr val="CCCCCC"/>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CCCCCC"/>
                </a:solidFill>
              </a:rPr>
              <a:t>5.- </a:t>
            </a:r>
            <a:r>
              <a:rPr lang="en-US" sz="3000" dirty="0" err="1">
                <a:solidFill>
                  <a:srgbClr val="CCCCCC"/>
                </a:solidFill>
              </a:rPr>
              <a:t>Estudio</a:t>
            </a:r>
            <a:r>
              <a:rPr lang="en-US" sz="3000" dirty="0">
                <a:solidFill>
                  <a:srgbClr val="CCCCCC"/>
                </a:solidFill>
              </a:rPr>
              <a:t> </a:t>
            </a:r>
            <a:r>
              <a:rPr lang="en-US" sz="3000" dirty="0" err="1">
                <a:solidFill>
                  <a:srgbClr val="CCCCCC"/>
                </a:solidFill>
              </a:rPr>
              <a:t>Financiero</a:t>
            </a:r>
            <a:endParaRPr lang="en-US" sz="3000" dirty="0">
              <a:solidFill>
                <a:srgbClr val="CCCCCC"/>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E6E6E6"/>
                </a:solidFill>
              </a:rPr>
              <a:t>6.- </a:t>
            </a:r>
            <a:r>
              <a:rPr lang="en-US" sz="3000" dirty="0" err="1">
                <a:solidFill>
                  <a:srgbClr val="E6E6E6"/>
                </a:solidFill>
              </a:rPr>
              <a:t>Conclusiones</a:t>
            </a:r>
            <a:endParaRPr lang="en-US" sz="3000" dirty="0">
              <a:solidFill>
                <a:srgbClr val="E6E6E6"/>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800" b="1" dirty="0">
                <a:solidFill>
                  <a:srgbClr val="000000"/>
                </a:solidFill>
                <a:effectLst>
                  <a:outerShdw blurRad="38100" dist="38100" dir="2700000" algn="tl">
                    <a:srgbClr val="FFFFFF"/>
                  </a:outerShdw>
                </a:effectLst>
              </a:rPr>
              <a:t>7.- </a:t>
            </a:r>
            <a:r>
              <a:rPr lang="en-US" sz="4800" b="1" dirty="0" err="1">
                <a:solidFill>
                  <a:srgbClr val="000000"/>
                </a:solidFill>
                <a:effectLst>
                  <a:outerShdw blurRad="38100" dist="38100" dir="2700000" algn="tl">
                    <a:srgbClr val="FFFFFF"/>
                  </a:outerShdw>
                </a:effectLst>
              </a:rPr>
              <a:t>Recomendaciones</a:t>
            </a:r>
            <a:endParaRPr lang="en-US" sz="4800" b="1" dirty="0">
              <a:solidFill>
                <a:srgbClr val="000000"/>
              </a:solidFill>
              <a:effectLst>
                <a:outerShdw blurRad="38100" dist="38100" dir="2700000" algn="tl">
                  <a:srgbClr val="FFFFFF"/>
                </a:outerShdw>
              </a:effectLst>
            </a:endParaRPr>
          </a:p>
        </p:txBody>
      </p:sp>
      <p:pic>
        <p:nvPicPr>
          <p:cNvPr id="41987" name="Picture 3"/>
          <p:cNvPicPr>
            <a:picLocks noChangeAspect="1" noChangeArrowheads="1"/>
          </p:cNvPicPr>
          <p:nvPr/>
        </p:nvPicPr>
        <p:blipFill>
          <a:blip r:embed="rId3"/>
          <a:srcRect/>
          <a:stretch>
            <a:fillRect/>
          </a:stretch>
        </p:blipFill>
        <p:spPr bwMode="auto">
          <a:xfrm>
            <a:off x="900113" y="439738"/>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1800225" y="900113"/>
            <a:ext cx="5759450" cy="577850"/>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200" b="1" i="1" u="sng" dirty="0">
                <a:solidFill>
                  <a:srgbClr val="CCCCCC"/>
                </a:solidFill>
                <a:effectLst>
                  <a:outerShdw blurRad="38100" dist="38100" dir="2700000" algn="tl">
                    <a:srgbClr val="000000"/>
                  </a:outerShdw>
                </a:effectLst>
                <a:latin typeface="Arial" charset="0"/>
              </a:rPr>
              <a:t>INTRODUCCIÓN</a:t>
            </a:r>
          </a:p>
        </p:txBody>
      </p:sp>
      <p:sp>
        <p:nvSpPr>
          <p:cNvPr id="15363" name="Text Box 2"/>
          <p:cNvSpPr txBox="1">
            <a:spLocks noChangeArrowheads="1"/>
          </p:cNvSpPr>
          <p:nvPr/>
        </p:nvSpPr>
        <p:spPr bwMode="auto">
          <a:xfrm>
            <a:off x="539750" y="1858963"/>
            <a:ext cx="7740650" cy="2101850"/>
          </a:xfrm>
          <a:prstGeom prst="rect">
            <a:avLst/>
          </a:prstGeom>
          <a:noFill/>
          <a:ln w="9525">
            <a:noFill/>
            <a:round/>
            <a:headEnd/>
            <a:tailEnd/>
          </a:ln>
        </p:spPr>
        <p:txBody>
          <a:bodyPr lIns="90000" tIns="45000" rIns="90000" bIns="45000"/>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a:solidFill>
                  <a:srgbClr val="CCCCCC"/>
                </a:solidFill>
              </a:rPr>
              <a:t>El proyecto que vamos a emprender surge ante la necesidad de proporcionar a las empresas  un servicio de apoyo en las actividades  operativas; el mismo que se plasma en realizar el alquiler de vehículos de carga, a su vez complementando este proyecto vamos a ofrecer un servicio de envío de paquetes a través de nuestras oficinas.</a:t>
            </a:r>
          </a:p>
        </p:txBody>
      </p:sp>
      <p:pic>
        <p:nvPicPr>
          <p:cNvPr id="15364" name="Picture 3"/>
          <p:cNvPicPr>
            <a:picLocks noChangeAspect="1" noChangeArrowheads="1"/>
          </p:cNvPicPr>
          <p:nvPr/>
        </p:nvPicPr>
        <p:blipFill>
          <a:blip r:embed="rId3"/>
          <a:srcRect/>
          <a:stretch>
            <a:fillRect/>
          </a:stretch>
        </p:blipFill>
        <p:spPr bwMode="auto">
          <a:xfrm>
            <a:off x="3240088" y="3959225"/>
            <a:ext cx="2339975" cy="2339975"/>
          </a:xfrm>
          <a:prstGeom prst="rect">
            <a:avLst/>
          </a:prstGeom>
          <a:noFill/>
          <a:ln w="9525">
            <a:noFill/>
            <a:round/>
            <a:headEnd/>
            <a:tailEnd/>
          </a:ln>
        </p:spPr>
      </p:pic>
      <p:pic>
        <p:nvPicPr>
          <p:cNvPr id="6148" name="Picture 4"/>
          <p:cNvPicPr>
            <a:picLocks noChangeAspect="1" noChangeArrowheads="1"/>
          </p:cNvPicPr>
          <p:nvPr/>
        </p:nvPicPr>
        <p:blipFill>
          <a:blip r:embed="rId4"/>
          <a:srcRect/>
          <a:stretch>
            <a:fillRect/>
          </a:stretch>
        </p:blipFill>
        <p:spPr bwMode="auto">
          <a:xfrm>
            <a:off x="619125" y="179388"/>
            <a:ext cx="1360488" cy="1439862"/>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1979613" y="539750"/>
            <a:ext cx="5219700" cy="700088"/>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a:solidFill>
                  <a:srgbClr val="CCCCCC"/>
                </a:solidFill>
                <a:effectLst>
                  <a:outerShdw blurRad="38100" dist="38100" dir="2700000" algn="tl">
                    <a:srgbClr val="000000"/>
                  </a:outerShdw>
                </a:effectLst>
              </a:rPr>
              <a:t>RECOMENDACIONES</a:t>
            </a:r>
          </a:p>
        </p:txBody>
      </p:sp>
      <p:sp>
        <p:nvSpPr>
          <p:cNvPr id="41987" name="Text Box 2"/>
          <p:cNvSpPr txBox="1">
            <a:spLocks noChangeArrowheads="1"/>
          </p:cNvSpPr>
          <p:nvPr/>
        </p:nvSpPr>
        <p:spPr bwMode="auto">
          <a:xfrm>
            <a:off x="720725" y="1979613"/>
            <a:ext cx="8099425" cy="3444875"/>
          </a:xfrm>
          <a:prstGeom prst="rect">
            <a:avLst/>
          </a:prstGeom>
          <a:noFill/>
          <a:ln w="9525">
            <a:noFill/>
            <a:round/>
            <a:headEnd/>
            <a:tailEnd/>
          </a:ln>
        </p:spPr>
        <p:txBody>
          <a:bodyPr lIns="90000" tIns="45000" rIns="90000" bIns="45000"/>
          <a:lstStyle/>
          <a:p>
            <a:pPr algn="just">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CCCCCC"/>
                </a:solidFill>
              </a:rPr>
              <a:t>* Realizar alianzas estratégicas con empresas que brinden el servicio de comercio exterior, las cuales permiten disminuir el tiempo y los trámites que se deben realizar para el retiro de las mercaderías en el puerto.</a:t>
            </a:r>
          </a:p>
          <a:p>
            <a:pPr algn="just">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CCCCCC"/>
                </a:solidFill>
              </a:rPr>
              <a:t>* Realizar una buena campaña de marketing para así estar presente y crear una buena expectativa en el cliente, acerca del servicio que vamos a brindar.</a:t>
            </a:r>
          </a:p>
          <a:p>
            <a:pPr algn="just">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CCCCCC"/>
                </a:solidFill>
              </a:rPr>
              <a:t>* Después de algunos años de trabajo poder abrir nuestras expectativas y lograr el traslado de mercaderías a nivel nacional.</a:t>
            </a:r>
          </a:p>
          <a:p>
            <a:pPr algn="just">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CCCCCC"/>
                </a:solidFill>
              </a:rPr>
              <a:t>* Realizar alianzas estratégicas con talleres y así poder conseguir un mejor costo en los mantenimientos de los camiones. Y tratar que siempre lo entreguen en el menor tiempo posible.</a:t>
            </a:r>
          </a:p>
        </p:txBody>
      </p:sp>
      <p:pic>
        <p:nvPicPr>
          <p:cNvPr id="43011" name="Picture 3"/>
          <p:cNvPicPr>
            <a:picLocks noChangeAspect="1" noChangeArrowheads="1"/>
          </p:cNvPicPr>
          <p:nvPr/>
        </p:nvPicPr>
        <p:blipFill>
          <a:blip r:embed="rId3"/>
          <a:srcRect/>
          <a:stretch>
            <a:fillRect/>
          </a:stretch>
        </p:blipFill>
        <p:spPr bwMode="auto">
          <a:xfrm>
            <a:off x="539750" y="360363"/>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srcRect/>
          <a:stretch>
            <a:fillRect/>
          </a:stretch>
        </p:blipFill>
        <p:spPr bwMode="auto">
          <a:xfrm>
            <a:off x="0" y="0"/>
            <a:ext cx="8964613" cy="6678613"/>
          </a:xfrm>
          <a:prstGeom prst="rect">
            <a:avLst/>
          </a:prstGeom>
          <a:noFill/>
          <a:ln w="9525">
            <a:noFill/>
            <a:round/>
            <a:headEnd/>
            <a:tailEnd/>
          </a:ln>
          <a:effectLst>
            <a:outerShdw dist="152735" dir="2700000" algn="ctr" rotWithShape="0">
              <a:srgbClr val="808080"/>
            </a:outerShdw>
          </a:effectLst>
        </p:spPr>
      </p:pic>
      <p:sp>
        <p:nvSpPr>
          <p:cNvPr id="44034" name="Text Box 2"/>
          <p:cNvSpPr txBox="1">
            <a:spLocks noChangeArrowheads="1"/>
          </p:cNvSpPr>
          <p:nvPr/>
        </p:nvSpPr>
        <p:spPr bwMode="auto">
          <a:xfrm>
            <a:off x="1619250" y="2519363"/>
            <a:ext cx="6119813" cy="1704975"/>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400" b="1" i="1" u="sng">
                <a:solidFill>
                  <a:srgbClr val="000000"/>
                </a:solidFill>
                <a:effectLst>
                  <a:outerShdw blurRad="38100" dist="38100" dir="2700000" algn="tl">
                    <a:srgbClr val="FFFFFF"/>
                  </a:outerShdw>
                </a:effectLst>
              </a:rPr>
              <a:t>GRACIAS POR SU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400" b="1" i="1" u="sng">
                <a:solidFill>
                  <a:srgbClr val="000000"/>
                </a:solidFill>
                <a:effectLst>
                  <a:outerShdw blurRad="38100" dist="38100" dir="2700000" algn="tl">
                    <a:srgbClr val="FFFFFF"/>
                  </a:outerShdw>
                </a:effectLst>
              </a:rPr>
              <a:t>ATENCION</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4400" b="1" i="1" u="sng">
              <a:solidFill>
                <a:srgbClr val="CCCCCC"/>
              </a:solidFill>
              <a:effectLst>
                <a:outerShdw blurRad="38100" dist="38100" dir="2700000" algn="tl">
                  <a:srgbClr val="000000"/>
                </a:outerShdw>
              </a:effectLst>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720725" y="1882775"/>
            <a:ext cx="7559675" cy="1430338"/>
          </a:xfrm>
          <a:prstGeom prst="rect">
            <a:avLst/>
          </a:prstGeom>
          <a:noFill/>
          <a:ln w="9525">
            <a:noFill/>
            <a:round/>
            <a:headEnd/>
            <a:tailEnd/>
          </a:ln>
        </p:spPr>
        <p:txBody>
          <a:bodyPr lIns="90000" tIns="45000" rIns="90000" bIns="45000"/>
          <a:lstStyle/>
          <a:p>
            <a:pPr algn="just">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a:solidFill>
                  <a:srgbClr val="CCCCCC"/>
                </a:solidFill>
              </a:rPr>
              <a:t>Básicamente el problema que nosotros esperamos solucionar es la falta de abastecimiento que tienen las empresas para hacer llegar el producto a sus clientes, además de brindar máxima seguridad al momento de trasladar las mercaderías.</a:t>
            </a:r>
          </a:p>
        </p:txBody>
      </p:sp>
      <p:sp>
        <p:nvSpPr>
          <p:cNvPr id="7170" name="Text Box 2"/>
          <p:cNvSpPr txBox="1">
            <a:spLocks noChangeArrowheads="1"/>
          </p:cNvSpPr>
          <p:nvPr/>
        </p:nvSpPr>
        <p:spPr bwMode="auto">
          <a:xfrm>
            <a:off x="1800225" y="900113"/>
            <a:ext cx="5580063" cy="577850"/>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200" b="1" i="1" u="sng" dirty="0">
                <a:solidFill>
                  <a:srgbClr val="CCCCCC"/>
                </a:solidFill>
                <a:effectLst>
                  <a:outerShdw blurRad="38100" dist="38100" dir="2700000" algn="tl">
                    <a:srgbClr val="000000"/>
                  </a:outerShdw>
                </a:effectLst>
                <a:latin typeface="ALABANY" charset="0"/>
              </a:rPr>
              <a:t> INTRODUCCIÓN</a:t>
            </a:r>
          </a:p>
        </p:txBody>
      </p:sp>
      <p:pic>
        <p:nvPicPr>
          <p:cNvPr id="16388" name="Picture 3"/>
          <p:cNvPicPr>
            <a:picLocks noChangeAspect="1" noChangeArrowheads="1"/>
          </p:cNvPicPr>
          <p:nvPr/>
        </p:nvPicPr>
        <p:blipFill>
          <a:blip r:embed="rId3"/>
          <a:srcRect/>
          <a:stretch>
            <a:fillRect/>
          </a:stretch>
        </p:blipFill>
        <p:spPr bwMode="auto">
          <a:xfrm>
            <a:off x="2519363" y="3779838"/>
            <a:ext cx="3419475" cy="1619250"/>
          </a:xfrm>
          <a:prstGeom prst="rect">
            <a:avLst/>
          </a:prstGeom>
          <a:noFill/>
          <a:ln w="9525">
            <a:noFill/>
            <a:round/>
            <a:headEnd/>
            <a:tailEnd/>
          </a:ln>
        </p:spPr>
      </p:pic>
      <p:pic>
        <p:nvPicPr>
          <p:cNvPr id="7172" name="Picture 4"/>
          <p:cNvPicPr>
            <a:picLocks noChangeAspect="1" noChangeArrowheads="1"/>
          </p:cNvPicPr>
          <p:nvPr/>
        </p:nvPicPr>
        <p:blipFill>
          <a:blip r:embed="rId4"/>
          <a:srcRect/>
          <a:stretch>
            <a:fillRect/>
          </a:stretch>
        </p:blipFill>
        <p:spPr bwMode="auto">
          <a:xfrm>
            <a:off x="539750" y="179388"/>
            <a:ext cx="1439863" cy="1439862"/>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979613" y="720725"/>
            <a:ext cx="3240087" cy="365125"/>
          </a:xfrm>
          <a:prstGeom prst="rect">
            <a:avLst/>
          </a:prstGeom>
          <a:noFill/>
          <a:ln w="9525">
            <a:noFill/>
            <a:round/>
            <a:headEnd/>
            <a:tailEnd/>
          </a:ln>
        </p:spPr>
        <p:txBody>
          <a:bodyPr wrap="none" anchor="ctr"/>
          <a:lstStyle/>
          <a:p>
            <a:endParaRPr lang="es-ES"/>
          </a:p>
        </p:txBody>
      </p:sp>
      <p:sp>
        <p:nvSpPr>
          <p:cNvPr id="8194" name="Text Box 2"/>
          <p:cNvSpPr txBox="1">
            <a:spLocks noChangeArrowheads="1"/>
          </p:cNvSpPr>
          <p:nvPr/>
        </p:nvSpPr>
        <p:spPr bwMode="auto">
          <a:xfrm>
            <a:off x="1800225" y="1079500"/>
            <a:ext cx="5580063" cy="577850"/>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200" b="1" i="1" u="sng" dirty="0">
                <a:solidFill>
                  <a:srgbClr val="CCCCCC"/>
                </a:solidFill>
                <a:effectLst>
                  <a:outerShdw blurRad="38100" dist="38100" dir="2700000" algn="tl">
                    <a:srgbClr val="000000"/>
                  </a:outerShdw>
                </a:effectLst>
                <a:latin typeface="Arial" charset="0"/>
              </a:rPr>
              <a:t> INTRODUCCIÓN</a:t>
            </a:r>
          </a:p>
        </p:txBody>
      </p:sp>
      <p:sp>
        <p:nvSpPr>
          <p:cNvPr id="17412" name="Text Box 3"/>
          <p:cNvSpPr txBox="1">
            <a:spLocks noChangeArrowheads="1"/>
          </p:cNvSpPr>
          <p:nvPr/>
        </p:nvSpPr>
        <p:spPr bwMode="auto">
          <a:xfrm>
            <a:off x="1439863" y="2339975"/>
            <a:ext cx="5940425" cy="2039938"/>
          </a:xfrm>
          <a:prstGeom prst="rect">
            <a:avLst/>
          </a:prstGeom>
          <a:noFill/>
          <a:ln w="9525">
            <a:noFill/>
            <a:round/>
            <a:headEnd/>
            <a:tailEnd/>
          </a:ln>
        </p:spPr>
        <p:txBody>
          <a:bodyPr lIns="90000" tIns="45000" rIns="90000" bIns="45000"/>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a:solidFill>
                  <a:srgbClr val="CCCCCC"/>
                </a:solidFill>
              </a:rPr>
              <a:t>Servicios que vamos a ofrecer:</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200">
              <a:solidFill>
                <a:srgbClr val="CCCCCC"/>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a:solidFill>
                  <a:srgbClr val="CCCCCC"/>
                </a:solidFill>
              </a:rPr>
              <a:t>* Servicio Premium.</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a:solidFill>
                  <a:srgbClr val="CCCCCC"/>
                </a:solidFill>
              </a:rPr>
              <a:t>* Servicio Express Empresarial.</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a:solidFill>
                  <a:srgbClr val="CCCCCC"/>
                </a:solidFill>
              </a:rPr>
              <a:t>* Servicio Express.</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200">
              <a:solidFill>
                <a:srgbClr val="CCCCCC"/>
              </a:solidFill>
            </a:endParaRPr>
          </a:p>
        </p:txBody>
      </p:sp>
      <p:pic>
        <p:nvPicPr>
          <p:cNvPr id="17413" name="Picture 4"/>
          <p:cNvPicPr>
            <a:picLocks noChangeAspect="1" noChangeArrowheads="1"/>
          </p:cNvPicPr>
          <p:nvPr/>
        </p:nvPicPr>
        <p:blipFill>
          <a:blip r:embed="rId3"/>
          <a:srcRect/>
          <a:stretch>
            <a:fillRect/>
          </a:stretch>
        </p:blipFill>
        <p:spPr bwMode="auto">
          <a:xfrm>
            <a:off x="5580063" y="2700338"/>
            <a:ext cx="2339975" cy="1800225"/>
          </a:xfrm>
          <a:prstGeom prst="rect">
            <a:avLst/>
          </a:prstGeom>
          <a:noFill/>
          <a:ln w="9525">
            <a:noFill/>
            <a:round/>
            <a:headEnd/>
            <a:tailEnd/>
          </a:ln>
        </p:spPr>
      </p:pic>
      <p:pic>
        <p:nvPicPr>
          <p:cNvPr id="8197" name="Picture 5"/>
          <p:cNvPicPr>
            <a:picLocks noChangeAspect="1" noChangeArrowheads="1"/>
          </p:cNvPicPr>
          <p:nvPr/>
        </p:nvPicPr>
        <p:blipFill>
          <a:blip r:embed="rId4"/>
          <a:srcRect/>
          <a:stretch>
            <a:fillRect/>
          </a:stretch>
        </p:blipFill>
        <p:spPr bwMode="auto">
          <a:xfrm>
            <a:off x="619125" y="439738"/>
            <a:ext cx="1541463" cy="1541462"/>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1979613" y="900113"/>
            <a:ext cx="5219700" cy="700087"/>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i="1" u="sng" dirty="0">
                <a:solidFill>
                  <a:srgbClr val="CCCCCC"/>
                </a:solidFill>
                <a:effectLst>
                  <a:outerShdw blurRad="38100" dist="38100" dir="2700000" algn="tl">
                    <a:srgbClr val="000000"/>
                  </a:outerShdw>
                </a:effectLst>
                <a:latin typeface="Arial" charset="0"/>
              </a:rPr>
              <a:t>ÍNDICE</a:t>
            </a:r>
          </a:p>
        </p:txBody>
      </p:sp>
      <p:sp>
        <p:nvSpPr>
          <p:cNvPr id="9218" name="Text Box 2"/>
          <p:cNvSpPr txBox="1">
            <a:spLocks noChangeArrowheads="1"/>
          </p:cNvSpPr>
          <p:nvPr/>
        </p:nvSpPr>
        <p:spPr bwMode="auto">
          <a:xfrm>
            <a:off x="1079500" y="2160588"/>
            <a:ext cx="7199313" cy="3562350"/>
          </a:xfrm>
          <a:prstGeom prst="rect">
            <a:avLst/>
          </a:prstGeom>
          <a:noFill/>
          <a:ln w="9525">
            <a:noFill/>
            <a:round/>
            <a:headEnd/>
            <a:tailEnd/>
          </a:ln>
          <a:effectLst/>
        </p:spPr>
        <p:txBody>
          <a:bodyPr lIns="90000" tIns="45000" rIns="90000" bIns="45000"/>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CCCCCC"/>
                </a:solidFill>
              </a:rPr>
              <a:t>1.- </a:t>
            </a:r>
            <a:r>
              <a:rPr lang="en-US" sz="3000" dirty="0" err="1">
                <a:solidFill>
                  <a:srgbClr val="CCCCCC"/>
                </a:solidFill>
              </a:rPr>
              <a:t>Introducción</a:t>
            </a:r>
            <a:endParaRPr lang="en-US" sz="3000" dirty="0">
              <a:solidFill>
                <a:srgbClr val="CCCCCC"/>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800" b="1" dirty="0">
                <a:solidFill>
                  <a:srgbClr val="000000"/>
                </a:solidFill>
                <a:effectLst>
                  <a:outerShdw blurRad="38100" dist="38100" dir="2700000" algn="tl">
                    <a:srgbClr val="FFFFFF"/>
                  </a:outerShdw>
                </a:effectLst>
              </a:rPr>
              <a:t>2.- </a:t>
            </a:r>
            <a:r>
              <a:rPr lang="en-US" sz="4800" b="1" dirty="0" err="1">
                <a:solidFill>
                  <a:srgbClr val="000000"/>
                </a:solidFill>
                <a:effectLst>
                  <a:outerShdw blurRad="38100" dist="38100" dir="2700000" algn="tl">
                    <a:srgbClr val="FFFFFF"/>
                  </a:outerShdw>
                </a:effectLst>
              </a:rPr>
              <a:t>Estudio</a:t>
            </a:r>
            <a:r>
              <a:rPr lang="en-US" sz="4800" b="1" dirty="0">
                <a:solidFill>
                  <a:srgbClr val="000000"/>
                </a:solidFill>
                <a:effectLst>
                  <a:outerShdw blurRad="38100" dist="38100" dir="2700000" algn="tl">
                    <a:srgbClr val="FFFFFF"/>
                  </a:outerShdw>
                </a:effectLst>
              </a:rPr>
              <a:t> de Mercado</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E6E6E6"/>
                </a:solidFill>
              </a:rPr>
              <a:t>3.- </a:t>
            </a:r>
            <a:r>
              <a:rPr lang="en-US" sz="3000" dirty="0" err="1">
                <a:solidFill>
                  <a:srgbClr val="E6E6E6"/>
                </a:solidFill>
              </a:rPr>
              <a:t>Estudio</a:t>
            </a:r>
            <a:r>
              <a:rPr lang="en-US" sz="3000" dirty="0">
                <a:solidFill>
                  <a:srgbClr val="E6E6E6"/>
                </a:solidFill>
              </a:rPr>
              <a:t> </a:t>
            </a:r>
            <a:r>
              <a:rPr lang="en-US" sz="3000" dirty="0" err="1">
                <a:solidFill>
                  <a:srgbClr val="E6E6E6"/>
                </a:solidFill>
              </a:rPr>
              <a:t>Técnico</a:t>
            </a:r>
            <a:endParaRPr lang="en-US" sz="3000" dirty="0">
              <a:solidFill>
                <a:srgbClr val="E6E6E6"/>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E6E6E6"/>
                </a:solidFill>
              </a:rPr>
              <a:t>4.- </a:t>
            </a:r>
            <a:r>
              <a:rPr lang="en-US" sz="3000" dirty="0" err="1">
                <a:solidFill>
                  <a:srgbClr val="E6E6E6"/>
                </a:solidFill>
              </a:rPr>
              <a:t>Estudio</a:t>
            </a:r>
            <a:r>
              <a:rPr lang="en-US" sz="3000" dirty="0">
                <a:solidFill>
                  <a:srgbClr val="E6E6E6"/>
                </a:solidFill>
              </a:rPr>
              <a:t> </a:t>
            </a:r>
            <a:r>
              <a:rPr lang="en-US" sz="3000" dirty="0" err="1">
                <a:solidFill>
                  <a:srgbClr val="E6E6E6"/>
                </a:solidFill>
              </a:rPr>
              <a:t>Organizacional</a:t>
            </a:r>
            <a:endParaRPr lang="en-US" sz="3000" dirty="0">
              <a:solidFill>
                <a:srgbClr val="E6E6E6"/>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E6E6E6"/>
                </a:solidFill>
              </a:rPr>
              <a:t>5.- </a:t>
            </a:r>
            <a:r>
              <a:rPr lang="en-US" sz="3000" dirty="0" err="1">
                <a:solidFill>
                  <a:srgbClr val="E6E6E6"/>
                </a:solidFill>
              </a:rPr>
              <a:t>Estudio</a:t>
            </a:r>
            <a:r>
              <a:rPr lang="en-US" sz="3000" dirty="0">
                <a:solidFill>
                  <a:srgbClr val="E6E6E6"/>
                </a:solidFill>
              </a:rPr>
              <a:t> </a:t>
            </a:r>
            <a:r>
              <a:rPr lang="en-US" sz="3000" dirty="0" err="1">
                <a:solidFill>
                  <a:srgbClr val="E6E6E6"/>
                </a:solidFill>
              </a:rPr>
              <a:t>Financiero</a:t>
            </a:r>
            <a:endParaRPr lang="en-US" sz="3000" dirty="0">
              <a:solidFill>
                <a:srgbClr val="E6E6E6"/>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E6E6E6"/>
                </a:solidFill>
              </a:rPr>
              <a:t>6.- </a:t>
            </a:r>
            <a:r>
              <a:rPr lang="en-US" sz="3000" dirty="0" err="1">
                <a:solidFill>
                  <a:srgbClr val="E6E6E6"/>
                </a:solidFill>
              </a:rPr>
              <a:t>Conclusiones</a:t>
            </a:r>
            <a:endParaRPr lang="en-US" sz="3000" dirty="0">
              <a:solidFill>
                <a:srgbClr val="E6E6E6"/>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dirty="0">
                <a:solidFill>
                  <a:srgbClr val="E6E6E6"/>
                </a:solidFill>
              </a:rPr>
              <a:t>7.- </a:t>
            </a:r>
            <a:r>
              <a:rPr lang="en-US" sz="3000" dirty="0" err="1">
                <a:solidFill>
                  <a:srgbClr val="E6E6E6"/>
                </a:solidFill>
              </a:rPr>
              <a:t>Recomendaciones</a:t>
            </a:r>
            <a:endParaRPr lang="en-US" sz="3000" dirty="0">
              <a:solidFill>
                <a:srgbClr val="E6E6E6"/>
              </a:solidFill>
            </a:endParaRPr>
          </a:p>
        </p:txBody>
      </p:sp>
      <p:pic>
        <p:nvPicPr>
          <p:cNvPr id="9219" name="Picture 3"/>
          <p:cNvPicPr>
            <a:picLocks noChangeAspect="1" noChangeArrowheads="1"/>
          </p:cNvPicPr>
          <p:nvPr/>
        </p:nvPicPr>
        <p:blipFill>
          <a:blip r:embed="rId3"/>
          <a:srcRect/>
          <a:stretch>
            <a:fillRect/>
          </a:stretch>
        </p:blipFill>
        <p:spPr bwMode="auto">
          <a:xfrm>
            <a:off x="900113" y="360363"/>
            <a:ext cx="1439862" cy="1541462"/>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1619250" y="296863"/>
            <a:ext cx="7199313" cy="1323975"/>
          </a:xfrm>
          <a:prstGeom prst="rect">
            <a:avLst/>
          </a:prstGeom>
          <a:noFill/>
          <a:ln w="9525">
            <a:noFill/>
            <a:round/>
            <a:headEnd/>
            <a:tailEnd/>
          </a:ln>
          <a:effectLst/>
        </p:spPr>
        <p:txBody>
          <a:bodyPr anchor="ct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4000" b="1" i="1" u="sng">
                <a:solidFill>
                  <a:srgbClr val="E6E6E6"/>
                </a:solidFill>
                <a:effectLst>
                  <a:outerShdw blurRad="38100" dist="38100" dir="2700000" algn="tl">
                    <a:srgbClr val="000000"/>
                  </a:outerShdw>
                </a:effectLst>
                <a:latin typeface="Arial" charset="0"/>
              </a:rPr>
              <a:t>ANÁLISIS </a:t>
            </a:r>
            <a:r>
              <a:rPr lang="en-US" sz="4000" b="1" i="1" u="sng">
                <a:solidFill>
                  <a:srgbClr val="E6E6E6"/>
                </a:solidFill>
                <a:effectLst>
                  <a:outerShdw blurRad="38100" dist="38100" dir="2700000" algn="tl">
                    <a:srgbClr val="000000"/>
                  </a:outerShdw>
                </a:effectLst>
                <a:latin typeface="Arial" charset="0"/>
              </a:rPr>
              <a:t>DE LA OFERTA</a:t>
            </a:r>
          </a:p>
        </p:txBody>
      </p:sp>
      <p:sp>
        <p:nvSpPr>
          <p:cNvPr id="19459" name="Text Box 2"/>
          <p:cNvSpPr txBox="1">
            <a:spLocks noChangeArrowheads="1"/>
          </p:cNvSpPr>
          <p:nvPr/>
        </p:nvSpPr>
        <p:spPr bwMode="auto">
          <a:xfrm>
            <a:off x="457200" y="1600200"/>
            <a:ext cx="8229600" cy="4525963"/>
          </a:xfrm>
          <a:prstGeom prst="rect">
            <a:avLst/>
          </a:prstGeom>
          <a:noFill/>
          <a:ln w="9525">
            <a:noFill/>
            <a:round/>
            <a:headEnd/>
            <a:tailEnd/>
          </a:ln>
        </p:spPr>
        <p:txBody>
          <a:bodyPr/>
          <a:lstStyle/>
          <a:p>
            <a:pPr marL="338138" indent="-338138">
              <a:spcBef>
                <a:spcPts val="800"/>
              </a:spcBef>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s-ES_tradnl" sz="3200">
                <a:solidFill>
                  <a:srgbClr val="E6E6E6"/>
                </a:solidFill>
                <a:latin typeface="Arial" charset="0"/>
              </a:rPr>
              <a:t> </a:t>
            </a:r>
            <a:r>
              <a:rPr lang="es-ES_tradnl" sz="2200" b="1">
                <a:solidFill>
                  <a:srgbClr val="CCCCCC"/>
                </a:solidFill>
              </a:rPr>
              <a:t>Potenciales clientes</a:t>
            </a:r>
          </a:p>
          <a:p>
            <a:pPr marL="338138" indent="-338138" algn="just">
              <a:spcBef>
                <a:spcPts val="800"/>
              </a:spcBef>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s-ES_tradnl" sz="2200">
                <a:solidFill>
                  <a:srgbClr val="CCCCCC"/>
                </a:solidFill>
              </a:rPr>
              <a:t>     Nuestro mercado potencial está dado por las empresas importadoras, empresas en general, microempresarios además de personas de la ciudad de Guayaquil y Quito que estén considerando trasladar sus mercaderías entre estas ciudades.</a:t>
            </a:r>
          </a:p>
        </p:txBody>
      </p:sp>
      <p:pic>
        <p:nvPicPr>
          <p:cNvPr id="19460" name="Picture 3"/>
          <p:cNvPicPr>
            <a:picLocks noChangeAspect="1" noChangeArrowheads="1"/>
          </p:cNvPicPr>
          <p:nvPr/>
        </p:nvPicPr>
        <p:blipFill>
          <a:blip r:embed="rId3"/>
          <a:srcRect/>
          <a:stretch>
            <a:fillRect/>
          </a:stretch>
        </p:blipFill>
        <p:spPr bwMode="auto">
          <a:xfrm>
            <a:off x="3419475" y="3959225"/>
            <a:ext cx="2160588" cy="2160588"/>
          </a:xfrm>
          <a:prstGeom prst="rect">
            <a:avLst/>
          </a:prstGeom>
          <a:noFill/>
          <a:ln w="9525">
            <a:noFill/>
            <a:round/>
            <a:headEnd/>
            <a:tailEnd/>
          </a:ln>
        </p:spPr>
      </p:pic>
      <p:pic>
        <p:nvPicPr>
          <p:cNvPr id="10244" name="Picture 4"/>
          <p:cNvPicPr>
            <a:picLocks noChangeAspect="1" noChangeArrowheads="1"/>
          </p:cNvPicPr>
          <p:nvPr/>
        </p:nvPicPr>
        <p:blipFill>
          <a:blip r:embed="rId4"/>
          <a:srcRect/>
          <a:stretch>
            <a:fillRect/>
          </a:stretch>
        </p:blipFill>
        <p:spPr bwMode="auto">
          <a:xfrm>
            <a:off x="439738" y="258763"/>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1439863" y="274638"/>
            <a:ext cx="7246937" cy="1165225"/>
          </a:xfrm>
          <a:prstGeom prst="rect">
            <a:avLst/>
          </a:prstGeom>
          <a:noFill/>
          <a:ln w="9525">
            <a:noFill/>
            <a:round/>
            <a:headEnd/>
            <a:tailEnd/>
          </a:ln>
          <a:effectLst/>
        </p:spPr>
        <p:txBody>
          <a:bodyPr anchor="ct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4000" b="1" i="1" u="sng">
                <a:solidFill>
                  <a:srgbClr val="CCCCCC"/>
                </a:solidFill>
                <a:effectLst>
                  <a:outerShdw blurRad="38100" dist="38100" dir="2700000" algn="tl">
                    <a:srgbClr val="000000"/>
                  </a:outerShdw>
                </a:effectLst>
                <a:latin typeface="Arial" charset="0"/>
              </a:rPr>
              <a:t>ANÁLISIS </a:t>
            </a:r>
            <a:r>
              <a:rPr lang="en-US" sz="4000" b="1" i="1" u="sng">
                <a:solidFill>
                  <a:srgbClr val="CCCCCC"/>
                </a:solidFill>
                <a:effectLst>
                  <a:outerShdw blurRad="38100" dist="38100" dir="2700000" algn="tl">
                    <a:srgbClr val="000000"/>
                  </a:outerShdw>
                </a:effectLst>
                <a:latin typeface="Arial" charset="0"/>
              </a:rPr>
              <a:t>DE LA OFERTA</a:t>
            </a:r>
          </a:p>
        </p:txBody>
      </p:sp>
      <p:sp>
        <p:nvSpPr>
          <p:cNvPr id="20483" name="Text Box 2"/>
          <p:cNvSpPr txBox="1">
            <a:spLocks noChangeArrowheads="1"/>
          </p:cNvSpPr>
          <p:nvPr/>
        </p:nvSpPr>
        <p:spPr bwMode="auto">
          <a:xfrm>
            <a:off x="539750" y="2133600"/>
            <a:ext cx="8229600" cy="1646238"/>
          </a:xfrm>
          <a:prstGeom prst="rect">
            <a:avLst/>
          </a:prstGeom>
          <a:noFill/>
          <a:ln w="9525">
            <a:noFill/>
            <a:round/>
            <a:headEnd/>
            <a:tailEnd/>
          </a:ln>
        </p:spPr>
        <p:txBody>
          <a:bodyPr/>
          <a:lstStyle/>
          <a:p>
            <a:pPr marL="338138" indent="-338138" algn="ctr">
              <a:spcBef>
                <a:spcPts val="800"/>
              </a:spcBef>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s-ES_tradnl" sz="2200" b="1">
                <a:solidFill>
                  <a:srgbClr val="E6E6E6"/>
                </a:solidFill>
              </a:rPr>
              <a:t>Amenaza de nuevos competidores</a:t>
            </a:r>
          </a:p>
          <a:p>
            <a:pPr marL="338138" indent="-338138" algn="just">
              <a:spcBef>
                <a:spcPts val="800"/>
              </a:spcBef>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s-ES_tradnl" sz="2200" b="1">
              <a:solidFill>
                <a:srgbClr val="E6E6E6"/>
              </a:solidFill>
            </a:endParaRPr>
          </a:p>
        </p:txBody>
      </p:sp>
      <p:pic>
        <p:nvPicPr>
          <p:cNvPr id="20484" name="Picture 3"/>
          <p:cNvPicPr>
            <a:picLocks noChangeAspect="1" noChangeArrowheads="1"/>
          </p:cNvPicPr>
          <p:nvPr/>
        </p:nvPicPr>
        <p:blipFill>
          <a:blip r:embed="rId3"/>
          <a:srcRect/>
          <a:stretch>
            <a:fillRect/>
          </a:stretch>
        </p:blipFill>
        <p:spPr bwMode="auto">
          <a:xfrm>
            <a:off x="3419475" y="2828925"/>
            <a:ext cx="2339975" cy="2570163"/>
          </a:xfrm>
          <a:prstGeom prst="rect">
            <a:avLst/>
          </a:prstGeom>
          <a:noFill/>
          <a:ln w="9525">
            <a:noFill/>
            <a:round/>
            <a:headEnd/>
            <a:tailEnd/>
          </a:ln>
        </p:spPr>
      </p:pic>
      <p:pic>
        <p:nvPicPr>
          <p:cNvPr id="11268" name="Picture 4"/>
          <p:cNvPicPr>
            <a:picLocks noChangeAspect="1" noChangeArrowheads="1"/>
          </p:cNvPicPr>
          <p:nvPr/>
        </p:nvPicPr>
        <p:blipFill>
          <a:blip r:embed="rId4"/>
          <a:srcRect/>
          <a:stretch>
            <a:fillRect/>
          </a:stretch>
        </p:blipFill>
        <p:spPr bwMode="auto">
          <a:xfrm>
            <a:off x="360363" y="439738"/>
            <a:ext cx="1181100" cy="1181100"/>
          </a:xfrm>
          <a:prstGeom prst="rect">
            <a:avLst/>
          </a:prstGeom>
          <a:noFill/>
          <a:ln w="9525">
            <a:noFill/>
            <a:round/>
            <a:headEnd/>
            <a:tailEnd/>
          </a:ln>
          <a:effectLst>
            <a:outerShdw dist="152735" dir="2700000" algn="ctr" rotWithShape="0">
              <a:srgbClr val="808080"/>
            </a:outerShdw>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Calibri" pitchFamily="32" charset="0"/>
          <a:buNone/>
          <a:tabLst/>
          <a:defRPr kumimoji="0" lang="en-GB" sz="1800" b="0" i="0" u="none" strike="noStrike" cap="none" normalizeH="0" baseline="0" smtClean="0">
            <a:ln>
              <a:noFill/>
            </a:ln>
            <a:solidFill>
              <a:schemeClr val="bg1"/>
            </a:solidFill>
            <a:effectLst/>
            <a:latin typeface="Calibri" pitchFamily="32"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Calibri" pitchFamily="32" charset="0"/>
          <a:buNone/>
          <a:tabLst/>
          <a:defRPr kumimoji="0" lang="en-GB" sz="1800" b="0" i="0" u="none" strike="noStrike" cap="none" normalizeH="0" baseline="0" smtClean="0">
            <a:ln>
              <a:noFill/>
            </a:ln>
            <a:solidFill>
              <a:schemeClr val="bg1"/>
            </a:solidFill>
            <a:effectLst/>
            <a:latin typeface="Calibri" pitchFamily="32" charset="0"/>
            <a:cs typeface="Lucida Sans Unicode"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1141</Words>
  <Application>Microsoft Office PowerPoint</Application>
  <PresentationFormat>Presentación en pantalla (4:3)</PresentationFormat>
  <Paragraphs>159</Paragraphs>
  <Slides>41</Slides>
  <Notes>41</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0</vt:i4>
      </vt:variant>
      <vt:variant>
        <vt:lpstr>Títulos de diapositiva</vt:lpstr>
      </vt:variant>
      <vt:variant>
        <vt:i4>41</vt:i4>
      </vt:variant>
    </vt:vector>
  </HeadingPairs>
  <TitlesOfParts>
    <vt:vector size="50" baseType="lpstr">
      <vt:lpstr>Calibri</vt:lpstr>
      <vt:lpstr>Lucida Sans Unicode</vt:lpstr>
      <vt:lpstr>Arial</vt:lpstr>
      <vt:lpstr>Wingdings</vt:lpstr>
      <vt:lpstr>StarSymbol</vt:lpstr>
      <vt:lpstr>Times New Roman</vt:lpstr>
      <vt:lpstr>Cambria</vt:lpstr>
      <vt:lpstr>ALABANY</vt: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de la oferta</dc:title>
  <dc:creator>PANCHO</dc:creator>
  <cp:lastModifiedBy>Administrador</cp:lastModifiedBy>
  <cp:revision>3</cp:revision>
  <dcterms:modified xsi:type="dcterms:W3CDTF">2009-11-09T18:39:39Z</dcterms:modified>
</cp:coreProperties>
</file>