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88"/>
  </p:notesMasterIdLst>
  <p:handoutMasterIdLst>
    <p:handoutMasterId r:id="rId89"/>
  </p:handoutMasterIdLst>
  <p:sldIdLst>
    <p:sldId id="256" r:id="rId2"/>
    <p:sldId id="271" r:id="rId3"/>
    <p:sldId id="503" r:id="rId4"/>
    <p:sldId id="447" r:id="rId5"/>
    <p:sldId id="316" r:id="rId6"/>
    <p:sldId id="301" r:id="rId7"/>
    <p:sldId id="362" r:id="rId8"/>
    <p:sldId id="363" r:id="rId9"/>
    <p:sldId id="451" r:id="rId10"/>
    <p:sldId id="354" r:id="rId11"/>
    <p:sldId id="281" r:id="rId12"/>
    <p:sldId id="284" r:id="rId13"/>
    <p:sldId id="309" r:id="rId14"/>
    <p:sldId id="314" r:id="rId15"/>
    <p:sldId id="412" r:id="rId16"/>
    <p:sldId id="564" r:id="rId17"/>
    <p:sldId id="565" r:id="rId18"/>
    <p:sldId id="582" r:id="rId19"/>
    <p:sldId id="583" r:id="rId20"/>
    <p:sldId id="584" r:id="rId21"/>
    <p:sldId id="585" r:id="rId22"/>
    <p:sldId id="586" r:id="rId23"/>
    <p:sldId id="589" r:id="rId24"/>
    <p:sldId id="587" r:id="rId25"/>
    <p:sldId id="549" r:id="rId26"/>
    <p:sldId id="588" r:id="rId27"/>
    <p:sldId id="507" r:id="rId28"/>
    <p:sldId id="506" r:id="rId29"/>
    <p:sldId id="568" r:id="rId30"/>
    <p:sldId id="635" r:id="rId31"/>
    <p:sldId id="569" r:id="rId32"/>
    <p:sldId id="636" r:id="rId33"/>
    <p:sldId id="570" r:id="rId34"/>
    <p:sldId id="571" r:id="rId35"/>
    <p:sldId id="625" r:id="rId36"/>
    <p:sldId id="628" r:id="rId37"/>
    <p:sldId id="627" r:id="rId38"/>
    <p:sldId id="626" r:id="rId39"/>
    <p:sldId id="553" r:id="rId40"/>
    <p:sldId id="554" r:id="rId41"/>
    <p:sldId id="555" r:id="rId42"/>
    <p:sldId id="519" r:id="rId43"/>
    <p:sldId id="556" r:id="rId44"/>
    <p:sldId id="644" r:id="rId45"/>
    <p:sldId id="643" r:id="rId46"/>
    <p:sldId id="562" r:id="rId47"/>
    <p:sldId id="563" r:id="rId48"/>
    <p:sldId id="572" r:id="rId49"/>
    <p:sldId id="533" r:id="rId50"/>
    <p:sldId id="534" r:id="rId51"/>
    <p:sldId id="575" r:id="rId52"/>
    <p:sldId id="576" r:id="rId53"/>
    <p:sldId id="629" r:id="rId54"/>
    <p:sldId id="580" r:id="rId55"/>
    <p:sldId id="578" r:id="rId56"/>
    <p:sldId id="631" r:id="rId57"/>
    <p:sldId id="520" r:id="rId58"/>
    <p:sldId id="521" r:id="rId59"/>
    <p:sldId id="523" r:id="rId60"/>
    <p:sldId id="524" r:id="rId61"/>
    <p:sldId id="525" r:id="rId62"/>
    <p:sldId id="528" r:id="rId63"/>
    <p:sldId id="529" r:id="rId64"/>
    <p:sldId id="603" r:id="rId65"/>
    <p:sldId id="604" r:id="rId66"/>
    <p:sldId id="605" r:id="rId67"/>
    <p:sldId id="606" r:id="rId68"/>
    <p:sldId id="607" r:id="rId69"/>
    <p:sldId id="608" r:id="rId70"/>
    <p:sldId id="609" r:id="rId71"/>
    <p:sldId id="610" r:id="rId72"/>
    <p:sldId id="639" r:id="rId73"/>
    <p:sldId id="641" r:id="rId74"/>
    <p:sldId id="612" r:id="rId75"/>
    <p:sldId id="640" r:id="rId76"/>
    <p:sldId id="614" r:id="rId77"/>
    <p:sldId id="615" r:id="rId78"/>
    <p:sldId id="616" r:id="rId79"/>
    <p:sldId id="621" r:id="rId80"/>
    <p:sldId id="622" r:id="rId81"/>
    <p:sldId id="623" r:id="rId82"/>
    <p:sldId id="642" r:id="rId83"/>
    <p:sldId id="624" r:id="rId84"/>
    <p:sldId id="600" r:id="rId85"/>
    <p:sldId id="645" r:id="rId86"/>
    <p:sldId id="646" r:id="rId87"/>
  </p:sldIdLst>
  <p:sldSz cx="9144000" cy="6858000" type="screen4x3"/>
  <p:notesSz cx="6858000" cy="9144000"/>
  <p:custShowLst>
    <p:custShow name="Presentación personalizada 1" id="0">
      <p:sldLst>
        <p:sld r:id="rId2"/>
      </p:sldLst>
    </p:custShow>
  </p:custShow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rgbClr val="000000"/>
        </a:solidFill>
        <a:latin typeface="Lucida Sans Unicod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D3E2F1"/>
    <a:srgbClr val="2C5986"/>
    <a:srgbClr val="B7CFE7"/>
    <a:srgbClr val="BDD3E9"/>
    <a:srgbClr val="94B8DC"/>
    <a:srgbClr val="8BB2D9"/>
    <a:srgbClr val="3366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814" autoAdjust="0"/>
    <p:restoredTop sz="94761" autoAdjust="0"/>
  </p:normalViewPr>
  <p:slideViewPr>
    <p:cSldViewPr>
      <p:cViewPr>
        <p:scale>
          <a:sx n="75" d="100"/>
          <a:sy n="75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6.xml"/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C3FACDC-C5C7-4FA1-B1BF-6B500B77C0AE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D358D25-987F-4780-83C7-E3D41674A195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8071A-3ACB-4C88-821B-EAA8B8E5416C}" type="slidenum">
              <a:rPr lang="es-ES"/>
              <a:pPr/>
              <a:t>1</a:t>
            </a:fld>
            <a:endParaRPr lang="es-ES"/>
          </a:p>
        </p:txBody>
      </p:sp>
      <p:sp>
        <p:nvSpPr>
          <p:cNvPr id="4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Soraya montalvo</a:t>
            </a:r>
          </a:p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915FD1-5F59-4249-B1D6-A1C0E5D4D3E6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grpSp>
        <p:nvGrpSpPr>
          <p:cNvPr id="71688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71689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0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1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2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3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4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5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6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7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8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699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700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701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1702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BE4863-B10E-4F05-ACCB-B55268101C6C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9FE56E-12A9-43ED-AD34-787E07D3750C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8D8C395-CD63-4D97-81D0-7158CC489448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4FCC6E0-FC7F-4384-8E89-D0E151863A57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676400" y="457200"/>
            <a:ext cx="7010400" cy="563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EEC6CCB-1D66-44D6-9F43-2DEED52A56CE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1761B99-1910-47B9-8AE0-71A42F28AB81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EF46361-E5A2-4C53-871F-86A2732D0B6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B401F4-6541-4905-B2BE-6598FF26C4A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8A1BBE-DBEB-47AB-862C-67CB99AEF098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BACD65-F711-47AD-91E0-208991AE5C0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947276-07F2-4B24-8DAB-338C131D29CC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359A04-BC99-46CE-A289-92B439705F69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3AC1C1-BBAC-45C9-ACFD-61C6BF6B23A8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B69BFA-E2B7-49F6-8D63-1A3B8A1F05D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0EF67C-1089-42AE-90D9-D212AB58E73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fld id="{7F24C10D-964E-4321-AD9C-91E43BF6270C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066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6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6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6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67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067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soraya001\Mis%20documentos\Mis%20v&#237;deos\videos%20terminados\grupo%20objetivo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s.send.greetings.yahoo.com/greet/send?.id=361539054&amp;.catu=/browse/Para_cualquier_ocasion/Flores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soraya001\Mis%20documentos\Mis%20v&#237;deos\videos%20terminados\recuerdos%20de%20vida.wm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soraya001\Mis%20documentos\Mis%20v&#237;deos\videos%20terminados\reescribo%20mi%20vida2.wm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soraya001\Mis%20documentos\Mis%20v&#237;deos\videos%20terminados\clip%20bibis.wmv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../Mis%20documentos/Mi%20m&#250;sica/iTunes/iTunes%20Music/DJ%20Jahsh/DJ%20Jahsh/01%20Space%20Contest%202004.m4a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../Mis%20documentos/Descargas/webbibis/index.htm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TESIS/BIBIS0_26_01_2007.MP4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algn="ctr"/>
            <a:r>
              <a:rPr lang="es-ES" sz="2800">
                <a:latin typeface="Lucida Sans Unicode" pitchFamily="34" charset="0"/>
              </a:rPr>
              <a:t/>
            </a:r>
            <a:br>
              <a:rPr lang="es-ES" sz="2800">
                <a:latin typeface="Lucida Sans Unicode" pitchFamily="34" charset="0"/>
              </a:rPr>
            </a:br>
            <a:endParaRPr lang="es-ES" sz="2800">
              <a:latin typeface="Lucida Sans Unicode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908050"/>
            <a:ext cx="5545137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s-ES" sz="2800">
              <a:latin typeface="Lucida Sans Unicode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800" b="0">
                <a:solidFill>
                  <a:schemeClr val="accent1"/>
                </a:solidFill>
                <a:latin typeface="Lucida Sans Unicode" pitchFamily="34" charset="0"/>
              </a:rPr>
              <a:t>CASO: PERFUMANÍA BIBI´S</a:t>
            </a:r>
          </a:p>
          <a:p>
            <a:pPr algn="ctr">
              <a:lnSpc>
                <a:spcPct val="90000"/>
              </a:lnSpc>
            </a:pPr>
            <a:endParaRPr lang="es-ES" sz="2000">
              <a:solidFill>
                <a:schemeClr val="accent1"/>
              </a:solidFill>
              <a:latin typeface="Lucida Sans Unicode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Lucida Sans Unicode" pitchFamily="34" charset="0"/>
              </a:rPr>
              <a:t>PROYECTO DE INVESTIGACIÓN DE MERCADO Y PLAN DE COMUNICACIÓN  PARA REPOSICIONAR  PERFUMANÍA BIBI’S </a:t>
            </a:r>
          </a:p>
          <a:p>
            <a:pPr algn="ctr">
              <a:lnSpc>
                <a:spcPct val="90000"/>
              </a:lnSpc>
            </a:pPr>
            <a:endParaRPr lang="es-ES" sz="2400">
              <a:solidFill>
                <a:schemeClr val="accent1"/>
              </a:solidFill>
              <a:latin typeface="Lucida Sans Unicode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400">
                <a:solidFill>
                  <a:schemeClr val="accent1"/>
                </a:solidFill>
                <a:latin typeface="Lucida Sans Unicode" pitchFamily="34" charset="0"/>
              </a:rPr>
              <a:t>Director de proyecto:</a:t>
            </a:r>
            <a:r>
              <a:rPr lang="es-ES" sz="2400" b="0">
                <a:solidFill>
                  <a:schemeClr val="accent1"/>
                </a:solidFill>
                <a:latin typeface="Lucida Sans Unicode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s-ES" sz="2400" b="0">
                <a:solidFill>
                  <a:schemeClr val="accent1"/>
                </a:solidFill>
                <a:latin typeface="Lucida Sans Unicode" pitchFamily="34" charset="0"/>
              </a:rPr>
              <a:t>Ec. Hugo García</a:t>
            </a:r>
          </a:p>
          <a:p>
            <a:pPr algn="ctr">
              <a:lnSpc>
                <a:spcPct val="90000"/>
              </a:lnSpc>
            </a:pPr>
            <a:endParaRPr lang="es-ES" sz="2400" b="0">
              <a:solidFill>
                <a:schemeClr val="accent1"/>
              </a:solidFill>
              <a:latin typeface="Lucida Sans Unicode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400">
                <a:solidFill>
                  <a:schemeClr val="accent1"/>
                </a:solidFill>
                <a:latin typeface="Lucida Sans Unicode" pitchFamily="34" charset="0"/>
              </a:rPr>
              <a:t>Integrantes:</a:t>
            </a:r>
            <a:endParaRPr lang="es-ES" sz="2400" b="0">
              <a:solidFill>
                <a:schemeClr val="accent1"/>
              </a:solidFill>
              <a:latin typeface="Lucida Sans Unicode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S" sz="2300" b="0">
                <a:solidFill>
                  <a:schemeClr val="accent1"/>
                </a:solidFill>
                <a:latin typeface="Lucida Sans Unicode" pitchFamily="34" charset="0"/>
              </a:rPr>
              <a:t>Soraya Montalvo Morocho</a:t>
            </a:r>
          </a:p>
          <a:p>
            <a:pPr algn="ctr">
              <a:lnSpc>
                <a:spcPct val="90000"/>
              </a:lnSpc>
            </a:pPr>
            <a:r>
              <a:rPr lang="es-ES" sz="2300" b="0">
                <a:solidFill>
                  <a:schemeClr val="accent1"/>
                </a:solidFill>
                <a:latin typeface="Lucida Sans Unicode" pitchFamily="34" charset="0"/>
              </a:rPr>
              <a:t>Rossana Ricaurte Párraga</a:t>
            </a:r>
          </a:p>
          <a:p>
            <a:pPr algn="ctr">
              <a:lnSpc>
                <a:spcPct val="90000"/>
              </a:lnSpc>
            </a:pPr>
            <a:r>
              <a:rPr lang="es-ES" sz="2300" b="0">
                <a:solidFill>
                  <a:schemeClr val="accent1"/>
                </a:solidFill>
                <a:latin typeface="Lucida Sans Unicode" pitchFamily="34" charset="0"/>
              </a:rPr>
              <a:t>Byron Yungán Martínez</a:t>
            </a:r>
          </a:p>
          <a:p>
            <a:pPr>
              <a:lnSpc>
                <a:spcPct val="90000"/>
              </a:lnSpc>
            </a:pPr>
            <a:endParaRPr lang="es-ES" sz="2400" b="0">
              <a:solidFill>
                <a:schemeClr val="accent1"/>
              </a:solidFill>
              <a:latin typeface="Lucida Sans Unicode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681163" y="3048000"/>
            <a:ext cx="126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graphicFrame>
        <p:nvGraphicFramePr>
          <p:cNvPr id="2117" name="Group 69"/>
          <p:cNvGraphicFramePr>
            <a:graphicFrameLocks noGrp="1"/>
          </p:cNvGraphicFramePr>
          <p:nvPr/>
        </p:nvGraphicFramePr>
        <p:xfrm>
          <a:off x="179388" y="260350"/>
          <a:ext cx="8569325" cy="676275"/>
        </p:xfrm>
        <a:graphic>
          <a:graphicData uri="http://schemas.openxmlformats.org/drawingml/2006/table">
            <a:tbl>
              <a:tblPr/>
              <a:tblGrid>
                <a:gridCol w="1512887"/>
                <a:gridCol w="5540375"/>
                <a:gridCol w="1516063"/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C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cs typeface="Times New Roman" pitchFamily="18" charset="0"/>
                        </a:rPr>
                        <a:t>ESCUELA SUPERIOR POLITECNICA DEL  LITORAL</a:t>
                      </a: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C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cs typeface="Times New Roman" pitchFamily="18" charset="0"/>
                        </a:rPr>
                        <a:t>FACULTAD DE CIENCIAS HUMANISTICAS Y ECONOMICAS</a:t>
                      </a:r>
                      <a:endParaRPr kumimoji="0" lang="es-EC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C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96" name="Picture 48" descr="carrera_ich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188913"/>
            <a:ext cx="1047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3" name="Picture 55" descr="carrera_esp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0"/>
            <a:ext cx="936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latin typeface="Lucida Sans Unicode" pitchFamily="34" charset="0"/>
              </a:rPr>
              <a:t>TOP OF MIND </a:t>
            </a:r>
            <a:br>
              <a:rPr lang="es-ES" sz="2400" b="1">
                <a:latin typeface="Lucida Sans Unicode" pitchFamily="34" charset="0"/>
              </a:rPr>
            </a:br>
            <a:r>
              <a:rPr lang="es-ES" sz="2400" b="1">
                <a:latin typeface="Lucida Sans Unicode" pitchFamily="34" charset="0"/>
              </a:rPr>
              <a:t>1ª mención</a:t>
            </a:r>
          </a:p>
        </p:txBody>
      </p:sp>
      <p:sp>
        <p:nvSpPr>
          <p:cNvPr id="200707" name="AutoShape 3"/>
          <p:cNvSpPr>
            <a:spLocks noChangeAspect="1" noChangeArrowheads="1" noTextEdit="1"/>
          </p:cNvSpPr>
          <p:nvPr/>
        </p:nvSpPr>
        <p:spPr bwMode="auto">
          <a:xfrm>
            <a:off x="1371600" y="3733800"/>
            <a:ext cx="835342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65" name="Rectangle 61"/>
          <p:cNvSpPr>
            <a:spLocks noChangeArrowheads="1"/>
          </p:cNvSpPr>
          <p:nvPr/>
        </p:nvSpPr>
        <p:spPr bwMode="auto">
          <a:xfrm>
            <a:off x="1066800" y="1447800"/>
            <a:ext cx="7620000" cy="4587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66" name="Freeform 62"/>
          <p:cNvSpPr>
            <a:spLocks/>
          </p:cNvSpPr>
          <p:nvPr/>
        </p:nvSpPr>
        <p:spPr bwMode="auto">
          <a:xfrm>
            <a:off x="1585913" y="1655763"/>
            <a:ext cx="106362" cy="3914775"/>
          </a:xfrm>
          <a:custGeom>
            <a:avLst/>
            <a:gdLst/>
            <a:ahLst/>
            <a:cxnLst>
              <a:cxn ang="0">
                <a:pos x="0" y="2466"/>
              </a:cxn>
              <a:cxn ang="0">
                <a:pos x="67" y="2410"/>
              </a:cxn>
              <a:cxn ang="0">
                <a:pos x="67" y="0"/>
              </a:cxn>
              <a:cxn ang="0">
                <a:pos x="0" y="56"/>
              </a:cxn>
              <a:cxn ang="0">
                <a:pos x="0" y="2466"/>
              </a:cxn>
            </a:cxnLst>
            <a:rect l="0" t="0" r="r" b="b"/>
            <a:pathLst>
              <a:path w="67" h="2466">
                <a:moveTo>
                  <a:pt x="0" y="2466"/>
                </a:moveTo>
                <a:lnTo>
                  <a:pt x="67" y="2410"/>
                </a:lnTo>
                <a:lnTo>
                  <a:pt x="67" y="0"/>
                </a:lnTo>
                <a:lnTo>
                  <a:pt x="0" y="56"/>
                </a:lnTo>
                <a:lnTo>
                  <a:pt x="0" y="2466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67" name="Freeform 63"/>
          <p:cNvSpPr>
            <a:spLocks/>
          </p:cNvSpPr>
          <p:nvPr/>
        </p:nvSpPr>
        <p:spPr bwMode="auto">
          <a:xfrm>
            <a:off x="1585913" y="5481638"/>
            <a:ext cx="6627812" cy="889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107" y="56"/>
              </a:cxn>
              <a:cxn ang="0">
                <a:pos x="4175" y="0"/>
              </a:cxn>
              <a:cxn ang="0">
                <a:pos x="67" y="0"/>
              </a:cxn>
              <a:cxn ang="0">
                <a:pos x="0" y="56"/>
              </a:cxn>
            </a:cxnLst>
            <a:rect l="0" t="0" r="r" b="b"/>
            <a:pathLst>
              <a:path w="4175" h="56">
                <a:moveTo>
                  <a:pt x="0" y="56"/>
                </a:moveTo>
                <a:lnTo>
                  <a:pt x="4107" y="56"/>
                </a:lnTo>
                <a:lnTo>
                  <a:pt x="4175" y="0"/>
                </a:lnTo>
                <a:lnTo>
                  <a:pt x="67" y="0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68" name="Rectangle 64"/>
          <p:cNvSpPr>
            <a:spLocks noChangeArrowheads="1"/>
          </p:cNvSpPr>
          <p:nvPr/>
        </p:nvSpPr>
        <p:spPr bwMode="auto">
          <a:xfrm>
            <a:off x="1692275" y="1655763"/>
            <a:ext cx="6521450" cy="3825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69" name="Freeform 65"/>
          <p:cNvSpPr>
            <a:spLocks/>
          </p:cNvSpPr>
          <p:nvPr/>
        </p:nvSpPr>
        <p:spPr bwMode="auto">
          <a:xfrm>
            <a:off x="1585913" y="1655763"/>
            <a:ext cx="106362" cy="3914775"/>
          </a:xfrm>
          <a:custGeom>
            <a:avLst/>
            <a:gdLst/>
            <a:ahLst/>
            <a:cxnLst>
              <a:cxn ang="0">
                <a:pos x="67" y="0"/>
              </a:cxn>
              <a:cxn ang="0">
                <a:pos x="0" y="56"/>
              </a:cxn>
              <a:cxn ang="0">
                <a:pos x="0" y="2466"/>
              </a:cxn>
              <a:cxn ang="0">
                <a:pos x="67" y="2410"/>
              </a:cxn>
              <a:cxn ang="0">
                <a:pos x="67" y="0"/>
              </a:cxn>
            </a:cxnLst>
            <a:rect l="0" t="0" r="r" b="b"/>
            <a:pathLst>
              <a:path w="67" h="2466">
                <a:moveTo>
                  <a:pt x="67" y="0"/>
                </a:moveTo>
                <a:lnTo>
                  <a:pt x="0" y="56"/>
                </a:lnTo>
                <a:lnTo>
                  <a:pt x="0" y="2466"/>
                </a:lnTo>
                <a:lnTo>
                  <a:pt x="67" y="2410"/>
                </a:lnTo>
                <a:lnTo>
                  <a:pt x="67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70" name="Freeform 66"/>
          <p:cNvSpPr>
            <a:spLocks/>
          </p:cNvSpPr>
          <p:nvPr/>
        </p:nvSpPr>
        <p:spPr bwMode="auto">
          <a:xfrm>
            <a:off x="1585913" y="5481638"/>
            <a:ext cx="6627812" cy="889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107" y="56"/>
              </a:cxn>
              <a:cxn ang="0">
                <a:pos x="4175" y="0"/>
              </a:cxn>
              <a:cxn ang="0">
                <a:pos x="67" y="0"/>
              </a:cxn>
              <a:cxn ang="0">
                <a:pos x="0" y="56"/>
              </a:cxn>
            </a:cxnLst>
            <a:rect l="0" t="0" r="r" b="b"/>
            <a:pathLst>
              <a:path w="4175" h="56">
                <a:moveTo>
                  <a:pt x="0" y="56"/>
                </a:moveTo>
                <a:lnTo>
                  <a:pt x="4107" y="56"/>
                </a:lnTo>
                <a:lnTo>
                  <a:pt x="4175" y="0"/>
                </a:lnTo>
                <a:lnTo>
                  <a:pt x="67" y="0"/>
                </a:lnTo>
                <a:lnTo>
                  <a:pt x="0" y="5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771" name="Rectangle 67"/>
          <p:cNvSpPr>
            <a:spLocks noChangeArrowheads="1"/>
          </p:cNvSpPr>
          <p:nvPr/>
        </p:nvSpPr>
        <p:spPr bwMode="auto">
          <a:xfrm>
            <a:off x="1692275" y="1655763"/>
            <a:ext cx="652145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775" name="Group 71"/>
          <p:cNvGrpSpPr>
            <a:grpSpLocks/>
          </p:cNvGrpSpPr>
          <p:nvPr/>
        </p:nvGrpSpPr>
        <p:grpSpPr bwMode="auto">
          <a:xfrm>
            <a:off x="1616075" y="5302250"/>
            <a:ext cx="6505575" cy="44450"/>
            <a:chOff x="1018" y="3340"/>
            <a:chExt cx="4098" cy="28"/>
          </a:xfrm>
        </p:grpSpPr>
        <p:sp>
          <p:nvSpPr>
            <p:cNvPr id="200772" name="Rectangle 68"/>
            <p:cNvSpPr>
              <a:spLocks noChangeArrowheads="1"/>
            </p:cNvSpPr>
            <p:nvPr/>
          </p:nvSpPr>
          <p:spPr bwMode="auto">
            <a:xfrm>
              <a:off x="1018" y="3340"/>
              <a:ext cx="4098" cy="9"/>
            </a:xfrm>
            <a:prstGeom prst="rect">
              <a:avLst/>
            </a:prstGeom>
            <a:solidFill>
              <a:srgbClr val="00214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73" name="Rectangle 69"/>
            <p:cNvSpPr>
              <a:spLocks noChangeArrowheads="1"/>
            </p:cNvSpPr>
            <p:nvPr/>
          </p:nvSpPr>
          <p:spPr bwMode="auto">
            <a:xfrm>
              <a:off x="1018" y="3349"/>
              <a:ext cx="4098" cy="10"/>
            </a:xfrm>
            <a:prstGeom prst="rect">
              <a:avLst/>
            </a:prstGeom>
            <a:solidFill>
              <a:srgbClr val="000D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74" name="Rectangle 70"/>
            <p:cNvSpPr>
              <a:spLocks noChangeArrowheads="1"/>
            </p:cNvSpPr>
            <p:nvPr/>
          </p:nvSpPr>
          <p:spPr bwMode="auto">
            <a:xfrm>
              <a:off x="1018" y="3359"/>
              <a:ext cx="4098" cy="9"/>
            </a:xfrm>
            <a:prstGeom prst="rect">
              <a:avLst/>
            </a:prstGeom>
            <a:solidFill>
              <a:srgbClr val="000D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776" name="Freeform 72"/>
          <p:cNvSpPr>
            <a:spLocks/>
          </p:cNvSpPr>
          <p:nvPr/>
        </p:nvSpPr>
        <p:spPr bwMode="auto">
          <a:xfrm>
            <a:off x="1616075" y="5302250"/>
            <a:ext cx="6489700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4060" y="19"/>
              </a:cxn>
              <a:cxn ang="0">
                <a:pos x="4088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4088" h="19">
                <a:moveTo>
                  <a:pt x="0" y="19"/>
                </a:moveTo>
                <a:lnTo>
                  <a:pt x="4060" y="19"/>
                </a:lnTo>
                <a:lnTo>
                  <a:pt x="4088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785" name="Group 81"/>
          <p:cNvGrpSpPr>
            <a:grpSpLocks/>
          </p:cNvGrpSpPr>
          <p:nvPr/>
        </p:nvGrpSpPr>
        <p:grpSpPr bwMode="auto">
          <a:xfrm>
            <a:off x="1616075" y="5332413"/>
            <a:ext cx="6445250" cy="119062"/>
            <a:chOff x="1018" y="3359"/>
            <a:chExt cx="4060" cy="75"/>
          </a:xfrm>
        </p:grpSpPr>
        <p:sp>
          <p:nvSpPr>
            <p:cNvPr id="200777" name="Rectangle 73"/>
            <p:cNvSpPr>
              <a:spLocks noChangeArrowheads="1"/>
            </p:cNvSpPr>
            <p:nvPr/>
          </p:nvSpPr>
          <p:spPr bwMode="auto">
            <a:xfrm>
              <a:off x="1018" y="3359"/>
              <a:ext cx="4060" cy="9"/>
            </a:xfrm>
            <a:prstGeom prst="rect">
              <a:avLst/>
            </a:prstGeom>
            <a:solidFill>
              <a:srgbClr val="00326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78" name="Rectangle 74"/>
            <p:cNvSpPr>
              <a:spLocks noChangeArrowheads="1"/>
            </p:cNvSpPr>
            <p:nvPr/>
          </p:nvSpPr>
          <p:spPr bwMode="auto">
            <a:xfrm>
              <a:off x="1018" y="3368"/>
              <a:ext cx="4060" cy="10"/>
            </a:xfrm>
            <a:prstGeom prst="rect">
              <a:avLst/>
            </a:prstGeom>
            <a:solidFill>
              <a:srgbClr val="002C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79" name="Rectangle 75"/>
            <p:cNvSpPr>
              <a:spLocks noChangeArrowheads="1"/>
            </p:cNvSpPr>
            <p:nvPr/>
          </p:nvSpPr>
          <p:spPr bwMode="auto">
            <a:xfrm>
              <a:off x="1018" y="3378"/>
              <a:ext cx="4060" cy="9"/>
            </a:xfrm>
            <a:prstGeom prst="rect">
              <a:avLst/>
            </a:prstGeom>
            <a:solidFill>
              <a:srgbClr val="00214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0" name="Rectangle 76"/>
            <p:cNvSpPr>
              <a:spLocks noChangeArrowheads="1"/>
            </p:cNvSpPr>
            <p:nvPr/>
          </p:nvSpPr>
          <p:spPr bwMode="auto">
            <a:xfrm>
              <a:off x="1018" y="3387"/>
              <a:ext cx="4060" cy="10"/>
            </a:xfrm>
            <a:prstGeom prst="rect">
              <a:avLst/>
            </a:prstGeom>
            <a:solidFill>
              <a:srgbClr val="0017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1" name="Rectangle 77"/>
            <p:cNvSpPr>
              <a:spLocks noChangeArrowheads="1"/>
            </p:cNvSpPr>
            <p:nvPr/>
          </p:nvSpPr>
          <p:spPr bwMode="auto">
            <a:xfrm>
              <a:off x="1018" y="3397"/>
              <a:ext cx="4060" cy="9"/>
            </a:xfrm>
            <a:prstGeom prst="rect">
              <a:avLst/>
            </a:prstGeom>
            <a:solidFill>
              <a:srgbClr val="0017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2" name="Rectangle 78"/>
            <p:cNvSpPr>
              <a:spLocks noChangeArrowheads="1"/>
            </p:cNvSpPr>
            <p:nvPr/>
          </p:nvSpPr>
          <p:spPr bwMode="auto">
            <a:xfrm>
              <a:off x="1018" y="3406"/>
              <a:ext cx="4060" cy="9"/>
            </a:xfrm>
            <a:prstGeom prst="rect">
              <a:avLst/>
            </a:prstGeom>
            <a:solidFill>
              <a:srgbClr val="00214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3" name="Rectangle 79"/>
            <p:cNvSpPr>
              <a:spLocks noChangeArrowheads="1"/>
            </p:cNvSpPr>
            <p:nvPr/>
          </p:nvSpPr>
          <p:spPr bwMode="auto">
            <a:xfrm>
              <a:off x="1018" y="3415"/>
              <a:ext cx="4060" cy="10"/>
            </a:xfrm>
            <a:prstGeom prst="rect">
              <a:avLst/>
            </a:prstGeom>
            <a:solidFill>
              <a:srgbClr val="002C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4" name="Rectangle 80"/>
            <p:cNvSpPr>
              <a:spLocks noChangeArrowheads="1"/>
            </p:cNvSpPr>
            <p:nvPr/>
          </p:nvSpPr>
          <p:spPr bwMode="auto">
            <a:xfrm>
              <a:off x="1018" y="3425"/>
              <a:ext cx="4060" cy="9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786" name="Rectangle 82"/>
          <p:cNvSpPr>
            <a:spLocks noChangeArrowheads="1"/>
          </p:cNvSpPr>
          <p:nvPr/>
        </p:nvSpPr>
        <p:spPr bwMode="auto">
          <a:xfrm>
            <a:off x="1600200" y="5334000"/>
            <a:ext cx="6445250" cy="119063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798" name="Group 94"/>
          <p:cNvGrpSpPr>
            <a:grpSpLocks/>
          </p:cNvGrpSpPr>
          <p:nvPr/>
        </p:nvGrpSpPr>
        <p:grpSpPr bwMode="auto">
          <a:xfrm>
            <a:off x="8061325" y="5302250"/>
            <a:ext cx="60325" cy="165100"/>
            <a:chOff x="5078" y="3340"/>
            <a:chExt cx="38" cy="104"/>
          </a:xfrm>
        </p:grpSpPr>
        <p:sp>
          <p:nvSpPr>
            <p:cNvPr id="200787" name="Rectangle 83"/>
            <p:cNvSpPr>
              <a:spLocks noChangeArrowheads="1"/>
            </p:cNvSpPr>
            <p:nvPr/>
          </p:nvSpPr>
          <p:spPr bwMode="auto">
            <a:xfrm>
              <a:off x="5078" y="3340"/>
              <a:ext cx="38" cy="9"/>
            </a:xfrm>
            <a:prstGeom prst="rect">
              <a:avLst/>
            </a:prstGeom>
            <a:solidFill>
              <a:srgbClr val="0019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8" name="Rectangle 84"/>
            <p:cNvSpPr>
              <a:spLocks noChangeArrowheads="1"/>
            </p:cNvSpPr>
            <p:nvPr/>
          </p:nvSpPr>
          <p:spPr bwMode="auto">
            <a:xfrm>
              <a:off x="5078" y="3349"/>
              <a:ext cx="38" cy="10"/>
            </a:xfrm>
            <a:prstGeom prst="rect">
              <a:avLst/>
            </a:prstGeom>
            <a:solidFill>
              <a:srgbClr val="0017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89" name="Rectangle 85"/>
            <p:cNvSpPr>
              <a:spLocks noChangeArrowheads="1"/>
            </p:cNvSpPr>
            <p:nvPr/>
          </p:nvSpPr>
          <p:spPr bwMode="auto">
            <a:xfrm>
              <a:off x="5078" y="3359"/>
              <a:ext cx="38" cy="9"/>
            </a:xfrm>
            <a:prstGeom prst="rect">
              <a:avLst/>
            </a:prstGeom>
            <a:solidFill>
              <a:srgbClr val="00142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0" name="Rectangle 86"/>
            <p:cNvSpPr>
              <a:spLocks noChangeArrowheads="1"/>
            </p:cNvSpPr>
            <p:nvPr/>
          </p:nvSpPr>
          <p:spPr bwMode="auto">
            <a:xfrm>
              <a:off x="5078" y="3368"/>
              <a:ext cx="38" cy="10"/>
            </a:xfrm>
            <a:prstGeom prst="rect">
              <a:avLst/>
            </a:prstGeom>
            <a:solidFill>
              <a:srgbClr val="000E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1" name="Rectangle 87"/>
            <p:cNvSpPr>
              <a:spLocks noChangeArrowheads="1"/>
            </p:cNvSpPr>
            <p:nvPr/>
          </p:nvSpPr>
          <p:spPr bwMode="auto">
            <a:xfrm>
              <a:off x="5078" y="3378"/>
              <a:ext cx="38" cy="9"/>
            </a:xfrm>
            <a:prstGeom prst="rect">
              <a:avLst/>
            </a:prstGeom>
            <a:solidFill>
              <a:srgbClr val="00091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2" name="Rectangle 88"/>
            <p:cNvSpPr>
              <a:spLocks noChangeArrowheads="1"/>
            </p:cNvSpPr>
            <p:nvPr/>
          </p:nvSpPr>
          <p:spPr bwMode="auto">
            <a:xfrm>
              <a:off x="5078" y="3387"/>
              <a:ext cx="38" cy="10"/>
            </a:xfrm>
            <a:prstGeom prst="rect">
              <a:avLst/>
            </a:prstGeom>
            <a:solidFill>
              <a:srgbClr val="00060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3" name="Rectangle 89"/>
            <p:cNvSpPr>
              <a:spLocks noChangeArrowheads="1"/>
            </p:cNvSpPr>
            <p:nvPr/>
          </p:nvSpPr>
          <p:spPr bwMode="auto">
            <a:xfrm>
              <a:off x="5078" y="3397"/>
              <a:ext cx="38" cy="9"/>
            </a:xfrm>
            <a:prstGeom prst="rect">
              <a:avLst/>
            </a:prstGeom>
            <a:solidFill>
              <a:srgbClr val="00060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4" name="Rectangle 90"/>
            <p:cNvSpPr>
              <a:spLocks noChangeArrowheads="1"/>
            </p:cNvSpPr>
            <p:nvPr/>
          </p:nvSpPr>
          <p:spPr bwMode="auto">
            <a:xfrm>
              <a:off x="5078" y="3406"/>
              <a:ext cx="38" cy="9"/>
            </a:xfrm>
            <a:prstGeom prst="rect">
              <a:avLst/>
            </a:prstGeom>
            <a:solidFill>
              <a:srgbClr val="000E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5" name="Rectangle 91"/>
            <p:cNvSpPr>
              <a:spLocks noChangeArrowheads="1"/>
            </p:cNvSpPr>
            <p:nvPr/>
          </p:nvSpPr>
          <p:spPr bwMode="auto">
            <a:xfrm>
              <a:off x="5078" y="3415"/>
              <a:ext cx="38" cy="10"/>
            </a:xfrm>
            <a:prstGeom prst="rect">
              <a:avLst/>
            </a:prstGeom>
            <a:solidFill>
              <a:srgbClr val="00142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6" name="Rectangle 92"/>
            <p:cNvSpPr>
              <a:spLocks noChangeArrowheads="1"/>
            </p:cNvSpPr>
            <p:nvPr/>
          </p:nvSpPr>
          <p:spPr bwMode="auto">
            <a:xfrm>
              <a:off x="5078" y="3425"/>
              <a:ext cx="38" cy="9"/>
            </a:xfrm>
            <a:prstGeom prst="rect">
              <a:avLst/>
            </a:prstGeom>
            <a:solidFill>
              <a:srgbClr val="0017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797" name="Rectangle 93"/>
            <p:cNvSpPr>
              <a:spLocks noChangeArrowheads="1"/>
            </p:cNvSpPr>
            <p:nvPr/>
          </p:nvSpPr>
          <p:spPr bwMode="auto">
            <a:xfrm>
              <a:off x="5078" y="3434"/>
              <a:ext cx="38" cy="10"/>
            </a:xfrm>
            <a:prstGeom prst="rect">
              <a:avLst/>
            </a:prstGeom>
            <a:solidFill>
              <a:srgbClr val="001A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799" name="Freeform 95"/>
          <p:cNvSpPr>
            <a:spLocks/>
          </p:cNvSpPr>
          <p:nvPr/>
        </p:nvSpPr>
        <p:spPr bwMode="auto">
          <a:xfrm>
            <a:off x="8061325" y="5302250"/>
            <a:ext cx="44450" cy="149225"/>
          </a:xfrm>
          <a:custGeom>
            <a:avLst/>
            <a:gdLst/>
            <a:ahLst/>
            <a:cxnLst>
              <a:cxn ang="0">
                <a:pos x="28" y="75"/>
              </a:cxn>
              <a:cxn ang="0">
                <a:pos x="0" y="94"/>
              </a:cxn>
              <a:cxn ang="0">
                <a:pos x="0" y="19"/>
              </a:cxn>
              <a:cxn ang="0">
                <a:pos x="28" y="0"/>
              </a:cxn>
              <a:cxn ang="0">
                <a:pos x="28" y="75"/>
              </a:cxn>
            </a:cxnLst>
            <a:rect l="0" t="0" r="r" b="b"/>
            <a:pathLst>
              <a:path w="28" h="94">
                <a:moveTo>
                  <a:pt x="28" y="75"/>
                </a:moveTo>
                <a:lnTo>
                  <a:pt x="0" y="94"/>
                </a:lnTo>
                <a:lnTo>
                  <a:pt x="0" y="19"/>
                </a:lnTo>
                <a:lnTo>
                  <a:pt x="28" y="0"/>
                </a:lnTo>
                <a:lnTo>
                  <a:pt x="28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800" name="Rectangle 96"/>
          <p:cNvSpPr>
            <a:spLocks noChangeArrowheads="1"/>
          </p:cNvSpPr>
          <p:nvPr/>
        </p:nvSpPr>
        <p:spPr bwMode="auto">
          <a:xfrm>
            <a:off x="7907338" y="5108575"/>
            <a:ext cx="83978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CATALOGOS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805" name="Group 101"/>
          <p:cNvGrpSpPr>
            <a:grpSpLocks/>
          </p:cNvGrpSpPr>
          <p:nvPr/>
        </p:nvGrpSpPr>
        <p:grpSpPr bwMode="auto">
          <a:xfrm>
            <a:off x="1616075" y="5003800"/>
            <a:ext cx="2978150" cy="58738"/>
            <a:chOff x="1018" y="3152"/>
            <a:chExt cx="1876" cy="37"/>
          </a:xfrm>
        </p:grpSpPr>
        <p:sp>
          <p:nvSpPr>
            <p:cNvPr id="200801" name="Rectangle 97"/>
            <p:cNvSpPr>
              <a:spLocks noChangeArrowheads="1"/>
            </p:cNvSpPr>
            <p:nvPr/>
          </p:nvSpPr>
          <p:spPr bwMode="auto">
            <a:xfrm>
              <a:off x="1018" y="3152"/>
              <a:ext cx="1876" cy="9"/>
            </a:xfrm>
            <a:prstGeom prst="rect">
              <a:avLst/>
            </a:prstGeom>
            <a:solidFill>
              <a:srgbClr val="7095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02" name="Rectangle 98"/>
            <p:cNvSpPr>
              <a:spLocks noChangeArrowheads="1"/>
            </p:cNvSpPr>
            <p:nvPr/>
          </p:nvSpPr>
          <p:spPr bwMode="auto">
            <a:xfrm>
              <a:off x="1018" y="3161"/>
              <a:ext cx="1876" cy="10"/>
            </a:xfrm>
            <a:prstGeom prst="rect">
              <a:avLst/>
            </a:prstGeom>
            <a:solidFill>
              <a:srgbClr val="6081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03" name="Rectangle 99"/>
            <p:cNvSpPr>
              <a:spLocks noChangeArrowheads="1"/>
            </p:cNvSpPr>
            <p:nvPr/>
          </p:nvSpPr>
          <p:spPr bwMode="auto">
            <a:xfrm>
              <a:off x="1018" y="3171"/>
              <a:ext cx="1876" cy="9"/>
            </a:xfrm>
            <a:prstGeom prst="rect">
              <a:avLst/>
            </a:prstGeom>
            <a:solidFill>
              <a:srgbClr val="3E59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04" name="Rectangle 100"/>
            <p:cNvSpPr>
              <a:spLocks noChangeArrowheads="1"/>
            </p:cNvSpPr>
            <p:nvPr/>
          </p:nvSpPr>
          <p:spPr bwMode="auto">
            <a:xfrm>
              <a:off x="1018" y="3180"/>
              <a:ext cx="1876" cy="9"/>
            </a:xfrm>
            <a:prstGeom prst="rect">
              <a:avLst/>
            </a:prstGeom>
            <a:solidFill>
              <a:srgbClr val="0026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06" name="Freeform 102"/>
          <p:cNvSpPr>
            <a:spLocks/>
          </p:cNvSpPr>
          <p:nvPr/>
        </p:nvSpPr>
        <p:spPr bwMode="auto">
          <a:xfrm>
            <a:off x="1616075" y="5003800"/>
            <a:ext cx="2962275" cy="44450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838" y="28"/>
              </a:cxn>
              <a:cxn ang="0">
                <a:pos x="1866" y="0"/>
              </a:cxn>
              <a:cxn ang="0">
                <a:pos x="29" y="0"/>
              </a:cxn>
              <a:cxn ang="0">
                <a:pos x="0" y="28"/>
              </a:cxn>
            </a:cxnLst>
            <a:rect l="0" t="0" r="r" b="b"/>
            <a:pathLst>
              <a:path w="1866" h="28">
                <a:moveTo>
                  <a:pt x="0" y="28"/>
                </a:moveTo>
                <a:lnTo>
                  <a:pt x="1838" y="28"/>
                </a:lnTo>
                <a:lnTo>
                  <a:pt x="1866" y="0"/>
                </a:lnTo>
                <a:lnTo>
                  <a:pt x="29" y="0"/>
                </a:lnTo>
                <a:lnTo>
                  <a:pt x="0" y="2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14" name="Group 110"/>
          <p:cNvGrpSpPr>
            <a:grpSpLocks/>
          </p:cNvGrpSpPr>
          <p:nvPr/>
        </p:nvGrpSpPr>
        <p:grpSpPr bwMode="auto">
          <a:xfrm>
            <a:off x="1616075" y="5048250"/>
            <a:ext cx="2917825" cy="104775"/>
            <a:chOff x="1018" y="3180"/>
            <a:chExt cx="1838" cy="66"/>
          </a:xfrm>
        </p:grpSpPr>
        <p:sp>
          <p:nvSpPr>
            <p:cNvPr id="200807" name="Rectangle 103"/>
            <p:cNvSpPr>
              <a:spLocks noChangeArrowheads="1"/>
            </p:cNvSpPr>
            <p:nvPr/>
          </p:nvSpPr>
          <p:spPr bwMode="auto">
            <a:xfrm>
              <a:off x="1018" y="3180"/>
              <a:ext cx="1838" cy="9"/>
            </a:xfrm>
            <a:prstGeom prst="rect">
              <a:avLst/>
            </a:prstGeom>
            <a:solidFill>
              <a:srgbClr val="97C9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08" name="Rectangle 104"/>
            <p:cNvSpPr>
              <a:spLocks noChangeArrowheads="1"/>
            </p:cNvSpPr>
            <p:nvPr/>
          </p:nvSpPr>
          <p:spPr bwMode="auto">
            <a:xfrm>
              <a:off x="1018" y="3189"/>
              <a:ext cx="1838" cy="10"/>
            </a:xfrm>
            <a:prstGeom prst="rect">
              <a:avLst/>
            </a:prstGeom>
            <a:solidFill>
              <a:srgbClr val="90C1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09" name="Rectangle 105"/>
            <p:cNvSpPr>
              <a:spLocks noChangeArrowheads="1"/>
            </p:cNvSpPr>
            <p:nvPr/>
          </p:nvSpPr>
          <p:spPr bwMode="auto">
            <a:xfrm>
              <a:off x="1018" y="3199"/>
              <a:ext cx="1838" cy="9"/>
            </a:xfrm>
            <a:prstGeom prst="rect">
              <a:avLst/>
            </a:prstGeom>
            <a:solidFill>
              <a:srgbClr val="82A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0" name="Rectangle 106"/>
            <p:cNvSpPr>
              <a:spLocks noChangeArrowheads="1"/>
            </p:cNvSpPr>
            <p:nvPr/>
          </p:nvSpPr>
          <p:spPr bwMode="auto">
            <a:xfrm>
              <a:off x="1018" y="3208"/>
              <a:ext cx="1838" cy="10"/>
            </a:xfrm>
            <a:prstGeom prst="rect">
              <a:avLst/>
            </a:prstGeom>
            <a:solidFill>
              <a:srgbClr val="6B9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1" name="Rectangle 107"/>
            <p:cNvSpPr>
              <a:spLocks noChangeArrowheads="1"/>
            </p:cNvSpPr>
            <p:nvPr/>
          </p:nvSpPr>
          <p:spPr bwMode="auto">
            <a:xfrm>
              <a:off x="1018" y="3218"/>
              <a:ext cx="1838" cy="9"/>
            </a:xfrm>
            <a:prstGeom prst="rect">
              <a:avLst/>
            </a:prstGeom>
            <a:solidFill>
              <a:srgbClr val="4F73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2" name="Rectangle 108"/>
            <p:cNvSpPr>
              <a:spLocks noChangeArrowheads="1"/>
            </p:cNvSpPr>
            <p:nvPr/>
          </p:nvSpPr>
          <p:spPr bwMode="auto">
            <a:xfrm>
              <a:off x="1018" y="3227"/>
              <a:ext cx="1838" cy="9"/>
            </a:xfrm>
            <a:prstGeom prst="rect">
              <a:avLst/>
            </a:prstGeom>
            <a:solidFill>
              <a:srgbClr val="3152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3" name="Rectangle 109"/>
            <p:cNvSpPr>
              <a:spLocks noChangeArrowheads="1"/>
            </p:cNvSpPr>
            <p:nvPr/>
          </p:nvSpPr>
          <p:spPr bwMode="auto">
            <a:xfrm>
              <a:off x="1018" y="3236"/>
              <a:ext cx="1838" cy="1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15" name="Rectangle 111"/>
          <p:cNvSpPr>
            <a:spLocks noChangeArrowheads="1"/>
          </p:cNvSpPr>
          <p:nvPr/>
        </p:nvSpPr>
        <p:spPr bwMode="auto">
          <a:xfrm>
            <a:off x="1616075" y="5048250"/>
            <a:ext cx="2917825" cy="104775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27" name="Group 123"/>
          <p:cNvGrpSpPr>
            <a:grpSpLocks/>
          </p:cNvGrpSpPr>
          <p:nvPr/>
        </p:nvGrpSpPr>
        <p:grpSpPr bwMode="auto">
          <a:xfrm>
            <a:off x="4533900" y="5003800"/>
            <a:ext cx="60325" cy="163513"/>
            <a:chOff x="2856" y="3152"/>
            <a:chExt cx="38" cy="103"/>
          </a:xfrm>
        </p:grpSpPr>
        <p:sp>
          <p:nvSpPr>
            <p:cNvPr id="200816" name="Rectangle 112"/>
            <p:cNvSpPr>
              <a:spLocks noChangeArrowheads="1"/>
            </p:cNvSpPr>
            <p:nvPr/>
          </p:nvSpPr>
          <p:spPr bwMode="auto">
            <a:xfrm>
              <a:off x="2856" y="3152"/>
              <a:ext cx="38" cy="9"/>
            </a:xfrm>
            <a:prstGeom prst="rect">
              <a:avLst/>
            </a:prstGeom>
            <a:solidFill>
              <a:srgbClr val="4C65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7" name="Rectangle 113"/>
            <p:cNvSpPr>
              <a:spLocks noChangeArrowheads="1"/>
            </p:cNvSpPr>
            <p:nvPr/>
          </p:nvSpPr>
          <p:spPr bwMode="auto">
            <a:xfrm>
              <a:off x="2856" y="3161"/>
              <a:ext cx="38" cy="10"/>
            </a:xfrm>
            <a:prstGeom prst="rect">
              <a:avLst/>
            </a:prstGeom>
            <a:solidFill>
              <a:srgbClr val="4B63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8" name="Rectangle 114"/>
            <p:cNvSpPr>
              <a:spLocks noChangeArrowheads="1"/>
            </p:cNvSpPr>
            <p:nvPr/>
          </p:nvSpPr>
          <p:spPr bwMode="auto">
            <a:xfrm>
              <a:off x="2856" y="3171"/>
              <a:ext cx="38" cy="9"/>
            </a:xfrm>
            <a:prstGeom prst="rect">
              <a:avLst/>
            </a:prstGeom>
            <a:solidFill>
              <a:srgbClr val="4860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19" name="Rectangle 115"/>
            <p:cNvSpPr>
              <a:spLocks noChangeArrowheads="1"/>
            </p:cNvSpPr>
            <p:nvPr/>
          </p:nvSpPr>
          <p:spPr bwMode="auto">
            <a:xfrm>
              <a:off x="2856" y="3180"/>
              <a:ext cx="38" cy="9"/>
            </a:xfrm>
            <a:prstGeom prst="rect">
              <a:avLst/>
            </a:prstGeom>
            <a:solidFill>
              <a:srgbClr val="435A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0" name="Rectangle 116"/>
            <p:cNvSpPr>
              <a:spLocks noChangeArrowheads="1"/>
            </p:cNvSpPr>
            <p:nvPr/>
          </p:nvSpPr>
          <p:spPr bwMode="auto">
            <a:xfrm>
              <a:off x="2856" y="3189"/>
              <a:ext cx="38" cy="10"/>
            </a:xfrm>
            <a:prstGeom prst="rect">
              <a:avLst/>
            </a:prstGeom>
            <a:solidFill>
              <a:srgbClr val="3E53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1" name="Rectangle 117"/>
            <p:cNvSpPr>
              <a:spLocks noChangeArrowheads="1"/>
            </p:cNvSpPr>
            <p:nvPr/>
          </p:nvSpPr>
          <p:spPr bwMode="auto">
            <a:xfrm>
              <a:off x="2856" y="3199"/>
              <a:ext cx="38" cy="9"/>
            </a:xfrm>
            <a:prstGeom prst="rect">
              <a:avLst/>
            </a:prstGeom>
            <a:solidFill>
              <a:srgbClr val="364A6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2" name="Rectangle 118"/>
            <p:cNvSpPr>
              <a:spLocks noChangeArrowheads="1"/>
            </p:cNvSpPr>
            <p:nvPr/>
          </p:nvSpPr>
          <p:spPr bwMode="auto">
            <a:xfrm>
              <a:off x="2856" y="3208"/>
              <a:ext cx="38" cy="10"/>
            </a:xfrm>
            <a:prstGeom prst="rect">
              <a:avLst/>
            </a:prstGeom>
            <a:solidFill>
              <a:srgbClr val="2D3F5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3" name="Rectangle 119"/>
            <p:cNvSpPr>
              <a:spLocks noChangeArrowheads="1"/>
            </p:cNvSpPr>
            <p:nvPr/>
          </p:nvSpPr>
          <p:spPr bwMode="auto">
            <a:xfrm>
              <a:off x="2856" y="3218"/>
              <a:ext cx="38" cy="9"/>
            </a:xfrm>
            <a:prstGeom prst="rect">
              <a:avLst/>
            </a:prstGeom>
            <a:solidFill>
              <a:srgbClr val="24354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4" name="Rectangle 120"/>
            <p:cNvSpPr>
              <a:spLocks noChangeArrowheads="1"/>
            </p:cNvSpPr>
            <p:nvPr/>
          </p:nvSpPr>
          <p:spPr bwMode="auto">
            <a:xfrm>
              <a:off x="2856" y="3227"/>
              <a:ext cx="38" cy="9"/>
            </a:xfrm>
            <a:prstGeom prst="rect">
              <a:avLst/>
            </a:prstGeom>
            <a:solidFill>
              <a:srgbClr val="1A2A4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5" name="Rectangle 121"/>
            <p:cNvSpPr>
              <a:spLocks noChangeArrowheads="1"/>
            </p:cNvSpPr>
            <p:nvPr/>
          </p:nvSpPr>
          <p:spPr bwMode="auto">
            <a:xfrm>
              <a:off x="2856" y="3236"/>
              <a:ext cx="38" cy="10"/>
            </a:xfrm>
            <a:prstGeom prst="rect">
              <a:avLst/>
            </a:prstGeom>
            <a:solidFill>
              <a:srgbClr val="11223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26" name="Rectangle 122"/>
            <p:cNvSpPr>
              <a:spLocks noChangeArrowheads="1"/>
            </p:cNvSpPr>
            <p:nvPr/>
          </p:nvSpPr>
          <p:spPr bwMode="auto">
            <a:xfrm>
              <a:off x="2856" y="3246"/>
              <a:ext cx="38" cy="9"/>
            </a:xfrm>
            <a:prstGeom prst="rect">
              <a:avLst/>
            </a:prstGeom>
            <a:solidFill>
              <a:srgbClr val="001A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28" name="Freeform 124"/>
          <p:cNvSpPr>
            <a:spLocks/>
          </p:cNvSpPr>
          <p:nvPr/>
        </p:nvSpPr>
        <p:spPr bwMode="auto">
          <a:xfrm>
            <a:off x="4533900" y="5003800"/>
            <a:ext cx="44450" cy="149225"/>
          </a:xfrm>
          <a:custGeom>
            <a:avLst/>
            <a:gdLst/>
            <a:ahLst/>
            <a:cxnLst>
              <a:cxn ang="0">
                <a:pos x="28" y="75"/>
              </a:cxn>
              <a:cxn ang="0">
                <a:pos x="0" y="94"/>
              </a:cxn>
              <a:cxn ang="0">
                <a:pos x="0" y="28"/>
              </a:cxn>
              <a:cxn ang="0">
                <a:pos x="28" y="0"/>
              </a:cxn>
              <a:cxn ang="0">
                <a:pos x="28" y="75"/>
              </a:cxn>
            </a:cxnLst>
            <a:rect l="0" t="0" r="r" b="b"/>
            <a:pathLst>
              <a:path w="28" h="94">
                <a:moveTo>
                  <a:pt x="28" y="75"/>
                </a:moveTo>
                <a:lnTo>
                  <a:pt x="0" y="94"/>
                </a:lnTo>
                <a:lnTo>
                  <a:pt x="0" y="28"/>
                </a:lnTo>
                <a:lnTo>
                  <a:pt x="28" y="0"/>
                </a:lnTo>
                <a:lnTo>
                  <a:pt x="28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829" name="Rectangle 125"/>
          <p:cNvSpPr>
            <a:spLocks noChangeArrowheads="1"/>
          </p:cNvSpPr>
          <p:nvPr/>
        </p:nvSpPr>
        <p:spPr bwMode="auto">
          <a:xfrm>
            <a:off x="5113338" y="4929188"/>
            <a:ext cx="3810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BIBIS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833" name="Group 129"/>
          <p:cNvGrpSpPr>
            <a:grpSpLocks/>
          </p:cNvGrpSpPr>
          <p:nvPr/>
        </p:nvGrpSpPr>
        <p:grpSpPr bwMode="auto">
          <a:xfrm>
            <a:off x="1616075" y="4719638"/>
            <a:ext cx="1863725" cy="44450"/>
            <a:chOff x="1018" y="2973"/>
            <a:chExt cx="1174" cy="28"/>
          </a:xfrm>
        </p:grpSpPr>
        <p:sp>
          <p:nvSpPr>
            <p:cNvPr id="200830" name="Rectangle 126"/>
            <p:cNvSpPr>
              <a:spLocks noChangeArrowheads="1"/>
            </p:cNvSpPr>
            <p:nvPr/>
          </p:nvSpPr>
          <p:spPr bwMode="auto">
            <a:xfrm>
              <a:off x="1018" y="2973"/>
              <a:ext cx="1174" cy="9"/>
            </a:xfrm>
            <a:prstGeom prst="rect">
              <a:avLst/>
            </a:prstGeom>
            <a:solidFill>
              <a:srgbClr val="004E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1" name="Rectangle 127"/>
            <p:cNvSpPr>
              <a:spLocks noChangeArrowheads="1"/>
            </p:cNvSpPr>
            <p:nvPr/>
          </p:nvSpPr>
          <p:spPr bwMode="auto">
            <a:xfrm>
              <a:off x="1018" y="2982"/>
              <a:ext cx="1174" cy="10"/>
            </a:xfrm>
            <a:prstGeom prst="rect">
              <a:avLst/>
            </a:prstGeom>
            <a:solidFill>
              <a:srgbClr val="0057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2" name="Rectangle 128"/>
            <p:cNvSpPr>
              <a:spLocks noChangeArrowheads="1"/>
            </p:cNvSpPr>
            <p:nvPr/>
          </p:nvSpPr>
          <p:spPr bwMode="auto">
            <a:xfrm>
              <a:off x="1018" y="2992"/>
              <a:ext cx="1174" cy="9"/>
            </a:xfrm>
            <a:prstGeom prst="rect">
              <a:avLst/>
            </a:prstGeom>
            <a:solidFill>
              <a:srgbClr val="0060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34" name="Freeform 130"/>
          <p:cNvSpPr>
            <a:spLocks/>
          </p:cNvSpPr>
          <p:nvPr/>
        </p:nvSpPr>
        <p:spPr bwMode="auto">
          <a:xfrm>
            <a:off x="1616075" y="4719638"/>
            <a:ext cx="1847850" cy="301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145" y="19"/>
              </a:cxn>
              <a:cxn ang="0">
                <a:pos x="1164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1164" h="19">
                <a:moveTo>
                  <a:pt x="0" y="19"/>
                </a:moveTo>
                <a:lnTo>
                  <a:pt x="1145" y="19"/>
                </a:lnTo>
                <a:lnTo>
                  <a:pt x="1164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43" name="Group 139"/>
          <p:cNvGrpSpPr>
            <a:grpSpLocks/>
          </p:cNvGrpSpPr>
          <p:nvPr/>
        </p:nvGrpSpPr>
        <p:grpSpPr bwMode="auto">
          <a:xfrm>
            <a:off x="1616075" y="4749800"/>
            <a:ext cx="1817688" cy="119063"/>
            <a:chOff x="1018" y="2992"/>
            <a:chExt cx="1145" cy="75"/>
          </a:xfrm>
        </p:grpSpPr>
        <p:sp>
          <p:nvSpPr>
            <p:cNvPr id="200835" name="Rectangle 131"/>
            <p:cNvSpPr>
              <a:spLocks noChangeArrowheads="1"/>
            </p:cNvSpPr>
            <p:nvPr/>
          </p:nvSpPr>
          <p:spPr bwMode="auto">
            <a:xfrm>
              <a:off x="1018" y="2992"/>
              <a:ext cx="1145" cy="9"/>
            </a:xfrm>
            <a:prstGeom prst="rect">
              <a:avLst/>
            </a:prstGeom>
            <a:solidFill>
              <a:srgbClr val="0066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6" name="Rectangle 132"/>
            <p:cNvSpPr>
              <a:spLocks noChangeArrowheads="1"/>
            </p:cNvSpPr>
            <p:nvPr/>
          </p:nvSpPr>
          <p:spPr bwMode="auto">
            <a:xfrm>
              <a:off x="1018" y="3001"/>
              <a:ext cx="1145" cy="10"/>
            </a:xfrm>
            <a:prstGeom prst="rect">
              <a:avLst/>
            </a:prstGeom>
            <a:solidFill>
              <a:srgbClr val="0068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7" name="Rectangle 133"/>
            <p:cNvSpPr>
              <a:spLocks noChangeArrowheads="1"/>
            </p:cNvSpPr>
            <p:nvPr/>
          </p:nvSpPr>
          <p:spPr bwMode="auto">
            <a:xfrm>
              <a:off x="1018" y="3011"/>
              <a:ext cx="1145" cy="9"/>
            </a:xfrm>
            <a:prstGeom prst="rect">
              <a:avLst/>
            </a:prstGeom>
            <a:solidFill>
              <a:srgbClr val="006C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8" name="Rectangle 134"/>
            <p:cNvSpPr>
              <a:spLocks noChangeArrowheads="1"/>
            </p:cNvSpPr>
            <p:nvPr/>
          </p:nvSpPr>
          <p:spPr bwMode="auto">
            <a:xfrm>
              <a:off x="1018" y="3020"/>
              <a:ext cx="1145" cy="9"/>
            </a:xfrm>
            <a:prstGeom prst="rect">
              <a:avLst/>
            </a:prstGeom>
            <a:solidFill>
              <a:srgbClr val="007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39" name="Rectangle 135"/>
            <p:cNvSpPr>
              <a:spLocks noChangeArrowheads="1"/>
            </p:cNvSpPr>
            <p:nvPr/>
          </p:nvSpPr>
          <p:spPr bwMode="auto">
            <a:xfrm>
              <a:off x="1018" y="3029"/>
              <a:ext cx="1145" cy="10"/>
            </a:xfrm>
            <a:prstGeom prst="rect">
              <a:avLst/>
            </a:prstGeom>
            <a:solidFill>
              <a:srgbClr val="0076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0" name="Rectangle 136"/>
            <p:cNvSpPr>
              <a:spLocks noChangeArrowheads="1"/>
            </p:cNvSpPr>
            <p:nvPr/>
          </p:nvSpPr>
          <p:spPr bwMode="auto">
            <a:xfrm>
              <a:off x="1018" y="3039"/>
              <a:ext cx="1145" cy="9"/>
            </a:xfrm>
            <a:prstGeom prst="rect">
              <a:avLst/>
            </a:prstGeom>
            <a:solidFill>
              <a:srgbClr val="007A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1" name="Rectangle 137"/>
            <p:cNvSpPr>
              <a:spLocks noChangeArrowheads="1"/>
            </p:cNvSpPr>
            <p:nvPr/>
          </p:nvSpPr>
          <p:spPr bwMode="auto">
            <a:xfrm>
              <a:off x="1018" y="3048"/>
              <a:ext cx="1145" cy="10"/>
            </a:xfrm>
            <a:prstGeom prst="rect">
              <a:avLst/>
            </a:prstGeom>
            <a:solidFill>
              <a:srgbClr val="007E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2" name="Rectangle 138"/>
            <p:cNvSpPr>
              <a:spLocks noChangeArrowheads="1"/>
            </p:cNvSpPr>
            <p:nvPr/>
          </p:nvSpPr>
          <p:spPr bwMode="auto">
            <a:xfrm>
              <a:off x="1018" y="3058"/>
              <a:ext cx="1145" cy="9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44" name="Rectangle 140"/>
          <p:cNvSpPr>
            <a:spLocks noChangeArrowheads="1"/>
          </p:cNvSpPr>
          <p:nvPr/>
        </p:nvSpPr>
        <p:spPr bwMode="auto">
          <a:xfrm>
            <a:off x="1616075" y="4749800"/>
            <a:ext cx="1817688" cy="119063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56" name="Group 152"/>
          <p:cNvGrpSpPr>
            <a:grpSpLocks/>
          </p:cNvGrpSpPr>
          <p:nvPr/>
        </p:nvGrpSpPr>
        <p:grpSpPr bwMode="auto">
          <a:xfrm>
            <a:off x="3433763" y="4719638"/>
            <a:ext cx="46037" cy="163512"/>
            <a:chOff x="2163" y="2973"/>
            <a:chExt cx="29" cy="103"/>
          </a:xfrm>
        </p:grpSpPr>
        <p:sp>
          <p:nvSpPr>
            <p:cNvPr id="200845" name="Rectangle 141"/>
            <p:cNvSpPr>
              <a:spLocks noChangeArrowheads="1"/>
            </p:cNvSpPr>
            <p:nvPr/>
          </p:nvSpPr>
          <p:spPr bwMode="auto">
            <a:xfrm>
              <a:off x="2163" y="2973"/>
              <a:ext cx="29" cy="9"/>
            </a:xfrm>
            <a:prstGeom prst="rect">
              <a:avLst/>
            </a:prstGeom>
            <a:solidFill>
              <a:srgbClr val="0033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6" name="Rectangle 142"/>
            <p:cNvSpPr>
              <a:spLocks noChangeArrowheads="1"/>
            </p:cNvSpPr>
            <p:nvPr/>
          </p:nvSpPr>
          <p:spPr bwMode="auto">
            <a:xfrm>
              <a:off x="2163" y="2982"/>
              <a:ext cx="29" cy="10"/>
            </a:xfrm>
            <a:prstGeom prst="rect">
              <a:avLst/>
            </a:prstGeom>
            <a:solidFill>
              <a:srgbClr val="00336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7" name="Rectangle 143"/>
            <p:cNvSpPr>
              <a:spLocks noChangeArrowheads="1"/>
            </p:cNvSpPr>
            <p:nvPr/>
          </p:nvSpPr>
          <p:spPr bwMode="auto">
            <a:xfrm>
              <a:off x="2163" y="2992"/>
              <a:ext cx="29" cy="9"/>
            </a:xfrm>
            <a:prstGeom prst="rect">
              <a:avLst/>
            </a:prstGeom>
            <a:solidFill>
              <a:srgbClr val="00346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8" name="Rectangle 144"/>
            <p:cNvSpPr>
              <a:spLocks noChangeArrowheads="1"/>
            </p:cNvSpPr>
            <p:nvPr/>
          </p:nvSpPr>
          <p:spPr bwMode="auto">
            <a:xfrm>
              <a:off x="2163" y="3001"/>
              <a:ext cx="29" cy="10"/>
            </a:xfrm>
            <a:prstGeom prst="rect">
              <a:avLst/>
            </a:prstGeom>
            <a:solidFill>
              <a:srgbClr val="00365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49" name="Rectangle 145"/>
            <p:cNvSpPr>
              <a:spLocks noChangeArrowheads="1"/>
            </p:cNvSpPr>
            <p:nvPr/>
          </p:nvSpPr>
          <p:spPr bwMode="auto">
            <a:xfrm>
              <a:off x="2163" y="3011"/>
              <a:ext cx="29" cy="9"/>
            </a:xfrm>
            <a:prstGeom prst="rect">
              <a:avLst/>
            </a:prstGeom>
            <a:solidFill>
              <a:srgbClr val="00375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0" name="Rectangle 146"/>
            <p:cNvSpPr>
              <a:spLocks noChangeArrowheads="1"/>
            </p:cNvSpPr>
            <p:nvPr/>
          </p:nvSpPr>
          <p:spPr bwMode="auto">
            <a:xfrm>
              <a:off x="2163" y="3020"/>
              <a:ext cx="29" cy="9"/>
            </a:xfrm>
            <a:prstGeom prst="rect">
              <a:avLst/>
            </a:prstGeom>
            <a:solidFill>
              <a:srgbClr val="00395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1" name="Rectangle 147"/>
            <p:cNvSpPr>
              <a:spLocks noChangeArrowheads="1"/>
            </p:cNvSpPr>
            <p:nvPr/>
          </p:nvSpPr>
          <p:spPr bwMode="auto">
            <a:xfrm>
              <a:off x="2163" y="3029"/>
              <a:ext cx="29" cy="10"/>
            </a:xfrm>
            <a:prstGeom prst="rect">
              <a:avLst/>
            </a:prstGeom>
            <a:solidFill>
              <a:srgbClr val="003B4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2" name="Rectangle 148"/>
            <p:cNvSpPr>
              <a:spLocks noChangeArrowheads="1"/>
            </p:cNvSpPr>
            <p:nvPr/>
          </p:nvSpPr>
          <p:spPr bwMode="auto">
            <a:xfrm>
              <a:off x="2163" y="3039"/>
              <a:ext cx="29" cy="9"/>
            </a:xfrm>
            <a:prstGeom prst="rect">
              <a:avLst/>
            </a:prstGeom>
            <a:solidFill>
              <a:srgbClr val="003D4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3" name="Rectangle 149"/>
            <p:cNvSpPr>
              <a:spLocks noChangeArrowheads="1"/>
            </p:cNvSpPr>
            <p:nvPr/>
          </p:nvSpPr>
          <p:spPr bwMode="auto">
            <a:xfrm>
              <a:off x="2163" y="3048"/>
              <a:ext cx="29" cy="10"/>
            </a:xfrm>
            <a:prstGeom prst="rect">
              <a:avLst/>
            </a:prstGeom>
            <a:solidFill>
              <a:srgbClr val="003E4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4" name="Rectangle 150"/>
            <p:cNvSpPr>
              <a:spLocks noChangeArrowheads="1"/>
            </p:cNvSpPr>
            <p:nvPr/>
          </p:nvSpPr>
          <p:spPr bwMode="auto">
            <a:xfrm>
              <a:off x="2163" y="3058"/>
              <a:ext cx="29" cy="9"/>
            </a:xfrm>
            <a:prstGeom prst="rect">
              <a:avLst/>
            </a:prstGeom>
            <a:solidFill>
              <a:srgbClr val="003F4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55" name="Rectangle 151"/>
            <p:cNvSpPr>
              <a:spLocks noChangeArrowheads="1"/>
            </p:cNvSpPr>
            <p:nvPr/>
          </p:nvSpPr>
          <p:spPr bwMode="auto">
            <a:xfrm>
              <a:off x="2163" y="3067"/>
              <a:ext cx="29" cy="9"/>
            </a:xfrm>
            <a:prstGeom prst="rect">
              <a:avLst/>
            </a:prstGeom>
            <a:solidFill>
              <a:srgbClr val="00404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57" name="Freeform 153"/>
          <p:cNvSpPr>
            <a:spLocks/>
          </p:cNvSpPr>
          <p:nvPr/>
        </p:nvSpPr>
        <p:spPr bwMode="auto">
          <a:xfrm>
            <a:off x="3433763" y="4719638"/>
            <a:ext cx="30162" cy="149225"/>
          </a:xfrm>
          <a:custGeom>
            <a:avLst/>
            <a:gdLst/>
            <a:ahLst/>
            <a:cxnLst>
              <a:cxn ang="0">
                <a:pos x="19" y="75"/>
              </a:cxn>
              <a:cxn ang="0">
                <a:pos x="0" y="94"/>
              </a:cxn>
              <a:cxn ang="0">
                <a:pos x="0" y="19"/>
              </a:cxn>
              <a:cxn ang="0">
                <a:pos x="19" y="0"/>
              </a:cxn>
              <a:cxn ang="0">
                <a:pos x="19" y="75"/>
              </a:cxn>
            </a:cxnLst>
            <a:rect l="0" t="0" r="r" b="b"/>
            <a:pathLst>
              <a:path w="19" h="94">
                <a:moveTo>
                  <a:pt x="19" y="75"/>
                </a:moveTo>
                <a:lnTo>
                  <a:pt x="0" y="94"/>
                </a:lnTo>
                <a:lnTo>
                  <a:pt x="0" y="19"/>
                </a:lnTo>
                <a:lnTo>
                  <a:pt x="19" y="0"/>
                </a:lnTo>
                <a:lnTo>
                  <a:pt x="19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858" name="Rectangle 154"/>
          <p:cNvSpPr>
            <a:spLocks noChangeArrowheads="1"/>
          </p:cNvSpPr>
          <p:nvPr/>
        </p:nvSpPr>
        <p:spPr bwMode="auto">
          <a:xfrm>
            <a:off x="3581400" y="4648200"/>
            <a:ext cx="15001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AROMAS Y RECUERDOS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862" name="Group 158"/>
          <p:cNvGrpSpPr>
            <a:grpSpLocks/>
          </p:cNvGrpSpPr>
          <p:nvPr/>
        </p:nvGrpSpPr>
        <p:grpSpPr bwMode="auto">
          <a:xfrm>
            <a:off x="1616075" y="4421188"/>
            <a:ext cx="763588" cy="44450"/>
            <a:chOff x="1018" y="2785"/>
            <a:chExt cx="481" cy="28"/>
          </a:xfrm>
        </p:grpSpPr>
        <p:sp>
          <p:nvSpPr>
            <p:cNvPr id="200859" name="Rectangle 155"/>
            <p:cNvSpPr>
              <a:spLocks noChangeArrowheads="1"/>
            </p:cNvSpPr>
            <p:nvPr/>
          </p:nvSpPr>
          <p:spPr bwMode="auto">
            <a:xfrm>
              <a:off x="1018" y="2785"/>
              <a:ext cx="481" cy="9"/>
            </a:xfrm>
            <a:prstGeom prst="rect">
              <a:avLst/>
            </a:prstGeom>
            <a:solidFill>
              <a:srgbClr val="5D73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0" name="Rectangle 156"/>
            <p:cNvSpPr>
              <a:spLocks noChangeArrowheads="1"/>
            </p:cNvSpPr>
            <p:nvPr/>
          </p:nvSpPr>
          <p:spPr bwMode="auto">
            <a:xfrm>
              <a:off x="1018" y="2794"/>
              <a:ext cx="481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1" name="Rectangle 157"/>
            <p:cNvSpPr>
              <a:spLocks noChangeArrowheads="1"/>
            </p:cNvSpPr>
            <p:nvPr/>
          </p:nvSpPr>
          <p:spPr bwMode="auto">
            <a:xfrm>
              <a:off x="1018" y="2803"/>
              <a:ext cx="481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63" name="Freeform 159"/>
          <p:cNvSpPr>
            <a:spLocks/>
          </p:cNvSpPr>
          <p:nvPr/>
        </p:nvSpPr>
        <p:spPr bwMode="auto">
          <a:xfrm>
            <a:off x="1616075" y="4421188"/>
            <a:ext cx="749300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443" y="18"/>
              </a:cxn>
              <a:cxn ang="0">
                <a:pos x="472" y="0"/>
              </a:cxn>
              <a:cxn ang="0">
                <a:pos x="29" y="0"/>
              </a:cxn>
              <a:cxn ang="0">
                <a:pos x="0" y="18"/>
              </a:cxn>
            </a:cxnLst>
            <a:rect l="0" t="0" r="r" b="b"/>
            <a:pathLst>
              <a:path w="472" h="18">
                <a:moveTo>
                  <a:pt x="0" y="18"/>
                </a:moveTo>
                <a:lnTo>
                  <a:pt x="443" y="18"/>
                </a:lnTo>
                <a:lnTo>
                  <a:pt x="472" y="0"/>
                </a:lnTo>
                <a:lnTo>
                  <a:pt x="29" y="0"/>
                </a:lnTo>
                <a:lnTo>
                  <a:pt x="0" y="1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72" name="Group 168"/>
          <p:cNvGrpSpPr>
            <a:grpSpLocks/>
          </p:cNvGrpSpPr>
          <p:nvPr/>
        </p:nvGrpSpPr>
        <p:grpSpPr bwMode="auto">
          <a:xfrm>
            <a:off x="1616075" y="4449763"/>
            <a:ext cx="703263" cy="120650"/>
            <a:chOff x="1018" y="2803"/>
            <a:chExt cx="443" cy="76"/>
          </a:xfrm>
        </p:grpSpPr>
        <p:sp>
          <p:nvSpPr>
            <p:cNvPr id="200864" name="Rectangle 160"/>
            <p:cNvSpPr>
              <a:spLocks noChangeArrowheads="1"/>
            </p:cNvSpPr>
            <p:nvPr/>
          </p:nvSpPr>
          <p:spPr bwMode="auto">
            <a:xfrm>
              <a:off x="1018" y="2803"/>
              <a:ext cx="443" cy="10"/>
            </a:xfrm>
            <a:prstGeom prst="rect">
              <a:avLst/>
            </a:prstGeom>
            <a:solidFill>
              <a:srgbClr val="3671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5" name="Rectangle 161"/>
            <p:cNvSpPr>
              <a:spLocks noChangeArrowheads="1"/>
            </p:cNvSpPr>
            <p:nvPr/>
          </p:nvSpPr>
          <p:spPr bwMode="auto">
            <a:xfrm>
              <a:off x="1018" y="2813"/>
              <a:ext cx="443" cy="9"/>
            </a:xfrm>
            <a:prstGeom prst="rect">
              <a:avLst/>
            </a:prstGeom>
            <a:solidFill>
              <a:srgbClr val="8CA3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6" name="Rectangle 162"/>
            <p:cNvSpPr>
              <a:spLocks noChangeArrowheads="1"/>
            </p:cNvSpPr>
            <p:nvPr/>
          </p:nvSpPr>
          <p:spPr bwMode="auto">
            <a:xfrm>
              <a:off x="1018" y="2822"/>
              <a:ext cx="443" cy="10"/>
            </a:xfrm>
            <a:prstGeom prst="rect">
              <a:avLst/>
            </a:prstGeom>
            <a:solidFill>
              <a:srgbClr val="D5DD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7" name="Rectangle 163"/>
            <p:cNvSpPr>
              <a:spLocks noChangeArrowheads="1"/>
            </p:cNvSpPr>
            <p:nvPr/>
          </p:nvSpPr>
          <p:spPr bwMode="auto">
            <a:xfrm>
              <a:off x="1018" y="2832"/>
              <a:ext cx="443" cy="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8" name="Rectangle 164"/>
            <p:cNvSpPr>
              <a:spLocks noChangeArrowheads="1"/>
            </p:cNvSpPr>
            <p:nvPr/>
          </p:nvSpPr>
          <p:spPr bwMode="auto">
            <a:xfrm>
              <a:off x="1018" y="2841"/>
              <a:ext cx="443" cy="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69" name="Rectangle 165"/>
            <p:cNvSpPr>
              <a:spLocks noChangeArrowheads="1"/>
            </p:cNvSpPr>
            <p:nvPr/>
          </p:nvSpPr>
          <p:spPr bwMode="auto">
            <a:xfrm>
              <a:off x="1018" y="2850"/>
              <a:ext cx="443" cy="10"/>
            </a:xfrm>
            <a:prstGeom prst="rect">
              <a:avLst/>
            </a:prstGeom>
            <a:solidFill>
              <a:srgbClr val="D5DC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0" name="Rectangle 166"/>
            <p:cNvSpPr>
              <a:spLocks noChangeArrowheads="1"/>
            </p:cNvSpPr>
            <p:nvPr/>
          </p:nvSpPr>
          <p:spPr bwMode="auto">
            <a:xfrm>
              <a:off x="1018" y="2860"/>
              <a:ext cx="443" cy="9"/>
            </a:xfrm>
            <a:prstGeom prst="rect">
              <a:avLst/>
            </a:prstGeom>
            <a:solidFill>
              <a:srgbClr val="8AA2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1" name="Rectangle 167"/>
            <p:cNvSpPr>
              <a:spLocks noChangeArrowheads="1"/>
            </p:cNvSpPr>
            <p:nvPr/>
          </p:nvSpPr>
          <p:spPr bwMode="auto">
            <a:xfrm>
              <a:off x="1018" y="2869"/>
              <a:ext cx="443" cy="10"/>
            </a:xfrm>
            <a:prstGeom prst="rect">
              <a:avLst/>
            </a:prstGeom>
            <a:solidFill>
              <a:srgbClr val="0066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73" name="Rectangle 169"/>
          <p:cNvSpPr>
            <a:spLocks noChangeArrowheads="1"/>
          </p:cNvSpPr>
          <p:nvPr/>
        </p:nvSpPr>
        <p:spPr bwMode="auto">
          <a:xfrm>
            <a:off x="1616075" y="4449763"/>
            <a:ext cx="703263" cy="12065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885" name="Group 181"/>
          <p:cNvGrpSpPr>
            <a:grpSpLocks/>
          </p:cNvGrpSpPr>
          <p:nvPr/>
        </p:nvGrpSpPr>
        <p:grpSpPr bwMode="auto">
          <a:xfrm>
            <a:off x="2319338" y="4421188"/>
            <a:ext cx="60325" cy="163512"/>
            <a:chOff x="1461" y="2785"/>
            <a:chExt cx="38" cy="103"/>
          </a:xfrm>
        </p:grpSpPr>
        <p:sp>
          <p:nvSpPr>
            <p:cNvPr id="200874" name="Rectangle 170"/>
            <p:cNvSpPr>
              <a:spLocks noChangeArrowheads="1"/>
            </p:cNvSpPr>
            <p:nvPr/>
          </p:nvSpPr>
          <p:spPr bwMode="auto">
            <a:xfrm>
              <a:off x="1461" y="2785"/>
              <a:ext cx="38" cy="9"/>
            </a:xfrm>
            <a:prstGeom prst="rect">
              <a:avLst/>
            </a:prstGeom>
            <a:solidFill>
              <a:srgbClr val="153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5" name="Rectangle 171"/>
            <p:cNvSpPr>
              <a:spLocks noChangeArrowheads="1"/>
            </p:cNvSpPr>
            <p:nvPr/>
          </p:nvSpPr>
          <p:spPr bwMode="auto">
            <a:xfrm>
              <a:off x="1461" y="2794"/>
              <a:ext cx="38" cy="9"/>
            </a:xfrm>
            <a:prstGeom prst="rect">
              <a:avLst/>
            </a:prstGeom>
            <a:solidFill>
              <a:srgbClr val="3345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6" name="Rectangle 172"/>
            <p:cNvSpPr>
              <a:spLocks noChangeArrowheads="1"/>
            </p:cNvSpPr>
            <p:nvPr/>
          </p:nvSpPr>
          <p:spPr bwMode="auto">
            <a:xfrm>
              <a:off x="1461" y="2803"/>
              <a:ext cx="38" cy="10"/>
            </a:xfrm>
            <a:prstGeom prst="rect">
              <a:avLst/>
            </a:prstGeom>
            <a:solidFill>
              <a:srgbClr val="535B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7" name="Rectangle 173"/>
            <p:cNvSpPr>
              <a:spLocks noChangeArrowheads="1"/>
            </p:cNvSpPr>
            <p:nvPr/>
          </p:nvSpPr>
          <p:spPr bwMode="auto">
            <a:xfrm>
              <a:off x="1461" y="2813"/>
              <a:ext cx="38" cy="9"/>
            </a:xfrm>
            <a:prstGeom prst="rect">
              <a:avLst/>
            </a:prstGeom>
            <a:solidFill>
              <a:srgbClr val="6C6F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8" name="Rectangle 174"/>
            <p:cNvSpPr>
              <a:spLocks noChangeArrowheads="1"/>
            </p:cNvSpPr>
            <p:nvPr/>
          </p:nvSpPr>
          <p:spPr bwMode="auto">
            <a:xfrm>
              <a:off x="1461" y="2822"/>
              <a:ext cx="38" cy="10"/>
            </a:xfrm>
            <a:prstGeom prst="rect">
              <a:avLst/>
            </a:prstGeom>
            <a:solidFill>
              <a:srgbClr val="7A7B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79" name="Rectangle 175"/>
            <p:cNvSpPr>
              <a:spLocks noChangeArrowheads="1"/>
            </p:cNvSpPr>
            <p:nvPr/>
          </p:nvSpPr>
          <p:spPr bwMode="auto">
            <a:xfrm>
              <a:off x="1461" y="2832"/>
              <a:ext cx="38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0" name="Rectangle 176"/>
            <p:cNvSpPr>
              <a:spLocks noChangeArrowheads="1"/>
            </p:cNvSpPr>
            <p:nvPr/>
          </p:nvSpPr>
          <p:spPr bwMode="auto">
            <a:xfrm>
              <a:off x="1461" y="2841"/>
              <a:ext cx="38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1" name="Rectangle 177"/>
            <p:cNvSpPr>
              <a:spLocks noChangeArrowheads="1"/>
            </p:cNvSpPr>
            <p:nvPr/>
          </p:nvSpPr>
          <p:spPr bwMode="auto">
            <a:xfrm>
              <a:off x="1461" y="2850"/>
              <a:ext cx="38" cy="10"/>
            </a:xfrm>
            <a:prstGeom prst="rect">
              <a:avLst/>
            </a:prstGeom>
            <a:solidFill>
              <a:srgbClr val="6C6F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2" name="Rectangle 178"/>
            <p:cNvSpPr>
              <a:spLocks noChangeArrowheads="1"/>
            </p:cNvSpPr>
            <p:nvPr/>
          </p:nvSpPr>
          <p:spPr bwMode="auto">
            <a:xfrm>
              <a:off x="1461" y="2860"/>
              <a:ext cx="38" cy="9"/>
            </a:xfrm>
            <a:prstGeom prst="rect">
              <a:avLst/>
            </a:prstGeom>
            <a:solidFill>
              <a:srgbClr val="535B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3" name="Rectangle 179"/>
            <p:cNvSpPr>
              <a:spLocks noChangeArrowheads="1"/>
            </p:cNvSpPr>
            <p:nvPr/>
          </p:nvSpPr>
          <p:spPr bwMode="auto">
            <a:xfrm>
              <a:off x="1461" y="2869"/>
              <a:ext cx="38" cy="10"/>
            </a:xfrm>
            <a:prstGeom prst="rect">
              <a:avLst/>
            </a:prstGeom>
            <a:solidFill>
              <a:srgbClr val="3345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4" name="Rectangle 180"/>
            <p:cNvSpPr>
              <a:spLocks noChangeArrowheads="1"/>
            </p:cNvSpPr>
            <p:nvPr/>
          </p:nvSpPr>
          <p:spPr bwMode="auto">
            <a:xfrm>
              <a:off x="1461" y="2879"/>
              <a:ext cx="38" cy="9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86" name="Freeform 182"/>
          <p:cNvSpPr>
            <a:spLocks/>
          </p:cNvSpPr>
          <p:nvPr/>
        </p:nvSpPr>
        <p:spPr bwMode="auto">
          <a:xfrm>
            <a:off x="2319338" y="4421188"/>
            <a:ext cx="46037" cy="149225"/>
          </a:xfrm>
          <a:custGeom>
            <a:avLst/>
            <a:gdLst/>
            <a:ahLst/>
            <a:cxnLst>
              <a:cxn ang="0">
                <a:pos x="29" y="75"/>
              </a:cxn>
              <a:cxn ang="0">
                <a:pos x="0" y="94"/>
              </a:cxn>
              <a:cxn ang="0">
                <a:pos x="0" y="18"/>
              </a:cxn>
              <a:cxn ang="0">
                <a:pos x="29" y="0"/>
              </a:cxn>
              <a:cxn ang="0">
                <a:pos x="29" y="75"/>
              </a:cxn>
            </a:cxnLst>
            <a:rect l="0" t="0" r="r" b="b"/>
            <a:pathLst>
              <a:path w="29" h="94">
                <a:moveTo>
                  <a:pt x="29" y="75"/>
                </a:moveTo>
                <a:lnTo>
                  <a:pt x="0" y="94"/>
                </a:lnTo>
                <a:lnTo>
                  <a:pt x="0" y="18"/>
                </a:lnTo>
                <a:lnTo>
                  <a:pt x="29" y="0"/>
                </a:lnTo>
                <a:lnTo>
                  <a:pt x="29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887" name="Rectangle 183"/>
          <p:cNvSpPr>
            <a:spLocks noChangeArrowheads="1"/>
          </p:cNvSpPr>
          <p:nvPr/>
        </p:nvSpPr>
        <p:spPr bwMode="auto">
          <a:xfrm>
            <a:off x="3124200" y="4419600"/>
            <a:ext cx="444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OTROS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891" name="Group 187"/>
          <p:cNvGrpSpPr>
            <a:grpSpLocks/>
          </p:cNvGrpSpPr>
          <p:nvPr/>
        </p:nvGrpSpPr>
        <p:grpSpPr bwMode="auto">
          <a:xfrm>
            <a:off x="1616075" y="4121150"/>
            <a:ext cx="565150" cy="46038"/>
            <a:chOff x="1018" y="2596"/>
            <a:chExt cx="356" cy="29"/>
          </a:xfrm>
        </p:grpSpPr>
        <p:sp>
          <p:nvSpPr>
            <p:cNvPr id="200888" name="Rectangle 184"/>
            <p:cNvSpPr>
              <a:spLocks noChangeArrowheads="1"/>
            </p:cNvSpPr>
            <p:nvPr/>
          </p:nvSpPr>
          <p:spPr bwMode="auto">
            <a:xfrm>
              <a:off x="1018" y="2596"/>
              <a:ext cx="356" cy="10"/>
            </a:xfrm>
            <a:prstGeom prst="rect">
              <a:avLst/>
            </a:prstGeom>
            <a:solidFill>
              <a:srgbClr val="0000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89" name="Rectangle 185"/>
            <p:cNvSpPr>
              <a:spLocks noChangeArrowheads="1"/>
            </p:cNvSpPr>
            <p:nvPr/>
          </p:nvSpPr>
          <p:spPr bwMode="auto">
            <a:xfrm>
              <a:off x="1018" y="2606"/>
              <a:ext cx="356" cy="9"/>
            </a:xfrm>
            <a:prstGeom prst="rect">
              <a:avLst/>
            </a:prstGeom>
            <a:solidFill>
              <a:srgbClr val="000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0" name="Rectangle 186"/>
            <p:cNvSpPr>
              <a:spLocks noChangeArrowheads="1"/>
            </p:cNvSpPr>
            <p:nvPr/>
          </p:nvSpPr>
          <p:spPr bwMode="auto">
            <a:xfrm>
              <a:off x="1018" y="2615"/>
              <a:ext cx="356" cy="10"/>
            </a:xfrm>
            <a:prstGeom prst="rect">
              <a:avLst/>
            </a:prstGeom>
            <a:solidFill>
              <a:srgbClr val="0000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892" name="Freeform 188"/>
          <p:cNvSpPr>
            <a:spLocks/>
          </p:cNvSpPr>
          <p:nvPr/>
        </p:nvSpPr>
        <p:spPr bwMode="auto">
          <a:xfrm>
            <a:off x="1616075" y="4121150"/>
            <a:ext cx="550863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318" y="19"/>
              </a:cxn>
              <a:cxn ang="0">
                <a:pos x="347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347" h="19">
                <a:moveTo>
                  <a:pt x="0" y="19"/>
                </a:moveTo>
                <a:lnTo>
                  <a:pt x="318" y="19"/>
                </a:lnTo>
                <a:lnTo>
                  <a:pt x="347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01" name="Group 197"/>
          <p:cNvGrpSpPr>
            <a:grpSpLocks/>
          </p:cNvGrpSpPr>
          <p:nvPr/>
        </p:nvGrpSpPr>
        <p:grpSpPr bwMode="auto">
          <a:xfrm>
            <a:off x="1616075" y="4151313"/>
            <a:ext cx="504825" cy="119062"/>
            <a:chOff x="1018" y="2615"/>
            <a:chExt cx="318" cy="75"/>
          </a:xfrm>
        </p:grpSpPr>
        <p:sp>
          <p:nvSpPr>
            <p:cNvPr id="200893" name="Rectangle 189"/>
            <p:cNvSpPr>
              <a:spLocks noChangeArrowheads="1"/>
            </p:cNvSpPr>
            <p:nvPr/>
          </p:nvSpPr>
          <p:spPr bwMode="auto">
            <a:xfrm>
              <a:off x="1018" y="2615"/>
              <a:ext cx="318" cy="10"/>
            </a:xfrm>
            <a:prstGeom prst="rect">
              <a:avLst/>
            </a:prstGeom>
            <a:solidFill>
              <a:srgbClr val="00003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4" name="Rectangle 190"/>
            <p:cNvSpPr>
              <a:spLocks noChangeArrowheads="1"/>
            </p:cNvSpPr>
            <p:nvPr/>
          </p:nvSpPr>
          <p:spPr bwMode="auto">
            <a:xfrm>
              <a:off x="1018" y="2625"/>
              <a:ext cx="318" cy="9"/>
            </a:xfrm>
            <a:prstGeom prst="rect">
              <a:avLst/>
            </a:prstGeom>
            <a:solidFill>
              <a:srgbClr val="0000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5" name="Rectangle 191"/>
            <p:cNvSpPr>
              <a:spLocks noChangeArrowheads="1"/>
            </p:cNvSpPr>
            <p:nvPr/>
          </p:nvSpPr>
          <p:spPr bwMode="auto">
            <a:xfrm>
              <a:off x="1018" y="2634"/>
              <a:ext cx="318" cy="9"/>
            </a:xfrm>
            <a:prstGeom prst="rect">
              <a:avLst/>
            </a:prstGeom>
            <a:solidFill>
              <a:srgbClr val="00004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6" name="Rectangle 192"/>
            <p:cNvSpPr>
              <a:spLocks noChangeArrowheads="1"/>
            </p:cNvSpPr>
            <p:nvPr/>
          </p:nvSpPr>
          <p:spPr bwMode="auto">
            <a:xfrm>
              <a:off x="1018" y="2643"/>
              <a:ext cx="318" cy="10"/>
            </a:xfrm>
            <a:prstGeom prst="rect">
              <a:avLst/>
            </a:prstGeom>
            <a:solidFill>
              <a:srgbClr val="00005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7" name="Rectangle 193"/>
            <p:cNvSpPr>
              <a:spLocks noChangeArrowheads="1"/>
            </p:cNvSpPr>
            <p:nvPr/>
          </p:nvSpPr>
          <p:spPr bwMode="auto">
            <a:xfrm>
              <a:off x="1018" y="2653"/>
              <a:ext cx="318" cy="9"/>
            </a:xfrm>
            <a:prstGeom prst="rect">
              <a:avLst/>
            </a:prstGeom>
            <a:solidFill>
              <a:srgbClr val="000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8" name="Rectangle 194"/>
            <p:cNvSpPr>
              <a:spLocks noChangeArrowheads="1"/>
            </p:cNvSpPr>
            <p:nvPr/>
          </p:nvSpPr>
          <p:spPr bwMode="auto">
            <a:xfrm>
              <a:off x="1018" y="2662"/>
              <a:ext cx="318" cy="10"/>
            </a:xfrm>
            <a:prstGeom prst="rect">
              <a:avLst/>
            </a:prstGeom>
            <a:solidFill>
              <a:srgbClr val="0000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899" name="Rectangle 195"/>
            <p:cNvSpPr>
              <a:spLocks noChangeArrowheads="1"/>
            </p:cNvSpPr>
            <p:nvPr/>
          </p:nvSpPr>
          <p:spPr bwMode="auto">
            <a:xfrm>
              <a:off x="1018" y="2672"/>
              <a:ext cx="318" cy="9"/>
            </a:xfrm>
            <a:prstGeom prst="rect">
              <a:avLst/>
            </a:prstGeom>
            <a:solidFill>
              <a:srgbClr val="0000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0" name="Rectangle 196"/>
            <p:cNvSpPr>
              <a:spLocks noChangeArrowheads="1"/>
            </p:cNvSpPr>
            <p:nvPr/>
          </p:nvSpPr>
          <p:spPr bwMode="auto">
            <a:xfrm>
              <a:off x="1018" y="2681"/>
              <a:ext cx="318" cy="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02" name="Rectangle 198"/>
          <p:cNvSpPr>
            <a:spLocks noChangeArrowheads="1"/>
          </p:cNvSpPr>
          <p:nvPr/>
        </p:nvSpPr>
        <p:spPr bwMode="auto">
          <a:xfrm>
            <a:off x="1616075" y="4151313"/>
            <a:ext cx="504825" cy="11906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14" name="Group 210"/>
          <p:cNvGrpSpPr>
            <a:grpSpLocks/>
          </p:cNvGrpSpPr>
          <p:nvPr/>
        </p:nvGrpSpPr>
        <p:grpSpPr bwMode="auto">
          <a:xfrm>
            <a:off x="2120900" y="4121150"/>
            <a:ext cx="60325" cy="165100"/>
            <a:chOff x="1336" y="2596"/>
            <a:chExt cx="38" cy="104"/>
          </a:xfrm>
        </p:grpSpPr>
        <p:sp>
          <p:nvSpPr>
            <p:cNvPr id="200903" name="Rectangle 199"/>
            <p:cNvSpPr>
              <a:spLocks noChangeArrowheads="1"/>
            </p:cNvSpPr>
            <p:nvPr/>
          </p:nvSpPr>
          <p:spPr bwMode="auto">
            <a:xfrm>
              <a:off x="1336" y="2596"/>
              <a:ext cx="38" cy="10"/>
            </a:xfrm>
            <a:prstGeom prst="rect">
              <a:avLst/>
            </a:prstGeom>
            <a:solidFill>
              <a:srgbClr val="00001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4" name="Rectangle 200"/>
            <p:cNvSpPr>
              <a:spLocks noChangeArrowheads="1"/>
            </p:cNvSpPr>
            <p:nvPr/>
          </p:nvSpPr>
          <p:spPr bwMode="auto">
            <a:xfrm>
              <a:off x="1336" y="2606"/>
              <a:ext cx="38" cy="9"/>
            </a:xfrm>
            <a:prstGeom prst="rect">
              <a:avLst/>
            </a:prstGeom>
            <a:solidFill>
              <a:srgbClr val="0000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5" name="Rectangle 201"/>
            <p:cNvSpPr>
              <a:spLocks noChangeArrowheads="1"/>
            </p:cNvSpPr>
            <p:nvPr/>
          </p:nvSpPr>
          <p:spPr bwMode="auto">
            <a:xfrm>
              <a:off x="1336" y="2615"/>
              <a:ext cx="38" cy="10"/>
            </a:xfrm>
            <a:prstGeom prst="rect">
              <a:avLst/>
            </a:prstGeom>
            <a:solidFill>
              <a:srgbClr val="0000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6" name="Rectangle 202"/>
            <p:cNvSpPr>
              <a:spLocks noChangeArrowheads="1"/>
            </p:cNvSpPr>
            <p:nvPr/>
          </p:nvSpPr>
          <p:spPr bwMode="auto">
            <a:xfrm>
              <a:off x="1336" y="2625"/>
              <a:ext cx="38" cy="9"/>
            </a:xfrm>
            <a:prstGeom prst="rect">
              <a:avLst/>
            </a:prstGeom>
            <a:solidFill>
              <a:srgbClr val="00002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7" name="Rectangle 203"/>
            <p:cNvSpPr>
              <a:spLocks noChangeArrowheads="1"/>
            </p:cNvSpPr>
            <p:nvPr/>
          </p:nvSpPr>
          <p:spPr bwMode="auto">
            <a:xfrm>
              <a:off x="1336" y="2634"/>
              <a:ext cx="38" cy="9"/>
            </a:xfrm>
            <a:prstGeom prst="rect">
              <a:avLst/>
            </a:prstGeom>
            <a:solidFill>
              <a:srgbClr val="00002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8" name="Rectangle 204"/>
            <p:cNvSpPr>
              <a:spLocks noChangeArrowheads="1"/>
            </p:cNvSpPr>
            <p:nvPr/>
          </p:nvSpPr>
          <p:spPr bwMode="auto">
            <a:xfrm>
              <a:off x="1336" y="2643"/>
              <a:ext cx="38" cy="10"/>
            </a:xfrm>
            <a:prstGeom prst="rect">
              <a:avLst/>
            </a:prstGeom>
            <a:solidFill>
              <a:srgbClr val="0000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09" name="Rectangle 205"/>
            <p:cNvSpPr>
              <a:spLocks noChangeArrowheads="1"/>
            </p:cNvSpPr>
            <p:nvPr/>
          </p:nvSpPr>
          <p:spPr bwMode="auto">
            <a:xfrm>
              <a:off x="1336" y="2653"/>
              <a:ext cx="38" cy="9"/>
            </a:xfrm>
            <a:prstGeom prst="rect">
              <a:avLst/>
            </a:prstGeom>
            <a:solidFill>
              <a:srgbClr val="0000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10" name="Rectangle 206"/>
            <p:cNvSpPr>
              <a:spLocks noChangeArrowheads="1"/>
            </p:cNvSpPr>
            <p:nvPr/>
          </p:nvSpPr>
          <p:spPr bwMode="auto">
            <a:xfrm>
              <a:off x="1336" y="2662"/>
              <a:ext cx="38" cy="10"/>
            </a:xfrm>
            <a:prstGeom prst="rect">
              <a:avLst/>
            </a:prstGeom>
            <a:solidFill>
              <a:srgbClr val="00003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11" name="Rectangle 207"/>
            <p:cNvSpPr>
              <a:spLocks noChangeArrowheads="1"/>
            </p:cNvSpPr>
            <p:nvPr/>
          </p:nvSpPr>
          <p:spPr bwMode="auto">
            <a:xfrm>
              <a:off x="1336" y="2672"/>
              <a:ext cx="38" cy="9"/>
            </a:xfrm>
            <a:prstGeom prst="rect">
              <a:avLst/>
            </a:prstGeom>
            <a:solidFill>
              <a:srgbClr val="00003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12" name="Rectangle 208"/>
            <p:cNvSpPr>
              <a:spLocks noChangeArrowheads="1"/>
            </p:cNvSpPr>
            <p:nvPr/>
          </p:nvSpPr>
          <p:spPr bwMode="auto">
            <a:xfrm>
              <a:off x="1336" y="2681"/>
              <a:ext cx="38" cy="9"/>
            </a:xfrm>
            <a:prstGeom prst="rect">
              <a:avLst/>
            </a:prstGeom>
            <a:solidFill>
              <a:srgbClr val="00003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13" name="Rectangle 209"/>
            <p:cNvSpPr>
              <a:spLocks noChangeArrowheads="1"/>
            </p:cNvSpPr>
            <p:nvPr/>
          </p:nvSpPr>
          <p:spPr bwMode="auto">
            <a:xfrm>
              <a:off x="1336" y="2690"/>
              <a:ext cx="38" cy="10"/>
            </a:xfrm>
            <a:prstGeom prst="rect">
              <a:avLst/>
            </a:prstGeom>
            <a:solidFill>
              <a:srgbClr val="00004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15" name="Freeform 211"/>
          <p:cNvSpPr>
            <a:spLocks/>
          </p:cNvSpPr>
          <p:nvPr/>
        </p:nvSpPr>
        <p:spPr bwMode="auto">
          <a:xfrm>
            <a:off x="2120900" y="4121150"/>
            <a:ext cx="46038" cy="149225"/>
          </a:xfrm>
          <a:custGeom>
            <a:avLst/>
            <a:gdLst/>
            <a:ahLst/>
            <a:cxnLst>
              <a:cxn ang="0">
                <a:pos x="29" y="76"/>
              </a:cxn>
              <a:cxn ang="0">
                <a:pos x="0" y="94"/>
              </a:cxn>
              <a:cxn ang="0">
                <a:pos x="0" y="19"/>
              </a:cxn>
              <a:cxn ang="0">
                <a:pos x="29" y="0"/>
              </a:cxn>
              <a:cxn ang="0">
                <a:pos x="29" y="76"/>
              </a:cxn>
            </a:cxnLst>
            <a:rect l="0" t="0" r="r" b="b"/>
            <a:pathLst>
              <a:path w="29" h="94">
                <a:moveTo>
                  <a:pt x="29" y="76"/>
                </a:moveTo>
                <a:lnTo>
                  <a:pt x="0" y="94"/>
                </a:lnTo>
                <a:lnTo>
                  <a:pt x="0" y="19"/>
                </a:lnTo>
                <a:lnTo>
                  <a:pt x="29" y="0"/>
                </a:lnTo>
                <a:lnTo>
                  <a:pt x="29" y="7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16" name="Rectangle 212"/>
          <p:cNvSpPr>
            <a:spLocks noChangeArrowheads="1"/>
          </p:cNvSpPr>
          <p:nvPr/>
        </p:nvSpPr>
        <p:spPr bwMode="auto">
          <a:xfrm>
            <a:off x="2895600" y="4114800"/>
            <a:ext cx="669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CASA TOSI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17" name="Freeform 213"/>
          <p:cNvSpPr>
            <a:spLocks/>
          </p:cNvSpPr>
          <p:nvPr/>
        </p:nvSpPr>
        <p:spPr bwMode="auto">
          <a:xfrm>
            <a:off x="1616075" y="3836988"/>
            <a:ext cx="550863" cy="301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318" y="19"/>
              </a:cxn>
              <a:cxn ang="0">
                <a:pos x="347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347" h="19">
                <a:moveTo>
                  <a:pt x="0" y="19"/>
                </a:moveTo>
                <a:lnTo>
                  <a:pt x="318" y="19"/>
                </a:lnTo>
                <a:lnTo>
                  <a:pt x="347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solidFill>
            <a:srgbClr val="60606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18" name="Rectangle 214"/>
          <p:cNvSpPr>
            <a:spLocks noChangeArrowheads="1"/>
          </p:cNvSpPr>
          <p:nvPr/>
        </p:nvSpPr>
        <p:spPr bwMode="auto">
          <a:xfrm>
            <a:off x="1616075" y="3867150"/>
            <a:ext cx="504825" cy="120650"/>
          </a:xfrm>
          <a:prstGeom prst="rect">
            <a:avLst/>
          </a:prstGeom>
          <a:solidFill>
            <a:srgbClr val="80808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19" name="Freeform 215"/>
          <p:cNvSpPr>
            <a:spLocks/>
          </p:cNvSpPr>
          <p:nvPr/>
        </p:nvSpPr>
        <p:spPr bwMode="auto">
          <a:xfrm>
            <a:off x="2120900" y="3836988"/>
            <a:ext cx="46038" cy="150812"/>
          </a:xfrm>
          <a:custGeom>
            <a:avLst/>
            <a:gdLst/>
            <a:ahLst/>
            <a:cxnLst>
              <a:cxn ang="0">
                <a:pos x="29" y="76"/>
              </a:cxn>
              <a:cxn ang="0">
                <a:pos x="0" y="95"/>
              </a:cxn>
              <a:cxn ang="0">
                <a:pos x="0" y="19"/>
              </a:cxn>
              <a:cxn ang="0">
                <a:pos x="29" y="0"/>
              </a:cxn>
              <a:cxn ang="0">
                <a:pos x="29" y="76"/>
              </a:cxn>
            </a:cxnLst>
            <a:rect l="0" t="0" r="r" b="b"/>
            <a:pathLst>
              <a:path w="29" h="95">
                <a:moveTo>
                  <a:pt x="29" y="76"/>
                </a:moveTo>
                <a:lnTo>
                  <a:pt x="0" y="95"/>
                </a:lnTo>
                <a:lnTo>
                  <a:pt x="0" y="19"/>
                </a:lnTo>
                <a:lnTo>
                  <a:pt x="29" y="0"/>
                </a:lnTo>
                <a:lnTo>
                  <a:pt x="29" y="76"/>
                </a:lnTo>
                <a:close/>
              </a:path>
            </a:pathLst>
          </a:custGeom>
          <a:solidFill>
            <a:srgbClr val="40404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20" name="Rectangle 216"/>
          <p:cNvSpPr>
            <a:spLocks noChangeArrowheads="1"/>
          </p:cNvSpPr>
          <p:nvPr/>
        </p:nvSpPr>
        <p:spPr bwMode="auto">
          <a:xfrm>
            <a:off x="2819400" y="3810000"/>
            <a:ext cx="6778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MEGAMAXI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21" name="Freeform 217"/>
          <p:cNvSpPr>
            <a:spLocks/>
          </p:cNvSpPr>
          <p:nvPr/>
        </p:nvSpPr>
        <p:spPr bwMode="auto">
          <a:xfrm>
            <a:off x="1616075" y="3538538"/>
            <a:ext cx="442913" cy="301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50" y="19"/>
              </a:cxn>
              <a:cxn ang="0">
                <a:pos x="279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279" h="19">
                <a:moveTo>
                  <a:pt x="0" y="19"/>
                </a:moveTo>
                <a:lnTo>
                  <a:pt x="250" y="19"/>
                </a:lnTo>
                <a:lnTo>
                  <a:pt x="279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solidFill>
            <a:srgbClr val="7399BF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22" name="Rectangle 218"/>
          <p:cNvSpPr>
            <a:spLocks noChangeArrowheads="1"/>
          </p:cNvSpPr>
          <p:nvPr/>
        </p:nvSpPr>
        <p:spPr bwMode="auto">
          <a:xfrm>
            <a:off x="1616075" y="3568700"/>
            <a:ext cx="396875" cy="119063"/>
          </a:xfrm>
          <a:prstGeom prst="rect">
            <a:avLst/>
          </a:prstGeom>
          <a:solidFill>
            <a:srgbClr val="99CC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23" name="Freeform 219"/>
          <p:cNvSpPr>
            <a:spLocks/>
          </p:cNvSpPr>
          <p:nvPr/>
        </p:nvSpPr>
        <p:spPr bwMode="auto">
          <a:xfrm>
            <a:off x="2012950" y="3538538"/>
            <a:ext cx="46038" cy="149225"/>
          </a:xfrm>
          <a:custGeom>
            <a:avLst/>
            <a:gdLst/>
            <a:ahLst/>
            <a:cxnLst>
              <a:cxn ang="0">
                <a:pos x="29" y="75"/>
              </a:cxn>
              <a:cxn ang="0">
                <a:pos x="0" y="94"/>
              </a:cxn>
              <a:cxn ang="0">
                <a:pos x="0" y="19"/>
              </a:cxn>
              <a:cxn ang="0">
                <a:pos x="29" y="0"/>
              </a:cxn>
              <a:cxn ang="0">
                <a:pos x="29" y="75"/>
              </a:cxn>
            </a:cxnLst>
            <a:rect l="0" t="0" r="r" b="b"/>
            <a:pathLst>
              <a:path w="29" h="94">
                <a:moveTo>
                  <a:pt x="29" y="75"/>
                </a:moveTo>
                <a:lnTo>
                  <a:pt x="0" y="94"/>
                </a:lnTo>
                <a:lnTo>
                  <a:pt x="0" y="19"/>
                </a:lnTo>
                <a:lnTo>
                  <a:pt x="29" y="0"/>
                </a:lnTo>
                <a:lnTo>
                  <a:pt x="29" y="75"/>
                </a:lnTo>
                <a:close/>
              </a:path>
            </a:pathLst>
          </a:custGeom>
          <a:solidFill>
            <a:srgbClr val="4D668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24" name="Rectangle 220"/>
          <p:cNvSpPr>
            <a:spLocks noChangeArrowheads="1"/>
          </p:cNvSpPr>
          <p:nvPr/>
        </p:nvSpPr>
        <p:spPr bwMode="auto">
          <a:xfrm>
            <a:off x="2667000" y="3505200"/>
            <a:ext cx="10779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POR CONOCIDOS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928" name="Group 224"/>
          <p:cNvGrpSpPr>
            <a:grpSpLocks/>
          </p:cNvGrpSpPr>
          <p:nvPr/>
        </p:nvGrpSpPr>
        <p:grpSpPr bwMode="auto">
          <a:xfrm>
            <a:off x="1616075" y="3240088"/>
            <a:ext cx="352425" cy="44450"/>
            <a:chOff x="1018" y="2041"/>
            <a:chExt cx="222" cy="28"/>
          </a:xfrm>
        </p:grpSpPr>
        <p:sp>
          <p:nvSpPr>
            <p:cNvPr id="200925" name="Rectangle 221"/>
            <p:cNvSpPr>
              <a:spLocks noChangeArrowheads="1"/>
            </p:cNvSpPr>
            <p:nvPr/>
          </p:nvSpPr>
          <p:spPr bwMode="auto">
            <a:xfrm>
              <a:off x="1018" y="2041"/>
              <a:ext cx="222" cy="9"/>
            </a:xfrm>
            <a:prstGeom prst="rect">
              <a:avLst/>
            </a:prstGeom>
            <a:solidFill>
              <a:srgbClr val="61616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26" name="Rectangle 222"/>
            <p:cNvSpPr>
              <a:spLocks noChangeArrowheads="1"/>
            </p:cNvSpPr>
            <p:nvPr/>
          </p:nvSpPr>
          <p:spPr bwMode="auto">
            <a:xfrm>
              <a:off x="1018" y="2050"/>
              <a:ext cx="222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27" name="Rectangle 223"/>
            <p:cNvSpPr>
              <a:spLocks noChangeArrowheads="1"/>
            </p:cNvSpPr>
            <p:nvPr/>
          </p:nvSpPr>
          <p:spPr bwMode="auto">
            <a:xfrm>
              <a:off x="1018" y="2060"/>
              <a:ext cx="222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29" name="Freeform 225"/>
          <p:cNvSpPr>
            <a:spLocks/>
          </p:cNvSpPr>
          <p:nvPr/>
        </p:nvSpPr>
        <p:spPr bwMode="auto">
          <a:xfrm>
            <a:off x="1616075" y="3240088"/>
            <a:ext cx="336550" cy="301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3" y="19"/>
              </a:cxn>
              <a:cxn ang="0">
                <a:pos x="212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212" h="19">
                <a:moveTo>
                  <a:pt x="0" y="19"/>
                </a:moveTo>
                <a:lnTo>
                  <a:pt x="193" y="19"/>
                </a:lnTo>
                <a:lnTo>
                  <a:pt x="212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38" name="Group 234"/>
          <p:cNvGrpSpPr>
            <a:grpSpLocks/>
          </p:cNvGrpSpPr>
          <p:nvPr/>
        </p:nvGrpSpPr>
        <p:grpSpPr bwMode="auto">
          <a:xfrm>
            <a:off x="1616075" y="3270250"/>
            <a:ext cx="306388" cy="119063"/>
            <a:chOff x="1018" y="2060"/>
            <a:chExt cx="193" cy="75"/>
          </a:xfrm>
        </p:grpSpPr>
        <p:sp>
          <p:nvSpPr>
            <p:cNvPr id="200930" name="Rectangle 226"/>
            <p:cNvSpPr>
              <a:spLocks noChangeArrowheads="1"/>
            </p:cNvSpPr>
            <p:nvPr/>
          </p:nvSpPr>
          <p:spPr bwMode="auto">
            <a:xfrm>
              <a:off x="1018" y="2060"/>
              <a:ext cx="193" cy="9"/>
            </a:xfrm>
            <a:prstGeom prst="rect">
              <a:avLst/>
            </a:prstGeom>
            <a:solidFill>
              <a:srgbClr val="49494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1" name="Rectangle 227"/>
            <p:cNvSpPr>
              <a:spLocks noChangeArrowheads="1"/>
            </p:cNvSpPr>
            <p:nvPr/>
          </p:nvSpPr>
          <p:spPr bwMode="auto">
            <a:xfrm>
              <a:off x="1018" y="2069"/>
              <a:ext cx="193" cy="9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2" name="Rectangle 228"/>
            <p:cNvSpPr>
              <a:spLocks noChangeArrowheads="1"/>
            </p:cNvSpPr>
            <p:nvPr/>
          </p:nvSpPr>
          <p:spPr bwMode="auto">
            <a:xfrm>
              <a:off x="1018" y="2078"/>
              <a:ext cx="193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3" name="Rectangle 229"/>
            <p:cNvSpPr>
              <a:spLocks noChangeArrowheads="1"/>
            </p:cNvSpPr>
            <p:nvPr/>
          </p:nvSpPr>
          <p:spPr bwMode="auto">
            <a:xfrm>
              <a:off x="1018" y="2088"/>
              <a:ext cx="193" cy="9"/>
            </a:xfrm>
            <a:prstGeom prst="rect">
              <a:avLst/>
            </a:prstGeom>
            <a:solidFill>
              <a:srgbClr val="F9F9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4" name="Rectangle 230"/>
            <p:cNvSpPr>
              <a:spLocks noChangeArrowheads="1"/>
            </p:cNvSpPr>
            <p:nvPr/>
          </p:nvSpPr>
          <p:spPr bwMode="auto">
            <a:xfrm>
              <a:off x="1018" y="2097"/>
              <a:ext cx="193" cy="10"/>
            </a:xfrm>
            <a:prstGeom prst="rect">
              <a:avLst/>
            </a:prstGeom>
            <a:solidFill>
              <a:srgbClr val="F9F9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5" name="Rectangle 231"/>
            <p:cNvSpPr>
              <a:spLocks noChangeArrowheads="1"/>
            </p:cNvSpPr>
            <p:nvPr/>
          </p:nvSpPr>
          <p:spPr bwMode="auto">
            <a:xfrm>
              <a:off x="1018" y="2107"/>
              <a:ext cx="193" cy="9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6" name="Rectangle 232"/>
            <p:cNvSpPr>
              <a:spLocks noChangeArrowheads="1"/>
            </p:cNvSpPr>
            <p:nvPr/>
          </p:nvSpPr>
          <p:spPr bwMode="auto">
            <a:xfrm>
              <a:off x="1018" y="2116"/>
              <a:ext cx="193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37" name="Rectangle 233"/>
            <p:cNvSpPr>
              <a:spLocks noChangeArrowheads="1"/>
            </p:cNvSpPr>
            <p:nvPr/>
          </p:nvSpPr>
          <p:spPr bwMode="auto">
            <a:xfrm>
              <a:off x="1018" y="2126"/>
              <a:ext cx="193" cy="9"/>
            </a:xfrm>
            <a:prstGeom prst="rect">
              <a:avLst/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39" name="Rectangle 235"/>
          <p:cNvSpPr>
            <a:spLocks noChangeArrowheads="1"/>
          </p:cNvSpPr>
          <p:nvPr/>
        </p:nvSpPr>
        <p:spPr bwMode="auto">
          <a:xfrm>
            <a:off x="1616075" y="3270250"/>
            <a:ext cx="306388" cy="119063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51" name="Group 247"/>
          <p:cNvGrpSpPr>
            <a:grpSpLocks/>
          </p:cNvGrpSpPr>
          <p:nvPr/>
        </p:nvGrpSpPr>
        <p:grpSpPr bwMode="auto">
          <a:xfrm>
            <a:off x="1922463" y="3240088"/>
            <a:ext cx="46037" cy="163512"/>
            <a:chOff x="1211" y="2041"/>
            <a:chExt cx="29" cy="103"/>
          </a:xfrm>
        </p:grpSpPr>
        <p:sp>
          <p:nvSpPr>
            <p:cNvPr id="200940" name="Rectangle 236"/>
            <p:cNvSpPr>
              <a:spLocks noChangeArrowheads="1"/>
            </p:cNvSpPr>
            <p:nvPr/>
          </p:nvSpPr>
          <p:spPr bwMode="auto">
            <a:xfrm>
              <a:off x="1211" y="2041"/>
              <a:ext cx="29" cy="9"/>
            </a:xfrm>
            <a:prstGeom prst="rect">
              <a:avLst/>
            </a:prstGeom>
            <a:solidFill>
              <a:srgbClr val="2121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1" name="Rectangle 237"/>
            <p:cNvSpPr>
              <a:spLocks noChangeArrowheads="1"/>
            </p:cNvSpPr>
            <p:nvPr/>
          </p:nvSpPr>
          <p:spPr bwMode="auto">
            <a:xfrm>
              <a:off x="1211" y="2050"/>
              <a:ext cx="29" cy="10"/>
            </a:xfrm>
            <a:prstGeom prst="rect">
              <a:avLst/>
            </a:prstGeom>
            <a:solidFill>
              <a:srgbClr val="3737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2" name="Rectangle 238"/>
            <p:cNvSpPr>
              <a:spLocks noChangeArrowheads="1"/>
            </p:cNvSpPr>
            <p:nvPr/>
          </p:nvSpPr>
          <p:spPr bwMode="auto">
            <a:xfrm>
              <a:off x="1211" y="2060"/>
              <a:ext cx="29" cy="9"/>
            </a:xfrm>
            <a:prstGeom prst="rect">
              <a:avLst/>
            </a:prstGeom>
            <a:solidFill>
              <a:srgbClr val="53535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3" name="Rectangle 239"/>
            <p:cNvSpPr>
              <a:spLocks noChangeArrowheads="1"/>
            </p:cNvSpPr>
            <p:nvPr/>
          </p:nvSpPr>
          <p:spPr bwMode="auto">
            <a:xfrm>
              <a:off x="1211" y="2069"/>
              <a:ext cx="29" cy="9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4" name="Rectangle 240"/>
            <p:cNvSpPr>
              <a:spLocks noChangeArrowheads="1"/>
            </p:cNvSpPr>
            <p:nvPr/>
          </p:nvSpPr>
          <p:spPr bwMode="auto">
            <a:xfrm>
              <a:off x="1211" y="2078"/>
              <a:ext cx="29" cy="10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5" name="Rectangle 241"/>
            <p:cNvSpPr>
              <a:spLocks noChangeArrowheads="1"/>
            </p:cNvSpPr>
            <p:nvPr/>
          </p:nvSpPr>
          <p:spPr bwMode="auto">
            <a:xfrm>
              <a:off x="1211" y="2088"/>
              <a:ext cx="29" cy="9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6" name="Rectangle 242"/>
            <p:cNvSpPr>
              <a:spLocks noChangeArrowheads="1"/>
            </p:cNvSpPr>
            <p:nvPr/>
          </p:nvSpPr>
          <p:spPr bwMode="auto">
            <a:xfrm>
              <a:off x="1211" y="2097"/>
              <a:ext cx="29" cy="10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7" name="Rectangle 243"/>
            <p:cNvSpPr>
              <a:spLocks noChangeArrowheads="1"/>
            </p:cNvSpPr>
            <p:nvPr/>
          </p:nvSpPr>
          <p:spPr bwMode="auto">
            <a:xfrm>
              <a:off x="1211" y="2107"/>
              <a:ext cx="29" cy="9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8" name="Rectangle 244"/>
            <p:cNvSpPr>
              <a:spLocks noChangeArrowheads="1"/>
            </p:cNvSpPr>
            <p:nvPr/>
          </p:nvSpPr>
          <p:spPr bwMode="auto">
            <a:xfrm>
              <a:off x="1211" y="2116"/>
              <a:ext cx="29" cy="10"/>
            </a:xfrm>
            <a:prstGeom prst="rect">
              <a:avLst/>
            </a:prstGeom>
            <a:solidFill>
              <a:srgbClr val="53535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49" name="Rectangle 245"/>
            <p:cNvSpPr>
              <a:spLocks noChangeArrowheads="1"/>
            </p:cNvSpPr>
            <p:nvPr/>
          </p:nvSpPr>
          <p:spPr bwMode="auto">
            <a:xfrm>
              <a:off x="1211" y="2126"/>
              <a:ext cx="29" cy="9"/>
            </a:xfrm>
            <a:prstGeom prst="rect">
              <a:avLst/>
            </a:prstGeom>
            <a:solidFill>
              <a:srgbClr val="3737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50" name="Rectangle 246"/>
            <p:cNvSpPr>
              <a:spLocks noChangeArrowheads="1"/>
            </p:cNvSpPr>
            <p:nvPr/>
          </p:nvSpPr>
          <p:spPr bwMode="auto">
            <a:xfrm>
              <a:off x="1211" y="2135"/>
              <a:ext cx="29" cy="9"/>
            </a:xfrm>
            <a:prstGeom prst="rect">
              <a:avLst/>
            </a:prstGeom>
            <a:solidFill>
              <a:srgbClr val="1A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52" name="Freeform 248"/>
          <p:cNvSpPr>
            <a:spLocks/>
          </p:cNvSpPr>
          <p:nvPr/>
        </p:nvSpPr>
        <p:spPr bwMode="auto">
          <a:xfrm>
            <a:off x="1922463" y="3240088"/>
            <a:ext cx="30162" cy="149225"/>
          </a:xfrm>
          <a:custGeom>
            <a:avLst/>
            <a:gdLst/>
            <a:ahLst/>
            <a:cxnLst>
              <a:cxn ang="0">
                <a:pos x="19" y="75"/>
              </a:cxn>
              <a:cxn ang="0">
                <a:pos x="0" y="94"/>
              </a:cxn>
              <a:cxn ang="0">
                <a:pos x="0" y="19"/>
              </a:cxn>
              <a:cxn ang="0">
                <a:pos x="19" y="0"/>
              </a:cxn>
              <a:cxn ang="0">
                <a:pos x="19" y="75"/>
              </a:cxn>
            </a:cxnLst>
            <a:rect l="0" t="0" r="r" b="b"/>
            <a:pathLst>
              <a:path w="19" h="94">
                <a:moveTo>
                  <a:pt x="19" y="75"/>
                </a:moveTo>
                <a:lnTo>
                  <a:pt x="0" y="94"/>
                </a:lnTo>
                <a:lnTo>
                  <a:pt x="0" y="19"/>
                </a:lnTo>
                <a:lnTo>
                  <a:pt x="19" y="0"/>
                </a:lnTo>
                <a:lnTo>
                  <a:pt x="19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53" name="Rectangle 249"/>
          <p:cNvSpPr>
            <a:spLocks noChangeArrowheads="1"/>
          </p:cNvSpPr>
          <p:nvPr/>
        </p:nvSpPr>
        <p:spPr bwMode="auto">
          <a:xfrm>
            <a:off x="2514600" y="3200400"/>
            <a:ext cx="10890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LAS FRAGANCIAS</a:t>
            </a:r>
            <a:endParaRPr lang="es-ES" sz="1400">
              <a:latin typeface="Arial" pitchFamily="34" charset="0"/>
            </a:endParaRPr>
          </a:p>
        </p:txBody>
      </p:sp>
      <p:grpSp>
        <p:nvGrpSpPr>
          <p:cNvPr id="200957" name="Group 253"/>
          <p:cNvGrpSpPr>
            <a:grpSpLocks/>
          </p:cNvGrpSpPr>
          <p:nvPr/>
        </p:nvGrpSpPr>
        <p:grpSpPr bwMode="auto">
          <a:xfrm>
            <a:off x="1616075" y="2955925"/>
            <a:ext cx="352425" cy="44450"/>
            <a:chOff x="1018" y="1862"/>
            <a:chExt cx="222" cy="28"/>
          </a:xfrm>
        </p:grpSpPr>
        <p:sp>
          <p:nvSpPr>
            <p:cNvPr id="200954" name="Rectangle 250"/>
            <p:cNvSpPr>
              <a:spLocks noChangeArrowheads="1"/>
            </p:cNvSpPr>
            <p:nvPr/>
          </p:nvSpPr>
          <p:spPr bwMode="auto">
            <a:xfrm>
              <a:off x="1018" y="1862"/>
              <a:ext cx="222" cy="9"/>
            </a:xfrm>
            <a:prstGeom prst="rect">
              <a:avLst/>
            </a:prstGeom>
            <a:solidFill>
              <a:srgbClr val="0000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55" name="Rectangle 251"/>
            <p:cNvSpPr>
              <a:spLocks noChangeArrowheads="1"/>
            </p:cNvSpPr>
            <p:nvPr/>
          </p:nvSpPr>
          <p:spPr bwMode="auto">
            <a:xfrm>
              <a:off x="1018" y="1871"/>
              <a:ext cx="222" cy="10"/>
            </a:xfrm>
            <a:prstGeom prst="rect">
              <a:avLst/>
            </a:prstGeom>
            <a:solidFill>
              <a:srgbClr val="00004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56" name="Rectangle 252"/>
            <p:cNvSpPr>
              <a:spLocks noChangeArrowheads="1"/>
            </p:cNvSpPr>
            <p:nvPr/>
          </p:nvSpPr>
          <p:spPr bwMode="auto">
            <a:xfrm>
              <a:off x="1018" y="1881"/>
              <a:ext cx="222" cy="9"/>
            </a:xfrm>
            <a:prstGeom prst="rect">
              <a:avLst/>
            </a:prstGeom>
            <a:solidFill>
              <a:srgbClr val="00004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58" name="Freeform 254"/>
          <p:cNvSpPr>
            <a:spLocks/>
          </p:cNvSpPr>
          <p:nvPr/>
        </p:nvSpPr>
        <p:spPr bwMode="auto">
          <a:xfrm>
            <a:off x="1616075" y="2955925"/>
            <a:ext cx="336550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3" y="19"/>
              </a:cxn>
              <a:cxn ang="0">
                <a:pos x="212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212" h="19">
                <a:moveTo>
                  <a:pt x="0" y="19"/>
                </a:moveTo>
                <a:lnTo>
                  <a:pt x="193" y="19"/>
                </a:lnTo>
                <a:lnTo>
                  <a:pt x="212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67" name="Group 263"/>
          <p:cNvGrpSpPr>
            <a:grpSpLocks/>
          </p:cNvGrpSpPr>
          <p:nvPr/>
        </p:nvGrpSpPr>
        <p:grpSpPr bwMode="auto">
          <a:xfrm>
            <a:off x="1616075" y="2986088"/>
            <a:ext cx="306388" cy="119062"/>
            <a:chOff x="1018" y="1881"/>
            <a:chExt cx="193" cy="75"/>
          </a:xfrm>
        </p:grpSpPr>
        <p:sp>
          <p:nvSpPr>
            <p:cNvPr id="200959" name="Rectangle 255"/>
            <p:cNvSpPr>
              <a:spLocks noChangeArrowheads="1"/>
            </p:cNvSpPr>
            <p:nvPr/>
          </p:nvSpPr>
          <p:spPr bwMode="auto">
            <a:xfrm>
              <a:off x="1018" y="1881"/>
              <a:ext cx="193" cy="9"/>
            </a:xfrm>
            <a:prstGeom prst="rect">
              <a:avLst/>
            </a:prstGeom>
            <a:solidFill>
              <a:srgbClr val="0000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0" name="Rectangle 256"/>
            <p:cNvSpPr>
              <a:spLocks noChangeArrowheads="1"/>
            </p:cNvSpPr>
            <p:nvPr/>
          </p:nvSpPr>
          <p:spPr bwMode="auto">
            <a:xfrm>
              <a:off x="1018" y="1890"/>
              <a:ext cx="193" cy="10"/>
            </a:xfrm>
            <a:prstGeom prst="rect">
              <a:avLst/>
            </a:prstGeom>
            <a:solidFill>
              <a:srgbClr val="0000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1" name="Rectangle 257"/>
            <p:cNvSpPr>
              <a:spLocks noChangeArrowheads="1"/>
            </p:cNvSpPr>
            <p:nvPr/>
          </p:nvSpPr>
          <p:spPr bwMode="auto">
            <a:xfrm>
              <a:off x="1018" y="1900"/>
              <a:ext cx="193" cy="9"/>
            </a:xfrm>
            <a:prstGeom prst="rect">
              <a:avLst/>
            </a:prstGeom>
            <a:solidFill>
              <a:srgbClr val="0000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2" name="Rectangle 258"/>
            <p:cNvSpPr>
              <a:spLocks noChangeArrowheads="1"/>
            </p:cNvSpPr>
            <p:nvPr/>
          </p:nvSpPr>
          <p:spPr bwMode="auto">
            <a:xfrm>
              <a:off x="1018" y="1909"/>
              <a:ext cx="193" cy="9"/>
            </a:xfrm>
            <a:prstGeom prst="rect">
              <a:avLst/>
            </a:prstGeom>
            <a:solidFill>
              <a:srgbClr val="0000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3" name="Rectangle 259"/>
            <p:cNvSpPr>
              <a:spLocks noChangeArrowheads="1"/>
            </p:cNvSpPr>
            <p:nvPr/>
          </p:nvSpPr>
          <p:spPr bwMode="auto">
            <a:xfrm>
              <a:off x="1018" y="1918"/>
              <a:ext cx="193" cy="10"/>
            </a:xfrm>
            <a:prstGeom prst="rect">
              <a:avLst/>
            </a:prstGeom>
            <a:solidFill>
              <a:srgbClr val="0000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4" name="Rectangle 260"/>
            <p:cNvSpPr>
              <a:spLocks noChangeArrowheads="1"/>
            </p:cNvSpPr>
            <p:nvPr/>
          </p:nvSpPr>
          <p:spPr bwMode="auto">
            <a:xfrm>
              <a:off x="1018" y="1928"/>
              <a:ext cx="193" cy="9"/>
            </a:xfrm>
            <a:prstGeom prst="rect">
              <a:avLst/>
            </a:prstGeom>
            <a:solidFill>
              <a:srgbClr val="0000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5" name="Rectangle 261"/>
            <p:cNvSpPr>
              <a:spLocks noChangeArrowheads="1"/>
            </p:cNvSpPr>
            <p:nvPr/>
          </p:nvSpPr>
          <p:spPr bwMode="auto">
            <a:xfrm>
              <a:off x="1018" y="1937"/>
              <a:ext cx="193" cy="10"/>
            </a:xfrm>
            <a:prstGeom prst="rect">
              <a:avLst/>
            </a:prstGeom>
            <a:solidFill>
              <a:srgbClr val="0000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66" name="Rectangle 262"/>
            <p:cNvSpPr>
              <a:spLocks noChangeArrowheads="1"/>
            </p:cNvSpPr>
            <p:nvPr/>
          </p:nvSpPr>
          <p:spPr bwMode="auto">
            <a:xfrm>
              <a:off x="1018" y="1947"/>
              <a:ext cx="193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68" name="Rectangle 264"/>
          <p:cNvSpPr>
            <a:spLocks noChangeArrowheads="1"/>
          </p:cNvSpPr>
          <p:nvPr/>
        </p:nvSpPr>
        <p:spPr bwMode="auto">
          <a:xfrm>
            <a:off x="1616075" y="2986088"/>
            <a:ext cx="306388" cy="11906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0980" name="Group 276"/>
          <p:cNvGrpSpPr>
            <a:grpSpLocks/>
          </p:cNvGrpSpPr>
          <p:nvPr/>
        </p:nvGrpSpPr>
        <p:grpSpPr bwMode="auto">
          <a:xfrm>
            <a:off x="1922463" y="2955925"/>
            <a:ext cx="46037" cy="165100"/>
            <a:chOff x="1211" y="1862"/>
            <a:chExt cx="29" cy="104"/>
          </a:xfrm>
        </p:grpSpPr>
        <p:sp>
          <p:nvSpPr>
            <p:cNvPr id="200969" name="Rectangle 265"/>
            <p:cNvSpPr>
              <a:spLocks noChangeArrowheads="1"/>
            </p:cNvSpPr>
            <p:nvPr/>
          </p:nvSpPr>
          <p:spPr bwMode="auto">
            <a:xfrm>
              <a:off x="1211" y="1862"/>
              <a:ext cx="29" cy="9"/>
            </a:xfrm>
            <a:prstGeom prst="rect">
              <a:avLst/>
            </a:prstGeom>
            <a:solidFill>
              <a:srgbClr val="0000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0" name="Rectangle 266"/>
            <p:cNvSpPr>
              <a:spLocks noChangeArrowheads="1"/>
            </p:cNvSpPr>
            <p:nvPr/>
          </p:nvSpPr>
          <p:spPr bwMode="auto">
            <a:xfrm>
              <a:off x="1211" y="1871"/>
              <a:ext cx="29" cy="10"/>
            </a:xfrm>
            <a:prstGeom prst="rect">
              <a:avLst/>
            </a:prstGeom>
            <a:solidFill>
              <a:srgbClr val="0000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1" name="Rectangle 267"/>
            <p:cNvSpPr>
              <a:spLocks noChangeArrowheads="1"/>
            </p:cNvSpPr>
            <p:nvPr/>
          </p:nvSpPr>
          <p:spPr bwMode="auto">
            <a:xfrm>
              <a:off x="1211" y="1881"/>
              <a:ext cx="29" cy="9"/>
            </a:xfrm>
            <a:prstGeom prst="rect">
              <a:avLst/>
            </a:prstGeom>
            <a:solidFill>
              <a:srgbClr val="0000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2" name="Rectangle 268"/>
            <p:cNvSpPr>
              <a:spLocks noChangeArrowheads="1"/>
            </p:cNvSpPr>
            <p:nvPr/>
          </p:nvSpPr>
          <p:spPr bwMode="auto">
            <a:xfrm>
              <a:off x="1211" y="1890"/>
              <a:ext cx="29" cy="10"/>
            </a:xfrm>
            <a:prstGeom prst="rect">
              <a:avLst/>
            </a:prstGeom>
            <a:solidFill>
              <a:srgbClr val="00004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3" name="Rectangle 269"/>
            <p:cNvSpPr>
              <a:spLocks noChangeArrowheads="1"/>
            </p:cNvSpPr>
            <p:nvPr/>
          </p:nvSpPr>
          <p:spPr bwMode="auto">
            <a:xfrm>
              <a:off x="1211" y="1900"/>
              <a:ext cx="29" cy="9"/>
            </a:xfrm>
            <a:prstGeom prst="rect">
              <a:avLst/>
            </a:prstGeom>
            <a:solidFill>
              <a:srgbClr val="0000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4" name="Rectangle 270"/>
            <p:cNvSpPr>
              <a:spLocks noChangeArrowheads="1"/>
            </p:cNvSpPr>
            <p:nvPr/>
          </p:nvSpPr>
          <p:spPr bwMode="auto">
            <a:xfrm>
              <a:off x="1211" y="1909"/>
              <a:ext cx="29" cy="9"/>
            </a:xfrm>
            <a:prstGeom prst="rect">
              <a:avLst/>
            </a:prstGeom>
            <a:solidFill>
              <a:srgbClr val="0000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5" name="Rectangle 271"/>
            <p:cNvSpPr>
              <a:spLocks noChangeArrowheads="1"/>
            </p:cNvSpPr>
            <p:nvPr/>
          </p:nvSpPr>
          <p:spPr bwMode="auto">
            <a:xfrm>
              <a:off x="1211" y="1918"/>
              <a:ext cx="29" cy="10"/>
            </a:xfrm>
            <a:prstGeom prst="rect">
              <a:avLst/>
            </a:prstGeom>
            <a:solidFill>
              <a:srgbClr val="0000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6" name="Rectangle 272"/>
            <p:cNvSpPr>
              <a:spLocks noChangeArrowheads="1"/>
            </p:cNvSpPr>
            <p:nvPr/>
          </p:nvSpPr>
          <p:spPr bwMode="auto">
            <a:xfrm>
              <a:off x="1211" y="1928"/>
              <a:ext cx="29" cy="9"/>
            </a:xfrm>
            <a:prstGeom prst="rect">
              <a:avLst/>
            </a:prstGeom>
            <a:solidFill>
              <a:srgbClr val="00004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7" name="Rectangle 273"/>
            <p:cNvSpPr>
              <a:spLocks noChangeArrowheads="1"/>
            </p:cNvSpPr>
            <p:nvPr/>
          </p:nvSpPr>
          <p:spPr bwMode="auto">
            <a:xfrm>
              <a:off x="1211" y="1937"/>
              <a:ext cx="29" cy="10"/>
            </a:xfrm>
            <a:prstGeom prst="rect">
              <a:avLst/>
            </a:prstGeom>
            <a:solidFill>
              <a:srgbClr val="0000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8" name="Rectangle 274"/>
            <p:cNvSpPr>
              <a:spLocks noChangeArrowheads="1"/>
            </p:cNvSpPr>
            <p:nvPr/>
          </p:nvSpPr>
          <p:spPr bwMode="auto">
            <a:xfrm>
              <a:off x="1211" y="1947"/>
              <a:ext cx="29" cy="9"/>
            </a:xfrm>
            <a:prstGeom prst="rect">
              <a:avLst/>
            </a:prstGeom>
            <a:solidFill>
              <a:srgbClr val="0000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979" name="Rectangle 275"/>
            <p:cNvSpPr>
              <a:spLocks noChangeArrowheads="1"/>
            </p:cNvSpPr>
            <p:nvPr/>
          </p:nvSpPr>
          <p:spPr bwMode="auto">
            <a:xfrm>
              <a:off x="1211" y="1956"/>
              <a:ext cx="29" cy="10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0981" name="Freeform 277"/>
          <p:cNvSpPr>
            <a:spLocks/>
          </p:cNvSpPr>
          <p:nvPr/>
        </p:nvSpPr>
        <p:spPr bwMode="auto">
          <a:xfrm>
            <a:off x="1922463" y="2955925"/>
            <a:ext cx="30162" cy="149225"/>
          </a:xfrm>
          <a:custGeom>
            <a:avLst/>
            <a:gdLst/>
            <a:ahLst/>
            <a:cxnLst>
              <a:cxn ang="0">
                <a:pos x="19" y="75"/>
              </a:cxn>
              <a:cxn ang="0">
                <a:pos x="0" y="94"/>
              </a:cxn>
              <a:cxn ang="0">
                <a:pos x="0" y="19"/>
              </a:cxn>
              <a:cxn ang="0">
                <a:pos x="19" y="0"/>
              </a:cxn>
              <a:cxn ang="0">
                <a:pos x="19" y="75"/>
              </a:cxn>
            </a:cxnLst>
            <a:rect l="0" t="0" r="r" b="b"/>
            <a:pathLst>
              <a:path w="19" h="94">
                <a:moveTo>
                  <a:pt x="19" y="75"/>
                </a:moveTo>
                <a:lnTo>
                  <a:pt x="0" y="94"/>
                </a:lnTo>
                <a:lnTo>
                  <a:pt x="0" y="19"/>
                </a:lnTo>
                <a:lnTo>
                  <a:pt x="19" y="0"/>
                </a:lnTo>
                <a:lnTo>
                  <a:pt x="19" y="75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2" name="Rectangle 278"/>
          <p:cNvSpPr>
            <a:spLocks noChangeArrowheads="1"/>
          </p:cNvSpPr>
          <p:nvPr/>
        </p:nvSpPr>
        <p:spPr bwMode="auto">
          <a:xfrm>
            <a:off x="2438400" y="2971800"/>
            <a:ext cx="1052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MI COMISARIATO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83" name="Freeform 279"/>
          <p:cNvSpPr>
            <a:spLocks/>
          </p:cNvSpPr>
          <p:nvPr/>
        </p:nvSpPr>
        <p:spPr bwMode="auto">
          <a:xfrm>
            <a:off x="1616075" y="2657475"/>
            <a:ext cx="336550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93" y="18"/>
              </a:cxn>
              <a:cxn ang="0">
                <a:pos x="212" y="0"/>
              </a:cxn>
              <a:cxn ang="0">
                <a:pos x="29" y="0"/>
              </a:cxn>
              <a:cxn ang="0">
                <a:pos x="0" y="18"/>
              </a:cxn>
            </a:cxnLst>
            <a:rect l="0" t="0" r="r" b="b"/>
            <a:pathLst>
              <a:path w="212" h="18">
                <a:moveTo>
                  <a:pt x="0" y="18"/>
                </a:moveTo>
                <a:lnTo>
                  <a:pt x="193" y="18"/>
                </a:lnTo>
                <a:lnTo>
                  <a:pt x="212" y="0"/>
                </a:lnTo>
                <a:lnTo>
                  <a:pt x="29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6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4" name="Rectangle 280"/>
          <p:cNvSpPr>
            <a:spLocks noChangeArrowheads="1"/>
          </p:cNvSpPr>
          <p:nvPr/>
        </p:nvSpPr>
        <p:spPr bwMode="auto">
          <a:xfrm>
            <a:off x="1616075" y="2686050"/>
            <a:ext cx="306388" cy="120650"/>
          </a:xfrm>
          <a:prstGeom prst="rect">
            <a:avLst/>
          </a:prstGeom>
          <a:solidFill>
            <a:srgbClr val="00008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5" name="Freeform 281"/>
          <p:cNvSpPr>
            <a:spLocks/>
          </p:cNvSpPr>
          <p:nvPr/>
        </p:nvSpPr>
        <p:spPr bwMode="auto">
          <a:xfrm>
            <a:off x="1922463" y="2657475"/>
            <a:ext cx="30162" cy="149225"/>
          </a:xfrm>
          <a:custGeom>
            <a:avLst/>
            <a:gdLst/>
            <a:ahLst/>
            <a:cxnLst>
              <a:cxn ang="0">
                <a:pos x="19" y="75"/>
              </a:cxn>
              <a:cxn ang="0">
                <a:pos x="0" y="94"/>
              </a:cxn>
              <a:cxn ang="0">
                <a:pos x="0" y="18"/>
              </a:cxn>
              <a:cxn ang="0">
                <a:pos x="19" y="0"/>
              </a:cxn>
              <a:cxn ang="0">
                <a:pos x="19" y="75"/>
              </a:cxn>
            </a:cxnLst>
            <a:rect l="0" t="0" r="r" b="b"/>
            <a:pathLst>
              <a:path w="19" h="94">
                <a:moveTo>
                  <a:pt x="19" y="75"/>
                </a:moveTo>
                <a:lnTo>
                  <a:pt x="0" y="94"/>
                </a:lnTo>
                <a:lnTo>
                  <a:pt x="0" y="18"/>
                </a:lnTo>
                <a:lnTo>
                  <a:pt x="19" y="0"/>
                </a:lnTo>
                <a:lnTo>
                  <a:pt x="19" y="75"/>
                </a:lnTo>
                <a:close/>
              </a:path>
            </a:pathLst>
          </a:custGeom>
          <a:solidFill>
            <a:srgbClr val="00004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6" name="Rectangle 282"/>
          <p:cNvSpPr>
            <a:spLocks noChangeArrowheads="1"/>
          </p:cNvSpPr>
          <p:nvPr/>
        </p:nvSpPr>
        <p:spPr bwMode="auto">
          <a:xfrm>
            <a:off x="2362200" y="2590800"/>
            <a:ext cx="5794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DE PRATI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87" name="Freeform 283"/>
          <p:cNvSpPr>
            <a:spLocks/>
          </p:cNvSpPr>
          <p:nvPr/>
        </p:nvSpPr>
        <p:spPr bwMode="auto">
          <a:xfrm>
            <a:off x="1616075" y="2357438"/>
            <a:ext cx="138113" cy="301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68" y="19"/>
              </a:cxn>
              <a:cxn ang="0">
                <a:pos x="87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87" h="19">
                <a:moveTo>
                  <a:pt x="0" y="19"/>
                </a:moveTo>
                <a:lnTo>
                  <a:pt x="68" y="19"/>
                </a:lnTo>
                <a:lnTo>
                  <a:pt x="87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solidFill>
            <a:srgbClr val="4D4D73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8" name="Rectangle 284"/>
          <p:cNvSpPr>
            <a:spLocks noChangeArrowheads="1"/>
          </p:cNvSpPr>
          <p:nvPr/>
        </p:nvSpPr>
        <p:spPr bwMode="auto">
          <a:xfrm>
            <a:off x="1616075" y="2387600"/>
            <a:ext cx="107950" cy="120650"/>
          </a:xfrm>
          <a:prstGeom prst="rect">
            <a:avLst/>
          </a:prstGeom>
          <a:solidFill>
            <a:srgbClr val="666699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89" name="Freeform 285"/>
          <p:cNvSpPr>
            <a:spLocks/>
          </p:cNvSpPr>
          <p:nvPr/>
        </p:nvSpPr>
        <p:spPr bwMode="auto">
          <a:xfrm>
            <a:off x="1724025" y="2357438"/>
            <a:ext cx="30163" cy="150812"/>
          </a:xfrm>
          <a:custGeom>
            <a:avLst/>
            <a:gdLst/>
            <a:ahLst/>
            <a:cxnLst>
              <a:cxn ang="0">
                <a:pos x="19" y="76"/>
              </a:cxn>
              <a:cxn ang="0">
                <a:pos x="0" y="95"/>
              </a:cxn>
              <a:cxn ang="0">
                <a:pos x="0" y="19"/>
              </a:cxn>
              <a:cxn ang="0">
                <a:pos x="19" y="0"/>
              </a:cxn>
              <a:cxn ang="0">
                <a:pos x="19" y="76"/>
              </a:cxn>
            </a:cxnLst>
            <a:rect l="0" t="0" r="r" b="b"/>
            <a:pathLst>
              <a:path w="19" h="95">
                <a:moveTo>
                  <a:pt x="19" y="76"/>
                </a:moveTo>
                <a:lnTo>
                  <a:pt x="0" y="95"/>
                </a:lnTo>
                <a:lnTo>
                  <a:pt x="0" y="19"/>
                </a:lnTo>
                <a:lnTo>
                  <a:pt x="19" y="0"/>
                </a:lnTo>
                <a:lnTo>
                  <a:pt x="19" y="76"/>
                </a:lnTo>
                <a:close/>
              </a:path>
            </a:pathLst>
          </a:custGeom>
          <a:solidFill>
            <a:srgbClr val="33334D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0" name="Rectangle 286"/>
          <p:cNvSpPr>
            <a:spLocks noChangeArrowheads="1"/>
          </p:cNvSpPr>
          <p:nvPr/>
        </p:nvSpPr>
        <p:spPr bwMode="auto">
          <a:xfrm>
            <a:off x="2286000" y="2286000"/>
            <a:ext cx="592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VICTORIA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91" name="Freeform 287"/>
          <p:cNvSpPr>
            <a:spLocks/>
          </p:cNvSpPr>
          <p:nvPr/>
        </p:nvSpPr>
        <p:spPr bwMode="auto">
          <a:xfrm>
            <a:off x="1616075" y="2073275"/>
            <a:ext cx="138113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68" y="19"/>
              </a:cxn>
              <a:cxn ang="0">
                <a:pos x="87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87" h="19">
                <a:moveTo>
                  <a:pt x="0" y="19"/>
                </a:moveTo>
                <a:lnTo>
                  <a:pt x="68" y="19"/>
                </a:lnTo>
                <a:lnTo>
                  <a:pt x="87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solidFill>
            <a:srgbClr val="BFBFBF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2" name="Rectangle 288"/>
          <p:cNvSpPr>
            <a:spLocks noChangeArrowheads="1"/>
          </p:cNvSpPr>
          <p:nvPr/>
        </p:nvSpPr>
        <p:spPr bwMode="auto">
          <a:xfrm>
            <a:off x="1616075" y="2103438"/>
            <a:ext cx="107950" cy="1206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3" name="Freeform 289"/>
          <p:cNvSpPr>
            <a:spLocks/>
          </p:cNvSpPr>
          <p:nvPr/>
        </p:nvSpPr>
        <p:spPr bwMode="auto">
          <a:xfrm>
            <a:off x="1724025" y="2073275"/>
            <a:ext cx="30163" cy="150813"/>
          </a:xfrm>
          <a:custGeom>
            <a:avLst/>
            <a:gdLst/>
            <a:ahLst/>
            <a:cxnLst>
              <a:cxn ang="0">
                <a:pos x="19" y="66"/>
              </a:cxn>
              <a:cxn ang="0">
                <a:pos x="0" y="95"/>
              </a:cxn>
              <a:cxn ang="0">
                <a:pos x="0" y="19"/>
              </a:cxn>
              <a:cxn ang="0">
                <a:pos x="19" y="0"/>
              </a:cxn>
              <a:cxn ang="0">
                <a:pos x="19" y="66"/>
              </a:cxn>
            </a:cxnLst>
            <a:rect l="0" t="0" r="r" b="b"/>
            <a:pathLst>
              <a:path w="19" h="95">
                <a:moveTo>
                  <a:pt x="19" y="66"/>
                </a:moveTo>
                <a:lnTo>
                  <a:pt x="0" y="95"/>
                </a:lnTo>
                <a:lnTo>
                  <a:pt x="0" y="19"/>
                </a:lnTo>
                <a:lnTo>
                  <a:pt x="19" y="0"/>
                </a:lnTo>
                <a:lnTo>
                  <a:pt x="19" y="66"/>
                </a:lnTo>
                <a:close/>
              </a:path>
            </a:pathLst>
          </a:custGeom>
          <a:solidFill>
            <a:srgbClr val="80808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4" name="Rectangle 290"/>
          <p:cNvSpPr>
            <a:spLocks noChangeArrowheads="1"/>
          </p:cNvSpPr>
          <p:nvPr/>
        </p:nvSpPr>
        <p:spPr bwMode="auto">
          <a:xfrm>
            <a:off x="1905000" y="2057400"/>
            <a:ext cx="7413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SUPERMAXI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95" name="Freeform 291"/>
          <p:cNvSpPr>
            <a:spLocks/>
          </p:cNvSpPr>
          <p:nvPr/>
        </p:nvSpPr>
        <p:spPr bwMode="auto">
          <a:xfrm>
            <a:off x="1616075" y="1774825"/>
            <a:ext cx="138113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68" y="19"/>
              </a:cxn>
              <a:cxn ang="0">
                <a:pos x="87" y="0"/>
              </a:cxn>
              <a:cxn ang="0">
                <a:pos x="29" y="0"/>
              </a:cxn>
              <a:cxn ang="0">
                <a:pos x="0" y="19"/>
              </a:cxn>
            </a:cxnLst>
            <a:rect l="0" t="0" r="r" b="b"/>
            <a:pathLst>
              <a:path w="87" h="19">
                <a:moveTo>
                  <a:pt x="0" y="19"/>
                </a:moveTo>
                <a:lnTo>
                  <a:pt x="68" y="19"/>
                </a:lnTo>
                <a:lnTo>
                  <a:pt x="87" y="0"/>
                </a:lnTo>
                <a:lnTo>
                  <a:pt x="29" y="0"/>
                </a:lnTo>
                <a:lnTo>
                  <a:pt x="0" y="19"/>
                </a:lnTo>
                <a:close/>
              </a:path>
            </a:pathLst>
          </a:custGeom>
          <a:solidFill>
            <a:srgbClr val="90909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6" name="Rectangle 292"/>
          <p:cNvSpPr>
            <a:spLocks noChangeArrowheads="1"/>
          </p:cNvSpPr>
          <p:nvPr/>
        </p:nvSpPr>
        <p:spPr bwMode="auto">
          <a:xfrm>
            <a:off x="1616075" y="1804988"/>
            <a:ext cx="107950" cy="119062"/>
          </a:xfrm>
          <a:prstGeom prst="rect">
            <a:avLst/>
          </a:prstGeom>
          <a:solidFill>
            <a:srgbClr val="C0C0C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7" name="Freeform 293"/>
          <p:cNvSpPr>
            <a:spLocks/>
          </p:cNvSpPr>
          <p:nvPr/>
        </p:nvSpPr>
        <p:spPr bwMode="auto">
          <a:xfrm>
            <a:off x="1724025" y="1774825"/>
            <a:ext cx="30163" cy="149225"/>
          </a:xfrm>
          <a:custGeom>
            <a:avLst/>
            <a:gdLst/>
            <a:ahLst/>
            <a:cxnLst>
              <a:cxn ang="0">
                <a:pos x="19" y="76"/>
              </a:cxn>
              <a:cxn ang="0">
                <a:pos x="0" y="94"/>
              </a:cxn>
              <a:cxn ang="0">
                <a:pos x="0" y="19"/>
              </a:cxn>
              <a:cxn ang="0">
                <a:pos x="19" y="0"/>
              </a:cxn>
              <a:cxn ang="0">
                <a:pos x="19" y="76"/>
              </a:cxn>
            </a:cxnLst>
            <a:rect l="0" t="0" r="r" b="b"/>
            <a:pathLst>
              <a:path w="19" h="94">
                <a:moveTo>
                  <a:pt x="19" y="76"/>
                </a:moveTo>
                <a:lnTo>
                  <a:pt x="0" y="94"/>
                </a:lnTo>
                <a:lnTo>
                  <a:pt x="0" y="19"/>
                </a:lnTo>
                <a:lnTo>
                  <a:pt x="19" y="0"/>
                </a:lnTo>
                <a:lnTo>
                  <a:pt x="19" y="76"/>
                </a:lnTo>
                <a:close/>
              </a:path>
            </a:pathLst>
          </a:custGeom>
          <a:solidFill>
            <a:srgbClr val="60606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0998" name="Rectangle 294"/>
          <p:cNvSpPr>
            <a:spLocks noChangeArrowheads="1"/>
          </p:cNvSpPr>
          <p:nvPr/>
        </p:nvSpPr>
        <p:spPr bwMode="auto">
          <a:xfrm>
            <a:off x="1828800" y="1828800"/>
            <a:ext cx="1952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0">
                <a:latin typeface="Arial Narrow" pitchFamily="34" charset="0"/>
              </a:rPr>
              <a:t>TIA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999" name="Line 295"/>
          <p:cNvSpPr>
            <a:spLocks noChangeShapeType="1"/>
          </p:cNvSpPr>
          <p:nvPr/>
        </p:nvSpPr>
        <p:spPr bwMode="auto">
          <a:xfrm>
            <a:off x="1585913" y="5570538"/>
            <a:ext cx="65198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0" name="Line 296"/>
          <p:cNvSpPr>
            <a:spLocks noChangeShapeType="1"/>
          </p:cNvSpPr>
          <p:nvPr/>
        </p:nvSpPr>
        <p:spPr bwMode="auto">
          <a:xfrm>
            <a:off x="1585913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1" name="Line 297"/>
          <p:cNvSpPr>
            <a:spLocks noChangeShapeType="1"/>
          </p:cNvSpPr>
          <p:nvPr/>
        </p:nvSpPr>
        <p:spPr bwMode="auto">
          <a:xfrm>
            <a:off x="2303463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2" name="Line 298"/>
          <p:cNvSpPr>
            <a:spLocks noChangeShapeType="1"/>
          </p:cNvSpPr>
          <p:nvPr/>
        </p:nvSpPr>
        <p:spPr bwMode="auto">
          <a:xfrm>
            <a:off x="3036888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3" name="Line 299"/>
          <p:cNvSpPr>
            <a:spLocks noChangeShapeType="1"/>
          </p:cNvSpPr>
          <p:nvPr/>
        </p:nvSpPr>
        <p:spPr bwMode="auto">
          <a:xfrm>
            <a:off x="3754438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4" name="Line 300"/>
          <p:cNvSpPr>
            <a:spLocks noChangeShapeType="1"/>
          </p:cNvSpPr>
          <p:nvPr/>
        </p:nvSpPr>
        <p:spPr bwMode="auto">
          <a:xfrm>
            <a:off x="4487863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5" name="Line 301"/>
          <p:cNvSpPr>
            <a:spLocks noChangeShapeType="1"/>
          </p:cNvSpPr>
          <p:nvPr/>
        </p:nvSpPr>
        <p:spPr bwMode="auto">
          <a:xfrm>
            <a:off x="5205413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6" name="Line 302"/>
          <p:cNvSpPr>
            <a:spLocks noChangeShapeType="1"/>
          </p:cNvSpPr>
          <p:nvPr/>
        </p:nvSpPr>
        <p:spPr bwMode="auto">
          <a:xfrm>
            <a:off x="5938838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7" name="Line 303"/>
          <p:cNvSpPr>
            <a:spLocks noChangeShapeType="1"/>
          </p:cNvSpPr>
          <p:nvPr/>
        </p:nvSpPr>
        <p:spPr bwMode="auto">
          <a:xfrm>
            <a:off x="6656388" y="5570538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8" name="Line 304"/>
          <p:cNvSpPr>
            <a:spLocks noChangeShapeType="1"/>
          </p:cNvSpPr>
          <p:nvPr/>
        </p:nvSpPr>
        <p:spPr bwMode="auto">
          <a:xfrm>
            <a:off x="7388225" y="5570538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09" name="Line 305"/>
          <p:cNvSpPr>
            <a:spLocks noChangeShapeType="1"/>
          </p:cNvSpPr>
          <p:nvPr/>
        </p:nvSpPr>
        <p:spPr bwMode="auto">
          <a:xfrm>
            <a:off x="8105775" y="5570538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1010" name="Rectangle 306"/>
          <p:cNvSpPr>
            <a:spLocks noChangeArrowheads="1"/>
          </p:cNvSpPr>
          <p:nvPr/>
        </p:nvSpPr>
        <p:spPr bwMode="auto">
          <a:xfrm>
            <a:off x="1463675" y="5675313"/>
            <a:ext cx="3206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0%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1" name="Rectangle 307"/>
          <p:cNvSpPr>
            <a:spLocks noChangeArrowheads="1"/>
          </p:cNvSpPr>
          <p:nvPr/>
        </p:nvSpPr>
        <p:spPr bwMode="auto">
          <a:xfrm>
            <a:off x="2181225" y="5675313"/>
            <a:ext cx="3206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5%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2" name="Rectangle 308"/>
          <p:cNvSpPr>
            <a:spLocks noChangeArrowheads="1"/>
          </p:cNvSpPr>
          <p:nvPr/>
        </p:nvSpPr>
        <p:spPr bwMode="auto">
          <a:xfrm>
            <a:off x="2868613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10%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3" name="Rectangle 309"/>
          <p:cNvSpPr>
            <a:spLocks noChangeArrowheads="1"/>
          </p:cNvSpPr>
          <p:nvPr/>
        </p:nvSpPr>
        <p:spPr bwMode="auto">
          <a:xfrm>
            <a:off x="3586163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15%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4" name="Rectangle 310"/>
          <p:cNvSpPr>
            <a:spLocks noChangeArrowheads="1"/>
          </p:cNvSpPr>
          <p:nvPr/>
        </p:nvSpPr>
        <p:spPr bwMode="auto">
          <a:xfrm>
            <a:off x="4319588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20%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5" name="Rectangle 311"/>
          <p:cNvSpPr>
            <a:spLocks noChangeArrowheads="1"/>
          </p:cNvSpPr>
          <p:nvPr/>
        </p:nvSpPr>
        <p:spPr bwMode="auto">
          <a:xfrm>
            <a:off x="5037138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25%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6" name="Rectangle 312"/>
          <p:cNvSpPr>
            <a:spLocks noChangeArrowheads="1"/>
          </p:cNvSpPr>
          <p:nvPr/>
        </p:nvSpPr>
        <p:spPr bwMode="auto">
          <a:xfrm>
            <a:off x="5770563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30%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7" name="Rectangle 313"/>
          <p:cNvSpPr>
            <a:spLocks noChangeArrowheads="1"/>
          </p:cNvSpPr>
          <p:nvPr/>
        </p:nvSpPr>
        <p:spPr bwMode="auto">
          <a:xfrm>
            <a:off x="6488113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35%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8" name="Rectangle 314"/>
          <p:cNvSpPr>
            <a:spLocks noChangeArrowheads="1"/>
          </p:cNvSpPr>
          <p:nvPr/>
        </p:nvSpPr>
        <p:spPr bwMode="auto">
          <a:xfrm>
            <a:off x="7221538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40%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1019" name="Rectangle 315"/>
          <p:cNvSpPr>
            <a:spLocks noChangeArrowheads="1"/>
          </p:cNvSpPr>
          <p:nvPr/>
        </p:nvSpPr>
        <p:spPr bwMode="auto">
          <a:xfrm>
            <a:off x="7939088" y="5675313"/>
            <a:ext cx="412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300" b="0">
                <a:latin typeface="Arial" pitchFamily="34" charset="0"/>
              </a:rPr>
              <a:t>45%</a:t>
            </a:r>
            <a:endParaRPr lang="es-ES" sz="1400">
              <a:latin typeface="Arial" pitchFamily="34" charset="0"/>
            </a:endParaRPr>
          </a:p>
        </p:txBody>
      </p:sp>
      <p:sp>
        <p:nvSpPr>
          <p:cNvPr id="200764" name="Text Box 60"/>
          <p:cNvSpPr txBox="1">
            <a:spLocks noChangeArrowheads="1"/>
          </p:cNvSpPr>
          <p:nvPr/>
        </p:nvSpPr>
        <p:spPr bwMode="auto">
          <a:xfrm>
            <a:off x="250825" y="6165850"/>
            <a:ext cx="8893175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Segmentación: general. NSE: media y baja</a:t>
            </a:r>
            <a:r>
              <a:rPr lang="es-ES" sz="1800" b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201020" name="Text Box 316"/>
          <p:cNvSpPr txBox="1">
            <a:spLocks noChangeArrowheads="1"/>
          </p:cNvSpPr>
          <p:nvPr/>
        </p:nvSpPr>
        <p:spPr bwMode="auto">
          <a:xfrm>
            <a:off x="8305800" y="53340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44%</a:t>
            </a:r>
          </a:p>
        </p:txBody>
      </p:sp>
      <p:sp>
        <p:nvSpPr>
          <p:cNvPr id="201021" name="Text Box 317"/>
          <p:cNvSpPr txBox="1">
            <a:spLocks noChangeArrowheads="1"/>
          </p:cNvSpPr>
          <p:nvPr/>
        </p:nvSpPr>
        <p:spPr bwMode="auto">
          <a:xfrm>
            <a:off x="5562600" y="4800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20%</a:t>
            </a:r>
          </a:p>
        </p:txBody>
      </p:sp>
      <p:sp>
        <p:nvSpPr>
          <p:cNvPr id="201022" name="Text Box 318"/>
          <p:cNvSpPr txBox="1">
            <a:spLocks noChangeArrowheads="1"/>
          </p:cNvSpPr>
          <p:nvPr/>
        </p:nvSpPr>
        <p:spPr bwMode="auto">
          <a:xfrm>
            <a:off x="5181600" y="44958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13%</a:t>
            </a:r>
          </a:p>
        </p:txBody>
      </p:sp>
      <p:sp>
        <p:nvSpPr>
          <p:cNvPr id="201023" name="Text Box 319"/>
          <p:cNvSpPr txBox="1">
            <a:spLocks noChangeArrowheads="1"/>
          </p:cNvSpPr>
          <p:nvPr/>
        </p:nvSpPr>
        <p:spPr bwMode="auto">
          <a:xfrm>
            <a:off x="3886200" y="4267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5%</a:t>
            </a:r>
          </a:p>
        </p:txBody>
      </p:sp>
      <p:sp>
        <p:nvSpPr>
          <p:cNvPr id="201024" name="Text Box 320"/>
          <p:cNvSpPr txBox="1">
            <a:spLocks noChangeArrowheads="1"/>
          </p:cNvSpPr>
          <p:nvPr/>
        </p:nvSpPr>
        <p:spPr bwMode="auto">
          <a:xfrm>
            <a:off x="3733800" y="4038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3%</a:t>
            </a:r>
          </a:p>
        </p:txBody>
      </p:sp>
      <p:sp>
        <p:nvSpPr>
          <p:cNvPr id="201025" name="Text Box 321"/>
          <p:cNvSpPr txBox="1">
            <a:spLocks noChangeArrowheads="1"/>
          </p:cNvSpPr>
          <p:nvPr/>
        </p:nvSpPr>
        <p:spPr bwMode="auto">
          <a:xfrm>
            <a:off x="3657600" y="37338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3%</a:t>
            </a:r>
          </a:p>
        </p:txBody>
      </p:sp>
      <p:sp>
        <p:nvSpPr>
          <p:cNvPr id="201026" name="Text Box 322"/>
          <p:cNvSpPr txBox="1">
            <a:spLocks noChangeArrowheads="1"/>
          </p:cNvSpPr>
          <p:nvPr/>
        </p:nvSpPr>
        <p:spPr bwMode="auto">
          <a:xfrm>
            <a:off x="3810000" y="33528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3%</a:t>
            </a:r>
          </a:p>
        </p:txBody>
      </p:sp>
      <p:sp>
        <p:nvSpPr>
          <p:cNvPr id="201027" name="Text Box 323"/>
          <p:cNvSpPr txBox="1">
            <a:spLocks noChangeArrowheads="1"/>
          </p:cNvSpPr>
          <p:nvPr/>
        </p:nvSpPr>
        <p:spPr bwMode="auto">
          <a:xfrm>
            <a:off x="3657600" y="3124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2%</a:t>
            </a:r>
          </a:p>
        </p:txBody>
      </p:sp>
      <p:sp>
        <p:nvSpPr>
          <p:cNvPr id="201028" name="Text Box 324"/>
          <p:cNvSpPr txBox="1">
            <a:spLocks noChangeArrowheads="1"/>
          </p:cNvSpPr>
          <p:nvPr/>
        </p:nvSpPr>
        <p:spPr bwMode="auto">
          <a:xfrm>
            <a:off x="3581400" y="2819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2%</a:t>
            </a:r>
          </a:p>
        </p:txBody>
      </p:sp>
      <p:sp>
        <p:nvSpPr>
          <p:cNvPr id="201029" name="Text Box 325"/>
          <p:cNvSpPr txBox="1">
            <a:spLocks noChangeArrowheads="1"/>
          </p:cNvSpPr>
          <p:nvPr/>
        </p:nvSpPr>
        <p:spPr bwMode="auto">
          <a:xfrm>
            <a:off x="3048000" y="251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2%</a:t>
            </a:r>
          </a:p>
        </p:txBody>
      </p:sp>
      <p:sp>
        <p:nvSpPr>
          <p:cNvPr id="201030" name="Text Box 326"/>
          <p:cNvSpPr txBox="1">
            <a:spLocks noChangeArrowheads="1"/>
          </p:cNvSpPr>
          <p:nvPr/>
        </p:nvSpPr>
        <p:spPr bwMode="auto">
          <a:xfrm>
            <a:off x="2971800" y="2133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1%</a:t>
            </a:r>
          </a:p>
        </p:txBody>
      </p:sp>
      <p:sp>
        <p:nvSpPr>
          <p:cNvPr id="201031" name="Text Box 327"/>
          <p:cNvSpPr txBox="1">
            <a:spLocks noChangeArrowheads="1"/>
          </p:cNvSpPr>
          <p:nvPr/>
        </p:nvSpPr>
        <p:spPr bwMode="auto">
          <a:xfrm>
            <a:off x="2743200" y="19050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1%</a:t>
            </a:r>
          </a:p>
        </p:txBody>
      </p:sp>
      <p:sp>
        <p:nvSpPr>
          <p:cNvPr id="201032" name="Text Box 328"/>
          <p:cNvSpPr txBox="1">
            <a:spLocks noChangeArrowheads="1"/>
          </p:cNvSpPr>
          <p:nvPr/>
        </p:nvSpPr>
        <p:spPr bwMode="auto">
          <a:xfrm>
            <a:off x="2133600" y="1676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latin typeface="Lucida Sans Unicode" pitchFamily="34" charset="0"/>
              </a:rPr>
              <a:t>INFLUENCIA DEL ENVASE EN LA COMPRA DE UNA FRAGANCIA</a:t>
            </a:r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1547813" y="1412875"/>
          <a:ext cx="7272337" cy="4721225"/>
        </p:xfrm>
        <a:graphic>
          <a:graphicData uri="http://schemas.openxmlformats.org/presentationml/2006/ole">
            <p:oleObj spid="_x0000_s38915" name="Gráfico" r:id="rId3" imgW="7487107" imgH="5181905" progId="Excel.Chart.8">
              <p:embed/>
            </p:oleObj>
          </a:graphicData>
        </a:graphic>
      </p:graphicFrame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 Segmentación: general. NSE: media y baja.  </a:t>
            </a: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3505200" y="2133600"/>
            <a:ext cx="1524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>
            <a:spAutoFit/>
          </a:bodyPr>
          <a:lstStyle/>
          <a:p>
            <a:endParaRPr lang="es-E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3048000" y="5181600"/>
            <a:ext cx="609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6705600" y="2133600"/>
            <a:ext cx="304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latin typeface="Lucida Sans Unicode" pitchFamily="34" charset="0"/>
              </a:rPr>
              <a:t>VALOR ADICIONAL POR ENVASE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 Segmentación: general. NSE: media y baja.  </a:t>
            </a:r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ph type="body" idx="1"/>
          </p:nvPr>
        </p:nvGraphicFramePr>
        <p:xfrm>
          <a:off x="971550" y="1412875"/>
          <a:ext cx="7289800" cy="4752975"/>
        </p:xfrm>
        <a:graphic>
          <a:graphicData uri="http://schemas.openxmlformats.org/presentationml/2006/ole">
            <p:oleObj spid="_x0000_s41990" name="Gráfico" r:id="rId3" imgW="4839005" imgH="2686507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549275"/>
            <a:ext cx="7010400" cy="1295400"/>
          </a:xfrm>
        </p:spPr>
        <p:txBody>
          <a:bodyPr/>
          <a:lstStyle/>
          <a:p>
            <a:r>
              <a:rPr lang="es-ES" sz="2400" b="1">
                <a:latin typeface="Lucida Sans Unicode" pitchFamily="34" charset="0"/>
              </a:rPr>
              <a:t>MEDIO DE COMUNICACIÓN PREFERIDO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0" y="6216650"/>
            <a:ext cx="9144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 Segmentación: general. NSE: media y baja.  </a:t>
            </a:r>
          </a:p>
        </p:txBody>
      </p:sp>
      <p:graphicFrame>
        <p:nvGraphicFramePr>
          <p:cNvPr id="122895" name="Object 15"/>
          <p:cNvGraphicFramePr>
            <a:graphicFrameLocks noChangeAspect="1"/>
          </p:cNvGraphicFramePr>
          <p:nvPr/>
        </p:nvGraphicFramePr>
        <p:xfrm>
          <a:off x="990600" y="1600200"/>
          <a:ext cx="7772400" cy="4503738"/>
        </p:xfrm>
        <a:graphic>
          <a:graphicData uri="http://schemas.openxmlformats.org/presentationml/2006/ole">
            <p:oleObj spid="_x0000_s122895" name="Gráfico" r:id="rId3" imgW="5505907" imgH="293400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>
                <a:latin typeface="Lucida Sans Unicode" pitchFamily="34" charset="0"/>
              </a:rPr>
              <a:t>SELECCIÓN DE LOGOTIPO</a:t>
            </a:r>
          </a:p>
        </p:txBody>
      </p:sp>
      <p:sp>
        <p:nvSpPr>
          <p:cNvPr id="132100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 flipH="1" flipV="1">
            <a:off x="10591800" y="7620000"/>
            <a:ext cx="457200" cy="381000"/>
          </a:xfrm>
        </p:spPr>
      </p:sp>
      <p:pic>
        <p:nvPicPr>
          <p:cNvPr id="132101" name="Picture 5" descr="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505200"/>
            <a:ext cx="2486025" cy="2513013"/>
          </a:xfrm>
          <a:prstGeom prst="rect">
            <a:avLst/>
          </a:prstGeom>
          <a:noFill/>
        </p:spPr>
      </p:pic>
      <p:pic>
        <p:nvPicPr>
          <p:cNvPr id="132102" name="Picture 6" descr="Untitled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581400"/>
            <a:ext cx="2514600" cy="2435225"/>
          </a:xfrm>
          <a:prstGeom prst="rect">
            <a:avLst/>
          </a:prstGeom>
          <a:noFill/>
        </p:spPr>
      </p:pic>
      <p:graphicFrame>
        <p:nvGraphicFramePr>
          <p:cNvPr id="132103" name="Group 7"/>
          <p:cNvGraphicFramePr>
            <a:graphicFrameLocks noGrp="1"/>
          </p:cNvGraphicFramePr>
          <p:nvPr/>
        </p:nvGraphicFramePr>
        <p:xfrm>
          <a:off x="990600" y="2057400"/>
          <a:ext cx="7467600" cy="1168400"/>
        </p:xfrm>
        <a:graphic>
          <a:graphicData uri="http://schemas.openxmlformats.org/drawingml/2006/table">
            <a:tbl>
              <a:tblPr/>
              <a:tblGrid>
                <a:gridCol w="3733800"/>
                <a:gridCol w="3733800"/>
              </a:tblGrid>
              <a:tr h="1168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OPCIÓN 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44%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EC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OPCIÓN 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EC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0" y="6230938"/>
            <a:ext cx="89916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Segmentación: general. NSE: media y baja.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latin typeface="Lucida Sans Unicode" pitchFamily="34" charset="0"/>
              </a:rPr>
              <a:t>FRECUENCIA DE COMPRA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0" y="6165850"/>
            <a:ext cx="89916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272.  Segmentación: GENERAL. NSE: media y baja.</a:t>
            </a:r>
            <a:r>
              <a:rPr lang="es-ES" sz="1800" b="0">
                <a:solidFill>
                  <a:schemeClr val="tx1"/>
                </a:solidFill>
              </a:rPr>
              <a:t>  </a:t>
            </a:r>
          </a:p>
        </p:txBody>
      </p:sp>
      <p:graphicFrame>
        <p:nvGraphicFramePr>
          <p:cNvPr id="263172" name="Object 4"/>
          <p:cNvGraphicFramePr>
            <a:graphicFrameLocks noChangeAspect="1"/>
          </p:cNvGraphicFramePr>
          <p:nvPr>
            <p:ph idx="1"/>
          </p:nvPr>
        </p:nvGraphicFramePr>
        <p:xfrm>
          <a:off x="1042988" y="1557338"/>
          <a:ext cx="7561262" cy="4305300"/>
        </p:xfrm>
        <a:graphic>
          <a:graphicData uri="http://schemas.openxmlformats.org/presentationml/2006/ole">
            <p:oleObj spid="_x0000_s263172" name="Gráfico" r:id="rId3" imgW="4667278" imgH="265761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781300"/>
            <a:ext cx="7227887" cy="1295400"/>
          </a:xfrm>
        </p:spPr>
        <p:txBody>
          <a:bodyPr/>
          <a:lstStyle/>
          <a:p>
            <a:pPr algn="ctr"/>
            <a:r>
              <a:rPr lang="es-ES" sz="3700" b="1"/>
              <a:t>INVESTIGACIÓN CUALITATIVA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FICHA TÉCNICA</a:t>
            </a:r>
          </a:p>
        </p:txBody>
      </p:sp>
      <p:graphicFrame>
        <p:nvGraphicFramePr>
          <p:cNvPr id="443432" name="Group 40"/>
          <p:cNvGraphicFramePr>
            <a:graphicFrameLocks noGrp="1"/>
          </p:cNvGraphicFramePr>
          <p:nvPr/>
        </p:nvGraphicFramePr>
        <p:xfrm>
          <a:off x="1547813" y="2133600"/>
          <a:ext cx="7127875" cy="3698875"/>
        </p:xfrm>
        <a:graphic>
          <a:graphicData uri="http://schemas.openxmlformats.org/drawingml/2006/table">
            <a:tbl>
              <a:tblPr/>
              <a:tblGrid>
                <a:gridCol w="1668462"/>
                <a:gridCol w="1033463"/>
                <a:gridCol w="1379537"/>
                <a:gridCol w="1535113"/>
                <a:gridCol w="1511300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TÉCNICA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EDAD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GÉNERO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PARTICIPANTES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RECLUTAMIENTO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FOCUS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15 A 18 AÑOS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FEMENINO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DIRECTO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FOCUS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19 A 25 AÑOS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FEMENINO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DIRECTO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ENTREVISTAS A PROFUNDIDAD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19 A 24 AÑOS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FEMENINO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DIRECTO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36838"/>
            <a:ext cx="7010400" cy="1295400"/>
          </a:xfrm>
          <a:noFill/>
          <a:ln/>
        </p:spPr>
        <p:txBody>
          <a:bodyPr/>
          <a:lstStyle/>
          <a:p>
            <a:pPr algn="ctr"/>
            <a:r>
              <a:rPr lang="es-ES"/>
              <a:t>GRUPO OBJETIVO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grupo objetivo.wmv">
            <a:hlinkClick r:id="" action="ppaction://media"/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476250"/>
            <a:ext cx="7343775" cy="5643563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7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7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9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797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5" y="1628775"/>
            <a:ext cx="6767513" cy="4114800"/>
          </a:xfrm>
        </p:spPr>
        <p:txBody>
          <a:bodyPr/>
          <a:lstStyle/>
          <a:p>
            <a:pPr marL="1092200" lvl="1" indent="-635000">
              <a:buClr>
                <a:schemeClr val="tx1"/>
              </a:buClr>
              <a:buFont typeface="Wingdings" pitchFamily="2" charset="2"/>
              <a:buNone/>
            </a:pPr>
            <a:endParaRPr lang="es-ES">
              <a:latin typeface="Lucida Sans Unicode" pitchFamily="34" charset="0"/>
            </a:endParaRPr>
          </a:p>
          <a:p>
            <a:pPr marL="711200" indent="-711200">
              <a:buSzTx/>
              <a:buFont typeface="Wingdings" pitchFamily="2" charset="2"/>
              <a:buAutoNum type="romanUcPeriod"/>
            </a:pPr>
            <a:r>
              <a:rPr lang="es-ES">
                <a:latin typeface="Lucida Sans Unicode" pitchFamily="34" charset="0"/>
              </a:rPr>
              <a:t>Información de la empresa</a:t>
            </a:r>
          </a:p>
          <a:p>
            <a:pPr marL="711200" indent="-711200">
              <a:buSzTx/>
              <a:buFont typeface="Wingdings" pitchFamily="2" charset="2"/>
              <a:buAutoNum type="romanUcPeriod"/>
            </a:pPr>
            <a:r>
              <a:rPr lang="es-ES">
                <a:latin typeface="Lucida Sans Unicode" pitchFamily="34" charset="0"/>
              </a:rPr>
              <a:t>Investigación de mercados</a:t>
            </a:r>
          </a:p>
          <a:p>
            <a:pPr marL="711200" indent="-711200">
              <a:buSzTx/>
              <a:buFont typeface="Wingdings" pitchFamily="2" charset="2"/>
              <a:buAutoNum type="romanUcPeriod"/>
            </a:pPr>
            <a:r>
              <a:rPr lang="es-ES">
                <a:latin typeface="Lucida Sans Unicode" pitchFamily="34" charset="0"/>
              </a:rPr>
              <a:t>Plan de comunicación</a:t>
            </a:r>
          </a:p>
          <a:p>
            <a:pPr marL="711200" indent="-711200">
              <a:buSzTx/>
              <a:buFont typeface="Wingdings" pitchFamily="2" charset="2"/>
              <a:buAutoNum type="romanUcPeriod"/>
            </a:pPr>
            <a:r>
              <a:rPr lang="es-ES">
                <a:latin typeface="Lucida Sans Unicode" pitchFamily="34" charset="0"/>
              </a:rPr>
              <a:t>Estudio financiero</a:t>
            </a:r>
          </a:p>
          <a:p>
            <a:pPr marL="711200" indent="-711200">
              <a:buSzTx/>
              <a:buFont typeface="Wingdings" pitchFamily="2" charset="2"/>
              <a:buAutoNum type="romanUcPeriod"/>
            </a:pPr>
            <a:r>
              <a:rPr lang="es-ES">
                <a:latin typeface="Lucida Sans Unicode" pitchFamily="34" charset="0"/>
              </a:rPr>
              <a:t>Conclusiones y recomendaciones</a:t>
            </a:r>
          </a:p>
          <a:p>
            <a:pPr marL="711200" indent="-711200">
              <a:buSzTx/>
              <a:buFont typeface="Wingdings" pitchFamily="2" charset="2"/>
              <a:buAutoNum type="romanUcPeriod"/>
            </a:pPr>
            <a:endParaRPr lang="es-ES">
              <a:latin typeface="Lucida Sans Unicode" pitchFamily="34" charset="0"/>
            </a:endParaRPr>
          </a:p>
          <a:p>
            <a:pPr marL="1092200" lvl="1" indent="-635000">
              <a:buClr>
                <a:schemeClr val="tx1"/>
              </a:buClr>
              <a:buFont typeface="Wingdings" pitchFamily="2" charset="2"/>
              <a:buNone/>
            </a:pPr>
            <a:endParaRPr lang="es-ES" sz="2100">
              <a:latin typeface="Lucida Sans Unicode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INDICE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6899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68996" name="Group 4"/>
          <p:cNvGraphicFramePr>
            <a:graphicFrameLocks noGrp="1"/>
          </p:cNvGraphicFramePr>
          <p:nvPr/>
        </p:nvGraphicFramePr>
        <p:xfrm>
          <a:off x="1476375" y="2276475"/>
          <a:ext cx="6983413" cy="3386138"/>
        </p:xfrm>
        <a:graphic>
          <a:graphicData uri="http://schemas.openxmlformats.org/drawingml/2006/table">
            <a:tbl>
              <a:tblPr/>
              <a:tblGrid>
                <a:gridCol w="6983413"/>
              </a:tblGrid>
              <a:tr h="308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MX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Nuestro grupo objetivo son mujeres entre 24 a 30 años, de nivel socioeconómico medio típico, solteras, que viven en el norte, centro y sur de la ciudad de guayaquil respectivamente.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Normalmente  adquieren nuestros productos en un rango de 2 a 3 meses,  cuentan con un trabajo estable, lo que les permite complacerse  con  uno u otro  capricho ya que perciben una remuneración económica entre $250.00 a $400.00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69002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010400" cy="1295400"/>
          </a:xfrm>
          <a:noFill/>
          <a:ln/>
        </p:spPr>
        <p:txBody>
          <a:bodyPr/>
          <a:lstStyle/>
          <a:p>
            <a:pPr algn="ctr"/>
            <a:r>
              <a:rPr lang="es-ES"/>
              <a:t>ANÁLISIS DEMOGRÁFICO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010400" cy="1295400"/>
          </a:xfrm>
          <a:noFill/>
          <a:ln/>
        </p:spPr>
        <p:txBody>
          <a:bodyPr/>
          <a:lstStyle/>
          <a:p>
            <a:pPr algn="ctr"/>
            <a:r>
              <a:rPr lang="es-ES"/>
              <a:t>ANÁLISIS PSICOGRÁFICO</a:t>
            </a:r>
          </a:p>
        </p:txBody>
      </p:sp>
      <p:grpSp>
        <p:nvGrpSpPr>
          <p:cNvPr id="470021" name="Group 5"/>
          <p:cNvGrpSpPr>
            <a:grpSpLocks/>
          </p:cNvGrpSpPr>
          <p:nvPr/>
        </p:nvGrpSpPr>
        <p:grpSpPr bwMode="auto">
          <a:xfrm>
            <a:off x="2771775" y="1773238"/>
            <a:ext cx="3600450" cy="4176712"/>
            <a:chOff x="251" y="207"/>
            <a:chExt cx="4307" cy="6353"/>
          </a:xfrm>
        </p:grpSpPr>
        <p:pic>
          <p:nvPicPr>
            <p:cNvPr id="470022" name="Picture 6" descr="16-10-~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31" y="855"/>
              <a:ext cx="1440" cy="2160"/>
            </a:xfrm>
            <a:prstGeom prst="rect">
              <a:avLst/>
            </a:prstGeom>
            <a:noFill/>
            <a:ln w="76200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pic>
          <p:nvPicPr>
            <p:cNvPr id="470023" name="Picture 7" descr="16-10-~1"/>
            <p:cNvPicPr>
              <a:picLocks noChangeAspect="1" noChangeArrowheads="1"/>
            </p:cNvPicPr>
            <p:nvPr/>
          </p:nvPicPr>
          <p:blipFill>
            <a:blip r:embed="rId3" cstate="print"/>
            <a:srcRect l="9332" r="6744"/>
            <a:stretch>
              <a:fillRect/>
            </a:stretch>
          </p:blipFill>
          <p:spPr bwMode="auto">
            <a:xfrm>
              <a:off x="3035" y="2511"/>
              <a:ext cx="1397" cy="2118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pic>
          <p:nvPicPr>
            <p:cNvPr id="470024" name="Picture 8" descr="100_5708"/>
            <p:cNvPicPr>
              <a:picLocks noChangeAspect="1" noChangeArrowheads="1"/>
            </p:cNvPicPr>
            <p:nvPr/>
          </p:nvPicPr>
          <p:blipFill>
            <a:blip r:embed="rId4" cstate="print"/>
            <a:srcRect l="9642" t="29767" r="32292" b="25578"/>
            <a:stretch>
              <a:fillRect/>
            </a:stretch>
          </p:blipFill>
          <p:spPr bwMode="auto">
            <a:xfrm>
              <a:off x="347" y="5103"/>
              <a:ext cx="2312" cy="1297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</p:spPr>
        </p:pic>
        <p:sp>
          <p:nvSpPr>
            <p:cNvPr id="470025" name="Oval 9"/>
            <p:cNvSpPr>
              <a:spLocks noChangeArrowheads="1"/>
            </p:cNvSpPr>
            <p:nvPr/>
          </p:nvSpPr>
          <p:spPr bwMode="auto">
            <a:xfrm>
              <a:off x="1787" y="5535"/>
              <a:ext cx="514" cy="36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470026" name="Picture 10" descr="16-10-~1"/>
            <p:cNvPicPr>
              <a:picLocks noChangeAspect="1" noChangeArrowheads="1"/>
            </p:cNvPicPr>
            <p:nvPr/>
          </p:nvPicPr>
          <p:blipFill>
            <a:blip r:embed="rId5" cstate="print"/>
            <a:srcRect l="16608"/>
            <a:stretch>
              <a:fillRect/>
            </a:stretch>
          </p:blipFill>
          <p:spPr bwMode="auto">
            <a:xfrm>
              <a:off x="347" y="3375"/>
              <a:ext cx="1681" cy="1901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pic>
          <p:nvPicPr>
            <p:cNvPr id="470027" name="Picture 11" descr="FOTO CONSULTOP"/>
            <p:cNvPicPr>
              <a:picLocks noChangeAspect="1" noChangeArrowheads="1"/>
            </p:cNvPicPr>
            <p:nvPr/>
          </p:nvPicPr>
          <p:blipFill>
            <a:blip r:embed="rId6" cstate="print"/>
            <a:srcRect t="6773" r="9750"/>
            <a:stretch>
              <a:fillRect/>
            </a:stretch>
          </p:blipFill>
          <p:spPr bwMode="auto">
            <a:xfrm rot="-208772">
              <a:off x="1781" y="3022"/>
              <a:ext cx="1370" cy="2108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</p:pic>
        <p:sp>
          <p:nvSpPr>
            <p:cNvPr id="470028" name="WordArt 12"/>
            <p:cNvSpPr>
              <a:spLocks noChangeArrowheads="1" noChangeShapeType="1" noTextEdit="1"/>
            </p:cNvSpPr>
            <p:nvPr/>
          </p:nvSpPr>
          <p:spPr bwMode="auto">
            <a:xfrm rot="1200000">
              <a:off x="1931" y="3447"/>
              <a:ext cx="1200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Mis amigos...:)</a:t>
              </a:r>
            </a:p>
          </p:txBody>
        </p:sp>
        <p:pic>
          <p:nvPicPr>
            <p:cNvPr id="470029" name="Picture 13" descr="16-10-~1"/>
            <p:cNvPicPr>
              <a:picLocks noChangeAspect="1" noChangeArrowheads="1"/>
            </p:cNvPicPr>
            <p:nvPr/>
          </p:nvPicPr>
          <p:blipFill>
            <a:blip r:embed="rId7" cstate="print"/>
            <a:srcRect l="19629" r="8968"/>
            <a:stretch>
              <a:fillRect/>
            </a:stretch>
          </p:blipFill>
          <p:spPr bwMode="auto">
            <a:xfrm>
              <a:off x="2507" y="4671"/>
              <a:ext cx="1920" cy="1728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sp>
          <p:nvSpPr>
            <p:cNvPr id="470030" name="WordArt 14"/>
            <p:cNvSpPr>
              <a:spLocks noChangeArrowheads="1" noChangeShapeType="1" noTextEdit="1"/>
            </p:cNvSpPr>
            <p:nvPr/>
          </p:nvSpPr>
          <p:spPr bwMode="auto">
            <a:xfrm rot="18000000">
              <a:off x="3013" y="5524"/>
              <a:ext cx="1584" cy="19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Las farras..!!</a:t>
              </a:r>
            </a:p>
          </p:txBody>
        </p:sp>
        <p:pic>
          <p:nvPicPr>
            <p:cNvPr id="470031" name="Picture 15" descr="DSC02232"/>
            <p:cNvPicPr>
              <a:picLocks noChangeAspect="1" noChangeArrowheads="1"/>
            </p:cNvPicPr>
            <p:nvPr/>
          </p:nvPicPr>
          <p:blipFill>
            <a:blip r:embed="rId8" cstate="print"/>
            <a:srcRect r="30867"/>
            <a:stretch>
              <a:fillRect/>
            </a:stretch>
          </p:blipFill>
          <p:spPr bwMode="auto">
            <a:xfrm>
              <a:off x="347" y="1575"/>
              <a:ext cx="1626" cy="1811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sp>
          <p:nvSpPr>
            <p:cNvPr id="470032" name="WordArt 16"/>
            <p:cNvSpPr>
              <a:spLocks noChangeArrowheads="1" noChangeShapeType="1" noTextEdit="1"/>
            </p:cNvSpPr>
            <p:nvPr/>
          </p:nvSpPr>
          <p:spPr bwMode="auto">
            <a:xfrm rot="-873752">
              <a:off x="3131" y="4239"/>
              <a:ext cx="1200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Bella y joven</a:t>
              </a:r>
            </a:p>
          </p:txBody>
        </p:sp>
        <p:pic>
          <p:nvPicPr>
            <p:cNvPr id="470033" name="Picture 17" descr="16-10-~1"/>
            <p:cNvPicPr>
              <a:picLocks noChangeAspect="1" noChangeArrowheads="1"/>
            </p:cNvPicPr>
            <p:nvPr/>
          </p:nvPicPr>
          <p:blipFill>
            <a:blip r:embed="rId9" cstate="print"/>
            <a:srcRect l="18443" b="8476"/>
            <a:stretch>
              <a:fillRect/>
            </a:stretch>
          </p:blipFill>
          <p:spPr bwMode="auto">
            <a:xfrm>
              <a:off x="3334" y="567"/>
              <a:ext cx="1110" cy="1911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pic>
          <p:nvPicPr>
            <p:cNvPr id="470034" name="Picture 18" descr="16-10-~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4" y="351"/>
              <a:ext cx="1536" cy="1440"/>
            </a:xfrm>
            <a:prstGeom prst="rect">
              <a:avLst/>
            </a:prstGeom>
            <a:noFill/>
            <a:ln w="25400">
              <a:solidFill>
                <a:srgbClr val="00CCFF"/>
              </a:solidFill>
              <a:miter lim="800000"/>
              <a:headEnd/>
              <a:tailEnd/>
            </a:ln>
            <a:effectLst/>
          </p:spPr>
        </p:pic>
        <p:sp>
          <p:nvSpPr>
            <p:cNvPr id="47003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027" y="423"/>
              <a:ext cx="2304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kern="10">
                  <a:ln w="1587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lba Matter"/>
                </a:rPr>
                <a:t>VIVO LO QUE SUEÑO</a:t>
              </a:r>
            </a:p>
          </p:txBody>
        </p:sp>
        <p:sp>
          <p:nvSpPr>
            <p:cNvPr id="470036" name="Rectangle 20"/>
            <p:cNvSpPr>
              <a:spLocks noChangeArrowheads="1" noChangeShapeType="1"/>
            </p:cNvSpPr>
            <p:nvPr/>
          </p:nvSpPr>
          <p:spPr bwMode="auto">
            <a:xfrm>
              <a:off x="1837" y="351"/>
              <a:ext cx="2700" cy="458"/>
            </a:xfrm>
            <a:prstGeom prst="rect">
              <a:avLst/>
            </a:prstGeom>
            <a:solidFill>
              <a:srgbClr val="7F997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endParaRPr lang="es-ES"/>
            </a:p>
          </p:txBody>
        </p:sp>
        <p:sp>
          <p:nvSpPr>
            <p:cNvPr id="470037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491" y="3087"/>
              <a:ext cx="1200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Divertida 100%</a:t>
              </a:r>
            </a:p>
          </p:txBody>
        </p:sp>
        <p:sp>
          <p:nvSpPr>
            <p:cNvPr id="470038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43" y="4815"/>
              <a:ext cx="120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C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Los atardeceres </a:t>
              </a:r>
            </a:p>
            <a:p>
              <a:pPr algn="ctr"/>
              <a:r>
                <a:rPr lang="es-EC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frente al mar</a:t>
              </a:r>
            </a:p>
            <a:p>
              <a:pPr algn="ctr"/>
              <a:endParaRPr lang="es-ES" sz="2000" kern="10">
                <a:ln w="127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lba"/>
              </a:endParaRPr>
            </a:p>
          </p:txBody>
        </p:sp>
        <p:sp>
          <p:nvSpPr>
            <p:cNvPr id="47003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43" y="6111"/>
              <a:ext cx="1344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Me gustan los retos</a:t>
              </a:r>
            </a:p>
          </p:txBody>
        </p:sp>
        <p:sp>
          <p:nvSpPr>
            <p:cNvPr id="470040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539" y="1503"/>
              <a:ext cx="1200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Cariñosa</a:t>
              </a:r>
            </a:p>
          </p:txBody>
        </p:sp>
        <p:sp>
          <p:nvSpPr>
            <p:cNvPr id="470041" name="WordArt 25"/>
            <p:cNvSpPr>
              <a:spLocks noChangeArrowheads="1" noChangeShapeType="1" noTextEdit="1"/>
            </p:cNvSpPr>
            <p:nvPr/>
          </p:nvSpPr>
          <p:spPr bwMode="auto">
            <a:xfrm rot="-2221604">
              <a:off x="3659" y="2079"/>
              <a:ext cx="816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2000" kern="10">
                  <a:ln w="12700">
                    <a:solidFill>
                      <a:srgbClr val="99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CC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Alba"/>
                </a:rPr>
                <a:t>Sweet</a:t>
              </a:r>
            </a:p>
          </p:txBody>
        </p:sp>
        <p:grpSp>
          <p:nvGrpSpPr>
            <p:cNvPr id="470042" name="Group 26"/>
            <p:cNvGrpSpPr>
              <a:grpSpLocks/>
            </p:cNvGrpSpPr>
            <p:nvPr/>
          </p:nvGrpSpPr>
          <p:grpSpPr bwMode="auto">
            <a:xfrm>
              <a:off x="251" y="207"/>
              <a:ext cx="4307" cy="6353"/>
              <a:chOff x="106756200" y="105613200"/>
              <a:chExt cx="6858000" cy="8997696"/>
            </a:xfrm>
          </p:grpSpPr>
          <p:sp>
            <p:nvSpPr>
              <p:cNvPr id="470043" name="Rectangle 27" hidden="1"/>
              <p:cNvSpPr>
                <a:spLocks noChangeArrowheads="1" noChangeShapeType="1"/>
              </p:cNvSpPr>
              <p:nvPr/>
            </p:nvSpPr>
            <p:spPr bwMode="auto">
              <a:xfrm>
                <a:off x="106756200" y="105613200"/>
                <a:ext cx="6858000" cy="8997696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4" name="Rectangle 28"/>
              <p:cNvSpPr>
                <a:spLocks noChangeArrowheads="1" noChangeShapeType="1"/>
              </p:cNvSpPr>
              <p:nvPr/>
            </p:nvSpPr>
            <p:spPr bwMode="auto">
              <a:xfrm>
                <a:off x="110116144" y="114388646"/>
                <a:ext cx="3498056" cy="222250"/>
              </a:xfrm>
              <a:prstGeom prst="rect">
                <a:avLst/>
              </a:pr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5" name="Rectangle 29"/>
              <p:cNvSpPr>
                <a:spLocks noChangeArrowheads="1" noChangeShapeType="1"/>
              </p:cNvSpPr>
              <p:nvPr/>
            </p:nvSpPr>
            <p:spPr bwMode="auto">
              <a:xfrm>
                <a:off x="106756200" y="114388646"/>
                <a:ext cx="3429000" cy="222250"/>
              </a:xfrm>
              <a:prstGeom prst="rect">
                <a:avLst/>
              </a:prstGeom>
              <a:solidFill>
                <a:srgbClr val="0000F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6" name="Rectangle 30"/>
              <p:cNvSpPr>
                <a:spLocks noChangeArrowheads="1" noChangeShapeType="1"/>
              </p:cNvSpPr>
              <p:nvPr/>
            </p:nvSpPr>
            <p:spPr bwMode="auto">
              <a:xfrm>
                <a:off x="110116144" y="105613200"/>
                <a:ext cx="3498056" cy="222250"/>
              </a:xfrm>
              <a:prstGeom prst="rect">
                <a:avLst/>
              </a:prstGeom>
              <a:solidFill>
                <a:srgbClr val="FF66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7" name="Rectangle 31"/>
              <p:cNvSpPr>
                <a:spLocks noChangeArrowheads="1" noChangeShapeType="1"/>
              </p:cNvSpPr>
              <p:nvPr/>
            </p:nvSpPr>
            <p:spPr bwMode="auto">
              <a:xfrm>
                <a:off x="106756200" y="105613200"/>
                <a:ext cx="3429000" cy="222250"/>
              </a:xfrm>
              <a:prstGeom prst="rect">
                <a:avLst/>
              </a:pr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8" name="Rectangle 32"/>
              <p:cNvSpPr>
                <a:spLocks noChangeArrowheads="1" noChangeShapeType="1"/>
              </p:cNvSpPr>
              <p:nvPr/>
            </p:nvSpPr>
            <p:spPr bwMode="auto">
              <a:xfrm>
                <a:off x="106756200" y="105613200"/>
                <a:ext cx="222250" cy="4663440"/>
              </a:xfrm>
              <a:prstGeom prst="rect">
                <a:avLst/>
              </a:pr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49" name="Rectangle 33"/>
              <p:cNvSpPr>
                <a:spLocks noChangeArrowheads="1" noChangeShapeType="1"/>
              </p:cNvSpPr>
              <p:nvPr/>
            </p:nvSpPr>
            <p:spPr bwMode="auto">
              <a:xfrm>
                <a:off x="106756200" y="110115096"/>
                <a:ext cx="222250" cy="4495800"/>
              </a:xfrm>
              <a:prstGeom prst="rect">
                <a:avLst/>
              </a:prstGeom>
              <a:solidFill>
                <a:srgbClr val="0000F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50" name="Rectangle 34"/>
              <p:cNvSpPr>
                <a:spLocks noChangeArrowheads="1" noChangeShapeType="1"/>
              </p:cNvSpPr>
              <p:nvPr/>
            </p:nvSpPr>
            <p:spPr bwMode="auto">
              <a:xfrm>
                <a:off x="113391950" y="105613200"/>
                <a:ext cx="222250" cy="4663440"/>
              </a:xfrm>
              <a:prstGeom prst="rect">
                <a:avLst/>
              </a:prstGeom>
              <a:solidFill>
                <a:srgbClr val="FF66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70051" name="Rectangle 35"/>
              <p:cNvSpPr>
                <a:spLocks noChangeArrowheads="1" noChangeShapeType="1"/>
              </p:cNvSpPr>
              <p:nvPr/>
            </p:nvSpPr>
            <p:spPr bwMode="auto">
              <a:xfrm>
                <a:off x="113391950" y="110115096"/>
                <a:ext cx="222250" cy="4495800"/>
              </a:xfrm>
              <a:prstGeom prst="rect">
                <a:avLst/>
              </a:pr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1547813" y="1844675"/>
            <a:ext cx="6985000" cy="13684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CC"/>
              </a:gs>
            </a:gsLst>
            <a:lin ang="18900000" scaled="1"/>
          </a:gradFill>
          <a:ln w="19050" algn="ctr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es-ES" sz="2000" b="0">
                <a:solidFill>
                  <a:schemeClr val="tx1"/>
                </a:solidFill>
                <a:latin typeface="Berlin Sans FB" pitchFamily="34" charset="0"/>
              </a:rPr>
              <a:t>Perfumes de calidad  que brinden confianza y que proyecten personalidad con la característica importante de que SU PRECIO es asequible</a:t>
            </a:r>
          </a:p>
          <a:p>
            <a:endParaRPr lang="es-ES" sz="2000" b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/>
              <a:t>DRIVER</a:t>
            </a:r>
          </a:p>
        </p:txBody>
      </p:sp>
      <p:sp>
        <p:nvSpPr>
          <p:cNvPr id="471044" name="Rectangle 4"/>
          <p:cNvSpPr>
            <a:spLocks noChangeArrowheads="1"/>
          </p:cNvSpPr>
          <p:nvPr/>
        </p:nvSpPr>
        <p:spPr bwMode="auto">
          <a:xfrm>
            <a:off x="1476375" y="3357563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900" b="0">
                <a:solidFill>
                  <a:schemeClr val="tx2"/>
                </a:solidFill>
                <a:latin typeface="Arial" pitchFamily="34" charset="0"/>
              </a:rPr>
              <a:t>INSIGHT</a:t>
            </a:r>
          </a:p>
        </p:txBody>
      </p:sp>
      <p:graphicFrame>
        <p:nvGraphicFramePr>
          <p:cNvPr id="471045" name="Group 5"/>
          <p:cNvGraphicFramePr>
            <a:graphicFrameLocks noGrp="1"/>
          </p:cNvGraphicFramePr>
          <p:nvPr>
            <p:ph idx="1"/>
          </p:nvPr>
        </p:nvGraphicFramePr>
        <p:xfrm>
          <a:off x="1547813" y="4581525"/>
          <a:ext cx="7010400" cy="1227138"/>
        </p:xfrm>
        <a:graphic>
          <a:graphicData uri="http://schemas.openxmlformats.org/drawingml/2006/table">
            <a:tbl>
              <a:tblPr/>
              <a:tblGrid>
                <a:gridCol w="7010400"/>
              </a:tblGrid>
              <a:tr h="1227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cs typeface="Times New Roman" pitchFamily="18" charset="0"/>
                        </a:rPr>
                        <a:t>“… Vivo lo que sueño, soy auténtica y todos lo saben”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836613"/>
            <a:ext cx="7596187" cy="955675"/>
          </a:xfrm>
        </p:spPr>
        <p:txBody>
          <a:bodyPr/>
          <a:lstStyle/>
          <a:p>
            <a:r>
              <a:rPr lang="es-ES" sz="2500" b="1"/>
              <a:t>PROBLEMAS DE COMUNICACIÓN</a:t>
            </a: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1763713" y="2924175"/>
            <a:ext cx="619283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/>
              <a:t>La empresa confunde a su consumidor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/>
              <a:t>Acciones de comunicación mal empleadas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/>
              <a:t>Falta de recordación de marca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72067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72068" name="Group 4"/>
          <p:cNvGraphicFramePr>
            <a:graphicFrameLocks noGrp="1"/>
          </p:cNvGraphicFramePr>
          <p:nvPr/>
        </p:nvGraphicFramePr>
        <p:xfrm>
          <a:off x="1476375" y="2276475"/>
          <a:ext cx="6983413" cy="3827463"/>
        </p:xfrm>
        <a:graphic>
          <a:graphicData uri="http://schemas.openxmlformats.org/drawingml/2006/table">
            <a:tbl>
              <a:tblPr/>
              <a:tblGrid>
                <a:gridCol w="6983413"/>
              </a:tblGrid>
              <a:tr h="367347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MX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OBJETIVO PRINCIPAL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 Desarrollar la recordación de la marca, destacando la personalidad de nuestro grupo objetivo.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OBJETIVOS ESPECÍFICOS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Comunicar la marca a través de diversas acciones de   comunicación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 Cambiar el eslogan,  el empaque y usar una sola referencia comercial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 Creación de la pagina Web</a:t>
                      </a: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AutoNum type="arabicPeriod"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72074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200900" cy="1295400"/>
          </a:xfrm>
          <a:noFill/>
          <a:ln/>
        </p:spPr>
        <p:txBody>
          <a:bodyPr/>
          <a:lstStyle/>
          <a:p>
            <a:pPr algn="ctr"/>
            <a:r>
              <a:rPr lang="es-ES" sz="3500"/>
              <a:t>OBJETIVOS DE COMUNICACIÓN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36838"/>
            <a:ext cx="7010400" cy="1295400"/>
          </a:xfrm>
        </p:spPr>
        <p:txBody>
          <a:bodyPr/>
          <a:lstStyle/>
          <a:p>
            <a:r>
              <a:rPr lang="es-ES"/>
              <a:t>REDISEÑO DEL LOGOTIPO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>
                <a:latin typeface="Lucida Sans Unicode" pitchFamily="34" charset="0"/>
              </a:rPr>
              <a:t>LOGOTIPO Y REFERENCIA COMERCIAL</a:t>
            </a:r>
          </a:p>
        </p:txBody>
      </p:sp>
      <p:sp>
        <p:nvSpPr>
          <p:cNvPr id="473091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 flipH="1" flipV="1">
            <a:off x="10591800" y="7620000"/>
            <a:ext cx="457200" cy="381000"/>
          </a:xfrm>
        </p:spPr>
      </p:sp>
      <p:pic>
        <p:nvPicPr>
          <p:cNvPr id="473092" name="Picture 4" descr="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505200"/>
            <a:ext cx="2486025" cy="2513013"/>
          </a:xfrm>
          <a:prstGeom prst="rect">
            <a:avLst/>
          </a:prstGeom>
          <a:noFill/>
        </p:spPr>
      </p:pic>
      <p:pic>
        <p:nvPicPr>
          <p:cNvPr id="473093" name="Picture 5" descr="Untitled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581400"/>
            <a:ext cx="2514600" cy="2435225"/>
          </a:xfrm>
          <a:prstGeom prst="rect">
            <a:avLst/>
          </a:prstGeom>
          <a:noFill/>
        </p:spPr>
      </p:pic>
      <p:graphicFrame>
        <p:nvGraphicFramePr>
          <p:cNvPr id="473094" name="Group 6"/>
          <p:cNvGraphicFramePr>
            <a:graphicFrameLocks noGrp="1"/>
          </p:cNvGraphicFramePr>
          <p:nvPr/>
        </p:nvGraphicFramePr>
        <p:xfrm>
          <a:off x="990600" y="2057400"/>
          <a:ext cx="7467600" cy="1168400"/>
        </p:xfrm>
        <a:graphic>
          <a:graphicData uri="http://schemas.openxmlformats.org/drawingml/2006/table">
            <a:tbl>
              <a:tblPr/>
              <a:tblGrid>
                <a:gridCol w="3733800"/>
                <a:gridCol w="3733800"/>
              </a:tblGrid>
              <a:tr h="1168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Logo actual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EC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Logo anterior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EC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412875"/>
            <a:ext cx="59753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493963"/>
            <a:ext cx="68405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ES" b="1"/>
              <a:t>LOGOTIPO PROPUESTO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36838"/>
            <a:ext cx="7010400" cy="1295400"/>
          </a:xfrm>
          <a:noFill/>
          <a:ln/>
        </p:spPr>
        <p:txBody>
          <a:bodyPr/>
          <a:lstStyle/>
          <a:p>
            <a:pPr algn="ctr"/>
            <a:r>
              <a:rPr lang="es-ES"/>
              <a:t>ENVASE, EMPAQUE Y ENVOLTURA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PERFUMANÍA BIBI´S</a:t>
            </a:r>
          </a:p>
        </p:txBody>
      </p:sp>
      <p:pic>
        <p:nvPicPr>
          <p:cNvPr id="375812" name="Picture 4" descr="686364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989138"/>
            <a:ext cx="6408737" cy="4144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/>
              <a:t>ENVASES ACTUALES</a:t>
            </a:r>
          </a:p>
        </p:txBody>
      </p:sp>
      <p:pic>
        <p:nvPicPr>
          <p:cNvPr id="524300" name="Picture 12" descr="DSC01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066925"/>
            <a:ext cx="4248150" cy="3929063"/>
          </a:xfrm>
          <a:prstGeom prst="rect">
            <a:avLst/>
          </a:prstGeom>
          <a:noFill/>
        </p:spPr>
      </p:pic>
      <p:pic>
        <p:nvPicPr>
          <p:cNvPr id="524302" name="Picture 14" descr="DSC011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060575"/>
            <a:ext cx="2355850" cy="3933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/>
              <a:t>ENVASE PROPUESTO</a:t>
            </a:r>
          </a:p>
        </p:txBody>
      </p:sp>
      <p:pic>
        <p:nvPicPr>
          <p:cNvPr id="447491" name="Picture 3" descr="DSC01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773238"/>
            <a:ext cx="3186113" cy="4249737"/>
          </a:xfrm>
          <a:prstGeom prst="rect">
            <a:avLst/>
          </a:prstGeom>
          <a:noFill/>
        </p:spPr>
      </p:pic>
      <p:pic>
        <p:nvPicPr>
          <p:cNvPr id="447513" name="Picture 25" descr="DSC01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916113"/>
            <a:ext cx="3014663" cy="40338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331913" y="476250"/>
            <a:ext cx="7010400" cy="1295400"/>
          </a:xfrm>
          <a:noFill/>
          <a:ln/>
        </p:spPr>
        <p:txBody>
          <a:bodyPr/>
          <a:lstStyle/>
          <a:p>
            <a:pPr algn="ctr"/>
            <a:r>
              <a:rPr lang="es-ES"/>
              <a:t>EMPAQUE ACTUAL</a:t>
            </a:r>
          </a:p>
        </p:txBody>
      </p:sp>
      <p:pic>
        <p:nvPicPr>
          <p:cNvPr id="525331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374900"/>
            <a:ext cx="3743325" cy="307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5334" name="Picture 22" descr="bibis fun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2349500"/>
            <a:ext cx="2501900" cy="3165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 sz="quarter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 sz="3500"/>
              <a:t>EMPAQUE PROPUESTO</a:t>
            </a:r>
          </a:p>
        </p:txBody>
      </p:sp>
      <p:graphicFrame>
        <p:nvGraphicFramePr>
          <p:cNvPr id="450608" name="Group 48"/>
          <p:cNvGraphicFramePr>
            <a:graphicFrameLocks noGrp="1"/>
          </p:cNvGraphicFramePr>
          <p:nvPr>
            <p:ph sz="quarter" idx="2"/>
          </p:nvPr>
        </p:nvGraphicFramePr>
        <p:xfrm>
          <a:off x="1187450" y="5445125"/>
          <a:ext cx="3527425" cy="360363"/>
        </p:xfrm>
        <a:graphic>
          <a:graphicData uri="http://schemas.openxmlformats.org/drawingml/2006/table">
            <a:tbl>
              <a:tblPr/>
              <a:tblGrid>
                <a:gridCol w="352742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Fundas para perfumes pequeños de 15 a 50 ml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0594" name="Group 34"/>
          <p:cNvGraphicFramePr>
            <a:graphicFrameLocks noGrp="1"/>
          </p:cNvGraphicFramePr>
          <p:nvPr>
            <p:ph sz="quarter" idx="3"/>
          </p:nvPr>
        </p:nvGraphicFramePr>
        <p:xfrm>
          <a:off x="4932363" y="5445125"/>
          <a:ext cx="3429000" cy="322263"/>
        </p:xfrm>
        <a:graphic>
          <a:graphicData uri="http://schemas.openxmlformats.org/drawingml/2006/table">
            <a:tbl>
              <a:tblPr/>
              <a:tblGrid>
                <a:gridCol w="3429000"/>
              </a:tblGrid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Fundas para perfumes grandes  de 60 a 100 ml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0596" name="Object 36"/>
          <p:cNvGraphicFramePr>
            <a:graphicFrameLocks noChangeAspect="1"/>
          </p:cNvGraphicFramePr>
          <p:nvPr>
            <p:ph sz="quarter" idx="4"/>
          </p:nvPr>
        </p:nvGraphicFramePr>
        <p:xfrm>
          <a:off x="4859338" y="1916113"/>
          <a:ext cx="3816350" cy="3228975"/>
        </p:xfrm>
        <a:graphic>
          <a:graphicData uri="http://schemas.openxmlformats.org/presentationml/2006/ole">
            <p:oleObj spid="_x0000_s450596" name="Bitmap Image" r:id="rId3" imgW="12342857" imgH="9259592" progId="Paint.Picture">
              <p:embed/>
            </p:oleObj>
          </a:graphicData>
        </a:graphic>
      </p:graphicFrame>
      <p:graphicFrame>
        <p:nvGraphicFramePr>
          <p:cNvPr id="450609" name="Object 49"/>
          <p:cNvGraphicFramePr>
            <a:graphicFrameLocks noChangeAspect="1"/>
          </p:cNvGraphicFramePr>
          <p:nvPr>
            <p:ph sz="half" idx="1"/>
          </p:nvPr>
        </p:nvGraphicFramePr>
        <p:xfrm>
          <a:off x="1042988" y="1989138"/>
          <a:ext cx="3600450" cy="3133725"/>
        </p:xfrm>
        <a:graphic>
          <a:graphicData uri="http://schemas.openxmlformats.org/presentationml/2006/ole">
            <p:oleObj spid="_x0000_s450609" name="Imagen de mapa de bits" r:id="rId4" imgW="12342857" imgH="9259592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/>
              <a:t>ENVOLTURA</a:t>
            </a:r>
          </a:p>
        </p:txBody>
      </p:sp>
      <p:pic>
        <p:nvPicPr>
          <p:cNvPr id="452626" name="Picture 18" descr="DSC01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349500"/>
            <a:ext cx="4176713" cy="3133725"/>
          </a:xfrm>
          <a:prstGeom prst="rect">
            <a:avLst/>
          </a:prstGeom>
          <a:noFill/>
        </p:spPr>
      </p:pic>
      <p:graphicFrame>
        <p:nvGraphicFramePr>
          <p:cNvPr id="452636" name="Group 28"/>
          <p:cNvGraphicFramePr>
            <a:graphicFrameLocks noGrp="1"/>
          </p:cNvGraphicFramePr>
          <p:nvPr>
            <p:ph sz="half" idx="2"/>
          </p:nvPr>
        </p:nvGraphicFramePr>
        <p:xfrm>
          <a:off x="1258888" y="4724400"/>
          <a:ext cx="2952750" cy="776288"/>
        </p:xfrm>
        <a:graphic>
          <a:graphicData uri="http://schemas.openxmlformats.org/drawingml/2006/table">
            <a:tbl>
              <a:tblPr/>
              <a:tblGrid>
                <a:gridCol w="295275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Cajas para envase pequeños.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Times New Roman" pitchFamily="18" charset="0"/>
                          <a:cs typeface="Lucida Sans Unicode" pitchFamily="34" charset="0"/>
                        </a:rPr>
                        <a:t>Latas para envases grandes.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erlin Sans FB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692150"/>
            <a:ext cx="4629150" cy="792163"/>
          </a:xfrm>
          <a:noFill/>
          <a:ln/>
        </p:spPr>
        <p:txBody>
          <a:bodyPr/>
          <a:lstStyle/>
          <a:p>
            <a:pPr algn="ctr"/>
            <a:r>
              <a:rPr lang="es-EC" sz="2800" b="1">
                <a:latin typeface="Berlin Sans FB Demi" pitchFamily="34" charset="0"/>
              </a:rPr>
              <a:t>RENOVACIÓN DE IMAGEN</a:t>
            </a:r>
            <a:endParaRPr lang="es-ES" sz="2800" b="1">
              <a:latin typeface="Berlin Sans FB Demi" pitchFamily="34" charset="0"/>
            </a:endParaRPr>
          </a:p>
        </p:txBody>
      </p:sp>
      <p:pic>
        <p:nvPicPr>
          <p:cNvPr id="512003" name="Picture 3" descr="09-10-~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636838"/>
            <a:ext cx="3384550" cy="30734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844675"/>
            <a:ext cx="32004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05" name="Line 5"/>
          <p:cNvSpPr>
            <a:spLocks noChangeShapeType="1"/>
          </p:cNvSpPr>
          <p:nvPr/>
        </p:nvSpPr>
        <p:spPr bwMode="auto">
          <a:xfrm>
            <a:off x="2700338" y="2349500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565400"/>
            <a:ext cx="7561263" cy="1295400"/>
          </a:xfrm>
          <a:noFill/>
          <a:ln/>
        </p:spPr>
        <p:txBody>
          <a:bodyPr/>
          <a:lstStyle/>
          <a:p>
            <a:pPr algn="ctr"/>
            <a:r>
              <a:rPr lang="es-ES" sz="3500"/>
              <a:t>RENOVACIÓN DE LA IMAGEN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2051050" y="90805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2400">
                <a:solidFill>
                  <a:schemeClr val="accent2"/>
                </a:solidFill>
                <a:latin typeface="Arial" pitchFamily="34" charset="0"/>
              </a:rPr>
              <a:t>EMPAQUES</a:t>
            </a:r>
            <a:endParaRPr lang="es-ES" sz="24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1116013" y="2708275"/>
            <a:ext cx="25193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500">
                <a:solidFill>
                  <a:schemeClr val="tx1"/>
                </a:solidFill>
                <a:latin typeface="Arial" pitchFamily="34" charset="0"/>
              </a:rPr>
              <a:t>CATÁLOGO  ANTERIOR</a:t>
            </a:r>
            <a:endParaRPr lang="es-ES" sz="15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14052" name="Picture 4" descr="09-10-~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473450"/>
            <a:ext cx="2519362" cy="19732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2484438" y="765175"/>
            <a:ext cx="4629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2800">
                <a:solidFill>
                  <a:schemeClr val="tx2"/>
                </a:solidFill>
                <a:latin typeface="Berlin Sans FB Demi" pitchFamily="34" charset="0"/>
              </a:rPr>
              <a:t>RENOVACIÓN DE IMAGEN</a:t>
            </a:r>
            <a:endParaRPr lang="es-ES" sz="2800">
              <a:solidFill>
                <a:schemeClr val="tx2"/>
              </a:solidFill>
              <a:latin typeface="Berlin Sans FB Demi" pitchFamily="34" charset="0"/>
            </a:endParaRPr>
          </a:p>
        </p:txBody>
      </p:sp>
      <p:pic>
        <p:nvPicPr>
          <p:cNvPr id="514054" name="Picture 6" descr="DSC01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420938"/>
            <a:ext cx="4394200" cy="3294062"/>
          </a:xfrm>
          <a:prstGeom prst="rect">
            <a:avLst/>
          </a:prstGeom>
          <a:noFill/>
        </p:spPr>
      </p:pic>
      <p:sp>
        <p:nvSpPr>
          <p:cNvPr id="514055" name="Line 7"/>
          <p:cNvSpPr>
            <a:spLocks noChangeShapeType="1"/>
          </p:cNvSpPr>
          <p:nvPr/>
        </p:nvSpPr>
        <p:spPr bwMode="auto">
          <a:xfrm>
            <a:off x="2916238" y="3213100"/>
            <a:ext cx="792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>
            <a:off x="5076825" y="1844675"/>
            <a:ext cx="32400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500">
                <a:solidFill>
                  <a:schemeClr val="tx1"/>
                </a:solidFill>
                <a:latin typeface="Arial" pitchFamily="34" charset="0"/>
              </a:rPr>
              <a:t>CATÁLOGO  PROPUESTO</a:t>
            </a:r>
            <a:endParaRPr lang="es-ES" sz="15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ChangeArrowheads="1"/>
          </p:cNvSpPr>
          <p:nvPr/>
        </p:nvSpPr>
        <p:spPr bwMode="auto">
          <a:xfrm>
            <a:off x="1547813" y="620713"/>
            <a:ext cx="70564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3500">
                <a:solidFill>
                  <a:schemeClr val="tx2"/>
                </a:solidFill>
                <a:latin typeface="Berlin Sans FB Demi" pitchFamily="34" charset="0"/>
              </a:rPr>
              <a:t>PROPUESTAS IMPLEMENTADAS</a:t>
            </a:r>
            <a:endParaRPr lang="es-ES" sz="3500">
              <a:solidFill>
                <a:schemeClr val="tx2"/>
              </a:solidFill>
              <a:latin typeface="Berlin Sans FB Demi" pitchFamily="34" charset="0"/>
            </a:endParaRPr>
          </a:p>
        </p:txBody>
      </p:sp>
      <p:graphicFrame>
        <p:nvGraphicFramePr>
          <p:cNvPr id="513027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5580063" y="1844675"/>
          <a:ext cx="2233612" cy="1676400"/>
        </p:xfrm>
        <a:graphic>
          <a:graphicData uri="http://schemas.openxmlformats.org/presentationml/2006/ole">
            <p:oleObj spid="_x0000_s513027" name="Imagen de mapa de bits" r:id="rId3" imgW="12342857" imgH="9259592" progId="Paint.Picture">
              <p:embed/>
            </p:oleObj>
          </a:graphicData>
        </a:graphic>
      </p:graphicFrame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4005263"/>
            <a:ext cx="2232025" cy="1831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1476375" y="3500438"/>
            <a:ext cx="2447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500">
                <a:solidFill>
                  <a:schemeClr val="tx1"/>
                </a:solidFill>
                <a:latin typeface="Arial" pitchFamily="34" charset="0"/>
              </a:rPr>
              <a:t>EMPAQUE ANTERIOR</a:t>
            </a:r>
            <a:endParaRPr lang="es-ES" sz="15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3030" name="Text Box 6"/>
          <p:cNvSpPr txBox="1">
            <a:spLocks noChangeArrowheads="1"/>
          </p:cNvSpPr>
          <p:nvPr/>
        </p:nvSpPr>
        <p:spPr bwMode="auto">
          <a:xfrm>
            <a:off x="1547813" y="2349500"/>
            <a:ext cx="2447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500">
                <a:solidFill>
                  <a:schemeClr val="tx1"/>
                </a:solidFill>
                <a:latin typeface="Arial" pitchFamily="34" charset="0"/>
              </a:rPr>
              <a:t>EMPAQUE ADOPTADO</a:t>
            </a:r>
            <a:endParaRPr lang="es-ES" sz="15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3031" name="Line 7"/>
          <p:cNvSpPr>
            <a:spLocks noChangeShapeType="1"/>
          </p:cNvSpPr>
          <p:nvPr/>
        </p:nvSpPr>
        <p:spPr bwMode="auto">
          <a:xfrm>
            <a:off x="4284663" y="2492375"/>
            <a:ext cx="86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aphicFrame>
        <p:nvGraphicFramePr>
          <p:cNvPr id="513032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5219700" y="3716338"/>
          <a:ext cx="3025775" cy="2270125"/>
        </p:xfrm>
        <a:graphic>
          <a:graphicData uri="http://schemas.openxmlformats.org/presentationml/2006/ole">
            <p:oleObj spid="_x0000_s513032" name="Bitmap Image" r:id="rId5" imgW="12342857" imgH="9259592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29059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29081" name="Group 25"/>
          <p:cNvGraphicFramePr>
            <a:graphicFrameLocks noGrp="1"/>
          </p:cNvGraphicFramePr>
          <p:nvPr/>
        </p:nvGraphicFramePr>
        <p:xfrm>
          <a:off x="1619250" y="3284538"/>
          <a:ext cx="3095625" cy="822325"/>
        </p:xfrm>
        <a:graphic>
          <a:graphicData uri="http://schemas.openxmlformats.org/drawingml/2006/table">
            <a:tbl>
              <a:tblPr/>
              <a:tblGrid>
                <a:gridCol w="3095625"/>
              </a:tblGrid>
              <a:tr h="649288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“Vive tu sueño”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29066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416800" cy="1295400"/>
          </a:xfrm>
          <a:noFill/>
          <a:ln/>
        </p:spPr>
        <p:txBody>
          <a:bodyPr/>
          <a:lstStyle/>
          <a:p>
            <a:pPr algn="ctr"/>
            <a:r>
              <a:rPr lang="es-ES" sz="2700"/>
              <a:t>CONCEPTO CENTRAL DE COMUNICACIÓN</a:t>
            </a:r>
          </a:p>
        </p:txBody>
      </p:sp>
      <p:grpSp>
        <p:nvGrpSpPr>
          <p:cNvPr id="429069" name="Group 13"/>
          <p:cNvGrpSpPr>
            <a:grpSpLocks/>
          </p:cNvGrpSpPr>
          <p:nvPr/>
        </p:nvGrpSpPr>
        <p:grpSpPr bwMode="auto">
          <a:xfrm>
            <a:off x="4716463" y="1628775"/>
            <a:ext cx="3962400" cy="4343400"/>
            <a:chOff x="2426" y="1253"/>
            <a:chExt cx="2496" cy="2736"/>
          </a:xfrm>
        </p:grpSpPr>
        <p:grpSp>
          <p:nvGrpSpPr>
            <p:cNvPr id="429070" name="Group 14"/>
            <p:cNvGrpSpPr>
              <a:grpSpLocks/>
            </p:cNvGrpSpPr>
            <p:nvPr/>
          </p:nvGrpSpPr>
          <p:grpSpPr bwMode="auto">
            <a:xfrm>
              <a:off x="2426" y="1253"/>
              <a:ext cx="2496" cy="2736"/>
              <a:chOff x="106756200" y="105613200"/>
              <a:chExt cx="6858000" cy="8997696"/>
            </a:xfrm>
          </p:grpSpPr>
          <p:sp>
            <p:nvSpPr>
              <p:cNvPr id="429071" name="AutoShape 15"/>
              <p:cNvSpPr>
                <a:spLocks noChangeArrowheads="1" noChangeShapeType="1"/>
              </p:cNvSpPr>
              <p:nvPr/>
            </p:nvSpPr>
            <p:spPr bwMode="auto">
              <a:xfrm flipV="1">
                <a:off x="106756200" y="107181396"/>
                <a:ext cx="6858000" cy="7429500"/>
              </a:xfrm>
              <a:custGeom>
                <a:avLst/>
                <a:gdLst>
                  <a:gd name="G0" fmla="+- 1658 0 0"/>
                  <a:gd name="G1" fmla="+- 21600 0 1658"/>
                  <a:gd name="G2" fmla="*/ 1658 1 2"/>
                  <a:gd name="G3" fmla="+- 21600 0 G2"/>
                  <a:gd name="G4" fmla="+/ 1658 21600 2"/>
                  <a:gd name="G5" fmla="+/ G1 0 2"/>
                  <a:gd name="G6" fmla="*/ 21600 21600 1658"/>
                  <a:gd name="G7" fmla="*/ G6 1 2"/>
                  <a:gd name="G8" fmla="+- 21600 0 G7"/>
                  <a:gd name="G9" fmla="*/ 21600 1 2"/>
                  <a:gd name="G10" fmla="+- 1658 0 G9"/>
                  <a:gd name="G11" fmla="?: G10 G8 0"/>
                  <a:gd name="G12" fmla="?: G10 G7 21600"/>
                  <a:gd name="T0" fmla="*/ 20771 w 21600"/>
                  <a:gd name="T1" fmla="*/ 10800 h 21600"/>
                  <a:gd name="T2" fmla="*/ 10800 w 21600"/>
                  <a:gd name="T3" fmla="*/ 21600 h 21600"/>
                  <a:gd name="T4" fmla="*/ 829 w 21600"/>
                  <a:gd name="T5" fmla="*/ 10800 h 21600"/>
                  <a:gd name="T6" fmla="*/ 10800 w 21600"/>
                  <a:gd name="T7" fmla="*/ 0 h 21600"/>
                  <a:gd name="T8" fmla="*/ 2629 w 21600"/>
                  <a:gd name="T9" fmla="*/ 2629 h 21600"/>
                  <a:gd name="T10" fmla="*/ 18971 w 21600"/>
                  <a:gd name="T11" fmla="*/ 189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658" y="21600"/>
                    </a:lnTo>
                    <a:lnTo>
                      <a:pt x="199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29072" name="AutoShape 16"/>
              <p:cNvSpPr>
                <a:spLocks noChangeArrowheads="1" noChangeShapeType="1"/>
              </p:cNvSpPr>
              <p:nvPr/>
            </p:nvSpPr>
            <p:spPr bwMode="auto">
              <a:xfrm>
                <a:off x="106756200" y="105613200"/>
                <a:ext cx="6858000" cy="7429500"/>
              </a:xfrm>
              <a:custGeom>
                <a:avLst/>
                <a:gdLst>
                  <a:gd name="G0" fmla="+- 1658 0 0"/>
                  <a:gd name="G1" fmla="+- 21600 0 1658"/>
                  <a:gd name="G2" fmla="*/ 1658 1 2"/>
                  <a:gd name="G3" fmla="+- 21600 0 G2"/>
                  <a:gd name="G4" fmla="+/ 1658 21600 2"/>
                  <a:gd name="G5" fmla="+/ G1 0 2"/>
                  <a:gd name="G6" fmla="*/ 21600 21600 1658"/>
                  <a:gd name="G7" fmla="*/ G6 1 2"/>
                  <a:gd name="G8" fmla="+- 21600 0 G7"/>
                  <a:gd name="G9" fmla="*/ 21600 1 2"/>
                  <a:gd name="G10" fmla="+- 1658 0 G9"/>
                  <a:gd name="G11" fmla="?: G10 G8 0"/>
                  <a:gd name="G12" fmla="?: G10 G7 21600"/>
                  <a:gd name="T0" fmla="*/ 20771 w 21600"/>
                  <a:gd name="T1" fmla="*/ 10800 h 21600"/>
                  <a:gd name="T2" fmla="*/ 10800 w 21600"/>
                  <a:gd name="T3" fmla="*/ 21600 h 21600"/>
                  <a:gd name="T4" fmla="*/ 829 w 21600"/>
                  <a:gd name="T5" fmla="*/ 10800 h 21600"/>
                  <a:gd name="T6" fmla="*/ 10800 w 21600"/>
                  <a:gd name="T7" fmla="*/ 0 h 21600"/>
                  <a:gd name="T8" fmla="*/ 2629 w 21600"/>
                  <a:gd name="T9" fmla="*/ 2629 h 21600"/>
                  <a:gd name="T10" fmla="*/ 18971 w 21600"/>
                  <a:gd name="T11" fmla="*/ 189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658" y="21600"/>
                    </a:lnTo>
                    <a:lnTo>
                      <a:pt x="199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CC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29073" name="AutoShape 17"/>
              <p:cNvSpPr>
                <a:spLocks noChangeArrowheads="1" noChangeShapeType="1"/>
              </p:cNvSpPr>
              <p:nvPr/>
            </p:nvSpPr>
            <p:spPr bwMode="auto">
              <a:xfrm flipV="1">
                <a:off x="107145909" y="107449943"/>
                <a:ext cx="6078582" cy="6748705"/>
              </a:xfrm>
              <a:custGeom>
                <a:avLst/>
                <a:gdLst>
                  <a:gd name="G0" fmla="+- 1658 0 0"/>
                  <a:gd name="G1" fmla="+- 21600 0 1658"/>
                  <a:gd name="G2" fmla="*/ 1658 1 2"/>
                  <a:gd name="G3" fmla="+- 21600 0 G2"/>
                  <a:gd name="G4" fmla="+/ 1658 21600 2"/>
                  <a:gd name="G5" fmla="+/ G1 0 2"/>
                  <a:gd name="G6" fmla="*/ 21600 21600 1658"/>
                  <a:gd name="G7" fmla="*/ G6 1 2"/>
                  <a:gd name="G8" fmla="+- 21600 0 G7"/>
                  <a:gd name="G9" fmla="*/ 21600 1 2"/>
                  <a:gd name="G10" fmla="+- 1658 0 G9"/>
                  <a:gd name="G11" fmla="?: G10 G8 0"/>
                  <a:gd name="G12" fmla="?: G10 G7 21600"/>
                  <a:gd name="T0" fmla="*/ 20771 w 21600"/>
                  <a:gd name="T1" fmla="*/ 10800 h 21600"/>
                  <a:gd name="T2" fmla="*/ 10800 w 21600"/>
                  <a:gd name="T3" fmla="*/ 21600 h 21600"/>
                  <a:gd name="T4" fmla="*/ 829 w 21600"/>
                  <a:gd name="T5" fmla="*/ 10800 h 21600"/>
                  <a:gd name="T6" fmla="*/ 10800 w 21600"/>
                  <a:gd name="T7" fmla="*/ 0 h 21600"/>
                  <a:gd name="T8" fmla="*/ 2629 w 21600"/>
                  <a:gd name="T9" fmla="*/ 2629 h 21600"/>
                  <a:gd name="T10" fmla="*/ 18971 w 21600"/>
                  <a:gd name="T11" fmla="*/ 189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658" y="21600"/>
                    </a:lnTo>
                    <a:lnTo>
                      <a:pt x="199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166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sp>
            <p:nvSpPr>
              <p:cNvPr id="429074" name="AutoShape 18"/>
              <p:cNvSpPr>
                <a:spLocks noChangeArrowheads="1" noChangeShapeType="1"/>
              </p:cNvSpPr>
              <p:nvPr/>
            </p:nvSpPr>
            <p:spPr bwMode="auto">
              <a:xfrm>
                <a:off x="107145909" y="106025448"/>
                <a:ext cx="6078582" cy="6748703"/>
              </a:xfrm>
              <a:custGeom>
                <a:avLst/>
                <a:gdLst>
                  <a:gd name="G0" fmla="+- 1658 0 0"/>
                  <a:gd name="G1" fmla="+- 21600 0 1658"/>
                  <a:gd name="G2" fmla="*/ 1658 1 2"/>
                  <a:gd name="G3" fmla="+- 21600 0 G2"/>
                  <a:gd name="G4" fmla="+/ 1658 21600 2"/>
                  <a:gd name="G5" fmla="+/ G1 0 2"/>
                  <a:gd name="G6" fmla="*/ 21600 21600 1658"/>
                  <a:gd name="G7" fmla="*/ G6 1 2"/>
                  <a:gd name="G8" fmla="+- 21600 0 G7"/>
                  <a:gd name="G9" fmla="*/ 21600 1 2"/>
                  <a:gd name="G10" fmla="+- 1658 0 G9"/>
                  <a:gd name="G11" fmla="?: G10 G8 0"/>
                  <a:gd name="G12" fmla="?: G10 G7 21600"/>
                  <a:gd name="T0" fmla="*/ 20771 w 21600"/>
                  <a:gd name="T1" fmla="*/ 10800 h 21600"/>
                  <a:gd name="T2" fmla="*/ 10800 w 21600"/>
                  <a:gd name="T3" fmla="*/ 21600 h 21600"/>
                  <a:gd name="T4" fmla="*/ 829 w 21600"/>
                  <a:gd name="T5" fmla="*/ 10800 h 21600"/>
                  <a:gd name="T6" fmla="*/ 10800 w 21600"/>
                  <a:gd name="T7" fmla="*/ 0 h 21600"/>
                  <a:gd name="T8" fmla="*/ 2629 w 21600"/>
                  <a:gd name="T9" fmla="*/ 2629 h 21600"/>
                  <a:gd name="T10" fmla="*/ 18971 w 21600"/>
                  <a:gd name="T11" fmla="*/ 189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658" y="21600"/>
                    </a:lnTo>
                    <a:lnTo>
                      <a:pt x="199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166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</p:grpSp>
        <p:pic>
          <p:nvPicPr>
            <p:cNvPr id="429075" name="Picture 19" descr="emprendedora 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5" y="1525"/>
              <a:ext cx="1678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781300"/>
            <a:ext cx="7010400" cy="1295400"/>
          </a:xfrm>
        </p:spPr>
        <p:txBody>
          <a:bodyPr/>
          <a:lstStyle/>
          <a:p>
            <a:r>
              <a:rPr lang="es-ES" sz="3500" b="1"/>
              <a:t>INVESTIGACIÓN DE MERCADO</a:t>
            </a:r>
            <a:br>
              <a:rPr lang="es-ES" sz="3500" b="1"/>
            </a:br>
            <a:endParaRPr lang="es-ES" sz="35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30111" name="Group 31"/>
          <p:cNvGraphicFramePr>
            <a:graphicFrameLocks noGrp="1"/>
          </p:cNvGraphicFramePr>
          <p:nvPr/>
        </p:nvGraphicFramePr>
        <p:xfrm>
          <a:off x="1116013" y="3500438"/>
          <a:ext cx="3095625" cy="1279525"/>
        </p:xfrm>
        <a:graphic>
          <a:graphicData uri="http://schemas.openxmlformats.org/drawingml/2006/table">
            <a:tbl>
              <a:tblPr/>
              <a:tblGrid>
                <a:gridCol w="3095625"/>
              </a:tblGrid>
              <a:tr h="649288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DIVERSAS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FACETAS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30090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416800" cy="1295400"/>
          </a:xfrm>
          <a:noFill/>
          <a:ln/>
        </p:spPr>
        <p:txBody>
          <a:bodyPr/>
          <a:lstStyle/>
          <a:p>
            <a:pPr algn="ctr"/>
            <a:r>
              <a:rPr lang="es-ES" sz="3500"/>
              <a:t>CONCEPTO CENTRAL CREATIVO</a:t>
            </a:r>
          </a:p>
        </p:txBody>
      </p:sp>
      <p:grpSp>
        <p:nvGrpSpPr>
          <p:cNvPr id="430098" name="Group 18"/>
          <p:cNvGrpSpPr>
            <a:grpSpLocks/>
          </p:cNvGrpSpPr>
          <p:nvPr/>
        </p:nvGrpSpPr>
        <p:grpSpPr bwMode="auto">
          <a:xfrm>
            <a:off x="4356100" y="1628775"/>
            <a:ext cx="4321175" cy="4562475"/>
            <a:chOff x="1221" y="2137"/>
            <a:chExt cx="9470" cy="9000"/>
          </a:xfrm>
        </p:grpSpPr>
        <p:pic>
          <p:nvPicPr>
            <p:cNvPr id="430099" name="Picture 19" descr="DD00372_"/>
            <p:cNvPicPr preferRelativeResize="0">
              <a:picLocks noChangeArrowheads="1" noChangeShapeType="1"/>
            </p:cNvPicPr>
            <p:nvPr/>
          </p:nvPicPr>
          <p:blipFill>
            <a:blip r:embed="rId2"/>
            <a:srcRect r="85689"/>
            <a:stretch>
              <a:fillRect/>
            </a:stretch>
          </p:blipFill>
          <p:spPr bwMode="auto">
            <a:xfrm rot="10800000">
              <a:off x="1221" y="2141"/>
              <a:ext cx="817" cy="8996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</p:pic>
        <p:grpSp>
          <p:nvGrpSpPr>
            <p:cNvPr id="430100" name="Group 20"/>
            <p:cNvGrpSpPr>
              <a:grpSpLocks/>
            </p:cNvGrpSpPr>
            <p:nvPr/>
          </p:nvGrpSpPr>
          <p:grpSpPr bwMode="auto">
            <a:xfrm>
              <a:off x="2061" y="2137"/>
              <a:ext cx="8630" cy="8989"/>
              <a:chOff x="2061" y="2137"/>
              <a:chExt cx="8630" cy="8989"/>
            </a:xfrm>
          </p:grpSpPr>
          <p:grpSp>
            <p:nvGrpSpPr>
              <p:cNvPr id="430101" name="Group 21"/>
              <p:cNvGrpSpPr>
                <a:grpSpLocks/>
              </p:cNvGrpSpPr>
              <p:nvPr/>
            </p:nvGrpSpPr>
            <p:grpSpPr bwMode="auto">
              <a:xfrm>
                <a:off x="2061" y="2141"/>
                <a:ext cx="7800" cy="8985"/>
                <a:chOff x="1461" y="4657"/>
                <a:chExt cx="7800" cy="8985"/>
              </a:xfrm>
            </p:grpSpPr>
            <p:pic>
              <p:nvPicPr>
                <p:cNvPr id="430102" name="Picture 22" descr="_38256316_020915principe15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461" y="4657"/>
                  <a:ext cx="3165" cy="37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0103" name="Picture 23" descr="untitled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461" y="4657"/>
                  <a:ext cx="4800" cy="3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0104" name="Picture 24" descr="8a%20Ciccio%20Bello-%20La%20Penna%20(1)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61" y="8257"/>
                  <a:ext cx="4050" cy="53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0105" name="Picture 25" descr="embarazo0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61" y="8257"/>
                  <a:ext cx="3600" cy="5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0106" name="Picture 26" descr="DD00372_"/>
              <p:cNvPicPr preferRelativeResize="0">
                <a:picLocks noChangeArrowheads="1" noChangeShapeType="1"/>
              </p:cNvPicPr>
              <p:nvPr/>
            </p:nvPicPr>
            <p:blipFill>
              <a:blip r:embed="rId2"/>
              <a:srcRect r="85448"/>
              <a:stretch>
                <a:fillRect/>
              </a:stretch>
            </p:blipFill>
            <p:spPr bwMode="auto">
              <a:xfrm>
                <a:off x="9861" y="2137"/>
                <a:ext cx="830" cy="8820"/>
              </a:xfrm>
              <a:prstGeom prst="rect">
                <a:avLst/>
              </a:prstGeom>
              <a:noFill/>
              <a:ln w="0" algn="in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31108" name="Group 4"/>
          <p:cNvGraphicFramePr>
            <a:graphicFrameLocks noGrp="1"/>
          </p:cNvGraphicFramePr>
          <p:nvPr/>
        </p:nvGraphicFramePr>
        <p:xfrm>
          <a:off x="1116013" y="3500438"/>
          <a:ext cx="3095625" cy="822325"/>
        </p:xfrm>
        <a:graphic>
          <a:graphicData uri="http://schemas.openxmlformats.org/drawingml/2006/table">
            <a:tbl>
              <a:tblPr/>
              <a:tblGrid>
                <a:gridCol w="3095625"/>
              </a:tblGrid>
              <a:tr h="649288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ANALOGÍAS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31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416800" cy="1295400"/>
          </a:xfrm>
          <a:noFill/>
          <a:ln/>
        </p:spPr>
        <p:txBody>
          <a:bodyPr/>
          <a:lstStyle/>
          <a:p>
            <a:pPr algn="ctr"/>
            <a:r>
              <a:rPr lang="es-ES" sz="4000"/>
              <a:t>RACIONAL CREATIVO</a:t>
            </a:r>
          </a:p>
        </p:txBody>
      </p:sp>
      <p:grpSp>
        <p:nvGrpSpPr>
          <p:cNvPr id="431124" name="Group 20"/>
          <p:cNvGrpSpPr>
            <a:grpSpLocks/>
          </p:cNvGrpSpPr>
          <p:nvPr/>
        </p:nvGrpSpPr>
        <p:grpSpPr bwMode="auto">
          <a:xfrm>
            <a:off x="4716463" y="1484313"/>
            <a:ext cx="3816350" cy="4537075"/>
            <a:chOff x="158" y="482"/>
            <a:chExt cx="3504" cy="2952"/>
          </a:xfrm>
        </p:grpSpPr>
        <p:grpSp>
          <p:nvGrpSpPr>
            <p:cNvPr id="431125" name="Group 21"/>
            <p:cNvGrpSpPr>
              <a:grpSpLocks/>
            </p:cNvGrpSpPr>
            <p:nvPr/>
          </p:nvGrpSpPr>
          <p:grpSpPr bwMode="auto">
            <a:xfrm>
              <a:off x="158" y="482"/>
              <a:ext cx="3504" cy="2952"/>
              <a:chOff x="106793710" y="105625519"/>
              <a:chExt cx="6843222" cy="8968861"/>
            </a:xfrm>
          </p:grpSpPr>
          <p:sp>
            <p:nvSpPr>
              <p:cNvPr id="431126" name="AutoShape 22"/>
              <p:cNvSpPr>
                <a:spLocks noChangeArrowheads="1" noChangeShapeType="1"/>
              </p:cNvSpPr>
              <p:nvPr/>
            </p:nvSpPr>
            <p:spPr bwMode="auto">
              <a:xfrm rot="21510000">
                <a:off x="107018017" y="105918818"/>
                <a:ext cx="6340411" cy="8447444"/>
              </a:xfrm>
              <a:custGeom>
                <a:avLst/>
                <a:gdLst>
                  <a:gd name="G0" fmla="+- 292 0 0"/>
                  <a:gd name="G1" fmla="+- 21600 0 292"/>
                  <a:gd name="G2" fmla="*/ 292 1 2"/>
                  <a:gd name="G3" fmla="+- 21600 0 G2"/>
                  <a:gd name="G4" fmla="+/ 292 21600 2"/>
                  <a:gd name="G5" fmla="+/ G1 0 2"/>
                  <a:gd name="G6" fmla="*/ 21600 21600 292"/>
                  <a:gd name="G7" fmla="*/ G6 1 2"/>
                  <a:gd name="G8" fmla="+- 21600 0 G7"/>
                  <a:gd name="G9" fmla="*/ 21600 1 2"/>
                  <a:gd name="G10" fmla="+- 292 0 G9"/>
                  <a:gd name="G11" fmla="?: G10 G8 0"/>
                  <a:gd name="G12" fmla="?: G10 G7 21600"/>
                  <a:gd name="T0" fmla="*/ 21454 w 21600"/>
                  <a:gd name="T1" fmla="*/ 10800 h 21600"/>
                  <a:gd name="T2" fmla="*/ 10800 w 21600"/>
                  <a:gd name="T3" fmla="*/ 21600 h 21600"/>
                  <a:gd name="T4" fmla="*/ 146 w 21600"/>
                  <a:gd name="T5" fmla="*/ 10800 h 21600"/>
                  <a:gd name="T6" fmla="*/ 10800 w 21600"/>
                  <a:gd name="T7" fmla="*/ 0 h 21600"/>
                  <a:gd name="T8" fmla="*/ 1946 w 21600"/>
                  <a:gd name="T9" fmla="*/ 1946 h 21600"/>
                  <a:gd name="T10" fmla="*/ 19654 w 21600"/>
                  <a:gd name="T11" fmla="*/ 1965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292" y="21600"/>
                    </a:lnTo>
                    <a:lnTo>
                      <a:pt x="2130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67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lIns="36576" tIns="36576" rIns="36576" bIns="36576"/>
              <a:lstStyle/>
              <a:p>
                <a:endParaRPr lang="es-ES"/>
              </a:p>
            </p:txBody>
          </p:sp>
          <p:pic>
            <p:nvPicPr>
              <p:cNvPr id="431127" name="Picture 23" descr="NA02127_"/>
              <p:cNvPicPr preferRelativeResize="0">
                <a:picLocks noChangeArrowheads="1" noChangeShapeType="1"/>
              </p:cNvPicPr>
              <p:nvPr/>
            </p:nvPicPr>
            <p:blipFill>
              <a:blip r:embed="rId2"/>
              <a:srcRect l="1065"/>
              <a:stretch>
                <a:fillRect/>
              </a:stretch>
            </p:blipFill>
            <p:spPr bwMode="auto">
              <a:xfrm rot="16290000">
                <a:off x="108388410" y="109892616"/>
                <a:ext cx="8848894" cy="314699"/>
              </a:xfrm>
              <a:prstGeom prst="rect">
                <a:avLst/>
              </a:prstGeom>
              <a:noFill/>
              <a:ln w="0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1128" name="Picture 24" descr="NA02127_"/>
              <p:cNvPicPr preferRelativeResize="0">
                <a:picLocks noChangeArrowheads="1" noChangeShapeType="1"/>
              </p:cNvPicPr>
              <p:nvPr/>
            </p:nvPicPr>
            <p:blipFill>
              <a:blip r:embed="rId2"/>
              <a:srcRect r="575"/>
              <a:stretch>
                <a:fillRect/>
              </a:stretch>
            </p:blipFill>
            <p:spPr bwMode="auto">
              <a:xfrm rot="16080000">
                <a:off x="103036616" y="109990692"/>
                <a:ext cx="8892677" cy="314699"/>
              </a:xfrm>
              <a:prstGeom prst="rect">
                <a:avLst/>
              </a:prstGeom>
              <a:noFill/>
              <a:ln w="0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1129" name="Picture 25" descr="NA02127_"/>
              <p:cNvPicPr preferRelativeResize="0">
                <a:picLocks noChangeArrowheads="1" noChangeShapeType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90000">
                <a:off x="106793710" y="106303015"/>
                <a:ext cx="6786365" cy="314699"/>
              </a:xfrm>
              <a:prstGeom prst="rect">
                <a:avLst/>
              </a:prstGeom>
              <a:noFill/>
              <a:ln w="0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1130" name="Picture 26" descr="NA02127_"/>
              <p:cNvPicPr preferRelativeResize="0">
                <a:picLocks noChangeArrowheads="1" noChangeShapeType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10890000">
                <a:off x="106850567" y="113664840"/>
                <a:ext cx="6786365" cy="314699"/>
              </a:xfrm>
              <a:prstGeom prst="rect">
                <a:avLst/>
              </a:prstGeom>
              <a:noFill/>
              <a:ln w="0" algn="in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31131" name="Group 27"/>
            <p:cNvGrpSpPr>
              <a:grpSpLocks/>
            </p:cNvGrpSpPr>
            <p:nvPr/>
          </p:nvGrpSpPr>
          <p:grpSpPr bwMode="auto">
            <a:xfrm>
              <a:off x="657" y="890"/>
              <a:ext cx="2448" cy="2167"/>
              <a:chOff x="1701" y="5737"/>
              <a:chExt cx="8160" cy="7014"/>
            </a:xfrm>
          </p:grpSpPr>
          <p:pic>
            <p:nvPicPr>
              <p:cNvPr id="431132" name="Picture 28" descr="img"/>
              <p:cNvPicPr>
                <a:picLocks noChangeAspect="1" noChangeArrowheads="1"/>
              </p:cNvPicPr>
              <p:nvPr/>
            </p:nvPicPr>
            <p:blipFill>
              <a:blip r:embed="rId3"/>
              <a:srcRect l="19365" t="15205" r="10991" b="12511"/>
              <a:stretch>
                <a:fillRect/>
              </a:stretch>
            </p:blipFill>
            <p:spPr bwMode="auto">
              <a:xfrm>
                <a:off x="5661" y="9157"/>
                <a:ext cx="4200" cy="3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1133" name="Picture 29" descr="d424i13282h11291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1" y="5737"/>
                <a:ext cx="4920" cy="3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1134" name="Picture 30" descr="imagenes-sueno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01" y="5737"/>
                <a:ext cx="324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1135" name="Picture 31" descr="WCMSlcRDJ-FB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701" y="8977"/>
                <a:ext cx="3720" cy="3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420938"/>
            <a:ext cx="7186613" cy="1143000"/>
          </a:xfrm>
        </p:spPr>
        <p:txBody>
          <a:bodyPr/>
          <a:lstStyle/>
          <a:p>
            <a:r>
              <a:rPr lang="es-EC" sz="3500"/>
              <a:t>ACCIONES DE COMUNICACIÓN</a:t>
            </a:r>
            <a:endParaRPr lang="es-ES" sz="35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32158" name="Group 30"/>
          <p:cNvGraphicFramePr>
            <a:graphicFrameLocks noGrp="1"/>
          </p:cNvGraphicFramePr>
          <p:nvPr/>
        </p:nvGraphicFramePr>
        <p:xfrm>
          <a:off x="3419475" y="5589588"/>
          <a:ext cx="3024188" cy="381000"/>
        </p:xfrm>
        <a:graphic>
          <a:graphicData uri="http://schemas.openxmlformats.org/drawingml/2006/table">
            <a:tbl>
              <a:tblPr/>
              <a:tblGrid>
                <a:gridCol w="3024188"/>
              </a:tblGrid>
              <a:tr h="381000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Lugar: TEATRO MAAC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32138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7416800" cy="1295400"/>
          </a:xfrm>
          <a:noFill/>
          <a:ln/>
        </p:spPr>
        <p:txBody>
          <a:bodyPr/>
          <a:lstStyle/>
          <a:p>
            <a:pPr algn="ctr"/>
            <a:r>
              <a:rPr lang="es-ES" sz="3000"/>
              <a:t>RELANZAMIENTO DE LA MARCA</a:t>
            </a:r>
          </a:p>
        </p:txBody>
      </p:sp>
      <p:pic>
        <p:nvPicPr>
          <p:cNvPr id="432151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989138"/>
            <a:ext cx="6408738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538627" name="Picture 3"/>
          <p:cNvPicPr>
            <a:picLocks noChangeAspect="1" noChangeArrowheads="1"/>
          </p:cNvPicPr>
          <p:nvPr/>
        </p:nvPicPr>
        <p:blipFill>
          <a:blip r:embed="rId2"/>
          <a:srcRect t="1085"/>
          <a:stretch>
            <a:fillRect/>
          </a:stretch>
        </p:blipFill>
        <p:spPr bwMode="auto">
          <a:xfrm>
            <a:off x="3995738" y="2205038"/>
            <a:ext cx="1919287" cy="3827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538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205038"/>
            <a:ext cx="1865312" cy="3829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3862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 sz="3500"/>
              <a:t>GIFT CERTIFICATE </a:t>
            </a:r>
          </a:p>
        </p:txBody>
      </p:sp>
      <p:graphicFrame>
        <p:nvGraphicFramePr>
          <p:cNvPr id="538630" name="Group 6"/>
          <p:cNvGraphicFramePr>
            <a:graphicFrameLocks noGrp="1"/>
          </p:cNvGraphicFramePr>
          <p:nvPr>
            <p:ph idx="1"/>
          </p:nvPr>
        </p:nvGraphicFramePr>
        <p:xfrm>
          <a:off x="1476375" y="3213100"/>
          <a:ext cx="2303463" cy="1511300"/>
        </p:xfrm>
        <a:graphic>
          <a:graphicData uri="http://schemas.openxmlformats.org/drawingml/2006/table">
            <a:tbl>
              <a:tblPr/>
              <a:tblGrid>
                <a:gridCol w="2303463"/>
              </a:tblGrid>
              <a:tr h="1511300">
                <a:tc>
                  <a:txBody>
                    <a:bodyPr/>
                    <a:lstStyle/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MX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Distinción por género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MX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Aumentar uso final  del producto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MX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Apoyo de canje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37603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37604" name="Group 4"/>
          <p:cNvGraphicFramePr>
            <a:graphicFrameLocks noGrp="1"/>
          </p:cNvGraphicFramePr>
          <p:nvPr/>
        </p:nvGraphicFramePr>
        <p:xfrm>
          <a:off x="1042988" y="5589588"/>
          <a:ext cx="7416800" cy="381000"/>
        </p:xfrm>
        <a:graphic>
          <a:graphicData uri="http://schemas.openxmlformats.org/drawingml/2006/table">
            <a:tbl>
              <a:tblPr/>
              <a:tblGrid>
                <a:gridCol w="7416800"/>
              </a:tblGrid>
              <a:tr h="381000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Empresas: Grupo Isaías, Grupo Nobis, Grupo Quirola, etc.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37610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s-ES" sz="3000"/>
              <a:t>ALIANZAS ESTRATÉGICAS </a:t>
            </a:r>
          </a:p>
        </p:txBody>
      </p:sp>
      <p:pic>
        <p:nvPicPr>
          <p:cNvPr id="537611" name="Picture 11" descr="DSC008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060575"/>
            <a:ext cx="4464050" cy="3348038"/>
          </a:xfrm>
          <a:prstGeom prst="rect">
            <a:avLst/>
          </a:prstGeom>
          <a:noFill/>
        </p:spPr>
      </p:pic>
      <p:graphicFrame>
        <p:nvGraphicFramePr>
          <p:cNvPr id="537612" name="Group 12"/>
          <p:cNvGraphicFramePr>
            <a:graphicFrameLocks noGrp="1"/>
          </p:cNvGraphicFramePr>
          <p:nvPr>
            <p:ph idx="1"/>
          </p:nvPr>
        </p:nvGraphicFramePr>
        <p:xfrm>
          <a:off x="900113" y="2781300"/>
          <a:ext cx="2663825" cy="1008063"/>
        </p:xfrm>
        <a:graphic>
          <a:graphicData uri="http://schemas.openxmlformats.org/drawingml/2006/table">
            <a:tbl>
              <a:tblPr/>
              <a:tblGrid>
                <a:gridCol w="2663825"/>
              </a:tblGrid>
              <a:tr h="1008063">
                <a:tc>
                  <a:txBody>
                    <a:bodyPr/>
                    <a:lstStyle/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MX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Canje (empresas de electrodomésticos)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MX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Juego del amigo secreto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3" name="Rectangle 3"/>
          <p:cNvSpPr>
            <a:spLocks noChangeArrowheads="1"/>
          </p:cNvSpPr>
          <p:nvPr/>
        </p:nvSpPr>
        <p:spPr bwMode="auto">
          <a:xfrm>
            <a:off x="1619250" y="549275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500" b="0">
                <a:solidFill>
                  <a:schemeClr val="tx2"/>
                </a:solidFill>
                <a:latin typeface="Arial" pitchFamily="34" charset="0"/>
              </a:rPr>
              <a:t>AUSPICIO DE EVENTOS </a:t>
            </a:r>
          </a:p>
        </p:txBody>
      </p:sp>
      <p:graphicFrame>
        <p:nvGraphicFramePr>
          <p:cNvPr id="440333" name="Group 13"/>
          <p:cNvGraphicFramePr>
            <a:graphicFrameLocks noGrp="1"/>
          </p:cNvGraphicFramePr>
          <p:nvPr>
            <p:ph/>
          </p:nvPr>
        </p:nvGraphicFramePr>
        <p:xfrm>
          <a:off x="1835150" y="2997200"/>
          <a:ext cx="2376488" cy="1919288"/>
        </p:xfrm>
        <a:graphic>
          <a:graphicData uri="http://schemas.openxmlformats.org/drawingml/2006/table">
            <a:tbl>
              <a:tblPr/>
              <a:tblGrid>
                <a:gridCol w="2376488"/>
              </a:tblGrid>
              <a:tr h="1439863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CONCIERTOS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Kermés de colegios, playa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Publicidad 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Testeo de productos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40331" name="Picture 11"/>
          <p:cNvPicPr>
            <a:picLocks noChangeAspect="1" noChangeArrowheads="1"/>
          </p:cNvPicPr>
          <p:nvPr/>
        </p:nvPicPr>
        <p:blipFill>
          <a:blip r:embed="rId2"/>
          <a:srcRect l="8701" r="14395"/>
          <a:stretch>
            <a:fillRect/>
          </a:stretch>
        </p:blipFill>
        <p:spPr bwMode="auto">
          <a:xfrm>
            <a:off x="4356100" y="1773238"/>
            <a:ext cx="43926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1619250" y="549275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500" b="0">
                <a:solidFill>
                  <a:schemeClr val="tx2"/>
                </a:solidFill>
                <a:latin typeface="Arial" pitchFamily="34" charset="0"/>
              </a:rPr>
              <a:t>AUSPICIO DE EVENTOS </a:t>
            </a:r>
          </a:p>
        </p:txBody>
      </p:sp>
      <p:graphicFrame>
        <p:nvGraphicFramePr>
          <p:cNvPr id="441364" name="Group 20"/>
          <p:cNvGraphicFramePr>
            <a:graphicFrameLocks noGrp="1"/>
          </p:cNvGraphicFramePr>
          <p:nvPr>
            <p:ph/>
          </p:nvPr>
        </p:nvGraphicFramePr>
        <p:xfrm>
          <a:off x="1835150" y="2997200"/>
          <a:ext cx="2089150" cy="2605088"/>
        </p:xfrm>
        <a:graphic>
          <a:graphicData uri="http://schemas.openxmlformats.org/drawingml/2006/table">
            <a:tbl>
              <a:tblPr/>
              <a:tblGrid>
                <a:gridCol w="2089150"/>
              </a:tblGrid>
              <a:tr h="1439863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DESFILES DE MODA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Montañita Fashion Week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En centros comerciales con locales de BIBI´S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Testeo de productos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41354" name="Picture 10" descr="fashion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133600"/>
            <a:ext cx="46799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1619250" y="549275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500" b="0">
                <a:solidFill>
                  <a:schemeClr val="tx2"/>
                </a:solidFill>
                <a:latin typeface="Arial" pitchFamily="34" charset="0"/>
              </a:rPr>
              <a:t>AUSPICIO DE EVENTOS </a:t>
            </a:r>
          </a:p>
        </p:txBody>
      </p:sp>
      <p:graphicFrame>
        <p:nvGraphicFramePr>
          <p:cNvPr id="454675" name="Group 19"/>
          <p:cNvGraphicFramePr>
            <a:graphicFrameLocks noGrp="1"/>
          </p:cNvGraphicFramePr>
          <p:nvPr>
            <p:ph/>
          </p:nvPr>
        </p:nvGraphicFramePr>
        <p:xfrm>
          <a:off x="1619250" y="3284538"/>
          <a:ext cx="1871663" cy="1919287"/>
        </p:xfrm>
        <a:graphic>
          <a:graphicData uri="http://schemas.openxmlformats.org/drawingml/2006/table">
            <a:tbl>
              <a:tblPr/>
              <a:tblGrid>
                <a:gridCol w="1871663"/>
              </a:tblGrid>
              <a:tr h="1439863"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CERTÁMENES 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DE BELLEZA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Empresas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r>
                        <a:rPr kumimoji="0" lang="es-E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Berlin Sans FB Dem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Testeo de productos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Char char="o"/>
                        <a:tabLst/>
                      </a:pPr>
                      <a:endParaRPr kumimoji="0" lang="es-E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Berlin Sans FB Demi" pitchFamily="34" charset="0"/>
                        <a:ea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54666" name="Picture 10" descr="ntra_belle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700213"/>
            <a:ext cx="5040312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06537" name="Picture 9"/>
          <p:cNvPicPr>
            <a:picLocks noChangeAspect="1" noChangeArrowheads="1"/>
          </p:cNvPicPr>
          <p:nvPr/>
        </p:nvPicPr>
        <p:blipFill>
          <a:blip r:embed="rId2"/>
          <a:srcRect l="3192"/>
          <a:stretch>
            <a:fillRect/>
          </a:stretch>
        </p:blipFill>
        <p:spPr bwMode="auto">
          <a:xfrm>
            <a:off x="1619250" y="3284538"/>
            <a:ext cx="2214563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8" name="Picture 10" descr="¡Simplemente, te amo!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3357563"/>
            <a:ext cx="1524000" cy="23034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06539" name="Picture 11" descr="26710510541000g01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3357563"/>
            <a:ext cx="1909762" cy="2303462"/>
          </a:xfrm>
          <a:prstGeom prst="rect">
            <a:avLst/>
          </a:prstGeom>
          <a:noFill/>
        </p:spPr>
      </p:pic>
      <p:sp>
        <p:nvSpPr>
          <p:cNvPr id="406540" name="Text Box 12"/>
          <p:cNvSpPr txBox="1">
            <a:spLocks noChangeArrowheads="1"/>
          </p:cNvSpPr>
          <p:nvPr/>
        </p:nvSpPr>
        <p:spPr bwMode="auto">
          <a:xfrm>
            <a:off x="1258888" y="2708275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600">
                <a:solidFill>
                  <a:schemeClr val="tx1"/>
                </a:solidFill>
                <a:latin typeface="Arial" pitchFamily="34" charset="0"/>
              </a:rPr>
              <a:t>TEMPORADA PLAYERA</a:t>
            </a:r>
            <a:endParaRPr lang="es-E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6541" name="Text Box 13"/>
          <p:cNvSpPr txBox="1">
            <a:spLocks noChangeArrowheads="1"/>
          </p:cNvSpPr>
          <p:nvPr/>
        </p:nvSpPr>
        <p:spPr bwMode="auto">
          <a:xfrm>
            <a:off x="3995738" y="2708275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600">
                <a:solidFill>
                  <a:schemeClr val="tx1"/>
                </a:solidFill>
                <a:latin typeface="Arial" pitchFamily="34" charset="0"/>
              </a:rPr>
              <a:t>SAN VALENTÍN</a:t>
            </a:r>
            <a:endParaRPr lang="es-E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6542" name="Text Box 14"/>
          <p:cNvSpPr txBox="1">
            <a:spLocks noChangeArrowheads="1"/>
          </p:cNvSpPr>
          <p:nvPr/>
        </p:nvSpPr>
        <p:spPr bwMode="auto">
          <a:xfrm>
            <a:off x="5867400" y="2708275"/>
            <a:ext cx="208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600">
                <a:solidFill>
                  <a:schemeClr val="tx1"/>
                </a:solidFill>
                <a:latin typeface="Arial" pitchFamily="34" charset="0"/>
              </a:rPr>
              <a:t>DÍA DE LA MADRE</a:t>
            </a:r>
            <a:endParaRPr lang="es-E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6543" name="Rectangle 15"/>
          <p:cNvSpPr>
            <a:spLocks noChangeArrowheads="1"/>
          </p:cNvSpPr>
          <p:nvPr/>
        </p:nvSpPr>
        <p:spPr bwMode="auto">
          <a:xfrm>
            <a:off x="2484438" y="981075"/>
            <a:ext cx="4629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2800">
                <a:solidFill>
                  <a:schemeClr val="tx2"/>
                </a:solidFill>
                <a:latin typeface="Berlin Sans FB Demi" pitchFamily="34" charset="0"/>
              </a:rPr>
              <a:t>REGALOS ESPECIALES </a:t>
            </a:r>
            <a:endParaRPr lang="es-ES" sz="2800">
              <a:solidFill>
                <a:schemeClr val="tx2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565400"/>
            <a:ext cx="8018462" cy="1295400"/>
          </a:xfrm>
        </p:spPr>
        <p:txBody>
          <a:bodyPr/>
          <a:lstStyle/>
          <a:p>
            <a:pPr algn="ctr"/>
            <a:r>
              <a:rPr lang="es-ES" sz="3600" b="1">
                <a:latin typeface="Lucida Sans Unicode" pitchFamily="34" charset="0"/>
              </a:rPr>
              <a:t>INVESTIGACIÓN CUANTITATIVA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619375"/>
            <a:ext cx="4319588" cy="32512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3132138" y="2060575"/>
            <a:ext cx="295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C" sz="1600">
                <a:solidFill>
                  <a:schemeClr val="tx1"/>
                </a:solidFill>
                <a:latin typeface="Arial" pitchFamily="34" charset="0"/>
              </a:rPr>
              <a:t>CALENDARIOS</a:t>
            </a:r>
            <a:endParaRPr lang="es-E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2555875" y="836613"/>
            <a:ext cx="46291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2800">
                <a:solidFill>
                  <a:schemeClr val="tx2"/>
                </a:solidFill>
                <a:latin typeface="Berlin Sans FB Demi" pitchFamily="34" charset="0"/>
              </a:rPr>
              <a:t>REGALOS ESPECIALES </a:t>
            </a:r>
            <a:endParaRPr lang="es-ES" sz="2800">
              <a:solidFill>
                <a:schemeClr val="tx2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420938"/>
            <a:ext cx="7186613" cy="1143000"/>
          </a:xfrm>
        </p:spPr>
        <p:txBody>
          <a:bodyPr/>
          <a:lstStyle/>
          <a:p>
            <a:r>
              <a:rPr lang="es-EC"/>
              <a:t>MEDIOS DE COMUNICACIÓN</a:t>
            </a: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8888" y="2997200"/>
            <a:ext cx="7489825" cy="10080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C"/>
              <a:t>PROPUESTAS PARA TELEVISIÓN</a:t>
            </a: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03" name="recuerdos de vida.wmv">
            <a:hlinkClick r:id="" action="ppaction://media"/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836613"/>
            <a:ext cx="6911975" cy="5184775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6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6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10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610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reescribo mi vida2.wmv">
            <a:hlinkClick r:id="" action="ppaction://media"/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549275"/>
            <a:ext cx="7151687" cy="5614988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4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4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89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489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2" name="clip bibis.wmv">
            <a:hlinkClick r:id="" action="ppaction://media"/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692150"/>
            <a:ext cx="7056437" cy="5292725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2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2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85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285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6375" y="1628775"/>
            <a:ext cx="6983413" cy="12954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s-ES" sz="400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s-ES" sz="400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ES" sz="4000"/>
              <a:t>PROPUESTA PARA RADIO</a:t>
            </a:r>
          </a:p>
        </p:txBody>
      </p:sp>
      <p:sp>
        <p:nvSpPr>
          <p:cNvPr id="519172" name="Text Box 4"/>
          <p:cNvSpPr txBox="1">
            <a:spLocks noChangeArrowheads="1"/>
          </p:cNvSpPr>
          <p:nvPr/>
        </p:nvSpPr>
        <p:spPr bwMode="auto">
          <a:xfrm>
            <a:off x="6659563" y="5661025"/>
            <a:ext cx="1944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hlinkClick r:id="rId2" action="ppaction://hlinkfile"/>
              </a:rPr>
              <a:t>ESCUCHAR</a:t>
            </a:r>
            <a:r>
              <a:rPr lang="es-ES" sz="1400"/>
              <a:t> AUDIO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393231" name="Group 15"/>
          <p:cNvGraphicFramePr>
            <a:graphicFrameLocks noGrp="1"/>
          </p:cNvGraphicFramePr>
          <p:nvPr/>
        </p:nvGraphicFramePr>
        <p:xfrm>
          <a:off x="1619250" y="2349500"/>
          <a:ext cx="2592388" cy="2376488"/>
        </p:xfrm>
        <a:graphic>
          <a:graphicData uri="http://schemas.openxmlformats.org/drawingml/2006/table">
            <a:tbl>
              <a:tblPr/>
              <a:tblGrid>
                <a:gridCol w="2592388"/>
              </a:tblGrid>
              <a:tr h="1347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PAUTAJE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REVISTAS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DE ACTUALIDAD</a:t>
                      </a:r>
                      <a:endParaRPr kumimoji="0" lang="es-E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9322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25538"/>
            <a:ext cx="40767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3419475" y="6092825"/>
            <a:ext cx="4679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3000" b="0">
                <a:solidFill>
                  <a:schemeClr val="accent2"/>
                </a:solidFill>
                <a:latin typeface="Berlin Sans FB" pitchFamily="34" charset="0"/>
              </a:rPr>
              <a:t>www.bibis.com</a:t>
            </a:r>
            <a:endParaRPr lang="es-ES" sz="3000" b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394251" name="Rectangle 11"/>
          <p:cNvSpPr>
            <a:spLocks noChangeArrowheads="1"/>
          </p:cNvSpPr>
          <p:nvPr/>
        </p:nvSpPr>
        <p:spPr bwMode="auto">
          <a:xfrm>
            <a:off x="1403350" y="2420938"/>
            <a:ext cx="7186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3000" b="0">
                <a:solidFill>
                  <a:schemeClr val="tx2"/>
                </a:solidFill>
                <a:latin typeface="Arial" pitchFamily="34" charset="0"/>
              </a:rPr>
              <a:t>IMPLEMENTACIÓN DE WEB SITE</a:t>
            </a:r>
            <a:endParaRPr lang="es-ES" sz="3000" b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94253" name="Text Box 1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6732588" y="5734050"/>
            <a:ext cx="1943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900"/>
              <a:t>Ver web real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0" y="3108325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396302" name="Group 14"/>
          <p:cNvGraphicFramePr>
            <a:graphicFrameLocks noGrp="1"/>
          </p:cNvGraphicFramePr>
          <p:nvPr/>
        </p:nvGraphicFramePr>
        <p:xfrm>
          <a:off x="1258888" y="2205038"/>
          <a:ext cx="3024187" cy="2376487"/>
        </p:xfrm>
        <a:graphic>
          <a:graphicData uri="http://schemas.openxmlformats.org/drawingml/2006/table">
            <a:tbl>
              <a:tblPr/>
              <a:tblGrid>
                <a:gridCol w="3024187"/>
              </a:tblGrid>
              <a:tr h="2305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PUBLICIDAD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SITIOS ALTERNATIVOS</a:t>
                      </a:r>
                      <a:endParaRPr kumimoji="0" lang="es-E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(SIT &amp; WATCH)</a:t>
                      </a:r>
                      <a:endParaRPr kumimoji="0" lang="es-E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962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5788" y="1341438"/>
            <a:ext cx="40814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>
                <a:latin typeface="Lucida Sans Unicode" pitchFamily="34" charset="0"/>
              </a:rPr>
              <a:t>FICHA TÉCNICA</a:t>
            </a:r>
          </a:p>
        </p:txBody>
      </p:sp>
      <p:graphicFrame>
        <p:nvGraphicFramePr>
          <p:cNvPr id="104525" name="Group 77"/>
          <p:cNvGraphicFramePr>
            <a:graphicFrameLocks noGrp="1"/>
          </p:cNvGraphicFramePr>
          <p:nvPr>
            <p:ph type="tbl" idx="1"/>
          </p:nvPr>
        </p:nvGraphicFramePr>
        <p:xfrm>
          <a:off x="914400" y="1981200"/>
          <a:ext cx="7696200" cy="3977961"/>
        </p:xfrm>
        <a:graphic>
          <a:graphicData uri="http://schemas.openxmlformats.org/drawingml/2006/table">
            <a:tbl>
              <a:tblPr/>
              <a:tblGrid>
                <a:gridCol w="3962400"/>
                <a:gridCol w="3733800"/>
              </a:tblGrid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UNIVERSO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MUJERES MAYORES DE 15 AÑOS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TÉCNICA DE INVESTIGACIÓN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MUESTREO ALEATORIO SIMPLE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TAMAÑO MUESTRAL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272 ENCUESTAS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UNIDAD MUESTRAL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MUJERES ENTRE 15 Y 30 AÑOS QUE HAN COMPRADO EN LA EMPRESA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ÁMBITO GEOGRÁFICO MUESTRAL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GUAYAQUIL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NIVEL DE CONFIANZA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90% (p=q=0.5)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ERROR MUESTRAL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FECHA DE REALIZACIÓN DEL ESTUDIO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</a:rPr>
                        <a:t>DESDE 25/07/06 HASTA 15/08/06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397315" name="Group 3"/>
          <p:cNvGraphicFramePr>
            <a:graphicFrameLocks noGrp="1"/>
          </p:cNvGraphicFramePr>
          <p:nvPr/>
        </p:nvGraphicFramePr>
        <p:xfrm>
          <a:off x="2051050" y="765175"/>
          <a:ext cx="6192838" cy="576263"/>
        </p:xfrm>
        <a:graphic>
          <a:graphicData uri="http://schemas.openxmlformats.org/drawingml/2006/table">
            <a:tbl>
              <a:tblPr/>
              <a:tblGrid>
                <a:gridCol w="6192838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PUBLICIDAD EN BUSES DE LA METROVÍA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9732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773238"/>
            <a:ext cx="7129462" cy="42100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398346" name="Group 10"/>
          <p:cNvGraphicFramePr>
            <a:graphicFrameLocks noGrp="1"/>
          </p:cNvGraphicFramePr>
          <p:nvPr/>
        </p:nvGraphicFramePr>
        <p:xfrm>
          <a:off x="1692275" y="2636838"/>
          <a:ext cx="2374900" cy="1728787"/>
        </p:xfrm>
        <a:graphic>
          <a:graphicData uri="http://schemas.openxmlformats.org/drawingml/2006/table">
            <a:tbl>
              <a:tblPr/>
              <a:tblGrid>
                <a:gridCol w="2374900"/>
              </a:tblGrid>
              <a:tr h="172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PUBLICIDAD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ESTADOS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CUENTA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983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96975"/>
            <a:ext cx="3741738" cy="464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01411" name="Rectangle 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01412" name="Group 4"/>
          <p:cNvGraphicFramePr>
            <a:graphicFrameLocks noGrp="1"/>
          </p:cNvGraphicFramePr>
          <p:nvPr/>
        </p:nvGraphicFramePr>
        <p:xfrm>
          <a:off x="2051050" y="692150"/>
          <a:ext cx="6192838" cy="455613"/>
        </p:xfrm>
        <a:graphic>
          <a:graphicData uri="http://schemas.openxmlformats.org/drawingml/2006/table">
            <a:tbl>
              <a:tblPr/>
              <a:tblGrid>
                <a:gridCol w="6192838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PUBLICIDAD DE BANNERS EN WEB SITE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0141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587500"/>
            <a:ext cx="72009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9" name="Picture 11"/>
          <p:cNvPicPr>
            <a:picLocks noChangeAspect="1" noChangeArrowheads="1"/>
          </p:cNvPicPr>
          <p:nvPr/>
        </p:nvPicPr>
        <p:blipFill>
          <a:blip r:embed="rId3"/>
          <a:srcRect b="16667"/>
          <a:stretch>
            <a:fillRect/>
          </a:stretch>
        </p:blipFill>
        <p:spPr bwMode="auto">
          <a:xfrm>
            <a:off x="7164388" y="1844675"/>
            <a:ext cx="149701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1420" name="Text Box 12"/>
          <p:cNvSpPr txBox="1">
            <a:spLocks noChangeArrowheads="1"/>
          </p:cNvSpPr>
          <p:nvPr/>
        </p:nvSpPr>
        <p:spPr bwMode="auto">
          <a:xfrm>
            <a:off x="6227763" y="623728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1800">
                <a:solidFill>
                  <a:srgbClr val="0033CC"/>
                </a:solidFill>
                <a:latin typeface="Arial" pitchFamily="34" charset="0"/>
              </a:rPr>
              <a:t>www.farras.com</a:t>
            </a:r>
            <a:endParaRPr lang="es-ES" sz="1800">
              <a:solidFill>
                <a:srgbClr val="0033C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02444" name="Group 12"/>
          <p:cNvGraphicFramePr>
            <a:graphicFrameLocks noGrp="1"/>
          </p:cNvGraphicFramePr>
          <p:nvPr/>
        </p:nvGraphicFramePr>
        <p:xfrm>
          <a:off x="2484438" y="620713"/>
          <a:ext cx="3976687" cy="395287"/>
        </p:xfrm>
        <a:graphic>
          <a:graphicData uri="http://schemas.openxmlformats.org/drawingml/2006/table">
            <a:tbl>
              <a:tblPr/>
              <a:tblGrid>
                <a:gridCol w="3976687"/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MAILING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02441" name="Picture 9"/>
          <p:cNvPicPr>
            <a:picLocks noChangeAspect="1" noChangeArrowheads="1"/>
          </p:cNvPicPr>
          <p:nvPr/>
        </p:nvPicPr>
        <p:blipFill>
          <a:blip r:embed="rId2"/>
          <a:srcRect t="11024"/>
          <a:stretch>
            <a:fillRect/>
          </a:stretch>
        </p:blipFill>
        <p:spPr bwMode="auto">
          <a:xfrm>
            <a:off x="2124075" y="1414463"/>
            <a:ext cx="4895850" cy="455612"/>
          </a:xfrm>
          <a:prstGeom prst="rect">
            <a:avLst/>
          </a:prstGeom>
          <a:noFill/>
          <a:ln w="317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402442" name="Picture 10"/>
          <p:cNvPicPr>
            <a:picLocks noChangeAspect="1" noChangeArrowheads="1"/>
          </p:cNvPicPr>
          <p:nvPr/>
        </p:nvPicPr>
        <p:blipFill>
          <a:blip r:embed="rId3"/>
          <a:srcRect l="5203" t="6047" r="8212" b="9070"/>
          <a:stretch>
            <a:fillRect/>
          </a:stretch>
        </p:blipFill>
        <p:spPr bwMode="auto">
          <a:xfrm>
            <a:off x="1116013" y="2420938"/>
            <a:ext cx="2663825" cy="345598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0244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2420938"/>
            <a:ext cx="4419600" cy="324008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060575"/>
            <a:ext cx="7848600" cy="2592388"/>
          </a:xfrm>
          <a:noFill/>
          <a:ln/>
        </p:spPr>
        <p:txBody>
          <a:bodyPr/>
          <a:lstStyle/>
          <a:p>
            <a:pPr algn="ctr"/>
            <a:r>
              <a:rPr lang="es-ES" b="1"/>
              <a:t>INVERSIÓN Y FINANCIAMIENTO DEL PROYECTO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ChangeArrowheads="1"/>
          </p:cNvSpPr>
          <p:nvPr/>
        </p:nvSpPr>
        <p:spPr bwMode="auto">
          <a:xfrm>
            <a:off x="1116013" y="3068638"/>
            <a:ext cx="75961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3900">
                <a:solidFill>
                  <a:schemeClr val="tx2"/>
                </a:solidFill>
                <a:latin typeface="A"/>
              </a:rPr>
              <a:t>INVERSIÓN REQUERIDA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ChangeArrowheads="1"/>
          </p:cNvSpPr>
          <p:nvPr/>
        </p:nvSpPr>
        <p:spPr bwMode="auto">
          <a:xfrm>
            <a:off x="1547813" y="476250"/>
            <a:ext cx="7596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2800">
                <a:solidFill>
                  <a:schemeClr val="tx2"/>
                </a:solidFill>
                <a:latin typeface="A"/>
              </a:rPr>
              <a:t>INVERSIÓN REQUERIDA</a:t>
            </a:r>
          </a:p>
        </p:txBody>
      </p:sp>
      <p:graphicFrame>
        <p:nvGraphicFramePr>
          <p:cNvPr id="490526" name="Group 30"/>
          <p:cNvGraphicFramePr>
            <a:graphicFrameLocks noGrp="1"/>
          </p:cNvGraphicFramePr>
          <p:nvPr>
            <p:ph/>
          </p:nvPr>
        </p:nvGraphicFramePr>
        <p:xfrm>
          <a:off x="1763713" y="1196975"/>
          <a:ext cx="6911975" cy="4576763"/>
        </p:xfrm>
        <a:graphic>
          <a:graphicData uri="http://schemas.openxmlformats.org/drawingml/2006/table">
            <a:tbl>
              <a:tblPr/>
              <a:tblGrid>
                <a:gridCol w="5389562"/>
                <a:gridCol w="1522413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EVENTOS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RELANZAMIENTO DE MARCA (MAAC) Y FIESTA EN BARCO MORGAN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$6.000,00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ACCIONES DE COMUNICACIÓN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IMPLEMENTACION DEL NUEVO LOGO EN: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LOCALES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$4.200,00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MATERIAL POP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$1.500,00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ENVASES DE LOS FRASCOS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$4.500,00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CATÁLOGOS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$16.500,00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2" name="Group 2"/>
          <p:cNvGraphicFramePr>
            <a:graphicFrameLocks noGrp="1"/>
          </p:cNvGraphicFramePr>
          <p:nvPr>
            <p:ph/>
          </p:nvPr>
        </p:nvGraphicFramePr>
        <p:xfrm>
          <a:off x="1619250" y="1412875"/>
          <a:ext cx="7129463" cy="4683125"/>
        </p:xfrm>
        <a:graphic>
          <a:graphicData uri="http://schemas.openxmlformats.org/drawingml/2006/table">
            <a:tbl>
              <a:tblPr/>
              <a:tblGrid>
                <a:gridCol w="5767388"/>
                <a:gridCol w="1362075"/>
              </a:tblGrid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ACCIONES DE COMUNICACIÓN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87350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DISEÑO DE PUBLICIDAD EN: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COMERCIALES DE TV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$8.000,00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REVISTAS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COMERCIALES DE RADIO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$250,00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PUBLICIDAD EN METROVÍA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PUBLICIDAD EN MEDIOS ALTERNATIVOS (SIT &amp;WATCH)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PÁGINA WEB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$2.000,00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D. GIFT CERTIFICATE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$20,00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CONTRATACIÓN DE IMAGEN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$5.000,00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Tahoma" pitchFamily="34" charset="0"/>
                        </a:rPr>
                        <a:t>$15.570,00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sp>
        <p:nvSpPr>
          <p:cNvPr id="491550" name="Rectangle 30"/>
          <p:cNvSpPr>
            <a:spLocks noChangeArrowheads="1"/>
          </p:cNvSpPr>
          <p:nvPr/>
        </p:nvSpPr>
        <p:spPr bwMode="auto">
          <a:xfrm>
            <a:off x="1547813" y="476250"/>
            <a:ext cx="7596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2800">
                <a:solidFill>
                  <a:schemeClr val="tx2"/>
                </a:solidFill>
                <a:latin typeface="A"/>
              </a:rPr>
              <a:t>INVERSIÓN REQUERIDA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1692275" y="476250"/>
            <a:ext cx="6696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2800">
                <a:solidFill>
                  <a:schemeClr val="tx2"/>
                </a:solidFill>
                <a:latin typeface="A"/>
              </a:rPr>
              <a:t>INVERSIÓN REQUERIDA</a:t>
            </a:r>
          </a:p>
        </p:txBody>
      </p:sp>
      <p:graphicFrame>
        <p:nvGraphicFramePr>
          <p:cNvPr id="492547" name="Group 3"/>
          <p:cNvGraphicFramePr>
            <a:graphicFrameLocks noGrp="1"/>
          </p:cNvGraphicFramePr>
          <p:nvPr>
            <p:ph/>
          </p:nvPr>
        </p:nvGraphicFramePr>
        <p:xfrm>
          <a:off x="1692275" y="1052513"/>
          <a:ext cx="7127875" cy="4970462"/>
        </p:xfrm>
        <a:graphic>
          <a:graphicData uri="http://schemas.openxmlformats.org/drawingml/2006/table">
            <a:tbl>
              <a:tblPr/>
              <a:tblGrid>
                <a:gridCol w="5805488"/>
                <a:gridCol w="1322387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ACCIONES DE COMUNICACIÓN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794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ACCIONES DE COMUNICACIÓN PARA TODOS LOS MESES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COMERCIAL DE TV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$10.000,00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REVISTAS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$9.000,00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COM. DE RADIO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$7.500,00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PUB. EN METROVÍA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PUB. EN MEDIOS ALTERNATIVOS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$4.500,00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PUBL. DE BANNERS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ETIQUETAS PARA ENVASES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$2.400,00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MAILINGS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$1.600,00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$41.000,00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3570" name="Group 2"/>
          <p:cNvGraphicFramePr>
            <a:graphicFrameLocks noGrp="1"/>
          </p:cNvGraphicFramePr>
          <p:nvPr/>
        </p:nvGraphicFramePr>
        <p:xfrm>
          <a:off x="1547813" y="1773238"/>
          <a:ext cx="6911975" cy="3816350"/>
        </p:xfrm>
        <a:graphic>
          <a:graphicData uri="http://schemas.openxmlformats.org/drawingml/2006/table">
            <a:tbl>
              <a:tblPr/>
              <a:tblGrid>
                <a:gridCol w="3194050"/>
                <a:gridCol w="3717925"/>
              </a:tblGrid>
              <a:tr h="11731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FINANCIAMIENTO DEL PROYECTO</a:t>
                      </a:r>
                      <a:endParaRPr kumimoji="0" lang="es-E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(Expresado en dólares americanos)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Tipo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Total de Financiamiento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Capital Propio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$36,535.00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Préstamo Bancario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$36,535.00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  <a:cs typeface="Arial" pitchFamily="34" charset="0"/>
                        </a:rPr>
                        <a:t>$73,070.00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>
                <a:latin typeface="Lucida Sans Unicode" pitchFamily="34" charset="0"/>
              </a:rPr>
              <a:t>SEGMENTACIÓN </a:t>
            </a:r>
          </a:p>
        </p:txBody>
      </p:sp>
      <p:sp>
        <p:nvSpPr>
          <p:cNvPr id="209686" name="Text Box 790"/>
          <p:cNvSpPr txBox="1">
            <a:spLocks noChangeArrowheads="1"/>
          </p:cNvSpPr>
          <p:nvPr/>
        </p:nvSpPr>
        <p:spPr bwMode="auto">
          <a:xfrm>
            <a:off x="0" y="6165850"/>
            <a:ext cx="9144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0">
                <a:solidFill>
                  <a:schemeClr val="tx2"/>
                </a:solidFill>
              </a:rPr>
              <a:t>Muestra 272.  </a:t>
            </a:r>
          </a:p>
        </p:txBody>
      </p:sp>
      <p:sp>
        <p:nvSpPr>
          <p:cNvPr id="210467" name="Text Box 1571"/>
          <p:cNvSpPr txBox="1">
            <a:spLocks noChangeArrowheads="1"/>
          </p:cNvSpPr>
          <p:nvPr/>
        </p:nvSpPr>
        <p:spPr bwMode="auto">
          <a:xfrm>
            <a:off x="381000" y="5791200"/>
            <a:ext cx="1143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EDADES</a:t>
            </a:r>
          </a:p>
        </p:txBody>
      </p:sp>
      <p:sp>
        <p:nvSpPr>
          <p:cNvPr id="210468" name="Text Box 1572"/>
          <p:cNvSpPr txBox="1">
            <a:spLocks noChangeArrowheads="1"/>
          </p:cNvSpPr>
          <p:nvPr/>
        </p:nvSpPr>
        <p:spPr bwMode="auto">
          <a:xfrm>
            <a:off x="4419600" y="5867400"/>
            <a:ext cx="1143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Teen´s</a:t>
            </a:r>
          </a:p>
        </p:txBody>
      </p:sp>
      <p:sp>
        <p:nvSpPr>
          <p:cNvPr id="210469" name="Text Box 1573"/>
          <p:cNvSpPr txBox="1">
            <a:spLocks noChangeArrowheads="1"/>
          </p:cNvSpPr>
          <p:nvPr/>
        </p:nvSpPr>
        <p:spPr bwMode="auto">
          <a:xfrm>
            <a:off x="2438400" y="5867400"/>
            <a:ext cx="1371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Adultos jóvenes</a:t>
            </a:r>
          </a:p>
        </p:txBody>
      </p:sp>
      <p:sp>
        <p:nvSpPr>
          <p:cNvPr id="210470" name="Text Box 1574"/>
          <p:cNvSpPr txBox="1">
            <a:spLocks noChangeArrowheads="1"/>
          </p:cNvSpPr>
          <p:nvPr/>
        </p:nvSpPr>
        <p:spPr bwMode="auto">
          <a:xfrm>
            <a:off x="6096000" y="5867400"/>
            <a:ext cx="1371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Adultos </a:t>
            </a:r>
          </a:p>
        </p:txBody>
      </p:sp>
      <p:pic>
        <p:nvPicPr>
          <p:cNvPr id="210472" name="Picture 15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62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594" name="Group 2"/>
          <p:cNvGraphicFramePr>
            <a:graphicFrameLocks noGrp="1"/>
          </p:cNvGraphicFramePr>
          <p:nvPr>
            <p:ph/>
          </p:nvPr>
        </p:nvGraphicFramePr>
        <p:xfrm>
          <a:off x="1619250" y="333375"/>
          <a:ext cx="7056438" cy="5764213"/>
        </p:xfrm>
        <a:graphic>
          <a:graphicData uri="http://schemas.openxmlformats.org/drawingml/2006/table">
            <a:tbl>
              <a:tblPr/>
              <a:tblGrid>
                <a:gridCol w="1206500"/>
                <a:gridCol w="1749425"/>
                <a:gridCol w="1220788"/>
                <a:gridCol w="182562"/>
                <a:gridCol w="1062038"/>
                <a:gridCol w="1635125"/>
              </a:tblGrid>
              <a:tr h="303213"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AMORTIZACION DE LA DEUDA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MONTO INICIAL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$36.535,00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TASA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1,17%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PLAZO EN MESES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12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 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PERIODO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SALDO DE DEUDA 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DIVIDENDO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INTERES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AMORTIZACION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NOVIEMBRE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$36.535,00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DICIEMBRE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$33.680,87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$426,24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$2.854,13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ENERO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$30.793,44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$392,94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$2.887,43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FEBRERO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$27.872,32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$359,26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$2.921,12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MARZO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$24.917,13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$325,18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$2.955,20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ABRIL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$21.927,46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$290,70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$2.989,67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MAYO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$18.902,91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$255,82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$3.024,55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JUNIO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$15.843,07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$220,53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$3.059,84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JULIO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$12.747,53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$184,84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$3.095,54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AGOSTO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$9.615,88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$148,72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$3.131,65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SEPTIEMBRE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$6.447,69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$112,19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$3.168,19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OCTUBRE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$3.242,54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$75,22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$3.205,15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NOVIEMBRE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$3.280,37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$37,83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$3.242,54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TOTAL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    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$39.364,47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$2.829,47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$36.535,00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700213"/>
            <a:ext cx="7848600" cy="2592387"/>
          </a:xfrm>
        </p:spPr>
        <p:txBody>
          <a:bodyPr/>
          <a:lstStyle/>
          <a:p>
            <a:pPr algn="ctr"/>
            <a:r>
              <a:rPr lang="es-ES" b="1"/>
              <a:t>ESTIMACIÓN DE GASTOS ADMINISTRATIVOS Y VENTAS</a:t>
            </a:r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1619250" y="45085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4531" name="Group 1027"/>
          <p:cNvGraphicFramePr>
            <a:graphicFrameLocks noGrp="1"/>
          </p:cNvGraphicFramePr>
          <p:nvPr>
            <p:ph/>
          </p:nvPr>
        </p:nvGraphicFramePr>
        <p:xfrm>
          <a:off x="1676400" y="457200"/>
          <a:ext cx="7010400" cy="5638800"/>
        </p:xfrm>
        <a:graphic>
          <a:graphicData uri="http://schemas.openxmlformats.org/drawingml/2006/table">
            <a:tbl>
              <a:tblPr/>
              <a:tblGrid>
                <a:gridCol w="3581400"/>
                <a:gridCol w="1143000"/>
                <a:gridCol w="1143000"/>
                <a:gridCol w="1143000"/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GASTOS ADMINISTRATIVOS Y VENTAS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DICIEMBRE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ENERO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FEBRERO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REMUNERACIONES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GERENTE 1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GERENTE 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GERENTE 3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ADMINISTRADORAS 6 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$1.800,00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$1.800,00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$1.800,00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SUMINISTROS DE OFICINA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LUZ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$1.500,00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AGUA 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ARRIENDO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$9.000,00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$9.000,00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$9.000,00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TELEFONO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$250,00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FRECUENCIA DE RADIO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VENDEDORAS 12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COMISIONES SOBRE VENTAS 0.7%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$567,00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$623,70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$652,05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DECIMO (DICIEMBRE)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$8.460,00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$28.847,00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$20.443,70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$20.472,05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656" name="Group 176"/>
          <p:cNvGraphicFramePr>
            <a:graphicFrameLocks noGrp="1"/>
          </p:cNvGraphicFramePr>
          <p:nvPr>
            <p:ph/>
          </p:nvPr>
        </p:nvGraphicFramePr>
        <p:xfrm>
          <a:off x="1676400" y="457200"/>
          <a:ext cx="7010400" cy="5492750"/>
        </p:xfrm>
        <a:graphic>
          <a:graphicData uri="http://schemas.openxmlformats.org/drawingml/2006/table">
            <a:tbl>
              <a:tblPr/>
              <a:tblGrid>
                <a:gridCol w="2938463"/>
                <a:gridCol w="1017587"/>
                <a:gridCol w="1017588"/>
                <a:gridCol w="1019175"/>
                <a:gridCol w="1017587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DICIEMBR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ENERO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FEBRERO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MARZO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GASTOS DE PUBLICIDAD Y MARKETING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REGALOS Y PROMOCIONES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IMPRESIÓN DE CALENDARIOS 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$540,00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FOSFORERAS (Dic, jun)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$1.080,00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ESPEJOS (Diciembre)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$900,00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ENVOLTURAS (CAJAS) 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$2.700,00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$2.700,00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IMPRESIÓN DE GIFT CERTIFICATE 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$1.800,00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$1.800,00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LLAVEROS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$180,00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VIOLINISTAS (febrero)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$600,00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RAMOS DE FLORES (febrero)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$27,00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BOTONES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$432,00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$432,00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$432,00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GORRAS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$2.160,00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CAMISETAS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$3.240,00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$3.240,00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$3.240,00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$36.047,00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$26.275,70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$31.431,05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$26.304,05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25538"/>
            <a:ext cx="7848600" cy="2592387"/>
          </a:xfrm>
          <a:noFill/>
          <a:ln/>
        </p:spPr>
        <p:txBody>
          <a:bodyPr/>
          <a:lstStyle/>
          <a:p>
            <a:pPr algn="ctr"/>
            <a:r>
              <a:rPr lang="es-ES" b="1"/>
              <a:t>FLUJOS DE CAJA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1105" name="Group 673"/>
          <p:cNvGraphicFramePr>
            <a:graphicFrameLocks noGrp="1"/>
          </p:cNvGraphicFramePr>
          <p:nvPr>
            <p:ph/>
          </p:nvPr>
        </p:nvGraphicFramePr>
        <p:xfrm>
          <a:off x="1547813" y="457200"/>
          <a:ext cx="7138987" cy="5692775"/>
        </p:xfrm>
        <a:graphic>
          <a:graphicData uri="http://schemas.openxmlformats.org/drawingml/2006/table">
            <a:tbl>
              <a:tblPr/>
              <a:tblGrid>
                <a:gridCol w="2239962"/>
                <a:gridCol w="1408113"/>
                <a:gridCol w="1165225"/>
                <a:gridCol w="1162050"/>
                <a:gridCol w="1163637"/>
              </a:tblGrid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NOVIEMBRE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DICIEMBRE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ENERO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FEBRERO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INGRESOS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$81.000,00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$89.100,00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$93.150,00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CANTIDAD POR C/100 ML 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5940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6210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PRECIO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COSTOS VARIABLES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$21.600,00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$23.760,00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$24.840,00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GTOS ADM Y VENTAS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$36.047,00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$26.275,70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$31.431,05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INTERES DEL PRESTAMO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$426,24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$392,94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$359,26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UTILIDAD ANTES DE IMP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$23.353,00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$38.638,06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$36.486,01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IMPUESTO DEL IVA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$6.364,29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$7.000,71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$7.318,93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UTILIDAD NETA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$16.988,71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$31.637,34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$29.167,08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IMP. RENTA 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$4.247,18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$7.909,34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$7.291,77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PARTICIP DE UTILID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$2.548,31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$4.745,60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$4.375,06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RESERVA LEGAL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$1.698,87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$3.163,73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$2.916,71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UTILIDAD LIQUIDA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$8.494,36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$15.818,67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$14.583,54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INVERSION INICIAL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$73.070,00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PRESTAMO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$36.535,00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AMORT DE DEUDA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$0,00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$2.854,13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$2.887,43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$2.921,12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FLUJO DE CAJA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$36.535,00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$5.640,23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$12.931,24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$11.662,42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VAN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$114.468,13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TIR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31%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412875"/>
            <a:ext cx="7848600" cy="2592388"/>
          </a:xfrm>
          <a:noFill/>
          <a:ln/>
        </p:spPr>
        <p:txBody>
          <a:bodyPr/>
          <a:lstStyle/>
          <a:p>
            <a:pPr algn="ctr"/>
            <a:r>
              <a:rPr lang="es-ES" b="1"/>
              <a:t>RECUPERACIÓN DE LA INVERSIÓN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690" name="Group 2"/>
          <p:cNvGraphicFramePr>
            <a:graphicFrameLocks noGrp="1"/>
          </p:cNvGraphicFramePr>
          <p:nvPr>
            <p:ph/>
          </p:nvPr>
        </p:nvGraphicFramePr>
        <p:xfrm>
          <a:off x="1676400" y="457200"/>
          <a:ext cx="7010400" cy="5638800"/>
        </p:xfrm>
        <a:graphic>
          <a:graphicData uri="http://schemas.openxmlformats.org/drawingml/2006/table">
            <a:tbl>
              <a:tblPr/>
              <a:tblGrid>
                <a:gridCol w="1309688"/>
                <a:gridCol w="1446212"/>
                <a:gridCol w="1993900"/>
                <a:gridCol w="2260600"/>
              </a:tblGrid>
              <a:tr h="622300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RECUPERACION DE LA INVERSION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MES 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FLUJO NETO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VALOR PRESENTE 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VALOR ACUMULADO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DICIEMBRE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$5.640,23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$5.575,18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$5.575,18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ENERO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$12.931,24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$12.634,71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$18.209,90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FEBRERO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$11.662,42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$11.263,58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$29.473,48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MARZO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$14.208,69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$13.564,51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$43.037,99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ABRIL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$15.217,25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$14.359,82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$57.397,81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MAYO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$14.704,61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$13.716,04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$71.113,85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JUNIO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$12.970,04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$11.958,57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$83.072,42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060575"/>
            <a:ext cx="7848600" cy="2592388"/>
          </a:xfrm>
          <a:noFill/>
          <a:ln/>
        </p:spPr>
        <p:txBody>
          <a:bodyPr/>
          <a:lstStyle/>
          <a:p>
            <a:pPr algn="ctr"/>
            <a:r>
              <a:rPr lang="es-ES" b="1"/>
              <a:t>ANÁLISIS DE SENSIBILIDAD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834" name="Group 2"/>
          <p:cNvGraphicFramePr>
            <a:graphicFrameLocks noGrp="1"/>
          </p:cNvGraphicFramePr>
          <p:nvPr>
            <p:ph/>
          </p:nvPr>
        </p:nvGraphicFramePr>
        <p:xfrm>
          <a:off x="1835150" y="1484313"/>
          <a:ext cx="6697663" cy="3890962"/>
        </p:xfrm>
        <a:graphic>
          <a:graphicData uri="http://schemas.openxmlformats.org/drawingml/2006/table">
            <a:tbl>
              <a:tblPr/>
              <a:tblGrid>
                <a:gridCol w="3689350"/>
                <a:gridCol w="1728788"/>
                <a:gridCol w="1279525"/>
              </a:tblGrid>
              <a:tr h="538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CASO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VAN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TIR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$114.468,13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31%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AUMENTO DEL 10% PRECIOS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$208.692,58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47%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DISMINUCION DE PRECIOS ($13)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$93.016,90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30%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AUMENTO DEL 25% DE INSUMOS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$93.407,90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28%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AUMENTO DEL 25% DE INSUMOS Y DISMINUCION DE PRECIOS ($13)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$43.011,94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17%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4857" name="Rectangle 25"/>
          <p:cNvSpPr>
            <a:spLocks noChangeArrowheads="1"/>
          </p:cNvSpPr>
          <p:nvPr/>
        </p:nvSpPr>
        <p:spPr bwMode="auto">
          <a:xfrm>
            <a:off x="1619250" y="476250"/>
            <a:ext cx="71643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2000">
                <a:solidFill>
                  <a:schemeClr val="tx2"/>
                </a:solidFill>
                <a:latin typeface="Arial" pitchFamily="34" charset="0"/>
              </a:rPr>
              <a:t>TABLA COMPARATIVA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76250"/>
            <a:ext cx="7010400" cy="1295400"/>
          </a:xfrm>
        </p:spPr>
        <p:txBody>
          <a:bodyPr/>
          <a:lstStyle/>
          <a:p>
            <a:r>
              <a:rPr lang="es-ES" sz="2800" b="1">
                <a:latin typeface="Lucida Sans Unicode" pitchFamily="34" charset="0"/>
              </a:rPr>
              <a:t>SEGMENTACIÓN</a:t>
            </a:r>
          </a:p>
        </p:txBody>
      </p:sp>
      <p:graphicFrame>
        <p:nvGraphicFramePr>
          <p:cNvPr id="210948" name="Object 4"/>
          <p:cNvGraphicFramePr>
            <a:graphicFrameLocks noChangeAspect="1"/>
          </p:cNvGraphicFramePr>
          <p:nvPr>
            <p:ph type="tbl" idx="1"/>
          </p:nvPr>
        </p:nvGraphicFramePr>
        <p:xfrm>
          <a:off x="1066800" y="1676400"/>
          <a:ext cx="7848600" cy="4314825"/>
        </p:xfrm>
        <a:graphic>
          <a:graphicData uri="http://schemas.openxmlformats.org/presentationml/2006/ole">
            <p:oleObj spid="_x0000_s210948" name="Gráfico" r:id="rId3" imgW="4820107" imgH="3124505" progId="Excel.Chart.8">
              <p:embed/>
            </p:oleObj>
          </a:graphicData>
        </a:graphic>
      </p:graphicFrame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533400" y="5562600"/>
            <a:ext cx="1143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INGRESOS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0" y="6165850"/>
            <a:ext cx="9144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</a:t>
            </a:r>
            <a:endParaRPr lang="es-ES" sz="18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7813" y="1773238"/>
            <a:ext cx="7010400" cy="4114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s-ES" sz="2100"/>
              <a:t>		</a:t>
            </a:r>
          </a:p>
          <a:p>
            <a:pPr marL="990600" lvl="1" indent="-533400"/>
            <a:r>
              <a:rPr lang="es-ES" sz="2100"/>
              <a:t>El bajo posicionamiento de la marca en nuestros consumidores actuales se debe a la comunicación equívoca y escasa de lo que se vende.</a:t>
            </a:r>
          </a:p>
          <a:p>
            <a:pPr marL="990600" lvl="1" indent="-533400">
              <a:buFont typeface="Wingdings" pitchFamily="2" charset="2"/>
              <a:buNone/>
            </a:pPr>
            <a:endParaRPr lang="es-ES" sz="2100"/>
          </a:p>
          <a:p>
            <a:pPr marL="990600" lvl="1" indent="-533400"/>
            <a:r>
              <a:rPr lang="es-ES" sz="2100"/>
              <a:t>La empresa no se encuentra dentro de las primeras menciones de opción de compra de fragancias. </a:t>
            </a:r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2124075" y="620713"/>
            <a:ext cx="468153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CONCLUSIONES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913" y="1989138"/>
            <a:ext cx="7216775" cy="3168650"/>
          </a:xfr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ES" sz="2100"/>
              <a:t>	</a:t>
            </a:r>
          </a:p>
          <a:p>
            <a:pPr lvl="1"/>
            <a:r>
              <a:rPr lang="es-ES" sz="2100"/>
              <a:t>El uso de dos logotipos genera confusión y no ayuda al posicionamiento de la marca </a:t>
            </a:r>
          </a:p>
          <a:p>
            <a:pPr lvl="1"/>
            <a:endParaRPr lang="es-ES" sz="2100"/>
          </a:p>
          <a:p>
            <a:pPr lvl="1"/>
            <a:r>
              <a:rPr lang="es-ES" sz="2100"/>
              <a:t>Los costos para la implementación del plan de comunicación ascienden a USD $73,070.00 Se  realizará un préstamo bancario para financiar el 50% de este monto, mientras que el restante será aportado por los accionistas de la empresa.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2133600" y="765175"/>
            <a:ext cx="5534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CONCLUSIONES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6" name="Rectangle 4"/>
          <p:cNvSpPr>
            <a:spLocks noChangeArrowheads="1"/>
          </p:cNvSpPr>
          <p:nvPr/>
        </p:nvSpPr>
        <p:spPr bwMode="auto">
          <a:xfrm>
            <a:off x="1892300" y="6731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CONCLUSIONES</a:t>
            </a:r>
          </a:p>
        </p:txBody>
      </p:sp>
      <p:sp>
        <p:nvSpPr>
          <p:cNvPr id="535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8888" y="2133600"/>
            <a:ext cx="7216775" cy="2911475"/>
          </a:xfrm>
          <a:noFill/>
          <a:ln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ES" sz="2100"/>
              <a:t>	</a:t>
            </a:r>
          </a:p>
          <a:p>
            <a:pPr lvl="1"/>
            <a:r>
              <a:rPr lang="es-ES" sz="2100"/>
              <a:t>Las acciones de comunicación no han sido bien empleadas.</a:t>
            </a:r>
          </a:p>
          <a:p>
            <a:pPr lvl="1">
              <a:buFont typeface="Wingdings" pitchFamily="2" charset="2"/>
              <a:buNone/>
            </a:pPr>
            <a:endParaRPr lang="es-ES" sz="2100"/>
          </a:p>
          <a:p>
            <a:pPr lvl="1"/>
            <a:r>
              <a:rPr lang="es-ES" sz="2100"/>
              <a:t> La recuperación de la inversión se produce en los 7 primeros meses del proyecto, generando una TIR atractiva del 31% y un VAN de $114,468.13.</a:t>
            </a:r>
          </a:p>
          <a:p>
            <a:pPr lvl="1"/>
            <a:endParaRPr lang="es-E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1892300" y="6731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RECOMENDACIONES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628775"/>
            <a:ext cx="7010400" cy="41148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s-ES" sz="2400"/>
              <a:t>		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La empresa deberá invertir en Investigaciones de Mercado profesionales y no manejarlo de forma empírica.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Capacitar y motivar a quienes conforman el recurso humano. </a:t>
            </a:r>
          </a:p>
          <a:p>
            <a:pPr marL="990600" lvl="1" indent="-533400">
              <a:lnSpc>
                <a:spcPct val="90000"/>
              </a:lnSpc>
            </a:pPr>
            <a:r>
              <a:rPr lang="es-EC" sz="2100"/>
              <a:t>Utilizar una sola referencia comercial.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Crear una base de datos de clientes para lograr una retroalimentación cliente- empresa.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Incursionar en el mercado de la tecnología, implementando su web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1892300" y="6731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800">
                <a:solidFill>
                  <a:schemeClr val="tx2"/>
                </a:solidFill>
              </a:rPr>
              <a:t>RECOMENDACIONES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628775"/>
            <a:ext cx="7010400" cy="41148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s-ES" sz="2400"/>
              <a:t>		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La empresa deberá invertir en Investigaciones de Mercado profesionales y no manejarlo de forma empírica.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Capacitar y motivar a quienes conforman el recurso humano. </a:t>
            </a:r>
          </a:p>
          <a:p>
            <a:pPr marL="990600" lvl="1" indent="-533400">
              <a:lnSpc>
                <a:spcPct val="90000"/>
              </a:lnSpc>
            </a:pPr>
            <a:r>
              <a:rPr lang="es-EC" sz="2100"/>
              <a:t>Utilizar una sola referencia comercial.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Crear una base de datos de clientes para lograr una retroalimentación cliente- empresa.</a:t>
            </a:r>
          </a:p>
          <a:p>
            <a:pPr marL="990600" lvl="1" indent="-533400">
              <a:lnSpc>
                <a:spcPct val="90000"/>
              </a:lnSpc>
            </a:pPr>
            <a:r>
              <a:rPr lang="es-ES" sz="2100"/>
              <a:t>Incursionar en el mercado de la tecnología implementando su web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060575"/>
            <a:ext cx="7848600" cy="2592388"/>
          </a:xfrm>
          <a:noFill/>
          <a:ln/>
        </p:spPr>
        <p:txBody>
          <a:bodyPr/>
          <a:lstStyle/>
          <a:p>
            <a:pPr algn="ctr"/>
            <a:r>
              <a:rPr lang="es-ES" sz="3000" b="1"/>
              <a:t>ENTREVISTA AL GERENTE GENERAL </a:t>
            </a:r>
            <a:br>
              <a:rPr lang="es-ES" sz="3000" b="1"/>
            </a:br>
            <a:r>
              <a:rPr lang="es-ES" sz="3000" b="1"/>
              <a:t>DE PERFUMANÍA BIBI´S</a:t>
            </a: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6516688" y="5876925"/>
            <a:ext cx="22320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500">
                <a:hlinkClick r:id="rId2" action="ppaction://hlinkfile"/>
              </a:rPr>
              <a:t>VER</a:t>
            </a:r>
            <a:r>
              <a:rPr lang="es-ES" sz="1500"/>
              <a:t>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060575"/>
            <a:ext cx="7848600" cy="2592388"/>
          </a:xfrm>
          <a:noFill/>
          <a:ln/>
        </p:spPr>
        <p:txBody>
          <a:bodyPr/>
          <a:lstStyle/>
          <a:p>
            <a:pPr algn="ctr"/>
            <a:r>
              <a:rPr lang="es-ES" sz="3000" b="1"/>
              <a:t>GRACIAS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>
                <a:latin typeface="Lucida Sans Unicode" pitchFamily="34" charset="0"/>
              </a:rPr>
              <a:t>SEGMENTACIÓN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0" y="6165850"/>
            <a:ext cx="91440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>
                <a:solidFill>
                  <a:schemeClr val="tx1"/>
                </a:solidFill>
              </a:rPr>
              <a:t>Muestra 272</a:t>
            </a:r>
            <a:endParaRPr lang="es-ES" sz="1800" b="0">
              <a:solidFill>
                <a:schemeClr val="tx1"/>
              </a:solidFill>
            </a:endParaRPr>
          </a:p>
        </p:txBody>
      </p:sp>
      <p:graphicFrame>
        <p:nvGraphicFramePr>
          <p:cNvPr id="319492" name="Object 4"/>
          <p:cNvGraphicFramePr>
            <a:graphicFrameLocks noChangeAspect="1"/>
          </p:cNvGraphicFramePr>
          <p:nvPr/>
        </p:nvGraphicFramePr>
        <p:xfrm>
          <a:off x="1143000" y="1676400"/>
          <a:ext cx="7543800" cy="4419600"/>
        </p:xfrm>
        <a:graphic>
          <a:graphicData uri="http://schemas.openxmlformats.org/presentationml/2006/ole">
            <p:oleObj spid="_x0000_s319492" name="Gráfico" r:id="rId3" imgW="4667707" imgH="2905354" progId="Excel.Chart.8">
              <p:embed/>
            </p:oleObj>
          </a:graphicData>
        </a:graphic>
      </p:graphicFrame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304800" y="5715000"/>
            <a:ext cx="1295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ESTADO CIVIL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scada">
  <a:themeElements>
    <a:clrScheme name="Cascada 13">
      <a:dk1>
        <a:srgbClr val="336699"/>
      </a:dk1>
      <a:lt1>
        <a:srgbClr val="FFFFFF"/>
      </a:lt1>
      <a:dk2>
        <a:srgbClr val="000066"/>
      </a:dk2>
      <a:lt2>
        <a:srgbClr val="EAEAEA"/>
      </a:lt2>
      <a:accent1>
        <a:srgbClr val="272777"/>
      </a:accent1>
      <a:accent2>
        <a:srgbClr val="FFFFFF"/>
      </a:accent2>
      <a:accent3>
        <a:srgbClr val="FFFFFF"/>
      </a:accent3>
      <a:accent4>
        <a:srgbClr val="2A5682"/>
      </a:accent4>
      <a:accent5>
        <a:srgbClr val="ACACBD"/>
      </a:accent5>
      <a:accent6>
        <a:srgbClr val="E7E7E7"/>
      </a:accent6>
      <a:hlink>
        <a:srgbClr val="000099"/>
      </a:hlink>
      <a:folHlink>
        <a:srgbClr val="B2B2B2"/>
      </a:folHlink>
    </a:clrScheme>
    <a:fontScheme name="Casca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9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9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Cascada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a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a 10">
        <a:dk1>
          <a:srgbClr val="EAEAEA"/>
        </a:dk1>
        <a:lt1>
          <a:srgbClr val="FFFFFF"/>
        </a:lt1>
        <a:dk2>
          <a:srgbClr val="000066"/>
        </a:dk2>
        <a:lt2>
          <a:srgbClr val="FFFFFF"/>
        </a:lt2>
        <a:accent1>
          <a:srgbClr val="5C5C94"/>
        </a:accent1>
        <a:accent2>
          <a:srgbClr val="FFFFFF"/>
        </a:accent2>
        <a:accent3>
          <a:srgbClr val="AAAAB8"/>
        </a:accent3>
        <a:accent4>
          <a:srgbClr val="DADADA"/>
        </a:accent4>
        <a:accent5>
          <a:srgbClr val="B5B5C8"/>
        </a:accent5>
        <a:accent6>
          <a:srgbClr val="E7E7E7"/>
        </a:accent6>
        <a:hlink>
          <a:srgbClr val="0000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a 11">
        <a:dk1>
          <a:srgbClr val="4D4D4D"/>
        </a:dk1>
        <a:lt1>
          <a:srgbClr val="F2F2F2"/>
        </a:lt1>
        <a:dk2>
          <a:srgbClr val="4D4D4D"/>
        </a:dk2>
        <a:lt2>
          <a:srgbClr val="EAEAEA"/>
        </a:lt2>
        <a:accent1>
          <a:srgbClr val="5C5C94"/>
        </a:accent1>
        <a:accent2>
          <a:srgbClr val="FFFFFF"/>
        </a:accent2>
        <a:accent3>
          <a:srgbClr val="F7F7F7"/>
        </a:accent3>
        <a:accent4>
          <a:srgbClr val="404040"/>
        </a:accent4>
        <a:accent5>
          <a:srgbClr val="B5B5C8"/>
        </a:accent5>
        <a:accent6>
          <a:srgbClr val="E7E7E7"/>
        </a:accent6>
        <a:hlink>
          <a:srgbClr val="00003A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a 12">
        <a:dk1>
          <a:srgbClr val="336699"/>
        </a:dk1>
        <a:lt1>
          <a:srgbClr val="F8F8F8"/>
        </a:lt1>
        <a:dk2>
          <a:srgbClr val="000066"/>
        </a:dk2>
        <a:lt2>
          <a:srgbClr val="EAEAEA"/>
        </a:lt2>
        <a:accent1>
          <a:srgbClr val="272777"/>
        </a:accent1>
        <a:accent2>
          <a:srgbClr val="FFFFFF"/>
        </a:accent2>
        <a:accent3>
          <a:srgbClr val="FBFBFB"/>
        </a:accent3>
        <a:accent4>
          <a:srgbClr val="2A5682"/>
        </a:accent4>
        <a:accent5>
          <a:srgbClr val="ACACBD"/>
        </a:accent5>
        <a:accent6>
          <a:srgbClr val="E7E7E7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a 13">
        <a:dk1>
          <a:srgbClr val="336699"/>
        </a:dk1>
        <a:lt1>
          <a:srgbClr val="FFFFFF"/>
        </a:lt1>
        <a:dk2>
          <a:srgbClr val="000066"/>
        </a:dk2>
        <a:lt2>
          <a:srgbClr val="EAEAEA"/>
        </a:lt2>
        <a:accent1>
          <a:srgbClr val="272777"/>
        </a:accent1>
        <a:accent2>
          <a:srgbClr val="FFFFFF"/>
        </a:accent2>
        <a:accent3>
          <a:srgbClr val="FFFFFF"/>
        </a:accent3>
        <a:accent4>
          <a:srgbClr val="2A5682"/>
        </a:accent4>
        <a:accent5>
          <a:srgbClr val="ACACBD"/>
        </a:accent5>
        <a:accent6>
          <a:srgbClr val="E7E7E7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4913</TotalTime>
  <Words>1674</Words>
  <Application>Microsoft PowerPoint</Application>
  <PresentationFormat>Presentación en pantalla (4:3)</PresentationFormat>
  <Paragraphs>696</Paragraphs>
  <Slides>86</Slides>
  <Notes>1</Notes>
  <HiddenSlides>2</HiddenSlides>
  <MMClips>4</MMClips>
  <ScaleCrop>false</ScaleCrop>
  <HeadingPairs>
    <vt:vector size="10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86</vt:i4>
      </vt:variant>
      <vt:variant>
        <vt:lpstr>Presentaciones personalizadas</vt:lpstr>
      </vt:variant>
      <vt:variant>
        <vt:i4>1</vt:i4>
      </vt:variant>
    </vt:vector>
  </HeadingPairs>
  <TitlesOfParts>
    <vt:vector size="101" baseType="lpstr">
      <vt:lpstr>Times New Roman</vt:lpstr>
      <vt:lpstr>Arial</vt:lpstr>
      <vt:lpstr>Wingdings</vt:lpstr>
      <vt:lpstr>Lucida Sans Unicode</vt:lpstr>
      <vt:lpstr>Arial Narrow</vt:lpstr>
      <vt:lpstr>Berlin Sans FB</vt:lpstr>
      <vt:lpstr>Berlin Sans FB Demi</vt:lpstr>
      <vt:lpstr>A</vt:lpstr>
      <vt:lpstr>Tahoma</vt:lpstr>
      <vt:lpstr>Cascada</vt:lpstr>
      <vt:lpstr>Gráfico de Microsoft Excel</vt:lpstr>
      <vt:lpstr>Gráfico de Microsoft Office Excel</vt:lpstr>
      <vt:lpstr>Bitmap Image</vt:lpstr>
      <vt:lpstr>Imagen de mapa de bits</vt:lpstr>
      <vt:lpstr> </vt:lpstr>
      <vt:lpstr>Diapositiva 2</vt:lpstr>
      <vt:lpstr>PERFUMANÍA BIBI´S</vt:lpstr>
      <vt:lpstr>INVESTIGACIÓN DE MERCADO </vt:lpstr>
      <vt:lpstr>INVESTIGACIÓN CUANTITATIVA</vt:lpstr>
      <vt:lpstr>FICHA TÉCNICA</vt:lpstr>
      <vt:lpstr>SEGMENTACIÓN </vt:lpstr>
      <vt:lpstr>SEGMENTACIÓN</vt:lpstr>
      <vt:lpstr>SEGMENTACIÓN</vt:lpstr>
      <vt:lpstr>TOP OF MIND  1ª mención</vt:lpstr>
      <vt:lpstr>INFLUENCIA DEL ENVASE EN LA COMPRA DE UNA FRAGANCIA</vt:lpstr>
      <vt:lpstr>VALOR ADICIONAL POR ENVASE</vt:lpstr>
      <vt:lpstr>MEDIO DE COMUNICACIÓN PREFERIDO</vt:lpstr>
      <vt:lpstr>SELECCIÓN DE LOGOTIPO</vt:lpstr>
      <vt:lpstr>FRECUENCIA DE COMPRA</vt:lpstr>
      <vt:lpstr>INVESTIGACIÓN CUALITATIVA </vt:lpstr>
      <vt:lpstr>Diapositiva 17</vt:lpstr>
      <vt:lpstr>GRUPO OBJETIVO</vt:lpstr>
      <vt:lpstr>Diapositiva 19</vt:lpstr>
      <vt:lpstr>ANÁLISIS DEMOGRÁFICO</vt:lpstr>
      <vt:lpstr>ANÁLISIS PSICOGRÁFICO</vt:lpstr>
      <vt:lpstr>DRIVER</vt:lpstr>
      <vt:lpstr>PROBLEMAS DE COMUNICACIÓN</vt:lpstr>
      <vt:lpstr>OBJETIVOS DE COMUNICACIÓN</vt:lpstr>
      <vt:lpstr>REDISEÑO DEL LOGOTIPO</vt:lpstr>
      <vt:lpstr>LOGOTIPO Y REFERENCIA COMERCIAL</vt:lpstr>
      <vt:lpstr>Diapositiva 27</vt:lpstr>
      <vt:lpstr>LOGOTIPO PROPUESTO</vt:lpstr>
      <vt:lpstr>ENVASE, EMPAQUE Y ENVOLTURA</vt:lpstr>
      <vt:lpstr>ENVASES ACTUALES</vt:lpstr>
      <vt:lpstr>ENVASE PROPUESTO</vt:lpstr>
      <vt:lpstr>EMPAQUE ACTUAL</vt:lpstr>
      <vt:lpstr>EMPAQUE PROPUESTO</vt:lpstr>
      <vt:lpstr>ENVOLTURA</vt:lpstr>
      <vt:lpstr>RENOVACIÓN DE IMAGEN</vt:lpstr>
      <vt:lpstr>RENOVACIÓN DE LA IMAGEN</vt:lpstr>
      <vt:lpstr>Diapositiva 37</vt:lpstr>
      <vt:lpstr>Diapositiva 38</vt:lpstr>
      <vt:lpstr>CONCEPTO CENTRAL DE COMUNICACIÓN</vt:lpstr>
      <vt:lpstr>CONCEPTO CENTRAL CREATIVO</vt:lpstr>
      <vt:lpstr>RACIONAL CREATIVO</vt:lpstr>
      <vt:lpstr>ACCIONES DE COMUNICACIÓN</vt:lpstr>
      <vt:lpstr>RELANZAMIENTO DE LA MARCA</vt:lpstr>
      <vt:lpstr>GIFT CERTIFICATE </vt:lpstr>
      <vt:lpstr>ALIANZAS ESTRATÉGICAS </vt:lpstr>
      <vt:lpstr>Diapositiva 46</vt:lpstr>
      <vt:lpstr>Diapositiva 47</vt:lpstr>
      <vt:lpstr>Diapositiva 48</vt:lpstr>
      <vt:lpstr>Diapositiva 49</vt:lpstr>
      <vt:lpstr>Diapositiva 50</vt:lpstr>
      <vt:lpstr>MEDIOS DE COMUNICACIÓN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INVERSIÓN Y FINANCIAMIENTO DEL PROYECTO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ESTIMACIÓN DE GASTOS ADMINISTRATIVOS Y VENTAS</vt:lpstr>
      <vt:lpstr>Diapositiva 72</vt:lpstr>
      <vt:lpstr>Diapositiva 73</vt:lpstr>
      <vt:lpstr>FLUJOS DE CAJA</vt:lpstr>
      <vt:lpstr>Diapositiva 75</vt:lpstr>
      <vt:lpstr>RECUPERACIÓN DE LA INVERSIÓN</vt:lpstr>
      <vt:lpstr>Diapositiva 77</vt:lpstr>
      <vt:lpstr>ANÁLISIS DE SENSIBILIDAD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ENTREVISTA AL GERENTE GENERAL  DE PERFUMANÍA BIBI´S</vt:lpstr>
      <vt:lpstr>GRACIAS</vt:lpstr>
      <vt:lpstr>Presentación personalizada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SUPERIOR POLITECNICA DEL LITORAL</dc:title>
  <dc:creator>Administrador</dc:creator>
  <cp:lastModifiedBy>Administrador</cp:lastModifiedBy>
  <cp:revision>293</cp:revision>
  <dcterms:created xsi:type="dcterms:W3CDTF">2006-08-11T22:50:10Z</dcterms:created>
  <dcterms:modified xsi:type="dcterms:W3CDTF">2009-11-09T18:46:05Z</dcterms:modified>
</cp:coreProperties>
</file>