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4.xml" ContentType="application/vnd.openxmlformats-officedocument.presentationml.tags+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13.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handoutMasterIdLst>
    <p:handoutMasterId r:id="rId53"/>
  </p:handoutMasterIdLst>
  <p:sldIdLst>
    <p:sldId id="558" r:id="rId2"/>
    <p:sldId id="612" r:id="rId3"/>
    <p:sldId id="564" r:id="rId4"/>
    <p:sldId id="566" r:id="rId5"/>
    <p:sldId id="460" r:id="rId6"/>
    <p:sldId id="568" r:id="rId7"/>
    <p:sldId id="575" r:id="rId8"/>
    <p:sldId id="570" r:id="rId9"/>
    <p:sldId id="515" r:id="rId10"/>
    <p:sldId id="571" r:id="rId11"/>
    <p:sldId id="576" r:id="rId12"/>
    <p:sldId id="613" r:id="rId13"/>
    <p:sldId id="578" r:id="rId14"/>
    <p:sldId id="579" r:id="rId15"/>
    <p:sldId id="614" r:id="rId16"/>
    <p:sldId id="619" r:id="rId17"/>
    <p:sldId id="572" r:id="rId18"/>
    <p:sldId id="581" r:id="rId19"/>
    <p:sldId id="582" r:id="rId20"/>
    <p:sldId id="583" r:id="rId21"/>
    <p:sldId id="584" r:id="rId22"/>
    <p:sldId id="585" r:id="rId23"/>
    <p:sldId id="587" r:id="rId24"/>
    <p:sldId id="588" r:id="rId25"/>
    <p:sldId id="589" r:id="rId26"/>
    <p:sldId id="594" r:id="rId27"/>
    <p:sldId id="590" r:id="rId28"/>
    <p:sldId id="592" r:id="rId29"/>
    <p:sldId id="593" r:id="rId30"/>
    <p:sldId id="615" r:id="rId31"/>
    <p:sldId id="595" r:id="rId32"/>
    <p:sldId id="591" r:id="rId33"/>
    <p:sldId id="621" r:id="rId34"/>
    <p:sldId id="623" r:id="rId35"/>
    <p:sldId id="624" r:id="rId36"/>
    <p:sldId id="625" r:id="rId37"/>
    <p:sldId id="616" r:id="rId38"/>
    <p:sldId id="618" r:id="rId39"/>
    <p:sldId id="617" r:id="rId40"/>
    <p:sldId id="597" r:id="rId41"/>
    <p:sldId id="598" r:id="rId42"/>
    <p:sldId id="599" r:id="rId43"/>
    <p:sldId id="606" r:id="rId44"/>
    <p:sldId id="608" r:id="rId45"/>
    <p:sldId id="609" r:id="rId46"/>
    <p:sldId id="610" r:id="rId47"/>
    <p:sldId id="626" r:id="rId48"/>
    <p:sldId id="602" r:id="rId49"/>
    <p:sldId id="603" r:id="rId50"/>
    <p:sldId id="611" r:id="rId51"/>
  </p:sldIdLst>
  <p:sldSz cx="9906000" cy="6858000" type="A4"/>
  <p:notesSz cx="6797675" cy="9872663"/>
  <p:defaultTextStyle>
    <a:defPPr>
      <a:defRPr lang="en-GB"/>
    </a:defPPr>
    <a:lvl1pPr algn="l" rtl="0" fontAlgn="base">
      <a:spcBef>
        <a:spcPct val="0"/>
      </a:spcBef>
      <a:spcAft>
        <a:spcPct val="0"/>
      </a:spcAft>
      <a:defRPr sz="1200" b="1" kern="1200">
        <a:solidFill>
          <a:schemeClr val="tx1"/>
        </a:solidFill>
        <a:latin typeface="Tahoma" pitchFamily="34" charset="0"/>
        <a:ea typeface="+mn-ea"/>
        <a:cs typeface="+mn-cs"/>
      </a:defRPr>
    </a:lvl1pPr>
    <a:lvl2pPr marL="457200" algn="l" rtl="0" fontAlgn="base">
      <a:spcBef>
        <a:spcPct val="0"/>
      </a:spcBef>
      <a:spcAft>
        <a:spcPct val="0"/>
      </a:spcAft>
      <a:defRPr sz="1200" b="1" kern="1200">
        <a:solidFill>
          <a:schemeClr val="tx1"/>
        </a:solidFill>
        <a:latin typeface="Tahoma" pitchFamily="34" charset="0"/>
        <a:ea typeface="+mn-ea"/>
        <a:cs typeface="+mn-cs"/>
      </a:defRPr>
    </a:lvl2pPr>
    <a:lvl3pPr marL="914400" algn="l" rtl="0" fontAlgn="base">
      <a:spcBef>
        <a:spcPct val="0"/>
      </a:spcBef>
      <a:spcAft>
        <a:spcPct val="0"/>
      </a:spcAft>
      <a:defRPr sz="1200" b="1" kern="1200">
        <a:solidFill>
          <a:schemeClr val="tx1"/>
        </a:solidFill>
        <a:latin typeface="Tahoma" pitchFamily="34" charset="0"/>
        <a:ea typeface="+mn-ea"/>
        <a:cs typeface="+mn-cs"/>
      </a:defRPr>
    </a:lvl3pPr>
    <a:lvl4pPr marL="1371600" algn="l" rtl="0" fontAlgn="base">
      <a:spcBef>
        <a:spcPct val="0"/>
      </a:spcBef>
      <a:spcAft>
        <a:spcPct val="0"/>
      </a:spcAft>
      <a:defRPr sz="1200" b="1" kern="1200">
        <a:solidFill>
          <a:schemeClr val="tx1"/>
        </a:solidFill>
        <a:latin typeface="Tahoma" pitchFamily="34" charset="0"/>
        <a:ea typeface="+mn-ea"/>
        <a:cs typeface="+mn-cs"/>
      </a:defRPr>
    </a:lvl4pPr>
    <a:lvl5pPr marL="1828800" algn="l" rtl="0" fontAlgn="base">
      <a:spcBef>
        <a:spcPct val="0"/>
      </a:spcBef>
      <a:spcAft>
        <a:spcPct val="0"/>
      </a:spcAft>
      <a:defRPr sz="1200" b="1" kern="1200">
        <a:solidFill>
          <a:schemeClr val="tx1"/>
        </a:solidFill>
        <a:latin typeface="Tahoma" pitchFamily="34" charset="0"/>
        <a:ea typeface="+mn-ea"/>
        <a:cs typeface="+mn-cs"/>
      </a:defRPr>
    </a:lvl5pPr>
    <a:lvl6pPr marL="2286000" algn="l" defTabSz="914400" rtl="0" eaLnBrk="1" latinLnBrk="0" hangingPunct="1">
      <a:defRPr sz="1200" b="1" kern="1200">
        <a:solidFill>
          <a:schemeClr val="tx1"/>
        </a:solidFill>
        <a:latin typeface="Tahoma" pitchFamily="34" charset="0"/>
        <a:ea typeface="+mn-ea"/>
        <a:cs typeface="+mn-cs"/>
      </a:defRPr>
    </a:lvl6pPr>
    <a:lvl7pPr marL="2743200" algn="l" defTabSz="914400" rtl="0" eaLnBrk="1" latinLnBrk="0" hangingPunct="1">
      <a:defRPr sz="1200" b="1" kern="1200">
        <a:solidFill>
          <a:schemeClr val="tx1"/>
        </a:solidFill>
        <a:latin typeface="Tahoma" pitchFamily="34" charset="0"/>
        <a:ea typeface="+mn-ea"/>
        <a:cs typeface="+mn-cs"/>
      </a:defRPr>
    </a:lvl7pPr>
    <a:lvl8pPr marL="3200400" algn="l" defTabSz="914400" rtl="0" eaLnBrk="1" latinLnBrk="0" hangingPunct="1">
      <a:defRPr sz="1200" b="1" kern="1200">
        <a:solidFill>
          <a:schemeClr val="tx1"/>
        </a:solidFill>
        <a:latin typeface="Tahoma" pitchFamily="34" charset="0"/>
        <a:ea typeface="+mn-ea"/>
        <a:cs typeface="+mn-cs"/>
      </a:defRPr>
    </a:lvl8pPr>
    <a:lvl9pPr marL="3657600" algn="l" defTabSz="914400" rtl="0" eaLnBrk="1" latinLnBrk="0" hangingPunct="1">
      <a:defRPr sz="1200" b="1"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FFCC66"/>
    <a:srgbClr val="0000FF"/>
    <a:srgbClr val="008000"/>
    <a:srgbClr val="0000CC"/>
    <a:srgbClr val="D8DEE4"/>
    <a:srgbClr val="FBF497"/>
    <a:srgbClr val="E4EEB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752" autoAdjust="0"/>
    <p:restoredTop sz="66019" autoAdjust="0"/>
  </p:normalViewPr>
  <p:slideViewPr>
    <p:cSldViewPr snapToGrid="0">
      <p:cViewPr varScale="1">
        <p:scale>
          <a:sx n="64" d="100"/>
          <a:sy n="64" d="100"/>
        </p:scale>
        <p:origin x="-108" y="-120"/>
      </p:cViewPr>
      <p:guideLst>
        <p:guide orient="horz" pos="860"/>
        <p:guide pos="332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71525" cy="73737152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2849" tIns="46425" rIns="92849" bIns="46425" numCol="1" anchor="t" anchorCtr="0" compatLnSpc="1">
            <a:prstTxWarp prst="textNoShape">
              <a:avLst/>
            </a:prstTxWarp>
          </a:bodyPr>
          <a:lstStyle>
            <a:lvl1pPr defTabSz="927100">
              <a:defRPr sz="1100" b="0">
                <a:latin typeface="Arial" charset="0"/>
              </a:defRPr>
            </a:lvl1pPr>
          </a:lstStyle>
          <a:p>
            <a:pPr>
              <a:defRPr/>
            </a:pPr>
            <a:endParaRPr lang="en-GB"/>
          </a:p>
        </p:txBody>
      </p:sp>
      <p:sp>
        <p:nvSpPr>
          <p:cNvPr id="26627" name="Rectangle 3"/>
          <p:cNvSpPr>
            <a:spLocks noGrp="1" noChangeArrowheads="1"/>
          </p:cNvSpPr>
          <p:nvPr>
            <p:ph type="dt" sz="quarter" idx="1"/>
          </p:nvPr>
        </p:nvSpPr>
        <p:spPr bwMode="auto">
          <a:xfrm>
            <a:off x="3849688" y="0"/>
            <a:ext cx="2946400" cy="495300"/>
          </a:xfrm>
          <a:prstGeom prst="rect">
            <a:avLst/>
          </a:prstGeom>
          <a:noFill/>
          <a:ln w="9525">
            <a:noFill/>
            <a:miter lim="800000"/>
            <a:headEnd/>
            <a:tailEnd/>
          </a:ln>
          <a:effectLst/>
        </p:spPr>
        <p:txBody>
          <a:bodyPr vert="horz" wrap="square" lIns="92849" tIns="46425" rIns="92849" bIns="46425" numCol="1" anchor="t" anchorCtr="0" compatLnSpc="1">
            <a:prstTxWarp prst="textNoShape">
              <a:avLst/>
            </a:prstTxWarp>
          </a:bodyPr>
          <a:lstStyle>
            <a:lvl1pPr algn="r" defTabSz="927100">
              <a:defRPr sz="1100" b="0">
                <a:latin typeface="Arial" charset="0"/>
              </a:defRPr>
            </a:lvl1pPr>
          </a:lstStyle>
          <a:p>
            <a:pPr>
              <a:defRPr/>
            </a:pPr>
            <a:endParaRPr lang="en-GB"/>
          </a:p>
        </p:txBody>
      </p:sp>
      <p:sp>
        <p:nvSpPr>
          <p:cNvPr id="26628" name="Rectangle 4"/>
          <p:cNvSpPr>
            <a:spLocks noGrp="1" noChangeArrowheads="1"/>
          </p:cNvSpPr>
          <p:nvPr>
            <p:ph type="ftr" sz="quarter" idx="2"/>
          </p:nvPr>
        </p:nvSpPr>
        <p:spPr bwMode="auto">
          <a:xfrm>
            <a:off x="0" y="9375775"/>
            <a:ext cx="2946400" cy="495300"/>
          </a:xfrm>
          <a:prstGeom prst="rect">
            <a:avLst/>
          </a:prstGeom>
          <a:noFill/>
          <a:ln w="9525">
            <a:noFill/>
            <a:miter lim="800000"/>
            <a:headEnd/>
            <a:tailEnd/>
          </a:ln>
          <a:effectLst/>
        </p:spPr>
        <p:txBody>
          <a:bodyPr vert="horz" wrap="square" lIns="92849" tIns="46425" rIns="92849" bIns="46425" numCol="1" anchor="b" anchorCtr="0" compatLnSpc="1">
            <a:prstTxWarp prst="textNoShape">
              <a:avLst/>
            </a:prstTxWarp>
          </a:bodyPr>
          <a:lstStyle>
            <a:lvl1pPr defTabSz="927100">
              <a:defRPr sz="1100" b="0">
                <a:latin typeface="Arial" charset="0"/>
              </a:defRPr>
            </a:lvl1pPr>
          </a:lstStyle>
          <a:p>
            <a:pPr>
              <a:defRPr/>
            </a:pPr>
            <a:endParaRPr lang="en-GB"/>
          </a:p>
        </p:txBody>
      </p:sp>
      <p:sp>
        <p:nvSpPr>
          <p:cNvPr id="26629" name="Rectangle 5"/>
          <p:cNvSpPr>
            <a:spLocks noGrp="1" noChangeArrowheads="1"/>
          </p:cNvSpPr>
          <p:nvPr>
            <p:ph type="sldNum" sz="quarter" idx="3"/>
          </p:nvPr>
        </p:nvSpPr>
        <p:spPr bwMode="auto">
          <a:xfrm>
            <a:off x="3849688" y="9375775"/>
            <a:ext cx="2946400" cy="495300"/>
          </a:xfrm>
          <a:prstGeom prst="rect">
            <a:avLst/>
          </a:prstGeom>
          <a:noFill/>
          <a:ln w="9525">
            <a:noFill/>
            <a:miter lim="800000"/>
            <a:headEnd/>
            <a:tailEnd/>
          </a:ln>
          <a:effectLst/>
        </p:spPr>
        <p:txBody>
          <a:bodyPr vert="horz" wrap="square" lIns="92849" tIns="46425" rIns="92849" bIns="46425" numCol="1" anchor="b" anchorCtr="0" compatLnSpc="1">
            <a:prstTxWarp prst="textNoShape">
              <a:avLst/>
            </a:prstTxWarp>
          </a:bodyPr>
          <a:lstStyle>
            <a:lvl1pPr algn="r" defTabSz="927100">
              <a:defRPr sz="1100" b="0">
                <a:latin typeface="Arial" charset="0"/>
              </a:defRPr>
            </a:lvl1pPr>
          </a:lstStyle>
          <a:p>
            <a:pPr>
              <a:defRPr/>
            </a:pPr>
            <a:fld id="{EF76175F-8F33-4413-915F-DF914ED42B57}" type="slidenum">
              <a:rPr lang="en-GB"/>
              <a:pPr>
                <a:defRPr/>
              </a:pPr>
              <a:t>‹Nº›</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2849" tIns="46425" rIns="92849" bIns="46425" numCol="1" anchor="t" anchorCtr="0" compatLnSpc="1">
            <a:prstTxWarp prst="textNoShape">
              <a:avLst/>
            </a:prstTxWarp>
          </a:bodyPr>
          <a:lstStyle>
            <a:lvl1pPr defTabSz="927100">
              <a:defRPr sz="1100" b="0">
                <a:latin typeface="Arial" charset="0"/>
              </a:defRPr>
            </a:lvl1pPr>
          </a:lstStyle>
          <a:p>
            <a:pPr>
              <a:defRPr/>
            </a:pPr>
            <a:endParaRPr lang="en-GB"/>
          </a:p>
        </p:txBody>
      </p:sp>
      <p:sp>
        <p:nvSpPr>
          <p:cNvPr id="27651" name="Rectangle 3"/>
          <p:cNvSpPr>
            <a:spLocks noGrp="1" noChangeArrowheads="1"/>
          </p:cNvSpPr>
          <p:nvPr>
            <p:ph type="dt" idx="1"/>
          </p:nvPr>
        </p:nvSpPr>
        <p:spPr bwMode="auto">
          <a:xfrm>
            <a:off x="3849688" y="0"/>
            <a:ext cx="2946400" cy="495300"/>
          </a:xfrm>
          <a:prstGeom prst="rect">
            <a:avLst/>
          </a:prstGeom>
          <a:noFill/>
          <a:ln w="9525">
            <a:noFill/>
            <a:miter lim="800000"/>
            <a:headEnd/>
            <a:tailEnd/>
          </a:ln>
          <a:effectLst/>
        </p:spPr>
        <p:txBody>
          <a:bodyPr vert="horz" wrap="square" lIns="92849" tIns="46425" rIns="92849" bIns="46425" numCol="1" anchor="t" anchorCtr="0" compatLnSpc="1">
            <a:prstTxWarp prst="textNoShape">
              <a:avLst/>
            </a:prstTxWarp>
          </a:bodyPr>
          <a:lstStyle>
            <a:lvl1pPr algn="r" defTabSz="927100">
              <a:defRPr sz="1100" b="0">
                <a:latin typeface="Arial" charset="0"/>
              </a:defRPr>
            </a:lvl1pPr>
          </a:lstStyle>
          <a:p>
            <a:pPr>
              <a:defRPr/>
            </a:pPr>
            <a:endParaRPr lang="en-GB"/>
          </a:p>
        </p:txBody>
      </p:sp>
      <p:sp>
        <p:nvSpPr>
          <p:cNvPr id="53252" name="Rectangle 4"/>
          <p:cNvSpPr>
            <a:spLocks noRot="1" noChangeArrowheads="1" noTextEdit="1"/>
          </p:cNvSpPr>
          <p:nvPr>
            <p:ph type="sldImg" idx="2"/>
          </p:nvPr>
        </p:nvSpPr>
        <p:spPr bwMode="auto">
          <a:xfrm>
            <a:off x="727075" y="739775"/>
            <a:ext cx="5346700" cy="370205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679450" y="4689475"/>
            <a:ext cx="5438775" cy="4443413"/>
          </a:xfrm>
          <a:prstGeom prst="rect">
            <a:avLst/>
          </a:prstGeom>
          <a:noFill/>
          <a:ln w="9525">
            <a:noFill/>
            <a:miter lim="800000"/>
            <a:headEnd/>
            <a:tailEnd/>
          </a:ln>
          <a:effectLst/>
        </p:spPr>
        <p:txBody>
          <a:bodyPr vert="horz" wrap="square" lIns="92849" tIns="46425" rIns="92849" bIns="46425" numCol="1" anchor="t" anchorCtr="0" compatLnSpc="1">
            <a:prstTxWarp prst="textNoShape">
              <a:avLst/>
            </a:prstTxWarp>
          </a:bodyPr>
          <a:lstStyle/>
          <a:p>
            <a:pPr lvl="0"/>
            <a:r>
              <a:rPr lang="en-GB" noProof="0" smtClean="0"/>
              <a:t>Clique para editar os estilos do texto mestre</a:t>
            </a:r>
          </a:p>
          <a:p>
            <a:pPr lvl="1"/>
            <a:r>
              <a:rPr lang="en-GB" noProof="0" smtClean="0"/>
              <a:t>Segundo nível</a:t>
            </a:r>
          </a:p>
          <a:p>
            <a:pPr lvl="2"/>
            <a:r>
              <a:rPr lang="en-GB" noProof="0" smtClean="0"/>
              <a:t>Terceiro nível</a:t>
            </a:r>
          </a:p>
          <a:p>
            <a:pPr lvl="3"/>
            <a:r>
              <a:rPr lang="en-GB" noProof="0" smtClean="0"/>
              <a:t>Quarto nível</a:t>
            </a:r>
          </a:p>
          <a:p>
            <a:pPr lvl="4"/>
            <a:r>
              <a:rPr lang="en-GB" noProof="0" smtClean="0"/>
              <a:t>Quinto nível</a:t>
            </a:r>
          </a:p>
        </p:txBody>
      </p:sp>
      <p:sp>
        <p:nvSpPr>
          <p:cNvPr id="27654" name="Rectangle 6"/>
          <p:cNvSpPr>
            <a:spLocks noGrp="1" noChangeArrowheads="1"/>
          </p:cNvSpPr>
          <p:nvPr>
            <p:ph type="ftr" sz="quarter" idx="4"/>
          </p:nvPr>
        </p:nvSpPr>
        <p:spPr bwMode="auto">
          <a:xfrm>
            <a:off x="0" y="9375775"/>
            <a:ext cx="2946400" cy="495300"/>
          </a:xfrm>
          <a:prstGeom prst="rect">
            <a:avLst/>
          </a:prstGeom>
          <a:noFill/>
          <a:ln w="9525">
            <a:noFill/>
            <a:miter lim="800000"/>
            <a:headEnd/>
            <a:tailEnd/>
          </a:ln>
          <a:effectLst/>
        </p:spPr>
        <p:txBody>
          <a:bodyPr vert="horz" wrap="square" lIns="92849" tIns="46425" rIns="92849" bIns="46425" numCol="1" anchor="b" anchorCtr="0" compatLnSpc="1">
            <a:prstTxWarp prst="textNoShape">
              <a:avLst/>
            </a:prstTxWarp>
          </a:bodyPr>
          <a:lstStyle>
            <a:lvl1pPr defTabSz="927100">
              <a:defRPr sz="1100" b="0">
                <a:latin typeface="Arial" charset="0"/>
              </a:defRPr>
            </a:lvl1pPr>
          </a:lstStyle>
          <a:p>
            <a:pPr>
              <a:defRPr/>
            </a:pPr>
            <a:endParaRPr lang="en-GB"/>
          </a:p>
        </p:txBody>
      </p:sp>
      <p:sp>
        <p:nvSpPr>
          <p:cNvPr id="27655" name="Rectangle 7"/>
          <p:cNvSpPr>
            <a:spLocks noGrp="1" noChangeArrowheads="1"/>
          </p:cNvSpPr>
          <p:nvPr>
            <p:ph type="sldNum" sz="quarter" idx="5"/>
          </p:nvPr>
        </p:nvSpPr>
        <p:spPr bwMode="auto">
          <a:xfrm>
            <a:off x="3849688" y="9375775"/>
            <a:ext cx="2946400" cy="495300"/>
          </a:xfrm>
          <a:prstGeom prst="rect">
            <a:avLst/>
          </a:prstGeom>
          <a:noFill/>
          <a:ln w="9525">
            <a:noFill/>
            <a:miter lim="800000"/>
            <a:headEnd/>
            <a:tailEnd/>
          </a:ln>
          <a:effectLst/>
        </p:spPr>
        <p:txBody>
          <a:bodyPr vert="horz" wrap="square" lIns="92849" tIns="46425" rIns="92849" bIns="46425" numCol="1" anchor="b" anchorCtr="0" compatLnSpc="1">
            <a:prstTxWarp prst="textNoShape">
              <a:avLst/>
            </a:prstTxWarp>
          </a:bodyPr>
          <a:lstStyle>
            <a:lvl1pPr algn="r" defTabSz="927100">
              <a:defRPr sz="1100" b="0">
                <a:latin typeface="Arial" charset="0"/>
              </a:defRPr>
            </a:lvl1pPr>
          </a:lstStyle>
          <a:p>
            <a:pPr>
              <a:defRPr/>
            </a:pPr>
            <a:fld id="{AB879FDB-D181-479F-8928-54EEABE44DB9}" type="slidenum">
              <a:rPr lang="en-GB"/>
              <a:pPr>
                <a:defRPr/>
              </a:pPr>
              <a:t>‹Nº›</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42950" y="2130425"/>
            <a:ext cx="84201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C"/>
          </a:p>
        </p:txBody>
      </p:sp>
      <p:sp>
        <p:nvSpPr>
          <p:cNvPr id="4" name="Rectangle 19"/>
          <p:cNvSpPr>
            <a:spLocks noGrp="1" noChangeArrowheads="1"/>
          </p:cNvSpPr>
          <p:nvPr>
            <p:ph type="sldNum" sz="quarter" idx="10"/>
          </p:nvPr>
        </p:nvSpPr>
        <p:spPr>
          <a:ln/>
        </p:spPr>
        <p:txBody>
          <a:bodyPr/>
          <a:lstStyle>
            <a:lvl1pPr>
              <a:defRPr/>
            </a:lvl1pPr>
          </a:lstStyle>
          <a:p>
            <a:pPr>
              <a:defRPr/>
            </a:pPr>
            <a:fld id="{CCA27844-95FF-4F46-8AA0-86A17D30A5BF}" type="slidenum">
              <a:rPr lang="en-GB"/>
              <a:pPr>
                <a:defRPr/>
              </a:pPr>
              <a:t>‹Nº›</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19"/>
          <p:cNvSpPr>
            <a:spLocks noGrp="1" noChangeArrowheads="1"/>
          </p:cNvSpPr>
          <p:nvPr>
            <p:ph type="sldNum" sz="quarter" idx="10"/>
          </p:nvPr>
        </p:nvSpPr>
        <p:spPr>
          <a:ln/>
        </p:spPr>
        <p:txBody>
          <a:bodyPr/>
          <a:lstStyle>
            <a:lvl1pPr>
              <a:defRPr/>
            </a:lvl1pPr>
          </a:lstStyle>
          <a:p>
            <a:pPr>
              <a:defRPr/>
            </a:pPr>
            <a:fld id="{22E3E809-53AA-4EA7-A7A0-F3C98A57F155}" type="slidenum">
              <a:rPr lang="en-GB"/>
              <a:pPr>
                <a:defRPr/>
              </a:pPr>
              <a:t>‹Nº›</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235825" y="228600"/>
            <a:ext cx="2228850" cy="4713288"/>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549275" y="228600"/>
            <a:ext cx="6534150" cy="471328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19"/>
          <p:cNvSpPr>
            <a:spLocks noGrp="1" noChangeArrowheads="1"/>
          </p:cNvSpPr>
          <p:nvPr>
            <p:ph type="sldNum" sz="quarter" idx="10"/>
          </p:nvPr>
        </p:nvSpPr>
        <p:spPr>
          <a:ln/>
        </p:spPr>
        <p:txBody>
          <a:bodyPr/>
          <a:lstStyle>
            <a:lvl1pPr>
              <a:defRPr/>
            </a:lvl1pPr>
          </a:lstStyle>
          <a:p>
            <a:pPr>
              <a:defRPr/>
            </a:pPr>
            <a:fld id="{12200859-13B7-4648-83A5-9CACAD95E6A7}" type="slidenum">
              <a:rPr lang="en-GB"/>
              <a:pPr>
                <a:defRPr/>
              </a:pPr>
              <a:t>‹Nº›</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549275" y="228600"/>
            <a:ext cx="8915400" cy="4713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3" name="Rectangle 19"/>
          <p:cNvSpPr>
            <a:spLocks noGrp="1" noChangeArrowheads="1"/>
          </p:cNvSpPr>
          <p:nvPr>
            <p:ph type="sldNum" sz="quarter" idx="10"/>
          </p:nvPr>
        </p:nvSpPr>
        <p:spPr>
          <a:ln/>
        </p:spPr>
        <p:txBody>
          <a:bodyPr/>
          <a:lstStyle>
            <a:lvl1pPr>
              <a:defRPr/>
            </a:lvl1pPr>
          </a:lstStyle>
          <a:p>
            <a:pPr>
              <a:defRPr/>
            </a:pPr>
            <a:fld id="{F3703C08-C6E7-4747-BE2A-BBE3FC74BF60}" type="slidenum">
              <a:rPr lang="en-GB"/>
              <a:pPr>
                <a:defRPr/>
              </a:pPr>
              <a:t>‹Nº›</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19"/>
          <p:cNvSpPr>
            <a:spLocks noGrp="1" noChangeArrowheads="1"/>
          </p:cNvSpPr>
          <p:nvPr>
            <p:ph type="sldNum" sz="quarter" idx="10"/>
          </p:nvPr>
        </p:nvSpPr>
        <p:spPr>
          <a:ln/>
        </p:spPr>
        <p:txBody>
          <a:bodyPr/>
          <a:lstStyle>
            <a:lvl1pPr>
              <a:defRPr/>
            </a:lvl1pPr>
          </a:lstStyle>
          <a:p>
            <a:pPr>
              <a:defRPr/>
            </a:pPr>
            <a:fld id="{858EA42C-77BA-40A5-8E7E-24B32FFF6079}" type="slidenum">
              <a:rPr lang="en-GB"/>
              <a:pPr>
                <a:defRPr/>
              </a:pPr>
              <a:t>‹Nº›</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638" y="4406900"/>
            <a:ext cx="8420100" cy="1362075"/>
          </a:xfrm>
        </p:spPr>
        <p:txBody>
          <a:bodyPr/>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19"/>
          <p:cNvSpPr>
            <a:spLocks noGrp="1" noChangeArrowheads="1"/>
          </p:cNvSpPr>
          <p:nvPr>
            <p:ph type="sldNum" sz="quarter" idx="10"/>
          </p:nvPr>
        </p:nvSpPr>
        <p:spPr>
          <a:ln/>
        </p:spPr>
        <p:txBody>
          <a:bodyPr/>
          <a:lstStyle>
            <a:lvl1pPr>
              <a:defRPr/>
            </a:lvl1pPr>
          </a:lstStyle>
          <a:p>
            <a:pPr>
              <a:defRPr/>
            </a:pPr>
            <a:fld id="{85A972F4-36D6-4CF1-BA20-C2C56C8B95C4}" type="slidenum">
              <a:rPr lang="en-GB"/>
              <a:pPr>
                <a:defRPr/>
              </a:pPr>
              <a:t>‹Nº›</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1730375" y="1263650"/>
            <a:ext cx="3659188" cy="3678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5541963" y="1263650"/>
            <a:ext cx="3659187" cy="3678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Rectangle 19"/>
          <p:cNvSpPr>
            <a:spLocks noGrp="1" noChangeArrowheads="1"/>
          </p:cNvSpPr>
          <p:nvPr>
            <p:ph type="sldNum" sz="quarter" idx="10"/>
          </p:nvPr>
        </p:nvSpPr>
        <p:spPr>
          <a:ln/>
        </p:spPr>
        <p:txBody>
          <a:bodyPr/>
          <a:lstStyle>
            <a:lvl1pPr>
              <a:defRPr/>
            </a:lvl1pPr>
          </a:lstStyle>
          <a:p>
            <a:pPr>
              <a:defRPr/>
            </a:pPr>
            <a:fld id="{34FABE9D-C34F-4E73-A7A3-2D51D066F16C}" type="slidenum">
              <a:rPr lang="en-GB"/>
              <a:pPr>
                <a:defRPr/>
              </a:pPr>
              <a:t>‹Nº›</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Rectangle 19"/>
          <p:cNvSpPr>
            <a:spLocks noGrp="1" noChangeArrowheads="1"/>
          </p:cNvSpPr>
          <p:nvPr>
            <p:ph type="sldNum" sz="quarter" idx="10"/>
          </p:nvPr>
        </p:nvSpPr>
        <p:spPr>
          <a:ln/>
        </p:spPr>
        <p:txBody>
          <a:bodyPr/>
          <a:lstStyle>
            <a:lvl1pPr>
              <a:defRPr/>
            </a:lvl1pPr>
          </a:lstStyle>
          <a:p>
            <a:pPr>
              <a:defRPr/>
            </a:pPr>
            <a:fld id="{29A51C47-0731-4958-A3E5-0BF80FAAA1D8}" type="slidenum">
              <a:rPr lang="en-GB"/>
              <a:pPr>
                <a:defRPr/>
              </a:pPr>
              <a:t>‹Nº›</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Rectangle 19"/>
          <p:cNvSpPr>
            <a:spLocks noGrp="1" noChangeArrowheads="1"/>
          </p:cNvSpPr>
          <p:nvPr>
            <p:ph type="sldNum" sz="quarter" idx="10"/>
          </p:nvPr>
        </p:nvSpPr>
        <p:spPr>
          <a:ln/>
        </p:spPr>
        <p:txBody>
          <a:bodyPr/>
          <a:lstStyle>
            <a:lvl1pPr>
              <a:defRPr/>
            </a:lvl1pPr>
          </a:lstStyle>
          <a:p>
            <a:pPr>
              <a:defRPr/>
            </a:pPr>
            <a:fld id="{5BEC7E81-E8FD-43C9-8431-0C5F545E218D}" type="slidenum">
              <a:rPr lang="en-GB"/>
              <a:pPr>
                <a:defRPr/>
              </a:pPr>
              <a:t>‹Nº›</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9"/>
          <p:cNvSpPr>
            <a:spLocks noGrp="1" noChangeArrowheads="1"/>
          </p:cNvSpPr>
          <p:nvPr>
            <p:ph type="sldNum" sz="quarter" idx="10"/>
          </p:nvPr>
        </p:nvSpPr>
        <p:spPr>
          <a:ln/>
        </p:spPr>
        <p:txBody>
          <a:bodyPr/>
          <a:lstStyle>
            <a:lvl1pPr>
              <a:defRPr/>
            </a:lvl1pPr>
          </a:lstStyle>
          <a:p>
            <a:pPr>
              <a:defRPr/>
            </a:pPr>
            <a:fld id="{2ACB8D9D-FB44-44AF-8A5C-65015631A873}" type="slidenum">
              <a:rPr lang="en-GB"/>
              <a:pPr>
                <a:defRPr/>
              </a:pPr>
              <a:t>‹Nº›</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3050"/>
            <a:ext cx="3259138"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9"/>
          <p:cNvSpPr>
            <a:spLocks noGrp="1" noChangeArrowheads="1"/>
          </p:cNvSpPr>
          <p:nvPr>
            <p:ph type="sldNum" sz="quarter" idx="10"/>
          </p:nvPr>
        </p:nvSpPr>
        <p:spPr>
          <a:ln/>
        </p:spPr>
        <p:txBody>
          <a:bodyPr/>
          <a:lstStyle>
            <a:lvl1pPr>
              <a:defRPr/>
            </a:lvl1pPr>
          </a:lstStyle>
          <a:p>
            <a:pPr>
              <a:defRPr/>
            </a:pPr>
            <a:fld id="{3889427B-54B6-4C00-854C-E7154A5DFE9E}" type="slidenum">
              <a:rPr lang="en-GB"/>
              <a:pPr>
                <a:defRPr/>
              </a:pPr>
              <a:t>‹Nº›</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513" y="4800600"/>
            <a:ext cx="59436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smtClean="0"/>
          </a:p>
        </p:txBody>
      </p:sp>
      <p:sp>
        <p:nvSpPr>
          <p:cNvPr id="4" name="3 Marcador de texto"/>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19"/>
          <p:cNvSpPr>
            <a:spLocks noGrp="1" noChangeArrowheads="1"/>
          </p:cNvSpPr>
          <p:nvPr>
            <p:ph type="sldNum" sz="quarter" idx="10"/>
          </p:nvPr>
        </p:nvSpPr>
        <p:spPr>
          <a:ln/>
        </p:spPr>
        <p:txBody>
          <a:bodyPr/>
          <a:lstStyle>
            <a:lvl1pPr>
              <a:defRPr/>
            </a:lvl1pPr>
          </a:lstStyle>
          <a:p>
            <a:pPr>
              <a:defRPr/>
            </a:pPr>
            <a:fld id="{59193461-A8B1-422E-8FB2-030425758CF5}" type="slidenum">
              <a:rPr lang="en-GB"/>
              <a:pPr>
                <a:defRPr/>
              </a:pPr>
              <a:t>‹Nº›</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userDrawn="1"/>
        </p:nvSpPr>
        <p:spPr bwMode="auto">
          <a:xfrm>
            <a:off x="509588" y="0"/>
            <a:ext cx="8859837" cy="977900"/>
          </a:xfrm>
          <a:prstGeom prst="rect">
            <a:avLst/>
          </a:prstGeom>
          <a:solidFill>
            <a:srgbClr val="85878C"/>
          </a:solidFill>
          <a:ln w="28575">
            <a:noFill/>
            <a:miter lim="800000"/>
            <a:headEnd/>
            <a:tailEnd/>
          </a:ln>
          <a:effectLst/>
        </p:spPr>
        <p:txBody>
          <a:bodyPr wrap="none" lIns="83969" tIns="41985" rIns="83969" bIns="41985" anchor="ctr"/>
          <a:lstStyle/>
          <a:p>
            <a:pPr algn="ctr" defTabSz="957263">
              <a:defRPr/>
            </a:pPr>
            <a:endParaRPr lang="pt-BR" sz="1900" b="0">
              <a:latin typeface="Arial" charset="0"/>
            </a:endParaRPr>
          </a:p>
        </p:txBody>
      </p:sp>
      <p:pic>
        <p:nvPicPr>
          <p:cNvPr id="1027" name="Picture 8" descr="boog_Skil"/>
          <p:cNvPicPr>
            <a:picLocks noChangeAspect="1" noChangeArrowheads="1"/>
          </p:cNvPicPr>
          <p:nvPr userDrawn="1"/>
        </p:nvPicPr>
        <p:blipFill>
          <a:blip r:embed="rId14"/>
          <a:srcRect/>
          <a:stretch>
            <a:fillRect/>
          </a:stretch>
        </p:blipFill>
        <p:spPr bwMode="auto">
          <a:xfrm>
            <a:off x="519113" y="979488"/>
            <a:ext cx="1338262" cy="5049837"/>
          </a:xfrm>
          <a:prstGeom prst="rect">
            <a:avLst/>
          </a:prstGeom>
          <a:noFill/>
          <a:ln w="9525">
            <a:noFill/>
            <a:miter lim="800000"/>
            <a:headEnd/>
            <a:tailEnd/>
          </a:ln>
        </p:spPr>
      </p:pic>
      <p:pic>
        <p:nvPicPr>
          <p:cNvPr id="1028" name="Picture 10" descr="skillogo"/>
          <p:cNvPicPr>
            <a:picLocks noChangeAspect="1" noChangeArrowheads="1"/>
          </p:cNvPicPr>
          <p:nvPr userDrawn="1"/>
        </p:nvPicPr>
        <p:blipFill>
          <a:blip r:embed="rId15"/>
          <a:srcRect/>
          <a:stretch>
            <a:fillRect/>
          </a:stretch>
        </p:blipFill>
        <p:spPr bwMode="auto">
          <a:xfrm>
            <a:off x="8237538" y="6202363"/>
            <a:ext cx="1131887" cy="434975"/>
          </a:xfrm>
          <a:prstGeom prst="rect">
            <a:avLst/>
          </a:prstGeom>
          <a:noFill/>
          <a:ln w="9525">
            <a:noFill/>
            <a:miter lim="800000"/>
            <a:headEnd/>
            <a:tailEnd/>
          </a:ln>
        </p:spPr>
      </p:pic>
      <p:sp>
        <p:nvSpPr>
          <p:cNvPr id="1035" name="Rectangle 11"/>
          <p:cNvSpPr>
            <a:spLocks noChangeArrowheads="1"/>
          </p:cNvSpPr>
          <p:nvPr userDrawn="1"/>
        </p:nvSpPr>
        <p:spPr bwMode="auto">
          <a:xfrm>
            <a:off x="523875" y="979488"/>
            <a:ext cx="8832850" cy="5049837"/>
          </a:xfrm>
          <a:prstGeom prst="rect">
            <a:avLst/>
          </a:prstGeom>
          <a:noFill/>
          <a:ln w="28575">
            <a:solidFill>
              <a:srgbClr val="E60000"/>
            </a:solidFill>
            <a:miter lim="800000"/>
            <a:headEnd/>
            <a:tailEnd/>
          </a:ln>
          <a:effectLst/>
        </p:spPr>
        <p:txBody>
          <a:bodyPr wrap="none" lIns="83969" tIns="41985" rIns="83969" bIns="41985" anchor="ctr"/>
          <a:lstStyle/>
          <a:p>
            <a:pPr algn="ctr" defTabSz="957263">
              <a:defRPr/>
            </a:pPr>
            <a:endParaRPr lang="pt-BR" sz="1900" b="0">
              <a:latin typeface="Arial" charset="0"/>
            </a:endParaRPr>
          </a:p>
        </p:txBody>
      </p:sp>
      <p:sp>
        <p:nvSpPr>
          <p:cNvPr id="1026" name="Rectangle 2"/>
          <p:cNvSpPr>
            <a:spLocks noGrp="1" noChangeArrowheads="1"/>
          </p:cNvSpPr>
          <p:nvPr>
            <p:ph type="title"/>
          </p:nvPr>
        </p:nvSpPr>
        <p:spPr bwMode="auto">
          <a:xfrm>
            <a:off x="549275" y="228600"/>
            <a:ext cx="8915400" cy="538163"/>
          </a:xfrm>
          <a:prstGeom prst="rect">
            <a:avLst/>
          </a:prstGeom>
          <a:noFill/>
          <a:ln w="9525" algn="ctr">
            <a:noFill/>
            <a:miter lim="800000"/>
            <a:headEnd/>
            <a:tailEnd/>
          </a:ln>
          <a:effectLst>
            <a:outerShdw dist="35921" dir="2700000" algn="ctr" rotWithShape="0">
              <a:schemeClr val="tx1"/>
            </a:outerShdw>
          </a:effectLst>
        </p:spPr>
        <p:txBody>
          <a:bodyPr vert="horz" wrap="square" lIns="95750" tIns="47876" rIns="95750" bIns="47876" numCol="1" anchor="t" anchorCtr="0" compatLnSpc="1">
            <a:prstTxWarp prst="textNoShape">
              <a:avLst/>
            </a:prstTxWarp>
            <a:spAutoFit/>
          </a:bodyPr>
          <a:lstStyle/>
          <a:p>
            <a:pPr lvl="0"/>
            <a:r>
              <a:rPr lang="en-GB" smtClean="0"/>
              <a:t>Click to edit Master title style</a:t>
            </a:r>
          </a:p>
        </p:txBody>
      </p:sp>
      <p:sp>
        <p:nvSpPr>
          <p:cNvPr id="2" name="Rectangle 3"/>
          <p:cNvSpPr>
            <a:spLocks noGrp="1" noChangeArrowheads="1"/>
          </p:cNvSpPr>
          <p:nvPr>
            <p:ph type="body" idx="1"/>
          </p:nvPr>
        </p:nvSpPr>
        <p:spPr bwMode="auto">
          <a:xfrm>
            <a:off x="1730375" y="1263650"/>
            <a:ext cx="7470775" cy="3678238"/>
          </a:xfrm>
          <a:prstGeom prst="rect">
            <a:avLst/>
          </a:prstGeom>
          <a:noFill/>
          <a:ln w="9525">
            <a:noFill/>
            <a:miter lim="800000"/>
            <a:headEnd/>
            <a:tailEnd/>
          </a:ln>
        </p:spPr>
        <p:txBody>
          <a:bodyPr vert="horz" wrap="square" lIns="95750" tIns="47876" rIns="95750" bIns="47876"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43" name="Rectangle 19"/>
          <p:cNvSpPr>
            <a:spLocks noGrp="1" noChangeArrowheads="1"/>
          </p:cNvSpPr>
          <p:nvPr>
            <p:ph type="sldNum" sz="quarter" idx="4"/>
          </p:nvPr>
        </p:nvSpPr>
        <p:spPr bwMode="auto">
          <a:xfrm>
            <a:off x="7929563" y="6588125"/>
            <a:ext cx="1976437" cy="431800"/>
          </a:xfrm>
          <a:prstGeom prst="rect">
            <a:avLst/>
          </a:prstGeom>
          <a:noFill/>
          <a:ln w="9525">
            <a:noFill/>
            <a:miter lim="800000"/>
            <a:headEnd/>
            <a:tailEnd/>
          </a:ln>
          <a:effectLst/>
        </p:spPr>
        <p:txBody>
          <a:bodyPr vert="horz" wrap="square" lIns="83969" tIns="41985" rIns="83969" bIns="41985" numCol="1" anchor="t" anchorCtr="0" compatLnSpc="1">
            <a:prstTxWarp prst="textNoShape">
              <a:avLst/>
            </a:prstTxWarp>
          </a:bodyPr>
          <a:lstStyle>
            <a:lvl1pPr algn="r">
              <a:defRPr sz="900" b="0">
                <a:latin typeface="Arial" charset="0"/>
              </a:defRPr>
            </a:lvl1pPr>
          </a:lstStyle>
          <a:p>
            <a:pPr>
              <a:defRPr/>
            </a:pPr>
            <a:fld id="{E3E259F9-428B-4C8F-86AC-09244D49AD82}" type="slidenum">
              <a:rPr lang="en-GB"/>
              <a:pPr>
                <a:defRPr/>
              </a:pPr>
              <a:t>‹Nº›</a:t>
            </a:fld>
            <a:endParaRPr lang="en-GB"/>
          </a:p>
        </p:txBody>
      </p:sp>
      <p:sp>
        <p:nvSpPr>
          <p:cNvPr id="1046" name="Text Box 22"/>
          <p:cNvSpPr txBox="1">
            <a:spLocks noChangeArrowheads="1"/>
          </p:cNvSpPr>
          <p:nvPr userDrawn="1"/>
        </p:nvSpPr>
        <p:spPr bwMode="auto">
          <a:xfrm>
            <a:off x="434975" y="6240463"/>
            <a:ext cx="2925763" cy="212725"/>
          </a:xfrm>
          <a:prstGeom prst="rect">
            <a:avLst/>
          </a:prstGeom>
          <a:noFill/>
          <a:ln w="9525">
            <a:noFill/>
            <a:miter lim="800000"/>
            <a:headEnd/>
            <a:tailEnd/>
          </a:ln>
          <a:effectLst/>
        </p:spPr>
        <p:txBody>
          <a:bodyPr lIns="95750" tIns="47876" rIns="95750" bIns="47876">
            <a:spAutoFit/>
          </a:bodyPr>
          <a:lstStyle/>
          <a:p>
            <a:pPr defTabSz="957263">
              <a:lnSpc>
                <a:spcPct val="70000"/>
              </a:lnSpc>
              <a:spcBef>
                <a:spcPct val="45000"/>
              </a:spcBef>
              <a:defRPr/>
            </a:pPr>
            <a:r>
              <a:rPr lang="en-US" sz="1100" b="0">
                <a:solidFill>
                  <a:schemeClr val="bg2"/>
                </a:solidFill>
                <a:latin typeface="Arial" charset="0"/>
              </a:rPr>
              <a:t>RBLA-PT/MKT</a:t>
            </a:r>
            <a:endParaRPr lang="en-GB" sz="1100" b="0">
              <a:solidFill>
                <a:schemeClr val="bg2"/>
              </a:solidFill>
              <a:latin typeface="Arial" charset="0"/>
            </a:endParaRP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hf hdr="0" ftr="0" dt="0"/>
  <p:txStyles>
    <p:titleStyle>
      <a:lvl1pPr algn="l" defTabSz="957263" rtl="0" eaLnBrk="0" fontAlgn="base" hangingPunct="0">
        <a:spcBef>
          <a:spcPct val="50000"/>
        </a:spcBef>
        <a:spcAft>
          <a:spcPct val="0"/>
        </a:spcAft>
        <a:defRPr sz="2900">
          <a:solidFill>
            <a:schemeClr val="bg1"/>
          </a:solidFill>
          <a:effectLst>
            <a:outerShdw blurRad="38100" dist="38100" dir="2700000" algn="tl">
              <a:srgbClr val="C0C0C0"/>
            </a:outerShdw>
          </a:effectLst>
          <a:latin typeface="+mj-lt"/>
          <a:ea typeface="+mj-ea"/>
          <a:cs typeface="+mj-cs"/>
        </a:defRPr>
      </a:lvl1pPr>
      <a:lvl2pPr algn="l" defTabSz="957263" rtl="0" eaLnBrk="0" fontAlgn="base" hangingPunct="0">
        <a:spcBef>
          <a:spcPct val="50000"/>
        </a:spcBef>
        <a:spcAft>
          <a:spcPct val="0"/>
        </a:spcAft>
        <a:defRPr sz="2900">
          <a:solidFill>
            <a:schemeClr val="bg1"/>
          </a:solidFill>
          <a:effectLst>
            <a:outerShdw blurRad="38100" dist="38100" dir="2700000" algn="tl">
              <a:srgbClr val="C0C0C0"/>
            </a:outerShdw>
          </a:effectLst>
          <a:latin typeface="Arial Black" pitchFamily="34" charset="0"/>
        </a:defRPr>
      </a:lvl2pPr>
      <a:lvl3pPr algn="l" defTabSz="957263" rtl="0" eaLnBrk="0" fontAlgn="base" hangingPunct="0">
        <a:spcBef>
          <a:spcPct val="50000"/>
        </a:spcBef>
        <a:spcAft>
          <a:spcPct val="0"/>
        </a:spcAft>
        <a:defRPr sz="2900">
          <a:solidFill>
            <a:schemeClr val="bg1"/>
          </a:solidFill>
          <a:effectLst>
            <a:outerShdw blurRad="38100" dist="38100" dir="2700000" algn="tl">
              <a:srgbClr val="C0C0C0"/>
            </a:outerShdw>
          </a:effectLst>
          <a:latin typeface="Arial Black" pitchFamily="34" charset="0"/>
        </a:defRPr>
      </a:lvl3pPr>
      <a:lvl4pPr algn="l" defTabSz="957263" rtl="0" eaLnBrk="0" fontAlgn="base" hangingPunct="0">
        <a:spcBef>
          <a:spcPct val="50000"/>
        </a:spcBef>
        <a:spcAft>
          <a:spcPct val="0"/>
        </a:spcAft>
        <a:defRPr sz="2900">
          <a:solidFill>
            <a:schemeClr val="bg1"/>
          </a:solidFill>
          <a:effectLst>
            <a:outerShdw blurRad="38100" dist="38100" dir="2700000" algn="tl">
              <a:srgbClr val="C0C0C0"/>
            </a:outerShdw>
          </a:effectLst>
          <a:latin typeface="Arial Black" pitchFamily="34" charset="0"/>
        </a:defRPr>
      </a:lvl4pPr>
      <a:lvl5pPr algn="l" defTabSz="957263" rtl="0" eaLnBrk="0" fontAlgn="base" hangingPunct="0">
        <a:spcBef>
          <a:spcPct val="50000"/>
        </a:spcBef>
        <a:spcAft>
          <a:spcPct val="0"/>
        </a:spcAft>
        <a:defRPr sz="2900">
          <a:solidFill>
            <a:schemeClr val="bg1"/>
          </a:solidFill>
          <a:effectLst>
            <a:outerShdw blurRad="38100" dist="38100" dir="2700000" algn="tl">
              <a:srgbClr val="C0C0C0"/>
            </a:outerShdw>
          </a:effectLst>
          <a:latin typeface="Arial Black" pitchFamily="34" charset="0"/>
        </a:defRPr>
      </a:lvl5pPr>
      <a:lvl6pPr marL="457200" algn="l" defTabSz="957263" rtl="0" fontAlgn="base">
        <a:spcBef>
          <a:spcPct val="50000"/>
        </a:spcBef>
        <a:spcAft>
          <a:spcPct val="0"/>
        </a:spcAft>
        <a:defRPr sz="2900">
          <a:solidFill>
            <a:schemeClr val="bg1"/>
          </a:solidFill>
          <a:effectLst>
            <a:outerShdw blurRad="38100" dist="38100" dir="2700000" algn="tl">
              <a:srgbClr val="C0C0C0"/>
            </a:outerShdw>
          </a:effectLst>
          <a:latin typeface="Arial Black" pitchFamily="34" charset="0"/>
        </a:defRPr>
      </a:lvl6pPr>
      <a:lvl7pPr marL="914400" algn="l" defTabSz="957263" rtl="0" fontAlgn="base">
        <a:spcBef>
          <a:spcPct val="50000"/>
        </a:spcBef>
        <a:spcAft>
          <a:spcPct val="0"/>
        </a:spcAft>
        <a:defRPr sz="2900">
          <a:solidFill>
            <a:schemeClr val="bg1"/>
          </a:solidFill>
          <a:effectLst>
            <a:outerShdw blurRad="38100" dist="38100" dir="2700000" algn="tl">
              <a:srgbClr val="C0C0C0"/>
            </a:outerShdw>
          </a:effectLst>
          <a:latin typeface="Arial Black" pitchFamily="34" charset="0"/>
        </a:defRPr>
      </a:lvl7pPr>
      <a:lvl8pPr marL="1371600" algn="l" defTabSz="957263" rtl="0" fontAlgn="base">
        <a:spcBef>
          <a:spcPct val="50000"/>
        </a:spcBef>
        <a:spcAft>
          <a:spcPct val="0"/>
        </a:spcAft>
        <a:defRPr sz="2900">
          <a:solidFill>
            <a:schemeClr val="bg1"/>
          </a:solidFill>
          <a:effectLst>
            <a:outerShdw blurRad="38100" dist="38100" dir="2700000" algn="tl">
              <a:srgbClr val="C0C0C0"/>
            </a:outerShdw>
          </a:effectLst>
          <a:latin typeface="Arial Black" pitchFamily="34" charset="0"/>
        </a:defRPr>
      </a:lvl8pPr>
      <a:lvl9pPr marL="1828800" algn="l" defTabSz="957263" rtl="0" fontAlgn="base">
        <a:spcBef>
          <a:spcPct val="50000"/>
        </a:spcBef>
        <a:spcAft>
          <a:spcPct val="0"/>
        </a:spcAft>
        <a:defRPr sz="2900">
          <a:solidFill>
            <a:schemeClr val="bg1"/>
          </a:solidFill>
          <a:effectLst>
            <a:outerShdw blurRad="38100" dist="38100" dir="2700000" algn="tl">
              <a:srgbClr val="C0C0C0"/>
            </a:outerShdw>
          </a:effectLst>
          <a:latin typeface="Arial Black" pitchFamily="34" charset="0"/>
        </a:defRPr>
      </a:lvl9pPr>
    </p:titleStyle>
    <p:bodyStyle>
      <a:lvl1pPr marL="358775" indent="-358775" algn="l" defTabSz="957263" rtl="0" eaLnBrk="0" fontAlgn="base" hangingPunct="0">
        <a:spcBef>
          <a:spcPct val="25000"/>
        </a:spcBef>
        <a:spcAft>
          <a:spcPct val="25000"/>
        </a:spcAft>
        <a:buChar char="•"/>
        <a:defRPr sz="2800">
          <a:solidFill>
            <a:schemeClr val="tx1"/>
          </a:solidFill>
          <a:latin typeface="+mn-lt"/>
          <a:ea typeface="+mn-ea"/>
          <a:cs typeface="+mn-cs"/>
        </a:defRPr>
      </a:lvl1pPr>
      <a:lvl2pPr marL="777875" indent="-298450" algn="l" defTabSz="957263" rtl="0" eaLnBrk="0" fontAlgn="base" hangingPunct="0">
        <a:spcBef>
          <a:spcPct val="25000"/>
        </a:spcBef>
        <a:spcAft>
          <a:spcPct val="25000"/>
        </a:spcAft>
        <a:buChar char="–"/>
        <a:defRPr sz="2000">
          <a:solidFill>
            <a:schemeClr val="tx1"/>
          </a:solidFill>
          <a:latin typeface="+mn-lt"/>
        </a:defRPr>
      </a:lvl2pPr>
      <a:lvl3pPr marL="1196975" indent="-239713" algn="l" defTabSz="957263" rtl="0" eaLnBrk="0" fontAlgn="base" hangingPunct="0">
        <a:spcBef>
          <a:spcPct val="25000"/>
        </a:spcBef>
        <a:spcAft>
          <a:spcPct val="25000"/>
        </a:spcAft>
        <a:buChar char="•"/>
        <a:defRPr sz="1900">
          <a:solidFill>
            <a:schemeClr val="tx1"/>
          </a:solidFill>
          <a:latin typeface="+mn-lt"/>
        </a:defRPr>
      </a:lvl3pPr>
      <a:lvl4pPr marL="1676400" indent="-239713" algn="l" defTabSz="957263" rtl="0" eaLnBrk="0" fontAlgn="base" hangingPunct="0">
        <a:spcBef>
          <a:spcPct val="25000"/>
        </a:spcBef>
        <a:spcAft>
          <a:spcPct val="25000"/>
        </a:spcAft>
        <a:buChar char="–"/>
        <a:defRPr sz="2000">
          <a:solidFill>
            <a:schemeClr val="tx1"/>
          </a:solidFill>
          <a:latin typeface="+mn-lt"/>
        </a:defRPr>
      </a:lvl4pPr>
      <a:lvl5pPr marL="2154238" indent="-238125" algn="l" defTabSz="957263" rtl="0" eaLnBrk="0" fontAlgn="base" hangingPunct="0">
        <a:spcBef>
          <a:spcPct val="25000"/>
        </a:spcBef>
        <a:spcAft>
          <a:spcPct val="25000"/>
        </a:spcAft>
        <a:buChar char="»"/>
        <a:defRPr sz="2000">
          <a:solidFill>
            <a:schemeClr val="tx1"/>
          </a:solidFill>
          <a:latin typeface="+mn-lt"/>
        </a:defRPr>
      </a:lvl5pPr>
      <a:lvl6pPr marL="2611438" indent="-238125" algn="l" defTabSz="957263" rtl="0" fontAlgn="base">
        <a:spcBef>
          <a:spcPct val="25000"/>
        </a:spcBef>
        <a:spcAft>
          <a:spcPct val="25000"/>
        </a:spcAft>
        <a:buChar char="»"/>
        <a:defRPr>
          <a:solidFill>
            <a:schemeClr val="tx1"/>
          </a:solidFill>
          <a:latin typeface="+mn-lt"/>
        </a:defRPr>
      </a:lvl6pPr>
      <a:lvl7pPr marL="3068638" indent="-238125" algn="l" defTabSz="957263" rtl="0" fontAlgn="base">
        <a:spcBef>
          <a:spcPct val="25000"/>
        </a:spcBef>
        <a:spcAft>
          <a:spcPct val="25000"/>
        </a:spcAft>
        <a:buChar char="»"/>
        <a:defRPr>
          <a:solidFill>
            <a:schemeClr val="tx1"/>
          </a:solidFill>
          <a:latin typeface="+mn-lt"/>
        </a:defRPr>
      </a:lvl7pPr>
      <a:lvl8pPr marL="3525838" indent="-238125" algn="l" defTabSz="957263" rtl="0" fontAlgn="base">
        <a:spcBef>
          <a:spcPct val="25000"/>
        </a:spcBef>
        <a:spcAft>
          <a:spcPct val="25000"/>
        </a:spcAft>
        <a:buChar char="»"/>
        <a:defRPr>
          <a:solidFill>
            <a:schemeClr val="tx1"/>
          </a:solidFill>
          <a:latin typeface="+mn-lt"/>
        </a:defRPr>
      </a:lvl8pPr>
      <a:lvl9pPr marL="3983038" indent="-238125" algn="l" defTabSz="957263" rtl="0" fontAlgn="base">
        <a:spcBef>
          <a:spcPct val="25000"/>
        </a:spcBef>
        <a:spcAft>
          <a:spcPct val="25000"/>
        </a:spcAft>
        <a:buChar char="»"/>
        <a:defRPr>
          <a:solidFill>
            <a:schemeClr val="tx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tags" Target="../tags/tag10.xml"/><Relationship Id="rId7" Type="http://schemas.openxmlformats.org/officeDocument/2006/relationships/image" Target="../media/image48.jpeg"/><Relationship Id="rId12" Type="http://schemas.openxmlformats.org/officeDocument/2006/relationships/image" Target="../media/image53.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37.png"/><Relationship Id="rId10" Type="http://schemas.openxmlformats.org/officeDocument/2006/relationships/image" Target="../media/image51.jpeg"/><Relationship Id="rId4" Type="http://schemas.openxmlformats.org/officeDocument/2006/relationships/slideLayout" Target="../slideLayouts/slideLayout6.xml"/><Relationship Id="rId9" Type="http://schemas.openxmlformats.org/officeDocument/2006/relationships/image" Target="../media/image5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60.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59.jpeg"/><Relationship Id="rId5" Type="http://schemas.openxmlformats.org/officeDocument/2006/relationships/image" Target="../media/image37.png"/><Relationship Id="rId4"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tags" Target="../tags/tag16.xml"/><Relationship Id="rId7" Type="http://schemas.openxmlformats.org/officeDocument/2006/relationships/image" Target="../media/image61.jpe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50.jpeg"/><Relationship Id="rId11" Type="http://schemas.openxmlformats.org/officeDocument/2006/relationships/image" Target="../media/image65.jpeg"/><Relationship Id="rId5" Type="http://schemas.openxmlformats.org/officeDocument/2006/relationships/image" Target="../media/image37.png"/><Relationship Id="rId10" Type="http://schemas.openxmlformats.org/officeDocument/2006/relationships/image" Target="../media/image64.jpeg"/><Relationship Id="rId4" Type="http://schemas.openxmlformats.org/officeDocument/2006/relationships/slideLayout" Target="../slideLayouts/slideLayout6.xml"/><Relationship Id="rId9" Type="http://schemas.openxmlformats.org/officeDocument/2006/relationships/image" Target="../media/image63.jpeg"/></Relationships>
</file>

<file path=ppt/slides/_rels/slide39.xml.rels><?xml version="1.0" encoding="UTF-8" standalone="yes"?>
<Relationships xmlns="http://schemas.openxmlformats.org/package/2006/relationships"><Relationship Id="rId8" Type="http://schemas.openxmlformats.org/officeDocument/2006/relationships/image" Target="../media/image71.jpeg"/><Relationship Id="rId13" Type="http://schemas.openxmlformats.org/officeDocument/2006/relationships/image" Target="../media/image76.jpeg"/><Relationship Id="rId3" Type="http://schemas.openxmlformats.org/officeDocument/2006/relationships/image" Target="../media/image66.jpeg"/><Relationship Id="rId7" Type="http://schemas.openxmlformats.org/officeDocument/2006/relationships/image" Target="../media/image70.jpeg"/><Relationship Id="rId12" Type="http://schemas.openxmlformats.org/officeDocument/2006/relationships/image" Target="../media/image75.jpeg"/><Relationship Id="rId2" Type="http://schemas.openxmlformats.org/officeDocument/2006/relationships/slideLayout" Target="../slideLayouts/slideLayout12.xml"/><Relationship Id="rId1" Type="http://schemas.openxmlformats.org/officeDocument/2006/relationships/tags" Target="../tags/tag17.xml"/><Relationship Id="rId6" Type="http://schemas.openxmlformats.org/officeDocument/2006/relationships/image" Target="../media/image69.jpeg"/><Relationship Id="rId11" Type="http://schemas.openxmlformats.org/officeDocument/2006/relationships/image" Target="../media/image74.jpeg"/><Relationship Id="rId5" Type="http://schemas.openxmlformats.org/officeDocument/2006/relationships/image" Target="../media/image68.jpeg"/><Relationship Id="rId10" Type="http://schemas.openxmlformats.org/officeDocument/2006/relationships/image" Target="../media/image73.jpeg"/><Relationship Id="rId4" Type="http://schemas.openxmlformats.org/officeDocument/2006/relationships/image" Target="../media/image67.jpeg"/><Relationship Id="rId9" Type="http://schemas.openxmlformats.org/officeDocument/2006/relationships/image" Target="../media/image72.jpeg"/></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xml"/><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slideLayout" Target="../slideLayouts/slideLayout2.xml"/><Relationship Id="rId10" Type="http://schemas.openxmlformats.org/officeDocument/2006/relationships/image" Target="../media/image11.png"/><Relationship Id="rId4" Type="http://schemas.openxmlformats.org/officeDocument/2006/relationships/tags" Target="../tags/tag4.xml"/><Relationship Id="rId9"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jpeg"/><Relationship Id="rId18" Type="http://schemas.openxmlformats.org/officeDocument/2006/relationships/image" Target="../media/image30.jpeg"/><Relationship Id="rId3" Type="http://schemas.openxmlformats.org/officeDocument/2006/relationships/image" Target="../media/image15.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jpeg"/><Relationship Id="rId2" Type="http://schemas.openxmlformats.org/officeDocument/2006/relationships/image" Target="../media/image14.jpeg"/><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24" Type="http://schemas.openxmlformats.org/officeDocument/2006/relationships/image" Target="../media/image36.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emf"/><Relationship Id="rId10" Type="http://schemas.openxmlformats.org/officeDocument/2006/relationships/image" Target="../media/image22.png"/><Relationship Id="rId19" Type="http://schemas.openxmlformats.org/officeDocument/2006/relationships/image" Target="../media/image31.jpe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número de diapositiva"/>
          <p:cNvSpPr>
            <a:spLocks noGrp="1"/>
          </p:cNvSpPr>
          <p:nvPr>
            <p:ph type="sldNum" sz="quarter" idx="10"/>
          </p:nvPr>
        </p:nvSpPr>
        <p:spPr/>
        <p:txBody>
          <a:bodyPr/>
          <a:lstStyle/>
          <a:p>
            <a:pPr defTabSz="839788">
              <a:defRPr/>
            </a:pPr>
            <a:fld id="{239C3D86-3A40-4628-945A-E0F43AC3530E}" type="slidenum">
              <a:rPr lang="en-GB">
                <a:latin typeface="+mn-lt"/>
              </a:rPr>
              <a:pPr defTabSz="839788">
                <a:defRPr/>
              </a:pPr>
              <a:t>1</a:t>
            </a:fld>
            <a:endParaRPr lang="en-GB">
              <a:latin typeface="+mn-lt"/>
            </a:endParaRPr>
          </a:p>
        </p:txBody>
      </p:sp>
      <p:sp>
        <p:nvSpPr>
          <p:cNvPr id="531458" name="Rectangle 2"/>
          <p:cNvSpPr>
            <a:spLocks noGrp="1" noChangeArrowheads="1"/>
          </p:cNvSpPr>
          <p:nvPr>
            <p:ph type="title"/>
          </p:nvPr>
        </p:nvSpPr>
        <p:spPr/>
        <p:txBody>
          <a:bodyPr/>
          <a:lstStyle/>
          <a:p>
            <a:pPr eaLnBrk="1" hangingPunct="1">
              <a:defRPr/>
            </a:pPr>
            <a:endParaRPr lang="pt-BR" smtClean="0"/>
          </a:p>
        </p:txBody>
      </p:sp>
      <p:sp>
        <p:nvSpPr>
          <p:cNvPr id="2052" name="Rectangle 3"/>
          <p:cNvSpPr>
            <a:spLocks noGrp="1" noChangeArrowheads="1"/>
          </p:cNvSpPr>
          <p:nvPr>
            <p:ph type="body" idx="1"/>
          </p:nvPr>
        </p:nvSpPr>
        <p:spPr/>
        <p:txBody>
          <a:bodyPr/>
          <a:lstStyle/>
          <a:p>
            <a:pPr eaLnBrk="1" hangingPunct="1"/>
            <a:endParaRPr lang="pt-BR" smtClean="0"/>
          </a:p>
        </p:txBody>
      </p:sp>
      <p:pic>
        <p:nvPicPr>
          <p:cNvPr id="2053" name="Picture 5" descr="PPT SKIL_ES"/>
          <p:cNvPicPr>
            <a:picLocks noChangeAspect="1" noChangeArrowheads="1"/>
          </p:cNvPicPr>
          <p:nvPr/>
        </p:nvPicPr>
        <p:blipFill>
          <a:blip r:embed="rId2"/>
          <a:srcRect/>
          <a:stretch>
            <a:fillRect/>
          </a:stretch>
        </p:blipFill>
        <p:spPr bwMode="auto">
          <a:xfrm>
            <a:off x="0" y="0"/>
            <a:ext cx="9906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r>
              <a:rPr lang="es-EC" dirty="0" smtClean="0"/>
              <a:t>Alcance y Objetivos</a:t>
            </a:r>
          </a:p>
        </p:txBody>
      </p:sp>
      <p:sp>
        <p:nvSpPr>
          <p:cNvPr id="4" name="3 Marcador de número de diapositiva"/>
          <p:cNvSpPr>
            <a:spLocks noGrp="1"/>
          </p:cNvSpPr>
          <p:nvPr>
            <p:ph type="sldNum" sz="quarter" idx="10"/>
          </p:nvPr>
        </p:nvSpPr>
        <p:spPr/>
        <p:txBody>
          <a:bodyPr/>
          <a:lstStyle/>
          <a:p>
            <a:pPr defTabSz="839788">
              <a:defRPr/>
            </a:pPr>
            <a:fld id="{F48DDE38-4AF4-4EA8-9EE5-2E2809392895}" type="slidenum">
              <a:rPr lang="en-GB">
                <a:latin typeface="+mn-lt"/>
              </a:rPr>
              <a:pPr defTabSz="839788">
                <a:defRPr/>
              </a:pPr>
              <a:t>10</a:t>
            </a:fld>
            <a:endParaRPr lang="en-GB">
              <a:latin typeface="+mn-lt"/>
            </a:endParaRPr>
          </a:p>
        </p:txBody>
      </p:sp>
      <p:sp>
        <p:nvSpPr>
          <p:cNvPr id="5" name="2 Marcador de contenido"/>
          <p:cNvSpPr txBox="1">
            <a:spLocks/>
          </p:cNvSpPr>
          <p:nvPr/>
        </p:nvSpPr>
        <p:spPr bwMode="auto">
          <a:xfrm>
            <a:off x="1693863" y="1371600"/>
            <a:ext cx="7470775" cy="1720850"/>
          </a:xfrm>
          <a:prstGeom prst="rect">
            <a:avLst/>
          </a:prstGeom>
          <a:noFill/>
          <a:ln w="9525">
            <a:noFill/>
            <a:miter lim="800000"/>
            <a:headEnd/>
            <a:tailEnd/>
          </a:ln>
          <a:effectLst/>
        </p:spPr>
        <p:txBody>
          <a:bodyPr lIns="95750" tIns="47876" rIns="95750" bIns="47876"/>
          <a:lstStyle/>
          <a:p>
            <a:pPr marL="358775" indent="-358775" defTabSz="957263">
              <a:spcBef>
                <a:spcPct val="25000"/>
              </a:spcBef>
              <a:spcAft>
                <a:spcPct val="25000"/>
              </a:spcAft>
              <a:defRPr/>
            </a:pPr>
            <a:r>
              <a:rPr lang="es-EC" sz="2000" b="0" kern="0" dirty="0">
                <a:latin typeface="+mn-lt"/>
              </a:rPr>
              <a:t>	</a:t>
            </a:r>
          </a:p>
          <a:p>
            <a:pPr marL="358775" indent="-358775" defTabSz="957263">
              <a:spcBef>
                <a:spcPct val="25000"/>
              </a:spcBef>
              <a:spcAft>
                <a:spcPct val="25000"/>
              </a:spcAft>
              <a:defRPr/>
            </a:pPr>
            <a:r>
              <a:rPr lang="es-EC" sz="2000" b="0" kern="0" dirty="0">
                <a:latin typeface="+mn-lt"/>
              </a:rPr>
              <a:t>	El alcance de nuestro proyecto es a nivel Nacional, siendo Guayaquil y Quito como puntos estratégicos de distribución.</a:t>
            </a:r>
          </a:p>
          <a:p>
            <a:pPr marL="358775" indent="-358775" defTabSz="957263">
              <a:spcBef>
                <a:spcPct val="25000"/>
              </a:spcBef>
              <a:spcAft>
                <a:spcPct val="25000"/>
              </a:spcAft>
              <a:defRPr/>
            </a:pPr>
            <a:endParaRPr lang="es-EC" sz="2000" b="0" kern="0" dirty="0">
              <a:latin typeface="+mn-lt"/>
            </a:endParaRPr>
          </a:p>
        </p:txBody>
      </p:sp>
      <p:sp>
        <p:nvSpPr>
          <p:cNvPr id="6" name="2 Marcador de contenido"/>
          <p:cNvSpPr txBox="1">
            <a:spLocks/>
          </p:cNvSpPr>
          <p:nvPr/>
        </p:nvSpPr>
        <p:spPr bwMode="auto">
          <a:xfrm>
            <a:off x="1654175" y="3136900"/>
            <a:ext cx="7470775" cy="1719263"/>
          </a:xfrm>
          <a:prstGeom prst="rect">
            <a:avLst/>
          </a:prstGeom>
          <a:noFill/>
          <a:ln w="9525">
            <a:noFill/>
            <a:miter lim="800000"/>
            <a:headEnd/>
            <a:tailEnd/>
          </a:ln>
          <a:effectLst/>
        </p:spPr>
        <p:txBody>
          <a:bodyPr lIns="95750" tIns="47876" rIns="95750" bIns="47876"/>
          <a:lstStyle/>
          <a:p>
            <a:pPr marL="358775" indent="-358775" defTabSz="957263">
              <a:spcBef>
                <a:spcPct val="25000"/>
              </a:spcBef>
              <a:spcAft>
                <a:spcPct val="25000"/>
              </a:spcAft>
              <a:defRPr/>
            </a:pPr>
            <a:r>
              <a:rPr lang="es-EC" sz="2000" b="0" kern="0" dirty="0">
                <a:latin typeface="+mn-lt"/>
              </a:rPr>
              <a:t>	C</a:t>
            </a:r>
            <a:r>
              <a:rPr lang="es-EC" sz="2000" b="0" kern="0" dirty="0" err="1">
                <a:latin typeface="+mn-lt"/>
              </a:rPr>
              <a:t>omo</a:t>
            </a:r>
            <a:r>
              <a:rPr lang="es-EC" sz="2000" b="0" kern="0" dirty="0">
                <a:latin typeface="+mn-lt"/>
              </a:rPr>
              <a:t> objetivo general se deberá lograr una correcta introducción, posicionamiento y gerenciamiento a lo largo del tiempo de la marca de herramientas Eléctricas Skil.</a:t>
            </a:r>
          </a:p>
          <a:p>
            <a:pPr marL="358775" indent="-358775" defTabSz="957263">
              <a:spcBef>
                <a:spcPct val="25000"/>
              </a:spcBef>
              <a:spcAft>
                <a:spcPct val="25000"/>
              </a:spcAft>
              <a:defRPr/>
            </a:pPr>
            <a:endParaRPr lang="es-EC" sz="2000" b="0" kern="0"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r>
              <a:rPr lang="es-EC" dirty="0" smtClean="0"/>
              <a:t>Objetivos Específicos</a:t>
            </a:r>
          </a:p>
        </p:txBody>
      </p:sp>
      <p:sp>
        <p:nvSpPr>
          <p:cNvPr id="12291" name="2 Marcador de contenido"/>
          <p:cNvSpPr>
            <a:spLocks noGrp="1"/>
          </p:cNvSpPr>
          <p:nvPr>
            <p:ph idx="1"/>
          </p:nvPr>
        </p:nvSpPr>
        <p:spPr>
          <a:xfrm>
            <a:off x="1730375" y="1263650"/>
            <a:ext cx="7470775" cy="4090988"/>
          </a:xfrm>
        </p:spPr>
        <p:txBody>
          <a:bodyPr/>
          <a:lstStyle/>
          <a:p>
            <a:pPr algn="just" eaLnBrk="1" hangingPunct="1"/>
            <a:r>
              <a:rPr lang="es-ES" sz="2000" smtClean="0"/>
              <a:t>Generar utilidades para la empresa (Tecnova S.A.)</a:t>
            </a:r>
            <a:endParaRPr lang="es-EC" sz="2000" smtClean="0"/>
          </a:p>
          <a:p>
            <a:pPr algn="just" eaLnBrk="1" hangingPunct="1"/>
            <a:r>
              <a:rPr lang="es-ES" sz="2000" smtClean="0"/>
              <a:t>Ganar Market Share en el mercado y un crecimiento sostenible a lo largo del tiempo.</a:t>
            </a:r>
            <a:endParaRPr lang="es-EC" sz="2000" smtClean="0"/>
          </a:p>
          <a:p>
            <a:pPr algn="just" eaLnBrk="1" hangingPunct="1"/>
            <a:r>
              <a:rPr lang="es-ES" sz="2000" smtClean="0"/>
              <a:t>Lograr un correcto posicionamiento de nuestra marca</a:t>
            </a:r>
            <a:endParaRPr lang="es-EC" sz="2000" smtClean="0"/>
          </a:p>
          <a:p>
            <a:pPr algn="just" eaLnBrk="1" hangingPunct="1"/>
            <a:r>
              <a:rPr lang="es-ES" sz="2000" smtClean="0"/>
              <a:t>Ganar recordación de Marca y evocación por parte de la cadena de Distribución y Usuarios Finales</a:t>
            </a:r>
            <a:endParaRPr lang="es-EC" sz="2000" smtClean="0"/>
          </a:p>
          <a:p>
            <a:pPr algn="just" eaLnBrk="1" hangingPunct="1"/>
            <a:r>
              <a:rPr lang="es-ES" sz="2000" smtClean="0"/>
              <a:t>Consolidar a Tecnova S.A como el proveedor numero uno en el mercado de Herramientas Eléctricas manuales</a:t>
            </a:r>
            <a:endParaRPr lang="es-EC" sz="2000" smtClean="0"/>
          </a:p>
          <a:p>
            <a:pPr eaLnBrk="1" hangingPunct="1">
              <a:buFontTx/>
              <a:buNone/>
            </a:pPr>
            <a:endParaRPr lang="es-ES" sz="2000" smtClean="0"/>
          </a:p>
          <a:p>
            <a:pPr eaLnBrk="1" hangingPunct="1">
              <a:buFontTx/>
              <a:buNone/>
            </a:pPr>
            <a:endParaRPr lang="es-EC" smtClean="0"/>
          </a:p>
        </p:txBody>
      </p:sp>
      <p:sp>
        <p:nvSpPr>
          <p:cNvPr id="4" name="3 Marcador de número de diapositiva"/>
          <p:cNvSpPr>
            <a:spLocks noGrp="1"/>
          </p:cNvSpPr>
          <p:nvPr>
            <p:ph type="sldNum" sz="quarter" idx="10"/>
          </p:nvPr>
        </p:nvSpPr>
        <p:spPr/>
        <p:txBody>
          <a:bodyPr/>
          <a:lstStyle/>
          <a:p>
            <a:pPr defTabSz="839788">
              <a:defRPr/>
            </a:pPr>
            <a:fld id="{81FBFEC7-4175-4A47-8D9C-4E469E6FF868}" type="slidenum">
              <a:rPr lang="en-GB">
                <a:latin typeface="+mn-lt"/>
              </a:rPr>
              <a:pPr defTabSz="839788">
                <a:defRPr/>
              </a:pPr>
              <a:t>11</a:t>
            </a:fld>
            <a:endParaRPr lang="en-GB">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BeQIK_FR" hidden="1"/>
          <p:cNvPicPr>
            <a:picLocks noChangeArrowheads="1"/>
          </p:cNvPicPr>
          <p:nvPr>
            <p:custDataLst>
              <p:tags r:id="rId2"/>
            </p:custDataLst>
          </p:nvPr>
        </p:nvPicPr>
        <p:blipFill>
          <a:blip r:embed="rId5"/>
          <a:srcRect/>
          <a:stretch>
            <a:fillRect/>
          </a:stretch>
        </p:blipFill>
        <p:spPr bwMode="auto">
          <a:xfrm>
            <a:off x="88900" y="6281738"/>
            <a:ext cx="441325" cy="193675"/>
          </a:xfrm>
          <a:prstGeom prst="rect">
            <a:avLst/>
          </a:prstGeom>
          <a:noFill/>
          <a:ln w="0">
            <a:noFill/>
            <a:miter lim="800000"/>
            <a:headEnd/>
            <a:tailEnd/>
          </a:ln>
        </p:spPr>
      </p:pic>
      <p:sp>
        <p:nvSpPr>
          <p:cNvPr id="13315" name="Rectangle 3" hidden="1"/>
          <p:cNvSpPr>
            <a:spLocks noChangeArrowheads="1"/>
          </p:cNvSpPr>
          <p:nvPr>
            <p:custDataLst>
              <p:tags r:id="rId3"/>
            </p:custDataLst>
          </p:nvPr>
        </p:nvSpPr>
        <p:spPr bwMode="auto">
          <a:xfrm>
            <a:off x="7075488" y="6635750"/>
            <a:ext cx="2551112" cy="169863"/>
          </a:xfrm>
          <a:prstGeom prst="rect">
            <a:avLst/>
          </a:prstGeom>
          <a:noFill/>
          <a:ln w="0">
            <a:noFill/>
            <a:miter lim="800000"/>
            <a:headEnd/>
            <a:tailEnd/>
          </a:ln>
        </p:spPr>
        <p:txBody>
          <a:bodyPr lIns="0" tIns="0" rIns="0" bIns="0"/>
          <a:lstStyle/>
          <a:p>
            <a:pPr algn="r" defTabSz="1042988" eaLnBrk="0" hangingPunct="0">
              <a:lnSpc>
                <a:spcPct val="107000"/>
              </a:lnSpc>
            </a:pPr>
            <a:r>
              <a:rPr lang="es-ES" sz="800" b="0">
                <a:solidFill>
                  <a:srgbClr val="747474"/>
                </a:solidFill>
                <a:latin typeface="Arial" charset="0"/>
              </a:rPr>
              <a:t> </a:t>
            </a:r>
          </a:p>
        </p:txBody>
      </p:sp>
      <p:pic>
        <p:nvPicPr>
          <p:cNvPr id="13316" name="Picture 5" descr="Mapa Am Lat_baixa"/>
          <p:cNvPicPr>
            <a:picLocks noChangeAspect="1" noChangeArrowheads="1"/>
          </p:cNvPicPr>
          <p:nvPr/>
        </p:nvPicPr>
        <p:blipFill>
          <a:blip r:embed="rId6">
            <a:lum bright="6000"/>
          </a:blip>
          <a:srcRect/>
          <a:stretch>
            <a:fillRect/>
          </a:stretch>
        </p:blipFill>
        <p:spPr bwMode="auto">
          <a:xfrm>
            <a:off x="4578350" y="1052513"/>
            <a:ext cx="3817938" cy="4921250"/>
          </a:xfrm>
          <a:prstGeom prst="rect">
            <a:avLst/>
          </a:prstGeom>
          <a:noFill/>
          <a:ln w="9525">
            <a:noFill/>
            <a:miter lim="800000"/>
            <a:headEnd/>
            <a:tailEnd/>
          </a:ln>
        </p:spPr>
      </p:pic>
      <p:sp>
        <p:nvSpPr>
          <p:cNvPr id="60422" name="AutoShape 6"/>
          <p:cNvSpPr>
            <a:spLocks noChangeArrowheads="1"/>
          </p:cNvSpPr>
          <p:nvPr/>
        </p:nvSpPr>
        <p:spPr bwMode="auto">
          <a:xfrm>
            <a:off x="1758950" y="1779588"/>
            <a:ext cx="1511300" cy="865187"/>
          </a:xfrm>
          <a:prstGeom prst="roundRect">
            <a:avLst>
              <a:gd name="adj" fmla="val 16667"/>
            </a:avLst>
          </a:prstGeom>
          <a:solidFill>
            <a:srgbClr val="FF0000"/>
          </a:solidFill>
          <a:ln w="9525" algn="ctr">
            <a:solidFill>
              <a:schemeClr val="tx1"/>
            </a:solidFill>
            <a:round/>
            <a:headEnd/>
            <a:tailEnd/>
          </a:ln>
          <a:effectLst/>
        </p:spPr>
        <p:txBody>
          <a:bodyPr wrap="none" anchor="ctr"/>
          <a:lstStyle/>
          <a:p>
            <a:pPr algn="ctr" defTabSz="957263">
              <a:defRPr/>
            </a:pPr>
            <a:r>
              <a:rPr lang="es-ES" sz="1800">
                <a:solidFill>
                  <a:schemeClr val="bg1"/>
                </a:solidFill>
                <a:effectLst>
                  <a:outerShdw blurRad="38100" dist="38100" dir="2700000" algn="tl">
                    <a:srgbClr val="000000"/>
                  </a:outerShdw>
                </a:effectLst>
              </a:rPr>
              <a:t>Nuestra</a:t>
            </a:r>
          </a:p>
          <a:p>
            <a:pPr algn="ctr" defTabSz="957263">
              <a:defRPr/>
            </a:pPr>
            <a:r>
              <a:rPr lang="es-ES" sz="1800">
                <a:solidFill>
                  <a:schemeClr val="bg1"/>
                </a:solidFill>
                <a:effectLst>
                  <a:outerShdw blurRad="38100" dist="38100" dir="2700000" algn="tl">
                    <a:srgbClr val="000000"/>
                  </a:outerShdw>
                </a:effectLst>
              </a:rPr>
              <a:t>Visión</a:t>
            </a:r>
          </a:p>
        </p:txBody>
      </p:sp>
      <p:sp>
        <p:nvSpPr>
          <p:cNvPr id="13318" name="AutoShape 8"/>
          <p:cNvSpPr>
            <a:spLocks noChangeArrowheads="1"/>
          </p:cNvSpPr>
          <p:nvPr/>
        </p:nvSpPr>
        <p:spPr bwMode="auto">
          <a:xfrm>
            <a:off x="3435350" y="1928813"/>
            <a:ext cx="360363" cy="360362"/>
          </a:xfrm>
          <a:prstGeom prst="rightArrow">
            <a:avLst>
              <a:gd name="adj1" fmla="val 50000"/>
              <a:gd name="adj2" fmla="val 25000"/>
            </a:avLst>
          </a:prstGeom>
          <a:solidFill>
            <a:srgbClr val="FF0000"/>
          </a:solidFill>
          <a:ln w="9525">
            <a:solidFill>
              <a:schemeClr val="tx1"/>
            </a:solidFill>
            <a:miter lim="800000"/>
            <a:headEnd/>
            <a:tailEnd/>
          </a:ln>
        </p:spPr>
        <p:txBody>
          <a:bodyPr wrap="none" anchor="ctr"/>
          <a:lstStyle/>
          <a:p>
            <a:endParaRPr lang="en-US"/>
          </a:p>
        </p:txBody>
      </p:sp>
      <p:sp>
        <p:nvSpPr>
          <p:cNvPr id="60425" name="AutoShape 9"/>
          <p:cNvSpPr>
            <a:spLocks noChangeArrowheads="1"/>
          </p:cNvSpPr>
          <p:nvPr/>
        </p:nvSpPr>
        <p:spPr bwMode="auto">
          <a:xfrm>
            <a:off x="1719263" y="3732213"/>
            <a:ext cx="1511300" cy="865187"/>
          </a:xfrm>
          <a:prstGeom prst="roundRect">
            <a:avLst>
              <a:gd name="adj" fmla="val 16667"/>
            </a:avLst>
          </a:prstGeom>
          <a:solidFill>
            <a:srgbClr val="FF0000"/>
          </a:solidFill>
          <a:ln w="9525" algn="ctr">
            <a:solidFill>
              <a:schemeClr val="tx1"/>
            </a:solidFill>
            <a:round/>
            <a:headEnd/>
            <a:tailEnd/>
          </a:ln>
          <a:effectLst/>
        </p:spPr>
        <p:txBody>
          <a:bodyPr wrap="none" anchor="ctr"/>
          <a:lstStyle/>
          <a:p>
            <a:pPr algn="ctr" defTabSz="957263">
              <a:defRPr/>
            </a:pPr>
            <a:r>
              <a:rPr lang="es-ES" sz="1800">
                <a:solidFill>
                  <a:schemeClr val="bg1"/>
                </a:solidFill>
                <a:effectLst>
                  <a:outerShdw blurRad="38100" dist="38100" dir="2700000" algn="tl">
                    <a:srgbClr val="000000"/>
                  </a:outerShdw>
                </a:effectLst>
              </a:rPr>
              <a:t>Nuestra</a:t>
            </a:r>
          </a:p>
          <a:p>
            <a:pPr algn="ctr" defTabSz="957263">
              <a:defRPr/>
            </a:pPr>
            <a:r>
              <a:rPr lang="es-ES" sz="1800">
                <a:solidFill>
                  <a:schemeClr val="bg1"/>
                </a:solidFill>
                <a:effectLst>
                  <a:outerShdw blurRad="38100" dist="38100" dir="2700000" algn="tl">
                    <a:srgbClr val="000000"/>
                  </a:outerShdw>
                </a:effectLst>
              </a:rPr>
              <a:t>Misión</a:t>
            </a:r>
          </a:p>
        </p:txBody>
      </p:sp>
      <p:sp>
        <p:nvSpPr>
          <p:cNvPr id="13320" name="AutoShape 11"/>
          <p:cNvSpPr>
            <a:spLocks noChangeArrowheads="1"/>
          </p:cNvSpPr>
          <p:nvPr/>
        </p:nvSpPr>
        <p:spPr bwMode="auto">
          <a:xfrm>
            <a:off x="3475038" y="4014788"/>
            <a:ext cx="360362" cy="360362"/>
          </a:xfrm>
          <a:prstGeom prst="rightArrow">
            <a:avLst>
              <a:gd name="adj1" fmla="val 50000"/>
              <a:gd name="adj2" fmla="val 25000"/>
            </a:avLst>
          </a:prstGeom>
          <a:solidFill>
            <a:srgbClr val="FF0000"/>
          </a:solidFill>
          <a:ln w="9525">
            <a:solidFill>
              <a:schemeClr val="tx1"/>
            </a:solidFill>
            <a:miter lim="800000"/>
            <a:headEnd/>
            <a:tailEnd/>
          </a:ln>
        </p:spPr>
        <p:txBody>
          <a:bodyPr wrap="none" anchor="ctr"/>
          <a:lstStyle/>
          <a:p>
            <a:endParaRPr lang="en-US"/>
          </a:p>
        </p:txBody>
      </p:sp>
      <p:sp>
        <p:nvSpPr>
          <p:cNvPr id="2" name="1 Título"/>
          <p:cNvSpPr>
            <a:spLocks/>
          </p:cNvSpPr>
          <p:nvPr/>
        </p:nvSpPr>
        <p:spPr bwMode="auto">
          <a:xfrm>
            <a:off x="549275" y="228600"/>
            <a:ext cx="8915400" cy="538163"/>
          </a:xfrm>
          <a:prstGeom prst="rect">
            <a:avLst/>
          </a:prstGeom>
          <a:noFill/>
          <a:ln w="9525" algn="ctr">
            <a:noFill/>
            <a:miter lim="800000"/>
            <a:headEnd/>
            <a:tailEnd/>
          </a:ln>
          <a:effectLst>
            <a:outerShdw dist="35921" dir="2700000" algn="ctr" rotWithShape="0">
              <a:schemeClr val="tx1"/>
            </a:outerShdw>
          </a:effectLst>
        </p:spPr>
        <p:txBody>
          <a:bodyPr lIns="95750" tIns="47876" rIns="95750" bIns="47876">
            <a:spAutoFit/>
          </a:bodyPr>
          <a:lstStyle/>
          <a:p>
            <a:pPr defTabSz="957263">
              <a:spcBef>
                <a:spcPct val="50000"/>
              </a:spcBef>
              <a:defRPr/>
            </a:pPr>
            <a:r>
              <a:rPr lang="es-EC" sz="2900" b="0" kern="0" dirty="0">
                <a:solidFill>
                  <a:schemeClr val="bg1"/>
                </a:solidFill>
                <a:effectLst>
                  <a:outerShdw blurRad="38100" dist="38100" dir="2700000" algn="tl">
                    <a:srgbClr val="C0C0C0"/>
                  </a:outerShdw>
                </a:effectLst>
                <a:latin typeface="+mj-lt"/>
                <a:ea typeface="+mj-ea"/>
                <a:cs typeface="+mj-cs"/>
              </a:rPr>
              <a:t>Misión y Visión</a:t>
            </a:r>
          </a:p>
        </p:txBody>
      </p:sp>
      <p:sp>
        <p:nvSpPr>
          <p:cNvPr id="60432" name="Text Box 16"/>
          <p:cNvSpPr txBox="1">
            <a:spLocks noChangeArrowheads="1"/>
          </p:cNvSpPr>
          <p:nvPr/>
        </p:nvSpPr>
        <p:spPr bwMode="auto">
          <a:xfrm>
            <a:off x="4000500" y="1577975"/>
            <a:ext cx="5262563" cy="1069975"/>
          </a:xfrm>
          <a:prstGeom prst="rect">
            <a:avLst/>
          </a:prstGeom>
          <a:noFill/>
          <a:ln w="9525" algn="ctr">
            <a:noFill/>
            <a:miter lim="800000"/>
            <a:headEnd/>
            <a:tailEnd/>
          </a:ln>
          <a:effectLst>
            <a:prstShdw prst="shdw17" dist="17961" dir="2700000">
              <a:schemeClr val="accent1">
                <a:gamma/>
                <a:shade val="60000"/>
                <a:invGamma/>
              </a:schemeClr>
            </a:prstShdw>
          </a:effectLst>
        </p:spPr>
        <p:txBody>
          <a:bodyPr>
            <a:spAutoFit/>
          </a:bodyPr>
          <a:lstStyle/>
          <a:p>
            <a:pPr defTabSz="957263">
              <a:spcBef>
                <a:spcPct val="50000"/>
              </a:spcBef>
              <a:defRPr/>
            </a:pPr>
            <a:r>
              <a:rPr lang="es-ES" sz="1600"/>
              <a:t>Brindamos soluciones innovadoras y confiables a través de productos y servicios de alta tecnología para beneficio de nuestros clientes, colaboradores y accionistas</a:t>
            </a:r>
          </a:p>
        </p:txBody>
      </p:sp>
      <p:sp>
        <p:nvSpPr>
          <p:cNvPr id="60433" name="Text Box 17"/>
          <p:cNvSpPr txBox="1">
            <a:spLocks noChangeArrowheads="1"/>
          </p:cNvSpPr>
          <p:nvPr/>
        </p:nvSpPr>
        <p:spPr bwMode="auto">
          <a:xfrm>
            <a:off x="3997325" y="3506788"/>
            <a:ext cx="5262563" cy="1558925"/>
          </a:xfrm>
          <a:prstGeom prst="rect">
            <a:avLst/>
          </a:prstGeom>
          <a:noFill/>
          <a:ln w="9525" algn="ctr">
            <a:noFill/>
            <a:miter lim="800000"/>
            <a:headEnd/>
            <a:tailEnd/>
          </a:ln>
          <a:effectLst>
            <a:prstShdw prst="shdw17" dist="17961" dir="2700000">
              <a:schemeClr val="accent1">
                <a:gamma/>
                <a:shade val="60000"/>
                <a:invGamma/>
              </a:schemeClr>
            </a:prstShdw>
          </a:effectLst>
        </p:spPr>
        <p:txBody>
          <a:bodyPr>
            <a:spAutoFit/>
          </a:bodyPr>
          <a:lstStyle/>
          <a:p>
            <a:pPr defTabSz="957263">
              <a:spcBef>
                <a:spcPct val="25000"/>
              </a:spcBef>
              <a:spcAft>
                <a:spcPct val="25000"/>
              </a:spcAft>
              <a:defRPr/>
            </a:pPr>
            <a:r>
              <a:rPr lang="es-ES" sz="1600">
                <a:latin typeface="Arial" charset="0"/>
              </a:rPr>
              <a:t>Tecnova S.A.. será en el 2015 la unidad comercial líder en los mercados de autopartes, herramientas eléctricas, equipos de taller, calefones y productos complementarios, a través de conceptos modernos de ventas, marketing agresivo y un programa de servicios rápidos.</a:t>
            </a:r>
          </a:p>
        </p:txBody>
      </p:sp>
    </p:spTree>
    <p:custDataLst>
      <p:tags r:id="rId1"/>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hangingPunct="1">
              <a:defRPr/>
            </a:pPr>
            <a:r>
              <a:rPr lang="es-EC" dirty="0" smtClean="0"/>
              <a:t>F.O.D.A</a:t>
            </a:r>
          </a:p>
        </p:txBody>
      </p:sp>
      <p:sp>
        <p:nvSpPr>
          <p:cNvPr id="14339" name="2 Marcador de contenido"/>
          <p:cNvSpPr>
            <a:spLocks noGrp="1"/>
          </p:cNvSpPr>
          <p:nvPr>
            <p:ph idx="1"/>
          </p:nvPr>
        </p:nvSpPr>
        <p:spPr>
          <a:xfrm>
            <a:off x="1743075" y="998538"/>
            <a:ext cx="7470775" cy="4860925"/>
          </a:xfrm>
        </p:spPr>
        <p:txBody>
          <a:bodyPr/>
          <a:lstStyle/>
          <a:p>
            <a:pPr algn="just" eaLnBrk="1" hangingPunct="1">
              <a:buFontTx/>
              <a:buNone/>
            </a:pPr>
            <a:r>
              <a:rPr lang="es-EC" sz="2000" smtClean="0"/>
              <a:t>Fortalezas</a:t>
            </a:r>
          </a:p>
          <a:p>
            <a:pPr algn="just" eaLnBrk="1" hangingPunct="1"/>
            <a:r>
              <a:rPr lang="es-EC" sz="2000" smtClean="0"/>
              <a:t>Skil es una marca emblemática y de reconocimiento en el mercado mundial.</a:t>
            </a:r>
          </a:p>
          <a:p>
            <a:pPr algn="just" eaLnBrk="1" hangingPunct="1"/>
            <a:r>
              <a:rPr lang="es-EC" sz="2000" smtClean="0"/>
              <a:t>Respaldo de calidad y garantía al pertenecer al Grupo Bosch</a:t>
            </a:r>
          </a:p>
          <a:p>
            <a:pPr algn="just" eaLnBrk="1" hangingPunct="1"/>
            <a:r>
              <a:rPr lang="es-EC" sz="2000" smtClean="0"/>
              <a:t>Respaldo de una amplia red de servicios técnicos.</a:t>
            </a:r>
          </a:p>
          <a:p>
            <a:pPr algn="just" eaLnBrk="1" hangingPunct="1"/>
            <a:r>
              <a:rPr lang="es-EC" sz="2000" smtClean="0"/>
              <a:t>Marca de calidad y de constante innovación.</a:t>
            </a:r>
          </a:p>
          <a:p>
            <a:pPr algn="just" eaLnBrk="1" hangingPunct="1">
              <a:buFontTx/>
              <a:buNone/>
            </a:pPr>
            <a:endParaRPr lang="es-EC" sz="2000" smtClean="0"/>
          </a:p>
          <a:p>
            <a:pPr algn="just" eaLnBrk="1" hangingPunct="1">
              <a:buFontTx/>
              <a:buNone/>
            </a:pPr>
            <a:r>
              <a:rPr lang="es-EC" sz="2000" smtClean="0"/>
              <a:t>Oportunidades</a:t>
            </a:r>
          </a:p>
          <a:p>
            <a:pPr algn="just" eaLnBrk="1" hangingPunct="1"/>
            <a:r>
              <a:rPr lang="es-EC" sz="2000" smtClean="0"/>
              <a:t>Ganar Market Share en el mercado.</a:t>
            </a:r>
          </a:p>
          <a:p>
            <a:pPr algn="just" eaLnBrk="1" hangingPunct="1"/>
            <a:r>
              <a:rPr lang="es-EC" sz="2000" smtClean="0"/>
              <a:t>Ganar reconocimiento de marca</a:t>
            </a:r>
          </a:p>
          <a:p>
            <a:pPr algn="just" eaLnBrk="1" hangingPunct="1"/>
            <a:r>
              <a:rPr lang="es-EC" sz="2000" smtClean="0"/>
              <a:t>Posibilidad de lanzar nuevas familias de productos.</a:t>
            </a:r>
          </a:p>
          <a:p>
            <a:pPr algn="just" eaLnBrk="1" hangingPunct="1"/>
            <a:endParaRPr lang="es-EC" sz="2000" smtClean="0"/>
          </a:p>
          <a:p>
            <a:pPr eaLnBrk="1" hangingPunct="1">
              <a:buFontTx/>
              <a:buNone/>
            </a:pPr>
            <a:endParaRPr lang="es-ES" sz="2000" smtClean="0"/>
          </a:p>
          <a:p>
            <a:pPr eaLnBrk="1" hangingPunct="1">
              <a:buFontTx/>
              <a:buNone/>
            </a:pPr>
            <a:endParaRPr lang="es-EC" smtClean="0"/>
          </a:p>
        </p:txBody>
      </p:sp>
      <p:sp>
        <p:nvSpPr>
          <p:cNvPr id="4" name="3 Marcador de número de diapositiva"/>
          <p:cNvSpPr>
            <a:spLocks noGrp="1"/>
          </p:cNvSpPr>
          <p:nvPr>
            <p:ph type="sldNum" sz="quarter" idx="10"/>
          </p:nvPr>
        </p:nvSpPr>
        <p:spPr/>
        <p:txBody>
          <a:bodyPr/>
          <a:lstStyle/>
          <a:p>
            <a:pPr defTabSz="839788">
              <a:defRPr/>
            </a:pPr>
            <a:fld id="{A43AC23C-8FED-4FE5-B9C0-157BDF2E2343}" type="slidenum">
              <a:rPr lang="en-GB">
                <a:latin typeface="+mn-lt"/>
              </a:rPr>
              <a:pPr defTabSz="839788">
                <a:defRPr/>
              </a:pPr>
              <a:t>13</a:t>
            </a:fld>
            <a:endParaRPr lang="en-GB">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r>
              <a:rPr lang="es-EC" smtClean="0"/>
              <a:t>F.O.D.A</a:t>
            </a:r>
          </a:p>
        </p:txBody>
      </p:sp>
      <p:sp>
        <p:nvSpPr>
          <p:cNvPr id="15363" name="2 Marcador de contenido"/>
          <p:cNvSpPr>
            <a:spLocks noGrp="1"/>
          </p:cNvSpPr>
          <p:nvPr>
            <p:ph idx="1"/>
          </p:nvPr>
        </p:nvSpPr>
        <p:spPr>
          <a:xfrm>
            <a:off x="1743075" y="998538"/>
            <a:ext cx="7470775" cy="4860925"/>
          </a:xfrm>
        </p:spPr>
        <p:txBody>
          <a:bodyPr/>
          <a:lstStyle/>
          <a:p>
            <a:pPr algn="just" eaLnBrk="1" hangingPunct="1">
              <a:buFontTx/>
              <a:buNone/>
            </a:pPr>
            <a:r>
              <a:rPr lang="es-EC" sz="2000" smtClean="0"/>
              <a:t>Debilidades</a:t>
            </a:r>
          </a:p>
          <a:p>
            <a:pPr algn="just" eaLnBrk="1" hangingPunct="1"/>
            <a:r>
              <a:rPr lang="es-EC" sz="2000" smtClean="0"/>
              <a:t>Mala percepción de nuestra marca.</a:t>
            </a:r>
          </a:p>
          <a:p>
            <a:pPr algn="just" eaLnBrk="1" hangingPunct="1"/>
            <a:r>
              <a:rPr lang="es-EC" sz="2000" smtClean="0"/>
              <a:t>Falta de enfoque de estrategia de comunicación.</a:t>
            </a:r>
          </a:p>
          <a:p>
            <a:pPr algn="just" eaLnBrk="1" hangingPunct="1"/>
            <a:r>
              <a:rPr lang="es-EC" sz="2000" smtClean="0"/>
              <a:t>Marca asociada a marcas chinas.</a:t>
            </a:r>
          </a:p>
          <a:p>
            <a:pPr algn="just" eaLnBrk="1" hangingPunct="1">
              <a:buFontTx/>
              <a:buNone/>
            </a:pPr>
            <a:endParaRPr lang="es-EC" sz="2000" smtClean="0"/>
          </a:p>
          <a:p>
            <a:pPr algn="just" eaLnBrk="1" hangingPunct="1">
              <a:buFontTx/>
              <a:buNone/>
            </a:pPr>
            <a:r>
              <a:rPr lang="es-EC" sz="2000" smtClean="0"/>
              <a:t>Amenazas</a:t>
            </a:r>
          </a:p>
          <a:p>
            <a:pPr algn="just" eaLnBrk="1" hangingPunct="1"/>
            <a:r>
              <a:rPr lang="es-EC" sz="2000" smtClean="0"/>
              <a:t>Ingreso de constantes marcas por parte de las grandes cadenas de distribución y o importadores.</a:t>
            </a:r>
          </a:p>
          <a:p>
            <a:pPr algn="just" eaLnBrk="1" hangingPunct="1"/>
            <a:r>
              <a:rPr lang="es-EC" sz="2000" smtClean="0"/>
              <a:t>Inestabilidad política, económica y social.</a:t>
            </a:r>
          </a:p>
          <a:p>
            <a:pPr algn="just" eaLnBrk="1" hangingPunct="1"/>
            <a:endParaRPr lang="es-EC" sz="2000" smtClean="0"/>
          </a:p>
          <a:p>
            <a:pPr eaLnBrk="1" hangingPunct="1">
              <a:buFontTx/>
              <a:buNone/>
            </a:pPr>
            <a:endParaRPr lang="es-ES" sz="2000" smtClean="0"/>
          </a:p>
          <a:p>
            <a:pPr eaLnBrk="1" hangingPunct="1">
              <a:buFontTx/>
              <a:buNone/>
            </a:pPr>
            <a:endParaRPr lang="es-EC" smtClean="0"/>
          </a:p>
        </p:txBody>
      </p:sp>
      <p:sp>
        <p:nvSpPr>
          <p:cNvPr id="4" name="3 Marcador de número de diapositiva"/>
          <p:cNvSpPr>
            <a:spLocks noGrp="1"/>
          </p:cNvSpPr>
          <p:nvPr>
            <p:ph type="sldNum" sz="quarter" idx="10"/>
          </p:nvPr>
        </p:nvSpPr>
        <p:spPr/>
        <p:txBody>
          <a:bodyPr/>
          <a:lstStyle/>
          <a:p>
            <a:pPr defTabSz="839788">
              <a:defRPr/>
            </a:pPr>
            <a:fld id="{61B678C5-A9DE-4698-83AB-0060E88678BF}" type="slidenum">
              <a:rPr lang="en-GB">
                <a:latin typeface="+mn-lt"/>
              </a:rPr>
              <a:pPr defTabSz="839788">
                <a:defRPr/>
              </a:pPr>
              <a:t>14</a:t>
            </a:fld>
            <a:endParaRPr lang="en-GB">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549275" y="228600"/>
            <a:ext cx="8915400" cy="522288"/>
          </a:xfrm>
        </p:spPr>
        <p:txBody>
          <a:bodyPr/>
          <a:lstStyle/>
          <a:p>
            <a:pPr eaLnBrk="1" hangingPunct="1">
              <a:defRPr/>
            </a:pPr>
            <a:r>
              <a:rPr lang="es-EC" sz="2800" smtClean="0"/>
              <a:t>Objetivos de las Encuestas</a:t>
            </a:r>
          </a:p>
        </p:txBody>
      </p:sp>
      <p:sp>
        <p:nvSpPr>
          <p:cNvPr id="4" name="3 Marcador de número de diapositiva"/>
          <p:cNvSpPr txBox="1">
            <a:spLocks noGrp="1"/>
          </p:cNvSpPr>
          <p:nvPr/>
        </p:nvSpPr>
        <p:spPr bwMode="auto">
          <a:xfrm>
            <a:off x="7929563" y="6588125"/>
            <a:ext cx="1976437" cy="431800"/>
          </a:xfrm>
          <a:prstGeom prst="rect">
            <a:avLst/>
          </a:prstGeom>
          <a:noFill/>
          <a:ln>
            <a:miter lim="800000"/>
            <a:headEnd/>
            <a:tailEnd/>
          </a:ln>
        </p:spPr>
        <p:txBody>
          <a:bodyPr lIns="83969" tIns="41985" rIns="83969" bIns="41985"/>
          <a:lstStyle/>
          <a:p>
            <a:pPr algn="r" defTabSz="839788">
              <a:defRPr/>
            </a:pPr>
            <a:fld id="{2FB1D03A-B1D8-4053-A046-151CDB243383}" type="slidenum">
              <a:rPr lang="en-GB" sz="900" b="0">
                <a:latin typeface="+mn-lt"/>
              </a:rPr>
              <a:pPr algn="r" defTabSz="839788">
                <a:defRPr/>
              </a:pPr>
              <a:t>15</a:t>
            </a:fld>
            <a:endParaRPr lang="en-GB" sz="900" b="0">
              <a:latin typeface="+mn-lt"/>
            </a:endParaRPr>
          </a:p>
        </p:txBody>
      </p:sp>
      <p:sp>
        <p:nvSpPr>
          <p:cNvPr id="62491" name="Rectangle 27"/>
          <p:cNvSpPr>
            <a:spLocks noChangeArrowheads="1"/>
          </p:cNvSpPr>
          <p:nvPr/>
        </p:nvSpPr>
        <p:spPr bwMode="auto">
          <a:xfrm>
            <a:off x="1663700" y="1144588"/>
            <a:ext cx="7688263" cy="4772025"/>
          </a:xfrm>
          <a:prstGeom prst="rect">
            <a:avLst/>
          </a:prstGeom>
          <a:noFill/>
          <a:ln w="9525" algn="ctr">
            <a:noFill/>
            <a:miter lim="800000"/>
            <a:headEnd/>
            <a:tailEnd/>
          </a:ln>
          <a:effectLst>
            <a:prstShdw prst="shdw17" dist="17961" dir="2700000">
              <a:schemeClr val="accent1">
                <a:gamma/>
                <a:shade val="60000"/>
                <a:invGamma/>
              </a:schemeClr>
            </a:prstShdw>
          </a:effectLst>
        </p:spPr>
        <p:txBody>
          <a:bodyPr anchor="ctr">
            <a:spAutoFit/>
          </a:bodyPr>
          <a:lstStyle/>
          <a:p>
            <a:pPr>
              <a:buFontTx/>
              <a:buChar char="•"/>
              <a:tabLst>
                <a:tab pos="685800" algn="l"/>
              </a:tabLst>
              <a:defRPr/>
            </a:pPr>
            <a:r>
              <a:rPr lang="es-ES" sz="1400">
                <a:latin typeface="Arial" charset="0"/>
              </a:rPr>
              <a:t>Perfil de los Usuarios de Herramientas Eléctricas.</a:t>
            </a:r>
          </a:p>
          <a:p>
            <a:pPr>
              <a:tabLst>
                <a:tab pos="685800" algn="l"/>
              </a:tabLst>
              <a:defRPr/>
            </a:pPr>
            <a:endParaRPr lang="es-ES" sz="1400">
              <a:latin typeface="Arial" charset="0"/>
            </a:endParaRPr>
          </a:p>
          <a:p>
            <a:pPr>
              <a:buFontTx/>
              <a:buChar char="•"/>
              <a:tabLst>
                <a:tab pos="685800" algn="l"/>
              </a:tabLst>
              <a:defRPr/>
            </a:pPr>
            <a:r>
              <a:rPr lang="es-ES" sz="1400">
                <a:latin typeface="Arial" charset="0"/>
              </a:rPr>
              <a:t>Determinar los principales competidores de Skil.</a:t>
            </a:r>
          </a:p>
          <a:p>
            <a:pPr>
              <a:buFontTx/>
              <a:buChar char="•"/>
              <a:tabLst>
                <a:tab pos="685800" algn="l"/>
              </a:tabLst>
              <a:defRPr/>
            </a:pPr>
            <a:endParaRPr lang="es-ES" sz="1400">
              <a:latin typeface="Arial" charset="0"/>
            </a:endParaRPr>
          </a:p>
          <a:p>
            <a:pPr>
              <a:buFontTx/>
              <a:buChar char="•"/>
              <a:tabLst>
                <a:tab pos="685800" algn="l"/>
              </a:tabLst>
              <a:defRPr/>
            </a:pPr>
            <a:r>
              <a:rPr lang="es-ES" sz="1400">
                <a:latin typeface="Arial" charset="0"/>
              </a:rPr>
              <a:t>Conocer los principales segmentos de aplicación donde los usuarios usan las Herramientas Eléctricas.</a:t>
            </a:r>
          </a:p>
          <a:p>
            <a:pPr>
              <a:tabLst>
                <a:tab pos="685800" algn="l"/>
              </a:tabLst>
              <a:defRPr/>
            </a:pPr>
            <a:endParaRPr lang="es-ES" sz="1400">
              <a:latin typeface="Arial" charset="0"/>
            </a:endParaRPr>
          </a:p>
          <a:p>
            <a:pPr>
              <a:buFontTx/>
              <a:buChar char="•"/>
              <a:tabLst>
                <a:tab pos="685800" algn="l"/>
              </a:tabLst>
              <a:defRPr/>
            </a:pPr>
            <a:r>
              <a:rPr lang="es-ES" sz="1400">
                <a:latin typeface="Arial" charset="0"/>
              </a:rPr>
              <a:t>Conocer los principales canales de distribución que prefieren los usuarios finales.</a:t>
            </a:r>
          </a:p>
          <a:p>
            <a:pPr>
              <a:buFontTx/>
              <a:buChar char="•"/>
              <a:tabLst>
                <a:tab pos="685800" algn="l"/>
              </a:tabLst>
              <a:defRPr/>
            </a:pPr>
            <a:endParaRPr lang="es-ES" sz="1400">
              <a:latin typeface="Arial" charset="0"/>
            </a:endParaRPr>
          </a:p>
          <a:p>
            <a:pPr>
              <a:buFontTx/>
              <a:buChar char="•"/>
              <a:tabLst>
                <a:tab pos="685800" algn="l"/>
              </a:tabLst>
              <a:defRPr/>
            </a:pPr>
            <a:r>
              <a:rPr lang="es-ES" sz="1400">
                <a:latin typeface="Arial" charset="0"/>
              </a:rPr>
              <a:t>Conocer los mejores canales de comunicación que influyen en la decisión de compra de los usuarios.</a:t>
            </a:r>
          </a:p>
          <a:p>
            <a:pPr>
              <a:buFontTx/>
              <a:buChar char="•"/>
              <a:tabLst>
                <a:tab pos="685800" algn="l"/>
              </a:tabLst>
              <a:defRPr/>
            </a:pPr>
            <a:endParaRPr lang="es-ES" sz="1400">
              <a:latin typeface="Arial" charset="0"/>
            </a:endParaRPr>
          </a:p>
          <a:p>
            <a:pPr>
              <a:buFontTx/>
              <a:buChar char="•"/>
              <a:tabLst>
                <a:tab pos="685800" algn="l"/>
              </a:tabLst>
              <a:defRPr/>
            </a:pPr>
            <a:r>
              <a:rPr lang="es-ES" sz="1400">
                <a:latin typeface="Arial" charset="0"/>
              </a:rPr>
              <a:t>Conocer cuales son los principales atributos que buscan los usuarios finales.</a:t>
            </a:r>
          </a:p>
          <a:p>
            <a:pPr>
              <a:buFontTx/>
              <a:buChar char="•"/>
              <a:tabLst>
                <a:tab pos="685800" algn="l"/>
              </a:tabLst>
              <a:defRPr/>
            </a:pPr>
            <a:endParaRPr lang="es-ES" sz="1400">
              <a:latin typeface="Arial" charset="0"/>
            </a:endParaRPr>
          </a:p>
          <a:p>
            <a:pPr>
              <a:buFontTx/>
              <a:buChar char="•"/>
              <a:tabLst>
                <a:tab pos="685800" algn="l"/>
              </a:tabLst>
              <a:defRPr/>
            </a:pPr>
            <a:r>
              <a:rPr lang="es-ES" sz="1400">
                <a:latin typeface="Arial" charset="0"/>
              </a:rPr>
              <a:t>Conocer la percepción de los usuarios finales acerca de la marca de Herramientas Eléctricas Skil.</a:t>
            </a:r>
          </a:p>
          <a:p>
            <a:pPr>
              <a:buFontTx/>
              <a:buChar char="•"/>
              <a:tabLst>
                <a:tab pos="685800" algn="l"/>
              </a:tabLst>
              <a:defRPr/>
            </a:pPr>
            <a:endParaRPr lang="es-ES" sz="1400">
              <a:latin typeface="Arial" charset="0"/>
            </a:endParaRPr>
          </a:p>
          <a:p>
            <a:pPr>
              <a:buFontTx/>
              <a:buChar char="•"/>
              <a:tabLst>
                <a:tab pos="685800" algn="l"/>
              </a:tabLst>
              <a:defRPr/>
            </a:pPr>
            <a:r>
              <a:rPr lang="es-ES" sz="1400">
                <a:latin typeface="Arial" charset="0"/>
              </a:rPr>
              <a:t>Conocer la predispoción de los canales ya atendidos por Tecnova S.A. para distribuir la marca de Herramientas Eléctricas Skil.</a:t>
            </a:r>
          </a:p>
          <a:p>
            <a:pPr>
              <a:tabLst>
                <a:tab pos="685800" algn="l"/>
              </a:tabLst>
              <a:defRPr/>
            </a:pPr>
            <a:endParaRPr lang="es-ES" sz="1400">
              <a:latin typeface="Arial" charset="0"/>
            </a:endParaRPr>
          </a:p>
          <a:p>
            <a:pPr>
              <a:buFontTx/>
              <a:buChar char="•"/>
              <a:tabLst>
                <a:tab pos="685800" algn="l"/>
              </a:tabLst>
              <a:defRPr/>
            </a:pPr>
            <a:r>
              <a:rPr lang="es-ES" sz="1400">
                <a:latin typeface="Arial" charset="0"/>
              </a:rPr>
              <a:t>Conocer las necesidades de los canales de Distribución para distribuir la maca de Herramientas Eléctricas Skil.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549275" y="228600"/>
            <a:ext cx="8915400" cy="527050"/>
          </a:xfrm>
        </p:spPr>
        <p:txBody>
          <a:bodyPr/>
          <a:lstStyle/>
          <a:p>
            <a:pPr eaLnBrk="1" hangingPunct="1">
              <a:defRPr/>
            </a:pPr>
            <a:r>
              <a:rPr lang="es-EC" sz="2800" dirty="0" smtClean="0"/>
              <a:t>Análisis de los Resultados de las Encuestas</a:t>
            </a:r>
          </a:p>
        </p:txBody>
      </p:sp>
      <p:sp>
        <p:nvSpPr>
          <p:cNvPr id="4" name="3 Marcador de número de diapositiva"/>
          <p:cNvSpPr txBox="1">
            <a:spLocks noGrp="1"/>
          </p:cNvSpPr>
          <p:nvPr/>
        </p:nvSpPr>
        <p:spPr bwMode="auto">
          <a:xfrm>
            <a:off x="7929563" y="6588125"/>
            <a:ext cx="1976437" cy="431800"/>
          </a:xfrm>
          <a:prstGeom prst="rect">
            <a:avLst/>
          </a:prstGeom>
          <a:noFill/>
          <a:ln>
            <a:miter lim="800000"/>
            <a:headEnd/>
            <a:tailEnd/>
          </a:ln>
        </p:spPr>
        <p:txBody>
          <a:bodyPr lIns="83969" tIns="41985" rIns="83969" bIns="41985"/>
          <a:lstStyle/>
          <a:p>
            <a:pPr algn="r" defTabSz="839788">
              <a:defRPr/>
            </a:pPr>
            <a:fld id="{63DD3632-537A-4414-A3E8-5B90977FA21D}" type="slidenum">
              <a:rPr lang="en-GB" sz="900" b="0">
                <a:latin typeface="+mn-lt"/>
              </a:rPr>
              <a:pPr algn="r" defTabSz="839788">
                <a:defRPr/>
              </a:pPr>
              <a:t>16</a:t>
            </a:fld>
            <a:endParaRPr lang="en-GB" sz="900" b="0">
              <a:latin typeface="+mn-lt"/>
            </a:endParaRPr>
          </a:p>
        </p:txBody>
      </p:sp>
      <p:graphicFrame>
        <p:nvGraphicFramePr>
          <p:cNvPr id="6" name="5 Tabla"/>
          <p:cNvGraphicFramePr>
            <a:graphicFrameLocks noGrp="1"/>
          </p:cNvGraphicFramePr>
          <p:nvPr/>
        </p:nvGraphicFramePr>
        <p:xfrm>
          <a:off x="2598738" y="1577975"/>
          <a:ext cx="5366085" cy="1093121"/>
        </p:xfrm>
        <a:graphic>
          <a:graphicData uri="http://schemas.openxmlformats.org/drawingml/2006/table">
            <a:tbl>
              <a:tblPr/>
              <a:tblGrid>
                <a:gridCol w="1788695"/>
                <a:gridCol w="1788695"/>
                <a:gridCol w="1788695"/>
              </a:tblGrid>
              <a:tr h="276573">
                <a:tc>
                  <a:txBody>
                    <a:bodyPr/>
                    <a:lstStyle/>
                    <a:p>
                      <a:pPr algn="ctr">
                        <a:spcAft>
                          <a:spcPts val="0"/>
                        </a:spcAft>
                      </a:pPr>
                      <a:r>
                        <a:rPr lang="es-ES" sz="1200">
                          <a:solidFill>
                            <a:srgbClr val="FFFFFF"/>
                          </a:solidFill>
                          <a:latin typeface="Arial"/>
                          <a:ea typeface="Times New Roman"/>
                          <a:cs typeface="Times New Roman"/>
                        </a:rPr>
                        <a:t>Alternativas</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s-ES" sz="1200">
                          <a:solidFill>
                            <a:srgbClr val="FFFFFF"/>
                          </a:solidFill>
                          <a:latin typeface="Arial"/>
                          <a:ea typeface="Times New Roman"/>
                          <a:cs typeface="Times New Roman"/>
                        </a:rPr>
                        <a:t># Encuestas</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s-ES" sz="1200">
                          <a:solidFill>
                            <a:srgbClr val="FFFFFF"/>
                          </a:solidFill>
                          <a:latin typeface="Arial"/>
                          <a:ea typeface="Times New Roman"/>
                          <a:cs typeface="Times New Roman"/>
                        </a:rPr>
                        <a:t>% Respuestas</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63402">
                <a:tc>
                  <a:txBody>
                    <a:bodyPr/>
                    <a:lstStyle/>
                    <a:p>
                      <a:pPr algn="ctr">
                        <a:spcAft>
                          <a:spcPts val="0"/>
                        </a:spcAft>
                      </a:pPr>
                      <a:r>
                        <a:rPr lang="es-ES" sz="1200">
                          <a:latin typeface="Arial"/>
                          <a:ea typeface="Times New Roman"/>
                          <a:cs typeface="Times New Roman"/>
                        </a:rPr>
                        <a:t>SI</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372</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93.00%</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573">
                <a:tc>
                  <a:txBody>
                    <a:bodyPr/>
                    <a:lstStyle/>
                    <a:p>
                      <a:pPr algn="ctr">
                        <a:spcAft>
                          <a:spcPts val="0"/>
                        </a:spcAft>
                      </a:pPr>
                      <a:r>
                        <a:rPr lang="es-ES" sz="1200">
                          <a:latin typeface="Arial"/>
                          <a:ea typeface="Times New Roman"/>
                          <a:cs typeface="Times New Roman"/>
                        </a:rPr>
                        <a:t>NO</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28</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7.00%</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573">
                <a:tc>
                  <a:txBody>
                    <a:bodyPr/>
                    <a:lstStyle/>
                    <a:p>
                      <a:pPr algn="ctr">
                        <a:spcAft>
                          <a:spcPts val="0"/>
                        </a:spcAft>
                      </a:pPr>
                      <a:r>
                        <a:rPr lang="es-ES" sz="1200">
                          <a:latin typeface="Arial"/>
                          <a:ea typeface="Times New Roman"/>
                          <a:cs typeface="Times New Roman"/>
                        </a:rPr>
                        <a:t>TOTAL</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es-ES" sz="1200">
                          <a:latin typeface="Arial"/>
                          <a:ea typeface="Times New Roman"/>
                          <a:cs typeface="Times New Roman"/>
                        </a:rPr>
                        <a:t>400</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es-ES" sz="1200" dirty="0">
                          <a:latin typeface="Arial"/>
                          <a:ea typeface="Times New Roman"/>
                          <a:cs typeface="Times New Roman"/>
                        </a:rPr>
                        <a:t>100.00%</a:t>
                      </a:r>
                      <a:endParaRPr lang="es-EC"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bl>
          </a:graphicData>
        </a:graphic>
      </p:graphicFrame>
      <p:pic>
        <p:nvPicPr>
          <p:cNvPr id="17434" name="Picture 1"/>
          <p:cNvPicPr>
            <a:picLocks noChangeAspect="1" noChangeArrowheads="1"/>
          </p:cNvPicPr>
          <p:nvPr/>
        </p:nvPicPr>
        <p:blipFill>
          <a:blip r:embed="rId2"/>
          <a:srcRect/>
          <a:stretch>
            <a:fillRect/>
          </a:stretch>
        </p:blipFill>
        <p:spPr bwMode="auto">
          <a:xfrm>
            <a:off x="2551113" y="2874963"/>
            <a:ext cx="5219700" cy="2695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9275" y="228600"/>
            <a:ext cx="8915400" cy="527050"/>
          </a:xfrm>
        </p:spPr>
        <p:txBody>
          <a:bodyPr/>
          <a:lstStyle/>
          <a:p>
            <a:pPr eaLnBrk="1" hangingPunct="1">
              <a:defRPr/>
            </a:pPr>
            <a:r>
              <a:rPr lang="es-EC" sz="2800" dirty="0" smtClean="0"/>
              <a:t>Análisis de los Resultados de las Encuestas</a:t>
            </a:r>
          </a:p>
        </p:txBody>
      </p:sp>
      <p:sp>
        <p:nvSpPr>
          <p:cNvPr id="4" name="3 Marcador de número de diapositiva"/>
          <p:cNvSpPr>
            <a:spLocks noGrp="1"/>
          </p:cNvSpPr>
          <p:nvPr>
            <p:ph type="sldNum" sz="quarter" idx="10"/>
          </p:nvPr>
        </p:nvSpPr>
        <p:spPr/>
        <p:txBody>
          <a:bodyPr/>
          <a:lstStyle/>
          <a:p>
            <a:pPr defTabSz="839788">
              <a:defRPr/>
            </a:pPr>
            <a:fld id="{FDCC120F-8284-49C8-B1C5-E1752C949EEF}" type="slidenum">
              <a:rPr lang="en-GB">
                <a:latin typeface="+mn-lt"/>
              </a:rPr>
              <a:pPr defTabSz="839788">
                <a:defRPr/>
              </a:pPr>
              <a:t>17</a:t>
            </a:fld>
            <a:endParaRPr lang="en-GB">
              <a:latin typeface="+mn-lt"/>
            </a:endParaRPr>
          </a:p>
        </p:txBody>
      </p:sp>
      <p:graphicFrame>
        <p:nvGraphicFramePr>
          <p:cNvPr id="5" name="4 Tabla"/>
          <p:cNvGraphicFramePr>
            <a:graphicFrameLocks noGrp="1"/>
          </p:cNvGraphicFramePr>
          <p:nvPr/>
        </p:nvGraphicFramePr>
        <p:xfrm>
          <a:off x="2827338" y="1409700"/>
          <a:ext cx="4740275" cy="1033463"/>
        </p:xfrm>
        <a:graphic>
          <a:graphicData uri="http://schemas.openxmlformats.org/drawingml/2006/table">
            <a:tbl>
              <a:tblPr/>
              <a:tblGrid>
                <a:gridCol w="1580147"/>
                <a:gridCol w="1580147"/>
                <a:gridCol w="1580147"/>
              </a:tblGrid>
              <a:tr h="261352">
                <a:tc>
                  <a:txBody>
                    <a:bodyPr/>
                    <a:lstStyle/>
                    <a:p>
                      <a:pPr algn="ctr">
                        <a:spcAft>
                          <a:spcPts val="0"/>
                        </a:spcAft>
                      </a:pPr>
                      <a:r>
                        <a:rPr lang="es-ES" sz="1200">
                          <a:solidFill>
                            <a:srgbClr val="FFFFFF"/>
                          </a:solidFill>
                          <a:latin typeface="Arial"/>
                          <a:ea typeface="Times New Roman"/>
                          <a:cs typeface="Times New Roman"/>
                        </a:rPr>
                        <a:t>Alternativas</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s-ES" sz="1200">
                          <a:solidFill>
                            <a:srgbClr val="FFFFFF"/>
                          </a:solidFill>
                          <a:latin typeface="Arial"/>
                          <a:ea typeface="Times New Roman"/>
                          <a:cs typeface="Times New Roman"/>
                        </a:rPr>
                        <a:t># Encuestas</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s-ES" sz="1200">
                          <a:solidFill>
                            <a:srgbClr val="FFFFFF"/>
                          </a:solidFill>
                          <a:latin typeface="Arial"/>
                          <a:ea typeface="Times New Roman"/>
                          <a:cs typeface="Times New Roman"/>
                        </a:rPr>
                        <a:t>% Respuestas</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48907">
                <a:tc>
                  <a:txBody>
                    <a:bodyPr/>
                    <a:lstStyle/>
                    <a:p>
                      <a:pPr algn="ctr">
                        <a:spcAft>
                          <a:spcPts val="0"/>
                        </a:spcAft>
                      </a:pPr>
                      <a:r>
                        <a:rPr lang="es-ES" sz="1200" dirty="0">
                          <a:latin typeface="Arial"/>
                          <a:ea typeface="Times New Roman"/>
                          <a:cs typeface="Times New Roman"/>
                        </a:rPr>
                        <a:t>SI</a:t>
                      </a:r>
                      <a:endParaRPr lang="es-EC"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345</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86.25%</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352">
                <a:tc>
                  <a:txBody>
                    <a:bodyPr/>
                    <a:lstStyle/>
                    <a:p>
                      <a:pPr algn="ctr">
                        <a:spcAft>
                          <a:spcPts val="0"/>
                        </a:spcAft>
                      </a:pPr>
                      <a:r>
                        <a:rPr lang="es-ES" sz="1200" dirty="0">
                          <a:latin typeface="Arial"/>
                          <a:ea typeface="Times New Roman"/>
                          <a:cs typeface="Times New Roman"/>
                        </a:rPr>
                        <a:t>NO</a:t>
                      </a:r>
                      <a:endParaRPr lang="es-EC"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55</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13.75%</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352">
                <a:tc>
                  <a:txBody>
                    <a:bodyPr/>
                    <a:lstStyle/>
                    <a:p>
                      <a:pPr algn="ctr">
                        <a:spcAft>
                          <a:spcPts val="0"/>
                        </a:spcAft>
                      </a:pPr>
                      <a:r>
                        <a:rPr lang="es-ES" sz="1200">
                          <a:latin typeface="Arial"/>
                          <a:ea typeface="Times New Roman"/>
                          <a:cs typeface="Times New Roman"/>
                        </a:rPr>
                        <a:t>TOTAL</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es-ES" sz="1200">
                          <a:latin typeface="Arial"/>
                          <a:ea typeface="Times New Roman"/>
                          <a:cs typeface="Times New Roman"/>
                        </a:rPr>
                        <a:t>400</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es-ES" sz="1200" dirty="0">
                          <a:latin typeface="Arial"/>
                          <a:ea typeface="Times New Roman"/>
                          <a:cs typeface="Times New Roman"/>
                        </a:rPr>
                        <a:t>100.00%</a:t>
                      </a:r>
                      <a:endParaRPr lang="es-EC"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bl>
          </a:graphicData>
        </a:graphic>
      </p:graphicFrame>
      <p:pic>
        <p:nvPicPr>
          <p:cNvPr id="18458" name="Picture 5"/>
          <p:cNvPicPr>
            <a:picLocks noChangeAspect="1" noChangeArrowheads="1"/>
          </p:cNvPicPr>
          <p:nvPr/>
        </p:nvPicPr>
        <p:blipFill>
          <a:blip r:embed="rId2"/>
          <a:srcRect/>
          <a:stretch>
            <a:fillRect/>
          </a:stretch>
        </p:blipFill>
        <p:spPr bwMode="auto">
          <a:xfrm>
            <a:off x="2562225" y="2874963"/>
            <a:ext cx="5210175" cy="271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9275" y="228600"/>
            <a:ext cx="8915400" cy="527050"/>
          </a:xfrm>
        </p:spPr>
        <p:txBody>
          <a:bodyPr/>
          <a:lstStyle/>
          <a:p>
            <a:pPr eaLnBrk="1" hangingPunct="1">
              <a:defRPr/>
            </a:pPr>
            <a:r>
              <a:rPr lang="es-EC" sz="2800" dirty="0" smtClean="0"/>
              <a:t>Análisis de los Resultados de las Encuestas</a:t>
            </a:r>
          </a:p>
        </p:txBody>
      </p:sp>
      <p:sp>
        <p:nvSpPr>
          <p:cNvPr id="4" name="3 Marcador de número de diapositiva"/>
          <p:cNvSpPr>
            <a:spLocks noGrp="1"/>
          </p:cNvSpPr>
          <p:nvPr>
            <p:ph type="sldNum" sz="quarter" idx="10"/>
          </p:nvPr>
        </p:nvSpPr>
        <p:spPr/>
        <p:txBody>
          <a:bodyPr/>
          <a:lstStyle/>
          <a:p>
            <a:pPr defTabSz="839788">
              <a:defRPr/>
            </a:pPr>
            <a:fld id="{71B4FC41-2AD2-49F0-AB67-0EC9E052B21A}" type="slidenum">
              <a:rPr lang="en-GB">
                <a:latin typeface="+mn-lt"/>
              </a:rPr>
              <a:pPr defTabSz="839788">
                <a:defRPr/>
              </a:pPr>
              <a:t>18</a:t>
            </a:fld>
            <a:endParaRPr lang="en-GB">
              <a:latin typeface="+mn-lt"/>
            </a:endParaRPr>
          </a:p>
        </p:txBody>
      </p:sp>
      <p:pic>
        <p:nvPicPr>
          <p:cNvPr id="19460" name="Picture 1"/>
          <p:cNvPicPr>
            <a:picLocks noChangeAspect="1" noChangeArrowheads="1"/>
          </p:cNvPicPr>
          <p:nvPr/>
        </p:nvPicPr>
        <p:blipFill>
          <a:blip r:embed="rId2"/>
          <a:srcRect/>
          <a:stretch>
            <a:fillRect/>
          </a:stretch>
        </p:blipFill>
        <p:spPr bwMode="auto">
          <a:xfrm>
            <a:off x="2370138" y="1876425"/>
            <a:ext cx="5919787" cy="3538538"/>
          </a:xfrm>
          <a:prstGeom prst="rect">
            <a:avLst/>
          </a:prstGeom>
          <a:noFill/>
          <a:ln w="9525">
            <a:noFill/>
            <a:miter lim="800000"/>
            <a:headEnd/>
            <a:tailEnd/>
          </a:ln>
        </p:spPr>
      </p:pic>
      <p:sp>
        <p:nvSpPr>
          <p:cNvPr id="60418" name="Rectangle 2"/>
          <p:cNvSpPr>
            <a:spLocks noChangeArrowheads="1"/>
          </p:cNvSpPr>
          <p:nvPr/>
        </p:nvSpPr>
        <p:spPr bwMode="auto">
          <a:xfrm>
            <a:off x="2020888" y="1035050"/>
            <a:ext cx="7015162" cy="461963"/>
          </a:xfrm>
          <a:prstGeom prst="rect">
            <a:avLst/>
          </a:prstGeom>
          <a:noFill/>
          <a:ln w="9525" cap="flat" cmpd="sng" algn="ctr">
            <a:noFill/>
            <a:prstDash val="solid"/>
            <a:miter lim="800000"/>
            <a:headEnd/>
            <a:tailEnd/>
          </a:ln>
          <a:effectLst>
            <a:prstShdw prst="shdw17" dist="17961" dir="2700000">
              <a:schemeClr val="accent1">
                <a:gamma/>
                <a:shade val="60000"/>
                <a:invGamma/>
              </a:schemeClr>
            </a:prstShdw>
          </a:effectLst>
        </p:spPr>
        <p:txBody>
          <a:bodyPr anchor="ctr">
            <a:spAutoFit/>
          </a:bodyPr>
          <a:lstStyle/>
          <a:p>
            <a:pPr algn="just" eaLnBrk="0" hangingPunct="0">
              <a:defRPr/>
            </a:pPr>
            <a:r>
              <a:rPr lang="es-ES" dirty="0">
                <a:latin typeface="Tahoma"/>
                <a:ea typeface="Times New Roman" pitchFamily="18" charset="0"/>
                <a:cs typeface="Arial" pitchFamily="34" charset="0"/>
              </a:rPr>
              <a:t>¿</a:t>
            </a:r>
            <a:r>
              <a:rPr lang="es-ES" dirty="0">
                <a:latin typeface="Arial" pitchFamily="34" charset="0"/>
                <a:ea typeface="Times New Roman" pitchFamily="18" charset="0"/>
                <a:cs typeface="Arial" pitchFamily="34" charset="0"/>
              </a:rPr>
              <a:t>Cuales son las principales funciones / actividades que usted realiza con las herramientas el</a:t>
            </a:r>
            <a:r>
              <a:rPr lang="es-ES" dirty="0">
                <a:latin typeface="Tahoma"/>
                <a:ea typeface="Times New Roman" pitchFamily="18" charset="0"/>
                <a:cs typeface="Arial" pitchFamily="34" charset="0"/>
              </a:rPr>
              <a:t>é</a:t>
            </a:r>
            <a:r>
              <a:rPr lang="es-ES" dirty="0">
                <a:latin typeface="Arial" pitchFamily="34" charset="0"/>
                <a:ea typeface="Times New Roman" pitchFamily="18" charset="0"/>
                <a:cs typeface="Arial" pitchFamily="34" charset="0"/>
              </a:rPr>
              <a:t>ctricas?</a:t>
            </a:r>
            <a:endParaRPr lang="es-E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9275" y="228600"/>
            <a:ext cx="8915400" cy="527050"/>
          </a:xfrm>
        </p:spPr>
        <p:txBody>
          <a:bodyPr/>
          <a:lstStyle/>
          <a:p>
            <a:pPr eaLnBrk="1" hangingPunct="1">
              <a:defRPr/>
            </a:pPr>
            <a:r>
              <a:rPr lang="es-EC" sz="2800" dirty="0" smtClean="0"/>
              <a:t>Análisis de los Resultados de las Encuestas</a:t>
            </a:r>
          </a:p>
        </p:txBody>
      </p:sp>
      <p:sp>
        <p:nvSpPr>
          <p:cNvPr id="4" name="3 Marcador de número de diapositiva"/>
          <p:cNvSpPr>
            <a:spLocks noGrp="1"/>
          </p:cNvSpPr>
          <p:nvPr>
            <p:ph type="sldNum" sz="quarter" idx="10"/>
          </p:nvPr>
        </p:nvSpPr>
        <p:spPr/>
        <p:txBody>
          <a:bodyPr/>
          <a:lstStyle/>
          <a:p>
            <a:pPr defTabSz="839788">
              <a:defRPr/>
            </a:pPr>
            <a:fld id="{4FEEF023-AB67-4662-A1D1-8605CCEA8657}" type="slidenum">
              <a:rPr lang="en-GB">
                <a:latin typeface="+mn-lt"/>
              </a:rPr>
              <a:pPr defTabSz="839788">
                <a:defRPr/>
              </a:pPr>
              <a:t>19</a:t>
            </a:fld>
            <a:endParaRPr lang="en-GB">
              <a:latin typeface="+mn-lt"/>
            </a:endParaRPr>
          </a:p>
        </p:txBody>
      </p:sp>
      <p:graphicFrame>
        <p:nvGraphicFramePr>
          <p:cNvPr id="7" name="6 Tabla"/>
          <p:cNvGraphicFramePr>
            <a:graphicFrameLocks noGrp="1"/>
          </p:cNvGraphicFramePr>
          <p:nvPr/>
        </p:nvGraphicFramePr>
        <p:xfrm>
          <a:off x="2152650" y="1973263"/>
          <a:ext cx="5895975" cy="2298700"/>
        </p:xfrm>
        <a:graphic>
          <a:graphicData uri="http://schemas.openxmlformats.org/drawingml/2006/table">
            <a:tbl>
              <a:tblPr/>
              <a:tblGrid>
                <a:gridCol w="2404635"/>
                <a:gridCol w="1745587"/>
                <a:gridCol w="1745587"/>
              </a:tblGrid>
              <a:tr h="265215">
                <a:tc>
                  <a:txBody>
                    <a:bodyPr/>
                    <a:lstStyle/>
                    <a:p>
                      <a:pPr algn="ctr">
                        <a:spcAft>
                          <a:spcPts val="0"/>
                        </a:spcAft>
                      </a:pPr>
                      <a:r>
                        <a:rPr lang="es-ES" sz="1200">
                          <a:solidFill>
                            <a:srgbClr val="FFFFFF"/>
                          </a:solidFill>
                          <a:latin typeface="Arial"/>
                          <a:ea typeface="Times New Roman"/>
                          <a:cs typeface="Times New Roman"/>
                        </a:rPr>
                        <a:t>Alternativas</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s-ES" sz="1200">
                          <a:solidFill>
                            <a:srgbClr val="FFFFFF"/>
                          </a:solidFill>
                          <a:latin typeface="Arial"/>
                          <a:ea typeface="Times New Roman"/>
                          <a:cs typeface="Times New Roman"/>
                        </a:rPr>
                        <a:t># Encuestas</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s-ES" sz="1200">
                          <a:solidFill>
                            <a:srgbClr val="FFFFFF"/>
                          </a:solidFill>
                          <a:latin typeface="Arial"/>
                          <a:ea typeface="Times New Roman"/>
                          <a:cs typeface="Times New Roman"/>
                        </a:rPr>
                        <a:t>% Respuestas</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52586">
                <a:tc>
                  <a:txBody>
                    <a:bodyPr/>
                    <a:lstStyle/>
                    <a:p>
                      <a:pPr algn="ctr">
                        <a:spcAft>
                          <a:spcPts val="0"/>
                        </a:spcAft>
                      </a:pPr>
                      <a:r>
                        <a:rPr lang="es-ES" sz="1200">
                          <a:latin typeface="Arial"/>
                          <a:ea typeface="Times New Roman"/>
                          <a:cs typeface="Times New Roman"/>
                        </a:rPr>
                        <a:t>Taladros de Impacto</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352</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88.00%</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586">
                <a:tc>
                  <a:txBody>
                    <a:bodyPr/>
                    <a:lstStyle/>
                    <a:p>
                      <a:pPr algn="ctr">
                        <a:spcAft>
                          <a:spcPts val="0"/>
                        </a:spcAft>
                      </a:pPr>
                      <a:r>
                        <a:rPr lang="es-ES" sz="1200">
                          <a:latin typeface="Arial"/>
                          <a:ea typeface="Times New Roman"/>
                          <a:cs typeface="Times New Roman"/>
                        </a:rPr>
                        <a:t>Miniamoladora</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323</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80.75%</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586">
                <a:tc>
                  <a:txBody>
                    <a:bodyPr/>
                    <a:lstStyle/>
                    <a:p>
                      <a:pPr algn="ctr">
                        <a:spcAft>
                          <a:spcPts val="0"/>
                        </a:spcAft>
                      </a:pPr>
                      <a:r>
                        <a:rPr lang="es-ES" sz="1200">
                          <a:latin typeface="Arial"/>
                          <a:ea typeface="Times New Roman"/>
                          <a:cs typeface="Times New Roman"/>
                        </a:rPr>
                        <a:t>Sierra Caladora</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189</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47.25%</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586">
                <a:tc>
                  <a:txBody>
                    <a:bodyPr/>
                    <a:lstStyle/>
                    <a:p>
                      <a:pPr algn="ctr">
                        <a:spcAft>
                          <a:spcPts val="0"/>
                        </a:spcAft>
                      </a:pPr>
                      <a:r>
                        <a:rPr lang="es-ES" sz="1200">
                          <a:latin typeface="Arial"/>
                          <a:ea typeface="Times New Roman"/>
                          <a:cs typeface="Times New Roman"/>
                        </a:rPr>
                        <a:t>Sierra Circular</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271</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67.75%</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586">
                <a:tc>
                  <a:txBody>
                    <a:bodyPr/>
                    <a:lstStyle/>
                    <a:p>
                      <a:pPr algn="ctr">
                        <a:spcAft>
                          <a:spcPts val="0"/>
                        </a:spcAft>
                      </a:pPr>
                      <a:r>
                        <a:rPr lang="es-ES" sz="1200">
                          <a:latin typeface="Arial"/>
                          <a:ea typeface="Times New Roman"/>
                          <a:cs typeface="Times New Roman"/>
                        </a:rPr>
                        <a:t>Lijadora</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349</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87.25%</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5172">
                <a:tc>
                  <a:txBody>
                    <a:bodyPr/>
                    <a:lstStyle/>
                    <a:p>
                      <a:pPr algn="ctr">
                        <a:spcAft>
                          <a:spcPts val="0"/>
                        </a:spcAft>
                      </a:pPr>
                      <a:r>
                        <a:rPr lang="es-ES" sz="1200">
                          <a:latin typeface="Arial"/>
                          <a:ea typeface="Times New Roman"/>
                          <a:cs typeface="Times New Roman"/>
                        </a:rPr>
                        <a:t>Taladro/Atornillador a Batería</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68</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17.00%</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215">
                <a:tc>
                  <a:txBody>
                    <a:bodyPr/>
                    <a:lstStyle/>
                    <a:p>
                      <a:pPr algn="ctr">
                        <a:spcAft>
                          <a:spcPts val="0"/>
                        </a:spcAft>
                      </a:pPr>
                      <a:r>
                        <a:rPr lang="es-ES" sz="1200">
                          <a:latin typeface="Arial"/>
                          <a:ea typeface="Times New Roman"/>
                          <a:cs typeface="Times New Roman"/>
                        </a:rPr>
                        <a:t>Otras</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S" sz="1200">
                          <a:latin typeface="Arial"/>
                          <a:ea typeface="Times New Roman"/>
                          <a:cs typeface="Times New Roman"/>
                        </a:rPr>
                        <a:t>156</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S" sz="1200" dirty="0">
                          <a:latin typeface="Arial"/>
                          <a:ea typeface="Times New Roman"/>
                          <a:cs typeface="Times New Roman"/>
                        </a:rPr>
                        <a:t>39.00%</a:t>
                      </a:r>
                      <a:endParaRPr lang="es-EC"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bl>
          </a:graphicData>
        </a:graphic>
      </p:graphicFrame>
      <p:sp>
        <p:nvSpPr>
          <p:cNvPr id="65537" name="Rectangle 1"/>
          <p:cNvSpPr>
            <a:spLocks noChangeArrowheads="1"/>
          </p:cNvSpPr>
          <p:nvPr/>
        </p:nvSpPr>
        <p:spPr bwMode="auto">
          <a:xfrm>
            <a:off x="3008313" y="1311275"/>
            <a:ext cx="4149725" cy="277813"/>
          </a:xfrm>
          <a:prstGeom prst="rect">
            <a:avLst/>
          </a:prstGeom>
          <a:noFill/>
          <a:ln w="9525" cap="flat" cmpd="sng" algn="ctr">
            <a:noFill/>
            <a:prstDash val="solid"/>
            <a:miter lim="800000"/>
            <a:headEnd/>
            <a:tailEnd/>
          </a:ln>
          <a:effectLst>
            <a:prstShdw prst="shdw17" dist="17961" dir="2700000">
              <a:schemeClr val="accent1">
                <a:gamma/>
                <a:shade val="60000"/>
                <a:invGamma/>
              </a:schemeClr>
            </a:prstShdw>
          </a:effectLst>
        </p:spPr>
        <p:txBody>
          <a:bodyPr anchor="ctr">
            <a:spAutoFit/>
          </a:bodyPr>
          <a:lstStyle/>
          <a:p>
            <a:pPr algn="just" eaLnBrk="0" hangingPunct="0">
              <a:defRPr/>
            </a:pPr>
            <a:r>
              <a:rPr lang="es-ES" dirty="0">
                <a:latin typeface="Arial" pitchFamily="34" charset="0"/>
                <a:ea typeface="Times New Roman" pitchFamily="18" charset="0"/>
                <a:cs typeface="Arial" pitchFamily="34" charset="0"/>
              </a:rPr>
              <a:t>Tipo de Herramientas con mayor participación</a:t>
            </a:r>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549275" y="228600"/>
            <a:ext cx="8915400" cy="506413"/>
          </a:xfrm>
        </p:spPr>
        <p:txBody>
          <a:bodyPr/>
          <a:lstStyle/>
          <a:p>
            <a:pPr eaLnBrk="1" hangingPunct="1">
              <a:defRPr/>
            </a:pPr>
            <a:r>
              <a:rPr lang="es-EC" sz="2700" smtClean="0"/>
              <a:t>Presentación Proyecto Aplicado</a:t>
            </a:r>
          </a:p>
        </p:txBody>
      </p:sp>
      <p:sp>
        <p:nvSpPr>
          <p:cNvPr id="4" name="3 Marcador de número de diapositiva"/>
          <p:cNvSpPr txBox="1">
            <a:spLocks noGrp="1"/>
          </p:cNvSpPr>
          <p:nvPr/>
        </p:nvSpPr>
        <p:spPr bwMode="auto">
          <a:xfrm>
            <a:off x="7929563" y="6588125"/>
            <a:ext cx="1976437" cy="431800"/>
          </a:xfrm>
          <a:prstGeom prst="rect">
            <a:avLst/>
          </a:prstGeom>
          <a:noFill/>
          <a:ln>
            <a:miter lim="800000"/>
            <a:headEnd/>
            <a:tailEnd/>
          </a:ln>
        </p:spPr>
        <p:txBody>
          <a:bodyPr lIns="83969" tIns="41985" rIns="83969" bIns="41985"/>
          <a:lstStyle/>
          <a:p>
            <a:pPr algn="r" defTabSz="839788">
              <a:defRPr/>
            </a:pPr>
            <a:fld id="{65A41A70-2D63-45BB-AFFA-F7E505E2730B}" type="slidenum">
              <a:rPr lang="en-GB" sz="900" b="0">
                <a:latin typeface="+mn-lt"/>
              </a:rPr>
              <a:pPr algn="r" defTabSz="839788">
                <a:defRPr/>
              </a:pPr>
              <a:t>2</a:t>
            </a:fld>
            <a:endParaRPr lang="en-GB" sz="900" b="0">
              <a:latin typeface="+mn-lt"/>
            </a:endParaRPr>
          </a:p>
        </p:txBody>
      </p:sp>
      <p:pic>
        <p:nvPicPr>
          <p:cNvPr id="3076" name="Imagen 1" descr="LogoFen_Sello"/>
          <p:cNvPicPr>
            <a:picLocks noChangeAspect="1" noChangeArrowheads="1"/>
          </p:cNvPicPr>
          <p:nvPr/>
        </p:nvPicPr>
        <p:blipFill>
          <a:blip r:embed="rId2"/>
          <a:srcRect/>
          <a:stretch>
            <a:fillRect/>
          </a:stretch>
        </p:blipFill>
        <p:spPr bwMode="auto">
          <a:xfrm>
            <a:off x="3873500" y="1050925"/>
            <a:ext cx="1141413" cy="1081088"/>
          </a:xfrm>
          <a:prstGeom prst="rect">
            <a:avLst/>
          </a:prstGeom>
          <a:noFill/>
          <a:ln w="9525">
            <a:noFill/>
            <a:miter lim="800000"/>
            <a:headEnd/>
            <a:tailEnd/>
          </a:ln>
        </p:spPr>
      </p:pic>
      <p:pic>
        <p:nvPicPr>
          <p:cNvPr id="3077" name="Imagen 2" descr="index_r35_c2"/>
          <p:cNvPicPr>
            <a:picLocks noChangeAspect="1" noChangeArrowheads="1"/>
          </p:cNvPicPr>
          <p:nvPr/>
        </p:nvPicPr>
        <p:blipFill>
          <a:blip r:embed="rId3"/>
          <a:srcRect/>
          <a:stretch>
            <a:fillRect/>
          </a:stretch>
        </p:blipFill>
        <p:spPr bwMode="auto">
          <a:xfrm>
            <a:off x="5486400" y="1076325"/>
            <a:ext cx="1127125" cy="1081088"/>
          </a:xfrm>
          <a:prstGeom prst="rect">
            <a:avLst/>
          </a:prstGeom>
          <a:noFill/>
          <a:ln w="9525">
            <a:noFill/>
            <a:miter lim="800000"/>
            <a:headEnd/>
            <a:tailEnd/>
          </a:ln>
        </p:spPr>
      </p:pic>
      <p:sp>
        <p:nvSpPr>
          <p:cNvPr id="59399" name="Rectangle 7"/>
          <p:cNvSpPr>
            <a:spLocks noChangeArrowheads="1"/>
          </p:cNvSpPr>
          <p:nvPr/>
        </p:nvSpPr>
        <p:spPr bwMode="auto">
          <a:xfrm>
            <a:off x="1485900" y="2743200"/>
            <a:ext cx="1871663" cy="0"/>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a:spAutoFit/>
          </a:bodyPr>
          <a:lstStyle/>
          <a:p>
            <a:pPr>
              <a:defRPr/>
            </a:pPr>
            <a:endParaRPr lang="en-US"/>
          </a:p>
        </p:txBody>
      </p:sp>
      <p:sp>
        <p:nvSpPr>
          <p:cNvPr id="59401" name="Rectangle 9"/>
          <p:cNvSpPr>
            <a:spLocks noChangeArrowheads="1"/>
          </p:cNvSpPr>
          <p:nvPr/>
        </p:nvSpPr>
        <p:spPr bwMode="auto">
          <a:xfrm>
            <a:off x="1485900" y="2743200"/>
            <a:ext cx="2095500" cy="0"/>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a:spAutoFit/>
          </a:bodyPr>
          <a:lstStyle/>
          <a:p>
            <a:pPr>
              <a:defRPr/>
            </a:pPr>
            <a:endParaRPr lang="en-US"/>
          </a:p>
        </p:txBody>
      </p:sp>
      <p:graphicFrame>
        <p:nvGraphicFramePr>
          <p:cNvPr id="59412" name="Group 20"/>
          <p:cNvGraphicFramePr>
            <a:graphicFrameLocks noGrp="1"/>
          </p:cNvGraphicFramePr>
          <p:nvPr/>
        </p:nvGraphicFramePr>
        <p:xfrm>
          <a:off x="4454525" y="2743200"/>
          <a:ext cx="3967163" cy="457200"/>
        </p:xfrm>
        <a:graphic>
          <a:graphicData uri="http://schemas.openxmlformats.org/drawingml/2006/table">
            <a:tbl>
              <a:tblPr/>
              <a:tblGrid>
                <a:gridCol w="1871663"/>
                <a:gridCol w="2095500"/>
              </a:tblGrid>
              <a:tr h="0">
                <a:tc>
                  <a:txBody>
                    <a:bodyPr/>
                    <a:lstStyle/>
                    <a:p>
                      <a:pPr marL="0" marR="0" lvl="0" indent="0" algn="l" defTabSz="957263" rtl="0" eaLnBrk="0" fontAlgn="base" latinLnBrk="0" hangingPunct="0">
                        <a:lnSpc>
                          <a:spcPct val="100000"/>
                        </a:lnSpc>
                        <a:spcBef>
                          <a:spcPct val="25000"/>
                        </a:spcBef>
                        <a:spcAft>
                          <a:spcPct val="25000"/>
                        </a:spcAft>
                        <a:buClrTx/>
                        <a:buSzTx/>
                        <a:buFontTx/>
                        <a:buNone/>
                        <a:tabLst/>
                      </a:pPr>
                      <a:endParaRPr kumimoji="0" lang="es-ES" sz="2400" b="0" i="0" u="none" strike="noStrike" cap="none" normalizeH="0" baseline="0" smtClean="0">
                        <a:ln>
                          <a:noFill/>
                        </a:ln>
                        <a:solidFill>
                          <a:schemeClr val="tx1"/>
                        </a:solidFill>
                        <a:effectLst/>
                        <a:latin typeface="Arial" charset="0"/>
                      </a:endParaRPr>
                    </a:p>
                  </a:txBody>
                  <a:tcPr horzOverflow="overflow">
                    <a:lnL cap="flat">
                      <a:noFill/>
                    </a:lnL>
                    <a:lnR>
                      <a:noFill/>
                    </a:lnR>
                    <a:lnT cap="flat">
                      <a:noFill/>
                    </a:lnT>
                    <a:lnB cap="flat">
                      <a:noFill/>
                    </a:lnB>
                    <a:lnTlToBr>
                      <a:noFill/>
                    </a:lnTlToBr>
                    <a:lnBlToTr>
                      <a:noFill/>
                    </a:lnBlToTr>
                    <a:noFill/>
                  </a:tcPr>
                </a:tc>
                <a:tc>
                  <a:txBody>
                    <a:bodyPr/>
                    <a:lstStyle/>
                    <a:p>
                      <a:pPr marL="0" marR="0" lvl="0" indent="0" algn="l" defTabSz="957263" rtl="0" eaLnBrk="0" fontAlgn="base" latinLnBrk="0" hangingPunct="0">
                        <a:lnSpc>
                          <a:spcPct val="100000"/>
                        </a:lnSpc>
                        <a:spcBef>
                          <a:spcPct val="25000"/>
                        </a:spcBef>
                        <a:spcAft>
                          <a:spcPct val="25000"/>
                        </a:spcAft>
                        <a:buClrTx/>
                        <a:buSzTx/>
                        <a:buFontTx/>
                        <a:buNone/>
                        <a:tabLst/>
                      </a:pPr>
                      <a:endParaRPr kumimoji="0" lang="es-ES" sz="2400" b="0" i="0" u="none" strike="noStrike" cap="none" normalizeH="0" baseline="0" smtClean="0">
                        <a:ln>
                          <a:noFill/>
                        </a:ln>
                        <a:solidFill>
                          <a:schemeClr val="tx1"/>
                        </a:solidFill>
                        <a:effectLst/>
                        <a:latin typeface="Arial" charset="0"/>
                      </a:endParaRPr>
                    </a:p>
                  </a:txBody>
                  <a:tcPr horzOverflow="overflow">
                    <a:lnL>
                      <a:noFill/>
                    </a:lnL>
                    <a:lnR cap="flat">
                      <a:noFill/>
                    </a:lnR>
                    <a:lnT cap="flat">
                      <a:noFill/>
                    </a:lnT>
                    <a:lnB cap="flat">
                      <a:noFill/>
                    </a:lnB>
                    <a:lnTlToBr>
                      <a:noFill/>
                    </a:lnTlToBr>
                    <a:lnBlToTr>
                      <a:noFill/>
                    </a:lnBlToTr>
                    <a:noFill/>
                  </a:tcPr>
                </a:tc>
              </a:tr>
            </a:tbl>
          </a:graphicData>
        </a:graphic>
      </p:graphicFrame>
      <p:sp>
        <p:nvSpPr>
          <p:cNvPr id="59413" name="Text Box 21"/>
          <p:cNvSpPr txBox="1">
            <a:spLocks noChangeArrowheads="1"/>
          </p:cNvSpPr>
          <p:nvPr/>
        </p:nvSpPr>
        <p:spPr bwMode="auto">
          <a:xfrm>
            <a:off x="1535113" y="2203450"/>
            <a:ext cx="7488237" cy="641350"/>
          </a:xfrm>
          <a:prstGeom prst="rect">
            <a:avLst/>
          </a:prstGeom>
          <a:noFill/>
          <a:ln w="9525" algn="ctr">
            <a:noFill/>
            <a:miter lim="800000"/>
            <a:headEnd/>
            <a:tailEnd/>
          </a:ln>
          <a:effectLst>
            <a:prstShdw prst="shdw17" dist="17961" dir="2700000">
              <a:schemeClr val="accent1">
                <a:gamma/>
                <a:shade val="60000"/>
                <a:invGamma/>
              </a:schemeClr>
            </a:prstShdw>
          </a:effectLst>
        </p:spPr>
        <p:txBody>
          <a:bodyPr>
            <a:spAutoFit/>
          </a:bodyPr>
          <a:lstStyle/>
          <a:p>
            <a:pPr algn="ctr" defTabSz="957263">
              <a:spcBef>
                <a:spcPct val="50000"/>
              </a:spcBef>
            </a:pPr>
            <a:r>
              <a:rPr lang="es-EC" sz="1800">
                <a:latin typeface="Arial" charset="0"/>
              </a:rPr>
              <a:t>REINTRODUCCION DE LA MARCA DE HERRAMIENTAS ELECTRICAS SKIL EN EL MERCADO ECUATORIANO</a:t>
            </a:r>
            <a:endParaRPr lang="es-ES" sz="1800">
              <a:latin typeface="Arial" charset="0"/>
            </a:endParaRPr>
          </a:p>
        </p:txBody>
      </p:sp>
      <p:sp>
        <p:nvSpPr>
          <p:cNvPr id="59414" name="Text Box 22"/>
          <p:cNvSpPr txBox="1">
            <a:spLocks noChangeArrowheads="1"/>
          </p:cNvSpPr>
          <p:nvPr/>
        </p:nvSpPr>
        <p:spPr bwMode="auto">
          <a:xfrm>
            <a:off x="1827213" y="3594100"/>
            <a:ext cx="7488237" cy="2430463"/>
          </a:xfrm>
          <a:prstGeom prst="rect">
            <a:avLst/>
          </a:prstGeom>
          <a:noFill/>
          <a:ln w="9525" algn="ctr">
            <a:noFill/>
            <a:miter lim="800000"/>
            <a:headEnd/>
            <a:tailEnd/>
          </a:ln>
          <a:effectLst>
            <a:prstShdw prst="shdw17" dist="17961" dir="2700000">
              <a:schemeClr val="accent1">
                <a:gamma/>
                <a:shade val="60000"/>
                <a:invGamma/>
              </a:schemeClr>
            </a:prstShdw>
          </a:effectLst>
        </p:spPr>
        <p:txBody>
          <a:bodyPr>
            <a:spAutoFit/>
          </a:bodyPr>
          <a:lstStyle/>
          <a:p>
            <a:pPr algn="r" defTabSz="957263">
              <a:spcBef>
                <a:spcPct val="50000"/>
              </a:spcBef>
              <a:defRPr/>
            </a:pPr>
            <a:r>
              <a:rPr lang="es-EC" sz="1800">
                <a:latin typeface="Arial" charset="0"/>
              </a:rPr>
              <a:t>Presentado por:</a:t>
            </a:r>
          </a:p>
          <a:p>
            <a:pPr algn="r" defTabSz="957263">
              <a:spcBef>
                <a:spcPct val="50000"/>
              </a:spcBef>
              <a:defRPr/>
            </a:pPr>
            <a:r>
              <a:rPr lang="es-EC" sz="1800">
                <a:latin typeface="Arial" charset="0"/>
              </a:rPr>
              <a:t>Paúl Vladimir Trujillo Coloma</a:t>
            </a:r>
          </a:p>
          <a:p>
            <a:pPr algn="r" defTabSz="957263">
              <a:spcBef>
                <a:spcPct val="50000"/>
              </a:spcBef>
              <a:defRPr/>
            </a:pPr>
            <a:r>
              <a:rPr lang="es-EC" sz="1800">
                <a:latin typeface="Arial" charset="0"/>
              </a:rPr>
              <a:t>Griselda Adriana Robles Escobar</a:t>
            </a:r>
          </a:p>
          <a:p>
            <a:pPr algn="r" defTabSz="957263">
              <a:spcBef>
                <a:spcPct val="50000"/>
              </a:spcBef>
              <a:defRPr/>
            </a:pPr>
            <a:r>
              <a:rPr lang="es-EC" sz="1800">
                <a:latin typeface="Arial" charset="0"/>
              </a:rPr>
              <a:t>Félix Bolívar Valarezo Alvarado</a:t>
            </a:r>
          </a:p>
          <a:p>
            <a:pPr algn="r" defTabSz="957263">
              <a:spcBef>
                <a:spcPct val="50000"/>
              </a:spcBef>
              <a:defRPr/>
            </a:pPr>
            <a:endParaRPr lang="es-EC" sz="1800">
              <a:latin typeface="Arial" charset="0"/>
            </a:endParaRPr>
          </a:p>
          <a:p>
            <a:pPr algn="r" defTabSz="957263">
              <a:spcBef>
                <a:spcPct val="50000"/>
              </a:spcBef>
              <a:defRPr/>
            </a:pPr>
            <a:r>
              <a:rPr lang="es-EC" sz="1800">
                <a:latin typeface="Arial" charset="0"/>
              </a:rPr>
              <a:t>Guayaquil – 24 de Septiembre del 2009</a:t>
            </a:r>
            <a:endParaRPr lang="es-ES" sz="1800">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9275" y="228600"/>
            <a:ext cx="8915400" cy="527050"/>
          </a:xfrm>
        </p:spPr>
        <p:txBody>
          <a:bodyPr/>
          <a:lstStyle/>
          <a:p>
            <a:pPr eaLnBrk="1" hangingPunct="1">
              <a:defRPr/>
            </a:pPr>
            <a:r>
              <a:rPr lang="es-EC" sz="2800" dirty="0" smtClean="0"/>
              <a:t>Análisis de los Resultados de las Encuestas</a:t>
            </a:r>
          </a:p>
        </p:txBody>
      </p:sp>
      <p:sp>
        <p:nvSpPr>
          <p:cNvPr id="4" name="3 Marcador de número de diapositiva"/>
          <p:cNvSpPr>
            <a:spLocks noGrp="1"/>
          </p:cNvSpPr>
          <p:nvPr>
            <p:ph type="sldNum" sz="quarter" idx="10"/>
          </p:nvPr>
        </p:nvSpPr>
        <p:spPr/>
        <p:txBody>
          <a:bodyPr/>
          <a:lstStyle/>
          <a:p>
            <a:pPr defTabSz="839788">
              <a:defRPr/>
            </a:pPr>
            <a:fld id="{583884DE-3C59-4D18-8588-2C0EB75D613E}" type="slidenum">
              <a:rPr lang="en-GB">
                <a:latin typeface="+mn-lt"/>
              </a:rPr>
              <a:pPr defTabSz="839788">
                <a:defRPr/>
              </a:pPr>
              <a:t>20</a:t>
            </a:fld>
            <a:endParaRPr lang="en-GB">
              <a:latin typeface="+mn-lt"/>
            </a:endParaRPr>
          </a:p>
        </p:txBody>
      </p:sp>
      <p:graphicFrame>
        <p:nvGraphicFramePr>
          <p:cNvPr id="7" name="6 Tabla"/>
          <p:cNvGraphicFramePr>
            <a:graphicFrameLocks noGrp="1"/>
          </p:cNvGraphicFramePr>
          <p:nvPr/>
        </p:nvGraphicFramePr>
        <p:xfrm>
          <a:off x="2249488" y="2430463"/>
          <a:ext cx="5895975" cy="2298700"/>
        </p:xfrm>
        <a:graphic>
          <a:graphicData uri="http://schemas.openxmlformats.org/drawingml/2006/table">
            <a:tbl>
              <a:tblPr/>
              <a:tblGrid>
                <a:gridCol w="2404635"/>
                <a:gridCol w="1745587"/>
                <a:gridCol w="1745587"/>
              </a:tblGrid>
              <a:tr h="265215">
                <a:tc>
                  <a:txBody>
                    <a:bodyPr/>
                    <a:lstStyle/>
                    <a:p>
                      <a:pPr algn="ctr">
                        <a:spcAft>
                          <a:spcPts val="0"/>
                        </a:spcAft>
                      </a:pPr>
                      <a:r>
                        <a:rPr lang="es-ES" sz="1200" dirty="0">
                          <a:solidFill>
                            <a:srgbClr val="FFFFFF"/>
                          </a:solidFill>
                          <a:latin typeface="Arial"/>
                          <a:ea typeface="Times New Roman"/>
                          <a:cs typeface="Times New Roman"/>
                        </a:rPr>
                        <a:t>Alternativas</a:t>
                      </a:r>
                      <a:endParaRPr lang="es-EC"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s-ES" sz="1200">
                          <a:solidFill>
                            <a:srgbClr val="FFFFFF"/>
                          </a:solidFill>
                          <a:latin typeface="Arial"/>
                          <a:ea typeface="Times New Roman"/>
                          <a:cs typeface="Times New Roman"/>
                        </a:rPr>
                        <a:t># Encuestas</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s-ES" sz="1200">
                          <a:solidFill>
                            <a:srgbClr val="FFFFFF"/>
                          </a:solidFill>
                          <a:latin typeface="Arial"/>
                          <a:ea typeface="Times New Roman"/>
                          <a:cs typeface="Times New Roman"/>
                        </a:rPr>
                        <a:t>% Respuestas</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52586">
                <a:tc>
                  <a:txBody>
                    <a:bodyPr/>
                    <a:lstStyle/>
                    <a:p>
                      <a:pPr algn="ctr">
                        <a:spcAft>
                          <a:spcPts val="0"/>
                        </a:spcAft>
                      </a:pPr>
                      <a:r>
                        <a:rPr lang="es-ES" sz="1200" dirty="0">
                          <a:latin typeface="Arial"/>
                          <a:ea typeface="Times New Roman"/>
                          <a:cs typeface="Times New Roman"/>
                        </a:rPr>
                        <a:t>Taladros de Impacto</a:t>
                      </a:r>
                      <a:endParaRPr lang="es-EC"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352</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88.00%</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586">
                <a:tc>
                  <a:txBody>
                    <a:bodyPr/>
                    <a:lstStyle/>
                    <a:p>
                      <a:pPr algn="ctr">
                        <a:spcAft>
                          <a:spcPts val="0"/>
                        </a:spcAft>
                      </a:pPr>
                      <a:r>
                        <a:rPr lang="es-ES" sz="1200">
                          <a:latin typeface="Arial"/>
                          <a:ea typeface="Times New Roman"/>
                          <a:cs typeface="Times New Roman"/>
                        </a:rPr>
                        <a:t>Miniamoladora</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323</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80.75%</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586">
                <a:tc>
                  <a:txBody>
                    <a:bodyPr/>
                    <a:lstStyle/>
                    <a:p>
                      <a:pPr algn="ctr">
                        <a:spcAft>
                          <a:spcPts val="0"/>
                        </a:spcAft>
                      </a:pPr>
                      <a:r>
                        <a:rPr lang="es-ES" sz="1200">
                          <a:latin typeface="Arial"/>
                          <a:ea typeface="Times New Roman"/>
                          <a:cs typeface="Times New Roman"/>
                        </a:rPr>
                        <a:t>Sierra Caladora</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189</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47.25%</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586">
                <a:tc>
                  <a:txBody>
                    <a:bodyPr/>
                    <a:lstStyle/>
                    <a:p>
                      <a:pPr algn="ctr">
                        <a:spcAft>
                          <a:spcPts val="0"/>
                        </a:spcAft>
                      </a:pPr>
                      <a:r>
                        <a:rPr lang="es-ES" sz="1200">
                          <a:latin typeface="Arial"/>
                          <a:ea typeface="Times New Roman"/>
                          <a:cs typeface="Times New Roman"/>
                        </a:rPr>
                        <a:t>Sierra Circular</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271</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67.75%</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586">
                <a:tc>
                  <a:txBody>
                    <a:bodyPr/>
                    <a:lstStyle/>
                    <a:p>
                      <a:pPr algn="ctr">
                        <a:spcAft>
                          <a:spcPts val="0"/>
                        </a:spcAft>
                      </a:pPr>
                      <a:r>
                        <a:rPr lang="es-ES" sz="1200">
                          <a:latin typeface="Arial"/>
                          <a:ea typeface="Times New Roman"/>
                          <a:cs typeface="Times New Roman"/>
                        </a:rPr>
                        <a:t>Lijadora</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349</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87.25%</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5172">
                <a:tc>
                  <a:txBody>
                    <a:bodyPr/>
                    <a:lstStyle/>
                    <a:p>
                      <a:pPr algn="ctr">
                        <a:spcAft>
                          <a:spcPts val="0"/>
                        </a:spcAft>
                      </a:pPr>
                      <a:r>
                        <a:rPr lang="es-ES" sz="1200">
                          <a:latin typeface="Arial"/>
                          <a:ea typeface="Times New Roman"/>
                          <a:cs typeface="Times New Roman"/>
                        </a:rPr>
                        <a:t>Taladro/Atornillador a Batería</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68</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17.00%</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215">
                <a:tc>
                  <a:txBody>
                    <a:bodyPr/>
                    <a:lstStyle/>
                    <a:p>
                      <a:pPr algn="ctr">
                        <a:spcAft>
                          <a:spcPts val="0"/>
                        </a:spcAft>
                      </a:pPr>
                      <a:r>
                        <a:rPr lang="es-ES" sz="1200">
                          <a:latin typeface="Arial"/>
                          <a:ea typeface="Times New Roman"/>
                          <a:cs typeface="Times New Roman"/>
                        </a:rPr>
                        <a:t>Otras</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S" sz="1200">
                          <a:latin typeface="Arial"/>
                          <a:ea typeface="Times New Roman"/>
                          <a:cs typeface="Times New Roman"/>
                        </a:rPr>
                        <a:t>156</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S" sz="1200" dirty="0">
                          <a:latin typeface="Arial"/>
                          <a:ea typeface="Times New Roman"/>
                          <a:cs typeface="Times New Roman"/>
                        </a:rPr>
                        <a:t>39.00%</a:t>
                      </a:r>
                      <a:endParaRPr lang="es-EC"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bl>
          </a:graphicData>
        </a:graphic>
      </p:graphicFrame>
      <p:sp>
        <p:nvSpPr>
          <p:cNvPr id="65537" name="Rectangle 1"/>
          <p:cNvSpPr>
            <a:spLocks noChangeArrowheads="1"/>
          </p:cNvSpPr>
          <p:nvPr/>
        </p:nvSpPr>
        <p:spPr bwMode="auto">
          <a:xfrm>
            <a:off x="2478088" y="1311275"/>
            <a:ext cx="5173662" cy="338138"/>
          </a:xfrm>
          <a:prstGeom prst="rect">
            <a:avLst/>
          </a:prstGeom>
          <a:noFill/>
          <a:ln w="9525" cap="flat" cmpd="sng" algn="ctr">
            <a:noFill/>
            <a:prstDash val="solid"/>
            <a:miter lim="800000"/>
            <a:headEnd/>
            <a:tailEnd/>
          </a:ln>
          <a:effectLst>
            <a:prstShdw prst="shdw17" dist="17961" dir="2700000">
              <a:schemeClr val="accent1">
                <a:gamma/>
                <a:shade val="60000"/>
                <a:invGamma/>
              </a:schemeClr>
            </a:prstShdw>
          </a:effectLst>
        </p:spPr>
        <p:txBody>
          <a:bodyPr anchor="ctr">
            <a:spAutoFit/>
          </a:bodyPr>
          <a:lstStyle/>
          <a:p>
            <a:pPr algn="just" eaLnBrk="0" hangingPunct="0">
              <a:defRPr/>
            </a:pPr>
            <a:r>
              <a:rPr lang="es-ES" sz="1600" dirty="0">
                <a:latin typeface="Arial" pitchFamily="34" charset="0"/>
                <a:ea typeface="Times New Roman" pitchFamily="18" charset="0"/>
                <a:cs typeface="Arial" pitchFamily="34" charset="0"/>
              </a:rPr>
              <a:t>Tipo de Herramientas con mayor participación</a:t>
            </a:r>
            <a:endParaRPr lang="es-ES" sz="1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9275" y="228600"/>
            <a:ext cx="8915400" cy="527050"/>
          </a:xfrm>
        </p:spPr>
        <p:txBody>
          <a:bodyPr/>
          <a:lstStyle/>
          <a:p>
            <a:pPr eaLnBrk="1" hangingPunct="1">
              <a:defRPr/>
            </a:pPr>
            <a:r>
              <a:rPr lang="es-EC" sz="2800" dirty="0" smtClean="0"/>
              <a:t>Análisis de los Resultados de las Encuestas</a:t>
            </a:r>
          </a:p>
        </p:txBody>
      </p:sp>
      <p:sp>
        <p:nvSpPr>
          <p:cNvPr id="4" name="3 Marcador de número de diapositiva"/>
          <p:cNvSpPr>
            <a:spLocks noGrp="1"/>
          </p:cNvSpPr>
          <p:nvPr>
            <p:ph type="sldNum" sz="quarter" idx="10"/>
          </p:nvPr>
        </p:nvSpPr>
        <p:spPr/>
        <p:txBody>
          <a:bodyPr/>
          <a:lstStyle/>
          <a:p>
            <a:pPr defTabSz="839788">
              <a:defRPr/>
            </a:pPr>
            <a:fld id="{D63C02DB-3E8D-4235-AC9D-A9713BE9B04A}" type="slidenum">
              <a:rPr lang="en-GB">
                <a:latin typeface="+mn-lt"/>
              </a:rPr>
              <a:pPr defTabSz="839788">
                <a:defRPr/>
              </a:pPr>
              <a:t>21</a:t>
            </a:fld>
            <a:endParaRPr lang="en-GB">
              <a:latin typeface="+mn-lt"/>
            </a:endParaRPr>
          </a:p>
        </p:txBody>
      </p:sp>
      <p:pic>
        <p:nvPicPr>
          <p:cNvPr id="22532" name="Picture 1"/>
          <p:cNvPicPr>
            <a:picLocks noChangeAspect="1" noChangeArrowheads="1"/>
          </p:cNvPicPr>
          <p:nvPr/>
        </p:nvPicPr>
        <p:blipFill>
          <a:blip r:embed="rId2"/>
          <a:srcRect/>
          <a:stretch>
            <a:fillRect/>
          </a:stretch>
        </p:blipFill>
        <p:spPr bwMode="auto">
          <a:xfrm>
            <a:off x="2490788" y="1227138"/>
            <a:ext cx="5883275" cy="439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9275" y="228600"/>
            <a:ext cx="8915400" cy="527050"/>
          </a:xfrm>
        </p:spPr>
        <p:txBody>
          <a:bodyPr/>
          <a:lstStyle/>
          <a:p>
            <a:pPr eaLnBrk="1" hangingPunct="1">
              <a:defRPr/>
            </a:pPr>
            <a:r>
              <a:rPr lang="es-EC" sz="2800" dirty="0" smtClean="0"/>
              <a:t>Análisis de los Resultados de las Encuestas</a:t>
            </a:r>
          </a:p>
        </p:txBody>
      </p:sp>
      <p:sp>
        <p:nvSpPr>
          <p:cNvPr id="4" name="3 Marcador de número de diapositiva"/>
          <p:cNvSpPr>
            <a:spLocks noGrp="1"/>
          </p:cNvSpPr>
          <p:nvPr>
            <p:ph type="sldNum" sz="quarter" idx="10"/>
          </p:nvPr>
        </p:nvSpPr>
        <p:spPr/>
        <p:txBody>
          <a:bodyPr/>
          <a:lstStyle/>
          <a:p>
            <a:pPr defTabSz="839788">
              <a:defRPr/>
            </a:pPr>
            <a:fld id="{BEC51172-DF08-4C30-80C6-7F6531425DD6}" type="slidenum">
              <a:rPr lang="en-GB">
                <a:latin typeface="+mn-lt"/>
              </a:rPr>
              <a:pPr defTabSz="839788">
                <a:defRPr/>
              </a:pPr>
              <a:t>22</a:t>
            </a:fld>
            <a:endParaRPr lang="en-GB">
              <a:latin typeface="+mn-lt"/>
            </a:endParaRPr>
          </a:p>
        </p:txBody>
      </p:sp>
      <p:graphicFrame>
        <p:nvGraphicFramePr>
          <p:cNvPr id="5" name="4 Tabla"/>
          <p:cNvGraphicFramePr>
            <a:graphicFrameLocks noGrp="1"/>
          </p:cNvGraphicFramePr>
          <p:nvPr/>
        </p:nvGraphicFramePr>
        <p:xfrm>
          <a:off x="2851150" y="2193925"/>
          <a:ext cx="4813300" cy="2943225"/>
        </p:xfrm>
        <a:graphic>
          <a:graphicData uri="http://schemas.openxmlformats.org/drawingml/2006/table">
            <a:tbl>
              <a:tblPr/>
              <a:tblGrid>
                <a:gridCol w="1962992"/>
                <a:gridCol w="1424987"/>
                <a:gridCol w="1424987"/>
              </a:tblGrid>
              <a:tr h="238325">
                <a:tc>
                  <a:txBody>
                    <a:bodyPr/>
                    <a:lstStyle/>
                    <a:p>
                      <a:pPr algn="ctr">
                        <a:spcAft>
                          <a:spcPts val="0"/>
                        </a:spcAft>
                      </a:pPr>
                      <a:r>
                        <a:rPr lang="es-ES" sz="1200">
                          <a:solidFill>
                            <a:srgbClr val="FFFFFF"/>
                          </a:solidFill>
                          <a:latin typeface="Arial"/>
                          <a:ea typeface="Times New Roman"/>
                          <a:cs typeface="Times New Roman"/>
                        </a:rPr>
                        <a:t>Alternativas</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s-ES" sz="1200">
                          <a:solidFill>
                            <a:srgbClr val="FFFFFF"/>
                          </a:solidFill>
                          <a:latin typeface="Arial"/>
                          <a:ea typeface="Times New Roman"/>
                          <a:cs typeface="Times New Roman"/>
                        </a:rPr>
                        <a:t># Encuestas</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s-ES" sz="1200">
                          <a:solidFill>
                            <a:srgbClr val="FFFFFF"/>
                          </a:solidFill>
                          <a:latin typeface="Arial"/>
                          <a:ea typeface="Times New Roman"/>
                          <a:cs typeface="Times New Roman"/>
                        </a:rPr>
                        <a:t>% Respuestas</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453952">
                <a:tc>
                  <a:txBody>
                    <a:bodyPr/>
                    <a:lstStyle/>
                    <a:p>
                      <a:pPr algn="ctr">
                        <a:spcAft>
                          <a:spcPts val="0"/>
                        </a:spcAft>
                      </a:pPr>
                      <a:r>
                        <a:rPr lang="es-ES" sz="1200" b="1">
                          <a:latin typeface="Arial"/>
                          <a:ea typeface="Times New Roman"/>
                          <a:cs typeface="Times New Roman"/>
                        </a:rPr>
                        <a:t>Revistas especializadas</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200">
                          <a:latin typeface="Arial"/>
                          <a:ea typeface="Times New Roman"/>
                          <a:cs typeface="Times New Roman"/>
                        </a:rPr>
                        <a:t>379</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94.75%</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976">
                <a:tc>
                  <a:txBody>
                    <a:bodyPr/>
                    <a:lstStyle/>
                    <a:p>
                      <a:pPr algn="ctr">
                        <a:spcAft>
                          <a:spcPts val="0"/>
                        </a:spcAft>
                      </a:pPr>
                      <a:r>
                        <a:rPr lang="es-ES" sz="1200" b="1">
                          <a:latin typeface="Arial"/>
                          <a:ea typeface="Times New Roman"/>
                          <a:cs typeface="Times New Roman"/>
                        </a:rPr>
                        <a:t>Catálogos</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200">
                          <a:latin typeface="Arial"/>
                          <a:ea typeface="Times New Roman"/>
                          <a:cs typeface="Times New Roman"/>
                        </a:rPr>
                        <a:t>340</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85.00%</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976">
                <a:tc>
                  <a:txBody>
                    <a:bodyPr/>
                    <a:lstStyle/>
                    <a:p>
                      <a:pPr algn="ctr">
                        <a:spcAft>
                          <a:spcPts val="0"/>
                        </a:spcAft>
                      </a:pPr>
                      <a:r>
                        <a:rPr lang="es-ES" sz="1200" b="1">
                          <a:latin typeface="Arial"/>
                          <a:ea typeface="Times New Roman"/>
                          <a:cs typeface="Times New Roman"/>
                        </a:rPr>
                        <a:t>Internet</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200">
                          <a:latin typeface="Arial"/>
                          <a:ea typeface="Times New Roman"/>
                          <a:cs typeface="Times New Roman"/>
                        </a:rPr>
                        <a:t>304</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76.00%</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976">
                <a:tc>
                  <a:txBody>
                    <a:bodyPr/>
                    <a:lstStyle/>
                    <a:p>
                      <a:pPr algn="ctr">
                        <a:spcAft>
                          <a:spcPts val="0"/>
                        </a:spcAft>
                      </a:pPr>
                      <a:r>
                        <a:rPr lang="es-ES" sz="1200" b="1">
                          <a:latin typeface="Arial"/>
                          <a:ea typeface="Times New Roman"/>
                          <a:cs typeface="Times New Roman"/>
                        </a:rPr>
                        <a:t>En el punto de Venta</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s-ES" sz="1200">
                          <a:latin typeface="Arial"/>
                          <a:ea typeface="Times New Roman"/>
                          <a:cs typeface="Times New Roman"/>
                        </a:rPr>
                        <a:t>235</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58.75%</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976">
                <a:tc>
                  <a:txBody>
                    <a:bodyPr/>
                    <a:lstStyle/>
                    <a:p>
                      <a:pPr algn="ctr">
                        <a:spcAft>
                          <a:spcPts val="0"/>
                        </a:spcAft>
                      </a:pPr>
                      <a:r>
                        <a:rPr lang="es-ES" sz="1200">
                          <a:latin typeface="Arial"/>
                          <a:ea typeface="Times New Roman"/>
                          <a:cs typeface="Times New Roman"/>
                        </a:rPr>
                        <a:t>Televisión</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123</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30.75%</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976">
                <a:tc>
                  <a:txBody>
                    <a:bodyPr/>
                    <a:lstStyle/>
                    <a:p>
                      <a:pPr algn="ctr">
                        <a:spcAft>
                          <a:spcPts val="0"/>
                        </a:spcAft>
                      </a:pPr>
                      <a:r>
                        <a:rPr lang="es-ES" sz="1200">
                          <a:latin typeface="Arial"/>
                          <a:ea typeface="Times New Roman"/>
                          <a:cs typeface="Times New Roman"/>
                        </a:rPr>
                        <a:t>Ferias / Eventos</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101</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25.25%</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976">
                <a:tc>
                  <a:txBody>
                    <a:bodyPr/>
                    <a:lstStyle/>
                    <a:p>
                      <a:pPr algn="ctr">
                        <a:spcAft>
                          <a:spcPts val="0"/>
                        </a:spcAft>
                      </a:pPr>
                      <a:r>
                        <a:rPr lang="es-ES" sz="1200">
                          <a:latin typeface="Arial"/>
                          <a:ea typeface="Times New Roman"/>
                          <a:cs typeface="Times New Roman"/>
                        </a:rPr>
                        <a:t>Referencia de Amigos</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67</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16.75%</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976">
                <a:tc>
                  <a:txBody>
                    <a:bodyPr/>
                    <a:lstStyle/>
                    <a:p>
                      <a:pPr algn="ctr">
                        <a:spcAft>
                          <a:spcPts val="0"/>
                        </a:spcAft>
                      </a:pPr>
                      <a:r>
                        <a:rPr lang="es-ES" sz="1200">
                          <a:latin typeface="Arial"/>
                          <a:ea typeface="Times New Roman"/>
                          <a:cs typeface="Times New Roman"/>
                        </a:rPr>
                        <a:t>Diario</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23</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5.75%</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976">
                <a:tc>
                  <a:txBody>
                    <a:bodyPr/>
                    <a:lstStyle/>
                    <a:p>
                      <a:pPr algn="ctr">
                        <a:spcAft>
                          <a:spcPts val="0"/>
                        </a:spcAft>
                      </a:pPr>
                      <a:r>
                        <a:rPr lang="es-ES" sz="1200">
                          <a:latin typeface="Arial"/>
                          <a:ea typeface="Times New Roman"/>
                          <a:cs typeface="Times New Roman"/>
                        </a:rPr>
                        <a:t>Otros</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16</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4.00%</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5794">
                <a:tc>
                  <a:txBody>
                    <a:bodyPr/>
                    <a:lstStyle/>
                    <a:p>
                      <a:pPr algn="ctr">
                        <a:spcAft>
                          <a:spcPts val="0"/>
                        </a:spcAft>
                      </a:pPr>
                      <a:r>
                        <a:rPr lang="es-ES" sz="1200">
                          <a:latin typeface="Arial"/>
                          <a:ea typeface="Times New Roman"/>
                          <a:cs typeface="Times New Roman"/>
                        </a:rPr>
                        <a:t>Revistas de Contenido General</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12</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cs typeface="Times New Roman"/>
                        </a:rPr>
                        <a:t>3.00%</a:t>
                      </a:r>
                      <a:endParaRPr lang="es-EC" sz="12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9633" name="Rectangle 1"/>
          <p:cNvSpPr>
            <a:spLocks noChangeArrowheads="1"/>
          </p:cNvSpPr>
          <p:nvPr/>
        </p:nvSpPr>
        <p:spPr bwMode="auto">
          <a:xfrm>
            <a:off x="2009775" y="1166813"/>
            <a:ext cx="6496050" cy="585787"/>
          </a:xfrm>
          <a:prstGeom prst="rect">
            <a:avLst/>
          </a:prstGeom>
          <a:noFill/>
          <a:ln w="9525" cap="flat" cmpd="sng" algn="ctr">
            <a:noFill/>
            <a:prstDash val="solid"/>
            <a:miter lim="800000"/>
            <a:headEnd/>
            <a:tailEnd/>
          </a:ln>
          <a:effectLst>
            <a:prstShdw prst="shdw17" dist="17961" dir="2700000">
              <a:schemeClr val="accent1">
                <a:gamma/>
                <a:shade val="60000"/>
                <a:invGamma/>
              </a:schemeClr>
            </a:prstShdw>
          </a:effectLst>
        </p:spPr>
        <p:txBody>
          <a:bodyPr anchor="ctr">
            <a:spAutoFit/>
          </a:bodyPr>
          <a:lstStyle/>
          <a:p>
            <a:pPr indent="269875" algn="just" eaLnBrk="0" hangingPunct="0">
              <a:defRPr/>
            </a:pPr>
            <a:r>
              <a:rPr lang="es-ES" sz="1600" dirty="0">
                <a:latin typeface="Tahoma"/>
                <a:ea typeface="Times New Roman" pitchFamily="18" charset="0"/>
                <a:cs typeface="Arial" pitchFamily="34" charset="0"/>
              </a:rPr>
              <a:t>¿</a:t>
            </a:r>
            <a:r>
              <a:rPr lang="es-ES" sz="1600" dirty="0">
                <a:latin typeface="Arial" pitchFamily="34" charset="0"/>
                <a:ea typeface="Times New Roman" pitchFamily="18" charset="0"/>
                <a:cs typeface="Arial" pitchFamily="34" charset="0"/>
              </a:rPr>
              <a:t>Cu</a:t>
            </a:r>
            <a:r>
              <a:rPr lang="es-ES" sz="1600" dirty="0">
                <a:latin typeface="Tahoma"/>
                <a:ea typeface="Times New Roman" pitchFamily="18" charset="0"/>
                <a:cs typeface="Arial" pitchFamily="34" charset="0"/>
              </a:rPr>
              <a:t>á</a:t>
            </a:r>
            <a:r>
              <a:rPr lang="es-ES" sz="1600" dirty="0">
                <a:latin typeface="Arial" pitchFamily="34" charset="0"/>
                <a:ea typeface="Times New Roman" pitchFamily="18" charset="0"/>
                <a:cs typeface="Arial" pitchFamily="34" charset="0"/>
              </a:rPr>
              <a:t>les son los 4 principales canales de b</a:t>
            </a:r>
            <a:r>
              <a:rPr lang="es-ES" sz="1600" dirty="0">
                <a:latin typeface="Tahoma"/>
                <a:ea typeface="Times New Roman" pitchFamily="18" charset="0"/>
                <a:cs typeface="Arial" pitchFamily="34" charset="0"/>
              </a:rPr>
              <a:t>ú</a:t>
            </a:r>
            <a:r>
              <a:rPr lang="es-ES" sz="1600" dirty="0">
                <a:latin typeface="Arial" pitchFamily="34" charset="0"/>
                <a:ea typeface="Times New Roman" pitchFamily="18" charset="0"/>
                <a:cs typeface="Arial" pitchFamily="34" charset="0"/>
              </a:rPr>
              <a:t>squeda de informaci</a:t>
            </a:r>
            <a:r>
              <a:rPr lang="es-ES" sz="1600" dirty="0">
                <a:latin typeface="Tahoma"/>
                <a:ea typeface="Times New Roman" pitchFamily="18" charset="0"/>
                <a:cs typeface="Arial" pitchFamily="34" charset="0"/>
              </a:rPr>
              <a:t>ó</a:t>
            </a:r>
            <a:r>
              <a:rPr lang="es-ES" sz="1600" dirty="0">
                <a:latin typeface="Arial" pitchFamily="34" charset="0"/>
                <a:ea typeface="Times New Roman" pitchFamily="18" charset="0"/>
                <a:cs typeface="Arial" pitchFamily="34" charset="0"/>
              </a:rPr>
              <a:t>n que utiliza?</a:t>
            </a:r>
            <a:endParaRPr lang="es-ES"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9275" y="228600"/>
            <a:ext cx="8915400" cy="527050"/>
          </a:xfrm>
        </p:spPr>
        <p:txBody>
          <a:bodyPr/>
          <a:lstStyle/>
          <a:p>
            <a:pPr eaLnBrk="1" hangingPunct="1">
              <a:defRPr/>
            </a:pPr>
            <a:r>
              <a:rPr lang="es-EC" sz="2800" dirty="0" smtClean="0"/>
              <a:t>Análisis de los Resultados de las Encuestas</a:t>
            </a:r>
          </a:p>
        </p:txBody>
      </p:sp>
      <p:sp>
        <p:nvSpPr>
          <p:cNvPr id="4" name="3 Marcador de número de diapositiva"/>
          <p:cNvSpPr>
            <a:spLocks noGrp="1"/>
          </p:cNvSpPr>
          <p:nvPr>
            <p:ph type="sldNum" sz="quarter" idx="10"/>
          </p:nvPr>
        </p:nvSpPr>
        <p:spPr/>
        <p:txBody>
          <a:bodyPr/>
          <a:lstStyle/>
          <a:p>
            <a:pPr defTabSz="839788">
              <a:defRPr/>
            </a:pPr>
            <a:fld id="{275A47A2-FE6B-4144-A2D4-E2455C02D2F0}" type="slidenum">
              <a:rPr lang="en-GB">
                <a:latin typeface="+mn-lt"/>
              </a:rPr>
              <a:pPr defTabSz="839788">
                <a:defRPr/>
              </a:pPr>
              <a:t>23</a:t>
            </a:fld>
            <a:endParaRPr lang="en-GB">
              <a:latin typeface="+mn-lt"/>
            </a:endParaRPr>
          </a:p>
        </p:txBody>
      </p:sp>
      <p:graphicFrame>
        <p:nvGraphicFramePr>
          <p:cNvPr id="6" name="5 Tabla"/>
          <p:cNvGraphicFramePr>
            <a:graphicFrameLocks noGrp="1"/>
          </p:cNvGraphicFramePr>
          <p:nvPr/>
        </p:nvGraphicFramePr>
        <p:xfrm>
          <a:off x="2611438" y="2282825"/>
          <a:ext cx="4957762" cy="2397125"/>
        </p:xfrm>
        <a:graphic>
          <a:graphicData uri="http://schemas.openxmlformats.org/drawingml/2006/table">
            <a:tbl>
              <a:tblPr/>
              <a:tblGrid>
                <a:gridCol w="2021741"/>
                <a:gridCol w="1467634"/>
                <a:gridCol w="1467634"/>
              </a:tblGrid>
              <a:tr h="272097">
                <a:tc>
                  <a:txBody>
                    <a:bodyPr/>
                    <a:lstStyle/>
                    <a:p>
                      <a:pPr algn="ctr">
                        <a:spcAft>
                          <a:spcPts val="0"/>
                        </a:spcAft>
                      </a:pPr>
                      <a:r>
                        <a:rPr lang="es-ES" sz="1200" dirty="0">
                          <a:solidFill>
                            <a:srgbClr val="FFFFFF"/>
                          </a:solidFill>
                          <a:latin typeface="Arial"/>
                          <a:ea typeface="Times New Roman"/>
                          <a:cs typeface="Times New Roman"/>
                        </a:rPr>
                        <a:t>Alternativas</a:t>
                      </a:r>
                      <a:endParaRPr lang="es-EC" sz="12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s-ES" sz="1200">
                          <a:solidFill>
                            <a:srgbClr val="FFFFFF"/>
                          </a:solidFill>
                          <a:latin typeface="Arial"/>
                          <a:ea typeface="Times New Roman"/>
                          <a:cs typeface="Times New Roman"/>
                        </a:rPr>
                        <a:t># Encuestas</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s-ES" sz="1200">
                          <a:solidFill>
                            <a:srgbClr val="FFFFFF"/>
                          </a:solidFill>
                          <a:latin typeface="Arial"/>
                          <a:ea typeface="Times New Roman"/>
                          <a:cs typeface="Times New Roman"/>
                        </a:rPr>
                        <a:t>% Respuestas</a:t>
                      </a:r>
                      <a:endParaRPr lang="es-EC" sz="12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72097">
                <a:tc>
                  <a:txBody>
                    <a:bodyPr/>
                    <a:lstStyle/>
                    <a:p>
                      <a:pPr algn="ctr">
                        <a:spcAft>
                          <a:spcPts val="0"/>
                        </a:spcAft>
                      </a:pPr>
                      <a:r>
                        <a:rPr lang="es-ES" sz="1200" b="1">
                          <a:latin typeface="Arial"/>
                          <a:ea typeface="Times New Roman"/>
                          <a:cs typeface="Times New Roman"/>
                        </a:rPr>
                        <a:t>Garantía</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367</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91.75%</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097">
                <a:tc>
                  <a:txBody>
                    <a:bodyPr/>
                    <a:lstStyle/>
                    <a:p>
                      <a:pPr algn="ctr">
                        <a:spcAft>
                          <a:spcPts val="0"/>
                        </a:spcAft>
                      </a:pPr>
                      <a:r>
                        <a:rPr lang="es-ES" sz="1200" b="1">
                          <a:latin typeface="Arial"/>
                          <a:ea typeface="Times New Roman"/>
                          <a:cs typeface="Times New Roman"/>
                        </a:rPr>
                        <a:t>Calidad</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323</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80.75%</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097">
                <a:tc>
                  <a:txBody>
                    <a:bodyPr/>
                    <a:lstStyle/>
                    <a:p>
                      <a:pPr algn="ctr">
                        <a:spcAft>
                          <a:spcPts val="0"/>
                        </a:spcAft>
                      </a:pPr>
                      <a:r>
                        <a:rPr lang="es-ES" sz="1200" b="1">
                          <a:latin typeface="Arial"/>
                          <a:ea typeface="Times New Roman"/>
                          <a:cs typeface="Times New Roman"/>
                        </a:rPr>
                        <a:t>Precio Asequible</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311</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77.75%</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279">
                <a:tc>
                  <a:txBody>
                    <a:bodyPr/>
                    <a:lstStyle/>
                    <a:p>
                      <a:pPr algn="ctr">
                        <a:spcAft>
                          <a:spcPts val="0"/>
                        </a:spcAft>
                      </a:pPr>
                      <a:r>
                        <a:rPr lang="es-ES" sz="1200">
                          <a:latin typeface="Arial"/>
                          <a:ea typeface="Times New Roman"/>
                          <a:cs typeface="Times New Roman"/>
                        </a:rPr>
                        <a:t>Que tenga servicio técnico</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cs typeface="Times New Roman"/>
                        </a:rPr>
                        <a:t>143</a:t>
                      </a:r>
                      <a:endParaRPr lang="es-EC" sz="12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35.75%</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140">
                <a:tc>
                  <a:txBody>
                    <a:bodyPr/>
                    <a:lstStyle/>
                    <a:p>
                      <a:pPr algn="ctr">
                        <a:spcAft>
                          <a:spcPts val="0"/>
                        </a:spcAft>
                      </a:pPr>
                      <a:r>
                        <a:rPr lang="es-ES" sz="1200">
                          <a:latin typeface="Arial"/>
                          <a:ea typeface="Times New Roman"/>
                          <a:cs typeface="Times New Roman"/>
                        </a:rPr>
                        <a:t>Marca Reconocida</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35</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8.75%</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1236">
                <a:tc>
                  <a:txBody>
                    <a:bodyPr/>
                    <a:lstStyle/>
                    <a:p>
                      <a:pPr algn="ctr">
                        <a:spcAft>
                          <a:spcPts val="0"/>
                        </a:spcAft>
                      </a:pPr>
                      <a:r>
                        <a:rPr lang="es-ES" sz="1200">
                          <a:latin typeface="Arial"/>
                          <a:ea typeface="Times New Roman"/>
                          <a:cs typeface="Times New Roman"/>
                        </a:rPr>
                        <a:t>Disponibilidad de Repuestos</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cs typeface="Times New Roman"/>
                        </a:rPr>
                        <a:t>21</a:t>
                      </a:r>
                      <a:endParaRPr lang="es-EC" sz="12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cs typeface="Times New Roman"/>
                        </a:rPr>
                        <a:t>5.25%</a:t>
                      </a:r>
                      <a:endParaRPr lang="es-EC" sz="12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0658" name="Rectangle 2"/>
          <p:cNvSpPr>
            <a:spLocks noChangeArrowheads="1"/>
          </p:cNvSpPr>
          <p:nvPr/>
        </p:nvSpPr>
        <p:spPr bwMode="auto">
          <a:xfrm>
            <a:off x="2081213" y="1323975"/>
            <a:ext cx="6364287" cy="584200"/>
          </a:xfrm>
          <a:prstGeom prst="rect">
            <a:avLst/>
          </a:prstGeom>
          <a:noFill/>
          <a:ln w="9525" cap="flat" cmpd="sng" algn="ctr">
            <a:noFill/>
            <a:prstDash val="solid"/>
            <a:miter lim="800000"/>
            <a:headEnd/>
            <a:tailEnd/>
          </a:ln>
          <a:effectLst>
            <a:prstShdw prst="shdw17" dist="17961" dir="2700000">
              <a:schemeClr val="accent1">
                <a:gamma/>
                <a:shade val="60000"/>
                <a:invGamma/>
              </a:schemeClr>
            </a:prstShdw>
          </a:effectLst>
        </p:spPr>
        <p:txBody>
          <a:bodyPr anchor="ctr">
            <a:spAutoFit/>
          </a:bodyPr>
          <a:lstStyle/>
          <a:p>
            <a:pPr indent="269875" algn="just" eaLnBrk="0" hangingPunct="0">
              <a:defRPr/>
            </a:pPr>
            <a:r>
              <a:rPr lang="es-ES" sz="1600" dirty="0">
                <a:latin typeface="Tahoma"/>
                <a:ea typeface="Times New Roman" pitchFamily="18" charset="0"/>
                <a:cs typeface="Arial" pitchFamily="34" charset="0"/>
              </a:rPr>
              <a:t>¿</a:t>
            </a:r>
            <a:r>
              <a:rPr lang="es-ES" sz="1600" dirty="0">
                <a:latin typeface="Arial" pitchFamily="34" charset="0"/>
                <a:ea typeface="Times New Roman" pitchFamily="18" charset="0"/>
                <a:cs typeface="Arial" pitchFamily="34" charset="0"/>
              </a:rPr>
              <a:t>Cu</a:t>
            </a:r>
            <a:r>
              <a:rPr lang="es-ES" sz="1600" dirty="0">
                <a:latin typeface="Tahoma"/>
                <a:ea typeface="Times New Roman" pitchFamily="18" charset="0"/>
                <a:cs typeface="Arial" pitchFamily="34" charset="0"/>
              </a:rPr>
              <a:t>á</a:t>
            </a:r>
            <a:r>
              <a:rPr lang="es-ES" sz="1600" dirty="0">
                <a:latin typeface="Arial" pitchFamily="34" charset="0"/>
                <a:ea typeface="Times New Roman" pitchFamily="18" charset="0"/>
                <a:cs typeface="Arial" pitchFamily="34" charset="0"/>
              </a:rPr>
              <a:t>les son los 3 principales atributos que busca al adquirir una herramienta?</a:t>
            </a:r>
            <a:endParaRPr lang="es-ES" sz="1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9275" y="228600"/>
            <a:ext cx="8915400" cy="527050"/>
          </a:xfrm>
        </p:spPr>
        <p:txBody>
          <a:bodyPr/>
          <a:lstStyle/>
          <a:p>
            <a:pPr eaLnBrk="1" hangingPunct="1">
              <a:defRPr/>
            </a:pPr>
            <a:r>
              <a:rPr lang="es-EC" sz="2800" dirty="0" smtClean="0"/>
              <a:t>Análisis de los Resultados de las Encuestas</a:t>
            </a:r>
          </a:p>
        </p:txBody>
      </p:sp>
      <p:sp>
        <p:nvSpPr>
          <p:cNvPr id="4" name="3 Marcador de número de diapositiva"/>
          <p:cNvSpPr>
            <a:spLocks noGrp="1"/>
          </p:cNvSpPr>
          <p:nvPr>
            <p:ph type="sldNum" sz="quarter" idx="10"/>
          </p:nvPr>
        </p:nvSpPr>
        <p:spPr/>
        <p:txBody>
          <a:bodyPr/>
          <a:lstStyle/>
          <a:p>
            <a:pPr defTabSz="839788">
              <a:defRPr/>
            </a:pPr>
            <a:fld id="{91EB60F5-088A-4625-A918-34AA67C45976}" type="slidenum">
              <a:rPr lang="en-GB">
                <a:latin typeface="+mn-lt"/>
              </a:rPr>
              <a:pPr defTabSz="839788">
                <a:defRPr/>
              </a:pPr>
              <a:t>24</a:t>
            </a:fld>
            <a:endParaRPr lang="en-GB">
              <a:latin typeface="+mn-lt"/>
            </a:endParaRPr>
          </a:p>
        </p:txBody>
      </p:sp>
      <p:pic>
        <p:nvPicPr>
          <p:cNvPr id="25604" name="Picture 2"/>
          <p:cNvPicPr>
            <a:picLocks noChangeAspect="1" noChangeArrowheads="1"/>
          </p:cNvPicPr>
          <p:nvPr/>
        </p:nvPicPr>
        <p:blipFill>
          <a:blip r:embed="rId2"/>
          <a:srcRect/>
          <a:stretch>
            <a:fillRect/>
          </a:stretch>
        </p:blipFill>
        <p:spPr bwMode="auto">
          <a:xfrm>
            <a:off x="2538413" y="1792288"/>
            <a:ext cx="5005387" cy="3297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9275" y="228600"/>
            <a:ext cx="8915400" cy="527050"/>
          </a:xfrm>
        </p:spPr>
        <p:txBody>
          <a:bodyPr/>
          <a:lstStyle/>
          <a:p>
            <a:pPr eaLnBrk="1" hangingPunct="1">
              <a:defRPr/>
            </a:pPr>
            <a:r>
              <a:rPr lang="es-EC" sz="2800" dirty="0" smtClean="0"/>
              <a:t>Análisis de los Resultados de las Encuestas</a:t>
            </a:r>
          </a:p>
        </p:txBody>
      </p:sp>
      <p:sp>
        <p:nvSpPr>
          <p:cNvPr id="4" name="3 Marcador de número de diapositiva"/>
          <p:cNvSpPr>
            <a:spLocks noGrp="1"/>
          </p:cNvSpPr>
          <p:nvPr>
            <p:ph type="sldNum" sz="quarter" idx="10"/>
          </p:nvPr>
        </p:nvSpPr>
        <p:spPr/>
        <p:txBody>
          <a:bodyPr/>
          <a:lstStyle/>
          <a:p>
            <a:pPr defTabSz="839788">
              <a:defRPr/>
            </a:pPr>
            <a:fld id="{F340C1C5-904B-4C9E-AC7E-98ADF776C2C1}" type="slidenum">
              <a:rPr lang="en-GB">
                <a:latin typeface="+mn-lt"/>
              </a:rPr>
              <a:pPr defTabSz="839788">
                <a:defRPr/>
              </a:pPr>
              <a:t>25</a:t>
            </a:fld>
            <a:endParaRPr lang="en-GB">
              <a:latin typeface="+mn-lt"/>
            </a:endParaRPr>
          </a:p>
        </p:txBody>
      </p:sp>
      <p:sp>
        <p:nvSpPr>
          <p:cNvPr id="77827" name="Rectangle 3"/>
          <p:cNvSpPr>
            <a:spLocks noChangeArrowheads="1"/>
          </p:cNvSpPr>
          <p:nvPr/>
        </p:nvSpPr>
        <p:spPr bwMode="auto">
          <a:xfrm>
            <a:off x="1697038" y="985838"/>
            <a:ext cx="6256337" cy="647700"/>
          </a:xfrm>
          <a:prstGeom prst="rect">
            <a:avLst/>
          </a:prstGeom>
          <a:noFill/>
          <a:ln w="9525" cap="flat" cmpd="sng" algn="ctr">
            <a:noFill/>
            <a:prstDash val="solid"/>
            <a:miter lim="800000"/>
            <a:headEnd/>
            <a:tailEnd/>
          </a:ln>
          <a:effectLst>
            <a:prstShdw prst="shdw17" dist="17961" dir="2700000">
              <a:schemeClr val="accent1">
                <a:gamma/>
                <a:shade val="60000"/>
                <a:invGamma/>
              </a:schemeClr>
            </a:prstShdw>
          </a:effectLst>
        </p:spPr>
        <p:txBody>
          <a:bodyPr anchor="ctr">
            <a:spAutoFit/>
          </a:bodyPr>
          <a:lstStyle/>
          <a:p>
            <a:pPr eaLnBrk="0" hangingPunct="0">
              <a:defRPr/>
            </a:pPr>
            <a:endParaRPr lang="es-EC" dirty="0"/>
          </a:p>
          <a:p>
            <a:pPr eaLnBrk="0" hangingPunct="0">
              <a:buFontTx/>
              <a:buChar char="•"/>
              <a:defRPr/>
            </a:pPr>
            <a:r>
              <a:rPr lang="es-ES" dirty="0">
                <a:latin typeface="Arial" pitchFamily="34" charset="0"/>
                <a:ea typeface="Times New Roman" pitchFamily="18" charset="0"/>
                <a:cs typeface="Arial" pitchFamily="34" charset="0"/>
              </a:rPr>
              <a:t>Es una marca de Herramientas El</a:t>
            </a:r>
            <a:r>
              <a:rPr lang="es-ES" dirty="0">
                <a:latin typeface="Tahoma"/>
                <a:ea typeface="Times New Roman" pitchFamily="18" charset="0"/>
                <a:cs typeface="Arial" pitchFamily="34" charset="0"/>
              </a:rPr>
              <a:t>é</a:t>
            </a:r>
            <a:r>
              <a:rPr lang="es-ES" dirty="0">
                <a:latin typeface="Arial" pitchFamily="34" charset="0"/>
                <a:ea typeface="Times New Roman" pitchFamily="18" charset="0"/>
                <a:cs typeface="Arial" pitchFamily="34" charset="0"/>
              </a:rPr>
              <a:t>ctricas para uso casero/hobby</a:t>
            </a:r>
            <a:endParaRPr lang="es-EC" sz="900" dirty="0"/>
          </a:p>
          <a:p>
            <a:pPr eaLnBrk="0" hangingPunct="0">
              <a:defRPr/>
            </a:pPr>
            <a:endParaRPr lang="es-EC" dirty="0"/>
          </a:p>
        </p:txBody>
      </p:sp>
      <p:graphicFrame>
        <p:nvGraphicFramePr>
          <p:cNvPr id="9" name="8 Tabla"/>
          <p:cNvGraphicFramePr>
            <a:graphicFrameLocks noGrp="1"/>
          </p:cNvGraphicFramePr>
          <p:nvPr/>
        </p:nvGraphicFramePr>
        <p:xfrm>
          <a:off x="1876425" y="1709738"/>
          <a:ext cx="4203700" cy="1177925"/>
        </p:xfrm>
        <a:graphic>
          <a:graphicData uri="http://schemas.openxmlformats.org/drawingml/2006/table">
            <a:tbl>
              <a:tblPr/>
              <a:tblGrid>
                <a:gridCol w="1714500"/>
                <a:gridCol w="1244600"/>
                <a:gridCol w="1244600"/>
              </a:tblGrid>
              <a:tr h="297881">
                <a:tc>
                  <a:txBody>
                    <a:bodyPr/>
                    <a:lstStyle/>
                    <a:p>
                      <a:pPr algn="ctr">
                        <a:spcAft>
                          <a:spcPts val="0"/>
                        </a:spcAft>
                      </a:pPr>
                      <a:r>
                        <a:rPr lang="es-ES" sz="1200">
                          <a:solidFill>
                            <a:srgbClr val="FFFFFF"/>
                          </a:solidFill>
                          <a:latin typeface="Arial"/>
                          <a:ea typeface="Times New Roman"/>
                        </a:rPr>
                        <a:t>Alternativas</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s-ES" sz="1200">
                          <a:solidFill>
                            <a:srgbClr val="FFFFFF"/>
                          </a:solidFill>
                          <a:latin typeface="Arial"/>
                          <a:ea typeface="Times New Roman"/>
                        </a:rPr>
                        <a:t># Encuestas</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s-ES" sz="1200">
                          <a:solidFill>
                            <a:srgbClr val="FFFFFF"/>
                          </a:solidFill>
                          <a:latin typeface="Arial"/>
                          <a:ea typeface="Times New Roman"/>
                        </a:rPr>
                        <a:t>% Respuestas</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83696">
                <a:tc>
                  <a:txBody>
                    <a:bodyPr/>
                    <a:lstStyle/>
                    <a:p>
                      <a:pPr algn="ctr">
                        <a:spcAft>
                          <a:spcPts val="0"/>
                        </a:spcAft>
                      </a:pPr>
                      <a:r>
                        <a:rPr lang="es-ES" sz="1200">
                          <a:latin typeface="Arial"/>
                          <a:ea typeface="Times New Roman"/>
                        </a:rPr>
                        <a:t>SI</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rPr>
                        <a:t>256</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rPr>
                        <a:t>69.75%</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881">
                <a:tc>
                  <a:txBody>
                    <a:bodyPr/>
                    <a:lstStyle/>
                    <a:p>
                      <a:pPr algn="ctr">
                        <a:spcAft>
                          <a:spcPts val="0"/>
                        </a:spcAft>
                      </a:pPr>
                      <a:r>
                        <a:rPr lang="es-ES" sz="1200">
                          <a:latin typeface="Arial"/>
                          <a:ea typeface="Times New Roman"/>
                        </a:rPr>
                        <a:t>NO</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rPr>
                        <a:t>111</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rPr>
                        <a:t>30.25%</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881">
                <a:tc>
                  <a:txBody>
                    <a:bodyPr/>
                    <a:lstStyle/>
                    <a:p>
                      <a:pPr algn="ctr">
                        <a:spcAft>
                          <a:spcPts val="0"/>
                        </a:spcAft>
                      </a:pPr>
                      <a:r>
                        <a:rPr lang="es-ES" sz="1200">
                          <a:latin typeface="Arial"/>
                          <a:ea typeface="Times New Roman"/>
                        </a:rPr>
                        <a:t>TOTAL</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es-ES" sz="1200">
                          <a:latin typeface="Arial"/>
                          <a:ea typeface="Times New Roman"/>
                        </a:rPr>
                        <a:t>367</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es-ES" sz="1200" dirty="0">
                          <a:latin typeface="Arial"/>
                          <a:ea typeface="Times New Roman"/>
                        </a:rPr>
                        <a:t>100.00%</a:t>
                      </a:r>
                      <a:endParaRPr lang="es-EC"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bl>
          </a:graphicData>
        </a:graphic>
      </p:graphicFrame>
      <p:graphicFrame>
        <p:nvGraphicFramePr>
          <p:cNvPr id="10" name="9 Tabla"/>
          <p:cNvGraphicFramePr>
            <a:graphicFrameLocks noGrp="1"/>
          </p:cNvGraphicFramePr>
          <p:nvPr/>
        </p:nvGraphicFramePr>
        <p:xfrm>
          <a:off x="1839913" y="4008438"/>
          <a:ext cx="4203700" cy="1238250"/>
        </p:xfrm>
        <a:graphic>
          <a:graphicData uri="http://schemas.openxmlformats.org/drawingml/2006/table">
            <a:tbl>
              <a:tblPr/>
              <a:tblGrid>
                <a:gridCol w="1714500"/>
                <a:gridCol w="1244600"/>
                <a:gridCol w="1244600"/>
              </a:tblGrid>
              <a:tr h="313102">
                <a:tc>
                  <a:txBody>
                    <a:bodyPr/>
                    <a:lstStyle/>
                    <a:p>
                      <a:pPr algn="ctr">
                        <a:spcAft>
                          <a:spcPts val="0"/>
                        </a:spcAft>
                      </a:pPr>
                      <a:r>
                        <a:rPr lang="es-ES" sz="1200" dirty="0">
                          <a:solidFill>
                            <a:srgbClr val="FFFFFF"/>
                          </a:solidFill>
                          <a:latin typeface="Arial"/>
                          <a:ea typeface="Times New Roman"/>
                        </a:rPr>
                        <a:t>Alternativas</a:t>
                      </a:r>
                      <a:endParaRPr lang="es-EC"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s-ES" sz="1200">
                          <a:solidFill>
                            <a:srgbClr val="FFFFFF"/>
                          </a:solidFill>
                          <a:latin typeface="Arial"/>
                          <a:ea typeface="Times New Roman"/>
                        </a:rPr>
                        <a:t># Encuestas</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s-ES" sz="1200">
                          <a:solidFill>
                            <a:srgbClr val="FFFFFF"/>
                          </a:solidFill>
                          <a:latin typeface="Arial"/>
                          <a:ea typeface="Times New Roman"/>
                        </a:rPr>
                        <a:t>% Respuestas</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98193">
                <a:tc>
                  <a:txBody>
                    <a:bodyPr/>
                    <a:lstStyle/>
                    <a:p>
                      <a:pPr algn="ctr">
                        <a:spcAft>
                          <a:spcPts val="0"/>
                        </a:spcAft>
                      </a:pPr>
                      <a:r>
                        <a:rPr lang="es-ES" sz="1200">
                          <a:latin typeface="Arial"/>
                          <a:ea typeface="Times New Roman"/>
                        </a:rPr>
                        <a:t>SI</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rPr>
                        <a:t>87</a:t>
                      </a:r>
                      <a:endParaRPr lang="es-EC" sz="12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rPr>
                        <a:t>23.71%</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102">
                <a:tc>
                  <a:txBody>
                    <a:bodyPr/>
                    <a:lstStyle/>
                    <a:p>
                      <a:pPr algn="ctr">
                        <a:spcAft>
                          <a:spcPts val="0"/>
                        </a:spcAft>
                      </a:pPr>
                      <a:r>
                        <a:rPr lang="es-ES" sz="1200">
                          <a:latin typeface="Arial"/>
                          <a:ea typeface="Times New Roman"/>
                        </a:rPr>
                        <a:t>NO</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rPr>
                        <a:t>280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rPr>
                        <a:t>76.29%</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102">
                <a:tc>
                  <a:txBody>
                    <a:bodyPr/>
                    <a:lstStyle/>
                    <a:p>
                      <a:pPr algn="ctr">
                        <a:spcAft>
                          <a:spcPts val="0"/>
                        </a:spcAft>
                      </a:pPr>
                      <a:r>
                        <a:rPr lang="es-ES" sz="1200">
                          <a:latin typeface="Arial"/>
                          <a:ea typeface="Times New Roman"/>
                        </a:rPr>
                        <a:t>TOTAL</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es-ES" sz="1200">
                          <a:latin typeface="Arial"/>
                          <a:ea typeface="Times New Roman"/>
                        </a:rPr>
                        <a:t>367</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es-ES" sz="1200" dirty="0">
                          <a:latin typeface="Arial"/>
                          <a:ea typeface="Times New Roman"/>
                        </a:rPr>
                        <a:t>100.00%</a:t>
                      </a:r>
                      <a:endParaRPr lang="es-EC"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bl>
          </a:graphicData>
        </a:graphic>
      </p:graphicFrame>
      <p:sp>
        <p:nvSpPr>
          <p:cNvPr id="77828" name="Rectangle 4"/>
          <p:cNvSpPr>
            <a:spLocks noChangeArrowheads="1"/>
          </p:cNvSpPr>
          <p:nvPr/>
        </p:nvSpPr>
        <p:spPr bwMode="auto">
          <a:xfrm>
            <a:off x="1636713" y="3068638"/>
            <a:ext cx="6616700" cy="646112"/>
          </a:xfrm>
          <a:prstGeom prst="rect">
            <a:avLst/>
          </a:prstGeom>
          <a:noFill/>
          <a:ln w="9525" cap="flat" cmpd="sng" algn="ctr">
            <a:noFill/>
            <a:prstDash val="solid"/>
            <a:miter lim="800000"/>
            <a:headEnd/>
            <a:tailEnd/>
          </a:ln>
          <a:effectLst>
            <a:prstShdw prst="shdw17" dist="17961" dir="2700000">
              <a:schemeClr val="accent1">
                <a:gamma/>
                <a:shade val="60000"/>
                <a:invGamma/>
              </a:schemeClr>
            </a:prstShdw>
          </a:effectLst>
        </p:spPr>
        <p:txBody>
          <a:bodyPr anchor="ctr">
            <a:spAutoFit/>
          </a:bodyPr>
          <a:lstStyle/>
          <a:p>
            <a:pPr eaLnBrk="0" hangingPunct="0">
              <a:defRPr/>
            </a:pPr>
            <a:endParaRPr lang="es-EC" dirty="0"/>
          </a:p>
          <a:p>
            <a:pPr eaLnBrk="0" hangingPunct="0">
              <a:buFontTx/>
              <a:buChar char="•"/>
              <a:defRPr/>
            </a:pPr>
            <a:r>
              <a:rPr lang="es-ES" dirty="0">
                <a:latin typeface="Arial" pitchFamily="34" charset="0"/>
                <a:ea typeface="Times New Roman" pitchFamily="18" charset="0"/>
                <a:cs typeface="Arial" pitchFamily="34" charset="0"/>
              </a:rPr>
              <a:t>Es una marca de Herramientas El</a:t>
            </a:r>
            <a:r>
              <a:rPr lang="es-ES" dirty="0">
                <a:latin typeface="Tahoma"/>
                <a:ea typeface="Times New Roman" pitchFamily="18" charset="0"/>
                <a:cs typeface="Arial" pitchFamily="34" charset="0"/>
              </a:rPr>
              <a:t>é</a:t>
            </a:r>
            <a:r>
              <a:rPr lang="es-ES" dirty="0">
                <a:latin typeface="Arial" pitchFamily="34" charset="0"/>
                <a:ea typeface="Times New Roman" pitchFamily="18" charset="0"/>
                <a:cs typeface="Arial" pitchFamily="34" charset="0"/>
              </a:rPr>
              <a:t>ctricas para uso Profesional/Taller.</a:t>
            </a:r>
            <a:endParaRPr lang="es-EC" sz="900" dirty="0"/>
          </a:p>
          <a:p>
            <a:pPr eaLnBrk="0" hangingPunct="0">
              <a:defRPr/>
            </a:pPr>
            <a:endParaRPr lang="es-EC"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9275" y="228600"/>
            <a:ext cx="8915400" cy="527050"/>
          </a:xfrm>
        </p:spPr>
        <p:txBody>
          <a:bodyPr/>
          <a:lstStyle/>
          <a:p>
            <a:pPr eaLnBrk="1" hangingPunct="1">
              <a:defRPr/>
            </a:pPr>
            <a:r>
              <a:rPr lang="es-EC" sz="2800" dirty="0" smtClean="0"/>
              <a:t>Análisis de los Resultados de las Encuestas</a:t>
            </a:r>
          </a:p>
        </p:txBody>
      </p:sp>
      <p:sp>
        <p:nvSpPr>
          <p:cNvPr id="4" name="3 Marcador de número de diapositiva"/>
          <p:cNvSpPr>
            <a:spLocks noGrp="1"/>
          </p:cNvSpPr>
          <p:nvPr>
            <p:ph type="sldNum" sz="quarter" idx="10"/>
          </p:nvPr>
        </p:nvSpPr>
        <p:spPr/>
        <p:txBody>
          <a:bodyPr/>
          <a:lstStyle/>
          <a:p>
            <a:pPr defTabSz="839788">
              <a:defRPr/>
            </a:pPr>
            <a:fld id="{97535AF7-4A3F-4A3E-BC06-5F6DB08E398B}" type="slidenum">
              <a:rPr lang="en-GB">
                <a:latin typeface="+mn-lt"/>
              </a:rPr>
              <a:pPr defTabSz="839788">
                <a:defRPr/>
              </a:pPr>
              <a:t>26</a:t>
            </a:fld>
            <a:endParaRPr lang="en-GB">
              <a:latin typeface="+mn-lt"/>
            </a:endParaRPr>
          </a:p>
        </p:txBody>
      </p:sp>
      <p:graphicFrame>
        <p:nvGraphicFramePr>
          <p:cNvPr id="12" name="11 Tabla"/>
          <p:cNvGraphicFramePr>
            <a:graphicFrameLocks noGrp="1"/>
          </p:cNvGraphicFramePr>
          <p:nvPr/>
        </p:nvGraphicFramePr>
        <p:xfrm>
          <a:off x="1720850" y="1865313"/>
          <a:ext cx="4359275" cy="1081087"/>
        </p:xfrm>
        <a:graphic>
          <a:graphicData uri="http://schemas.openxmlformats.org/drawingml/2006/table">
            <a:tbl>
              <a:tblPr/>
              <a:tblGrid>
                <a:gridCol w="1778157"/>
                <a:gridCol w="1290810"/>
                <a:gridCol w="1290810"/>
              </a:tblGrid>
              <a:tr h="273528">
                <a:tc>
                  <a:txBody>
                    <a:bodyPr/>
                    <a:lstStyle/>
                    <a:p>
                      <a:pPr algn="ctr">
                        <a:spcAft>
                          <a:spcPts val="0"/>
                        </a:spcAft>
                      </a:pPr>
                      <a:r>
                        <a:rPr lang="es-ES" sz="1200" dirty="0">
                          <a:solidFill>
                            <a:srgbClr val="FFFFFF"/>
                          </a:solidFill>
                          <a:latin typeface="Arial"/>
                          <a:ea typeface="Times New Roman"/>
                        </a:rPr>
                        <a:t>Alternativas</a:t>
                      </a:r>
                      <a:endParaRPr lang="es-EC"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s-ES" sz="1200">
                          <a:solidFill>
                            <a:srgbClr val="FFFFFF"/>
                          </a:solidFill>
                          <a:latin typeface="Arial"/>
                          <a:ea typeface="Times New Roman"/>
                        </a:rPr>
                        <a:t># Encuestas</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s-ES" sz="1200">
                          <a:solidFill>
                            <a:srgbClr val="FFFFFF"/>
                          </a:solidFill>
                          <a:latin typeface="Arial"/>
                          <a:ea typeface="Times New Roman"/>
                        </a:rPr>
                        <a:t>% Respuestas</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60502">
                <a:tc>
                  <a:txBody>
                    <a:bodyPr/>
                    <a:lstStyle/>
                    <a:p>
                      <a:pPr algn="ctr">
                        <a:spcAft>
                          <a:spcPts val="0"/>
                        </a:spcAft>
                      </a:pPr>
                      <a:r>
                        <a:rPr lang="es-ES" sz="1200">
                          <a:latin typeface="Arial"/>
                          <a:ea typeface="Times New Roman"/>
                        </a:rPr>
                        <a:t>SI</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rPr>
                        <a:t>32</a:t>
                      </a:r>
                      <a:endParaRPr lang="es-EC" sz="12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rPr>
                        <a:t>8.72%</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528">
                <a:tc>
                  <a:txBody>
                    <a:bodyPr/>
                    <a:lstStyle/>
                    <a:p>
                      <a:pPr algn="ctr">
                        <a:spcAft>
                          <a:spcPts val="0"/>
                        </a:spcAft>
                      </a:pPr>
                      <a:r>
                        <a:rPr lang="es-ES" sz="1200">
                          <a:latin typeface="Arial"/>
                          <a:ea typeface="Times New Roman"/>
                        </a:rPr>
                        <a:t>NO</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dirty="0">
                          <a:latin typeface="Arial"/>
                          <a:ea typeface="Times New Roman"/>
                        </a:rPr>
                        <a:t>335</a:t>
                      </a:r>
                      <a:endParaRPr lang="es-EC" sz="12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rPr>
                        <a:t>91.28%</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528">
                <a:tc>
                  <a:txBody>
                    <a:bodyPr/>
                    <a:lstStyle/>
                    <a:p>
                      <a:pPr algn="ctr">
                        <a:spcAft>
                          <a:spcPts val="0"/>
                        </a:spcAft>
                      </a:pPr>
                      <a:r>
                        <a:rPr lang="es-ES" sz="1200">
                          <a:latin typeface="Arial"/>
                          <a:ea typeface="Times New Roman"/>
                        </a:rPr>
                        <a:t>TOTAL</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es-ES" sz="1200" dirty="0">
                          <a:latin typeface="Arial"/>
                          <a:ea typeface="Times New Roman"/>
                        </a:rPr>
                        <a:t>367</a:t>
                      </a:r>
                      <a:endParaRPr lang="es-EC"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es-ES" sz="1200" dirty="0">
                          <a:latin typeface="Arial"/>
                          <a:ea typeface="Times New Roman"/>
                        </a:rPr>
                        <a:t>100.00%</a:t>
                      </a:r>
                      <a:endParaRPr lang="es-EC"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bl>
          </a:graphicData>
        </a:graphic>
      </p:graphicFrame>
      <p:sp>
        <p:nvSpPr>
          <p:cNvPr id="77829" name="Rectangle 5"/>
          <p:cNvSpPr>
            <a:spLocks noChangeArrowheads="1"/>
          </p:cNvSpPr>
          <p:nvPr/>
        </p:nvSpPr>
        <p:spPr bwMode="auto">
          <a:xfrm>
            <a:off x="1768475" y="1095375"/>
            <a:ext cx="5995988" cy="646113"/>
          </a:xfrm>
          <a:prstGeom prst="rect">
            <a:avLst/>
          </a:prstGeom>
          <a:noFill/>
          <a:ln w="9525" cap="flat" cmpd="sng" algn="ctr">
            <a:noFill/>
            <a:prstDash val="solid"/>
            <a:miter lim="800000"/>
            <a:headEnd/>
            <a:tailEnd/>
          </a:ln>
          <a:effectLst>
            <a:prstShdw prst="shdw17" dist="17961" dir="2700000">
              <a:schemeClr val="accent1">
                <a:gamma/>
                <a:shade val="60000"/>
                <a:invGamma/>
              </a:schemeClr>
            </a:prstShdw>
          </a:effectLst>
        </p:spPr>
        <p:txBody>
          <a:bodyPr anchor="ctr">
            <a:spAutoFit/>
          </a:bodyPr>
          <a:lstStyle/>
          <a:p>
            <a:pPr eaLnBrk="0" hangingPunct="0">
              <a:defRPr/>
            </a:pPr>
            <a:endParaRPr lang="es-EC" dirty="0"/>
          </a:p>
          <a:p>
            <a:pPr eaLnBrk="0" hangingPunct="0">
              <a:buFontTx/>
              <a:buChar char="•"/>
              <a:defRPr/>
            </a:pPr>
            <a:r>
              <a:rPr lang="es-ES" dirty="0">
                <a:latin typeface="Arial" pitchFamily="34" charset="0"/>
                <a:ea typeface="Times New Roman" pitchFamily="18" charset="0"/>
                <a:cs typeface="Arial" pitchFamily="34" charset="0"/>
              </a:rPr>
              <a:t>Es una marca que pertenece al Grupo Bosch</a:t>
            </a:r>
            <a:endParaRPr lang="es-EC" sz="900" dirty="0"/>
          </a:p>
          <a:p>
            <a:pPr eaLnBrk="0" hangingPunct="0">
              <a:defRPr/>
            </a:pPr>
            <a:endParaRPr lang="es-EC" dirty="0"/>
          </a:p>
        </p:txBody>
      </p:sp>
      <p:graphicFrame>
        <p:nvGraphicFramePr>
          <p:cNvPr id="11" name="10 Tabla"/>
          <p:cNvGraphicFramePr>
            <a:graphicFrameLocks noGrp="1"/>
          </p:cNvGraphicFramePr>
          <p:nvPr/>
        </p:nvGraphicFramePr>
        <p:xfrm>
          <a:off x="1755775" y="4008438"/>
          <a:ext cx="4356100" cy="1068387"/>
        </p:xfrm>
        <a:graphic>
          <a:graphicData uri="http://schemas.openxmlformats.org/drawingml/2006/table">
            <a:tbl>
              <a:tblPr/>
              <a:tblGrid>
                <a:gridCol w="1776521"/>
                <a:gridCol w="1289623"/>
                <a:gridCol w="1289623"/>
              </a:tblGrid>
              <a:tr h="270484">
                <a:tc>
                  <a:txBody>
                    <a:bodyPr/>
                    <a:lstStyle/>
                    <a:p>
                      <a:pPr algn="ctr">
                        <a:spcAft>
                          <a:spcPts val="0"/>
                        </a:spcAft>
                      </a:pPr>
                      <a:r>
                        <a:rPr lang="es-ES" sz="1200">
                          <a:solidFill>
                            <a:srgbClr val="FFFFFF"/>
                          </a:solidFill>
                          <a:latin typeface="Arial"/>
                          <a:ea typeface="Times New Roman"/>
                        </a:rPr>
                        <a:t>Alternativas</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s-ES" sz="1200">
                          <a:solidFill>
                            <a:srgbClr val="FFFFFF"/>
                          </a:solidFill>
                          <a:latin typeface="Arial"/>
                          <a:ea typeface="Times New Roman"/>
                        </a:rPr>
                        <a:t># Encuestas</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s-ES" sz="1200">
                          <a:solidFill>
                            <a:srgbClr val="FFFFFF"/>
                          </a:solidFill>
                          <a:latin typeface="Arial"/>
                          <a:ea typeface="Times New Roman"/>
                        </a:rPr>
                        <a:t>% Respuestas</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57604">
                <a:tc>
                  <a:txBody>
                    <a:bodyPr/>
                    <a:lstStyle/>
                    <a:p>
                      <a:pPr algn="ctr">
                        <a:spcAft>
                          <a:spcPts val="0"/>
                        </a:spcAft>
                      </a:pPr>
                      <a:r>
                        <a:rPr lang="es-ES" sz="1200">
                          <a:latin typeface="Arial"/>
                          <a:ea typeface="Times New Roman"/>
                        </a:rPr>
                        <a:t>SI</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rPr>
                        <a:t>55</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rPr>
                        <a:t>14.99%</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484">
                <a:tc>
                  <a:txBody>
                    <a:bodyPr/>
                    <a:lstStyle/>
                    <a:p>
                      <a:pPr algn="ctr">
                        <a:spcAft>
                          <a:spcPts val="0"/>
                        </a:spcAft>
                      </a:pPr>
                      <a:r>
                        <a:rPr lang="es-ES" sz="1200">
                          <a:latin typeface="Arial"/>
                          <a:ea typeface="Times New Roman"/>
                        </a:rPr>
                        <a:t>NO</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rPr>
                        <a:t>312</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a:latin typeface="Arial"/>
                          <a:ea typeface="Times New Roman"/>
                        </a:rPr>
                        <a:t>85.01%</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484">
                <a:tc>
                  <a:txBody>
                    <a:bodyPr/>
                    <a:lstStyle/>
                    <a:p>
                      <a:pPr algn="ctr">
                        <a:spcAft>
                          <a:spcPts val="0"/>
                        </a:spcAft>
                      </a:pPr>
                      <a:r>
                        <a:rPr lang="es-ES" sz="1200">
                          <a:latin typeface="Arial"/>
                          <a:ea typeface="Times New Roman"/>
                        </a:rPr>
                        <a:t>TOTAL</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es-ES" sz="1200">
                          <a:latin typeface="Arial"/>
                          <a:ea typeface="Times New Roman"/>
                        </a:rPr>
                        <a:t>367</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es-ES" sz="1200" dirty="0">
                          <a:latin typeface="Arial"/>
                          <a:ea typeface="Times New Roman"/>
                        </a:rPr>
                        <a:t>100.00%</a:t>
                      </a:r>
                      <a:endParaRPr lang="es-EC"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bl>
          </a:graphicData>
        </a:graphic>
      </p:graphicFrame>
      <p:sp>
        <p:nvSpPr>
          <p:cNvPr id="78849" name="Rectangle 1"/>
          <p:cNvSpPr>
            <a:spLocks noChangeArrowheads="1"/>
          </p:cNvSpPr>
          <p:nvPr/>
        </p:nvSpPr>
        <p:spPr bwMode="auto">
          <a:xfrm>
            <a:off x="1647825" y="3321050"/>
            <a:ext cx="4776788" cy="646113"/>
          </a:xfrm>
          <a:prstGeom prst="rect">
            <a:avLst/>
          </a:prstGeom>
          <a:noFill/>
          <a:ln w="9525" cap="flat" cmpd="sng" algn="ctr">
            <a:noFill/>
            <a:prstDash val="solid"/>
            <a:miter lim="800000"/>
            <a:headEnd/>
            <a:tailEnd/>
          </a:ln>
          <a:effectLst>
            <a:prstShdw prst="shdw17" dist="17961" dir="2700000">
              <a:schemeClr val="accent1">
                <a:gamma/>
                <a:shade val="60000"/>
                <a:invGamma/>
              </a:schemeClr>
            </a:prstShdw>
          </a:effectLst>
        </p:spPr>
        <p:txBody>
          <a:bodyPr anchor="ctr">
            <a:spAutoFit/>
          </a:bodyPr>
          <a:lstStyle/>
          <a:p>
            <a:pPr eaLnBrk="0" hangingPunct="0">
              <a:defRPr/>
            </a:pPr>
            <a:endParaRPr lang="es-EC" dirty="0"/>
          </a:p>
          <a:p>
            <a:pPr eaLnBrk="0" hangingPunct="0">
              <a:buFontTx/>
              <a:buChar char="•"/>
              <a:defRPr/>
            </a:pPr>
            <a:r>
              <a:rPr lang="es-ES" dirty="0">
                <a:latin typeface="Arial" pitchFamily="34" charset="0"/>
                <a:ea typeface="Times New Roman" pitchFamily="18" charset="0"/>
                <a:cs typeface="Arial" pitchFamily="34" charset="0"/>
              </a:rPr>
              <a:t>Es una marca que ofrece productos con Garant</a:t>
            </a:r>
            <a:r>
              <a:rPr lang="es-ES" dirty="0">
                <a:latin typeface="Tahoma"/>
                <a:ea typeface="Times New Roman" pitchFamily="18" charset="0"/>
                <a:cs typeface="Arial" pitchFamily="34" charset="0"/>
              </a:rPr>
              <a:t>í</a:t>
            </a:r>
            <a:r>
              <a:rPr lang="es-ES" dirty="0">
                <a:latin typeface="Arial" pitchFamily="34" charset="0"/>
                <a:ea typeface="Times New Roman" pitchFamily="18" charset="0"/>
                <a:cs typeface="Arial" pitchFamily="34" charset="0"/>
              </a:rPr>
              <a:t>a y Servicio</a:t>
            </a:r>
            <a:endParaRPr lang="es-EC" sz="900" dirty="0"/>
          </a:p>
          <a:p>
            <a:pPr eaLnBrk="0" hangingPunct="0">
              <a:defRPr/>
            </a:pPr>
            <a:endParaRPr lang="es-EC"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9275" y="228600"/>
            <a:ext cx="8915400" cy="527050"/>
          </a:xfrm>
        </p:spPr>
        <p:txBody>
          <a:bodyPr/>
          <a:lstStyle/>
          <a:p>
            <a:pPr eaLnBrk="1" hangingPunct="1">
              <a:defRPr/>
            </a:pPr>
            <a:r>
              <a:rPr lang="es-EC" sz="2800" dirty="0" smtClean="0"/>
              <a:t>Análisis de los Resultados de las Encuestas</a:t>
            </a:r>
          </a:p>
        </p:txBody>
      </p:sp>
      <p:sp>
        <p:nvSpPr>
          <p:cNvPr id="4" name="3 Marcador de número de diapositiva"/>
          <p:cNvSpPr>
            <a:spLocks noGrp="1"/>
          </p:cNvSpPr>
          <p:nvPr>
            <p:ph type="sldNum" sz="quarter" idx="10"/>
          </p:nvPr>
        </p:nvSpPr>
        <p:spPr/>
        <p:txBody>
          <a:bodyPr/>
          <a:lstStyle/>
          <a:p>
            <a:pPr defTabSz="839788">
              <a:defRPr/>
            </a:pPr>
            <a:fld id="{6BF838EC-653E-417E-A8A4-F1B2139E8185}" type="slidenum">
              <a:rPr lang="en-GB">
                <a:latin typeface="+mn-lt"/>
              </a:rPr>
              <a:pPr defTabSz="839788">
                <a:defRPr/>
              </a:pPr>
              <a:t>27</a:t>
            </a:fld>
            <a:endParaRPr lang="en-GB">
              <a:latin typeface="+mn-lt"/>
            </a:endParaRPr>
          </a:p>
        </p:txBody>
      </p:sp>
      <p:pic>
        <p:nvPicPr>
          <p:cNvPr id="28676" name="Picture 1"/>
          <p:cNvPicPr>
            <a:picLocks noChangeAspect="1" noChangeArrowheads="1"/>
          </p:cNvPicPr>
          <p:nvPr/>
        </p:nvPicPr>
        <p:blipFill>
          <a:blip r:embed="rId2"/>
          <a:srcRect/>
          <a:stretch>
            <a:fillRect/>
          </a:stretch>
        </p:blipFill>
        <p:spPr bwMode="auto">
          <a:xfrm>
            <a:off x="2322513" y="1600200"/>
            <a:ext cx="5341937" cy="3297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9275" y="228600"/>
            <a:ext cx="8915400" cy="527050"/>
          </a:xfrm>
        </p:spPr>
        <p:txBody>
          <a:bodyPr/>
          <a:lstStyle/>
          <a:p>
            <a:pPr algn="ctr" eaLnBrk="1" hangingPunct="1">
              <a:defRPr/>
            </a:pPr>
            <a:r>
              <a:rPr lang="es-EC" sz="2800" dirty="0" smtClean="0"/>
              <a:t>Matriz BCG</a:t>
            </a:r>
          </a:p>
        </p:txBody>
      </p:sp>
      <p:sp>
        <p:nvSpPr>
          <p:cNvPr id="4" name="3 Marcador de número de diapositiva"/>
          <p:cNvSpPr>
            <a:spLocks noGrp="1"/>
          </p:cNvSpPr>
          <p:nvPr>
            <p:ph type="sldNum" sz="quarter" idx="10"/>
          </p:nvPr>
        </p:nvSpPr>
        <p:spPr/>
        <p:txBody>
          <a:bodyPr/>
          <a:lstStyle/>
          <a:p>
            <a:pPr defTabSz="839788">
              <a:defRPr/>
            </a:pPr>
            <a:fld id="{7D27AAE0-F86D-4103-B45C-5B9345BB0EE1}" type="slidenum">
              <a:rPr lang="en-GB">
                <a:latin typeface="+mn-lt"/>
              </a:rPr>
              <a:pPr defTabSz="839788">
                <a:defRPr/>
              </a:pPr>
              <a:t>28</a:t>
            </a:fld>
            <a:endParaRPr lang="en-GB">
              <a:latin typeface="+mn-lt"/>
            </a:endParaRPr>
          </a:p>
        </p:txBody>
      </p:sp>
      <p:pic>
        <p:nvPicPr>
          <p:cNvPr id="29700" name="Picture 5" descr="http://bp3.blogger.com/_7dvgqHGXL6E/SGvTjZ65FhI/AAAAAAAADBQ/GrU3oEqtJ40/s400/BCG+3.jpg"/>
          <p:cNvPicPr>
            <a:picLocks noChangeAspect="1" noChangeArrowheads="1"/>
          </p:cNvPicPr>
          <p:nvPr/>
        </p:nvPicPr>
        <p:blipFill>
          <a:blip r:embed="rId2"/>
          <a:srcRect/>
          <a:stretch>
            <a:fillRect/>
          </a:stretch>
        </p:blipFill>
        <p:spPr bwMode="auto">
          <a:xfrm>
            <a:off x="2430463" y="1509713"/>
            <a:ext cx="5089525" cy="3375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9275" y="228600"/>
            <a:ext cx="8915400" cy="527050"/>
          </a:xfrm>
        </p:spPr>
        <p:txBody>
          <a:bodyPr/>
          <a:lstStyle/>
          <a:p>
            <a:pPr algn="ctr" eaLnBrk="1" hangingPunct="1">
              <a:defRPr/>
            </a:pPr>
            <a:r>
              <a:rPr lang="es-EC" sz="2800" dirty="0" smtClean="0"/>
              <a:t>Matriz Implicación</a:t>
            </a:r>
          </a:p>
        </p:txBody>
      </p:sp>
      <p:sp>
        <p:nvSpPr>
          <p:cNvPr id="4" name="3 Marcador de número de diapositiva"/>
          <p:cNvSpPr>
            <a:spLocks noGrp="1"/>
          </p:cNvSpPr>
          <p:nvPr>
            <p:ph type="sldNum" sz="quarter" idx="10"/>
          </p:nvPr>
        </p:nvSpPr>
        <p:spPr/>
        <p:txBody>
          <a:bodyPr/>
          <a:lstStyle/>
          <a:p>
            <a:pPr defTabSz="839788">
              <a:defRPr/>
            </a:pPr>
            <a:fld id="{3D1418E5-0C71-40B8-8E2B-FA18A63380B4}" type="slidenum">
              <a:rPr lang="en-GB">
                <a:latin typeface="+mn-lt"/>
              </a:rPr>
              <a:pPr defTabSz="839788">
                <a:defRPr/>
              </a:pPr>
              <a:t>29</a:t>
            </a:fld>
            <a:endParaRPr lang="en-GB">
              <a:latin typeface="+mn-lt"/>
            </a:endParaRPr>
          </a:p>
        </p:txBody>
      </p:sp>
      <p:pic>
        <p:nvPicPr>
          <p:cNvPr id="30724" name="4 Tabla"/>
          <p:cNvPicPr>
            <a:picLocks noGrp="1" noChangeArrowheads="1"/>
          </p:cNvPicPr>
          <p:nvPr/>
        </p:nvPicPr>
        <p:blipFill>
          <a:blip r:embed="rId2"/>
          <a:srcRect/>
          <a:stretch>
            <a:fillRect/>
          </a:stretch>
        </p:blipFill>
        <p:spPr bwMode="auto">
          <a:xfrm>
            <a:off x="2359025" y="1670050"/>
            <a:ext cx="5907088" cy="3060700"/>
          </a:xfrm>
          <a:prstGeom prst="rect">
            <a:avLst/>
          </a:prstGeom>
          <a:noFill/>
          <a:ln w="9525">
            <a:noFill/>
            <a:miter lim="800000"/>
            <a:headEnd/>
            <a:tailEnd/>
          </a:ln>
        </p:spPr>
      </p:pic>
      <p:sp>
        <p:nvSpPr>
          <p:cNvPr id="32773" name="Rectangle 5"/>
          <p:cNvSpPr>
            <a:spLocks noChangeArrowheads="1"/>
          </p:cNvSpPr>
          <p:nvPr/>
        </p:nvSpPr>
        <p:spPr bwMode="auto">
          <a:xfrm>
            <a:off x="2262188" y="5126038"/>
            <a:ext cx="6115050" cy="457200"/>
          </a:xfrm>
          <a:prstGeom prst="rect">
            <a:avLst/>
          </a:prstGeom>
          <a:noFill/>
          <a:ln w="9525" cap="flat" cmpd="sng" algn="ctr">
            <a:noFill/>
            <a:prstDash val="solid"/>
            <a:miter lim="800000"/>
            <a:headEnd/>
            <a:tailEnd/>
          </a:ln>
          <a:effectLst>
            <a:prstShdw prst="shdw17" dist="17961" dir="2700000">
              <a:schemeClr val="accent1">
                <a:gamma/>
                <a:shade val="60000"/>
                <a:invGamma/>
              </a:schemeClr>
            </a:prstShdw>
          </a:effectLst>
        </p:spPr>
        <p:txBody>
          <a:bodyPr anchor="ctr">
            <a:spAutoFit/>
          </a:bodyPr>
          <a:lstStyle/>
          <a:p>
            <a:pPr algn="ctr" eaLnBrk="0" hangingPunct="0">
              <a:defRPr/>
            </a:pPr>
            <a:r>
              <a:rPr lang="es-ES" dirty="0">
                <a:ea typeface="Times New Roman" pitchFamily="18" charset="0"/>
              </a:rPr>
              <a:t>A= ACTUA; E= EVALUA; I= INVESTIGA</a:t>
            </a:r>
            <a:endParaRPr lang="es-EC" sz="900" dirty="0"/>
          </a:p>
          <a:p>
            <a:pPr algn="ctr" eaLnBrk="0" hangingPunct="0">
              <a:defRPr/>
            </a:pPr>
            <a:endParaRPr lang="es-EC"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9275" y="228600"/>
            <a:ext cx="8915400" cy="512763"/>
          </a:xfrm>
        </p:spPr>
        <p:txBody>
          <a:bodyPr/>
          <a:lstStyle/>
          <a:p>
            <a:pPr eaLnBrk="1" hangingPunct="1">
              <a:defRPr/>
            </a:pPr>
            <a:r>
              <a:rPr lang="es-EC" sz="2700" dirty="0" smtClean="0"/>
              <a:t>Introducción</a:t>
            </a:r>
          </a:p>
        </p:txBody>
      </p:sp>
      <p:sp>
        <p:nvSpPr>
          <p:cNvPr id="4099" name="2 Marcador de contenido"/>
          <p:cNvSpPr>
            <a:spLocks noGrp="1"/>
          </p:cNvSpPr>
          <p:nvPr>
            <p:ph idx="1"/>
          </p:nvPr>
        </p:nvSpPr>
        <p:spPr>
          <a:xfrm>
            <a:off x="1730375" y="1263650"/>
            <a:ext cx="7470775" cy="4559300"/>
          </a:xfrm>
        </p:spPr>
        <p:txBody>
          <a:bodyPr/>
          <a:lstStyle/>
          <a:p>
            <a:pPr eaLnBrk="1" hangingPunct="1">
              <a:buFontTx/>
              <a:buNone/>
            </a:pPr>
            <a:endParaRPr lang="es-EC" sz="2000" smtClean="0"/>
          </a:p>
          <a:p>
            <a:pPr eaLnBrk="1" hangingPunct="1">
              <a:buFontTx/>
              <a:buNone/>
            </a:pPr>
            <a:r>
              <a:rPr lang="es-EC" sz="2000" smtClean="0"/>
              <a:t>El problema que queremos solucionar con este proyecto es:</a:t>
            </a:r>
          </a:p>
          <a:p>
            <a:pPr eaLnBrk="1" hangingPunct="1">
              <a:buFontTx/>
              <a:buNone/>
            </a:pPr>
            <a:endParaRPr lang="es-EC" sz="2000" smtClean="0"/>
          </a:p>
          <a:p>
            <a:pPr eaLnBrk="1" hangingPunct="1"/>
            <a:r>
              <a:rPr lang="es-EC" sz="2000" smtClean="0"/>
              <a:t>Falta de una marca de Herramientas Eléctricas por parte de la División de Herramientas Eléctricas del Grupo Bosch (Tecnova S.A.), que este direccionada al segmento de Profesionales Orientados por precio y al Segmento de Hágalo Usted mismo.</a:t>
            </a:r>
          </a:p>
          <a:p>
            <a:pPr eaLnBrk="1" hangingPunct="1">
              <a:buFontTx/>
              <a:buNone/>
            </a:pPr>
            <a:endParaRPr lang="es-EC" sz="2000" smtClean="0"/>
          </a:p>
          <a:p>
            <a:pPr eaLnBrk="1" hangingPunct="1"/>
            <a:r>
              <a:rPr lang="es-EC" sz="2000" smtClean="0"/>
              <a:t>Lograr el correcto posicionamiento de nuestra marca</a:t>
            </a:r>
          </a:p>
        </p:txBody>
      </p:sp>
      <p:sp>
        <p:nvSpPr>
          <p:cNvPr id="4" name="3 Marcador de número de diapositiva"/>
          <p:cNvSpPr>
            <a:spLocks noGrp="1"/>
          </p:cNvSpPr>
          <p:nvPr>
            <p:ph type="sldNum" sz="quarter" idx="10"/>
          </p:nvPr>
        </p:nvSpPr>
        <p:spPr/>
        <p:txBody>
          <a:bodyPr/>
          <a:lstStyle/>
          <a:p>
            <a:pPr defTabSz="839788">
              <a:defRPr/>
            </a:pPr>
            <a:fld id="{F37FC629-AF1C-4D97-8822-583EDE04500D}" type="slidenum">
              <a:rPr lang="en-GB">
                <a:latin typeface="+mn-lt"/>
              </a:rPr>
              <a:pPr defTabSz="839788">
                <a:defRPr/>
              </a:pPr>
              <a:t>3</a:t>
            </a:fld>
            <a:endParaRPr lang="en-GB">
              <a:latin typeface="+mn-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BeQIK_FR" hidden="1"/>
          <p:cNvPicPr>
            <a:picLocks noChangeArrowheads="1"/>
          </p:cNvPicPr>
          <p:nvPr>
            <p:custDataLst>
              <p:tags r:id="rId2"/>
            </p:custDataLst>
          </p:nvPr>
        </p:nvPicPr>
        <p:blipFill>
          <a:blip r:embed="rId5"/>
          <a:srcRect/>
          <a:stretch>
            <a:fillRect/>
          </a:stretch>
        </p:blipFill>
        <p:spPr bwMode="auto">
          <a:xfrm>
            <a:off x="88900" y="6281738"/>
            <a:ext cx="441325" cy="193675"/>
          </a:xfrm>
          <a:prstGeom prst="rect">
            <a:avLst/>
          </a:prstGeom>
          <a:noFill/>
          <a:ln w="0">
            <a:noFill/>
            <a:miter lim="800000"/>
            <a:headEnd/>
            <a:tailEnd/>
          </a:ln>
        </p:spPr>
      </p:pic>
      <p:sp>
        <p:nvSpPr>
          <p:cNvPr id="31747" name="Rectangle 3" hidden="1"/>
          <p:cNvSpPr>
            <a:spLocks noChangeArrowheads="1"/>
          </p:cNvSpPr>
          <p:nvPr>
            <p:custDataLst>
              <p:tags r:id="rId3"/>
            </p:custDataLst>
          </p:nvPr>
        </p:nvSpPr>
        <p:spPr bwMode="auto">
          <a:xfrm>
            <a:off x="7075488" y="6635750"/>
            <a:ext cx="2551112" cy="169863"/>
          </a:xfrm>
          <a:prstGeom prst="rect">
            <a:avLst/>
          </a:prstGeom>
          <a:noFill/>
          <a:ln w="0">
            <a:noFill/>
            <a:miter lim="800000"/>
            <a:headEnd/>
            <a:tailEnd/>
          </a:ln>
        </p:spPr>
        <p:txBody>
          <a:bodyPr lIns="0" tIns="0" rIns="0" bIns="0"/>
          <a:lstStyle/>
          <a:p>
            <a:pPr algn="r" defTabSz="1042988" eaLnBrk="0" hangingPunct="0">
              <a:lnSpc>
                <a:spcPct val="107000"/>
              </a:lnSpc>
            </a:pPr>
            <a:r>
              <a:rPr lang="es-ES" sz="800" b="0">
                <a:solidFill>
                  <a:srgbClr val="747474"/>
                </a:solidFill>
                <a:latin typeface="Arial" charset="0"/>
              </a:rPr>
              <a:t> </a:t>
            </a:r>
          </a:p>
        </p:txBody>
      </p:sp>
      <p:pic>
        <p:nvPicPr>
          <p:cNvPr id="31748" name="Picture 5"/>
          <p:cNvPicPr>
            <a:picLocks noChangeAspect="1" noChangeArrowheads="1"/>
          </p:cNvPicPr>
          <p:nvPr/>
        </p:nvPicPr>
        <p:blipFill>
          <a:blip r:embed="rId6"/>
          <a:srcRect/>
          <a:stretch>
            <a:fillRect/>
          </a:stretch>
        </p:blipFill>
        <p:spPr bwMode="auto">
          <a:xfrm>
            <a:off x="1779588" y="1114425"/>
            <a:ext cx="1060450" cy="4762500"/>
          </a:xfrm>
          <a:prstGeom prst="rect">
            <a:avLst/>
          </a:prstGeom>
          <a:noFill/>
          <a:ln w="9525">
            <a:noFill/>
            <a:miter lim="800000"/>
            <a:headEnd/>
            <a:tailEnd/>
          </a:ln>
        </p:spPr>
      </p:pic>
      <p:sp>
        <p:nvSpPr>
          <p:cNvPr id="71686" name="Rectangle 6"/>
          <p:cNvSpPr>
            <a:spLocks noChangeArrowheads="1"/>
          </p:cNvSpPr>
          <p:nvPr/>
        </p:nvSpPr>
        <p:spPr bwMode="auto">
          <a:xfrm>
            <a:off x="2936875" y="1989138"/>
            <a:ext cx="5111750" cy="576262"/>
          </a:xfrm>
          <a:prstGeom prst="rect">
            <a:avLst/>
          </a:prstGeom>
          <a:noFill/>
          <a:ln w="9525" algn="ctr">
            <a:noFill/>
            <a:miter lim="800000"/>
            <a:headEnd/>
            <a:tailEnd/>
          </a:ln>
          <a:effectLst/>
        </p:spPr>
        <p:txBody>
          <a:bodyPr wrap="none" anchor="ctr"/>
          <a:lstStyle/>
          <a:p>
            <a:pPr algn="ctr" defTabSz="957263">
              <a:defRPr/>
            </a:pPr>
            <a:r>
              <a:rPr lang="es-ES" sz="1500">
                <a:effectLst>
                  <a:outerShdw blurRad="38100" dist="38100" dir="2700000" algn="tl">
                    <a:srgbClr val="C0C0C0"/>
                  </a:outerShdw>
                </a:effectLst>
              </a:rPr>
              <a:t>Oferta correcta para los diferentes públicos objetivos</a:t>
            </a:r>
          </a:p>
        </p:txBody>
      </p:sp>
      <p:sp>
        <p:nvSpPr>
          <p:cNvPr id="31750" name="Text Box 7"/>
          <p:cNvSpPr txBox="1">
            <a:spLocks noChangeArrowheads="1"/>
          </p:cNvSpPr>
          <p:nvPr/>
        </p:nvSpPr>
        <p:spPr bwMode="auto">
          <a:xfrm>
            <a:off x="2903538" y="4645025"/>
            <a:ext cx="2532062" cy="1073150"/>
          </a:xfrm>
          <a:prstGeom prst="rect">
            <a:avLst/>
          </a:prstGeom>
          <a:noFill/>
          <a:ln w="9525">
            <a:noFill/>
            <a:miter lim="800000"/>
            <a:headEnd/>
            <a:tailEnd/>
          </a:ln>
        </p:spPr>
        <p:txBody>
          <a:bodyPr>
            <a:spAutoFit/>
          </a:bodyPr>
          <a:lstStyle/>
          <a:p>
            <a:pPr algn="ctr" defTabSz="957263">
              <a:spcBef>
                <a:spcPct val="10000"/>
              </a:spcBef>
              <a:spcAft>
                <a:spcPct val="10000"/>
              </a:spcAft>
            </a:pPr>
            <a:r>
              <a:rPr lang="es-ES" sz="1100"/>
              <a:t>Profesionales Autónomos:</a:t>
            </a:r>
            <a:r>
              <a:rPr lang="es-ES" sz="1100" b="0"/>
              <a:t> </a:t>
            </a:r>
          </a:p>
          <a:p>
            <a:pPr defTabSz="957263">
              <a:spcBef>
                <a:spcPct val="10000"/>
              </a:spcBef>
              <a:spcAft>
                <a:spcPct val="10000"/>
              </a:spcAft>
              <a:buFontTx/>
              <a:buChar char="•"/>
            </a:pPr>
            <a:r>
              <a:rPr lang="es-ES" sz="1100" b="0"/>
              <a:t> Completa línea de Herramientas</a:t>
            </a:r>
          </a:p>
          <a:p>
            <a:pPr defTabSz="957263">
              <a:spcBef>
                <a:spcPct val="10000"/>
              </a:spcBef>
              <a:spcAft>
                <a:spcPct val="10000"/>
              </a:spcAft>
              <a:buFontTx/>
              <a:buChar char="•"/>
            </a:pPr>
            <a:r>
              <a:rPr lang="es-ES" sz="1100" b="0"/>
              <a:t> Herramientas robustas y reparables</a:t>
            </a:r>
          </a:p>
          <a:p>
            <a:pPr defTabSz="957263">
              <a:spcBef>
                <a:spcPct val="10000"/>
              </a:spcBef>
              <a:spcAft>
                <a:spcPct val="10000"/>
              </a:spcAft>
              <a:buFontTx/>
              <a:buChar char="•"/>
            </a:pPr>
            <a:r>
              <a:rPr lang="es-ES" sz="1100" b="0"/>
              <a:t> Mejor relación costo x beneficio </a:t>
            </a:r>
          </a:p>
          <a:p>
            <a:pPr defTabSz="957263">
              <a:spcBef>
                <a:spcPct val="10000"/>
              </a:spcBef>
              <a:spcAft>
                <a:spcPct val="10000"/>
              </a:spcAft>
              <a:buFontTx/>
              <a:buChar char="•"/>
            </a:pPr>
            <a:r>
              <a:rPr lang="es-ES" sz="1100" b="0"/>
              <a:t> Precios – LPP</a:t>
            </a:r>
          </a:p>
        </p:txBody>
      </p:sp>
      <p:pic>
        <p:nvPicPr>
          <p:cNvPr id="31751" name="Picture 8" descr="Amoladora_90031-baixa"/>
          <p:cNvPicPr>
            <a:picLocks noChangeAspect="1" noChangeArrowheads="1"/>
          </p:cNvPicPr>
          <p:nvPr/>
        </p:nvPicPr>
        <p:blipFill>
          <a:blip r:embed="rId7"/>
          <a:srcRect/>
          <a:stretch>
            <a:fillRect/>
          </a:stretch>
        </p:blipFill>
        <p:spPr bwMode="auto">
          <a:xfrm>
            <a:off x="1857375" y="2384425"/>
            <a:ext cx="917575" cy="885825"/>
          </a:xfrm>
          <a:prstGeom prst="rect">
            <a:avLst/>
          </a:prstGeom>
          <a:noFill/>
          <a:ln w="9525">
            <a:noFill/>
            <a:miter lim="800000"/>
            <a:headEnd/>
            <a:tailEnd/>
          </a:ln>
        </p:spPr>
      </p:pic>
      <p:pic>
        <p:nvPicPr>
          <p:cNvPr id="31752" name="Picture 9" descr="capaFINAL_FLATTEN_B-baixa"/>
          <p:cNvPicPr>
            <a:picLocks noChangeAspect="1" noChangeArrowheads="1"/>
          </p:cNvPicPr>
          <p:nvPr/>
        </p:nvPicPr>
        <p:blipFill>
          <a:blip r:embed="rId8"/>
          <a:srcRect/>
          <a:stretch>
            <a:fillRect/>
          </a:stretch>
        </p:blipFill>
        <p:spPr bwMode="auto">
          <a:xfrm>
            <a:off x="1857375" y="4868863"/>
            <a:ext cx="936625" cy="898525"/>
          </a:xfrm>
          <a:prstGeom prst="rect">
            <a:avLst/>
          </a:prstGeom>
          <a:noFill/>
          <a:ln w="9525">
            <a:noFill/>
            <a:miter lim="800000"/>
            <a:headEnd/>
            <a:tailEnd/>
          </a:ln>
        </p:spPr>
      </p:pic>
      <p:grpSp>
        <p:nvGrpSpPr>
          <p:cNvPr id="31753" name="Group 10"/>
          <p:cNvGrpSpPr>
            <a:grpSpLocks/>
          </p:cNvGrpSpPr>
          <p:nvPr/>
        </p:nvGrpSpPr>
        <p:grpSpPr bwMode="auto">
          <a:xfrm>
            <a:off x="3151188" y="2636838"/>
            <a:ext cx="1368425" cy="1871662"/>
            <a:chOff x="3952" y="2024"/>
            <a:chExt cx="862" cy="1179"/>
          </a:xfrm>
        </p:grpSpPr>
        <p:sp>
          <p:nvSpPr>
            <p:cNvPr id="31767" name="Rectangle 11"/>
            <p:cNvSpPr>
              <a:spLocks noChangeArrowheads="1"/>
            </p:cNvSpPr>
            <p:nvPr/>
          </p:nvSpPr>
          <p:spPr bwMode="auto">
            <a:xfrm>
              <a:off x="3952" y="2024"/>
              <a:ext cx="862" cy="1179"/>
            </a:xfrm>
            <a:prstGeom prst="rect">
              <a:avLst/>
            </a:prstGeom>
            <a:solidFill>
              <a:srgbClr val="DDDDDD"/>
            </a:solidFill>
            <a:ln w="9525">
              <a:noFill/>
              <a:miter lim="800000"/>
              <a:headEnd/>
              <a:tailEnd/>
            </a:ln>
          </p:spPr>
          <p:txBody>
            <a:bodyPr wrap="none" anchor="ctr"/>
            <a:lstStyle/>
            <a:p>
              <a:endParaRPr lang="en-US"/>
            </a:p>
          </p:txBody>
        </p:sp>
        <p:sp>
          <p:nvSpPr>
            <p:cNvPr id="31768" name="Rectangle 12"/>
            <p:cNvSpPr>
              <a:spLocks noChangeArrowheads="1"/>
            </p:cNvSpPr>
            <p:nvPr/>
          </p:nvSpPr>
          <p:spPr bwMode="auto">
            <a:xfrm>
              <a:off x="3990" y="2357"/>
              <a:ext cx="787" cy="817"/>
            </a:xfrm>
            <a:prstGeom prst="rect">
              <a:avLst/>
            </a:prstGeom>
            <a:solidFill>
              <a:schemeClr val="bg1"/>
            </a:solidFill>
            <a:ln w="9525">
              <a:noFill/>
              <a:miter lim="800000"/>
              <a:headEnd/>
              <a:tailEnd/>
            </a:ln>
          </p:spPr>
          <p:txBody>
            <a:bodyPr wrap="none" anchor="ctr"/>
            <a:lstStyle/>
            <a:p>
              <a:endParaRPr lang="en-US"/>
            </a:p>
          </p:txBody>
        </p:sp>
        <p:pic>
          <p:nvPicPr>
            <p:cNvPr id="31769" name="Picture 13" descr="boneco2-baixa"/>
            <p:cNvPicPr>
              <a:picLocks noChangeAspect="1" noChangeArrowheads="1"/>
            </p:cNvPicPr>
            <p:nvPr/>
          </p:nvPicPr>
          <p:blipFill>
            <a:blip r:embed="rId9"/>
            <a:srcRect/>
            <a:stretch>
              <a:fillRect/>
            </a:stretch>
          </p:blipFill>
          <p:spPr bwMode="auto">
            <a:xfrm>
              <a:off x="4155" y="2357"/>
              <a:ext cx="466" cy="817"/>
            </a:xfrm>
            <a:prstGeom prst="rect">
              <a:avLst/>
            </a:prstGeom>
            <a:noFill/>
            <a:ln w="9525">
              <a:noFill/>
              <a:miter lim="800000"/>
              <a:headEnd/>
              <a:tailEnd/>
            </a:ln>
          </p:spPr>
        </p:pic>
        <p:sp>
          <p:nvSpPr>
            <p:cNvPr id="71694" name="Rectangle 14"/>
            <p:cNvSpPr>
              <a:spLocks noChangeArrowheads="1"/>
            </p:cNvSpPr>
            <p:nvPr/>
          </p:nvSpPr>
          <p:spPr bwMode="auto">
            <a:xfrm>
              <a:off x="4052" y="2052"/>
              <a:ext cx="647" cy="293"/>
            </a:xfrm>
            <a:prstGeom prst="rect">
              <a:avLst/>
            </a:prstGeom>
            <a:solidFill>
              <a:srgbClr val="DDDDDD"/>
            </a:solidFill>
            <a:ln w="9525">
              <a:noFill/>
              <a:miter lim="800000"/>
              <a:headEnd/>
              <a:tailEnd/>
            </a:ln>
            <a:effectLst/>
          </p:spPr>
          <p:txBody>
            <a:bodyPr wrap="none" anchor="ctr"/>
            <a:lstStyle/>
            <a:p>
              <a:pPr algn="ctr" defTabSz="957263">
                <a:defRPr/>
              </a:pPr>
              <a:r>
                <a:rPr lang="es-ES">
                  <a:effectLst>
                    <a:outerShdw blurRad="38100" dist="38100" dir="2700000" algn="tl">
                      <a:srgbClr val="FFFFFF"/>
                    </a:outerShdw>
                  </a:effectLst>
                </a:rPr>
                <a:t>Profesionales</a:t>
              </a:r>
            </a:p>
            <a:p>
              <a:pPr algn="ctr" defTabSz="957263">
                <a:defRPr/>
              </a:pPr>
              <a:r>
                <a:rPr lang="es-ES">
                  <a:effectLst>
                    <a:outerShdw blurRad="38100" dist="38100" dir="2700000" algn="tl">
                      <a:srgbClr val="FFFFFF"/>
                    </a:outerShdw>
                  </a:effectLst>
                </a:rPr>
                <a:t>Autónomos</a:t>
              </a:r>
            </a:p>
          </p:txBody>
        </p:sp>
      </p:grpSp>
      <p:pic>
        <p:nvPicPr>
          <p:cNvPr id="31754" name="Picture 15" descr="log_Skil_Es"/>
          <p:cNvPicPr>
            <a:picLocks noChangeAspect="1" noChangeArrowheads="1"/>
          </p:cNvPicPr>
          <p:nvPr/>
        </p:nvPicPr>
        <p:blipFill>
          <a:blip r:embed="rId10"/>
          <a:srcRect/>
          <a:stretch>
            <a:fillRect/>
          </a:stretch>
        </p:blipFill>
        <p:spPr bwMode="auto">
          <a:xfrm>
            <a:off x="4376738" y="1052513"/>
            <a:ext cx="1922462" cy="1001712"/>
          </a:xfrm>
          <a:prstGeom prst="rect">
            <a:avLst/>
          </a:prstGeom>
          <a:noFill/>
          <a:ln w="9525" algn="ctr">
            <a:noFill/>
            <a:miter lim="800000"/>
            <a:headEnd/>
            <a:tailEnd/>
          </a:ln>
        </p:spPr>
      </p:pic>
      <p:pic>
        <p:nvPicPr>
          <p:cNvPr id="31755" name="Picture 16"/>
          <p:cNvPicPr>
            <a:picLocks noChangeAspect="1" noChangeArrowheads="1"/>
          </p:cNvPicPr>
          <p:nvPr/>
        </p:nvPicPr>
        <p:blipFill>
          <a:blip r:embed="rId11"/>
          <a:srcRect/>
          <a:stretch>
            <a:fillRect/>
          </a:stretch>
        </p:blipFill>
        <p:spPr bwMode="auto">
          <a:xfrm>
            <a:off x="8266113" y="1123950"/>
            <a:ext cx="1073150" cy="4752975"/>
          </a:xfrm>
          <a:prstGeom prst="rect">
            <a:avLst/>
          </a:prstGeom>
          <a:noFill/>
          <a:ln w="9525">
            <a:noFill/>
            <a:miter lim="800000"/>
            <a:headEnd/>
            <a:tailEnd/>
          </a:ln>
        </p:spPr>
      </p:pic>
      <p:sp>
        <p:nvSpPr>
          <p:cNvPr id="31756" name="Text Box 17"/>
          <p:cNvSpPr txBox="1">
            <a:spLocks noChangeArrowheads="1"/>
          </p:cNvSpPr>
          <p:nvPr/>
        </p:nvSpPr>
        <p:spPr bwMode="auto">
          <a:xfrm>
            <a:off x="5889625" y="4648200"/>
            <a:ext cx="2232025" cy="1206500"/>
          </a:xfrm>
          <a:prstGeom prst="rect">
            <a:avLst/>
          </a:prstGeom>
          <a:noFill/>
          <a:ln w="9525">
            <a:noFill/>
            <a:miter lim="800000"/>
            <a:headEnd/>
            <a:tailEnd/>
          </a:ln>
        </p:spPr>
        <p:txBody>
          <a:bodyPr>
            <a:spAutoFit/>
          </a:bodyPr>
          <a:lstStyle/>
          <a:p>
            <a:pPr algn="ctr" defTabSz="957263">
              <a:spcBef>
                <a:spcPct val="10000"/>
              </a:spcBef>
              <a:spcAft>
                <a:spcPct val="10000"/>
              </a:spcAft>
            </a:pPr>
            <a:r>
              <a:rPr lang="es-ES" sz="1100"/>
              <a:t>DIY</a:t>
            </a:r>
          </a:p>
          <a:p>
            <a:pPr defTabSz="957263">
              <a:spcBef>
                <a:spcPct val="10000"/>
              </a:spcBef>
              <a:spcAft>
                <a:spcPct val="10000"/>
              </a:spcAft>
              <a:buFontTx/>
              <a:buChar char="•"/>
            </a:pPr>
            <a:r>
              <a:rPr lang="es-ES" sz="1100" b="0"/>
              <a:t> Herramientas simples y de fácil utilización</a:t>
            </a:r>
          </a:p>
          <a:p>
            <a:pPr defTabSz="957263">
              <a:spcBef>
                <a:spcPct val="10000"/>
              </a:spcBef>
              <a:spcAft>
                <a:spcPct val="10000"/>
              </a:spcAft>
              <a:buFontTx/>
              <a:buChar char="•"/>
            </a:pPr>
            <a:r>
              <a:rPr lang="es-ES" sz="1100" b="0"/>
              <a:t> Herramientas compactas e básicas</a:t>
            </a:r>
          </a:p>
          <a:p>
            <a:pPr defTabSz="957263">
              <a:spcBef>
                <a:spcPct val="10000"/>
              </a:spcBef>
              <a:spcAft>
                <a:spcPct val="10000"/>
              </a:spcAft>
              <a:buFontTx/>
              <a:buChar char="•"/>
            </a:pPr>
            <a:r>
              <a:rPr lang="es-ES" sz="1100" b="0"/>
              <a:t> Precios – OPP</a:t>
            </a:r>
          </a:p>
        </p:txBody>
      </p:sp>
      <p:grpSp>
        <p:nvGrpSpPr>
          <p:cNvPr id="31757" name="Group 18"/>
          <p:cNvGrpSpPr>
            <a:grpSpLocks/>
          </p:cNvGrpSpPr>
          <p:nvPr/>
        </p:nvGrpSpPr>
        <p:grpSpPr bwMode="auto">
          <a:xfrm>
            <a:off x="6588125" y="2636838"/>
            <a:ext cx="1368425" cy="1871662"/>
            <a:chOff x="1570" y="2024"/>
            <a:chExt cx="862" cy="1179"/>
          </a:xfrm>
        </p:grpSpPr>
        <p:sp>
          <p:nvSpPr>
            <p:cNvPr id="31763" name="Rectangle 19"/>
            <p:cNvSpPr>
              <a:spLocks noChangeArrowheads="1"/>
            </p:cNvSpPr>
            <p:nvPr/>
          </p:nvSpPr>
          <p:spPr bwMode="auto">
            <a:xfrm>
              <a:off x="1570" y="2024"/>
              <a:ext cx="862" cy="1179"/>
            </a:xfrm>
            <a:prstGeom prst="rect">
              <a:avLst/>
            </a:prstGeom>
            <a:solidFill>
              <a:srgbClr val="DDDDDD"/>
            </a:solidFill>
            <a:ln w="9525">
              <a:noFill/>
              <a:miter lim="800000"/>
              <a:headEnd/>
              <a:tailEnd/>
            </a:ln>
          </p:spPr>
          <p:txBody>
            <a:bodyPr wrap="none" anchor="ctr"/>
            <a:lstStyle/>
            <a:p>
              <a:endParaRPr lang="en-US"/>
            </a:p>
          </p:txBody>
        </p:sp>
        <p:sp>
          <p:nvSpPr>
            <p:cNvPr id="71700" name="Rectangle 20"/>
            <p:cNvSpPr>
              <a:spLocks noChangeArrowheads="1"/>
            </p:cNvSpPr>
            <p:nvPr/>
          </p:nvSpPr>
          <p:spPr bwMode="auto">
            <a:xfrm>
              <a:off x="1682" y="2069"/>
              <a:ext cx="659" cy="293"/>
            </a:xfrm>
            <a:prstGeom prst="rect">
              <a:avLst/>
            </a:prstGeom>
            <a:noFill/>
            <a:ln w="9525">
              <a:noFill/>
              <a:miter lim="800000"/>
              <a:headEnd/>
              <a:tailEnd/>
            </a:ln>
            <a:effectLst/>
          </p:spPr>
          <p:txBody>
            <a:bodyPr wrap="none" anchor="ctr"/>
            <a:lstStyle/>
            <a:p>
              <a:pPr algn="ctr" defTabSz="957263">
                <a:defRPr/>
              </a:pPr>
              <a:r>
                <a:rPr lang="es-ES">
                  <a:effectLst>
                    <a:outerShdw blurRad="38100" dist="38100" dir="2700000" algn="tl">
                      <a:srgbClr val="C0C0C0"/>
                    </a:outerShdw>
                  </a:effectLst>
                </a:rPr>
                <a:t>DIY</a:t>
              </a:r>
            </a:p>
          </p:txBody>
        </p:sp>
        <p:sp>
          <p:nvSpPr>
            <p:cNvPr id="31765" name="Rectangle 21"/>
            <p:cNvSpPr>
              <a:spLocks noChangeArrowheads="1"/>
            </p:cNvSpPr>
            <p:nvPr/>
          </p:nvSpPr>
          <p:spPr bwMode="auto">
            <a:xfrm>
              <a:off x="1607" y="2355"/>
              <a:ext cx="787" cy="817"/>
            </a:xfrm>
            <a:prstGeom prst="rect">
              <a:avLst/>
            </a:prstGeom>
            <a:solidFill>
              <a:schemeClr val="bg1"/>
            </a:solidFill>
            <a:ln w="9525">
              <a:noFill/>
              <a:miter lim="800000"/>
              <a:headEnd/>
              <a:tailEnd/>
            </a:ln>
          </p:spPr>
          <p:txBody>
            <a:bodyPr wrap="none" anchor="ctr"/>
            <a:lstStyle/>
            <a:p>
              <a:endParaRPr lang="en-US"/>
            </a:p>
          </p:txBody>
        </p:sp>
        <p:pic>
          <p:nvPicPr>
            <p:cNvPr id="31766" name="Picture 22" descr="Familia skil-baixa"/>
            <p:cNvPicPr>
              <a:picLocks noChangeAspect="1" noChangeArrowheads="1"/>
            </p:cNvPicPr>
            <p:nvPr/>
          </p:nvPicPr>
          <p:blipFill>
            <a:blip r:embed="rId12"/>
            <a:srcRect/>
            <a:stretch>
              <a:fillRect/>
            </a:stretch>
          </p:blipFill>
          <p:spPr bwMode="auto">
            <a:xfrm>
              <a:off x="1762" y="2355"/>
              <a:ext cx="542" cy="816"/>
            </a:xfrm>
            <a:prstGeom prst="rect">
              <a:avLst/>
            </a:prstGeom>
            <a:noFill/>
            <a:ln w="9525">
              <a:noFill/>
              <a:miter lim="800000"/>
              <a:headEnd/>
              <a:tailEnd/>
            </a:ln>
          </p:spPr>
        </p:pic>
      </p:grpSp>
      <p:sp>
        <p:nvSpPr>
          <p:cNvPr id="31758" name="AutoShape 23"/>
          <p:cNvSpPr>
            <a:spLocks noChangeArrowheads="1"/>
          </p:cNvSpPr>
          <p:nvPr/>
        </p:nvSpPr>
        <p:spPr bwMode="auto">
          <a:xfrm>
            <a:off x="4664075" y="2781300"/>
            <a:ext cx="215900" cy="215900"/>
          </a:xfrm>
          <a:prstGeom prst="leftArrow">
            <a:avLst>
              <a:gd name="adj1" fmla="val 50000"/>
              <a:gd name="adj2" fmla="val 25000"/>
            </a:avLst>
          </a:prstGeom>
          <a:solidFill>
            <a:srgbClr val="FF0000"/>
          </a:solidFill>
          <a:ln w="9525">
            <a:solidFill>
              <a:schemeClr val="tx1"/>
            </a:solidFill>
            <a:miter lim="800000"/>
            <a:headEnd/>
            <a:tailEnd/>
          </a:ln>
        </p:spPr>
        <p:txBody>
          <a:bodyPr wrap="none" anchor="ctr"/>
          <a:lstStyle/>
          <a:p>
            <a:endParaRPr lang="en-US"/>
          </a:p>
        </p:txBody>
      </p:sp>
      <p:sp>
        <p:nvSpPr>
          <p:cNvPr id="71704" name="Rectangle 24"/>
          <p:cNvSpPr>
            <a:spLocks noChangeArrowheads="1"/>
          </p:cNvSpPr>
          <p:nvPr/>
        </p:nvSpPr>
        <p:spPr bwMode="auto">
          <a:xfrm>
            <a:off x="4808538" y="2708275"/>
            <a:ext cx="865187" cy="360363"/>
          </a:xfrm>
          <a:prstGeom prst="rect">
            <a:avLst/>
          </a:prstGeom>
          <a:noFill/>
          <a:ln w="9525" algn="ctr">
            <a:noFill/>
            <a:miter lim="800000"/>
            <a:headEnd/>
            <a:tailEnd/>
          </a:ln>
          <a:effectLst/>
        </p:spPr>
        <p:txBody>
          <a:bodyPr wrap="none" anchor="ctr"/>
          <a:lstStyle/>
          <a:p>
            <a:pPr algn="ctr" defTabSz="957263">
              <a:defRPr/>
            </a:pPr>
            <a:r>
              <a:rPr lang="es-ES" sz="1500">
                <a:effectLst>
                  <a:outerShdw blurRad="38100" dist="38100" dir="2700000" algn="tl">
                    <a:srgbClr val="C0C0C0"/>
                  </a:outerShdw>
                </a:effectLst>
              </a:rPr>
              <a:t>Foco</a:t>
            </a:r>
          </a:p>
        </p:txBody>
      </p:sp>
      <p:sp>
        <p:nvSpPr>
          <p:cNvPr id="71705" name="Rectangle 25"/>
          <p:cNvSpPr>
            <a:spLocks noChangeArrowheads="1"/>
          </p:cNvSpPr>
          <p:nvPr/>
        </p:nvSpPr>
        <p:spPr bwMode="auto">
          <a:xfrm>
            <a:off x="4738688" y="4005263"/>
            <a:ext cx="1511300" cy="360362"/>
          </a:xfrm>
          <a:prstGeom prst="rect">
            <a:avLst/>
          </a:prstGeom>
          <a:noFill/>
          <a:ln w="9525" algn="ctr">
            <a:noFill/>
            <a:miter lim="800000"/>
            <a:headEnd/>
            <a:tailEnd/>
          </a:ln>
          <a:effectLst/>
        </p:spPr>
        <p:txBody>
          <a:bodyPr wrap="none" anchor="ctr"/>
          <a:lstStyle/>
          <a:p>
            <a:pPr algn="ctr" defTabSz="957263">
              <a:defRPr/>
            </a:pPr>
            <a:r>
              <a:rPr lang="es-ES" sz="1500">
                <a:effectLst>
                  <a:outerShdw blurRad="38100" dist="38100" dir="2700000" algn="tl">
                    <a:srgbClr val="C0C0C0"/>
                  </a:outerShdw>
                </a:effectLst>
              </a:rPr>
              <a:t>Complemento</a:t>
            </a:r>
          </a:p>
        </p:txBody>
      </p:sp>
      <p:sp>
        <p:nvSpPr>
          <p:cNvPr id="31761" name="AutoShape 26"/>
          <p:cNvSpPr>
            <a:spLocks noChangeArrowheads="1"/>
          </p:cNvSpPr>
          <p:nvPr/>
        </p:nvSpPr>
        <p:spPr bwMode="auto">
          <a:xfrm flipH="1">
            <a:off x="6249988" y="4102100"/>
            <a:ext cx="215900" cy="215900"/>
          </a:xfrm>
          <a:prstGeom prst="leftArrow">
            <a:avLst>
              <a:gd name="adj1" fmla="val 50000"/>
              <a:gd name="adj2" fmla="val 25000"/>
            </a:avLst>
          </a:prstGeom>
          <a:solidFill>
            <a:srgbClr val="FF0000"/>
          </a:solidFill>
          <a:ln w="9525">
            <a:solidFill>
              <a:schemeClr val="tx1"/>
            </a:solidFill>
            <a:miter lim="800000"/>
            <a:headEnd/>
            <a:tailEnd/>
          </a:ln>
        </p:spPr>
        <p:txBody>
          <a:bodyPr wrap="none" anchor="ctr"/>
          <a:lstStyle/>
          <a:p>
            <a:endParaRPr lang="en-US"/>
          </a:p>
        </p:txBody>
      </p:sp>
      <p:sp>
        <p:nvSpPr>
          <p:cNvPr id="2" name="1 Título"/>
          <p:cNvSpPr>
            <a:spLocks/>
          </p:cNvSpPr>
          <p:nvPr/>
        </p:nvSpPr>
        <p:spPr bwMode="auto">
          <a:xfrm>
            <a:off x="549275" y="228600"/>
            <a:ext cx="8915400" cy="522288"/>
          </a:xfrm>
          <a:prstGeom prst="rect">
            <a:avLst/>
          </a:prstGeom>
          <a:noFill/>
          <a:ln w="9525" algn="ctr">
            <a:noFill/>
            <a:miter lim="800000"/>
            <a:headEnd/>
            <a:tailEnd/>
          </a:ln>
          <a:effectLst>
            <a:outerShdw dist="35921" dir="2700000" algn="ctr" rotWithShape="0">
              <a:schemeClr val="tx1"/>
            </a:outerShdw>
          </a:effectLst>
        </p:spPr>
        <p:txBody>
          <a:bodyPr lIns="95750" tIns="47876" rIns="95750" bIns="47876">
            <a:spAutoFit/>
          </a:bodyPr>
          <a:lstStyle/>
          <a:p>
            <a:pPr defTabSz="957263">
              <a:spcBef>
                <a:spcPct val="50000"/>
              </a:spcBef>
              <a:defRPr/>
            </a:pPr>
            <a:r>
              <a:rPr lang="es-EC" sz="2800" b="0">
                <a:solidFill>
                  <a:schemeClr val="bg1"/>
                </a:solidFill>
                <a:effectLst>
                  <a:outerShdw blurRad="38100" dist="38100" dir="2700000" algn="tl">
                    <a:srgbClr val="C0C0C0"/>
                  </a:outerShdw>
                </a:effectLst>
                <a:latin typeface="Arial Black" pitchFamily="34" charset="0"/>
              </a:rPr>
              <a:t>Macro y Microsegmentación</a:t>
            </a:r>
          </a:p>
        </p:txBody>
      </p:sp>
    </p:spTree>
    <p:custDataLst>
      <p:tags r:id="rId1"/>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defRPr/>
            </a:pPr>
            <a:r>
              <a:rPr lang="es-EC" dirty="0" smtClean="0"/>
              <a:t>Fuerza de </a:t>
            </a:r>
            <a:r>
              <a:rPr lang="es-EC" dirty="0" err="1" smtClean="0"/>
              <a:t>Porter</a:t>
            </a:r>
            <a:endParaRPr lang="es-EC" dirty="0"/>
          </a:p>
        </p:txBody>
      </p:sp>
      <p:sp>
        <p:nvSpPr>
          <p:cNvPr id="32771" name="3 Marcador de número de diapositiva"/>
          <p:cNvSpPr>
            <a:spLocks noGrp="1"/>
          </p:cNvSpPr>
          <p:nvPr>
            <p:ph type="sldNum" sz="quarter" idx="10"/>
          </p:nvPr>
        </p:nvSpPr>
        <p:spPr>
          <a:noFill/>
        </p:spPr>
        <p:txBody>
          <a:bodyPr/>
          <a:lstStyle/>
          <a:p>
            <a:fld id="{193E9778-0E4B-427D-80D7-630BC67A1D40}" type="slidenum">
              <a:rPr lang="en-GB" smtClean="0"/>
              <a:pPr/>
              <a:t>31</a:t>
            </a:fld>
            <a:endParaRPr lang="en-GB" smtClean="0"/>
          </a:p>
        </p:txBody>
      </p:sp>
      <p:sp>
        <p:nvSpPr>
          <p:cNvPr id="34820" name="Rectangle 4"/>
          <p:cNvSpPr>
            <a:spLocks noChangeArrowheads="1"/>
          </p:cNvSpPr>
          <p:nvPr/>
        </p:nvSpPr>
        <p:spPr bwMode="auto">
          <a:xfrm>
            <a:off x="1768475" y="1949450"/>
            <a:ext cx="6942138" cy="2246313"/>
          </a:xfrm>
          <a:prstGeom prst="rect">
            <a:avLst/>
          </a:prstGeom>
          <a:noFill/>
          <a:ln w="9525" cap="flat" cmpd="sng" algn="ctr">
            <a:noFill/>
            <a:prstDash val="solid"/>
            <a:miter lim="800000"/>
            <a:headEnd/>
            <a:tailEnd/>
          </a:ln>
          <a:effectLst>
            <a:prstShdw prst="shdw17" dist="17961" dir="2700000">
              <a:schemeClr val="accent1">
                <a:gamma/>
                <a:shade val="60000"/>
                <a:invGamma/>
              </a:schemeClr>
            </a:prstShdw>
          </a:effectLst>
        </p:spPr>
        <p:txBody>
          <a:bodyPr anchor="ctr">
            <a:spAutoFit/>
          </a:bodyPr>
          <a:lstStyle/>
          <a:p>
            <a:pPr marL="358775" indent="-358775" algn="just" defTabSz="957263">
              <a:spcBef>
                <a:spcPct val="25000"/>
              </a:spcBef>
              <a:spcAft>
                <a:spcPct val="25000"/>
              </a:spcAft>
              <a:buFontTx/>
              <a:buChar char="•"/>
              <a:defRPr/>
            </a:pPr>
            <a:r>
              <a:rPr lang="es-ES" sz="2000" dirty="0">
                <a:latin typeface="+mn-lt"/>
              </a:rPr>
              <a:t>Amenaza de entrada de nuevos competidores</a:t>
            </a:r>
            <a:endParaRPr lang="es-EC" sz="2000" dirty="0">
              <a:latin typeface="+mn-lt"/>
            </a:endParaRPr>
          </a:p>
          <a:p>
            <a:pPr marL="358775" indent="-358775" algn="just" defTabSz="957263">
              <a:spcBef>
                <a:spcPct val="25000"/>
              </a:spcBef>
              <a:spcAft>
                <a:spcPct val="25000"/>
              </a:spcAft>
              <a:buFontTx/>
              <a:buChar char="•"/>
              <a:defRPr/>
            </a:pPr>
            <a:r>
              <a:rPr lang="es-ES" sz="2000" dirty="0">
                <a:latin typeface="+mn-lt"/>
              </a:rPr>
              <a:t>La rivalidad entre los competidores </a:t>
            </a:r>
          </a:p>
          <a:p>
            <a:pPr marL="358775" indent="-358775" algn="just" defTabSz="957263">
              <a:spcBef>
                <a:spcPct val="25000"/>
              </a:spcBef>
              <a:spcAft>
                <a:spcPct val="25000"/>
              </a:spcAft>
              <a:buFontTx/>
              <a:buChar char="•"/>
              <a:defRPr/>
            </a:pPr>
            <a:r>
              <a:rPr lang="es-ES" sz="2000" dirty="0">
                <a:latin typeface="+mn-lt"/>
              </a:rPr>
              <a:t>Poder de negociación de los proveedores</a:t>
            </a:r>
          </a:p>
          <a:p>
            <a:pPr marL="358775" indent="-358775" algn="just" defTabSz="957263">
              <a:spcBef>
                <a:spcPct val="25000"/>
              </a:spcBef>
              <a:spcAft>
                <a:spcPct val="25000"/>
              </a:spcAft>
              <a:buFontTx/>
              <a:buChar char="•"/>
              <a:defRPr/>
            </a:pPr>
            <a:r>
              <a:rPr lang="es-ES" sz="2000" dirty="0">
                <a:latin typeface="+mn-lt"/>
              </a:rPr>
              <a:t>Poder de negociación de los compradores</a:t>
            </a:r>
            <a:endParaRPr lang="es-EC" sz="2000" dirty="0">
              <a:latin typeface="+mn-lt"/>
            </a:endParaRPr>
          </a:p>
          <a:p>
            <a:pPr marL="358775" indent="-358775" algn="just" defTabSz="957263">
              <a:spcBef>
                <a:spcPct val="25000"/>
              </a:spcBef>
              <a:spcAft>
                <a:spcPct val="25000"/>
              </a:spcAft>
              <a:buFontTx/>
              <a:buChar char="•"/>
              <a:defRPr/>
            </a:pPr>
            <a:r>
              <a:rPr lang="es-ES" sz="2000" dirty="0">
                <a:latin typeface="+mn-lt"/>
              </a:rPr>
              <a:t>Amenaza de ingreso de productos sustitutos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9275" y="228600"/>
            <a:ext cx="8915400" cy="522288"/>
          </a:xfrm>
        </p:spPr>
        <p:txBody>
          <a:bodyPr/>
          <a:lstStyle/>
          <a:p>
            <a:pPr eaLnBrk="1" hangingPunct="1">
              <a:defRPr/>
            </a:pPr>
            <a:r>
              <a:rPr lang="es-EC" sz="2800" smtClean="0"/>
              <a:t>Marketing Mix</a:t>
            </a:r>
          </a:p>
        </p:txBody>
      </p:sp>
      <p:sp>
        <p:nvSpPr>
          <p:cNvPr id="4" name="3 Marcador de número de diapositiva"/>
          <p:cNvSpPr>
            <a:spLocks noGrp="1"/>
          </p:cNvSpPr>
          <p:nvPr>
            <p:ph type="sldNum" sz="quarter" idx="10"/>
          </p:nvPr>
        </p:nvSpPr>
        <p:spPr/>
        <p:txBody>
          <a:bodyPr/>
          <a:lstStyle/>
          <a:p>
            <a:pPr defTabSz="839788">
              <a:defRPr/>
            </a:pPr>
            <a:fld id="{507C40E6-0A5E-41D9-81F3-3F516EE8EDE5}" type="slidenum">
              <a:rPr lang="en-GB">
                <a:latin typeface="+mn-lt"/>
              </a:rPr>
              <a:pPr defTabSz="839788">
                <a:defRPr/>
              </a:pPr>
              <a:t>32</a:t>
            </a:fld>
            <a:endParaRPr lang="en-GB">
              <a:latin typeface="+mn-lt"/>
            </a:endParaRPr>
          </a:p>
        </p:txBody>
      </p:sp>
      <p:pic>
        <p:nvPicPr>
          <p:cNvPr id="33796" name="Imagen 16"/>
          <p:cNvPicPr>
            <a:picLocks noChangeAspect="1" noChangeArrowheads="1"/>
          </p:cNvPicPr>
          <p:nvPr/>
        </p:nvPicPr>
        <p:blipFill>
          <a:blip r:embed="rId2"/>
          <a:srcRect/>
          <a:stretch>
            <a:fillRect/>
          </a:stretch>
        </p:blipFill>
        <p:spPr bwMode="auto">
          <a:xfrm>
            <a:off x="2020888" y="1384300"/>
            <a:ext cx="6870700" cy="4138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549275" y="228600"/>
            <a:ext cx="8915400" cy="522288"/>
          </a:xfrm>
        </p:spPr>
        <p:txBody>
          <a:bodyPr/>
          <a:lstStyle/>
          <a:p>
            <a:pPr eaLnBrk="1" hangingPunct="1">
              <a:defRPr/>
            </a:pPr>
            <a:r>
              <a:rPr lang="es-EC" sz="2800" smtClean="0"/>
              <a:t>Marketing Mix (Marca)</a:t>
            </a:r>
          </a:p>
        </p:txBody>
      </p:sp>
      <p:sp>
        <p:nvSpPr>
          <p:cNvPr id="4" name="3 Marcador de número de diapositiva"/>
          <p:cNvSpPr txBox="1">
            <a:spLocks noGrp="1"/>
          </p:cNvSpPr>
          <p:nvPr/>
        </p:nvSpPr>
        <p:spPr bwMode="auto">
          <a:xfrm>
            <a:off x="7929563" y="6588125"/>
            <a:ext cx="1976437" cy="431800"/>
          </a:xfrm>
          <a:prstGeom prst="rect">
            <a:avLst/>
          </a:prstGeom>
          <a:noFill/>
          <a:ln>
            <a:miter lim="800000"/>
            <a:headEnd/>
            <a:tailEnd/>
          </a:ln>
        </p:spPr>
        <p:txBody>
          <a:bodyPr lIns="83969" tIns="41985" rIns="83969" bIns="41985"/>
          <a:lstStyle/>
          <a:p>
            <a:pPr algn="r" defTabSz="839788">
              <a:defRPr/>
            </a:pPr>
            <a:fld id="{C85217D0-3E12-4EAD-8CA2-DC2D41E146EE}" type="slidenum">
              <a:rPr lang="en-GB" sz="900" b="0">
                <a:latin typeface="+mn-lt"/>
              </a:rPr>
              <a:pPr algn="r" defTabSz="839788">
                <a:defRPr/>
              </a:pPr>
              <a:t>33</a:t>
            </a:fld>
            <a:endParaRPr lang="en-GB" sz="900" b="0">
              <a:latin typeface="+mn-lt"/>
            </a:endParaRPr>
          </a:p>
        </p:txBody>
      </p:sp>
      <p:pic>
        <p:nvPicPr>
          <p:cNvPr id="34820" name="Picture 5" descr="Junio 2009 - Día del Padre"/>
          <p:cNvPicPr>
            <a:picLocks noChangeAspect="1" noChangeArrowheads="1"/>
          </p:cNvPicPr>
          <p:nvPr/>
        </p:nvPicPr>
        <p:blipFill>
          <a:blip r:embed="rId2"/>
          <a:srcRect/>
          <a:stretch>
            <a:fillRect/>
          </a:stretch>
        </p:blipFill>
        <p:spPr bwMode="auto">
          <a:xfrm>
            <a:off x="3284538" y="1365250"/>
            <a:ext cx="3990975" cy="431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549275" y="228600"/>
            <a:ext cx="8915400" cy="522288"/>
          </a:xfrm>
        </p:spPr>
        <p:txBody>
          <a:bodyPr/>
          <a:lstStyle/>
          <a:p>
            <a:pPr eaLnBrk="1" hangingPunct="1">
              <a:defRPr/>
            </a:pPr>
            <a:r>
              <a:rPr lang="es-EC" sz="2800" smtClean="0"/>
              <a:t>Marketing Mix (Producto)</a:t>
            </a:r>
          </a:p>
        </p:txBody>
      </p:sp>
      <p:sp>
        <p:nvSpPr>
          <p:cNvPr id="4" name="3 Marcador de número de diapositiva"/>
          <p:cNvSpPr txBox="1">
            <a:spLocks noGrp="1"/>
          </p:cNvSpPr>
          <p:nvPr/>
        </p:nvSpPr>
        <p:spPr bwMode="auto">
          <a:xfrm>
            <a:off x="7929563" y="6588125"/>
            <a:ext cx="1976437" cy="431800"/>
          </a:xfrm>
          <a:prstGeom prst="rect">
            <a:avLst/>
          </a:prstGeom>
          <a:noFill/>
          <a:ln>
            <a:miter lim="800000"/>
            <a:headEnd/>
            <a:tailEnd/>
          </a:ln>
        </p:spPr>
        <p:txBody>
          <a:bodyPr lIns="83969" tIns="41985" rIns="83969" bIns="41985"/>
          <a:lstStyle/>
          <a:p>
            <a:pPr algn="r" defTabSz="839788">
              <a:defRPr/>
            </a:pPr>
            <a:fld id="{35088CD9-8700-4E55-A205-F3A76AFB96ED}" type="slidenum">
              <a:rPr lang="en-GB" sz="900" b="0">
                <a:latin typeface="+mn-lt"/>
              </a:rPr>
              <a:pPr algn="r" defTabSz="839788">
                <a:defRPr/>
              </a:pPr>
              <a:t>34</a:t>
            </a:fld>
            <a:endParaRPr lang="en-GB" sz="900" b="0">
              <a:latin typeface="+mn-lt"/>
            </a:endParaRPr>
          </a:p>
        </p:txBody>
      </p:sp>
      <p:pic>
        <p:nvPicPr>
          <p:cNvPr id="35844" name="Picture 4"/>
          <p:cNvPicPr>
            <a:picLocks noChangeAspect="1" noChangeArrowheads="1"/>
          </p:cNvPicPr>
          <p:nvPr/>
        </p:nvPicPr>
        <p:blipFill>
          <a:blip r:embed="rId2"/>
          <a:srcRect/>
          <a:stretch>
            <a:fillRect/>
          </a:stretch>
        </p:blipFill>
        <p:spPr bwMode="auto">
          <a:xfrm>
            <a:off x="2124075" y="1123950"/>
            <a:ext cx="6267450" cy="46101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549275" y="228600"/>
            <a:ext cx="8915400" cy="522288"/>
          </a:xfrm>
        </p:spPr>
        <p:txBody>
          <a:bodyPr/>
          <a:lstStyle/>
          <a:p>
            <a:pPr eaLnBrk="1" hangingPunct="1">
              <a:defRPr/>
            </a:pPr>
            <a:r>
              <a:rPr lang="es-EC" sz="2800" smtClean="0"/>
              <a:t>Marketing Mix (Precio)</a:t>
            </a:r>
          </a:p>
        </p:txBody>
      </p:sp>
      <p:sp>
        <p:nvSpPr>
          <p:cNvPr id="4" name="3 Marcador de número de diapositiva"/>
          <p:cNvSpPr txBox="1">
            <a:spLocks noGrp="1"/>
          </p:cNvSpPr>
          <p:nvPr/>
        </p:nvSpPr>
        <p:spPr bwMode="auto">
          <a:xfrm>
            <a:off x="7929563" y="6588125"/>
            <a:ext cx="1976437" cy="431800"/>
          </a:xfrm>
          <a:prstGeom prst="rect">
            <a:avLst/>
          </a:prstGeom>
          <a:noFill/>
          <a:ln>
            <a:miter lim="800000"/>
            <a:headEnd/>
            <a:tailEnd/>
          </a:ln>
        </p:spPr>
        <p:txBody>
          <a:bodyPr lIns="83969" tIns="41985" rIns="83969" bIns="41985"/>
          <a:lstStyle/>
          <a:p>
            <a:pPr algn="r" defTabSz="839788">
              <a:defRPr/>
            </a:pPr>
            <a:fld id="{FC8E231E-68B3-4164-B2C6-17EB21304855}" type="slidenum">
              <a:rPr lang="en-GB" sz="900" b="0">
                <a:latin typeface="+mn-lt"/>
              </a:rPr>
              <a:pPr algn="r" defTabSz="839788">
                <a:defRPr/>
              </a:pPr>
              <a:t>35</a:t>
            </a:fld>
            <a:endParaRPr lang="en-GB" sz="900" b="0">
              <a:latin typeface="+mn-lt"/>
            </a:endParaRPr>
          </a:p>
        </p:txBody>
      </p:sp>
      <p:pic>
        <p:nvPicPr>
          <p:cNvPr id="36868" name="Picture 5"/>
          <p:cNvPicPr>
            <a:picLocks noChangeAspect="1" noChangeArrowheads="1"/>
          </p:cNvPicPr>
          <p:nvPr/>
        </p:nvPicPr>
        <p:blipFill>
          <a:blip r:embed="rId2"/>
          <a:srcRect/>
          <a:stretch>
            <a:fillRect/>
          </a:stretch>
        </p:blipFill>
        <p:spPr bwMode="auto">
          <a:xfrm>
            <a:off x="2000250" y="1365250"/>
            <a:ext cx="2498725" cy="4394200"/>
          </a:xfrm>
          <a:prstGeom prst="rect">
            <a:avLst/>
          </a:prstGeom>
          <a:noFill/>
          <a:ln w="9525" algn="ctr">
            <a:noFill/>
            <a:miter lim="800000"/>
            <a:headEnd/>
            <a:tailEnd/>
          </a:ln>
        </p:spPr>
      </p:pic>
      <p:sp>
        <p:nvSpPr>
          <p:cNvPr id="94214" name="Text Box 6"/>
          <p:cNvSpPr txBox="1">
            <a:spLocks noChangeArrowheads="1"/>
          </p:cNvSpPr>
          <p:nvPr/>
        </p:nvSpPr>
        <p:spPr bwMode="auto">
          <a:xfrm>
            <a:off x="4676775" y="1131888"/>
            <a:ext cx="4624388" cy="2219325"/>
          </a:xfrm>
          <a:prstGeom prst="rect">
            <a:avLst/>
          </a:prstGeom>
          <a:noFill/>
          <a:ln w="9525" algn="ctr">
            <a:noFill/>
            <a:miter lim="800000"/>
            <a:headEnd/>
            <a:tailEnd/>
          </a:ln>
          <a:effectLst>
            <a:prstShdw prst="shdw17" dist="17961" dir="2700000">
              <a:schemeClr val="accent1">
                <a:gamma/>
                <a:shade val="60000"/>
                <a:invGamma/>
              </a:schemeClr>
            </a:prstShdw>
          </a:effectLst>
        </p:spPr>
        <p:txBody>
          <a:bodyPr>
            <a:spAutoFit/>
          </a:bodyPr>
          <a:lstStyle/>
          <a:p>
            <a:pPr defTabSz="957263">
              <a:defRPr/>
            </a:pPr>
            <a:r>
              <a:rPr lang="es-ES" sz="1400" b="0">
                <a:latin typeface="Arial" charset="0"/>
              </a:rPr>
              <a:t>Considerar la aceptación y percepción de la marca y sus atributos: calidad, confiabilidad, especificaciones técnicas, etc.</a:t>
            </a:r>
          </a:p>
          <a:p>
            <a:pPr defTabSz="957263">
              <a:defRPr/>
            </a:pPr>
            <a:endParaRPr lang="es-ES" sz="1400" b="0">
              <a:latin typeface="Arial" charset="0"/>
            </a:endParaRPr>
          </a:p>
          <a:p>
            <a:pPr defTabSz="957263">
              <a:defRPr/>
            </a:pPr>
            <a:r>
              <a:rPr lang="es-ES" sz="1400" b="0">
                <a:latin typeface="Arial" charset="0"/>
              </a:rPr>
              <a:t>• Considerar el poder adquisitivo del público objetivo del producto (DIY, Profesionales Orientados a Precio).</a:t>
            </a:r>
          </a:p>
          <a:p>
            <a:pPr defTabSz="957263">
              <a:defRPr/>
            </a:pPr>
            <a:endParaRPr lang="es-ES" sz="1400" b="0">
              <a:latin typeface="Arial" charset="0"/>
            </a:endParaRPr>
          </a:p>
          <a:p>
            <a:pPr defTabSz="957263">
              <a:defRPr/>
            </a:pPr>
            <a:r>
              <a:rPr lang="es-ES" sz="1400" b="0">
                <a:latin typeface="Arial" charset="0"/>
              </a:rPr>
              <a:t>• Considerar la aceptación/percepción de las</a:t>
            </a:r>
          </a:p>
          <a:p>
            <a:pPr defTabSz="957263">
              <a:defRPr/>
            </a:pPr>
            <a:r>
              <a:rPr lang="es-ES" sz="1400" b="0">
                <a:latin typeface="Arial" charset="0"/>
              </a:rPr>
              <a:t>principales marcas de la competencia de cada</a:t>
            </a:r>
          </a:p>
          <a:p>
            <a:pPr defTabSz="957263">
              <a:defRPr/>
            </a:pPr>
            <a:r>
              <a:rPr lang="es-ES" sz="1400" b="0">
                <a:latin typeface="Arial" charset="0"/>
              </a:rPr>
              <a:t>mercado.</a:t>
            </a:r>
            <a:endParaRPr lang="es-ES" sz="1400">
              <a:latin typeface="Arial" charset="0"/>
            </a:endParaRPr>
          </a:p>
        </p:txBody>
      </p:sp>
      <p:sp>
        <p:nvSpPr>
          <p:cNvPr id="94215" name="Text Box 7"/>
          <p:cNvSpPr txBox="1">
            <a:spLocks noChangeArrowheads="1"/>
          </p:cNvSpPr>
          <p:nvPr/>
        </p:nvSpPr>
        <p:spPr bwMode="auto">
          <a:xfrm>
            <a:off x="4673600" y="3784600"/>
            <a:ext cx="4624388" cy="304800"/>
          </a:xfrm>
          <a:prstGeom prst="rect">
            <a:avLst/>
          </a:prstGeom>
          <a:noFill/>
          <a:ln w="9525" algn="ctr">
            <a:noFill/>
            <a:miter lim="800000"/>
            <a:headEnd/>
            <a:tailEnd/>
          </a:ln>
          <a:effectLst>
            <a:prstShdw prst="shdw17" dist="17961" dir="2700000">
              <a:schemeClr val="accent1">
                <a:gamma/>
                <a:shade val="60000"/>
                <a:invGamma/>
              </a:schemeClr>
            </a:prstShdw>
          </a:effectLst>
        </p:spPr>
        <p:txBody>
          <a:bodyPr>
            <a:spAutoFit/>
          </a:bodyPr>
          <a:lstStyle/>
          <a:p>
            <a:pPr defTabSz="957263">
              <a:defRPr/>
            </a:pPr>
            <a:r>
              <a:rPr lang="es-ES" sz="1400" b="0">
                <a:latin typeface="Arial" charset="0"/>
              </a:rPr>
              <a:t>Comparativo con las marcas de competencia</a:t>
            </a:r>
            <a:endParaRPr lang="es-ES" sz="1400">
              <a:latin typeface="Arial" charset="0"/>
            </a:endParaRPr>
          </a:p>
        </p:txBody>
      </p:sp>
      <p:sp>
        <p:nvSpPr>
          <p:cNvPr id="94216" name="Text Box 8"/>
          <p:cNvSpPr txBox="1">
            <a:spLocks noChangeArrowheads="1"/>
          </p:cNvSpPr>
          <p:nvPr/>
        </p:nvSpPr>
        <p:spPr bwMode="auto">
          <a:xfrm>
            <a:off x="4848225" y="5000625"/>
            <a:ext cx="4624388" cy="517525"/>
          </a:xfrm>
          <a:prstGeom prst="rect">
            <a:avLst/>
          </a:prstGeom>
          <a:noFill/>
          <a:ln w="9525" algn="ctr">
            <a:noFill/>
            <a:miter lim="800000"/>
            <a:headEnd/>
            <a:tailEnd/>
          </a:ln>
          <a:effectLst>
            <a:prstShdw prst="shdw17" dist="17961" dir="2700000">
              <a:schemeClr val="accent1">
                <a:gamma/>
                <a:shade val="60000"/>
                <a:invGamma/>
              </a:schemeClr>
            </a:prstShdw>
          </a:effectLst>
        </p:spPr>
        <p:txBody>
          <a:bodyPr>
            <a:spAutoFit/>
          </a:bodyPr>
          <a:lstStyle/>
          <a:p>
            <a:pPr defTabSz="957263">
              <a:defRPr/>
            </a:pPr>
            <a:r>
              <a:rPr lang="es-ES" sz="1400" b="0">
                <a:latin typeface="Arial" charset="0"/>
              </a:rPr>
              <a:t>Considerar las inversiones realizadas por nuestros clientes.</a:t>
            </a:r>
            <a:endParaRPr lang="es-ES" sz="1400">
              <a:latin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549275" y="228600"/>
            <a:ext cx="8915400" cy="522288"/>
          </a:xfrm>
        </p:spPr>
        <p:txBody>
          <a:bodyPr/>
          <a:lstStyle/>
          <a:p>
            <a:pPr eaLnBrk="1" hangingPunct="1">
              <a:defRPr/>
            </a:pPr>
            <a:r>
              <a:rPr lang="es-EC" sz="2800" smtClean="0"/>
              <a:t>Marketing Mix (Plaza)</a:t>
            </a:r>
          </a:p>
        </p:txBody>
      </p:sp>
      <p:sp>
        <p:nvSpPr>
          <p:cNvPr id="4" name="3 Marcador de número de diapositiva"/>
          <p:cNvSpPr txBox="1">
            <a:spLocks noGrp="1"/>
          </p:cNvSpPr>
          <p:nvPr/>
        </p:nvSpPr>
        <p:spPr bwMode="auto">
          <a:xfrm>
            <a:off x="7929563" y="6588125"/>
            <a:ext cx="1976437" cy="431800"/>
          </a:xfrm>
          <a:prstGeom prst="rect">
            <a:avLst/>
          </a:prstGeom>
          <a:noFill/>
          <a:ln>
            <a:miter lim="800000"/>
            <a:headEnd/>
            <a:tailEnd/>
          </a:ln>
        </p:spPr>
        <p:txBody>
          <a:bodyPr lIns="83969" tIns="41985" rIns="83969" bIns="41985"/>
          <a:lstStyle/>
          <a:p>
            <a:pPr algn="r" defTabSz="839788">
              <a:defRPr/>
            </a:pPr>
            <a:fld id="{BEF9BB28-24D2-4817-B4FA-1B84C6E9AF6D}" type="slidenum">
              <a:rPr lang="en-GB" sz="900" b="0">
                <a:latin typeface="+mn-lt"/>
              </a:rPr>
              <a:pPr algn="r" defTabSz="839788">
                <a:defRPr/>
              </a:pPr>
              <a:t>36</a:t>
            </a:fld>
            <a:endParaRPr lang="en-GB" sz="900" b="0">
              <a:latin typeface="+mn-lt"/>
            </a:endParaRPr>
          </a:p>
        </p:txBody>
      </p:sp>
      <p:pic>
        <p:nvPicPr>
          <p:cNvPr id="37892" name="Picture 8"/>
          <p:cNvPicPr>
            <a:picLocks noChangeAspect="1" noChangeArrowheads="1"/>
          </p:cNvPicPr>
          <p:nvPr/>
        </p:nvPicPr>
        <p:blipFill>
          <a:blip r:embed="rId2"/>
          <a:srcRect/>
          <a:stretch>
            <a:fillRect/>
          </a:stretch>
        </p:blipFill>
        <p:spPr bwMode="auto">
          <a:xfrm>
            <a:off x="1700213" y="1876425"/>
            <a:ext cx="7527925" cy="3211513"/>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BeQIK_FR" hidden="1"/>
          <p:cNvPicPr>
            <a:picLocks noChangeArrowheads="1"/>
          </p:cNvPicPr>
          <p:nvPr>
            <p:custDataLst>
              <p:tags r:id="rId2"/>
            </p:custDataLst>
          </p:nvPr>
        </p:nvPicPr>
        <p:blipFill>
          <a:blip r:embed="rId5"/>
          <a:srcRect/>
          <a:stretch>
            <a:fillRect/>
          </a:stretch>
        </p:blipFill>
        <p:spPr bwMode="auto">
          <a:xfrm>
            <a:off x="88900" y="6281738"/>
            <a:ext cx="441325" cy="193675"/>
          </a:xfrm>
          <a:prstGeom prst="rect">
            <a:avLst/>
          </a:prstGeom>
          <a:noFill/>
          <a:ln w="0">
            <a:noFill/>
            <a:miter lim="800000"/>
            <a:headEnd/>
            <a:tailEnd/>
          </a:ln>
        </p:spPr>
      </p:pic>
      <p:sp>
        <p:nvSpPr>
          <p:cNvPr id="38915" name="Rectangle 3" hidden="1"/>
          <p:cNvSpPr>
            <a:spLocks noChangeArrowheads="1"/>
          </p:cNvSpPr>
          <p:nvPr>
            <p:custDataLst>
              <p:tags r:id="rId3"/>
            </p:custDataLst>
          </p:nvPr>
        </p:nvSpPr>
        <p:spPr bwMode="auto">
          <a:xfrm>
            <a:off x="7075488" y="6635750"/>
            <a:ext cx="2551112" cy="169863"/>
          </a:xfrm>
          <a:prstGeom prst="rect">
            <a:avLst/>
          </a:prstGeom>
          <a:noFill/>
          <a:ln w="0">
            <a:noFill/>
            <a:miter lim="800000"/>
            <a:headEnd/>
            <a:tailEnd/>
          </a:ln>
        </p:spPr>
        <p:txBody>
          <a:bodyPr lIns="0" tIns="0" rIns="0" bIns="0"/>
          <a:lstStyle/>
          <a:p>
            <a:pPr algn="r" defTabSz="1042988" eaLnBrk="0" hangingPunct="0">
              <a:lnSpc>
                <a:spcPct val="107000"/>
              </a:lnSpc>
            </a:pPr>
            <a:r>
              <a:rPr lang="es-ES" sz="800" b="0">
                <a:solidFill>
                  <a:srgbClr val="747474"/>
                </a:solidFill>
                <a:latin typeface="Arial" charset="0"/>
              </a:rPr>
              <a:t> </a:t>
            </a:r>
          </a:p>
        </p:txBody>
      </p:sp>
      <p:sp>
        <p:nvSpPr>
          <p:cNvPr id="72708" name="Rectangle 4"/>
          <p:cNvSpPr>
            <a:spLocks noChangeArrowheads="1"/>
          </p:cNvSpPr>
          <p:nvPr/>
        </p:nvSpPr>
        <p:spPr bwMode="auto">
          <a:xfrm>
            <a:off x="631825" y="228600"/>
            <a:ext cx="7634288" cy="430213"/>
          </a:xfrm>
          <a:prstGeom prst="rect">
            <a:avLst/>
          </a:prstGeom>
          <a:noFill/>
          <a:ln w="9525" algn="ctr">
            <a:noFill/>
            <a:miter lim="800000"/>
            <a:headEnd/>
            <a:tailEnd/>
          </a:ln>
          <a:effectLst>
            <a:outerShdw dist="35921" dir="2700000" algn="ctr" rotWithShape="0">
              <a:schemeClr val="tx1"/>
            </a:outerShdw>
          </a:effectLst>
        </p:spPr>
        <p:txBody>
          <a:bodyPr lIns="95750" tIns="47876" rIns="95750" bIns="47876">
            <a:spAutoFit/>
          </a:bodyPr>
          <a:lstStyle/>
          <a:p>
            <a:pPr defTabSz="957263" eaLnBrk="0" hangingPunct="0">
              <a:spcBef>
                <a:spcPct val="50000"/>
              </a:spcBef>
              <a:defRPr/>
            </a:pPr>
            <a:r>
              <a:rPr lang="es-MX" sz="2200" b="0">
                <a:solidFill>
                  <a:schemeClr val="bg1"/>
                </a:solidFill>
                <a:latin typeface="Arial Black" pitchFamily="34" charset="0"/>
              </a:rPr>
              <a:t>Brand Awareness – Comunicación 360°</a:t>
            </a:r>
            <a:endParaRPr lang="es-ES" sz="2200" b="0">
              <a:solidFill>
                <a:schemeClr val="bg1"/>
              </a:solidFill>
              <a:latin typeface="Arial Black" pitchFamily="34" charset="0"/>
            </a:endParaRPr>
          </a:p>
        </p:txBody>
      </p:sp>
      <p:sp>
        <p:nvSpPr>
          <p:cNvPr id="72709" name="AutoShape 5"/>
          <p:cNvSpPr>
            <a:spLocks noChangeArrowheads="1"/>
          </p:cNvSpPr>
          <p:nvPr/>
        </p:nvSpPr>
        <p:spPr bwMode="auto">
          <a:xfrm>
            <a:off x="2216150" y="1916113"/>
            <a:ext cx="1727200" cy="549275"/>
          </a:xfrm>
          <a:prstGeom prst="roundRect">
            <a:avLst>
              <a:gd name="adj" fmla="val 16667"/>
            </a:avLst>
          </a:prstGeom>
          <a:noFill/>
          <a:ln w="9525">
            <a:noFill/>
            <a:round/>
            <a:headEnd/>
            <a:tailEnd/>
          </a:ln>
          <a:effectLst/>
        </p:spPr>
        <p:txBody>
          <a:bodyPr anchor="ctr"/>
          <a:lstStyle/>
          <a:p>
            <a:pPr algn="ctr" defTabSz="957263">
              <a:defRPr/>
            </a:pPr>
            <a:r>
              <a:rPr lang="es-ES" sz="2000">
                <a:effectLst>
                  <a:outerShdw blurRad="38100" dist="38100" dir="2700000" algn="tl">
                    <a:srgbClr val="C0C0C0"/>
                  </a:outerShdw>
                </a:effectLst>
              </a:rPr>
              <a:t>Televisión</a:t>
            </a:r>
          </a:p>
        </p:txBody>
      </p:sp>
      <p:pic>
        <p:nvPicPr>
          <p:cNvPr id="38918" name="Picture 6" descr="logo_360_communication"/>
          <p:cNvPicPr>
            <a:picLocks noChangeAspect="1" noChangeArrowheads="1"/>
          </p:cNvPicPr>
          <p:nvPr/>
        </p:nvPicPr>
        <p:blipFill>
          <a:blip r:embed="rId6">
            <a:clrChange>
              <a:clrFrom>
                <a:srgbClr val="FFFFFF"/>
              </a:clrFrom>
              <a:clrTo>
                <a:srgbClr val="FFFFFF">
                  <a:alpha val="0"/>
                </a:srgbClr>
              </a:clrTo>
            </a:clrChange>
          </a:blip>
          <a:srcRect l="10620" r="21147"/>
          <a:stretch>
            <a:fillRect/>
          </a:stretch>
        </p:blipFill>
        <p:spPr bwMode="auto">
          <a:xfrm>
            <a:off x="3298825" y="1879600"/>
            <a:ext cx="3600450" cy="3371850"/>
          </a:xfrm>
          <a:prstGeom prst="rect">
            <a:avLst/>
          </a:prstGeom>
          <a:noFill/>
          <a:ln w="9525">
            <a:noFill/>
            <a:miter lim="800000"/>
            <a:headEnd/>
            <a:tailEnd/>
          </a:ln>
        </p:spPr>
      </p:pic>
      <p:sp>
        <p:nvSpPr>
          <p:cNvPr id="72711" name="AutoShape 7"/>
          <p:cNvSpPr>
            <a:spLocks noChangeArrowheads="1"/>
          </p:cNvSpPr>
          <p:nvPr/>
        </p:nvSpPr>
        <p:spPr bwMode="auto">
          <a:xfrm>
            <a:off x="5719763" y="1700213"/>
            <a:ext cx="3481387" cy="804862"/>
          </a:xfrm>
          <a:prstGeom prst="roundRect">
            <a:avLst>
              <a:gd name="adj" fmla="val 16667"/>
            </a:avLst>
          </a:prstGeom>
          <a:noFill/>
          <a:ln w="9525">
            <a:noFill/>
            <a:round/>
            <a:headEnd/>
            <a:tailEnd/>
          </a:ln>
          <a:effectLst/>
        </p:spPr>
        <p:txBody>
          <a:bodyPr anchor="ctr"/>
          <a:lstStyle/>
          <a:p>
            <a:pPr algn="ctr" defTabSz="957263">
              <a:defRPr/>
            </a:pPr>
            <a:r>
              <a:rPr lang="es-ES" sz="2000">
                <a:effectLst>
                  <a:outerShdw blurRad="38100" dist="38100" dir="2700000" algn="tl">
                    <a:srgbClr val="C0C0C0"/>
                  </a:outerShdw>
                </a:effectLst>
              </a:rPr>
              <a:t>Anuncios en periódicos </a:t>
            </a:r>
          </a:p>
          <a:p>
            <a:pPr algn="ctr" defTabSz="957263">
              <a:defRPr/>
            </a:pPr>
            <a:r>
              <a:rPr lang="es-ES" sz="2000">
                <a:effectLst>
                  <a:outerShdw blurRad="38100" dist="38100" dir="2700000" algn="tl">
                    <a:srgbClr val="C0C0C0"/>
                  </a:outerShdw>
                </a:effectLst>
              </a:rPr>
              <a:t>y revistas</a:t>
            </a:r>
          </a:p>
        </p:txBody>
      </p:sp>
      <p:sp>
        <p:nvSpPr>
          <p:cNvPr id="72712" name="AutoShape 8"/>
          <p:cNvSpPr>
            <a:spLocks noChangeArrowheads="1"/>
          </p:cNvSpPr>
          <p:nvPr/>
        </p:nvSpPr>
        <p:spPr bwMode="auto">
          <a:xfrm>
            <a:off x="3729038" y="5300663"/>
            <a:ext cx="2808287" cy="549275"/>
          </a:xfrm>
          <a:prstGeom prst="roundRect">
            <a:avLst>
              <a:gd name="adj" fmla="val 16667"/>
            </a:avLst>
          </a:prstGeom>
          <a:noFill/>
          <a:ln w="9525">
            <a:noFill/>
            <a:round/>
            <a:headEnd/>
            <a:tailEnd/>
          </a:ln>
          <a:effectLst/>
        </p:spPr>
        <p:txBody>
          <a:bodyPr anchor="ctr"/>
          <a:lstStyle/>
          <a:p>
            <a:pPr algn="ctr" defTabSz="957263">
              <a:defRPr/>
            </a:pPr>
            <a:r>
              <a:rPr lang="es-ES" sz="2000">
                <a:effectLst>
                  <a:outerShdw blurRad="38100" dist="38100" dir="2700000" algn="tl">
                    <a:srgbClr val="C0C0C0"/>
                  </a:outerShdw>
                </a:effectLst>
              </a:rPr>
              <a:t>Punto de venta</a:t>
            </a:r>
          </a:p>
        </p:txBody>
      </p:sp>
      <p:sp>
        <p:nvSpPr>
          <p:cNvPr id="72713" name="AutoShape 9"/>
          <p:cNvSpPr>
            <a:spLocks noChangeArrowheads="1"/>
          </p:cNvSpPr>
          <p:nvPr/>
        </p:nvSpPr>
        <p:spPr bwMode="auto">
          <a:xfrm>
            <a:off x="1639888" y="4797425"/>
            <a:ext cx="2303462" cy="549275"/>
          </a:xfrm>
          <a:prstGeom prst="roundRect">
            <a:avLst>
              <a:gd name="adj" fmla="val 16667"/>
            </a:avLst>
          </a:prstGeom>
          <a:noFill/>
          <a:ln w="9525">
            <a:noFill/>
            <a:round/>
            <a:headEnd/>
            <a:tailEnd/>
          </a:ln>
          <a:effectLst/>
        </p:spPr>
        <p:txBody>
          <a:bodyPr anchor="ctr"/>
          <a:lstStyle/>
          <a:p>
            <a:pPr algn="ctr" defTabSz="957263">
              <a:defRPr/>
            </a:pPr>
            <a:r>
              <a:rPr lang="es-ES" sz="2000">
                <a:effectLst>
                  <a:outerShdw blurRad="38100" dist="38100" dir="2700000" algn="tl">
                    <a:srgbClr val="C0C0C0"/>
                  </a:outerShdw>
                </a:effectLst>
              </a:rPr>
              <a:t>Promociones</a:t>
            </a:r>
          </a:p>
        </p:txBody>
      </p:sp>
      <p:sp>
        <p:nvSpPr>
          <p:cNvPr id="72714" name="AutoShape 10"/>
          <p:cNvSpPr>
            <a:spLocks noChangeArrowheads="1"/>
          </p:cNvSpPr>
          <p:nvPr/>
        </p:nvSpPr>
        <p:spPr bwMode="auto">
          <a:xfrm>
            <a:off x="6464300" y="4652963"/>
            <a:ext cx="2233613" cy="549275"/>
          </a:xfrm>
          <a:prstGeom prst="roundRect">
            <a:avLst>
              <a:gd name="adj" fmla="val 16667"/>
            </a:avLst>
          </a:prstGeom>
          <a:noFill/>
          <a:ln w="9525">
            <a:noFill/>
            <a:round/>
            <a:headEnd/>
            <a:tailEnd/>
          </a:ln>
          <a:effectLst/>
        </p:spPr>
        <p:txBody>
          <a:bodyPr anchor="ctr"/>
          <a:lstStyle/>
          <a:p>
            <a:pPr algn="ctr" defTabSz="957263">
              <a:defRPr/>
            </a:pPr>
            <a:r>
              <a:rPr lang="es-ES" sz="2000">
                <a:effectLst>
                  <a:outerShdw blurRad="38100" dist="38100" dir="2700000" algn="tl">
                    <a:srgbClr val="C0C0C0"/>
                  </a:outerShdw>
                </a:effectLst>
              </a:rPr>
              <a:t>Entrenamiento</a:t>
            </a:r>
          </a:p>
        </p:txBody>
      </p:sp>
      <p:sp>
        <p:nvSpPr>
          <p:cNvPr id="72715" name="AutoShape 11"/>
          <p:cNvSpPr>
            <a:spLocks noChangeArrowheads="1"/>
          </p:cNvSpPr>
          <p:nvPr/>
        </p:nvSpPr>
        <p:spPr bwMode="auto">
          <a:xfrm>
            <a:off x="4448175" y="1196975"/>
            <a:ext cx="1439863" cy="549275"/>
          </a:xfrm>
          <a:prstGeom prst="roundRect">
            <a:avLst>
              <a:gd name="adj" fmla="val 16667"/>
            </a:avLst>
          </a:prstGeom>
          <a:noFill/>
          <a:ln w="9525">
            <a:noFill/>
            <a:round/>
            <a:headEnd/>
            <a:tailEnd/>
          </a:ln>
          <a:effectLst/>
        </p:spPr>
        <p:txBody>
          <a:bodyPr anchor="ctr"/>
          <a:lstStyle/>
          <a:p>
            <a:pPr algn="ctr" defTabSz="957263">
              <a:defRPr/>
            </a:pPr>
            <a:r>
              <a:rPr lang="es-ES" sz="2000">
                <a:effectLst>
                  <a:outerShdw blurRad="38100" dist="38100" dir="2700000" algn="tl">
                    <a:srgbClr val="C0C0C0"/>
                  </a:outerShdw>
                </a:effectLst>
              </a:rPr>
              <a:t>Radio</a:t>
            </a:r>
          </a:p>
        </p:txBody>
      </p:sp>
      <p:pic>
        <p:nvPicPr>
          <p:cNvPr id="38924" name="Picture 12" descr="log_Skil_Es"/>
          <p:cNvPicPr>
            <a:picLocks noChangeAspect="1" noChangeArrowheads="1"/>
          </p:cNvPicPr>
          <p:nvPr/>
        </p:nvPicPr>
        <p:blipFill>
          <a:blip r:embed="rId7"/>
          <a:srcRect/>
          <a:stretch>
            <a:fillRect/>
          </a:stretch>
        </p:blipFill>
        <p:spPr bwMode="auto">
          <a:xfrm>
            <a:off x="1928813" y="3221038"/>
            <a:ext cx="1368425" cy="712787"/>
          </a:xfrm>
          <a:prstGeom prst="rect">
            <a:avLst/>
          </a:prstGeom>
          <a:noFill/>
          <a:ln w="9525" algn="ctr">
            <a:noFill/>
            <a:miter lim="800000"/>
            <a:headEnd/>
            <a:tailEnd/>
          </a:ln>
        </p:spPr>
      </p:pic>
      <p:sp>
        <p:nvSpPr>
          <p:cNvPr id="72717" name="AutoShape 13"/>
          <p:cNvSpPr>
            <a:spLocks noChangeArrowheads="1"/>
          </p:cNvSpPr>
          <p:nvPr/>
        </p:nvSpPr>
        <p:spPr bwMode="auto">
          <a:xfrm>
            <a:off x="6823075" y="3429000"/>
            <a:ext cx="2233613" cy="549275"/>
          </a:xfrm>
          <a:prstGeom prst="roundRect">
            <a:avLst>
              <a:gd name="adj" fmla="val 16667"/>
            </a:avLst>
          </a:prstGeom>
          <a:noFill/>
          <a:ln w="9525">
            <a:noFill/>
            <a:round/>
            <a:headEnd/>
            <a:tailEnd/>
          </a:ln>
          <a:effectLst/>
        </p:spPr>
        <p:txBody>
          <a:bodyPr anchor="ctr"/>
          <a:lstStyle/>
          <a:p>
            <a:pPr algn="ctr" defTabSz="957263">
              <a:defRPr/>
            </a:pPr>
            <a:r>
              <a:rPr lang="es-ES" sz="2000">
                <a:effectLst>
                  <a:outerShdw blurRad="38100" dist="38100" dir="2700000" algn="tl">
                    <a:srgbClr val="C0C0C0"/>
                  </a:outerShdw>
                </a:effectLst>
              </a:rPr>
              <a:t>Sponsoring</a:t>
            </a:r>
          </a:p>
        </p:txBody>
      </p:sp>
    </p:spTree>
    <p:custDataLst>
      <p:tags r:id="rId1"/>
    </p:custData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BeQIK_FR" hidden="1"/>
          <p:cNvPicPr>
            <a:picLocks noChangeArrowheads="1"/>
          </p:cNvPicPr>
          <p:nvPr>
            <p:custDataLst>
              <p:tags r:id="rId2"/>
            </p:custDataLst>
          </p:nvPr>
        </p:nvPicPr>
        <p:blipFill>
          <a:blip r:embed="rId5"/>
          <a:srcRect/>
          <a:stretch>
            <a:fillRect/>
          </a:stretch>
        </p:blipFill>
        <p:spPr bwMode="auto">
          <a:xfrm>
            <a:off x="88900" y="6281738"/>
            <a:ext cx="441325" cy="193675"/>
          </a:xfrm>
          <a:prstGeom prst="rect">
            <a:avLst/>
          </a:prstGeom>
          <a:noFill/>
          <a:ln w="0">
            <a:noFill/>
            <a:miter lim="800000"/>
            <a:headEnd/>
            <a:tailEnd/>
          </a:ln>
        </p:spPr>
      </p:pic>
      <p:sp>
        <p:nvSpPr>
          <p:cNvPr id="39939" name="Rectangle 3" hidden="1"/>
          <p:cNvSpPr>
            <a:spLocks noChangeArrowheads="1"/>
          </p:cNvSpPr>
          <p:nvPr>
            <p:custDataLst>
              <p:tags r:id="rId3"/>
            </p:custDataLst>
          </p:nvPr>
        </p:nvSpPr>
        <p:spPr bwMode="auto">
          <a:xfrm>
            <a:off x="7075488" y="6635750"/>
            <a:ext cx="2551112" cy="169863"/>
          </a:xfrm>
          <a:prstGeom prst="rect">
            <a:avLst/>
          </a:prstGeom>
          <a:noFill/>
          <a:ln w="0">
            <a:noFill/>
            <a:miter lim="800000"/>
            <a:headEnd/>
            <a:tailEnd/>
          </a:ln>
        </p:spPr>
        <p:txBody>
          <a:bodyPr lIns="0" tIns="0" rIns="0" bIns="0"/>
          <a:lstStyle/>
          <a:p>
            <a:pPr algn="r" defTabSz="1042988" eaLnBrk="0" hangingPunct="0">
              <a:lnSpc>
                <a:spcPct val="107000"/>
              </a:lnSpc>
            </a:pPr>
            <a:r>
              <a:rPr lang="es-ES" sz="800" b="0">
                <a:solidFill>
                  <a:srgbClr val="747474"/>
                </a:solidFill>
                <a:latin typeface="Arial" charset="0"/>
              </a:rPr>
              <a:t> </a:t>
            </a:r>
          </a:p>
        </p:txBody>
      </p:sp>
      <p:sp>
        <p:nvSpPr>
          <p:cNvPr id="74756" name="Text Box 4"/>
          <p:cNvSpPr txBox="1">
            <a:spLocks noChangeArrowheads="1"/>
          </p:cNvSpPr>
          <p:nvPr/>
        </p:nvSpPr>
        <p:spPr bwMode="auto">
          <a:xfrm>
            <a:off x="1784350" y="1052513"/>
            <a:ext cx="7489825" cy="2811462"/>
          </a:xfrm>
          <a:prstGeom prst="rect">
            <a:avLst/>
          </a:prstGeom>
          <a:noFill/>
          <a:ln w="9525">
            <a:noFill/>
            <a:miter lim="800000"/>
            <a:headEnd/>
            <a:tailEnd/>
          </a:ln>
          <a:effectLst/>
        </p:spPr>
        <p:txBody>
          <a:bodyPr>
            <a:spAutoFit/>
          </a:bodyPr>
          <a:lstStyle/>
          <a:p>
            <a:pPr defTabSz="957263">
              <a:spcBef>
                <a:spcPct val="50000"/>
              </a:spcBef>
              <a:buFontTx/>
              <a:buChar char="•"/>
              <a:defRPr/>
            </a:pPr>
            <a:r>
              <a:rPr lang="es-ES" sz="1600" b="0"/>
              <a:t> </a:t>
            </a:r>
            <a:r>
              <a:rPr lang="es-ES" sz="1800">
                <a:effectLst>
                  <a:outerShdw blurRad="38100" dist="38100" dir="2700000" algn="tl">
                    <a:srgbClr val="C0C0C0"/>
                  </a:outerShdw>
                </a:effectLst>
              </a:rPr>
              <a:t>Objetivos Campaña de Medios </a:t>
            </a:r>
          </a:p>
          <a:p>
            <a:pPr lvl="1" defTabSz="957263">
              <a:spcBef>
                <a:spcPct val="50000"/>
              </a:spcBef>
              <a:buFontTx/>
              <a:buChar char="•"/>
              <a:defRPr/>
            </a:pPr>
            <a:r>
              <a:rPr lang="es-ES" sz="1600" b="0"/>
              <a:t> Incrementar el Reconocimiento de la Marca Skil.</a:t>
            </a:r>
          </a:p>
          <a:p>
            <a:pPr lvl="1" defTabSz="957263">
              <a:spcBef>
                <a:spcPct val="50000"/>
              </a:spcBef>
              <a:buFontTx/>
              <a:buChar char="•"/>
              <a:defRPr/>
            </a:pPr>
            <a:r>
              <a:rPr lang="es-ES" sz="1600" b="0"/>
              <a:t> Posicionar a Skil como una marca Herramientas Eléctricas para      Profesionales Orientados por precio (No Hobby).</a:t>
            </a:r>
          </a:p>
          <a:p>
            <a:pPr lvl="1" defTabSz="957263">
              <a:spcBef>
                <a:spcPct val="50000"/>
              </a:spcBef>
              <a:buFontTx/>
              <a:buChar char="•"/>
              <a:defRPr/>
            </a:pPr>
            <a:r>
              <a:rPr lang="es-EC" sz="1600" b="0"/>
              <a:t>Aumentar la Evocación de Marca.</a:t>
            </a:r>
          </a:p>
          <a:p>
            <a:pPr lvl="1" defTabSz="957263">
              <a:spcBef>
                <a:spcPct val="50000"/>
              </a:spcBef>
              <a:buFontTx/>
              <a:buChar char="•"/>
              <a:defRPr/>
            </a:pPr>
            <a:r>
              <a:rPr lang="es-EC" sz="1600" b="0"/>
              <a:t>Forma para apoyar en el Sell Out hacia nuestros clientes.</a:t>
            </a:r>
            <a:endParaRPr lang="es-ES" sz="1600" b="0"/>
          </a:p>
          <a:p>
            <a:pPr lvl="1" defTabSz="957263">
              <a:spcBef>
                <a:spcPct val="50000"/>
              </a:spcBef>
              <a:buFontTx/>
              <a:buChar char="•"/>
              <a:defRPr/>
            </a:pPr>
            <a:endParaRPr lang="es-ES" sz="1600" b="0"/>
          </a:p>
          <a:p>
            <a:pPr defTabSz="957263">
              <a:spcBef>
                <a:spcPct val="50000"/>
              </a:spcBef>
              <a:defRPr/>
            </a:pPr>
            <a:endParaRPr lang="es-ES" sz="1600" b="0"/>
          </a:p>
        </p:txBody>
      </p:sp>
      <p:grpSp>
        <p:nvGrpSpPr>
          <p:cNvPr id="39941" name="Group 5"/>
          <p:cNvGrpSpPr>
            <a:grpSpLocks/>
          </p:cNvGrpSpPr>
          <p:nvPr/>
        </p:nvGrpSpPr>
        <p:grpSpPr bwMode="auto">
          <a:xfrm>
            <a:off x="3968750" y="3824288"/>
            <a:ext cx="1328738" cy="1917700"/>
            <a:chOff x="3952" y="2024"/>
            <a:chExt cx="862" cy="1179"/>
          </a:xfrm>
        </p:grpSpPr>
        <p:sp>
          <p:nvSpPr>
            <p:cNvPr id="39955" name="Rectangle 6"/>
            <p:cNvSpPr>
              <a:spLocks noChangeArrowheads="1"/>
            </p:cNvSpPr>
            <p:nvPr/>
          </p:nvSpPr>
          <p:spPr bwMode="auto">
            <a:xfrm>
              <a:off x="3952" y="2024"/>
              <a:ext cx="862" cy="1179"/>
            </a:xfrm>
            <a:prstGeom prst="rect">
              <a:avLst/>
            </a:prstGeom>
            <a:solidFill>
              <a:srgbClr val="DDDDDD"/>
            </a:solidFill>
            <a:ln w="9525">
              <a:noFill/>
              <a:miter lim="800000"/>
              <a:headEnd/>
              <a:tailEnd/>
            </a:ln>
          </p:spPr>
          <p:txBody>
            <a:bodyPr wrap="none" anchor="ctr"/>
            <a:lstStyle/>
            <a:p>
              <a:endParaRPr lang="en-US"/>
            </a:p>
          </p:txBody>
        </p:sp>
        <p:sp>
          <p:nvSpPr>
            <p:cNvPr id="39956" name="Rectangle 7"/>
            <p:cNvSpPr>
              <a:spLocks noChangeArrowheads="1"/>
            </p:cNvSpPr>
            <p:nvPr/>
          </p:nvSpPr>
          <p:spPr bwMode="auto">
            <a:xfrm>
              <a:off x="3990" y="2357"/>
              <a:ext cx="787" cy="817"/>
            </a:xfrm>
            <a:prstGeom prst="rect">
              <a:avLst/>
            </a:prstGeom>
            <a:solidFill>
              <a:schemeClr val="bg1"/>
            </a:solidFill>
            <a:ln w="9525">
              <a:noFill/>
              <a:miter lim="800000"/>
              <a:headEnd/>
              <a:tailEnd/>
            </a:ln>
          </p:spPr>
          <p:txBody>
            <a:bodyPr wrap="none" anchor="ctr"/>
            <a:lstStyle/>
            <a:p>
              <a:endParaRPr lang="en-US"/>
            </a:p>
          </p:txBody>
        </p:sp>
        <p:pic>
          <p:nvPicPr>
            <p:cNvPr id="39957" name="Picture 8" descr="boneco2-baixa"/>
            <p:cNvPicPr>
              <a:picLocks noChangeAspect="1" noChangeArrowheads="1"/>
            </p:cNvPicPr>
            <p:nvPr/>
          </p:nvPicPr>
          <p:blipFill>
            <a:blip r:embed="rId6"/>
            <a:srcRect/>
            <a:stretch>
              <a:fillRect/>
            </a:stretch>
          </p:blipFill>
          <p:spPr bwMode="auto">
            <a:xfrm>
              <a:off x="4155" y="2357"/>
              <a:ext cx="466" cy="817"/>
            </a:xfrm>
            <a:prstGeom prst="rect">
              <a:avLst/>
            </a:prstGeom>
            <a:noFill/>
            <a:ln w="9525">
              <a:noFill/>
              <a:miter lim="800000"/>
              <a:headEnd/>
              <a:tailEnd/>
            </a:ln>
          </p:spPr>
        </p:pic>
        <p:sp>
          <p:nvSpPr>
            <p:cNvPr id="74761" name="Rectangle 9"/>
            <p:cNvSpPr>
              <a:spLocks noChangeArrowheads="1"/>
            </p:cNvSpPr>
            <p:nvPr/>
          </p:nvSpPr>
          <p:spPr bwMode="auto">
            <a:xfrm>
              <a:off x="4052" y="2052"/>
              <a:ext cx="647" cy="293"/>
            </a:xfrm>
            <a:prstGeom prst="rect">
              <a:avLst/>
            </a:prstGeom>
            <a:solidFill>
              <a:srgbClr val="DDDDDD"/>
            </a:solidFill>
            <a:ln w="9525">
              <a:noFill/>
              <a:miter lim="800000"/>
              <a:headEnd/>
              <a:tailEnd/>
            </a:ln>
            <a:effectLst/>
          </p:spPr>
          <p:txBody>
            <a:bodyPr wrap="none" anchor="ctr"/>
            <a:lstStyle/>
            <a:p>
              <a:pPr algn="ctr" defTabSz="957263">
                <a:defRPr/>
              </a:pPr>
              <a:r>
                <a:rPr lang="es-ES">
                  <a:effectLst>
                    <a:outerShdw blurRad="38100" dist="38100" dir="2700000" algn="tl">
                      <a:srgbClr val="FFFFFF"/>
                    </a:outerShdw>
                  </a:effectLst>
                </a:rPr>
                <a:t>Profesionales</a:t>
              </a:r>
            </a:p>
            <a:p>
              <a:pPr algn="ctr" defTabSz="957263">
                <a:defRPr/>
              </a:pPr>
              <a:r>
                <a:rPr lang="es-ES">
                  <a:effectLst>
                    <a:outerShdw blurRad="38100" dist="38100" dir="2700000" algn="tl">
                      <a:srgbClr val="FFFFFF"/>
                    </a:outerShdw>
                  </a:effectLst>
                </a:rPr>
                <a:t>Autónomos</a:t>
              </a:r>
            </a:p>
          </p:txBody>
        </p:sp>
      </p:grpSp>
      <p:pic>
        <p:nvPicPr>
          <p:cNvPr id="74762" name="Picture 10" descr="prensa"/>
          <p:cNvPicPr>
            <a:picLocks noChangeAspect="1" noChangeArrowheads="1"/>
          </p:cNvPicPr>
          <p:nvPr/>
        </p:nvPicPr>
        <p:blipFill>
          <a:blip r:embed="rId7"/>
          <a:srcRect/>
          <a:stretch>
            <a:fillRect/>
          </a:stretch>
        </p:blipFill>
        <p:spPr bwMode="auto">
          <a:xfrm>
            <a:off x="6411913" y="3708400"/>
            <a:ext cx="644525" cy="582613"/>
          </a:xfrm>
          <a:prstGeom prst="rect">
            <a:avLst/>
          </a:prstGeom>
          <a:noFill/>
          <a:ln w="9525">
            <a:noFill/>
            <a:miter lim="800000"/>
            <a:headEnd/>
            <a:tailEnd/>
          </a:ln>
        </p:spPr>
      </p:pic>
      <p:grpSp>
        <p:nvGrpSpPr>
          <p:cNvPr id="3" name="Group 11"/>
          <p:cNvGrpSpPr>
            <a:grpSpLocks/>
          </p:cNvGrpSpPr>
          <p:nvPr/>
        </p:nvGrpSpPr>
        <p:grpSpPr bwMode="auto">
          <a:xfrm>
            <a:off x="6370638" y="5210175"/>
            <a:ext cx="814387" cy="739775"/>
            <a:chOff x="2077" y="1649"/>
            <a:chExt cx="862" cy="647"/>
          </a:xfrm>
        </p:grpSpPr>
        <p:pic>
          <p:nvPicPr>
            <p:cNvPr id="39953" name="Picture 12" descr="TV"/>
            <p:cNvPicPr>
              <a:picLocks noChangeAspect="1" noChangeArrowheads="1"/>
            </p:cNvPicPr>
            <p:nvPr/>
          </p:nvPicPr>
          <p:blipFill>
            <a:blip r:embed="rId8"/>
            <a:srcRect/>
            <a:stretch>
              <a:fillRect/>
            </a:stretch>
          </p:blipFill>
          <p:spPr bwMode="auto">
            <a:xfrm>
              <a:off x="2077" y="1649"/>
              <a:ext cx="862" cy="647"/>
            </a:xfrm>
            <a:prstGeom prst="rect">
              <a:avLst/>
            </a:prstGeom>
            <a:noFill/>
            <a:ln w="9525">
              <a:noFill/>
              <a:miter lim="800000"/>
              <a:headEnd/>
              <a:tailEnd/>
            </a:ln>
          </p:spPr>
        </p:pic>
        <p:pic>
          <p:nvPicPr>
            <p:cNvPr id="39954" name="Picture 13" descr="PPT SKIL_ES"/>
            <p:cNvPicPr>
              <a:picLocks noChangeAspect="1" noChangeArrowheads="1"/>
            </p:cNvPicPr>
            <p:nvPr/>
          </p:nvPicPr>
          <p:blipFill>
            <a:blip r:embed="rId9"/>
            <a:srcRect/>
            <a:stretch>
              <a:fillRect/>
            </a:stretch>
          </p:blipFill>
          <p:spPr bwMode="auto">
            <a:xfrm>
              <a:off x="2167" y="1739"/>
              <a:ext cx="590" cy="409"/>
            </a:xfrm>
            <a:prstGeom prst="rect">
              <a:avLst/>
            </a:prstGeom>
            <a:noFill/>
            <a:ln w="9525">
              <a:noFill/>
              <a:miter lim="800000"/>
              <a:headEnd/>
              <a:tailEnd/>
            </a:ln>
          </p:spPr>
        </p:pic>
      </p:grpSp>
      <p:pic>
        <p:nvPicPr>
          <p:cNvPr id="74766" name="Picture 14" descr="Radio"/>
          <p:cNvPicPr>
            <a:picLocks noChangeAspect="1" noChangeArrowheads="1"/>
          </p:cNvPicPr>
          <p:nvPr/>
        </p:nvPicPr>
        <p:blipFill>
          <a:blip r:embed="rId10" cstate="print"/>
          <a:srcRect/>
          <a:stretch>
            <a:fillRect/>
          </a:stretch>
        </p:blipFill>
        <p:spPr bwMode="auto">
          <a:xfrm>
            <a:off x="6411913" y="4498975"/>
            <a:ext cx="673100" cy="542925"/>
          </a:xfrm>
          <a:prstGeom prst="rect">
            <a:avLst/>
          </a:prstGeom>
          <a:noFill/>
          <a:ln w="9525">
            <a:noFill/>
            <a:miter lim="800000"/>
            <a:headEnd/>
            <a:tailEnd/>
          </a:ln>
        </p:spPr>
      </p:pic>
      <p:sp>
        <p:nvSpPr>
          <p:cNvPr id="74767" name="Line 15"/>
          <p:cNvSpPr>
            <a:spLocks noChangeShapeType="1"/>
          </p:cNvSpPr>
          <p:nvPr/>
        </p:nvSpPr>
        <p:spPr bwMode="auto">
          <a:xfrm flipH="1">
            <a:off x="4997450" y="3981450"/>
            <a:ext cx="1328738" cy="828675"/>
          </a:xfrm>
          <a:prstGeom prst="line">
            <a:avLst/>
          </a:prstGeom>
          <a:noFill/>
          <a:ln w="9525">
            <a:solidFill>
              <a:schemeClr val="tx1"/>
            </a:solidFill>
            <a:round/>
            <a:headEnd/>
            <a:tailEnd type="triangle" w="med" len="med"/>
          </a:ln>
        </p:spPr>
        <p:txBody>
          <a:bodyPr wrap="none" anchor="ctr"/>
          <a:lstStyle/>
          <a:p>
            <a:endParaRPr lang="es-ES"/>
          </a:p>
        </p:txBody>
      </p:sp>
      <p:sp>
        <p:nvSpPr>
          <p:cNvPr id="74768" name="Line 16"/>
          <p:cNvSpPr>
            <a:spLocks noChangeShapeType="1"/>
          </p:cNvSpPr>
          <p:nvPr/>
        </p:nvSpPr>
        <p:spPr bwMode="auto">
          <a:xfrm flipH="1">
            <a:off x="5168900" y="4862513"/>
            <a:ext cx="1157288" cy="0"/>
          </a:xfrm>
          <a:prstGeom prst="line">
            <a:avLst/>
          </a:prstGeom>
          <a:noFill/>
          <a:ln w="9525">
            <a:solidFill>
              <a:schemeClr val="tx1"/>
            </a:solidFill>
            <a:round/>
            <a:headEnd/>
            <a:tailEnd type="triangle" w="med" len="med"/>
          </a:ln>
        </p:spPr>
        <p:txBody>
          <a:bodyPr wrap="none" anchor="ctr"/>
          <a:lstStyle/>
          <a:p>
            <a:endParaRPr lang="es-ES"/>
          </a:p>
        </p:txBody>
      </p:sp>
      <p:sp>
        <p:nvSpPr>
          <p:cNvPr id="74769" name="Line 17"/>
          <p:cNvSpPr>
            <a:spLocks noChangeShapeType="1"/>
          </p:cNvSpPr>
          <p:nvPr/>
        </p:nvSpPr>
        <p:spPr bwMode="auto">
          <a:xfrm flipH="1" flipV="1">
            <a:off x="4997450" y="5018088"/>
            <a:ext cx="1285875" cy="776287"/>
          </a:xfrm>
          <a:prstGeom prst="line">
            <a:avLst/>
          </a:prstGeom>
          <a:noFill/>
          <a:ln w="9525">
            <a:solidFill>
              <a:schemeClr val="tx1"/>
            </a:solidFill>
            <a:round/>
            <a:headEnd/>
            <a:tailEnd type="triangle" w="med" len="med"/>
          </a:ln>
        </p:spPr>
        <p:txBody>
          <a:bodyPr wrap="none" anchor="ctr"/>
          <a:lstStyle/>
          <a:p>
            <a:endParaRPr lang="es-ES"/>
          </a:p>
        </p:txBody>
      </p:sp>
      <p:grpSp>
        <p:nvGrpSpPr>
          <p:cNvPr id="4" name="Group 18"/>
          <p:cNvGrpSpPr>
            <a:grpSpLocks/>
          </p:cNvGrpSpPr>
          <p:nvPr/>
        </p:nvGrpSpPr>
        <p:grpSpPr bwMode="auto">
          <a:xfrm>
            <a:off x="2935288" y="3213100"/>
            <a:ext cx="1512887" cy="576263"/>
            <a:chOff x="807" y="1525"/>
            <a:chExt cx="1043" cy="453"/>
          </a:xfrm>
        </p:grpSpPr>
        <p:sp>
          <p:nvSpPr>
            <p:cNvPr id="39951" name="AutoShape 19"/>
            <p:cNvSpPr>
              <a:spLocks noChangeArrowheads="1"/>
            </p:cNvSpPr>
            <p:nvPr/>
          </p:nvSpPr>
          <p:spPr bwMode="auto">
            <a:xfrm>
              <a:off x="807" y="1525"/>
              <a:ext cx="1043" cy="453"/>
            </a:xfrm>
            <a:prstGeom prst="wedgeEllipseCallout">
              <a:avLst>
                <a:gd name="adj1" fmla="val 54505"/>
                <a:gd name="adj2" fmla="val 153532"/>
              </a:avLst>
            </a:prstGeom>
            <a:noFill/>
            <a:ln w="9525" algn="ctr">
              <a:solidFill>
                <a:schemeClr val="tx1"/>
              </a:solidFill>
              <a:miter lim="800000"/>
              <a:headEnd/>
              <a:tailEnd/>
            </a:ln>
          </p:spPr>
          <p:txBody>
            <a:bodyPr anchor="ctr"/>
            <a:lstStyle/>
            <a:p>
              <a:pPr algn="ctr" defTabSz="957263"/>
              <a:endParaRPr lang="es-ES" sz="1900">
                <a:latin typeface="Arial" charset="0"/>
              </a:endParaRPr>
            </a:p>
          </p:txBody>
        </p:sp>
        <p:pic>
          <p:nvPicPr>
            <p:cNvPr id="39952" name="Picture 20" descr="log_Skil_Es"/>
            <p:cNvPicPr>
              <a:picLocks noChangeAspect="1" noChangeArrowheads="1"/>
            </p:cNvPicPr>
            <p:nvPr/>
          </p:nvPicPr>
          <p:blipFill>
            <a:blip r:embed="rId11"/>
            <a:srcRect/>
            <a:stretch>
              <a:fillRect/>
            </a:stretch>
          </p:blipFill>
          <p:spPr bwMode="auto">
            <a:xfrm>
              <a:off x="1033" y="1616"/>
              <a:ext cx="544" cy="283"/>
            </a:xfrm>
            <a:prstGeom prst="rect">
              <a:avLst/>
            </a:prstGeom>
            <a:noFill/>
            <a:ln w="9525" algn="ctr">
              <a:noFill/>
              <a:miter lim="800000"/>
              <a:headEnd/>
              <a:tailEnd/>
            </a:ln>
          </p:spPr>
        </p:pic>
      </p:grpSp>
      <p:sp>
        <p:nvSpPr>
          <p:cNvPr id="74773" name="Rectangle 21"/>
          <p:cNvSpPr>
            <a:spLocks noChangeArrowheads="1"/>
          </p:cNvSpPr>
          <p:nvPr/>
        </p:nvSpPr>
        <p:spPr bwMode="auto">
          <a:xfrm>
            <a:off x="631825" y="228600"/>
            <a:ext cx="7634288" cy="430213"/>
          </a:xfrm>
          <a:prstGeom prst="rect">
            <a:avLst/>
          </a:prstGeom>
          <a:noFill/>
          <a:ln w="9525" algn="ctr">
            <a:noFill/>
            <a:miter lim="800000"/>
            <a:headEnd/>
            <a:tailEnd/>
          </a:ln>
          <a:effectLst>
            <a:outerShdw dist="35921" dir="2700000" algn="ctr" rotWithShape="0">
              <a:schemeClr val="tx1"/>
            </a:outerShdw>
          </a:effectLst>
        </p:spPr>
        <p:txBody>
          <a:bodyPr lIns="95750" tIns="47876" rIns="95750" bIns="47876">
            <a:spAutoFit/>
          </a:bodyPr>
          <a:lstStyle/>
          <a:p>
            <a:pPr defTabSz="957263" eaLnBrk="0" hangingPunct="0">
              <a:spcBef>
                <a:spcPct val="50000"/>
              </a:spcBef>
              <a:defRPr/>
            </a:pPr>
            <a:r>
              <a:rPr lang="es-MX" sz="2200" b="0">
                <a:solidFill>
                  <a:schemeClr val="bg1"/>
                </a:solidFill>
                <a:latin typeface="Arial Black" pitchFamily="34" charset="0"/>
              </a:rPr>
              <a:t>Brand Awareness – Campaña de Medios</a:t>
            </a:r>
            <a:endParaRPr lang="es-ES" sz="2200" b="0">
              <a:solidFill>
                <a:schemeClr val="bg1"/>
              </a:solidFill>
              <a:latin typeface="Arial Black" pitchFamily="34" charset="0"/>
            </a:endParaRPr>
          </a:p>
        </p:txBody>
      </p:sp>
      <p:sp>
        <p:nvSpPr>
          <p:cNvPr id="74774" name="AutoShape 22"/>
          <p:cNvSpPr>
            <a:spLocks noChangeArrowheads="1"/>
          </p:cNvSpPr>
          <p:nvPr/>
        </p:nvSpPr>
        <p:spPr bwMode="auto">
          <a:xfrm>
            <a:off x="4087813" y="4076700"/>
            <a:ext cx="1152525" cy="936625"/>
          </a:xfrm>
          <a:prstGeom prst="flowChartOr">
            <a:avLst/>
          </a:prstGeom>
          <a:noFill/>
          <a:ln w="12700">
            <a:solidFill>
              <a:schemeClr val="tx1"/>
            </a:solidFill>
            <a:round/>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01763 -0.07237 C 0.0322 -0.07168 0.04694 -0.07145 0.06152 -0.07029 C 0.07097 -0.0696 0.06905 -0.05573 0.06152 -0.05503 C 0.03381 -0.05295 0.00593 -0.05249 -0.02178 -0.05064 C -0.03076 -0.04763 -0.02611 -0.04948 -0.03684 -0.04417 C -0.03845 -0.04347 -0.04149 -0.04185 -0.04149 -0.04185 C -0.04646 -0.03469 -0.05286 -0.02983 -0.05959 -0.02659 C -0.066 0.00254 -0.04165 0.02057 -0.02483 0.0215 C 0.00096 0.02289 0.0266 0.02289 0.05239 0.02358 C 0.06537 0.08185 -0.03444 0.03884 -0.03684 0.03884 C -0.03668 0.03815 -0.03476 0.02497 -0.0338 0.02358 C -0.02483 0.01063 -0.01233 0.00994 -0.00064 0.00832 C 0.00112 0.00115 0.00096 0.00416 0.00096 -0.00047 " pathEditMode="relative" ptsTypes="ffffffffffffA">
                                      <p:cBhvr>
                                        <p:cTn id="6" dur="3000" fill="hold"/>
                                        <p:tgtEl>
                                          <p:spTgt spid="74774"/>
                                        </p:tgtEl>
                                        <p:attrNameLst>
                                          <p:attrName>ppt_x</p:attrName>
                                          <p:attrName>ppt_y</p:attrName>
                                        </p:attrNameLst>
                                      </p:cBhvr>
                                    </p:animMotion>
                                  </p:childTnLst>
                                </p:cTn>
                              </p:par>
                            </p:childTnLst>
                          </p:cTn>
                        </p:par>
                        <p:par>
                          <p:cTn id="7" fill="hold">
                            <p:stCondLst>
                              <p:cond delay="3000"/>
                            </p:stCondLst>
                            <p:childTnLst>
                              <p:par>
                                <p:cTn id="8" presetID="1" presetClass="exit" presetSubtype="0" fill="hold" grpId="1" nodeType="afterEffect">
                                  <p:stCondLst>
                                    <p:cond delay="500"/>
                                  </p:stCondLst>
                                  <p:childTnLst>
                                    <p:set>
                                      <p:cBhvr>
                                        <p:cTn id="9" dur="1" fill="hold">
                                          <p:stCondLst>
                                            <p:cond delay="0"/>
                                          </p:stCondLst>
                                        </p:cTn>
                                        <p:tgtEl>
                                          <p:spTgt spid="74774"/>
                                        </p:tgtEl>
                                        <p:attrNameLst>
                                          <p:attrName>style.visibility</p:attrName>
                                        </p:attrNameLst>
                                      </p:cBhvr>
                                      <p:to>
                                        <p:strVal val="hidden"/>
                                      </p:to>
                                    </p:set>
                                  </p:childTnLst>
                                </p:cTn>
                              </p:par>
                            </p:childTnLst>
                          </p:cTn>
                        </p:par>
                        <p:par>
                          <p:cTn id="10" fill="hold">
                            <p:stCondLst>
                              <p:cond delay="3500"/>
                            </p:stCondLst>
                            <p:childTnLst>
                              <p:par>
                                <p:cTn id="11" presetID="1" presetClass="entr" presetSubtype="0" fill="hold" nodeType="afterEffect">
                                  <p:stCondLst>
                                    <p:cond delay="0"/>
                                  </p:stCondLst>
                                  <p:childTnLst>
                                    <p:set>
                                      <p:cBhvr>
                                        <p:cTn id="12" dur="1" fill="hold">
                                          <p:stCondLst>
                                            <p:cond delay="0"/>
                                          </p:stCondLst>
                                        </p:cTn>
                                        <p:tgtEl>
                                          <p:spTgt spid="747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4767"/>
                                        </p:tgtEl>
                                        <p:attrNameLst>
                                          <p:attrName>style.visibility</p:attrName>
                                        </p:attrNameLst>
                                      </p:cBhvr>
                                      <p:to>
                                        <p:strVal val="visible"/>
                                      </p:to>
                                    </p:set>
                                  </p:childTnLst>
                                </p:cTn>
                              </p:par>
                            </p:childTnLst>
                          </p:cTn>
                        </p:par>
                        <p:par>
                          <p:cTn id="15" fill="hold">
                            <p:stCondLst>
                              <p:cond delay="3500"/>
                            </p:stCondLst>
                            <p:childTnLst>
                              <p:par>
                                <p:cTn id="16" presetID="1" presetClass="entr" presetSubtype="0" fill="hold" nodeType="afterEffect">
                                  <p:stCondLst>
                                    <p:cond delay="500"/>
                                  </p:stCondLst>
                                  <p:childTnLst>
                                    <p:set>
                                      <p:cBhvr>
                                        <p:cTn id="17" dur="1" fill="hold">
                                          <p:stCondLst>
                                            <p:cond delay="0"/>
                                          </p:stCondLst>
                                        </p:cTn>
                                        <p:tgtEl>
                                          <p:spTgt spid="74766"/>
                                        </p:tgtEl>
                                        <p:attrNameLst>
                                          <p:attrName>style.visibility</p:attrName>
                                        </p:attrNameLst>
                                      </p:cBhvr>
                                      <p:to>
                                        <p:strVal val="visible"/>
                                      </p:to>
                                    </p:set>
                                  </p:childTnLst>
                                </p:cTn>
                              </p:par>
                              <p:par>
                                <p:cTn id="18" presetID="1" presetClass="entr" presetSubtype="0" fill="hold" grpId="0" nodeType="withEffect">
                                  <p:stCondLst>
                                    <p:cond delay="500"/>
                                  </p:stCondLst>
                                  <p:childTnLst>
                                    <p:set>
                                      <p:cBhvr>
                                        <p:cTn id="19" dur="1" fill="hold">
                                          <p:stCondLst>
                                            <p:cond delay="0"/>
                                          </p:stCondLst>
                                        </p:cTn>
                                        <p:tgtEl>
                                          <p:spTgt spid="74768"/>
                                        </p:tgtEl>
                                        <p:attrNameLst>
                                          <p:attrName>style.visibility</p:attrName>
                                        </p:attrNameLst>
                                      </p:cBhvr>
                                      <p:to>
                                        <p:strVal val="visible"/>
                                      </p:to>
                                    </p:set>
                                  </p:childTnLst>
                                </p:cTn>
                              </p:par>
                            </p:childTnLst>
                          </p:cTn>
                        </p:par>
                        <p:par>
                          <p:cTn id="20" fill="hold">
                            <p:stCondLst>
                              <p:cond delay="4000"/>
                            </p:stCondLst>
                            <p:childTnLst>
                              <p:par>
                                <p:cTn id="21" presetID="1" presetClass="entr" presetSubtype="0" fill="hold" nodeType="afterEffect">
                                  <p:stCondLst>
                                    <p:cond delay="50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500"/>
                                  </p:stCondLst>
                                  <p:childTnLst>
                                    <p:set>
                                      <p:cBhvr>
                                        <p:cTn id="24" dur="1" fill="hold">
                                          <p:stCondLst>
                                            <p:cond delay="0"/>
                                          </p:stCondLst>
                                        </p:cTn>
                                        <p:tgtEl>
                                          <p:spTgt spid="74769"/>
                                        </p:tgtEl>
                                        <p:attrNameLst>
                                          <p:attrName>style.visibility</p:attrName>
                                        </p:attrNameLst>
                                      </p:cBhvr>
                                      <p:to>
                                        <p:strVal val="visible"/>
                                      </p:to>
                                    </p:set>
                                  </p:childTnLst>
                                </p:cTn>
                              </p:par>
                            </p:childTnLst>
                          </p:cTn>
                        </p:par>
                        <p:par>
                          <p:cTn id="25" fill="hold">
                            <p:stCondLst>
                              <p:cond delay="4500"/>
                            </p:stCondLst>
                            <p:childTnLst>
                              <p:par>
                                <p:cTn id="26" presetID="22" presetClass="entr" presetSubtype="4" fill="hold" nodeType="afterEffect">
                                  <p:stCondLst>
                                    <p:cond delay="50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7" grpId="0" animBg="1"/>
      <p:bldP spid="74768" grpId="0" animBg="1"/>
      <p:bldP spid="74769" grpId="0" animBg="1"/>
      <p:bldP spid="74774" grpId="0" animBg="1"/>
      <p:bldP spid="74774"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509588" y="0"/>
            <a:ext cx="8859837" cy="977900"/>
          </a:xfrm>
          <a:prstGeom prst="rect">
            <a:avLst/>
          </a:prstGeom>
          <a:solidFill>
            <a:srgbClr val="85878C"/>
          </a:solidFill>
          <a:ln w="28575">
            <a:noFill/>
            <a:miter lim="800000"/>
            <a:headEnd/>
            <a:tailEnd/>
          </a:ln>
        </p:spPr>
        <p:txBody>
          <a:bodyPr wrap="none" lIns="83969" tIns="41985" rIns="83969" bIns="41985" anchor="ctr"/>
          <a:lstStyle/>
          <a:p>
            <a:pPr algn="ctr" defTabSz="957263"/>
            <a:endParaRPr lang="es-ES" sz="1900" b="0">
              <a:latin typeface="Arial" charset="0"/>
            </a:endParaRPr>
          </a:p>
        </p:txBody>
      </p:sp>
      <p:pic>
        <p:nvPicPr>
          <p:cNvPr id="40963" name="Picture 3" descr="boog_Skil"/>
          <p:cNvPicPr>
            <a:picLocks noChangeAspect="1" noChangeArrowheads="1"/>
          </p:cNvPicPr>
          <p:nvPr/>
        </p:nvPicPr>
        <p:blipFill>
          <a:blip r:embed="rId3"/>
          <a:srcRect/>
          <a:stretch>
            <a:fillRect/>
          </a:stretch>
        </p:blipFill>
        <p:spPr bwMode="auto">
          <a:xfrm>
            <a:off x="519113" y="979488"/>
            <a:ext cx="1338262" cy="5049837"/>
          </a:xfrm>
          <a:prstGeom prst="rect">
            <a:avLst/>
          </a:prstGeom>
          <a:noFill/>
          <a:ln w="9525">
            <a:noFill/>
            <a:miter lim="800000"/>
            <a:headEnd/>
            <a:tailEnd/>
          </a:ln>
        </p:spPr>
      </p:pic>
      <p:pic>
        <p:nvPicPr>
          <p:cNvPr id="40964" name="Picture 4" descr="skillogo"/>
          <p:cNvPicPr>
            <a:picLocks noChangeAspect="1" noChangeArrowheads="1"/>
          </p:cNvPicPr>
          <p:nvPr/>
        </p:nvPicPr>
        <p:blipFill>
          <a:blip r:embed="rId4"/>
          <a:srcRect/>
          <a:stretch>
            <a:fillRect/>
          </a:stretch>
        </p:blipFill>
        <p:spPr bwMode="auto">
          <a:xfrm>
            <a:off x="8237538" y="6202363"/>
            <a:ext cx="1131887" cy="434975"/>
          </a:xfrm>
          <a:prstGeom prst="rect">
            <a:avLst/>
          </a:prstGeom>
          <a:noFill/>
          <a:ln w="9525">
            <a:noFill/>
            <a:miter lim="800000"/>
            <a:headEnd/>
            <a:tailEnd/>
          </a:ln>
        </p:spPr>
      </p:pic>
      <p:sp>
        <p:nvSpPr>
          <p:cNvPr id="40965" name="Rectangle 5"/>
          <p:cNvSpPr>
            <a:spLocks noChangeArrowheads="1"/>
          </p:cNvSpPr>
          <p:nvPr/>
        </p:nvSpPr>
        <p:spPr bwMode="auto">
          <a:xfrm>
            <a:off x="523875" y="979488"/>
            <a:ext cx="8832850" cy="5049837"/>
          </a:xfrm>
          <a:prstGeom prst="rect">
            <a:avLst/>
          </a:prstGeom>
          <a:noFill/>
          <a:ln w="28575">
            <a:solidFill>
              <a:srgbClr val="E60000"/>
            </a:solidFill>
            <a:miter lim="800000"/>
            <a:headEnd/>
            <a:tailEnd/>
          </a:ln>
        </p:spPr>
        <p:txBody>
          <a:bodyPr wrap="none" lIns="83969" tIns="41985" rIns="83969" bIns="41985" anchor="ctr"/>
          <a:lstStyle/>
          <a:p>
            <a:pPr algn="ctr" defTabSz="957263"/>
            <a:endParaRPr lang="es-ES" sz="1900" b="0">
              <a:latin typeface="Arial" charset="0"/>
            </a:endParaRPr>
          </a:p>
        </p:txBody>
      </p:sp>
      <p:pic>
        <p:nvPicPr>
          <p:cNvPr id="40966" name="Picture 6" descr="prensa"/>
          <p:cNvPicPr>
            <a:picLocks noChangeAspect="1" noChangeArrowheads="1"/>
          </p:cNvPicPr>
          <p:nvPr/>
        </p:nvPicPr>
        <p:blipFill>
          <a:blip r:embed="rId5"/>
          <a:srcRect/>
          <a:stretch>
            <a:fillRect/>
          </a:stretch>
        </p:blipFill>
        <p:spPr bwMode="auto">
          <a:xfrm>
            <a:off x="2216150" y="1952625"/>
            <a:ext cx="1081088" cy="809625"/>
          </a:xfrm>
          <a:prstGeom prst="rect">
            <a:avLst/>
          </a:prstGeom>
          <a:noFill/>
          <a:ln w="9525">
            <a:noFill/>
            <a:miter lim="800000"/>
            <a:headEnd/>
            <a:tailEnd/>
          </a:ln>
        </p:spPr>
      </p:pic>
      <p:pic>
        <p:nvPicPr>
          <p:cNvPr id="40967" name="Picture 7" descr="Radio"/>
          <p:cNvPicPr>
            <a:picLocks noChangeAspect="1" noChangeArrowheads="1"/>
          </p:cNvPicPr>
          <p:nvPr/>
        </p:nvPicPr>
        <p:blipFill>
          <a:blip r:embed="rId6"/>
          <a:srcRect/>
          <a:stretch>
            <a:fillRect/>
          </a:stretch>
        </p:blipFill>
        <p:spPr bwMode="auto">
          <a:xfrm>
            <a:off x="6824663" y="1970088"/>
            <a:ext cx="1130300" cy="754062"/>
          </a:xfrm>
          <a:prstGeom prst="rect">
            <a:avLst/>
          </a:prstGeom>
          <a:noFill/>
          <a:ln w="9525">
            <a:noFill/>
            <a:miter lim="800000"/>
            <a:headEnd/>
            <a:tailEnd/>
          </a:ln>
        </p:spPr>
      </p:pic>
      <p:sp>
        <p:nvSpPr>
          <p:cNvPr id="40968" name="Text Box 8"/>
          <p:cNvSpPr txBox="1">
            <a:spLocks noChangeArrowheads="1"/>
          </p:cNvSpPr>
          <p:nvPr/>
        </p:nvSpPr>
        <p:spPr bwMode="auto">
          <a:xfrm>
            <a:off x="8466138" y="1895475"/>
            <a:ext cx="950912" cy="381000"/>
          </a:xfrm>
          <a:prstGeom prst="rect">
            <a:avLst/>
          </a:prstGeom>
          <a:noFill/>
          <a:ln w="9525" algn="ctr">
            <a:noFill/>
            <a:miter lim="800000"/>
            <a:headEnd/>
            <a:tailEnd/>
          </a:ln>
        </p:spPr>
        <p:txBody>
          <a:bodyPr>
            <a:spAutoFit/>
          </a:bodyPr>
          <a:lstStyle/>
          <a:p>
            <a:pPr algn="ctr" defTabSz="957263">
              <a:spcBef>
                <a:spcPct val="50000"/>
              </a:spcBef>
            </a:pPr>
            <a:r>
              <a:rPr lang="es-EC" sz="1900">
                <a:latin typeface="Arial" charset="0"/>
              </a:rPr>
              <a:t>A T L</a:t>
            </a:r>
            <a:endParaRPr lang="es-ES" sz="1900">
              <a:latin typeface="Arial" charset="0"/>
            </a:endParaRPr>
          </a:p>
        </p:txBody>
      </p:sp>
      <p:sp>
        <p:nvSpPr>
          <p:cNvPr id="40969" name="Text Box 9"/>
          <p:cNvSpPr txBox="1">
            <a:spLocks noChangeArrowheads="1"/>
          </p:cNvSpPr>
          <p:nvPr/>
        </p:nvSpPr>
        <p:spPr bwMode="auto">
          <a:xfrm>
            <a:off x="8482013" y="4652963"/>
            <a:ext cx="1008062" cy="381000"/>
          </a:xfrm>
          <a:prstGeom prst="rect">
            <a:avLst/>
          </a:prstGeom>
          <a:noFill/>
          <a:ln w="9525" algn="ctr">
            <a:noFill/>
            <a:miter lim="800000"/>
            <a:headEnd/>
            <a:tailEnd/>
          </a:ln>
        </p:spPr>
        <p:txBody>
          <a:bodyPr>
            <a:spAutoFit/>
          </a:bodyPr>
          <a:lstStyle/>
          <a:p>
            <a:pPr algn="ctr" defTabSz="957263">
              <a:spcBef>
                <a:spcPct val="50000"/>
              </a:spcBef>
            </a:pPr>
            <a:r>
              <a:rPr lang="es-EC" sz="1900">
                <a:latin typeface="Arial" charset="0"/>
              </a:rPr>
              <a:t>B T L</a:t>
            </a:r>
            <a:endParaRPr lang="es-ES" sz="1900">
              <a:latin typeface="Arial" charset="0"/>
            </a:endParaRPr>
          </a:p>
        </p:txBody>
      </p:sp>
      <p:grpSp>
        <p:nvGrpSpPr>
          <p:cNvPr id="40970" name="Group 10"/>
          <p:cNvGrpSpPr>
            <a:grpSpLocks/>
          </p:cNvGrpSpPr>
          <p:nvPr/>
        </p:nvGrpSpPr>
        <p:grpSpPr bwMode="auto">
          <a:xfrm>
            <a:off x="4446588" y="1825625"/>
            <a:ext cx="1368425" cy="1027113"/>
            <a:chOff x="2077" y="1649"/>
            <a:chExt cx="862" cy="647"/>
          </a:xfrm>
        </p:grpSpPr>
        <p:pic>
          <p:nvPicPr>
            <p:cNvPr id="40988" name="Picture 11" descr="TV"/>
            <p:cNvPicPr>
              <a:picLocks noChangeAspect="1" noChangeArrowheads="1"/>
            </p:cNvPicPr>
            <p:nvPr/>
          </p:nvPicPr>
          <p:blipFill>
            <a:blip r:embed="rId7"/>
            <a:srcRect/>
            <a:stretch>
              <a:fillRect/>
            </a:stretch>
          </p:blipFill>
          <p:spPr bwMode="auto">
            <a:xfrm>
              <a:off x="2077" y="1649"/>
              <a:ext cx="862" cy="647"/>
            </a:xfrm>
            <a:prstGeom prst="rect">
              <a:avLst/>
            </a:prstGeom>
            <a:noFill/>
            <a:ln w="9525">
              <a:noFill/>
              <a:miter lim="800000"/>
              <a:headEnd/>
              <a:tailEnd/>
            </a:ln>
          </p:spPr>
        </p:pic>
        <p:pic>
          <p:nvPicPr>
            <p:cNvPr id="40989" name="Picture 12" descr="PPT SKIL_ES"/>
            <p:cNvPicPr>
              <a:picLocks noChangeAspect="1" noChangeArrowheads="1"/>
            </p:cNvPicPr>
            <p:nvPr/>
          </p:nvPicPr>
          <p:blipFill>
            <a:blip r:embed="rId8"/>
            <a:srcRect/>
            <a:stretch>
              <a:fillRect/>
            </a:stretch>
          </p:blipFill>
          <p:spPr bwMode="auto">
            <a:xfrm>
              <a:off x="2167" y="1739"/>
              <a:ext cx="590" cy="409"/>
            </a:xfrm>
            <a:prstGeom prst="rect">
              <a:avLst/>
            </a:prstGeom>
            <a:noFill/>
            <a:ln w="9525">
              <a:noFill/>
              <a:miter lim="800000"/>
              <a:headEnd/>
              <a:tailEnd/>
            </a:ln>
          </p:spPr>
        </p:pic>
      </p:grpSp>
      <p:pic>
        <p:nvPicPr>
          <p:cNvPr id="73741" name="Picture 13" descr="logo_360_communication"/>
          <p:cNvPicPr>
            <a:picLocks noChangeAspect="1" noChangeArrowheads="1"/>
          </p:cNvPicPr>
          <p:nvPr/>
        </p:nvPicPr>
        <p:blipFill>
          <a:blip r:embed="rId9">
            <a:clrChange>
              <a:clrFrom>
                <a:srgbClr val="FFFFFF"/>
              </a:clrFrom>
              <a:clrTo>
                <a:srgbClr val="FFFFFF">
                  <a:alpha val="0"/>
                </a:srgbClr>
              </a:clrTo>
            </a:clrChange>
          </a:blip>
          <a:srcRect l="10620" r="21147"/>
          <a:stretch>
            <a:fillRect/>
          </a:stretch>
        </p:blipFill>
        <p:spPr bwMode="auto">
          <a:xfrm>
            <a:off x="7113588" y="44450"/>
            <a:ext cx="863600" cy="808038"/>
          </a:xfrm>
          <a:prstGeom prst="rect">
            <a:avLst/>
          </a:prstGeom>
          <a:noFill/>
          <a:ln w="9525">
            <a:noFill/>
            <a:miter lim="800000"/>
            <a:headEnd/>
            <a:tailEnd/>
          </a:ln>
        </p:spPr>
      </p:pic>
      <p:sp>
        <p:nvSpPr>
          <p:cNvPr id="73742" name="Rectangle 14"/>
          <p:cNvSpPr>
            <a:spLocks noChangeArrowheads="1"/>
          </p:cNvSpPr>
          <p:nvPr/>
        </p:nvSpPr>
        <p:spPr bwMode="auto">
          <a:xfrm>
            <a:off x="631825" y="228600"/>
            <a:ext cx="6337300" cy="430213"/>
          </a:xfrm>
          <a:prstGeom prst="rect">
            <a:avLst/>
          </a:prstGeom>
          <a:noFill/>
          <a:ln w="9525" algn="ctr">
            <a:noFill/>
            <a:miter lim="800000"/>
            <a:headEnd/>
            <a:tailEnd/>
          </a:ln>
          <a:effectLst>
            <a:outerShdw dist="35921" dir="2700000" algn="ctr" rotWithShape="0">
              <a:schemeClr val="tx1"/>
            </a:outerShdw>
          </a:effectLst>
        </p:spPr>
        <p:txBody>
          <a:bodyPr lIns="95750" tIns="47876" rIns="95750" bIns="47876">
            <a:spAutoFit/>
          </a:bodyPr>
          <a:lstStyle/>
          <a:p>
            <a:pPr defTabSz="957263" eaLnBrk="0" hangingPunct="0">
              <a:spcBef>
                <a:spcPct val="50000"/>
              </a:spcBef>
              <a:defRPr/>
            </a:pPr>
            <a:r>
              <a:rPr lang="es-MX" sz="2200" b="0">
                <a:solidFill>
                  <a:schemeClr val="bg1"/>
                </a:solidFill>
                <a:latin typeface="Arial Black" pitchFamily="34" charset="0"/>
              </a:rPr>
              <a:t>Brand Awareness – Comunicación 360°</a:t>
            </a:r>
            <a:endParaRPr lang="es-ES" sz="2200" b="0">
              <a:solidFill>
                <a:schemeClr val="bg1"/>
              </a:solidFill>
              <a:latin typeface="Arial Black" pitchFamily="34" charset="0"/>
            </a:endParaRPr>
          </a:p>
        </p:txBody>
      </p:sp>
      <p:sp>
        <p:nvSpPr>
          <p:cNvPr id="40973" name="Text Box 15"/>
          <p:cNvSpPr txBox="1">
            <a:spLocks noChangeArrowheads="1"/>
          </p:cNvSpPr>
          <p:nvPr/>
        </p:nvSpPr>
        <p:spPr bwMode="auto">
          <a:xfrm>
            <a:off x="1927225" y="1249363"/>
            <a:ext cx="1657350" cy="381000"/>
          </a:xfrm>
          <a:prstGeom prst="rect">
            <a:avLst/>
          </a:prstGeom>
          <a:noFill/>
          <a:ln w="9525" algn="ctr">
            <a:noFill/>
            <a:miter lim="800000"/>
            <a:headEnd/>
            <a:tailEnd/>
          </a:ln>
        </p:spPr>
        <p:txBody>
          <a:bodyPr>
            <a:spAutoFit/>
          </a:bodyPr>
          <a:lstStyle/>
          <a:p>
            <a:pPr algn="ctr" defTabSz="957263">
              <a:spcBef>
                <a:spcPct val="50000"/>
              </a:spcBef>
            </a:pPr>
            <a:r>
              <a:rPr lang="es-EC" sz="1900">
                <a:latin typeface="Arial" charset="0"/>
              </a:rPr>
              <a:t>Prensa</a:t>
            </a:r>
            <a:endParaRPr lang="es-ES" sz="1900">
              <a:latin typeface="Arial" charset="0"/>
            </a:endParaRPr>
          </a:p>
        </p:txBody>
      </p:sp>
      <p:sp>
        <p:nvSpPr>
          <p:cNvPr id="40974" name="Text Box 16"/>
          <p:cNvSpPr txBox="1">
            <a:spLocks noChangeArrowheads="1"/>
          </p:cNvSpPr>
          <p:nvPr/>
        </p:nvSpPr>
        <p:spPr bwMode="auto">
          <a:xfrm>
            <a:off x="4303713" y="1249363"/>
            <a:ext cx="1657350" cy="381000"/>
          </a:xfrm>
          <a:prstGeom prst="rect">
            <a:avLst/>
          </a:prstGeom>
          <a:noFill/>
          <a:ln w="9525" algn="ctr">
            <a:noFill/>
            <a:miter lim="800000"/>
            <a:headEnd/>
            <a:tailEnd/>
          </a:ln>
        </p:spPr>
        <p:txBody>
          <a:bodyPr>
            <a:spAutoFit/>
          </a:bodyPr>
          <a:lstStyle/>
          <a:p>
            <a:pPr algn="ctr" defTabSz="957263">
              <a:spcBef>
                <a:spcPct val="50000"/>
              </a:spcBef>
            </a:pPr>
            <a:r>
              <a:rPr lang="es-EC" sz="1900">
                <a:latin typeface="Arial" charset="0"/>
              </a:rPr>
              <a:t>TV</a:t>
            </a:r>
            <a:endParaRPr lang="es-ES" sz="1900">
              <a:latin typeface="Arial" charset="0"/>
            </a:endParaRPr>
          </a:p>
        </p:txBody>
      </p:sp>
      <p:sp>
        <p:nvSpPr>
          <p:cNvPr id="40975" name="Text Box 17"/>
          <p:cNvSpPr txBox="1">
            <a:spLocks noChangeArrowheads="1"/>
          </p:cNvSpPr>
          <p:nvPr/>
        </p:nvSpPr>
        <p:spPr bwMode="auto">
          <a:xfrm>
            <a:off x="6608763" y="1249363"/>
            <a:ext cx="1657350" cy="381000"/>
          </a:xfrm>
          <a:prstGeom prst="rect">
            <a:avLst/>
          </a:prstGeom>
          <a:noFill/>
          <a:ln w="9525" algn="ctr">
            <a:noFill/>
            <a:miter lim="800000"/>
            <a:headEnd/>
            <a:tailEnd/>
          </a:ln>
        </p:spPr>
        <p:txBody>
          <a:bodyPr>
            <a:spAutoFit/>
          </a:bodyPr>
          <a:lstStyle/>
          <a:p>
            <a:pPr algn="ctr" defTabSz="957263">
              <a:spcBef>
                <a:spcPct val="50000"/>
              </a:spcBef>
            </a:pPr>
            <a:r>
              <a:rPr lang="es-EC" sz="1900">
                <a:latin typeface="Arial" charset="0"/>
              </a:rPr>
              <a:t>Radio</a:t>
            </a:r>
            <a:endParaRPr lang="es-ES" sz="1900">
              <a:latin typeface="Arial" charset="0"/>
            </a:endParaRPr>
          </a:p>
        </p:txBody>
      </p:sp>
      <p:sp>
        <p:nvSpPr>
          <p:cNvPr id="40976" name="Text Box 18"/>
          <p:cNvSpPr txBox="1">
            <a:spLocks noChangeArrowheads="1"/>
          </p:cNvSpPr>
          <p:nvPr/>
        </p:nvSpPr>
        <p:spPr bwMode="auto">
          <a:xfrm>
            <a:off x="6537325" y="3933825"/>
            <a:ext cx="1582738" cy="336550"/>
          </a:xfrm>
          <a:prstGeom prst="rect">
            <a:avLst/>
          </a:prstGeom>
          <a:noFill/>
          <a:ln w="9525" algn="ctr">
            <a:noFill/>
            <a:miter lim="800000"/>
            <a:headEnd/>
            <a:tailEnd/>
          </a:ln>
        </p:spPr>
        <p:txBody>
          <a:bodyPr>
            <a:spAutoFit/>
          </a:bodyPr>
          <a:lstStyle/>
          <a:p>
            <a:pPr algn="ctr" defTabSz="957263">
              <a:spcBef>
                <a:spcPct val="50000"/>
              </a:spcBef>
            </a:pPr>
            <a:r>
              <a:rPr lang="es-EC" sz="1600">
                <a:latin typeface="Arial" charset="0"/>
              </a:rPr>
              <a:t>Promociones</a:t>
            </a:r>
            <a:endParaRPr lang="es-ES" sz="1600">
              <a:latin typeface="Arial" charset="0"/>
            </a:endParaRPr>
          </a:p>
        </p:txBody>
      </p:sp>
      <p:sp>
        <p:nvSpPr>
          <p:cNvPr id="40977" name="Text Box 19"/>
          <p:cNvSpPr txBox="1">
            <a:spLocks noChangeArrowheads="1"/>
          </p:cNvSpPr>
          <p:nvPr/>
        </p:nvSpPr>
        <p:spPr bwMode="auto">
          <a:xfrm>
            <a:off x="4521200" y="3933825"/>
            <a:ext cx="1827213" cy="336550"/>
          </a:xfrm>
          <a:prstGeom prst="rect">
            <a:avLst/>
          </a:prstGeom>
          <a:noFill/>
          <a:ln w="9525" algn="ctr">
            <a:noFill/>
            <a:miter lim="800000"/>
            <a:headEnd/>
            <a:tailEnd/>
          </a:ln>
        </p:spPr>
        <p:txBody>
          <a:bodyPr>
            <a:spAutoFit/>
          </a:bodyPr>
          <a:lstStyle/>
          <a:p>
            <a:pPr algn="ctr" defTabSz="957263">
              <a:spcBef>
                <a:spcPct val="50000"/>
              </a:spcBef>
            </a:pPr>
            <a:r>
              <a:rPr lang="es-EC" sz="1600">
                <a:latin typeface="Arial" charset="0"/>
              </a:rPr>
              <a:t>Punto de Venta</a:t>
            </a:r>
            <a:endParaRPr lang="es-ES" sz="1600">
              <a:latin typeface="Arial" charset="0"/>
            </a:endParaRPr>
          </a:p>
        </p:txBody>
      </p:sp>
      <p:sp>
        <p:nvSpPr>
          <p:cNvPr id="40978" name="Text Box 20"/>
          <p:cNvSpPr txBox="1">
            <a:spLocks noChangeArrowheads="1"/>
          </p:cNvSpPr>
          <p:nvPr/>
        </p:nvSpPr>
        <p:spPr bwMode="auto">
          <a:xfrm>
            <a:off x="2649538" y="3933825"/>
            <a:ext cx="1765300" cy="336550"/>
          </a:xfrm>
          <a:prstGeom prst="rect">
            <a:avLst/>
          </a:prstGeom>
          <a:noFill/>
          <a:ln w="9525" algn="ctr">
            <a:noFill/>
            <a:miter lim="800000"/>
            <a:headEnd/>
            <a:tailEnd/>
          </a:ln>
        </p:spPr>
        <p:txBody>
          <a:bodyPr>
            <a:spAutoFit/>
          </a:bodyPr>
          <a:lstStyle/>
          <a:p>
            <a:pPr algn="ctr" defTabSz="957263">
              <a:spcBef>
                <a:spcPct val="50000"/>
              </a:spcBef>
            </a:pPr>
            <a:r>
              <a:rPr lang="es-EC" sz="1600">
                <a:latin typeface="Arial" charset="0"/>
              </a:rPr>
              <a:t>Entrenamiento</a:t>
            </a:r>
            <a:endParaRPr lang="es-ES" sz="1600">
              <a:latin typeface="Arial" charset="0"/>
            </a:endParaRPr>
          </a:p>
        </p:txBody>
      </p:sp>
      <p:sp>
        <p:nvSpPr>
          <p:cNvPr id="40979" name="Text Box 21"/>
          <p:cNvSpPr txBox="1">
            <a:spLocks noChangeArrowheads="1"/>
          </p:cNvSpPr>
          <p:nvPr/>
        </p:nvSpPr>
        <p:spPr bwMode="auto">
          <a:xfrm>
            <a:off x="1135063" y="3933825"/>
            <a:ext cx="1401762" cy="336550"/>
          </a:xfrm>
          <a:prstGeom prst="rect">
            <a:avLst/>
          </a:prstGeom>
          <a:noFill/>
          <a:ln w="9525" algn="ctr">
            <a:noFill/>
            <a:miter lim="800000"/>
            <a:headEnd/>
            <a:tailEnd/>
          </a:ln>
        </p:spPr>
        <p:txBody>
          <a:bodyPr>
            <a:spAutoFit/>
          </a:bodyPr>
          <a:lstStyle/>
          <a:p>
            <a:pPr algn="ctr" defTabSz="957263">
              <a:spcBef>
                <a:spcPct val="50000"/>
              </a:spcBef>
            </a:pPr>
            <a:r>
              <a:rPr lang="es-EC" sz="1600">
                <a:latin typeface="Arial" charset="0"/>
              </a:rPr>
              <a:t>Sponsoring</a:t>
            </a:r>
            <a:endParaRPr lang="es-ES" sz="1600">
              <a:latin typeface="Arial" charset="0"/>
            </a:endParaRPr>
          </a:p>
        </p:txBody>
      </p:sp>
      <p:pic>
        <p:nvPicPr>
          <p:cNvPr id="40980" name="Picture 22" descr="Copia de 13x16_C"/>
          <p:cNvPicPr>
            <a:picLocks noChangeAspect="1" noChangeArrowheads="1"/>
          </p:cNvPicPr>
          <p:nvPr/>
        </p:nvPicPr>
        <p:blipFill>
          <a:blip r:embed="rId10"/>
          <a:srcRect/>
          <a:stretch>
            <a:fillRect/>
          </a:stretch>
        </p:blipFill>
        <p:spPr bwMode="auto">
          <a:xfrm>
            <a:off x="1428750" y="4538663"/>
            <a:ext cx="760413" cy="936625"/>
          </a:xfrm>
          <a:prstGeom prst="rect">
            <a:avLst/>
          </a:prstGeom>
          <a:noFill/>
          <a:ln w="9525">
            <a:noFill/>
            <a:miter lim="800000"/>
            <a:headEnd/>
            <a:tailEnd/>
          </a:ln>
        </p:spPr>
      </p:pic>
      <p:pic>
        <p:nvPicPr>
          <p:cNvPr id="40981" name="Picture 23" descr="lojinha_baixa"/>
          <p:cNvPicPr>
            <a:picLocks noChangeAspect="1" noChangeArrowheads="1"/>
          </p:cNvPicPr>
          <p:nvPr>
            <p:custDataLst>
              <p:tags r:id="rId1"/>
            </p:custDataLst>
          </p:nvPr>
        </p:nvPicPr>
        <p:blipFill>
          <a:blip r:embed="rId11"/>
          <a:srcRect/>
          <a:stretch>
            <a:fillRect/>
          </a:stretch>
        </p:blipFill>
        <p:spPr bwMode="auto">
          <a:xfrm>
            <a:off x="4813300" y="4538663"/>
            <a:ext cx="1033463" cy="1036637"/>
          </a:xfrm>
          <a:prstGeom prst="rect">
            <a:avLst/>
          </a:prstGeom>
          <a:noFill/>
          <a:ln w="9525">
            <a:noFill/>
            <a:miter lim="800000"/>
            <a:headEnd/>
            <a:tailEnd/>
          </a:ln>
        </p:spPr>
      </p:pic>
      <p:pic>
        <p:nvPicPr>
          <p:cNvPr id="40982" name="Picture 24" descr="1 demonstradores_baixa"/>
          <p:cNvPicPr>
            <a:picLocks noChangeAspect="1" noChangeArrowheads="1"/>
          </p:cNvPicPr>
          <p:nvPr/>
        </p:nvPicPr>
        <p:blipFill>
          <a:blip r:embed="rId12"/>
          <a:srcRect/>
          <a:stretch>
            <a:fillRect/>
          </a:stretch>
        </p:blipFill>
        <p:spPr bwMode="auto">
          <a:xfrm>
            <a:off x="3157538" y="4564063"/>
            <a:ext cx="912812" cy="912812"/>
          </a:xfrm>
          <a:prstGeom prst="rect">
            <a:avLst/>
          </a:prstGeom>
          <a:noFill/>
          <a:ln w="9525">
            <a:noFill/>
            <a:miter lim="800000"/>
            <a:headEnd/>
            <a:tailEnd/>
          </a:ln>
        </p:spPr>
      </p:pic>
      <p:pic>
        <p:nvPicPr>
          <p:cNvPr id="40983" name="Picture 25" descr="Copia de Skil - Ene-Feb"/>
          <p:cNvPicPr>
            <a:picLocks noChangeAspect="1" noChangeArrowheads="1"/>
          </p:cNvPicPr>
          <p:nvPr/>
        </p:nvPicPr>
        <p:blipFill>
          <a:blip r:embed="rId13"/>
          <a:srcRect/>
          <a:stretch>
            <a:fillRect/>
          </a:stretch>
        </p:blipFill>
        <p:spPr bwMode="auto">
          <a:xfrm>
            <a:off x="6902450" y="4508500"/>
            <a:ext cx="714375" cy="1012825"/>
          </a:xfrm>
          <a:prstGeom prst="rect">
            <a:avLst/>
          </a:prstGeom>
          <a:noFill/>
          <a:ln w="9525">
            <a:noFill/>
            <a:miter lim="800000"/>
            <a:headEnd/>
            <a:tailEnd/>
          </a:ln>
        </p:spPr>
      </p:pic>
      <p:sp>
        <p:nvSpPr>
          <p:cNvPr id="40984" name="Line 26"/>
          <p:cNvSpPr>
            <a:spLocks noChangeShapeType="1"/>
          </p:cNvSpPr>
          <p:nvPr/>
        </p:nvSpPr>
        <p:spPr bwMode="auto">
          <a:xfrm>
            <a:off x="1423988" y="3429000"/>
            <a:ext cx="6842125" cy="0"/>
          </a:xfrm>
          <a:prstGeom prst="line">
            <a:avLst/>
          </a:prstGeom>
          <a:noFill/>
          <a:ln w="76200">
            <a:solidFill>
              <a:srgbClr val="FF0000"/>
            </a:solidFill>
            <a:round/>
            <a:headEnd/>
            <a:tailEnd/>
          </a:ln>
        </p:spPr>
        <p:txBody>
          <a:bodyPr wrap="none" anchor="ctr"/>
          <a:lstStyle/>
          <a:p>
            <a:endParaRPr lang="es-ES"/>
          </a:p>
        </p:txBody>
      </p:sp>
      <p:sp>
        <p:nvSpPr>
          <p:cNvPr id="40985" name="Text Box 27"/>
          <p:cNvSpPr txBox="1">
            <a:spLocks noChangeArrowheads="1"/>
          </p:cNvSpPr>
          <p:nvPr/>
        </p:nvSpPr>
        <p:spPr bwMode="auto">
          <a:xfrm>
            <a:off x="8193088" y="3213100"/>
            <a:ext cx="1368425" cy="336550"/>
          </a:xfrm>
          <a:prstGeom prst="rect">
            <a:avLst/>
          </a:prstGeom>
          <a:noFill/>
          <a:ln w="9525" algn="ctr">
            <a:noFill/>
            <a:miter lim="800000"/>
            <a:headEnd/>
            <a:tailEnd/>
          </a:ln>
        </p:spPr>
        <p:txBody>
          <a:bodyPr>
            <a:spAutoFit/>
          </a:bodyPr>
          <a:lstStyle/>
          <a:p>
            <a:pPr algn="ctr" defTabSz="957263">
              <a:spcBef>
                <a:spcPct val="50000"/>
              </a:spcBef>
            </a:pPr>
            <a:r>
              <a:rPr lang="es-EC" sz="1600">
                <a:latin typeface="Arial" charset="0"/>
              </a:rPr>
              <a:t>Mercado</a:t>
            </a:r>
            <a:endParaRPr lang="es-ES" sz="1600">
              <a:latin typeface="Arial" charset="0"/>
            </a:endParaRPr>
          </a:p>
        </p:txBody>
      </p:sp>
      <p:sp>
        <p:nvSpPr>
          <p:cNvPr id="40986" name="AutoShape 28"/>
          <p:cNvSpPr>
            <a:spLocks/>
          </p:cNvSpPr>
          <p:nvPr/>
        </p:nvSpPr>
        <p:spPr bwMode="auto">
          <a:xfrm>
            <a:off x="8121650" y="1125538"/>
            <a:ext cx="360363" cy="1871662"/>
          </a:xfrm>
          <a:prstGeom prst="rightBrace">
            <a:avLst>
              <a:gd name="adj1" fmla="val 43282"/>
              <a:gd name="adj2" fmla="val 50000"/>
            </a:avLst>
          </a:prstGeom>
          <a:noFill/>
          <a:ln w="9525">
            <a:solidFill>
              <a:schemeClr val="tx1"/>
            </a:solidFill>
            <a:round/>
            <a:headEnd/>
            <a:tailEnd/>
          </a:ln>
        </p:spPr>
        <p:txBody>
          <a:bodyPr wrap="none" anchor="ctr"/>
          <a:lstStyle/>
          <a:p>
            <a:endParaRPr lang="en-US"/>
          </a:p>
        </p:txBody>
      </p:sp>
      <p:sp>
        <p:nvSpPr>
          <p:cNvPr id="40987" name="AutoShape 29"/>
          <p:cNvSpPr>
            <a:spLocks/>
          </p:cNvSpPr>
          <p:nvPr/>
        </p:nvSpPr>
        <p:spPr bwMode="auto">
          <a:xfrm>
            <a:off x="8121650" y="3933825"/>
            <a:ext cx="360363" cy="1871663"/>
          </a:xfrm>
          <a:prstGeom prst="rightBrace">
            <a:avLst>
              <a:gd name="adj1" fmla="val 43282"/>
              <a:gd name="adj2" fmla="val 50000"/>
            </a:avLst>
          </a:prstGeom>
          <a:no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3000" fill="hold"/>
                                        <p:tgtEl>
                                          <p:spTgt spid="737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25463" y="0"/>
            <a:ext cx="8915400" cy="542925"/>
          </a:xfrm>
        </p:spPr>
        <p:txBody>
          <a:bodyPr/>
          <a:lstStyle/>
          <a:p>
            <a:pPr eaLnBrk="1" hangingPunct="1">
              <a:defRPr/>
            </a:pPr>
            <a:r>
              <a:rPr lang="es-EC" sz="2700" dirty="0" smtClean="0"/>
              <a:t>Reseña</a:t>
            </a:r>
            <a:r>
              <a:rPr lang="es-EC" dirty="0" smtClean="0"/>
              <a:t> Histórica: </a:t>
            </a:r>
            <a:endParaRPr lang="es-EC" sz="2700" dirty="0" smtClean="0"/>
          </a:p>
        </p:txBody>
      </p:sp>
      <p:sp>
        <p:nvSpPr>
          <p:cNvPr id="5123" name="2 Marcador de contenido"/>
          <p:cNvSpPr>
            <a:spLocks noGrp="1"/>
          </p:cNvSpPr>
          <p:nvPr>
            <p:ph idx="1"/>
          </p:nvPr>
        </p:nvSpPr>
        <p:spPr>
          <a:xfrm>
            <a:off x="1585913" y="1287463"/>
            <a:ext cx="7470775" cy="1755775"/>
          </a:xfrm>
        </p:spPr>
        <p:txBody>
          <a:bodyPr/>
          <a:lstStyle/>
          <a:p>
            <a:pPr algn="just" eaLnBrk="1" hangingPunct="1"/>
            <a:r>
              <a:rPr lang="es-ES" sz="2000" smtClean="0"/>
              <a:t>El mercado mundial de Herramientas Eléctricas se calcula tiene un tamaño de  8 billones de euros y en unidades de herramientas de 155 millones de herramientas.  Del total del mercado de Herramientas Esta dividido de la siguiente manera a nivel mundial. </a:t>
            </a:r>
            <a:endParaRPr lang="es-EC" sz="2000" smtClean="0"/>
          </a:p>
        </p:txBody>
      </p:sp>
      <p:sp>
        <p:nvSpPr>
          <p:cNvPr id="4" name="3 Marcador de número de diapositiva"/>
          <p:cNvSpPr>
            <a:spLocks noGrp="1"/>
          </p:cNvSpPr>
          <p:nvPr>
            <p:ph type="sldNum" sz="quarter" idx="10"/>
          </p:nvPr>
        </p:nvSpPr>
        <p:spPr/>
        <p:txBody>
          <a:bodyPr/>
          <a:lstStyle/>
          <a:p>
            <a:pPr defTabSz="839788">
              <a:defRPr/>
            </a:pPr>
            <a:fld id="{C3A0EC59-BA34-4EEB-BCA8-33B5BE8A5965}" type="slidenum">
              <a:rPr lang="en-GB">
                <a:latin typeface="+mn-lt"/>
              </a:rPr>
              <a:pPr defTabSz="839788">
                <a:defRPr/>
              </a:pPr>
              <a:t>4</a:t>
            </a:fld>
            <a:endParaRPr lang="en-GB">
              <a:latin typeface="+mn-lt"/>
            </a:endParaRPr>
          </a:p>
        </p:txBody>
      </p:sp>
      <p:pic>
        <p:nvPicPr>
          <p:cNvPr id="5125" name="Imagen 1"/>
          <p:cNvPicPr>
            <a:picLocks noChangeAspect="1" noChangeArrowheads="1"/>
          </p:cNvPicPr>
          <p:nvPr/>
        </p:nvPicPr>
        <p:blipFill>
          <a:blip r:embed="rId2"/>
          <a:srcRect/>
          <a:stretch>
            <a:fillRect/>
          </a:stretch>
        </p:blipFill>
        <p:spPr bwMode="auto">
          <a:xfrm>
            <a:off x="2454275" y="3079750"/>
            <a:ext cx="5372100" cy="2687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9275" y="241300"/>
            <a:ext cx="8915400" cy="522288"/>
          </a:xfrm>
        </p:spPr>
        <p:txBody>
          <a:bodyPr/>
          <a:lstStyle/>
          <a:p>
            <a:pPr eaLnBrk="1" hangingPunct="1">
              <a:defRPr/>
            </a:pPr>
            <a:r>
              <a:rPr lang="es-EC" sz="2800" smtClean="0"/>
              <a:t>Inversión Inicial</a:t>
            </a:r>
          </a:p>
        </p:txBody>
      </p:sp>
      <p:sp>
        <p:nvSpPr>
          <p:cNvPr id="4" name="3 Marcador de número de diapositiva"/>
          <p:cNvSpPr>
            <a:spLocks noGrp="1"/>
          </p:cNvSpPr>
          <p:nvPr>
            <p:ph type="sldNum" sz="quarter" idx="10"/>
          </p:nvPr>
        </p:nvSpPr>
        <p:spPr/>
        <p:txBody>
          <a:bodyPr/>
          <a:lstStyle/>
          <a:p>
            <a:pPr defTabSz="839788">
              <a:defRPr/>
            </a:pPr>
            <a:fld id="{3472186D-7D72-4DA7-9209-8F05D592C30B}" type="slidenum">
              <a:rPr lang="en-GB">
                <a:latin typeface="+mn-lt"/>
              </a:rPr>
              <a:pPr defTabSz="839788">
                <a:defRPr/>
              </a:pPr>
              <a:t>40</a:t>
            </a:fld>
            <a:endParaRPr lang="en-GB">
              <a:latin typeface="+mn-lt"/>
            </a:endParaRPr>
          </a:p>
        </p:txBody>
      </p:sp>
      <p:graphicFrame>
        <p:nvGraphicFramePr>
          <p:cNvPr id="6" name="5 Tabla"/>
          <p:cNvGraphicFramePr>
            <a:graphicFrameLocks noGrp="1"/>
          </p:cNvGraphicFramePr>
          <p:nvPr/>
        </p:nvGraphicFramePr>
        <p:xfrm>
          <a:off x="1792288" y="1119188"/>
          <a:ext cx="6870700" cy="4740275"/>
        </p:xfrm>
        <a:graphic>
          <a:graphicData uri="http://schemas.openxmlformats.org/drawingml/2006/table">
            <a:tbl>
              <a:tblPr/>
              <a:tblGrid>
                <a:gridCol w="2229348"/>
                <a:gridCol w="894773"/>
                <a:gridCol w="955435"/>
                <a:gridCol w="970601"/>
                <a:gridCol w="909938"/>
                <a:gridCol w="909938"/>
              </a:tblGrid>
              <a:tr h="601143">
                <a:tc>
                  <a:txBody>
                    <a:bodyPr/>
                    <a:lstStyle/>
                    <a:p>
                      <a:pPr algn="ctr" fontAlgn="ctr"/>
                      <a:r>
                        <a:rPr lang="es-EC" sz="1100" b="1" i="0" u="none" strike="noStrike" dirty="0">
                          <a:solidFill>
                            <a:srgbClr val="FFFFFF"/>
                          </a:solidFill>
                          <a:latin typeface="Calibri"/>
                        </a:rPr>
                        <a:t>ACTIVO FIJO</a:t>
                      </a:r>
                    </a:p>
                  </a:txBody>
                  <a:tcPr marL="0" marR="0" marT="0" marB="0" anchor="ctr">
                    <a:lnL w="6350" cap="flat" cmpd="sng" algn="ctr">
                      <a:solidFill>
                        <a:srgbClr val="B2A1C7"/>
                      </a:solidFill>
                      <a:prstDash val="solid"/>
                      <a:round/>
                      <a:headEnd type="none" w="med" len="med"/>
                      <a:tailEnd type="none" w="med" len="med"/>
                    </a:lnL>
                    <a:lnR>
                      <a:noFill/>
                    </a:lnR>
                    <a:lnT w="6350" cap="flat" cmpd="sng" algn="ctr">
                      <a:solidFill>
                        <a:srgbClr val="B2A1C7"/>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632523"/>
                    </a:solidFill>
                  </a:tcPr>
                </a:tc>
                <a:tc>
                  <a:txBody>
                    <a:bodyPr/>
                    <a:lstStyle/>
                    <a:p>
                      <a:pPr algn="ctr" fontAlgn="ctr"/>
                      <a:r>
                        <a:rPr lang="es-EC" sz="1000" b="1" i="0" u="none" strike="noStrike">
                          <a:solidFill>
                            <a:srgbClr val="FFFFFF"/>
                          </a:solidFill>
                          <a:latin typeface="Calibri"/>
                        </a:rPr>
                        <a:t>Valor </a:t>
                      </a:r>
                      <a:br>
                        <a:rPr lang="es-EC" sz="1000" b="1" i="0" u="none" strike="noStrike">
                          <a:solidFill>
                            <a:srgbClr val="FFFFFF"/>
                          </a:solidFill>
                          <a:latin typeface="Calibri"/>
                        </a:rPr>
                      </a:br>
                      <a:r>
                        <a:rPr lang="es-EC" sz="1000" b="1" i="0" u="none" strike="noStrike">
                          <a:solidFill>
                            <a:srgbClr val="FFFFFF"/>
                          </a:solidFill>
                          <a:latin typeface="Calibri"/>
                        </a:rPr>
                        <a:t>Unitario</a:t>
                      </a:r>
                    </a:p>
                  </a:txBody>
                  <a:tcPr marL="0" marR="0" marT="0" marB="0" anchor="ctr">
                    <a:lnL>
                      <a:noFill/>
                    </a:lnL>
                    <a:lnR>
                      <a:noFill/>
                    </a:lnR>
                    <a:lnT w="6350" cap="flat" cmpd="sng" algn="ctr">
                      <a:solidFill>
                        <a:srgbClr val="B2A1C7"/>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632523"/>
                    </a:solidFill>
                  </a:tcPr>
                </a:tc>
                <a:tc>
                  <a:txBody>
                    <a:bodyPr/>
                    <a:lstStyle/>
                    <a:p>
                      <a:pPr algn="ctr" fontAlgn="ctr"/>
                      <a:r>
                        <a:rPr lang="es-EC" sz="1000" b="1" i="0" u="none" strike="noStrike">
                          <a:solidFill>
                            <a:srgbClr val="FFFFFF"/>
                          </a:solidFill>
                          <a:latin typeface="Calibri"/>
                        </a:rPr>
                        <a:t>Valor </a:t>
                      </a:r>
                      <a:br>
                        <a:rPr lang="es-EC" sz="1000" b="1" i="0" u="none" strike="noStrike">
                          <a:solidFill>
                            <a:srgbClr val="FFFFFF"/>
                          </a:solidFill>
                          <a:latin typeface="Calibri"/>
                        </a:rPr>
                      </a:br>
                      <a:r>
                        <a:rPr lang="es-EC" sz="1000" b="1" i="0" u="none" strike="noStrike">
                          <a:solidFill>
                            <a:srgbClr val="FFFFFF"/>
                          </a:solidFill>
                          <a:latin typeface="Calibri"/>
                        </a:rPr>
                        <a:t>Total</a:t>
                      </a:r>
                    </a:p>
                  </a:txBody>
                  <a:tcPr marL="0" marR="0" marT="0" marB="0" anchor="ctr">
                    <a:lnL>
                      <a:noFill/>
                    </a:lnL>
                    <a:lnR>
                      <a:noFill/>
                    </a:lnR>
                    <a:lnT w="6350" cap="flat" cmpd="sng" algn="ctr">
                      <a:solidFill>
                        <a:srgbClr val="B2A1C7"/>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632523"/>
                    </a:solidFill>
                  </a:tcPr>
                </a:tc>
                <a:tc>
                  <a:txBody>
                    <a:bodyPr/>
                    <a:lstStyle/>
                    <a:p>
                      <a:pPr algn="ctr" fontAlgn="ctr"/>
                      <a:r>
                        <a:rPr lang="es-EC" sz="1000" b="1" i="0" u="none" strike="noStrike">
                          <a:solidFill>
                            <a:srgbClr val="FFFFFF"/>
                          </a:solidFill>
                          <a:latin typeface="Calibri"/>
                        </a:rPr>
                        <a:t>%</a:t>
                      </a:r>
                      <a:br>
                        <a:rPr lang="es-EC" sz="1000" b="1" i="0" u="none" strike="noStrike">
                          <a:solidFill>
                            <a:srgbClr val="FFFFFF"/>
                          </a:solidFill>
                          <a:latin typeface="Calibri"/>
                        </a:rPr>
                      </a:br>
                      <a:r>
                        <a:rPr lang="es-EC" sz="1000" b="1" i="0" u="none" strike="noStrike">
                          <a:solidFill>
                            <a:srgbClr val="FFFFFF"/>
                          </a:solidFill>
                          <a:latin typeface="Calibri"/>
                        </a:rPr>
                        <a:t>Depreciación</a:t>
                      </a:r>
                    </a:p>
                  </a:txBody>
                  <a:tcPr marL="0" marR="0" marT="0" marB="0" anchor="ctr">
                    <a:lnL>
                      <a:noFill/>
                    </a:lnL>
                    <a:lnR>
                      <a:noFill/>
                    </a:lnR>
                    <a:lnT w="6350" cap="flat" cmpd="sng" algn="ctr">
                      <a:solidFill>
                        <a:srgbClr val="B2A1C7"/>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632523"/>
                    </a:solidFill>
                  </a:tcPr>
                </a:tc>
                <a:tc>
                  <a:txBody>
                    <a:bodyPr/>
                    <a:lstStyle/>
                    <a:p>
                      <a:pPr algn="ctr" fontAlgn="ctr"/>
                      <a:r>
                        <a:rPr lang="es-EC" sz="1000" b="1" i="0" u="none" strike="noStrike">
                          <a:solidFill>
                            <a:srgbClr val="FFFFFF"/>
                          </a:solidFill>
                          <a:latin typeface="Calibri"/>
                        </a:rPr>
                        <a:t>Depreciación</a:t>
                      </a:r>
                      <a:br>
                        <a:rPr lang="es-EC" sz="1000" b="1" i="0" u="none" strike="noStrike">
                          <a:solidFill>
                            <a:srgbClr val="FFFFFF"/>
                          </a:solidFill>
                          <a:latin typeface="Calibri"/>
                        </a:rPr>
                      </a:br>
                      <a:r>
                        <a:rPr lang="es-EC" sz="1000" b="1" i="0" u="none" strike="noStrike">
                          <a:solidFill>
                            <a:srgbClr val="FFFFFF"/>
                          </a:solidFill>
                          <a:latin typeface="Calibri"/>
                        </a:rPr>
                        <a:t>anual</a:t>
                      </a:r>
                    </a:p>
                  </a:txBody>
                  <a:tcPr marL="0" marR="0" marT="0" marB="0" anchor="ctr">
                    <a:lnL>
                      <a:noFill/>
                    </a:lnL>
                    <a:lnR>
                      <a:noFill/>
                    </a:lnR>
                    <a:lnT w="6350" cap="flat" cmpd="sng" algn="ctr">
                      <a:solidFill>
                        <a:srgbClr val="B2A1C7"/>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632523"/>
                    </a:solidFill>
                  </a:tcPr>
                </a:tc>
                <a:tc>
                  <a:txBody>
                    <a:bodyPr/>
                    <a:lstStyle/>
                    <a:p>
                      <a:pPr algn="ctr" fontAlgn="ctr"/>
                      <a:r>
                        <a:rPr lang="es-EC" sz="1000" b="1" i="0" u="none" strike="noStrike">
                          <a:solidFill>
                            <a:srgbClr val="FFFFFF"/>
                          </a:solidFill>
                          <a:latin typeface="Calibri"/>
                        </a:rPr>
                        <a:t>Depreciación</a:t>
                      </a:r>
                      <a:br>
                        <a:rPr lang="es-EC" sz="1000" b="1" i="0" u="none" strike="noStrike">
                          <a:solidFill>
                            <a:srgbClr val="FFFFFF"/>
                          </a:solidFill>
                          <a:latin typeface="Calibri"/>
                        </a:rPr>
                      </a:br>
                      <a:r>
                        <a:rPr lang="es-EC" sz="1000" b="1" i="0" u="none" strike="noStrike">
                          <a:solidFill>
                            <a:srgbClr val="FFFFFF"/>
                          </a:solidFill>
                          <a:latin typeface="Calibri"/>
                        </a:rPr>
                        <a:t>mensual</a:t>
                      </a:r>
                    </a:p>
                  </a:txBody>
                  <a:tcPr marL="0" marR="0" marT="0" marB="0" anchor="ctr">
                    <a:lnL>
                      <a:noFill/>
                    </a:lnL>
                    <a:lnR w="6350" cap="flat" cmpd="sng" algn="ctr">
                      <a:solidFill>
                        <a:srgbClr val="B2A1C7"/>
                      </a:solidFill>
                      <a:prstDash val="solid"/>
                      <a:round/>
                      <a:headEnd type="none" w="med" len="med"/>
                      <a:tailEnd type="none" w="med" len="med"/>
                    </a:lnR>
                    <a:lnT w="6350" cap="flat" cmpd="sng" algn="ctr">
                      <a:solidFill>
                        <a:srgbClr val="B2A1C7"/>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632523"/>
                    </a:solidFill>
                  </a:tcPr>
                </a:tc>
              </a:tr>
              <a:tr h="291983">
                <a:tc>
                  <a:txBody>
                    <a:bodyPr/>
                    <a:lstStyle/>
                    <a:p>
                      <a:pPr algn="l" fontAlgn="b"/>
                      <a:r>
                        <a:rPr lang="es-EC" sz="1000" b="0" i="0" u="none" strike="noStrike">
                          <a:solidFill>
                            <a:srgbClr val="000000"/>
                          </a:solidFill>
                          <a:latin typeface="Calibri"/>
                        </a:rPr>
                        <a:t>Equipos de Oficina</a:t>
                      </a:r>
                    </a:p>
                  </a:txBody>
                  <a:tcPr marL="0" marR="0" marT="0" marB="0" anchor="b">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rgbClr val="D8D8D8"/>
                    </a:solidFill>
                  </a:tcPr>
                </a:tc>
                <a:tc>
                  <a:txBody>
                    <a:bodyPr/>
                    <a:lstStyle/>
                    <a:p>
                      <a:pPr algn="r" fontAlgn="b"/>
                      <a:r>
                        <a:rPr lang="es-EC" sz="1000" b="0" i="0" u="none" strike="noStrike">
                          <a:solidFill>
                            <a:srgbClr val="000000"/>
                          </a:solidFill>
                          <a:latin typeface="Calibri"/>
                        </a:rPr>
                        <a:t>12.000,00</a:t>
                      </a:r>
                    </a:p>
                  </a:txBody>
                  <a:tcPr marL="0" marR="0" marT="0" marB="0" anchor="b">
                    <a:lnL>
                      <a:noFill/>
                    </a:lnL>
                    <a:lnR>
                      <a:noFill/>
                    </a:lnR>
                    <a:lnT w="12700" cap="flat" cmpd="sng" algn="ctr">
                      <a:solidFill>
                        <a:srgbClr val="A5A5A5"/>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rgbClr val="D8D8D8"/>
                    </a:solidFill>
                  </a:tcPr>
                </a:tc>
                <a:tc>
                  <a:txBody>
                    <a:bodyPr/>
                    <a:lstStyle/>
                    <a:p>
                      <a:pPr algn="r" fontAlgn="b"/>
                      <a:r>
                        <a:rPr lang="es-EC" sz="1000" b="0" i="0" u="none" strike="noStrike">
                          <a:solidFill>
                            <a:srgbClr val="000000"/>
                          </a:solidFill>
                          <a:latin typeface="Calibri"/>
                        </a:rPr>
                        <a:t>12.000,00</a:t>
                      </a:r>
                    </a:p>
                  </a:txBody>
                  <a:tcPr marL="0" marR="0" marT="0" marB="0" anchor="b">
                    <a:lnL>
                      <a:noFill/>
                    </a:lnL>
                    <a:lnR>
                      <a:noFill/>
                    </a:lnR>
                    <a:lnT w="12700" cap="flat" cmpd="sng" algn="ctr">
                      <a:solidFill>
                        <a:srgbClr val="A5A5A5"/>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rgbClr val="D8D8D8"/>
                    </a:solidFill>
                  </a:tcPr>
                </a:tc>
                <a:tc>
                  <a:txBody>
                    <a:bodyPr/>
                    <a:lstStyle/>
                    <a:p>
                      <a:pPr algn="ctr" fontAlgn="b"/>
                      <a:r>
                        <a:rPr lang="es-EC" sz="1000" b="0" i="0" u="none" strike="noStrike">
                          <a:solidFill>
                            <a:srgbClr val="000000"/>
                          </a:solidFill>
                          <a:latin typeface="Calibri"/>
                        </a:rPr>
                        <a:t>10%</a:t>
                      </a:r>
                    </a:p>
                  </a:txBody>
                  <a:tcPr marL="0" marR="0" marT="0" marB="0" anchor="b">
                    <a:lnL>
                      <a:noFill/>
                    </a:lnL>
                    <a:lnR>
                      <a:noFill/>
                    </a:lnR>
                    <a:lnT w="12700" cap="flat" cmpd="sng" algn="ctr">
                      <a:solidFill>
                        <a:srgbClr val="A5A5A5"/>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rgbClr val="D8D8D8"/>
                    </a:solidFill>
                  </a:tcPr>
                </a:tc>
                <a:tc>
                  <a:txBody>
                    <a:bodyPr/>
                    <a:lstStyle/>
                    <a:p>
                      <a:pPr algn="r" fontAlgn="b"/>
                      <a:r>
                        <a:rPr lang="es-EC" sz="1000" b="0" i="0" u="none" strike="noStrike">
                          <a:solidFill>
                            <a:srgbClr val="000000"/>
                          </a:solidFill>
                          <a:latin typeface="Calibri"/>
                        </a:rPr>
                        <a:t>1.200,00</a:t>
                      </a:r>
                    </a:p>
                  </a:txBody>
                  <a:tcPr marL="0" marR="0" marT="0" marB="0" anchor="b">
                    <a:lnL>
                      <a:noFill/>
                    </a:lnL>
                    <a:lnR>
                      <a:noFill/>
                    </a:lnR>
                    <a:lnT w="12700" cap="flat" cmpd="sng" algn="ctr">
                      <a:solidFill>
                        <a:srgbClr val="A5A5A5"/>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rgbClr val="D8D8D8"/>
                    </a:solidFill>
                  </a:tcPr>
                </a:tc>
                <a:tc>
                  <a:txBody>
                    <a:bodyPr/>
                    <a:lstStyle/>
                    <a:p>
                      <a:pPr algn="r" fontAlgn="b"/>
                      <a:r>
                        <a:rPr lang="es-EC" sz="1000" b="0" i="0" u="none" strike="noStrike">
                          <a:solidFill>
                            <a:srgbClr val="000000"/>
                          </a:solidFill>
                          <a:latin typeface="Calibri"/>
                        </a:rPr>
                        <a:t>100,00</a:t>
                      </a:r>
                    </a:p>
                  </a:txBody>
                  <a:tcPr marL="0" marR="0" marT="0" marB="0" anchor="b">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rgbClr val="D8D8D8"/>
                    </a:solidFill>
                  </a:tcPr>
                </a:tc>
              </a:tr>
              <a:tr h="291983">
                <a:tc>
                  <a:txBody>
                    <a:bodyPr/>
                    <a:lstStyle/>
                    <a:p>
                      <a:pPr algn="l" fontAlgn="b"/>
                      <a:r>
                        <a:rPr lang="es-EC" sz="1000" b="0" i="0" u="none" strike="noStrike">
                          <a:solidFill>
                            <a:srgbClr val="000000"/>
                          </a:solidFill>
                          <a:latin typeface="Calibri"/>
                        </a:rPr>
                        <a:t>Equipos de Cómputo</a:t>
                      </a:r>
                    </a:p>
                  </a:txBody>
                  <a:tcPr marL="0" marR="0" marT="0" marB="0" anchor="b">
                    <a:lnL w="12700" cap="flat" cmpd="sng" algn="ctr">
                      <a:solidFill>
                        <a:srgbClr val="A5A5A5"/>
                      </a:solidFill>
                      <a:prstDash val="solid"/>
                      <a:round/>
                      <a:headEnd type="none" w="med" len="med"/>
                      <a:tailEnd type="none" w="med" len="med"/>
                    </a:lnL>
                    <a:lnR>
                      <a:noFill/>
                    </a:lnR>
                    <a:lnT w="6350" cap="flat" cmpd="sng" algn="ctr">
                      <a:solidFill>
                        <a:srgbClr val="D8D8D8"/>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es-EC" sz="1000" b="0" i="0" u="none" strike="noStrike">
                          <a:solidFill>
                            <a:srgbClr val="000000"/>
                          </a:solidFill>
                          <a:latin typeface="Calibri"/>
                        </a:rPr>
                        <a:t>5.000,00</a:t>
                      </a:r>
                    </a:p>
                  </a:txBody>
                  <a:tcPr marL="0" marR="0" marT="0" marB="0" anchor="b">
                    <a:lnL>
                      <a:noFill/>
                    </a:lnL>
                    <a:lnR>
                      <a:noFill/>
                    </a:lnR>
                    <a:lnT w="6350" cap="flat" cmpd="sng" algn="ctr">
                      <a:solidFill>
                        <a:srgbClr val="D8D8D8"/>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es-EC" sz="1000" b="0" i="0" u="none" strike="noStrike">
                          <a:solidFill>
                            <a:srgbClr val="000000"/>
                          </a:solidFill>
                          <a:latin typeface="Calibri"/>
                        </a:rPr>
                        <a:t>5.000,00</a:t>
                      </a:r>
                    </a:p>
                  </a:txBody>
                  <a:tcPr marL="0" marR="0" marT="0" marB="0" anchor="b">
                    <a:lnL>
                      <a:noFill/>
                    </a:lnL>
                    <a:lnR>
                      <a:noFill/>
                    </a:lnR>
                    <a:lnT w="6350" cap="flat" cmpd="sng" algn="ctr">
                      <a:solidFill>
                        <a:srgbClr val="D8D8D8"/>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b"/>
                      <a:r>
                        <a:rPr lang="es-EC" sz="1000" b="0" i="0" u="none" strike="noStrike">
                          <a:solidFill>
                            <a:srgbClr val="000000"/>
                          </a:solidFill>
                          <a:latin typeface="Calibri"/>
                        </a:rPr>
                        <a:t>33,33%</a:t>
                      </a:r>
                    </a:p>
                  </a:txBody>
                  <a:tcPr marL="0" marR="0" marT="0" marB="0" anchor="b">
                    <a:lnL>
                      <a:noFill/>
                    </a:lnL>
                    <a:lnR>
                      <a:noFill/>
                    </a:lnR>
                    <a:lnT w="6350" cap="flat" cmpd="sng" algn="ctr">
                      <a:solidFill>
                        <a:srgbClr val="D8D8D8"/>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es-EC" sz="1000" b="0" i="0" u="none" strike="noStrike">
                          <a:solidFill>
                            <a:srgbClr val="000000"/>
                          </a:solidFill>
                          <a:latin typeface="Calibri"/>
                        </a:rPr>
                        <a:t>1.666,50</a:t>
                      </a:r>
                    </a:p>
                  </a:txBody>
                  <a:tcPr marL="0" marR="0" marT="0" marB="0" anchor="b">
                    <a:lnL>
                      <a:noFill/>
                    </a:lnL>
                    <a:lnR>
                      <a:noFill/>
                    </a:lnR>
                    <a:lnT w="6350" cap="flat" cmpd="sng" algn="ctr">
                      <a:solidFill>
                        <a:srgbClr val="D8D8D8"/>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es-EC" sz="1000" b="0" i="0" u="none" strike="noStrike">
                          <a:solidFill>
                            <a:srgbClr val="000000"/>
                          </a:solidFill>
                          <a:latin typeface="Calibri"/>
                        </a:rPr>
                        <a:t>138,88</a:t>
                      </a:r>
                    </a:p>
                  </a:txBody>
                  <a:tcPr marL="0" marR="0" marT="0" marB="0" anchor="b">
                    <a:lnL>
                      <a:noFill/>
                    </a:lnL>
                    <a:lnR w="12700" cap="flat" cmpd="sng" algn="ctr">
                      <a:solidFill>
                        <a:srgbClr val="A5A5A5"/>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291983">
                <a:tc>
                  <a:txBody>
                    <a:bodyPr/>
                    <a:lstStyle/>
                    <a:p>
                      <a:pPr algn="l" fontAlgn="b"/>
                      <a:r>
                        <a:rPr lang="es-EC" sz="1000" b="0" i="0" u="none" strike="noStrike">
                          <a:solidFill>
                            <a:srgbClr val="000000"/>
                          </a:solidFill>
                          <a:latin typeface="Calibri"/>
                        </a:rPr>
                        <a:t>Vehículos</a:t>
                      </a:r>
                    </a:p>
                  </a:txBody>
                  <a:tcPr marL="0" marR="0" marT="0" marB="0" anchor="b">
                    <a:lnL w="12700" cap="flat" cmpd="sng" algn="ctr">
                      <a:solidFill>
                        <a:srgbClr val="A5A5A5"/>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B2A1C7"/>
                      </a:solidFill>
                      <a:prstDash val="solid"/>
                      <a:round/>
                      <a:headEnd type="none" w="med" len="med"/>
                      <a:tailEnd type="none" w="med" len="med"/>
                    </a:lnB>
                    <a:solidFill>
                      <a:srgbClr val="D8D8D8"/>
                    </a:solidFill>
                  </a:tcPr>
                </a:tc>
                <a:tc>
                  <a:txBody>
                    <a:bodyPr/>
                    <a:lstStyle/>
                    <a:p>
                      <a:pPr algn="r" fontAlgn="b"/>
                      <a:r>
                        <a:rPr lang="es-EC" sz="1000" b="0" i="0" u="none" strike="noStrike">
                          <a:solidFill>
                            <a:srgbClr val="000000"/>
                          </a:solidFill>
                          <a:latin typeface="Calibri"/>
                        </a:rPr>
                        <a:t>20.000,00</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B2A1C7"/>
                      </a:solidFill>
                      <a:prstDash val="solid"/>
                      <a:round/>
                      <a:headEnd type="none" w="med" len="med"/>
                      <a:tailEnd type="none" w="med" len="med"/>
                    </a:lnB>
                    <a:solidFill>
                      <a:srgbClr val="D8D8D8"/>
                    </a:solidFill>
                  </a:tcPr>
                </a:tc>
                <a:tc>
                  <a:txBody>
                    <a:bodyPr/>
                    <a:lstStyle/>
                    <a:p>
                      <a:pPr algn="r" fontAlgn="b"/>
                      <a:r>
                        <a:rPr lang="es-EC" sz="1000" b="0" i="0" u="none" strike="noStrike">
                          <a:solidFill>
                            <a:srgbClr val="000000"/>
                          </a:solidFill>
                          <a:latin typeface="Calibri"/>
                        </a:rPr>
                        <a:t>200.000,00</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B2A1C7"/>
                      </a:solidFill>
                      <a:prstDash val="solid"/>
                      <a:round/>
                      <a:headEnd type="none" w="med" len="med"/>
                      <a:tailEnd type="none" w="med" len="med"/>
                    </a:lnB>
                    <a:solidFill>
                      <a:srgbClr val="D8D8D8"/>
                    </a:solidFill>
                  </a:tcPr>
                </a:tc>
                <a:tc>
                  <a:txBody>
                    <a:bodyPr/>
                    <a:lstStyle/>
                    <a:p>
                      <a:pPr algn="ctr" fontAlgn="b"/>
                      <a:r>
                        <a:rPr lang="es-EC" sz="1000" b="0" i="0" u="none" strike="noStrike">
                          <a:solidFill>
                            <a:srgbClr val="000000"/>
                          </a:solidFill>
                          <a:latin typeface="Calibri"/>
                        </a:rPr>
                        <a:t>20%</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B2A1C7"/>
                      </a:solidFill>
                      <a:prstDash val="solid"/>
                      <a:round/>
                      <a:headEnd type="none" w="med" len="med"/>
                      <a:tailEnd type="none" w="med" len="med"/>
                    </a:lnB>
                    <a:solidFill>
                      <a:srgbClr val="D8D8D8"/>
                    </a:solidFill>
                  </a:tcPr>
                </a:tc>
                <a:tc>
                  <a:txBody>
                    <a:bodyPr/>
                    <a:lstStyle/>
                    <a:p>
                      <a:pPr algn="r" fontAlgn="b"/>
                      <a:r>
                        <a:rPr lang="es-EC" sz="1000" b="0" i="0" u="none" strike="noStrike">
                          <a:solidFill>
                            <a:srgbClr val="000000"/>
                          </a:solidFill>
                          <a:latin typeface="Calibri"/>
                        </a:rPr>
                        <a:t>40.000,00</a:t>
                      </a:r>
                    </a:p>
                  </a:txBody>
                  <a:tcPr marL="0" marR="0" marT="0" marB="0" anchor="b">
                    <a:lnL>
                      <a:noFill/>
                    </a:lnL>
                    <a:lnR>
                      <a:noFill/>
                    </a:lnR>
                    <a:lnT w="6350" cap="flat" cmpd="sng" algn="ctr">
                      <a:solidFill>
                        <a:srgbClr val="FFFFFF"/>
                      </a:solidFill>
                      <a:prstDash val="solid"/>
                      <a:round/>
                      <a:headEnd type="none" w="med" len="med"/>
                      <a:tailEnd type="none" w="med" len="med"/>
                    </a:lnT>
                    <a:lnB w="6350" cap="flat" cmpd="sng" algn="ctr">
                      <a:solidFill>
                        <a:srgbClr val="B2A1C7"/>
                      </a:solidFill>
                      <a:prstDash val="solid"/>
                      <a:round/>
                      <a:headEnd type="none" w="med" len="med"/>
                      <a:tailEnd type="none" w="med" len="med"/>
                    </a:lnB>
                    <a:solidFill>
                      <a:srgbClr val="D8D8D8"/>
                    </a:solidFill>
                  </a:tcPr>
                </a:tc>
                <a:tc>
                  <a:txBody>
                    <a:bodyPr/>
                    <a:lstStyle/>
                    <a:p>
                      <a:pPr algn="r" fontAlgn="b"/>
                      <a:r>
                        <a:rPr lang="es-EC" sz="1000" b="0" i="0" u="none" strike="noStrike">
                          <a:solidFill>
                            <a:srgbClr val="000000"/>
                          </a:solidFill>
                          <a:latin typeface="Calibri"/>
                        </a:rPr>
                        <a:t>3.333,33</a:t>
                      </a:r>
                    </a:p>
                  </a:txBody>
                  <a:tcPr marL="0" marR="0" marT="0" marB="0" anchor="b">
                    <a:lnL>
                      <a:noFill/>
                    </a:lnL>
                    <a:lnR w="12700" cap="flat" cmpd="sng" algn="ctr">
                      <a:solidFill>
                        <a:srgbClr val="A5A5A5"/>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B2A1C7"/>
                      </a:solidFill>
                      <a:prstDash val="solid"/>
                      <a:round/>
                      <a:headEnd type="none" w="med" len="med"/>
                      <a:tailEnd type="none" w="med" len="med"/>
                    </a:lnB>
                    <a:solidFill>
                      <a:srgbClr val="D8D8D8"/>
                    </a:solidFill>
                  </a:tcPr>
                </a:tc>
              </a:tr>
              <a:tr h="309160">
                <a:tc>
                  <a:txBody>
                    <a:bodyPr/>
                    <a:lstStyle/>
                    <a:p>
                      <a:pPr algn="l" fontAlgn="b"/>
                      <a:r>
                        <a:rPr lang="es-EC" sz="1000" b="1" i="0" u="none" strike="noStrike">
                          <a:solidFill>
                            <a:srgbClr val="000000"/>
                          </a:solidFill>
                          <a:latin typeface="Calibri"/>
                        </a:rPr>
                        <a:t>TOTAL</a:t>
                      </a:r>
                    </a:p>
                  </a:txBody>
                  <a:tcPr marL="0" marR="0" marT="0" marB="0" anchor="b">
                    <a:lnL w="12700" cap="flat" cmpd="sng" algn="ctr">
                      <a:solidFill>
                        <a:srgbClr val="A5A5A5"/>
                      </a:solidFill>
                      <a:prstDash val="solid"/>
                      <a:round/>
                      <a:headEnd type="none" w="med" len="med"/>
                      <a:tailEnd type="none" w="med" len="med"/>
                    </a:lnL>
                    <a:lnR>
                      <a:noFill/>
                    </a:lnR>
                    <a:lnT w="6350" cap="flat" cmpd="sng" algn="ctr">
                      <a:solidFill>
                        <a:srgbClr val="B2A1C7"/>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pPr algn="r" fontAlgn="b"/>
                      <a:r>
                        <a:rPr lang="es-EC" sz="1000" b="1" i="0" u="none" strike="noStrike">
                          <a:solidFill>
                            <a:srgbClr val="000000"/>
                          </a:solidFill>
                          <a:latin typeface="Calibri"/>
                        </a:rPr>
                        <a:t> </a:t>
                      </a:r>
                    </a:p>
                  </a:txBody>
                  <a:tcPr marL="0" marR="0" marT="0" marB="0" anchor="b">
                    <a:lnL>
                      <a:noFill/>
                    </a:lnL>
                    <a:lnR>
                      <a:noFill/>
                    </a:lnR>
                    <a:lnT w="6350" cap="flat" cmpd="sng" algn="ctr">
                      <a:solidFill>
                        <a:srgbClr val="B2A1C7"/>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pPr algn="r" fontAlgn="b"/>
                      <a:r>
                        <a:rPr lang="es-EC" sz="1000" b="1" i="0" u="none" strike="noStrike">
                          <a:solidFill>
                            <a:srgbClr val="000000"/>
                          </a:solidFill>
                          <a:latin typeface="Calibri"/>
                        </a:rPr>
                        <a:t>217.000,00</a:t>
                      </a:r>
                    </a:p>
                  </a:txBody>
                  <a:tcPr marL="0" marR="0" marT="0" marB="0" anchor="b">
                    <a:lnL>
                      <a:noFill/>
                    </a:lnL>
                    <a:lnR>
                      <a:noFill/>
                    </a:lnR>
                    <a:lnT w="6350" cap="flat" cmpd="sng" algn="ctr">
                      <a:solidFill>
                        <a:srgbClr val="B2A1C7"/>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pPr algn="r" fontAlgn="b"/>
                      <a:r>
                        <a:rPr lang="es-EC" sz="1000" b="1" i="0" u="none" strike="noStrike">
                          <a:solidFill>
                            <a:srgbClr val="000000"/>
                          </a:solidFill>
                          <a:latin typeface="Calibri"/>
                        </a:rPr>
                        <a:t> </a:t>
                      </a:r>
                    </a:p>
                  </a:txBody>
                  <a:tcPr marL="0" marR="0" marT="0" marB="0" anchor="b">
                    <a:lnL>
                      <a:noFill/>
                    </a:lnL>
                    <a:lnR>
                      <a:noFill/>
                    </a:lnR>
                    <a:lnT w="6350" cap="flat" cmpd="sng" algn="ctr">
                      <a:solidFill>
                        <a:srgbClr val="B2A1C7"/>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pPr algn="r" fontAlgn="b"/>
                      <a:r>
                        <a:rPr lang="es-EC" sz="1000" b="1" i="0" u="none" strike="noStrike">
                          <a:solidFill>
                            <a:srgbClr val="000000"/>
                          </a:solidFill>
                          <a:latin typeface="Calibri"/>
                        </a:rPr>
                        <a:t>42.866,50</a:t>
                      </a:r>
                    </a:p>
                  </a:txBody>
                  <a:tcPr marL="0" marR="0" marT="0" marB="0" anchor="b">
                    <a:lnL>
                      <a:noFill/>
                    </a:lnL>
                    <a:lnR>
                      <a:noFill/>
                    </a:lnR>
                    <a:lnT w="6350" cap="flat" cmpd="sng" algn="ctr">
                      <a:solidFill>
                        <a:srgbClr val="B2A1C7"/>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pPr algn="r" fontAlgn="b"/>
                      <a:r>
                        <a:rPr lang="es-EC" sz="1000" b="1" i="0" u="none" strike="noStrike">
                          <a:solidFill>
                            <a:srgbClr val="000000"/>
                          </a:solidFill>
                          <a:latin typeface="Calibri"/>
                        </a:rPr>
                        <a:t>3.572,21</a:t>
                      </a:r>
                    </a:p>
                  </a:txBody>
                  <a:tcPr marL="0" marR="0" marT="0" marB="0" anchor="b">
                    <a:lnL>
                      <a:noFill/>
                    </a:lnL>
                    <a:lnR w="12700" cap="flat" cmpd="sng" algn="ctr">
                      <a:solidFill>
                        <a:srgbClr val="A5A5A5"/>
                      </a:solidFill>
                      <a:prstDash val="solid"/>
                      <a:round/>
                      <a:headEnd type="none" w="med" len="med"/>
                      <a:tailEnd type="none" w="med" len="med"/>
                    </a:lnR>
                    <a:lnT w="6350" cap="flat" cmpd="sng" algn="ctr">
                      <a:solidFill>
                        <a:srgbClr val="B2A1C7"/>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r>
              <a:tr h="291983">
                <a:tc>
                  <a:txBody>
                    <a:bodyPr/>
                    <a:lstStyle/>
                    <a:p>
                      <a:pPr algn="l" fontAlgn="b"/>
                      <a:endParaRPr lang="es-EC" sz="1000" b="0" i="0" u="none" strike="noStrike">
                        <a:latin typeface="Calibri"/>
                      </a:endParaRPr>
                    </a:p>
                  </a:txBody>
                  <a:tcPr marL="0" marR="0" marT="0" marB="0" anchor="b">
                    <a:lnL>
                      <a:noFill/>
                    </a:lnL>
                    <a:lnR>
                      <a:noFill/>
                    </a:lnR>
                    <a:lnT w="12700" cap="flat" cmpd="sng" algn="ctr">
                      <a:solidFill>
                        <a:srgbClr val="A5A5A5"/>
                      </a:solidFill>
                      <a:prstDash val="solid"/>
                      <a:round/>
                      <a:headEnd type="none" w="med" len="med"/>
                      <a:tailEnd type="none" w="med" len="med"/>
                    </a:lnT>
                    <a:lnB>
                      <a:noFill/>
                    </a:lnB>
                  </a:tcPr>
                </a:tc>
                <a:tc>
                  <a:txBody>
                    <a:bodyPr/>
                    <a:lstStyle/>
                    <a:p>
                      <a:pPr algn="r" fontAlgn="b"/>
                      <a:endParaRPr lang="es-EC" sz="1000" b="0" i="0" u="none" strike="noStrike">
                        <a:latin typeface="Calibri"/>
                      </a:endParaRPr>
                    </a:p>
                  </a:txBody>
                  <a:tcPr marL="0" marR="0" marT="0" marB="0" anchor="b">
                    <a:lnL>
                      <a:noFill/>
                    </a:lnL>
                    <a:lnR>
                      <a:noFill/>
                    </a:lnR>
                    <a:lnT w="12700" cap="flat" cmpd="sng" algn="ctr">
                      <a:solidFill>
                        <a:srgbClr val="A5A5A5"/>
                      </a:solidFill>
                      <a:prstDash val="solid"/>
                      <a:round/>
                      <a:headEnd type="none" w="med" len="med"/>
                      <a:tailEnd type="none" w="med" len="med"/>
                    </a:lnT>
                    <a:lnB>
                      <a:noFill/>
                    </a:lnB>
                  </a:tcPr>
                </a:tc>
                <a:tc>
                  <a:txBody>
                    <a:bodyPr/>
                    <a:lstStyle/>
                    <a:p>
                      <a:pPr algn="r" fontAlgn="b"/>
                      <a:endParaRPr lang="es-EC" sz="1000" b="0" i="0" u="none" strike="noStrike">
                        <a:latin typeface="Calibri"/>
                      </a:endParaRPr>
                    </a:p>
                  </a:txBody>
                  <a:tcPr marL="0" marR="0" marT="0" marB="0" anchor="b">
                    <a:lnL>
                      <a:noFill/>
                    </a:lnL>
                    <a:lnR>
                      <a:noFill/>
                    </a:lnR>
                    <a:lnT w="12700" cap="flat" cmpd="sng" algn="ctr">
                      <a:solidFill>
                        <a:srgbClr val="A5A5A5"/>
                      </a:solidFill>
                      <a:prstDash val="solid"/>
                      <a:round/>
                      <a:headEnd type="none" w="med" len="med"/>
                      <a:tailEnd type="none" w="med" len="med"/>
                    </a:lnT>
                    <a:lnB>
                      <a:noFill/>
                    </a:lnB>
                  </a:tcPr>
                </a:tc>
                <a:tc>
                  <a:txBody>
                    <a:bodyPr/>
                    <a:lstStyle/>
                    <a:p>
                      <a:pPr algn="ctr" fontAlgn="b"/>
                      <a:endParaRPr lang="es-EC" sz="1000" b="0" i="0" u="none" strike="noStrike">
                        <a:latin typeface="Calibri"/>
                      </a:endParaRPr>
                    </a:p>
                  </a:txBody>
                  <a:tcPr marL="0" marR="0" marT="0" marB="0" anchor="b">
                    <a:lnL>
                      <a:noFill/>
                    </a:lnL>
                    <a:lnR>
                      <a:noFill/>
                    </a:lnR>
                    <a:lnT w="12700" cap="flat" cmpd="sng" algn="ctr">
                      <a:solidFill>
                        <a:srgbClr val="A5A5A5"/>
                      </a:solidFill>
                      <a:prstDash val="solid"/>
                      <a:round/>
                      <a:headEnd type="none" w="med" len="med"/>
                      <a:tailEnd type="none" w="med" len="med"/>
                    </a:lnT>
                    <a:lnB>
                      <a:noFill/>
                    </a:lnB>
                  </a:tcPr>
                </a:tc>
                <a:tc>
                  <a:txBody>
                    <a:bodyPr/>
                    <a:lstStyle/>
                    <a:p>
                      <a:pPr algn="l" fontAlgn="b"/>
                      <a:endParaRPr lang="es-EC" sz="1000" b="0" i="0" u="none" strike="noStrike">
                        <a:latin typeface="Calibri"/>
                      </a:endParaRPr>
                    </a:p>
                  </a:txBody>
                  <a:tcPr marL="0" marR="0" marT="0" marB="0" anchor="b">
                    <a:lnL>
                      <a:noFill/>
                    </a:lnL>
                    <a:lnR>
                      <a:noFill/>
                    </a:lnR>
                    <a:lnT w="12700" cap="flat" cmpd="sng" algn="ctr">
                      <a:solidFill>
                        <a:srgbClr val="A5A5A5"/>
                      </a:solidFill>
                      <a:prstDash val="solid"/>
                      <a:round/>
                      <a:headEnd type="none" w="med" len="med"/>
                      <a:tailEnd type="none" w="med" len="med"/>
                    </a:lnT>
                    <a:lnB>
                      <a:noFill/>
                    </a:lnB>
                  </a:tcPr>
                </a:tc>
                <a:tc>
                  <a:txBody>
                    <a:bodyPr/>
                    <a:lstStyle/>
                    <a:p>
                      <a:pPr algn="l" fontAlgn="b"/>
                      <a:endParaRPr lang="es-EC" sz="1000" b="0" i="0" u="none" strike="noStrike">
                        <a:latin typeface="Calibri"/>
                      </a:endParaRPr>
                    </a:p>
                  </a:txBody>
                  <a:tcPr marL="0" marR="0" marT="0" marB="0" anchor="b">
                    <a:lnL>
                      <a:noFill/>
                    </a:lnL>
                    <a:lnR>
                      <a:noFill/>
                    </a:lnR>
                    <a:lnT w="12700" cap="flat" cmpd="sng" algn="ctr">
                      <a:solidFill>
                        <a:srgbClr val="A5A5A5"/>
                      </a:solidFill>
                      <a:prstDash val="solid"/>
                      <a:round/>
                      <a:headEnd type="none" w="med" len="med"/>
                      <a:tailEnd type="none" w="med" len="med"/>
                    </a:lnT>
                    <a:lnB>
                      <a:noFill/>
                    </a:lnB>
                  </a:tcPr>
                </a:tc>
              </a:tr>
              <a:tr h="291983">
                <a:tc>
                  <a:txBody>
                    <a:bodyPr/>
                    <a:lstStyle/>
                    <a:p>
                      <a:pPr algn="l" fontAlgn="b"/>
                      <a:endParaRPr lang="es-EC" sz="1000" b="0" i="0" u="none" strike="noStrike">
                        <a:latin typeface="Calibri"/>
                      </a:endParaRPr>
                    </a:p>
                  </a:txBody>
                  <a:tcPr marL="0" marR="0" marT="0" marB="0" anchor="b">
                    <a:lnL>
                      <a:noFill/>
                    </a:lnL>
                    <a:lnR>
                      <a:noFill/>
                    </a:lnR>
                    <a:lnT>
                      <a:noFill/>
                    </a:lnT>
                    <a:lnB>
                      <a:noFill/>
                    </a:lnB>
                  </a:tcPr>
                </a:tc>
                <a:tc>
                  <a:txBody>
                    <a:bodyPr/>
                    <a:lstStyle/>
                    <a:p>
                      <a:pPr algn="r" fontAlgn="b"/>
                      <a:endParaRPr lang="es-EC" sz="1000" b="0" i="0" u="none" strike="noStrike">
                        <a:latin typeface="Calibri"/>
                      </a:endParaRPr>
                    </a:p>
                  </a:txBody>
                  <a:tcPr marL="0" marR="0" marT="0" marB="0" anchor="b">
                    <a:lnL>
                      <a:noFill/>
                    </a:lnL>
                    <a:lnR>
                      <a:noFill/>
                    </a:lnR>
                    <a:lnT>
                      <a:noFill/>
                    </a:lnT>
                    <a:lnB>
                      <a:noFill/>
                    </a:lnB>
                  </a:tcPr>
                </a:tc>
                <a:tc>
                  <a:txBody>
                    <a:bodyPr/>
                    <a:lstStyle/>
                    <a:p>
                      <a:pPr algn="r" fontAlgn="b"/>
                      <a:endParaRPr lang="es-EC" sz="1000" b="0" i="0" u="none" strike="noStrike">
                        <a:latin typeface="Calibri"/>
                      </a:endParaRPr>
                    </a:p>
                  </a:txBody>
                  <a:tcPr marL="0" marR="0" marT="0" marB="0" anchor="b">
                    <a:lnL>
                      <a:noFill/>
                    </a:lnL>
                    <a:lnR>
                      <a:noFill/>
                    </a:lnR>
                    <a:lnT>
                      <a:noFill/>
                    </a:lnT>
                    <a:lnB>
                      <a:noFill/>
                    </a:lnB>
                  </a:tcPr>
                </a:tc>
                <a:tc>
                  <a:txBody>
                    <a:bodyPr/>
                    <a:lstStyle/>
                    <a:p>
                      <a:pPr algn="ctr" fontAlgn="b"/>
                      <a:endParaRPr lang="es-EC" sz="1000" b="0" i="0" u="none" strike="noStrike">
                        <a:latin typeface="Calibri"/>
                      </a:endParaRPr>
                    </a:p>
                  </a:txBody>
                  <a:tcPr marL="0" marR="0" marT="0" marB="0" anchor="b">
                    <a:lnL>
                      <a:noFill/>
                    </a:lnL>
                    <a:lnR>
                      <a:noFill/>
                    </a:lnR>
                    <a:lnT>
                      <a:noFill/>
                    </a:lnT>
                    <a:lnB>
                      <a:noFill/>
                    </a:lnB>
                  </a:tcPr>
                </a:tc>
                <a:tc>
                  <a:txBody>
                    <a:bodyPr/>
                    <a:lstStyle/>
                    <a:p>
                      <a:pPr algn="l" fontAlgn="b"/>
                      <a:endParaRPr lang="es-EC" sz="1000" b="0" i="0" u="none" strike="noStrike">
                        <a:latin typeface="Calibri"/>
                      </a:endParaRPr>
                    </a:p>
                  </a:txBody>
                  <a:tcPr marL="0" marR="0" marT="0" marB="0" anchor="b">
                    <a:lnL>
                      <a:noFill/>
                    </a:lnL>
                    <a:lnR>
                      <a:noFill/>
                    </a:lnR>
                    <a:lnT>
                      <a:noFill/>
                    </a:lnT>
                    <a:lnB>
                      <a:noFill/>
                    </a:lnB>
                  </a:tcPr>
                </a:tc>
                <a:tc>
                  <a:txBody>
                    <a:bodyPr/>
                    <a:lstStyle/>
                    <a:p>
                      <a:pPr algn="l" fontAlgn="b"/>
                      <a:endParaRPr lang="es-EC" sz="1000" b="0" i="0" u="none" strike="noStrike">
                        <a:latin typeface="Calibri"/>
                      </a:endParaRPr>
                    </a:p>
                  </a:txBody>
                  <a:tcPr marL="0" marR="0" marT="0" marB="0" anchor="b">
                    <a:lnL>
                      <a:noFill/>
                    </a:lnL>
                    <a:lnR>
                      <a:noFill/>
                    </a:lnR>
                    <a:lnT>
                      <a:noFill/>
                    </a:lnT>
                    <a:lnB>
                      <a:noFill/>
                    </a:lnB>
                  </a:tcPr>
                </a:tc>
              </a:tr>
              <a:tr h="291983">
                <a:tc>
                  <a:txBody>
                    <a:bodyPr/>
                    <a:lstStyle/>
                    <a:p>
                      <a:pPr algn="l" fontAlgn="b"/>
                      <a:endParaRPr lang="es-EC" sz="1000" b="0" i="0" u="none" strike="noStrike">
                        <a:latin typeface="Calibri"/>
                      </a:endParaRPr>
                    </a:p>
                  </a:txBody>
                  <a:tcPr marL="0" marR="0" marT="0" marB="0" anchor="b">
                    <a:lnL>
                      <a:noFill/>
                    </a:lnL>
                    <a:lnR>
                      <a:noFill/>
                    </a:lnR>
                    <a:lnT>
                      <a:noFill/>
                    </a:lnT>
                    <a:lnB w="6350" cap="flat" cmpd="sng" algn="ctr">
                      <a:solidFill>
                        <a:srgbClr val="B2A1C7"/>
                      </a:solidFill>
                      <a:prstDash val="solid"/>
                      <a:round/>
                      <a:headEnd type="none" w="med" len="med"/>
                      <a:tailEnd type="none" w="med" len="med"/>
                    </a:lnB>
                  </a:tcPr>
                </a:tc>
                <a:tc>
                  <a:txBody>
                    <a:bodyPr/>
                    <a:lstStyle/>
                    <a:p>
                      <a:pPr algn="ctr" fontAlgn="b"/>
                      <a:endParaRPr lang="es-EC" sz="1000" b="0" i="0" u="none" strike="noStrike">
                        <a:latin typeface="Calibri"/>
                      </a:endParaRPr>
                    </a:p>
                  </a:txBody>
                  <a:tcPr marL="0" marR="0" marT="0" marB="0" anchor="b">
                    <a:lnL>
                      <a:noFill/>
                    </a:lnL>
                    <a:lnR>
                      <a:noFill/>
                    </a:lnR>
                    <a:lnT>
                      <a:noFill/>
                    </a:lnT>
                    <a:lnB w="6350" cap="flat" cmpd="sng" algn="ctr">
                      <a:solidFill>
                        <a:srgbClr val="B2A1C7"/>
                      </a:solidFill>
                      <a:prstDash val="solid"/>
                      <a:round/>
                      <a:headEnd type="none" w="med" len="med"/>
                      <a:tailEnd type="none" w="med" len="med"/>
                    </a:lnB>
                  </a:tcPr>
                </a:tc>
                <a:tc>
                  <a:txBody>
                    <a:bodyPr/>
                    <a:lstStyle/>
                    <a:p>
                      <a:pPr algn="ctr" fontAlgn="b"/>
                      <a:endParaRPr lang="es-EC" sz="1000" b="0" i="0" u="none" strike="noStrike">
                        <a:latin typeface="Calibri"/>
                      </a:endParaRPr>
                    </a:p>
                  </a:txBody>
                  <a:tcPr marL="0" marR="0" marT="0" marB="0" anchor="b">
                    <a:lnL>
                      <a:noFill/>
                    </a:lnL>
                    <a:lnR>
                      <a:noFill/>
                    </a:lnR>
                    <a:lnT>
                      <a:noFill/>
                    </a:lnT>
                    <a:lnB w="6350" cap="flat" cmpd="sng" algn="ctr">
                      <a:solidFill>
                        <a:srgbClr val="B2A1C7"/>
                      </a:solidFill>
                      <a:prstDash val="solid"/>
                      <a:round/>
                      <a:headEnd type="none" w="med" len="med"/>
                      <a:tailEnd type="none" w="med" len="med"/>
                    </a:lnB>
                  </a:tcPr>
                </a:tc>
                <a:tc>
                  <a:txBody>
                    <a:bodyPr/>
                    <a:lstStyle/>
                    <a:p>
                      <a:pPr algn="ctr" fontAlgn="b"/>
                      <a:endParaRPr lang="es-EC" sz="1000" b="0" i="0" u="none" strike="noStrike">
                        <a:latin typeface="Calibri"/>
                      </a:endParaRPr>
                    </a:p>
                  </a:txBody>
                  <a:tcPr marL="0" marR="0" marT="0" marB="0" anchor="b">
                    <a:lnL>
                      <a:noFill/>
                    </a:lnL>
                    <a:lnR>
                      <a:noFill/>
                    </a:lnR>
                    <a:lnT>
                      <a:noFill/>
                    </a:lnT>
                    <a:lnB w="6350" cap="flat" cmpd="sng" algn="ctr">
                      <a:solidFill>
                        <a:srgbClr val="B2A1C7"/>
                      </a:solidFill>
                      <a:prstDash val="solid"/>
                      <a:round/>
                      <a:headEnd type="none" w="med" len="med"/>
                      <a:tailEnd type="none" w="med" len="med"/>
                    </a:lnB>
                  </a:tcPr>
                </a:tc>
                <a:tc>
                  <a:txBody>
                    <a:bodyPr/>
                    <a:lstStyle/>
                    <a:p>
                      <a:pPr algn="l" fontAlgn="b"/>
                      <a:endParaRPr lang="es-EC" sz="1000" b="0" i="0" u="none" strike="noStrike">
                        <a:latin typeface="Calibri"/>
                      </a:endParaRPr>
                    </a:p>
                  </a:txBody>
                  <a:tcPr marL="0" marR="0" marT="0" marB="0" anchor="b">
                    <a:lnL>
                      <a:noFill/>
                    </a:lnL>
                    <a:lnR>
                      <a:noFill/>
                    </a:lnR>
                    <a:lnT>
                      <a:noFill/>
                    </a:lnT>
                    <a:lnB w="6350" cap="flat" cmpd="sng" algn="ctr">
                      <a:solidFill>
                        <a:srgbClr val="B2A1C7"/>
                      </a:solidFill>
                      <a:prstDash val="solid"/>
                      <a:round/>
                      <a:headEnd type="none" w="med" len="med"/>
                      <a:tailEnd type="none" w="med" len="med"/>
                    </a:lnB>
                  </a:tcPr>
                </a:tc>
                <a:tc>
                  <a:txBody>
                    <a:bodyPr/>
                    <a:lstStyle/>
                    <a:p>
                      <a:pPr algn="l" fontAlgn="b"/>
                      <a:endParaRPr lang="es-EC" sz="1000" b="0" i="0" u="none" strike="noStrike">
                        <a:latin typeface="Calibri"/>
                      </a:endParaRPr>
                    </a:p>
                  </a:txBody>
                  <a:tcPr marL="0" marR="0" marT="0" marB="0" anchor="b">
                    <a:lnL>
                      <a:noFill/>
                    </a:lnL>
                    <a:lnR>
                      <a:noFill/>
                    </a:lnR>
                    <a:lnT>
                      <a:noFill/>
                    </a:lnT>
                    <a:lnB>
                      <a:noFill/>
                    </a:lnB>
                  </a:tcPr>
                </a:tc>
              </a:tr>
              <a:tr h="601143">
                <a:tc>
                  <a:txBody>
                    <a:bodyPr/>
                    <a:lstStyle/>
                    <a:p>
                      <a:pPr algn="ctr" fontAlgn="ctr"/>
                      <a:r>
                        <a:rPr lang="es-EC" sz="1100" b="1" i="0" u="none" strike="noStrike">
                          <a:solidFill>
                            <a:srgbClr val="FFFFFF"/>
                          </a:solidFill>
                          <a:latin typeface="Calibri"/>
                        </a:rPr>
                        <a:t>ACTIVO DIFERIDO</a:t>
                      </a:r>
                    </a:p>
                  </a:txBody>
                  <a:tcPr marL="0" marR="0" marT="0" marB="0" anchor="ctr">
                    <a:lnL w="6350" cap="flat" cmpd="sng" algn="ctr">
                      <a:solidFill>
                        <a:srgbClr val="B2A1C7"/>
                      </a:solidFill>
                      <a:prstDash val="solid"/>
                      <a:round/>
                      <a:headEnd type="none" w="med" len="med"/>
                      <a:tailEnd type="none" w="med" len="med"/>
                    </a:lnL>
                    <a:lnR>
                      <a:noFill/>
                    </a:lnR>
                    <a:lnT w="6350" cap="flat" cmpd="sng" algn="ctr">
                      <a:solidFill>
                        <a:srgbClr val="B2A1C7"/>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632523"/>
                    </a:solidFill>
                  </a:tcPr>
                </a:tc>
                <a:tc>
                  <a:txBody>
                    <a:bodyPr/>
                    <a:lstStyle/>
                    <a:p>
                      <a:pPr algn="ctr" fontAlgn="ctr"/>
                      <a:r>
                        <a:rPr lang="es-EC" sz="1000" b="1" i="0" u="none" strike="noStrike">
                          <a:solidFill>
                            <a:srgbClr val="FFFFFF"/>
                          </a:solidFill>
                          <a:latin typeface="Calibri"/>
                        </a:rPr>
                        <a:t>Valor </a:t>
                      </a:r>
                      <a:br>
                        <a:rPr lang="es-EC" sz="1000" b="1" i="0" u="none" strike="noStrike">
                          <a:solidFill>
                            <a:srgbClr val="FFFFFF"/>
                          </a:solidFill>
                          <a:latin typeface="Calibri"/>
                        </a:rPr>
                      </a:br>
                      <a:r>
                        <a:rPr lang="es-EC" sz="1000" b="1" i="0" u="none" strike="noStrike">
                          <a:solidFill>
                            <a:srgbClr val="FFFFFF"/>
                          </a:solidFill>
                          <a:latin typeface="Calibri"/>
                        </a:rPr>
                        <a:t>Total</a:t>
                      </a:r>
                    </a:p>
                  </a:txBody>
                  <a:tcPr marL="0" marR="0" marT="0" marB="0" anchor="ctr">
                    <a:lnL>
                      <a:noFill/>
                    </a:lnL>
                    <a:lnR>
                      <a:noFill/>
                    </a:lnR>
                    <a:lnT w="6350" cap="flat" cmpd="sng" algn="ctr">
                      <a:solidFill>
                        <a:srgbClr val="B2A1C7"/>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632523"/>
                    </a:solidFill>
                  </a:tcPr>
                </a:tc>
                <a:tc>
                  <a:txBody>
                    <a:bodyPr/>
                    <a:lstStyle/>
                    <a:p>
                      <a:pPr algn="ctr" fontAlgn="ctr"/>
                      <a:r>
                        <a:rPr lang="es-EC" sz="1000" b="1" i="0" u="none" strike="noStrike">
                          <a:solidFill>
                            <a:srgbClr val="FFFFFF"/>
                          </a:solidFill>
                          <a:latin typeface="Calibri"/>
                        </a:rPr>
                        <a:t>%</a:t>
                      </a:r>
                      <a:br>
                        <a:rPr lang="es-EC" sz="1000" b="1" i="0" u="none" strike="noStrike">
                          <a:solidFill>
                            <a:srgbClr val="FFFFFF"/>
                          </a:solidFill>
                          <a:latin typeface="Calibri"/>
                        </a:rPr>
                      </a:br>
                      <a:r>
                        <a:rPr lang="es-EC" sz="1000" b="1" i="0" u="none" strike="noStrike">
                          <a:solidFill>
                            <a:srgbClr val="FFFFFF"/>
                          </a:solidFill>
                          <a:latin typeface="Calibri"/>
                        </a:rPr>
                        <a:t>Amortización</a:t>
                      </a:r>
                    </a:p>
                  </a:txBody>
                  <a:tcPr marL="0" marR="0" marT="0" marB="0" anchor="ctr">
                    <a:lnL>
                      <a:noFill/>
                    </a:lnL>
                    <a:lnR>
                      <a:noFill/>
                    </a:lnR>
                    <a:lnT w="6350" cap="flat" cmpd="sng" algn="ctr">
                      <a:solidFill>
                        <a:srgbClr val="B2A1C7"/>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632523"/>
                    </a:solidFill>
                  </a:tcPr>
                </a:tc>
                <a:tc>
                  <a:txBody>
                    <a:bodyPr/>
                    <a:lstStyle/>
                    <a:p>
                      <a:pPr algn="ctr" fontAlgn="ctr"/>
                      <a:r>
                        <a:rPr lang="es-EC" sz="1000" b="1" i="0" u="none" strike="noStrike">
                          <a:solidFill>
                            <a:srgbClr val="FFFFFF"/>
                          </a:solidFill>
                          <a:latin typeface="Calibri"/>
                        </a:rPr>
                        <a:t>Amortización</a:t>
                      </a:r>
                      <a:br>
                        <a:rPr lang="es-EC" sz="1000" b="1" i="0" u="none" strike="noStrike">
                          <a:solidFill>
                            <a:srgbClr val="FFFFFF"/>
                          </a:solidFill>
                          <a:latin typeface="Calibri"/>
                        </a:rPr>
                      </a:br>
                      <a:r>
                        <a:rPr lang="es-EC" sz="1000" b="1" i="0" u="none" strike="noStrike">
                          <a:solidFill>
                            <a:srgbClr val="FFFFFF"/>
                          </a:solidFill>
                          <a:latin typeface="Calibri"/>
                        </a:rPr>
                        <a:t>anual</a:t>
                      </a:r>
                    </a:p>
                  </a:txBody>
                  <a:tcPr marL="0" marR="0" marT="0" marB="0" anchor="ctr">
                    <a:lnL>
                      <a:noFill/>
                    </a:lnL>
                    <a:lnR>
                      <a:noFill/>
                    </a:lnR>
                    <a:lnT w="6350" cap="flat" cmpd="sng" algn="ctr">
                      <a:solidFill>
                        <a:srgbClr val="B2A1C7"/>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632523"/>
                    </a:solidFill>
                  </a:tcPr>
                </a:tc>
                <a:tc>
                  <a:txBody>
                    <a:bodyPr/>
                    <a:lstStyle/>
                    <a:p>
                      <a:pPr algn="ctr" fontAlgn="ctr"/>
                      <a:r>
                        <a:rPr lang="es-EC" sz="1000" b="1" i="0" u="none" strike="noStrike">
                          <a:solidFill>
                            <a:srgbClr val="FFFFFF"/>
                          </a:solidFill>
                          <a:latin typeface="Calibri"/>
                        </a:rPr>
                        <a:t>Amortización</a:t>
                      </a:r>
                      <a:br>
                        <a:rPr lang="es-EC" sz="1000" b="1" i="0" u="none" strike="noStrike">
                          <a:solidFill>
                            <a:srgbClr val="FFFFFF"/>
                          </a:solidFill>
                          <a:latin typeface="Calibri"/>
                        </a:rPr>
                      </a:br>
                      <a:r>
                        <a:rPr lang="es-EC" sz="1000" b="1" i="0" u="none" strike="noStrike">
                          <a:solidFill>
                            <a:srgbClr val="FFFFFF"/>
                          </a:solidFill>
                          <a:latin typeface="Calibri"/>
                        </a:rPr>
                        <a:t>mensual</a:t>
                      </a:r>
                    </a:p>
                  </a:txBody>
                  <a:tcPr marL="0" marR="0" marT="0" marB="0" anchor="ctr">
                    <a:lnL>
                      <a:noFill/>
                    </a:lnL>
                    <a:lnR w="6350" cap="flat" cmpd="sng" algn="ctr">
                      <a:solidFill>
                        <a:srgbClr val="B2A1C7"/>
                      </a:solidFill>
                      <a:prstDash val="solid"/>
                      <a:round/>
                      <a:headEnd type="none" w="med" len="med"/>
                      <a:tailEnd type="none" w="med" len="med"/>
                    </a:lnR>
                    <a:lnT w="6350" cap="flat" cmpd="sng" algn="ctr">
                      <a:solidFill>
                        <a:srgbClr val="B2A1C7"/>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632523"/>
                    </a:solidFill>
                  </a:tcPr>
                </a:tc>
                <a:tc>
                  <a:txBody>
                    <a:bodyPr/>
                    <a:lstStyle/>
                    <a:p>
                      <a:pPr algn="l" fontAlgn="b"/>
                      <a:endParaRPr lang="es-EC" sz="1000" b="0" i="0" u="none" strike="noStrike">
                        <a:latin typeface="Calibri"/>
                      </a:endParaRPr>
                    </a:p>
                  </a:txBody>
                  <a:tcPr marL="0" marR="0" marT="0" marB="0" anchor="b">
                    <a:lnL w="6350" cap="flat" cmpd="sng" algn="ctr">
                      <a:solidFill>
                        <a:srgbClr val="B2A1C7"/>
                      </a:solidFill>
                      <a:prstDash val="solid"/>
                      <a:round/>
                      <a:headEnd type="none" w="med" len="med"/>
                      <a:tailEnd type="none" w="med" len="med"/>
                    </a:lnL>
                    <a:lnR>
                      <a:noFill/>
                    </a:lnR>
                    <a:lnT>
                      <a:noFill/>
                    </a:lnT>
                    <a:lnB>
                      <a:noFill/>
                    </a:lnB>
                  </a:tcPr>
                </a:tc>
              </a:tr>
              <a:tr h="291983">
                <a:tc>
                  <a:txBody>
                    <a:bodyPr/>
                    <a:lstStyle/>
                    <a:p>
                      <a:pPr algn="l" fontAlgn="b"/>
                      <a:r>
                        <a:rPr lang="es-EC" sz="1000" b="0" i="0" u="none" strike="noStrike">
                          <a:solidFill>
                            <a:srgbClr val="000000"/>
                          </a:solidFill>
                          <a:latin typeface="Calibri"/>
                        </a:rPr>
                        <a:t>Diseño de Página Web</a:t>
                      </a:r>
                    </a:p>
                  </a:txBody>
                  <a:tcPr marL="0" marR="0" marT="0" marB="0" anchor="b">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rgbClr val="D8D8D8"/>
                    </a:solidFill>
                  </a:tcPr>
                </a:tc>
                <a:tc>
                  <a:txBody>
                    <a:bodyPr/>
                    <a:lstStyle/>
                    <a:p>
                      <a:pPr algn="r" fontAlgn="b"/>
                      <a:r>
                        <a:rPr lang="es-EC" sz="1000" b="0" i="0" u="none" strike="noStrike">
                          <a:solidFill>
                            <a:srgbClr val="000000"/>
                          </a:solidFill>
                          <a:latin typeface="Calibri"/>
                        </a:rPr>
                        <a:t>1.500,00</a:t>
                      </a:r>
                    </a:p>
                  </a:txBody>
                  <a:tcPr marL="0" marR="0" marT="0" marB="0" anchor="b">
                    <a:lnL>
                      <a:noFill/>
                    </a:lnL>
                    <a:lnR>
                      <a:noFill/>
                    </a:lnR>
                    <a:lnT w="12700" cap="flat" cmpd="sng" algn="ctr">
                      <a:solidFill>
                        <a:srgbClr val="A5A5A5"/>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rgbClr val="D8D8D8"/>
                    </a:solidFill>
                  </a:tcPr>
                </a:tc>
                <a:tc>
                  <a:txBody>
                    <a:bodyPr/>
                    <a:lstStyle/>
                    <a:p>
                      <a:pPr algn="ctr" fontAlgn="b"/>
                      <a:r>
                        <a:rPr lang="es-EC" sz="1000" b="0" i="0" u="none" strike="noStrike">
                          <a:solidFill>
                            <a:srgbClr val="000000"/>
                          </a:solidFill>
                          <a:latin typeface="Calibri"/>
                        </a:rPr>
                        <a:t>20%</a:t>
                      </a:r>
                    </a:p>
                  </a:txBody>
                  <a:tcPr marL="0" marR="0" marT="0" marB="0" anchor="b">
                    <a:lnL>
                      <a:noFill/>
                    </a:lnL>
                    <a:lnR>
                      <a:noFill/>
                    </a:lnR>
                    <a:lnT w="12700" cap="flat" cmpd="sng" algn="ctr">
                      <a:solidFill>
                        <a:srgbClr val="A5A5A5"/>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rgbClr val="D8D8D8"/>
                    </a:solidFill>
                  </a:tcPr>
                </a:tc>
                <a:tc>
                  <a:txBody>
                    <a:bodyPr/>
                    <a:lstStyle/>
                    <a:p>
                      <a:pPr algn="r" fontAlgn="b"/>
                      <a:r>
                        <a:rPr lang="es-EC" sz="1000" b="0" i="0" u="none" strike="noStrike">
                          <a:solidFill>
                            <a:srgbClr val="000000"/>
                          </a:solidFill>
                          <a:latin typeface="Calibri"/>
                        </a:rPr>
                        <a:t>300,00</a:t>
                      </a:r>
                    </a:p>
                  </a:txBody>
                  <a:tcPr marL="0" marR="0" marT="0" marB="0" anchor="b">
                    <a:lnL>
                      <a:noFill/>
                    </a:lnL>
                    <a:lnR>
                      <a:noFill/>
                    </a:lnR>
                    <a:lnT w="12700" cap="flat" cmpd="sng" algn="ctr">
                      <a:solidFill>
                        <a:srgbClr val="A5A5A5"/>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rgbClr val="D8D8D8"/>
                    </a:solidFill>
                  </a:tcPr>
                </a:tc>
                <a:tc>
                  <a:txBody>
                    <a:bodyPr/>
                    <a:lstStyle/>
                    <a:p>
                      <a:pPr algn="r" fontAlgn="b"/>
                      <a:r>
                        <a:rPr lang="es-EC" sz="1000" b="0" i="0" u="none" strike="noStrike">
                          <a:solidFill>
                            <a:srgbClr val="000000"/>
                          </a:solidFill>
                          <a:latin typeface="Calibri"/>
                        </a:rPr>
                        <a:t>25,00</a:t>
                      </a:r>
                    </a:p>
                  </a:txBody>
                  <a:tcPr marL="0" marR="0" marT="0" marB="0" anchor="b">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rgbClr val="D8D8D8"/>
                    </a:solidFill>
                  </a:tcPr>
                </a:tc>
                <a:tc>
                  <a:txBody>
                    <a:bodyPr/>
                    <a:lstStyle/>
                    <a:p>
                      <a:pPr algn="l" fontAlgn="b"/>
                      <a:endParaRPr lang="es-EC" sz="1000" b="0" i="0" u="none" strike="noStrike">
                        <a:latin typeface="Calibri"/>
                      </a:endParaRP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r>
              <a:tr h="291983">
                <a:tc>
                  <a:txBody>
                    <a:bodyPr/>
                    <a:lstStyle/>
                    <a:p>
                      <a:pPr algn="l" fontAlgn="b"/>
                      <a:r>
                        <a:rPr lang="es-EC" sz="1000" b="0" i="0" u="none" strike="noStrike">
                          <a:solidFill>
                            <a:srgbClr val="000000"/>
                          </a:solidFill>
                          <a:latin typeface="Calibri"/>
                        </a:rPr>
                        <a:t>Registro de dominio y hosting</a:t>
                      </a:r>
                    </a:p>
                  </a:txBody>
                  <a:tcPr marL="0" marR="0" marT="0" marB="0" anchor="b">
                    <a:lnL w="12700" cap="flat" cmpd="sng" algn="ctr">
                      <a:solidFill>
                        <a:srgbClr val="A5A5A5"/>
                      </a:solidFill>
                      <a:prstDash val="solid"/>
                      <a:round/>
                      <a:headEnd type="none" w="med" len="med"/>
                      <a:tailEnd type="none" w="med" len="med"/>
                    </a:lnL>
                    <a:lnR>
                      <a:noFill/>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tc>
                  <a:txBody>
                    <a:bodyPr/>
                    <a:lstStyle/>
                    <a:p>
                      <a:pPr algn="r" fontAlgn="b"/>
                      <a:r>
                        <a:rPr lang="es-EC" sz="1000" b="0" i="0" u="none" strike="noStrike">
                          <a:solidFill>
                            <a:srgbClr val="000000"/>
                          </a:solidFill>
                          <a:latin typeface="Calibri"/>
                        </a:rPr>
                        <a:t>97,00</a:t>
                      </a:r>
                    </a:p>
                  </a:txBody>
                  <a:tcPr marL="0" marR="0" marT="0" marB="0" anchor="b">
                    <a:lnL>
                      <a:noFill/>
                    </a:lnL>
                    <a:lnR>
                      <a:noFill/>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tc>
                  <a:txBody>
                    <a:bodyPr/>
                    <a:lstStyle/>
                    <a:p>
                      <a:pPr algn="ctr" fontAlgn="b"/>
                      <a:r>
                        <a:rPr lang="es-EC" sz="1000" b="0" i="0" u="none" strike="noStrike">
                          <a:solidFill>
                            <a:srgbClr val="000000"/>
                          </a:solidFill>
                          <a:latin typeface="Calibri"/>
                        </a:rPr>
                        <a:t>100,00%</a:t>
                      </a:r>
                    </a:p>
                  </a:txBody>
                  <a:tcPr marL="0" marR="0" marT="0" marB="0" anchor="b">
                    <a:lnL>
                      <a:noFill/>
                    </a:lnL>
                    <a:lnR>
                      <a:noFill/>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tc>
                  <a:txBody>
                    <a:bodyPr/>
                    <a:lstStyle/>
                    <a:p>
                      <a:pPr algn="r" fontAlgn="b"/>
                      <a:r>
                        <a:rPr lang="es-EC" sz="1000" b="0" i="0" u="none" strike="noStrike">
                          <a:solidFill>
                            <a:srgbClr val="000000"/>
                          </a:solidFill>
                          <a:latin typeface="Calibri"/>
                        </a:rPr>
                        <a:t>97,00</a:t>
                      </a:r>
                    </a:p>
                  </a:txBody>
                  <a:tcPr marL="0" marR="0" marT="0" marB="0" anchor="b">
                    <a:lnL>
                      <a:noFill/>
                    </a:lnL>
                    <a:lnR>
                      <a:noFill/>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tc>
                  <a:txBody>
                    <a:bodyPr/>
                    <a:lstStyle/>
                    <a:p>
                      <a:pPr algn="r" fontAlgn="b"/>
                      <a:r>
                        <a:rPr lang="es-EC" sz="1000" b="0" i="0" u="none" strike="noStrike">
                          <a:solidFill>
                            <a:srgbClr val="000000"/>
                          </a:solidFill>
                          <a:latin typeface="Calibri"/>
                        </a:rPr>
                        <a:t>8,08</a:t>
                      </a:r>
                    </a:p>
                  </a:txBody>
                  <a:tcPr marL="0" marR="0" marT="0" marB="0" anchor="b">
                    <a:lnL>
                      <a:noFill/>
                    </a:lnL>
                    <a:lnR w="12700" cap="flat" cmpd="sng" algn="ctr">
                      <a:solidFill>
                        <a:srgbClr val="A5A5A5"/>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tc>
                  <a:txBody>
                    <a:bodyPr/>
                    <a:lstStyle/>
                    <a:p>
                      <a:pPr algn="l" fontAlgn="b"/>
                      <a:endParaRPr lang="es-EC" sz="1000" b="0" i="0" u="none" strike="noStrike">
                        <a:latin typeface="Calibri"/>
                      </a:endParaRP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r>
              <a:tr h="291983">
                <a:tc>
                  <a:txBody>
                    <a:bodyPr/>
                    <a:lstStyle/>
                    <a:p>
                      <a:pPr algn="l" fontAlgn="b"/>
                      <a:r>
                        <a:rPr lang="es-EC" sz="1000" b="0" i="0" u="none" strike="noStrike">
                          <a:solidFill>
                            <a:srgbClr val="000000"/>
                          </a:solidFill>
                          <a:latin typeface="Calibri"/>
                        </a:rPr>
                        <a:t>Garantía de Alquiler (2 meses)</a:t>
                      </a:r>
                    </a:p>
                  </a:txBody>
                  <a:tcPr marL="0" marR="0" marT="0" marB="0" anchor="b">
                    <a:lnL w="12700" cap="flat" cmpd="sng" algn="ctr">
                      <a:solidFill>
                        <a:srgbClr val="A5A5A5"/>
                      </a:solidFill>
                      <a:prstDash val="solid"/>
                      <a:round/>
                      <a:headEnd type="none" w="med" len="med"/>
                      <a:tailEnd type="none" w="med" len="med"/>
                    </a:lnL>
                    <a:lnR>
                      <a:noFill/>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rgbClr val="D8D8D8"/>
                    </a:solidFill>
                  </a:tcPr>
                </a:tc>
                <a:tc>
                  <a:txBody>
                    <a:bodyPr/>
                    <a:lstStyle/>
                    <a:p>
                      <a:pPr algn="r" fontAlgn="b"/>
                      <a:r>
                        <a:rPr lang="es-EC" sz="1000" b="0" i="0" u="none" strike="noStrike">
                          <a:solidFill>
                            <a:srgbClr val="000000"/>
                          </a:solidFill>
                          <a:latin typeface="Calibri"/>
                        </a:rPr>
                        <a:t>5.800,00</a:t>
                      </a:r>
                    </a:p>
                  </a:txBody>
                  <a:tcPr marL="0" marR="0" marT="0" marB="0" anchor="b">
                    <a:lnL>
                      <a:noFill/>
                    </a:lnL>
                    <a:lnR>
                      <a:noFill/>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rgbClr val="D8D8D8"/>
                    </a:solidFill>
                  </a:tcPr>
                </a:tc>
                <a:tc>
                  <a:txBody>
                    <a:bodyPr/>
                    <a:lstStyle/>
                    <a:p>
                      <a:pPr algn="ctr" fontAlgn="b"/>
                      <a:r>
                        <a:rPr lang="es-EC" sz="1000" b="0" i="0" u="none" strike="noStrike">
                          <a:solidFill>
                            <a:srgbClr val="000000"/>
                          </a:solidFill>
                          <a:latin typeface="Calibri"/>
                        </a:rPr>
                        <a:t>n/a</a:t>
                      </a:r>
                    </a:p>
                  </a:txBody>
                  <a:tcPr marL="0" marR="0" marT="0" marB="0" anchor="b">
                    <a:lnL>
                      <a:noFill/>
                    </a:lnL>
                    <a:lnR>
                      <a:noFill/>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rgbClr val="D8D8D8"/>
                    </a:solidFill>
                  </a:tcPr>
                </a:tc>
                <a:tc>
                  <a:txBody>
                    <a:bodyPr/>
                    <a:lstStyle/>
                    <a:p>
                      <a:pPr algn="r" fontAlgn="b"/>
                      <a:r>
                        <a:rPr lang="es-EC" sz="1000" b="0" i="0" u="none" strike="noStrike">
                          <a:solidFill>
                            <a:srgbClr val="000000"/>
                          </a:solidFill>
                          <a:latin typeface="Calibri"/>
                        </a:rPr>
                        <a:t> </a:t>
                      </a:r>
                    </a:p>
                  </a:txBody>
                  <a:tcPr marL="0" marR="0" marT="0" marB="0" anchor="b">
                    <a:lnL>
                      <a:noFill/>
                    </a:lnL>
                    <a:lnR>
                      <a:noFill/>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rgbClr val="D8D8D8"/>
                    </a:solidFill>
                  </a:tcPr>
                </a:tc>
                <a:tc>
                  <a:txBody>
                    <a:bodyPr/>
                    <a:lstStyle/>
                    <a:p>
                      <a:pPr algn="r" fontAlgn="b"/>
                      <a:r>
                        <a:rPr lang="es-EC" sz="1000" b="0" i="0" u="none" strike="noStrike">
                          <a:solidFill>
                            <a:srgbClr val="000000"/>
                          </a:solidFill>
                          <a:latin typeface="Calibri"/>
                        </a:rPr>
                        <a:t> </a:t>
                      </a:r>
                    </a:p>
                  </a:txBody>
                  <a:tcPr marL="0" marR="0" marT="0" marB="0" anchor="b">
                    <a:lnL>
                      <a:noFill/>
                    </a:lnL>
                    <a:lnR w="12700" cap="flat" cmpd="sng" algn="ctr">
                      <a:solidFill>
                        <a:srgbClr val="A5A5A5"/>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solidFill>
                      <a:srgbClr val="D8D8D8"/>
                    </a:solidFill>
                  </a:tcPr>
                </a:tc>
                <a:tc>
                  <a:txBody>
                    <a:bodyPr/>
                    <a:lstStyle/>
                    <a:p>
                      <a:pPr algn="l" fontAlgn="b"/>
                      <a:endParaRPr lang="es-EC" sz="1000" b="0" i="0" u="none" strike="noStrike">
                        <a:latin typeface="Calibri"/>
                      </a:endParaRP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r>
              <a:tr h="291983">
                <a:tc>
                  <a:txBody>
                    <a:bodyPr/>
                    <a:lstStyle/>
                    <a:p>
                      <a:pPr algn="l" fontAlgn="b"/>
                      <a:r>
                        <a:rPr lang="es-EC" sz="1000" b="0" i="0" u="none" strike="noStrike">
                          <a:solidFill>
                            <a:srgbClr val="000000"/>
                          </a:solidFill>
                          <a:latin typeface="Calibri"/>
                        </a:rPr>
                        <a:t>Gastos de constitución</a:t>
                      </a:r>
                    </a:p>
                  </a:txBody>
                  <a:tcPr marL="0" marR="0" marT="0" marB="0" anchor="b">
                    <a:lnL w="12700" cap="flat" cmpd="sng" algn="ctr">
                      <a:solidFill>
                        <a:srgbClr val="A5A5A5"/>
                      </a:solidFill>
                      <a:prstDash val="solid"/>
                      <a:round/>
                      <a:headEnd type="none" w="med" len="med"/>
                      <a:tailEnd type="none" w="med" len="med"/>
                    </a:lnL>
                    <a:lnR>
                      <a:noFill/>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tc>
                  <a:txBody>
                    <a:bodyPr/>
                    <a:lstStyle/>
                    <a:p>
                      <a:pPr algn="r" fontAlgn="b"/>
                      <a:r>
                        <a:rPr lang="es-EC" sz="1000" b="0" i="0" u="none" strike="noStrike">
                          <a:solidFill>
                            <a:srgbClr val="000000"/>
                          </a:solidFill>
                          <a:latin typeface="Calibri"/>
                        </a:rPr>
                        <a:t>960,00</a:t>
                      </a:r>
                    </a:p>
                  </a:txBody>
                  <a:tcPr marL="0" marR="0" marT="0" marB="0" anchor="b">
                    <a:lnL>
                      <a:noFill/>
                    </a:lnL>
                    <a:lnR>
                      <a:noFill/>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tc>
                  <a:txBody>
                    <a:bodyPr/>
                    <a:lstStyle/>
                    <a:p>
                      <a:pPr algn="ctr" fontAlgn="b"/>
                      <a:r>
                        <a:rPr lang="es-EC" sz="1000" b="0" i="0" u="none" strike="noStrike">
                          <a:solidFill>
                            <a:srgbClr val="000000"/>
                          </a:solidFill>
                          <a:latin typeface="Calibri"/>
                        </a:rPr>
                        <a:t>20%</a:t>
                      </a:r>
                    </a:p>
                  </a:txBody>
                  <a:tcPr marL="0" marR="0" marT="0" marB="0" anchor="b">
                    <a:lnL>
                      <a:noFill/>
                    </a:lnL>
                    <a:lnR>
                      <a:noFill/>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tc>
                  <a:txBody>
                    <a:bodyPr/>
                    <a:lstStyle/>
                    <a:p>
                      <a:pPr algn="r" fontAlgn="b"/>
                      <a:r>
                        <a:rPr lang="es-EC" sz="1000" b="0" i="0" u="none" strike="noStrike">
                          <a:solidFill>
                            <a:srgbClr val="000000"/>
                          </a:solidFill>
                          <a:latin typeface="Calibri"/>
                        </a:rPr>
                        <a:t>192,00</a:t>
                      </a:r>
                    </a:p>
                  </a:txBody>
                  <a:tcPr marL="0" marR="0" marT="0" marB="0" anchor="b">
                    <a:lnL>
                      <a:noFill/>
                    </a:lnL>
                    <a:lnR>
                      <a:noFill/>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tc>
                  <a:txBody>
                    <a:bodyPr/>
                    <a:lstStyle/>
                    <a:p>
                      <a:pPr algn="r" fontAlgn="b"/>
                      <a:r>
                        <a:rPr lang="es-EC" sz="1000" b="0" i="0" u="none" strike="noStrike">
                          <a:solidFill>
                            <a:srgbClr val="000000"/>
                          </a:solidFill>
                          <a:latin typeface="Calibri"/>
                        </a:rPr>
                        <a:t>16,00</a:t>
                      </a:r>
                    </a:p>
                  </a:txBody>
                  <a:tcPr marL="0" marR="0" marT="0" marB="0" anchor="b">
                    <a:lnL>
                      <a:noFill/>
                    </a:lnL>
                    <a:lnR w="12700" cap="flat" cmpd="sng" algn="ctr">
                      <a:solidFill>
                        <a:srgbClr val="A5A5A5"/>
                      </a:solidFill>
                      <a:prstDash val="solid"/>
                      <a:round/>
                      <a:headEnd type="none" w="med" len="med"/>
                      <a:tailEnd type="none" w="med" len="med"/>
                    </a:lnR>
                    <a:lnT w="6350" cap="flat" cmpd="sng" algn="ctr">
                      <a:solidFill>
                        <a:srgbClr val="D8D8D8"/>
                      </a:solidFill>
                      <a:prstDash val="solid"/>
                      <a:round/>
                      <a:headEnd type="none" w="med" len="med"/>
                      <a:tailEnd type="none" w="med" len="med"/>
                    </a:lnT>
                    <a:lnB w="6350" cap="flat" cmpd="sng" algn="ctr">
                      <a:solidFill>
                        <a:srgbClr val="D8D8D8"/>
                      </a:solidFill>
                      <a:prstDash val="solid"/>
                      <a:round/>
                      <a:headEnd type="none" w="med" len="med"/>
                      <a:tailEnd type="none" w="med" len="med"/>
                    </a:lnB>
                  </a:tcPr>
                </a:tc>
                <a:tc>
                  <a:txBody>
                    <a:bodyPr/>
                    <a:lstStyle/>
                    <a:p>
                      <a:pPr algn="l" fontAlgn="b"/>
                      <a:endParaRPr lang="es-EC" sz="1000" b="1" i="0" u="none" strike="noStrike">
                        <a:latin typeface="Calibri"/>
                      </a:endParaRP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r>
              <a:tr h="309160">
                <a:tc>
                  <a:txBody>
                    <a:bodyPr/>
                    <a:lstStyle/>
                    <a:p>
                      <a:pPr algn="l" fontAlgn="b"/>
                      <a:r>
                        <a:rPr lang="es-EC" sz="1000" b="1" i="0" u="none" strike="noStrike">
                          <a:solidFill>
                            <a:srgbClr val="000000"/>
                          </a:solidFill>
                          <a:latin typeface="Calibri"/>
                        </a:rPr>
                        <a:t>TOTAL</a:t>
                      </a:r>
                    </a:p>
                  </a:txBody>
                  <a:tcPr marL="0" marR="0" marT="0" marB="0" anchor="b">
                    <a:lnL w="12700" cap="flat" cmpd="sng" algn="ctr">
                      <a:solidFill>
                        <a:srgbClr val="A5A5A5"/>
                      </a:solidFill>
                      <a:prstDash val="solid"/>
                      <a:round/>
                      <a:headEnd type="none" w="med" len="med"/>
                      <a:tailEnd type="none" w="med" len="med"/>
                    </a:lnL>
                    <a:lnR>
                      <a:noFill/>
                    </a:lnR>
                    <a:lnT w="6350" cap="flat" cmpd="sng" algn="ctr">
                      <a:solidFill>
                        <a:srgbClr val="D8D8D8"/>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pPr algn="r" fontAlgn="b"/>
                      <a:r>
                        <a:rPr lang="es-EC" sz="1000" b="1" i="0" u="none" strike="noStrike">
                          <a:solidFill>
                            <a:srgbClr val="000000"/>
                          </a:solidFill>
                          <a:latin typeface="Calibri"/>
                        </a:rPr>
                        <a:t>8.357,00</a:t>
                      </a:r>
                    </a:p>
                  </a:txBody>
                  <a:tcPr marL="0" marR="0" marT="0" marB="0" anchor="b">
                    <a:lnL>
                      <a:noFill/>
                    </a:lnL>
                    <a:lnR>
                      <a:noFill/>
                    </a:lnR>
                    <a:lnT w="6350" cap="flat" cmpd="sng" algn="ctr">
                      <a:solidFill>
                        <a:srgbClr val="D8D8D8"/>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pPr algn="r" fontAlgn="b"/>
                      <a:r>
                        <a:rPr lang="es-EC" sz="1000" b="1" i="0" u="none" strike="noStrike">
                          <a:solidFill>
                            <a:srgbClr val="000000"/>
                          </a:solidFill>
                          <a:latin typeface="Calibri"/>
                        </a:rPr>
                        <a:t> </a:t>
                      </a:r>
                    </a:p>
                  </a:txBody>
                  <a:tcPr marL="0" marR="0" marT="0" marB="0" anchor="b">
                    <a:lnL>
                      <a:noFill/>
                    </a:lnL>
                    <a:lnR>
                      <a:noFill/>
                    </a:lnR>
                    <a:lnT w="6350" cap="flat" cmpd="sng" algn="ctr">
                      <a:solidFill>
                        <a:srgbClr val="D8D8D8"/>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pPr algn="r" fontAlgn="b"/>
                      <a:r>
                        <a:rPr lang="es-EC" sz="1000" b="1" i="0" u="none" strike="noStrike">
                          <a:solidFill>
                            <a:srgbClr val="000000"/>
                          </a:solidFill>
                          <a:latin typeface="Calibri"/>
                        </a:rPr>
                        <a:t>589,00</a:t>
                      </a:r>
                    </a:p>
                  </a:txBody>
                  <a:tcPr marL="0" marR="0" marT="0" marB="0" anchor="b">
                    <a:lnL>
                      <a:noFill/>
                    </a:lnL>
                    <a:lnR>
                      <a:noFill/>
                    </a:lnR>
                    <a:lnT w="6350" cap="flat" cmpd="sng" algn="ctr">
                      <a:solidFill>
                        <a:srgbClr val="D8D8D8"/>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pPr algn="r" fontAlgn="b"/>
                      <a:r>
                        <a:rPr lang="es-EC" sz="1000" b="1" i="0" u="none" strike="noStrike">
                          <a:solidFill>
                            <a:srgbClr val="000000"/>
                          </a:solidFill>
                          <a:latin typeface="Calibri"/>
                        </a:rPr>
                        <a:t>49,08</a:t>
                      </a:r>
                    </a:p>
                  </a:txBody>
                  <a:tcPr marL="0" marR="0" marT="0" marB="0" anchor="b">
                    <a:lnL>
                      <a:noFill/>
                    </a:lnL>
                    <a:lnR w="12700" cap="flat" cmpd="sng" algn="ctr">
                      <a:solidFill>
                        <a:srgbClr val="A5A5A5"/>
                      </a:solidFill>
                      <a:prstDash val="solid"/>
                      <a:round/>
                      <a:headEnd type="none" w="med" len="med"/>
                      <a:tailEnd type="none" w="med" len="med"/>
                    </a:lnR>
                    <a:lnT w="6350" cap="flat" cmpd="sng" algn="ctr">
                      <a:solidFill>
                        <a:srgbClr val="D8D8D8"/>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A5A5A5"/>
                    </a:solidFill>
                  </a:tcPr>
                </a:tc>
                <a:tc>
                  <a:txBody>
                    <a:bodyPr/>
                    <a:lstStyle/>
                    <a:p>
                      <a:pPr algn="l" fontAlgn="b"/>
                      <a:endParaRPr lang="es-EC" sz="1000" b="0" i="0" u="none" strike="noStrike" dirty="0">
                        <a:latin typeface="Calibri"/>
                      </a:endParaRP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9275" y="215900"/>
            <a:ext cx="8915400" cy="522288"/>
          </a:xfrm>
        </p:spPr>
        <p:txBody>
          <a:bodyPr/>
          <a:lstStyle/>
          <a:p>
            <a:pPr eaLnBrk="1" hangingPunct="1">
              <a:defRPr/>
            </a:pPr>
            <a:r>
              <a:rPr lang="es-EC" sz="2800" smtClean="0"/>
              <a:t>Ingresos</a:t>
            </a:r>
          </a:p>
        </p:txBody>
      </p:sp>
      <p:sp>
        <p:nvSpPr>
          <p:cNvPr id="4" name="3 Marcador de número de diapositiva"/>
          <p:cNvSpPr>
            <a:spLocks noGrp="1"/>
          </p:cNvSpPr>
          <p:nvPr>
            <p:ph type="sldNum" sz="quarter" idx="10"/>
          </p:nvPr>
        </p:nvSpPr>
        <p:spPr/>
        <p:txBody>
          <a:bodyPr/>
          <a:lstStyle/>
          <a:p>
            <a:pPr defTabSz="839788">
              <a:defRPr/>
            </a:pPr>
            <a:fld id="{7FCFF9AA-AEF4-438C-A3C4-4EC86667A4D4}" type="slidenum">
              <a:rPr lang="en-GB">
                <a:latin typeface="+mn-lt"/>
              </a:rPr>
              <a:pPr defTabSz="839788">
                <a:defRPr/>
              </a:pPr>
              <a:t>41</a:t>
            </a:fld>
            <a:endParaRPr lang="en-GB">
              <a:latin typeface="+mn-lt"/>
            </a:endParaRPr>
          </a:p>
        </p:txBody>
      </p:sp>
      <p:graphicFrame>
        <p:nvGraphicFramePr>
          <p:cNvPr id="5" name="4 Tabla"/>
          <p:cNvGraphicFramePr>
            <a:graphicFrameLocks noGrp="1"/>
          </p:cNvGraphicFramePr>
          <p:nvPr/>
        </p:nvGraphicFramePr>
        <p:xfrm>
          <a:off x="2074863" y="1057275"/>
          <a:ext cx="6897687" cy="4933950"/>
        </p:xfrm>
        <a:graphic>
          <a:graphicData uri="http://schemas.openxmlformats.org/drawingml/2006/table">
            <a:tbl>
              <a:tblPr/>
              <a:tblGrid>
                <a:gridCol w="1979612"/>
                <a:gridCol w="982663"/>
                <a:gridCol w="984250"/>
                <a:gridCol w="982662"/>
                <a:gridCol w="984250"/>
                <a:gridCol w="984250"/>
              </a:tblGrid>
              <a:tr h="206375">
                <a:tc gridSpan="6">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C" sz="1100" b="1" i="0" u="none" strike="noStrike" cap="none" normalizeH="0" baseline="0" smtClean="0">
                          <a:ln>
                            <a:noFill/>
                          </a:ln>
                          <a:solidFill>
                            <a:srgbClr val="FFFFFF"/>
                          </a:solidFill>
                          <a:effectLst/>
                          <a:latin typeface="Calibri" pitchFamily="34" charset="0"/>
                        </a:rPr>
                        <a:t>INGRESOS POR VENTAS TRADICIONALES</a:t>
                      </a:r>
                    </a:p>
                  </a:txBody>
                  <a:tcPr marL="0" marR="0" marT="0" marB="0" anchor="ctr" horzOverflow="overflow">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2700" cap="flat" cmpd="sng" algn="ctr">
                      <a:solidFill>
                        <a:srgbClr val="632523"/>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rgbClr val="63252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87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 </a:t>
                      </a:r>
                    </a:p>
                  </a:txBody>
                  <a:tcPr marL="0" marR="0" marT="0" marB="0" anchor="b" horzOverflow="overflow">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2010</a:t>
                      </a:r>
                    </a:p>
                  </a:txBody>
                  <a:tcPr marL="0" marR="0" marT="0" marB="0" anchor="b" horzOverflow="overflow">
                    <a:lnL>
                      <a:noFill/>
                    </a:lnL>
                    <a:lnR>
                      <a:noFill/>
                    </a:lnR>
                    <a:lnT w="12700" cap="flat" cmpd="sng" algn="ctr">
                      <a:solidFill>
                        <a:srgbClr val="A5A5A5"/>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2011</a:t>
                      </a:r>
                    </a:p>
                  </a:txBody>
                  <a:tcPr marL="0" marR="0" marT="0" marB="0" anchor="b" horzOverflow="overflow">
                    <a:lnL>
                      <a:noFill/>
                    </a:lnL>
                    <a:lnR>
                      <a:noFill/>
                    </a:lnR>
                    <a:lnT w="12700" cap="flat" cmpd="sng" algn="ctr">
                      <a:solidFill>
                        <a:srgbClr val="A5A5A5"/>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2012</a:t>
                      </a:r>
                    </a:p>
                  </a:txBody>
                  <a:tcPr marL="0" marR="0" marT="0" marB="0" anchor="b" horzOverflow="overflow">
                    <a:lnL>
                      <a:noFill/>
                    </a:lnL>
                    <a:lnR>
                      <a:noFill/>
                    </a:lnR>
                    <a:lnT w="12700" cap="flat" cmpd="sng" algn="ctr">
                      <a:solidFill>
                        <a:srgbClr val="A5A5A5"/>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2013</a:t>
                      </a:r>
                    </a:p>
                  </a:txBody>
                  <a:tcPr marL="0" marR="0" marT="0" marB="0" anchor="b" horzOverflow="overflow">
                    <a:lnL>
                      <a:noFill/>
                    </a:lnL>
                    <a:lnR>
                      <a:noFill/>
                    </a:lnR>
                    <a:lnT w="12700" cap="flat" cmpd="sng" algn="ctr">
                      <a:solidFill>
                        <a:srgbClr val="A5A5A5"/>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2014</a:t>
                      </a:r>
                    </a:p>
                  </a:txBody>
                  <a:tcPr marL="0" marR="0" marT="0" marB="0" anchor="b" horzOverflow="overflow">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a:noFill/>
                    </a:lnB>
                    <a:lnTlToBr>
                      <a:noFill/>
                    </a:lnTlToBr>
                    <a:lnBlToTr>
                      <a:noFill/>
                    </a:lnBlToTr>
                    <a:noFill/>
                  </a:tcPr>
                </a:tc>
              </a:tr>
              <a:tr h="1587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 </a:t>
                      </a:r>
                    </a:p>
                  </a:txBody>
                  <a:tcPr marL="0" marR="0" marT="0" marB="0" anchor="b" horzOverflow="overflow">
                    <a:lnL w="12700" cap="flat" cmpd="sng" algn="ctr">
                      <a:solidFill>
                        <a:srgbClr val="A5A5A5"/>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Año 1</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Año 2</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Año 3</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Año 4</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Año 5</a:t>
                      </a:r>
                    </a:p>
                  </a:txBody>
                  <a:tcPr marL="0" marR="0" marT="0" marB="0" anchor="b" horzOverflow="overflow">
                    <a:lnL>
                      <a:noFill/>
                    </a:lnL>
                    <a:lnR w="12700" cap="flat" cmpd="sng" algn="ctr">
                      <a:solidFill>
                        <a:srgbClr val="A5A5A5"/>
                      </a:solidFill>
                      <a:prstDash val="solid"/>
                      <a:round/>
                      <a:headEnd type="none" w="med" len="med"/>
                      <a:tailEnd type="none" w="med" len="med"/>
                    </a:lnR>
                    <a:lnT>
                      <a:noFill/>
                    </a:lnT>
                    <a:lnB>
                      <a:noFill/>
                    </a:lnB>
                    <a:lnTlToBr>
                      <a:noFill/>
                    </a:lnTlToBr>
                    <a:lnBlToTr>
                      <a:noFill/>
                    </a:lnBlToTr>
                    <a:noFill/>
                  </a:tcPr>
                </a:tc>
              </a:tr>
              <a:tr h="1587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C" sz="900" b="1" i="0" u="none" strike="noStrike" cap="none" normalizeH="0" baseline="0" smtClean="0">
                          <a:ln>
                            <a:noFill/>
                          </a:ln>
                          <a:solidFill>
                            <a:srgbClr val="000000"/>
                          </a:solidFill>
                          <a:effectLst/>
                          <a:latin typeface="Calibri" pitchFamily="34" charset="0"/>
                        </a:rPr>
                        <a:t>Ventas mensuales</a:t>
                      </a:r>
                    </a:p>
                  </a:txBody>
                  <a:tcPr marL="0" marR="0" marT="0" marB="0" anchor="ctr" horzOverflow="overflow">
                    <a:lnL w="12700" cap="flat" cmpd="sng" algn="ctr">
                      <a:solidFill>
                        <a:srgbClr val="A5A5A5"/>
                      </a:solidFill>
                      <a:prstDash val="solid"/>
                      <a:round/>
                      <a:headEnd type="none" w="med" len="med"/>
                      <a:tailEnd type="none" w="med" len="med"/>
                    </a:lnL>
                    <a:lnR>
                      <a:noFill/>
                    </a:lnR>
                    <a:lnT>
                      <a:noFill/>
                    </a:lnT>
                    <a:lnB>
                      <a:noFill/>
                    </a:lnB>
                    <a:lnTlToBr>
                      <a:noFill/>
                    </a:lnTlToBr>
                    <a:lnBlToTr>
                      <a:noFill/>
                    </a:lnBlToTr>
                    <a:solidFill>
                      <a:srgbClr val="F2F2F2"/>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EC" sz="900" b="1" i="0" u="none" strike="noStrike" cap="none" normalizeH="0" baseline="0" smtClean="0">
                          <a:ln>
                            <a:noFill/>
                          </a:ln>
                          <a:solidFill>
                            <a:srgbClr val="000000"/>
                          </a:solidFill>
                          <a:effectLst/>
                          <a:latin typeface="Calibri" pitchFamily="34" charset="0"/>
                        </a:rPr>
                        <a:t>400.000,00</a:t>
                      </a:r>
                    </a:p>
                  </a:txBody>
                  <a:tcPr marL="0" marR="0" marT="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EC" sz="900" b="1" i="0" u="none" strike="noStrike" cap="none" normalizeH="0" baseline="0" smtClean="0">
                          <a:ln>
                            <a:noFill/>
                          </a:ln>
                          <a:solidFill>
                            <a:srgbClr val="000000"/>
                          </a:solidFill>
                          <a:effectLst/>
                          <a:latin typeface="Calibri" pitchFamily="34" charset="0"/>
                        </a:rPr>
                        <a:t>420.000,00</a:t>
                      </a:r>
                    </a:p>
                  </a:txBody>
                  <a:tcPr marL="0" marR="0" marT="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EC" sz="900" b="1" i="0" u="none" strike="noStrike" cap="none" normalizeH="0" baseline="0" smtClean="0">
                          <a:ln>
                            <a:noFill/>
                          </a:ln>
                          <a:solidFill>
                            <a:srgbClr val="000000"/>
                          </a:solidFill>
                          <a:effectLst/>
                          <a:latin typeface="Calibri" pitchFamily="34" charset="0"/>
                        </a:rPr>
                        <a:t>441.000,00</a:t>
                      </a:r>
                    </a:p>
                  </a:txBody>
                  <a:tcPr marL="0" marR="0" marT="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EC" sz="900" b="1" i="0" u="none" strike="noStrike" cap="none" normalizeH="0" baseline="0" smtClean="0">
                          <a:ln>
                            <a:noFill/>
                          </a:ln>
                          <a:solidFill>
                            <a:srgbClr val="000000"/>
                          </a:solidFill>
                          <a:effectLst/>
                          <a:latin typeface="Calibri" pitchFamily="34" charset="0"/>
                        </a:rPr>
                        <a:t>463.050,00</a:t>
                      </a:r>
                    </a:p>
                  </a:txBody>
                  <a:tcPr marL="0" marR="0" marT="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EC" sz="900" b="1" i="0" u="none" strike="noStrike" cap="none" normalizeH="0" baseline="0" smtClean="0">
                          <a:ln>
                            <a:noFill/>
                          </a:ln>
                          <a:solidFill>
                            <a:srgbClr val="000000"/>
                          </a:solidFill>
                          <a:effectLst/>
                          <a:latin typeface="Calibri" pitchFamily="34" charset="0"/>
                        </a:rPr>
                        <a:t>486.202,50</a:t>
                      </a:r>
                    </a:p>
                  </a:txBody>
                  <a:tcPr marL="0" marR="0" marT="0" marB="0" anchor="ctr" horzOverflow="overflow">
                    <a:lnL>
                      <a:noFill/>
                    </a:lnL>
                    <a:lnR w="12700" cap="flat" cmpd="sng" algn="ctr">
                      <a:solidFill>
                        <a:srgbClr val="A5A5A5"/>
                      </a:solidFill>
                      <a:prstDash val="solid"/>
                      <a:round/>
                      <a:headEnd type="none" w="med" len="med"/>
                      <a:tailEnd type="none" w="med" len="med"/>
                    </a:lnR>
                    <a:lnT>
                      <a:noFill/>
                    </a:lnT>
                    <a:lnB>
                      <a:noFill/>
                    </a:lnB>
                    <a:lnTlToBr>
                      <a:noFill/>
                    </a:lnTlToBr>
                    <a:lnBlToTr>
                      <a:noFill/>
                    </a:lnBlToTr>
                    <a:solidFill>
                      <a:srgbClr val="F2F2F2"/>
                    </a:solidFill>
                  </a:tcPr>
                </a:tc>
              </a:tr>
              <a:tr h="1682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900" b="1" i="0" u="none" strike="noStrike" cap="none" normalizeH="0" baseline="0" smtClean="0">
                          <a:ln>
                            <a:noFill/>
                          </a:ln>
                          <a:solidFill>
                            <a:schemeClr val="tx1"/>
                          </a:solidFill>
                          <a:effectLst/>
                          <a:latin typeface="Calibri" pitchFamily="34" charset="0"/>
                        </a:rPr>
                        <a:t>Ventas anuales</a:t>
                      </a:r>
                    </a:p>
                  </a:txBody>
                  <a:tcPr marL="0" marR="0" marT="0" marB="0" anchor="b" horzOverflow="overflow">
                    <a:lnL w="12700" cap="flat" cmpd="sng" algn="ctr">
                      <a:solidFill>
                        <a:srgbClr val="A5A5A5"/>
                      </a:solidFill>
                      <a:prstDash val="solid"/>
                      <a:round/>
                      <a:headEnd type="none" w="med" len="med"/>
                      <a:tailEnd type="none" w="med" len="med"/>
                    </a:lnL>
                    <a:lnR>
                      <a:noFill/>
                    </a:lnR>
                    <a:lnT>
                      <a:noFill/>
                    </a:lnT>
                    <a:lnB w="12700" cap="flat" cmpd="sng" algn="ctr">
                      <a:solidFill>
                        <a:srgbClr val="A5A5A5"/>
                      </a:solidFill>
                      <a:prstDash val="solid"/>
                      <a:round/>
                      <a:headEnd type="none" w="med" len="med"/>
                      <a:tailEnd type="none" w="med" len="med"/>
                    </a:lnB>
                    <a:lnTlToBr>
                      <a:noFill/>
                    </a:lnTlToBr>
                    <a:lnBlToTr>
                      <a:noFill/>
                    </a:lnBlToTr>
                    <a:solidFill>
                      <a:srgbClr val="D8D8D8"/>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EC" sz="900" b="1" i="0" u="none" strike="noStrike" cap="none" normalizeH="0" baseline="0" smtClean="0">
                          <a:ln>
                            <a:noFill/>
                          </a:ln>
                          <a:solidFill>
                            <a:schemeClr val="tx1"/>
                          </a:solidFill>
                          <a:effectLst/>
                          <a:latin typeface="Calibri" pitchFamily="34" charset="0"/>
                        </a:rPr>
                        <a:t>4.800.000,00</a:t>
                      </a:r>
                    </a:p>
                  </a:txBody>
                  <a:tcPr marL="0" marR="0" marT="0" marB="0" anchor="ctr" horzOverflow="overflow">
                    <a:lnL>
                      <a:noFill/>
                    </a:lnL>
                    <a:lnR>
                      <a:noFill/>
                    </a:lnR>
                    <a:lnT>
                      <a:noFill/>
                    </a:lnT>
                    <a:lnB w="12700" cap="flat" cmpd="sng" algn="ctr">
                      <a:solidFill>
                        <a:srgbClr val="A5A5A5"/>
                      </a:solidFill>
                      <a:prstDash val="solid"/>
                      <a:round/>
                      <a:headEnd type="none" w="med" len="med"/>
                      <a:tailEnd type="none" w="med" len="med"/>
                    </a:lnB>
                    <a:lnTlToBr>
                      <a:noFill/>
                    </a:lnTlToBr>
                    <a:lnBlToTr>
                      <a:noFill/>
                    </a:lnBlToTr>
                    <a:solidFill>
                      <a:srgbClr val="D8D8D8"/>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EC" sz="900" b="1" i="0" u="none" strike="noStrike" cap="none" normalizeH="0" baseline="0" smtClean="0">
                          <a:ln>
                            <a:noFill/>
                          </a:ln>
                          <a:solidFill>
                            <a:schemeClr val="tx1"/>
                          </a:solidFill>
                          <a:effectLst/>
                          <a:latin typeface="Calibri" pitchFamily="34" charset="0"/>
                        </a:rPr>
                        <a:t>5.040.000,00</a:t>
                      </a:r>
                    </a:p>
                  </a:txBody>
                  <a:tcPr marL="0" marR="0" marT="0" marB="0" anchor="ctr" horzOverflow="overflow">
                    <a:lnL>
                      <a:noFill/>
                    </a:lnL>
                    <a:lnR>
                      <a:noFill/>
                    </a:lnR>
                    <a:lnT>
                      <a:noFill/>
                    </a:lnT>
                    <a:lnB w="12700" cap="flat" cmpd="sng" algn="ctr">
                      <a:solidFill>
                        <a:srgbClr val="A5A5A5"/>
                      </a:solidFill>
                      <a:prstDash val="solid"/>
                      <a:round/>
                      <a:headEnd type="none" w="med" len="med"/>
                      <a:tailEnd type="none" w="med" len="med"/>
                    </a:lnB>
                    <a:lnTlToBr>
                      <a:noFill/>
                    </a:lnTlToBr>
                    <a:lnBlToTr>
                      <a:noFill/>
                    </a:lnBlToTr>
                    <a:solidFill>
                      <a:srgbClr val="D8D8D8"/>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EC" sz="900" b="1" i="0" u="none" strike="noStrike" cap="none" normalizeH="0" baseline="0" smtClean="0">
                          <a:ln>
                            <a:noFill/>
                          </a:ln>
                          <a:solidFill>
                            <a:schemeClr val="tx1"/>
                          </a:solidFill>
                          <a:effectLst/>
                          <a:latin typeface="Calibri" pitchFamily="34" charset="0"/>
                        </a:rPr>
                        <a:t>5.292.000,00</a:t>
                      </a:r>
                    </a:p>
                  </a:txBody>
                  <a:tcPr marL="0" marR="0" marT="0" marB="0" anchor="ctr" horzOverflow="overflow">
                    <a:lnL>
                      <a:noFill/>
                    </a:lnL>
                    <a:lnR>
                      <a:noFill/>
                    </a:lnR>
                    <a:lnT>
                      <a:noFill/>
                    </a:lnT>
                    <a:lnB w="12700" cap="flat" cmpd="sng" algn="ctr">
                      <a:solidFill>
                        <a:srgbClr val="A5A5A5"/>
                      </a:solidFill>
                      <a:prstDash val="solid"/>
                      <a:round/>
                      <a:headEnd type="none" w="med" len="med"/>
                      <a:tailEnd type="none" w="med" len="med"/>
                    </a:lnB>
                    <a:lnTlToBr>
                      <a:noFill/>
                    </a:lnTlToBr>
                    <a:lnBlToTr>
                      <a:noFill/>
                    </a:lnBlToTr>
                    <a:solidFill>
                      <a:srgbClr val="D8D8D8"/>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EC" sz="900" b="1" i="0" u="none" strike="noStrike" cap="none" normalizeH="0" baseline="0" smtClean="0">
                          <a:ln>
                            <a:noFill/>
                          </a:ln>
                          <a:solidFill>
                            <a:schemeClr val="tx1"/>
                          </a:solidFill>
                          <a:effectLst/>
                          <a:latin typeface="Calibri" pitchFamily="34" charset="0"/>
                        </a:rPr>
                        <a:t>5.556.600,00</a:t>
                      </a:r>
                    </a:p>
                  </a:txBody>
                  <a:tcPr marL="0" marR="0" marT="0" marB="0" anchor="ctr" horzOverflow="overflow">
                    <a:lnL>
                      <a:noFill/>
                    </a:lnL>
                    <a:lnR>
                      <a:noFill/>
                    </a:lnR>
                    <a:lnT>
                      <a:noFill/>
                    </a:lnT>
                    <a:lnB w="12700" cap="flat" cmpd="sng" algn="ctr">
                      <a:solidFill>
                        <a:srgbClr val="A5A5A5"/>
                      </a:solidFill>
                      <a:prstDash val="solid"/>
                      <a:round/>
                      <a:headEnd type="none" w="med" len="med"/>
                      <a:tailEnd type="none" w="med" len="med"/>
                    </a:lnB>
                    <a:lnTlToBr>
                      <a:noFill/>
                    </a:lnTlToBr>
                    <a:lnBlToTr>
                      <a:noFill/>
                    </a:lnBlToTr>
                    <a:solidFill>
                      <a:srgbClr val="D8D8D8"/>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EC" sz="900" b="1" i="0" u="none" strike="noStrike" cap="none" normalizeH="0" baseline="0" smtClean="0">
                          <a:ln>
                            <a:noFill/>
                          </a:ln>
                          <a:solidFill>
                            <a:schemeClr val="tx1"/>
                          </a:solidFill>
                          <a:effectLst/>
                          <a:latin typeface="Calibri" pitchFamily="34" charset="0"/>
                        </a:rPr>
                        <a:t>5.834.430,00</a:t>
                      </a:r>
                    </a:p>
                  </a:txBody>
                  <a:tcPr marL="0" marR="0" marT="0" marB="0" anchor="ctr" horzOverflow="overflow">
                    <a:lnL>
                      <a:noFill/>
                    </a:lnL>
                    <a:lnR w="12700" cap="flat" cmpd="sng" algn="ctr">
                      <a:solidFill>
                        <a:srgbClr val="A5A5A5"/>
                      </a:solidFill>
                      <a:prstDash val="solid"/>
                      <a:round/>
                      <a:headEnd type="none" w="med" len="med"/>
                      <a:tailEnd type="none" w="med" len="med"/>
                    </a:lnR>
                    <a:lnT>
                      <a:noFill/>
                    </a:lnT>
                    <a:lnB w="12700" cap="flat" cmpd="sng" algn="ctr">
                      <a:solidFill>
                        <a:srgbClr val="A5A5A5"/>
                      </a:solidFill>
                      <a:prstDash val="solid"/>
                      <a:round/>
                      <a:headEnd type="none" w="med" len="med"/>
                      <a:tailEnd type="none" w="med" len="med"/>
                    </a:lnB>
                    <a:lnTlToBr>
                      <a:noFill/>
                    </a:lnTlToBr>
                    <a:lnBlToTr>
                      <a:noFill/>
                    </a:lnBlToTr>
                    <a:solidFill>
                      <a:srgbClr val="D8D8D8"/>
                    </a:solidFill>
                  </a:tcPr>
                </a:tc>
              </a:tr>
              <a:tr h="158750">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EC" sz="900" b="0" i="0" u="none" strike="noStrike" cap="none" normalizeH="0" baseline="0" smtClean="0">
                        <a:ln>
                          <a:noFill/>
                        </a:ln>
                        <a:solidFill>
                          <a:schemeClr val="tx1"/>
                        </a:solidFill>
                        <a:effectLst/>
                        <a:latin typeface="Calibri" pitchFamily="34" charset="0"/>
                      </a:endParaRPr>
                    </a:p>
                  </a:txBody>
                  <a:tcPr marL="0" marR="0" marT="0" marB="0" anchor="b" horzOverflow="overflow">
                    <a:lnL>
                      <a:noFill/>
                    </a:lnL>
                    <a:lnR>
                      <a:noFill/>
                    </a:lnR>
                    <a:lnT w="12700" cap="flat" cmpd="sng" algn="ctr">
                      <a:solidFill>
                        <a:srgbClr val="A5A5A5"/>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EC" sz="900" b="0" i="0" u="none" strike="noStrike" cap="none" normalizeH="0" baseline="0" smtClean="0">
                        <a:ln>
                          <a:noFill/>
                        </a:ln>
                        <a:solidFill>
                          <a:schemeClr val="tx1"/>
                        </a:solidFill>
                        <a:effectLst/>
                        <a:latin typeface="Calibri" pitchFamily="34" charset="0"/>
                      </a:endParaRPr>
                    </a:p>
                  </a:txBody>
                  <a:tcPr marL="0" marR="0" marT="0" marB="0" anchor="b" horzOverflow="overflow">
                    <a:lnL>
                      <a:noFill/>
                    </a:lnL>
                    <a:lnR>
                      <a:noFill/>
                    </a:lnR>
                    <a:lnT w="12700" cap="flat" cmpd="sng" algn="ctr">
                      <a:solidFill>
                        <a:srgbClr val="A5A5A5"/>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EC" sz="900" b="0" i="0" u="none" strike="noStrike" cap="none" normalizeH="0" baseline="0" smtClean="0">
                        <a:ln>
                          <a:noFill/>
                        </a:ln>
                        <a:solidFill>
                          <a:schemeClr val="tx1"/>
                        </a:solidFill>
                        <a:effectLst/>
                        <a:latin typeface="Calibri" pitchFamily="34" charset="0"/>
                      </a:endParaRPr>
                    </a:p>
                  </a:txBody>
                  <a:tcPr marL="0" marR="0" marT="0" marB="0" anchor="b" horzOverflow="overflow">
                    <a:lnL>
                      <a:noFill/>
                    </a:lnL>
                    <a:lnR>
                      <a:noFill/>
                    </a:lnR>
                    <a:lnT w="12700" cap="flat" cmpd="sng" algn="ctr">
                      <a:solidFill>
                        <a:srgbClr val="A5A5A5"/>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EC" sz="900" b="0" i="0" u="none" strike="noStrike" cap="none" normalizeH="0" baseline="0" smtClean="0">
                        <a:ln>
                          <a:noFill/>
                        </a:ln>
                        <a:solidFill>
                          <a:schemeClr val="tx1"/>
                        </a:solidFill>
                        <a:effectLst/>
                        <a:latin typeface="Calibri" pitchFamily="34" charset="0"/>
                      </a:endParaRPr>
                    </a:p>
                  </a:txBody>
                  <a:tcPr marL="0" marR="0" marT="0" marB="0" anchor="b" horzOverflow="overflow">
                    <a:lnL>
                      <a:noFill/>
                    </a:lnL>
                    <a:lnR>
                      <a:noFill/>
                    </a:lnR>
                    <a:lnT w="12700" cap="flat" cmpd="sng" algn="ctr">
                      <a:solidFill>
                        <a:srgbClr val="A5A5A5"/>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EC" sz="900" b="0" i="0" u="none" strike="noStrike" cap="none" normalizeH="0" baseline="0" smtClean="0">
                        <a:ln>
                          <a:noFill/>
                        </a:ln>
                        <a:solidFill>
                          <a:schemeClr val="tx1"/>
                        </a:solidFill>
                        <a:effectLst/>
                        <a:latin typeface="Calibri" pitchFamily="34" charset="0"/>
                      </a:endParaRPr>
                    </a:p>
                  </a:txBody>
                  <a:tcPr marL="0" marR="0" marT="0" marB="0" anchor="b" horzOverflow="overflow">
                    <a:lnL>
                      <a:noFill/>
                    </a:lnL>
                    <a:lnR>
                      <a:noFill/>
                    </a:lnR>
                    <a:lnT w="12700" cap="flat" cmpd="sng" algn="ctr">
                      <a:solidFill>
                        <a:srgbClr val="A5A5A5"/>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EC" sz="900" b="0" i="0" u="none" strike="noStrike" cap="none" normalizeH="0" baseline="0" smtClean="0">
                        <a:ln>
                          <a:noFill/>
                        </a:ln>
                        <a:solidFill>
                          <a:schemeClr val="tx1"/>
                        </a:solidFill>
                        <a:effectLst/>
                        <a:latin typeface="Calibri" pitchFamily="34" charset="0"/>
                      </a:endParaRPr>
                    </a:p>
                  </a:txBody>
                  <a:tcPr marL="0" marR="0" marT="0" marB="0" anchor="b" horzOverflow="overflow">
                    <a:lnL>
                      <a:noFill/>
                    </a:lnL>
                    <a:lnR>
                      <a:noFill/>
                    </a:lnR>
                    <a:lnT w="12700" cap="flat" cmpd="sng" algn="ctr">
                      <a:solidFill>
                        <a:srgbClr val="A5A5A5"/>
                      </a:solidFill>
                      <a:prstDash val="solid"/>
                      <a:round/>
                      <a:headEnd type="none" w="med" len="med"/>
                      <a:tailEnd type="none" w="med" len="med"/>
                    </a:lnT>
                    <a:lnB>
                      <a:noFill/>
                    </a:lnB>
                    <a:lnTlToBr>
                      <a:noFill/>
                    </a:lnTlToBr>
                    <a:lnBlToTr>
                      <a:noFill/>
                    </a:lnBlToTr>
                    <a:noFill/>
                  </a:tcPr>
                </a:tc>
              </a:tr>
              <a:tr h="16827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EC" sz="900" b="0" i="0" u="none" strike="noStrike" cap="none" normalizeH="0" baseline="0" smtClean="0">
                        <a:ln>
                          <a:noFill/>
                        </a:ln>
                        <a:solidFill>
                          <a:schemeClr val="tx1"/>
                        </a:solidFill>
                        <a:effectLst/>
                        <a:latin typeface="Calibri" pitchFamily="34" charset="0"/>
                      </a:endParaRPr>
                    </a:p>
                  </a:txBody>
                  <a:tcPr marL="0" marR="0" marT="0" marB="0" anchor="b" horzOverflow="overflow">
                    <a:lnL>
                      <a:noFill/>
                    </a:lnL>
                    <a:lnR>
                      <a:noFill/>
                    </a:lnR>
                    <a:lnT>
                      <a:noFill/>
                    </a:lnT>
                    <a:lnB w="12700" cap="flat" cmpd="sng" algn="ctr">
                      <a:solidFill>
                        <a:srgbClr val="63252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EC" sz="900" b="0" i="0" u="none" strike="noStrike" cap="none" normalizeH="0" baseline="0" smtClean="0">
                        <a:ln>
                          <a:noFill/>
                        </a:ln>
                        <a:solidFill>
                          <a:schemeClr val="tx1"/>
                        </a:solidFill>
                        <a:effectLst/>
                        <a:latin typeface="Calibri" pitchFamily="34" charset="0"/>
                      </a:endParaRPr>
                    </a:p>
                  </a:txBody>
                  <a:tcPr marL="0" marR="0" marT="0" marB="0" anchor="b" horzOverflow="overflow">
                    <a:lnL>
                      <a:noFill/>
                    </a:lnL>
                    <a:lnR>
                      <a:noFill/>
                    </a:lnR>
                    <a:lnT>
                      <a:noFill/>
                    </a:lnT>
                    <a:lnB w="12700" cap="flat" cmpd="sng" algn="ctr">
                      <a:solidFill>
                        <a:srgbClr val="63252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EC" sz="900" b="0" i="0" u="none" strike="noStrike" cap="none" normalizeH="0" baseline="0" smtClean="0">
                        <a:ln>
                          <a:noFill/>
                        </a:ln>
                        <a:solidFill>
                          <a:schemeClr val="tx1"/>
                        </a:solidFill>
                        <a:effectLst/>
                        <a:latin typeface="Calibri" pitchFamily="34" charset="0"/>
                      </a:endParaRPr>
                    </a:p>
                  </a:txBody>
                  <a:tcPr marL="0" marR="0" marT="0" marB="0" anchor="b" horzOverflow="overflow">
                    <a:lnL>
                      <a:noFill/>
                    </a:lnL>
                    <a:lnR>
                      <a:noFill/>
                    </a:lnR>
                    <a:lnT>
                      <a:noFill/>
                    </a:lnT>
                    <a:lnB w="12700" cap="flat" cmpd="sng" algn="ctr">
                      <a:solidFill>
                        <a:srgbClr val="63252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EC" sz="900" b="0" i="0" u="none" strike="noStrike" cap="none" normalizeH="0" baseline="0" smtClean="0">
                        <a:ln>
                          <a:noFill/>
                        </a:ln>
                        <a:solidFill>
                          <a:schemeClr val="tx1"/>
                        </a:solidFill>
                        <a:effectLst/>
                        <a:latin typeface="Calibri" pitchFamily="34" charset="0"/>
                      </a:endParaRPr>
                    </a:p>
                  </a:txBody>
                  <a:tcPr marL="0" marR="0" marT="0" marB="0" anchor="b" horzOverflow="overflow">
                    <a:lnL>
                      <a:noFill/>
                    </a:lnL>
                    <a:lnR>
                      <a:noFill/>
                    </a:lnR>
                    <a:lnT>
                      <a:noFill/>
                    </a:lnT>
                    <a:lnB w="12700" cap="flat" cmpd="sng" algn="ctr">
                      <a:solidFill>
                        <a:srgbClr val="63252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EC" sz="900" b="0" i="0" u="none" strike="noStrike" cap="none" normalizeH="0" baseline="0" smtClean="0">
                        <a:ln>
                          <a:noFill/>
                        </a:ln>
                        <a:solidFill>
                          <a:schemeClr val="tx1"/>
                        </a:solidFill>
                        <a:effectLst/>
                        <a:latin typeface="Calibri" pitchFamily="34" charset="0"/>
                      </a:endParaRPr>
                    </a:p>
                  </a:txBody>
                  <a:tcPr marL="0" marR="0" marT="0" marB="0" anchor="b" horzOverflow="overflow">
                    <a:lnL>
                      <a:noFill/>
                    </a:lnL>
                    <a:lnR>
                      <a:noFill/>
                    </a:lnR>
                    <a:lnT>
                      <a:noFill/>
                    </a:lnT>
                    <a:lnB w="12700" cap="flat" cmpd="sng" algn="ctr">
                      <a:solidFill>
                        <a:srgbClr val="63252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EC" sz="900" b="0" i="0" u="none" strike="noStrike" cap="none" normalizeH="0" baseline="0" smtClean="0">
                        <a:ln>
                          <a:noFill/>
                        </a:ln>
                        <a:solidFill>
                          <a:schemeClr val="tx1"/>
                        </a:solidFill>
                        <a:effectLst/>
                        <a:latin typeface="Calibri" pitchFamily="34" charset="0"/>
                      </a:endParaRPr>
                    </a:p>
                  </a:txBody>
                  <a:tcPr marL="0" marR="0" marT="0" marB="0" anchor="b" horzOverflow="overflow">
                    <a:lnL>
                      <a:noFill/>
                    </a:lnL>
                    <a:lnR>
                      <a:noFill/>
                    </a:lnR>
                    <a:lnT>
                      <a:noFill/>
                    </a:lnT>
                    <a:lnB w="12700" cap="flat" cmpd="sng" algn="ctr">
                      <a:solidFill>
                        <a:srgbClr val="632523"/>
                      </a:solidFill>
                      <a:prstDash val="solid"/>
                      <a:round/>
                      <a:headEnd type="none" w="med" len="med"/>
                      <a:tailEnd type="none" w="med" len="med"/>
                    </a:lnB>
                    <a:lnTlToBr>
                      <a:noFill/>
                    </a:lnTlToBr>
                    <a:lnBlToTr>
                      <a:noFill/>
                    </a:lnBlToTr>
                    <a:noFill/>
                  </a:tcPr>
                </a:tc>
              </a:tr>
              <a:tr h="204788">
                <a:tc gridSpan="6">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C" sz="1100" b="1" i="0" u="none" strike="noStrike" cap="none" normalizeH="0" baseline="0" smtClean="0">
                          <a:ln>
                            <a:noFill/>
                          </a:ln>
                          <a:solidFill>
                            <a:srgbClr val="FFFFFF"/>
                          </a:solidFill>
                          <a:effectLst/>
                          <a:latin typeface="Calibri" pitchFamily="34" charset="0"/>
                        </a:rPr>
                        <a:t>INGRESOS BRUTOS ADICIONALES CON LÍNEA SKIL</a:t>
                      </a:r>
                    </a:p>
                  </a:txBody>
                  <a:tcPr marL="0" marR="0" marT="0" marB="0" anchor="ctr" horzOverflow="overflow">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2700" cap="flat" cmpd="sng" algn="ctr">
                      <a:solidFill>
                        <a:srgbClr val="632523"/>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rgbClr val="63252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03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 </a:t>
                      </a:r>
                    </a:p>
                  </a:txBody>
                  <a:tcPr marL="0" marR="0" marT="0" marB="0" anchor="b" horzOverflow="overflow">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2010</a:t>
                      </a:r>
                    </a:p>
                  </a:txBody>
                  <a:tcPr marL="0" marR="0" marT="0" marB="0" anchor="b" horzOverflow="overflow">
                    <a:lnL>
                      <a:noFill/>
                    </a:lnL>
                    <a:lnR>
                      <a:noFill/>
                    </a:lnR>
                    <a:lnT w="12700" cap="flat" cmpd="sng" algn="ctr">
                      <a:solidFill>
                        <a:srgbClr val="A5A5A5"/>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2011</a:t>
                      </a:r>
                    </a:p>
                  </a:txBody>
                  <a:tcPr marL="0" marR="0" marT="0" marB="0" anchor="b" horzOverflow="overflow">
                    <a:lnL>
                      <a:noFill/>
                    </a:lnL>
                    <a:lnR>
                      <a:noFill/>
                    </a:lnR>
                    <a:lnT w="12700" cap="flat" cmpd="sng" algn="ctr">
                      <a:solidFill>
                        <a:srgbClr val="A5A5A5"/>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2012</a:t>
                      </a:r>
                    </a:p>
                  </a:txBody>
                  <a:tcPr marL="0" marR="0" marT="0" marB="0" anchor="b" horzOverflow="overflow">
                    <a:lnL>
                      <a:noFill/>
                    </a:lnL>
                    <a:lnR>
                      <a:noFill/>
                    </a:lnR>
                    <a:lnT w="12700" cap="flat" cmpd="sng" algn="ctr">
                      <a:solidFill>
                        <a:srgbClr val="A5A5A5"/>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2013</a:t>
                      </a:r>
                    </a:p>
                  </a:txBody>
                  <a:tcPr marL="0" marR="0" marT="0" marB="0" anchor="b" horzOverflow="overflow">
                    <a:lnL>
                      <a:noFill/>
                    </a:lnL>
                    <a:lnR>
                      <a:noFill/>
                    </a:lnR>
                    <a:lnT w="12700" cap="flat" cmpd="sng" algn="ctr">
                      <a:solidFill>
                        <a:srgbClr val="A5A5A5"/>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2014</a:t>
                      </a:r>
                    </a:p>
                  </a:txBody>
                  <a:tcPr marL="0" marR="0" marT="0" marB="0" anchor="b" horzOverflow="overflow">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a:noFill/>
                    </a:lnB>
                    <a:lnTlToBr>
                      <a:noFill/>
                    </a:lnTlToBr>
                    <a:lnBlToTr>
                      <a:noFill/>
                    </a:lnBlToTr>
                    <a:noFill/>
                  </a:tcPr>
                </a:tc>
              </a:tr>
              <a:tr h="1587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 </a:t>
                      </a:r>
                    </a:p>
                  </a:txBody>
                  <a:tcPr marL="0" marR="0" marT="0" marB="0" anchor="b" horzOverflow="overflow">
                    <a:lnL w="12700" cap="flat" cmpd="sng" algn="ctr">
                      <a:solidFill>
                        <a:srgbClr val="A5A5A5"/>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Año 1</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Año 2</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Año 3</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Año 4</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Año 5</a:t>
                      </a:r>
                    </a:p>
                  </a:txBody>
                  <a:tcPr marL="0" marR="0" marT="0" marB="0" anchor="b" horzOverflow="overflow">
                    <a:lnL>
                      <a:noFill/>
                    </a:lnL>
                    <a:lnR w="12700" cap="flat" cmpd="sng" algn="ctr">
                      <a:solidFill>
                        <a:srgbClr val="A5A5A5"/>
                      </a:solidFill>
                      <a:prstDash val="solid"/>
                      <a:round/>
                      <a:headEnd type="none" w="med" len="med"/>
                      <a:tailEnd type="none" w="med" len="med"/>
                    </a:lnR>
                    <a:lnT>
                      <a:noFill/>
                    </a:lnT>
                    <a:lnB>
                      <a:noFill/>
                    </a:lnB>
                    <a:lnTlToBr>
                      <a:noFill/>
                    </a:lnTlToBr>
                    <a:lnBlToTr>
                      <a:noFill/>
                    </a:lnBlToTr>
                    <a:noFill/>
                  </a:tcPr>
                </a:tc>
              </a:tr>
              <a:tr h="1587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C" sz="900" b="1" i="0" u="none" strike="noStrike" cap="none" normalizeH="0" baseline="0" smtClean="0">
                          <a:ln>
                            <a:noFill/>
                          </a:ln>
                          <a:solidFill>
                            <a:srgbClr val="000000"/>
                          </a:solidFill>
                          <a:effectLst/>
                          <a:latin typeface="Calibri" pitchFamily="34" charset="0"/>
                        </a:rPr>
                        <a:t>Ventas mensuales</a:t>
                      </a:r>
                    </a:p>
                  </a:txBody>
                  <a:tcPr marL="0" marR="0" marT="0" marB="0" anchor="ctr" horzOverflow="overflow">
                    <a:lnL w="12700" cap="flat" cmpd="sng" algn="ctr">
                      <a:solidFill>
                        <a:srgbClr val="A5A5A5"/>
                      </a:solidFill>
                      <a:prstDash val="solid"/>
                      <a:round/>
                      <a:headEnd type="none" w="med" len="med"/>
                      <a:tailEnd type="none" w="med" len="med"/>
                    </a:lnL>
                    <a:lnR>
                      <a:noFill/>
                    </a:lnR>
                    <a:lnT>
                      <a:noFill/>
                    </a:lnT>
                    <a:lnB>
                      <a:noFill/>
                    </a:lnB>
                    <a:lnTlToBr>
                      <a:noFill/>
                    </a:lnTlToBr>
                    <a:lnBlToTr>
                      <a:noFill/>
                    </a:lnBlToTr>
                    <a:solidFill>
                      <a:srgbClr val="F2F2F2"/>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EC" sz="900" b="1" i="0" u="none" strike="noStrike" cap="none" normalizeH="0" baseline="0" smtClean="0">
                          <a:ln>
                            <a:noFill/>
                          </a:ln>
                          <a:solidFill>
                            <a:srgbClr val="000000"/>
                          </a:solidFill>
                          <a:effectLst/>
                          <a:latin typeface="Calibri" pitchFamily="34" charset="0"/>
                        </a:rPr>
                        <a:t>83.333,33</a:t>
                      </a:r>
                    </a:p>
                  </a:txBody>
                  <a:tcPr marL="0" marR="0" marT="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EC" sz="900" b="1" i="0" u="none" strike="noStrike" cap="none" normalizeH="0" baseline="0" smtClean="0">
                          <a:ln>
                            <a:noFill/>
                          </a:ln>
                          <a:solidFill>
                            <a:srgbClr val="000000"/>
                          </a:solidFill>
                          <a:effectLst/>
                          <a:latin typeface="Calibri" pitchFamily="34" charset="0"/>
                        </a:rPr>
                        <a:t>87.500,00</a:t>
                      </a:r>
                    </a:p>
                  </a:txBody>
                  <a:tcPr marL="0" marR="0" marT="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EC" sz="900" b="1" i="0" u="none" strike="noStrike" cap="none" normalizeH="0" baseline="0" smtClean="0">
                          <a:ln>
                            <a:noFill/>
                          </a:ln>
                          <a:solidFill>
                            <a:srgbClr val="000000"/>
                          </a:solidFill>
                          <a:effectLst/>
                          <a:latin typeface="Calibri" pitchFamily="34" charset="0"/>
                        </a:rPr>
                        <a:t>91.875,00</a:t>
                      </a:r>
                    </a:p>
                  </a:txBody>
                  <a:tcPr marL="0" marR="0" marT="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EC" sz="900" b="1" i="0" u="none" strike="noStrike" cap="none" normalizeH="0" baseline="0" smtClean="0">
                          <a:ln>
                            <a:noFill/>
                          </a:ln>
                          <a:solidFill>
                            <a:srgbClr val="000000"/>
                          </a:solidFill>
                          <a:effectLst/>
                          <a:latin typeface="Calibri" pitchFamily="34" charset="0"/>
                        </a:rPr>
                        <a:t>96.468,75</a:t>
                      </a:r>
                    </a:p>
                  </a:txBody>
                  <a:tcPr marL="0" marR="0" marT="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EC" sz="900" b="1" i="0" u="none" strike="noStrike" cap="none" normalizeH="0" baseline="0" smtClean="0">
                          <a:ln>
                            <a:noFill/>
                          </a:ln>
                          <a:solidFill>
                            <a:srgbClr val="000000"/>
                          </a:solidFill>
                          <a:effectLst/>
                          <a:latin typeface="Calibri" pitchFamily="34" charset="0"/>
                        </a:rPr>
                        <a:t>101.292,19</a:t>
                      </a:r>
                    </a:p>
                  </a:txBody>
                  <a:tcPr marL="0" marR="0" marT="0" marB="0" anchor="ctr" horzOverflow="overflow">
                    <a:lnL>
                      <a:noFill/>
                    </a:lnL>
                    <a:lnR w="12700" cap="flat" cmpd="sng" algn="ctr">
                      <a:solidFill>
                        <a:srgbClr val="A5A5A5"/>
                      </a:solidFill>
                      <a:prstDash val="solid"/>
                      <a:round/>
                      <a:headEnd type="none" w="med" len="med"/>
                      <a:tailEnd type="none" w="med" len="med"/>
                    </a:lnR>
                    <a:lnT>
                      <a:noFill/>
                    </a:lnT>
                    <a:lnB>
                      <a:noFill/>
                    </a:lnB>
                    <a:lnTlToBr>
                      <a:noFill/>
                    </a:lnTlToBr>
                    <a:lnBlToTr>
                      <a:noFill/>
                    </a:lnBlToTr>
                    <a:solidFill>
                      <a:srgbClr val="F2F2F2"/>
                    </a:solidFill>
                  </a:tcPr>
                </a:tc>
              </a:tr>
              <a:tr h="1682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900" b="1" i="0" u="none" strike="noStrike" cap="none" normalizeH="0" baseline="0" smtClean="0">
                          <a:ln>
                            <a:noFill/>
                          </a:ln>
                          <a:solidFill>
                            <a:schemeClr val="tx1"/>
                          </a:solidFill>
                          <a:effectLst/>
                          <a:latin typeface="Calibri" pitchFamily="34" charset="0"/>
                        </a:rPr>
                        <a:t>Ventas anuales</a:t>
                      </a:r>
                    </a:p>
                  </a:txBody>
                  <a:tcPr marL="0" marR="0" marT="0" marB="0" anchor="b" horzOverflow="overflow">
                    <a:lnL w="12700" cap="flat" cmpd="sng" algn="ctr">
                      <a:solidFill>
                        <a:srgbClr val="A5A5A5"/>
                      </a:solidFill>
                      <a:prstDash val="solid"/>
                      <a:round/>
                      <a:headEnd type="none" w="med" len="med"/>
                      <a:tailEnd type="none" w="med" len="med"/>
                    </a:lnL>
                    <a:lnR>
                      <a:noFill/>
                    </a:lnR>
                    <a:lnT>
                      <a:noFill/>
                    </a:lnT>
                    <a:lnB w="12700" cap="flat" cmpd="sng" algn="ctr">
                      <a:solidFill>
                        <a:srgbClr val="A5A5A5"/>
                      </a:solidFill>
                      <a:prstDash val="solid"/>
                      <a:round/>
                      <a:headEnd type="none" w="med" len="med"/>
                      <a:tailEnd type="none" w="med" len="med"/>
                    </a:lnB>
                    <a:lnTlToBr>
                      <a:noFill/>
                    </a:lnTlToBr>
                    <a:lnBlToTr>
                      <a:noFill/>
                    </a:lnBlToTr>
                    <a:solidFill>
                      <a:srgbClr val="D8D8D8"/>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EC" sz="900" b="1" i="0" u="none" strike="noStrike" cap="none" normalizeH="0" baseline="0" smtClean="0">
                          <a:ln>
                            <a:noFill/>
                          </a:ln>
                          <a:solidFill>
                            <a:schemeClr val="tx1"/>
                          </a:solidFill>
                          <a:effectLst/>
                          <a:latin typeface="Calibri" pitchFamily="34" charset="0"/>
                        </a:rPr>
                        <a:t>1.000.000,00</a:t>
                      </a:r>
                    </a:p>
                  </a:txBody>
                  <a:tcPr marL="0" marR="0" marT="0" marB="0" anchor="ctr" horzOverflow="overflow">
                    <a:lnL>
                      <a:noFill/>
                    </a:lnL>
                    <a:lnR>
                      <a:noFill/>
                    </a:lnR>
                    <a:lnT>
                      <a:noFill/>
                    </a:lnT>
                    <a:lnB w="12700" cap="flat" cmpd="sng" algn="ctr">
                      <a:solidFill>
                        <a:srgbClr val="A5A5A5"/>
                      </a:solidFill>
                      <a:prstDash val="solid"/>
                      <a:round/>
                      <a:headEnd type="none" w="med" len="med"/>
                      <a:tailEnd type="none" w="med" len="med"/>
                    </a:lnB>
                    <a:lnTlToBr>
                      <a:noFill/>
                    </a:lnTlToBr>
                    <a:lnBlToTr>
                      <a:noFill/>
                    </a:lnBlToTr>
                    <a:solidFill>
                      <a:srgbClr val="D8D8D8"/>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EC" sz="900" b="1" i="0" u="none" strike="noStrike" cap="none" normalizeH="0" baseline="0" smtClean="0">
                          <a:ln>
                            <a:noFill/>
                          </a:ln>
                          <a:solidFill>
                            <a:schemeClr val="tx1"/>
                          </a:solidFill>
                          <a:effectLst/>
                          <a:latin typeface="Calibri" pitchFamily="34" charset="0"/>
                        </a:rPr>
                        <a:t>1.050.000,00</a:t>
                      </a:r>
                    </a:p>
                  </a:txBody>
                  <a:tcPr marL="0" marR="0" marT="0" marB="0" anchor="ctr" horzOverflow="overflow">
                    <a:lnL>
                      <a:noFill/>
                    </a:lnL>
                    <a:lnR>
                      <a:noFill/>
                    </a:lnR>
                    <a:lnT>
                      <a:noFill/>
                    </a:lnT>
                    <a:lnB w="12700" cap="flat" cmpd="sng" algn="ctr">
                      <a:solidFill>
                        <a:srgbClr val="A5A5A5"/>
                      </a:solidFill>
                      <a:prstDash val="solid"/>
                      <a:round/>
                      <a:headEnd type="none" w="med" len="med"/>
                      <a:tailEnd type="none" w="med" len="med"/>
                    </a:lnB>
                    <a:lnTlToBr>
                      <a:noFill/>
                    </a:lnTlToBr>
                    <a:lnBlToTr>
                      <a:noFill/>
                    </a:lnBlToTr>
                    <a:solidFill>
                      <a:srgbClr val="D8D8D8"/>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EC" sz="900" b="1" i="0" u="none" strike="noStrike" cap="none" normalizeH="0" baseline="0" smtClean="0">
                          <a:ln>
                            <a:noFill/>
                          </a:ln>
                          <a:solidFill>
                            <a:schemeClr val="tx1"/>
                          </a:solidFill>
                          <a:effectLst/>
                          <a:latin typeface="Calibri" pitchFamily="34" charset="0"/>
                        </a:rPr>
                        <a:t>1.102.500,00</a:t>
                      </a:r>
                    </a:p>
                  </a:txBody>
                  <a:tcPr marL="0" marR="0" marT="0" marB="0" anchor="ctr" horzOverflow="overflow">
                    <a:lnL>
                      <a:noFill/>
                    </a:lnL>
                    <a:lnR>
                      <a:noFill/>
                    </a:lnR>
                    <a:lnT>
                      <a:noFill/>
                    </a:lnT>
                    <a:lnB w="12700" cap="flat" cmpd="sng" algn="ctr">
                      <a:solidFill>
                        <a:srgbClr val="A5A5A5"/>
                      </a:solidFill>
                      <a:prstDash val="solid"/>
                      <a:round/>
                      <a:headEnd type="none" w="med" len="med"/>
                      <a:tailEnd type="none" w="med" len="med"/>
                    </a:lnB>
                    <a:lnTlToBr>
                      <a:noFill/>
                    </a:lnTlToBr>
                    <a:lnBlToTr>
                      <a:noFill/>
                    </a:lnBlToTr>
                    <a:solidFill>
                      <a:srgbClr val="D8D8D8"/>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EC" sz="900" b="1" i="0" u="none" strike="noStrike" cap="none" normalizeH="0" baseline="0" smtClean="0">
                          <a:ln>
                            <a:noFill/>
                          </a:ln>
                          <a:solidFill>
                            <a:schemeClr val="tx1"/>
                          </a:solidFill>
                          <a:effectLst/>
                          <a:latin typeface="Calibri" pitchFamily="34" charset="0"/>
                        </a:rPr>
                        <a:t>1.157.625,00</a:t>
                      </a:r>
                    </a:p>
                  </a:txBody>
                  <a:tcPr marL="0" marR="0" marT="0" marB="0" anchor="ctr" horzOverflow="overflow">
                    <a:lnL>
                      <a:noFill/>
                    </a:lnL>
                    <a:lnR>
                      <a:noFill/>
                    </a:lnR>
                    <a:lnT>
                      <a:noFill/>
                    </a:lnT>
                    <a:lnB w="12700" cap="flat" cmpd="sng" algn="ctr">
                      <a:solidFill>
                        <a:srgbClr val="A5A5A5"/>
                      </a:solidFill>
                      <a:prstDash val="solid"/>
                      <a:round/>
                      <a:headEnd type="none" w="med" len="med"/>
                      <a:tailEnd type="none" w="med" len="med"/>
                    </a:lnB>
                    <a:lnTlToBr>
                      <a:noFill/>
                    </a:lnTlToBr>
                    <a:lnBlToTr>
                      <a:noFill/>
                    </a:lnBlToTr>
                    <a:solidFill>
                      <a:srgbClr val="D8D8D8"/>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EC" sz="900" b="1" i="0" u="none" strike="noStrike" cap="none" normalizeH="0" baseline="0" smtClean="0">
                          <a:ln>
                            <a:noFill/>
                          </a:ln>
                          <a:solidFill>
                            <a:schemeClr val="tx1"/>
                          </a:solidFill>
                          <a:effectLst/>
                          <a:latin typeface="Calibri" pitchFamily="34" charset="0"/>
                        </a:rPr>
                        <a:t>1.215.506,25</a:t>
                      </a:r>
                    </a:p>
                  </a:txBody>
                  <a:tcPr marL="0" marR="0" marT="0" marB="0" anchor="ctr" horzOverflow="overflow">
                    <a:lnL>
                      <a:noFill/>
                    </a:lnL>
                    <a:lnR w="12700" cap="flat" cmpd="sng" algn="ctr">
                      <a:solidFill>
                        <a:srgbClr val="A5A5A5"/>
                      </a:solidFill>
                      <a:prstDash val="solid"/>
                      <a:round/>
                      <a:headEnd type="none" w="med" len="med"/>
                      <a:tailEnd type="none" w="med" len="med"/>
                    </a:lnR>
                    <a:lnT>
                      <a:noFill/>
                    </a:lnT>
                    <a:lnB w="12700" cap="flat" cmpd="sng" algn="ctr">
                      <a:solidFill>
                        <a:srgbClr val="A5A5A5"/>
                      </a:solidFill>
                      <a:prstDash val="solid"/>
                      <a:round/>
                      <a:headEnd type="none" w="med" len="med"/>
                      <a:tailEnd type="none" w="med" len="med"/>
                    </a:lnB>
                    <a:lnTlToBr>
                      <a:noFill/>
                    </a:lnTlToBr>
                    <a:lnBlToTr>
                      <a:noFill/>
                    </a:lnBlToTr>
                    <a:solidFill>
                      <a:srgbClr val="D8D8D8"/>
                    </a:solidFill>
                  </a:tcPr>
                </a:tc>
              </a:tr>
              <a:tr h="158750">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EC" sz="900" b="0" i="0" u="none" strike="noStrike" cap="none" normalizeH="0" baseline="0" smtClean="0">
                        <a:ln>
                          <a:noFill/>
                        </a:ln>
                        <a:solidFill>
                          <a:schemeClr val="tx1"/>
                        </a:solidFill>
                        <a:effectLst/>
                        <a:latin typeface="Calibri" pitchFamily="34" charset="0"/>
                      </a:endParaRPr>
                    </a:p>
                  </a:txBody>
                  <a:tcPr marL="0" marR="0" marT="0" marB="0" anchor="b" horzOverflow="overflow">
                    <a:lnL>
                      <a:noFill/>
                    </a:lnL>
                    <a:lnR>
                      <a:noFill/>
                    </a:lnR>
                    <a:lnT w="12700" cap="flat" cmpd="sng" algn="ctr">
                      <a:solidFill>
                        <a:srgbClr val="A5A5A5"/>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EC" sz="900" b="0" i="0" u="none" strike="noStrike" cap="none" normalizeH="0" baseline="0" smtClean="0">
                        <a:ln>
                          <a:noFill/>
                        </a:ln>
                        <a:solidFill>
                          <a:schemeClr val="tx1"/>
                        </a:solidFill>
                        <a:effectLst/>
                        <a:latin typeface="Calibri" pitchFamily="34" charset="0"/>
                      </a:endParaRPr>
                    </a:p>
                  </a:txBody>
                  <a:tcPr marL="0" marR="0" marT="0" marB="0" anchor="b" horzOverflow="overflow">
                    <a:lnL>
                      <a:noFill/>
                    </a:lnL>
                    <a:lnR>
                      <a:noFill/>
                    </a:lnR>
                    <a:lnT w="12700" cap="flat" cmpd="sng" algn="ctr">
                      <a:solidFill>
                        <a:srgbClr val="A5A5A5"/>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EC" sz="900" b="0" i="0" u="none" strike="noStrike" cap="none" normalizeH="0" baseline="0" smtClean="0">
                        <a:ln>
                          <a:noFill/>
                        </a:ln>
                        <a:solidFill>
                          <a:schemeClr val="tx1"/>
                        </a:solidFill>
                        <a:effectLst/>
                        <a:latin typeface="Calibri" pitchFamily="34" charset="0"/>
                      </a:endParaRPr>
                    </a:p>
                  </a:txBody>
                  <a:tcPr marL="0" marR="0" marT="0" marB="0" anchor="b" horzOverflow="overflow">
                    <a:lnL>
                      <a:noFill/>
                    </a:lnL>
                    <a:lnR>
                      <a:noFill/>
                    </a:lnR>
                    <a:lnT w="12700" cap="flat" cmpd="sng" algn="ctr">
                      <a:solidFill>
                        <a:srgbClr val="A5A5A5"/>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EC" sz="900" b="0" i="0" u="none" strike="noStrike" cap="none" normalizeH="0" baseline="0" smtClean="0">
                        <a:ln>
                          <a:noFill/>
                        </a:ln>
                        <a:solidFill>
                          <a:schemeClr val="tx1"/>
                        </a:solidFill>
                        <a:effectLst/>
                        <a:latin typeface="Calibri" pitchFamily="34" charset="0"/>
                      </a:endParaRPr>
                    </a:p>
                  </a:txBody>
                  <a:tcPr marL="0" marR="0" marT="0" marB="0" anchor="b" horzOverflow="overflow">
                    <a:lnL>
                      <a:noFill/>
                    </a:lnL>
                    <a:lnR>
                      <a:noFill/>
                    </a:lnR>
                    <a:lnT w="12700" cap="flat" cmpd="sng" algn="ctr">
                      <a:solidFill>
                        <a:srgbClr val="A5A5A5"/>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EC" sz="900" b="0" i="0" u="none" strike="noStrike" cap="none" normalizeH="0" baseline="0" smtClean="0">
                        <a:ln>
                          <a:noFill/>
                        </a:ln>
                        <a:solidFill>
                          <a:schemeClr val="tx1"/>
                        </a:solidFill>
                        <a:effectLst/>
                        <a:latin typeface="Calibri" pitchFamily="34" charset="0"/>
                      </a:endParaRPr>
                    </a:p>
                  </a:txBody>
                  <a:tcPr marL="0" marR="0" marT="0" marB="0" anchor="b" horzOverflow="overflow">
                    <a:lnL>
                      <a:noFill/>
                    </a:lnL>
                    <a:lnR>
                      <a:noFill/>
                    </a:lnR>
                    <a:lnT w="12700" cap="flat" cmpd="sng" algn="ctr">
                      <a:solidFill>
                        <a:srgbClr val="A5A5A5"/>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EC" sz="900" b="0" i="0" u="none" strike="noStrike" cap="none" normalizeH="0" baseline="0" smtClean="0">
                        <a:ln>
                          <a:noFill/>
                        </a:ln>
                        <a:solidFill>
                          <a:schemeClr val="tx1"/>
                        </a:solidFill>
                        <a:effectLst/>
                        <a:latin typeface="Calibri" pitchFamily="34" charset="0"/>
                      </a:endParaRPr>
                    </a:p>
                  </a:txBody>
                  <a:tcPr marL="0" marR="0" marT="0" marB="0" anchor="b" horzOverflow="overflow">
                    <a:lnL>
                      <a:noFill/>
                    </a:lnL>
                    <a:lnR>
                      <a:noFill/>
                    </a:lnR>
                    <a:lnT w="12700" cap="flat" cmpd="sng" algn="ctr">
                      <a:solidFill>
                        <a:srgbClr val="A5A5A5"/>
                      </a:solidFill>
                      <a:prstDash val="solid"/>
                      <a:round/>
                      <a:headEnd type="none" w="med" len="med"/>
                      <a:tailEnd type="none" w="med" len="med"/>
                    </a:lnT>
                    <a:lnB>
                      <a:noFill/>
                    </a:lnB>
                    <a:lnTlToBr>
                      <a:noFill/>
                    </a:lnTlToBr>
                    <a:lnBlToTr>
                      <a:noFill/>
                    </a:lnBlToTr>
                    <a:noFill/>
                  </a:tcPr>
                </a:tc>
              </a:tr>
              <a:tr h="16827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EC" sz="900" b="0" i="0" u="none" strike="noStrike" cap="none" normalizeH="0" baseline="0" smtClean="0">
                        <a:ln>
                          <a:noFill/>
                        </a:ln>
                        <a:solidFill>
                          <a:schemeClr val="tx1"/>
                        </a:solidFill>
                        <a:effectLst/>
                        <a:latin typeface="Calibri" pitchFamily="34" charset="0"/>
                      </a:endParaRPr>
                    </a:p>
                  </a:txBody>
                  <a:tcPr marL="0" marR="0" marT="0" marB="0" anchor="b" horzOverflow="overflow">
                    <a:lnL>
                      <a:noFill/>
                    </a:lnL>
                    <a:lnR>
                      <a:noFill/>
                    </a:lnR>
                    <a:lnT>
                      <a:noFill/>
                    </a:lnT>
                    <a:lnB w="12700" cap="flat" cmpd="sng" algn="ctr">
                      <a:solidFill>
                        <a:srgbClr val="63252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EC" sz="900" b="0" i="0" u="none" strike="noStrike" cap="none" normalizeH="0" baseline="0" smtClean="0">
                        <a:ln>
                          <a:noFill/>
                        </a:ln>
                        <a:solidFill>
                          <a:schemeClr val="tx1"/>
                        </a:solidFill>
                        <a:effectLst/>
                        <a:latin typeface="Calibri" pitchFamily="34" charset="0"/>
                      </a:endParaRPr>
                    </a:p>
                  </a:txBody>
                  <a:tcPr marL="0" marR="0" marT="0" marB="0" anchor="b" horzOverflow="overflow">
                    <a:lnL>
                      <a:noFill/>
                    </a:lnL>
                    <a:lnR>
                      <a:noFill/>
                    </a:lnR>
                    <a:lnT>
                      <a:noFill/>
                    </a:lnT>
                    <a:lnB w="12700" cap="flat" cmpd="sng" algn="ctr">
                      <a:solidFill>
                        <a:srgbClr val="63252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EC" sz="900" b="0" i="0" u="none" strike="noStrike" cap="none" normalizeH="0" baseline="0" smtClean="0">
                        <a:ln>
                          <a:noFill/>
                        </a:ln>
                        <a:solidFill>
                          <a:schemeClr val="tx1"/>
                        </a:solidFill>
                        <a:effectLst/>
                        <a:latin typeface="Calibri" pitchFamily="34" charset="0"/>
                      </a:endParaRPr>
                    </a:p>
                  </a:txBody>
                  <a:tcPr marL="0" marR="0" marT="0" marB="0" anchor="b" horzOverflow="overflow">
                    <a:lnL>
                      <a:noFill/>
                    </a:lnL>
                    <a:lnR>
                      <a:noFill/>
                    </a:lnR>
                    <a:lnT>
                      <a:noFill/>
                    </a:lnT>
                    <a:lnB w="12700" cap="flat" cmpd="sng" algn="ctr">
                      <a:solidFill>
                        <a:srgbClr val="63252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EC" sz="900" b="0" i="0" u="none" strike="noStrike" cap="none" normalizeH="0" baseline="0" smtClean="0">
                        <a:ln>
                          <a:noFill/>
                        </a:ln>
                        <a:solidFill>
                          <a:schemeClr val="tx1"/>
                        </a:solidFill>
                        <a:effectLst/>
                        <a:latin typeface="Calibri" pitchFamily="34" charset="0"/>
                      </a:endParaRPr>
                    </a:p>
                  </a:txBody>
                  <a:tcPr marL="0" marR="0" marT="0" marB="0" anchor="b" horzOverflow="overflow">
                    <a:lnL>
                      <a:noFill/>
                    </a:lnL>
                    <a:lnR>
                      <a:noFill/>
                    </a:lnR>
                    <a:lnT>
                      <a:noFill/>
                    </a:lnT>
                    <a:lnB w="12700" cap="flat" cmpd="sng" algn="ctr">
                      <a:solidFill>
                        <a:srgbClr val="63252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EC" sz="900" b="0" i="0" u="none" strike="noStrike" cap="none" normalizeH="0" baseline="0" smtClean="0">
                        <a:ln>
                          <a:noFill/>
                        </a:ln>
                        <a:solidFill>
                          <a:schemeClr val="tx1"/>
                        </a:solidFill>
                        <a:effectLst/>
                        <a:latin typeface="Calibri" pitchFamily="34" charset="0"/>
                      </a:endParaRPr>
                    </a:p>
                  </a:txBody>
                  <a:tcPr marL="0" marR="0" marT="0" marB="0" anchor="b" horzOverflow="overflow">
                    <a:lnL>
                      <a:noFill/>
                    </a:lnL>
                    <a:lnR>
                      <a:noFill/>
                    </a:lnR>
                    <a:lnT>
                      <a:noFill/>
                    </a:lnT>
                    <a:lnB w="12700" cap="flat" cmpd="sng" algn="ctr">
                      <a:solidFill>
                        <a:srgbClr val="63252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EC" sz="900" b="0" i="0" u="none" strike="noStrike" cap="none" normalizeH="0" baseline="0" smtClean="0">
                        <a:ln>
                          <a:noFill/>
                        </a:ln>
                        <a:solidFill>
                          <a:schemeClr val="tx1"/>
                        </a:solidFill>
                        <a:effectLst/>
                        <a:latin typeface="Calibri" pitchFamily="34" charset="0"/>
                      </a:endParaRPr>
                    </a:p>
                  </a:txBody>
                  <a:tcPr marL="0" marR="0" marT="0" marB="0" anchor="b" horzOverflow="overflow">
                    <a:lnL>
                      <a:noFill/>
                    </a:lnL>
                    <a:lnR>
                      <a:noFill/>
                    </a:lnR>
                    <a:lnT>
                      <a:noFill/>
                    </a:lnT>
                    <a:lnB w="12700" cap="flat" cmpd="sng" algn="ctr">
                      <a:solidFill>
                        <a:srgbClr val="632523"/>
                      </a:solidFill>
                      <a:prstDash val="solid"/>
                      <a:round/>
                      <a:headEnd type="none" w="med" len="med"/>
                      <a:tailEnd type="none" w="med" len="med"/>
                    </a:lnB>
                    <a:lnTlToBr>
                      <a:noFill/>
                    </a:lnTlToBr>
                    <a:lnBlToTr>
                      <a:noFill/>
                    </a:lnBlToTr>
                    <a:noFill/>
                  </a:tcPr>
                </a:tc>
              </a:tr>
              <a:tr h="242888">
                <a:tc gridSpan="6">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rgbClr val="FFFFFF"/>
                          </a:solidFill>
                          <a:effectLst/>
                          <a:latin typeface="Calibri" pitchFamily="34" charset="0"/>
                        </a:rPr>
                        <a:t>RESUMEN DE INGRESOS</a:t>
                      </a:r>
                    </a:p>
                  </a:txBody>
                  <a:tcPr marL="0" marR="0" marT="0" marB="0" anchor="ctr" horzOverflow="overflow">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2700" cap="flat" cmpd="sng" algn="ctr">
                      <a:solidFill>
                        <a:srgbClr val="632523"/>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rgbClr val="63252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87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 </a:t>
                      </a:r>
                    </a:p>
                  </a:txBody>
                  <a:tcPr marL="0" marR="0" marT="0" marB="0" anchor="b" horzOverflow="overflow">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2010</a:t>
                      </a:r>
                    </a:p>
                  </a:txBody>
                  <a:tcPr marL="0" marR="0" marT="0" marB="0" anchor="b" horzOverflow="overflow">
                    <a:lnL>
                      <a:noFill/>
                    </a:lnL>
                    <a:lnR>
                      <a:noFill/>
                    </a:lnR>
                    <a:lnT w="12700" cap="flat" cmpd="sng" algn="ctr">
                      <a:solidFill>
                        <a:srgbClr val="A5A5A5"/>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2011</a:t>
                      </a:r>
                    </a:p>
                  </a:txBody>
                  <a:tcPr marL="0" marR="0" marT="0" marB="0" anchor="b" horzOverflow="overflow">
                    <a:lnL>
                      <a:noFill/>
                    </a:lnL>
                    <a:lnR>
                      <a:noFill/>
                    </a:lnR>
                    <a:lnT w="12700" cap="flat" cmpd="sng" algn="ctr">
                      <a:solidFill>
                        <a:srgbClr val="A5A5A5"/>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2012</a:t>
                      </a:r>
                    </a:p>
                  </a:txBody>
                  <a:tcPr marL="0" marR="0" marT="0" marB="0" anchor="b" horzOverflow="overflow">
                    <a:lnL>
                      <a:noFill/>
                    </a:lnL>
                    <a:lnR>
                      <a:noFill/>
                    </a:lnR>
                    <a:lnT w="12700" cap="flat" cmpd="sng" algn="ctr">
                      <a:solidFill>
                        <a:srgbClr val="A5A5A5"/>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2013</a:t>
                      </a:r>
                    </a:p>
                  </a:txBody>
                  <a:tcPr marL="0" marR="0" marT="0" marB="0" anchor="b" horzOverflow="overflow">
                    <a:lnL>
                      <a:noFill/>
                    </a:lnL>
                    <a:lnR>
                      <a:noFill/>
                    </a:lnR>
                    <a:lnT w="12700" cap="flat" cmpd="sng" algn="ctr">
                      <a:solidFill>
                        <a:srgbClr val="A5A5A5"/>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2014</a:t>
                      </a:r>
                    </a:p>
                  </a:txBody>
                  <a:tcPr marL="0" marR="0" marT="0" marB="0" anchor="b" horzOverflow="overflow">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a:noFill/>
                    </a:lnB>
                    <a:lnTlToBr>
                      <a:noFill/>
                    </a:lnTlToBr>
                    <a:lnBlToTr>
                      <a:noFill/>
                    </a:lnBlToTr>
                    <a:noFill/>
                  </a:tcPr>
                </a:tc>
              </a:tr>
              <a:tr h="1587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 </a:t>
                      </a:r>
                    </a:p>
                  </a:txBody>
                  <a:tcPr marL="0" marR="0" marT="0" marB="0" anchor="b" horzOverflow="overflow">
                    <a:lnL w="12700" cap="flat" cmpd="sng" algn="ctr">
                      <a:solidFill>
                        <a:srgbClr val="A5A5A5"/>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Año 1</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Año 2</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Año 3</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Año 4</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Año 5</a:t>
                      </a:r>
                    </a:p>
                  </a:txBody>
                  <a:tcPr marL="0" marR="0" marT="0" marB="0" anchor="b" horzOverflow="overflow">
                    <a:lnL>
                      <a:noFill/>
                    </a:lnL>
                    <a:lnR w="12700" cap="flat" cmpd="sng" algn="ctr">
                      <a:solidFill>
                        <a:srgbClr val="A5A5A5"/>
                      </a:solidFill>
                      <a:prstDash val="solid"/>
                      <a:round/>
                      <a:headEnd type="none" w="med" len="med"/>
                      <a:tailEnd type="none" w="med" len="med"/>
                    </a:lnR>
                    <a:lnT>
                      <a:noFill/>
                    </a:lnT>
                    <a:lnB>
                      <a:noFill/>
                    </a:lnB>
                    <a:lnTlToBr>
                      <a:noFill/>
                    </a:lnTlToBr>
                    <a:lnBlToTr>
                      <a:noFill/>
                    </a:lnBlToTr>
                    <a:noFill/>
                  </a:tcPr>
                </a:tc>
              </a:tr>
              <a:tr h="1587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Ventas Tradicionales</a:t>
                      </a:r>
                    </a:p>
                  </a:txBody>
                  <a:tcPr marL="0" marR="0" marT="0" marB="0" anchor="b" horzOverflow="overflow">
                    <a:lnL w="12700" cap="flat" cmpd="sng" algn="ctr">
                      <a:solidFill>
                        <a:srgbClr val="A5A5A5"/>
                      </a:solidFill>
                      <a:prstDash val="solid"/>
                      <a:round/>
                      <a:headEnd type="none" w="med" len="med"/>
                      <a:tailEnd type="none" w="med" len="med"/>
                    </a:lnL>
                    <a:lnR>
                      <a:noFill/>
                    </a:lnR>
                    <a:lnT>
                      <a:noFill/>
                    </a:lnT>
                    <a:lnB>
                      <a:noFill/>
                    </a:lnB>
                    <a:lnTlToBr>
                      <a:noFill/>
                    </a:lnTlToBr>
                    <a:lnBlToTr>
                      <a:noFill/>
                    </a:lnBlToTr>
                    <a:solidFill>
                      <a:srgbClr val="F2F2F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4.800.000,00</a:t>
                      </a:r>
                    </a:p>
                  </a:txBody>
                  <a:tcPr marL="0" marR="0" marT="0" marB="0" anchor="b" horzOverflow="overflow">
                    <a:lnL>
                      <a:noFill/>
                    </a:lnL>
                    <a:lnR>
                      <a:noFill/>
                    </a:lnR>
                    <a:lnT>
                      <a:noFill/>
                    </a:lnT>
                    <a:lnB>
                      <a:noFill/>
                    </a:lnB>
                    <a:lnTlToBr>
                      <a:noFill/>
                    </a:lnTlToBr>
                    <a:lnBlToTr>
                      <a:noFill/>
                    </a:lnBlToTr>
                    <a:solidFill>
                      <a:srgbClr val="F2F2F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5.040.000,00</a:t>
                      </a:r>
                    </a:p>
                  </a:txBody>
                  <a:tcPr marL="0" marR="0" marT="0" marB="0" anchor="b" horzOverflow="overflow">
                    <a:lnL>
                      <a:noFill/>
                    </a:lnL>
                    <a:lnR>
                      <a:noFill/>
                    </a:lnR>
                    <a:lnT>
                      <a:noFill/>
                    </a:lnT>
                    <a:lnB>
                      <a:noFill/>
                    </a:lnB>
                    <a:lnTlToBr>
                      <a:noFill/>
                    </a:lnTlToBr>
                    <a:lnBlToTr>
                      <a:noFill/>
                    </a:lnBlToTr>
                    <a:solidFill>
                      <a:srgbClr val="F2F2F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5.292.000,00</a:t>
                      </a:r>
                    </a:p>
                  </a:txBody>
                  <a:tcPr marL="0" marR="0" marT="0" marB="0" anchor="b" horzOverflow="overflow">
                    <a:lnL>
                      <a:noFill/>
                    </a:lnL>
                    <a:lnR>
                      <a:noFill/>
                    </a:lnR>
                    <a:lnT>
                      <a:noFill/>
                    </a:lnT>
                    <a:lnB>
                      <a:noFill/>
                    </a:lnB>
                    <a:lnTlToBr>
                      <a:noFill/>
                    </a:lnTlToBr>
                    <a:lnBlToTr>
                      <a:noFill/>
                    </a:lnBlToTr>
                    <a:solidFill>
                      <a:srgbClr val="F2F2F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5.556.600,00</a:t>
                      </a:r>
                    </a:p>
                  </a:txBody>
                  <a:tcPr marL="0" marR="0" marT="0" marB="0" anchor="b" horzOverflow="overflow">
                    <a:lnL>
                      <a:noFill/>
                    </a:lnL>
                    <a:lnR>
                      <a:noFill/>
                    </a:lnR>
                    <a:lnT>
                      <a:noFill/>
                    </a:lnT>
                    <a:lnB>
                      <a:noFill/>
                    </a:lnB>
                    <a:lnTlToBr>
                      <a:noFill/>
                    </a:lnTlToBr>
                    <a:lnBlToTr>
                      <a:noFill/>
                    </a:lnBlToTr>
                    <a:solidFill>
                      <a:srgbClr val="F2F2F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5.834.430,00</a:t>
                      </a:r>
                    </a:p>
                  </a:txBody>
                  <a:tcPr marL="0" marR="0" marT="0" marB="0" anchor="b" horzOverflow="overflow">
                    <a:lnL>
                      <a:noFill/>
                    </a:lnL>
                    <a:lnR w="12700" cap="flat" cmpd="sng" algn="ctr">
                      <a:solidFill>
                        <a:srgbClr val="A5A5A5"/>
                      </a:solidFill>
                      <a:prstDash val="solid"/>
                      <a:round/>
                      <a:headEnd type="none" w="med" len="med"/>
                      <a:tailEnd type="none" w="med" len="med"/>
                    </a:lnR>
                    <a:lnT>
                      <a:noFill/>
                    </a:lnT>
                    <a:lnB>
                      <a:noFill/>
                    </a:lnB>
                    <a:lnTlToBr>
                      <a:noFill/>
                    </a:lnTlToBr>
                    <a:lnBlToTr>
                      <a:noFill/>
                    </a:lnBlToTr>
                    <a:solidFill>
                      <a:srgbClr val="F2F2F2"/>
                    </a:solidFill>
                  </a:tcPr>
                </a:tc>
              </a:tr>
              <a:tr h="1587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Ingresos adicionales Skil</a:t>
                      </a:r>
                    </a:p>
                  </a:txBody>
                  <a:tcPr marL="0" marR="0" marT="0" marB="0" anchor="b" horzOverflow="overflow">
                    <a:lnL w="12700" cap="flat" cmpd="sng" algn="ctr">
                      <a:solidFill>
                        <a:srgbClr val="A5A5A5"/>
                      </a:solidFill>
                      <a:prstDash val="solid"/>
                      <a:round/>
                      <a:headEnd type="none" w="med" len="med"/>
                      <a:tailEnd type="none" w="med" len="med"/>
                    </a:lnL>
                    <a:lnR>
                      <a:noFill/>
                    </a:lnR>
                    <a:lnT>
                      <a:noFill/>
                    </a:lnT>
                    <a:lnB>
                      <a:noFill/>
                    </a:lnB>
                    <a:lnTlToBr>
                      <a:noFill/>
                    </a:lnTlToBr>
                    <a:lnBlToTr>
                      <a:noFill/>
                    </a:lnBlToTr>
                    <a:solidFill>
                      <a:srgbClr val="F2F2F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1.000.000,00</a:t>
                      </a:r>
                    </a:p>
                  </a:txBody>
                  <a:tcPr marL="0" marR="0" marT="0" marB="0" anchor="b" horzOverflow="overflow">
                    <a:lnL>
                      <a:noFill/>
                    </a:lnL>
                    <a:lnR>
                      <a:noFill/>
                    </a:lnR>
                    <a:lnT>
                      <a:noFill/>
                    </a:lnT>
                    <a:lnB>
                      <a:noFill/>
                    </a:lnB>
                    <a:lnTlToBr>
                      <a:noFill/>
                    </a:lnTlToBr>
                    <a:lnBlToTr>
                      <a:noFill/>
                    </a:lnBlToTr>
                    <a:solidFill>
                      <a:srgbClr val="F2F2F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1.050.000,00</a:t>
                      </a:r>
                    </a:p>
                  </a:txBody>
                  <a:tcPr marL="0" marR="0" marT="0" marB="0" anchor="b" horzOverflow="overflow">
                    <a:lnL>
                      <a:noFill/>
                    </a:lnL>
                    <a:lnR>
                      <a:noFill/>
                    </a:lnR>
                    <a:lnT>
                      <a:noFill/>
                    </a:lnT>
                    <a:lnB>
                      <a:noFill/>
                    </a:lnB>
                    <a:lnTlToBr>
                      <a:noFill/>
                    </a:lnTlToBr>
                    <a:lnBlToTr>
                      <a:noFill/>
                    </a:lnBlToTr>
                    <a:solidFill>
                      <a:srgbClr val="F2F2F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1.102.500,00</a:t>
                      </a:r>
                    </a:p>
                  </a:txBody>
                  <a:tcPr marL="0" marR="0" marT="0" marB="0" anchor="b" horzOverflow="overflow">
                    <a:lnL>
                      <a:noFill/>
                    </a:lnL>
                    <a:lnR>
                      <a:noFill/>
                    </a:lnR>
                    <a:lnT>
                      <a:noFill/>
                    </a:lnT>
                    <a:lnB>
                      <a:noFill/>
                    </a:lnB>
                    <a:lnTlToBr>
                      <a:noFill/>
                    </a:lnTlToBr>
                    <a:lnBlToTr>
                      <a:noFill/>
                    </a:lnBlToTr>
                    <a:solidFill>
                      <a:srgbClr val="F2F2F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1.157.625,00</a:t>
                      </a:r>
                    </a:p>
                  </a:txBody>
                  <a:tcPr marL="0" marR="0" marT="0" marB="0" anchor="b" horzOverflow="overflow">
                    <a:lnL>
                      <a:noFill/>
                    </a:lnL>
                    <a:lnR>
                      <a:noFill/>
                    </a:lnR>
                    <a:lnT>
                      <a:noFill/>
                    </a:lnT>
                    <a:lnB>
                      <a:noFill/>
                    </a:lnB>
                    <a:lnTlToBr>
                      <a:noFill/>
                    </a:lnTlToBr>
                    <a:lnBlToTr>
                      <a:noFill/>
                    </a:lnBlToTr>
                    <a:solidFill>
                      <a:srgbClr val="F2F2F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1.215.506,25</a:t>
                      </a:r>
                    </a:p>
                  </a:txBody>
                  <a:tcPr marL="0" marR="0" marT="0" marB="0" anchor="b" horzOverflow="overflow">
                    <a:lnL>
                      <a:noFill/>
                    </a:lnL>
                    <a:lnR w="12700" cap="flat" cmpd="sng" algn="ctr">
                      <a:solidFill>
                        <a:srgbClr val="A5A5A5"/>
                      </a:solidFill>
                      <a:prstDash val="solid"/>
                      <a:round/>
                      <a:headEnd type="none" w="med" len="med"/>
                      <a:tailEnd type="none" w="med" len="med"/>
                    </a:lnR>
                    <a:lnT>
                      <a:noFill/>
                    </a:lnT>
                    <a:lnB>
                      <a:noFill/>
                    </a:lnB>
                    <a:lnTlToBr>
                      <a:noFill/>
                    </a:lnTlToBr>
                    <a:lnBlToTr>
                      <a:noFill/>
                    </a:lnBlToTr>
                    <a:solidFill>
                      <a:srgbClr val="F2F2F2"/>
                    </a:solidFill>
                  </a:tcPr>
                </a:tc>
              </a:tr>
              <a:tr h="1682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900" b="1" i="0" u="none" strike="noStrike" cap="none" normalizeH="0" baseline="0" smtClean="0">
                          <a:ln>
                            <a:noFill/>
                          </a:ln>
                          <a:solidFill>
                            <a:schemeClr val="tx1"/>
                          </a:solidFill>
                          <a:effectLst/>
                          <a:latin typeface="Calibri" pitchFamily="34" charset="0"/>
                        </a:rPr>
                        <a:t>TOTAL INGRESOS</a:t>
                      </a:r>
                    </a:p>
                  </a:txBody>
                  <a:tcPr marL="0" marR="0" marT="0" marB="0" anchor="b" horzOverflow="overflow">
                    <a:lnL w="12700" cap="flat" cmpd="sng" algn="ctr">
                      <a:solidFill>
                        <a:srgbClr val="A5A5A5"/>
                      </a:solidFill>
                      <a:prstDash val="solid"/>
                      <a:round/>
                      <a:headEnd type="none" w="med" len="med"/>
                      <a:tailEnd type="none" w="med" len="med"/>
                    </a:lnL>
                    <a:lnR>
                      <a:noFill/>
                    </a:lnR>
                    <a:lnT>
                      <a:noFill/>
                    </a:lnT>
                    <a:lnB w="12700" cap="flat" cmpd="sng" algn="ctr">
                      <a:solidFill>
                        <a:srgbClr val="A5A5A5"/>
                      </a:solidFill>
                      <a:prstDash val="solid"/>
                      <a:round/>
                      <a:headEnd type="none" w="med" len="med"/>
                      <a:tailEnd type="none" w="med" len="med"/>
                    </a:lnB>
                    <a:lnTlToBr>
                      <a:noFill/>
                    </a:lnTlToBr>
                    <a:lnBlToTr>
                      <a:noFill/>
                    </a:lnBlToTr>
                    <a:solidFill>
                      <a:srgbClr val="A5A5A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900" b="1" i="0" u="none" strike="noStrike" cap="none" normalizeH="0" baseline="0" smtClean="0">
                          <a:ln>
                            <a:noFill/>
                          </a:ln>
                          <a:solidFill>
                            <a:schemeClr val="tx1"/>
                          </a:solidFill>
                          <a:effectLst/>
                          <a:latin typeface="Calibri" pitchFamily="34" charset="0"/>
                        </a:rPr>
                        <a:t>5.800.000,00</a:t>
                      </a:r>
                    </a:p>
                  </a:txBody>
                  <a:tcPr marL="0" marR="0" marT="0" marB="0" anchor="b" horzOverflow="overflow">
                    <a:lnL>
                      <a:noFill/>
                    </a:lnL>
                    <a:lnR>
                      <a:noFill/>
                    </a:lnR>
                    <a:lnT>
                      <a:noFill/>
                    </a:lnT>
                    <a:lnB w="12700" cap="flat" cmpd="sng" algn="ctr">
                      <a:solidFill>
                        <a:srgbClr val="A5A5A5"/>
                      </a:solidFill>
                      <a:prstDash val="solid"/>
                      <a:round/>
                      <a:headEnd type="none" w="med" len="med"/>
                      <a:tailEnd type="none" w="med" len="med"/>
                    </a:lnB>
                    <a:lnTlToBr>
                      <a:noFill/>
                    </a:lnTlToBr>
                    <a:lnBlToTr>
                      <a:noFill/>
                    </a:lnBlToTr>
                    <a:solidFill>
                      <a:srgbClr val="A5A5A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900" b="1" i="0" u="none" strike="noStrike" cap="none" normalizeH="0" baseline="0" smtClean="0">
                          <a:ln>
                            <a:noFill/>
                          </a:ln>
                          <a:solidFill>
                            <a:schemeClr val="tx1"/>
                          </a:solidFill>
                          <a:effectLst/>
                          <a:latin typeface="Calibri" pitchFamily="34" charset="0"/>
                        </a:rPr>
                        <a:t>6.090.000,00</a:t>
                      </a:r>
                    </a:p>
                  </a:txBody>
                  <a:tcPr marL="0" marR="0" marT="0" marB="0" anchor="b" horzOverflow="overflow">
                    <a:lnL>
                      <a:noFill/>
                    </a:lnL>
                    <a:lnR>
                      <a:noFill/>
                    </a:lnR>
                    <a:lnT>
                      <a:noFill/>
                    </a:lnT>
                    <a:lnB w="12700" cap="flat" cmpd="sng" algn="ctr">
                      <a:solidFill>
                        <a:srgbClr val="A5A5A5"/>
                      </a:solidFill>
                      <a:prstDash val="solid"/>
                      <a:round/>
                      <a:headEnd type="none" w="med" len="med"/>
                      <a:tailEnd type="none" w="med" len="med"/>
                    </a:lnB>
                    <a:lnTlToBr>
                      <a:noFill/>
                    </a:lnTlToBr>
                    <a:lnBlToTr>
                      <a:noFill/>
                    </a:lnBlToTr>
                    <a:solidFill>
                      <a:srgbClr val="A5A5A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900" b="1" i="0" u="none" strike="noStrike" cap="none" normalizeH="0" baseline="0" smtClean="0">
                          <a:ln>
                            <a:noFill/>
                          </a:ln>
                          <a:solidFill>
                            <a:schemeClr val="tx1"/>
                          </a:solidFill>
                          <a:effectLst/>
                          <a:latin typeface="Calibri" pitchFamily="34" charset="0"/>
                        </a:rPr>
                        <a:t>6.394.500,00</a:t>
                      </a:r>
                    </a:p>
                  </a:txBody>
                  <a:tcPr marL="0" marR="0" marT="0" marB="0" anchor="b" horzOverflow="overflow">
                    <a:lnL>
                      <a:noFill/>
                    </a:lnL>
                    <a:lnR>
                      <a:noFill/>
                    </a:lnR>
                    <a:lnT>
                      <a:noFill/>
                    </a:lnT>
                    <a:lnB w="12700" cap="flat" cmpd="sng" algn="ctr">
                      <a:solidFill>
                        <a:srgbClr val="A5A5A5"/>
                      </a:solidFill>
                      <a:prstDash val="solid"/>
                      <a:round/>
                      <a:headEnd type="none" w="med" len="med"/>
                      <a:tailEnd type="none" w="med" len="med"/>
                    </a:lnB>
                    <a:lnTlToBr>
                      <a:noFill/>
                    </a:lnTlToBr>
                    <a:lnBlToTr>
                      <a:noFill/>
                    </a:lnBlToTr>
                    <a:solidFill>
                      <a:srgbClr val="A5A5A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900" b="1" i="0" u="none" strike="noStrike" cap="none" normalizeH="0" baseline="0" smtClean="0">
                          <a:ln>
                            <a:noFill/>
                          </a:ln>
                          <a:solidFill>
                            <a:schemeClr val="tx1"/>
                          </a:solidFill>
                          <a:effectLst/>
                          <a:latin typeface="Calibri" pitchFamily="34" charset="0"/>
                        </a:rPr>
                        <a:t>6.714.225,00</a:t>
                      </a:r>
                    </a:p>
                  </a:txBody>
                  <a:tcPr marL="0" marR="0" marT="0" marB="0" anchor="b" horzOverflow="overflow">
                    <a:lnL>
                      <a:noFill/>
                    </a:lnL>
                    <a:lnR>
                      <a:noFill/>
                    </a:lnR>
                    <a:lnT>
                      <a:noFill/>
                    </a:lnT>
                    <a:lnB w="12700" cap="flat" cmpd="sng" algn="ctr">
                      <a:solidFill>
                        <a:srgbClr val="A5A5A5"/>
                      </a:solidFill>
                      <a:prstDash val="solid"/>
                      <a:round/>
                      <a:headEnd type="none" w="med" len="med"/>
                      <a:tailEnd type="none" w="med" len="med"/>
                    </a:lnB>
                    <a:lnTlToBr>
                      <a:noFill/>
                    </a:lnTlToBr>
                    <a:lnBlToTr>
                      <a:noFill/>
                    </a:lnBlToTr>
                    <a:solidFill>
                      <a:srgbClr val="A5A5A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900" b="1" i="0" u="none" strike="noStrike" cap="none" normalizeH="0" baseline="0" smtClean="0">
                          <a:ln>
                            <a:noFill/>
                          </a:ln>
                          <a:solidFill>
                            <a:schemeClr val="tx1"/>
                          </a:solidFill>
                          <a:effectLst/>
                          <a:latin typeface="Calibri" pitchFamily="34" charset="0"/>
                        </a:rPr>
                        <a:t>7.049.936,25</a:t>
                      </a:r>
                    </a:p>
                  </a:txBody>
                  <a:tcPr marL="0" marR="0" marT="0" marB="0" anchor="b" horzOverflow="overflow">
                    <a:lnL>
                      <a:noFill/>
                    </a:lnL>
                    <a:lnR w="12700" cap="flat" cmpd="sng" algn="ctr">
                      <a:solidFill>
                        <a:srgbClr val="A5A5A5"/>
                      </a:solidFill>
                      <a:prstDash val="solid"/>
                      <a:round/>
                      <a:headEnd type="none" w="med" len="med"/>
                      <a:tailEnd type="none" w="med" len="med"/>
                    </a:lnR>
                    <a:lnT>
                      <a:noFill/>
                    </a:lnT>
                    <a:lnB w="12700" cap="flat" cmpd="sng" algn="ctr">
                      <a:solidFill>
                        <a:srgbClr val="A5A5A5"/>
                      </a:solidFill>
                      <a:prstDash val="solid"/>
                      <a:round/>
                      <a:headEnd type="none" w="med" len="med"/>
                      <a:tailEnd type="none" w="med" len="med"/>
                    </a:lnB>
                    <a:lnTlToBr>
                      <a:noFill/>
                    </a:lnTlToBr>
                    <a:lnBlToTr>
                      <a:noFill/>
                    </a:lnBlToTr>
                    <a:solidFill>
                      <a:srgbClr val="A5A5A5"/>
                    </a:solidFill>
                  </a:tcPr>
                </a:tc>
              </a:tr>
              <a:tr h="158750">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EC" sz="900" b="0" i="0" u="none" strike="noStrike" cap="none" normalizeH="0" baseline="0" smtClean="0">
                        <a:ln>
                          <a:noFill/>
                        </a:ln>
                        <a:solidFill>
                          <a:schemeClr val="tx1"/>
                        </a:solidFill>
                        <a:effectLst/>
                        <a:latin typeface="Calibri" pitchFamily="34" charset="0"/>
                      </a:endParaRPr>
                    </a:p>
                  </a:txBody>
                  <a:tcPr marL="0" marR="0" marT="0" marB="0" anchor="b" horzOverflow="overflow">
                    <a:lnL>
                      <a:noFill/>
                    </a:lnL>
                    <a:lnR>
                      <a:noFill/>
                    </a:lnR>
                    <a:lnT w="12700" cap="flat" cmpd="sng" algn="ctr">
                      <a:solidFill>
                        <a:srgbClr val="A5A5A5"/>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EC" sz="900" b="0" i="0" u="none" strike="noStrike" cap="none" normalizeH="0" baseline="0" smtClean="0">
                        <a:ln>
                          <a:noFill/>
                        </a:ln>
                        <a:solidFill>
                          <a:schemeClr val="tx1"/>
                        </a:solidFill>
                        <a:effectLst/>
                        <a:latin typeface="Calibri" pitchFamily="34" charset="0"/>
                      </a:endParaRPr>
                    </a:p>
                  </a:txBody>
                  <a:tcPr marL="0" marR="0" marT="0" marB="0" anchor="b" horzOverflow="overflow">
                    <a:lnL>
                      <a:noFill/>
                    </a:lnL>
                    <a:lnR>
                      <a:noFill/>
                    </a:lnR>
                    <a:lnT w="12700" cap="flat" cmpd="sng" algn="ctr">
                      <a:solidFill>
                        <a:srgbClr val="A5A5A5"/>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EC" sz="900" b="0" i="0" u="none" strike="noStrike" cap="none" normalizeH="0" baseline="0" smtClean="0">
                        <a:ln>
                          <a:noFill/>
                        </a:ln>
                        <a:solidFill>
                          <a:schemeClr val="tx1"/>
                        </a:solidFill>
                        <a:effectLst/>
                        <a:latin typeface="Calibri" pitchFamily="34" charset="0"/>
                      </a:endParaRPr>
                    </a:p>
                  </a:txBody>
                  <a:tcPr marL="0" marR="0" marT="0" marB="0" anchor="b" horzOverflow="overflow">
                    <a:lnL>
                      <a:noFill/>
                    </a:lnL>
                    <a:lnR>
                      <a:noFill/>
                    </a:lnR>
                    <a:lnT w="12700" cap="flat" cmpd="sng" algn="ctr">
                      <a:solidFill>
                        <a:srgbClr val="A5A5A5"/>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EC" sz="900" b="0" i="0" u="none" strike="noStrike" cap="none" normalizeH="0" baseline="0" smtClean="0">
                        <a:ln>
                          <a:noFill/>
                        </a:ln>
                        <a:solidFill>
                          <a:schemeClr val="tx1"/>
                        </a:solidFill>
                        <a:effectLst/>
                        <a:latin typeface="Calibri" pitchFamily="34" charset="0"/>
                      </a:endParaRPr>
                    </a:p>
                  </a:txBody>
                  <a:tcPr marL="0" marR="0" marT="0" marB="0" anchor="b" horzOverflow="overflow">
                    <a:lnL>
                      <a:noFill/>
                    </a:lnL>
                    <a:lnR>
                      <a:noFill/>
                    </a:lnR>
                    <a:lnT w="12700" cap="flat" cmpd="sng" algn="ctr">
                      <a:solidFill>
                        <a:srgbClr val="A5A5A5"/>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EC" sz="900" b="0" i="0" u="none" strike="noStrike" cap="none" normalizeH="0" baseline="0" smtClean="0">
                        <a:ln>
                          <a:noFill/>
                        </a:ln>
                        <a:solidFill>
                          <a:schemeClr val="tx1"/>
                        </a:solidFill>
                        <a:effectLst/>
                        <a:latin typeface="Calibri" pitchFamily="34" charset="0"/>
                      </a:endParaRPr>
                    </a:p>
                  </a:txBody>
                  <a:tcPr marL="0" marR="0" marT="0" marB="0" anchor="b" horzOverflow="overflow">
                    <a:lnL>
                      <a:noFill/>
                    </a:lnL>
                    <a:lnR>
                      <a:noFill/>
                    </a:lnR>
                    <a:lnT w="12700" cap="flat" cmpd="sng" algn="ctr">
                      <a:solidFill>
                        <a:srgbClr val="A5A5A5"/>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EC" sz="900" b="0" i="0" u="none" strike="noStrike" cap="none" normalizeH="0" baseline="0" smtClean="0">
                        <a:ln>
                          <a:noFill/>
                        </a:ln>
                        <a:solidFill>
                          <a:schemeClr val="tx1"/>
                        </a:solidFill>
                        <a:effectLst/>
                        <a:latin typeface="Calibri" pitchFamily="34" charset="0"/>
                      </a:endParaRPr>
                    </a:p>
                  </a:txBody>
                  <a:tcPr marL="0" marR="0" marT="0" marB="0" anchor="b" horzOverflow="overflow">
                    <a:lnL>
                      <a:noFill/>
                    </a:lnL>
                    <a:lnR>
                      <a:noFill/>
                    </a:lnR>
                    <a:lnT w="12700" cap="flat" cmpd="sng" algn="ctr">
                      <a:solidFill>
                        <a:srgbClr val="A5A5A5"/>
                      </a:solidFill>
                      <a:prstDash val="solid"/>
                      <a:round/>
                      <a:headEnd type="none" w="med" len="med"/>
                      <a:tailEnd type="none" w="med" len="med"/>
                    </a:lnT>
                    <a:lnB>
                      <a:noFill/>
                    </a:lnB>
                    <a:lnTlToBr>
                      <a:noFill/>
                    </a:lnTlToBr>
                    <a:lnBlToTr>
                      <a:noFill/>
                    </a:lnBlToTr>
                    <a:noFill/>
                  </a:tcPr>
                </a:tc>
              </a:tr>
              <a:tr h="158750">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EC" sz="900" b="0" i="0" u="none" strike="noStrike" cap="none" normalizeH="0" baseline="0" smtClean="0">
                        <a:ln>
                          <a:noFill/>
                        </a:ln>
                        <a:solidFill>
                          <a:schemeClr val="tx1"/>
                        </a:solidFill>
                        <a:effectLst/>
                        <a:latin typeface="Calibri"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EC" sz="900" b="0" i="0" u="none" strike="noStrike" cap="none" normalizeH="0" baseline="0" smtClean="0">
                        <a:ln>
                          <a:noFill/>
                        </a:ln>
                        <a:solidFill>
                          <a:schemeClr val="tx1"/>
                        </a:solidFill>
                        <a:effectLst/>
                        <a:latin typeface="Calibri"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EC" sz="900" b="0" i="0" u="none" strike="noStrike" cap="none" normalizeH="0" baseline="0" smtClean="0">
                        <a:ln>
                          <a:noFill/>
                        </a:ln>
                        <a:solidFill>
                          <a:schemeClr val="tx1"/>
                        </a:solidFill>
                        <a:effectLst/>
                        <a:latin typeface="Calibri"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EC" sz="900" b="0" i="0" u="none" strike="noStrike" cap="none" normalizeH="0" baseline="0" smtClean="0">
                        <a:ln>
                          <a:noFill/>
                        </a:ln>
                        <a:solidFill>
                          <a:schemeClr val="tx1"/>
                        </a:solidFill>
                        <a:effectLst/>
                        <a:latin typeface="Calibri"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EC" sz="900" b="0" i="0" u="none" strike="noStrike" cap="none" normalizeH="0" baseline="0" smtClean="0">
                        <a:ln>
                          <a:noFill/>
                        </a:ln>
                        <a:solidFill>
                          <a:schemeClr val="tx1"/>
                        </a:solidFill>
                        <a:effectLst/>
                        <a:latin typeface="Calibri"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EC" sz="900" b="0" i="0" u="none" strike="noStrike" cap="none" normalizeH="0" baseline="0" smtClean="0">
                        <a:ln>
                          <a:noFill/>
                        </a:ln>
                        <a:solidFill>
                          <a:schemeClr val="tx1"/>
                        </a:solidFill>
                        <a:effectLst/>
                        <a:latin typeface="Calibri" pitchFamily="34" charset="0"/>
                      </a:endParaRPr>
                    </a:p>
                  </a:txBody>
                  <a:tcPr marL="0" marR="0" marT="0" marB="0" anchor="b" horzOverflow="overflow">
                    <a:lnL>
                      <a:noFill/>
                    </a:lnL>
                    <a:lnR>
                      <a:noFill/>
                    </a:lnR>
                    <a:lnT>
                      <a:noFill/>
                    </a:lnT>
                    <a:lnB>
                      <a:noFill/>
                    </a:lnB>
                    <a:lnTlToBr>
                      <a:noFill/>
                    </a:lnTlToBr>
                    <a:lnBlToTr>
                      <a:noFill/>
                    </a:lnBlToTr>
                    <a:noFill/>
                  </a:tcPr>
                </a:tc>
              </a:tr>
              <a:tr h="16827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EC" sz="900" b="0" i="0" u="none" strike="noStrike" cap="none" normalizeH="0" baseline="0" smtClean="0">
                        <a:ln>
                          <a:noFill/>
                        </a:ln>
                        <a:solidFill>
                          <a:schemeClr val="tx1"/>
                        </a:solidFill>
                        <a:effectLst/>
                        <a:latin typeface="Calibri" pitchFamily="34" charset="0"/>
                      </a:endParaRPr>
                    </a:p>
                  </a:txBody>
                  <a:tcPr marL="0" marR="0" marT="0" marB="0" anchor="b" horzOverflow="overflow">
                    <a:lnL>
                      <a:noFill/>
                    </a:lnL>
                    <a:lnR>
                      <a:noFill/>
                    </a:lnR>
                    <a:lnT>
                      <a:noFill/>
                    </a:lnT>
                    <a:lnB w="12700" cap="flat" cmpd="sng" algn="ctr">
                      <a:solidFill>
                        <a:srgbClr val="63252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EC" sz="900" b="0" i="0" u="none" strike="noStrike" cap="none" normalizeH="0" baseline="0" smtClean="0">
                        <a:ln>
                          <a:noFill/>
                        </a:ln>
                        <a:solidFill>
                          <a:schemeClr val="tx1"/>
                        </a:solidFill>
                        <a:effectLst/>
                        <a:latin typeface="Calibri" pitchFamily="34" charset="0"/>
                      </a:endParaRPr>
                    </a:p>
                  </a:txBody>
                  <a:tcPr marL="0" marR="0" marT="0" marB="0" anchor="b" horzOverflow="overflow">
                    <a:lnL>
                      <a:noFill/>
                    </a:lnL>
                    <a:lnR>
                      <a:noFill/>
                    </a:lnR>
                    <a:lnT>
                      <a:noFill/>
                    </a:lnT>
                    <a:lnB w="12700" cap="flat" cmpd="sng" algn="ctr">
                      <a:solidFill>
                        <a:srgbClr val="63252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EC" sz="900" b="0" i="0" u="none" strike="noStrike" cap="none" normalizeH="0" baseline="0" smtClean="0">
                        <a:ln>
                          <a:noFill/>
                        </a:ln>
                        <a:solidFill>
                          <a:schemeClr val="tx1"/>
                        </a:solidFill>
                        <a:effectLst/>
                        <a:latin typeface="Calibri" pitchFamily="34" charset="0"/>
                      </a:endParaRPr>
                    </a:p>
                  </a:txBody>
                  <a:tcPr marL="0" marR="0" marT="0" marB="0" anchor="b" horzOverflow="overflow">
                    <a:lnL>
                      <a:noFill/>
                    </a:lnL>
                    <a:lnR>
                      <a:noFill/>
                    </a:lnR>
                    <a:lnT>
                      <a:noFill/>
                    </a:lnT>
                    <a:lnB w="12700" cap="flat" cmpd="sng" algn="ctr">
                      <a:solidFill>
                        <a:srgbClr val="63252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EC" sz="900" b="0" i="0" u="none" strike="noStrike" cap="none" normalizeH="0" baseline="0" smtClean="0">
                        <a:ln>
                          <a:noFill/>
                        </a:ln>
                        <a:solidFill>
                          <a:schemeClr val="tx1"/>
                        </a:solidFill>
                        <a:effectLst/>
                        <a:latin typeface="Calibri" pitchFamily="34" charset="0"/>
                      </a:endParaRPr>
                    </a:p>
                  </a:txBody>
                  <a:tcPr marL="0" marR="0" marT="0" marB="0" anchor="b" horzOverflow="overflow">
                    <a:lnL>
                      <a:noFill/>
                    </a:lnL>
                    <a:lnR>
                      <a:noFill/>
                    </a:lnR>
                    <a:lnT>
                      <a:noFill/>
                    </a:lnT>
                    <a:lnB w="12700" cap="flat" cmpd="sng" algn="ctr">
                      <a:solidFill>
                        <a:srgbClr val="63252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EC" sz="900" b="0" i="0" u="none" strike="noStrike" cap="none" normalizeH="0" baseline="0" smtClean="0">
                        <a:ln>
                          <a:noFill/>
                        </a:ln>
                        <a:solidFill>
                          <a:schemeClr val="tx1"/>
                        </a:solidFill>
                        <a:effectLst/>
                        <a:latin typeface="Calibri" pitchFamily="34" charset="0"/>
                      </a:endParaRPr>
                    </a:p>
                  </a:txBody>
                  <a:tcPr marL="0" marR="0" marT="0" marB="0" anchor="b" horzOverflow="overflow">
                    <a:lnL>
                      <a:noFill/>
                    </a:lnL>
                    <a:lnR>
                      <a:noFill/>
                    </a:lnR>
                    <a:lnT>
                      <a:noFill/>
                    </a:lnT>
                    <a:lnB w="12700" cap="flat" cmpd="sng" algn="ctr">
                      <a:solidFill>
                        <a:srgbClr val="63252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EC" sz="900" b="0" i="0" u="none" strike="noStrike" cap="none" normalizeH="0" baseline="0" smtClean="0">
                        <a:ln>
                          <a:noFill/>
                        </a:ln>
                        <a:solidFill>
                          <a:schemeClr val="tx1"/>
                        </a:solidFill>
                        <a:effectLst/>
                        <a:latin typeface="Calibri" pitchFamily="34" charset="0"/>
                      </a:endParaRPr>
                    </a:p>
                  </a:txBody>
                  <a:tcPr marL="0" marR="0" marT="0" marB="0" anchor="b" horzOverflow="overflow">
                    <a:lnL>
                      <a:noFill/>
                    </a:lnL>
                    <a:lnR>
                      <a:noFill/>
                    </a:lnR>
                    <a:lnT>
                      <a:noFill/>
                    </a:lnT>
                    <a:lnB w="12700" cap="flat" cmpd="sng" algn="ctr">
                      <a:solidFill>
                        <a:srgbClr val="632523"/>
                      </a:solidFill>
                      <a:prstDash val="solid"/>
                      <a:round/>
                      <a:headEnd type="none" w="med" len="med"/>
                      <a:tailEnd type="none" w="med" len="med"/>
                    </a:lnB>
                    <a:lnTlToBr>
                      <a:noFill/>
                    </a:lnTlToBr>
                    <a:lnBlToTr>
                      <a:noFill/>
                    </a:lnBlToTr>
                    <a:noFill/>
                  </a:tcPr>
                </a:tc>
              </a:tr>
              <a:tr h="242888">
                <a:tc gridSpan="6">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C" sz="1200" b="1" i="0" u="none" strike="noStrike" cap="none" normalizeH="0" baseline="0" smtClean="0">
                          <a:ln>
                            <a:noFill/>
                          </a:ln>
                          <a:solidFill>
                            <a:srgbClr val="FFFFFF"/>
                          </a:solidFill>
                          <a:effectLst/>
                          <a:latin typeface="Calibri" pitchFamily="34" charset="0"/>
                        </a:rPr>
                        <a:t>CUENTAS POR COBRAR 30 DIAS</a:t>
                      </a:r>
                    </a:p>
                  </a:txBody>
                  <a:tcPr marL="0" marR="0" marT="0" marB="0" anchor="ctr" horzOverflow="overflow">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2700" cap="flat" cmpd="sng" algn="ctr">
                      <a:solidFill>
                        <a:srgbClr val="632523"/>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rgbClr val="63252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87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 </a:t>
                      </a:r>
                    </a:p>
                  </a:txBody>
                  <a:tcPr marL="0" marR="0" marT="0" marB="0" anchor="b" horzOverflow="overflow">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2010</a:t>
                      </a:r>
                    </a:p>
                  </a:txBody>
                  <a:tcPr marL="0" marR="0" marT="0" marB="0" anchor="b" horzOverflow="overflow">
                    <a:lnL>
                      <a:noFill/>
                    </a:lnL>
                    <a:lnR>
                      <a:noFill/>
                    </a:lnR>
                    <a:lnT w="12700" cap="flat" cmpd="sng" algn="ctr">
                      <a:solidFill>
                        <a:srgbClr val="A5A5A5"/>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2011</a:t>
                      </a:r>
                    </a:p>
                  </a:txBody>
                  <a:tcPr marL="0" marR="0" marT="0" marB="0" anchor="b" horzOverflow="overflow">
                    <a:lnL>
                      <a:noFill/>
                    </a:lnL>
                    <a:lnR>
                      <a:noFill/>
                    </a:lnR>
                    <a:lnT w="12700" cap="flat" cmpd="sng" algn="ctr">
                      <a:solidFill>
                        <a:srgbClr val="A5A5A5"/>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2012</a:t>
                      </a:r>
                    </a:p>
                  </a:txBody>
                  <a:tcPr marL="0" marR="0" marT="0" marB="0" anchor="b" horzOverflow="overflow">
                    <a:lnL>
                      <a:noFill/>
                    </a:lnL>
                    <a:lnR>
                      <a:noFill/>
                    </a:lnR>
                    <a:lnT w="12700" cap="flat" cmpd="sng" algn="ctr">
                      <a:solidFill>
                        <a:srgbClr val="A5A5A5"/>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2013</a:t>
                      </a:r>
                    </a:p>
                  </a:txBody>
                  <a:tcPr marL="0" marR="0" marT="0" marB="0" anchor="b" horzOverflow="overflow">
                    <a:lnL>
                      <a:noFill/>
                    </a:lnL>
                    <a:lnR>
                      <a:noFill/>
                    </a:lnR>
                    <a:lnT w="12700" cap="flat" cmpd="sng" algn="ctr">
                      <a:solidFill>
                        <a:srgbClr val="A5A5A5"/>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2014</a:t>
                      </a:r>
                    </a:p>
                  </a:txBody>
                  <a:tcPr marL="0" marR="0" marT="0" marB="0" anchor="b" horzOverflow="overflow">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a:noFill/>
                    </a:lnB>
                    <a:lnTlToBr>
                      <a:noFill/>
                    </a:lnTlToBr>
                    <a:lnBlToTr>
                      <a:noFill/>
                    </a:lnBlToTr>
                    <a:noFill/>
                  </a:tcPr>
                </a:tc>
              </a:tr>
              <a:tr h="1587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 </a:t>
                      </a:r>
                    </a:p>
                  </a:txBody>
                  <a:tcPr marL="0" marR="0" marT="0" marB="0" anchor="b" horzOverflow="overflow">
                    <a:lnL w="12700" cap="flat" cmpd="sng" algn="ctr">
                      <a:solidFill>
                        <a:srgbClr val="A5A5A5"/>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Año 1</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Año 2</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Año 3</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Año 4</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Año 5</a:t>
                      </a:r>
                    </a:p>
                  </a:txBody>
                  <a:tcPr marL="0" marR="0" marT="0" marB="0" anchor="b" horzOverflow="overflow">
                    <a:lnL>
                      <a:noFill/>
                    </a:lnL>
                    <a:lnR w="12700" cap="flat" cmpd="sng" algn="ctr">
                      <a:solidFill>
                        <a:srgbClr val="A5A5A5"/>
                      </a:solidFill>
                      <a:prstDash val="solid"/>
                      <a:round/>
                      <a:headEnd type="none" w="med" len="med"/>
                      <a:tailEnd type="none" w="med" len="med"/>
                    </a:lnR>
                    <a:lnT>
                      <a:noFill/>
                    </a:lnT>
                    <a:lnB>
                      <a:noFill/>
                    </a:lnB>
                    <a:lnTlToBr>
                      <a:noFill/>
                    </a:lnTlToBr>
                    <a:lnBlToTr>
                      <a:noFill/>
                    </a:lnBlToTr>
                    <a:noFill/>
                  </a:tcPr>
                </a:tc>
              </a:tr>
              <a:tr h="1587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Ventas Tradicionales</a:t>
                      </a:r>
                    </a:p>
                  </a:txBody>
                  <a:tcPr marL="0" marR="0" marT="0" marB="0" anchor="b" horzOverflow="overflow">
                    <a:lnL w="12700" cap="flat" cmpd="sng" algn="ctr">
                      <a:solidFill>
                        <a:srgbClr val="A5A5A5"/>
                      </a:solidFill>
                      <a:prstDash val="solid"/>
                      <a:round/>
                      <a:headEnd type="none" w="med" len="med"/>
                      <a:tailEnd type="none" w="med" len="med"/>
                    </a:lnL>
                    <a:lnR>
                      <a:noFill/>
                    </a:lnR>
                    <a:lnT>
                      <a:noFill/>
                    </a:lnT>
                    <a:lnB>
                      <a:noFill/>
                    </a:lnB>
                    <a:lnTlToBr>
                      <a:noFill/>
                    </a:lnTlToBr>
                    <a:lnBlToTr>
                      <a:noFill/>
                    </a:lnBlToTr>
                    <a:solidFill>
                      <a:srgbClr val="F2F2F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348.000,00</a:t>
                      </a:r>
                    </a:p>
                  </a:txBody>
                  <a:tcPr marL="0" marR="0" marT="0" marB="0" anchor="b" horzOverflow="overflow">
                    <a:lnL>
                      <a:noFill/>
                    </a:lnL>
                    <a:lnR>
                      <a:noFill/>
                    </a:lnR>
                    <a:lnT>
                      <a:noFill/>
                    </a:lnT>
                    <a:lnB>
                      <a:noFill/>
                    </a:lnB>
                    <a:lnTlToBr>
                      <a:noFill/>
                    </a:lnTlToBr>
                    <a:lnBlToTr>
                      <a:noFill/>
                    </a:lnBlToTr>
                    <a:solidFill>
                      <a:srgbClr val="F2F2F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365.400,00</a:t>
                      </a:r>
                    </a:p>
                  </a:txBody>
                  <a:tcPr marL="0" marR="0" marT="0" marB="0" anchor="b" horzOverflow="overflow">
                    <a:lnL>
                      <a:noFill/>
                    </a:lnL>
                    <a:lnR>
                      <a:noFill/>
                    </a:lnR>
                    <a:lnT>
                      <a:noFill/>
                    </a:lnT>
                    <a:lnB>
                      <a:noFill/>
                    </a:lnB>
                    <a:lnTlToBr>
                      <a:noFill/>
                    </a:lnTlToBr>
                    <a:lnBlToTr>
                      <a:noFill/>
                    </a:lnBlToTr>
                    <a:solidFill>
                      <a:srgbClr val="F2F2F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383.670,00</a:t>
                      </a:r>
                    </a:p>
                  </a:txBody>
                  <a:tcPr marL="0" marR="0" marT="0" marB="0" anchor="b" horzOverflow="overflow">
                    <a:lnL>
                      <a:noFill/>
                    </a:lnL>
                    <a:lnR>
                      <a:noFill/>
                    </a:lnR>
                    <a:lnT>
                      <a:noFill/>
                    </a:lnT>
                    <a:lnB>
                      <a:noFill/>
                    </a:lnB>
                    <a:lnTlToBr>
                      <a:noFill/>
                    </a:lnTlToBr>
                    <a:lnBlToTr>
                      <a:noFill/>
                    </a:lnBlToTr>
                    <a:solidFill>
                      <a:srgbClr val="F2F2F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402.853,50</a:t>
                      </a:r>
                    </a:p>
                  </a:txBody>
                  <a:tcPr marL="0" marR="0" marT="0" marB="0" anchor="b" horzOverflow="overflow">
                    <a:lnL>
                      <a:noFill/>
                    </a:lnL>
                    <a:lnR>
                      <a:noFill/>
                    </a:lnR>
                    <a:lnT>
                      <a:noFill/>
                    </a:lnT>
                    <a:lnB>
                      <a:noFill/>
                    </a:lnB>
                    <a:lnTlToBr>
                      <a:noFill/>
                    </a:lnTlToBr>
                    <a:lnBlToTr>
                      <a:noFill/>
                    </a:lnBlToTr>
                    <a:solidFill>
                      <a:srgbClr val="F2F2F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422.996,18</a:t>
                      </a:r>
                    </a:p>
                  </a:txBody>
                  <a:tcPr marL="0" marR="0" marT="0" marB="0" anchor="b" horzOverflow="overflow">
                    <a:lnL>
                      <a:noFill/>
                    </a:lnL>
                    <a:lnR w="12700" cap="flat" cmpd="sng" algn="ctr">
                      <a:solidFill>
                        <a:srgbClr val="A5A5A5"/>
                      </a:solidFill>
                      <a:prstDash val="solid"/>
                      <a:round/>
                      <a:headEnd type="none" w="med" len="med"/>
                      <a:tailEnd type="none" w="med" len="med"/>
                    </a:lnR>
                    <a:lnT>
                      <a:noFill/>
                    </a:lnT>
                    <a:lnB>
                      <a:noFill/>
                    </a:lnB>
                    <a:lnTlToBr>
                      <a:noFill/>
                    </a:lnTlToBr>
                    <a:lnBlToTr>
                      <a:noFill/>
                    </a:lnBlToTr>
                    <a:solidFill>
                      <a:srgbClr val="F2F2F2"/>
                    </a:solidFill>
                  </a:tcPr>
                </a:tc>
              </a:tr>
              <a:tr h="1587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Ingresos adicionales Skil</a:t>
                      </a:r>
                    </a:p>
                  </a:txBody>
                  <a:tcPr marL="0" marR="0" marT="0" marB="0" anchor="b" horzOverflow="overflow">
                    <a:lnL w="12700" cap="flat" cmpd="sng" algn="ctr">
                      <a:solidFill>
                        <a:srgbClr val="A5A5A5"/>
                      </a:solidFill>
                      <a:prstDash val="solid"/>
                      <a:round/>
                      <a:headEnd type="none" w="med" len="med"/>
                      <a:tailEnd type="none" w="med" len="med"/>
                    </a:lnL>
                    <a:lnR>
                      <a:noFill/>
                    </a:lnR>
                    <a:lnT>
                      <a:noFill/>
                    </a:lnT>
                    <a:lnB>
                      <a:noFill/>
                    </a:lnB>
                    <a:lnTlToBr>
                      <a:noFill/>
                    </a:lnTlToBr>
                    <a:lnBlToTr>
                      <a:noFill/>
                    </a:lnBlToTr>
                    <a:solidFill>
                      <a:srgbClr val="F2F2F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72.500,00</a:t>
                      </a:r>
                    </a:p>
                  </a:txBody>
                  <a:tcPr marL="0" marR="0" marT="0" marB="0" anchor="b" horzOverflow="overflow">
                    <a:lnL>
                      <a:noFill/>
                    </a:lnL>
                    <a:lnR>
                      <a:noFill/>
                    </a:lnR>
                    <a:lnT>
                      <a:noFill/>
                    </a:lnT>
                    <a:lnB>
                      <a:noFill/>
                    </a:lnB>
                    <a:lnTlToBr>
                      <a:noFill/>
                    </a:lnTlToBr>
                    <a:lnBlToTr>
                      <a:noFill/>
                    </a:lnBlToTr>
                    <a:solidFill>
                      <a:srgbClr val="F2F2F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76.125,00</a:t>
                      </a:r>
                    </a:p>
                  </a:txBody>
                  <a:tcPr marL="0" marR="0" marT="0" marB="0" anchor="b" horzOverflow="overflow">
                    <a:lnL>
                      <a:noFill/>
                    </a:lnL>
                    <a:lnR>
                      <a:noFill/>
                    </a:lnR>
                    <a:lnT>
                      <a:noFill/>
                    </a:lnT>
                    <a:lnB>
                      <a:noFill/>
                    </a:lnB>
                    <a:lnTlToBr>
                      <a:noFill/>
                    </a:lnTlToBr>
                    <a:lnBlToTr>
                      <a:noFill/>
                    </a:lnBlToTr>
                    <a:solidFill>
                      <a:srgbClr val="F2F2F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79.931,25</a:t>
                      </a:r>
                    </a:p>
                  </a:txBody>
                  <a:tcPr marL="0" marR="0" marT="0" marB="0" anchor="b" horzOverflow="overflow">
                    <a:lnL>
                      <a:noFill/>
                    </a:lnL>
                    <a:lnR>
                      <a:noFill/>
                    </a:lnR>
                    <a:lnT>
                      <a:noFill/>
                    </a:lnT>
                    <a:lnB>
                      <a:noFill/>
                    </a:lnB>
                    <a:lnTlToBr>
                      <a:noFill/>
                    </a:lnTlToBr>
                    <a:lnBlToTr>
                      <a:noFill/>
                    </a:lnBlToTr>
                    <a:solidFill>
                      <a:srgbClr val="F2F2F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83.927,81</a:t>
                      </a:r>
                    </a:p>
                  </a:txBody>
                  <a:tcPr marL="0" marR="0" marT="0" marB="0" anchor="b" horzOverflow="overflow">
                    <a:lnL>
                      <a:noFill/>
                    </a:lnL>
                    <a:lnR>
                      <a:noFill/>
                    </a:lnR>
                    <a:lnT>
                      <a:noFill/>
                    </a:lnT>
                    <a:lnB>
                      <a:noFill/>
                    </a:lnB>
                    <a:lnTlToBr>
                      <a:noFill/>
                    </a:lnTlToBr>
                    <a:lnBlToTr>
                      <a:noFill/>
                    </a:lnBlToTr>
                    <a:solidFill>
                      <a:srgbClr val="F2F2F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900" b="0" i="0" u="none" strike="noStrike" cap="none" normalizeH="0" baseline="0" smtClean="0">
                          <a:ln>
                            <a:noFill/>
                          </a:ln>
                          <a:solidFill>
                            <a:schemeClr val="tx1"/>
                          </a:solidFill>
                          <a:effectLst/>
                          <a:latin typeface="Calibri" pitchFamily="34" charset="0"/>
                        </a:rPr>
                        <a:t>88.124,20</a:t>
                      </a:r>
                    </a:p>
                  </a:txBody>
                  <a:tcPr marL="0" marR="0" marT="0" marB="0" anchor="b" horzOverflow="overflow">
                    <a:lnL>
                      <a:noFill/>
                    </a:lnL>
                    <a:lnR w="12700" cap="flat" cmpd="sng" algn="ctr">
                      <a:solidFill>
                        <a:srgbClr val="A5A5A5"/>
                      </a:solidFill>
                      <a:prstDash val="solid"/>
                      <a:round/>
                      <a:headEnd type="none" w="med" len="med"/>
                      <a:tailEnd type="none" w="med" len="med"/>
                    </a:lnR>
                    <a:lnT>
                      <a:noFill/>
                    </a:lnT>
                    <a:lnB>
                      <a:noFill/>
                    </a:lnB>
                    <a:lnTlToBr>
                      <a:noFill/>
                    </a:lnTlToBr>
                    <a:lnBlToTr>
                      <a:noFill/>
                    </a:lnBlToTr>
                    <a:solidFill>
                      <a:srgbClr val="F2F2F2"/>
                    </a:solidFill>
                  </a:tcPr>
                </a:tc>
              </a:tr>
              <a:tr h="1682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900" b="1" i="0" u="none" strike="noStrike" cap="none" normalizeH="0" baseline="0" smtClean="0">
                          <a:ln>
                            <a:noFill/>
                          </a:ln>
                          <a:solidFill>
                            <a:schemeClr val="tx1"/>
                          </a:solidFill>
                          <a:effectLst/>
                          <a:latin typeface="Calibri" pitchFamily="34" charset="0"/>
                        </a:rPr>
                        <a:t>TOTAL CUENTAS POR COBRAR</a:t>
                      </a:r>
                    </a:p>
                  </a:txBody>
                  <a:tcPr marL="0" marR="0" marT="0" marB="0" anchor="b" horzOverflow="overflow">
                    <a:lnL w="12700" cap="flat" cmpd="sng" algn="ctr">
                      <a:solidFill>
                        <a:srgbClr val="A5A5A5"/>
                      </a:solidFill>
                      <a:prstDash val="solid"/>
                      <a:round/>
                      <a:headEnd type="none" w="med" len="med"/>
                      <a:tailEnd type="none" w="med" len="med"/>
                    </a:lnL>
                    <a:lnR>
                      <a:noFill/>
                    </a:lnR>
                    <a:lnT>
                      <a:noFill/>
                    </a:lnT>
                    <a:lnB w="12700" cap="flat" cmpd="sng" algn="ctr">
                      <a:solidFill>
                        <a:srgbClr val="A5A5A5"/>
                      </a:solidFill>
                      <a:prstDash val="solid"/>
                      <a:round/>
                      <a:headEnd type="none" w="med" len="med"/>
                      <a:tailEnd type="none" w="med" len="med"/>
                    </a:lnB>
                    <a:lnTlToBr>
                      <a:noFill/>
                    </a:lnTlToBr>
                    <a:lnBlToTr>
                      <a:noFill/>
                    </a:lnBlToTr>
                    <a:solidFill>
                      <a:srgbClr val="A5A5A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900" b="1" i="0" u="none" strike="noStrike" cap="none" normalizeH="0" baseline="0" smtClean="0">
                          <a:ln>
                            <a:noFill/>
                          </a:ln>
                          <a:solidFill>
                            <a:schemeClr val="tx1"/>
                          </a:solidFill>
                          <a:effectLst/>
                          <a:latin typeface="Calibri" pitchFamily="34" charset="0"/>
                        </a:rPr>
                        <a:t>420.500,00</a:t>
                      </a:r>
                    </a:p>
                  </a:txBody>
                  <a:tcPr marL="0" marR="0" marT="0" marB="0" anchor="b" horzOverflow="overflow">
                    <a:lnL>
                      <a:noFill/>
                    </a:lnL>
                    <a:lnR>
                      <a:noFill/>
                    </a:lnR>
                    <a:lnT>
                      <a:noFill/>
                    </a:lnT>
                    <a:lnB w="12700" cap="flat" cmpd="sng" algn="ctr">
                      <a:solidFill>
                        <a:srgbClr val="A5A5A5"/>
                      </a:solidFill>
                      <a:prstDash val="solid"/>
                      <a:round/>
                      <a:headEnd type="none" w="med" len="med"/>
                      <a:tailEnd type="none" w="med" len="med"/>
                    </a:lnB>
                    <a:lnTlToBr>
                      <a:noFill/>
                    </a:lnTlToBr>
                    <a:lnBlToTr>
                      <a:noFill/>
                    </a:lnBlToTr>
                    <a:solidFill>
                      <a:srgbClr val="A5A5A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900" b="1" i="0" u="none" strike="noStrike" cap="none" normalizeH="0" baseline="0" smtClean="0">
                          <a:ln>
                            <a:noFill/>
                          </a:ln>
                          <a:solidFill>
                            <a:schemeClr val="tx1"/>
                          </a:solidFill>
                          <a:effectLst/>
                          <a:latin typeface="Calibri" pitchFamily="34" charset="0"/>
                        </a:rPr>
                        <a:t>441.525,00</a:t>
                      </a:r>
                    </a:p>
                  </a:txBody>
                  <a:tcPr marL="0" marR="0" marT="0" marB="0" anchor="b" horzOverflow="overflow">
                    <a:lnL>
                      <a:noFill/>
                    </a:lnL>
                    <a:lnR>
                      <a:noFill/>
                    </a:lnR>
                    <a:lnT>
                      <a:noFill/>
                    </a:lnT>
                    <a:lnB w="12700" cap="flat" cmpd="sng" algn="ctr">
                      <a:solidFill>
                        <a:srgbClr val="A5A5A5"/>
                      </a:solidFill>
                      <a:prstDash val="solid"/>
                      <a:round/>
                      <a:headEnd type="none" w="med" len="med"/>
                      <a:tailEnd type="none" w="med" len="med"/>
                    </a:lnB>
                    <a:lnTlToBr>
                      <a:noFill/>
                    </a:lnTlToBr>
                    <a:lnBlToTr>
                      <a:noFill/>
                    </a:lnBlToTr>
                    <a:solidFill>
                      <a:srgbClr val="A5A5A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900" b="1" i="0" u="none" strike="noStrike" cap="none" normalizeH="0" baseline="0" smtClean="0">
                          <a:ln>
                            <a:noFill/>
                          </a:ln>
                          <a:solidFill>
                            <a:schemeClr val="tx1"/>
                          </a:solidFill>
                          <a:effectLst/>
                          <a:latin typeface="Calibri" pitchFamily="34" charset="0"/>
                        </a:rPr>
                        <a:t>463.601,25</a:t>
                      </a:r>
                    </a:p>
                  </a:txBody>
                  <a:tcPr marL="0" marR="0" marT="0" marB="0" anchor="b" horzOverflow="overflow">
                    <a:lnL>
                      <a:noFill/>
                    </a:lnL>
                    <a:lnR>
                      <a:noFill/>
                    </a:lnR>
                    <a:lnT>
                      <a:noFill/>
                    </a:lnT>
                    <a:lnB w="12700" cap="flat" cmpd="sng" algn="ctr">
                      <a:solidFill>
                        <a:srgbClr val="A5A5A5"/>
                      </a:solidFill>
                      <a:prstDash val="solid"/>
                      <a:round/>
                      <a:headEnd type="none" w="med" len="med"/>
                      <a:tailEnd type="none" w="med" len="med"/>
                    </a:lnB>
                    <a:lnTlToBr>
                      <a:noFill/>
                    </a:lnTlToBr>
                    <a:lnBlToTr>
                      <a:noFill/>
                    </a:lnBlToTr>
                    <a:solidFill>
                      <a:srgbClr val="A5A5A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900" b="1" i="0" u="none" strike="noStrike" cap="none" normalizeH="0" baseline="0" smtClean="0">
                          <a:ln>
                            <a:noFill/>
                          </a:ln>
                          <a:solidFill>
                            <a:schemeClr val="tx1"/>
                          </a:solidFill>
                          <a:effectLst/>
                          <a:latin typeface="Calibri" pitchFamily="34" charset="0"/>
                        </a:rPr>
                        <a:t>486.781,31</a:t>
                      </a:r>
                    </a:p>
                  </a:txBody>
                  <a:tcPr marL="0" marR="0" marT="0" marB="0" anchor="b" horzOverflow="overflow">
                    <a:lnL>
                      <a:noFill/>
                    </a:lnL>
                    <a:lnR>
                      <a:noFill/>
                    </a:lnR>
                    <a:lnT>
                      <a:noFill/>
                    </a:lnT>
                    <a:lnB w="12700" cap="flat" cmpd="sng" algn="ctr">
                      <a:solidFill>
                        <a:srgbClr val="A5A5A5"/>
                      </a:solidFill>
                      <a:prstDash val="solid"/>
                      <a:round/>
                      <a:headEnd type="none" w="med" len="med"/>
                      <a:tailEnd type="none" w="med" len="med"/>
                    </a:lnB>
                    <a:lnTlToBr>
                      <a:noFill/>
                    </a:lnTlToBr>
                    <a:lnBlToTr>
                      <a:noFill/>
                    </a:lnBlToTr>
                    <a:solidFill>
                      <a:srgbClr val="A5A5A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900" b="1" i="0" u="none" strike="noStrike" cap="none" normalizeH="0" baseline="0" smtClean="0">
                          <a:ln>
                            <a:noFill/>
                          </a:ln>
                          <a:solidFill>
                            <a:schemeClr val="tx1"/>
                          </a:solidFill>
                          <a:effectLst/>
                          <a:latin typeface="Calibri" pitchFamily="34" charset="0"/>
                        </a:rPr>
                        <a:t>511.120,38</a:t>
                      </a:r>
                    </a:p>
                  </a:txBody>
                  <a:tcPr marL="0" marR="0" marT="0" marB="0" anchor="b" horzOverflow="overflow">
                    <a:lnL>
                      <a:noFill/>
                    </a:lnL>
                    <a:lnR w="12700" cap="flat" cmpd="sng" algn="ctr">
                      <a:solidFill>
                        <a:srgbClr val="A5A5A5"/>
                      </a:solidFill>
                      <a:prstDash val="solid"/>
                      <a:round/>
                      <a:headEnd type="none" w="med" len="med"/>
                      <a:tailEnd type="none" w="med" len="med"/>
                    </a:lnR>
                    <a:lnT>
                      <a:noFill/>
                    </a:lnT>
                    <a:lnB w="12700" cap="flat" cmpd="sng" algn="ctr">
                      <a:solidFill>
                        <a:srgbClr val="A5A5A5"/>
                      </a:solidFill>
                      <a:prstDash val="solid"/>
                      <a:round/>
                      <a:headEnd type="none" w="med" len="med"/>
                      <a:tailEnd type="none" w="med" len="med"/>
                    </a:lnB>
                    <a:lnTlToBr>
                      <a:noFill/>
                    </a:lnTlToBr>
                    <a:lnBlToTr>
                      <a:noFill/>
                    </a:lnBlToTr>
                    <a:solidFill>
                      <a:srgbClr val="A5A5A5"/>
                    </a:solidFill>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C" smtClean="0"/>
              <a:t>Costos</a:t>
            </a:r>
          </a:p>
        </p:txBody>
      </p:sp>
      <p:sp>
        <p:nvSpPr>
          <p:cNvPr id="44035" name="3 Marcador de número de diapositiva"/>
          <p:cNvSpPr>
            <a:spLocks noGrp="1"/>
          </p:cNvSpPr>
          <p:nvPr>
            <p:ph type="sldNum" sz="quarter" idx="10"/>
          </p:nvPr>
        </p:nvSpPr>
        <p:spPr>
          <a:noFill/>
        </p:spPr>
        <p:txBody>
          <a:bodyPr/>
          <a:lstStyle/>
          <a:p>
            <a:fld id="{906DB60D-3E90-441A-ADF1-0829F7727378}" type="slidenum">
              <a:rPr lang="en-GB" smtClean="0"/>
              <a:pPr/>
              <a:t>42</a:t>
            </a:fld>
            <a:endParaRPr lang="en-GB" smtClean="0"/>
          </a:p>
        </p:txBody>
      </p:sp>
      <p:graphicFrame>
        <p:nvGraphicFramePr>
          <p:cNvPr id="6" name="5 Tabla"/>
          <p:cNvGraphicFramePr>
            <a:graphicFrameLocks noGrp="1"/>
          </p:cNvGraphicFramePr>
          <p:nvPr/>
        </p:nvGraphicFramePr>
        <p:xfrm>
          <a:off x="1731963" y="1263650"/>
          <a:ext cx="7302500" cy="4595813"/>
        </p:xfrm>
        <a:graphic>
          <a:graphicData uri="http://schemas.openxmlformats.org/drawingml/2006/table">
            <a:tbl>
              <a:tblPr/>
              <a:tblGrid>
                <a:gridCol w="2252487"/>
                <a:gridCol w="963693"/>
                <a:gridCol w="998526"/>
                <a:gridCol w="1044968"/>
                <a:gridCol w="1010137"/>
                <a:gridCol w="1033357"/>
              </a:tblGrid>
              <a:tr h="277784">
                <a:tc gridSpan="6">
                  <a:txBody>
                    <a:bodyPr/>
                    <a:lstStyle/>
                    <a:p>
                      <a:pPr algn="ctr" fontAlgn="ctr"/>
                      <a:r>
                        <a:rPr lang="es-EC" sz="1200" b="1" i="0" u="none" strike="noStrike" dirty="0">
                          <a:solidFill>
                            <a:srgbClr val="FFFFFF"/>
                          </a:solidFill>
                          <a:latin typeface="Calibri"/>
                        </a:rPr>
                        <a:t>COSTO DE VENTA TRADICIONAL</a:t>
                      </a:r>
                    </a:p>
                  </a:txBody>
                  <a:tcPr marL="0" marR="0" marT="0" marB="0" anchor="ctr">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2700" cap="flat" cmpd="sng" algn="ctr">
                      <a:solidFill>
                        <a:srgbClr val="632523"/>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632523"/>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14651">
                <a:tc>
                  <a:txBody>
                    <a:bodyPr/>
                    <a:lstStyle/>
                    <a:p>
                      <a:pPr algn="l" fontAlgn="b"/>
                      <a:r>
                        <a:rPr lang="es-EC" sz="1000" b="0" i="0" u="none" strike="noStrike">
                          <a:latin typeface="Calibri"/>
                        </a:rPr>
                        <a:t> </a:t>
                      </a:r>
                    </a:p>
                  </a:txBody>
                  <a:tcPr marL="0" marR="0" marT="0" marB="0" anchor="b">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a:noFill/>
                    </a:lnB>
                  </a:tcPr>
                </a:tc>
                <a:tc>
                  <a:txBody>
                    <a:bodyPr/>
                    <a:lstStyle/>
                    <a:p>
                      <a:pPr algn="ctr" fontAlgn="b"/>
                      <a:r>
                        <a:rPr lang="es-EC" sz="1000" b="0" i="0" u="none" strike="noStrike">
                          <a:latin typeface="Calibri"/>
                        </a:rPr>
                        <a:t>2010</a:t>
                      </a:r>
                    </a:p>
                  </a:txBody>
                  <a:tcPr marL="0" marR="0" marT="0" marB="0" anchor="b">
                    <a:lnL>
                      <a:noFill/>
                    </a:lnL>
                    <a:lnR>
                      <a:noFill/>
                    </a:lnR>
                    <a:lnT w="12700" cap="flat" cmpd="sng" algn="ctr">
                      <a:solidFill>
                        <a:srgbClr val="A5A5A5"/>
                      </a:solidFill>
                      <a:prstDash val="solid"/>
                      <a:round/>
                      <a:headEnd type="none" w="med" len="med"/>
                      <a:tailEnd type="none" w="med" len="med"/>
                    </a:lnT>
                    <a:lnB>
                      <a:noFill/>
                    </a:lnB>
                  </a:tcPr>
                </a:tc>
                <a:tc>
                  <a:txBody>
                    <a:bodyPr/>
                    <a:lstStyle/>
                    <a:p>
                      <a:pPr algn="ctr" fontAlgn="b"/>
                      <a:r>
                        <a:rPr lang="es-EC" sz="1000" b="0" i="0" u="none" strike="noStrike">
                          <a:latin typeface="Calibri"/>
                        </a:rPr>
                        <a:t>2011</a:t>
                      </a:r>
                    </a:p>
                  </a:txBody>
                  <a:tcPr marL="0" marR="0" marT="0" marB="0" anchor="b">
                    <a:lnL>
                      <a:noFill/>
                    </a:lnL>
                    <a:lnR>
                      <a:noFill/>
                    </a:lnR>
                    <a:lnT w="12700" cap="flat" cmpd="sng" algn="ctr">
                      <a:solidFill>
                        <a:srgbClr val="A5A5A5"/>
                      </a:solidFill>
                      <a:prstDash val="solid"/>
                      <a:round/>
                      <a:headEnd type="none" w="med" len="med"/>
                      <a:tailEnd type="none" w="med" len="med"/>
                    </a:lnT>
                    <a:lnB>
                      <a:noFill/>
                    </a:lnB>
                  </a:tcPr>
                </a:tc>
                <a:tc>
                  <a:txBody>
                    <a:bodyPr/>
                    <a:lstStyle/>
                    <a:p>
                      <a:pPr algn="ctr" fontAlgn="b"/>
                      <a:r>
                        <a:rPr lang="es-EC" sz="1000" b="0" i="0" u="none" strike="noStrike">
                          <a:latin typeface="Calibri"/>
                        </a:rPr>
                        <a:t>2012</a:t>
                      </a:r>
                    </a:p>
                  </a:txBody>
                  <a:tcPr marL="0" marR="0" marT="0" marB="0" anchor="b">
                    <a:lnL>
                      <a:noFill/>
                    </a:lnL>
                    <a:lnR>
                      <a:noFill/>
                    </a:lnR>
                    <a:lnT w="12700" cap="flat" cmpd="sng" algn="ctr">
                      <a:solidFill>
                        <a:srgbClr val="A5A5A5"/>
                      </a:solidFill>
                      <a:prstDash val="solid"/>
                      <a:round/>
                      <a:headEnd type="none" w="med" len="med"/>
                      <a:tailEnd type="none" w="med" len="med"/>
                    </a:lnT>
                    <a:lnB>
                      <a:noFill/>
                    </a:lnB>
                  </a:tcPr>
                </a:tc>
                <a:tc>
                  <a:txBody>
                    <a:bodyPr/>
                    <a:lstStyle/>
                    <a:p>
                      <a:pPr algn="ctr" fontAlgn="b"/>
                      <a:r>
                        <a:rPr lang="es-EC" sz="1000" b="0" i="0" u="none" strike="noStrike">
                          <a:latin typeface="Calibri"/>
                        </a:rPr>
                        <a:t>2013</a:t>
                      </a:r>
                    </a:p>
                  </a:txBody>
                  <a:tcPr marL="0" marR="0" marT="0" marB="0" anchor="b">
                    <a:lnL>
                      <a:noFill/>
                    </a:lnL>
                    <a:lnR>
                      <a:noFill/>
                    </a:lnR>
                    <a:lnT w="12700" cap="flat" cmpd="sng" algn="ctr">
                      <a:solidFill>
                        <a:srgbClr val="A5A5A5"/>
                      </a:solidFill>
                      <a:prstDash val="solid"/>
                      <a:round/>
                      <a:headEnd type="none" w="med" len="med"/>
                      <a:tailEnd type="none" w="med" len="med"/>
                    </a:lnT>
                    <a:lnB>
                      <a:noFill/>
                    </a:lnB>
                  </a:tcPr>
                </a:tc>
                <a:tc>
                  <a:txBody>
                    <a:bodyPr/>
                    <a:lstStyle/>
                    <a:p>
                      <a:pPr algn="ctr" fontAlgn="b"/>
                      <a:r>
                        <a:rPr lang="es-EC" sz="1000" b="0" i="0" u="none" strike="noStrike">
                          <a:latin typeface="Calibri"/>
                        </a:rPr>
                        <a:t>2014</a:t>
                      </a:r>
                    </a:p>
                  </a:txBody>
                  <a:tcPr marL="0" marR="0" marT="0" marB="0" anchor="b">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a:noFill/>
                    </a:lnB>
                  </a:tcPr>
                </a:tc>
              </a:tr>
              <a:tr h="214651">
                <a:tc>
                  <a:txBody>
                    <a:bodyPr/>
                    <a:lstStyle/>
                    <a:p>
                      <a:pPr algn="l" fontAlgn="b"/>
                      <a:r>
                        <a:rPr lang="es-EC" sz="1000" b="0" i="0" u="none" strike="noStrike">
                          <a:latin typeface="Calibri"/>
                        </a:rPr>
                        <a:t> </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ctr" fontAlgn="b"/>
                      <a:r>
                        <a:rPr lang="es-EC" sz="1000" b="0" i="0" u="none" strike="noStrike">
                          <a:latin typeface="Calibri"/>
                        </a:rPr>
                        <a:t>Año 1</a:t>
                      </a:r>
                    </a:p>
                  </a:txBody>
                  <a:tcPr marL="0" marR="0" marT="0" marB="0" anchor="b">
                    <a:lnL>
                      <a:noFill/>
                    </a:lnL>
                    <a:lnR>
                      <a:noFill/>
                    </a:lnR>
                    <a:lnT>
                      <a:noFill/>
                    </a:lnT>
                    <a:lnB>
                      <a:noFill/>
                    </a:lnB>
                  </a:tcPr>
                </a:tc>
                <a:tc>
                  <a:txBody>
                    <a:bodyPr/>
                    <a:lstStyle/>
                    <a:p>
                      <a:pPr algn="ctr" fontAlgn="b"/>
                      <a:r>
                        <a:rPr lang="es-EC" sz="1000" b="0" i="0" u="none" strike="noStrike">
                          <a:latin typeface="Calibri"/>
                        </a:rPr>
                        <a:t>Año 2</a:t>
                      </a:r>
                    </a:p>
                  </a:txBody>
                  <a:tcPr marL="0" marR="0" marT="0" marB="0" anchor="b">
                    <a:lnL>
                      <a:noFill/>
                    </a:lnL>
                    <a:lnR>
                      <a:noFill/>
                    </a:lnR>
                    <a:lnT>
                      <a:noFill/>
                    </a:lnT>
                    <a:lnB>
                      <a:noFill/>
                    </a:lnB>
                  </a:tcPr>
                </a:tc>
                <a:tc>
                  <a:txBody>
                    <a:bodyPr/>
                    <a:lstStyle/>
                    <a:p>
                      <a:pPr algn="ctr" fontAlgn="b"/>
                      <a:r>
                        <a:rPr lang="es-EC" sz="1000" b="0" i="0" u="none" strike="noStrike">
                          <a:latin typeface="Calibri"/>
                        </a:rPr>
                        <a:t>Año 3</a:t>
                      </a:r>
                    </a:p>
                  </a:txBody>
                  <a:tcPr marL="0" marR="0" marT="0" marB="0" anchor="b">
                    <a:lnL>
                      <a:noFill/>
                    </a:lnL>
                    <a:lnR>
                      <a:noFill/>
                    </a:lnR>
                    <a:lnT>
                      <a:noFill/>
                    </a:lnT>
                    <a:lnB>
                      <a:noFill/>
                    </a:lnB>
                  </a:tcPr>
                </a:tc>
                <a:tc>
                  <a:txBody>
                    <a:bodyPr/>
                    <a:lstStyle/>
                    <a:p>
                      <a:pPr algn="ctr" fontAlgn="b"/>
                      <a:r>
                        <a:rPr lang="es-EC" sz="1000" b="0" i="0" u="none" strike="noStrike">
                          <a:latin typeface="Calibri"/>
                        </a:rPr>
                        <a:t>Año 4</a:t>
                      </a:r>
                    </a:p>
                  </a:txBody>
                  <a:tcPr marL="0" marR="0" marT="0" marB="0" anchor="b">
                    <a:lnL>
                      <a:noFill/>
                    </a:lnL>
                    <a:lnR>
                      <a:noFill/>
                    </a:lnR>
                    <a:lnT>
                      <a:noFill/>
                    </a:lnT>
                    <a:lnB>
                      <a:noFill/>
                    </a:lnB>
                  </a:tcPr>
                </a:tc>
                <a:tc>
                  <a:txBody>
                    <a:bodyPr/>
                    <a:lstStyle/>
                    <a:p>
                      <a:pPr algn="ctr" fontAlgn="b"/>
                      <a:r>
                        <a:rPr lang="es-EC" sz="1000" b="0" i="0" u="none" strike="noStrike">
                          <a:latin typeface="Calibri"/>
                        </a:rPr>
                        <a:t>Año 5</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214651">
                <a:tc>
                  <a:txBody>
                    <a:bodyPr/>
                    <a:lstStyle/>
                    <a:p>
                      <a:pPr algn="l" fontAlgn="ctr"/>
                      <a:r>
                        <a:rPr lang="es-EC" sz="1000" b="1" i="0" u="none" strike="noStrike">
                          <a:solidFill>
                            <a:srgbClr val="000000"/>
                          </a:solidFill>
                          <a:latin typeface="Calibri"/>
                        </a:rPr>
                        <a:t>Costo de Venta Mensual</a:t>
                      </a:r>
                    </a:p>
                  </a:txBody>
                  <a:tcPr marL="0" marR="0" marT="0" marB="0" anchor="ctr">
                    <a:lnL w="12700" cap="flat" cmpd="sng" algn="ctr">
                      <a:solidFill>
                        <a:srgbClr val="A5A5A5"/>
                      </a:solidFill>
                      <a:prstDash val="solid"/>
                      <a:round/>
                      <a:headEnd type="none" w="med" len="med"/>
                      <a:tailEnd type="none" w="med" len="med"/>
                    </a:lnL>
                    <a:lnR>
                      <a:noFill/>
                    </a:lnR>
                    <a:lnT>
                      <a:noFill/>
                    </a:lnT>
                    <a:lnB>
                      <a:noFill/>
                    </a:lnB>
                    <a:solidFill>
                      <a:srgbClr val="F2F2F2"/>
                    </a:solidFill>
                  </a:tcPr>
                </a:tc>
                <a:tc>
                  <a:txBody>
                    <a:bodyPr/>
                    <a:lstStyle/>
                    <a:p>
                      <a:pPr algn="r" fontAlgn="ctr"/>
                      <a:r>
                        <a:rPr lang="es-EC" sz="1000" b="1" i="0" u="none" strike="noStrike">
                          <a:solidFill>
                            <a:srgbClr val="000000"/>
                          </a:solidFill>
                          <a:latin typeface="Calibri"/>
                        </a:rPr>
                        <a:t>300.000,00</a:t>
                      </a:r>
                    </a:p>
                  </a:txBody>
                  <a:tcPr marL="0" marR="0" marT="0" marB="0" anchor="ctr">
                    <a:lnL>
                      <a:noFill/>
                    </a:lnL>
                    <a:lnR>
                      <a:noFill/>
                    </a:lnR>
                    <a:lnT>
                      <a:noFill/>
                    </a:lnT>
                    <a:lnB>
                      <a:noFill/>
                    </a:lnB>
                    <a:solidFill>
                      <a:srgbClr val="F2F2F2"/>
                    </a:solidFill>
                  </a:tcPr>
                </a:tc>
                <a:tc>
                  <a:txBody>
                    <a:bodyPr/>
                    <a:lstStyle/>
                    <a:p>
                      <a:pPr algn="r" fontAlgn="ctr"/>
                      <a:r>
                        <a:rPr lang="es-EC" sz="1000" b="1" i="0" u="none" strike="noStrike">
                          <a:solidFill>
                            <a:srgbClr val="000000"/>
                          </a:solidFill>
                          <a:latin typeface="Calibri"/>
                        </a:rPr>
                        <a:t>315.000,00</a:t>
                      </a:r>
                    </a:p>
                  </a:txBody>
                  <a:tcPr marL="0" marR="0" marT="0" marB="0" anchor="ctr">
                    <a:lnL>
                      <a:noFill/>
                    </a:lnL>
                    <a:lnR>
                      <a:noFill/>
                    </a:lnR>
                    <a:lnT>
                      <a:noFill/>
                    </a:lnT>
                    <a:lnB>
                      <a:noFill/>
                    </a:lnB>
                    <a:solidFill>
                      <a:srgbClr val="F2F2F2"/>
                    </a:solidFill>
                  </a:tcPr>
                </a:tc>
                <a:tc>
                  <a:txBody>
                    <a:bodyPr/>
                    <a:lstStyle/>
                    <a:p>
                      <a:pPr algn="r" fontAlgn="ctr"/>
                      <a:r>
                        <a:rPr lang="es-EC" sz="1000" b="1" i="0" u="none" strike="noStrike">
                          <a:solidFill>
                            <a:srgbClr val="000000"/>
                          </a:solidFill>
                          <a:latin typeface="Calibri"/>
                        </a:rPr>
                        <a:t>330.750,00</a:t>
                      </a:r>
                    </a:p>
                  </a:txBody>
                  <a:tcPr marL="0" marR="0" marT="0" marB="0" anchor="ctr">
                    <a:lnL>
                      <a:noFill/>
                    </a:lnL>
                    <a:lnR>
                      <a:noFill/>
                    </a:lnR>
                    <a:lnT>
                      <a:noFill/>
                    </a:lnT>
                    <a:lnB>
                      <a:noFill/>
                    </a:lnB>
                    <a:solidFill>
                      <a:srgbClr val="F2F2F2"/>
                    </a:solidFill>
                  </a:tcPr>
                </a:tc>
                <a:tc>
                  <a:txBody>
                    <a:bodyPr/>
                    <a:lstStyle/>
                    <a:p>
                      <a:pPr algn="r" fontAlgn="ctr"/>
                      <a:r>
                        <a:rPr lang="es-EC" sz="1000" b="1" i="0" u="none" strike="noStrike">
                          <a:solidFill>
                            <a:srgbClr val="000000"/>
                          </a:solidFill>
                          <a:latin typeface="Calibri"/>
                        </a:rPr>
                        <a:t>347.287,50</a:t>
                      </a:r>
                    </a:p>
                  </a:txBody>
                  <a:tcPr marL="0" marR="0" marT="0" marB="0" anchor="ctr">
                    <a:lnL>
                      <a:noFill/>
                    </a:lnL>
                    <a:lnR>
                      <a:noFill/>
                    </a:lnR>
                    <a:lnT>
                      <a:noFill/>
                    </a:lnT>
                    <a:lnB>
                      <a:noFill/>
                    </a:lnB>
                    <a:solidFill>
                      <a:srgbClr val="F2F2F2"/>
                    </a:solidFill>
                  </a:tcPr>
                </a:tc>
                <a:tc>
                  <a:txBody>
                    <a:bodyPr/>
                    <a:lstStyle/>
                    <a:p>
                      <a:pPr algn="r" fontAlgn="ctr"/>
                      <a:r>
                        <a:rPr lang="es-EC" sz="1000" b="1" i="0" u="none" strike="noStrike">
                          <a:solidFill>
                            <a:srgbClr val="000000"/>
                          </a:solidFill>
                          <a:latin typeface="Calibri"/>
                        </a:rPr>
                        <a:t>364.651,88</a:t>
                      </a:r>
                    </a:p>
                  </a:txBody>
                  <a:tcPr marL="0" marR="0" marT="0" marB="0" anchor="ctr">
                    <a:lnL>
                      <a:noFill/>
                    </a:lnL>
                    <a:lnR w="12700" cap="flat" cmpd="sng" algn="ctr">
                      <a:solidFill>
                        <a:srgbClr val="A5A5A5"/>
                      </a:solidFill>
                      <a:prstDash val="solid"/>
                      <a:round/>
                      <a:headEnd type="none" w="med" len="med"/>
                      <a:tailEnd type="none" w="med" len="med"/>
                    </a:lnR>
                    <a:lnT>
                      <a:noFill/>
                    </a:lnT>
                    <a:lnB>
                      <a:noFill/>
                    </a:lnB>
                    <a:solidFill>
                      <a:srgbClr val="F2F2F2"/>
                    </a:solidFill>
                  </a:tcPr>
                </a:tc>
              </a:tr>
              <a:tr h="227278">
                <a:tc>
                  <a:txBody>
                    <a:bodyPr/>
                    <a:lstStyle/>
                    <a:p>
                      <a:pPr algn="l" fontAlgn="b"/>
                      <a:r>
                        <a:rPr lang="es-EC" sz="1000" b="1" i="0" u="none" strike="noStrike">
                          <a:latin typeface="Calibri"/>
                        </a:rPr>
                        <a:t>Costo de Venta Anual</a:t>
                      </a:r>
                    </a:p>
                  </a:txBody>
                  <a:tcPr marL="0" marR="0" marT="0" marB="0" anchor="b">
                    <a:lnL w="12700" cap="flat" cmpd="sng" algn="ctr">
                      <a:solidFill>
                        <a:srgbClr val="A5A5A5"/>
                      </a:solidFill>
                      <a:prstDash val="solid"/>
                      <a:round/>
                      <a:headEnd type="none" w="med" len="med"/>
                      <a:tailEnd type="none" w="med" len="med"/>
                    </a:lnL>
                    <a:lnR>
                      <a:noFill/>
                    </a:lnR>
                    <a:lnT>
                      <a:noFill/>
                    </a:lnT>
                    <a:lnB w="12700" cap="flat" cmpd="sng" algn="ctr">
                      <a:solidFill>
                        <a:srgbClr val="A5A5A5"/>
                      </a:solidFill>
                      <a:prstDash val="solid"/>
                      <a:round/>
                      <a:headEnd type="none" w="med" len="med"/>
                      <a:tailEnd type="none" w="med" len="med"/>
                    </a:lnB>
                    <a:solidFill>
                      <a:srgbClr val="D8D8D8"/>
                    </a:solidFill>
                  </a:tcPr>
                </a:tc>
                <a:tc>
                  <a:txBody>
                    <a:bodyPr/>
                    <a:lstStyle/>
                    <a:p>
                      <a:pPr algn="r" fontAlgn="ctr"/>
                      <a:r>
                        <a:rPr lang="es-EC" sz="1000" b="1" i="0" u="none" strike="noStrike">
                          <a:latin typeface="Calibri"/>
                        </a:rPr>
                        <a:t>3.600.000,00</a:t>
                      </a:r>
                    </a:p>
                  </a:txBody>
                  <a:tcPr marL="0" marR="0" marT="0" marB="0" anchor="ctr">
                    <a:lnL>
                      <a:noFill/>
                    </a:lnL>
                    <a:lnR>
                      <a:noFill/>
                    </a:lnR>
                    <a:lnT>
                      <a:noFill/>
                    </a:lnT>
                    <a:lnB w="12700" cap="flat" cmpd="sng" algn="ctr">
                      <a:solidFill>
                        <a:srgbClr val="A5A5A5"/>
                      </a:solidFill>
                      <a:prstDash val="solid"/>
                      <a:round/>
                      <a:headEnd type="none" w="med" len="med"/>
                      <a:tailEnd type="none" w="med" len="med"/>
                    </a:lnB>
                    <a:solidFill>
                      <a:srgbClr val="D8D8D8"/>
                    </a:solidFill>
                  </a:tcPr>
                </a:tc>
                <a:tc>
                  <a:txBody>
                    <a:bodyPr/>
                    <a:lstStyle/>
                    <a:p>
                      <a:pPr algn="r" fontAlgn="ctr"/>
                      <a:r>
                        <a:rPr lang="es-EC" sz="1000" b="1" i="0" u="none" strike="noStrike">
                          <a:latin typeface="Calibri"/>
                        </a:rPr>
                        <a:t>3.780.000,00</a:t>
                      </a:r>
                    </a:p>
                  </a:txBody>
                  <a:tcPr marL="0" marR="0" marT="0" marB="0" anchor="ctr">
                    <a:lnL>
                      <a:noFill/>
                    </a:lnL>
                    <a:lnR>
                      <a:noFill/>
                    </a:lnR>
                    <a:lnT>
                      <a:noFill/>
                    </a:lnT>
                    <a:lnB w="12700" cap="flat" cmpd="sng" algn="ctr">
                      <a:solidFill>
                        <a:srgbClr val="A5A5A5"/>
                      </a:solidFill>
                      <a:prstDash val="solid"/>
                      <a:round/>
                      <a:headEnd type="none" w="med" len="med"/>
                      <a:tailEnd type="none" w="med" len="med"/>
                    </a:lnB>
                    <a:solidFill>
                      <a:srgbClr val="D8D8D8"/>
                    </a:solidFill>
                  </a:tcPr>
                </a:tc>
                <a:tc>
                  <a:txBody>
                    <a:bodyPr/>
                    <a:lstStyle/>
                    <a:p>
                      <a:pPr algn="r" fontAlgn="ctr"/>
                      <a:r>
                        <a:rPr lang="es-EC" sz="1000" b="1" i="0" u="none" strike="noStrike">
                          <a:latin typeface="Calibri"/>
                        </a:rPr>
                        <a:t>3.969.000,00</a:t>
                      </a:r>
                    </a:p>
                  </a:txBody>
                  <a:tcPr marL="0" marR="0" marT="0" marB="0" anchor="ctr">
                    <a:lnL>
                      <a:noFill/>
                    </a:lnL>
                    <a:lnR>
                      <a:noFill/>
                    </a:lnR>
                    <a:lnT>
                      <a:noFill/>
                    </a:lnT>
                    <a:lnB w="12700" cap="flat" cmpd="sng" algn="ctr">
                      <a:solidFill>
                        <a:srgbClr val="A5A5A5"/>
                      </a:solidFill>
                      <a:prstDash val="solid"/>
                      <a:round/>
                      <a:headEnd type="none" w="med" len="med"/>
                      <a:tailEnd type="none" w="med" len="med"/>
                    </a:lnB>
                    <a:solidFill>
                      <a:srgbClr val="D8D8D8"/>
                    </a:solidFill>
                  </a:tcPr>
                </a:tc>
                <a:tc>
                  <a:txBody>
                    <a:bodyPr/>
                    <a:lstStyle/>
                    <a:p>
                      <a:pPr algn="r" fontAlgn="ctr"/>
                      <a:r>
                        <a:rPr lang="es-EC" sz="1000" b="1" i="0" u="none" strike="noStrike">
                          <a:latin typeface="Calibri"/>
                        </a:rPr>
                        <a:t>4.167.450,00</a:t>
                      </a:r>
                    </a:p>
                  </a:txBody>
                  <a:tcPr marL="0" marR="0" marT="0" marB="0" anchor="ctr">
                    <a:lnL>
                      <a:noFill/>
                    </a:lnL>
                    <a:lnR>
                      <a:noFill/>
                    </a:lnR>
                    <a:lnT>
                      <a:noFill/>
                    </a:lnT>
                    <a:lnB w="12700" cap="flat" cmpd="sng" algn="ctr">
                      <a:solidFill>
                        <a:srgbClr val="A5A5A5"/>
                      </a:solidFill>
                      <a:prstDash val="solid"/>
                      <a:round/>
                      <a:headEnd type="none" w="med" len="med"/>
                      <a:tailEnd type="none" w="med" len="med"/>
                    </a:lnB>
                    <a:solidFill>
                      <a:srgbClr val="D8D8D8"/>
                    </a:solidFill>
                  </a:tcPr>
                </a:tc>
                <a:tc>
                  <a:txBody>
                    <a:bodyPr/>
                    <a:lstStyle/>
                    <a:p>
                      <a:pPr algn="r" fontAlgn="ctr"/>
                      <a:r>
                        <a:rPr lang="es-EC" sz="1000" b="1" i="0" u="none" strike="noStrike">
                          <a:latin typeface="Calibri"/>
                        </a:rPr>
                        <a:t>4.375.822,50</a:t>
                      </a:r>
                    </a:p>
                  </a:txBody>
                  <a:tcPr marL="0" marR="0" marT="0" marB="0" anchor="ctr">
                    <a:lnL>
                      <a:noFill/>
                    </a:lnL>
                    <a:lnR w="12700" cap="flat" cmpd="sng" algn="ctr">
                      <a:solidFill>
                        <a:srgbClr val="A5A5A5"/>
                      </a:solidFill>
                      <a:prstDash val="solid"/>
                      <a:round/>
                      <a:headEnd type="none" w="med" len="med"/>
                      <a:tailEnd type="none" w="med" len="med"/>
                    </a:lnR>
                    <a:lnT>
                      <a:noFill/>
                    </a:lnT>
                    <a:lnB w="12700" cap="flat" cmpd="sng" algn="ctr">
                      <a:solidFill>
                        <a:srgbClr val="A5A5A5"/>
                      </a:solidFill>
                      <a:prstDash val="solid"/>
                      <a:round/>
                      <a:headEnd type="none" w="med" len="med"/>
                      <a:tailEnd type="none" w="med" len="med"/>
                    </a:lnB>
                    <a:solidFill>
                      <a:srgbClr val="D8D8D8"/>
                    </a:solidFill>
                  </a:tcPr>
                </a:tc>
              </a:tr>
              <a:tr h="214651">
                <a:tc>
                  <a:txBody>
                    <a:bodyPr/>
                    <a:lstStyle/>
                    <a:p>
                      <a:pPr algn="l" fontAlgn="b"/>
                      <a:endParaRPr lang="es-EC" sz="1000" b="0" i="0" u="none" strike="noStrike">
                        <a:latin typeface="Calibri"/>
                      </a:endParaRPr>
                    </a:p>
                  </a:txBody>
                  <a:tcPr marL="0" marR="0" marT="0" marB="0" anchor="b">
                    <a:lnL>
                      <a:noFill/>
                    </a:lnL>
                    <a:lnR>
                      <a:noFill/>
                    </a:lnR>
                    <a:lnT w="12700" cap="flat" cmpd="sng" algn="ctr">
                      <a:solidFill>
                        <a:srgbClr val="A5A5A5"/>
                      </a:solidFill>
                      <a:prstDash val="solid"/>
                      <a:round/>
                      <a:headEnd type="none" w="med" len="med"/>
                      <a:tailEnd type="none" w="med" len="med"/>
                    </a:lnT>
                    <a:lnB>
                      <a:noFill/>
                    </a:lnB>
                  </a:tcPr>
                </a:tc>
                <a:tc>
                  <a:txBody>
                    <a:bodyPr/>
                    <a:lstStyle/>
                    <a:p>
                      <a:pPr algn="l" fontAlgn="b"/>
                      <a:endParaRPr lang="es-EC" sz="1000" b="0" i="0" u="none" strike="noStrike">
                        <a:latin typeface="Calibri"/>
                      </a:endParaRPr>
                    </a:p>
                  </a:txBody>
                  <a:tcPr marL="0" marR="0" marT="0" marB="0" anchor="b">
                    <a:lnL>
                      <a:noFill/>
                    </a:lnL>
                    <a:lnR>
                      <a:noFill/>
                    </a:lnR>
                    <a:lnT w="12700" cap="flat" cmpd="sng" algn="ctr">
                      <a:solidFill>
                        <a:srgbClr val="A5A5A5"/>
                      </a:solidFill>
                      <a:prstDash val="solid"/>
                      <a:round/>
                      <a:headEnd type="none" w="med" len="med"/>
                      <a:tailEnd type="none" w="med" len="med"/>
                    </a:lnT>
                    <a:lnB>
                      <a:noFill/>
                    </a:lnB>
                  </a:tcPr>
                </a:tc>
                <a:tc>
                  <a:txBody>
                    <a:bodyPr/>
                    <a:lstStyle/>
                    <a:p>
                      <a:pPr algn="l" fontAlgn="b"/>
                      <a:endParaRPr lang="es-EC" sz="1000" b="0" i="0" u="none" strike="noStrike">
                        <a:latin typeface="Calibri"/>
                      </a:endParaRPr>
                    </a:p>
                  </a:txBody>
                  <a:tcPr marL="0" marR="0" marT="0" marB="0" anchor="b">
                    <a:lnL>
                      <a:noFill/>
                    </a:lnL>
                    <a:lnR>
                      <a:noFill/>
                    </a:lnR>
                    <a:lnT w="12700" cap="flat" cmpd="sng" algn="ctr">
                      <a:solidFill>
                        <a:srgbClr val="A5A5A5"/>
                      </a:solidFill>
                      <a:prstDash val="solid"/>
                      <a:round/>
                      <a:headEnd type="none" w="med" len="med"/>
                      <a:tailEnd type="none" w="med" len="med"/>
                    </a:lnT>
                    <a:lnB>
                      <a:noFill/>
                    </a:lnB>
                  </a:tcPr>
                </a:tc>
                <a:tc>
                  <a:txBody>
                    <a:bodyPr/>
                    <a:lstStyle/>
                    <a:p>
                      <a:pPr algn="l" fontAlgn="b"/>
                      <a:endParaRPr lang="es-EC" sz="1000" b="0" i="0" u="none" strike="noStrike">
                        <a:latin typeface="Calibri"/>
                      </a:endParaRPr>
                    </a:p>
                  </a:txBody>
                  <a:tcPr marL="0" marR="0" marT="0" marB="0" anchor="b">
                    <a:lnL>
                      <a:noFill/>
                    </a:lnL>
                    <a:lnR>
                      <a:noFill/>
                    </a:lnR>
                    <a:lnT w="12700" cap="flat" cmpd="sng" algn="ctr">
                      <a:solidFill>
                        <a:srgbClr val="A5A5A5"/>
                      </a:solidFill>
                      <a:prstDash val="solid"/>
                      <a:round/>
                      <a:headEnd type="none" w="med" len="med"/>
                      <a:tailEnd type="none" w="med" len="med"/>
                    </a:lnT>
                    <a:lnB>
                      <a:noFill/>
                    </a:lnB>
                  </a:tcPr>
                </a:tc>
                <a:tc>
                  <a:txBody>
                    <a:bodyPr/>
                    <a:lstStyle/>
                    <a:p>
                      <a:pPr algn="l" fontAlgn="b"/>
                      <a:endParaRPr lang="es-EC" sz="1000" b="0" i="0" u="none" strike="noStrike">
                        <a:latin typeface="Calibri"/>
                      </a:endParaRPr>
                    </a:p>
                  </a:txBody>
                  <a:tcPr marL="0" marR="0" marT="0" marB="0" anchor="b">
                    <a:lnL>
                      <a:noFill/>
                    </a:lnL>
                    <a:lnR>
                      <a:noFill/>
                    </a:lnR>
                    <a:lnT w="12700" cap="flat" cmpd="sng" algn="ctr">
                      <a:solidFill>
                        <a:srgbClr val="A5A5A5"/>
                      </a:solidFill>
                      <a:prstDash val="solid"/>
                      <a:round/>
                      <a:headEnd type="none" w="med" len="med"/>
                      <a:tailEnd type="none" w="med" len="med"/>
                    </a:lnT>
                    <a:lnB>
                      <a:noFill/>
                    </a:lnB>
                  </a:tcPr>
                </a:tc>
                <a:tc>
                  <a:txBody>
                    <a:bodyPr/>
                    <a:lstStyle/>
                    <a:p>
                      <a:pPr algn="l" fontAlgn="b"/>
                      <a:endParaRPr lang="es-EC" sz="1000" b="0" i="0" u="none" strike="noStrike">
                        <a:latin typeface="Calibri"/>
                      </a:endParaRPr>
                    </a:p>
                  </a:txBody>
                  <a:tcPr marL="0" marR="0" marT="0" marB="0" anchor="b">
                    <a:lnL>
                      <a:noFill/>
                    </a:lnL>
                    <a:lnR>
                      <a:noFill/>
                    </a:lnR>
                    <a:lnT w="12700" cap="flat" cmpd="sng" algn="ctr">
                      <a:solidFill>
                        <a:srgbClr val="A5A5A5"/>
                      </a:solidFill>
                      <a:prstDash val="solid"/>
                      <a:round/>
                      <a:headEnd type="none" w="med" len="med"/>
                      <a:tailEnd type="none" w="med" len="med"/>
                    </a:lnT>
                    <a:lnB>
                      <a:noFill/>
                    </a:lnB>
                  </a:tcPr>
                </a:tc>
              </a:tr>
              <a:tr h="227278">
                <a:tc>
                  <a:txBody>
                    <a:bodyPr/>
                    <a:lstStyle/>
                    <a:p>
                      <a:pPr algn="l" fontAlgn="b"/>
                      <a:endParaRPr lang="es-EC" sz="1000" b="0" i="0" u="none" strike="noStrike">
                        <a:latin typeface="Calibri"/>
                      </a:endParaRPr>
                    </a:p>
                  </a:txBody>
                  <a:tcPr marL="0" marR="0" marT="0" marB="0" anchor="b">
                    <a:lnL>
                      <a:noFill/>
                    </a:lnL>
                    <a:lnR>
                      <a:noFill/>
                    </a:lnR>
                    <a:lnT>
                      <a:noFill/>
                    </a:lnT>
                    <a:lnB w="12700" cap="flat" cmpd="sng" algn="ctr">
                      <a:solidFill>
                        <a:srgbClr val="632523"/>
                      </a:solidFill>
                      <a:prstDash val="solid"/>
                      <a:round/>
                      <a:headEnd type="none" w="med" len="med"/>
                      <a:tailEnd type="none" w="med" len="med"/>
                    </a:lnB>
                  </a:tcPr>
                </a:tc>
                <a:tc>
                  <a:txBody>
                    <a:bodyPr/>
                    <a:lstStyle/>
                    <a:p>
                      <a:pPr algn="l" fontAlgn="b"/>
                      <a:endParaRPr lang="es-EC" sz="1000" b="0" i="0" u="none" strike="noStrike">
                        <a:latin typeface="Calibri"/>
                      </a:endParaRPr>
                    </a:p>
                  </a:txBody>
                  <a:tcPr marL="0" marR="0" marT="0" marB="0" anchor="b">
                    <a:lnL>
                      <a:noFill/>
                    </a:lnL>
                    <a:lnR>
                      <a:noFill/>
                    </a:lnR>
                    <a:lnT>
                      <a:noFill/>
                    </a:lnT>
                    <a:lnB w="12700" cap="flat" cmpd="sng" algn="ctr">
                      <a:solidFill>
                        <a:srgbClr val="632523"/>
                      </a:solidFill>
                      <a:prstDash val="solid"/>
                      <a:round/>
                      <a:headEnd type="none" w="med" len="med"/>
                      <a:tailEnd type="none" w="med" len="med"/>
                    </a:lnB>
                  </a:tcPr>
                </a:tc>
                <a:tc>
                  <a:txBody>
                    <a:bodyPr/>
                    <a:lstStyle/>
                    <a:p>
                      <a:pPr algn="l" fontAlgn="b"/>
                      <a:endParaRPr lang="es-EC" sz="1000" b="0" i="0" u="none" strike="noStrike">
                        <a:latin typeface="Calibri"/>
                      </a:endParaRPr>
                    </a:p>
                  </a:txBody>
                  <a:tcPr marL="0" marR="0" marT="0" marB="0" anchor="b">
                    <a:lnL>
                      <a:noFill/>
                    </a:lnL>
                    <a:lnR>
                      <a:noFill/>
                    </a:lnR>
                    <a:lnT>
                      <a:noFill/>
                    </a:lnT>
                    <a:lnB w="12700" cap="flat" cmpd="sng" algn="ctr">
                      <a:solidFill>
                        <a:srgbClr val="632523"/>
                      </a:solidFill>
                      <a:prstDash val="solid"/>
                      <a:round/>
                      <a:headEnd type="none" w="med" len="med"/>
                      <a:tailEnd type="none" w="med" len="med"/>
                    </a:lnB>
                  </a:tcPr>
                </a:tc>
                <a:tc>
                  <a:txBody>
                    <a:bodyPr/>
                    <a:lstStyle/>
                    <a:p>
                      <a:pPr algn="l" fontAlgn="b"/>
                      <a:endParaRPr lang="es-EC" sz="1000" b="0" i="0" u="none" strike="noStrike">
                        <a:latin typeface="Calibri"/>
                      </a:endParaRPr>
                    </a:p>
                  </a:txBody>
                  <a:tcPr marL="0" marR="0" marT="0" marB="0" anchor="b">
                    <a:lnL>
                      <a:noFill/>
                    </a:lnL>
                    <a:lnR>
                      <a:noFill/>
                    </a:lnR>
                    <a:lnT>
                      <a:noFill/>
                    </a:lnT>
                    <a:lnB w="12700" cap="flat" cmpd="sng" algn="ctr">
                      <a:solidFill>
                        <a:srgbClr val="632523"/>
                      </a:solidFill>
                      <a:prstDash val="solid"/>
                      <a:round/>
                      <a:headEnd type="none" w="med" len="med"/>
                      <a:tailEnd type="none" w="med" len="med"/>
                    </a:lnB>
                  </a:tcPr>
                </a:tc>
                <a:tc>
                  <a:txBody>
                    <a:bodyPr/>
                    <a:lstStyle/>
                    <a:p>
                      <a:pPr algn="l" fontAlgn="b"/>
                      <a:endParaRPr lang="es-EC" sz="1000" b="0" i="0" u="none" strike="noStrike">
                        <a:latin typeface="Calibri"/>
                      </a:endParaRPr>
                    </a:p>
                  </a:txBody>
                  <a:tcPr marL="0" marR="0" marT="0" marB="0" anchor="b">
                    <a:lnL>
                      <a:noFill/>
                    </a:lnL>
                    <a:lnR>
                      <a:noFill/>
                    </a:lnR>
                    <a:lnT>
                      <a:noFill/>
                    </a:lnT>
                    <a:lnB w="12700" cap="flat" cmpd="sng" algn="ctr">
                      <a:solidFill>
                        <a:srgbClr val="632523"/>
                      </a:solidFill>
                      <a:prstDash val="solid"/>
                      <a:round/>
                      <a:headEnd type="none" w="med" len="med"/>
                      <a:tailEnd type="none" w="med" len="med"/>
                    </a:lnB>
                  </a:tcPr>
                </a:tc>
                <a:tc>
                  <a:txBody>
                    <a:bodyPr/>
                    <a:lstStyle/>
                    <a:p>
                      <a:pPr algn="l" fontAlgn="b"/>
                      <a:endParaRPr lang="es-EC" sz="1000" b="0" i="0" u="none" strike="noStrike">
                        <a:latin typeface="Calibri"/>
                      </a:endParaRPr>
                    </a:p>
                  </a:txBody>
                  <a:tcPr marL="0" marR="0" marT="0" marB="0" anchor="b">
                    <a:lnL>
                      <a:noFill/>
                    </a:lnL>
                    <a:lnR>
                      <a:noFill/>
                    </a:lnR>
                    <a:lnT>
                      <a:noFill/>
                    </a:lnT>
                    <a:lnB w="12700" cap="flat" cmpd="sng" algn="ctr">
                      <a:solidFill>
                        <a:srgbClr val="632523"/>
                      </a:solidFill>
                      <a:prstDash val="solid"/>
                      <a:round/>
                      <a:headEnd type="none" w="med" len="med"/>
                      <a:tailEnd type="none" w="med" len="med"/>
                    </a:lnB>
                  </a:tcPr>
                </a:tc>
              </a:tr>
              <a:tr h="277784">
                <a:tc gridSpan="6">
                  <a:txBody>
                    <a:bodyPr/>
                    <a:lstStyle/>
                    <a:p>
                      <a:pPr algn="ctr" fontAlgn="ctr"/>
                      <a:r>
                        <a:rPr lang="es-EC" sz="1200" b="1" i="0" u="none" strike="noStrike">
                          <a:solidFill>
                            <a:srgbClr val="FFFFFF"/>
                          </a:solidFill>
                          <a:latin typeface="Calibri"/>
                        </a:rPr>
                        <a:t>COSTO DE VENTA ADICIONAL CON LÍNEA SKIL</a:t>
                      </a:r>
                    </a:p>
                  </a:txBody>
                  <a:tcPr marL="0" marR="0" marT="0" marB="0" anchor="ctr">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2700" cap="flat" cmpd="sng" algn="ctr">
                      <a:solidFill>
                        <a:srgbClr val="632523"/>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632523"/>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14651">
                <a:tc>
                  <a:txBody>
                    <a:bodyPr/>
                    <a:lstStyle/>
                    <a:p>
                      <a:pPr algn="l" fontAlgn="b"/>
                      <a:r>
                        <a:rPr lang="es-EC" sz="1000" b="0" i="0" u="none" strike="noStrike">
                          <a:latin typeface="Calibri"/>
                        </a:rPr>
                        <a:t> </a:t>
                      </a:r>
                    </a:p>
                  </a:txBody>
                  <a:tcPr marL="0" marR="0" marT="0" marB="0" anchor="b">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a:noFill/>
                    </a:lnB>
                  </a:tcPr>
                </a:tc>
                <a:tc>
                  <a:txBody>
                    <a:bodyPr/>
                    <a:lstStyle/>
                    <a:p>
                      <a:pPr algn="ctr" fontAlgn="b"/>
                      <a:r>
                        <a:rPr lang="es-EC" sz="1000" b="0" i="0" u="none" strike="noStrike">
                          <a:latin typeface="Calibri"/>
                        </a:rPr>
                        <a:t>2010</a:t>
                      </a:r>
                    </a:p>
                  </a:txBody>
                  <a:tcPr marL="0" marR="0" marT="0" marB="0" anchor="b">
                    <a:lnL>
                      <a:noFill/>
                    </a:lnL>
                    <a:lnR>
                      <a:noFill/>
                    </a:lnR>
                    <a:lnT w="12700" cap="flat" cmpd="sng" algn="ctr">
                      <a:solidFill>
                        <a:srgbClr val="A5A5A5"/>
                      </a:solidFill>
                      <a:prstDash val="solid"/>
                      <a:round/>
                      <a:headEnd type="none" w="med" len="med"/>
                      <a:tailEnd type="none" w="med" len="med"/>
                    </a:lnT>
                    <a:lnB>
                      <a:noFill/>
                    </a:lnB>
                  </a:tcPr>
                </a:tc>
                <a:tc>
                  <a:txBody>
                    <a:bodyPr/>
                    <a:lstStyle/>
                    <a:p>
                      <a:pPr algn="ctr" fontAlgn="b"/>
                      <a:r>
                        <a:rPr lang="es-EC" sz="1000" b="0" i="0" u="none" strike="noStrike">
                          <a:latin typeface="Calibri"/>
                        </a:rPr>
                        <a:t>2011</a:t>
                      </a:r>
                    </a:p>
                  </a:txBody>
                  <a:tcPr marL="0" marR="0" marT="0" marB="0" anchor="b">
                    <a:lnL>
                      <a:noFill/>
                    </a:lnL>
                    <a:lnR>
                      <a:noFill/>
                    </a:lnR>
                    <a:lnT w="12700" cap="flat" cmpd="sng" algn="ctr">
                      <a:solidFill>
                        <a:srgbClr val="A5A5A5"/>
                      </a:solidFill>
                      <a:prstDash val="solid"/>
                      <a:round/>
                      <a:headEnd type="none" w="med" len="med"/>
                      <a:tailEnd type="none" w="med" len="med"/>
                    </a:lnT>
                    <a:lnB>
                      <a:noFill/>
                    </a:lnB>
                  </a:tcPr>
                </a:tc>
                <a:tc>
                  <a:txBody>
                    <a:bodyPr/>
                    <a:lstStyle/>
                    <a:p>
                      <a:pPr algn="ctr" fontAlgn="b"/>
                      <a:r>
                        <a:rPr lang="es-EC" sz="1000" b="0" i="0" u="none" strike="noStrike">
                          <a:latin typeface="Calibri"/>
                        </a:rPr>
                        <a:t>2012</a:t>
                      </a:r>
                    </a:p>
                  </a:txBody>
                  <a:tcPr marL="0" marR="0" marT="0" marB="0" anchor="b">
                    <a:lnL>
                      <a:noFill/>
                    </a:lnL>
                    <a:lnR>
                      <a:noFill/>
                    </a:lnR>
                    <a:lnT w="12700" cap="flat" cmpd="sng" algn="ctr">
                      <a:solidFill>
                        <a:srgbClr val="A5A5A5"/>
                      </a:solidFill>
                      <a:prstDash val="solid"/>
                      <a:round/>
                      <a:headEnd type="none" w="med" len="med"/>
                      <a:tailEnd type="none" w="med" len="med"/>
                    </a:lnT>
                    <a:lnB>
                      <a:noFill/>
                    </a:lnB>
                  </a:tcPr>
                </a:tc>
                <a:tc>
                  <a:txBody>
                    <a:bodyPr/>
                    <a:lstStyle/>
                    <a:p>
                      <a:pPr algn="ctr" fontAlgn="b"/>
                      <a:r>
                        <a:rPr lang="es-EC" sz="1000" b="0" i="0" u="none" strike="noStrike">
                          <a:latin typeface="Calibri"/>
                        </a:rPr>
                        <a:t>2013</a:t>
                      </a:r>
                    </a:p>
                  </a:txBody>
                  <a:tcPr marL="0" marR="0" marT="0" marB="0" anchor="b">
                    <a:lnL>
                      <a:noFill/>
                    </a:lnL>
                    <a:lnR>
                      <a:noFill/>
                    </a:lnR>
                    <a:lnT w="12700" cap="flat" cmpd="sng" algn="ctr">
                      <a:solidFill>
                        <a:srgbClr val="A5A5A5"/>
                      </a:solidFill>
                      <a:prstDash val="solid"/>
                      <a:round/>
                      <a:headEnd type="none" w="med" len="med"/>
                      <a:tailEnd type="none" w="med" len="med"/>
                    </a:lnT>
                    <a:lnB>
                      <a:noFill/>
                    </a:lnB>
                  </a:tcPr>
                </a:tc>
                <a:tc>
                  <a:txBody>
                    <a:bodyPr/>
                    <a:lstStyle/>
                    <a:p>
                      <a:pPr algn="ctr" fontAlgn="b"/>
                      <a:r>
                        <a:rPr lang="es-EC" sz="1000" b="0" i="0" u="none" strike="noStrike">
                          <a:latin typeface="Calibri"/>
                        </a:rPr>
                        <a:t>2014</a:t>
                      </a:r>
                    </a:p>
                  </a:txBody>
                  <a:tcPr marL="0" marR="0" marT="0" marB="0" anchor="b">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a:noFill/>
                    </a:lnB>
                  </a:tcPr>
                </a:tc>
              </a:tr>
              <a:tr h="214651">
                <a:tc>
                  <a:txBody>
                    <a:bodyPr/>
                    <a:lstStyle/>
                    <a:p>
                      <a:pPr algn="l" fontAlgn="b"/>
                      <a:r>
                        <a:rPr lang="es-EC" sz="1000" b="0" i="0" u="none" strike="noStrike">
                          <a:latin typeface="Calibri"/>
                        </a:rPr>
                        <a:t> </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ctr" fontAlgn="b"/>
                      <a:r>
                        <a:rPr lang="es-EC" sz="1000" b="0" i="0" u="none" strike="noStrike">
                          <a:latin typeface="Calibri"/>
                        </a:rPr>
                        <a:t>Año 1</a:t>
                      </a:r>
                    </a:p>
                  </a:txBody>
                  <a:tcPr marL="0" marR="0" marT="0" marB="0" anchor="b">
                    <a:lnL>
                      <a:noFill/>
                    </a:lnL>
                    <a:lnR>
                      <a:noFill/>
                    </a:lnR>
                    <a:lnT>
                      <a:noFill/>
                    </a:lnT>
                    <a:lnB>
                      <a:noFill/>
                    </a:lnB>
                  </a:tcPr>
                </a:tc>
                <a:tc>
                  <a:txBody>
                    <a:bodyPr/>
                    <a:lstStyle/>
                    <a:p>
                      <a:pPr algn="ctr" fontAlgn="b"/>
                      <a:r>
                        <a:rPr lang="es-EC" sz="1000" b="0" i="0" u="none" strike="noStrike">
                          <a:latin typeface="Calibri"/>
                        </a:rPr>
                        <a:t>Año 2</a:t>
                      </a:r>
                    </a:p>
                  </a:txBody>
                  <a:tcPr marL="0" marR="0" marT="0" marB="0" anchor="b">
                    <a:lnL>
                      <a:noFill/>
                    </a:lnL>
                    <a:lnR>
                      <a:noFill/>
                    </a:lnR>
                    <a:lnT>
                      <a:noFill/>
                    </a:lnT>
                    <a:lnB>
                      <a:noFill/>
                    </a:lnB>
                  </a:tcPr>
                </a:tc>
                <a:tc>
                  <a:txBody>
                    <a:bodyPr/>
                    <a:lstStyle/>
                    <a:p>
                      <a:pPr algn="ctr" fontAlgn="b"/>
                      <a:r>
                        <a:rPr lang="es-EC" sz="1000" b="0" i="0" u="none" strike="noStrike">
                          <a:latin typeface="Calibri"/>
                        </a:rPr>
                        <a:t>Año 3</a:t>
                      </a:r>
                    </a:p>
                  </a:txBody>
                  <a:tcPr marL="0" marR="0" marT="0" marB="0" anchor="b">
                    <a:lnL>
                      <a:noFill/>
                    </a:lnL>
                    <a:lnR>
                      <a:noFill/>
                    </a:lnR>
                    <a:lnT>
                      <a:noFill/>
                    </a:lnT>
                    <a:lnB>
                      <a:noFill/>
                    </a:lnB>
                  </a:tcPr>
                </a:tc>
                <a:tc>
                  <a:txBody>
                    <a:bodyPr/>
                    <a:lstStyle/>
                    <a:p>
                      <a:pPr algn="ctr" fontAlgn="b"/>
                      <a:r>
                        <a:rPr lang="es-EC" sz="1000" b="0" i="0" u="none" strike="noStrike">
                          <a:latin typeface="Calibri"/>
                        </a:rPr>
                        <a:t>Año 4</a:t>
                      </a:r>
                    </a:p>
                  </a:txBody>
                  <a:tcPr marL="0" marR="0" marT="0" marB="0" anchor="b">
                    <a:lnL>
                      <a:noFill/>
                    </a:lnL>
                    <a:lnR>
                      <a:noFill/>
                    </a:lnR>
                    <a:lnT>
                      <a:noFill/>
                    </a:lnT>
                    <a:lnB>
                      <a:noFill/>
                    </a:lnB>
                  </a:tcPr>
                </a:tc>
                <a:tc>
                  <a:txBody>
                    <a:bodyPr/>
                    <a:lstStyle/>
                    <a:p>
                      <a:pPr algn="ctr" fontAlgn="b"/>
                      <a:r>
                        <a:rPr lang="es-EC" sz="1000" b="0" i="0" u="none" strike="noStrike">
                          <a:latin typeface="Calibri"/>
                        </a:rPr>
                        <a:t>Año 5</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214651">
                <a:tc>
                  <a:txBody>
                    <a:bodyPr/>
                    <a:lstStyle/>
                    <a:p>
                      <a:pPr algn="l" fontAlgn="ctr"/>
                      <a:r>
                        <a:rPr lang="es-EC" sz="1000" b="1" i="0" u="none" strike="noStrike">
                          <a:solidFill>
                            <a:srgbClr val="000000"/>
                          </a:solidFill>
                          <a:latin typeface="Calibri"/>
                        </a:rPr>
                        <a:t>Costo de Venta Mensual</a:t>
                      </a:r>
                    </a:p>
                  </a:txBody>
                  <a:tcPr marL="0" marR="0" marT="0" marB="0" anchor="ctr">
                    <a:lnL w="12700" cap="flat" cmpd="sng" algn="ctr">
                      <a:solidFill>
                        <a:srgbClr val="A5A5A5"/>
                      </a:solidFill>
                      <a:prstDash val="solid"/>
                      <a:round/>
                      <a:headEnd type="none" w="med" len="med"/>
                      <a:tailEnd type="none" w="med" len="med"/>
                    </a:lnL>
                    <a:lnR>
                      <a:noFill/>
                    </a:lnR>
                    <a:lnT>
                      <a:noFill/>
                    </a:lnT>
                    <a:lnB>
                      <a:noFill/>
                    </a:lnB>
                    <a:solidFill>
                      <a:srgbClr val="F2F2F2"/>
                    </a:solidFill>
                  </a:tcPr>
                </a:tc>
                <a:tc>
                  <a:txBody>
                    <a:bodyPr/>
                    <a:lstStyle/>
                    <a:p>
                      <a:pPr algn="r" fontAlgn="ctr"/>
                      <a:r>
                        <a:rPr lang="es-EC" sz="1000" b="1" i="0" u="none" strike="noStrike">
                          <a:solidFill>
                            <a:srgbClr val="000000"/>
                          </a:solidFill>
                          <a:latin typeface="Calibri"/>
                        </a:rPr>
                        <a:t>62.500,00</a:t>
                      </a:r>
                    </a:p>
                  </a:txBody>
                  <a:tcPr marL="0" marR="0" marT="0" marB="0" anchor="ctr">
                    <a:lnL>
                      <a:noFill/>
                    </a:lnL>
                    <a:lnR>
                      <a:noFill/>
                    </a:lnR>
                    <a:lnT>
                      <a:noFill/>
                    </a:lnT>
                    <a:lnB>
                      <a:noFill/>
                    </a:lnB>
                    <a:solidFill>
                      <a:srgbClr val="F2F2F2"/>
                    </a:solidFill>
                  </a:tcPr>
                </a:tc>
                <a:tc>
                  <a:txBody>
                    <a:bodyPr/>
                    <a:lstStyle/>
                    <a:p>
                      <a:pPr algn="r" fontAlgn="ctr"/>
                      <a:r>
                        <a:rPr lang="es-EC" sz="1000" b="1" i="0" u="none" strike="noStrike">
                          <a:solidFill>
                            <a:srgbClr val="000000"/>
                          </a:solidFill>
                          <a:latin typeface="Calibri"/>
                        </a:rPr>
                        <a:t>65.625,00</a:t>
                      </a:r>
                    </a:p>
                  </a:txBody>
                  <a:tcPr marL="0" marR="0" marT="0" marB="0" anchor="ctr">
                    <a:lnL>
                      <a:noFill/>
                    </a:lnL>
                    <a:lnR>
                      <a:noFill/>
                    </a:lnR>
                    <a:lnT>
                      <a:noFill/>
                    </a:lnT>
                    <a:lnB>
                      <a:noFill/>
                    </a:lnB>
                    <a:solidFill>
                      <a:srgbClr val="F2F2F2"/>
                    </a:solidFill>
                  </a:tcPr>
                </a:tc>
                <a:tc>
                  <a:txBody>
                    <a:bodyPr/>
                    <a:lstStyle/>
                    <a:p>
                      <a:pPr algn="r" fontAlgn="ctr"/>
                      <a:r>
                        <a:rPr lang="es-EC" sz="1000" b="1" i="0" u="none" strike="noStrike">
                          <a:solidFill>
                            <a:srgbClr val="000000"/>
                          </a:solidFill>
                          <a:latin typeface="Calibri"/>
                        </a:rPr>
                        <a:t>68.906,25</a:t>
                      </a:r>
                    </a:p>
                  </a:txBody>
                  <a:tcPr marL="0" marR="0" marT="0" marB="0" anchor="ctr">
                    <a:lnL>
                      <a:noFill/>
                    </a:lnL>
                    <a:lnR>
                      <a:noFill/>
                    </a:lnR>
                    <a:lnT>
                      <a:noFill/>
                    </a:lnT>
                    <a:lnB>
                      <a:noFill/>
                    </a:lnB>
                    <a:solidFill>
                      <a:srgbClr val="F2F2F2"/>
                    </a:solidFill>
                  </a:tcPr>
                </a:tc>
                <a:tc>
                  <a:txBody>
                    <a:bodyPr/>
                    <a:lstStyle/>
                    <a:p>
                      <a:pPr algn="r" fontAlgn="ctr"/>
                      <a:r>
                        <a:rPr lang="es-EC" sz="1000" b="1" i="0" u="none" strike="noStrike">
                          <a:solidFill>
                            <a:srgbClr val="000000"/>
                          </a:solidFill>
                          <a:latin typeface="Calibri"/>
                        </a:rPr>
                        <a:t>72.351,56</a:t>
                      </a:r>
                    </a:p>
                  </a:txBody>
                  <a:tcPr marL="0" marR="0" marT="0" marB="0" anchor="ctr">
                    <a:lnL>
                      <a:noFill/>
                    </a:lnL>
                    <a:lnR>
                      <a:noFill/>
                    </a:lnR>
                    <a:lnT>
                      <a:noFill/>
                    </a:lnT>
                    <a:lnB>
                      <a:noFill/>
                    </a:lnB>
                    <a:solidFill>
                      <a:srgbClr val="F2F2F2"/>
                    </a:solidFill>
                  </a:tcPr>
                </a:tc>
                <a:tc>
                  <a:txBody>
                    <a:bodyPr/>
                    <a:lstStyle/>
                    <a:p>
                      <a:pPr algn="r" fontAlgn="ctr"/>
                      <a:r>
                        <a:rPr lang="es-EC" sz="1000" b="1" i="0" u="none" strike="noStrike" dirty="0">
                          <a:solidFill>
                            <a:srgbClr val="000000"/>
                          </a:solidFill>
                          <a:latin typeface="Calibri"/>
                        </a:rPr>
                        <a:t>75.969,14</a:t>
                      </a:r>
                    </a:p>
                  </a:txBody>
                  <a:tcPr marL="0" marR="0" marT="0" marB="0" anchor="ctr">
                    <a:lnL>
                      <a:noFill/>
                    </a:lnL>
                    <a:lnR w="12700" cap="flat" cmpd="sng" algn="ctr">
                      <a:solidFill>
                        <a:srgbClr val="A5A5A5"/>
                      </a:solidFill>
                      <a:prstDash val="solid"/>
                      <a:round/>
                      <a:headEnd type="none" w="med" len="med"/>
                      <a:tailEnd type="none" w="med" len="med"/>
                    </a:lnR>
                    <a:lnT>
                      <a:noFill/>
                    </a:lnT>
                    <a:lnB>
                      <a:noFill/>
                    </a:lnB>
                    <a:solidFill>
                      <a:srgbClr val="F2F2F2"/>
                    </a:solidFill>
                  </a:tcPr>
                </a:tc>
              </a:tr>
              <a:tr h="227278">
                <a:tc>
                  <a:txBody>
                    <a:bodyPr/>
                    <a:lstStyle/>
                    <a:p>
                      <a:pPr algn="l" fontAlgn="b"/>
                      <a:r>
                        <a:rPr lang="es-EC" sz="1000" b="1" i="0" u="none" strike="noStrike">
                          <a:latin typeface="Calibri"/>
                        </a:rPr>
                        <a:t>Costo de Venta Anual</a:t>
                      </a:r>
                    </a:p>
                  </a:txBody>
                  <a:tcPr marL="0" marR="0" marT="0" marB="0" anchor="b">
                    <a:lnL w="12700" cap="flat" cmpd="sng" algn="ctr">
                      <a:solidFill>
                        <a:srgbClr val="A5A5A5"/>
                      </a:solidFill>
                      <a:prstDash val="solid"/>
                      <a:round/>
                      <a:headEnd type="none" w="med" len="med"/>
                      <a:tailEnd type="none" w="med" len="med"/>
                    </a:lnL>
                    <a:lnR>
                      <a:noFill/>
                    </a:lnR>
                    <a:lnT>
                      <a:noFill/>
                    </a:lnT>
                    <a:lnB w="12700" cap="flat" cmpd="sng" algn="ctr">
                      <a:solidFill>
                        <a:srgbClr val="A5A5A5"/>
                      </a:solidFill>
                      <a:prstDash val="solid"/>
                      <a:round/>
                      <a:headEnd type="none" w="med" len="med"/>
                      <a:tailEnd type="none" w="med" len="med"/>
                    </a:lnB>
                    <a:solidFill>
                      <a:srgbClr val="D8D8D8"/>
                    </a:solidFill>
                  </a:tcPr>
                </a:tc>
                <a:tc>
                  <a:txBody>
                    <a:bodyPr/>
                    <a:lstStyle/>
                    <a:p>
                      <a:pPr algn="r" fontAlgn="ctr"/>
                      <a:r>
                        <a:rPr lang="es-EC" sz="1000" b="1" i="0" u="none" strike="noStrike">
                          <a:latin typeface="Calibri"/>
                        </a:rPr>
                        <a:t>750.000,00</a:t>
                      </a:r>
                    </a:p>
                  </a:txBody>
                  <a:tcPr marL="0" marR="0" marT="0" marB="0" anchor="ctr">
                    <a:lnL>
                      <a:noFill/>
                    </a:lnL>
                    <a:lnR>
                      <a:noFill/>
                    </a:lnR>
                    <a:lnT>
                      <a:noFill/>
                    </a:lnT>
                    <a:lnB w="12700" cap="flat" cmpd="sng" algn="ctr">
                      <a:solidFill>
                        <a:srgbClr val="A5A5A5"/>
                      </a:solidFill>
                      <a:prstDash val="solid"/>
                      <a:round/>
                      <a:headEnd type="none" w="med" len="med"/>
                      <a:tailEnd type="none" w="med" len="med"/>
                    </a:lnB>
                    <a:solidFill>
                      <a:srgbClr val="D8D8D8"/>
                    </a:solidFill>
                  </a:tcPr>
                </a:tc>
                <a:tc>
                  <a:txBody>
                    <a:bodyPr/>
                    <a:lstStyle/>
                    <a:p>
                      <a:pPr algn="r" fontAlgn="ctr"/>
                      <a:r>
                        <a:rPr lang="es-EC" sz="1000" b="1" i="0" u="none" strike="noStrike">
                          <a:latin typeface="Calibri"/>
                        </a:rPr>
                        <a:t>787.500,00</a:t>
                      </a:r>
                    </a:p>
                  </a:txBody>
                  <a:tcPr marL="0" marR="0" marT="0" marB="0" anchor="ctr">
                    <a:lnL>
                      <a:noFill/>
                    </a:lnL>
                    <a:lnR>
                      <a:noFill/>
                    </a:lnR>
                    <a:lnT>
                      <a:noFill/>
                    </a:lnT>
                    <a:lnB w="12700" cap="flat" cmpd="sng" algn="ctr">
                      <a:solidFill>
                        <a:srgbClr val="A5A5A5"/>
                      </a:solidFill>
                      <a:prstDash val="solid"/>
                      <a:round/>
                      <a:headEnd type="none" w="med" len="med"/>
                      <a:tailEnd type="none" w="med" len="med"/>
                    </a:lnB>
                    <a:solidFill>
                      <a:srgbClr val="D8D8D8"/>
                    </a:solidFill>
                  </a:tcPr>
                </a:tc>
                <a:tc>
                  <a:txBody>
                    <a:bodyPr/>
                    <a:lstStyle/>
                    <a:p>
                      <a:pPr algn="r" fontAlgn="ctr"/>
                      <a:r>
                        <a:rPr lang="es-EC" sz="1000" b="1" i="0" u="none" strike="noStrike">
                          <a:latin typeface="Calibri"/>
                        </a:rPr>
                        <a:t>826.875,00</a:t>
                      </a:r>
                    </a:p>
                  </a:txBody>
                  <a:tcPr marL="0" marR="0" marT="0" marB="0" anchor="ctr">
                    <a:lnL>
                      <a:noFill/>
                    </a:lnL>
                    <a:lnR>
                      <a:noFill/>
                    </a:lnR>
                    <a:lnT>
                      <a:noFill/>
                    </a:lnT>
                    <a:lnB w="12700" cap="flat" cmpd="sng" algn="ctr">
                      <a:solidFill>
                        <a:srgbClr val="A5A5A5"/>
                      </a:solidFill>
                      <a:prstDash val="solid"/>
                      <a:round/>
                      <a:headEnd type="none" w="med" len="med"/>
                      <a:tailEnd type="none" w="med" len="med"/>
                    </a:lnB>
                    <a:solidFill>
                      <a:srgbClr val="D8D8D8"/>
                    </a:solidFill>
                  </a:tcPr>
                </a:tc>
                <a:tc>
                  <a:txBody>
                    <a:bodyPr/>
                    <a:lstStyle/>
                    <a:p>
                      <a:pPr algn="r" fontAlgn="ctr"/>
                      <a:r>
                        <a:rPr lang="es-EC" sz="1000" b="1" i="0" u="none" strike="noStrike">
                          <a:latin typeface="Calibri"/>
                        </a:rPr>
                        <a:t>868.218,75</a:t>
                      </a:r>
                    </a:p>
                  </a:txBody>
                  <a:tcPr marL="0" marR="0" marT="0" marB="0" anchor="ctr">
                    <a:lnL>
                      <a:noFill/>
                    </a:lnL>
                    <a:lnR>
                      <a:noFill/>
                    </a:lnR>
                    <a:lnT>
                      <a:noFill/>
                    </a:lnT>
                    <a:lnB w="12700" cap="flat" cmpd="sng" algn="ctr">
                      <a:solidFill>
                        <a:srgbClr val="A5A5A5"/>
                      </a:solidFill>
                      <a:prstDash val="solid"/>
                      <a:round/>
                      <a:headEnd type="none" w="med" len="med"/>
                      <a:tailEnd type="none" w="med" len="med"/>
                    </a:lnB>
                    <a:solidFill>
                      <a:srgbClr val="D8D8D8"/>
                    </a:solidFill>
                  </a:tcPr>
                </a:tc>
                <a:tc>
                  <a:txBody>
                    <a:bodyPr/>
                    <a:lstStyle/>
                    <a:p>
                      <a:pPr algn="r" fontAlgn="ctr"/>
                      <a:r>
                        <a:rPr lang="es-EC" sz="1000" b="1" i="0" u="none" strike="noStrike">
                          <a:latin typeface="Calibri"/>
                        </a:rPr>
                        <a:t>911.629,69</a:t>
                      </a:r>
                    </a:p>
                  </a:txBody>
                  <a:tcPr marL="0" marR="0" marT="0" marB="0" anchor="ctr">
                    <a:lnL>
                      <a:noFill/>
                    </a:lnL>
                    <a:lnR w="12700" cap="flat" cmpd="sng" algn="ctr">
                      <a:solidFill>
                        <a:srgbClr val="A5A5A5"/>
                      </a:solidFill>
                      <a:prstDash val="solid"/>
                      <a:round/>
                      <a:headEnd type="none" w="med" len="med"/>
                      <a:tailEnd type="none" w="med" len="med"/>
                    </a:lnR>
                    <a:lnT>
                      <a:noFill/>
                    </a:lnT>
                    <a:lnB w="12700" cap="flat" cmpd="sng" algn="ctr">
                      <a:solidFill>
                        <a:srgbClr val="A5A5A5"/>
                      </a:solidFill>
                      <a:prstDash val="solid"/>
                      <a:round/>
                      <a:headEnd type="none" w="med" len="med"/>
                      <a:tailEnd type="none" w="med" len="med"/>
                    </a:lnB>
                    <a:solidFill>
                      <a:srgbClr val="D8D8D8"/>
                    </a:solidFill>
                  </a:tcPr>
                </a:tc>
              </a:tr>
              <a:tr h="214651">
                <a:tc>
                  <a:txBody>
                    <a:bodyPr/>
                    <a:lstStyle/>
                    <a:p>
                      <a:pPr algn="l" fontAlgn="b"/>
                      <a:endParaRPr lang="es-EC" sz="1000" b="0" i="0" u="none" strike="noStrike">
                        <a:latin typeface="Calibri"/>
                      </a:endParaRPr>
                    </a:p>
                  </a:txBody>
                  <a:tcPr marL="0" marR="0" marT="0" marB="0" anchor="b">
                    <a:lnL>
                      <a:noFill/>
                    </a:lnL>
                    <a:lnR>
                      <a:noFill/>
                    </a:lnR>
                    <a:lnT w="12700" cap="flat" cmpd="sng" algn="ctr">
                      <a:solidFill>
                        <a:srgbClr val="A5A5A5"/>
                      </a:solidFill>
                      <a:prstDash val="solid"/>
                      <a:round/>
                      <a:headEnd type="none" w="med" len="med"/>
                      <a:tailEnd type="none" w="med" len="med"/>
                    </a:lnT>
                    <a:lnB>
                      <a:noFill/>
                    </a:lnB>
                  </a:tcPr>
                </a:tc>
                <a:tc>
                  <a:txBody>
                    <a:bodyPr/>
                    <a:lstStyle/>
                    <a:p>
                      <a:pPr algn="l" fontAlgn="b"/>
                      <a:endParaRPr lang="es-EC" sz="1000" b="0" i="0" u="none" strike="noStrike">
                        <a:latin typeface="Calibri"/>
                      </a:endParaRPr>
                    </a:p>
                  </a:txBody>
                  <a:tcPr marL="0" marR="0" marT="0" marB="0" anchor="b">
                    <a:lnL>
                      <a:noFill/>
                    </a:lnL>
                    <a:lnR>
                      <a:noFill/>
                    </a:lnR>
                    <a:lnT w="12700" cap="flat" cmpd="sng" algn="ctr">
                      <a:solidFill>
                        <a:srgbClr val="A5A5A5"/>
                      </a:solidFill>
                      <a:prstDash val="solid"/>
                      <a:round/>
                      <a:headEnd type="none" w="med" len="med"/>
                      <a:tailEnd type="none" w="med" len="med"/>
                    </a:lnT>
                    <a:lnB>
                      <a:noFill/>
                    </a:lnB>
                  </a:tcPr>
                </a:tc>
                <a:tc>
                  <a:txBody>
                    <a:bodyPr/>
                    <a:lstStyle/>
                    <a:p>
                      <a:pPr algn="l" fontAlgn="b"/>
                      <a:endParaRPr lang="es-EC" sz="1000" b="0" i="0" u="none" strike="noStrike">
                        <a:latin typeface="Calibri"/>
                      </a:endParaRPr>
                    </a:p>
                  </a:txBody>
                  <a:tcPr marL="0" marR="0" marT="0" marB="0" anchor="b">
                    <a:lnL>
                      <a:noFill/>
                    </a:lnL>
                    <a:lnR>
                      <a:noFill/>
                    </a:lnR>
                    <a:lnT w="12700" cap="flat" cmpd="sng" algn="ctr">
                      <a:solidFill>
                        <a:srgbClr val="A5A5A5"/>
                      </a:solidFill>
                      <a:prstDash val="solid"/>
                      <a:round/>
                      <a:headEnd type="none" w="med" len="med"/>
                      <a:tailEnd type="none" w="med" len="med"/>
                    </a:lnT>
                    <a:lnB>
                      <a:noFill/>
                    </a:lnB>
                  </a:tcPr>
                </a:tc>
                <a:tc>
                  <a:txBody>
                    <a:bodyPr/>
                    <a:lstStyle/>
                    <a:p>
                      <a:pPr algn="l" fontAlgn="b"/>
                      <a:endParaRPr lang="es-EC" sz="1000" b="0" i="0" u="none" strike="noStrike">
                        <a:latin typeface="Calibri"/>
                      </a:endParaRPr>
                    </a:p>
                  </a:txBody>
                  <a:tcPr marL="0" marR="0" marT="0" marB="0" anchor="b">
                    <a:lnL>
                      <a:noFill/>
                    </a:lnL>
                    <a:lnR>
                      <a:noFill/>
                    </a:lnR>
                    <a:lnT w="12700" cap="flat" cmpd="sng" algn="ctr">
                      <a:solidFill>
                        <a:srgbClr val="A5A5A5"/>
                      </a:solidFill>
                      <a:prstDash val="solid"/>
                      <a:round/>
                      <a:headEnd type="none" w="med" len="med"/>
                      <a:tailEnd type="none" w="med" len="med"/>
                    </a:lnT>
                    <a:lnB>
                      <a:noFill/>
                    </a:lnB>
                  </a:tcPr>
                </a:tc>
                <a:tc>
                  <a:txBody>
                    <a:bodyPr/>
                    <a:lstStyle/>
                    <a:p>
                      <a:pPr algn="l" fontAlgn="b"/>
                      <a:endParaRPr lang="es-EC" sz="1000" b="0" i="0" u="none" strike="noStrike">
                        <a:latin typeface="Calibri"/>
                      </a:endParaRPr>
                    </a:p>
                  </a:txBody>
                  <a:tcPr marL="0" marR="0" marT="0" marB="0" anchor="b">
                    <a:lnL>
                      <a:noFill/>
                    </a:lnL>
                    <a:lnR>
                      <a:noFill/>
                    </a:lnR>
                    <a:lnT w="12700" cap="flat" cmpd="sng" algn="ctr">
                      <a:solidFill>
                        <a:srgbClr val="A5A5A5"/>
                      </a:solidFill>
                      <a:prstDash val="solid"/>
                      <a:round/>
                      <a:headEnd type="none" w="med" len="med"/>
                      <a:tailEnd type="none" w="med" len="med"/>
                    </a:lnT>
                    <a:lnB>
                      <a:noFill/>
                    </a:lnB>
                  </a:tcPr>
                </a:tc>
                <a:tc>
                  <a:txBody>
                    <a:bodyPr/>
                    <a:lstStyle/>
                    <a:p>
                      <a:pPr algn="l" fontAlgn="b"/>
                      <a:endParaRPr lang="es-EC" sz="1000" b="0" i="0" u="none" strike="noStrike">
                        <a:latin typeface="Calibri"/>
                      </a:endParaRPr>
                    </a:p>
                  </a:txBody>
                  <a:tcPr marL="0" marR="0" marT="0" marB="0" anchor="b">
                    <a:lnL>
                      <a:noFill/>
                    </a:lnL>
                    <a:lnR>
                      <a:noFill/>
                    </a:lnR>
                    <a:lnT w="12700" cap="flat" cmpd="sng" algn="ctr">
                      <a:solidFill>
                        <a:srgbClr val="A5A5A5"/>
                      </a:solidFill>
                      <a:prstDash val="solid"/>
                      <a:round/>
                      <a:headEnd type="none" w="med" len="med"/>
                      <a:tailEnd type="none" w="med" len="med"/>
                    </a:lnT>
                    <a:lnB>
                      <a:noFill/>
                    </a:lnB>
                  </a:tcPr>
                </a:tc>
              </a:tr>
              <a:tr h="227278">
                <a:tc>
                  <a:txBody>
                    <a:bodyPr/>
                    <a:lstStyle/>
                    <a:p>
                      <a:pPr algn="l" fontAlgn="b"/>
                      <a:endParaRPr lang="es-EC" sz="1000" b="0" i="0" u="none" strike="noStrike">
                        <a:latin typeface="Calibri"/>
                      </a:endParaRPr>
                    </a:p>
                  </a:txBody>
                  <a:tcPr marL="0" marR="0" marT="0" marB="0" anchor="b">
                    <a:lnL>
                      <a:noFill/>
                    </a:lnL>
                    <a:lnR>
                      <a:noFill/>
                    </a:lnR>
                    <a:lnT>
                      <a:noFill/>
                    </a:lnT>
                    <a:lnB w="12700" cap="flat" cmpd="sng" algn="ctr">
                      <a:solidFill>
                        <a:srgbClr val="632523"/>
                      </a:solidFill>
                      <a:prstDash val="solid"/>
                      <a:round/>
                      <a:headEnd type="none" w="med" len="med"/>
                      <a:tailEnd type="none" w="med" len="med"/>
                    </a:lnB>
                  </a:tcPr>
                </a:tc>
                <a:tc>
                  <a:txBody>
                    <a:bodyPr/>
                    <a:lstStyle/>
                    <a:p>
                      <a:pPr algn="l" fontAlgn="b"/>
                      <a:endParaRPr lang="es-EC" sz="1000" b="0" i="0" u="none" strike="noStrike">
                        <a:latin typeface="Calibri"/>
                      </a:endParaRPr>
                    </a:p>
                  </a:txBody>
                  <a:tcPr marL="0" marR="0" marT="0" marB="0" anchor="b">
                    <a:lnL>
                      <a:noFill/>
                    </a:lnL>
                    <a:lnR>
                      <a:noFill/>
                    </a:lnR>
                    <a:lnT>
                      <a:noFill/>
                    </a:lnT>
                    <a:lnB w="12700" cap="flat" cmpd="sng" algn="ctr">
                      <a:solidFill>
                        <a:srgbClr val="632523"/>
                      </a:solidFill>
                      <a:prstDash val="solid"/>
                      <a:round/>
                      <a:headEnd type="none" w="med" len="med"/>
                      <a:tailEnd type="none" w="med" len="med"/>
                    </a:lnB>
                  </a:tcPr>
                </a:tc>
                <a:tc>
                  <a:txBody>
                    <a:bodyPr/>
                    <a:lstStyle/>
                    <a:p>
                      <a:pPr algn="l" fontAlgn="b"/>
                      <a:endParaRPr lang="es-EC" sz="1000" b="0" i="0" u="none" strike="noStrike">
                        <a:latin typeface="Calibri"/>
                      </a:endParaRPr>
                    </a:p>
                  </a:txBody>
                  <a:tcPr marL="0" marR="0" marT="0" marB="0" anchor="b">
                    <a:lnL>
                      <a:noFill/>
                    </a:lnL>
                    <a:lnR>
                      <a:noFill/>
                    </a:lnR>
                    <a:lnT>
                      <a:noFill/>
                    </a:lnT>
                    <a:lnB w="12700" cap="flat" cmpd="sng" algn="ctr">
                      <a:solidFill>
                        <a:srgbClr val="632523"/>
                      </a:solidFill>
                      <a:prstDash val="solid"/>
                      <a:round/>
                      <a:headEnd type="none" w="med" len="med"/>
                      <a:tailEnd type="none" w="med" len="med"/>
                    </a:lnB>
                  </a:tcPr>
                </a:tc>
                <a:tc>
                  <a:txBody>
                    <a:bodyPr/>
                    <a:lstStyle/>
                    <a:p>
                      <a:pPr algn="l" fontAlgn="b"/>
                      <a:endParaRPr lang="es-EC" sz="1000" b="0" i="0" u="none" strike="noStrike">
                        <a:latin typeface="Calibri"/>
                      </a:endParaRPr>
                    </a:p>
                  </a:txBody>
                  <a:tcPr marL="0" marR="0" marT="0" marB="0" anchor="b">
                    <a:lnL>
                      <a:noFill/>
                    </a:lnL>
                    <a:lnR>
                      <a:noFill/>
                    </a:lnR>
                    <a:lnT>
                      <a:noFill/>
                    </a:lnT>
                    <a:lnB w="12700" cap="flat" cmpd="sng" algn="ctr">
                      <a:solidFill>
                        <a:srgbClr val="632523"/>
                      </a:solidFill>
                      <a:prstDash val="solid"/>
                      <a:round/>
                      <a:headEnd type="none" w="med" len="med"/>
                      <a:tailEnd type="none" w="med" len="med"/>
                    </a:lnB>
                  </a:tcPr>
                </a:tc>
                <a:tc>
                  <a:txBody>
                    <a:bodyPr/>
                    <a:lstStyle/>
                    <a:p>
                      <a:pPr algn="l" fontAlgn="b"/>
                      <a:endParaRPr lang="es-EC" sz="1000" b="0" i="0" u="none" strike="noStrike">
                        <a:latin typeface="Calibri"/>
                      </a:endParaRPr>
                    </a:p>
                  </a:txBody>
                  <a:tcPr marL="0" marR="0" marT="0" marB="0" anchor="b">
                    <a:lnL>
                      <a:noFill/>
                    </a:lnL>
                    <a:lnR>
                      <a:noFill/>
                    </a:lnR>
                    <a:lnT>
                      <a:noFill/>
                    </a:lnT>
                    <a:lnB w="12700" cap="flat" cmpd="sng" algn="ctr">
                      <a:solidFill>
                        <a:srgbClr val="632523"/>
                      </a:solidFill>
                      <a:prstDash val="solid"/>
                      <a:round/>
                      <a:headEnd type="none" w="med" len="med"/>
                      <a:tailEnd type="none" w="med" len="med"/>
                    </a:lnB>
                  </a:tcPr>
                </a:tc>
                <a:tc>
                  <a:txBody>
                    <a:bodyPr/>
                    <a:lstStyle/>
                    <a:p>
                      <a:pPr algn="l" fontAlgn="b"/>
                      <a:endParaRPr lang="es-EC" sz="1000" b="0" i="0" u="none" strike="noStrike">
                        <a:latin typeface="Calibri"/>
                      </a:endParaRPr>
                    </a:p>
                  </a:txBody>
                  <a:tcPr marL="0" marR="0" marT="0" marB="0" anchor="b">
                    <a:lnL>
                      <a:noFill/>
                    </a:lnL>
                    <a:lnR>
                      <a:noFill/>
                    </a:lnR>
                    <a:lnT>
                      <a:noFill/>
                    </a:lnT>
                    <a:lnB w="12700" cap="flat" cmpd="sng" algn="ctr">
                      <a:solidFill>
                        <a:srgbClr val="632523"/>
                      </a:solidFill>
                      <a:prstDash val="solid"/>
                      <a:round/>
                      <a:headEnd type="none" w="med" len="med"/>
                      <a:tailEnd type="none" w="med" len="med"/>
                    </a:lnB>
                  </a:tcPr>
                </a:tc>
              </a:tr>
              <a:tr h="328290">
                <a:tc gridSpan="6">
                  <a:txBody>
                    <a:bodyPr/>
                    <a:lstStyle/>
                    <a:p>
                      <a:pPr algn="ctr" fontAlgn="ctr"/>
                      <a:r>
                        <a:rPr lang="es-EC" sz="1400" b="1" i="0" u="none" strike="noStrike" dirty="0">
                          <a:solidFill>
                            <a:srgbClr val="FFFFFF"/>
                          </a:solidFill>
                          <a:latin typeface="Calibri"/>
                        </a:rPr>
                        <a:t>RESUMEN DE COSTO DE VENTA</a:t>
                      </a:r>
                    </a:p>
                  </a:txBody>
                  <a:tcPr marL="0" marR="0" marT="0" marB="0" anchor="ctr">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2700" cap="flat" cmpd="sng" algn="ctr">
                      <a:solidFill>
                        <a:srgbClr val="632523"/>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632523"/>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14651">
                <a:tc>
                  <a:txBody>
                    <a:bodyPr/>
                    <a:lstStyle/>
                    <a:p>
                      <a:pPr algn="l" fontAlgn="b"/>
                      <a:r>
                        <a:rPr lang="es-EC" sz="1000" b="0" i="0" u="none" strike="noStrike">
                          <a:latin typeface="Calibri"/>
                        </a:rPr>
                        <a:t> </a:t>
                      </a:r>
                    </a:p>
                  </a:txBody>
                  <a:tcPr marL="0" marR="0" marT="0" marB="0" anchor="b">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a:noFill/>
                    </a:lnB>
                  </a:tcPr>
                </a:tc>
                <a:tc>
                  <a:txBody>
                    <a:bodyPr/>
                    <a:lstStyle/>
                    <a:p>
                      <a:pPr algn="ctr" fontAlgn="b"/>
                      <a:r>
                        <a:rPr lang="es-EC" sz="1000" b="0" i="0" u="none" strike="noStrike">
                          <a:latin typeface="Calibri"/>
                        </a:rPr>
                        <a:t>2010</a:t>
                      </a:r>
                    </a:p>
                  </a:txBody>
                  <a:tcPr marL="0" marR="0" marT="0" marB="0" anchor="b">
                    <a:lnL>
                      <a:noFill/>
                    </a:lnL>
                    <a:lnR>
                      <a:noFill/>
                    </a:lnR>
                    <a:lnT w="12700" cap="flat" cmpd="sng" algn="ctr">
                      <a:solidFill>
                        <a:srgbClr val="A5A5A5"/>
                      </a:solidFill>
                      <a:prstDash val="solid"/>
                      <a:round/>
                      <a:headEnd type="none" w="med" len="med"/>
                      <a:tailEnd type="none" w="med" len="med"/>
                    </a:lnT>
                    <a:lnB>
                      <a:noFill/>
                    </a:lnB>
                  </a:tcPr>
                </a:tc>
                <a:tc>
                  <a:txBody>
                    <a:bodyPr/>
                    <a:lstStyle/>
                    <a:p>
                      <a:pPr algn="ctr" fontAlgn="b"/>
                      <a:r>
                        <a:rPr lang="es-EC" sz="1000" b="0" i="0" u="none" strike="noStrike">
                          <a:latin typeface="Calibri"/>
                        </a:rPr>
                        <a:t>2011</a:t>
                      </a:r>
                    </a:p>
                  </a:txBody>
                  <a:tcPr marL="0" marR="0" marT="0" marB="0" anchor="b">
                    <a:lnL>
                      <a:noFill/>
                    </a:lnL>
                    <a:lnR>
                      <a:noFill/>
                    </a:lnR>
                    <a:lnT w="12700" cap="flat" cmpd="sng" algn="ctr">
                      <a:solidFill>
                        <a:srgbClr val="A5A5A5"/>
                      </a:solidFill>
                      <a:prstDash val="solid"/>
                      <a:round/>
                      <a:headEnd type="none" w="med" len="med"/>
                      <a:tailEnd type="none" w="med" len="med"/>
                    </a:lnT>
                    <a:lnB>
                      <a:noFill/>
                    </a:lnB>
                  </a:tcPr>
                </a:tc>
                <a:tc>
                  <a:txBody>
                    <a:bodyPr/>
                    <a:lstStyle/>
                    <a:p>
                      <a:pPr algn="ctr" fontAlgn="b"/>
                      <a:r>
                        <a:rPr lang="es-EC" sz="1000" b="0" i="0" u="none" strike="noStrike">
                          <a:latin typeface="Calibri"/>
                        </a:rPr>
                        <a:t>2012</a:t>
                      </a:r>
                    </a:p>
                  </a:txBody>
                  <a:tcPr marL="0" marR="0" marT="0" marB="0" anchor="b">
                    <a:lnL>
                      <a:noFill/>
                    </a:lnL>
                    <a:lnR>
                      <a:noFill/>
                    </a:lnR>
                    <a:lnT w="12700" cap="flat" cmpd="sng" algn="ctr">
                      <a:solidFill>
                        <a:srgbClr val="A5A5A5"/>
                      </a:solidFill>
                      <a:prstDash val="solid"/>
                      <a:round/>
                      <a:headEnd type="none" w="med" len="med"/>
                      <a:tailEnd type="none" w="med" len="med"/>
                    </a:lnT>
                    <a:lnB>
                      <a:noFill/>
                    </a:lnB>
                  </a:tcPr>
                </a:tc>
                <a:tc>
                  <a:txBody>
                    <a:bodyPr/>
                    <a:lstStyle/>
                    <a:p>
                      <a:pPr algn="ctr" fontAlgn="b"/>
                      <a:r>
                        <a:rPr lang="es-EC" sz="1000" b="0" i="0" u="none" strike="noStrike">
                          <a:latin typeface="Calibri"/>
                        </a:rPr>
                        <a:t>2013</a:t>
                      </a:r>
                    </a:p>
                  </a:txBody>
                  <a:tcPr marL="0" marR="0" marT="0" marB="0" anchor="b">
                    <a:lnL>
                      <a:noFill/>
                    </a:lnL>
                    <a:lnR>
                      <a:noFill/>
                    </a:lnR>
                    <a:lnT w="12700" cap="flat" cmpd="sng" algn="ctr">
                      <a:solidFill>
                        <a:srgbClr val="A5A5A5"/>
                      </a:solidFill>
                      <a:prstDash val="solid"/>
                      <a:round/>
                      <a:headEnd type="none" w="med" len="med"/>
                      <a:tailEnd type="none" w="med" len="med"/>
                    </a:lnT>
                    <a:lnB>
                      <a:noFill/>
                    </a:lnB>
                  </a:tcPr>
                </a:tc>
                <a:tc>
                  <a:txBody>
                    <a:bodyPr/>
                    <a:lstStyle/>
                    <a:p>
                      <a:pPr algn="ctr" fontAlgn="b"/>
                      <a:r>
                        <a:rPr lang="es-EC" sz="1000" b="0" i="0" u="none" strike="noStrike">
                          <a:latin typeface="Calibri"/>
                        </a:rPr>
                        <a:t>2014</a:t>
                      </a:r>
                    </a:p>
                  </a:txBody>
                  <a:tcPr marL="0" marR="0" marT="0" marB="0" anchor="b">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a:noFill/>
                    </a:lnB>
                  </a:tcPr>
                </a:tc>
              </a:tr>
              <a:tr h="214651">
                <a:tc>
                  <a:txBody>
                    <a:bodyPr/>
                    <a:lstStyle/>
                    <a:p>
                      <a:pPr algn="l" fontAlgn="b"/>
                      <a:r>
                        <a:rPr lang="es-EC" sz="1000" b="0" i="0" u="none" strike="noStrike">
                          <a:latin typeface="Calibri"/>
                        </a:rPr>
                        <a:t> </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ctr" fontAlgn="b"/>
                      <a:r>
                        <a:rPr lang="es-EC" sz="1000" b="0" i="0" u="none" strike="noStrike">
                          <a:latin typeface="Calibri"/>
                        </a:rPr>
                        <a:t>Año 1</a:t>
                      </a:r>
                    </a:p>
                  </a:txBody>
                  <a:tcPr marL="0" marR="0" marT="0" marB="0" anchor="b">
                    <a:lnL>
                      <a:noFill/>
                    </a:lnL>
                    <a:lnR>
                      <a:noFill/>
                    </a:lnR>
                    <a:lnT>
                      <a:noFill/>
                    </a:lnT>
                    <a:lnB>
                      <a:noFill/>
                    </a:lnB>
                  </a:tcPr>
                </a:tc>
                <a:tc>
                  <a:txBody>
                    <a:bodyPr/>
                    <a:lstStyle/>
                    <a:p>
                      <a:pPr algn="ctr" fontAlgn="b"/>
                      <a:r>
                        <a:rPr lang="es-EC" sz="1000" b="0" i="0" u="none" strike="noStrike">
                          <a:latin typeface="Calibri"/>
                        </a:rPr>
                        <a:t>Año 2</a:t>
                      </a:r>
                    </a:p>
                  </a:txBody>
                  <a:tcPr marL="0" marR="0" marT="0" marB="0" anchor="b">
                    <a:lnL>
                      <a:noFill/>
                    </a:lnL>
                    <a:lnR>
                      <a:noFill/>
                    </a:lnR>
                    <a:lnT>
                      <a:noFill/>
                    </a:lnT>
                    <a:lnB>
                      <a:noFill/>
                    </a:lnB>
                  </a:tcPr>
                </a:tc>
                <a:tc>
                  <a:txBody>
                    <a:bodyPr/>
                    <a:lstStyle/>
                    <a:p>
                      <a:pPr algn="ctr" fontAlgn="b"/>
                      <a:r>
                        <a:rPr lang="es-EC" sz="1000" b="0" i="0" u="none" strike="noStrike">
                          <a:latin typeface="Calibri"/>
                        </a:rPr>
                        <a:t>Año 3</a:t>
                      </a:r>
                    </a:p>
                  </a:txBody>
                  <a:tcPr marL="0" marR="0" marT="0" marB="0" anchor="b">
                    <a:lnL>
                      <a:noFill/>
                    </a:lnL>
                    <a:lnR>
                      <a:noFill/>
                    </a:lnR>
                    <a:lnT>
                      <a:noFill/>
                    </a:lnT>
                    <a:lnB>
                      <a:noFill/>
                    </a:lnB>
                  </a:tcPr>
                </a:tc>
                <a:tc>
                  <a:txBody>
                    <a:bodyPr/>
                    <a:lstStyle/>
                    <a:p>
                      <a:pPr algn="ctr" fontAlgn="b"/>
                      <a:r>
                        <a:rPr lang="es-EC" sz="1000" b="0" i="0" u="none" strike="noStrike">
                          <a:latin typeface="Calibri"/>
                        </a:rPr>
                        <a:t>Año 4</a:t>
                      </a:r>
                    </a:p>
                  </a:txBody>
                  <a:tcPr marL="0" marR="0" marT="0" marB="0" anchor="b">
                    <a:lnL>
                      <a:noFill/>
                    </a:lnL>
                    <a:lnR>
                      <a:noFill/>
                    </a:lnR>
                    <a:lnT>
                      <a:noFill/>
                    </a:lnT>
                    <a:lnB>
                      <a:noFill/>
                    </a:lnB>
                  </a:tcPr>
                </a:tc>
                <a:tc>
                  <a:txBody>
                    <a:bodyPr/>
                    <a:lstStyle/>
                    <a:p>
                      <a:pPr algn="ctr" fontAlgn="b"/>
                      <a:r>
                        <a:rPr lang="es-EC" sz="1000" b="0" i="0" u="none" strike="noStrike">
                          <a:latin typeface="Calibri"/>
                        </a:rPr>
                        <a:t>Año 5</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214651">
                <a:tc>
                  <a:txBody>
                    <a:bodyPr/>
                    <a:lstStyle/>
                    <a:p>
                      <a:pPr algn="l" fontAlgn="b"/>
                      <a:r>
                        <a:rPr lang="es-EC" sz="1000" b="0" i="0" u="none" strike="noStrike">
                          <a:latin typeface="Calibri"/>
                        </a:rPr>
                        <a:t>Costos de Ventas Tradicionales</a:t>
                      </a:r>
                    </a:p>
                  </a:txBody>
                  <a:tcPr marL="0" marR="0" marT="0" marB="0" anchor="b">
                    <a:lnL w="12700" cap="flat" cmpd="sng" algn="ctr">
                      <a:solidFill>
                        <a:srgbClr val="A5A5A5"/>
                      </a:solidFill>
                      <a:prstDash val="solid"/>
                      <a:round/>
                      <a:headEnd type="none" w="med" len="med"/>
                      <a:tailEnd type="none" w="med" len="med"/>
                    </a:lnL>
                    <a:lnR>
                      <a:noFill/>
                    </a:lnR>
                    <a:lnT>
                      <a:noFill/>
                    </a:lnT>
                    <a:lnB>
                      <a:noFill/>
                    </a:lnB>
                    <a:solidFill>
                      <a:srgbClr val="F2F2F2"/>
                    </a:solidFill>
                  </a:tcPr>
                </a:tc>
                <a:tc>
                  <a:txBody>
                    <a:bodyPr/>
                    <a:lstStyle/>
                    <a:p>
                      <a:pPr algn="r" fontAlgn="b"/>
                      <a:r>
                        <a:rPr lang="es-EC" sz="1000" b="0" i="0" u="none" strike="noStrike">
                          <a:latin typeface="Calibri"/>
                        </a:rPr>
                        <a:t>3.600.000,00</a:t>
                      </a:r>
                    </a:p>
                  </a:txBody>
                  <a:tcPr marL="0" marR="0" marT="0" marB="0" anchor="b">
                    <a:lnL>
                      <a:noFill/>
                    </a:lnL>
                    <a:lnR>
                      <a:noFill/>
                    </a:lnR>
                    <a:lnT>
                      <a:noFill/>
                    </a:lnT>
                    <a:lnB>
                      <a:noFill/>
                    </a:lnB>
                    <a:solidFill>
                      <a:srgbClr val="F2F2F2"/>
                    </a:solidFill>
                  </a:tcPr>
                </a:tc>
                <a:tc>
                  <a:txBody>
                    <a:bodyPr/>
                    <a:lstStyle/>
                    <a:p>
                      <a:pPr algn="r" fontAlgn="b"/>
                      <a:r>
                        <a:rPr lang="es-EC" sz="1000" b="0" i="0" u="none" strike="noStrike">
                          <a:latin typeface="Calibri"/>
                        </a:rPr>
                        <a:t>3.780.000,00</a:t>
                      </a:r>
                    </a:p>
                  </a:txBody>
                  <a:tcPr marL="0" marR="0" marT="0" marB="0" anchor="b">
                    <a:lnL>
                      <a:noFill/>
                    </a:lnL>
                    <a:lnR>
                      <a:noFill/>
                    </a:lnR>
                    <a:lnT>
                      <a:noFill/>
                    </a:lnT>
                    <a:lnB>
                      <a:noFill/>
                    </a:lnB>
                    <a:solidFill>
                      <a:srgbClr val="F2F2F2"/>
                    </a:solidFill>
                  </a:tcPr>
                </a:tc>
                <a:tc>
                  <a:txBody>
                    <a:bodyPr/>
                    <a:lstStyle/>
                    <a:p>
                      <a:pPr algn="r" fontAlgn="b"/>
                      <a:r>
                        <a:rPr lang="es-EC" sz="1000" b="0" i="0" u="none" strike="noStrike">
                          <a:latin typeface="Calibri"/>
                        </a:rPr>
                        <a:t>3.969.000,00</a:t>
                      </a:r>
                    </a:p>
                  </a:txBody>
                  <a:tcPr marL="0" marR="0" marT="0" marB="0" anchor="b">
                    <a:lnL>
                      <a:noFill/>
                    </a:lnL>
                    <a:lnR>
                      <a:noFill/>
                    </a:lnR>
                    <a:lnT>
                      <a:noFill/>
                    </a:lnT>
                    <a:lnB>
                      <a:noFill/>
                    </a:lnB>
                    <a:solidFill>
                      <a:srgbClr val="F2F2F2"/>
                    </a:solidFill>
                  </a:tcPr>
                </a:tc>
                <a:tc>
                  <a:txBody>
                    <a:bodyPr/>
                    <a:lstStyle/>
                    <a:p>
                      <a:pPr algn="r" fontAlgn="b"/>
                      <a:r>
                        <a:rPr lang="es-EC" sz="1000" b="0" i="0" u="none" strike="noStrike">
                          <a:latin typeface="Calibri"/>
                        </a:rPr>
                        <a:t>4.167.450,00</a:t>
                      </a:r>
                    </a:p>
                  </a:txBody>
                  <a:tcPr marL="0" marR="0" marT="0" marB="0" anchor="b">
                    <a:lnL>
                      <a:noFill/>
                    </a:lnL>
                    <a:lnR>
                      <a:noFill/>
                    </a:lnR>
                    <a:lnT>
                      <a:noFill/>
                    </a:lnT>
                    <a:lnB>
                      <a:noFill/>
                    </a:lnB>
                    <a:solidFill>
                      <a:srgbClr val="F2F2F2"/>
                    </a:solidFill>
                  </a:tcPr>
                </a:tc>
                <a:tc>
                  <a:txBody>
                    <a:bodyPr/>
                    <a:lstStyle/>
                    <a:p>
                      <a:pPr algn="r" fontAlgn="b"/>
                      <a:r>
                        <a:rPr lang="es-EC" sz="1000" b="0" i="0" u="none" strike="noStrike">
                          <a:latin typeface="Calibri"/>
                        </a:rPr>
                        <a:t>4.375.822,50</a:t>
                      </a:r>
                    </a:p>
                  </a:txBody>
                  <a:tcPr marL="0" marR="0" marT="0" marB="0" anchor="b">
                    <a:lnL>
                      <a:noFill/>
                    </a:lnL>
                    <a:lnR w="12700" cap="flat" cmpd="sng" algn="ctr">
                      <a:solidFill>
                        <a:srgbClr val="A5A5A5"/>
                      </a:solidFill>
                      <a:prstDash val="solid"/>
                      <a:round/>
                      <a:headEnd type="none" w="med" len="med"/>
                      <a:tailEnd type="none" w="med" len="med"/>
                    </a:lnR>
                    <a:lnT>
                      <a:noFill/>
                    </a:lnT>
                    <a:lnB>
                      <a:noFill/>
                    </a:lnB>
                    <a:solidFill>
                      <a:srgbClr val="F2F2F2"/>
                    </a:solidFill>
                  </a:tcPr>
                </a:tc>
              </a:tr>
              <a:tr h="214651">
                <a:tc>
                  <a:txBody>
                    <a:bodyPr/>
                    <a:lstStyle/>
                    <a:p>
                      <a:pPr algn="l" fontAlgn="b"/>
                      <a:r>
                        <a:rPr lang="es-EC" sz="1000" b="0" i="0" u="none" strike="noStrike">
                          <a:latin typeface="Calibri"/>
                        </a:rPr>
                        <a:t>Costo de Venta adicional Skil</a:t>
                      </a:r>
                    </a:p>
                  </a:txBody>
                  <a:tcPr marL="0" marR="0" marT="0" marB="0" anchor="b">
                    <a:lnL w="12700" cap="flat" cmpd="sng" algn="ctr">
                      <a:solidFill>
                        <a:srgbClr val="A5A5A5"/>
                      </a:solidFill>
                      <a:prstDash val="solid"/>
                      <a:round/>
                      <a:headEnd type="none" w="med" len="med"/>
                      <a:tailEnd type="none" w="med" len="med"/>
                    </a:lnL>
                    <a:lnR>
                      <a:noFill/>
                    </a:lnR>
                    <a:lnT>
                      <a:noFill/>
                    </a:lnT>
                    <a:lnB>
                      <a:noFill/>
                    </a:lnB>
                    <a:solidFill>
                      <a:srgbClr val="F2F2F2"/>
                    </a:solidFill>
                  </a:tcPr>
                </a:tc>
                <a:tc>
                  <a:txBody>
                    <a:bodyPr/>
                    <a:lstStyle/>
                    <a:p>
                      <a:pPr algn="r" fontAlgn="b"/>
                      <a:r>
                        <a:rPr lang="es-EC" sz="1000" b="0" i="0" u="none" strike="noStrike">
                          <a:latin typeface="Calibri"/>
                        </a:rPr>
                        <a:t>750.000,00</a:t>
                      </a:r>
                    </a:p>
                  </a:txBody>
                  <a:tcPr marL="0" marR="0" marT="0" marB="0" anchor="b">
                    <a:lnL>
                      <a:noFill/>
                    </a:lnL>
                    <a:lnR>
                      <a:noFill/>
                    </a:lnR>
                    <a:lnT>
                      <a:noFill/>
                    </a:lnT>
                    <a:lnB>
                      <a:noFill/>
                    </a:lnB>
                    <a:solidFill>
                      <a:srgbClr val="F2F2F2"/>
                    </a:solidFill>
                  </a:tcPr>
                </a:tc>
                <a:tc>
                  <a:txBody>
                    <a:bodyPr/>
                    <a:lstStyle/>
                    <a:p>
                      <a:pPr algn="r" fontAlgn="b"/>
                      <a:r>
                        <a:rPr lang="es-EC" sz="1000" b="0" i="0" u="none" strike="noStrike">
                          <a:latin typeface="Calibri"/>
                        </a:rPr>
                        <a:t>787.500,00</a:t>
                      </a:r>
                    </a:p>
                  </a:txBody>
                  <a:tcPr marL="0" marR="0" marT="0" marB="0" anchor="b">
                    <a:lnL>
                      <a:noFill/>
                    </a:lnL>
                    <a:lnR>
                      <a:noFill/>
                    </a:lnR>
                    <a:lnT>
                      <a:noFill/>
                    </a:lnT>
                    <a:lnB>
                      <a:noFill/>
                    </a:lnB>
                    <a:solidFill>
                      <a:srgbClr val="F2F2F2"/>
                    </a:solidFill>
                  </a:tcPr>
                </a:tc>
                <a:tc>
                  <a:txBody>
                    <a:bodyPr/>
                    <a:lstStyle/>
                    <a:p>
                      <a:pPr algn="r" fontAlgn="b"/>
                      <a:r>
                        <a:rPr lang="es-EC" sz="1000" b="0" i="0" u="none" strike="noStrike">
                          <a:latin typeface="Calibri"/>
                        </a:rPr>
                        <a:t>826.875,00</a:t>
                      </a:r>
                    </a:p>
                  </a:txBody>
                  <a:tcPr marL="0" marR="0" marT="0" marB="0" anchor="b">
                    <a:lnL>
                      <a:noFill/>
                    </a:lnL>
                    <a:lnR>
                      <a:noFill/>
                    </a:lnR>
                    <a:lnT>
                      <a:noFill/>
                    </a:lnT>
                    <a:lnB>
                      <a:noFill/>
                    </a:lnB>
                    <a:solidFill>
                      <a:srgbClr val="F2F2F2"/>
                    </a:solidFill>
                  </a:tcPr>
                </a:tc>
                <a:tc>
                  <a:txBody>
                    <a:bodyPr/>
                    <a:lstStyle/>
                    <a:p>
                      <a:pPr algn="r" fontAlgn="b"/>
                      <a:r>
                        <a:rPr lang="es-EC" sz="1000" b="0" i="0" u="none" strike="noStrike">
                          <a:latin typeface="Calibri"/>
                        </a:rPr>
                        <a:t>868.218,75</a:t>
                      </a:r>
                    </a:p>
                  </a:txBody>
                  <a:tcPr marL="0" marR="0" marT="0" marB="0" anchor="b">
                    <a:lnL>
                      <a:noFill/>
                    </a:lnL>
                    <a:lnR>
                      <a:noFill/>
                    </a:lnR>
                    <a:lnT>
                      <a:noFill/>
                    </a:lnT>
                    <a:lnB>
                      <a:noFill/>
                    </a:lnB>
                    <a:solidFill>
                      <a:srgbClr val="F2F2F2"/>
                    </a:solidFill>
                  </a:tcPr>
                </a:tc>
                <a:tc>
                  <a:txBody>
                    <a:bodyPr/>
                    <a:lstStyle/>
                    <a:p>
                      <a:pPr algn="r" fontAlgn="b"/>
                      <a:r>
                        <a:rPr lang="es-EC" sz="1000" b="0" i="0" u="none" strike="noStrike">
                          <a:latin typeface="Calibri"/>
                        </a:rPr>
                        <a:t>911.629,69</a:t>
                      </a:r>
                    </a:p>
                  </a:txBody>
                  <a:tcPr marL="0" marR="0" marT="0" marB="0" anchor="b">
                    <a:lnL>
                      <a:noFill/>
                    </a:lnL>
                    <a:lnR w="12700" cap="flat" cmpd="sng" algn="ctr">
                      <a:solidFill>
                        <a:srgbClr val="A5A5A5"/>
                      </a:solidFill>
                      <a:prstDash val="solid"/>
                      <a:round/>
                      <a:headEnd type="none" w="med" len="med"/>
                      <a:tailEnd type="none" w="med" len="med"/>
                    </a:lnR>
                    <a:lnT>
                      <a:noFill/>
                    </a:lnT>
                    <a:lnB>
                      <a:noFill/>
                    </a:lnB>
                    <a:solidFill>
                      <a:srgbClr val="F2F2F2"/>
                    </a:solidFill>
                  </a:tcPr>
                </a:tc>
              </a:tr>
              <a:tr h="227278">
                <a:tc>
                  <a:txBody>
                    <a:bodyPr/>
                    <a:lstStyle/>
                    <a:p>
                      <a:pPr algn="l" fontAlgn="b"/>
                      <a:r>
                        <a:rPr lang="es-EC" sz="1000" b="1" i="0" u="none" strike="noStrike">
                          <a:latin typeface="Calibri"/>
                        </a:rPr>
                        <a:t>TOTAL COSTO DE VENTA</a:t>
                      </a:r>
                    </a:p>
                  </a:txBody>
                  <a:tcPr marL="0" marR="0" marT="0" marB="0" anchor="b">
                    <a:lnL w="12700" cap="flat" cmpd="sng" algn="ctr">
                      <a:solidFill>
                        <a:srgbClr val="A5A5A5"/>
                      </a:solidFill>
                      <a:prstDash val="solid"/>
                      <a:round/>
                      <a:headEnd type="none" w="med" len="med"/>
                      <a:tailEnd type="none" w="med" len="med"/>
                    </a:lnL>
                    <a:lnR>
                      <a:noFill/>
                    </a:lnR>
                    <a:lnT>
                      <a:noFill/>
                    </a:lnT>
                    <a:lnB w="12700" cap="flat" cmpd="sng" algn="ctr">
                      <a:solidFill>
                        <a:srgbClr val="A5A5A5"/>
                      </a:solidFill>
                      <a:prstDash val="solid"/>
                      <a:round/>
                      <a:headEnd type="none" w="med" len="med"/>
                      <a:tailEnd type="none" w="med" len="med"/>
                    </a:lnB>
                    <a:solidFill>
                      <a:srgbClr val="A5A5A5"/>
                    </a:solidFill>
                  </a:tcPr>
                </a:tc>
                <a:tc>
                  <a:txBody>
                    <a:bodyPr/>
                    <a:lstStyle/>
                    <a:p>
                      <a:pPr algn="r" fontAlgn="b"/>
                      <a:r>
                        <a:rPr lang="es-EC" sz="1000" b="1" i="0" u="none" strike="noStrike">
                          <a:latin typeface="Calibri"/>
                        </a:rPr>
                        <a:t>4.350.000,00</a:t>
                      </a:r>
                    </a:p>
                  </a:txBody>
                  <a:tcPr marL="0" marR="0" marT="0" marB="0" anchor="b">
                    <a:lnL>
                      <a:noFill/>
                    </a:lnL>
                    <a:lnR>
                      <a:noFill/>
                    </a:lnR>
                    <a:lnT>
                      <a:noFill/>
                    </a:lnT>
                    <a:lnB w="12700" cap="flat" cmpd="sng" algn="ctr">
                      <a:solidFill>
                        <a:srgbClr val="A5A5A5"/>
                      </a:solidFill>
                      <a:prstDash val="solid"/>
                      <a:round/>
                      <a:headEnd type="none" w="med" len="med"/>
                      <a:tailEnd type="none" w="med" len="med"/>
                    </a:lnB>
                    <a:solidFill>
                      <a:srgbClr val="A5A5A5"/>
                    </a:solidFill>
                  </a:tcPr>
                </a:tc>
                <a:tc>
                  <a:txBody>
                    <a:bodyPr/>
                    <a:lstStyle/>
                    <a:p>
                      <a:pPr algn="r" fontAlgn="b"/>
                      <a:r>
                        <a:rPr lang="es-EC" sz="1000" b="1" i="0" u="none" strike="noStrike">
                          <a:latin typeface="Calibri"/>
                        </a:rPr>
                        <a:t>4.567.500,00</a:t>
                      </a:r>
                    </a:p>
                  </a:txBody>
                  <a:tcPr marL="0" marR="0" marT="0" marB="0" anchor="b">
                    <a:lnL>
                      <a:noFill/>
                    </a:lnL>
                    <a:lnR>
                      <a:noFill/>
                    </a:lnR>
                    <a:lnT>
                      <a:noFill/>
                    </a:lnT>
                    <a:lnB w="12700" cap="flat" cmpd="sng" algn="ctr">
                      <a:solidFill>
                        <a:srgbClr val="A5A5A5"/>
                      </a:solidFill>
                      <a:prstDash val="solid"/>
                      <a:round/>
                      <a:headEnd type="none" w="med" len="med"/>
                      <a:tailEnd type="none" w="med" len="med"/>
                    </a:lnB>
                    <a:solidFill>
                      <a:srgbClr val="A5A5A5"/>
                    </a:solidFill>
                  </a:tcPr>
                </a:tc>
                <a:tc>
                  <a:txBody>
                    <a:bodyPr/>
                    <a:lstStyle/>
                    <a:p>
                      <a:pPr algn="r" fontAlgn="b"/>
                      <a:r>
                        <a:rPr lang="es-EC" sz="1000" b="1" i="0" u="none" strike="noStrike">
                          <a:latin typeface="Calibri"/>
                        </a:rPr>
                        <a:t>4.795.875,00</a:t>
                      </a:r>
                    </a:p>
                  </a:txBody>
                  <a:tcPr marL="0" marR="0" marT="0" marB="0" anchor="b">
                    <a:lnL>
                      <a:noFill/>
                    </a:lnL>
                    <a:lnR>
                      <a:noFill/>
                    </a:lnR>
                    <a:lnT>
                      <a:noFill/>
                    </a:lnT>
                    <a:lnB w="12700" cap="flat" cmpd="sng" algn="ctr">
                      <a:solidFill>
                        <a:srgbClr val="A5A5A5"/>
                      </a:solidFill>
                      <a:prstDash val="solid"/>
                      <a:round/>
                      <a:headEnd type="none" w="med" len="med"/>
                      <a:tailEnd type="none" w="med" len="med"/>
                    </a:lnB>
                    <a:solidFill>
                      <a:srgbClr val="A5A5A5"/>
                    </a:solidFill>
                  </a:tcPr>
                </a:tc>
                <a:tc>
                  <a:txBody>
                    <a:bodyPr/>
                    <a:lstStyle/>
                    <a:p>
                      <a:pPr algn="r" fontAlgn="b"/>
                      <a:r>
                        <a:rPr lang="es-EC" sz="1000" b="1" i="0" u="none" strike="noStrike">
                          <a:latin typeface="Calibri"/>
                        </a:rPr>
                        <a:t>5.035.668,75</a:t>
                      </a:r>
                    </a:p>
                  </a:txBody>
                  <a:tcPr marL="0" marR="0" marT="0" marB="0" anchor="b">
                    <a:lnL>
                      <a:noFill/>
                    </a:lnL>
                    <a:lnR>
                      <a:noFill/>
                    </a:lnR>
                    <a:lnT>
                      <a:noFill/>
                    </a:lnT>
                    <a:lnB w="12700" cap="flat" cmpd="sng" algn="ctr">
                      <a:solidFill>
                        <a:srgbClr val="A5A5A5"/>
                      </a:solidFill>
                      <a:prstDash val="solid"/>
                      <a:round/>
                      <a:headEnd type="none" w="med" len="med"/>
                      <a:tailEnd type="none" w="med" len="med"/>
                    </a:lnB>
                    <a:solidFill>
                      <a:srgbClr val="A5A5A5"/>
                    </a:solidFill>
                  </a:tcPr>
                </a:tc>
                <a:tc>
                  <a:txBody>
                    <a:bodyPr/>
                    <a:lstStyle/>
                    <a:p>
                      <a:pPr algn="r" fontAlgn="b"/>
                      <a:r>
                        <a:rPr lang="es-EC" sz="1000" b="1" i="0" u="none" strike="noStrike" dirty="0">
                          <a:latin typeface="Calibri"/>
                        </a:rPr>
                        <a:t>5.287.452,19</a:t>
                      </a:r>
                    </a:p>
                  </a:txBody>
                  <a:tcPr marL="0" marR="0" marT="0" marB="0" anchor="b">
                    <a:lnL>
                      <a:noFill/>
                    </a:lnL>
                    <a:lnR w="12700" cap="flat" cmpd="sng" algn="ctr">
                      <a:solidFill>
                        <a:srgbClr val="A5A5A5"/>
                      </a:solidFill>
                      <a:prstDash val="solid"/>
                      <a:round/>
                      <a:headEnd type="none" w="med" len="med"/>
                      <a:tailEnd type="none" w="med" len="med"/>
                    </a:lnR>
                    <a:lnT>
                      <a:noFill/>
                    </a:lnT>
                    <a:lnB w="12700" cap="flat" cmpd="sng" algn="ctr">
                      <a:solidFill>
                        <a:srgbClr val="A5A5A5"/>
                      </a:solidFill>
                      <a:prstDash val="solid"/>
                      <a:round/>
                      <a:headEnd type="none" w="med" len="med"/>
                      <a:tailEnd type="none" w="med" len="med"/>
                    </a:lnB>
                    <a:solidFill>
                      <a:srgbClr val="A5A5A5"/>
                    </a:solidFill>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defRPr/>
            </a:pPr>
            <a:r>
              <a:rPr lang="es-EC" dirty="0" smtClean="0"/>
              <a:t>Gastos Administrativos</a:t>
            </a:r>
            <a:endParaRPr lang="es-EC" dirty="0"/>
          </a:p>
        </p:txBody>
      </p:sp>
      <p:sp>
        <p:nvSpPr>
          <p:cNvPr id="45059" name="3 Marcador de número de diapositiva"/>
          <p:cNvSpPr>
            <a:spLocks noGrp="1"/>
          </p:cNvSpPr>
          <p:nvPr>
            <p:ph type="sldNum" sz="quarter" idx="10"/>
          </p:nvPr>
        </p:nvSpPr>
        <p:spPr>
          <a:noFill/>
        </p:spPr>
        <p:txBody>
          <a:bodyPr/>
          <a:lstStyle/>
          <a:p>
            <a:fld id="{64D77AA4-B24C-4661-A595-95C09C832BEE}" type="slidenum">
              <a:rPr lang="en-GB" smtClean="0"/>
              <a:pPr/>
              <a:t>43</a:t>
            </a:fld>
            <a:endParaRPr lang="en-GB" smtClean="0"/>
          </a:p>
        </p:txBody>
      </p:sp>
      <p:graphicFrame>
        <p:nvGraphicFramePr>
          <p:cNvPr id="5" name="4 Tabla"/>
          <p:cNvGraphicFramePr>
            <a:graphicFrameLocks noGrp="1"/>
          </p:cNvGraphicFramePr>
          <p:nvPr/>
        </p:nvGraphicFramePr>
        <p:xfrm>
          <a:off x="1790700" y="1058863"/>
          <a:ext cx="7245350" cy="4895850"/>
        </p:xfrm>
        <a:graphic>
          <a:graphicData uri="http://schemas.openxmlformats.org/drawingml/2006/table">
            <a:tbl>
              <a:tblPr/>
              <a:tblGrid>
                <a:gridCol w="2655888"/>
                <a:gridCol w="873125"/>
                <a:gridCol w="874712"/>
                <a:gridCol w="984250"/>
                <a:gridCol w="873125"/>
                <a:gridCol w="984250"/>
              </a:tblGrid>
              <a:tr h="550863">
                <a:tc gridSpan="6">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C" sz="1400" b="1" i="0" u="none" strike="noStrike" cap="none" normalizeH="0" baseline="0" smtClean="0">
                          <a:ln>
                            <a:noFill/>
                          </a:ln>
                          <a:solidFill>
                            <a:srgbClr val="FFFFFF"/>
                          </a:solidFill>
                          <a:effectLst/>
                          <a:latin typeface="Calibri" pitchFamily="34" charset="0"/>
                        </a:rPr>
                        <a:t>PROYECCIÓN DE GASTOS ADMINISTRATIVOS</a:t>
                      </a:r>
                    </a:p>
                  </a:txBody>
                  <a:tcPr marL="0" marR="0" marT="0" marB="0" anchor="ctr" horzOverflow="overflow">
                    <a:lnL w="12700" cap="flat" cmpd="sng" algn="ctr">
                      <a:solidFill>
                        <a:srgbClr val="632523"/>
                      </a:solidFill>
                      <a:prstDash val="solid"/>
                      <a:round/>
                      <a:headEnd type="none" w="med" len="med"/>
                      <a:tailEnd type="none" w="med" len="med"/>
                    </a:lnL>
                    <a:lnR w="12700" cap="flat" cmpd="sng" algn="ctr">
                      <a:solidFill>
                        <a:srgbClr val="632523"/>
                      </a:solidFill>
                      <a:prstDash val="solid"/>
                      <a:round/>
                      <a:headEnd type="none" w="med" len="med"/>
                      <a:tailEnd type="none" w="med" len="med"/>
                    </a:lnR>
                    <a:lnT w="12700" cap="flat" cmpd="sng" algn="ctr">
                      <a:solidFill>
                        <a:srgbClr val="632523"/>
                      </a:solidFill>
                      <a:prstDash val="solid"/>
                      <a:round/>
                      <a:headEnd type="none" w="med" len="med"/>
                      <a:tailEnd type="none" w="med" len="med"/>
                    </a:lnT>
                    <a:lnB w="12700" cap="flat" cmpd="sng" algn="ctr">
                      <a:solidFill>
                        <a:srgbClr val="A5A5A5"/>
                      </a:solidFill>
                      <a:prstDash val="solid"/>
                      <a:round/>
                      <a:headEnd type="none" w="med" len="med"/>
                      <a:tailEnd type="none" w="med" len="med"/>
                    </a:lnB>
                    <a:lnTlToBr>
                      <a:noFill/>
                    </a:lnTlToBr>
                    <a:lnBlToTr>
                      <a:noFill/>
                    </a:lnBlToTr>
                    <a:solidFill>
                      <a:srgbClr val="63252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19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 </a:t>
                      </a:r>
                    </a:p>
                  </a:txBody>
                  <a:tcPr marL="0" marR="0" marT="0" marB="0" anchor="b" horzOverflow="overflow">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2010</a:t>
                      </a:r>
                    </a:p>
                  </a:txBody>
                  <a:tcPr marL="0" marR="0" marT="0" marB="0" anchor="b" horzOverflow="overflow">
                    <a:lnL>
                      <a:noFill/>
                    </a:lnL>
                    <a:lnR>
                      <a:noFill/>
                    </a:lnR>
                    <a:lnT w="12700" cap="flat" cmpd="sng" algn="ctr">
                      <a:solidFill>
                        <a:srgbClr val="A5A5A5"/>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2011</a:t>
                      </a:r>
                    </a:p>
                  </a:txBody>
                  <a:tcPr marL="0" marR="0" marT="0" marB="0" anchor="b" horzOverflow="overflow">
                    <a:lnL>
                      <a:noFill/>
                    </a:lnL>
                    <a:lnR>
                      <a:noFill/>
                    </a:lnR>
                    <a:lnT w="12700" cap="flat" cmpd="sng" algn="ctr">
                      <a:solidFill>
                        <a:srgbClr val="A5A5A5"/>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2012</a:t>
                      </a:r>
                    </a:p>
                  </a:txBody>
                  <a:tcPr marL="0" marR="0" marT="0" marB="0" anchor="b" horzOverflow="overflow">
                    <a:lnL>
                      <a:noFill/>
                    </a:lnL>
                    <a:lnR>
                      <a:noFill/>
                    </a:lnR>
                    <a:lnT w="12700" cap="flat" cmpd="sng" algn="ctr">
                      <a:solidFill>
                        <a:srgbClr val="A5A5A5"/>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2013</a:t>
                      </a:r>
                    </a:p>
                  </a:txBody>
                  <a:tcPr marL="0" marR="0" marT="0" marB="0" anchor="b" horzOverflow="overflow">
                    <a:lnL>
                      <a:noFill/>
                    </a:lnL>
                    <a:lnR>
                      <a:noFill/>
                    </a:lnR>
                    <a:lnT w="12700" cap="flat" cmpd="sng" algn="ctr">
                      <a:solidFill>
                        <a:srgbClr val="A5A5A5"/>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2014</a:t>
                      </a:r>
                    </a:p>
                  </a:txBody>
                  <a:tcPr marL="0" marR="0" marT="0" marB="0" anchor="b" horzOverflow="overflow">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a:noFill/>
                    </a:lnB>
                    <a:lnTlToBr>
                      <a:noFill/>
                    </a:lnTlToBr>
                    <a:lnBlToTr>
                      <a:noFill/>
                    </a:lnBlToTr>
                    <a:noFill/>
                  </a:tcPr>
                </a:tc>
              </a:tr>
              <a:tr h="358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 </a:t>
                      </a:r>
                    </a:p>
                  </a:txBody>
                  <a:tcPr marL="0" marR="0" marT="0" marB="0" anchor="b" horzOverflow="overflow">
                    <a:lnL w="12700" cap="flat" cmpd="sng" algn="ctr">
                      <a:solidFill>
                        <a:srgbClr val="A5A5A5"/>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Año 1</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Año 2</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Año 3</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Año 4</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Año 5</a:t>
                      </a:r>
                    </a:p>
                  </a:txBody>
                  <a:tcPr marL="0" marR="0" marT="0" marB="0" anchor="b" horzOverflow="overflow">
                    <a:lnL>
                      <a:noFill/>
                    </a:lnL>
                    <a:lnR w="12700" cap="flat" cmpd="sng" algn="ctr">
                      <a:solidFill>
                        <a:srgbClr val="A5A5A5"/>
                      </a:solidFill>
                      <a:prstDash val="solid"/>
                      <a:round/>
                      <a:headEnd type="none" w="med" len="med"/>
                      <a:tailEnd type="none" w="med" len="med"/>
                    </a:lnR>
                    <a:lnT>
                      <a:noFill/>
                    </a:lnT>
                    <a:lnB>
                      <a:noFill/>
                    </a:lnB>
                    <a:lnTlToBr>
                      <a:noFill/>
                    </a:lnTlToBr>
                    <a:lnBlToTr>
                      <a:noFill/>
                    </a:lnBlToTr>
                    <a:noFill/>
                  </a:tcPr>
                </a:tc>
              </a:tr>
              <a:tr h="3603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Remuneración Anual</a:t>
                      </a:r>
                    </a:p>
                  </a:txBody>
                  <a:tcPr marL="0" marR="0" marT="0" marB="0" anchor="b" horzOverflow="overflow">
                    <a:lnL w="12700" cap="flat" cmpd="sng" algn="ctr">
                      <a:solidFill>
                        <a:srgbClr val="A5A5A5"/>
                      </a:solidFill>
                      <a:prstDash val="solid"/>
                      <a:round/>
                      <a:headEnd type="none" w="med" len="med"/>
                      <a:tailEnd type="none" w="med" len="med"/>
                    </a:lnL>
                    <a:lnR>
                      <a:noFill/>
                    </a:lnR>
                    <a:lnT>
                      <a:noFill/>
                    </a:lnT>
                    <a:lnB>
                      <a:noFill/>
                    </a:lnB>
                    <a:lnTlToBr>
                      <a:noFill/>
                    </a:lnTlToBr>
                    <a:lnBlToTr>
                      <a:noFill/>
                    </a:lnBlToTr>
                    <a:solidFill>
                      <a:srgbClr val="F2F2F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420.000,00</a:t>
                      </a:r>
                    </a:p>
                  </a:txBody>
                  <a:tcPr marL="0" marR="0" marT="0" marB="0" anchor="b" horzOverflow="overflow">
                    <a:lnL>
                      <a:noFill/>
                    </a:lnL>
                    <a:lnR>
                      <a:noFill/>
                    </a:lnR>
                    <a:lnT>
                      <a:noFill/>
                    </a:lnT>
                    <a:lnB>
                      <a:noFill/>
                    </a:lnB>
                    <a:lnTlToBr>
                      <a:noFill/>
                    </a:lnTlToBr>
                    <a:lnBlToTr>
                      <a:noFill/>
                    </a:lnBlToTr>
                    <a:solidFill>
                      <a:srgbClr val="F2F2F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462.000,00</a:t>
                      </a:r>
                    </a:p>
                  </a:txBody>
                  <a:tcPr marL="0" marR="0" marT="0" marB="0" anchor="b" horzOverflow="overflow">
                    <a:lnL>
                      <a:noFill/>
                    </a:lnL>
                    <a:lnR>
                      <a:noFill/>
                    </a:lnR>
                    <a:lnT>
                      <a:noFill/>
                    </a:lnT>
                    <a:lnB>
                      <a:noFill/>
                    </a:lnB>
                    <a:lnTlToBr>
                      <a:noFill/>
                    </a:lnTlToBr>
                    <a:lnBlToTr>
                      <a:noFill/>
                    </a:lnBlToTr>
                    <a:solidFill>
                      <a:srgbClr val="F2F2F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508.200,00</a:t>
                      </a:r>
                    </a:p>
                  </a:txBody>
                  <a:tcPr marL="0" marR="0" marT="0" marB="0" anchor="b" horzOverflow="overflow">
                    <a:lnL>
                      <a:noFill/>
                    </a:lnL>
                    <a:lnR>
                      <a:noFill/>
                    </a:lnR>
                    <a:lnT>
                      <a:noFill/>
                    </a:lnT>
                    <a:lnB>
                      <a:noFill/>
                    </a:lnB>
                    <a:lnTlToBr>
                      <a:noFill/>
                    </a:lnTlToBr>
                    <a:lnBlToTr>
                      <a:noFill/>
                    </a:lnBlToTr>
                    <a:solidFill>
                      <a:srgbClr val="F2F2F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559.020,00</a:t>
                      </a:r>
                    </a:p>
                  </a:txBody>
                  <a:tcPr marL="0" marR="0" marT="0" marB="0" anchor="b" horzOverflow="overflow">
                    <a:lnL>
                      <a:noFill/>
                    </a:lnL>
                    <a:lnR>
                      <a:noFill/>
                    </a:lnR>
                    <a:lnT>
                      <a:noFill/>
                    </a:lnT>
                    <a:lnB>
                      <a:noFill/>
                    </a:lnB>
                    <a:lnTlToBr>
                      <a:noFill/>
                    </a:lnTlToBr>
                    <a:lnBlToTr>
                      <a:noFill/>
                    </a:lnBlToTr>
                    <a:solidFill>
                      <a:srgbClr val="F2F2F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614.922,00</a:t>
                      </a:r>
                    </a:p>
                  </a:txBody>
                  <a:tcPr marL="0" marR="0" marT="0" marB="0" anchor="b" horzOverflow="overflow">
                    <a:lnL>
                      <a:noFill/>
                    </a:lnL>
                    <a:lnR w="12700" cap="flat" cmpd="sng" algn="ctr">
                      <a:solidFill>
                        <a:srgbClr val="A5A5A5"/>
                      </a:solidFill>
                      <a:prstDash val="solid"/>
                      <a:round/>
                      <a:headEnd type="none" w="med" len="med"/>
                      <a:tailEnd type="none" w="med" len="med"/>
                    </a:lnR>
                    <a:lnT>
                      <a:noFill/>
                    </a:lnT>
                    <a:lnB>
                      <a:noFill/>
                    </a:lnB>
                    <a:lnTlToBr>
                      <a:noFill/>
                    </a:lnTlToBr>
                    <a:lnBlToTr>
                      <a:noFill/>
                    </a:lnBlToTr>
                    <a:solidFill>
                      <a:srgbClr val="F2F2F2"/>
                    </a:solidFill>
                  </a:tcPr>
                </a:tc>
              </a:tr>
              <a:tr h="3603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Asesoría Profesional</a:t>
                      </a:r>
                    </a:p>
                  </a:txBody>
                  <a:tcPr marL="0" marR="0" marT="0" marB="0" anchor="b" horzOverflow="overflow">
                    <a:lnL w="12700" cap="flat" cmpd="sng" algn="ctr">
                      <a:solidFill>
                        <a:srgbClr val="A5A5A5"/>
                      </a:solidFill>
                      <a:prstDash val="solid"/>
                      <a:round/>
                      <a:headEnd type="none" w="med" len="med"/>
                      <a:tailEnd type="none" w="med" len="med"/>
                    </a:lnL>
                    <a:lnR>
                      <a:noFill/>
                    </a:lnR>
                    <a:lnT>
                      <a:noFill/>
                    </a:lnT>
                    <a:lnB>
                      <a:noFill/>
                    </a:lnB>
                    <a:lnTlToBr>
                      <a:noFill/>
                    </a:lnTlToBr>
                    <a:lnBlToTr>
                      <a:noFill/>
                    </a:lnBlToTr>
                    <a:solidFill>
                      <a:srgbClr val="D8D8D8"/>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14.400,00</a:t>
                      </a:r>
                    </a:p>
                  </a:txBody>
                  <a:tcPr marL="0" marR="0" marT="0" marB="0" anchor="b" horzOverflow="overflow">
                    <a:lnL>
                      <a:noFill/>
                    </a:lnL>
                    <a:lnR>
                      <a:noFill/>
                    </a:lnR>
                    <a:lnT>
                      <a:noFill/>
                    </a:lnT>
                    <a:lnB>
                      <a:noFill/>
                    </a:lnB>
                    <a:lnTlToBr>
                      <a:noFill/>
                    </a:lnTlToBr>
                    <a:lnBlToTr>
                      <a:noFill/>
                    </a:lnBlToTr>
                    <a:solidFill>
                      <a:srgbClr val="D8D8D8"/>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15.840,00</a:t>
                      </a:r>
                    </a:p>
                  </a:txBody>
                  <a:tcPr marL="0" marR="0" marT="0" marB="0" anchor="b" horzOverflow="overflow">
                    <a:lnL>
                      <a:noFill/>
                    </a:lnL>
                    <a:lnR>
                      <a:noFill/>
                    </a:lnR>
                    <a:lnT>
                      <a:noFill/>
                    </a:lnT>
                    <a:lnB>
                      <a:noFill/>
                    </a:lnB>
                    <a:lnTlToBr>
                      <a:noFill/>
                    </a:lnTlToBr>
                    <a:lnBlToTr>
                      <a:noFill/>
                    </a:lnBlToTr>
                    <a:solidFill>
                      <a:srgbClr val="D8D8D8"/>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17.424,00</a:t>
                      </a:r>
                    </a:p>
                  </a:txBody>
                  <a:tcPr marL="0" marR="0" marT="0" marB="0" anchor="b" horzOverflow="overflow">
                    <a:lnL>
                      <a:noFill/>
                    </a:lnL>
                    <a:lnR>
                      <a:noFill/>
                    </a:lnR>
                    <a:lnT>
                      <a:noFill/>
                    </a:lnT>
                    <a:lnB>
                      <a:noFill/>
                    </a:lnB>
                    <a:lnTlToBr>
                      <a:noFill/>
                    </a:lnTlToBr>
                    <a:lnBlToTr>
                      <a:noFill/>
                    </a:lnBlToTr>
                    <a:solidFill>
                      <a:srgbClr val="D8D8D8"/>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19.166,40</a:t>
                      </a:r>
                    </a:p>
                  </a:txBody>
                  <a:tcPr marL="0" marR="0" marT="0" marB="0" anchor="b" horzOverflow="overflow">
                    <a:lnL>
                      <a:noFill/>
                    </a:lnL>
                    <a:lnR>
                      <a:noFill/>
                    </a:lnR>
                    <a:lnT>
                      <a:noFill/>
                    </a:lnT>
                    <a:lnB>
                      <a:noFill/>
                    </a:lnB>
                    <a:lnTlToBr>
                      <a:noFill/>
                    </a:lnTlToBr>
                    <a:lnBlToTr>
                      <a:noFill/>
                    </a:lnBlToTr>
                    <a:solidFill>
                      <a:srgbClr val="D8D8D8"/>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21.083,04</a:t>
                      </a:r>
                    </a:p>
                  </a:txBody>
                  <a:tcPr marL="0" marR="0" marT="0" marB="0" anchor="b" horzOverflow="overflow">
                    <a:lnL>
                      <a:noFill/>
                    </a:lnL>
                    <a:lnR w="12700" cap="flat" cmpd="sng" algn="ctr">
                      <a:solidFill>
                        <a:srgbClr val="A5A5A5"/>
                      </a:solidFill>
                      <a:prstDash val="solid"/>
                      <a:round/>
                      <a:headEnd type="none" w="med" len="med"/>
                      <a:tailEnd type="none" w="med" len="med"/>
                    </a:lnR>
                    <a:lnT>
                      <a:noFill/>
                    </a:lnT>
                    <a:lnB>
                      <a:noFill/>
                    </a:lnB>
                    <a:lnTlToBr>
                      <a:noFill/>
                    </a:lnTlToBr>
                    <a:lnBlToTr>
                      <a:noFill/>
                    </a:lnBlToTr>
                    <a:solidFill>
                      <a:srgbClr val="D8D8D8"/>
                    </a:solidFill>
                  </a:tcPr>
                </a:tc>
              </a:tr>
              <a:tr h="3603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Gasto de alquiler anual</a:t>
                      </a:r>
                    </a:p>
                  </a:txBody>
                  <a:tcPr marL="0" marR="0" marT="0" marB="0" anchor="b" horzOverflow="overflow">
                    <a:lnL w="12700" cap="flat" cmpd="sng" algn="ctr">
                      <a:solidFill>
                        <a:srgbClr val="A5A5A5"/>
                      </a:solidFill>
                      <a:prstDash val="solid"/>
                      <a:round/>
                      <a:headEnd type="none" w="med" len="med"/>
                      <a:tailEnd type="none" w="med" len="med"/>
                    </a:lnL>
                    <a:lnR>
                      <a:noFill/>
                    </a:lnR>
                    <a:lnT>
                      <a:noFill/>
                    </a:lnT>
                    <a:lnB>
                      <a:noFill/>
                    </a:lnB>
                    <a:lnTlToBr>
                      <a:noFill/>
                    </a:lnTlToBr>
                    <a:lnBlToTr>
                      <a:noFill/>
                    </a:lnBlToTr>
                    <a:solidFill>
                      <a:srgbClr val="F2F2F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34.800,00</a:t>
                      </a:r>
                    </a:p>
                  </a:txBody>
                  <a:tcPr marL="0" marR="0" marT="0" marB="0" anchor="b" horzOverflow="overflow">
                    <a:lnL>
                      <a:noFill/>
                    </a:lnL>
                    <a:lnR>
                      <a:noFill/>
                    </a:lnR>
                    <a:lnT>
                      <a:noFill/>
                    </a:lnT>
                    <a:lnB>
                      <a:noFill/>
                    </a:lnB>
                    <a:lnTlToBr>
                      <a:noFill/>
                    </a:lnTlToBr>
                    <a:lnBlToTr>
                      <a:noFill/>
                    </a:lnBlToTr>
                    <a:solidFill>
                      <a:srgbClr val="F2F2F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38.280,00</a:t>
                      </a:r>
                    </a:p>
                  </a:txBody>
                  <a:tcPr marL="0" marR="0" marT="0" marB="0" anchor="b" horzOverflow="overflow">
                    <a:lnL>
                      <a:noFill/>
                    </a:lnL>
                    <a:lnR>
                      <a:noFill/>
                    </a:lnR>
                    <a:lnT>
                      <a:noFill/>
                    </a:lnT>
                    <a:lnB>
                      <a:noFill/>
                    </a:lnB>
                    <a:lnTlToBr>
                      <a:noFill/>
                    </a:lnTlToBr>
                    <a:lnBlToTr>
                      <a:noFill/>
                    </a:lnBlToTr>
                    <a:solidFill>
                      <a:srgbClr val="F2F2F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42.108,00</a:t>
                      </a:r>
                    </a:p>
                  </a:txBody>
                  <a:tcPr marL="0" marR="0" marT="0" marB="0" anchor="b" horzOverflow="overflow">
                    <a:lnL>
                      <a:noFill/>
                    </a:lnL>
                    <a:lnR>
                      <a:noFill/>
                    </a:lnR>
                    <a:lnT>
                      <a:noFill/>
                    </a:lnT>
                    <a:lnB>
                      <a:noFill/>
                    </a:lnB>
                    <a:lnTlToBr>
                      <a:noFill/>
                    </a:lnTlToBr>
                    <a:lnBlToTr>
                      <a:noFill/>
                    </a:lnBlToTr>
                    <a:solidFill>
                      <a:srgbClr val="F2F2F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46.318,80</a:t>
                      </a:r>
                    </a:p>
                  </a:txBody>
                  <a:tcPr marL="0" marR="0" marT="0" marB="0" anchor="b" horzOverflow="overflow">
                    <a:lnL>
                      <a:noFill/>
                    </a:lnL>
                    <a:lnR>
                      <a:noFill/>
                    </a:lnR>
                    <a:lnT>
                      <a:noFill/>
                    </a:lnT>
                    <a:lnB>
                      <a:noFill/>
                    </a:lnB>
                    <a:lnTlToBr>
                      <a:noFill/>
                    </a:lnTlToBr>
                    <a:lnBlToTr>
                      <a:noFill/>
                    </a:lnBlToTr>
                    <a:solidFill>
                      <a:srgbClr val="F2F2F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50.950,68</a:t>
                      </a:r>
                    </a:p>
                  </a:txBody>
                  <a:tcPr marL="0" marR="0" marT="0" marB="0" anchor="b" horzOverflow="overflow">
                    <a:lnL>
                      <a:noFill/>
                    </a:lnL>
                    <a:lnR w="12700" cap="flat" cmpd="sng" algn="ctr">
                      <a:solidFill>
                        <a:srgbClr val="A5A5A5"/>
                      </a:solidFill>
                      <a:prstDash val="solid"/>
                      <a:round/>
                      <a:headEnd type="none" w="med" len="med"/>
                      <a:tailEnd type="none" w="med" len="med"/>
                    </a:lnR>
                    <a:lnT>
                      <a:noFill/>
                    </a:lnT>
                    <a:lnB>
                      <a:noFill/>
                    </a:lnB>
                    <a:lnTlToBr>
                      <a:noFill/>
                    </a:lnTlToBr>
                    <a:lnBlToTr>
                      <a:noFill/>
                    </a:lnBlToTr>
                    <a:solidFill>
                      <a:srgbClr val="F2F2F2"/>
                    </a:solidFill>
                  </a:tcPr>
                </a:tc>
              </a:tr>
              <a:tr h="3603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Gasto en Servicios Básicos</a:t>
                      </a:r>
                    </a:p>
                  </a:txBody>
                  <a:tcPr marL="0" marR="0" marT="0" marB="0" anchor="b" horzOverflow="overflow">
                    <a:lnL w="12700" cap="flat" cmpd="sng" algn="ctr">
                      <a:solidFill>
                        <a:srgbClr val="A5A5A5"/>
                      </a:solidFill>
                      <a:prstDash val="solid"/>
                      <a:round/>
                      <a:headEnd type="none" w="med" len="med"/>
                      <a:tailEnd type="none" w="med" len="med"/>
                    </a:lnL>
                    <a:lnR>
                      <a:noFill/>
                    </a:lnR>
                    <a:lnT>
                      <a:noFill/>
                    </a:lnT>
                    <a:lnB>
                      <a:noFill/>
                    </a:lnB>
                    <a:lnTlToBr>
                      <a:noFill/>
                    </a:lnTlToBr>
                    <a:lnBlToTr>
                      <a:noFill/>
                    </a:lnBlToTr>
                    <a:solidFill>
                      <a:srgbClr val="D8D8D8"/>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3.600,00</a:t>
                      </a:r>
                    </a:p>
                  </a:txBody>
                  <a:tcPr marL="0" marR="0" marT="0" marB="0" anchor="b" horzOverflow="overflow">
                    <a:lnL>
                      <a:noFill/>
                    </a:lnL>
                    <a:lnR>
                      <a:noFill/>
                    </a:lnR>
                    <a:lnT>
                      <a:noFill/>
                    </a:lnT>
                    <a:lnB>
                      <a:noFill/>
                    </a:lnB>
                    <a:lnTlToBr>
                      <a:noFill/>
                    </a:lnTlToBr>
                    <a:lnBlToTr>
                      <a:noFill/>
                    </a:lnBlToTr>
                    <a:solidFill>
                      <a:srgbClr val="D8D8D8"/>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3.960,00</a:t>
                      </a:r>
                    </a:p>
                  </a:txBody>
                  <a:tcPr marL="0" marR="0" marT="0" marB="0" anchor="b" horzOverflow="overflow">
                    <a:lnL>
                      <a:noFill/>
                    </a:lnL>
                    <a:lnR>
                      <a:noFill/>
                    </a:lnR>
                    <a:lnT>
                      <a:noFill/>
                    </a:lnT>
                    <a:lnB>
                      <a:noFill/>
                    </a:lnB>
                    <a:lnTlToBr>
                      <a:noFill/>
                    </a:lnTlToBr>
                    <a:lnBlToTr>
                      <a:noFill/>
                    </a:lnBlToTr>
                    <a:solidFill>
                      <a:srgbClr val="D8D8D8"/>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4.356,00</a:t>
                      </a:r>
                    </a:p>
                  </a:txBody>
                  <a:tcPr marL="0" marR="0" marT="0" marB="0" anchor="b" horzOverflow="overflow">
                    <a:lnL>
                      <a:noFill/>
                    </a:lnL>
                    <a:lnR>
                      <a:noFill/>
                    </a:lnR>
                    <a:lnT>
                      <a:noFill/>
                    </a:lnT>
                    <a:lnB>
                      <a:noFill/>
                    </a:lnB>
                    <a:lnTlToBr>
                      <a:noFill/>
                    </a:lnTlToBr>
                    <a:lnBlToTr>
                      <a:noFill/>
                    </a:lnBlToTr>
                    <a:solidFill>
                      <a:srgbClr val="D8D8D8"/>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4.791,60</a:t>
                      </a:r>
                    </a:p>
                  </a:txBody>
                  <a:tcPr marL="0" marR="0" marT="0" marB="0" anchor="b" horzOverflow="overflow">
                    <a:lnL>
                      <a:noFill/>
                    </a:lnL>
                    <a:lnR>
                      <a:noFill/>
                    </a:lnR>
                    <a:lnT>
                      <a:noFill/>
                    </a:lnT>
                    <a:lnB>
                      <a:noFill/>
                    </a:lnB>
                    <a:lnTlToBr>
                      <a:noFill/>
                    </a:lnTlToBr>
                    <a:lnBlToTr>
                      <a:noFill/>
                    </a:lnBlToTr>
                    <a:solidFill>
                      <a:srgbClr val="D8D8D8"/>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5.270,76</a:t>
                      </a:r>
                    </a:p>
                  </a:txBody>
                  <a:tcPr marL="0" marR="0" marT="0" marB="0" anchor="b" horzOverflow="overflow">
                    <a:lnL>
                      <a:noFill/>
                    </a:lnL>
                    <a:lnR w="12700" cap="flat" cmpd="sng" algn="ctr">
                      <a:solidFill>
                        <a:srgbClr val="A5A5A5"/>
                      </a:solidFill>
                      <a:prstDash val="solid"/>
                      <a:round/>
                      <a:headEnd type="none" w="med" len="med"/>
                      <a:tailEnd type="none" w="med" len="med"/>
                    </a:lnR>
                    <a:lnT>
                      <a:noFill/>
                    </a:lnT>
                    <a:lnB>
                      <a:noFill/>
                    </a:lnB>
                    <a:lnTlToBr>
                      <a:noFill/>
                    </a:lnTlToBr>
                    <a:lnBlToTr>
                      <a:noFill/>
                    </a:lnBlToTr>
                    <a:solidFill>
                      <a:srgbClr val="D8D8D8"/>
                    </a:solidFill>
                  </a:tcPr>
                </a:tc>
              </a:tr>
              <a:tr h="3603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Gasto en suministros de oficina anual</a:t>
                      </a:r>
                    </a:p>
                  </a:txBody>
                  <a:tcPr marL="0" marR="0" marT="0" marB="0" anchor="b" horzOverflow="overflow">
                    <a:lnL w="12700" cap="flat" cmpd="sng" algn="ctr">
                      <a:solidFill>
                        <a:srgbClr val="A5A5A5"/>
                      </a:solidFill>
                      <a:prstDash val="solid"/>
                      <a:round/>
                      <a:headEnd type="none" w="med" len="med"/>
                      <a:tailEnd type="none" w="med" len="med"/>
                    </a:lnL>
                    <a:lnR>
                      <a:noFill/>
                    </a:lnR>
                    <a:lnT>
                      <a:noFill/>
                    </a:lnT>
                    <a:lnB>
                      <a:noFill/>
                    </a:lnB>
                    <a:lnTlToBr>
                      <a:noFill/>
                    </a:lnTlToBr>
                    <a:lnBlToTr>
                      <a:noFill/>
                    </a:lnBlToTr>
                    <a:solidFill>
                      <a:srgbClr val="F2F2F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1.200,00</a:t>
                      </a:r>
                    </a:p>
                  </a:txBody>
                  <a:tcPr marL="0" marR="0" marT="0" marB="0" anchor="b" horzOverflow="overflow">
                    <a:lnL>
                      <a:noFill/>
                    </a:lnL>
                    <a:lnR>
                      <a:noFill/>
                    </a:lnR>
                    <a:lnT>
                      <a:noFill/>
                    </a:lnT>
                    <a:lnB>
                      <a:noFill/>
                    </a:lnB>
                    <a:lnTlToBr>
                      <a:noFill/>
                    </a:lnTlToBr>
                    <a:lnBlToTr>
                      <a:noFill/>
                    </a:lnBlToTr>
                    <a:solidFill>
                      <a:srgbClr val="F2F2F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1.320,00</a:t>
                      </a:r>
                    </a:p>
                  </a:txBody>
                  <a:tcPr marL="0" marR="0" marT="0" marB="0" anchor="b" horzOverflow="overflow">
                    <a:lnL>
                      <a:noFill/>
                    </a:lnL>
                    <a:lnR>
                      <a:noFill/>
                    </a:lnR>
                    <a:lnT>
                      <a:noFill/>
                    </a:lnT>
                    <a:lnB>
                      <a:noFill/>
                    </a:lnB>
                    <a:lnTlToBr>
                      <a:noFill/>
                    </a:lnTlToBr>
                    <a:lnBlToTr>
                      <a:noFill/>
                    </a:lnBlToTr>
                    <a:solidFill>
                      <a:srgbClr val="F2F2F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1.452,00</a:t>
                      </a:r>
                    </a:p>
                  </a:txBody>
                  <a:tcPr marL="0" marR="0" marT="0" marB="0" anchor="b" horzOverflow="overflow">
                    <a:lnL>
                      <a:noFill/>
                    </a:lnL>
                    <a:lnR>
                      <a:noFill/>
                    </a:lnR>
                    <a:lnT>
                      <a:noFill/>
                    </a:lnT>
                    <a:lnB>
                      <a:noFill/>
                    </a:lnB>
                    <a:lnTlToBr>
                      <a:noFill/>
                    </a:lnTlToBr>
                    <a:lnBlToTr>
                      <a:noFill/>
                    </a:lnBlToTr>
                    <a:solidFill>
                      <a:srgbClr val="F2F2F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1.597,20</a:t>
                      </a:r>
                    </a:p>
                  </a:txBody>
                  <a:tcPr marL="0" marR="0" marT="0" marB="0" anchor="b" horzOverflow="overflow">
                    <a:lnL>
                      <a:noFill/>
                    </a:lnL>
                    <a:lnR>
                      <a:noFill/>
                    </a:lnR>
                    <a:lnT>
                      <a:noFill/>
                    </a:lnT>
                    <a:lnB>
                      <a:noFill/>
                    </a:lnB>
                    <a:lnTlToBr>
                      <a:noFill/>
                    </a:lnTlToBr>
                    <a:lnBlToTr>
                      <a:noFill/>
                    </a:lnBlToTr>
                    <a:solidFill>
                      <a:srgbClr val="F2F2F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1.756,92</a:t>
                      </a:r>
                    </a:p>
                  </a:txBody>
                  <a:tcPr marL="0" marR="0" marT="0" marB="0" anchor="b" horzOverflow="overflow">
                    <a:lnL>
                      <a:noFill/>
                    </a:lnL>
                    <a:lnR w="12700" cap="flat" cmpd="sng" algn="ctr">
                      <a:solidFill>
                        <a:srgbClr val="A5A5A5"/>
                      </a:solidFill>
                      <a:prstDash val="solid"/>
                      <a:round/>
                      <a:headEnd type="none" w="med" len="med"/>
                      <a:tailEnd type="none" w="med" len="med"/>
                    </a:lnR>
                    <a:lnT>
                      <a:noFill/>
                    </a:lnT>
                    <a:lnB>
                      <a:noFill/>
                    </a:lnB>
                    <a:lnTlToBr>
                      <a:noFill/>
                    </a:lnTlToBr>
                    <a:lnBlToTr>
                      <a:noFill/>
                    </a:lnBlToTr>
                    <a:solidFill>
                      <a:srgbClr val="F2F2F2"/>
                    </a:solidFill>
                  </a:tcPr>
                </a:tc>
              </a:tr>
              <a:tr h="3603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Gasto anual en internet</a:t>
                      </a:r>
                    </a:p>
                  </a:txBody>
                  <a:tcPr marL="0" marR="0" marT="0" marB="0" anchor="b" horzOverflow="overflow">
                    <a:lnL w="12700" cap="flat" cmpd="sng" algn="ctr">
                      <a:solidFill>
                        <a:srgbClr val="A5A5A5"/>
                      </a:solidFill>
                      <a:prstDash val="solid"/>
                      <a:round/>
                      <a:headEnd type="none" w="med" len="med"/>
                      <a:tailEnd type="none" w="med" len="med"/>
                    </a:lnL>
                    <a:lnR>
                      <a:noFill/>
                    </a:lnR>
                    <a:lnT>
                      <a:noFill/>
                    </a:lnT>
                    <a:lnB>
                      <a:noFill/>
                    </a:lnB>
                    <a:lnTlToBr>
                      <a:noFill/>
                    </a:lnTlToBr>
                    <a:lnBlToTr>
                      <a:noFill/>
                    </a:lnBlToTr>
                    <a:solidFill>
                      <a:srgbClr val="D8D8D8"/>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12.000,00</a:t>
                      </a:r>
                    </a:p>
                  </a:txBody>
                  <a:tcPr marL="0" marR="0" marT="0" marB="0" anchor="b" horzOverflow="overflow">
                    <a:lnL>
                      <a:noFill/>
                    </a:lnL>
                    <a:lnR>
                      <a:noFill/>
                    </a:lnR>
                    <a:lnT>
                      <a:noFill/>
                    </a:lnT>
                    <a:lnB>
                      <a:noFill/>
                    </a:lnB>
                    <a:lnTlToBr>
                      <a:noFill/>
                    </a:lnTlToBr>
                    <a:lnBlToTr>
                      <a:noFill/>
                    </a:lnBlToTr>
                    <a:solidFill>
                      <a:srgbClr val="D8D8D8"/>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13.200,00</a:t>
                      </a:r>
                    </a:p>
                  </a:txBody>
                  <a:tcPr marL="0" marR="0" marT="0" marB="0" anchor="b" horzOverflow="overflow">
                    <a:lnL>
                      <a:noFill/>
                    </a:lnL>
                    <a:lnR>
                      <a:noFill/>
                    </a:lnR>
                    <a:lnT>
                      <a:noFill/>
                    </a:lnT>
                    <a:lnB>
                      <a:noFill/>
                    </a:lnB>
                    <a:lnTlToBr>
                      <a:noFill/>
                    </a:lnTlToBr>
                    <a:lnBlToTr>
                      <a:noFill/>
                    </a:lnBlToTr>
                    <a:solidFill>
                      <a:srgbClr val="D8D8D8"/>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14.520,00</a:t>
                      </a:r>
                    </a:p>
                  </a:txBody>
                  <a:tcPr marL="0" marR="0" marT="0" marB="0" anchor="b" horzOverflow="overflow">
                    <a:lnL>
                      <a:noFill/>
                    </a:lnL>
                    <a:lnR>
                      <a:noFill/>
                    </a:lnR>
                    <a:lnT>
                      <a:noFill/>
                    </a:lnT>
                    <a:lnB>
                      <a:noFill/>
                    </a:lnB>
                    <a:lnTlToBr>
                      <a:noFill/>
                    </a:lnTlToBr>
                    <a:lnBlToTr>
                      <a:noFill/>
                    </a:lnBlToTr>
                    <a:solidFill>
                      <a:srgbClr val="D8D8D8"/>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15.972,00</a:t>
                      </a:r>
                    </a:p>
                  </a:txBody>
                  <a:tcPr marL="0" marR="0" marT="0" marB="0" anchor="b" horzOverflow="overflow">
                    <a:lnL>
                      <a:noFill/>
                    </a:lnL>
                    <a:lnR>
                      <a:noFill/>
                    </a:lnR>
                    <a:lnT>
                      <a:noFill/>
                    </a:lnT>
                    <a:lnB>
                      <a:noFill/>
                    </a:lnB>
                    <a:lnTlToBr>
                      <a:noFill/>
                    </a:lnTlToBr>
                    <a:lnBlToTr>
                      <a:noFill/>
                    </a:lnBlToTr>
                    <a:solidFill>
                      <a:srgbClr val="D8D8D8"/>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17.569,20</a:t>
                      </a:r>
                    </a:p>
                  </a:txBody>
                  <a:tcPr marL="0" marR="0" marT="0" marB="0" anchor="b" horzOverflow="overflow">
                    <a:lnL>
                      <a:noFill/>
                    </a:lnL>
                    <a:lnR w="12700" cap="flat" cmpd="sng" algn="ctr">
                      <a:solidFill>
                        <a:srgbClr val="A5A5A5"/>
                      </a:solidFill>
                      <a:prstDash val="solid"/>
                      <a:round/>
                      <a:headEnd type="none" w="med" len="med"/>
                      <a:tailEnd type="none" w="med" len="med"/>
                    </a:lnR>
                    <a:lnT>
                      <a:noFill/>
                    </a:lnT>
                    <a:lnB>
                      <a:noFill/>
                    </a:lnB>
                    <a:lnTlToBr>
                      <a:noFill/>
                    </a:lnTlToBr>
                    <a:lnBlToTr>
                      <a:noFill/>
                    </a:lnBlToTr>
                    <a:solidFill>
                      <a:srgbClr val="D8D8D8"/>
                    </a:solidFill>
                  </a:tcPr>
                </a:tc>
              </a:tr>
              <a:tr h="3603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Permisos de funcionamiento</a:t>
                      </a:r>
                    </a:p>
                  </a:txBody>
                  <a:tcPr marL="0" marR="0" marT="0" marB="0" anchor="b" horzOverflow="overflow">
                    <a:lnL w="12700" cap="flat" cmpd="sng" algn="ctr">
                      <a:solidFill>
                        <a:srgbClr val="A5A5A5"/>
                      </a:solidFill>
                      <a:prstDash val="solid"/>
                      <a:round/>
                      <a:headEnd type="none" w="med" len="med"/>
                      <a:tailEnd type="none" w="med" len="med"/>
                    </a:lnL>
                    <a:lnR>
                      <a:noFill/>
                    </a:lnR>
                    <a:lnT>
                      <a:noFill/>
                    </a:lnT>
                    <a:lnB>
                      <a:noFill/>
                    </a:lnB>
                    <a:lnTlToBr>
                      <a:noFill/>
                    </a:lnTlToBr>
                    <a:lnBlToTr>
                      <a:noFill/>
                    </a:lnBlToTr>
                    <a:solidFill>
                      <a:srgbClr val="F2F2F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52,00</a:t>
                      </a:r>
                    </a:p>
                  </a:txBody>
                  <a:tcPr marL="0" marR="0" marT="0" marB="0" anchor="b" horzOverflow="overflow">
                    <a:lnL>
                      <a:noFill/>
                    </a:lnL>
                    <a:lnR>
                      <a:noFill/>
                    </a:lnR>
                    <a:lnT>
                      <a:noFill/>
                    </a:lnT>
                    <a:lnB>
                      <a:noFill/>
                    </a:lnB>
                    <a:lnTlToBr>
                      <a:noFill/>
                    </a:lnTlToBr>
                    <a:lnBlToTr>
                      <a:noFill/>
                    </a:lnBlToTr>
                    <a:solidFill>
                      <a:srgbClr val="F2F2F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57,20</a:t>
                      </a:r>
                    </a:p>
                  </a:txBody>
                  <a:tcPr marL="0" marR="0" marT="0" marB="0" anchor="b" horzOverflow="overflow">
                    <a:lnL>
                      <a:noFill/>
                    </a:lnL>
                    <a:lnR>
                      <a:noFill/>
                    </a:lnR>
                    <a:lnT>
                      <a:noFill/>
                    </a:lnT>
                    <a:lnB>
                      <a:noFill/>
                    </a:lnB>
                    <a:lnTlToBr>
                      <a:noFill/>
                    </a:lnTlToBr>
                    <a:lnBlToTr>
                      <a:noFill/>
                    </a:lnBlToTr>
                    <a:solidFill>
                      <a:srgbClr val="F2F2F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62,92</a:t>
                      </a:r>
                    </a:p>
                  </a:txBody>
                  <a:tcPr marL="0" marR="0" marT="0" marB="0" anchor="b" horzOverflow="overflow">
                    <a:lnL>
                      <a:noFill/>
                    </a:lnL>
                    <a:lnR>
                      <a:noFill/>
                    </a:lnR>
                    <a:lnT>
                      <a:noFill/>
                    </a:lnT>
                    <a:lnB>
                      <a:noFill/>
                    </a:lnB>
                    <a:lnTlToBr>
                      <a:noFill/>
                    </a:lnTlToBr>
                    <a:lnBlToTr>
                      <a:noFill/>
                    </a:lnBlToTr>
                    <a:solidFill>
                      <a:srgbClr val="F2F2F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69,21</a:t>
                      </a:r>
                    </a:p>
                  </a:txBody>
                  <a:tcPr marL="0" marR="0" marT="0" marB="0" anchor="b" horzOverflow="overflow">
                    <a:lnL>
                      <a:noFill/>
                    </a:lnL>
                    <a:lnR>
                      <a:noFill/>
                    </a:lnR>
                    <a:lnT>
                      <a:noFill/>
                    </a:lnT>
                    <a:lnB>
                      <a:noFill/>
                    </a:lnB>
                    <a:lnTlToBr>
                      <a:noFill/>
                    </a:lnTlToBr>
                    <a:lnBlToTr>
                      <a:noFill/>
                    </a:lnBlToTr>
                    <a:solidFill>
                      <a:srgbClr val="F2F2F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76,13</a:t>
                      </a:r>
                    </a:p>
                  </a:txBody>
                  <a:tcPr marL="0" marR="0" marT="0" marB="0" anchor="b" horzOverflow="overflow">
                    <a:lnL>
                      <a:noFill/>
                    </a:lnL>
                    <a:lnR w="12700" cap="flat" cmpd="sng" algn="ctr">
                      <a:solidFill>
                        <a:srgbClr val="A5A5A5"/>
                      </a:solidFill>
                      <a:prstDash val="solid"/>
                      <a:round/>
                      <a:headEnd type="none" w="med" len="med"/>
                      <a:tailEnd type="none" w="med" len="med"/>
                    </a:lnR>
                    <a:lnT>
                      <a:noFill/>
                    </a:lnT>
                    <a:lnB>
                      <a:noFill/>
                    </a:lnB>
                    <a:lnTlToBr>
                      <a:noFill/>
                    </a:lnTlToBr>
                    <a:lnBlToTr>
                      <a:noFill/>
                    </a:lnBlToTr>
                    <a:solidFill>
                      <a:srgbClr val="F2F2F2"/>
                    </a:solidFill>
                  </a:tcPr>
                </a:tc>
              </a:tr>
              <a:tr h="3603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Gasto anual en depreciación</a:t>
                      </a:r>
                    </a:p>
                  </a:txBody>
                  <a:tcPr marL="0" marR="0" marT="0" marB="0" anchor="b" horzOverflow="overflow">
                    <a:lnL w="12700" cap="flat" cmpd="sng" algn="ctr">
                      <a:solidFill>
                        <a:srgbClr val="A5A5A5"/>
                      </a:solidFill>
                      <a:prstDash val="solid"/>
                      <a:round/>
                      <a:headEnd type="none" w="med" len="med"/>
                      <a:tailEnd type="none" w="med" len="med"/>
                    </a:lnL>
                    <a:lnR>
                      <a:noFill/>
                    </a:lnR>
                    <a:lnT>
                      <a:noFill/>
                    </a:lnT>
                    <a:lnB>
                      <a:noFill/>
                    </a:lnB>
                    <a:lnTlToBr>
                      <a:noFill/>
                    </a:lnTlToBr>
                    <a:lnBlToTr>
                      <a:noFill/>
                    </a:lnBlToTr>
                    <a:solidFill>
                      <a:srgbClr val="D8D8D8"/>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42.866,50</a:t>
                      </a:r>
                    </a:p>
                  </a:txBody>
                  <a:tcPr marL="0" marR="0" marT="0" marB="0" anchor="b" horzOverflow="overflow">
                    <a:lnL>
                      <a:noFill/>
                    </a:lnL>
                    <a:lnR>
                      <a:noFill/>
                    </a:lnR>
                    <a:lnT>
                      <a:noFill/>
                    </a:lnT>
                    <a:lnB>
                      <a:noFill/>
                    </a:lnB>
                    <a:lnTlToBr>
                      <a:noFill/>
                    </a:lnTlToBr>
                    <a:lnBlToTr>
                      <a:noFill/>
                    </a:lnBlToTr>
                    <a:solidFill>
                      <a:srgbClr val="D8D8D8"/>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42.866,50</a:t>
                      </a:r>
                    </a:p>
                  </a:txBody>
                  <a:tcPr marL="0" marR="0" marT="0" marB="0" anchor="b" horzOverflow="overflow">
                    <a:lnL>
                      <a:noFill/>
                    </a:lnL>
                    <a:lnR>
                      <a:noFill/>
                    </a:lnR>
                    <a:lnT>
                      <a:noFill/>
                    </a:lnT>
                    <a:lnB>
                      <a:noFill/>
                    </a:lnB>
                    <a:lnTlToBr>
                      <a:noFill/>
                    </a:lnTlToBr>
                    <a:lnBlToTr>
                      <a:noFill/>
                    </a:lnBlToTr>
                    <a:solidFill>
                      <a:srgbClr val="D8D8D8"/>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42.866,50</a:t>
                      </a:r>
                    </a:p>
                  </a:txBody>
                  <a:tcPr marL="0" marR="0" marT="0" marB="0" anchor="b" horzOverflow="overflow">
                    <a:lnL>
                      <a:noFill/>
                    </a:lnL>
                    <a:lnR>
                      <a:noFill/>
                    </a:lnR>
                    <a:lnT>
                      <a:noFill/>
                    </a:lnT>
                    <a:lnB>
                      <a:noFill/>
                    </a:lnB>
                    <a:lnTlToBr>
                      <a:noFill/>
                    </a:lnTlToBr>
                    <a:lnBlToTr>
                      <a:noFill/>
                    </a:lnBlToTr>
                    <a:solidFill>
                      <a:srgbClr val="D8D8D8"/>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41.200,00</a:t>
                      </a:r>
                    </a:p>
                  </a:txBody>
                  <a:tcPr marL="0" marR="0" marT="0" marB="0" anchor="b" horzOverflow="overflow">
                    <a:lnL>
                      <a:noFill/>
                    </a:lnL>
                    <a:lnR>
                      <a:noFill/>
                    </a:lnR>
                    <a:lnT>
                      <a:noFill/>
                    </a:lnT>
                    <a:lnB>
                      <a:noFill/>
                    </a:lnB>
                    <a:lnTlToBr>
                      <a:noFill/>
                    </a:lnTlToBr>
                    <a:lnBlToTr>
                      <a:noFill/>
                    </a:lnBlToTr>
                    <a:solidFill>
                      <a:srgbClr val="D8D8D8"/>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41.200,00</a:t>
                      </a:r>
                    </a:p>
                  </a:txBody>
                  <a:tcPr marL="0" marR="0" marT="0" marB="0" anchor="b" horzOverflow="overflow">
                    <a:lnL>
                      <a:noFill/>
                    </a:lnL>
                    <a:lnR w="12700" cap="flat" cmpd="sng" algn="ctr">
                      <a:solidFill>
                        <a:srgbClr val="A5A5A5"/>
                      </a:solidFill>
                      <a:prstDash val="solid"/>
                      <a:round/>
                      <a:headEnd type="none" w="med" len="med"/>
                      <a:tailEnd type="none" w="med" len="med"/>
                    </a:lnR>
                    <a:lnT>
                      <a:noFill/>
                    </a:lnT>
                    <a:lnB>
                      <a:noFill/>
                    </a:lnB>
                    <a:lnTlToBr>
                      <a:noFill/>
                    </a:lnTlToBr>
                    <a:lnBlToTr>
                      <a:noFill/>
                    </a:lnBlToTr>
                    <a:solidFill>
                      <a:srgbClr val="D8D8D8"/>
                    </a:solidFill>
                  </a:tcPr>
                </a:tc>
              </a:tr>
              <a:tr h="3603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Amortización anual en AD</a:t>
                      </a:r>
                    </a:p>
                  </a:txBody>
                  <a:tcPr marL="0" marR="0" marT="0" marB="0" anchor="b" horzOverflow="overflow">
                    <a:lnL w="12700" cap="flat" cmpd="sng" algn="ctr">
                      <a:solidFill>
                        <a:srgbClr val="A5A5A5"/>
                      </a:solidFill>
                      <a:prstDash val="solid"/>
                      <a:round/>
                      <a:headEnd type="none" w="med" len="med"/>
                      <a:tailEnd type="none" w="med" len="med"/>
                    </a:lnL>
                    <a:lnR>
                      <a:noFill/>
                    </a:lnR>
                    <a:lnT>
                      <a:noFill/>
                    </a:lnT>
                    <a:lnB>
                      <a:noFill/>
                    </a:lnB>
                    <a:lnTlToBr>
                      <a:noFill/>
                    </a:lnTlToBr>
                    <a:lnBlToTr>
                      <a:noFill/>
                    </a:lnBlToTr>
                    <a:solidFill>
                      <a:srgbClr val="F2F2F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589,00</a:t>
                      </a:r>
                    </a:p>
                  </a:txBody>
                  <a:tcPr marL="0" marR="0" marT="0" marB="0" anchor="b" horzOverflow="overflow">
                    <a:lnL>
                      <a:noFill/>
                    </a:lnL>
                    <a:lnR>
                      <a:noFill/>
                    </a:lnR>
                    <a:lnT>
                      <a:noFill/>
                    </a:lnT>
                    <a:lnB>
                      <a:noFill/>
                    </a:lnB>
                    <a:lnTlToBr>
                      <a:noFill/>
                    </a:lnTlToBr>
                    <a:lnBlToTr>
                      <a:noFill/>
                    </a:lnBlToTr>
                    <a:solidFill>
                      <a:srgbClr val="F2F2F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492,00</a:t>
                      </a:r>
                    </a:p>
                  </a:txBody>
                  <a:tcPr marL="0" marR="0" marT="0" marB="0" anchor="b" horzOverflow="overflow">
                    <a:lnL>
                      <a:noFill/>
                    </a:lnL>
                    <a:lnR>
                      <a:noFill/>
                    </a:lnR>
                    <a:lnT>
                      <a:noFill/>
                    </a:lnT>
                    <a:lnB>
                      <a:noFill/>
                    </a:lnB>
                    <a:lnTlToBr>
                      <a:noFill/>
                    </a:lnTlToBr>
                    <a:lnBlToTr>
                      <a:noFill/>
                    </a:lnBlToTr>
                    <a:solidFill>
                      <a:srgbClr val="F2F2F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492,00</a:t>
                      </a:r>
                    </a:p>
                  </a:txBody>
                  <a:tcPr marL="0" marR="0" marT="0" marB="0" anchor="b" horzOverflow="overflow">
                    <a:lnL>
                      <a:noFill/>
                    </a:lnL>
                    <a:lnR>
                      <a:noFill/>
                    </a:lnR>
                    <a:lnT>
                      <a:noFill/>
                    </a:lnT>
                    <a:lnB>
                      <a:noFill/>
                    </a:lnB>
                    <a:lnTlToBr>
                      <a:noFill/>
                    </a:lnTlToBr>
                    <a:lnBlToTr>
                      <a:noFill/>
                    </a:lnBlToTr>
                    <a:solidFill>
                      <a:srgbClr val="F2F2F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492,00</a:t>
                      </a:r>
                    </a:p>
                  </a:txBody>
                  <a:tcPr marL="0" marR="0" marT="0" marB="0" anchor="b" horzOverflow="overflow">
                    <a:lnL>
                      <a:noFill/>
                    </a:lnL>
                    <a:lnR>
                      <a:noFill/>
                    </a:lnR>
                    <a:lnT>
                      <a:noFill/>
                    </a:lnT>
                    <a:lnB>
                      <a:noFill/>
                    </a:lnB>
                    <a:lnTlToBr>
                      <a:noFill/>
                    </a:lnTlToBr>
                    <a:lnBlToTr>
                      <a:noFill/>
                    </a:lnBlToTr>
                    <a:solidFill>
                      <a:srgbClr val="F2F2F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000" b="0" i="0" u="none" strike="noStrike" cap="none" normalizeH="0" baseline="0" smtClean="0">
                          <a:ln>
                            <a:noFill/>
                          </a:ln>
                          <a:solidFill>
                            <a:schemeClr val="tx1"/>
                          </a:solidFill>
                          <a:effectLst/>
                          <a:latin typeface="Calibri" pitchFamily="34" charset="0"/>
                        </a:rPr>
                        <a:t>492,00</a:t>
                      </a:r>
                    </a:p>
                  </a:txBody>
                  <a:tcPr marL="0" marR="0" marT="0" marB="0" anchor="b" horzOverflow="overflow">
                    <a:lnL>
                      <a:noFill/>
                    </a:lnL>
                    <a:lnR w="12700" cap="flat" cmpd="sng" algn="ctr">
                      <a:solidFill>
                        <a:srgbClr val="A5A5A5"/>
                      </a:solidFill>
                      <a:prstDash val="solid"/>
                      <a:round/>
                      <a:headEnd type="none" w="med" len="med"/>
                      <a:tailEnd type="none" w="med" len="med"/>
                    </a:lnR>
                    <a:lnT>
                      <a:noFill/>
                    </a:lnT>
                    <a:lnB>
                      <a:noFill/>
                    </a:lnB>
                    <a:lnTlToBr>
                      <a:noFill/>
                    </a:lnTlToBr>
                    <a:lnBlToTr>
                      <a:noFill/>
                    </a:lnBlToTr>
                    <a:solidFill>
                      <a:srgbClr val="F2F2F2"/>
                    </a:solidFill>
                  </a:tcPr>
                </a:tc>
              </a:tr>
              <a:tr h="3810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1000" b="1" i="0" u="none" strike="noStrike" cap="none" normalizeH="0" baseline="0" smtClean="0">
                          <a:ln>
                            <a:noFill/>
                          </a:ln>
                          <a:solidFill>
                            <a:schemeClr val="tx1"/>
                          </a:solidFill>
                          <a:effectLst/>
                          <a:latin typeface="Calibri" pitchFamily="34" charset="0"/>
                        </a:rPr>
                        <a:t>TOTAL</a:t>
                      </a:r>
                    </a:p>
                  </a:txBody>
                  <a:tcPr marL="0" marR="0" marT="0" marB="0" anchor="b" horzOverflow="overflow">
                    <a:lnL w="12700" cap="flat" cmpd="sng" algn="ctr">
                      <a:solidFill>
                        <a:srgbClr val="A5A5A5"/>
                      </a:solidFill>
                      <a:prstDash val="solid"/>
                      <a:round/>
                      <a:headEnd type="none" w="med" len="med"/>
                      <a:tailEnd type="none" w="med" len="med"/>
                    </a:lnL>
                    <a:lnR>
                      <a:noFill/>
                    </a:lnR>
                    <a:lnT>
                      <a:noFill/>
                    </a:lnT>
                    <a:lnB w="12700" cap="flat" cmpd="sng" algn="ctr">
                      <a:solidFill>
                        <a:srgbClr val="A5A5A5"/>
                      </a:solidFill>
                      <a:prstDash val="solid"/>
                      <a:round/>
                      <a:headEnd type="none" w="med" len="med"/>
                      <a:tailEnd type="none" w="med" len="med"/>
                    </a:lnB>
                    <a:lnTlToBr>
                      <a:noFill/>
                    </a:lnTlToBr>
                    <a:lnBlToTr>
                      <a:noFill/>
                    </a:lnBlToTr>
                    <a:solidFill>
                      <a:srgbClr val="BFBFB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000" b="1" i="0" u="none" strike="noStrike" cap="none" normalizeH="0" baseline="0" smtClean="0">
                          <a:ln>
                            <a:noFill/>
                          </a:ln>
                          <a:solidFill>
                            <a:schemeClr val="tx1"/>
                          </a:solidFill>
                          <a:effectLst/>
                          <a:latin typeface="Calibri" pitchFamily="34" charset="0"/>
                        </a:rPr>
                        <a:t>529.507,50</a:t>
                      </a:r>
                    </a:p>
                  </a:txBody>
                  <a:tcPr marL="0" marR="0" marT="0" marB="0" anchor="b" horzOverflow="overflow">
                    <a:lnL>
                      <a:noFill/>
                    </a:lnL>
                    <a:lnR>
                      <a:noFill/>
                    </a:lnR>
                    <a:lnT>
                      <a:noFill/>
                    </a:lnT>
                    <a:lnB w="12700" cap="flat" cmpd="sng" algn="ctr">
                      <a:solidFill>
                        <a:srgbClr val="A5A5A5"/>
                      </a:solidFill>
                      <a:prstDash val="solid"/>
                      <a:round/>
                      <a:headEnd type="none" w="med" len="med"/>
                      <a:tailEnd type="none" w="med" len="med"/>
                    </a:lnB>
                    <a:lnTlToBr>
                      <a:noFill/>
                    </a:lnTlToBr>
                    <a:lnBlToTr>
                      <a:noFill/>
                    </a:lnBlToTr>
                    <a:solidFill>
                      <a:srgbClr val="BFBFB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000" b="1" i="0" u="none" strike="noStrike" cap="none" normalizeH="0" baseline="0" smtClean="0">
                          <a:ln>
                            <a:noFill/>
                          </a:ln>
                          <a:solidFill>
                            <a:schemeClr val="tx1"/>
                          </a:solidFill>
                          <a:effectLst/>
                          <a:latin typeface="Calibri" pitchFamily="34" charset="0"/>
                        </a:rPr>
                        <a:t>578.015,70</a:t>
                      </a:r>
                    </a:p>
                  </a:txBody>
                  <a:tcPr marL="0" marR="0" marT="0" marB="0" anchor="b" horzOverflow="overflow">
                    <a:lnL>
                      <a:noFill/>
                    </a:lnL>
                    <a:lnR>
                      <a:noFill/>
                    </a:lnR>
                    <a:lnT>
                      <a:noFill/>
                    </a:lnT>
                    <a:lnB w="12700" cap="flat" cmpd="sng" algn="ctr">
                      <a:solidFill>
                        <a:srgbClr val="A5A5A5"/>
                      </a:solidFill>
                      <a:prstDash val="solid"/>
                      <a:round/>
                      <a:headEnd type="none" w="med" len="med"/>
                      <a:tailEnd type="none" w="med" len="med"/>
                    </a:lnB>
                    <a:lnTlToBr>
                      <a:noFill/>
                    </a:lnTlToBr>
                    <a:lnBlToTr>
                      <a:noFill/>
                    </a:lnBlToTr>
                    <a:solidFill>
                      <a:srgbClr val="BFBFB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000" b="1" i="0" u="none" strike="noStrike" cap="none" normalizeH="0" baseline="0" smtClean="0">
                          <a:ln>
                            <a:noFill/>
                          </a:ln>
                          <a:solidFill>
                            <a:schemeClr val="tx1"/>
                          </a:solidFill>
                          <a:effectLst/>
                          <a:latin typeface="Calibri" pitchFamily="34" charset="0"/>
                        </a:rPr>
                        <a:t>631.481,42</a:t>
                      </a:r>
                    </a:p>
                  </a:txBody>
                  <a:tcPr marL="0" marR="0" marT="0" marB="0" anchor="b" horzOverflow="overflow">
                    <a:lnL>
                      <a:noFill/>
                    </a:lnL>
                    <a:lnR>
                      <a:noFill/>
                    </a:lnR>
                    <a:lnT>
                      <a:noFill/>
                    </a:lnT>
                    <a:lnB w="12700" cap="flat" cmpd="sng" algn="ctr">
                      <a:solidFill>
                        <a:srgbClr val="A5A5A5"/>
                      </a:solidFill>
                      <a:prstDash val="solid"/>
                      <a:round/>
                      <a:headEnd type="none" w="med" len="med"/>
                      <a:tailEnd type="none" w="med" len="med"/>
                    </a:lnB>
                    <a:lnTlToBr>
                      <a:noFill/>
                    </a:lnTlToBr>
                    <a:lnBlToTr>
                      <a:noFill/>
                    </a:lnBlToTr>
                    <a:solidFill>
                      <a:srgbClr val="BFBFB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000" b="1" i="0" u="none" strike="noStrike" cap="none" normalizeH="0" baseline="0" smtClean="0">
                          <a:ln>
                            <a:noFill/>
                          </a:ln>
                          <a:solidFill>
                            <a:schemeClr val="tx1"/>
                          </a:solidFill>
                          <a:effectLst/>
                          <a:latin typeface="Calibri" pitchFamily="34" charset="0"/>
                        </a:rPr>
                        <a:t>688.627,21</a:t>
                      </a:r>
                    </a:p>
                  </a:txBody>
                  <a:tcPr marL="0" marR="0" marT="0" marB="0" anchor="b" horzOverflow="overflow">
                    <a:lnL>
                      <a:noFill/>
                    </a:lnL>
                    <a:lnR>
                      <a:noFill/>
                    </a:lnR>
                    <a:lnT>
                      <a:noFill/>
                    </a:lnT>
                    <a:lnB w="12700" cap="flat" cmpd="sng" algn="ctr">
                      <a:solidFill>
                        <a:srgbClr val="A5A5A5"/>
                      </a:solidFill>
                      <a:prstDash val="solid"/>
                      <a:round/>
                      <a:headEnd type="none" w="med" len="med"/>
                      <a:tailEnd type="none" w="med" len="med"/>
                    </a:lnB>
                    <a:lnTlToBr>
                      <a:noFill/>
                    </a:lnTlToBr>
                    <a:lnBlToTr>
                      <a:noFill/>
                    </a:lnBlToTr>
                    <a:solidFill>
                      <a:srgbClr val="BFBFB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C" sz="1000" b="1" i="0" u="none" strike="noStrike" cap="none" normalizeH="0" baseline="0" smtClean="0">
                          <a:ln>
                            <a:noFill/>
                          </a:ln>
                          <a:solidFill>
                            <a:schemeClr val="tx1"/>
                          </a:solidFill>
                          <a:effectLst/>
                          <a:latin typeface="Calibri" pitchFamily="34" charset="0"/>
                        </a:rPr>
                        <a:t>753.320,73</a:t>
                      </a:r>
                    </a:p>
                  </a:txBody>
                  <a:tcPr marL="0" marR="0" marT="0" marB="0" anchor="b" horzOverflow="overflow">
                    <a:lnL>
                      <a:noFill/>
                    </a:lnL>
                    <a:lnR w="12700" cap="flat" cmpd="sng" algn="ctr">
                      <a:solidFill>
                        <a:srgbClr val="A5A5A5"/>
                      </a:solidFill>
                      <a:prstDash val="solid"/>
                      <a:round/>
                      <a:headEnd type="none" w="med" len="med"/>
                      <a:tailEnd type="none" w="med" len="med"/>
                    </a:lnR>
                    <a:lnT>
                      <a:noFill/>
                    </a:lnT>
                    <a:lnB w="12700" cap="flat" cmpd="sng" algn="ctr">
                      <a:solidFill>
                        <a:srgbClr val="A5A5A5"/>
                      </a:solidFill>
                      <a:prstDash val="solid"/>
                      <a:round/>
                      <a:headEnd type="none" w="med" len="med"/>
                      <a:tailEnd type="none" w="med" len="med"/>
                    </a:lnB>
                    <a:lnTlToBr>
                      <a:noFill/>
                    </a:lnTlToBr>
                    <a:lnBlToTr>
                      <a:noFill/>
                    </a:lnBlToTr>
                    <a:solidFill>
                      <a:srgbClr val="BFBFBF"/>
                    </a:solidFill>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defRPr/>
            </a:pPr>
            <a:r>
              <a:rPr lang="es-EC" dirty="0" smtClean="0"/>
              <a:t>Estado de Resultados</a:t>
            </a:r>
            <a:endParaRPr lang="es-EC" dirty="0"/>
          </a:p>
        </p:txBody>
      </p:sp>
      <p:sp>
        <p:nvSpPr>
          <p:cNvPr id="46083" name="3 Marcador de número de diapositiva"/>
          <p:cNvSpPr>
            <a:spLocks noGrp="1"/>
          </p:cNvSpPr>
          <p:nvPr>
            <p:ph type="sldNum" sz="quarter" idx="10"/>
          </p:nvPr>
        </p:nvSpPr>
        <p:spPr>
          <a:noFill/>
        </p:spPr>
        <p:txBody>
          <a:bodyPr/>
          <a:lstStyle/>
          <a:p>
            <a:fld id="{F4251A46-12C5-440F-B809-D0BADF97D8E2}" type="slidenum">
              <a:rPr lang="en-GB" smtClean="0"/>
              <a:pPr/>
              <a:t>44</a:t>
            </a:fld>
            <a:endParaRPr lang="en-GB" smtClean="0"/>
          </a:p>
        </p:txBody>
      </p:sp>
      <p:graphicFrame>
        <p:nvGraphicFramePr>
          <p:cNvPr id="6" name="5 Tabla"/>
          <p:cNvGraphicFramePr>
            <a:graphicFrameLocks noGrp="1"/>
          </p:cNvGraphicFramePr>
          <p:nvPr/>
        </p:nvGraphicFramePr>
        <p:xfrm>
          <a:off x="1925638" y="1046163"/>
          <a:ext cx="6881812" cy="4872037"/>
        </p:xfrm>
        <a:graphic>
          <a:graphicData uri="http://schemas.openxmlformats.org/drawingml/2006/table">
            <a:tbl>
              <a:tblPr/>
              <a:tblGrid>
                <a:gridCol w="2187046"/>
                <a:gridCol w="939003"/>
                <a:gridCol w="939003"/>
                <a:gridCol w="939003"/>
                <a:gridCol w="939003"/>
                <a:gridCol w="939003"/>
              </a:tblGrid>
              <a:tr h="194844">
                <a:tc gridSpan="6">
                  <a:txBody>
                    <a:bodyPr/>
                    <a:lstStyle/>
                    <a:p>
                      <a:pPr algn="ctr" fontAlgn="ctr"/>
                      <a:r>
                        <a:rPr lang="es-EC" sz="1200" b="1" i="0" u="none" strike="noStrike">
                          <a:latin typeface="Calibri"/>
                        </a:rPr>
                        <a:t>ESTADO DE RESULTADOS PROYECTADO</a:t>
                      </a:r>
                    </a:p>
                  </a:txBody>
                  <a:tcPr marL="0" marR="0" marT="0" marB="0" anchor="ctr">
                    <a:lnL>
                      <a:noFill/>
                    </a:lnL>
                    <a:lnR>
                      <a:noFill/>
                    </a:lnR>
                    <a:lnT>
                      <a:noFill/>
                    </a:lnT>
                    <a:lnB w="12700" cap="flat" cmpd="sng" algn="ctr">
                      <a:solidFill>
                        <a:srgbClr val="632523"/>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81108">
                <a:tc>
                  <a:txBody>
                    <a:bodyPr/>
                    <a:lstStyle/>
                    <a:p>
                      <a:pPr algn="ctr" fontAlgn="ctr"/>
                      <a:r>
                        <a:rPr lang="es-EC" sz="1000" b="1" i="0" u="none" strike="noStrike">
                          <a:solidFill>
                            <a:srgbClr val="FFFFFF"/>
                          </a:solidFill>
                          <a:latin typeface="Calibri"/>
                        </a:rPr>
                        <a:t> </a:t>
                      </a:r>
                    </a:p>
                  </a:txBody>
                  <a:tcPr marL="0" marR="0" marT="0" marB="0" anchor="ctr">
                    <a:lnL w="12700" cap="flat" cmpd="sng" algn="ctr">
                      <a:solidFill>
                        <a:srgbClr val="632523"/>
                      </a:solidFill>
                      <a:prstDash val="solid"/>
                      <a:round/>
                      <a:headEnd type="none" w="med" len="med"/>
                      <a:tailEnd type="none" w="med" len="med"/>
                    </a:lnL>
                    <a:lnR>
                      <a:noFill/>
                    </a:lnR>
                    <a:lnT w="12700" cap="flat" cmpd="sng" algn="ctr">
                      <a:solidFill>
                        <a:srgbClr val="632523"/>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632523"/>
                    </a:solidFill>
                  </a:tcPr>
                </a:tc>
                <a:tc>
                  <a:txBody>
                    <a:bodyPr/>
                    <a:lstStyle/>
                    <a:p>
                      <a:pPr algn="ctr" fontAlgn="ctr"/>
                      <a:r>
                        <a:rPr lang="es-EC" sz="1000" b="1" i="0" u="none" strike="noStrike">
                          <a:solidFill>
                            <a:srgbClr val="FFFFFF"/>
                          </a:solidFill>
                          <a:latin typeface="Calibri"/>
                        </a:rPr>
                        <a:t>2010</a:t>
                      </a:r>
                    </a:p>
                  </a:txBody>
                  <a:tcPr marL="0" marR="0" marT="0" marB="0" anchor="ctr">
                    <a:lnL>
                      <a:noFill/>
                    </a:lnL>
                    <a:lnR>
                      <a:noFill/>
                    </a:lnR>
                    <a:lnT w="12700" cap="flat" cmpd="sng" algn="ctr">
                      <a:solidFill>
                        <a:srgbClr val="632523"/>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632523"/>
                    </a:solidFill>
                  </a:tcPr>
                </a:tc>
                <a:tc>
                  <a:txBody>
                    <a:bodyPr/>
                    <a:lstStyle/>
                    <a:p>
                      <a:pPr algn="ctr" fontAlgn="ctr"/>
                      <a:r>
                        <a:rPr lang="es-EC" sz="1000" b="1" i="0" u="none" strike="noStrike">
                          <a:solidFill>
                            <a:srgbClr val="FFFFFF"/>
                          </a:solidFill>
                          <a:latin typeface="Calibri"/>
                        </a:rPr>
                        <a:t>2011</a:t>
                      </a:r>
                    </a:p>
                  </a:txBody>
                  <a:tcPr marL="0" marR="0" marT="0" marB="0" anchor="ctr">
                    <a:lnL>
                      <a:noFill/>
                    </a:lnL>
                    <a:lnR>
                      <a:noFill/>
                    </a:lnR>
                    <a:lnT w="12700" cap="flat" cmpd="sng" algn="ctr">
                      <a:solidFill>
                        <a:srgbClr val="632523"/>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632523"/>
                    </a:solidFill>
                  </a:tcPr>
                </a:tc>
                <a:tc>
                  <a:txBody>
                    <a:bodyPr/>
                    <a:lstStyle/>
                    <a:p>
                      <a:pPr algn="ctr" fontAlgn="ctr"/>
                      <a:r>
                        <a:rPr lang="es-EC" sz="1000" b="1" i="0" u="none" strike="noStrike">
                          <a:solidFill>
                            <a:srgbClr val="FFFFFF"/>
                          </a:solidFill>
                          <a:latin typeface="Calibri"/>
                        </a:rPr>
                        <a:t>2012</a:t>
                      </a:r>
                    </a:p>
                  </a:txBody>
                  <a:tcPr marL="0" marR="0" marT="0" marB="0" anchor="ctr">
                    <a:lnL>
                      <a:noFill/>
                    </a:lnL>
                    <a:lnR>
                      <a:noFill/>
                    </a:lnR>
                    <a:lnT w="12700" cap="flat" cmpd="sng" algn="ctr">
                      <a:solidFill>
                        <a:srgbClr val="632523"/>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632523"/>
                    </a:solidFill>
                  </a:tcPr>
                </a:tc>
                <a:tc>
                  <a:txBody>
                    <a:bodyPr/>
                    <a:lstStyle/>
                    <a:p>
                      <a:pPr algn="ctr" fontAlgn="ctr"/>
                      <a:r>
                        <a:rPr lang="es-EC" sz="1000" b="1" i="0" u="none" strike="noStrike">
                          <a:solidFill>
                            <a:srgbClr val="FFFFFF"/>
                          </a:solidFill>
                          <a:latin typeface="Calibri"/>
                        </a:rPr>
                        <a:t>2013</a:t>
                      </a:r>
                    </a:p>
                  </a:txBody>
                  <a:tcPr marL="0" marR="0" marT="0" marB="0" anchor="ctr">
                    <a:lnL>
                      <a:noFill/>
                    </a:lnL>
                    <a:lnR>
                      <a:noFill/>
                    </a:lnR>
                    <a:lnT w="12700" cap="flat" cmpd="sng" algn="ctr">
                      <a:solidFill>
                        <a:srgbClr val="632523"/>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632523"/>
                    </a:solidFill>
                  </a:tcPr>
                </a:tc>
                <a:tc>
                  <a:txBody>
                    <a:bodyPr/>
                    <a:lstStyle/>
                    <a:p>
                      <a:pPr algn="ctr" fontAlgn="ctr"/>
                      <a:r>
                        <a:rPr lang="es-EC" sz="1000" b="1" i="0" u="none" strike="noStrike">
                          <a:solidFill>
                            <a:srgbClr val="FFFFFF"/>
                          </a:solidFill>
                          <a:latin typeface="Calibri"/>
                        </a:rPr>
                        <a:t>2014</a:t>
                      </a:r>
                    </a:p>
                  </a:txBody>
                  <a:tcPr marL="0" marR="0" marT="0" marB="0" anchor="ctr">
                    <a:lnL>
                      <a:noFill/>
                    </a:lnL>
                    <a:lnR w="12700" cap="flat" cmpd="sng" algn="ctr">
                      <a:solidFill>
                        <a:srgbClr val="632523"/>
                      </a:solidFill>
                      <a:prstDash val="solid"/>
                      <a:round/>
                      <a:headEnd type="none" w="med" len="med"/>
                      <a:tailEnd type="none" w="med" len="med"/>
                    </a:lnR>
                    <a:lnT w="12700" cap="flat" cmpd="sng" algn="ctr">
                      <a:solidFill>
                        <a:srgbClr val="632523"/>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632523"/>
                    </a:solidFill>
                  </a:tcPr>
                </a:tc>
              </a:tr>
              <a:tr h="171045">
                <a:tc>
                  <a:txBody>
                    <a:bodyPr/>
                    <a:lstStyle/>
                    <a:p>
                      <a:pPr algn="l" fontAlgn="ctr"/>
                      <a:r>
                        <a:rPr lang="es-EC" sz="1000" b="1" i="0" u="none" strike="noStrike">
                          <a:latin typeface="Calibri"/>
                        </a:rPr>
                        <a:t>VENTAS</a:t>
                      </a:r>
                    </a:p>
                  </a:txBody>
                  <a:tcPr marL="0" marR="0" marT="0" marB="0" anchor="ctr">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a:noFill/>
                    </a:lnB>
                  </a:tcPr>
                </a:tc>
                <a:tc>
                  <a:txBody>
                    <a:bodyPr/>
                    <a:lstStyle/>
                    <a:p>
                      <a:pPr algn="r" fontAlgn="ctr"/>
                      <a:r>
                        <a:rPr lang="es-EC" sz="1000" b="1" i="0" u="none" strike="noStrike">
                          <a:latin typeface="Calibri"/>
                        </a:rPr>
                        <a:t>     5.800.000 </a:t>
                      </a:r>
                    </a:p>
                  </a:txBody>
                  <a:tcPr marL="0" marR="0" marT="0" marB="0" anchor="ctr">
                    <a:lnL>
                      <a:noFill/>
                    </a:lnL>
                    <a:lnR>
                      <a:noFill/>
                    </a:lnR>
                    <a:lnT w="12700" cap="flat" cmpd="sng" algn="ctr">
                      <a:solidFill>
                        <a:srgbClr val="A5A5A5"/>
                      </a:solidFill>
                      <a:prstDash val="solid"/>
                      <a:round/>
                      <a:headEnd type="none" w="med" len="med"/>
                      <a:tailEnd type="none" w="med" len="med"/>
                    </a:lnT>
                    <a:lnB>
                      <a:noFill/>
                    </a:lnB>
                  </a:tcPr>
                </a:tc>
                <a:tc>
                  <a:txBody>
                    <a:bodyPr/>
                    <a:lstStyle/>
                    <a:p>
                      <a:pPr algn="r" fontAlgn="ctr"/>
                      <a:r>
                        <a:rPr lang="es-EC" sz="1000" b="1" i="0" u="none" strike="noStrike">
                          <a:latin typeface="Calibri"/>
                        </a:rPr>
                        <a:t>     6.090.000 </a:t>
                      </a:r>
                    </a:p>
                  </a:txBody>
                  <a:tcPr marL="0" marR="0" marT="0" marB="0" anchor="ctr">
                    <a:lnL>
                      <a:noFill/>
                    </a:lnL>
                    <a:lnR>
                      <a:noFill/>
                    </a:lnR>
                    <a:lnT w="12700" cap="flat" cmpd="sng" algn="ctr">
                      <a:solidFill>
                        <a:srgbClr val="A5A5A5"/>
                      </a:solidFill>
                      <a:prstDash val="solid"/>
                      <a:round/>
                      <a:headEnd type="none" w="med" len="med"/>
                      <a:tailEnd type="none" w="med" len="med"/>
                    </a:lnT>
                    <a:lnB>
                      <a:noFill/>
                    </a:lnB>
                  </a:tcPr>
                </a:tc>
                <a:tc>
                  <a:txBody>
                    <a:bodyPr/>
                    <a:lstStyle/>
                    <a:p>
                      <a:pPr algn="r" fontAlgn="ctr"/>
                      <a:r>
                        <a:rPr lang="es-EC" sz="1000" b="1" i="0" u="none" strike="noStrike">
                          <a:latin typeface="Calibri"/>
                        </a:rPr>
                        <a:t>     6.394.500 </a:t>
                      </a:r>
                    </a:p>
                  </a:txBody>
                  <a:tcPr marL="0" marR="0" marT="0" marB="0" anchor="ctr">
                    <a:lnL>
                      <a:noFill/>
                    </a:lnL>
                    <a:lnR>
                      <a:noFill/>
                    </a:lnR>
                    <a:lnT w="12700" cap="flat" cmpd="sng" algn="ctr">
                      <a:solidFill>
                        <a:srgbClr val="A5A5A5"/>
                      </a:solidFill>
                      <a:prstDash val="solid"/>
                      <a:round/>
                      <a:headEnd type="none" w="med" len="med"/>
                      <a:tailEnd type="none" w="med" len="med"/>
                    </a:lnT>
                    <a:lnB>
                      <a:noFill/>
                    </a:lnB>
                  </a:tcPr>
                </a:tc>
                <a:tc>
                  <a:txBody>
                    <a:bodyPr/>
                    <a:lstStyle/>
                    <a:p>
                      <a:pPr algn="r" fontAlgn="ctr"/>
                      <a:r>
                        <a:rPr lang="es-EC" sz="1000" b="1" i="0" u="none" strike="noStrike">
                          <a:latin typeface="Calibri"/>
                        </a:rPr>
                        <a:t>     6.714.225 </a:t>
                      </a:r>
                    </a:p>
                  </a:txBody>
                  <a:tcPr marL="0" marR="0" marT="0" marB="0" anchor="ctr">
                    <a:lnL>
                      <a:noFill/>
                    </a:lnL>
                    <a:lnR>
                      <a:noFill/>
                    </a:lnR>
                    <a:lnT w="12700" cap="flat" cmpd="sng" algn="ctr">
                      <a:solidFill>
                        <a:srgbClr val="A5A5A5"/>
                      </a:solidFill>
                      <a:prstDash val="solid"/>
                      <a:round/>
                      <a:headEnd type="none" w="med" len="med"/>
                      <a:tailEnd type="none" w="med" len="med"/>
                    </a:lnT>
                    <a:lnB>
                      <a:noFill/>
                    </a:lnB>
                  </a:tcPr>
                </a:tc>
                <a:tc>
                  <a:txBody>
                    <a:bodyPr/>
                    <a:lstStyle/>
                    <a:p>
                      <a:pPr algn="r" fontAlgn="ctr"/>
                      <a:r>
                        <a:rPr lang="es-EC" sz="1000" b="1" i="0" u="none" strike="noStrike">
                          <a:latin typeface="Calibri"/>
                        </a:rPr>
                        <a:t>     7.049.936 </a:t>
                      </a:r>
                    </a:p>
                  </a:txBody>
                  <a:tcPr marL="0" marR="0" marT="0" marB="0" anchor="ctr">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a:noFill/>
                    </a:lnB>
                  </a:tcPr>
                </a:tc>
              </a:tr>
              <a:tr h="171045">
                <a:tc>
                  <a:txBody>
                    <a:bodyPr/>
                    <a:lstStyle/>
                    <a:p>
                      <a:pPr algn="l" fontAlgn="ctr"/>
                      <a:r>
                        <a:rPr lang="es-EC" sz="1000" b="0" i="0" u="none" strike="noStrike">
                          <a:latin typeface="Calibri"/>
                        </a:rPr>
                        <a:t>(-) COSTO DE VENTA</a:t>
                      </a:r>
                    </a:p>
                  </a:txBody>
                  <a:tcPr marL="0" marR="0" marT="0" marB="0" anchor="ctr">
                    <a:lnL w="12700" cap="flat" cmpd="sng" algn="ctr">
                      <a:solidFill>
                        <a:srgbClr val="A5A5A5"/>
                      </a:solidFill>
                      <a:prstDash val="solid"/>
                      <a:round/>
                      <a:headEnd type="none" w="med" len="med"/>
                      <a:tailEnd type="none" w="med" len="med"/>
                    </a:lnL>
                    <a:lnR>
                      <a:noFill/>
                    </a:lnR>
                    <a:lnT>
                      <a:noFill/>
                    </a:lnT>
                    <a:lnB>
                      <a:noFill/>
                    </a:lnB>
                  </a:tcPr>
                </a:tc>
                <a:tc>
                  <a:txBody>
                    <a:bodyPr/>
                    <a:lstStyle/>
                    <a:p>
                      <a:pPr algn="r" fontAlgn="ctr"/>
                      <a:r>
                        <a:rPr lang="es-EC" sz="1000" b="0" i="0" u="none" strike="noStrike">
                          <a:latin typeface="Calibri"/>
                        </a:rPr>
                        <a:t>     4.350.000 </a:t>
                      </a:r>
                    </a:p>
                  </a:txBody>
                  <a:tcPr marL="0" marR="0" marT="0" marB="0" anchor="ctr">
                    <a:lnL>
                      <a:noFill/>
                    </a:lnL>
                    <a:lnR>
                      <a:noFill/>
                    </a:lnR>
                    <a:lnT>
                      <a:noFill/>
                    </a:lnT>
                    <a:lnB>
                      <a:noFill/>
                    </a:lnB>
                  </a:tcPr>
                </a:tc>
                <a:tc>
                  <a:txBody>
                    <a:bodyPr/>
                    <a:lstStyle/>
                    <a:p>
                      <a:pPr algn="r" fontAlgn="ctr"/>
                      <a:r>
                        <a:rPr lang="es-EC" sz="1000" b="0" i="0" u="none" strike="noStrike">
                          <a:latin typeface="Calibri"/>
                        </a:rPr>
                        <a:t>     4.567.500 </a:t>
                      </a:r>
                    </a:p>
                  </a:txBody>
                  <a:tcPr marL="0" marR="0" marT="0" marB="0" anchor="ctr">
                    <a:lnL>
                      <a:noFill/>
                    </a:lnL>
                    <a:lnR>
                      <a:noFill/>
                    </a:lnR>
                    <a:lnT>
                      <a:noFill/>
                    </a:lnT>
                    <a:lnB>
                      <a:noFill/>
                    </a:lnB>
                  </a:tcPr>
                </a:tc>
                <a:tc>
                  <a:txBody>
                    <a:bodyPr/>
                    <a:lstStyle/>
                    <a:p>
                      <a:pPr algn="r" fontAlgn="ctr"/>
                      <a:r>
                        <a:rPr lang="es-EC" sz="1000" b="0" i="0" u="none" strike="noStrike">
                          <a:latin typeface="Calibri"/>
                        </a:rPr>
                        <a:t>     4.795.875 </a:t>
                      </a:r>
                    </a:p>
                  </a:txBody>
                  <a:tcPr marL="0" marR="0" marT="0" marB="0" anchor="ctr">
                    <a:lnL>
                      <a:noFill/>
                    </a:lnL>
                    <a:lnR>
                      <a:noFill/>
                    </a:lnR>
                    <a:lnT>
                      <a:noFill/>
                    </a:lnT>
                    <a:lnB>
                      <a:noFill/>
                    </a:lnB>
                  </a:tcPr>
                </a:tc>
                <a:tc>
                  <a:txBody>
                    <a:bodyPr/>
                    <a:lstStyle/>
                    <a:p>
                      <a:pPr algn="r" fontAlgn="ctr"/>
                      <a:r>
                        <a:rPr lang="es-EC" sz="1000" b="0" i="0" u="none" strike="noStrike">
                          <a:latin typeface="Calibri"/>
                        </a:rPr>
                        <a:t>     5.035.669 </a:t>
                      </a:r>
                    </a:p>
                  </a:txBody>
                  <a:tcPr marL="0" marR="0" marT="0" marB="0" anchor="ctr">
                    <a:lnL>
                      <a:noFill/>
                    </a:lnL>
                    <a:lnR>
                      <a:noFill/>
                    </a:lnR>
                    <a:lnT>
                      <a:noFill/>
                    </a:lnT>
                    <a:lnB>
                      <a:noFill/>
                    </a:lnB>
                  </a:tcPr>
                </a:tc>
                <a:tc>
                  <a:txBody>
                    <a:bodyPr/>
                    <a:lstStyle/>
                    <a:p>
                      <a:pPr algn="r" fontAlgn="ctr"/>
                      <a:r>
                        <a:rPr lang="es-EC" sz="1000" b="0" i="0" u="none" strike="noStrike">
                          <a:latin typeface="Calibri"/>
                        </a:rPr>
                        <a:t>     5.287.452 </a:t>
                      </a:r>
                    </a:p>
                  </a:txBody>
                  <a:tcPr marL="0" marR="0" marT="0" marB="0" anchor="ctr">
                    <a:lnL>
                      <a:noFill/>
                    </a:lnL>
                    <a:lnR w="12700" cap="flat" cmpd="sng" algn="ctr">
                      <a:solidFill>
                        <a:srgbClr val="A5A5A5"/>
                      </a:solidFill>
                      <a:prstDash val="solid"/>
                      <a:round/>
                      <a:headEnd type="none" w="med" len="med"/>
                      <a:tailEnd type="none" w="med" len="med"/>
                    </a:lnR>
                    <a:lnT>
                      <a:noFill/>
                    </a:lnT>
                    <a:lnB>
                      <a:noFill/>
                    </a:lnB>
                  </a:tcPr>
                </a:tc>
              </a:tr>
              <a:tr h="171045">
                <a:tc>
                  <a:txBody>
                    <a:bodyPr/>
                    <a:lstStyle/>
                    <a:p>
                      <a:pPr algn="l" fontAlgn="ctr"/>
                      <a:r>
                        <a:rPr lang="es-EC" sz="1000" b="1" i="0" u="none" strike="noStrike">
                          <a:latin typeface="Calibri"/>
                        </a:rPr>
                        <a:t>(=) UTILIDAD BRUTA</a:t>
                      </a:r>
                    </a:p>
                  </a:txBody>
                  <a:tcPr marL="0" marR="0" marT="0" marB="0" anchor="ctr">
                    <a:lnL w="12700" cap="flat" cmpd="sng" algn="ctr">
                      <a:solidFill>
                        <a:srgbClr val="A5A5A5"/>
                      </a:solidFill>
                      <a:prstDash val="solid"/>
                      <a:round/>
                      <a:headEnd type="none" w="med" len="med"/>
                      <a:tailEnd type="none" w="med" len="med"/>
                    </a:lnL>
                    <a:lnR>
                      <a:noFill/>
                    </a:lnR>
                    <a:lnT>
                      <a:noFill/>
                    </a:lnT>
                    <a:lnB>
                      <a:noFill/>
                    </a:lnB>
                    <a:solidFill>
                      <a:srgbClr val="F2F2F2"/>
                    </a:solidFill>
                  </a:tcPr>
                </a:tc>
                <a:tc>
                  <a:txBody>
                    <a:bodyPr/>
                    <a:lstStyle/>
                    <a:p>
                      <a:pPr algn="r" fontAlgn="ctr"/>
                      <a:r>
                        <a:rPr lang="es-EC" sz="1000" b="1" i="0" u="none" strike="noStrike">
                          <a:latin typeface="Calibri"/>
                        </a:rPr>
                        <a:t>     1.450.000 </a:t>
                      </a:r>
                    </a:p>
                  </a:txBody>
                  <a:tcPr marL="0" marR="0" marT="0" marB="0" anchor="ctr">
                    <a:lnL>
                      <a:noFill/>
                    </a:lnL>
                    <a:lnR>
                      <a:noFill/>
                    </a:lnR>
                    <a:lnT>
                      <a:noFill/>
                    </a:lnT>
                    <a:lnB>
                      <a:noFill/>
                    </a:lnB>
                    <a:solidFill>
                      <a:srgbClr val="F2F2F2"/>
                    </a:solidFill>
                  </a:tcPr>
                </a:tc>
                <a:tc>
                  <a:txBody>
                    <a:bodyPr/>
                    <a:lstStyle/>
                    <a:p>
                      <a:pPr algn="r" fontAlgn="ctr"/>
                      <a:r>
                        <a:rPr lang="es-EC" sz="1000" b="1" i="0" u="none" strike="noStrike">
                          <a:latin typeface="Calibri"/>
                        </a:rPr>
                        <a:t>     1.522.500 </a:t>
                      </a:r>
                    </a:p>
                  </a:txBody>
                  <a:tcPr marL="0" marR="0" marT="0" marB="0" anchor="ctr">
                    <a:lnL>
                      <a:noFill/>
                    </a:lnL>
                    <a:lnR>
                      <a:noFill/>
                    </a:lnR>
                    <a:lnT>
                      <a:noFill/>
                    </a:lnT>
                    <a:lnB>
                      <a:noFill/>
                    </a:lnB>
                    <a:solidFill>
                      <a:srgbClr val="F2F2F2"/>
                    </a:solidFill>
                  </a:tcPr>
                </a:tc>
                <a:tc>
                  <a:txBody>
                    <a:bodyPr/>
                    <a:lstStyle/>
                    <a:p>
                      <a:pPr algn="r" fontAlgn="ctr"/>
                      <a:r>
                        <a:rPr lang="es-EC" sz="1000" b="1" i="0" u="none" strike="noStrike">
                          <a:latin typeface="Calibri"/>
                        </a:rPr>
                        <a:t>     1.598.625 </a:t>
                      </a:r>
                    </a:p>
                  </a:txBody>
                  <a:tcPr marL="0" marR="0" marT="0" marB="0" anchor="ctr">
                    <a:lnL>
                      <a:noFill/>
                    </a:lnL>
                    <a:lnR>
                      <a:noFill/>
                    </a:lnR>
                    <a:lnT>
                      <a:noFill/>
                    </a:lnT>
                    <a:lnB>
                      <a:noFill/>
                    </a:lnB>
                    <a:solidFill>
                      <a:srgbClr val="F2F2F2"/>
                    </a:solidFill>
                  </a:tcPr>
                </a:tc>
                <a:tc>
                  <a:txBody>
                    <a:bodyPr/>
                    <a:lstStyle/>
                    <a:p>
                      <a:pPr algn="r" fontAlgn="ctr"/>
                      <a:r>
                        <a:rPr lang="es-EC" sz="1000" b="1" i="0" u="none" strike="noStrike">
                          <a:latin typeface="Calibri"/>
                        </a:rPr>
                        <a:t>     1.678.556 </a:t>
                      </a:r>
                    </a:p>
                  </a:txBody>
                  <a:tcPr marL="0" marR="0" marT="0" marB="0" anchor="ctr">
                    <a:lnL>
                      <a:noFill/>
                    </a:lnL>
                    <a:lnR>
                      <a:noFill/>
                    </a:lnR>
                    <a:lnT>
                      <a:noFill/>
                    </a:lnT>
                    <a:lnB>
                      <a:noFill/>
                    </a:lnB>
                    <a:solidFill>
                      <a:srgbClr val="F2F2F2"/>
                    </a:solidFill>
                  </a:tcPr>
                </a:tc>
                <a:tc>
                  <a:txBody>
                    <a:bodyPr/>
                    <a:lstStyle/>
                    <a:p>
                      <a:pPr algn="r" fontAlgn="ctr"/>
                      <a:r>
                        <a:rPr lang="es-EC" sz="1000" b="1" i="0" u="none" strike="noStrike">
                          <a:latin typeface="Calibri"/>
                        </a:rPr>
                        <a:t>     1.762.484 </a:t>
                      </a:r>
                    </a:p>
                  </a:txBody>
                  <a:tcPr marL="0" marR="0" marT="0" marB="0" anchor="ctr">
                    <a:lnL>
                      <a:noFill/>
                    </a:lnL>
                    <a:lnR w="12700" cap="flat" cmpd="sng" algn="ctr">
                      <a:solidFill>
                        <a:srgbClr val="A5A5A5"/>
                      </a:solidFill>
                      <a:prstDash val="solid"/>
                      <a:round/>
                      <a:headEnd type="none" w="med" len="med"/>
                      <a:tailEnd type="none" w="med" len="med"/>
                    </a:lnR>
                    <a:lnT>
                      <a:noFill/>
                    </a:lnT>
                    <a:lnB>
                      <a:noFill/>
                    </a:lnB>
                    <a:solidFill>
                      <a:srgbClr val="F2F2F2"/>
                    </a:solidFill>
                  </a:tcPr>
                </a:tc>
              </a:tr>
              <a:tr h="249822">
                <a:tc>
                  <a:txBody>
                    <a:bodyPr/>
                    <a:lstStyle/>
                    <a:p>
                      <a:pPr algn="l" fontAlgn="ctr"/>
                      <a:r>
                        <a:rPr lang="es-EC" sz="1000" b="1" i="0" u="none" strike="noStrike">
                          <a:latin typeface="Calibri"/>
                        </a:rPr>
                        <a:t>(-) GASTOS OPERACIONALES</a:t>
                      </a:r>
                    </a:p>
                  </a:txBody>
                  <a:tcPr marL="0" marR="0" marT="0" marB="0" anchor="ctr">
                    <a:lnL w="12700" cap="flat" cmpd="sng" algn="ctr">
                      <a:solidFill>
                        <a:srgbClr val="A5A5A5"/>
                      </a:solidFill>
                      <a:prstDash val="solid"/>
                      <a:round/>
                      <a:headEnd type="none" w="med" len="med"/>
                      <a:tailEnd type="none" w="med" len="med"/>
                    </a:lnL>
                    <a:lnR>
                      <a:noFill/>
                    </a:lnR>
                    <a:lnT>
                      <a:noFill/>
                    </a:lnT>
                    <a:lnB>
                      <a:noFill/>
                    </a:lnB>
                  </a:tcPr>
                </a:tc>
                <a:tc>
                  <a:txBody>
                    <a:bodyPr/>
                    <a:lstStyle/>
                    <a:p>
                      <a:pPr algn="r" fontAlgn="ctr"/>
                      <a:endParaRPr lang="es-EC" sz="1000" b="0" i="0" u="none" strike="noStrike">
                        <a:latin typeface="Calibri"/>
                      </a:endParaRPr>
                    </a:p>
                  </a:txBody>
                  <a:tcPr marL="0" marR="0" marT="0" marB="0" anchor="ctr">
                    <a:lnL>
                      <a:noFill/>
                    </a:lnL>
                    <a:lnR>
                      <a:noFill/>
                    </a:lnR>
                    <a:lnT>
                      <a:noFill/>
                    </a:lnT>
                    <a:lnB>
                      <a:noFill/>
                    </a:lnB>
                  </a:tcPr>
                </a:tc>
                <a:tc>
                  <a:txBody>
                    <a:bodyPr/>
                    <a:lstStyle/>
                    <a:p>
                      <a:pPr algn="r" fontAlgn="ctr"/>
                      <a:endParaRPr lang="es-EC" sz="1000" b="0" i="0" u="none" strike="noStrike" dirty="0">
                        <a:latin typeface="Calibri"/>
                      </a:endParaRPr>
                    </a:p>
                  </a:txBody>
                  <a:tcPr marL="0" marR="0" marT="0" marB="0" anchor="ctr">
                    <a:lnL>
                      <a:noFill/>
                    </a:lnL>
                    <a:lnR>
                      <a:noFill/>
                    </a:lnR>
                    <a:lnT>
                      <a:noFill/>
                    </a:lnT>
                    <a:lnB>
                      <a:noFill/>
                    </a:lnB>
                  </a:tcPr>
                </a:tc>
                <a:tc>
                  <a:txBody>
                    <a:bodyPr/>
                    <a:lstStyle/>
                    <a:p>
                      <a:pPr algn="r" fontAlgn="ctr"/>
                      <a:endParaRPr lang="es-EC" sz="1000" b="0" i="0" u="none" strike="noStrike">
                        <a:latin typeface="Calibri"/>
                      </a:endParaRPr>
                    </a:p>
                  </a:txBody>
                  <a:tcPr marL="0" marR="0" marT="0" marB="0" anchor="ctr">
                    <a:lnL>
                      <a:noFill/>
                    </a:lnL>
                    <a:lnR>
                      <a:noFill/>
                    </a:lnR>
                    <a:lnT>
                      <a:noFill/>
                    </a:lnT>
                    <a:lnB>
                      <a:noFill/>
                    </a:lnB>
                  </a:tcPr>
                </a:tc>
                <a:tc>
                  <a:txBody>
                    <a:bodyPr/>
                    <a:lstStyle/>
                    <a:p>
                      <a:pPr algn="r" fontAlgn="ctr"/>
                      <a:endParaRPr lang="es-EC" sz="1000" b="0" i="0" u="none" strike="noStrike">
                        <a:latin typeface="Calibri"/>
                      </a:endParaRPr>
                    </a:p>
                  </a:txBody>
                  <a:tcPr marL="0" marR="0" marT="0" marB="0" anchor="ctr">
                    <a:lnL>
                      <a:noFill/>
                    </a:lnL>
                    <a:lnR>
                      <a:noFill/>
                    </a:lnR>
                    <a:lnT>
                      <a:noFill/>
                    </a:lnT>
                    <a:lnB>
                      <a:noFill/>
                    </a:lnB>
                  </a:tcPr>
                </a:tc>
                <a:tc>
                  <a:txBody>
                    <a:bodyPr/>
                    <a:lstStyle/>
                    <a:p>
                      <a:pPr algn="r" fontAlgn="ctr"/>
                      <a:r>
                        <a:rPr lang="es-EC" sz="1000" b="0" i="0" u="none" strike="noStrike">
                          <a:latin typeface="Calibri"/>
                        </a:rPr>
                        <a:t> </a:t>
                      </a:r>
                    </a:p>
                  </a:txBody>
                  <a:tcPr marL="0" marR="0" marT="0" marB="0" anchor="ctr">
                    <a:lnL>
                      <a:noFill/>
                    </a:lnL>
                    <a:lnR w="12700" cap="flat" cmpd="sng" algn="ctr">
                      <a:solidFill>
                        <a:srgbClr val="A5A5A5"/>
                      </a:solidFill>
                      <a:prstDash val="solid"/>
                      <a:round/>
                      <a:headEnd type="none" w="med" len="med"/>
                      <a:tailEnd type="none" w="med" len="med"/>
                    </a:lnR>
                    <a:lnT>
                      <a:noFill/>
                    </a:lnT>
                    <a:lnB>
                      <a:noFill/>
                    </a:lnB>
                  </a:tcPr>
                </a:tc>
              </a:tr>
              <a:tr h="171045">
                <a:tc>
                  <a:txBody>
                    <a:bodyPr/>
                    <a:lstStyle/>
                    <a:p>
                      <a:pPr algn="l" fontAlgn="ctr"/>
                      <a:r>
                        <a:rPr lang="es-EC" sz="1000" b="1" i="0" u="none" strike="noStrike">
                          <a:latin typeface="Calibri"/>
                        </a:rPr>
                        <a:t>  Gastos Administrativos:</a:t>
                      </a:r>
                    </a:p>
                  </a:txBody>
                  <a:tcPr marL="0" marR="0" marT="0" marB="0" anchor="ctr">
                    <a:lnL w="12700" cap="flat" cmpd="sng" algn="ctr">
                      <a:solidFill>
                        <a:srgbClr val="A5A5A5"/>
                      </a:solidFill>
                      <a:prstDash val="solid"/>
                      <a:round/>
                      <a:headEnd type="none" w="med" len="med"/>
                      <a:tailEnd type="none" w="med" len="med"/>
                    </a:lnL>
                    <a:lnR>
                      <a:noFill/>
                    </a:lnR>
                    <a:lnT>
                      <a:noFill/>
                    </a:lnT>
                    <a:lnB>
                      <a:noFill/>
                    </a:lnB>
                  </a:tcPr>
                </a:tc>
                <a:tc>
                  <a:txBody>
                    <a:bodyPr/>
                    <a:lstStyle/>
                    <a:p>
                      <a:pPr algn="r" fontAlgn="ctr"/>
                      <a:endParaRPr lang="es-EC" sz="1000" b="0" i="0" u="none" strike="noStrike">
                        <a:latin typeface="Calibri"/>
                      </a:endParaRPr>
                    </a:p>
                  </a:txBody>
                  <a:tcPr marL="0" marR="0" marT="0" marB="0" anchor="ctr">
                    <a:lnL>
                      <a:noFill/>
                    </a:lnL>
                    <a:lnR>
                      <a:noFill/>
                    </a:lnR>
                    <a:lnT>
                      <a:noFill/>
                    </a:lnT>
                    <a:lnB>
                      <a:noFill/>
                    </a:lnB>
                  </a:tcPr>
                </a:tc>
                <a:tc>
                  <a:txBody>
                    <a:bodyPr/>
                    <a:lstStyle/>
                    <a:p>
                      <a:pPr algn="r" fontAlgn="ctr"/>
                      <a:endParaRPr lang="es-EC" sz="1000" b="0" i="0" u="none" strike="noStrike">
                        <a:latin typeface="Calibri"/>
                      </a:endParaRPr>
                    </a:p>
                  </a:txBody>
                  <a:tcPr marL="0" marR="0" marT="0" marB="0" anchor="ctr">
                    <a:lnL>
                      <a:noFill/>
                    </a:lnL>
                    <a:lnR>
                      <a:noFill/>
                    </a:lnR>
                    <a:lnT>
                      <a:noFill/>
                    </a:lnT>
                    <a:lnB>
                      <a:noFill/>
                    </a:lnB>
                  </a:tcPr>
                </a:tc>
                <a:tc>
                  <a:txBody>
                    <a:bodyPr/>
                    <a:lstStyle/>
                    <a:p>
                      <a:pPr algn="r" fontAlgn="ctr"/>
                      <a:endParaRPr lang="es-EC" sz="1000" b="0" i="0" u="none" strike="noStrike">
                        <a:latin typeface="Calibri"/>
                      </a:endParaRPr>
                    </a:p>
                  </a:txBody>
                  <a:tcPr marL="0" marR="0" marT="0" marB="0" anchor="ctr">
                    <a:lnL>
                      <a:noFill/>
                    </a:lnL>
                    <a:lnR>
                      <a:noFill/>
                    </a:lnR>
                    <a:lnT>
                      <a:noFill/>
                    </a:lnT>
                    <a:lnB>
                      <a:noFill/>
                    </a:lnB>
                  </a:tcPr>
                </a:tc>
                <a:tc>
                  <a:txBody>
                    <a:bodyPr/>
                    <a:lstStyle/>
                    <a:p>
                      <a:pPr algn="r" fontAlgn="ctr"/>
                      <a:endParaRPr lang="es-EC" sz="1000" b="0" i="0" u="none" strike="noStrike">
                        <a:latin typeface="Calibri"/>
                      </a:endParaRPr>
                    </a:p>
                  </a:txBody>
                  <a:tcPr marL="0" marR="0" marT="0" marB="0" anchor="ctr">
                    <a:lnL>
                      <a:noFill/>
                    </a:lnL>
                    <a:lnR>
                      <a:noFill/>
                    </a:lnR>
                    <a:lnT>
                      <a:noFill/>
                    </a:lnT>
                    <a:lnB>
                      <a:noFill/>
                    </a:lnB>
                  </a:tcPr>
                </a:tc>
                <a:tc>
                  <a:txBody>
                    <a:bodyPr/>
                    <a:lstStyle/>
                    <a:p>
                      <a:pPr algn="r" fontAlgn="ctr"/>
                      <a:r>
                        <a:rPr lang="es-EC" sz="1000" b="0" i="0" u="none" strike="noStrike">
                          <a:latin typeface="Calibri"/>
                        </a:rPr>
                        <a:t> </a:t>
                      </a:r>
                    </a:p>
                  </a:txBody>
                  <a:tcPr marL="0" marR="0" marT="0" marB="0" anchor="ctr">
                    <a:lnL>
                      <a:noFill/>
                    </a:lnL>
                    <a:lnR w="12700" cap="flat" cmpd="sng" algn="ctr">
                      <a:solidFill>
                        <a:srgbClr val="A5A5A5"/>
                      </a:solidFill>
                      <a:prstDash val="solid"/>
                      <a:round/>
                      <a:headEnd type="none" w="med" len="med"/>
                      <a:tailEnd type="none" w="med" len="med"/>
                    </a:lnR>
                    <a:lnT>
                      <a:noFill/>
                    </a:lnT>
                    <a:lnB>
                      <a:noFill/>
                    </a:lnB>
                  </a:tcPr>
                </a:tc>
              </a:tr>
              <a:tr h="171045">
                <a:tc>
                  <a:txBody>
                    <a:bodyPr/>
                    <a:lstStyle/>
                    <a:p>
                      <a:pPr algn="l" fontAlgn="ctr"/>
                      <a:r>
                        <a:rPr lang="es-EC" sz="1000" b="0" i="0" u="none" strike="noStrike">
                          <a:latin typeface="Calibri"/>
                        </a:rPr>
                        <a:t>     Sueldos y Salarios</a:t>
                      </a:r>
                    </a:p>
                  </a:txBody>
                  <a:tcPr marL="0" marR="0" marT="0" marB="0" anchor="ctr">
                    <a:lnL w="12700" cap="flat" cmpd="sng" algn="ctr">
                      <a:solidFill>
                        <a:srgbClr val="A5A5A5"/>
                      </a:solidFill>
                      <a:prstDash val="solid"/>
                      <a:round/>
                      <a:headEnd type="none" w="med" len="med"/>
                      <a:tailEnd type="none" w="med" len="med"/>
                    </a:lnL>
                    <a:lnR>
                      <a:noFill/>
                    </a:lnR>
                    <a:lnT>
                      <a:noFill/>
                    </a:lnT>
                    <a:lnB>
                      <a:noFill/>
                    </a:lnB>
                  </a:tcPr>
                </a:tc>
                <a:tc>
                  <a:txBody>
                    <a:bodyPr/>
                    <a:lstStyle/>
                    <a:p>
                      <a:pPr algn="r" fontAlgn="ctr"/>
                      <a:r>
                        <a:rPr lang="es-EC" sz="1000" b="0" i="0" u="none" strike="noStrike">
                          <a:latin typeface="Calibri"/>
                        </a:rPr>
                        <a:t>       (420.000)</a:t>
                      </a:r>
                    </a:p>
                  </a:txBody>
                  <a:tcPr marL="0" marR="0" marT="0" marB="0" anchor="ctr">
                    <a:lnL>
                      <a:noFill/>
                    </a:lnL>
                    <a:lnR>
                      <a:noFill/>
                    </a:lnR>
                    <a:lnT>
                      <a:noFill/>
                    </a:lnT>
                    <a:lnB>
                      <a:noFill/>
                    </a:lnB>
                  </a:tcPr>
                </a:tc>
                <a:tc>
                  <a:txBody>
                    <a:bodyPr/>
                    <a:lstStyle/>
                    <a:p>
                      <a:pPr algn="r" fontAlgn="ctr"/>
                      <a:r>
                        <a:rPr lang="es-EC" sz="1000" b="0" i="0" u="none" strike="noStrike">
                          <a:latin typeface="Calibri"/>
                        </a:rPr>
                        <a:t>       (462.000)</a:t>
                      </a:r>
                    </a:p>
                  </a:txBody>
                  <a:tcPr marL="0" marR="0" marT="0" marB="0" anchor="ctr">
                    <a:lnL>
                      <a:noFill/>
                    </a:lnL>
                    <a:lnR>
                      <a:noFill/>
                    </a:lnR>
                    <a:lnT>
                      <a:noFill/>
                    </a:lnT>
                    <a:lnB>
                      <a:noFill/>
                    </a:lnB>
                  </a:tcPr>
                </a:tc>
                <a:tc>
                  <a:txBody>
                    <a:bodyPr/>
                    <a:lstStyle/>
                    <a:p>
                      <a:pPr algn="r" fontAlgn="ctr"/>
                      <a:r>
                        <a:rPr lang="es-EC" sz="1000" b="0" i="0" u="none" strike="noStrike">
                          <a:latin typeface="Calibri"/>
                        </a:rPr>
                        <a:t>       (508.200)</a:t>
                      </a:r>
                    </a:p>
                  </a:txBody>
                  <a:tcPr marL="0" marR="0" marT="0" marB="0" anchor="ctr">
                    <a:lnL>
                      <a:noFill/>
                    </a:lnL>
                    <a:lnR>
                      <a:noFill/>
                    </a:lnR>
                    <a:lnT>
                      <a:noFill/>
                    </a:lnT>
                    <a:lnB>
                      <a:noFill/>
                    </a:lnB>
                  </a:tcPr>
                </a:tc>
                <a:tc>
                  <a:txBody>
                    <a:bodyPr/>
                    <a:lstStyle/>
                    <a:p>
                      <a:pPr algn="r" fontAlgn="ctr"/>
                      <a:r>
                        <a:rPr lang="es-EC" sz="1000" b="0" i="0" u="none" strike="noStrike">
                          <a:latin typeface="Calibri"/>
                        </a:rPr>
                        <a:t>       (559.020)</a:t>
                      </a:r>
                    </a:p>
                  </a:txBody>
                  <a:tcPr marL="0" marR="0" marT="0" marB="0" anchor="ctr">
                    <a:lnL>
                      <a:noFill/>
                    </a:lnL>
                    <a:lnR>
                      <a:noFill/>
                    </a:lnR>
                    <a:lnT>
                      <a:noFill/>
                    </a:lnT>
                    <a:lnB>
                      <a:noFill/>
                    </a:lnB>
                  </a:tcPr>
                </a:tc>
                <a:tc>
                  <a:txBody>
                    <a:bodyPr/>
                    <a:lstStyle/>
                    <a:p>
                      <a:pPr algn="r" fontAlgn="ctr"/>
                      <a:r>
                        <a:rPr lang="es-EC" sz="1000" b="0" i="0" u="none" strike="noStrike">
                          <a:latin typeface="Calibri"/>
                        </a:rPr>
                        <a:t>       (614.922)</a:t>
                      </a:r>
                    </a:p>
                  </a:txBody>
                  <a:tcPr marL="0" marR="0" marT="0" marB="0" anchor="ctr">
                    <a:lnL>
                      <a:noFill/>
                    </a:lnL>
                    <a:lnR w="12700" cap="flat" cmpd="sng" algn="ctr">
                      <a:solidFill>
                        <a:srgbClr val="A5A5A5"/>
                      </a:solidFill>
                      <a:prstDash val="solid"/>
                      <a:round/>
                      <a:headEnd type="none" w="med" len="med"/>
                      <a:tailEnd type="none" w="med" len="med"/>
                    </a:lnR>
                    <a:lnT>
                      <a:noFill/>
                    </a:lnT>
                    <a:lnB>
                      <a:noFill/>
                    </a:lnB>
                  </a:tcPr>
                </a:tc>
              </a:tr>
              <a:tr h="171045">
                <a:tc>
                  <a:txBody>
                    <a:bodyPr/>
                    <a:lstStyle/>
                    <a:p>
                      <a:pPr algn="l" fontAlgn="ctr"/>
                      <a:r>
                        <a:rPr lang="es-EC" sz="1000" b="0" i="0" u="none" strike="noStrike">
                          <a:latin typeface="Calibri"/>
                        </a:rPr>
                        <a:t>     Asesoría</a:t>
                      </a:r>
                    </a:p>
                  </a:txBody>
                  <a:tcPr marL="0" marR="0" marT="0" marB="0" anchor="ctr">
                    <a:lnL w="12700" cap="flat" cmpd="sng" algn="ctr">
                      <a:solidFill>
                        <a:srgbClr val="A5A5A5"/>
                      </a:solidFill>
                      <a:prstDash val="solid"/>
                      <a:round/>
                      <a:headEnd type="none" w="med" len="med"/>
                      <a:tailEnd type="none" w="med" len="med"/>
                    </a:lnL>
                    <a:lnR>
                      <a:noFill/>
                    </a:lnR>
                    <a:lnT>
                      <a:noFill/>
                    </a:lnT>
                    <a:lnB>
                      <a:noFill/>
                    </a:lnB>
                  </a:tcPr>
                </a:tc>
                <a:tc>
                  <a:txBody>
                    <a:bodyPr/>
                    <a:lstStyle/>
                    <a:p>
                      <a:pPr algn="r" fontAlgn="ctr"/>
                      <a:r>
                        <a:rPr lang="es-EC" sz="1000" b="0" i="0" u="none" strike="noStrike">
                          <a:latin typeface="Calibri"/>
                        </a:rPr>
                        <a:t>         (14.400)</a:t>
                      </a:r>
                    </a:p>
                  </a:txBody>
                  <a:tcPr marL="0" marR="0" marT="0" marB="0" anchor="ctr">
                    <a:lnL>
                      <a:noFill/>
                    </a:lnL>
                    <a:lnR>
                      <a:noFill/>
                    </a:lnR>
                    <a:lnT>
                      <a:noFill/>
                    </a:lnT>
                    <a:lnB>
                      <a:noFill/>
                    </a:lnB>
                  </a:tcPr>
                </a:tc>
                <a:tc>
                  <a:txBody>
                    <a:bodyPr/>
                    <a:lstStyle/>
                    <a:p>
                      <a:pPr algn="r" fontAlgn="ctr"/>
                      <a:r>
                        <a:rPr lang="es-EC" sz="1000" b="0" i="0" u="none" strike="noStrike">
                          <a:latin typeface="Calibri"/>
                        </a:rPr>
                        <a:t>         (15.840)</a:t>
                      </a:r>
                    </a:p>
                  </a:txBody>
                  <a:tcPr marL="0" marR="0" marT="0" marB="0" anchor="ctr">
                    <a:lnL>
                      <a:noFill/>
                    </a:lnL>
                    <a:lnR>
                      <a:noFill/>
                    </a:lnR>
                    <a:lnT>
                      <a:noFill/>
                    </a:lnT>
                    <a:lnB>
                      <a:noFill/>
                    </a:lnB>
                  </a:tcPr>
                </a:tc>
                <a:tc>
                  <a:txBody>
                    <a:bodyPr/>
                    <a:lstStyle/>
                    <a:p>
                      <a:pPr algn="r" fontAlgn="ctr"/>
                      <a:r>
                        <a:rPr lang="es-EC" sz="1000" b="0" i="0" u="none" strike="noStrike">
                          <a:latin typeface="Calibri"/>
                        </a:rPr>
                        <a:t>         (17.424)</a:t>
                      </a:r>
                    </a:p>
                  </a:txBody>
                  <a:tcPr marL="0" marR="0" marT="0" marB="0" anchor="ctr">
                    <a:lnL>
                      <a:noFill/>
                    </a:lnL>
                    <a:lnR>
                      <a:noFill/>
                    </a:lnR>
                    <a:lnT>
                      <a:noFill/>
                    </a:lnT>
                    <a:lnB>
                      <a:noFill/>
                    </a:lnB>
                  </a:tcPr>
                </a:tc>
                <a:tc>
                  <a:txBody>
                    <a:bodyPr/>
                    <a:lstStyle/>
                    <a:p>
                      <a:pPr algn="r" fontAlgn="ctr"/>
                      <a:r>
                        <a:rPr lang="es-EC" sz="1000" b="0" i="0" u="none" strike="noStrike">
                          <a:latin typeface="Calibri"/>
                        </a:rPr>
                        <a:t>         (19.166)</a:t>
                      </a:r>
                    </a:p>
                  </a:txBody>
                  <a:tcPr marL="0" marR="0" marT="0" marB="0" anchor="ctr">
                    <a:lnL>
                      <a:noFill/>
                    </a:lnL>
                    <a:lnR>
                      <a:noFill/>
                    </a:lnR>
                    <a:lnT>
                      <a:noFill/>
                    </a:lnT>
                    <a:lnB>
                      <a:noFill/>
                    </a:lnB>
                  </a:tcPr>
                </a:tc>
                <a:tc>
                  <a:txBody>
                    <a:bodyPr/>
                    <a:lstStyle/>
                    <a:p>
                      <a:pPr algn="r" fontAlgn="ctr"/>
                      <a:r>
                        <a:rPr lang="es-EC" sz="1000" b="0" i="0" u="none" strike="noStrike">
                          <a:latin typeface="Calibri"/>
                        </a:rPr>
                        <a:t>         (21.083)</a:t>
                      </a:r>
                    </a:p>
                  </a:txBody>
                  <a:tcPr marL="0" marR="0" marT="0" marB="0" anchor="ctr">
                    <a:lnL>
                      <a:noFill/>
                    </a:lnL>
                    <a:lnR w="12700" cap="flat" cmpd="sng" algn="ctr">
                      <a:solidFill>
                        <a:srgbClr val="A5A5A5"/>
                      </a:solidFill>
                      <a:prstDash val="solid"/>
                      <a:round/>
                      <a:headEnd type="none" w="med" len="med"/>
                      <a:tailEnd type="none" w="med" len="med"/>
                    </a:lnR>
                    <a:lnT>
                      <a:noFill/>
                    </a:lnT>
                    <a:lnB>
                      <a:noFill/>
                    </a:lnB>
                  </a:tcPr>
                </a:tc>
              </a:tr>
              <a:tr h="272718">
                <a:tc>
                  <a:txBody>
                    <a:bodyPr/>
                    <a:lstStyle/>
                    <a:p>
                      <a:pPr algn="l" fontAlgn="ctr"/>
                      <a:r>
                        <a:rPr lang="es-EC" sz="1000" b="0" i="0" u="none" strike="noStrike">
                          <a:latin typeface="Calibri"/>
                        </a:rPr>
                        <a:t>     Arriendo</a:t>
                      </a:r>
                    </a:p>
                  </a:txBody>
                  <a:tcPr marL="0" marR="0" marT="0" marB="0" anchor="ctr">
                    <a:lnL w="12700" cap="flat" cmpd="sng" algn="ctr">
                      <a:solidFill>
                        <a:srgbClr val="A5A5A5"/>
                      </a:solidFill>
                      <a:prstDash val="solid"/>
                      <a:round/>
                      <a:headEnd type="none" w="med" len="med"/>
                      <a:tailEnd type="none" w="med" len="med"/>
                    </a:lnL>
                    <a:lnR>
                      <a:noFill/>
                    </a:lnR>
                    <a:lnT>
                      <a:noFill/>
                    </a:lnT>
                    <a:lnB>
                      <a:noFill/>
                    </a:lnB>
                  </a:tcPr>
                </a:tc>
                <a:tc>
                  <a:txBody>
                    <a:bodyPr/>
                    <a:lstStyle/>
                    <a:p>
                      <a:pPr algn="r" fontAlgn="ctr"/>
                      <a:r>
                        <a:rPr lang="es-EC" sz="1000" b="0" i="0" u="none" strike="noStrike">
                          <a:latin typeface="Calibri"/>
                        </a:rPr>
                        <a:t>         (34.800)</a:t>
                      </a:r>
                    </a:p>
                  </a:txBody>
                  <a:tcPr marL="0" marR="0" marT="0" marB="0" anchor="ctr">
                    <a:lnL>
                      <a:noFill/>
                    </a:lnL>
                    <a:lnR>
                      <a:noFill/>
                    </a:lnR>
                    <a:lnT>
                      <a:noFill/>
                    </a:lnT>
                    <a:lnB>
                      <a:noFill/>
                    </a:lnB>
                  </a:tcPr>
                </a:tc>
                <a:tc>
                  <a:txBody>
                    <a:bodyPr/>
                    <a:lstStyle/>
                    <a:p>
                      <a:pPr algn="r" fontAlgn="ctr"/>
                      <a:r>
                        <a:rPr lang="es-EC" sz="1000" b="0" i="0" u="none" strike="noStrike">
                          <a:latin typeface="Calibri"/>
                        </a:rPr>
                        <a:t>         (38.280)</a:t>
                      </a:r>
                    </a:p>
                  </a:txBody>
                  <a:tcPr marL="0" marR="0" marT="0" marB="0" anchor="ctr">
                    <a:lnL>
                      <a:noFill/>
                    </a:lnL>
                    <a:lnR>
                      <a:noFill/>
                    </a:lnR>
                    <a:lnT>
                      <a:noFill/>
                    </a:lnT>
                    <a:lnB>
                      <a:noFill/>
                    </a:lnB>
                  </a:tcPr>
                </a:tc>
                <a:tc>
                  <a:txBody>
                    <a:bodyPr/>
                    <a:lstStyle/>
                    <a:p>
                      <a:pPr algn="r" fontAlgn="ctr"/>
                      <a:r>
                        <a:rPr lang="es-EC" sz="1000" b="0" i="0" u="none" strike="noStrike">
                          <a:latin typeface="Calibri"/>
                        </a:rPr>
                        <a:t>         (42.108)</a:t>
                      </a:r>
                    </a:p>
                  </a:txBody>
                  <a:tcPr marL="0" marR="0" marT="0" marB="0" anchor="ctr">
                    <a:lnL>
                      <a:noFill/>
                    </a:lnL>
                    <a:lnR>
                      <a:noFill/>
                    </a:lnR>
                    <a:lnT>
                      <a:noFill/>
                    </a:lnT>
                    <a:lnB>
                      <a:noFill/>
                    </a:lnB>
                  </a:tcPr>
                </a:tc>
                <a:tc>
                  <a:txBody>
                    <a:bodyPr/>
                    <a:lstStyle/>
                    <a:p>
                      <a:pPr algn="r" fontAlgn="ctr"/>
                      <a:r>
                        <a:rPr lang="es-EC" sz="1000" b="0" i="0" u="none" strike="noStrike">
                          <a:latin typeface="Calibri"/>
                        </a:rPr>
                        <a:t>         (46.319)</a:t>
                      </a:r>
                    </a:p>
                  </a:txBody>
                  <a:tcPr marL="0" marR="0" marT="0" marB="0" anchor="ctr">
                    <a:lnL>
                      <a:noFill/>
                    </a:lnL>
                    <a:lnR>
                      <a:noFill/>
                    </a:lnR>
                    <a:lnT>
                      <a:noFill/>
                    </a:lnT>
                    <a:lnB>
                      <a:noFill/>
                    </a:lnB>
                  </a:tcPr>
                </a:tc>
                <a:tc>
                  <a:txBody>
                    <a:bodyPr/>
                    <a:lstStyle/>
                    <a:p>
                      <a:pPr algn="r" fontAlgn="ctr"/>
                      <a:r>
                        <a:rPr lang="es-EC" sz="1000" b="0" i="0" u="none" strike="noStrike">
                          <a:latin typeface="Calibri"/>
                        </a:rPr>
                        <a:t>         (50.951)</a:t>
                      </a:r>
                    </a:p>
                  </a:txBody>
                  <a:tcPr marL="0" marR="0" marT="0" marB="0" anchor="ctr">
                    <a:lnL>
                      <a:noFill/>
                    </a:lnL>
                    <a:lnR w="12700" cap="flat" cmpd="sng" algn="ctr">
                      <a:solidFill>
                        <a:srgbClr val="A5A5A5"/>
                      </a:solidFill>
                      <a:prstDash val="solid"/>
                      <a:round/>
                      <a:headEnd type="none" w="med" len="med"/>
                      <a:tailEnd type="none" w="med" len="med"/>
                    </a:lnR>
                    <a:lnT>
                      <a:noFill/>
                    </a:lnT>
                    <a:lnB>
                      <a:noFill/>
                    </a:lnB>
                  </a:tcPr>
                </a:tc>
              </a:tr>
              <a:tr h="171045">
                <a:tc>
                  <a:txBody>
                    <a:bodyPr/>
                    <a:lstStyle/>
                    <a:p>
                      <a:pPr algn="l" fontAlgn="ctr"/>
                      <a:r>
                        <a:rPr lang="es-EC" sz="1000" b="0" i="0" u="none" strike="noStrike">
                          <a:latin typeface="Calibri"/>
                        </a:rPr>
                        <a:t>     Suministros de Oficina</a:t>
                      </a:r>
                    </a:p>
                  </a:txBody>
                  <a:tcPr marL="0" marR="0" marT="0" marB="0" anchor="ctr">
                    <a:lnL w="12700" cap="flat" cmpd="sng" algn="ctr">
                      <a:solidFill>
                        <a:srgbClr val="A5A5A5"/>
                      </a:solidFill>
                      <a:prstDash val="solid"/>
                      <a:round/>
                      <a:headEnd type="none" w="med" len="med"/>
                      <a:tailEnd type="none" w="med" len="med"/>
                    </a:lnL>
                    <a:lnR>
                      <a:noFill/>
                    </a:lnR>
                    <a:lnT>
                      <a:noFill/>
                    </a:lnT>
                    <a:lnB>
                      <a:noFill/>
                    </a:lnB>
                  </a:tcPr>
                </a:tc>
                <a:tc>
                  <a:txBody>
                    <a:bodyPr/>
                    <a:lstStyle/>
                    <a:p>
                      <a:pPr algn="r" fontAlgn="ctr"/>
                      <a:r>
                        <a:rPr lang="es-EC" sz="1000" b="0" i="0" u="none" strike="noStrike">
                          <a:latin typeface="Calibri"/>
                        </a:rPr>
                        <a:t>           (1.200)</a:t>
                      </a:r>
                    </a:p>
                  </a:txBody>
                  <a:tcPr marL="0" marR="0" marT="0" marB="0" anchor="ctr">
                    <a:lnL>
                      <a:noFill/>
                    </a:lnL>
                    <a:lnR>
                      <a:noFill/>
                    </a:lnR>
                    <a:lnT>
                      <a:noFill/>
                    </a:lnT>
                    <a:lnB>
                      <a:noFill/>
                    </a:lnB>
                  </a:tcPr>
                </a:tc>
                <a:tc>
                  <a:txBody>
                    <a:bodyPr/>
                    <a:lstStyle/>
                    <a:p>
                      <a:pPr algn="r" fontAlgn="ctr"/>
                      <a:r>
                        <a:rPr lang="es-EC" sz="1000" b="0" i="0" u="none" strike="noStrike">
                          <a:latin typeface="Calibri"/>
                        </a:rPr>
                        <a:t>           (1.320)</a:t>
                      </a:r>
                    </a:p>
                  </a:txBody>
                  <a:tcPr marL="0" marR="0" marT="0" marB="0" anchor="ctr">
                    <a:lnL>
                      <a:noFill/>
                    </a:lnL>
                    <a:lnR>
                      <a:noFill/>
                    </a:lnR>
                    <a:lnT>
                      <a:noFill/>
                    </a:lnT>
                    <a:lnB>
                      <a:noFill/>
                    </a:lnB>
                  </a:tcPr>
                </a:tc>
                <a:tc>
                  <a:txBody>
                    <a:bodyPr/>
                    <a:lstStyle/>
                    <a:p>
                      <a:pPr algn="r" fontAlgn="ctr"/>
                      <a:r>
                        <a:rPr lang="es-EC" sz="1000" b="0" i="0" u="none" strike="noStrike">
                          <a:latin typeface="Calibri"/>
                        </a:rPr>
                        <a:t>           (1.452)</a:t>
                      </a:r>
                    </a:p>
                  </a:txBody>
                  <a:tcPr marL="0" marR="0" marT="0" marB="0" anchor="ctr">
                    <a:lnL>
                      <a:noFill/>
                    </a:lnL>
                    <a:lnR>
                      <a:noFill/>
                    </a:lnR>
                    <a:lnT>
                      <a:noFill/>
                    </a:lnT>
                    <a:lnB>
                      <a:noFill/>
                    </a:lnB>
                  </a:tcPr>
                </a:tc>
                <a:tc>
                  <a:txBody>
                    <a:bodyPr/>
                    <a:lstStyle/>
                    <a:p>
                      <a:pPr algn="r" fontAlgn="ctr"/>
                      <a:r>
                        <a:rPr lang="es-EC" sz="1000" b="0" i="0" u="none" strike="noStrike">
                          <a:latin typeface="Calibri"/>
                        </a:rPr>
                        <a:t>           (1.597)</a:t>
                      </a:r>
                    </a:p>
                  </a:txBody>
                  <a:tcPr marL="0" marR="0" marT="0" marB="0" anchor="ctr">
                    <a:lnL>
                      <a:noFill/>
                    </a:lnL>
                    <a:lnR>
                      <a:noFill/>
                    </a:lnR>
                    <a:lnT>
                      <a:noFill/>
                    </a:lnT>
                    <a:lnB>
                      <a:noFill/>
                    </a:lnB>
                  </a:tcPr>
                </a:tc>
                <a:tc>
                  <a:txBody>
                    <a:bodyPr/>
                    <a:lstStyle/>
                    <a:p>
                      <a:pPr algn="r" fontAlgn="ctr"/>
                      <a:r>
                        <a:rPr lang="es-EC" sz="1000" b="0" i="0" u="none" strike="noStrike">
                          <a:latin typeface="Calibri"/>
                        </a:rPr>
                        <a:t>           (1.757)</a:t>
                      </a:r>
                    </a:p>
                  </a:txBody>
                  <a:tcPr marL="0" marR="0" marT="0" marB="0" anchor="ctr">
                    <a:lnL>
                      <a:noFill/>
                    </a:lnL>
                    <a:lnR w="12700" cap="flat" cmpd="sng" algn="ctr">
                      <a:solidFill>
                        <a:srgbClr val="A5A5A5"/>
                      </a:solidFill>
                      <a:prstDash val="solid"/>
                      <a:round/>
                      <a:headEnd type="none" w="med" len="med"/>
                      <a:tailEnd type="none" w="med" len="med"/>
                    </a:lnR>
                    <a:lnT>
                      <a:noFill/>
                    </a:lnT>
                    <a:lnB>
                      <a:noFill/>
                    </a:lnB>
                  </a:tcPr>
                </a:tc>
              </a:tr>
              <a:tr h="171045">
                <a:tc>
                  <a:txBody>
                    <a:bodyPr/>
                    <a:lstStyle/>
                    <a:p>
                      <a:pPr algn="l" fontAlgn="ctr"/>
                      <a:r>
                        <a:rPr lang="es-EC" sz="1000" b="0" i="0" u="none" strike="noStrike">
                          <a:latin typeface="Calibri"/>
                        </a:rPr>
                        <a:t>     Servicios Básicos</a:t>
                      </a:r>
                    </a:p>
                  </a:txBody>
                  <a:tcPr marL="0" marR="0" marT="0" marB="0" anchor="ctr">
                    <a:lnL w="12700" cap="flat" cmpd="sng" algn="ctr">
                      <a:solidFill>
                        <a:srgbClr val="A5A5A5"/>
                      </a:solidFill>
                      <a:prstDash val="solid"/>
                      <a:round/>
                      <a:headEnd type="none" w="med" len="med"/>
                      <a:tailEnd type="none" w="med" len="med"/>
                    </a:lnL>
                    <a:lnR>
                      <a:noFill/>
                    </a:lnR>
                    <a:lnT>
                      <a:noFill/>
                    </a:lnT>
                    <a:lnB>
                      <a:noFill/>
                    </a:lnB>
                  </a:tcPr>
                </a:tc>
                <a:tc>
                  <a:txBody>
                    <a:bodyPr/>
                    <a:lstStyle/>
                    <a:p>
                      <a:pPr algn="r" fontAlgn="ctr"/>
                      <a:r>
                        <a:rPr lang="es-EC" sz="1000" b="0" i="0" u="none" strike="noStrike">
                          <a:latin typeface="Calibri"/>
                        </a:rPr>
                        <a:t>           (3.600)</a:t>
                      </a:r>
                    </a:p>
                  </a:txBody>
                  <a:tcPr marL="0" marR="0" marT="0" marB="0" anchor="ctr">
                    <a:lnL>
                      <a:noFill/>
                    </a:lnL>
                    <a:lnR>
                      <a:noFill/>
                    </a:lnR>
                    <a:lnT>
                      <a:noFill/>
                    </a:lnT>
                    <a:lnB>
                      <a:noFill/>
                    </a:lnB>
                  </a:tcPr>
                </a:tc>
                <a:tc>
                  <a:txBody>
                    <a:bodyPr/>
                    <a:lstStyle/>
                    <a:p>
                      <a:pPr algn="r" fontAlgn="ctr"/>
                      <a:r>
                        <a:rPr lang="es-EC" sz="1000" b="0" i="0" u="none" strike="noStrike">
                          <a:latin typeface="Calibri"/>
                        </a:rPr>
                        <a:t>           (3.960)</a:t>
                      </a:r>
                    </a:p>
                  </a:txBody>
                  <a:tcPr marL="0" marR="0" marT="0" marB="0" anchor="ctr">
                    <a:lnL>
                      <a:noFill/>
                    </a:lnL>
                    <a:lnR>
                      <a:noFill/>
                    </a:lnR>
                    <a:lnT>
                      <a:noFill/>
                    </a:lnT>
                    <a:lnB>
                      <a:noFill/>
                    </a:lnB>
                  </a:tcPr>
                </a:tc>
                <a:tc>
                  <a:txBody>
                    <a:bodyPr/>
                    <a:lstStyle/>
                    <a:p>
                      <a:pPr algn="r" fontAlgn="ctr"/>
                      <a:r>
                        <a:rPr lang="es-EC" sz="1000" b="0" i="0" u="none" strike="noStrike">
                          <a:latin typeface="Calibri"/>
                        </a:rPr>
                        <a:t>           (4.356)</a:t>
                      </a:r>
                    </a:p>
                  </a:txBody>
                  <a:tcPr marL="0" marR="0" marT="0" marB="0" anchor="ctr">
                    <a:lnL>
                      <a:noFill/>
                    </a:lnL>
                    <a:lnR>
                      <a:noFill/>
                    </a:lnR>
                    <a:lnT>
                      <a:noFill/>
                    </a:lnT>
                    <a:lnB>
                      <a:noFill/>
                    </a:lnB>
                  </a:tcPr>
                </a:tc>
                <a:tc>
                  <a:txBody>
                    <a:bodyPr/>
                    <a:lstStyle/>
                    <a:p>
                      <a:pPr algn="r" fontAlgn="ctr"/>
                      <a:r>
                        <a:rPr lang="es-EC" sz="1000" b="0" i="0" u="none" strike="noStrike">
                          <a:latin typeface="Calibri"/>
                        </a:rPr>
                        <a:t>           (4.792)</a:t>
                      </a:r>
                    </a:p>
                  </a:txBody>
                  <a:tcPr marL="0" marR="0" marT="0" marB="0" anchor="ctr">
                    <a:lnL>
                      <a:noFill/>
                    </a:lnL>
                    <a:lnR>
                      <a:noFill/>
                    </a:lnR>
                    <a:lnT>
                      <a:noFill/>
                    </a:lnT>
                    <a:lnB>
                      <a:noFill/>
                    </a:lnB>
                  </a:tcPr>
                </a:tc>
                <a:tc>
                  <a:txBody>
                    <a:bodyPr/>
                    <a:lstStyle/>
                    <a:p>
                      <a:pPr algn="r" fontAlgn="ctr"/>
                      <a:r>
                        <a:rPr lang="es-EC" sz="1000" b="0" i="0" u="none" strike="noStrike">
                          <a:latin typeface="Calibri"/>
                        </a:rPr>
                        <a:t>           (5.271)</a:t>
                      </a:r>
                    </a:p>
                  </a:txBody>
                  <a:tcPr marL="0" marR="0" marT="0" marB="0" anchor="ctr">
                    <a:lnL>
                      <a:noFill/>
                    </a:lnL>
                    <a:lnR w="12700" cap="flat" cmpd="sng" algn="ctr">
                      <a:solidFill>
                        <a:srgbClr val="A5A5A5"/>
                      </a:solidFill>
                      <a:prstDash val="solid"/>
                      <a:round/>
                      <a:headEnd type="none" w="med" len="med"/>
                      <a:tailEnd type="none" w="med" len="med"/>
                    </a:lnR>
                    <a:lnT>
                      <a:noFill/>
                    </a:lnT>
                    <a:lnB>
                      <a:noFill/>
                    </a:lnB>
                  </a:tcPr>
                </a:tc>
              </a:tr>
              <a:tr h="171045">
                <a:tc>
                  <a:txBody>
                    <a:bodyPr/>
                    <a:lstStyle/>
                    <a:p>
                      <a:pPr algn="l" fontAlgn="ctr"/>
                      <a:r>
                        <a:rPr lang="es-EC" sz="1000" b="0" i="0" u="none" strike="noStrike">
                          <a:latin typeface="Calibri"/>
                        </a:rPr>
                        <a:t>     Internet</a:t>
                      </a:r>
                    </a:p>
                  </a:txBody>
                  <a:tcPr marL="0" marR="0" marT="0" marB="0" anchor="ctr">
                    <a:lnL w="12700" cap="flat" cmpd="sng" algn="ctr">
                      <a:solidFill>
                        <a:srgbClr val="A5A5A5"/>
                      </a:solidFill>
                      <a:prstDash val="solid"/>
                      <a:round/>
                      <a:headEnd type="none" w="med" len="med"/>
                      <a:tailEnd type="none" w="med" len="med"/>
                    </a:lnL>
                    <a:lnR>
                      <a:noFill/>
                    </a:lnR>
                    <a:lnT>
                      <a:noFill/>
                    </a:lnT>
                    <a:lnB>
                      <a:noFill/>
                    </a:lnB>
                  </a:tcPr>
                </a:tc>
                <a:tc>
                  <a:txBody>
                    <a:bodyPr/>
                    <a:lstStyle/>
                    <a:p>
                      <a:pPr algn="r" fontAlgn="ctr"/>
                      <a:r>
                        <a:rPr lang="es-EC" sz="1000" b="0" i="0" u="none" strike="noStrike">
                          <a:latin typeface="Calibri"/>
                        </a:rPr>
                        <a:t>         (12.000)</a:t>
                      </a:r>
                    </a:p>
                  </a:txBody>
                  <a:tcPr marL="0" marR="0" marT="0" marB="0" anchor="ctr">
                    <a:lnL>
                      <a:noFill/>
                    </a:lnL>
                    <a:lnR>
                      <a:noFill/>
                    </a:lnR>
                    <a:lnT>
                      <a:noFill/>
                    </a:lnT>
                    <a:lnB>
                      <a:noFill/>
                    </a:lnB>
                  </a:tcPr>
                </a:tc>
                <a:tc>
                  <a:txBody>
                    <a:bodyPr/>
                    <a:lstStyle/>
                    <a:p>
                      <a:pPr algn="r" fontAlgn="ctr"/>
                      <a:r>
                        <a:rPr lang="es-EC" sz="1000" b="0" i="0" u="none" strike="noStrike">
                          <a:latin typeface="Calibri"/>
                        </a:rPr>
                        <a:t>         (13.200)</a:t>
                      </a:r>
                    </a:p>
                  </a:txBody>
                  <a:tcPr marL="0" marR="0" marT="0" marB="0" anchor="ctr">
                    <a:lnL>
                      <a:noFill/>
                    </a:lnL>
                    <a:lnR>
                      <a:noFill/>
                    </a:lnR>
                    <a:lnT>
                      <a:noFill/>
                    </a:lnT>
                    <a:lnB>
                      <a:noFill/>
                    </a:lnB>
                  </a:tcPr>
                </a:tc>
                <a:tc>
                  <a:txBody>
                    <a:bodyPr/>
                    <a:lstStyle/>
                    <a:p>
                      <a:pPr algn="r" fontAlgn="ctr"/>
                      <a:r>
                        <a:rPr lang="es-EC" sz="1000" b="0" i="0" u="none" strike="noStrike">
                          <a:latin typeface="Calibri"/>
                        </a:rPr>
                        <a:t>         (14.520)</a:t>
                      </a:r>
                    </a:p>
                  </a:txBody>
                  <a:tcPr marL="0" marR="0" marT="0" marB="0" anchor="ctr">
                    <a:lnL>
                      <a:noFill/>
                    </a:lnL>
                    <a:lnR>
                      <a:noFill/>
                    </a:lnR>
                    <a:lnT>
                      <a:noFill/>
                    </a:lnT>
                    <a:lnB>
                      <a:noFill/>
                    </a:lnB>
                  </a:tcPr>
                </a:tc>
                <a:tc>
                  <a:txBody>
                    <a:bodyPr/>
                    <a:lstStyle/>
                    <a:p>
                      <a:pPr algn="r" fontAlgn="ctr"/>
                      <a:r>
                        <a:rPr lang="es-EC" sz="1000" b="0" i="0" u="none" strike="noStrike">
                          <a:latin typeface="Calibri"/>
                        </a:rPr>
                        <a:t>         (15.972)</a:t>
                      </a:r>
                    </a:p>
                  </a:txBody>
                  <a:tcPr marL="0" marR="0" marT="0" marB="0" anchor="ctr">
                    <a:lnL>
                      <a:noFill/>
                    </a:lnL>
                    <a:lnR>
                      <a:noFill/>
                    </a:lnR>
                    <a:lnT>
                      <a:noFill/>
                    </a:lnT>
                    <a:lnB>
                      <a:noFill/>
                    </a:lnB>
                  </a:tcPr>
                </a:tc>
                <a:tc>
                  <a:txBody>
                    <a:bodyPr/>
                    <a:lstStyle/>
                    <a:p>
                      <a:pPr algn="r" fontAlgn="ctr"/>
                      <a:r>
                        <a:rPr lang="es-EC" sz="1000" b="0" i="0" u="none" strike="noStrike">
                          <a:latin typeface="Calibri"/>
                        </a:rPr>
                        <a:t>         (17.569)</a:t>
                      </a:r>
                    </a:p>
                  </a:txBody>
                  <a:tcPr marL="0" marR="0" marT="0" marB="0" anchor="ctr">
                    <a:lnL>
                      <a:noFill/>
                    </a:lnL>
                    <a:lnR w="12700" cap="flat" cmpd="sng" algn="ctr">
                      <a:solidFill>
                        <a:srgbClr val="A5A5A5"/>
                      </a:solidFill>
                      <a:prstDash val="solid"/>
                      <a:round/>
                      <a:headEnd type="none" w="med" len="med"/>
                      <a:tailEnd type="none" w="med" len="med"/>
                    </a:lnR>
                    <a:lnT>
                      <a:noFill/>
                    </a:lnT>
                    <a:lnB>
                      <a:noFill/>
                    </a:lnB>
                  </a:tcPr>
                </a:tc>
              </a:tr>
              <a:tr h="171045">
                <a:tc>
                  <a:txBody>
                    <a:bodyPr/>
                    <a:lstStyle/>
                    <a:p>
                      <a:pPr algn="l" fontAlgn="ctr"/>
                      <a:r>
                        <a:rPr lang="es-EC" sz="1000" b="0" i="0" u="none" strike="noStrike">
                          <a:latin typeface="Calibri"/>
                        </a:rPr>
                        <a:t>     Permisos Funcionamiento</a:t>
                      </a:r>
                    </a:p>
                  </a:txBody>
                  <a:tcPr marL="0" marR="0" marT="0" marB="0" anchor="ctr">
                    <a:lnL w="12700" cap="flat" cmpd="sng" algn="ctr">
                      <a:solidFill>
                        <a:srgbClr val="A5A5A5"/>
                      </a:solidFill>
                      <a:prstDash val="solid"/>
                      <a:round/>
                      <a:headEnd type="none" w="med" len="med"/>
                      <a:tailEnd type="none" w="med" len="med"/>
                    </a:lnL>
                    <a:lnR>
                      <a:noFill/>
                    </a:lnR>
                    <a:lnT>
                      <a:noFill/>
                    </a:lnT>
                    <a:lnB>
                      <a:noFill/>
                    </a:lnB>
                  </a:tcPr>
                </a:tc>
                <a:tc>
                  <a:txBody>
                    <a:bodyPr/>
                    <a:lstStyle/>
                    <a:p>
                      <a:pPr algn="r" fontAlgn="ctr"/>
                      <a:r>
                        <a:rPr lang="es-EC" sz="1000" b="0" i="0" u="none" strike="noStrike">
                          <a:latin typeface="Calibri"/>
                        </a:rPr>
                        <a:t>                 (52)</a:t>
                      </a:r>
                    </a:p>
                  </a:txBody>
                  <a:tcPr marL="0" marR="0" marT="0" marB="0" anchor="ctr">
                    <a:lnL>
                      <a:noFill/>
                    </a:lnL>
                    <a:lnR>
                      <a:noFill/>
                    </a:lnR>
                    <a:lnT>
                      <a:noFill/>
                    </a:lnT>
                    <a:lnB>
                      <a:noFill/>
                    </a:lnB>
                  </a:tcPr>
                </a:tc>
                <a:tc>
                  <a:txBody>
                    <a:bodyPr/>
                    <a:lstStyle/>
                    <a:p>
                      <a:pPr algn="r" fontAlgn="ctr"/>
                      <a:r>
                        <a:rPr lang="es-EC" sz="1000" b="0" i="0" u="none" strike="noStrike">
                          <a:latin typeface="Calibri"/>
                        </a:rPr>
                        <a:t>                 (57)</a:t>
                      </a:r>
                    </a:p>
                  </a:txBody>
                  <a:tcPr marL="0" marR="0" marT="0" marB="0" anchor="ctr">
                    <a:lnL>
                      <a:noFill/>
                    </a:lnL>
                    <a:lnR>
                      <a:noFill/>
                    </a:lnR>
                    <a:lnT>
                      <a:noFill/>
                    </a:lnT>
                    <a:lnB>
                      <a:noFill/>
                    </a:lnB>
                  </a:tcPr>
                </a:tc>
                <a:tc>
                  <a:txBody>
                    <a:bodyPr/>
                    <a:lstStyle/>
                    <a:p>
                      <a:pPr algn="r" fontAlgn="ctr"/>
                      <a:r>
                        <a:rPr lang="es-EC" sz="1000" b="0" i="0" u="none" strike="noStrike">
                          <a:latin typeface="Calibri"/>
                        </a:rPr>
                        <a:t>                 (63)</a:t>
                      </a:r>
                    </a:p>
                  </a:txBody>
                  <a:tcPr marL="0" marR="0" marT="0" marB="0" anchor="ctr">
                    <a:lnL>
                      <a:noFill/>
                    </a:lnL>
                    <a:lnR>
                      <a:noFill/>
                    </a:lnR>
                    <a:lnT>
                      <a:noFill/>
                    </a:lnT>
                    <a:lnB>
                      <a:noFill/>
                    </a:lnB>
                  </a:tcPr>
                </a:tc>
                <a:tc>
                  <a:txBody>
                    <a:bodyPr/>
                    <a:lstStyle/>
                    <a:p>
                      <a:pPr algn="r" fontAlgn="ctr"/>
                      <a:r>
                        <a:rPr lang="es-EC" sz="1000" b="0" i="0" u="none" strike="noStrike">
                          <a:latin typeface="Calibri"/>
                        </a:rPr>
                        <a:t>                 (69)</a:t>
                      </a:r>
                    </a:p>
                  </a:txBody>
                  <a:tcPr marL="0" marR="0" marT="0" marB="0" anchor="ctr">
                    <a:lnL>
                      <a:noFill/>
                    </a:lnL>
                    <a:lnR>
                      <a:noFill/>
                    </a:lnR>
                    <a:lnT>
                      <a:noFill/>
                    </a:lnT>
                    <a:lnB>
                      <a:noFill/>
                    </a:lnB>
                  </a:tcPr>
                </a:tc>
                <a:tc>
                  <a:txBody>
                    <a:bodyPr/>
                    <a:lstStyle/>
                    <a:p>
                      <a:pPr algn="r" fontAlgn="ctr"/>
                      <a:r>
                        <a:rPr lang="es-EC" sz="1000" b="0" i="0" u="none" strike="noStrike">
                          <a:latin typeface="Calibri"/>
                        </a:rPr>
                        <a:t>                 (76)</a:t>
                      </a:r>
                    </a:p>
                  </a:txBody>
                  <a:tcPr marL="0" marR="0" marT="0" marB="0" anchor="ctr">
                    <a:lnL>
                      <a:noFill/>
                    </a:lnL>
                    <a:lnR w="12700" cap="flat" cmpd="sng" algn="ctr">
                      <a:solidFill>
                        <a:srgbClr val="A5A5A5"/>
                      </a:solidFill>
                      <a:prstDash val="solid"/>
                      <a:round/>
                      <a:headEnd type="none" w="med" len="med"/>
                      <a:tailEnd type="none" w="med" len="med"/>
                    </a:lnR>
                    <a:lnT>
                      <a:noFill/>
                    </a:lnT>
                    <a:lnB>
                      <a:noFill/>
                    </a:lnB>
                  </a:tcPr>
                </a:tc>
              </a:tr>
              <a:tr h="171045">
                <a:tc>
                  <a:txBody>
                    <a:bodyPr/>
                    <a:lstStyle/>
                    <a:p>
                      <a:pPr algn="l" fontAlgn="ctr"/>
                      <a:r>
                        <a:rPr lang="es-EC" sz="1000" b="0" i="0" u="none" strike="noStrike">
                          <a:latin typeface="Calibri"/>
                        </a:rPr>
                        <a:t>     Depreciación</a:t>
                      </a:r>
                    </a:p>
                  </a:txBody>
                  <a:tcPr marL="0" marR="0" marT="0" marB="0" anchor="ctr">
                    <a:lnL w="12700" cap="flat" cmpd="sng" algn="ctr">
                      <a:solidFill>
                        <a:srgbClr val="A5A5A5"/>
                      </a:solidFill>
                      <a:prstDash val="solid"/>
                      <a:round/>
                      <a:headEnd type="none" w="med" len="med"/>
                      <a:tailEnd type="none" w="med" len="med"/>
                    </a:lnL>
                    <a:lnR>
                      <a:noFill/>
                    </a:lnR>
                    <a:lnT>
                      <a:noFill/>
                    </a:lnT>
                    <a:lnB>
                      <a:noFill/>
                    </a:lnB>
                  </a:tcPr>
                </a:tc>
                <a:tc>
                  <a:txBody>
                    <a:bodyPr/>
                    <a:lstStyle/>
                    <a:p>
                      <a:pPr algn="r" fontAlgn="ctr"/>
                      <a:r>
                        <a:rPr lang="es-EC" sz="1000" b="0" i="0" u="none" strike="noStrike">
                          <a:latin typeface="Calibri"/>
                        </a:rPr>
                        <a:t>         (42.867)</a:t>
                      </a:r>
                    </a:p>
                  </a:txBody>
                  <a:tcPr marL="0" marR="0" marT="0" marB="0" anchor="ctr">
                    <a:lnL>
                      <a:noFill/>
                    </a:lnL>
                    <a:lnR>
                      <a:noFill/>
                    </a:lnR>
                    <a:lnT>
                      <a:noFill/>
                    </a:lnT>
                    <a:lnB>
                      <a:noFill/>
                    </a:lnB>
                  </a:tcPr>
                </a:tc>
                <a:tc>
                  <a:txBody>
                    <a:bodyPr/>
                    <a:lstStyle/>
                    <a:p>
                      <a:pPr algn="r" fontAlgn="ctr"/>
                      <a:r>
                        <a:rPr lang="es-EC" sz="1000" b="0" i="0" u="none" strike="noStrike">
                          <a:latin typeface="Calibri"/>
                        </a:rPr>
                        <a:t>         (42.867)</a:t>
                      </a:r>
                    </a:p>
                  </a:txBody>
                  <a:tcPr marL="0" marR="0" marT="0" marB="0" anchor="ctr">
                    <a:lnL>
                      <a:noFill/>
                    </a:lnL>
                    <a:lnR>
                      <a:noFill/>
                    </a:lnR>
                    <a:lnT>
                      <a:noFill/>
                    </a:lnT>
                    <a:lnB>
                      <a:noFill/>
                    </a:lnB>
                  </a:tcPr>
                </a:tc>
                <a:tc>
                  <a:txBody>
                    <a:bodyPr/>
                    <a:lstStyle/>
                    <a:p>
                      <a:pPr algn="r" fontAlgn="ctr"/>
                      <a:r>
                        <a:rPr lang="es-EC" sz="1000" b="0" i="0" u="none" strike="noStrike">
                          <a:latin typeface="Calibri"/>
                        </a:rPr>
                        <a:t>         (42.867)</a:t>
                      </a:r>
                    </a:p>
                  </a:txBody>
                  <a:tcPr marL="0" marR="0" marT="0" marB="0" anchor="ctr">
                    <a:lnL>
                      <a:noFill/>
                    </a:lnL>
                    <a:lnR>
                      <a:noFill/>
                    </a:lnR>
                    <a:lnT>
                      <a:noFill/>
                    </a:lnT>
                    <a:lnB>
                      <a:noFill/>
                    </a:lnB>
                  </a:tcPr>
                </a:tc>
                <a:tc>
                  <a:txBody>
                    <a:bodyPr/>
                    <a:lstStyle/>
                    <a:p>
                      <a:pPr algn="r" fontAlgn="ctr"/>
                      <a:r>
                        <a:rPr lang="es-EC" sz="1000" b="0" i="0" u="none" strike="noStrike">
                          <a:latin typeface="Calibri"/>
                        </a:rPr>
                        <a:t>         (41.200)</a:t>
                      </a:r>
                    </a:p>
                  </a:txBody>
                  <a:tcPr marL="0" marR="0" marT="0" marB="0" anchor="ctr">
                    <a:lnL>
                      <a:noFill/>
                    </a:lnL>
                    <a:lnR>
                      <a:noFill/>
                    </a:lnR>
                    <a:lnT>
                      <a:noFill/>
                    </a:lnT>
                    <a:lnB>
                      <a:noFill/>
                    </a:lnB>
                  </a:tcPr>
                </a:tc>
                <a:tc>
                  <a:txBody>
                    <a:bodyPr/>
                    <a:lstStyle/>
                    <a:p>
                      <a:pPr algn="r" fontAlgn="ctr"/>
                      <a:r>
                        <a:rPr lang="es-EC" sz="1000" b="0" i="0" u="none" strike="noStrike">
                          <a:latin typeface="Calibri"/>
                        </a:rPr>
                        <a:t>         (41.200)</a:t>
                      </a:r>
                    </a:p>
                  </a:txBody>
                  <a:tcPr marL="0" marR="0" marT="0" marB="0" anchor="ctr">
                    <a:lnL>
                      <a:noFill/>
                    </a:lnL>
                    <a:lnR w="12700" cap="flat" cmpd="sng" algn="ctr">
                      <a:solidFill>
                        <a:srgbClr val="A5A5A5"/>
                      </a:solidFill>
                      <a:prstDash val="solid"/>
                      <a:round/>
                      <a:headEnd type="none" w="med" len="med"/>
                      <a:tailEnd type="none" w="med" len="med"/>
                    </a:lnR>
                    <a:lnT>
                      <a:noFill/>
                    </a:lnT>
                    <a:lnB>
                      <a:noFill/>
                    </a:lnB>
                  </a:tcPr>
                </a:tc>
              </a:tr>
              <a:tr h="171045">
                <a:tc>
                  <a:txBody>
                    <a:bodyPr/>
                    <a:lstStyle/>
                    <a:p>
                      <a:pPr algn="l" fontAlgn="ctr"/>
                      <a:r>
                        <a:rPr lang="es-EC" sz="1000" b="0" i="0" u="none" strike="noStrike">
                          <a:latin typeface="Calibri"/>
                        </a:rPr>
                        <a:t>     Amortización</a:t>
                      </a:r>
                    </a:p>
                  </a:txBody>
                  <a:tcPr marL="0" marR="0" marT="0" marB="0" anchor="ctr">
                    <a:lnL w="12700" cap="flat" cmpd="sng" algn="ctr">
                      <a:solidFill>
                        <a:srgbClr val="A5A5A5"/>
                      </a:solidFill>
                      <a:prstDash val="solid"/>
                      <a:round/>
                      <a:headEnd type="none" w="med" len="med"/>
                      <a:tailEnd type="none" w="med" len="med"/>
                    </a:lnL>
                    <a:lnR>
                      <a:noFill/>
                    </a:lnR>
                    <a:lnT>
                      <a:noFill/>
                    </a:lnT>
                    <a:lnB>
                      <a:noFill/>
                    </a:lnB>
                  </a:tcPr>
                </a:tc>
                <a:tc>
                  <a:txBody>
                    <a:bodyPr/>
                    <a:lstStyle/>
                    <a:p>
                      <a:pPr algn="r" fontAlgn="ctr"/>
                      <a:r>
                        <a:rPr lang="es-EC" sz="1000" b="0" i="0" u="none" strike="noStrike">
                          <a:latin typeface="Calibri"/>
                        </a:rPr>
                        <a:t>               (589)</a:t>
                      </a:r>
                    </a:p>
                  </a:txBody>
                  <a:tcPr marL="0" marR="0" marT="0" marB="0" anchor="ctr">
                    <a:lnL>
                      <a:noFill/>
                    </a:lnL>
                    <a:lnR>
                      <a:noFill/>
                    </a:lnR>
                    <a:lnT>
                      <a:noFill/>
                    </a:lnT>
                    <a:lnB>
                      <a:noFill/>
                    </a:lnB>
                  </a:tcPr>
                </a:tc>
                <a:tc>
                  <a:txBody>
                    <a:bodyPr/>
                    <a:lstStyle/>
                    <a:p>
                      <a:pPr algn="r" fontAlgn="ctr"/>
                      <a:r>
                        <a:rPr lang="es-EC" sz="1000" b="0" i="0" u="none" strike="noStrike">
                          <a:latin typeface="Calibri"/>
                        </a:rPr>
                        <a:t>               (492)</a:t>
                      </a:r>
                    </a:p>
                  </a:txBody>
                  <a:tcPr marL="0" marR="0" marT="0" marB="0" anchor="ctr">
                    <a:lnL>
                      <a:noFill/>
                    </a:lnL>
                    <a:lnR>
                      <a:noFill/>
                    </a:lnR>
                    <a:lnT>
                      <a:noFill/>
                    </a:lnT>
                    <a:lnB>
                      <a:noFill/>
                    </a:lnB>
                  </a:tcPr>
                </a:tc>
                <a:tc>
                  <a:txBody>
                    <a:bodyPr/>
                    <a:lstStyle/>
                    <a:p>
                      <a:pPr algn="r" fontAlgn="ctr"/>
                      <a:r>
                        <a:rPr lang="es-EC" sz="1000" b="0" i="0" u="none" strike="noStrike">
                          <a:latin typeface="Calibri"/>
                        </a:rPr>
                        <a:t>               (492)</a:t>
                      </a:r>
                    </a:p>
                  </a:txBody>
                  <a:tcPr marL="0" marR="0" marT="0" marB="0" anchor="ctr">
                    <a:lnL>
                      <a:noFill/>
                    </a:lnL>
                    <a:lnR>
                      <a:noFill/>
                    </a:lnR>
                    <a:lnT>
                      <a:noFill/>
                    </a:lnT>
                    <a:lnB>
                      <a:noFill/>
                    </a:lnB>
                  </a:tcPr>
                </a:tc>
                <a:tc>
                  <a:txBody>
                    <a:bodyPr/>
                    <a:lstStyle/>
                    <a:p>
                      <a:pPr algn="r" fontAlgn="ctr"/>
                      <a:r>
                        <a:rPr lang="es-EC" sz="1000" b="0" i="0" u="none" strike="noStrike">
                          <a:latin typeface="Calibri"/>
                        </a:rPr>
                        <a:t>               (492)</a:t>
                      </a:r>
                    </a:p>
                  </a:txBody>
                  <a:tcPr marL="0" marR="0" marT="0" marB="0" anchor="ctr">
                    <a:lnL>
                      <a:noFill/>
                    </a:lnL>
                    <a:lnR>
                      <a:noFill/>
                    </a:lnR>
                    <a:lnT>
                      <a:noFill/>
                    </a:lnT>
                    <a:lnB>
                      <a:noFill/>
                    </a:lnB>
                  </a:tcPr>
                </a:tc>
                <a:tc>
                  <a:txBody>
                    <a:bodyPr/>
                    <a:lstStyle/>
                    <a:p>
                      <a:pPr algn="r" fontAlgn="ctr"/>
                      <a:r>
                        <a:rPr lang="es-EC" sz="1000" b="0" i="0" u="none" strike="noStrike">
                          <a:latin typeface="Calibri"/>
                        </a:rPr>
                        <a:t>               (492)</a:t>
                      </a:r>
                    </a:p>
                  </a:txBody>
                  <a:tcPr marL="0" marR="0" marT="0" marB="0" anchor="ctr">
                    <a:lnL>
                      <a:noFill/>
                    </a:lnL>
                    <a:lnR w="12700" cap="flat" cmpd="sng" algn="ctr">
                      <a:solidFill>
                        <a:srgbClr val="A5A5A5"/>
                      </a:solidFill>
                      <a:prstDash val="solid"/>
                      <a:round/>
                      <a:headEnd type="none" w="med" len="med"/>
                      <a:tailEnd type="none" w="med" len="med"/>
                    </a:lnR>
                    <a:lnT>
                      <a:noFill/>
                    </a:lnT>
                    <a:lnB>
                      <a:noFill/>
                    </a:lnB>
                  </a:tcPr>
                </a:tc>
              </a:tr>
              <a:tr h="171045">
                <a:tc>
                  <a:txBody>
                    <a:bodyPr/>
                    <a:lstStyle/>
                    <a:p>
                      <a:pPr algn="l" fontAlgn="ctr"/>
                      <a:r>
                        <a:rPr lang="es-EC" sz="1000" b="1" i="0" u="none" strike="noStrike">
                          <a:latin typeface="Calibri"/>
                        </a:rPr>
                        <a:t>  Total Gastos Administrativos</a:t>
                      </a:r>
                    </a:p>
                  </a:txBody>
                  <a:tcPr marL="0" marR="0" marT="0" marB="0" anchor="ctr">
                    <a:lnL w="12700" cap="flat" cmpd="sng" algn="ctr">
                      <a:solidFill>
                        <a:srgbClr val="A5A5A5"/>
                      </a:solidFill>
                      <a:prstDash val="solid"/>
                      <a:round/>
                      <a:headEnd type="none" w="med" len="med"/>
                      <a:tailEnd type="none" w="med" len="med"/>
                    </a:lnL>
                    <a:lnR>
                      <a:noFill/>
                    </a:lnR>
                    <a:lnT>
                      <a:noFill/>
                    </a:lnT>
                    <a:lnB>
                      <a:noFill/>
                    </a:lnB>
                    <a:solidFill>
                      <a:srgbClr val="F2F2F2"/>
                    </a:solidFill>
                  </a:tcPr>
                </a:tc>
                <a:tc>
                  <a:txBody>
                    <a:bodyPr/>
                    <a:lstStyle/>
                    <a:p>
                      <a:pPr algn="r" fontAlgn="ctr"/>
                      <a:r>
                        <a:rPr lang="es-EC" sz="1000" b="1" i="0" u="none" strike="noStrike">
                          <a:latin typeface="Calibri"/>
                        </a:rPr>
                        <a:t>       (529.508)</a:t>
                      </a:r>
                    </a:p>
                  </a:txBody>
                  <a:tcPr marL="0" marR="0" marT="0" marB="0" anchor="ctr">
                    <a:lnL>
                      <a:noFill/>
                    </a:lnL>
                    <a:lnR>
                      <a:noFill/>
                    </a:lnR>
                    <a:lnT>
                      <a:noFill/>
                    </a:lnT>
                    <a:lnB>
                      <a:noFill/>
                    </a:lnB>
                    <a:solidFill>
                      <a:srgbClr val="F2F2F2"/>
                    </a:solidFill>
                  </a:tcPr>
                </a:tc>
                <a:tc>
                  <a:txBody>
                    <a:bodyPr/>
                    <a:lstStyle/>
                    <a:p>
                      <a:pPr algn="r" fontAlgn="ctr"/>
                      <a:r>
                        <a:rPr lang="es-EC" sz="1000" b="1" i="0" u="none" strike="noStrike">
                          <a:latin typeface="Calibri"/>
                        </a:rPr>
                        <a:t>       (578.016)</a:t>
                      </a:r>
                    </a:p>
                  </a:txBody>
                  <a:tcPr marL="0" marR="0" marT="0" marB="0" anchor="ctr">
                    <a:lnL>
                      <a:noFill/>
                    </a:lnL>
                    <a:lnR>
                      <a:noFill/>
                    </a:lnR>
                    <a:lnT>
                      <a:noFill/>
                    </a:lnT>
                    <a:lnB>
                      <a:noFill/>
                    </a:lnB>
                    <a:solidFill>
                      <a:srgbClr val="F2F2F2"/>
                    </a:solidFill>
                  </a:tcPr>
                </a:tc>
                <a:tc>
                  <a:txBody>
                    <a:bodyPr/>
                    <a:lstStyle/>
                    <a:p>
                      <a:pPr algn="r" fontAlgn="ctr"/>
                      <a:r>
                        <a:rPr lang="es-EC" sz="1000" b="1" i="0" u="none" strike="noStrike">
                          <a:latin typeface="Calibri"/>
                        </a:rPr>
                        <a:t>       (631.481)</a:t>
                      </a:r>
                    </a:p>
                  </a:txBody>
                  <a:tcPr marL="0" marR="0" marT="0" marB="0" anchor="ctr">
                    <a:lnL>
                      <a:noFill/>
                    </a:lnL>
                    <a:lnR>
                      <a:noFill/>
                    </a:lnR>
                    <a:lnT>
                      <a:noFill/>
                    </a:lnT>
                    <a:lnB>
                      <a:noFill/>
                    </a:lnB>
                    <a:solidFill>
                      <a:srgbClr val="F2F2F2"/>
                    </a:solidFill>
                  </a:tcPr>
                </a:tc>
                <a:tc>
                  <a:txBody>
                    <a:bodyPr/>
                    <a:lstStyle/>
                    <a:p>
                      <a:pPr algn="r" fontAlgn="ctr"/>
                      <a:r>
                        <a:rPr lang="es-EC" sz="1000" b="1" i="0" u="none" strike="noStrike">
                          <a:latin typeface="Calibri"/>
                        </a:rPr>
                        <a:t>       (688.627)</a:t>
                      </a:r>
                    </a:p>
                  </a:txBody>
                  <a:tcPr marL="0" marR="0" marT="0" marB="0" anchor="ctr">
                    <a:lnL>
                      <a:noFill/>
                    </a:lnL>
                    <a:lnR>
                      <a:noFill/>
                    </a:lnR>
                    <a:lnT>
                      <a:noFill/>
                    </a:lnT>
                    <a:lnB>
                      <a:noFill/>
                    </a:lnB>
                    <a:solidFill>
                      <a:srgbClr val="F2F2F2"/>
                    </a:solidFill>
                  </a:tcPr>
                </a:tc>
                <a:tc>
                  <a:txBody>
                    <a:bodyPr/>
                    <a:lstStyle/>
                    <a:p>
                      <a:pPr algn="r" fontAlgn="ctr"/>
                      <a:r>
                        <a:rPr lang="es-EC" sz="1000" b="1" i="0" u="none" strike="noStrike">
                          <a:latin typeface="Calibri"/>
                        </a:rPr>
                        <a:t>       (753.321)</a:t>
                      </a:r>
                    </a:p>
                  </a:txBody>
                  <a:tcPr marL="0" marR="0" marT="0" marB="0" anchor="ctr">
                    <a:lnL>
                      <a:noFill/>
                    </a:lnL>
                    <a:lnR w="12700" cap="flat" cmpd="sng" algn="ctr">
                      <a:solidFill>
                        <a:srgbClr val="A5A5A5"/>
                      </a:solidFill>
                      <a:prstDash val="solid"/>
                      <a:round/>
                      <a:headEnd type="none" w="med" len="med"/>
                      <a:tailEnd type="none" w="med" len="med"/>
                    </a:lnR>
                    <a:lnT>
                      <a:noFill/>
                    </a:lnT>
                    <a:lnB>
                      <a:noFill/>
                    </a:lnB>
                    <a:solidFill>
                      <a:srgbClr val="F2F2F2"/>
                    </a:solidFill>
                  </a:tcPr>
                </a:tc>
              </a:tr>
              <a:tr h="171045">
                <a:tc>
                  <a:txBody>
                    <a:bodyPr/>
                    <a:lstStyle/>
                    <a:p>
                      <a:pPr algn="l" fontAlgn="ctr"/>
                      <a:r>
                        <a:rPr lang="es-EC" sz="1000" b="1" i="0" u="none" strike="noStrike">
                          <a:latin typeface="Calibri"/>
                        </a:rPr>
                        <a:t>  Gastos de Ventas:</a:t>
                      </a:r>
                    </a:p>
                  </a:txBody>
                  <a:tcPr marL="0" marR="0" marT="0" marB="0" anchor="ctr">
                    <a:lnL w="12700" cap="flat" cmpd="sng" algn="ctr">
                      <a:solidFill>
                        <a:srgbClr val="A5A5A5"/>
                      </a:solidFill>
                      <a:prstDash val="solid"/>
                      <a:round/>
                      <a:headEnd type="none" w="med" len="med"/>
                      <a:tailEnd type="none" w="med" len="med"/>
                    </a:lnL>
                    <a:lnR>
                      <a:noFill/>
                    </a:lnR>
                    <a:lnT>
                      <a:noFill/>
                    </a:lnT>
                    <a:lnB>
                      <a:noFill/>
                    </a:lnB>
                  </a:tcPr>
                </a:tc>
                <a:tc>
                  <a:txBody>
                    <a:bodyPr/>
                    <a:lstStyle/>
                    <a:p>
                      <a:pPr algn="r" fontAlgn="ctr"/>
                      <a:endParaRPr lang="es-EC" sz="1000" b="0" i="0" u="none" strike="noStrike">
                        <a:latin typeface="Calibri"/>
                      </a:endParaRPr>
                    </a:p>
                  </a:txBody>
                  <a:tcPr marL="0" marR="0" marT="0" marB="0" anchor="ctr">
                    <a:lnL>
                      <a:noFill/>
                    </a:lnL>
                    <a:lnR>
                      <a:noFill/>
                    </a:lnR>
                    <a:lnT>
                      <a:noFill/>
                    </a:lnT>
                    <a:lnB>
                      <a:noFill/>
                    </a:lnB>
                  </a:tcPr>
                </a:tc>
                <a:tc>
                  <a:txBody>
                    <a:bodyPr/>
                    <a:lstStyle/>
                    <a:p>
                      <a:pPr algn="r" fontAlgn="ctr"/>
                      <a:endParaRPr lang="es-EC" sz="1000" b="0" i="0" u="none" strike="noStrike">
                        <a:latin typeface="Calibri"/>
                      </a:endParaRPr>
                    </a:p>
                  </a:txBody>
                  <a:tcPr marL="0" marR="0" marT="0" marB="0" anchor="ctr">
                    <a:lnL>
                      <a:noFill/>
                    </a:lnL>
                    <a:lnR>
                      <a:noFill/>
                    </a:lnR>
                    <a:lnT>
                      <a:noFill/>
                    </a:lnT>
                    <a:lnB>
                      <a:noFill/>
                    </a:lnB>
                  </a:tcPr>
                </a:tc>
                <a:tc>
                  <a:txBody>
                    <a:bodyPr/>
                    <a:lstStyle/>
                    <a:p>
                      <a:pPr algn="r" fontAlgn="ctr"/>
                      <a:endParaRPr lang="es-EC" sz="1000" b="0" i="0" u="none" strike="noStrike">
                        <a:latin typeface="Calibri"/>
                      </a:endParaRPr>
                    </a:p>
                  </a:txBody>
                  <a:tcPr marL="0" marR="0" marT="0" marB="0" anchor="ctr">
                    <a:lnL>
                      <a:noFill/>
                    </a:lnL>
                    <a:lnR>
                      <a:noFill/>
                    </a:lnR>
                    <a:lnT>
                      <a:noFill/>
                    </a:lnT>
                    <a:lnB>
                      <a:noFill/>
                    </a:lnB>
                  </a:tcPr>
                </a:tc>
                <a:tc>
                  <a:txBody>
                    <a:bodyPr/>
                    <a:lstStyle/>
                    <a:p>
                      <a:pPr algn="r" fontAlgn="ctr"/>
                      <a:endParaRPr lang="es-EC" sz="1000" b="0" i="0" u="none" strike="noStrike">
                        <a:latin typeface="Calibri"/>
                      </a:endParaRPr>
                    </a:p>
                  </a:txBody>
                  <a:tcPr marL="0" marR="0" marT="0" marB="0" anchor="ctr">
                    <a:lnL>
                      <a:noFill/>
                    </a:lnL>
                    <a:lnR>
                      <a:noFill/>
                    </a:lnR>
                    <a:lnT>
                      <a:noFill/>
                    </a:lnT>
                    <a:lnB>
                      <a:noFill/>
                    </a:lnB>
                  </a:tcPr>
                </a:tc>
                <a:tc>
                  <a:txBody>
                    <a:bodyPr/>
                    <a:lstStyle/>
                    <a:p>
                      <a:pPr algn="r" fontAlgn="ctr"/>
                      <a:r>
                        <a:rPr lang="es-EC" sz="1000" b="0" i="0" u="none" strike="noStrike">
                          <a:latin typeface="Calibri"/>
                        </a:rPr>
                        <a:t> </a:t>
                      </a:r>
                    </a:p>
                  </a:txBody>
                  <a:tcPr marL="0" marR="0" marT="0" marB="0" anchor="ctr">
                    <a:lnL>
                      <a:noFill/>
                    </a:lnL>
                    <a:lnR w="12700" cap="flat" cmpd="sng" algn="ctr">
                      <a:solidFill>
                        <a:srgbClr val="A5A5A5"/>
                      </a:solidFill>
                      <a:prstDash val="solid"/>
                      <a:round/>
                      <a:headEnd type="none" w="med" len="med"/>
                      <a:tailEnd type="none" w="med" len="med"/>
                    </a:lnR>
                    <a:lnT>
                      <a:noFill/>
                    </a:lnT>
                    <a:lnB>
                      <a:noFill/>
                    </a:lnB>
                  </a:tcPr>
                </a:tc>
              </a:tr>
              <a:tr h="171045">
                <a:tc>
                  <a:txBody>
                    <a:bodyPr/>
                    <a:lstStyle/>
                    <a:p>
                      <a:pPr algn="l" fontAlgn="ctr"/>
                      <a:r>
                        <a:rPr lang="es-EC" sz="1000" b="0" i="0" u="none" strike="noStrike">
                          <a:latin typeface="Calibri"/>
                        </a:rPr>
                        <a:t>    Publicidad </a:t>
                      </a:r>
                    </a:p>
                  </a:txBody>
                  <a:tcPr marL="0" marR="0" marT="0" marB="0" anchor="ctr">
                    <a:lnL w="12700" cap="flat" cmpd="sng" algn="ctr">
                      <a:solidFill>
                        <a:srgbClr val="A5A5A5"/>
                      </a:solidFill>
                      <a:prstDash val="solid"/>
                      <a:round/>
                      <a:headEnd type="none" w="med" len="med"/>
                      <a:tailEnd type="none" w="med" len="med"/>
                    </a:lnL>
                    <a:lnR>
                      <a:noFill/>
                    </a:lnR>
                    <a:lnT>
                      <a:noFill/>
                    </a:lnT>
                    <a:lnB>
                      <a:noFill/>
                    </a:lnB>
                  </a:tcPr>
                </a:tc>
                <a:tc>
                  <a:txBody>
                    <a:bodyPr/>
                    <a:lstStyle/>
                    <a:p>
                      <a:pPr algn="r" fontAlgn="ctr"/>
                      <a:r>
                        <a:rPr lang="es-EC" sz="1000" b="0" i="0" u="none" strike="noStrike">
                          <a:latin typeface="Calibri"/>
                        </a:rPr>
                        <a:t>       (225.000)</a:t>
                      </a:r>
                    </a:p>
                  </a:txBody>
                  <a:tcPr marL="0" marR="0" marT="0" marB="0" anchor="ctr">
                    <a:lnL>
                      <a:noFill/>
                    </a:lnL>
                    <a:lnR>
                      <a:noFill/>
                    </a:lnR>
                    <a:lnT>
                      <a:noFill/>
                    </a:lnT>
                    <a:lnB>
                      <a:noFill/>
                    </a:lnB>
                  </a:tcPr>
                </a:tc>
                <a:tc>
                  <a:txBody>
                    <a:bodyPr/>
                    <a:lstStyle/>
                    <a:p>
                      <a:pPr algn="r" fontAlgn="ctr"/>
                      <a:r>
                        <a:rPr lang="es-EC" sz="1000" b="0" i="0" u="none" strike="noStrike">
                          <a:latin typeface="Calibri"/>
                        </a:rPr>
                        <a:t>       (247.500)</a:t>
                      </a:r>
                    </a:p>
                  </a:txBody>
                  <a:tcPr marL="0" marR="0" marT="0" marB="0" anchor="ctr">
                    <a:lnL>
                      <a:noFill/>
                    </a:lnL>
                    <a:lnR>
                      <a:noFill/>
                    </a:lnR>
                    <a:lnT>
                      <a:noFill/>
                    </a:lnT>
                    <a:lnB>
                      <a:noFill/>
                    </a:lnB>
                  </a:tcPr>
                </a:tc>
                <a:tc>
                  <a:txBody>
                    <a:bodyPr/>
                    <a:lstStyle/>
                    <a:p>
                      <a:pPr algn="r" fontAlgn="ctr"/>
                      <a:r>
                        <a:rPr lang="es-EC" sz="1000" b="0" i="0" u="none" strike="noStrike">
                          <a:latin typeface="Calibri"/>
                        </a:rPr>
                        <a:t>       (272.250)</a:t>
                      </a:r>
                    </a:p>
                  </a:txBody>
                  <a:tcPr marL="0" marR="0" marT="0" marB="0" anchor="ctr">
                    <a:lnL>
                      <a:noFill/>
                    </a:lnL>
                    <a:lnR>
                      <a:noFill/>
                    </a:lnR>
                    <a:lnT>
                      <a:noFill/>
                    </a:lnT>
                    <a:lnB>
                      <a:noFill/>
                    </a:lnB>
                  </a:tcPr>
                </a:tc>
                <a:tc>
                  <a:txBody>
                    <a:bodyPr/>
                    <a:lstStyle/>
                    <a:p>
                      <a:pPr algn="r" fontAlgn="ctr"/>
                      <a:r>
                        <a:rPr lang="es-EC" sz="1000" b="0" i="0" u="none" strike="noStrike">
                          <a:latin typeface="Calibri"/>
                        </a:rPr>
                        <a:t>       (299.475)</a:t>
                      </a:r>
                    </a:p>
                  </a:txBody>
                  <a:tcPr marL="0" marR="0" marT="0" marB="0" anchor="ctr">
                    <a:lnL>
                      <a:noFill/>
                    </a:lnL>
                    <a:lnR>
                      <a:noFill/>
                    </a:lnR>
                    <a:lnT>
                      <a:noFill/>
                    </a:lnT>
                    <a:lnB>
                      <a:noFill/>
                    </a:lnB>
                  </a:tcPr>
                </a:tc>
                <a:tc>
                  <a:txBody>
                    <a:bodyPr/>
                    <a:lstStyle/>
                    <a:p>
                      <a:pPr algn="r" fontAlgn="ctr"/>
                      <a:r>
                        <a:rPr lang="es-EC" sz="1000" b="0" i="0" u="none" strike="noStrike">
                          <a:latin typeface="Calibri"/>
                        </a:rPr>
                        <a:t>       (329.423)</a:t>
                      </a:r>
                    </a:p>
                  </a:txBody>
                  <a:tcPr marL="0" marR="0" marT="0" marB="0" anchor="ctr">
                    <a:lnL>
                      <a:noFill/>
                    </a:lnL>
                    <a:lnR w="12700" cap="flat" cmpd="sng" algn="ctr">
                      <a:solidFill>
                        <a:srgbClr val="A5A5A5"/>
                      </a:solidFill>
                      <a:prstDash val="solid"/>
                      <a:round/>
                      <a:headEnd type="none" w="med" len="med"/>
                      <a:tailEnd type="none" w="med" len="med"/>
                    </a:lnR>
                    <a:lnT>
                      <a:noFill/>
                    </a:lnT>
                    <a:lnB>
                      <a:noFill/>
                    </a:lnB>
                  </a:tcPr>
                </a:tc>
              </a:tr>
              <a:tr h="171045">
                <a:tc>
                  <a:txBody>
                    <a:bodyPr/>
                    <a:lstStyle/>
                    <a:p>
                      <a:pPr algn="l" fontAlgn="ctr"/>
                      <a:r>
                        <a:rPr lang="es-EC" sz="1000" b="1" i="0" u="none" strike="noStrike">
                          <a:latin typeface="Calibri"/>
                        </a:rPr>
                        <a:t>  Total Gastos de Ventas</a:t>
                      </a:r>
                    </a:p>
                  </a:txBody>
                  <a:tcPr marL="0" marR="0" marT="0" marB="0" anchor="ctr">
                    <a:lnL w="12700" cap="flat" cmpd="sng" algn="ctr">
                      <a:solidFill>
                        <a:srgbClr val="A5A5A5"/>
                      </a:solidFill>
                      <a:prstDash val="solid"/>
                      <a:round/>
                      <a:headEnd type="none" w="med" len="med"/>
                      <a:tailEnd type="none" w="med" len="med"/>
                    </a:lnL>
                    <a:lnR>
                      <a:noFill/>
                    </a:lnR>
                    <a:lnT>
                      <a:noFill/>
                    </a:lnT>
                    <a:lnB>
                      <a:noFill/>
                    </a:lnB>
                    <a:solidFill>
                      <a:srgbClr val="F2F2F2"/>
                    </a:solidFill>
                  </a:tcPr>
                </a:tc>
                <a:tc>
                  <a:txBody>
                    <a:bodyPr/>
                    <a:lstStyle/>
                    <a:p>
                      <a:pPr algn="r" fontAlgn="ctr"/>
                      <a:r>
                        <a:rPr lang="es-EC" sz="1000" b="1" i="0" u="none" strike="noStrike">
                          <a:latin typeface="Calibri"/>
                        </a:rPr>
                        <a:t>       (225.000)</a:t>
                      </a:r>
                    </a:p>
                  </a:txBody>
                  <a:tcPr marL="0" marR="0" marT="0" marB="0" anchor="ctr">
                    <a:lnL>
                      <a:noFill/>
                    </a:lnL>
                    <a:lnR>
                      <a:noFill/>
                    </a:lnR>
                    <a:lnT>
                      <a:noFill/>
                    </a:lnT>
                    <a:lnB>
                      <a:noFill/>
                    </a:lnB>
                    <a:solidFill>
                      <a:srgbClr val="F2F2F2"/>
                    </a:solidFill>
                  </a:tcPr>
                </a:tc>
                <a:tc>
                  <a:txBody>
                    <a:bodyPr/>
                    <a:lstStyle/>
                    <a:p>
                      <a:pPr algn="r" fontAlgn="ctr"/>
                      <a:r>
                        <a:rPr lang="es-EC" sz="1000" b="1" i="0" u="none" strike="noStrike">
                          <a:latin typeface="Calibri"/>
                        </a:rPr>
                        <a:t>       (247.500)</a:t>
                      </a:r>
                    </a:p>
                  </a:txBody>
                  <a:tcPr marL="0" marR="0" marT="0" marB="0" anchor="ctr">
                    <a:lnL>
                      <a:noFill/>
                    </a:lnL>
                    <a:lnR>
                      <a:noFill/>
                    </a:lnR>
                    <a:lnT>
                      <a:noFill/>
                    </a:lnT>
                    <a:lnB>
                      <a:noFill/>
                    </a:lnB>
                    <a:solidFill>
                      <a:srgbClr val="F2F2F2"/>
                    </a:solidFill>
                  </a:tcPr>
                </a:tc>
                <a:tc>
                  <a:txBody>
                    <a:bodyPr/>
                    <a:lstStyle/>
                    <a:p>
                      <a:pPr algn="r" fontAlgn="ctr"/>
                      <a:r>
                        <a:rPr lang="es-EC" sz="1000" b="1" i="0" u="none" strike="noStrike">
                          <a:latin typeface="Calibri"/>
                        </a:rPr>
                        <a:t>       (272.250)</a:t>
                      </a:r>
                    </a:p>
                  </a:txBody>
                  <a:tcPr marL="0" marR="0" marT="0" marB="0" anchor="ctr">
                    <a:lnL>
                      <a:noFill/>
                    </a:lnL>
                    <a:lnR>
                      <a:noFill/>
                    </a:lnR>
                    <a:lnT>
                      <a:noFill/>
                    </a:lnT>
                    <a:lnB>
                      <a:noFill/>
                    </a:lnB>
                    <a:solidFill>
                      <a:srgbClr val="F2F2F2"/>
                    </a:solidFill>
                  </a:tcPr>
                </a:tc>
                <a:tc>
                  <a:txBody>
                    <a:bodyPr/>
                    <a:lstStyle/>
                    <a:p>
                      <a:pPr algn="r" fontAlgn="ctr"/>
                      <a:r>
                        <a:rPr lang="es-EC" sz="1000" b="1" i="0" u="none" strike="noStrike">
                          <a:latin typeface="Calibri"/>
                        </a:rPr>
                        <a:t>       (299.475)</a:t>
                      </a:r>
                    </a:p>
                  </a:txBody>
                  <a:tcPr marL="0" marR="0" marT="0" marB="0" anchor="ctr">
                    <a:lnL>
                      <a:noFill/>
                    </a:lnL>
                    <a:lnR>
                      <a:noFill/>
                    </a:lnR>
                    <a:lnT>
                      <a:noFill/>
                    </a:lnT>
                    <a:lnB>
                      <a:noFill/>
                    </a:lnB>
                    <a:solidFill>
                      <a:srgbClr val="F2F2F2"/>
                    </a:solidFill>
                  </a:tcPr>
                </a:tc>
                <a:tc>
                  <a:txBody>
                    <a:bodyPr/>
                    <a:lstStyle/>
                    <a:p>
                      <a:pPr algn="r" fontAlgn="ctr"/>
                      <a:r>
                        <a:rPr lang="es-EC" sz="1000" b="1" i="0" u="none" strike="noStrike">
                          <a:latin typeface="Calibri"/>
                        </a:rPr>
                        <a:t>       (329.423)</a:t>
                      </a:r>
                    </a:p>
                  </a:txBody>
                  <a:tcPr marL="0" marR="0" marT="0" marB="0" anchor="ctr">
                    <a:lnL>
                      <a:noFill/>
                    </a:lnL>
                    <a:lnR w="12700" cap="flat" cmpd="sng" algn="ctr">
                      <a:solidFill>
                        <a:srgbClr val="A5A5A5"/>
                      </a:solidFill>
                      <a:prstDash val="solid"/>
                      <a:round/>
                      <a:headEnd type="none" w="med" len="med"/>
                      <a:tailEnd type="none" w="med" len="med"/>
                    </a:lnR>
                    <a:lnT>
                      <a:noFill/>
                    </a:lnT>
                    <a:lnB>
                      <a:noFill/>
                    </a:lnB>
                    <a:solidFill>
                      <a:srgbClr val="F2F2F2"/>
                    </a:solidFill>
                  </a:tcPr>
                </a:tc>
              </a:tr>
              <a:tr h="171045">
                <a:tc>
                  <a:txBody>
                    <a:bodyPr/>
                    <a:lstStyle/>
                    <a:p>
                      <a:pPr algn="l" fontAlgn="ctr"/>
                      <a:r>
                        <a:rPr lang="es-EC" sz="1000" b="1" i="0" u="none" strike="noStrike">
                          <a:latin typeface="Calibri"/>
                        </a:rPr>
                        <a:t>TOTAL GASTOS OPERACIONALES</a:t>
                      </a:r>
                    </a:p>
                  </a:txBody>
                  <a:tcPr marL="0" marR="0" marT="0" marB="0" anchor="ctr">
                    <a:lnL w="12700" cap="flat" cmpd="sng" algn="ctr">
                      <a:solidFill>
                        <a:srgbClr val="A5A5A5"/>
                      </a:solidFill>
                      <a:prstDash val="solid"/>
                      <a:round/>
                      <a:headEnd type="none" w="med" len="med"/>
                      <a:tailEnd type="none" w="med" len="med"/>
                    </a:lnL>
                    <a:lnR>
                      <a:noFill/>
                    </a:lnR>
                    <a:lnT>
                      <a:noFill/>
                    </a:lnT>
                    <a:lnB>
                      <a:noFill/>
                    </a:lnB>
                    <a:solidFill>
                      <a:srgbClr val="FFFFFF"/>
                    </a:solidFill>
                  </a:tcPr>
                </a:tc>
                <a:tc>
                  <a:txBody>
                    <a:bodyPr/>
                    <a:lstStyle/>
                    <a:p>
                      <a:pPr algn="r" fontAlgn="ctr"/>
                      <a:r>
                        <a:rPr lang="es-EC" sz="1000" b="1" i="0" u="none" strike="noStrike">
                          <a:latin typeface="Calibri"/>
                        </a:rPr>
                        <a:t>       (754.508)</a:t>
                      </a:r>
                    </a:p>
                  </a:txBody>
                  <a:tcPr marL="0" marR="0" marT="0" marB="0" anchor="ctr">
                    <a:lnL>
                      <a:noFill/>
                    </a:lnL>
                    <a:lnR>
                      <a:noFill/>
                    </a:lnR>
                    <a:lnT>
                      <a:noFill/>
                    </a:lnT>
                    <a:lnB>
                      <a:noFill/>
                    </a:lnB>
                    <a:solidFill>
                      <a:srgbClr val="FFFFFF"/>
                    </a:solidFill>
                  </a:tcPr>
                </a:tc>
                <a:tc>
                  <a:txBody>
                    <a:bodyPr/>
                    <a:lstStyle/>
                    <a:p>
                      <a:pPr algn="r" fontAlgn="ctr"/>
                      <a:r>
                        <a:rPr lang="es-EC" sz="1000" b="1" i="0" u="none" strike="noStrike">
                          <a:latin typeface="Calibri"/>
                        </a:rPr>
                        <a:t>       (825.516)</a:t>
                      </a:r>
                    </a:p>
                  </a:txBody>
                  <a:tcPr marL="0" marR="0" marT="0" marB="0" anchor="ctr">
                    <a:lnL>
                      <a:noFill/>
                    </a:lnL>
                    <a:lnR>
                      <a:noFill/>
                    </a:lnR>
                    <a:lnT>
                      <a:noFill/>
                    </a:lnT>
                    <a:lnB>
                      <a:noFill/>
                    </a:lnB>
                    <a:solidFill>
                      <a:srgbClr val="FFFFFF"/>
                    </a:solidFill>
                  </a:tcPr>
                </a:tc>
                <a:tc>
                  <a:txBody>
                    <a:bodyPr/>
                    <a:lstStyle/>
                    <a:p>
                      <a:pPr algn="r" fontAlgn="ctr"/>
                      <a:r>
                        <a:rPr lang="es-EC" sz="1000" b="1" i="0" u="none" strike="noStrike">
                          <a:latin typeface="Calibri"/>
                        </a:rPr>
                        <a:t>       (903.731)</a:t>
                      </a:r>
                    </a:p>
                  </a:txBody>
                  <a:tcPr marL="0" marR="0" marT="0" marB="0" anchor="ctr">
                    <a:lnL>
                      <a:noFill/>
                    </a:lnL>
                    <a:lnR>
                      <a:noFill/>
                    </a:lnR>
                    <a:lnT>
                      <a:noFill/>
                    </a:lnT>
                    <a:lnB>
                      <a:noFill/>
                    </a:lnB>
                    <a:solidFill>
                      <a:srgbClr val="FFFFFF"/>
                    </a:solidFill>
                  </a:tcPr>
                </a:tc>
                <a:tc>
                  <a:txBody>
                    <a:bodyPr/>
                    <a:lstStyle/>
                    <a:p>
                      <a:pPr algn="r" fontAlgn="ctr"/>
                      <a:r>
                        <a:rPr lang="es-EC" sz="1000" b="1" i="0" u="none" strike="noStrike">
                          <a:latin typeface="Calibri"/>
                        </a:rPr>
                        <a:t>       (988.102)</a:t>
                      </a:r>
                    </a:p>
                  </a:txBody>
                  <a:tcPr marL="0" marR="0" marT="0" marB="0" anchor="ctr">
                    <a:lnL>
                      <a:noFill/>
                    </a:lnL>
                    <a:lnR>
                      <a:noFill/>
                    </a:lnR>
                    <a:lnT>
                      <a:noFill/>
                    </a:lnT>
                    <a:lnB>
                      <a:noFill/>
                    </a:lnB>
                    <a:solidFill>
                      <a:srgbClr val="FFFFFF"/>
                    </a:solidFill>
                  </a:tcPr>
                </a:tc>
                <a:tc>
                  <a:txBody>
                    <a:bodyPr/>
                    <a:lstStyle/>
                    <a:p>
                      <a:pPr algn="r" fontAlgn="ctr"/>
                      <a:r>
                        <a:rPr lang="es-EC" sz="1000" b="1" i="0" u="none" strike="noStrike">
                          <a:latin typeface="Calibri"/>
                        </a:rPr>
                        <a:t>   (1.082.743)</a:t>
                      </a:r>
                    </a:p>
                  </a:txBody>
                  <a:tcPr marL="0" marR="0" marT="0" marB="0" anchor="ctr">
                    <a:lnL>
                      <a:noFill/>
                    </a:lnL>
                    <a:lnR w="12700" cap="flat" cmpd="sng" algn="ctr">
                      <a:solidFill>
                        <a:srgbClr val="A5A5A5"/>
                      </a:solidFill>
                      <a:prstDash val="solid"/>
                      <a:round/>
                      <a:headEnd type="none" w="med" len="med"/>
                      <a:tailEnd type="none" w="med" len="med"/>
                    </a:lnR>
                    <a:lnT>
                      <a:noFill/>
                    </a:lnT>
                    <a:lnB>
                      <a:noFill/>
                    </a:lnB>
                    <a:solidFill>
                      <a:srgbClr val="FFFFFF"/>
                    </a:solidFill>
                  </a:tcPr>
                </a:tc>
              </a:tr>
              <a:tr h="171045">
                <a:tc>
                  <a:txBody>
                    <a:bodyPr/>
                    <a:lstStyle/>
                    <a:p>
                      <a:pPr algn="l" fontAlgn="ctr"/>
                      <a:r>
                        <a:rPr lang="es-EC" sz="1000" b="1" i="0" u="none" strike="noStrike">
                          <a:latin typeface="Calibri"/>
                        </a:rPr>
                        <a:t>UTILIDAD OPERACIONAL</a:t>
                      </a:r>
                    </a:p>
                  </a:txBody>
                  <a:tcPr marL="0" marR="0" marT="0" marB="0" anchor="ctr">
                    <a:lnL w="12700" cap="flat" cmpd="sng" algn="ctr">
                      <a:solidFill>
                        <a:srgbClr val="A5A5A5"/>
                      </a:solidFill>
                      <a:prstDash val="solid"/>
                      <a:round/>
                      <a:headEnd type="none" w="med" len="med"/>
                      <a:tailEnd type="none" w="med" len="med"/>
                    </a:lnL>
                    <a:lnR>
                      <a:noFill/>
                    </a:lnR>
                    <a:lnT>
                      <a:noFill/>
                    </a:lnT>
                    <a:lnB>
                      <a:noFill/>
                    </a:lnB>
                    <a:solidFill>
                      <a:srgbClr val="D8D8D8"/>
                    </a:solidFill>
                  </a:tcPr>
                </a:tc>
                <a:tc>
                  <a:txBody>
                    <a:bodyPr/>
                    <a:lstStyle/>
                    <a:p>
                      <a:pPr algn="r" fontAlgn="ctr"/>
                      <a:r>
                        <a:rPr lang="es-EC" sz="1000" b="1" i="0" u="none" strike="noStrike">
                          <a:latin typeface="Calibri"/>
                        </a:rPr>
                        <a:t>        695.493 </a:t>
                      </a:r>
                    </a:p>
                  </a:txBody>
                  <a:tcPr marL="0" marR="0" marT="0" marB="0" anchor="ctr">
                    <a:lnL>
                      <a:noFill/>
                    </a:lnL>
                    <a:lnR>
                      <a:noFill/>
                    </a:lnR>
                    <a:lnT>
                      <a:noFill/>
                    </a:lnT>
                    <a:lnB>
                      <a:noFill/>
                    </a:lnB>
                    <a:solidFill>
                      <a:srgbClr val="D8D8D8"/>
                    </a:solidFill>
                  </a:tcPr>
                </a:tc>
                <a:tc>
                  <a:txBody>
                    <a:bodyPr/>
                    <a:lstStyle/>
                    <a:p>
                      <a:pPr algn="r" fontAlgn="ctr"/>
                      <a:r>
                        <a:rPr lang="es-EC" sz="1000" b="1" i="0" u="none" strike="noStrike">
                          <a:latin typeface="Calibri"/>
                        </a:rPr>
                        <a:t>        696.984 </a:t>
                      </a:r>
                    </a:p>
                  </a:txBody>
                  <a:tcPr marL="0" marR="0" marT="0" marB="0" anchor="ctr">
                    <a:lnL>
                      <a:noFill/>
                    </a:lnL>
                    <a:lnR>
                      <a:noFill/>
                    </a:lnR>
                    <a:lnT>
                      <a:noFill/>
                    </a:lnT>
                    <a:lnB>
                      <a:noFill/>
                    </a:lnB>
                    <a:solidFill>
                      <a:srgbClr val="D8D8D8"/>
                    </a:solidFill>
                  </a:tcPr>
                </a:tc>
                <a:tc>
                  <a:txBody>
                    <a:bodyPr/>
                    <a:lstStyle/>
                    <a:p>
                      <a:pPr algn="r" fontAlgn="ctr"/>
                      <a:r>
                        <a:rPr lang="es-EC" sz="1000" b="1" i="0" u="none" strike="noStrike">
                          <a:latin typeface="Calibri"/>
                        </a:rPr>
                        <a:t>        694.894 </a:t>
                      </a:r>
                    </a:p>
                  </a:txBody>
                  <a:tcPr marL="0" marR="0" marT="0" marB="0" anchor="ctr">
                    <a:lnL>
                      <a:noFill/>
                    </a:lnL>
                    <a:lnR>
                      <a:noFill/>
                    </a:lnR>
                    <a:lnT>
                      <a:noFill/>
                    </a:lnT>
                    <a:lnB>
                      <a:noFill/>
                    </a:lnB>
                    <a:solidFill>
                      <a:srgbClr val="D8D8D8"/>
                    </a:solidFill>
                  </a:tcPr>
                </a:tc>
                <a:tc>
                  <a:txBody>
                    <a:bodyPr/>
                    <a:lstStyle/>
                    <a:p>
                      <a:pPr algn="r" fontAlgn="ctr"/>
                      <a:r>
                        <a:rPr lang="es-EC" sz="1000" b="1" i="0" u="none" strike="noStrike">
                          <a:latin typeface="Calibri"/>
                        </a:rPr>
                        <a:t>        690.454 </a:t>
                      </a:r>
                    </a:p>
                  </a:txBody>
                  <a:tcPr marL="0" marR="0" marT="0" marB="0" anchor="ctr">
                    <a:lnL>
                      <a:noFill/>
                    </a:lnL>
                    <a:lnR>
                      <a:noFill/>
                    </a:lnR>
                    <a:lnT>
                      <a:noFill/>
                    </a:lnT>
                    <a:lnB>
                      <a:noFill/>
                    </a:lnB>
                    <a:solidFill>
                      <a:srgbClr val="D8D8D8"/>
                    </a:solidFill>
                  </a:tcPr>
                </a:tc>
                <a:tc>
                  <a:txBody>
                    <a:bodyPr/>
                    <a:lstStyle/>
                    <a:p>
                      <a:pPr algn="r" fontAlgn="ctr"/>
                      <a:r>
                        <a:rPr lang="es-EC" sz="1000" b="1" i="0" u="none" strike="noStrike">
                          <a:latin typeface="Calibri"/>
                        </a:rPr>
                        <a:t>        679.741 </a:t>
                      </a:r>
                    </a:p>
                  </a:txBody>
                  <a:tcPr marL="0" marR="0" marT="0" marB="0" anchor="ctr">
                    <a:lnL>
                      <a:noFill/>
                    </a:lnL>
                    <a:lnR w="12700" cap="flat" cmpd="sng" algn="ctr">
                      <a:solidFill>
                        <a:srgbClr val="A5A5A5"/>
                      </a:solidFill>
                      <a:prstDash val="solid"/>
                      <a:round/>
                      <a:headEnd type="none" w="med" len="med"/>
                      <a:tailEnd type="none" w="med" len="med"/>
                    </a:lnR>
                    <a:lnT>
                      <a:noFill/>
                    </a:lnT>
                    <a:lnB>
                      <a:noFill/>
                    </a:lnB>
                    <a:solidFill>
                      <a:srgbClr val="D8D8D8"/>
                    </a:solidFill>
                  </a:tcPr>
                </a:tc>
              </a:tr>
              <a:tr h="171045">
                <a:tc>
                  <a:txBody>
                    <a:bodyPr/>
                    <a:lstStyle/>
                    <a:p>
                      <a:pPr algn="l" fontAlgn="ctr"/>
                      <a:r>
                        <a:rPr lang="es-EC" sz="1000" b="0" i="0" u="none" strike="noStrike">
                          <a:latin typeface="Calibri"/>
                        </a:rPr>
                        <a:t>  Intereses Pagados</a:t>
                      </a:r>
                    </a:p>
                  </a:txBody>
                  <a:tcPr marL="0" marR="0" marT="0" marB="0" anchor="ctr">
                    <a:lnL w="12700" cap="flat" cmpd="sng" algn="ctr">
                      <a:solidFill>
                        <a:srgbClr val="A5A5A5"/>
                      </a:solidFill>
                      <a:prstDash val="solid"/>
                      <a:round/>
                      <a:headEnd type="none" w="med" len="med"/>
                      <a:tailEnd type="none" w="med" len="med"/>
                    </a:lnL>
                    <a:lnR>
                      <a:noFill/>
                    </a:lnR>
                    <a:lnT>
                      <a:noFill/>
                    </a:lnT>
                    <a:lnB>
                      <a:noFill/>
                    </a:lnB>
                    <a:solidFill>
                      <a:srgbClr val="FFFFFF"/>
                    </a:solidFill>
                  </a:tcPr>
                </a:tc>
                <a:tc>
                  <a:txBody>
                    <a:bodyPr/>
                    <a:lstStyle/>
                    <a:p>
                      <a:pPr algn="r" fontAlgn="ctr"/>
                      <a:r>
                        <a:rPr lang="es-EC" sz="1000" b="0" i="0" u="none" strike="noStrike">
                          <a:latin typeface="Calibri"/>
                        </a:rPr>
                        <a:t>                      - </a:t>
                      </a:r>
                    </a:p>
                  </a:txBody>
                  <a:tcPr marL="0" marR="0" marT="0" marB="0" anchor="ctr">
                    <a:lnL>
                      <a:noFill/>
                    </a:lnL>
                    <a:lnR>
                      <a:noFill/>
                    </a:lnR>
                    <a:lnT>
                      <a:noFill/>
                    </a:lnT>
                    <a:lnB>
                      <a:noFill/>
                    </a:lnB>
                    <a:solidFill>
                      <a:srgbClr val="FFFFFF"/>
                    </a:solidFill>
                  </a:tcPr>
                </a:tc>
                <a:tc>
                  <a:txBody>
                    <a:bodyPr/>
                    <a:lstStyle/>
                    <a:p>
                      <a:pPr algn="r" fontAlgn="ctr"/>
                      <a:r>
                        <a:rPr lang="es-EC" sz="1000" b="0" i="0" u="none" strike="noStrike">
                          <a:latin typeface="Calibri"/>
                        </a:rPr>
                        <a:t>                      - </a:t>
                      </a:r>
                    </a:p>
                  </a:txBody>
                  <a:tcPr marL="0" marR="0" marT="0" marB="0" anchor="ctr">
                    <a:lnL>
                      <a:noFill/>
                    </a:lnL>
                    <a:lnR>
                      <a:noFill/>
                    </a:lnR>
                    <a:lnT>
                      <a:noFill/>
                    </a:lnT>
                    <a:lnB>
                      <a:noFill/>
                    </a:lnB>
                    <a:solidFill>
                      <a:srgbClr val="FFFFFF"/>
                    </a:solidFill>
                  </a:tcPr>
                </a:tc>
                <a:tc>
                  <a:txBody>
                    <a:bodyPr/>
                    <a:lstStyle/>
                    <a:p>
                      <a:pPr algn="r" fontAlgn="ctr"/>
                      <a:r>
                        <a:rPr lang="es-EC" sz="1000" b="0" i="0" u="none" strike="noStrike">
                          <a:latin typeface="Calibri"/>
                        </a:rPr>
                        <a:t>                      - </a:t>
                      </a:r>
                    </a:p>
                  </a:txBody>
                  <a:tcPr marL="0" marR="0" marT="0" marB="0" anchor="ctr">
                    <a:lnL>
                      <a:noFill/>
                    </a:lnL>
                    <a:lnR>
                      <a:noFill/>
                    </a:lnR>
                    <a:lnT>
                      <a:noFill/>
                    </a:lnT>
                    <a:lnB>
                      <a:noFill/>
                    </a:lnB>
                    <a:solidFill>
                      <a:srgbClr val="FFFFFF"/>
                    </a:solidFill>
                  </a:tcPr>
                </a:tc>
                <a:tc>
                  <a:txBody>
                    <a:bodyPr/>
                    <a:lstStyle/>
                    <a:p>
                      <a:pPr algn="r" fontAlgn="ctr"/>
                      <a:r>
                        <a:rPr lang="es-EC" sz="1000" b="0" i="0" u="none" strike="noStrike">
                          <a:latin typeface="Calibri"/>
                        </a:rPr>
                        <a:t>                      - </a:t>
                      </a:r>
                    </a:p>
                  </a:txBody>
                  <a:tcPr marL="0" marR="0" marT="0" marB="0" anchor="ctr">
                    <a:lnL>
                      <a:noFill/>
                    </a:lnL>
                    <a:lnR>
                      <a:noFill/>
                    </a:lnR>
                    <a:lnT>
                      <a:noFill/>
                    </a:lnT>
                    <a:lnB>
                      <a:noFill/>
                    </a:lnB>
                    <a:solidFill>
                      <a:srgbClr val="FFFFFF"/>
                    </a:solidFill>
                  </a:tcPr>
                </a:tc>
                <a:tc>
                  <a:txBody>
                    <a:bodyPr/>
                    <a:lstStyle/>
                    <a:p>
                      <a:pPr algn="r" fontAlgn="ctr"/>
                      <a:r>
                        <a:rPr lang="es-EC" sz="1000" b="0" i="0" u="none" strike="noStrike">
                          <a:latin typeface="Calibri"/>
                        </a:rPr>
                        <a:t>                      - </a:t>
                      </a:r>
                    </a:p>
                  </a:txBody>
                  <a:tcPr marL="0" marR="0" marT="0" marB="0" anchor="ctr">
                    <a:lnL>
                      <a:noFill/>
                    </a:lnL>
                    <a:lnR w="12700" cap="flat" cmpd="sng" algn="ctr">
                      <a:solidFill>
                        <a:srgbClr val="A5A5A5"/>
                      </a:solidFill>
                      <a:prstDash val="solid"/>
                      <a:round/>
                      <a:headEnd type="none" w="med" len="med"/>
                      <a:tailEnd type="none" w="med" len="med"/>
                    </a:lnR>
                    <a:lnT>
                      <a:noFill/>
                    </a:lnT>
                    <a:lnB>
                      <a:noFill/>
                    </a:lnB>
                    <a:solidFill>
                      <a:srgbClr val="FFFFFF"/>
                    </a:solidFill>
                  </a:tcPr>
                </a:tc>
              </a:tr>
              <a:tr h="171045">
                <a:tc>
                  <a:txBody>
                    <a:bodyPr/>
                    <a:lstStyle/>
                    <a:p>
                      <a:pPr algn="l" fontAlgn="ctr"/>
                      <a:r>
                        <a:rPr lang="es-EC" sz="1000" b="1" i="0" u="none" strike="noStrike">
                          <a:latin typeface="Calibri"/>
                        </a:rPr>
                        <a:t>EBTI</a:t>
                      </a:r>
                    </a:p>
                  </a:txBody>
                  <a:tcPr marL="0" marR="0" marT="0" marB="0" anchor="ctr">
                    <a:lnL w="12700" cap="flat" cmpd="sng" algn="ctr">
                      <a:solidFill>
                        <a:srgbClr val="A5A5A5"/>
                      </a:solidFill>
                      <a:prstDash val="solid"/>
                      <a:round/>
                      <a:headEnd type="none" w="med" len="med"/>
                      <a:tailEnd type="none" w="med" len="med"/>
                    </a:lnL>
                    <a:lnR>
                      <a:noFill/>
                    </a:lnR>
                    <a:lnT>
                      <a:noFill/>
                    </a:lnT>
                    <a:lnB>
                      <a:noFill/>
                    </a:lnB>
                    <a:solidFill>
                      <a:srgbClr val="D8D8D8"/>
                    </a:solidFill>
                  </a:tcPr>
                </a:tc>
                <a:tc>
                  <a:txBody>
                    <a:bodyPr/>
                    <a:lstStyle/>
                    <a:p>
                      <a:pPr algn="r" fontAlgn="ctr"/>
                      <a:r>
                        <a:rPr lang="es-EC" sz="1000" b="1" i="0" u="none" strike="noStrike">
                          <a:latin typeface="Calibri"/>
                        </a:rPr>
                        <a:t>        695.493 </a:t>
                      </a:r>
                    </a:p>
                  </a:txBody>
                  <a:tcPr marL="0" marR="0" marT="0" marB="0" anchor="ctr">
                    <a:lnL>
                      <a:noFill/>
                    </a:lnL>
                    <a:lnR>
                      <a:noFill/>
                    </a:lnR>
                    <a:lnT>
                      <a:noFill/>
                    </a:lnT>
                    <a:lnB>
                      <a:noFill/>
                    </a:lnB>
                    <a:solidFill>
                      <a:srgbClr val="D8D8D8"/>
                    </a:solidFill>
                  </a:tcPr>
                </a:tc>
                <a:tc>
                  <a:txBody>
                    <a:bodyPr/>
                    <a:lstStyle/>
                    <a:p>
                      <a:pPr algn="r" fontAlgn="ctr"/>
                      <a:r>
                        <a:rPr lang="es-EC" sz="1000" b="1" i="0" u="none" strike="noStrike">
                          <a:latin typeface="Calibri"/>
                        </a:rPr>
                        <a:t>        696.984 </a:t>
                      </a:r>
                    </a:p>
                  </a:txBody>
                  <a:tcPr marL="0" marR="0" marT="0" marB="0" anchor="ctr">
                    <a:lnL>
                      <a:noFill/>
                    </a:lnL>
                    <a:lnR>
                      <a:noFill/>
                    </a:lnR>
                    <a:lnT>
                      <a:noFill/>
                    </a:lnT>
                    <a:lnB>
                      <a:noFill/>
                    </a:lnB>
                    <a:solidFill>
                      <a:srgbClr val="D8D8D8"/>
                    </a:solidFill>
                  </a:tcPr>
                </a:tc>
                <a:tc>
                  <a:txBody>
                    <a:bodyPr/>
                    <a:lstStyle/>
                    <a:p>
                      <a:pPr algn="r" fontAlgn="ctr"/>
                      <a:r>
                        <a:rPr lang="es-EC" sz="1000" b="1" i="0" u="none" strike="noStrike">
                          <a:latin typeface="Calibri"/>
                        </a:rPr>
                        <a:t>        694.894 </a:t>
                      </a:r>
                    </a:p>
                  </a:txBody>
                  <a:tcPr marL="0" marR="0" marT="0" marB="0" anchor="ctr">
                    <a:lnL>
                      <a:noFill/>
                    </a:lnL>
                    <a:lnR>
                      <a:noFill/>
                    </a:lnR>
                    <a:lnT>
                      <a:noFill/>
                    </a:lnT>
                    <a:lnB>
                      <a:noFill/>
                    </a:lnB>
                    <a:solidFill>
                      <a:srgbClr val="D8D8D8"/>
                    </a:solidFill>
                  </a:tcPr>
                </a:tc>
                <a:tc>
                  <a:txBody>
                    <a:bodyPr/>
                    <a:lstStyle/>
                    <a:p>
                      <a:pPr algn="r" fontAlgn="ctr"/>
                      <a:r>
                        <a:rPr lang="es-EC" sz="1000" b="1" i="0" u="none" strike="noStrike">
                          <a:latin typeface="Calibri"/>
                        </a:rPr>
                        <a:t>        690.454 </a:t>
                      </a:r>
                    </a:p>
                  </a:txBody>
                  <a:tcPr marL="0" marR="0" marT="0" marB="0" anchor="ctr">
                    <a:lnL>
                      <a:noFill/>
                    </a:lnL>
                    <a:lnR>
                      <a:noFill/>
                    </a:lnR>
                    <a:lnT>
                      <a:noFill/>
                    </a:lnT>
                    <a:lnB>
                      <a:noFill/>
                    </a:lnB>
                    <a:solidFill>
                      <a:srgbClr val="D8D8D8"/>
                    </a:solidFill>
                  </a:tcPr>
                </a:tc>
                <a:tc>
                  <a:txBody>
                    <a:bodyPr/>
                    <a:lstStyle/>
                    <a:p>
                      <a:pPr algn="r" fontAlgn="ctr"/>
                      <a:r>
                        <a:rPr lang="es-EC" sz="1000" b="1" i="0" u="none" strike="noStrike">
                          <a:latin typeface="Calibri"/>
                        </a:rPr>
                        <a:t>        679.741 </a:t>
                      </a:r>
                    </a:p>
                  </a:txBody>
                  <a:tcPr marL="0" marR="0" marT="0" marB="0" anchor="ctr">
                    <a:lnL>
                      <a:noFill/>
                    </a:lnL>
                    <a:lnR w="12700" cap="flat" cmpd="sng" algn="ctr">
                      <a:solidFill>
                        <a:srgbClr val="A5A5A5"/>
                      </a:solidFill>
                      <a:prstDash val="solid"/>
                      <a:round/>
                      <a:headEnd type="none" w="med" len="med"/>
                      <a:tailEnd type="none" w="med" len="med"/>
                    </a:lnR>
                    <a:lnT>
                      <a:noFill/>
                    </a:lnT>
                    <a:lnB>
                      <a:noFill/>
                    </a:lnB>
                    <a:solidFill>
                      <a:srgbClr val="D8D8D8"/>
                    </a:solidFill>
                  </a:tcPr>
                </a:tc>
              </a:tr>
              <a:tr h="171045">
                <a:tc>
                  <a:txBody>
                    <a:bodyPr/>
                    <a:lstStyle/>
                    <a:p>
                      <a:pPr algn="l" fontAlgn="ctr"/>
                      <a:r>
                        <a:rPr lang="es-EC" sz="1000" b="0" i="0" u="none" strike="noStrike">
                          <a:latin typeface="Calibri"/>
                        </a:rPr>
                        <a:t>  Participación Trabajadores</a:t>
                      </a:r>
                    </a:p>
                  </a:txBody>
                  <a:tcPr marL="0" marR="0" marT="0" marB="0" anchor="ctr">
                    <a:lnL w="12700" cap="flat" cmpd="sng" algn="ctr">
                      <a:solidFill>
                        <a:srgbClr val="A5A5A5"/>
                      </a:solidFill>
                      <a:prstDash val="solid"/>
                      <a:round/>
                      <a:headEnd type="none" w="med" len="med"/>
                      <a:tailEnd type="none" w="med" len="med"/>
                    </a:lnL>
                    <a:lnR>
                      <a:noFill/>
                    </a:lnR>
                    <a:lnT>
                      <a:noFill/>
                    </a:lnT>
                    <a:lnB>
                      <a:noFill/>
                    </a:lnB>
                  </a:tcPr>
                </a:tc>
                <a:tc>
                  <a:txBody>
                    <a:bodyPr/>
                    <a:lstStyle/>
                    <a:p>
                      <a:pPr algn="r" fontAlgn="ctr"/>
                      <a:r>
                        <a:rPr lang="es-EC" sz="1000" b="0" i="0" u="none" strike="noStrike">
                          <a:latin typeface="Calibri"/>
                        </a:rPr>
                        <a:t>       (104.324)</a:t>
                      </a:r>
                    </a:p>
                  </a:txBody>
                  <a:tcPr marL="0" marR="0" marT="0" marB="0" anchor="ctr">
                    <a:lnL>
                      <a:noFill/>
                    </a:lnL>
                    <a:lnR>
                      <a:noFill/>
                    </a:lnR>
                    <a:lnT>
                      <a:noFill/>
                    </a:lnT>
                    <a:lnB>
                      <a:noFill/>
                    </a:lnB>
                  </a:tcPr>
                </a:tc>
                <a:tc>
                  <a:txBody>
                    <a:bodyPr/>
                    <a:lstStyle/>
                    <a:p>
                      <a:pPr algn="r" fontAlgn="ctr"/>
                      <a:r>
                        <a:rPr lang="es-EC" sz="1000" b="0" i="0" u="none" strike="noStrike">
                          <a:latin typeface="Calibri"/>
                        </a:rPr>
                        <a:t>       (104.548)</a:t>
                      </a:r>
                    </a:p>
                  </a:txBody>
                  <a:tcPr marL="0" marR="0" marT="0" marB="0" anchor="ctr">
                    <a:lnL>
                      <a:noFill/>
                    </a:lnL>
                    <a:lnR>
                      <a:noFill/>
                    </a:lnR>
                    <a:lnT>
                      <a:noFill/>
                    </a:lnT>
                    <a:lnB>
                      <a:noFill/>
                    </a:lnB>
                  </a:tcPr>
                </a:tc>
                <a:tc>
                  <a:txBody>
                    <a:bodyPr/>
                    <a:lstStyle/>
                    <a:p>
                      <a:pPr algn="r" fontAlgn="ctr"/>
                      <a:r>
                        <a:rPr lang="es-EC" sz="1000" b="0" i="0" u="none" strike="noStrike">
                          <a:latin typeface="Calibri"/>
                        </a:rPr>
                        <a:t>       (104.234)</a:t>
                      </a:r>
                    </a:p>
                  </a:txBody>
                  <a:tcPr marL="0" marR="0" marT="0" marB="0" anchor="ctr">
                    <a:lnL>
                      <a:noFill/>
                    </a:lnL>
                    <a:lnR>
                      <a:noFill/>
                    </a:lnR>
                    <a:lnT>
                      <a:noFill/>
                    </a:lnT>
                    <a:lnB>
                      <a:noFill/>
                    </a:lnB>
                  </a:tcPr>
                </a:tc>
                <a:tc>
                  <a:txBody>
                    <a:bodyPr/>
                    <a:lstStyle/>
                    <a:p>
                      <a:pPr algn="r" fontAlgn="ctr"/>
                      <a:r>
                        <a:rPr lang="es-EC" sz="1000" b="0" i="0" u="none" strike="noStrike">
                          <a:latin typeface="Calibri"/>
                        </a:rPr>
                        <a:t>       (103.568)</a:t>
                      </a:r>
                    </a:p>
                  </a:txBody>
                  <a:tcPr marL="0" marR="0" marT="0" marB="0" anchor="ctr">
                    <a:lnL>
                      <a:noFill/>
                    </a:lnL>
                    <a:lnR>
                      <a:noFill/>
                    </a:lnR>
                    <a:lnT>
                      <a:noFill/>
                    </a:lnT>
                    <a:lnB>
                      <a:noFill/>
                    </a:lnB>
                  </a:tcPr>
                </a:tc>
                <a:tc>
                  <a:txBody>
                    <a:bodyPr/>
                    <a:lstStyle/>
                    <a:p>
                      <a:pPr algn="r" fontAlgn="ctr"/>
                      <a:r>
                        <a:rPr lang="es-EC" sz="1000" b="0" i="0" u="none" strike="noStrike">
                          <a:latin typeface="Calibri"/>
                        </a:rPr>
                        <a:t>       (101.961)</a:t>
                      </a:r>
                    </a:p>
                  </a:txBody>
                  <a:tcPr marL="0" marR="0" marT="0" marB="0" anchor="ctr">
                    <a:lnL>
                      <a:noFill/>
                    </a:lnL>
                    <a:lnR w="12700" cap="flat" cmpd="sng" algn="ctr">
                      <a:solidFill>
                        <a:srgbClr val="A5A5A5"/>
                      </a:solidFill>
                      <a:prstDash val="solid"/>
                      <a:round/>
                      <a:headEnd type="none" w="med" len="med"/>
                      <a:tailEnd type="none" w="med" len="med"/>
                    </a:lnR>
                    <a:lnT>
                      <a:noFill/>
                    </a:lnT>
                    <a:lnB>
                      <a:noFill/>
                    </a:lnB>
                  </a:tcPr>
                </a:tc>
              </a:tr>
              <a:tr h="171045">
                <a:tc>
                  <a:txBody>
                    <a:bodyPr/>
                    <a:lstStyle/>
                    <a:p>
                      <a:pPr algn="l" fontAlgn="ctr"/>
                      <a:r>
                        <a:rPr lang="es-EC" sz="1000" b="0" i="0" u="none" strike="noStrike">
                          <a:latin typeface="Calibri"/>
                        </a:rPr>
                        <a:t>  Impuesto a la Renta</a:t>
                      </a:r>
                    </a:p>
                  </a:txBody>
                  <a:tcPr marL="0" marR="0" marT="0" marB="0" anchor="ctr">
                    <a:lnL w="12700" cap="flat" cmpd="sng" algn="ctr">
                      <a:solidFill>
                        <a:srgbClr val="A5A5A5"/>
                      </a:solidFill>
                      <a:prstDash val="solid"/>
                      <a:round/>
                      <a:headEnd type="none" w="med" len="med"/>
                      <a:tailEnd type="none" w="med" len="med"/>
                    </a:lnL>
                    <a:lnR>
                      <a:noFill/>
                    </a:lnR>
                    <a:lnT>
                      <a:noFill/>
                    </a:lnT>
                    <a:lnB>
                      <a:noFill/>
                    </a:lnB>
                  </a:tcPr>
                </a:tc>
                <a:tc>
                  <a:txBody>
                    <a:bodyPr/>
                    <a:lstStyle/>
                    <a:p>
                      <a:pPr algn="r" fontAlgn="ctr"/>
                      <a:r>
                        <a:rPr lang="es-EC" sz="1000" b="0" i="0" u="none" strike="noStrike">
                          <a:latin typeface="Calibri"/>
                        </a:rPr>
                        <a:t>       (147.792)</a:t>
                      </a:r>
                    </a:p>
                  </a:txBody>
                  <a:tcPr marL="0" marR="0" marT="0" marB="0" anchor="ctr">
                    <a:lnL>
                      <a:noFill/>
                    </a:lnL>
                    <a:lnR>
                      <a:noFill/>
                    </a:lnR>
                    <a:lnT>
                      <a:noFill/>
                    </a:lnT>
                    <a:lnB>
                      <a:noFill/>
                    </a:lnB>
                  </a:tcPr>
                </a:tc>
                <a:tc>
                  <a:txBody>
                    <a:bodyPr/>
                    <a:lstStyle/>
                    <a:p>
                      <a:pPr algn="r" fontAlgn="ctr"/>
                      <a:r>
                        <a:rPr lang="es-EC" sz="1000" b="0" i="0" u="none" strike="noStrike">
                          <a:latin typeface="Calibri"/>
                        </a:rPr>
                        <a:t>       (148.109)</a:t>
                      </a:r>
                    </a:p>
                  </a:txBody>
                  <a:tcPr marL="0" marR="0" marT="0" marB="0" anchor="ctr">
                    <a:lnL>
                      <a:noFill/>
                    </a:lnL>
                    <a:lnR>
                      <a:noFill/>
                    </a:lnR>
                    <a:lnT>
                      <a:noFill/>
                    </a:lnT>
                    <a:lnB>
                      <a:noFill/>
                    </a:lnB>
                  </a:tcPr>
                </a:tc>
                <a:tc>
                  <a:txBody>
                    <a:bodyPr/>
                    <a:lstStyle/>
                    <a:p>
                      <a:pPr algn="r" fontAlgn="ctr"/>
                      <a:r>
                        <a:rPr lang="es-EC" sz="1000" b="0" i="0" u="none" strike="noStrike">
                          <a:latin typeface="Calibri"/>
                        </a:rPr>
                        <a:t>       (147.665)</a:t>
                      </a:r>
                    </a:p>
                  </a:txBody>
                  <a:tcPr marL="0" marR="0" marT="0" marB="0" anchor="ctr">
                    <a:lnL>
                      <a:noFill/>
                    </a:lnL>
                    <a:lnR>
                      <a:noFill/>
                    </a:lnR>
                    <a:lnT>
                      <a:noFill/>
                    </a:lnT>
                    <a:lnB>
                      <a:noFill/>
                    </a:lnB>
                  </a:tcPr>
                </a:tc>
                <a:tc>
                  <a:txBody>
                    <a:bodyPr/>
                    <a:lstStyle/>
                    <a:p>
                      <a:pPr algn="r" fontAlgn="ctr"/>
                      <a:r>
                        <a:rPr lang="es-EC" sz="1000" b="0" i="0" u="none" strike="noStrike">
                          <a:latin typeface="Calibri"/>
                        </a:rPr>
                        <a:t>       (146.721)</a:t>
                      </a:r>
                    </a:p>
                  </a:txBody>
                  <a:tcPr marL="0" marR="0" marT="0" marB="0" anchor="ctr">
                    <a:lnL>
                      <a:noFill/>
                    </a:lnL>
                    <a:lnR>
                      <a:noFill/>
                    </a:lnR>
                    <a:lnT>
                      <a:noFill/>
                    </a:lnT>
                    <a:lnB>
                      <a:noFill/>
                    </a:lnB>
                  </a:tcPr>
                </a:tc>
                <a:tc>
                  <a:txBody>
                    <a:bodyPr/>
                    <a:lstStyle/>
                    <a:p>
                      <a:pPr algn="r" fontAlgn="ctr"/>
                      <a:r>
                        <a:rPr lang="es-EC" sz="1000" b="0" i="0" u="none" strike="noStrike">
                          <a:latin typeface="Calibri"/>
                        </a:rPr>
                        <a:t>       (144.445)</a:t>
                      </a:r>
                    </a:p>
                  </a:txBody>
                  <a:tcPr marL="0" marR="0" marT="0" marB="0" anchor="ctr">
                    <a:lnL>
                      <a:noFill/>
                    </a:lnL>
                    <a:lnR w="12700" cap="flat" cmpd="sng" algn="ctr">
                      <a:solidFill>
                        <a:srgbClr val="A5A5A5"/>
                      </a:solidFill>
                      <a:prstDash val="solid"/>
                      <a:round/>
                      <a:headEnd type="none" w="med" len="med"/>
                      <a:tailEnd type="none" w="med" len="med"/>
                    </a:lnR>
                    <a:lnT>
                      <a:noFill/>
                    </a:lnT>
                    <a:lnB>
                      <a:noFill/>
                    </a:lnB>
                  </a:tcPr>
                </a:tc>
              </a:tr>
              <a:tr h="211292">
                <a:tc>
                  <a:txBody>
                    <a:bodyPr/>
                    <a:lstStyle/>
                    <a:p>
                      <a:pPr algn="l" fontAlgn="ctr"/>
                      <a:r>
                        <a:rPr lang="es-EC" sz="1100" b="1" i="0" u="none" strike="noStrike" dirty="0">
                          <a:latin typeface="Calibri"/>
                        </a:rPr>
                        <a:t>UTILIDAD NETA</a:t>
                      </a:r>
                    </a:p>
                  </a:txBody>
                  <a:tcPr marL="0" marR="0" marT="0" marB="0" anchor="ctr">
                    <a:lnL w="12700" cap="flat" cmpd="sng" algn="ctr">
                      <a:solidFill>
                        <a:srgbClr val="A5A5A5"/>
                      </a:solidFill>
                      <a:prstDash val="solid"/>
                      <a:round/>
                      <a:headEnd type="none" w="med" len="med"/>
                      <a:tailEnd type="none" w="med" len="med"/>
                    </a:lnL>
                    <a:lnR>
                      <a:noFill/>
                    </a:lnR>
                    <a:lnT>
                      <a:noFill/>
                    </a:lnT>
                    <a:lnB w="12700" cap="flat" cmpd="sng" algn="ctr">
                      <a:solidFill>
                        <a:srgbClr val="A5A5A5"/>
                      </a:solidFill>
                      <a:prstDash val="solid"/>
                      <a:round/>
                      <a:headEnd type="none" w="med" len="med"/>
                      <a:tailEnd type="none" w="med" len="med"/>
                    </a:lnB>
                    <a:solidFill>
                      <a:srgbClr val="A5A5A5"/>
                    </a:solidFill>
                  </a:tcPr>
                </a:tc>
                <a:tc>
                  <a:txBody>
                    <a:bodyPr/>
                    <a:lstStyle/>
                    <a:p>
                      <a:pPr algn="r" fontAlgn="ctr"/>
                      <a:r>
                        <a:rPr lang="es-EC" sz="1100" b="1" i="0" u="none" strike="noStrike">
                          <a:latin typeface="Calibri"/>
                        </a:rPr>
                        <a:t>        443.376 </a:t>
                      </a:r>
                    </a:p>
                  </a:txBody>
                  <a:tcPr marL="0" marR="0" marT="0" marB="0" anchor="ctr">
                    <a:lnL>
                      <a:noFill/>
                    </a:lnL>
                    <a:lnR>
                      <a:noFill/>
                    </a:lnR>
                    <a:lnT>
                      <a:noFill/>
                    </a:lnT>
                    <a:lnB w="12700" cap="flat" cmpd="sng" algn="ctr">
                      <a:solidFill>
                        <a:srgbClr val="A5A5A5"/>
                      </a:solidFill>
                      <a:prstDash val="solid"/>
                      <a:round/>
                      <a:headEnd type="none" w="med" len="med"/>
                      <a:tailEnd type="none" w="med" len="med"/>
                    </a:lnB>
                    <a:solidFill>
                      <a:srgbClr val="A5A5A5"/>
                    </a:solidFill>
                  </a:tcPr>
                </a:tc>
                <a:tc>
                  <a:txBody>
                    <a:bodyPr/>
                    <a:lstStyle/>
                    <a:p>
                      <a:pPr algn="r" fontAlgn="ctr"/>
                      <a:r>
                        <a:rPr lang="es-EC" sz="1100" b="1" i="0" u="none" strike="noStrike">
                          <a:latin typeface="Calibri"/>
                        </a:rPr>
                        <a:t>        444.327 </a:t>
                      </a:r>
                    </a:p>
                  </a:txBody>
                  <a:tcPr marL="0" marR="0" marT="0" marB="0" anchor="ctr">
                    <a:lnL>
                      <a:noFill/>
                    </a:lnL>
                    <a:lnR>
                      <a:noFill/>
                    </a:lnR>
                    <a:lnT>
                      <a:noFill/>
                    </a:lnT>
                    <a:lnB w="12700" cap="flat" cmpd="sng" algn="ctr">
                      <a:solidFill>
                        <a:srgbClr val="A5A5A5"/>
                      </a:solidFill>
                      <a:prstDash val="solid"/>
                      <a:round/>
                      <a:headEnd type="none" w="med" len="med"/>
                      <a:tailEnd type="none" w="med" len="med"/>
                    </a:lnB>
                    <a:solidFill>
                      <a:srgbClr val="A5A5A5"/>
                    </a:solidFill>
                  </a:tcPr>
                </a:tc>
                <a:tc>
                  <a:txBody>
                    <a:bodyPr/>
                    <a:lstStyle/>
                    <a:p>
                      <a:pPr algn="r" fontAlgn="ctr"/>
                      <a:r>
                        <a:rPr lang="es-EC" sz="1100" b="1" i="0" u="none" strike="noStrike">
                          <a:latin typeface="Calibri"/>
                        </a:rPr>
                        <a:t>        442.995 </a:t>
                      </a:r>
                    </a:p>
                  </a:txBody>
                  <a:tcPr marL="0" marR="0" marT="0" marB="0" anchor="ctr">
                    <a:lnL>
                      <a:noFill/>
                    </a:lnL>
                    <a:lnR>
                      <a:noFill/>
                    </a:lnR>
                    <a:lnT>
                      <a:noFill/>
                    </a:lnT>
                    <a:lnB w="12700" cap="flat" cmpd="sng" algn="ctr">
                      <a:solidFill>
                        <a:srgbClr val="A5A5A5"/>
                      </a:solidFill>
                      <a:prstDash val="solid"/>
                      <a:round/>
                      <a:headEnd type="none" w="med" len="med"/>
                      <a:tailEnd type="none" w="med" len="med"/>
                    </a:lnB>
                    <a:solidFill>
                      <a:srgbClr val="A5A5A5"/>
                    </a:solidFill>
                  </a:tcPr>
                </a:tc>
                <a:tc>
                  <a:txBody>
                    <a:bodyPr/>
                    <a:lstStyle/>
                    <a:p>
                      <a:pPr algn="r" fontAlgn="ctr"/>
                      <a:r>
                        <a:rPr lang="es-EC" sz="1100" b="1" i="0" u="none" strike="noStrike">
                          <a:latin typeface="Calibri"/>
                        </a:rPr>
                        <a:t>        440.164 </a:t>
                      </a:r>
                    </a:p>
                  </a:txBody>
                  <a:tcPr marL="0" marR="0" marT="0" marB="0" anchor="ctr">
                    <a:lnL>
                      <a:noFill/>
                    </a:lnL>
                    <a:lnR>
                      <a:noFill/>
                    </a:lnR>
                    <a:lnT>
                      <a:noFill/>
                    </a:lnT>
                    <a:lnB w="12700" cap="flat" cmpd="sng" algn="ctr">
                      <a:solidFill>
                        <a:srgbClr val="A5A5A5"/>
                      </a:solidFill>
                      <a:prstDash val="solid"/>
                      <a:round/>
                      <a:headEnd type="none" w="med" len="med"/>
                      <a:tailEnd type="none" w="med" len="med"/>
                    </a:lnB>
                    <a:solidFill>
                      <a:srgbClr val="A5A5A5"/>
                    </a:solidFill>
                  </a:tcPr>
                </a:tc>
                <a:tc>
                  <a:txBody>
                    <a:bodyPr/>
                    <a:lstStyle/>
                    <a:p>
                      <a:pPr algn="r" fontAlgn="ctr"/>
                      <a:r>
                        <a:rPr lang="es-EC" sz="1100" b="1" i="0" u="none" strike="noStrike" dirty="0">
                          <a:latin typeface="Calibri"/>
                        </a:rPr>
                        <a:t>        433.335 </a:t>
                      </a:r>
                    </a:p>
                  </a:txBody>
                  <a:tcPr marL="0" marR="0" marT="0" marB="0" anchor="ctr">
                    <a:lnL>
                      <a:noFill/>
                    </a:lnL>
                    <a:lnR w="12700" cap="flat" cmpd="sng" algn="ctr">
                      <a:solidFill>
                        <a:srgbClr val="A5A5A5"/>
                      </a:solidFill>
                      <a:prstDash val="solid"/>
                      <a:round/>
                      <a:headEnd type="none" w="med" len="med"/>
                      <a:tailEnd type="none" w="med" len="med"/>
                    </a:lnR>
                    <a:lnT>
                      <a:noFill/>
                    </a:lnT>
                    <a:lnB w="12700" cap="flat" cmpd="sng" algn="ctr">
                      <a:solidFill>
                        <a:srgbClr val="A5A5A5"/>
                      </a:solidFill>
                      <a:prstDash val="solid"/>
                      <a:round/>
                      <a:headEnd type="none" w="med" len="med"/>
                      <a:tailEnd type="none" w="med" len="med"/>
                    </a:lnB>
                    <a:solidFill>
                      <a:srgbClr val="A5A5A5"/>
                    </a:solidFill>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defRPr/>
            </a:pPr>
            <a:r>
              <a:rPr lang="es-EC" dirty="0" smtClean="0"/>
              <a:t>Flujo de Caja</a:t>
            </a:r>
            <a:endParaRPr lang="es-EC" dirty="0"/>
          </a:p>
        </p:txBody>
      </p:sp>
      <p:sp>
        <p:nvSpPr>
          <p:cNvPr id="47107" name="3 Marcador de número de diapositiva"/>
          <p:cNvSpPr>
            <a:spLocks noGrp="1"/>
          </p:cNvSpPr>
          <p:nvPr>
            <p:ph type="sldNum" sz="quarter" idx="10"/>
          </p:nvPr>
        </p:nvSpPr>
        <p:spPr>
          <a:noFill/>
        </p:spPr>
        <p:txBody>
          <a:bodyPr/>
          <a:lstStyle/>
          <a:p>
            <a:fld id="{70815661-7F8A-49E3-9B6D-97E51B3D9AB7}" type="slidenum">
              <a:rPr lang="en-GB" smtClean="0"/>
              <a:pPr/>
              <a:t>45</a:t>
            </a:fld>
            <a:endParaRPr lang="en-GB" smtClean="0"/>
          </a:p>
        </p:txBody>
      </p:sp>
      <p:graphicFrame>
        <p:nvGraphicFramePr>
          <p:cNvPr id="5" name="4 Tabla"/>
          <p:cNvGraphicFramePr>
            <a:graphicFrameLocks noGrp="1"/>
          </p:cNvGraphicFramePr>
          <p:nvPr/>
        </p:nvGraphicFramePr>
        <p:xfrm>
          <a:off x="1892300" y="927100"/>
          <a:ext cx="7227888" cy="5053013"/>
        </p:xfrm>
        <a:graphic>
          <a:graphicData uri="http://schemas.openxmlformats.org/drawingml/2006/table">
            <a:tbl>
              <a:tblPr/>
              <a:tblGrid>
                <a:gridCol w="2004931"/>
                <a:gridCol w="870562"/>
                <a:gridCol w="870562"/>
                <a:gridCol w="870562"/>
                <a:gridCol w="870562"/>
                <a:gridCol w="870562"/>
                <a:gridCol w="870562"/>
              </a:tblGrid>
              <a:tr h="190290">
                <a:tc>
                  <a:txBody>
                    <a:bodyPr/>
                    <a:lstStyle/>
                    <a:p>
                      <a:pPr algn="ctr" fontAlgn="b"/>
                      <a:r>
                        <a:rPr lang="es-EC" sz="900" b="1" i="0" u="none" strike="noStrike" dirty="0">
                          <a:solidFill>
                            <a:srgbClr val="FFFFFF"/>
                          </a:solidFill>
                          <a:latin typeface="Calibri"/>
                        </a:rPr>
                        <a:t> </a:t>
                      </a:r>
                    </a:p>
                  </a:txBody>
                  <a:tcPr marL="0" marR="0" marT="0" marB="0" anchor="b">
                    <a:lnL w="12700" cap="flat" cmpd="sng" algn="ctr">
                      <a:solidFill>
                        <a:srgbClr val="632523"/>
                      </a:solidFill>
                      <a:prstDash val="solid"/>
                      <a:round/>
                      <a:headEnd type="none" w="med" len="med"/>
                      <a:tailEnd type="none" w="med" len="med"/>
                    </a:lnL>
                    <a:lnR>
                      <a:noFill/>
                    </a:lnR>
                    <a:lnT w="12700" cap="flat" cmpd="sng" algn="ctr">
                      <a:solidFill>
                        <a:srgbClr val="632523"/>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632523"/>
                    </a:solidFill>
                  </a:tcPr>
                </a:tc>
                <a:tc>
                  <a:txBody>
                    <a:bodyPr/>
                    <a:lstStyle/>
                    <a:p>
                      <a:pPr algn="ctr" fontAlgn="b"/>
                      <a:r>
                        <a:rPr lang="es-EC" sz="900" b="1" i="0" u="none" strike="noStrike">
                          <a:solidFill>
                            <a:srgbClr val="FFFFFF"/>
                          </a:solidFill>
                          <a:latin typeface="Calibri"/>
                        </a:rPr>
                        <a:t>2009</a:t>
                      </a:r>
                    </a:p>
                  </a:txBody>
                  <a:tcPr marL="0" marR="0" marT="0" marB="0" anchor="b">
                    <a:lnL>
                      <a:noFill/>
                    </a:lnL>
                    <a:lnR>
                      <a:noFill/>
                    </a:lnR>
                    <a:lnT w="12700" cap="flat" cmpd="sng" algn="ctr">
                      <a:solidFill>
                        <a:srgbClr val="632523"/>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632523"/>
                    </a:solidFill>
                  </a:tcPr>
                </a:tc>
                <a:tc>
                  <a:txBody>
                    <a:bodyPr/>
                    <a:lstStyle/>
                    <a:p>
                      <a:pPr algn="ctr" fontAlgn="b"/>
                      <a:r>
                        <a:rPr lang="es-EC" sz="900" b="1" i="0" u="none" strike="noStrike">
                          <a:solidFill>
                            <a:srgbClr val="FFFFFF"/>
                          </a:solidFill>
                          <a:latin typeface="Calibri"/>
                        </a:rPr>
                        <a:t>2010</a:t>
                      </a:r>
                    </a:p>
                  </a:txBody>
                  <a:tcPr marL="0" marR="0" marT="0" marB="0" anchor="b">
                    <a:lnL>
                      <a:noFill/>
                    </a:lnL>
                    <a:lnR>
                      <a:noFill/>
                    </a:lnR>
                    <a:lnT w="12700" cap="flat" cmpd="sng" algn="ctr">
                      <a:solidFill>
                        <a:srgbClr val="632523"/>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632523"/>
                    </a:solidFill>
                  </a:tcPr>
                </a:tc>
                <a:tc>
                  <a:txBody>
                    <a:bodyPr/>
                    <a:lstStyle/>
                    <a:p>
                      <a:pPr algn="ctr" fontAlgn="b"/>
                      <a:r>
                        <a:rPr lang="es-EC" sz="900" b="1" i="0" u="none" strike="noStrike">
                          <a:solidFill>
                            <a:srgbClr val="FFFFFF"/>
                          </a:solidFill>
                          <a:latin typeface="Calibri"/>
                        </a:rPr>
                        <a:t>2011</a:t>
                      </a:r>
                    </a:p>
                  </a:txBody>
                  <a:tcPr marL="0" marR="0" marT="0" marB="0" anchor="b">
                    <a:lnL>
                      <a:noFill/>
                    </a:lnL>
                    <a:lnR>
                      <a:noFill/>
                    </a:lnR>
                    <a:lnT w="12700" cap="flat" cmpd="sng" algn="ctr">
                      <a:solidFill>
                        <a:srgbClr val="632523"/>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632523"/>
                    </a:solidFill>
                  </a:tcPr>
                </a:tc>
                <a:tc>
                  <a:txBody>
                    <a:bodyPr/>
                    <a:lstStyle/>
                    <a:p>
                      <a:pPr algn="ctr" fontAlgn="b"/>
                      <a:r>
                        <a:rPr lang="es-EC" sz="900" b="1" i="0" u="none" strike="noStrike">
                          <a:solidFill>
                            <a:srgbClr val="FFFFFF"/>
                          </a:solidFill>
                          <a:latin typeface="Calibri"/>
                        </a:rPr>
                        <a:t>2012</a:t>
                      </a:r>
                    </a:p>
                  </a:txBody>
                  <a:tcPr marL="0" marR="0" marT="0" marB="0" anchor="b">
                    <a:lnL>
                      <a:noFill/>
                    </a:lnL>
                    <a:lnR>
                      <a:noFill/>
                    </a:lnR>
                    <a:lnT w="12700" cap="flat" cmpd="sng" algn="ctr">
                      <a:solidFill>
                        <a:srgbClr val="632523"/>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632523"/>
                    </a:solidFill>
                  </a:tcPr>
                </a:tc>
                <a:tc>
                  <a:txBody>
                    <a:bodyPr/>
                    <a:lstStyle/>
                    <a:p>
                      <a:pPr algn="ctr" fontAlgn="b"/>
                      <a:r>
                        <a:rPr lang="es-EC" sz="900" b="1" i="0" u="none" strike="noStrike">
                          <a:solidFill>
                            <a:srgbClr val="FFFFFF"/>
                          </a:solidFill>
                          <a:latin typeface="Calibri"/>
                        </a:rPr>
                        <a:t>2013</a:t>
                      </a:r>
                    </a:p>
                  </a:txBody>
                  <a:tcPr marL="0" marR="0" marT="0" marB="0" anchor="b">
                    <a:lnL>
                      <a:noFill/>
                    </a:lnL>
                    <a:lnR>
                      <a:noFill/>
                    </a:lnR>
                    <a:lnT w="12700" cap="flat" cmpd="sng" algn="ctr">
                      <a:solidFill>
                        <a:srgbClr val="632523"/>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632523"/>
                    </a:solidFill>
                  </a:tcPr>
                </a:tc>
                <a:tc>
                  <a:txBody>
                    <a:bodyPr/>
                    <a:lstStyle/>
                    <a:p>
                      <a:pPr algn="ctr" fontAlgn="b"/>
                      <a:r>
                        <a:rPr lang="es-EC" sz="900" b="1" i="0" u="none" strike="noStrike">
                          <a:solidFill>
                            <a:srgbClr val="FFFFFF"/>
                          </a:solidFill>
                          <a:latin typeface="Calibri"/>
                        </a:rPr>
                        <a:t>2014</a:t>
                      </a:r>
                    </a:p>
                  </a:txBody>
                  <a:tcPr marL="0" marR="0" marT="0" marB="0" anchor="b">
                    <a:lnL>
                      <a:noFill/>
                    </a:lnL>
                    <a:lnR w="12700" cap="flat" cmpd="sng" algn="ctr">
                      <a:solidFill>
                        <a:srgbClr val="632523"/>
                      </a:solidFill>
                      <a:prstDash val="solid"/>
                      <a:round/>
                      <a:headEnd type="none" w="med" len="med"/>
                      <a:tailEnd type="none" w="med" len="med"/>
                    </a:lnR>
                    <a:lnT w="12700" cap="flat" cmpd="sng" algn="ctr">
                      <a:solidFill>
                        <a:srgbClr val="632523"/>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632523"/>
                    </a:solidFill>
                  </a:tcPr>
                </a:tc>
              </a:tr>
              <a:tr h="179719">
                <a:tc>
                  <a:txBody>
                    <a:bodyPr/>
                    <a:lstStyle/>
                    <a:p>
                      <a:pPr algn="l" fontAlgn="b"/>
                      <a:r>
                        <a:rPr lang="es-EC" sz="900" b="1" i="0" u="none" strike="noStrike">
                          <a:latin typeface="Calibri"/>
                        </a:rPr>
                        <a:t>Inversion en Activos Fijos y Diferidos</a:t>
                      </a:r>
                    </a:p>
                  </a:txBody>
                  <a:tcPr marL="0" marR="0" marT="0" marB="0" anchor="b">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a:noFill/>
                    </a:lnB>
                  </a:tcPr>
                </a:tc>
                <a:tc>
                  <a:txBody>
                    <a:bodyPr/>
                    <a:lstStyle/>
                    <a:p>
                      <a:pPr algn="l" fontAlgn="b"/>
                      <a:r>
                        <a:rPr lang="es-EC" sz="900" b="0" i="0" u="none" strike="noStrike">
                          <a:latin typeface="Calibri"/>
                        </a:rPr>
                        <a:t>          (225.357)</a:t>
                      </a:r>
                    </a:p>
                  </a:txBody>
                  <a:tcPr marL="0" marR="0" marT="0" marB="0" anchor="b">
                    <a:lnL>
                      <a:noFill/>
                    </a:lnL>
                    <a:lnR>
                      <a:noFill/>
                    </a:lnR>
                    <a:lnT w="12700" cap="flat" cmpd="sng" algn="ctr">
                      <a:solidFill>
                        <a:srgbClr val="A5A5A5"/>
                      </a:solidFill>
                      <a:prstDash val="solid"/>
                      <a:round/>
                      <a:headEnd type="none" w="med" len="med"/>
                      <a:tailEnd type="none" w="med" len="med"/>
                    </a:lnT>
                    <a:lnB>
                      <a:noFill/>
                    </a:lnB>
                  </a:tcPr>
                </a:tc>
                <a:tc>
                  <a:txBody>
                    <a:bodyPr/>
                    <a:lstStyle/>
                    <a:p>
                      <a:pPr algn="ctr" fontAlgn="b"/>
                      <a:r>
                        <a:rPr lang="es-EC" sz="900" b="1" i="0" u="none" strike="noStrike">
                          <a:latin typeface="Calibri"/>
                        </a:rPr>
                        <a:t> </a:t>
                      </a:r>
                    </a:p>
                  </a:txBody>
                  <a:tcPr marL="0" marR="0" marT="0" marB="0" anchor="b">
                    <a:lnL>
                      <a:noFill/>
                    </a:lnL>
                    <a:lnR>
                      <a:noFill/>
                    </a:lnR>
                    <a:lnT w="12700" cap="flat" cmpd="sng" algn="ctr">
                      <a:solidFill>
                        <a:srgbClr val="A5A5A5"/>
                      </a:solidFill>
                      <a:prstDash val="solid"/>
                      <a:round/>
                      <a:headEnd type="none" w="med" len="med"/>
                      <a:tailEnd type="none" w="med" len="med"/>
                    </a:lnT>
                    <a:lnB>
                      <a:noFill/>
                    </a:lnB>
                  </a:tcPr>
                </a:tc>
                <a:tc>
                  <a:txBody>
                    <a:bodyPr/>
                    <a:lstStyle/>
                    <a:p>
                      <a:pPr algn="ctr" fontAlgn="b"/>
                      <a:r>
                        <a:rPr lang="es-EC" sz="900" b="1" i="0" u="none" strike="noStrike">
                          <a:latin typeface="Calibri"/>
                        </a:rPr>
                        <a:t> </a:t>
                      </a:r>
                    </a:p>
                  </a:txBody>
                  <a:tcPr marL="0" marR="0" marT="0" marB="0" anchor="b">
                    <a:lnL>
                      <a:noFill/>
                    </a:lnL>
                    <a:lnR>
                      <a:noFill/>
                    </a:lnR>
                    <a:lnT w="12700" cap="flat" cmpd="sng" algn="ctr">
                      <a:solidFill>
                        <a:srgbClr val="A5A5A5"/>
                      </a:solidFill>
                      <a:prstDash val="solid"/>
                      <a:round/>
                      <a:headEnd type="none" w="med" len="med"/>
                      <a:tailEnd type="none" w="med" len="med"/>
                    </a:lnT>
                    <a:lnB>
                      <a:noFill/>
                    </a:lnB>
                  </a:tcPr>
                </a:tc>
                <a:tc>
                  <a:txBody>
                    <a:bodyPr/>
                    <a:lstStyle/>
                    <a:p>
                      <a:pPr algn="ctr" fontAlgn="b"/>
                      <a:r>
                        <a:rPr lang="es-EC" sz="900" b="1" i="0" u="none" strike="noStrike">
                          <a:latin typeface="Calibri"/>
                        </a:rPr>
                        <a:t> </a:t>
                      </a:r>
                    </a:p>
                  </a:txBody>
                  <a:tcPr marL="0" marR="0" marT="0" marB="0" anchor="b">
                    <a:lnL>
                      <a:noFill/>
                    </a:lnL>
                    <a:lnR>
                      <a:noFill/>
                    </a:lnR>
                    <a:lnT w="12700" cap="flat" cmpd="sng" algn="ctr">
                      <a:solidFill>
                        <a:srgbClr val="A5A5A5"/>
                      </a:solidFill>
                      <a:prstDash val="solid"/>
                      <a:round/>
                      <a:headEnd type="none" w="med" len="med"/>
                      <a:tailEnd type="none" w="med" len="med"/>
                    </a:lnT>
                    <a:lnB>
                      <a:noFill/>
                    </a:lnB>
                  </a:tcPr>
                </a:tc>
                <a:tc>
                  <a:txBody>
                    <a:bodyPr/>
                    <a:lstStyle/>
                    <a:p>
                      <a:pPr algn="ctr" fontAlgn="b"/>
                      <a:r>
                        <a:rPr lang="es-EC" sz="900" b="1" i="0" u="none" strike="noStrike">
                          <a:latin typeface="Calibri"/>
                        </a:rPr>
                        <a:t> </a:t>
                      </a:r>
                    </a:p>
                  </a:txBody>
                  <a:tcPr marL="0" marR="0" marT="0" marB="0" anchor="b">
                    <a:lnL>
                      <a:noFill/>
                    </a:lnL>
                    <a:lnR>
                      <a:noFill/>
                    </a:lnR>
                    <a:lnT w="12700" cap="flat" cmpd="sng" algn="ctr">
                      <a:solidFill>
                        <a:srgbClr val="A5A5A5"/>
                      </a:solidFill>
                      <a:prstDash val="solid"/>
                      <a:round/>
                      <a:headEnd type="none" w="med" len="med"/>
                      <a:tailEnd type="none" w="med" len="med"/>
                    </a:lnT>
                    <a:lnB>
                      <a:noFill/>
                    </a:lnB>
                  </a:tcPr>
                </a:tc>
                <a:tc>
                  <a:txBody>
                    <a:bodyPr/>
                    <a:lstStyle/>
                    <a:p>
                      <a:pPr algn="ctr" fontAlgn="b"/>
                      <a:r>
                        <a:rPr lang="es-EC" sz="900" b="1" i="0" u="none" strike="noStrike">
                          <a:latin typeface="Calibri"/>
                        </a:rPr>
                        <a:t> </a:t>
                      </a:r>
                    </a:p>
                  </a:txBody>
                  <a:tcPr marL="0" marR="0" marT="0" marB="0" anchor="b">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a:noFill/>
                    </a:lnB>
                  </a:tcPr>
                </a:tc>
              </a:tr>
              <a:tr h="179719">
                <a:tc>
                  <a:txBody>
                    <a:bodyPr/>
                    <a:lstStyle/>
                    <a:p>
                      <a:pPr algn="l" fontAlgn="b"/>
                      <a:r>
                        <a:rPr lang="es-EC" sz="900" b="1" i="0" u="none" strike="noStrike">
                          <a:latin typeface="Calibri"/>
                        </a:rPr>
                        <a:t>Capital de Trabajo</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ctr" fontAlgn="b"/>
                      <a:r>
                        <a:rPr lang="es-EC" sz="900" b="0" i="0" u="none" strike="noStrike">
                          <a:latin typeface="Calibri"/>
                        </a:rPr>
                        <a:t>      (1.209.013)</a:t>
                      </a:r>
                    </a:p>
                  </a:txBody>
                  <a:tcPr marL="0" marR="0" marT="0" marB="0" anchor="b">
                    <a:lnL>
                      <a:noFill/>
                    </a:lnL>
                    <a:lnR>
                      <a:noFill/>
                    </a:lnR>
                    <a:lnT>
                      <a:noFill/>
                    </a:lnT>
                    <a:lnB>
                      <a:noFill/>
                    </a:lnB>
                  </a:tcPr>
                </a:tc>
                <a:tc>
                  <a:txBody>
                    <a:bodyPr/>
                    <a:lstStyle/>
                    <a:p>
                      <a:pPr algn="ctr" fontAlgn="b"/>
                      <a:endParaRPr lang="es-EC" sz="900" b="1" i="0" u="none" strike="noStrike">
                        <a:latin typeface="Calibri"/>
                      </a:endParaRPr>
                    </a:p>
                  </a:txBody>
                  <a:tcPr marL="0" marR="0" marT="0" marB="0" anchor="b">
                    <a:lnL>
                      <a:noFill/>
                    </a:lnL>
                    <a:lnR>
                      <a:noFill/>
                    </a:lnR>
                    <a:lnT>
                      <a:noFill/>
                    </a:lnT>
                    <a:lnB>
                      <a:noFill/>
                    </a:lnB>
                  </a:tcPr>
                </a:tc>
                <a:tc>
                  <a:txBody>
                    <a:bodyPr/>
                    <a:lstStyle/>
                    <a:p>
                      <a:pPr algn="ctr" fontAlgn="b"/>
                      <a:endParaRPr lang="es-EC" sz="900" b="1" i="0" u="none" strike="noStrike">
                        <a:latin typeface="Calibri"/>
                      </a:endParaRPr>
                    </a:p>
                  </a:txBody>
                  <a:tcPr marL="0" marR="0" marT="0" marB="0" anchor="b">
                    <a:lnL>
                      <a:noFill/>
                    </a:lnL>
                    <a:lnR>
                      <a:noFill/>
                    </a:lnR>
                    <a:lnT>
                      <a:noFill/>
                    </a:lnT>
                    <a:lnB>
                      <a:noFill/>
                    </a:lnB>
                  </a:tcPr>
                </a:tc>
                <a:tc>
                  <a:txBody>
                    <a:bodyPr/>
                    <a:lstStyle/>
                    <a:p>
                      <a:pPr algn="ctr" fontAlgn="b"/>
                      <a:endParaRPr lang="es-EC" sz="900" b="1" i="0" u="none" strike="noStrike">
                        <a:latin typeface="Calibri"/>
                      </a:endParaRPr>
                    </a:p>
                  </a:txBody>
                  <a:tcPr marL="0" marR="0" marT="0" marB="0" anchor="b">
                    <a:lnL>
                      <a:noFill/>
                    </a:lnL>
                    <a:lnR>
                      <a:noFill/>
                    </a:lnR>
                    <a:lnT>
                      <a:noFill/>
                    </a:lnT>
                    <a:lnB>
                      <a:noFill/>
                    </a:lnB>
                  </a:tcPr>
                </a:tc>
                <a:tc>
                  <a:txBody>
                    <a:bodyPr/>
                    <a:lstStyle/>
                    <a:p>
                      <a:pPr algn="ctr" fontAlgn="b"/>
                      <a:endParaRPr lang="es-EC" sz="900" b="1" i="0" u="none" strike="noStrike">
                        <a:latin typeface="Calibri"/>
                      </a:endParaRPr>
                    </a:p>
                  </a:txBody>
                  <a:tcPr marL="0" marR="0" marT="0" marB="0" anchor="b">
                    <a:lnL>
                      <a:noFill/>
                    </a:lnL>
                    <a:lnR>
                      <a:noFill/>
                    </a:lnR>
                    <a:lnT>
                      <a:noFill/>
                    </a:lnT>
                    <a:lnB>
                      <a:noFill/>
                    </a:lnB>
                  </a:tcPr>
                </a:tc>
                <a:tc>
                  <a:txBody>
                    <a:bodyPr/>
                    <a:lstStyle/>
                    <a:p>
                      <a:pPr algn="ctr" fontAlgn="b"/>
                      <a:r>
                        <a:rPr lang="es-EC" sz="900" b="1" i="0" u="none" strike="noStrike">
                          <a:latin typeface="Calibri"/>
                        </a:rPr>
                        <a:t> </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79719">
                <a:tc>
                  <a:txBody>
                    <a:bodyPr/>
                    <a:lstStyle/>
                    <a:p>
                      <a:pPr algn="l" fontAlgn="b"/>
                      <a:r>
                        <a:rPr lang="es-EC" sz="900" b="1" i="0" u="none" strike="noStrike">
                          <a:latin typeface="Calibri"/>
                        </a:rPr>
                        <a:t>VENTAS</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endParaRPr lang="es-EC" sz="900" b="0" i="0" u="none" strike="noStrike">
                        <a:latin typeface="Calibri"/>
                      </a:endParaRPr>
                    </a:p>
                  </a:txBody>
                  <a:tcPr marL="0" marR="0" marT="0" marB="0" anchor="b">
                    <a:lnL>
                      <a:noFill/>
                    </a:lnL>
                    <a:lnR>
                      <a:noFill/>
                    </a:lnR>
                    <a:lnT>
                      <a:noFill/>
                    </a:lnT>
                    <a:lnB>
                      <a:noFill/>
                    </a:lnB>
                  </a:tcPr>
                </a:tc>
                <a:tc>
                  <a:txBody>
                    <a:bodyPr/>
                    <a:lstStyle/>
                    <a:p>
                      <a:pPr algn="l" fontAlgn="b"/>
                      <a:r>
                        <a:rPr lang="es-EC" sz="900" b="0" i="0" u="none" strike="noStrike">
                          <a:latin typeface="Calibri"/>
                        </a:rPr>
                        <a:t>        5.800.000 </a:t>
                      </a:r>
                    </a:p>
                  </a:txBody>
                  <a:tcPr marL="0" marR="0" marT="0" marB="0" anchor="b">
                    <a:lnL>
                      <a:noFill/>
                    </a:lnL>
                    <a:lnR>
                      <a:noFill/>
                    </a:lnR>
                    <a:lnT>
                      <a:noFill/>
                    </a:lnT>
                    <a:lnB>
                      <a:noFill/>
                    </a:lnB>
                  </a:tcPr>
                </a:tc>
                <a:tc>
                  <a:txBody>
                    <a:bodyPr/>
                    <a:lstStyle/>
                    <a:p>
                      <a:pPr algn="l" fontAlgn="b"/>
                      <a:r>
                        <a:rPr lang="es-EC" sz="900" b="0" i="0" u="none" strike="noStrike">
                          <a:latin typeface="Calibri"/>
                        </a:rPr>
                        <a:t>        6.090.000 </a:t>
                      </a:r>
                    </a:p>
                  </a:txBody>
                  <a:tcPr marL="0" marR="0" marT="0" marB="0" anchor="b">
                    <a:lnL>
                      <a:noFill/>
                    </a:lnL>
                    <a:lnR>
                      <a:noFill/>
                    </a:lnR>
                    <a:lnT>
                      <a:noFill/>
                    </a:lnT>
                    <a:lnB>
                      <a:noFill/>
                    </a:lnB>
                  </a:tcPr>
                </a:tc>
                <a:tc>
                  <a:txBody>
                    <a:bodyPr/>
                    <a:lstStyle/>
                    <a:p>
                      <a:pPr algn="l" fontAlgn="b"/>
                      <a:r>
                        <a:rPr lang="es-EC" sz="900" b="0" i="0" u="none" strike="noStrike">
                          <a:latin typeface="Calibri"/>
                        </a:rPr>
                        <a:t>        6.394.500 </a:t>
                      </a:r>
                    </a:p>
                  </a:txBody>
                  <a:tcPr marL="0" marR="0" marT="0" marB="0" anchor="b">
                    <a:lnL>
                      <a:noFill/>
                    </a:lnL>
                    <a:lnR>
                      <a:noFill/>
                    </a:lnR>
                    <a:lnT>
                      <a:noFill/>
                    </a:lnT>
                    <a:lnB>
                      <a:noFill/>
                    </a:lnB>
                  </a:tcPr>
                </a:tc>
                <a:tc>
                  <a:txBody>
                    <a:bodyPr/>
                    <a:lstStyle/>
                    <a:p>
                      <a:pPr algn="l" fontAlgn="b"/>
                      <a:r>
                        <a:rPr lang="es-EC" sz="900" b="0" i="0" u="none" strike="noStrike">
                          <a:latin typeface="Calibri"/>
                        </a:rPr>
                        <a:t>        6.714.225 </a:t>
                      </a:r>
                    </a:p>
                  </a:txBody>
                  <a:tcPr marL="0" marR="0" marT="0" marB="0" anchor="b">
                    <a:lnL>
                      <a:noFill/>
                    </a:lnL>
                    <a:lnR>
                      <a:noFill/>
                    </a:lnR>
                    <a:lnT>
                      <a:noFill/>
                    </a:lnT>
                    <a:lnB>
                      <a:noFill/>
                    </a:lnB>
                  </a:tcPr>
                </a:tc>
                <a:tc>
                  <a:txBody>
                    <a:bodyPr/>
                    <a:lstStyle/>
                    <a:p>
                      <a:pPr algn="l" fontAlgn="b"/>
                      <a:r>
                        <a:rPr lang="es-EC" sz="900" b="0" i="0" u="none" strike="noStrike">
                          <a:latin typeface="Calibri"/>
                        </a:rPr>
                        <a:t>        7.049.936 </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79719">
                <a:tc>
                  <a:txBody>
                    <a:bodyPr/>
                    <a:lstStyle/>
                    <a:p>
                      <a:pPr algn="l" fontAlgn="b"/>
                      <a:r>
                        <a:rPr lang="es-EC" sz="900" b="1" i="0" u="none" strike="noStrike">
                          <a:latin typeface="Calibri"/>
                        </a:rPr>
                        <a:t>(-) Costo de Venta</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endParaRPr lang="es-EC" sz="900" b="0" i="0" u="none" strike="noStrike">
                        <a:latin typeface="Calibri"/>
                      </a:endParaRPr>
                    </a:p>
                  </a:txBody>
                  <a:tcPr marL="0" marR="0" marT="0" marB="0" anchor="b">
                    <a:lnL>
                      <a:noFill/>
                    </a:lnL>
                    <a:lnR>
                      <a:noFill/>
                    </a:lnR>
                    <a:lnT>
                      <a:noFill/>
                    </a:lnT>
                    <a:lnB>
                      <a:noFill/>
                    </a:lnB>
                  </a:tcPr>
                </a:tc>
                <a:tc>
                  <a:txBody>
                    <a:bodyPr/>
                    <a:lstStyle/>
                    <a:p>
                      <a:pPr algn="l" fontAlgn="b"/>
                      <a:r>
                        <a:rPr lang="es-EC" sz="900" b="0" i="0" u="none" strike="noStrike">
                          <a:latin typeface="Calibri"/>
                        </a:rPr>
                        <a:t>        4.350.000 </a:t>
                      </a:r>
                    </a:p>
                  </a:txBody>
                  <a:tcPr marL="0" marR="0" marT="0" marB="0" anchor="b">
                    <a:lnL>
                      <a:noFill/>
                    </a:lnL>
                    <a:lnR>
                      <a:noFill/>
                    </a:lnR>
                    <a:lnT>
                      <a:noFill/>
                    </a:lnT>
                    <a:lnB>
                      <a:noFill/>
                    </a:lnB>
                  </a:tcPr>
                </a:tc>
                <a:tc>
                  <a:txBody>
                    <a:bodyPr/>
                    <a:lstStyle/>
                    <a:p>
                      <a:pPr algn="l" fontAlgn="b"/>
                      <a:r>
                        <a:rPr lang="es-EC" sz="900" b="0" i="0" u="none" strike="noStrike">
                          <a:latin typeface="Calibri"/>
                        </a:rPr>
                        <a:t>        4.567.500 </a:t>
                      </a:r>
                    </a:p>
                  </a:txBody>
                  <a:tcPr marL="0" marR="0" marT="0" marB="0" anchor="b">
                    <a:lnL>
                      <a:noFill/>
                    </a:lnL>
                    <a:lnR>
                      <a:noFill/>
                    </a:lnR>
                    <a:lnT>
                      <a:noFill/>
                    </a:lnT>
                    <a:lnB>
                      <a:noFill/>
                    </a:lnB>
                  </a:tcPr>
                </a:tc>
                <a:tc>
                  <a:txBody>
                    <a:bodyPr/>
                    <a:lstStyle/>
                    <a:p>
                      <a:pPr algn="l" fontAlgn="b"/>
                      <a:r>
                        <a:rPr lang="es-EC" sz="900" b="0" i="0" u="none" strike="noStrike">
                          <a:latin typeface="Calibri"/>
                        </a:rPr>
                        <a:t>        4.795.875 </a:t>
                      </a:r>
                    </a:p>
                  </a:txBody>
                  <a:tcPr marL="0" marR="0" marT="0" marB="0" anchor="b">
                    <a:lnL>
                      <a:noFill/>
                    </a:lnL>
                    <a:lnR>
                      <a:noFill/>
                    </a:lnR>
                    <a:lnT>
                      <a:noFill/>
                    </a:lnT>
                    <a:lnB>
                      <a:noFill/>
                    </a:lnB>
                  </a:tcPr>
                </a:tc>
                <a:tc>
                  <a:txBody>
                    <a:bodyPr/>
                    <a:lstStyle/>
                    <a:p>
                      <a:pPr algn="l" fontAlgn="b"/>
                      <a:r>
                        <a:rPr lang="es-EC" sz="900" b="0" i="0" u="none" strike="noStrike">
                          <a:latin typeface="Calibri"/>
                        </a:rPr>
                        <a:t>        5.035.669 </a:t>
                      </a:r>
                    </a:p>
                  </a:txBody>
                  <a:tcPr marL="0" marR="0" marT="0" marB="0" anchor="b">
                    <a:lnL>
                      <a:noFill/>
                    </a:lnL>
                    <a:lnR>
                      <a:noFill/>
                    </a:lnR>
                    <a:lnT>
                      <a:noFill/>
                    </a:lnT>
                    <a:lnB>
                      <a:noFill/>
                    </a:lnB>
                  </a:tcPr>
                </a:tc>
                <a:tc>
                  <a:txBody>
                    <a:bodyPr/>
                    <a:lstStyle/>
                    <a:p>
                      <a:pPr algn="l" fontAlgn="b"/>
                      <a:r>
                        <a:rPr lang="es-EC" sz="900" b="0" i="0" u="none" strike="noStrike">
                          <a:latin typeface="Calibri"/>
                        </a:rPr>
                        <a:t>        5.287.452 </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79719">
                <a:tc>
                  <a:txBody>
                    <a:bodyPr/>
                    <a:lstStyle/>
                    <a:p>
                      <a:pPr algn="l" fontAlgn="b"/>
                      <a:r>
                        <a:rPr lang="es-EC" sz="900" b="1" i="0" u="none" strike="noStrike">
                          <a:latin typeface="Calibri"/>
                        </a:rPr>
                        <a:t>(=) UTILIDAD BRUTA</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endParaRPr lang="es-EC" sz="900" b="0" i="0" u="none" strike="noStrike">
                        <a:latin typeface="Calibri"/>
                      </a:endParaRPr>
                    </a:p>
                  </a:txBody>
                  <a:tcPr marL="0" marR="0" marT="0" marB="0" anchor="b">
                    <a:lnL>
                      <a:noFill/>
                    </a:lnL>
                    <a:lnR>
                      <a:noFill/>
                    </a:lnR>
                    <a:lnT>
                      <a:noFill/>
                    </a:lnT>
                    <a:lnB>
                      <a:noFill/>
                    </a:lnB>
                  </a:tcPr>
                </a:tc>
                <a:tc>
                  <a:txBody>
                    <a:bodyPr/>
                    <a:lstStyle/>
                    <a:p>
                      <a:pPr algn="l" fontAlgn="b"/>
                      <a:r>
                        <a:rPr lang="es-EC" sz="900" b="0" i="0" u="none" strike="noStrike">
                          <a:latin typeface="Calibri"/>
                        </a:rPr>
                        <a:t>        1.450.000 </a:t>
                      </a:r>
                    </a:p>
                  </a:txBody>
                  <a:tcPr marL="0" marR="0" marT="0" marB="0" anchor="b">
                    <a:lnL>
                      <a:noFill/>
                    </a:lnL>
                    <a:lnR>
                      <a:noFill/>
                    </a:lnR>
                    <a:lnT>
                      <a:noFill/>
                    </a:lnT>
                    <a:lnB>
                      <a:noFill/>
                    </a:lnB>
                  </a:tcPr>
                </a:tc>
                <a:tc>
                  <a:txBody>
                    <a:bodyPr/>
                    <a:lstStyle/>
                    <a:p>
                      <a:pPr algn="l" fontAlgn="b"/>
                      <a:r>
                        <a:rPr lang="es-EC" sz="900" b="0" i="0" u="none" strike="noStrike">
                          <a:latin typeface="Calibri"/>
                        </a:rPr>
                        <a:t>        1.522.500 </a:t>
                      </a:r>
                    </a:p>
                  </a:txBody>
                  <a:tcPr marL="0" marR="0" marT="0" marB="0" anchor="b">
                    <a:lnL>
                      <a:noFill/>
                    </a:lnL>
                    <a:lnR>
                      <a:noFill/>
                    </a:lnR>
                    <a:lnT>
                      <a:noFill/>
                    </a:lnT>
                    <a:lnB>
                      <a:noFill/>
                    </a:lnB>
                  </a:tcPr>
                </a:tc>
                <a:tc>
                  <a:txBody>
                    <a:bodyPr/>
                    <a:lstStyle/>
                    <a:p>
                      <a:pPr algn="l" fontAlgn="b"/>
                      <a:r>
                        <a:rPr lang="es-EC" sz="900" b="0" i="0" u="none" strike="noStrike">
                          <a:latin typeface="Calibri"/>
                        </a:rPr>
                        <a:t>        1.598.625 </a:t>
                      </a:r>
                    </a:p>
                  </a:txBody>
                  <a:tcPr marL="0" marR="0" marT="0" marB="0" anchor="b">
                    <a:lnL>
                      <a:noFill/>
                    </a:lnL>
                    <a:lnR>
                      <a:noFill/>
                    </a:lnR>
                    <a:lnT>
                      <a:noFill/>
                    </a:lnT>
                    <a:lnB>
                      <a:noFill/>
                    </a:lnB>
                  </a:tcPr>
                </a:tc>
                <a:tc>
                  <a:txBody>
                    <a:bodyPr/>
                    <a:lstStyle/>
                    <a:p>
                      <a:pPr algn="l" fontAlgn="b"/>
                      <a:r>
                        <a:rPr lang="es-EC" sz="900" b="0" i="0" u="none" strike="noStrike">
                          <a:latin typeface="Calibri"/>
                        </a:rPr>
                        <a:t>        1.678.556 </a:t>
                      </a:r>
                    </a:p>
                  </a:txBody>
                  <a:tcPr marL="0" marR="0" marT="0" marB="0" anchor="b">
                    <a:lnL>
                      <a:noFill/>
                    </a:lnL>
                    <a:lnR>
                      <a:noFill/>
                    </a:lnR>
                    <a:lnT>
                      <a:noFill/>
                    </a:lnT>
                    <a:lnB>
                      <a:noFill/>
                    </a:lnB>
                  </a:tcPr>
                </a:tc>
                <a:tc>
                  <a:txBody>
                    <a:bodyPr/>
                    <a:lstStyle/>
                    <a:p>
                      <a:pPr algn="l" fontAlgn="b"/>
                      <a:r>
                        <a:rPr lang="es-EC" sz="900" b="0" i="0" u="none" strike="noStrike">
                          <a:latin typeface="Calibri"/>
                        </a:rPr>
                        <a:t>        1.762.484 </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79719">
                <a:tc>
                  <a:txBody>
                    <a:bodyPr/>
                    <a:lstStyle/>
                    <a:p>
                      <a:pPr algn="l" fontAlgn="b"/>
                      <a:r>
                        <a:rPr lang="es-EC" sz="900" b="1" i="0" u="none" strike="noStrike">
                          <a:latin typeface="Calibri"/>
                        </a:rPr>
                        <a:t>(-) GASTOS OPERACIONALES</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endParaRPr lang="es-EC" sz="900" b="0" i="0" u="none" strike="noStrike">
                        <a:latin typeface="Calibri"/>
                      </a:endParaRPr>
                    </a:p>
                  </a:txBody>
                  <a:tcPr marL="0" marR="0" marT="0" marB="0" anchor="b">
                    <a:lnL>
                      <a:noFill/>
                    </a:lnL>
                    <a:lnR>
                      <a:noFill/>
                    </a:lnR>
                    <a:lnT>
                      <a:noFill/>
                    </a:lnT>
                    <a:lnB>
                      <a:noFill/>
                    </a:lnB>
                  </a:tcPr>
                </a:tc>
                <a:tc>
                  <a:txBody>
                    <a:bodyPr/>
                    <a:lstStyle/>
                    <a:p>
                      <a:pPr algn="l" fontAlgn="b"/>
                      <a:endParaRPr lang="es-EC" sz="900" b="0" i="0" u="none" strike="noStrike">
                        <a:latin typeface="Calibri"/>
                      </a:endParaRPr>
                    </a:p>
                  </a:txBody>
                  <a:tcPr marL="0" marR="0" marT="0" marB="0" anchor="b">
                    <a:lnL>
                      <a:noFill/>
                    </a:lnL>
                    <a:lnR>
                      <a:noFill/>
                    </a:lnR>
                    <a:lnT>
                      <a:noFill/>
                    </a:lnT>
                    <a:lnB>
                      <a:noFill/>
                    </a:lnB>
                  </a:tcPr>
                </a:tc>
                <a:tc>
                  <a:txBody>
                    <a:bodyPr/>
                    <a:lstStyle/>
                    <a:p>
                      <a:pPr algn="l" fontAlgn="b"/>
                      <a:endParaRPr lang="es-EC" sz="900" b="0" i="0" u="none" strike="noStrike">
                        <a:latin typeface="Calibri"/>
                      </a:endParaRPr>
                    </a:p>
                  </a:txBody>
                  <a:tcPr marL="0" marR="0" marT="0" marB="0" anchor="b">
                    <a:lnL>
                      <a:noFill/>
                    </a:lnL>
                    <a:lnR>
                      <a:noFill/>
                    </a:lnR>
                    <a:lnT>
                      <a:noFill/>
                    </a:lnT>
                    <a:lnB>
                      <a:noFill/>
                    </a:lnB>
                  </a:tcPr>
                </a:tc>
                <a:tc>
                  <a:txBody>
                    <a:bodyPr/>
                    <a:lstStyle/>
                    <a:p>
                      <a:pPr algn="l" fontAlgn="b"/>
                      <a:endParaRPr lang="es-EC" sz="900" b="0" i="0" u="none" strike="noStrike">
                        <a:latin typeface="Calibri"/>
                      </a:endParaRPr>
                    </a:p>
                  </a:txBody>
                  <a:tcPr marL="0" marR="0" marT="0" marB="0" anchor="b">
                    <a:lnL>
                      <a:noFill/>
                    </a:lnL>
                    <a:lnR>
                      <a:noFill/>
                    </a:lnR>
                    <a:lnT>
                      <a:noFill/>
                    </a:lnT>
                    <a:lnB>
                      <a:noFill/>
                    </a:lnB>
                  </a:tcPr>
                </a:tc>
                <a:tc>
                  <a:txBody>
                    <a:bodyPr/>
                    <a:lstStyle/>
                    <a:p>
                      <a:pPr algn="l" fontAlgn="b"/>
                      <a:endParaRPr lang="es-EC" sz="900" b="0" i="0" u="none" strike="noStrike">
                        <a:latin typeface="Calibri"/>
                      </a:endParaRPr>
                    </a:p>
                  </a:txBody>
                  <a:tcPr marL="0" marR="0" marT="0" marB="0" anchor="b">
                    <a:lnL>
                      <a:noFill/>
                    </a:lnL>
                    <a:lnR>
                      <a:noFill/>
                    </a:lnR>
                    <a:lnT>
                      <a:noFill/>
                    </a:lnT>
                    <a:lnB>
                      <a:noFill/>
                    </a:lnB>
                  </a:tcPr>
                </a:tc>
                <a:tc>
                  <a:txBody>
                    <a:bodyPr/>
                    <a:lstStyle/>
                    <a:p>
                      <a:pPr algn="l" fontAlgn="b"/>
                      <a:r>
                        <a:rPr lang="es-EC" sz="900" b="0" i="0" u="none" strike="noStrike">
                          <a:latin typeface="Calibri"/>
                        </a:rPr>
                        <a:t> </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79719">
                <a:tc>
                  <a:txBody>
                    <a:bodyPr/>
                    <a:lstStyle/>
                    <a:p>
                      <a:pPr algn="l" fontAlgn="b"/>
                      <a:r>
                        <a:rPr lang="es-EC" sz="900" b="0" i="0" u="none" strike="noStrike">
                          <a:latin typeface="Calibri"/>
                        </a:rPr>
                        <a:t>  Gastos Administrativos</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endParaRPr lang="es-EC" sz="900" b="0" i="0" u="none" strike="noStrike">
                        <a:latin typeface="Calibri"/>
                      </a:endParaRPr>
                    </a:p>
                  </a:txBody>
                  <a:tcPr marL="0" marR="0" marT="0" marB="0" anchor="b">
                    <a:lnL>
                      <a:noFill/>
                    </a:lnL>
                    <a:lnR>
                      <a:noFill/>
                    </a:lnR>
                    <a:lnT>
                      <a:noFill/>
                    </a:lnT>
                    <a:lnB>
                      <a:noFill/>
                    </a:lnB>
                  </a:tcPr>
                </a:tc>
                <a:tc>
                  <a:txBody>
                    <a:bodyPr/>
                    <a:lstStyle/>
                    <a:p>
                      <a:pPr algn="l" fontAlgn="b"/>
                      <a:r>
                        <a:rPr lang="es-EC" sz="900" b="0" i="0" u="none" strike="noStrike">
                          <a:latin typeface="Calibri"/>
                        </a:rPr>
                        <a:t>          (529.508)</a:t>
                      </a:r>
                    </a:p>
                  </a:txBody>
                  <a:tcPr marL="0" marR="0" marT="0" marB="0" anchor="b">
                    <a:lnL>
                      <a:noFill/>
                    </a:lnL>
                    <a:lnR>
                      <a:noFill/>
                    </a:lnR>
                    <a:lnT>
                      <a:noFill/>
                    </a:lnT>
                    <a:lnB>
                      <a:noFill/>
                    </a:lnB>
                  </a:tcPr>
                </a:tc>
                <a:tc>
                  <a:txBody>
                    <a:bodyPr/>
                    <a:lstStyle/>
                    <a:p>
                      <a:pPr algn="l" fontAlgn="b"/>
                      <a:r>
                        <a:rPr lang="es-EC" sz="900" b="0" i="0" u="none" strike="noStrike">
                          <a:latin typeface="Calibri"/>
                        </a:rPr>
                        <a:t>          (578.016)</a:t>
                      </a:r>
                    </a:p>
                  </a:txBody>
                  <a:tcPr marL="0" marR="0" marT="0" marB="0" anchor="b">
                    <a:lnL>
                      <a:noFill/>
                    </a:lnL>
                    <a:lnR>
                      <a:noFill/>
                    </a:lnR>
                    <a:lnT>
                      <a:noFill/>
                    </a:lnT>
                    <a:lnB>
                      <a:noFill/>
                    </a:lnB>
                  </a:tcPr>
                </a:tc>
                <a:tc>
                  <a:txBody>
                    <a:bodyPr/>
                    <a:lstStyle/>
                    <a:p>
                      <a:pPr algn="l" fontAlgn="b"/>
                      <a:r>
                        <a:rPr lang="es-EC" sz="900" b="0" i="0" u="none" strike="noStrike">
                          <a:latin typeface="Calibri"/>
                        </a:rPr>
                        <a:t>          (631.481)</a:t>
                      </a:r>
                    </a:p>
                  </a:txBody>
                  <a:tcPr marL="0" marR="0" marT="0" marB="0" anchor="b">
                    <a:lnL>
                      <a:noFill/>
                    </a:lnL>
                    <a:lnR>
                      <a:noFill/>
                    </a:lnR>
                    <a:lnT>
                      <a:noFill/>
                    </a:lnT>
                    <a:lnB>
                      <a:noFill/>
                    </a:lnB>
                  </a:tcPr>
                </a:tc>
                <a:tc>
                  <a:txBody>
                    <a:bodyPr/>
                    <a:lstStyle/>
                    <a:p>
                      <a:pPr algn="l" fontAlgn="b"/>
                      <a:r>
                        <a:rPr lang="es-EC" sz="900" b="0" i="0" u="none" strike="noStrike">
                          <a:latin typeface="Calibri"/>
                        </a:rPr>
                        <a:t>          (688.627)</a:t>
                      </a:r>
                    </a:p>
                  </a:txBody>
                  <a:tcPr marL="0" marR="0" marT="0" marB="0" anchor="b">
                    <a:lnL>
                      <a:noFill/>
                    </a:lnL>
                    <a:lnR>
                      <a:noFill/>
                    </a:lnR>
                    <a:lnT>
                      <a:noFill/>
                    </a:lnT>
                    <a:lnB>
                      <a:noFill/>
                    </a:lnB>
                  </a:tcPr>
                </a:tc>
                <a:tc>
                  <a:txBody>
                    <a:bodyPr/>
                    <a:lstStyle/>
                    <a:p>
                      <a:pPr algn="l" fontAlgn="b"/>
                      <a:r>
                        <a:rPr lang="es-EC" sz="900" b="0" i="0" u="none" strike="noStrike">
                          <a:latin typeface="Calibri"/>
                        </a:rPr>
                        <a:t>          (753.321)</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79719">
                <a:tc>
                  <a:txBody>
                    <a:bodyPr/>
                    <a:lstStyle/>
                    <a:p>
                      <a:pPr algn="l" fontAlgn="b"/>
                      <a:r>
                        <a:rPr lang="es-EC" sz="900" b="0" i="0" u="none" strike="noStrike">
                          <a:latin typeface="Calibri"/>
                        </a:rPr>
                        <a:t>  Gastos de Venta</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endParaRPr lang="es-EC" sz="900" b="0" i="0" u="none" strike="noStrike">
                        <a:latin typeface="Calibri"/>
                      </a:endParaRPr>
                    </a:p>
                  </a:txBody>
                  <a:tcPr marL="0" marR="0" marT="0" marB="0" anchor="b">
                    <a:lnL>
                      <a:noFill/>
                    </a:lnL>
                    <a:lnR>
                      <a:noFill/>
                    </a:lnR>
                    <a:lnT>
                      <a:noFill/>
                    </a:lnT>
                    <a:lnB>
                      <a:noFill/>
                    </a:lnB>
                  </a:tcPr>
                </a:tc>
                <a:tc>
                  <a:txBody>
                    <a:bodyPr/>
                    <a:lstStyle/>
                    <a:p>
                      <a:pPr algn="l" fontAlgn="b"/>
                      <a:r>
                        <a:rPr lang="es-EC" sz="900" b="0" i="0" u="none" strike="noStrike">
                          <a:latin typeface="Calibri"/>
                        </a:rPr>
                        <a:t>          (225.000)</a:t>
                      </a:r>
                    </a:p>
                  </a:txBody>
                  <a:tcPr marL="0" marR="0" marT="0" marB="0" anchor="b">
                    <a:lnL>
                      <a:noFill/>
                    </a:lnL>
                    <a:lnR>
                      <a:noFill/>
                    </a:lnR>
                    <a:lnT>
                      <a:noFill/>
                    </a:lnT>
                    <a:lnB>
                      <a:noFill/>
                    </a:lnB>
                  </a:tcPr>
                </a:tc>
                <a:tc>
                  <a:txBody>
                    <a:bodyPr/>
                    <a:lstStyle/>
                    <a:p>
                      <a:pPr algn="l" fontAlgn="b"/>
                      <a:r>
                        <a:rPr lang="es-EC" sz="900" b="0" i="0" u="none" strike="noStrike">
                          <a:latin typeface="Calibri"/>
                        </a:rPr>
                        <a:t>          (247.500)</a:t>
                      </a:r>
                    </a:p>
                  </a:txBody>
                  <a:tcPr marL="0" marR="0" marT="0" marB="0" anchor="b">
                    <a:lnL>
                      <a:noFill/>
                    </a:lnL>
                    <a:lnR>
                      <a:noFill/>
                    </a:lnR>
                    <a:lnT>
                      <a:noFill/>
                    </a:lnT>
                    <a:lnB>
                      <a:noFill/>
                    </a:lnB>
                  </a:tcPr>
                </a:tc>
                <a:tc>
                  <a:txBody>
                    <a:bodyPr/>
                    <a:lstStyle/>
                    <a:p>
                      <a:pPr algn="l" fontAlgn="b"/>
                      <a:r>
                        <a:rPr lang="es-EC" sz="900" b="0" i="0" u="none" strike="noStrike">
                          <a:latin typeface="Calibri"/>
                        </a:rPr>
                        <a:t>          (272.250)</a:t>
                      </a:r>
                    </a:p>
                  </a:txBody>
                  <a:tcPr marL="0" marR="0" marT="0" marB="0" anchor="b">
                    <a:lnL>
                      <a:noFill/>
                    </a:lnL>
                    <a:lnR>
                      <a:noFill/>
                    </a:lnR>
                    <a:lnT>
                      <a:noFill/>
                    </a:lnT>
                    <a:lnB>
                      <a:noFill/>
                    </a:lnB>
                  </a:tcPr>
                </a:tc>
                <a:tc>
                  <a:txBody>
                    <a:bodyPr/>
                    <a:lstStyle/>
                    <a:p>
                      <a:pPr algn="l" fontAlgn="b"/>
                      <a:r>
                        <a:rPr lang="es-EC" sz="900" b="0" i="0" u="none" strike="noStrike">
                          <a:latin typeface="Calibri"/>
                        </a:rPr>
                        <a:t>          (299.475)</a:t>
                      </a:r>
                    </a:p>
                  </a:txBody>
                  <a:tcPr marL="0" marR="0" marT="0" marB="0" anchor="b">
                    <a:lnL>
                      <a:noFill/>
                    </a:lnL>
                    <a:lnR>
                      <a:noFill/>
                    </a:lnR>
                    <a:lnT>
                      <a:noFill/>
                    </a:lnT>
                    <a:lnB>
                      <a:noFill/>
                    </a:lnB>
                  </a:tcPr>
                </a:tc>
                <a:tc>
                  <a:txBody>
                    <a:bodyPr/>
                    <a:lstStyle/>
                    <a:p>
                      <a:pPr algn="l" fontAlgn="b"/>
                      <a:r>
                        <a:rPr lang="es-EC" sz="900" b="0" i="0" u="none" strike="noStrike">
                          <a:latin typeface="Calibri"/>
                        </a:rPr>
                        <a:t>          (329.423)</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79719">
                <a:tc>
                  <a:txBody>
                    <a:bodyPr/>
                    <a:lstStyle/>
                    <a:p>
                      <a:pPr algn="l" fontAlgn="b"/>
                      <a:r>
                        <a:rPr lang="es-EC" sz="900" b="0" i="0" u="none" strike="noStrike">
                          <a:latin typeface="Calibri"/>
                        </a:rPr>
                        <a:t>  TOTAL GASTOS OPERACIONALES</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endParaRPr lang="es-EC" sz="900" b="1" i="0" u="none" strike="noStrike" dirty="0">
                        <a:latin typeface="Calibri"/>
                      </a:endParaRPr>
                    </a:p>
                  </a:txBody>
                  <a:tcPr marL="0" marR="0" marT="0" marB="0" anchor="b">
                    <a:lnL>
                      <a:noFill/>
                    </a:lnL>
                    <a:lnR>
                      <a:noFill/>
                    </a:lnR>
                    <a:lnT>
                      <a:noFill/>
                    </a:lnT>
                    <a:lnB>
                      <a:noFill/>
                    </a:lnB>
                  </a:tcPr>
                </a:tc>
                <a:tc>
                  <a:txBody>
                    <a:bodyPr/>
                    <a:lstStyle/>
                    <a:p>
                      <a:pPr algn="l" fontAlgn="b"/>
                      <a:r>
                        <a:rPr lang="es-EC" sz="900" b="1" i="0" u="none" strike="noStrike">
                          <a:latin typeface="Calibri"/>
                        </a:rPr>
                        <a:t>          (754.508)</a:t>
                      </a:r>
                    </a:p>
                  </a:txBody>
                  <a:tcPr marL="0" marR="0" marT="0" marB="0" anchor="b">
                    <a:lnL>
                      <a:noFill/>
                    </a:lnL>
                    <a:lnR>
                      <a:noFill/>
                    </a:lnR>
                    <a:lnT>
                      <a:noFill/>
                    </a:lnT>
                    <a:lnB>
                      <a:noFill/>
                    </a:lnB>
                  </a:tcPr>
                </a:tc>
                <a:tc>
                  <a:txBody>
                    <a:bodyPr/>
                    <a:lstStyle/>
                    <a:p>
                      <a:pPr algn="l" fontAlgn="b"/>
                      <a:r>
                        <a:rPr lang="es-EC" sz="900" b="1" i="0" u="none" strike="noStrike">
                          <a:latin typeface="Calibri"/>
                        </a:rPr>
                        <a:t>          (825.516)</a:t>
                      </a:r>
                    </a:p>
                  </a:txBody>
                  <a:tcPr marL="0" marR="0" marT="0" marB="0" anchor="b">
                    <a:lnL>
                      <a:noFill/>
                    </a:lnL>
                    <a:lnR>
                      <a:noFill/>
                    </a:lnR>
                    <a:lnT>
                      <a:noFill/>
                    </a:lnT>
                    <a:lnB>
                      <a:noFill/>
                    </a:lnB>
                  </a:tcPr>
                </a:tc>
                <a:tc>
                  <a:txBody>
                    <a:bodyPr/>
                    <a:lstStyle/>
                    <a:p>
                      <a:pPr algn="l" fontAlgn="b"/>
                      <a:r>
                        <a:rPr lang="es-EC" sz="900" b="1" i="0" u="none" strike="noStrike">
                          <a:latin typeface="Calibri"/>
                        </a:rPr>
                        <a:t>          (903.731)</a:t>
                      </a:r>
                    </a:p>
                  </a:txBody>
                  <a:tcPr marL="0" marR="0" marT="0" marB="0" anchor="b">
                    <a:lnL>
                      <a:noFill/>
                    </a:lnL>
                    <a:lnR>
                      <a:noFill/>
                    </a:lnR>
                    <a:lnT>
                      <a:noFill/>
                    </a:lnT>
                    <a:lnB>
                      <a:noFill/>
                    </a:lnB>
                  </a:tcPr>
                </a:tc>
                <a:tc>
                  <a:txBody>
                    <a:bodyPr/>
                    <a:lstStyle/>
                    <a:p>
                      <a:pPr algn="l" fontAlgn="b"/>
                      <a:r>
                        <a:rPr lang="es-EC" sz="900" b="1" i="0" u="none" strike="noStrike">
                          <a:latin typeface="Calibri"/>
                        </a:rPr>
                        <a:t>          (988.102)</a:t>
                      </a:r>
                    </a:p>
                  </a:txBody>
                  <a:tcPr marL="0" marR="0" marT="0" marB="0" anchor="b">
                    <a:lnL>
                      <a:noFill/>
                    </a:lnL>
                    <a:lnR>
                      <a:noFill/>
                    </a:lnR>
                    <a:lnT>
                      <a:noFill/>
                    </a:lnT>
                    <a:lnB>
                      <a:noFill/>
                    </a:lnB>
                  </a:tcPr>
                </a:tc>
                <a:tc>
                  <a:txBody>
                    <a:bodyPr/>
                    <a:lstStyle/>
                    <a:p>
                      <a:pPr algn="l" fontAlgn="b"/>
                      <a:r>
                        <a:rPr lang="es-EC" sz="900" b="1" i="0" u="none" strike="noStrike">
                          <a:latin typeface="Calibri"/>
                        </a:rPr>
                        <a:t>      (1.082.743)</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79719">
                <a:tc>
                  <a:txBody>
                    <a:bodyPr/>
                    <a:lstStyle/>
                    <a:p>
                      <a:pPr algn="l" fontAlgn="b"/>
                      <a:r>
                        <a:rPr lang="es-EC" sz="900" b="1" i="0" u="none" strike="noStrike">
                          <a:latin typeface="Calibri"/>
                        </a:rPr>
                        <a:t>UTILIDAD OPERACIONAL</a:t>
                      </a:r>
                    </a:p>
                  </a:txBody>
                  <a:tcPr marL="0" marR="0" marT="0" marB="0" anchor="b">
                    <a:lnL w="12700" cap="flat" cmpd="sng" algn="ctr">
                      <a:solidFill>
                        <a:srgbClr val="A5A5A5"/>
                      </a:solidFill>
                      <a:prstDash val="solid"/>
                      <a:round/>
                      <a:headEnd type="none" w="med" len="med"/>
                      <a:tailEnd type="none" w="med" len="med"/>
                    </a:lnL>
                    <a:lnR>
                      <a:noFill/>
                    </a:lnR>
                    <a:lnT>
                      <a:noFill/>
                    </a:lnT>
                    <a:lnB>
                      <a:noFill/>
                    </a:lnB>
                    <a:solidFill>
                      <a:srgbClr val="F2F2F2"/>
                    </a:solidFill>
                  </a:tcPr>
                </a:tc>
                <a:tc>
                  <a:txBody>
                    <a:bodyPr/>
                    <a:lstStyle/>
                    <a:p>
                      <a:pPr algn="l" fontAlgn="b"/>
                      <a:r>
                        <a:rPr lang="es-EC" sz="900" b="1" i="0" u="none" strike="noStrike">
                          <a:latin typeface="Calibri"/>
                        </a:rPr>
                        <a:t> </a:t>
                      </a:r>
                    </a:p>
                  </a:txBody>
                  <a:tcPr marL="0" marR="0" marT="0" marB="0" anchor="b">
                    <a:lnL>
                      <a:noFill/>
                    </a:lnL>
                    <a:lnR>
                      <a:noFill/>
                    </a:lnR>
                    <a:lnT>
                      <a:noFill/>
                    </a:lnT>
                    <a:lnB>
                      <a:noFill/>
                    </a:lnB>
                    <a:solidFill>
                      <a:srgbClr val="F2F2F2"/>
                    </a:solidFill>
                  </a:tcPr>
                </a:tc>
                <a:tc>
                  <a:txBody>
                    <a:bodyPr/>
                    <a:lstStyle/>
                    <a:p>
                      <a:pPr algn="l" fontAlgn="b"/>
                      <a:r>
                        <a:rPr lang="es-EC" sz="900" b="1" i="0" u="none" strike="noStrike">
                          <a:latin typeface="Calibri"/>
                        </a:rPr>
                        <a:t>           695.493 </a:t>
                      </a:r>
                    </a:p>
                  </a:txBody>
                  <a:tcPr marL="0" marR="0" marT="0" marB="0" anchor="b">
                    <a:lnL>
                      <a:noFill/>
                    </a:lnL>
                    <a:lnR>
                      <a:noFill/>
                    </a:lnR>
                    <a:lnT>
                      <a:noFill/>
                    </a:lnT>
                    <a:lnB>
                      <a:noFill/>
                    </a:lnB>
                    <a:solidFill>
                      <a:srgbClr val="F2F2F2"/>
                    </a:solidFill>
                  </a:tcPr>
                </a:tc>
                <a:tc>
                  <a:txBody>
                    <a:bodyPr/>
                    <a:lstStyle/>
                    <a:p>
                      <a:pPr algn="l" fontAlgn="b"/>
                      <a:r>
                        <a:rPr lang="es-EC" sz="900" b="1" i="0" u="none" strike="noStrike">
                          <a:latin typeface="Calibri"/>
                        </a:rPr>
                        <a:t>           696.984 </a:t>
                      </a:r>
                    </a:p>
                  </a:txBody>
                  <a:tcPr marL="0" marR="0" marT="0" marB="0" anchor="b">
                    <a:lnL>
                      <a:noFill/>
                    </a:lnL>
                    <a:lnR>
                      <a:noFill/>
                    </a:lnR>
                    <a:lnT>
                      <a:noFill/>
                    </a:lnT>
                    <a:lnB>
                      <a:noFill/>
                    </a:lnB>
                    <a:solidFill>
                      <a:srgbClr val="F2F2F2"/>
                    </a:solidFill>
                  </a:tcPr>
                </a:tc>
                <a:tc>
                  <a:txBody>
                    <a:bodyPr/>
                    <a:lstStyle/>
                    <a:p>
                      <a:pPr algn="l" fontAlgn="b"/>
                      <a:r>
                        <a:rPr lang="es-EC" sz="900" b="1" i="0" u="none" strike="noStrike">
                          <a:latin typeface="Calibri"/>
                        </a:rPr>
                        <a:t>           694.894 </a:t>
                      </a:r>
                    </a:p>
                  </a:txBody>
                  <a:tcPr marL="0" marR="0" marT="0" marB="0" anchor="b">
                    <a:lnL>
                      <a:noFill/>
                    </a:lnL>
                    <a:lnR>
                      <a:noFill/>
                    </a:lnR>
                    <a:lnT>
                      <a:noFill/>
                    </a:lnT>
                    <a:lnB>
                      <a:noFill/>
                    </a:lnB>
                    <a:solidFill>
                      <a:srgbClr val="F2F2F2"/>
                    </a:solidFill>
                  </a:tcPr>
                </a:tc>
                <a:tc>
                  <a:txBody>
                    <a:bodyPr/>
                    <a:lstStyle/>
                    <a:p>
                      <a:pPr algn="l" fontAlgn="b"/>
                      <a:r>
                        <a:rPr lang="es-EC" sz="900" b="1" i="0" u="none" strike="noStrike">
                          <a:latin typeface="Calibri"/>
                        </a:rPr>
                        <a:t>           690.454 </a:t>
                      </a:r>
                    </a:p>
                  </a:txBody>
                  <a:tcPr marL="0" marR="0" marT="0" marB="0" anchor="b">
                    <a:lnL>
                      <a:noFill/>
                    </a:lnL>
                    <a:lnR>
                      <a:noFill/>
                    </a:lnR>
                    <a:lnT>
                      <a:noFill/>
                    </a:lnT>
                    <a:lnB>
                      <a:noFill/>
                    </a:lnB>
                    <a:solidFill>
                      <a:srgbClr val="F2F2F2"/>
                    </a:solidFill>
                  </a:tcPr>
                </a:tc>
                <a:tc>
                  <a:txBody>
                    <a:bodyPr/>
                    <a:lstStyle/>
                    <a:p>
                      <a:pPr algn="l" fontAlgn="b"/>
                      <a:r>
                        <a:rPr lang="es-EC" sz="900" b="1" i="0" u="none" strike="noStrike">
                          <a:latin typeface="Calibri"/>
                        </a:rPr>
                        <a:t>           679.741 </a:t>
                      </a:r>
                    </a:p>
                  </a:txBody>
                  <a:tcPr marL="0" marR="0" marT="0" marB="0" anchor="b">
                    <a:lnL>
                      <a:noFill/>
                    </a:lnL>
                    <a:lnR w="12700" cap="flat" cmpd="sng" algn="ctr">
                      <a:solidFill>
                        <a:srgbClr val="A5A5A5"/>
                      </a:solidFill>
                      <a:prstDash val="solid"/>
                      <a:round/>
                      <a:headEnd type="none" w="med" len="med"/>
                      <a:tailEnd type="none" w="med" len="med"/>
                    </a:lnR>
                    <a:lnT>
                      <a:noFill/>
                    </a:lnT>
                    <a:lnB>
                      <a:noFill/>
                    </a:lnB>
                    <a:solidFill>
                      <a:srgbClr val="F2F2F2"/>
                    </a:solidFill>
                  </a:tcPr>
                </a:tc>
              </a:tr>
              <a:tr h="179719">
                <a:tc>
                  <a:txBody>
                    <a:bodyPr/>
                    <a:lstStyle/>
                    <a:p>
                      <a:pPr algn="l" fontAlgn="b"/>
                      <a:r>
                        <a:rPr lang="es-EC" sz="900" b="0" i="0" u="none" strike="noStrike">
                          <a:latin typeface="Calibri"/>
                        </a:rPr>
                        <a:t>(-) Gastos Financieros</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endParaRPr lang="es-EC" sz="900" b="0" i="0" u="none" strike="noStrike">
                        <a:latin typeface="Calibri"/>
                      </a:endParaRP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79719">
                <a:tc>
                  <a:txBody>
                    <a:bodyPr/>
                    <a:lstStyle/>
                    <a:p>
                      <a:pPr algn="l" fontAlgn="b"/>
                      <a:r>
                        <a:rPr lang="es-EC" sz="900" b="1" i="0" u="none" strike="noStrike">
                          <a:latin typeface="Calibri"/>
                        </a:rPr>
                        <a:t>EBTI</a:t>
                      </a:r>
                    </a:p>
                  </a:txBody>
                  <a:tcPr marL="0" marR="0" marT="0" marB="0" anchor="b">
                    <a:lnL w="12700" cap="flat" cmpd="sng" algn="ctr">
                      <a:solidFill>
                        <a:srgbClr val="A5A5A5"/>
                      </a:solidFill>
                      <a:prstDash val="solid"/>
                      <a:round/>
                      <a:headEnd type="none" w="med" len="med"/>
                      <a:tailEnd type="none" w="med" len="med"/>
                    </a:lnL>
                    <a:lnR>
                      <a:noFill/>
                    </a:lnR>
                    <a:lnT>
                      <a:noFill/>
                    </a:lnT>
                    <a:lnB>
                      <a:noFill/>
                    </a:lnB>
                    <a:solidFill>
                      <a:srgbClr val="F2F2F2"/>
                    </a:solidFill>
                  </a:tcPr>
                </a:tc>
                <a:tc>
                  <a:txBody>
                    <a:bodyPr/>
                    <a:lstStyle/>
                    <a:p>
                      <a:pPr algn="l" fontAlgn="b"/>
                      <a:r>
                        <a:rPr lang="es-EC" sz="900" b="1" i="0" u="none" strike="noStrike">
                          <a:latin typeface="Calibri"/>
                        </a:rPr>
                        <a:t> </a:t>
                      </a:r>
                    </a:p>
                  </a:txBody>
                  <a:tcPr marL="0" marR="0" marT="0" marB="0" anchor="b">
                    <a:lnL>
                      <a:noFill/>
                    </a:lnL>
                    <a:lnR>
                      <a:noFill/>
                    </a:lnR>
                    <a:lnT>
                      <a:noFill/>
                    </a:lnT>
                    <a:lnB>
                      <a:noFill/>
                    </a:lnB>
                    <a:solidFill>
                      <a:srgbClr val="F2F2F2"/>
                    </a:solidFill>
                  </a:tcPr>
                </a:tc>
                <a:tc>
                  <a:txBody>
                    <a:bodyPr/>
                    <a:lstStyle/>
                    <a:p>
                      <a:pPr algn="l" fontAlgn="b"/>
                      <a:r>
                        <a:rPr lang="es-EC" sz="900" b="1" i="0" u="none" strike="noStrike">
                          <a:latin typeface="Calibri"/>
                        </a:rPr>
                        <a:t>           695.493 </a:t>
                      </a:r>
                    </a:p>
                  </a:txBody>
                  <a:tcPr marL="0" marR="0" marT="0" marB="0" anchor="b">
                    <a:lnL>
                      <a:noFill/>
                    </a:lnL>
                    <a:lnR>
                      <a:noFill/>
                    </a:lnR>
                    <a:lnT>
                      <a:noFill/>
                    </a:lnT>
                    <a:lnB>
                      <a:noFill/>
                    </a:lnB>
                    <a:solidFill>
                      <a:srgbClr val="F2F2F2"/>
                    </a:solidFill>
                  </a:tcPr>
                </a:tc>
                <a:tc>
                  <a:txBody>
                    <a:bodyPr/>
                    <a:lstStyle/>
                    <a:p>
                      <a:pPr algn="l" fontAlgn="b"/>
                      <a:r>
                        <a:rPr lang="es-EC" sz="900" b="1" i="0" u="none" strike="noStrike">
                          <a:latin typeface="Calibri"/>
                        </a:rPr>
                        <a:t>           696.984 </a:t>
                      </a:r>
                    </a:p>
                  </a:txBody>
                  <a:tcPr marL="0" marR="0" marT="0" marB="0" anchor="b">
                    <a:lnL>
                      <a:noFill/>
                    </a:lnL>
                    <a:lnR>
                      <a:noFill/>
                    </a:lnR>
                    <a:lnT>
                      <a:noFill/>
                    </a:lnT>
                    <a:lnB>
                      <a:noFill/>
                    </a:lnB>
                    <a:solidFill>
                      <a:srgbClr val="F2F2F2"/>
                    </a:solidFill>
                  </a:tcPr>
                </a:tc>
                <a:tc>
                  <a:txBody>
                    <a:bodyPr/>
                    <a:lstStyle/>
                    <a:p>
                      <a:pPr algn="l" fontAlgn="b"/>
                      <a:r>
                        <a:rPr lang="es-EC" sz="900" b="1" i="0" u="none" strike="noStrike">
                          <a:latin typeface="Calibri"/>
                        </a:rPr>
                        <a:t>           694.894 </a:t>
                      </a:r>
                    </a:p>
                  </a:txBody>
                  <a:tcPr marL="0" marR="0" marT="0" marB="0" anchor="b">
                    <a:lnL>
                      <a:noFill/>
                    </a:lnL>
                    <a:lnR>
                      <a:noFill/>
                    </a:lnR>
                    <a:lnT>
                      <a:noFill/>
                    </a:lnT>
                    <a:lnB>
                      <a:noFill/>
                    </a:lnB>
                    <a:solidFill>
                      <a:srgbClr val="F2F2F2"/>
                    </a:solidFill>
                  </a:tcPr>
                </a:tc>
                <a:tc>
                  <a:txBody>
                    <a:bodyPr/>
                    <a:lstStyle/>
                    <a:p>
                      <a:pPr algn="l" fontAlgn="b"/>
                      <a:r>
                        <a:rPr lang="es-EC" sz="900" b="1" i="0" u="none" strike="noStrike">
                          <a:latin typeface="Calibri"/>
                        </a:rPr>
                        <a:t>           690.454 </a:t>
                      </a:r>
                    </a:p>
                  </a:txBody>
                  <a:tcPr marL="0" marR="0" marT="0" marB="0" anchor="b">
                    <a:lnL>
                      <a:noFill/>
                    </a:lnL>
                    <a:lnR>
                      <a:noFill/>
                    </a:lnR>
                    <a:lnT>
                      <a:noFill/>
                    </a:lnT>
                    <a:lnB>
                      <a:noFill/>
                    </a:lnB>
                    <a:solidFill>
                      <a:srgbClr val="F2F2F2"/>
                    </a:solidFill>
                  </a:tcPr>
                </a:tc>
                <a:tc>
                  <a:txBody>
                    <a:bodyPr/>
                    <a:lstStyle/>
                    <a:p>
                      <a:pPr algn="l" fontAlgn="b"/>
                      <a:r>
                        <a:rPr lang="es-EC" sz="900" b="1" i="0" u="none" strike="noStrike">
                          <a:latin typeface="Calibri"/>
                        </a:rPr>
                        <a:t>           679.741 </a:t>
                      </a:r>
                    </a:p>
                  </a:txBody>
                  <a:tcPr marL="0" marR="0" marT="0" marB="0" anchor="b">
                    <a:lnL>
                      <a:noFill/>
                    </a:lnL>
                    <a:lnR w="12700" cap="flat" cmpd="sng" algn="ctr">
                      <a:solidFill>
                        <a:srgbClr val="A5A5A5"/>
                      </a:solidFill>
                      <a:prstDash val="solid"/>
                      <a:round/>
                      <a:headEnd type="none" w="med" len="med"/>
                      <a:tailEnd type="none" w="med" len="med"/>
                    </a:lnR>
                    <a:lnT>
                      <a:noFill/>
                    </a:lnT>
                    <a:lnB>
                      <a:noFill/>
                    </a:lnB>
                    <a:solidFill>
                      <a:srgbClr val="F2F2F2"/>
                    </a:solidFill>
                  </a:tcPr>
                </a:tc>
              </a:tr>
              <a:tr h="179719">
                <a:tc>
                  <a:txBody>
                    <a:bodyPr/>
                    <a:lstStyle/>
                    <a:p>
                      <a:pPr algn="l" fontAlgn="b"/>
                      <a:r>
                        <a:rPr lang="es-EC" sz="900" b="0" i="0" u="none" strike="noStrike">
                          <a:latin typeface="Calibri"/>
                        </a:rPr>
                        <a:t>Pago Participación Trabajadores</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endParaRPr lang="es-EC" sz="900" b="1" i="0" u="none" strike="noStrike">
                        <a:latin typeface="Calibri"/>
                      </a:endParaRP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(104.324)</a:t>
                      </a:r>
                    </a:p>
                  </a:txBody>
                  <a:tcPr marL="0" marR="0" marT="0" marB="0" anchor="b">
                    <a:lnL>
                      <a:noFill/>
                    </a:lnL>
                    <a:lnR>
                      <a:noFill/>
                    </a:lnR>
                    <a:lnT>
                      <a:noFill/>
                    </a:lnT>
                    <a:lnB>
                      <a:noFill/>
                    </a:lnB>
                  </a:tcPr>
                </a:tc>
                <a:tc>
                  <a:txBody>
                    <a:bodyPr/>
                    <a:lstStyle/>
                    <a:p>
                      <a:pPr algn="l" fontAlgn="b"/>
                      <a:r>
                        <a:rPr lang="es-EC" sz="900" b="0" i="0" u="none" strike="noStrike">
                          <a:latin typeface="Calibri"/>
                        </a:rPr>
                        <a:t>          (104.548)</a:t>
                      </a:r>
                    </a:p>
                  </a:txBody>
                  <a:tcPr marL="0" marR="0" marT="0" marB="0" anchor="b">
                    <a:lnL>
                      <a:noFill/>
                    </a:lnL>
                    <a:lnR>
                      <a:noFill/>
                    </a:lnR>
                    <a:lnT>
                      <a:noFill/>
                    </a:lnT>
                    <a:lnB>
                      <a:noFill/>
                    </a:lnB>
                  </a:tcPr>
                </a:tc>
                <a:tc>
                  <a:txBody>
                    <a:bodyPr/>
                    <a:lstStyle/>
                    <a:p>
                      <a:pPr algn="l" fontAlgn="b"/>
                      <a:r>
                        <a:rPr lang="es-EC" sz="900" b="0" i="0" u="none" strike="noStrike">
                          <a:latin typeface="Calibri"/>
                        </a:rPr>
                        <a:t>          (104.234)</a:t>
                      </a:r>
                    </a:p>
                  </a:txBody>
                  <a:tcPr marL="0" marR="0" marT="0" marB="0" anchor="b">
                    <a:lnL>
                      <a:noFill/>
                    </a:lnL>
                    <a:lnR>
                      <a:noFill/>
                    </a:lnR>
                    <a:lnT>
                      <a:noFill/>
                    </a:lnT>
                    <a:lnB>
                      <a:noFill/>
                    </a:lnB>
                  </a:tcPr>
                </a:tc>
                <a:tc>
                  <a:txBody>
                    <a:bodyPr/>
                    <a:lstStyle/>
                    <a:p>
                      <a:pPr algn="l" fontAlgn="b"/>
                      <a:r>
                        <a:rPr lang="es-EC" sz="900" b="0" i="0" u="none" strike="noStrike">
                          <a:latin typeface="Calibri"/>
                        </a:rPr>
                        <a:t>          (103.568)</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79719">
                <a:tc>
                  <a:txBody>
                    <a:bodyPr/>
                    <a:lstStyle/>
                    <a:p>
                      <a:pPr algn="l" fontAlgn="b"/>
                      <a:r>
                        <a:rPr lang="es-EC" sz="900" b="0" i="0" u="none" strike="noStrike">
                          <a:latin typeface="Calibri"/>
                        </a:rPr>
                        <a:t>Pago Impuesto a la Renta</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endParaRPr lang="es-EC" sz="900" b="1" i="0" u="none" strike="noStrike">
                        <a:latin typeface="Calibri"/>
                      </a:endParaRP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(147.792)</a:t>
                      </a:r>
                    </a:p>
                  </a:txBody>
                  <a:tcPr marL="0" marR="0" marT="0" marB="0" anchor="b">
                    <a:lnL>
                      <a:noFill/>
                    </a:lnL>
                    <a:lnR>
                      <a:noFill/>
                    </a:lnR>
                    <a:lnT>
                      <a:noFill/>
                    </a:lnT>
                    <a:lnB>
                      <a:noFill/>
                    </a:lnB>
                  </a:tcPr>
                </a:tc>
                <a:tc>
                  <a:txBody>
                    <a:bodyPr/>
                    <a:lstStyle/>
                    <a:p>
                      <a:pPr algn="l" fontAlgn="b"/>
                      <a:r>
                        <a:rPr lang="es-EC" sz="900" b="0" i="0" u="none" strike="noStrike">
                          <a:latin typeface="Calibri"/>
                        </a:rPr>
                        <a:t>          (148.109)</a:t>
                      </a:r>
                    </a:p>
                  </a:txBody>
                  <a:tcPr marL="0" marR="0" marT="0" marB="0" anchor="b">
                    <a:lnL>
                      <a:noFill/>
                    </a:lnL>
                    <a:lnR>
                      <a:noFill/>
                    </a:lnR>
                    <a:lnT>
                      <a:noFill/>
                    </a:lnT>
                    <a:lnB>
                      <a:noFill/>
                    </a:lnB>
                  </a:tcPr>
                </a:tc>
                <a:tc>
                  <a:txBody>
                    <a:bodyPr/>
                    <a:lstStyle/>
                    <a:p>
                      <a:pPr algn="l" fontAlgn="b"/>
                      <a:r>
                        <a:rPr lang="es-EC" sz="900" b="0" i="0" u="none" strike="noStrike">
                          <a:latin typeface="Calibri"/>
                        </a:rPr>
                        <a:t>          (147.665)</a:t>
                      </a:r>
                    </a:p>
                  </a:txBody>
                  <a:tcPr marL="0" marR="0" marT="0" marB="0" anchor="b">
                    <a:lnL>
                      <a:noFill/>
                    </a:lnL>
                    <a:lnR>
                      <a:noFill/>
                    </a:lnR>
                    <a:lnT>
                      <a:noFill/>
                    </a:lnT>
                    <a:lnB>
                      <a:noFill/>
                    </a:lnB>
                  </a:tcPr>
                </a:tc>
                <a:tc>
                  <a:txBody>
                    <a:bodyPr/>
                    <a:lstStyle/>
                    <a:p>
                      <a:pPr algn="l" fontAlgn="b"/>
                      <a:r>
                        <a:rPr lang="es-EC" sz="900" b="0" i="0" u="none" strike="noStrike">
                          <a:latin typeface="Calibri"/>
                        </a:rPr>
                        <a:t>          (146.721)</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79719">
                <a:tc>
                  <a:txBody>
                    <a:bodyPr/>
                    <a:lstStyle/>
                    <a:p>
                      <a:pPr algn="l" fontAlgn="b"/>
                      <a:r>
                        <a:rPr lang="es-EC" sz="900" b="1" i="0" u="none" strike="noStrike">
                          <a:latin typeface="Calibri"/>
                        </a:rPr>
                        <a:t>(=) EFECTIVO NETO</a:t>
                      </a:r>
                    </a:p>
                  </a:txBody>
                  <a:tcPr marL="0" marR="0" marT="0" marB="0" anchor="b">
                    <a:lnL w="12700" cap="flat" cmpd="sng" algn="ctr">
                      <a:solidFill>
                        <a:srgbClr val="A5A5A5"/>
                      </a:solidFill>
                      <a:prstDash val="solid"/>
                      <a:round/>
                      <a:headEnd type="none" w="med" len="med"/>
                      <a:tailEnd type="none" w="med" len="med"/>
                    </a:lnL>
                    <a:lnR>
                      <a:noFill/>
                    </a:lnR>
                    <a:lnT>
                      <a:noFill/>
                    </a:lnT>
                    <a:lnB>
                      <a:noFill/>
                    </a:lnB>
                    <a:solidFill>
                      <a:srgbClr val="F2F2F2"/>
                    </a:solidFill>
                  </a:tcPr>
                </a:tc>
                <a:tc>
                  <a:txBody>
                    <a:bodyPr/>
                    <a:lstStyle/>
                    <a:p>
                      <a:pPr algn="l" fontAlgn="b"/>
                      <a:r>
                        <a:rPr lang="es-EC" sz="900" b="1" i="0" u="none" strike="noStrike">
                          <a:latin typeface="Calibri"/>
                        </a:rPr>
                        <a:t> </a:t>
                      </a:r>
                    </a:p>
                  </a:txBody>
                  <a:tcPr marL="0" marR="0" marT="0" marB="0" anchor="b">
                    <a:lnL>
                      <a:noFill/>
                    </a:lnL>
                    <a:lnR>
                      <a:noFill/>
                    </a:lnR>
                    <a:lnT>
                      <a:noFill/>
                    </a:lnT>
                    <a:lnB>
                      <a:noFill/>
                    </a:lnB>
                    <a:solidFill>
                      <a:srgbClr val="F2F2F2"/>
                    </a:solidFill>
                  </a:tcPr>
                </a:tc>
                <a:tc>
                  <a:txBody>
                    <a:bodyPr/>
                    <a:lstStyle/>
                    <a:p>
                      <a:pPr algn="l" fontAlgn="b"/>
                      <a:r>
                        <a:rPr lang="es-EC" sz="900" b="1" i="0" u="none" strike="noStrike">
                          <a:latin typeface="Calibri"/>
                        </a:rPr>
                        <a:t>           695.493 </a:t>
                      </a:r>
                    </a:p>
                  </a:txBody>
                  <a:tcPr marL="0" marR="0" marT="0" marB="0" anchor="b">
                    <a:lnL>
                      <a:noFill/>
                    </a:lnL>
                    <a:lnR>
                      <a:noFill/>
                    </a:lnR>
                    <a:lnT>
                      <a:noFill/>
                    </a:lnT>
                    <a:lnB>
                      <a:noFill/>
                    </a:lnB>
                    <a:solidFill>
                      <a:srgbClr val="F2F2F2"/>
                    </a:solidFill>
                  </a:tcPr>
                </a:tc>
                <a:tc>
                  <a:txBody>
                    <a:bodyPr/>
                    <a:lstStyle/>
                    <a:p>
                      <a:pPr algn="l" fontAlgn="b"/>
                      <a:r>
                        <a:rPr lang="es-EC" sz="900" b="1" i="0" u="none" strike="noStrike">
                          <a:latin typeface="Calibri"/>
                        </a:rPr>
                        <a:t>           444.868 </a:t>
                      </a:r>
                    </a:p>
                  </a:txBody>
                  <a:tcPr marL="0" marR="0" marT="0" marB="0" anchor="b">
                    <a:lnL>
                      <a:noFill/>
                    </a:lnL>
                    <a:lnR>
                      <a:noFill/>
                    </a:lnR>
                    <a:lnT>
                      <a:noFill/>
                    </a:lnT>
                    <a:lnB>
                      <a:noFill/>
                    </a:lnB>
                    <a:solidFill>
                      <a:srgbClr val="F2F2F2"/>
                    </a:solidFill>
                  </a:tcPr>
                </a:tc>
                <a:tc>
                  <a:txBody>
                    <a:bodyPr/>
                    <a:lstStyle/>
                    <a:p>
                      <a:pPr algn="l" fontAlgn="b"/>
                      <a:r>
                        <a:rPr lang="es-EC" sz="900" b="1" i="0" u="none" strike="noStrike">
                          <a:latin typeface="Calibri"/>
                        </a:rPr>
                        <a:t>           442.237 </a:t>
                      </a:r>
                    </a:p>
                  </a:txBody>
                  <a:tcPr marL="0" marR="0" marT="0" marB="0" anchor="b">
                    <a:lnL>
                      <a:noFill/>
                    </a:lnL>
                    <a:lnR>
                      <a:noFill/>
                    </a:lnR>
                    <a:lnT>
                      <a:noFill/>
                    </a:lnT>
                    <a:lnB>
                      <a:noFill/>
                    </a:lnB>
                    <a:solidFill>
                      <a:srgbClr val="F2F2F2"/>
                    </a:solidFill>
                  </a:tcPr>
                </a:tc>
                <a:tc>
                  <a:txBody>
                    <a:bodyPr/>
                    <a:lstStyle/>
                    <a:p>
                      <a:pPr algn="l" fontAlgn="b"/>
                      <a:r>
                        <a:rPr lang="es-EC" sz="900" b="1" i="0" u="none" strike="noStrike">
                          <a:latin typeface="Calibri"/>
                        </a:rPr>
                        <a:t>           438.555 </a:t>
                      </a:r>
                    </a:p>
                  </a:txBody>
                  <a:tcPr marL="0" marR="0" marT="0" marB="0" anchor="b">
                    <a:lnL>
                      <a:noFill/>
                    </a:lnL>
                    <a:lnR>
                      <a:noFill/>
                    </a:lnR>
                    <a:lnT>
                      <a:noFill/>
                    </a:lnT>
                    <a:lnB>
                      <a:noFill/>
                    </a:lnB>
                    <a:solidFill>
                      <a:srgbClr val="F2F2F2"/>
                    </a:solidFill>
                  </a:tcPr>
                </a:tc>
                <a:tc>
                  <a:txBody>
                    <a:bodyPr/>
                    <a:lstStyle/>
                    <a:p>
                      <a:pPr algn="l" fontAlgn="b"/>
                      <a:r>
                        <a:rPr lang="es-EC" sz="900" b="1" i="0" u="none" strike="noStrike">
                          <a:latin typeface="Calibri"/>
                        </a:rPr>
                        <a:t>           429.451 </a:t>
                      </a:r>
                    </a:p>
                  </a:txBody>
                  <a:tcPr marL="0" marR="0" marT="0" marB="0" anchor="b">
                    <a:lnL>
                      <a:noFill/>
                    </a:lnL>
                    <a:lnR w="12700" cap="flat" cmpd="sng" algn="ctr">
                      <a:solidFill>
                        <a:srgbClr val="A5A5A5"/>
                      </a:solidFill>
                      <a:prstDash val="solid"/>
                      <a:round/>
                      <a:headEnd type="none" w="med" len="med"/>
                      <a:tailEnd type="none" w="med" len="med"/>
                    </a:lnR>
                    <a:lnT>
                      <a:noFill/>
                    </a:lnT>
                    <a:lnB>
                      <a:noFill/>
                    </a:lnB>
                    <a:solidFill>
                      <a:srgbClr val="F2F2F2"/>
                    </a:solidFill>
                  </a:tcPr>
                </a:tc>
              </a:tr>
              <a:tr h="179719">
                <a:tc>
                  <a:txBody>
                    <a:bodyPr/>
                    <a:lstStyle/>
                    <a:p>
                      <a:pPr algn="l" fontAlgn="b"/>
                      <a:r>
                        <a:rPr lang="es-EC" sz="900" b="1" i="0" u="none" strike="noStrike">
                          <a:latin typeface="Calibri"/>
                        </a:rPr>
                        <a:t> </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endParaRPr lang="es-EC" sz="900" b="1" i="0" u="none" strike="noStrike">
                        <a:latin typeface="Calibri"/>
                      </a:endParaRPr>
                    </a:p>
                  </a:txBody>
                  <a:tcPr marL="0" marR="0" marT="0" marB="0" anchor="b">
                    <a:lnL>
                      <a:noFill/>
                    </a:lnL>
                    <a:lnR>
                      <a:noFill/>
                    </a:lnR>
                    <a:lnT>
                      <a:noFill/>
                    </a:lnT>
                    <a:lnB>
                      <a:noFill/>
                    </a:lnB>
                  </a:tcPr>
                </a:tc>
                <a:tc>
                  <a:txBody>
                    <a:bodyPr/>
                    <a:lstStyle/>
                    <a:p>
                      <a:pPr algn="l" fontAlgn="b"/>
                      <a:endParaRPr lang="es-EC" sz="900" b="1" i="0" u="none" strike="noStrike">
                        <a:latin typeface="Calibri"/>
                      </a:endParaRPr>
                    </a:p>
                  </a:txBody>
                  <a:tcPr marL="0" marR="0" marT="0" marB="0" anchor="b">
                    <a:lnL>
                      <a:noFill/>
                    </a:lnL>
                    <a:lnR>
                      <a:noFill/>
                    </a:lnR>
                    <a:lnT>
                      <a:noFill/>
                    </a:lnT>
                    <a:lnB>
                      <a:noFill/>
                    </a:lnB>
                  </a:tcPr>
                </a:tc>
                <a:tc>
                  <a:txBody>
                    <a:bodyPr/>
                    <a:lstStyle/>
                    <a:p>
                      <a:pPr algn="l" fontAlgn="b"/>
                      <a:endParaRPr lang="es-EC" sz="900" b="1" i="0" u="none" strike="noStrike">
                        <a:latin typeface="Calibri"/>
                      </a:endParaRPr>
                    </a:p>
                  </a:txBody>
                  <a:tcPr marL="0" marR="0" marT="0" marB="0" anchor="b">
                    <a:lnL>
                      <a:noFill/>
                    </a:lnL>
                    <a:lnR>
                      <a:noFill/>
                    </a:lnR>
                    <a:lnT>
                      <a:noFill/>
                    </a:lnT>
                    <a:lnB>
                      <a:noFill/>
                    </a:lnB>
                  </a:tcPr>
                </a:tc>
                <a:tc>
                  <a:txBody>
                    <a:bodyPr/>
                    <a:lstStyle/>
                    <a:p>
                      <a:pPr algn="l" fontAlgn="b"/>
                      <a:endParaRPr lang="es-EC" sz="900" b="1" i="0" u="none" strike="noStrike">
                        <a:latin typeface="Calibri"/>
                      </a:endParaRPr>
                    </a:p>
                  </a:txBody>
                  <a:tcPr marL="0" marR="0" marT="0" marB="0" anchor="b">
                    <a:lnL>
                      <a:noFill/>
                    </a:lnL>
                    <a:lnR>
                      <a:noFill/>
                    </a:lnR>
                    <a:lnT>
                      <a:noFill/>
                    </a:lnT>
                    <a:lnB>
                      <a:noFill/>
                    </a:lnB>
                  </a:tcPr>
                </a:tc>
                <a:tc>
                  <a:txBody>
                    <a:bodyPr/>
                    <a:lstStyle/>
                    <a:p>
                      <a:pPr algn="l" fontAlgn="b"/>
                      <a:endParaRPr lang="es-EC" sz="900" b="1" i="0" u="none" strike="noStrike">
                        <a:latin typeface="Calibri"/>
                      </a:endParaRPr>
                    </a:p>
                  </a:txBody>
                  <a:tcPr marL="0" marR="0" marT="0" marB="0" anchor="b">
                    <a:lnL>
                      <a:noFill/>
                    </a:lnL>
                    <a:lnR>
                      <a:noFill/>
                    </a:lnR>
                    <a:lnT>
                      <a:noFill/>
                    </a:lnT>
                    <a:lnB>
                      <a:noFill/>
                    </a:lnB>
                  </a:tcPr>
                </a:tc>
                <a:tc>
                  <a:txBody>
                    <a:bodyPr/>
                    <a:lstStyle/>
                    <a:p>
                      <a:pPr algn="l" fontAlgn="b"/>
                      <a:r>
                        <a:rPr lang="es-EC" sz="900" b="1" i="0" u="none" strike="noStrike">
                          <a:latin typeface="Calibri"/>
                        </a:rPr>
                        <a:t> </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79719">
                <a:tc>
                  <a:txBody>
                    <a:bodyPr/>
                    <a:lstStyle/>
                    <a:p>
                      <a:pPr algn="l" fontAlgn="b"/>
                      <a:r>
                        <a:rPr lang="es-EC" sz="900" b="0" i="0" u="none" strike="noStrike">
                          <a:latin typeface="Calibri"/>
                        </a:rPr>
                        <a:t>(-) Cuentas por Cobrar</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endParaRPr lang="es-EC" sz="900" b="1" i="0" u="none" strike="noStrike">
                        <a:latin typeface="Calibri"/>
                      </a:endParaRPr>
                    </a:p>
                  </a:txBody>
                  <a:tcPr marL="0" marR="0" marT="0" marB="0" anchor="b">
                    <a:lnL>
                      <a:noFill/>
                    </a:lnL>
                    <a:lnR>
                      <a:noFill/>
                    </a:lnR>
                    <a:lnT>
                      <a:noFill/>
                    </a:lnT>
                    <a:lnB>
                      <a:noFill/>
                    </a:lnB>
                  </a:tcPr>
                </a:tc>
                <a:tc>
                  <a:txBody>
                    <a:bodyPr/>
                    <a:lstStyle/>
                    <a:p>
                      <a:pPr algn="l" fontAlgn="b"/>
                      <a:r>
                        <a:rPr lang="es-EC" sz="900" b="0" i="0" u="none" strike="noStrike">
                          <a:latin typeface="Calibri"/>
                        </a:rPr>
                        <a:t>          (420.500)</a:t>
                      </a:r>
                    </a:p>
                  </a:txBody>
                  <a:tcPr marL="0" marR="0" marT="0" marB="0" anchor="b">
                    <a:lnL>
                      <a:noFill/>
                    </a:lnL>
                    <a:lnR>
                      <a:noFill/>
                    </a:lnR>
                    <a:lnT>
                      <a:noFill/>
                    </a:lnT>
                    <a:lnB>
                      <a:noFill/>
                    </a:lnB>
                  </a:tcPr>
                </a:tc>
                <a:tc>
                  <a:txBody>
                    <a:bodyPr/>
                    <a:lstStyle/>
                    <a:p>
                      <a:pPr algn="l" fontAlgn="b"/>
                      <a:r>
                        <a:rPr lang="es-EC" sz="900" b="0" i="0" u="none" strike="noStrike">
                          <a:latin typeface="Calibri"/>
                        </a:rPr>
                        <a:t>          (441.525)</a:t>
                      </a:r>
                    </a:p>
                  </a:txBody>
                  <a:tcPr marL="0" marR="0" marT="0" marB="0" anchor="b">
                    <a:lnL>
                      <a:noFill/>
                    </a:lnL>
                    <a:lnR>
                      <a:noFill/>
                    </a:lnR>
                    <a:lnT>
                      <a:noFill/>
                    </a:lnT>
                    <a:lnB>
                      <a:noFill/>
                    </a:lnB>
                  </a:tcPr>
                </a:tc>
                <a:tc>
                  <a:txBody>
                    <a:bodyPr/>
                    <a:lstStyle/>
                    <a:p>
                      <a:pPr algn="l" fontAlgn="b"/>
                      <a:r>
                        <a:rPr lang="es-EC" sz="900" b="0" i="0" u="none" strike="noStrike">
                          <a:latin typeface="Calibri"/>
                        </a:rPr>
                        <a:t>          (463.601)</a:t>
                      </a:r>
                    </a:p>
                  </a:txBody>
                  <a:tcPr marL="0" marR="0" marT="0" marB="0" anchor="b">
                    <a:lnL>
                      <a:noFill/>
                    </a:lnL>
                    <a:lnR>
                      <a:noFill/>
                    </a:lnR>
                    <a:lnT>
                      <a:noFill/>
                    </a:lnT>
                    <a:lnB>
                      <a:noFill/>
                    </a:lnB>
                  </a:tcPr>
                </a:tc>
                <a:tc>
                  <a:txBody>
                    <a:bodyPr/>
                    <a:lstStyle/>
                    <a:p>
                      <a:pPr algn="l" fontAlgn="b"/>
                      <a:r>
                        <a:rPr lang="es-EC" sz="900" b="0" i="0" u="none" strike="noStrike">
                          <a:latin typeface="Calibri"/>
                        </a:rPr>
                        <a:t>          (486.781)</a:t>
                      </a:r>
                    </a:p>
                  </a:txBody>
                  <a:tcPr marL="0" marR="0" marT="0" marB="0" anchor="b">
                    <a:lnL>
                      <a:noFill/>
                    </a:lnL>
                    <a:lnR>
                      <a:noFill/>
                    </a:lnR>
                    <a:lnT>
                      <a:noFill/>
                    </a:lnT>
                    <a:lnB>
                      <a:noFill/>
                    </a:lnB>
                  </a:tcPr>
                </a:tc>
                <a:tc>
                  <a:txBody>
                    <a:bodyPr/>
                    <a:lstStyle/>
                    <a:p>
                      <a:pPr algn="l" fontAlgn="b"/>
                      <a:r>
                        <a:rPr lang="es-EC" sz="900" b="0" i="0" u="none" strike="noStrike">
                          <a:latin typeface="Calibri"/>
                        </a:rPr>
                        <a:t>          (511.120)</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79719">
                <a:tc>
                  <a:txBody>
                    <a:bodyPr/>
                    <a:lstStyle/>
                    <a:p>
                      <a:pPr algn="l" fontAlgn="b"/>
                      <a:r>
                        <a:rPr lang="es-EC" sz="900" b="0" i="0" u="none" strike="noStrike">
                          <a:latin typeface="Calibri"/>
                        </a:rPr>
                        <a:t>(+) Cuentas cobradas</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endParaRPr lang="es-EC" sz="900" b="1" i="0" u="none" strike="noStrike">
                        <a:latin typeface="Calibri"/>
                      </a:endParaRPr>
                    </a:p>
                  </a:txBody>
                  <a:tcPr marL="0" marR="0" marT="0" marB="0" anchor="b">
                    <a:lnL>
                      <a:noFill/>
                    </a:lnL>
                    <a:lnR>
                      <a:noFill/>
                    </a:lnR>
                    <a:lnT>
                      <a:noFill/>
                    </a:lnT>
                    <a:lnB>
                      <a:noFill/>
                    </a:lnB>
                  </a:tcPr>
                </a:tc>
                <a:tc>
                  <a:txBody>
                    <a:bodyPr/>
                    <a:lstStyle/>
                    <a:p>
                      <a:pPr algn="l" fontAlgn="b"/>
                      <a:endParaRPr lang="es-EC" sz="900" b="0" i="0" u="none" strike="noStrike">
                        <a:latin typeface="Calibri"/>
                      </a:endParaRPr>
                    </a:p>
                  </a:txBody>
                  <a:tcPr marL="0" marR="0" marT="0" marB="0" anchor="b">
                    <a:lnL>
                      <a:noFill/>
                    </a:lnL>
                    <a:lnR>
                      <a:noFill/>
                    </a:lnR>
                    <a:lnT>
                      <a:noFill/>
                    </a:lnT>
                    <a:lnB>
                      <a:noFill/>
                    </a:lnB>
                  </a:tcPr>
                </a:tc>
                <a:tc>
                  <a:txBody>
                    <a:bodyPr/>
                    <a:lstStyle/>
                    <a:p>
                      <a:pPr algn="l" fontAlgn="b"/>
                      <a:r>
                        <a:rPr lang="es-EC" sz="900" b="0" i="0" u="none" strike="noStrike">
                          <a:latin typeface="Calibri"/>
                        </a:rPr>
                        <a:t>           420.500 </a:t>
                      </a:r>
                    </a:p>
                  </a:txBody>
                  <a:tcPr marL="0" marR="0" marT="0" marB="0" anchor="b">
                    <a:lnL>
                      <a:noFill/>
                    </a:lnL>
                    <a:lnR>
                      <a:noFill/>
                    </a:lnR>
                    <a:lnT>
                      <a:noFill/>
                    </a:lnT>
                    <a:lnB>
                      <a:noFill/>
                    </a:lnB>
                  </a:tcPr>
                </a:tc>
                <a:tc>
                  <a:txBody>
                    <a:bodyPr/>
                    <a:lstStyle/>
                    <a:p>
                      <a:pPr algn="l" fontAlgn="b"/>
                      <a:r>
                        <a:rPr lang="es-EC" sz="900" b="0" i="0" u="none" strike="noStrike">
                          <a:latin typeface="Calibri"/>
                        </a:rPr>
                        <a:t>           441.525 </a:t>
                      </a:r>
                    </a:p>
                  </a:txBody>
                  <a:tcPr marL="0" marR="0" marT="0" marB="0" anchor="b">
                    <a:lnL>
                      <a:noFill/>
                    </a:lnL>
                    <a:lnR>
                      <a:noFill/>
                    </a:lnR>
                    <a:lnT>
                      <a:noFill/>
                    </a:lnT>
                    <a:lnB>
                      <a:noFill/>
                    </a:lnB>
                  </a:tcPr>
                </a:tc>
                <a:tc>
                  <a:txBody>
                    <a:bodyPr/>
                    <a:lstStyle/>
                    <a:p>
                      <a:pPr algn="l" fontAlgn="b"/>
                      <a:r>
                        <a:rPr lang="es-EC" sz="900" b="0" i="0" u="none" strike="noStrike">
                          <a:latin typeface="Calibri"/>
                        </a:rPr>
                        <a:t>           463.601 </a:t>
                      </a:r>
                    </a:p>
                  </a:txBody>
                  <a:tcPr marL="0" marR="0" marT="0" marB="0" anchor="b">
                    <a:lnL>
                      <a:noFill/>
                    </a:lnL>
                    <a:lnR>
                      <a:noFill/>
                    </a:lnR>
                    <a:lnT>
                      <a:noFill/>
                    </a:lnT>
                    <a:lnB>
                      <a:noFill/>
                    </a:lnB>
                  </a:tcPr>
                </a:tc>
                <a:tc>
                  <a:txBody>
                    <a:bodyPr/>
                    <a:lstStyle/>
                    <a:p>
                      <a:pPr algn="l" fontAlgn="b"/>
                      <a:r>
                        <a:rPr lang="es-EC" sz="900" b="0" i="0" u="none" strike="noStrike">
                          <a:latin typeface="Calibri"/>
                        </a:rPr>
                        <a:t>           486.781 </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79719">
                <a:tc>
                  <a:txBody>
                    <a:bodyPr/>
                    <a:lstStyle/>
                    <a:p>
                      <a:pPr algn="l" fontAlgn="b"/>
                      <a:r>
                        <a:rPr lang="es-EC" sz="900" b="0" i="0" u="none" strike="noStrike">
                          <a:latin typeface="Calibri"/>
                        </a:rPr>
                        <a:t>(+) Cuentas por pagar</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endParaRPr lang="es-EC" sz="900" b="1" i="0" u="none" strike="noStrike">
                        <a:latin typeface="Calibri"/>
                      </a:endParaRPr>
                    </a:p>
                  </a:txBody>
                  <a:tcPr marL="0" marR="0" marT="0" marB="0" anchor="b">
                    <a:lnL>
                      <a:noFill/>
                    </a:lnL>
                    <a:lnR>
                      <a:noFill/>
                    </a:lnR>
                    <a:lnT>
                      <a:noFill/>
                    </a:lnT>
                    <a:lnB>
                      <a:noFill/>
                    </a:lnB>
                  </a:tcPr>
                </a:tc>
                <a:tc>
                  <a:txBody>
                    <a:bodyPr/>
                    <a:lstStyle/>
                    <a:p>
                      <a:pPr algn="l" fontAlgn="b"/>
                      <a:r>
                        <a:rPr lang="es-EC" sz="900" b="0" i="0" u="none" strike="noStrike">
                          <a:latin typeface="Calibri"/>
                        </a:rPr>
                        <a:t>        1.087.500 </a:t>
                      </a:r>
                    </a:p>
                  </a:txBody>
                  <a:tcPr marL="0" marR="0" marT="0" marB="0" anchor="b">
                    <a:lnL>
                      <a:noFill/>
                    </a:lnL>
                    <a:lnR>
                      <a:noFill/>
                    </a:lnR>
                    <a:lnT>
                      <a:noFill/>
                    </a:lnT>
                    <a:lnB>
                      <a:noFill/>
                    </a:lnB>
                  </a:tcPr>
                </a:tc>
                <a:tc>
                  <a:txBody>
                    <a:bodyPr/>
                    <a:lstStyle/>
                    <a:p>
                      <a:pPr algn="l" fontAlgn="b"/>
                      <a:r>
                        <a:rPr lang="es-EC" sz="900" b="0" i="0" u="none" strike="noStrike">
                          <a:latin typeface="Calibri"/>
                        </a:rPr>
                        <a:t>        1.141.875 </a:t>
                      </a:r>
                    </a:p>
                  </a:txBody>
                  <a:tcPr marL="0" marR="0" marT="0" marB="0" anchor="b">
                    <a:lnL>
                      <a:noFill/>
                    </a:lnL>
                    <a:lnR>
                      <a:noFill/>
                    </a:lnR>
                    <a:lnT>
                      <a:noFill/>
                    </a:lnT>
                    <a:lnB>
                      <a:noFill/>
                    </a:lnB>
                  </a:tcPr>
                </a:tc>
                <a:tc>
                  <a:txBody>
                    <a:bodyPr/>
                    <a:lstStyle/>
                    <a:p>
                      <a:pPr algn="l" fontAlgn="b"/>
                      <a:r>
                        <a:rPr lang="es-EC" sz="900" b="0" i="0" u="none" strike="noStrike">
                          <a:latin typeface="Calibri"/>
                        </a:rPr>
                        <a:t>        1.198.969 </a:t>
                      </a:r>
                    </a:p>
                  </a:txBody>
                  <a:tcPr marL="0" marR="0" marT="0" marB="0" anchor="b">
                    <a:lnL>
                      <a:noFill/>
                    </a:lnL>
                    <a:lnR>
                      <a:noFill/>
                    </a:lnR>
                    <a:lnT>
                      <a:noFill/>
                    </a:lnT>
                    <a:lnB>
                      <a:noFill/>
                    </a:lnB>
                  </a:tcPr>
                </a:tc>
                <a:tc>
                  <a:txBody>
                    <a:bodyPr/>
                    <a:lstStyle/>
                    <a:p>
                      <a:pPr algn="l" fontAlgn="b"/>
                      <a:r>
                        <a:rPr lang="es-EC" sz="900" b="0" i="0" u="none" strike="noStrike">
                          <a:latin typeface="Calibri"/>
                        </a:rPr>
                        <a:t>        1.258.917 </a:t>
                      </a:r>
                    </a:p>
                  </a:txBody>
                  <a:tcPr marL="0" marR="0" marT="0" marB="0" anchor="b">
                    <a:lnL>
                      <a:noFill/>
                    </a:lnL>
                    <a:lnR>
                      <a:noFill/>
                    </a:lnR>
                    <a:lnT>
                      <a:noFill/>
                    </a:lnT>
                    <a:lnB>
                      <a:noFill/>
                    </a:lnB>
                  </a:tcPr>
                </a:tc>
                <a:tc>
                  <a:txBody>
                    <a:bodyPr/>
                    <a:lstStyle/>
                    <a:p>
                      <a:pPr algn="l" fontAlgn="b"/>
                      <a:r>
                        <a:rPr lang="es-EC" sz="900" b="0" i="0" u="none" strike="noStrike">
                          <a:latin typeface="Calibri"/>
                        </a:rPr>
                        <a:t>        1.321.863 </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79719">
                <a:tc>
                  <a:txBody>
                    <a:bodyPr/>
                    <a:lstStyle/>
                    <a:p>
                      <a:pPr algn="l" fontAlgn="b"/>
                      <a:r>
                        <a:rPr lang="es-EC" sz="900" b="0" i="0" u="none" strike="noStrike">
                          <a:latin typeface="Calibri"/>
                        </a:rPr>
                        <a:t>(-) Cuentas pagadas</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endParaRPr lang="es-EC" sz="900" b="1" i="0" u="none" strike="noStrike">
                        <a:latin typeface="Calibri"/>
                      </a:endParaRPr>
                    </a:p>
                  </a:txBody>
                  <a:tcPr marL="0" marR="0" marT="0" marB="0" anchor="b">
                    <a:lnL>
                      <a:noFill/>
                    </a:lnL>
                    <a:lnR>
                      <a:noFill/>
                    </a:lnR>
                    <a:lnT>
                      <a:noFill/>
                    </a:lnT>
                    <a:lnB>
                      <a:noFill/>
                    </a:lnB>
                  </a:tcPr>
                </a:tc>
                <a:tc>
                  <a:txBody>
                    <a:bodyPr/>
                    <a:lstStyle/>
                    <a:p>
                      <a:pPr algn="l" fontAlgn="b"/>
                      <a:endParaRPr lang="es-EC" sz="900" b="0" i="0" u="none" strike="noStrike">
                        <a:latin typeface="Calibri"/>
                      </a:endParaRPr>
                    </a:p>
                  </a:txBody>
                  <a:tcPr marL="0" marR="0" marT="0" marB="0" anchor="b">
                    <a:lnL>
                      <a:noFill/>
                    </a:lnL>
                    <a:lnR>
                      <a:noFill/>
                    </a:lnR>
                    <a:lnT>
                      <a:noFill/>
                    </a:lnT>
                    <a:lnB>
                      <a:noFill/>
                    </a:lnB>
                  </a:tcPr>
                </a:tc>
                <a:tc>
                  <a:txBody>
                    <a:bodyPr/>
                    <a:lstStyle/>
                    <a:p>
                      <a:pPr algn="l" fontAlgn="b"/>
                      <a:r>
                        <a:rPr lang="es-EC" sz="900" b="0" i="0" u="none" strike="noStrike">
                          <a:latin typeface="Calibri"/>
                        </a:rPr>
                        <a:t>      (1.087.500)</a:t>
                      </a:r>
                    </a:p>
                  </a:txBody>
                  <a:tcPr marL="0" marR="0" marT="0" marB="0" anchor="b">
                    <a:lnL>
                      <a:noFill/>
                    </a:lnL>
                    <a:lnR>
                      <a:noFill/>
                    </a:lnR>
                    <a:lnT>
                      <a:noFill/>
                    </a:lnT>
                    <a:lnB>
                      <a:noFill/>
                    </a:lnB>
                  </a:tcPr>
                </a:tc>
                <a:tc>
                  <a:txBody>
                    <a:bodyPr/>
                    <a:lstStyle/>
                    <a:p>
                      <a:pPr algn="l" fontAlgn="b"/>
                      <a:r>
                        <a:rPr lang="es-EC" sz="900" b="0" i="0" u="none" strike="noStrike">
                          <a:latin typeface="Calibri"/>
                        </a:rPr>
                        <a:t>      (1.141.875)</a:t>
                      </a:r>
                    </a:p>
                  </a:txBody>
                  <a:tcPr marL="0" marR="0" marT="0" marB="0" anchor="b">
                    <a:lnL>
                      <a:noFill/>
                    </a:lnL>
                    <a:lnR>
                      <a:noFill/>
                    </a:lnR>
                    <a:lnT>
                      <a:noFill/>
                    </a:lnT>
                    <a:lnB>
                      <a:noFill/>
                    </a:lnB>
                  </a:tcPr>
                </a:tc>
                <a:tc>
                  <a:txBody>
                    <a:bodyPr/>
                    <a:lstStyle/>
                    <a:p>
                      <a:pPr algn="l" fontAlgn="b"/>
                      <a:r>
                        <a:rPr lang="es-EC" sz="900" b="0" i="0" u="none" strike="noStrike">
                          <a:latin typeface="Calibri"/>
                        </a:rPr>
                        <a:t>      (1.198.969)</a:t>
                      </a:r>
                    </a:p>
                  </a:txBody>
                  <a:tcPr marL="0" marR="0" marT="0" marB="0" anchor="b">
                    <a:lnL>
                      <a:noFill/>
                    </a:lnL>
                    <a:lnR>
                      <a:noFill/>
                    </a:lnR>
                    <a:lnT>
                      <a:noFill/>
                    </a:lnT>
                    <a:lnB>
                      <a:noFill/>
                    </a:lnB>
                  </a:tcPr>
                </a:tc>
                <a:tc>
                  <a:txBody>
                    <a:bodyPr/>
                    <a:lstStyle/>
                    <a:p>
                      <a:pPr algn="l" fontAlgn="b"/>
                      <a:r>
                        <a:rPr lang="es-EC" sz="900" b="0" i="0" u="none" strike="noStrike">
                          <a:latin typeface="Calibri"/>
                        </a:rPr>
                        <a:t>      (1.258.917)</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79719">
                <a:tc>
                  <a:txBody>
                    <a:bodyPr/>
                    <a:lstStyle/>
                    <a:p>
                      <a:pPr algn="l" fontAlgn="b"/>
                      <a:r>
                        <a:rPr lang="es-EC" sz="900" b="0" i="0" u="none" strike="noStrike">
                          <a:latin typeface="Calibri"/>
                        </a:rPr>
                        <a:t>(+) Depreciación y Amortización</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endParaRPr lang="es-EC" sz="900" b="0" i="0" u="none" strike="noStrike">
                        <a:latin typeface="Calibri"/>
                      </a:endParaRPr>
                    </a:p>
                  </a:txBody>
                  <a:tcPr marL="0" marR="0" marT="0" marB="0" anchor="b">
                    <a:lnL>
                      <a:noFill/>
                    </a:lnL>
                    <a:lnR>
                      <a:noFill/>
                    </a:lnR>
                    <a:lnT>
                      <a:noFill/>
                    </a:lnT>
                    <a:lnB>
                      <a:noFill/>
                    </a:lnB>
                  </a:tcPr>
                </a:tc>
                <a:tc>
                  <a:txBody>
                    <a:bodyPr/>
                    <a:lstStyle/>
                    <a:p>
                      <a:pPr algn="l" fontAlgn="b"/>
                      <a:r>
                        <a:rPr lang="es-EC" sz="900" b="0" i="0" u="none" strike="noStrike">
                          <a:latin typeface="Calibri"/>
                        </a:rPr>
                        <a:t>              43.456 </a:t>
                      </a:r>
                    </a:p>
                  </a:txBody>
                  <a:tcPr marL="0" marR="0" marT="0" marB="0" anchor="b">
                    <a:lnL>
                      <a:noFill/>
                    </a:lnL>
                    <a:lnR>
                      <a:noFill/>
                    </a:lnR>
                    <a:lnT>
                      <a:noFill/>
                    </a:lnT>
                    <a:lnB>
                      <a:noFill/>
                    </a:lnB>
                  </a:tcPr>
                </a:tc>
                <a:tc>
                  <a:txBody>
                    <a:bodyPr/>
                    <a:lstStyle/>
                    <a:p>
                      <a:pPr algn="l" fontAlgn="b"/>
                      <a:r>
                        <a:rPr lang="es-EC" sz="900" b="0" i="0" u="none" strike="noStrike">
                          <a:latin typeface="Calibri"/>
                        </a:rPr>
                        <a:t>              43.359 </a:t>
                      </a:r>
                    </a:p>
                  </a:txBody>
                  <a:tcPr marL="0" marR="0" marT="0" marB="0" anchor="b">
                    <a:lnL>
                      <a:noFill/>
                    </a:lnL>
                    <a:lnR>
                      <a:noFill/>
                    </a:lnR>
                    <a:lnT>
                      <a:noFill/>
                    </a:lnT>
                    <a:lnB>
                      <a:noFill/>
                    </a:lnB>
                  </a:tcPr>
                </a:tc>
                <a:tc>
                  <a:txBody>
                    <a:bodyPr/>
                    <a:lstStyle/>
                    <a:p>
                      <a:pPr algn="l" fontAlgn="b"/>
                      <a:r>
                        <a:rPr lang="es-EC" sz="900" b="0" i="0" u="none" strike="noStrike">
                          <a:latin typeface="Calibri"/>
                        </a:rPr>
                        <a:t>              43.359 </a:t>
                      </a:r>
                    </a:p>
                  </a:txBody>
                  <a:tcPr marL="0" marR="0" marT="0" marB="0" anchor="b">
                    <a:lnL>
                      <a:noFill/>
                    </a:lnL>
                    <a:lnR>
                      <a:noFill/>
                    </a:lnR>
                    <a:lnT>
                      <a:noFill/>
                    </a:lnT>
                    <a:lnB>
                      <a:noFill/>
                    </a:lnB>
                  </a:tcPr>
                </a:tc>
                <a:tc>
                  <a:txBody>
                    <a:bodyPr/>
                    <a:lstStyle/>
                    <a:p>
                      <a:pPr algn="l" fontAlgn="b"/>
                      <a:r>
                        <a:rPr lang="es-EC" sz="900" b="0" i="0" u="none" strike="noStrike">
                          <a:latin typeface="Calibri"/>
                        </a:rPr>
                        <a:t>              41.692 </a:t>
                      </a:r>
                    </a:p>
                  </a:txBody>
                  <a:tcPr marL="0" marR="0" marT="0" marB="0" anchor="b">
                    <a:lnL>
                      <a:noFill/>
                    </a:lnL>
                    <a:lnR>
                      <a:noFill/>
                    </a:lnR>
                    <a:lnT>
                      <a:noFill/>
                    </a:lnT>
                    <a:lnB>
                      <a:noFill/>
                    </a:lnB>
                  </a:tcPr>
                </a:tc>
                <a:tc>
                  <a:txBody>
                    <a:bodyPr/>
                    <a:lstStyle/>
                    <a:p>
                      <a:pPr algn="l" fontAlgn="b"/>
                      <a:r>
                        <a:rPr lang="es-EC" sz="900" b="0" i="0" u="none" strike="noStrike">
                          <a:latin typeface="Calibri"/>
                        </a:rPr>
                        <a:t>              41.692 </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79719">
                <a:tc>
                  <a:txBody>
                    <a:bodyPr/>
                    <a:lstStyle/>
                    <a:p>
                      <a:pPr algn="l" fontAlgn="b"/>
                      <a:r>
                        <a:rPr lang="es-EC" sz="900" b="0" i="0" u="none" strike="noStrike">
                          <a:latin typeface="Calibri"/>
                        </a:rPr>
                        <a:t>Préstamo</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endParaRPr lang="es-EC" sz="900" b="0" i="0" u="none" strike="noStrike">
                        <a:latin typeface="Calibri"/>
                      </a:endParaRPr>
                    </a:p>
                  </a:txBody>
                  <a:tcPr marL="0" marR="0" marT="0" marB="0" anchor="b">
                    <a:lnL>
                      <a:noFill/>
                    </a:lnL>
                    <a:lnR>
                      <a:noFill/>
                    </a:lnR>
                    <a:lnT>
                      <a:noFill/>
                    </a:lnT>
                    <a:lnB>
                      <a:noFill/>
                    </a:lnB>
                  </a:tcPr>
                </a:tc>
                <a:tc>
                  <a:txBody>
                    <a:bodyPr/>
                    <a:lstStyle/>
                    <a:p>
                      <a:pPr algn="l" fontAlgn="b"/>
                      <a:endParaRPr lang="es-EC" sz="900" b="0" i="0" u="none" strike="noStrike">
                        <a:latin typeface="Calibri"/>
                      </a:endParaRPr>
                    </a:p>
                  </a:txBody>
                  <a:tcPr marL="0" marR="0" marT="0" marB="0" anchor="b">
                    <a:lnL>
                      <a:noFill/>
                    </a:lnL>
                    <a:lnR>
                      <a:noFill/>
                    </a:lnR>
                    <a:lnT>
                      <a:noFill/>
                    </a:lnT>
                    <a:lnB>
                      <a:noFill/>
                    </a:lnB>
                  </a:tcPr>
                </a:tc>
                <a:tc>
                  <a:txBody>
                    <a:bodyPr/>
                    <a:lstStyle/>
                    <a:p>
                      <a:pPr algn="l" fontAlgn="b"/>
                      <a:endParaRPr lang="es-EC" sz="900" b="0" i="0" u="none" strike="noStrike">
                        <a:latin typeface="Calibri"/>
                      </a:endParaRPr>
                    </a:p>
                  </a:txBody>
                  <a:tcPr marL="0" marR="0" marT="0" marB="0" anchor="b">
                    <a:lnL>
                      <a:noFill/>
                    </a:lnL>
                    <a:lnR>
                      <a:noFill/>
                    </a:lnR>
                    <a:lnT>
                      <a:noFill/>
                    </a:lnT>
                    <a:lnB>
                      <a:noFill/>
                    </a:lnB>
                  </a:tcPr>
                </a:tc>
                <a:tc>
                  <a:txBody>
                    <a:bodyPr/>
                    <a:lstStyle/>
                    <a:p>
                      <a:pPr algn="l" fontAlgn="b"/>
                      <a:endParaRPr lang="es-EC" sz="900" b="0" i="0" u="none" strike="noStrike">
                        <a:latin typeface="Calibri"/>
                      </a:endParaRPr>
                    </a:p>
                  </a:txBody>
                  <a:tcPr marL="0" marR="0" marT="0" marB="0" anchor="b">
                    <a:lnL>
                      <a:noFill/>
                    </a:lnL>
                    <a:lnR>
                      <a:noFill/>
                    </a:lnR>
                    <a:lnT>
                      <a:noFill/>
                    </a:lnT>
                    <a:lnB>
                      <a:noFill/>
                    </a:lnB>
                  </a:tcPr>
                </a:tc>
                <a:tc>
                  <a:txBody>
                    <a:bodyPr/>
                    <a:lstStyle/>
                    <a:p>
                      <a:pPr algn="l" fontAlgn="b"/>
                      <a:r>
                        <a:rPr lang="es-EC" sz="900" b="0" i="0" u="none" strike="noStrike">
                          <a:latin typeface="Calibri"/>
                        </a:rPr>
                        <a:t> </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79719">
                <a:tc>
                  <a:txBody>
                    <a:bodyPr/>
                    <a:lstStyle/>
                    <a:p>
                      <a:pPr algn="l" fontAlgn="b"/>
                      <a:r>
                        <a:rPr lang="es-EC" sz="900" b="0" i="0" u="none" strike="noStrike">
                          <a:latin typeface="Calibri"/>
                        </a:rPr>
                        <a:t>Aporte Accionistas</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r>
                        <a:rPr lang="es-EC" sz="900" b="0" i="0" u="none" strike="noStrike">
                          <a:latin typeface="Calibri"/>
                        </a:rPr>
                        <a:t>           346.870 </a:t>
                      </a:r>
                    </a:p>
                  </a:txBody>
                  <a:tcPr marL="0" marR="0" marT="0" marB="0" anchor="b">
                    <a:lnL>
                      <a:noFill/>
                    </a:lnL>
                    <a:lnR>
                      <a:noFill/>
                    </a:lnR>
                    <a:lnT>
                      <a:noFill/>
                    </a:lnT>
                    <a:lnB>
                      <a:noFill/>
                    </a:lnB>
                  </a:tcPr>
                </a:tc>
                <a:tc>
                  <a:txBody>
                    <a:bodyPr/>
                    <a:lstStyle/>
                    <a:p>
                      <a:pPr algn="l" fontAlgn="b"/>
                      <a:endParaRPr lang="es-EC" sz="900" b="0" i="0" u="none" strike="noStrike">
                        <a:latin typeface="Calibri"/>
                      </a:endParaRPr>
                    </a:p>
                  </a:txBody>
                  <a:tcPr marL="0" marR="0" marT="0" marB="0" anchor="b">
                    <a:lnL>
                      <a:noFill/>
                    </a:lnL>
                    <a:lnR>
                      <a:noFill/>
                    </a:lnR>
                    <a:lnT>
                      <a:noFill/>
                    </a:lnT>
                    <a:lnB>
                      <a:noFill/>
                    </a:lnB>
                  </a:tcPr>
                </a:tc>
                <a:tc>
                  <a:txBody>
                    <a:bodyPr/>
                    <a:lstStyle/>
                    <a:p>
                      <a:pPr algn="l" fontAlgn="b"/>
                      <a:endParaRPr lang="es-EC" sz="900" b="0" i="0" u="none" strike="noStrike">
                        <a:latin typeface="Calibri"/>
                      </a:endParaRPr>
                    </a:p>
                  </a:txBody>
                  <a:tcPr marL="0" marR="0" marT="0" marB="0" anchor="b">
                    <a:lnL>
                      <a:noFill/>
                    </a:lnL>
                    <a:lnR>
                      <a:noFill/>
                    </a:lnR>
                    <a:lnT>
                      <a:noFill/>
                    </a:lnT>
                    <a:lnB>
                      <a:noFill/>
                    </a:lnB>
                  </a:tcPr>
                </a:tc>
                <a:tc>
                  <a:txBody>
                    <a:bodyPr/>
                    <a:lstStyle/>
                    <a:p>
                      <a:pPr algn="l" fontAlgn="b"/>
                      <a:endParaRPr lang="es-EC" sz="900" b="0" i="0" u="none" strike="noStrike">
                        <a:latin typeface="Calibri"/>
                      </a:endParaRPr>
                    </a:p>
                  </a:txBody>
                  <a:tcPr marL="0" marR="0" marT="0" marB="0" anchor="b">
                    <a:lnL>
                      <a:noFill/>
                    </a:lnL>
                    <a:lnR>
                      <a:noFill/>
                    </a:lnR>
                    <a:lnT>
                      <a:noFill/>
                    </a:lnT>
                    <a:lnB>
                      <a:noFill/>
                    </a:lnB>
                  </a:tcPr>
                </a:tc>
                <a:tc>
                  <a:txBody>
                    <a:bodyPr/>
                    <a:lstStyle/>
                    <a:p>
                      <a:pPr algn="l" fontAlgn="b"/>
                      <a:endParaRPr lang="es-EC" sz="900" b="0" i="0" u="none" strike="noStrike">
                        <a:latin typeface="Calibri"/>
                      </a:endParaRPr>
                    </a:p>
                  </a:txBody>
                  <a:tcPr marL="0" marR="0" marT="0" marB="0" anchor="b">
                    <a:lnL>
                      <a:noFill/>
                    </a:lnL>
                    <a:lnR>
                      <a:noFill/>
                    </a:lnR>
                    <a:lnT>
                      <a:noFill/>
                    </a:lnT>
                    <a:lnB>
                      <a:noFill/>
                    </a:lnB>
                  </a:tcPr>
                </a:tc>
                <a:tc>
                  <a:txBody>
                    <a:bodyPr/>
                    <a:lstStyle/>
                    <a:p>
                      <a:pPr algn="l" fontAlgn="b"/>
                      <a:r>
                        <a:rPr lang="es-EC" sz="900" b="0" i="0" u="none" strike="noStrike">
                          <a:latin typeface="Calibri"/>
                        </a:rPr>
                        <a:t> </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79719">
                <a:tc>
                  <a:txBody>
                    <a:bodyPr/>
                    <a:lstStyle/>
                    <a:p>
                      <a:pPr algn="l" fontAlgn="b"/>
                      <a:r>
                        <a:rPr lang="es-EC" sz="900" b="0" i="0" u="none" strike="noStrike">
                          <a:latin typeface="Calibri"/>
                        </a:rPr>
                        <a:t>Amortización de Capital Prestado</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79719">
                <a:tc>
                  <a:txBody>
                    <a:bodyPr/>
                    <a:lstStyle/>
                    <a:p>
                      <a:pPr algn="l" fontAlgn="b"/>
                      <a:r>
                        <a:rPr lang="es-EC" sz="900" b="1" i="0" u="none" strike="noStrike">
                          <a:latin typeface="Calibri"/>
                        </a:rPr>
                        <a:t>(=) FLUJO NETO</a:t>
                      </a:r>
                    </a:p>
                  </a:txBody>
                  <a:tcPr marL="0" marR="0" marT="0" marB="0" anchor="b">
                    <a:lnL w="12700" cap="flat" cmpd="sng" algn="ctr">
                      <a:solidFill>
                        <a:srgbClr val="A5A5A5"/>
                      </a:solidFill>
                      <a:prstDash val="solid"/>
                      <a:round/>
                      <a:headEnd type="none" w="med" len="med"/>
                      <a:tailEnd type="none" w="med" len="med"/>
                    </a:lnL>
                    <a:lnR>
                      <a:noFill/>
                    </a:lnR>
                    <a:lnT>
                      <a:noFill/>
                    </a:lnT>
                    <a:lnB>
                      <a:noFill/>
                    </a:lnB>
                    <a:solidFill>
                      <a:srgbClr val="D8D8D8"/>
                    </a:solidFill>
                  </a:tcPr>
                </a:tc>
                <a:tc>
                  <a:txBody>
                    <a:bodyPr/>
                    <a:lstStyle/>
                    <a:p>
                      <a:pPr algn="l" fontAlgn="b"/>
                      <a:r>
                        <a:rPr lang="es-EC" sz="900" b="1" i="0" u="none" strike="noStrike">
                          <a:latin typeface="Calibri"/>
                        </a:rPr>
                        <a:t>      (1.087.500)</a:t>
                      </a:r>
                    </a:p>
                  </a:txBody>
                  <a:tcPr marL="0" marR="0" marT="0" marB="0" anchor="b">
                    <a:lnL>
                      <a:noFill/>
                    </a:lnL>
                    <a:lnR>
                      <a:noFill/>
                    </a:lnR>
                    <a:lnT>
                      <a:noFill/>
                    </a:lnT>
                    <a:lnB>
                      <a:noFill/>
                    </a:lnB>
                    <a:solidFill>
                      <a:srgbClr val="D8D8D8"/>
                    </a:solidFill>
                  </a:tcPr>
                </a:tc>
                <a:tc>
                  <a:txBody>
                    <a:bodyPr/>
                    <a:lstStyle/>
                    <a:p>
                      <a:pPr algn="l" fontAlgn="b"/>
                      <a:r>
                        <a:rPr lang="es-EC" sz="900" b="1" i="0" u="none" strike="noStrike">
                          <a:latin typeface="Calibri"/>
                        </a:rPr>
                        <a:t>        1.405.948 </a:t>
                      </a:r>
                    </a:p>
                  </a:txBody>
                  <a:tcPr marL="0" marR="0" marT="0" marB="0" anchor="b">
                    <a:lnL>
                      <a:noFill/>
                    </a:lnL>
                    <a:lnR>
                      <a:noFill/>
                    </a:lnR>
                    <a:lnT>
                      <a:noFill/>
                    </a:lnT>
                    <a:lnB>
                      <a:noFill/>
                    </a:lnB>
                    <a:solidFill>
                      <a:srgbClr val="D8D8D8"/>
                    </a:solidFill>
                  </a:tcPr>
                </a:tc>
                <a:tc>
                  <a:txBody>
                    <a:bodyPr/>
                    <a:lstStyle/>
                    <a:p>
                      <a:pPr algn="l" fontAlgn="b"/>
                      <a:r>
                        <a:rPr lang="es-EC" sz="900" b="1" i="0" u="none" strike="noStrike">
                          <a:latin typeface="Calibri"/>
                        </a:rPr>
                        <a:t>           521.577 </a:t>
                      </a:r>
                    </a:p>
                  </a:txBody>
                  <a:tcPr marL="0" marR="0" marT="0" marB="0" anchor="b">
                    <a:lnL>
                      <a:noFill/>
                    </a:lnL>
                    <a:lnR>
                      <a:noFill/>
                    </a:lnR>
                    <a:lnT>
                      <a:noFill/>
                    </a:lnT>
                    <a:lnB>
                      <a:noFill/>
                    </a:lnB>
                    <a:solidFill>
                      <a:srgbClr val="D8D8D8"/>
                    </a:solidFill>
                  </a:tcPr>
                </a:tc>
                <a:tc>
                  <a:txBody>
                    <a:bodyPr/>
                    <a:lstStyle/>
                    <a:p>
                      <a:pPr algn="l" fontAlgn="b"/>
                      <a:r>
                        <a:rPr lang="es-EC" sz="900" b="1" i="0" u="none" strike="noStrike">
                          <a:latin typeface="Calibri"/>
                        </a:rPr>
                        <a:t>           520.613 </a:t>
                      </a:r>
                    </a:p>
                  </a:txBody>
                  <a:tcPr marL="0" marR="0" marT="0" marB="0" anchor="b">
                    <a:lnL>
                      <a:noFill/>
                    </a:lnL>
                    <a:lnR>
                      <a:noFill/>
                    </a:lnR>
                    <a:lnT>
                      <a:noFill/>
                    </a:lnT>
                    <a:lnB>
                      <a:noFill/>
                    </a:lnB>
                    <a:solidFill>
                      <a:srgbClr val="D8D8D8"/>
                    </a:solidFill>
                  </a:tcPr>
                </a:tc>
                <a:tc>
                  <a:txBody>
                    <a:bodyPr/>
                    <a:lstStyle/>
                    <a:p>
                      <a:pPr algn="l" fontAlgn="b"/>
                      <a:r>
                        <a:rPr lang="es-EC" sz="900" b="1" i="0" u="none" strike="noStrike">
                          <a:latin typeface="Calibri"/>
                        </a:rPr>
                        <a:t>           517.015 </a:t>
                      </a:r>
                    </a:p>
                  </a:txBody>
                  <a:tcPr marL="0" marR="0" marT="0" marB="0" anchor="b">
                    <a:lnL>
                      <a:noFill/>
                    </a:lnL>
                    <a:lnR>
                      <a:noFill/>
                    </a:lnR>
                    <a:lnT>
                      <a:noFill/>
                    </a:lnT>
                    <a:lnB>
                      <a:noFill/>
                    </a:lnB>
                    <a:solidFill>
                      <a:srgbClr val="D8D8D8"/>
                    </a:solidFill>
                  </a:tcPr>
                </a:tc>
                <a:tc>
                  <a:txBody>
                    <a:bodyPr/>
                    <a:lstStyle/>
                    <a:p>
                      <a:pPr algn="l" fontAlgn="b"/>
                      <a:r>
                        <a:rPr lang="es-EC" sz="900" b="1" i="0" u="none" strike="noStrike">
                          <a:latin typeface="Calibri"/>
                        </a:rPr>
                        <a:t>           509.750 </a:t>
                      </a:r>
                    </a:p>
                  </a:txBody>
                  <a:tcPr marL="0" marR="0" marT="0" marB="0" anchor="b">
                    <a:lnL>
                      <a:noFill/>
                    </a:lnL>
                    <a:lnR w="12700" cap="flat" cmpd="sng" algn="ctr">
                      <a:solidFill>
                        <a:srgbClr val="A5A5A5"/>
                      </a:solidFill>
                      <a:prstDash val="solid"/>
                      <a:round/>
                      <a:headEnd type="none" w="med" len="med"/>
                      <a:tailEnd type="none" w="med" len="med"/>
                    </a:lnR>
                    <a:lnT>
                      <a:noFill/>
                    </a:lnT>
                    <a:lnB>
                      <a:noFill/>
                    </a:lnB>
                    <a:solidFill>
                      <a:srgbClr val="D8D8D8"/>
                    </a:solidFill>
                  </a:tcPr>
                </a:tc>
              </a:tr>
              <a:tr h="179719">
                <a:tc>
                  <a:txBody>
                    <a:bodyPr/>
                    <a:lstStyle/>
                    <a:p>
                      <a:pPr algn="l" fontAlgn="b"/>
                      <a:r>
                        <a:rPr lang="es-EC" sz="900" b="0" i="0" u="none" strike="noStrike">
                          <a:latin typeface="Calibri"/>
                        </a:rPr>
                        <a:t>(+) Saldo inicial</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r>
                        <a:rPr lang="es-EC" sz="900" b="0" i="0" u="none" strike="noStrike">
                          <a:latin typeface="Calibri"/>
                        </a:rPr>
                        <a:t>           121.513 </a:t>
                      </a:r>
                    </a:p>
                  </a:txBody>
                  <a:tcPr marL="0" marR="0" marT="0" marB="0" anchor="b">
                    <a:lnL>
                      <a:noFill/>
                    </a:lnL>
                    <a:lnR>
                      <a:noFill/>
                    </a:lnR>
                    <a:lnT>
                      <a:noFill/>
                    </a:lnT>
                    <a:lnB>
                      <a:noFill/>
                    </a:lnB>
                  </a:tcPr>
                </a:tc>
                <a:tc>
                  <a:txBody>
                    <a:bodyPr/>
                    <a:lstStyle/>
                    <a:p>
                      <a:pPr algn="l" fontAlgn="b"/>
                      <a:r>
                        <a:rPr lang="es-EC" sz="900" b="0" i="0" u="none" strike="noStrike">
                          <a:latin typeface="Calibri"/>
                        </a:rPr>
                        <a:t>          (965.987)</a:t>
                      </a:r>
                    </a:p>
                  </a:txBody>
                  <a:tcPr marL="0" marR="0" marT="0" marB="0" anchor="b">
                    <a:lnL>
                      <a:noFill/>
                    </a:lnL>
                    <a:lnR>
                      <a:noFill/>
                    </a:lnR>
                    <a:lnT>
                      <a:noFill/>
                    </a:lnT>
                    <a:lnB>
                      <a:noFill/>
                    </a:lnB>
                  </a:tcPr>
                </a:tc>
                <a:tc>
                  <a:txBody>
                    <a:bodyPr/>
                    <a:lstStyle/>
                    <a:p>
                      <a:pPr algn="l" fontAlgn="b"/>
                      <a:r>
                        <a:rPr lang="es-EC" sz="900" b="0" i="0" u="none" strike="noStrike">
                          <a:latin typeface="Calibri"/>
                        </a:rPr>
                        <a:t>           439.961 </a:t>
                      </a:r>
                    </a:p>
                  </a:txBody>
                  <a:tcPr marL="0" marR="0" marT="0" marB="0" anchor="b">
                    <a:lnL>
                      <a:noFill/>
                    </a:lnL>
                    <a:lnR>
                      <a:noFill/>
                    </a:lnR>
                    <a:lnT>
                      <a:noFill/>
                    </a:lnT>
                    <a:lnB>
                      <a:noFill/>
                    </a:lnB>
                  </a:tcPr>
                </a:tc>
                <a:tc>
                  <a:txBody>
                    <a:bodyPr/>
                    <a:lstStyle/>
                    <a:p>
                      <a:pPr algn="l" fontAlgn="b"/>
                      <a:r>
                        <a:rPr lang="es-EC" sz="900" b="0" i="0" u="none" strike="noStrike">
                          <a:latin typeface="Calibri"/>
                        </a:rPr>
                        <a:t>           961.538 </a:t>
                      </a:r>
                    </a:p>
                  </a:txBody>
                  <a:tcPr marL="0" marR="0" marT="0" marB="0" anchor="b">
                    <a:lnL>
                      <a:noFill/>
                    </a:lnL>
                    <a:lnR>
                      <a:noFill/>
                    </a:lnR>
                    <a:lnT>
                      <a:noFill/>
                    </a:lnT>
                    <a:lnB>
                      <a:noFill/>
                    </a:lnB>
                  </a:tcPr>
                </a:tc>
                <a:tc>
                  <a:txBody>
                    <a:bodyPr/>
                    <a:lstStyle/>
                    <a:p>
                      <a:pPr algn="l" fontAlgn="b"/>
                      <a:r>
                        <a:rPr lang="es-EC" sz="900" b="0" i="0" u="none" strike="noStrike">
                          <a:latin typeface="Calibri"/>
                        </a:rPr>
                        <a:t>        1.482.151 </a:t>
                      </a:r>
                    </a:p>
                  </a:txBody>
                  <a:tcPr marL="0" marR="0" marT="0" marB="0" anchor="b">
                    <a:lnL>
                      <a:noFill/>
                    </a:lnL>
                    <a:lnR>
                      <a:noFill/>
                    </a:lnR>
                    <a:lnT>
                      <a:noFill/>
                    </a:lnT>
                    <a:lnB>
                      <a:noFill/>
                    </a:lnB>
                  </a:tcPr>
                </a:tc>
                <a:tc>
                  <a:txBody>
                    <a:bodyPr/>
                    <a:lstStyle/>
                    <a:p>
                      <a:pPr algn="l" fontAlgn="b"/>
                      <a:r>
                        <a:rPr lang="es-EC" sz="900" b="0" i="0" u="none" strike="noStrike">
                          <a:latin typeface="Calibri"/>
                        </a:rPr>
                        <a:t>        1.999.166 </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90290">
                <a:tc>
                  <a:txBody>
                    <a:bodyPr/>
                    <a:lstStyle/>
                    <a:p>
                      <a:pPr algn="l" fontAlgn="b"/>
                      <a:r>
                        <a:rPr lang="es-EC" sz="900" b="1" i="0" u="none" strike="noStrike">
                          <a:latin typeface="Calibri"/>
                        </a:rPr>
                        <a:t>FLUJO ACUMULADO</a:t>
                      </a:r>
                    </a:p>
                  </a:txBody>
                  <a:tcPr marL="0" marR="0" marT="0" marB="0" anchor="b">
                    <a:lnL w="12700" cap="flat" cmpd="sng" algn="ctr">
                      <a:solidFill>
                        <a:srgbClr val="A5A5A5"/>
                      </a:solidFill>
                      <a:prstDash val="solid"/>
                      <a:round/>
                      <a:headEnd type="none" w="med" len="med"/>
                      <a:tailEnd type="none" w="med" len="med"/>
                    </a:lnL>
                    <a:lnR>
                      <a:noFill/>
                    </a:lnR>
                    <a:lnT>
                      <a:noFill/>
                    </a:lnT>
                    <a:lnB w="12700" cap="flat" cmpd="sng" algn="ctr">
                      <a:solidFill>
                        <a:srgbClr val="A5A5A5"/>
                      </a:solidFill>
                      <a:prstDash val="solid"/>
                      <a:round/>
                      <a:headEnd type="none" w="med" len="med"/>
                      <a:tailEnd type="none" w="med" len="med"/>
                    </a:lnB>
                    <a:solidFill>
                      <a:srgbClr val="BFBFBF"/>
                    </a:solidFill>
                  </a:tcPr>
                </a:tc>
                <a:tc>
                  <a:txBody>
                    <a:bodyPr/>
                    <a:lstStyle/>
                    <a:p>
                      <a:pPr algn="l" fontAlgn="b"/>
                      <a:r>
                        <a:rPr lang="es-EC" sz="900" b="1" i="0" u="none" strike="noStrike">
                          <a:latin typeface="Calibri"/>
                        </a:rPr>
                        <a:t>          (965.987)</a:t>
                      </a:r>
                    </a:p>
                  </a:txBody>
                  <a:tcPr marL="0" marR="0" marT="0" marB="0" anchor="b">
                    <a:lnL>
                      <a:noFill/>
                    </a:lnL>
                    <a:lnR>
                      <a:noFill/>
                    </a:lnR>
                    <a:lnT>
                      <a:noFill/>
                    </a:lnT>
                    <a:lnB w="12700" cap="flat" cmpd="sng" algn="ctr">
                      <a:solidFill>
                        <a:srgbClr val="A5A5A5"/>
                      </a:solidFill>
                      <a:prstDash val="solid"/>
                      <a:round/>
                      <a:headEnd type="none" w="med" len="med"/>
                      <a:tailEnd type="none" w="med" len="med"/>
                    </a:lnB>
                    <a:solidFill>
                      <a:srgbClr val="BFBFBF"/>
                    </a:solidFill>
                  </a:tcPr>
                </a:tc>
                <a:tc>
                  <a:txBody>
                    <a:bodyPr/>
                    <a:lstStyle/>
                    <a:p>
                      <a:pPr algn="l" fontAlgn="b"/>
                      <a:r>
                        <a:rPr lang="es-EC" sz="900" b="1" i="0" u="none" strike="noStrike">
                          <a:latin typeface="Calibri"/>
                        </a:rPr>
                        <a:t>           439.961 </a:t>
                      </a:r>
                    </a:p>
                  </a:txBody>
                  <a:tcPr marL="0" marR="0" marT="0" marB="0" anchor="b">
                    <a:lnL>
                      <a:noFill/>
                    </a:lnL>
                    <a:lnR>
                      <a:noFill/>
                    </a:lnR>
                    <a:lnT>
                      <a:noFill/>
                    </a:lnT>
                    <a:lnB w="12700" cap="flat" cmpd="sng" algn="ctr">
                      <a:solidFill>
                        <a:srgbClr val="A5A5A5"/>
                      </a:solidFill>
                      <a:prstDash val="solid"/>
                      <a:round/>
                      <a:headEnd type="none" w="med" len="med"/>
                      <a:tailEnd type="none" w="med" len="med"/>
                    </a:lnB>
                    <a:solidFill>
                      <a:srgbClr val="BFBFBF"/>
                    </a:solidFill>
                  </a:tcPr>
                </a:tc>
                <a:tc>
                  <a:txBody>
                    <a:bodyPr/>
                    <a:lstStyle/>
                    <a:p>
                      <a:pPr algn="l" fontAlgn="b"/>
                      <a:r>
                        <a:rPr lang="es-EC" sz="900" b="1" i="0" u="none" strike="noStrike">
                          <a:latin typeface="Calibri"/>
                        </a:rPr>
                        <a:t>           961.538 </a:t>
                      </a:r>
                    </a:p>
                  </a:txBody>
                  <a:tcPr marL="0" marR="0" marT="0" marB="0" anchor="b">
                    <a:lnL>
                      <a:noFill/>
                    </a:lnL>
                    <a:lnR>
                      <a:noFill/>
                    </a:lnR>
                    <a:lnT>
                      <a:noFill/>
                    </a:lnT>
                    <a:lnB w="12700" cap="flat" cmpd="sng" algn="ctr">
                      <a:solidFill>
                        <a:srgbClr val="A5A5A5"/>
                      </a:solidFill>
                      <a:prstDash val="solid"/>
                      <a:round/>
                      <a:headEnd type="none" w="med" len="med"/>
                      <a:tailEnd type="none" w="med" len="med"/>
                    </a:lnB>
                    <a:solidFill>
                      <a:srgbClr val="BFBFBF"/>
                    </a:solidFill>
                  </a:tcPr>
                </a:tc>
                <a:tc>
                  <a:txBody>
                    <a:bodyPr/>
                    <a:lstStyle/>
                    <a:p>
                      <a:pPr algn="l" fontAlgn="b"/>
                      <a:r>
                        <a:rPr lang="es-EC" sz="900" b="1" i="0" u="none" strike="noStrike">
                          <a:latin typeface="Calibri"/>
                        </a:rPr>
                        <a:t>        1.482.151 </a:t>
                      </a:r>
                    </a:p>
                  </a:txBody>
                  <a:tcPr marL="0" marR="0" marT="0" marB="0" anchor="b">
                    <a:lnL>
                      <a:noFill/>
                    </a:lnL>
                    <a:lnR>
                      <a:noFill/>
                    </a:lnR>
                    <a:lnT>
                      <a:noFill/>
                    </a:lnT>
                    <a:lnB w="12700" cap="flat" cmpd="sng" algn="ctr">
                      <a:solidFill>
                        <a:srgbClr val="A5A5A5"/>
                      </a:solidFill>
                      <a:prstDash val="solid"/>
                      <a:round/>
                      <a:headEnd type="none" w="med" len="med"/>
                      <a:tailEnd type="none" w="med" len="med"/>
                    </a:lnB>
                    <a:solidFill>
                      <a:srgbClr val="BFBFBF"/>
                    </a:solidFill>
                  </a:tcPr>
                </a:tc>
                <a:tc>
                  <a:txBody>
                    <a:bodyPr/>
                    <a:lstStyle/>
                    <a:p>
                      <a:pPr algn="l" fontAlgn="b"/>
                      <a:r>
                        <a:rPr lang="es-EC" sz="900" b="1" i="0" u="none" strike="noStrike">
                          <a:latin typeface="Calibri"/>
                        </a:rPr>
                        <a:t>        1.999.166 </a:t>
                      </a:r>
                    </a:p>
                  </a:txBody>
                  <a:tcPr marL="0" marR="0" marT="0" marB="0" anchor="b">
                    <a:lnL>
                      <a:noFill/>
                    </a:lnL>
                    <a:lnR>
                      <a:noFill/>
                    </a:lnR>
                    <a:lnT>
                      <a:noFill/>
                    </a:lnT>
                    <a:lnB w="12700" cap="flat" cmpd="sng" algn="ctr">
                      <a:solidFill>
                        <a:srgbClr val="A5A5A5"/>
                      </a:solidFill>
                      <a:prstDash val="solid"/>
                      <a:round/>
                      <a:headEnd type="none" w="med" len="med"/>
                      <a:tailEnd type="none" w="med" len="med"/>
                    </a:lnB>
                    <a:solidFill>
                      <a:srgbClr val="BFBFBF"/>
                    </a:solidFill>
                  </a:tcPr>
                </a:tc>
                <a:tc>
                  <a:txBody>
                    <a:bodyPr/>
                    <a:lstStyle/>
                    <a:p>
                      <a:pPr algn="l" fontAlgn="b"/>
                      <a:r>
                        <a:rPr lang="es-EC" sz="900" b="1" i="0" u="none" strike="noStrike" dirty="0">
                          <a:latin typeface="Calibri"/>
                        </a:rPr>
                        <a:t>        2.508.916 </a:t>
                      </a:r>
                    </a:p>
                  </a:txBody>
                  <a:tcPr marL="0" marR="0" marT="0" marB="0" anchor="b">
                    <a:lnL>
                      <a:noFill/>
                    </a:lnL>
                    <a:lnR w="12700" cap="flat" cmpd="sng" algn="ctr">
                      <a:solidFill>
                        <a:srgbClr val="A5A5A5"/>
                      </a:solidFill>
                      <a:prstDash val="solid"/>
                      <a:round/>
                      <a:headEnd type="none" w="med" len="med"/>
                      <a:tailEnd type="none" w="med" len="med"/>
                    </a:lnR>
                    <a:lnT>
                      <a:noFill/>
                    </a:lnT>
                    <a:lnB w="12700" cap="flat" cmpd="sng" algn="ctr">
                      <a:solidFill>
                        <a:srgbClr val="A5A5A5"/>
                      </a:solidFill>
                      <a:prstDash val="solid"/>
                      <a:round/>
                      <a:headEnd type="none" w="med" len="med"/>
                      <a:tailEnd type="none" w="med" len="med"/>
                    </a:lnB>
                    <a:solidFill>
                      <a:srgbClr val="BFBFBF"/>
                    </a:solidFill>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C" smtClean="0"/>
              <a:t>TIR  Y  VAN</a:t>
            </a:r>
          </a:p>
        </p:txBody>
      </p:sp>
      <p:sp>
        <p:nvSpPr>
          <p:cNvPr id="48131" name="3 Marcador de número de diapositiva"/>
          <p:cNvSpPr>
            <a:spLocks noGrp="1"/>
          </p:cNvSpPr>
          <p:nvPr>
            <p:ph type="sldNum" sz="quarter" idx="10"/>
          </p:nvPr>
        </p:nvSpPr>
        <p:spPr>
          <a:noFill/>
        </p:spPr>
        <p:txBody>
          <a:bodyPr/>
          <a:lstStyle/>
          <a:p>
            <a:fld id="{30B724D0-2766-499B-94DB-ACA58157FD72}" type="slidenum">
              <a:rPr lang="en-GB" smtClean="0"/>
              <a:pPr/>
              <a:t>46</a:t>
            </a:fld>
            <a:endParaRPr lang="en-GB" smtClean="0"/>
          </a:p>
        </p:txBody>
      </p:sp>
      <p:graphicFrame>
        <p:nvGraphicFramePr>
          <p:cNvPr id="6" name="5 Tabla"/>
          <p:cNvGraphicFramePr>
            <a:graphicFrameLocks noGrp="1"/>
          </p:cNvGraphicFramePr>
          <p:nvPr/>
        </p:nvGraphicFramePr>
        <p:xfrm>
          <a:off x="1809750" y="962025"/>
          <a:ext cx="7129463" cy="5016500"/>
        </p:xfrm>
        <a:graphic>
          <a:graphicData uri="http://schemas.openxmlformats.org/drawingml/2006/table">
            <a:tbl>
              <a:tblPr/>
              <a:tblGrid>
                <a:gridCol w="2027531"/>
                <a:gridCol w="845605"/>
                <a:gridCol w="845605"/>
                <a:gridCol w="845605"/>
                <a:gridCol w="845605"/>
                <a:gridCol w="845605"/>
                <a:gridCol w="874432"/>
              </a:tblGrid>
              <a:tr h="180617">
                <a:tc>
                  <a:txBody>
                    <a:bodyPr/>
                    <a:lstStyle/>
                    <a:p>
                      <a:pPr algn="ctr" fontAlgn="b"/>
                      <a:r>
                        <a:rPr lang="es-EC" sz="900" b="1" i="0" u="none" strike="noStrike">
                          <a:solidFill>
                            <a:srgbClr val="FFFFFF"/>
                          </a:solidFill>
                          <a:latin typeface="Calibri"/>
                        </a:rPr>
                        <a:t> </a:t>
                      </a:r>
                    </a:p>
                  </a:txBody>
                  <a:tcPr marL="0" marR="0" marT="0" marB="0" anchor="b">
                    <a:lnL>
                      <a:noFill/>
                    </a:lnL>
                    <a:lnR>
                      <a:noFill/>
                    </a:lnR>
                    <a:lnT>
                      <a:noFill/>
                    </a:lnT>
                    <a:lnB w="12700" cap="flat" cmpd="sng" algn="ctr">
                      <a:solidFill>
                        <a:srgbClr val="A5A5A5"/>
                      </a:solidFill>
                      <a:prstDash val="solid"/>
                      <a:round/>
                      <a:headEnd type="none" w="med" len="med"/>
                      <a:tailEnd type="none" w="med" len="med"/>
                    </a:lnB>
                    <a:solidFill>
                      <a:srgbClr val="632523"/>
                    </a:solidFill>
                  </a:tcPr>
                </a:tc>
                <a:tc>
                  <a:txBody>
                    <a:bodyPr/>
                    <a:lstStyle/>
                    <a:p>
                      <a:pPr algn="ctr" fontAlgn="b"/>
                      <a:r>
                        <a:rPr lang="es-EC" sz="900" b="1" i="0" u="none" strike="noStrike">
                          <a:solidFill>
                            <a:srgbClr val="FFFFFF"/>
                          </a:solidFill>
                          <a:latin typeface="Calibri"/>
                        </a:rPr>
                        <a:t>2009</a:t>
                      </a:r>
                    </a:p>
                  </a:txBody>
                  <a:tcPr marL="0" marR="0" marT="0" marB="0" anchor="b">
                    <a:lnL>
                      <a:noFill/>
                    </a:lnL>
                    <a:lnR>
                      <a:noFill/>
                    </a:lnR>
                    <a:lnT>
                      <a:noFill/>
                    </a:lnT>
                    <a:lnB w="12700" cap="flat" cmpd="sng" algn="ctr">
                      <a:solidFill>
                        <a:srgbClr val="A5A5A5"/>
                      </a:solidFill>
                      <a:prstDash val="solid"/>
                      <a:round/>
                      <a:headEnd type="none" w="med" len="med"/>
                      <a:tailEnd type="none" w="med" len="med"/>
                    </a:lnB>
                    <a:solidFill>
                      <a:srgbClr val="632523"/>
                    </a:solidFill>
                  </a:tcPr>
                </a:tc>
                <a:tc>
                  <a:txBody>
                    <a:bodyPr/>
                    <a:lstStyle/>
                    <a:p>
                      <a:pPr algn="ctr" fontAlgn="b"/>
                      <a:r>
                        <a:rPr lang="es-EC" sz="900" b="1" i="0" u="none" strike="noStrike">
                          <a:solidFill>
                            <a:srgbClr val="FFFFFF"/>
                          </a:solidFill>
                          <a:latin typeface="Calibri"/>
                        </a:rPr>
                        <a:t>2010</a:t>
                      </a:r>
                    </a:p>
                  </a:txBody>
                  <a:tcPr marL="0" marR="0" marT="0" marB="0" anchor="b">
                    <a:lnL>
                      <a:noFill/>
                    </a:lnL>
                    <a:lnR>
                      <a:noFill/>
                    </a:lnR>
                    <a:lnT>
                      <a:noFill/>
                    </a:lnT>
                    <a:lnB w="12700" cap="flat" cmpd="sng" algn="ctr">
                      <a:solidFill>
                        <a:srgbClr val="A5A5A5"/>
                      </a:solidFill>
                      <a:prstDash val="solid"/>
                      <a:round/>
                      <a:headEnd type="none" w="med" len="med"/>
                      <a:tailEnd type="none" w="med" len="med"/>
                    </a:lnB>
                    <a:solidFill>
                      <a:srgbClr val="632523"/>
                    </a:solidFill>
                  </a:tcPr>
                </a:tc>
                <a:tc>
                  <a:txBody>
                    <a:bodyPr/>
                    <a:lstStyle/>
                    <a:p>
                      <a:pPr algn="ctr" fontAlgn="b"/>
                      <a:r>
                        <a:rPr lang="es-EC" sz="900" b="1" i="0" u="none" strike="noStrike">
                          <a:solidFill>
                            <a:srgbClr val="FFFFFF"/>
                          </a:solidFill>
                          <a:latin typeface="Calibri"/>
                        </a:rPr>
                        <a:t>2011</a:t>
                      </a:r>
                    </a:p>
                  </a:txBody>
                  <a:tcPr marL="0" marR="0" marT="0" marB="0" anchor="b">
                    <a:lnL>
                      <a:noFill/>
                    </a:lnL>
                    <a:lnR>
                      <a:noFill/>
                    </a:lnR>
                    <a:lnT>
                      <a:noFill/>
                    </a:lnT>
                    <a:lnB w="12700" cap="flat" cmpd="sng" algn="ctr">
                      <a:solidFill>
                        <a:srgbClr val="A5A5A5"/>
                      </a:solidFill>
                      <a:prstDash val="solid"/>
                      <a:round/>
                      <a:headEnd type="none" w="med" len="med"/>
                      <a:tailEnd type="none" w="med" len="med"/>
                    </a:lnB>
                    <a:solidFill>
                      <a:srgbClr val="632523"/>
                    </a:solidFill>
                  </a:tcPr>
                </a:tc>
                <a:tc>
                  <a:txBody>
                    <a:bodyPr/>
                    <a:lstStyle/>
                    <a:p>
                      <a:pPr algn="ctr" fontAlgn="b"/>
                      <a:r>
                        <a:rPr lang="es-EC" sz="900" b="1" i="0" u="none" strike="noStrike">
                          <a:solidFill>
                            <a:srgbClr val="FFFFFF"/>
                          </a:solidFill>
                          <a:latin typeface="Calibri"/>
                        </a:rPr>
                        <a:t>2012</a:t>
                      </a:r>
                    </a:p>
                  </a:txBody>
                  <a:tcPr marL="0" marR="0" marT="0" marB="0" anchor="b">
                    <a:lnL>
                      <a:noFill/>
                    </a:lnL>
                    <a:lnR>
                      <a:noFill/>
                    </a:lnR>
                    <a:lnT>
                      <a:noFill/>
                    </a:lnT>
                    <a:lnB w="12700" cap="flat" cmpd="sng" algn="ctr">
                      <a:solidFill>
                        <a:srgbClr val="A5A5A5"/>
                      </a:solidFill>
                      <a:prstDash val="solid"/>
                      <a:round/>
                      <a:headEnd type="none" w="med" len="med"/>
                      <a:tailEnd type="none" w="med" len="med"/>
                    </a:lnB>
                    <a:solidFill>
                      <a:srgbClr val="632523"/>
                    </a:solidFill>
                  </a:tcPr>
                </a:tc>
                <a:tc>
                  <a:txBody>
                    <a:bodyPr/>
                    <a:lstStyle/>
                    <a:p>
                      <a:pPr algn="ctr" fontAlgn="b"/>
                      <a:r>
                        <a:rPr lang="es-EC" sz="900" b="1" i="0" u="none" strike="noStrike">
                          <a:solidFill>
                            <a:srgbClr val="FFFFFF"/>
                          </a:solidFill>
                          <a:latin typeface="Calibri"/>
                        </a:rPr>
                        <a:t>2013</a:t>
                      </a:r>
                    </a:p>
                  </a:txBody>
                  <a:tcPr marL="0" marR="0" marT="0" marB="0" anchor="b">
                    <a:lnL>
                      <a:noFill/>
                    </a:lnL>
                    <a:lnR>
                      <a:noFill/>
                    </a:lnR>
                    <a:lnT>
                      <a:noFill/>
                    </a:lnT>
                    <a:lnB w="12700" cap="flat" cmpd="sng" algn="ctr">
                      <a:solidFill>
                        <a:srgbClr val="A5A5A5"/>
                      </a:solidFill>
                      <a:prstDash val="solid"/>
                      <a:round/>
                      <a:headEnd type="none" w="med" len="med"/>
                      <a:tailEnd type="none" w="med" len="med"/>
                    </a:lnB>
                    <a:solidFill>
                      <a:srgbClr val="632523"/>
                    </a:solidFill>
                  </a:tcPr>
                </a:tc>
                <a:tc>
                  <a:txBody>
                    <a:bodyPr/>
                    <a:lstStyle/>
                    <a:p>
                      <a:pPr algn="ctr" fontAlgn="b"/>
                      <a:r>
                        <a:rPr lang="es-EC" sz="900" b="1" i="0" u="none" strike="noStrike">
                          <a:solidFill>
                            <a:srgbClr val="FFFFFF"/>
                          </a:solidFill>
                          <a:latin typeface="Calibri"/>
                        </a:rPr>
                        <a:t>2014</a:t>
                      </a:r>
                    </a:p>
                  </a:txBody>
                  <a:tcPr marL="0" marR="0" marT="0" marB="0" anchor="b">
                    <a:lnL>
                      <a:noFill/>
                    </a:lnL>
                    <a:lnR>
                      <a:noFill/>
                    </a:lnR>
                    <a:lnT>
                      <a:noFill/>
                    </a:lnT>
                    <a:lnB w="12700" cap="flat" cmpd="sng" algn="ctr">
                      <a:solidFill>
                        <a:srgbClr val="A5A5A5"/>
                      </a:solidFill>
                      <a:prstDash val="solid"/>
                      <a:round/>
                      <a:headEnd type="none" w="med" len="med"/>
                      <a:tailEnd type="none" w="med" len="med"/>
                    </a:lnB>
                    <a:solidFill>
                      <a:srgbClr val="632523"/>
                    </a:solidFill>
                  </a:tcPr>
                </a:tc>
              </a:tr>
              <a:tr h="170584">
                <a:tc>
                  <a:txBody>
                    <a:bodyPr/>
                    <a:lstStyle/>
                    <a:p>
                      <a:pPr algn="l" fontAlgn="b"/>
                      <a:r>
                        <a:rPr lang="es-EC" sz="900" b="1" i="0" u="none" strike="noStrike">
                          <a:latin typeface="Calibri"/>
                        </a:rPr>
                        <a:t>Inversion Inicial</a:t>
                      </a:r>
                    </a:p>
                  </a:txBody>
                  <a:tcPr marL="0" marR="0" marT="0" marB="0" anchor="b">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a:noFill/>
                    </a:lnB>
                  </a:tcPr>
                </a:tc>
                <a:tc>
                  <a:txBody>
                    <a:bodyPr/>
                    <a:lstStyle/>
                    <a:p>
                      <a:pPr algn="l" fontAlgn="b"/>
                      <a:r>
                        <a:rPr lang="es-EC" sz="900" b="0" i="0" u="none" strike="noStrike">
                          <a:latin typeface="Calibri"/>
                        </a:rPr>
                        <a:t>          (225.357)</a:t>
                      </a:r>
                    </a:p>
                  </a:txBody>
                  <a:tcPr marL="0" marR="0" marT="0" marB="0" anchor="b">
                    <a:lnL>
                      <a:noFill/>
                    </a:lnL>
                    <a:lnR>
                      <a:noFill/>
                    </a:lnR>
                    <a:lnT w="12700" cap="flat" cmpd="sng" algn="ctr">
                      <a:solidFill>
                        <a:srgbClr val="A5A5A5"/>
                      </a:solidFill>
                      <a:prstDash val="solid"/>
                      <a:round/>
                      <a:headEnd type="none" w="med" len="med"/>
                      <a:tailEnd type="none" w="med" len="med"/>
                    </a:lnT>
                    <a:lnB>
                      <a:noFill/>
                    </a:lnB>
                  </a:tcPr>
                </a:tc>
                <a:tc>
                  <a:txBody>
                    <a:bodyPr/>
                    <a:lstStyle/>
                    <a:p>
                      <a:pPr algn="ctr" fontAlgn="b"/>
                      <a:r>
                        <a:rPr lang="es-EC" sz="900" b="1" i="0" u="none" strike="noStrike">
                          <a:latin typeface="Calibri"/>
                        </a:rPr>
                        <a:t>                       -   </a:t>
                      </a:r>
                    </a:p>
                  </a:txBody>
                  <a:tcPr marL="0" marR="0" marT="0" marB="0" anchor="b">
                    <a:lnL>
                      <a:noFill/>
                    </a:lnL>
                    <a:lnR>
                      <a:noFill/>
                    </a:lnR>
                    <a:lnT w="12700" cap="flat" cmpd="sng" algn="ctr">
                      <a:solidFill>
                        <a:srgbClr val="A5A5A5"/>
                      </a:solidFill>
                      <a:prstDash val="solid"/>
                      <a:round/>
                      <a:headEnd type="none" w="med" len="med"/>
                      <a:tailEnd type="none" w="med" len="med"/>
                    </a:lnT>
                    <a:lnB>
                      <a:noFill/>
                    </a:lnB>
                  </a:tcPr>
                </a:tc>
                <a:tc>
                  <a:txBody>
                    <a:bodyPr/>
                    <a:lstStyle/>
                    <a:p>
                      <a:pPr algn="ctr" fontAlgn="b"/>
                      <a:r>
                        <a:rPr lang="es-EC" sz="900" b="1" i="0" u="none" strike="noStrike">
                          <a:latin typeface="Calibri"/>
                        </a:rPr>
                        <a:t>                       -   </a:t>
                      </a:r>
                    </a:p>
                  </a:txBody>
                  <a:tcPr marL="0" marR="0" marT="0" marB="0" anchor="b">
                    <a:lnL>
                      <a:noFill/>
                    </a:lnL>
                    <a:lnR>
                      <a:noFill/>
                    </a:lnR>
                    <a:lnT w="12700" cap="flat" cmpd="sng" algn="ctr">
                      <a:solidFill>
                        <a:srgbClr val="A5A5A5"/>
                      </a:solidFill>
                      <a:prstDash val="solid"/>
                      <a:round/>
                      <a:headEnd type="none" w="med" len="med"/>
                      <a:tailEnd type="none" w="med" len="med"/>
                    </a:lnT>
                    <a:lnB>
                      <a:noFill/>
                    </a:lnB>
                  </a:tcPr>
                </a:tc>
                <a:tc>
                  <a:txBody>
                    <a:bodyPr/>
                    <a:lstStyle/>
                    <a:p>
                      <a:pPr algn="ctr" fontAlgn="b"/>
                      <a:r>
                        <a:rPr lang="es-EC" sz="900" b="1" i="0" u="none" strike="noStrike">
                          <a:latin typeface="Calibri"/>
                        </a:rPr>
                        <a:t>                       -   </a:t>
                      </a:r>
                    </a:p>
                  </a:txBody>
                  <a:tcPr marL="0" marR="0" marT="0" marB="0" anchor="b">
                    <a:lnL>
                      <a:noFill/>
                    </a:lnL>
                    <a:lnR>
                      <a:noFill/>
                    </a:lnR>
                    <a:lnT w="12700" cap="flat" cmpd="sng" algn="ctr">
                      <a:solidFill>
                        <a:srgbClr val="A5A5A5"/>
                      </a:solidFill>
                      <a:prstDash val="solid"/>
                      <a:round/>
                      <a:headEnd type="none" w="med" len="med"/>
                      <a:tailEnd type="none" w="med" len="med"/>
                    </a:lnT>
                    <a:lnB>
                      <a:noFill/>
                    </a:lnB>
                  </a:tcPr>
                </a:tc>
                <a:tc>
                  <a:txBody>
                    <a:bodyPr/>
                    <a:lstStyle/>
                    <a:p>
                      <a:pPr algn="ctr" fontAlgn="b"/>
                      <a:r>
                        <a:rPr lang="es-EC" sz="900" b="1" i="0" u="none" strike="noStrike">
                          <a:latin typeface="Calibri"/>
                        </a:rPr>
                        <a:t>                       -   </a:t>
                      </a:r>
                    </a:p>
                  </a:txBody>
                  <a:tcPr marL="0" marR="0" marT="0" marB="0" anchor="b">
                    <a:lnL>
                      <a:noFill/>
                    </a:lnL>
                    <a:lnR>
                      <a:noFill/>
                    </a:lnR>
                    <a:lnT w="12700" cap="flat" cmpd="sng" algn="ctr">
                      <a:solidFill>
                        <a:srgbClr val="A5A5A5"/>
                      </a:solidFill>
                      <a:prstDash val="solid"/>
                      <a:round/>
                      <a:headEnd type="none" w="med" len="med"/>
                      <a:tailEnd type="none" w="med" len="med"/>
                    </a:lnT>
                    <a:lnB>
                      <a:noFill/>
                    </a:lnB>
                  </a:tcPr>
                </a:tc>
                <a:tc>
                  <a:txBody>
                    <a:bodyPr/>
                    <a:lstStyle/>
                    <a:p>
                      <a:pPr algn="ctr" fontAlgn="b"/>
                      <a:r>
                        <a:rPr lang="es-EC" sz="900" b="1" i="0" u="none" strike="noStrike">
                          <a:latin typeface="Calibri"/>
                        </a:rPr>
                        <a:t>                        -   </a:t>
                      </a:r>
                    </a:p>
                  </a:txBody>
                  <a:tcPr marL="0" marR="0" marT="0" marB="0" anchor="b">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a:noFill/>
                    </a:lnB>
                  </a:tcPr>
                </a:tc>
              </a:tr>
              <a:tr h="170584">
                <a:tc>
                  <a:txBody>
                    <a:bodyPr/>
                    <a:lstStyle/>
                    <a:p>
                      <a:pPr algn="l" fontAlgn="b"/>
                      <a:r>
                        <a:rPr lang="es-EC" sz="900" b="1" i="0" u="none" strike="noStrike">
                          <a:latin typeface="Calibri"/>
                        </a:rPr>
                        <a:t>Capital de Trabajo</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ctr" fontAlgn="b"/>
                      <a:r>
                        <a:rPr lang="es-EC" sz="900" b="0" i="0" u="none" strike="noStrike">
                          <a:latin typeface="Calibri"/>
                        </a:rPr>
                        <a:t>      (1.209.013)</a:t>
                      </a:r>
                    </a:p>
                  </a:txBody>
                  <a:tcPr marL="0" marR="0" marT="0" marB="0" anchor="b">
                    <a:lnL>
                      <a:noFill/>
                    </a:lnL>
                    <a:lnR>
                      <a:noFill/>
                    </a:lnR>
                    <a:lnT>
                      <a:noFill/>
                    </a:lnT>
                    <a:lnB>
                      <a:noFill/>
                    </a:lnB>
                  </a:tcPr>
                </a:tc>
                <a:tc>
                  <a:txBody>
                    <a:bodyPr/>
                    <a:lstStyle/>
                    <a:p>
                      <a:pPr algn="ctr" fontAlgn="b"/>
                      <a:r>
                        <a:rPr lang="es-EC" sz="900" b="1" i="0" u="none" strike="noStrike">
                          <a:latin typeface="Calibri"/>
                        </a:rPr>
                        <a:t>                       -   </a:t>
                      </a:r>
                    </a:p>
                  </a:txBody>
                  <a:tcPr marL="0" marR="0" marT="0" marB="0" anchor="b">
                    <a:lnL>
                      <a:noFill/>
                    </a:lnL>
                    <a:lnR>
                      <a:noFill/>
                    </a:lnR>
                    <a:lnT>
                      <a:noFill/>
                    </a:lnT>
                    <a:lnB>
                      <a:noFill/>
                    </a:lnB>
                  </a:tcPr>
                </a:tc>
                <a:tc>
                  <a:txBody>
                    <a:bodyPr/>
                    <a:lstStyle/>
                    <a:p>
                      <a:pPr algn="ctr" fontAlgn="b"/>
                      <a:r>
                        <a:rPr lang="es-EC" sz="900" b="1" i="0" u="none" strike="noStrike">
                          <a:latin typeface="Calibri"/>
                        </a:rPr>
                        <a:t>                       -   </a:t>
                      </a:r>
                    </a:p>
                  </a:txBody>
                  <a:tcPr marL="0" marR="0" marT="0" marB="0" anchor="b">
                    <a:lnL>
                      <a:noFill/>
                    </a:lnL>
                    <a:lnR>
                      <a:noFill/>
                    </a:lnR>
                    <a:lnT>
                      <a:noFill/>
                    </a:lnT>
                    <a:lnB>
                      <a:noFill/>
                    </a:lnB>
                  </a:tcPr>
                </a:tc>
                <a:tc>
                  <a:txBody>
                    <a:bodyPr/>
                    <a:lstStyle/>
                    <a:p>
                      <a:pPr algn="ctr" fontAlgn="b"/>
                      <a:r>
                        <a:rPr lang="es-EC" sz="900" b="1" i="0" u="none" strike="noStrike">
                          <a:latin typeface="Calibri"/>
                        </a:rPr>
                        <a:t>                       -   </a:t>
                      </a:r>
                    </a:p>
                  </a:txBody>
                  <a:tcPr marL="0" marR="0" marT="0" marB="0" anchor="b">
                    <a:lnL>
                      <a:noFill/>
                    </a:lnL>
                    <a:lnR>
                      <a:noFill/>
                    </a:lnR>
                    <a:lnT>
                      <a:noFill/>
                    </a:lnT>
                    <a:lnB>
                      <a:noFill/>
                    </a:lnB>
                  </a:tcPr>
                </a:tc>
                <a:tc>
                  <a:txBody>
                    <a:bodyPr/>
                    <a:lstStyle/>
                    <a:p>
                      <a:pPr algn="ctr" fontAlgn="b"/>
                      <a:r>
                        <a:rPr lang="es-EC" sz="900" b="1" i="0" u="none" strike="noStrike">
                          <a:latin typeface="Calibri"/>
                        </a:rPr>
                        <a:t>                       -   </a:t>
                      </a:r>
                    </a:p>
                  </a:txBody>
                  <a:tcPr marL="0" marR="0" marT="0" marB="0" anchor="b">
                    <a:lnL>
                      <a:noFill/>
                    </a:lnL>
                    <a:lnR>
                      <a:noFill/>
                    </a:lnR>
                    <a:lnT>
                      <a:noFill/>
                    </a:lnT>
                    <a:lnB>
                      <a:noFill/>
                    </a:lnB>
                  </a:tcPr>
                </a:tc>
                <a:tc>
                  <a:txBody>
                    <a:bodyPr/>
                    <a:lstStyle/>
                    <a:p>
                      <a:pPr algn="ctr" fontAlgn="b"/>
                      <a:r>
                        <a:rPr lang="es-EC" sz="900" b="1" i="0" u="none" strike="noStrike">
                          <a:latin typeface="Calibri"/>
                        </a:rPr>
                        <a:t>                        -   </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70584">
                <a:tc>
                  <a:txBody>
                    <a:bodyPr/>
                    <a:lstStyle/>
                    <a:p>
                      <a:pPr algn="l" fontAlgn="b"/>
                      <a:r>
                        <a:rPr lang="es-EC" sz="900" b="1" i="0" u="none" strike="noStrike">
                          <a:latin typeface="Calibri"/>
                        </a:rPr>
                        <a:t> </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ctr" fontAlgn="b"/>
                      <a:endParaRPr lang="es-EC" sz="900" b="0" i="0" u="none" strike="noStrike">
                        <a:latin typeface="Calibri"/>
                      </a:endParaRPr>
                    </a:p>
                  </a:txBody>
                  <a:tcPr marL="0" marR="0" marT="0" marB="0" anchor="b">
                    <a:lnL>
                      <a:noFill/>
                    </a:lnL>
                    <a:lnR>
                      <a:noFill/>
                    </a:lnR>
                    <a:lnT>
                      <a:noFill/>
                    </a:lnT>
                    <a:lnB>
                      <a:noFill/>
                    </a:lnB>
                  </a:tcPr>
                </a:tc>
                <a:tc>
                  <a:txBody>
                    <a:bodyPr/>
                    <a:lstStyle/>
                    <a:p>
                      <a:pPr algn="ctr" fontAlgn="b"/>
                      <a:endParaRPr lang="es-EC" sz="900" b="0" i="0" u="none" strike="noStrike">
                        <a:latin typeface="Calibri"/>
                      </a:endParaRPr>
                    </a:p>
                  </a:txBody>
                  <a:tcPr marL="0" marR="0" marT="0" marB="0" anchor="b">
                    <a:lnL>
                      <a:noFill/>
                    </a:lnL>
                    <a:lnR>
                      <a:noFill/>
                    </a:lnR>
                    <a:lnT>
                      <a:noFill/>
                    </a:lnT>
                    <a:lnB>
                      <a:noFill/>
                    </a:lnB>
                  </a:tcPr>
                </a:tc>
                <a:tc>
                  <a:txBody>
                    <a:bodyPr/>
                    <a:lstStyle/>
                    <a:p>
                      <a:pPr algn="ctr" fontAlgn="b"/>
                      <a:endParaRPr lang="es-EC" sz="900" b="1" i="0" u="none" strike="noStrike">
                        <a:latin typeface="Calibri"/>
                      </a:endParaRPr>
                    </a:p>
                  </a:txBody>
                  <a:tcPr marL="0" marR="0" marT="0" marB="0" anchor="b">
                    <a:lnL>
                      <a:noFill/>
                    </a:lnL>
                    <a:lnR>
                      <a:noFill/>
                    </a:lnR>
                    <a:lnT>
                      <a:noFill/>
                    </a:lnT>
                    <a:lnB>
                      <a:noFill/>
                    </a:lnB>
                  </a:tcPr>
                </a:tc>
                <a:tc>
                  <a:txBody>
                    <a:bodyPr/>
                    <a:lstStyle/>
                    <a:p>
                      <a:pPr algn="ctr" fontAlgn="b"/>
                      <a:endParaRPr lang="es-EC" sz="900" b="1" i="0" u="none" strike="noStrike">
                        <a:latin typeface="Calibri"/>
                      </a:endParaRPr>
                    </a:p>
                  </a:txBody>
                  <a:tcPr marL="0" marR="0" marT="0" marB="0" anchor="b">
                    <a:lnL>
                      <a:noFill/>
                    </a:lnL>
                    <a:lnR>
                      <a:noFill/>
                    </a:lnR>
                    <a:lnT>
                      <a:noFill/>
                    </a:lnT>
                    <a:lnB>
                      <a:noFill/>
                    </a:lnB>
                  </a:tcPr>
                </a:tc>
                <a:tc>
                  <a:txBody>
                    <a:bodyPr/>
                    <a:lstStyle/>
                    <a:p>
                      <a:pPr algn="ctr" fontAlgn="b"/>
                      <a:endParaRPr lang="es-EC" sz="900" b="1" i="0" u="none" strike="noStrike">
                        <a:latin typeface="Calibri"/>
                      </a:endParaRPr>
                    </a:p>
                  </a:txBody>
                  <a:tcPr marL="0" marR="0" marT="0" marB="0" anchor="b">
                    <a:lnL>
                      <a:noFill/>
                    </a:lnL>
                    <a:lnR>
                      <a:noFill/>
                    </a:lnR>
                    <a:lnT>
                      <a:noFill/>
                    </a:lnT>
                    <a:lnB>
                      <a:noFill/>
                    </a:lnB>
                  </a:tcPr>
                </a:tc>
                <a:tc>
                  <a:txBody>
                    <a:bodyPr/>
                    <a:lstStyle/>
                    <a:p>
                      <a:pPr algn="ctr" fontAlgn="b"/>
                      <a:r>
                        <a:rPr lang="es-EC" sz="900" b="1" i="0" u="none" strike="noStrike">
                          <a:latin typeface="Calibri"/>
                        </a:rPr>
                        <a:t> </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70584">
                <a:tc>
                  <a:txBody>
                    <a:bodyPr/>
                    <a:lstStyle/>
                    <a:p>
                      <a:pPr algn="l" fontAlgn="b"/>
                      <a:r>
                        <a:rPr lang="es-EC" sz="900" b="1" i="0" u="none" strike="noStrike">
                          <a:latin typeface="Calibri"/>
                        </a:rPr>
                        <a:t>VENTAS</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5.800.000 </a:t>
                      </a:r>
                    </a:p>
                  </a:txBody>
                  <a:tcPr marL="0" marR="0" marT="0" marB="0" anchor="b">
                    <a:lnL>
                      <a:noFill/>
                    </a:lnL>
                    <a:lnR>
                      <a:noFill/>
                    </a:lnR>
                    <a:lnT>
                      <a:noFill/>
                    </a:lnT>
                    <a:lnB>
                      <a:noFill/>
                    </a:lnB>
                  </a:tcPr>
                </a:tc>
                <a:tc>
                  <a:txBody>
                    <a:bodyPr/>
                    <a:lstStyle/>
                    <a:p>
                      <a:pPr algn="l" fontAlgn="b"/>
                      <a:r>
                        <a:rPr lang="es-EC" sz="900" b="0" i="0" u="none" strike="noStrike">
                          <a:latin typeface="Calibri"/>
                        </a:rPr>
                        <a:t>        6.090.000 </a:t>
                      </a:r>
                    </a:p>
                  </a:txBody>
                  <a:tcPr marL="0" marR="0" marT="0" marB="0" anchor="b">
                    <a:lnL>
                      <a:noFill/>
                    </a:lnL>
                    <a:lnR>
                      <a:noFill/>
                    </a:lnR>
                    <a:lnT>
                      <a:noFill/>
                    </a:lnT>
                    <a:lnB>
                      <a:noFill/>
                    </a:lnB>
                  </a:tcPr>
                </a:tc>
                <a:tc>
                  <a:txBody>
                    <a:bodyPr/>
                    <a:lstStyle/>
                    <a:p>
                      <a:pPr algn="l" fontAlgn="b"/>
                      <a:r>
                        <a:rPr lang="es-EC" sz="900" b="0" i="0" u="none" strike="noStrike">
                          <a:latin typeface="Calibri"/>
                        </a:rPr>
                        <a:t>        6.394.500 </a:t>
                      </a:r>
                    </a:p>
                  </a:txBody>
                  <a:tcPr marL="0" marR="0" marT="0" marB="0" anchor="b">
                    <a:lnL>
                      <a:noFill/>
                    </a:lnL>
                    <a:lnR>
                      <a:noFill/>
                    </a:lnR>
                    <a:lnT>
                      <a:noFill/>
                    </a:lnT>
                    <a:lnB>
                      <a:noFill/>
                    </a:lnB>
                  </a:tcPr>
                </a:tc>
                <a:tc>
                  <a:txBody>
                    <a:bodyPr/>
                    <a:lstStyle/>
                    <a:p>
                      <a:pPr algn="l" fontAlgn="b"/>
                      <a:r>
                        <a:rPr lang="es-EC" sz="900" b="0" i="0" u="none" strike="noStrike">
                          <a:latin typeface="Calibri"/>
                        </a:rPr>
                        <a:t>        6.714.225 </a:t>
                      </a:r>
                    </a:p>
                  </a:txBody>
                  <a:tcPr marL="0" marR="0" marT="0" marB="0" anchor="b">
                    <a:lnL>
                      <a:noFill/>
                    </a:lnL>
                    <a:lnR>
                      <a:noFill/>
                    </a:lnR>
                    <a:lnT>
                      <a:noFill/>
                    </a:lnT>
                    <a:lnB>
                      <a:noFill/>
                    </a:lnB>
                  </a:tcPr>
                </a:tc>
                <a:tc>
                  <a:txBody>
                    <a:bodyPr/>
                    <a:lstStyle/>
                    <a:p>
                      <a:pPr algn="l" fontAlgn="b"/>
                      <a:r>
                        <a:rPr lang="es-EC" sz="900" b="0" i="0" u="none" strike="noStrike">
                          <a:latin typeface="Calibri"/>
                        </a:rPr>
                        <a:t>         7.049.936 </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70584">
                <a:tc>
                  <a:txBody>
                    <a:bodyPr/>
                    <a:lstStyle/>
                    <a:p>
                      <a:pPr algn="l" fontAlgn="b"/>
                      <a:r>
                        <a:rPr lang="es-EC" sz="900" b="1" i="0" u="none" strike="noStrike">
                          <a:latin typeface="Calibri"/>
                        </a:rPr>
                        <a:t>(-) Costo de Venta</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endParaRPr lang="es-EC" sz="900" b="0" i="0" u="none" strike="noStrike">
                        <a:latin typeface="Calibri"/>
                      </a:endParaRPr>
                    </a:p>
                  </a:txBody>
                  <a:tcPr marL="0" marR="0" marT="0" marB="0" anchor="b">
                    <a:lnL>
                      <a:noFill/>
                    </a:lnL>
                    <a:lnR>
                      <a:noFill/>
                    </a:lnR>
                    <a:lnT>
                      <a:noFill/>
                    </a:lnT>
                    <a:lnB>
                      <a:noFill/>
                    </a:lnB>
                  </a:tcPr>
                </a:tc>
                <a:tc>
                  <a:txBody>
                    <a:bodyPr/>
                    <a:lstStyle/>
                    <a:p>
                      <a:pPr algn="l" fontAlgn="b"/>
                      <a:r>
                        <a:rPr lang="es-EC" sz="900" b="0" i="0" u="none" strike="noStrike">
                          <a:latin typeface="Calibri"/>
                        </a:rPr>
                        <a:t>        4.350.000 </a:t>
                      </a:r>
                    </a:p>
                  </a:txBody>
                  <a:tcPr marL="0" marR="0" marT="0" marB="0" anchor="b">
                    <a:lnL>
                      <a:noFill/>
                    </a:lnL>
                    <a:lnR>
                      <a:noFill/>
                    </a:lnR>
                    <a:lnT>
                      <a:noFill/>
                    </a:lnT>
                    <a:lnB>
                      <a:noFill/>
                    </a:lnB>
                  </a:tcPr>
                </a:tc>
                <a:tc>
                  <a:txBody>
                    <a:bodyPr/>
                    <a:lstStyle/>
                    <a:p>
                      <a:pPr algn="l" fontAlgn="b"/>
                      <a:r>
                        <a:rPr lang="es-EC" sz="900" b="0" i="0" u="none" strike="noStrike">
                          <a:latin typeface="Calibri"/>
                        </a:rPr>
                        <a:t>        4.567.500 </a:t>
                      </a:r>
                    </a:p>
                  </a:txBody>
                  <a:tcPr marL="0" marR="0" marT="0" marB="0" anchor="b">
                    <a:lnL>
                      <a:noFill/>
                    </a:lnL>
                    <a:lnR>
                      <a:noFill/>
                    </a:lnR>
                    <a:lnT>
                      <a:noFill/>
                    </a:lnT>
                    <a:lnB>
                      <a:noFill/>
                    </a:lnB>
                  </a:tcPr>
                </a:tc>
                <a:tc>
                  <a:txBody>
                    <a:bodyPr/>
                    <a:lstStyle/>
                    <a:p>
                      <a:pPr algn="l" fontAlgn="b"/>
                      <a:r>
                        <a:rPr lang="es-EC" sz="900" b="0" i="0" u="none" strike="noStrike">
                          <a:latin typeface="Calibri"/>
                        </a:rPr>
                        <a:t>        4.795.875 </a:t>
                      </a:r>
                    </a:p>
                  </a:txBody>
                  <a:tcPr marL="0" marR="0" marT="0" marB="0" anchor="b">
                    <a:lnL>
                      <a:noFill/>
                    </a:lnL>
                    <a:lnR>
                      <a:noFill/>
                    </a:lnR>
                    <a:lnT>
                      <a:noFill/>
                    </a:lnT>
                    <a:lnB>
                      <a:noFill/>
                    </a:lnB>
                  </a:tcPr>
                </a:tc>
                <a:tc>
                  <a:txBody>
                    <a:bodyPr/>
                    <a:lstStyle/>
                    <a:p>
                      <a:pPr algn="l" fontAlgn="b"/>
                      <a:r>
                        <a:rPr lang="es-EC" sz="900" b="0" i="0" u="none" strike="noStrike">
                          <a:latin typeface="Calibri"/>
                        </a:rPr>
                        <a:t>        5.035.669 </a:t>
                      </a:r>
                    </a:p>
                  </a:txBody>
                  <a:tcPr marL="0" marR="0" marT="0" marB="0" anchor="b">
                    <a:lnL>
                      <a:noFill/>
                    </a:lnL>
                    <a:lnR>
                      <a:noFill/>
                    </a:lnR>
                    <a:lnT>
                      <a:noFill/>
                    </a:lnT>
                    <a:lnB>
                      <a:noFill/>
                    </a:lnB>
                  </a:tcPr>
                </a:tc>
                <a:tc>
                  <a:txBody>
                    <a:bodyPr/>
                    <a:lstStyle/>
                    <a:p>
                      <a:pPr algn="l" fontAlgn="b"/>
                      <a:r>
                        <a:rPr lang="es-EC" sz="900" b="0" i="0" u="none" strike="noStrike">
                          <a:latin typeface="Calibri"/>
                        </a:rPr>
                        <a:t>         5.287.452 </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70584">
                <a:tc>
                  <a:txBody>
                    <a:bodyPr/>
                    <a:lstStyle/>
                    <a:p>
                      <a:pPr algn="l" fontAlgn="b"/>
                      <a:r>
                        <a:rPr lang="es-EC" sz="900" b="1" i="0" u="none" strike="noStrike">
                          <a:latin typeface="Calibri"/>
                        </a:rPr>
                        <a:t>(=) UTILIDAD BRUTA</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endParaRPr lang="es-EC" sz="900" b="0" i="0" u="none" strike="noStrike">
                        <a:latin typeface="Calibri"/>
                      </a:endParaRPr>
                    </a:p>
                  </a:txBody>
                  <a:tcPr marL="0" marR="0" marT="0" marB="0" anchor="b">
                    <a:lnL>
                      <a:noFill/>
                    </a:lnL>
                    <a:lnR>
                      <a:noFill/>
                    </a:lnR>
                    <a:lnT>
                      <a:noFill/>
                    </a:lnT>
                    <a:lnB>
                      <a:noFill/>
                    </a:lnB>
                  </a:tcPr>
                </a:tc>
                <a:tc>
                  <a:txBody>
                    <a:bodyPr/>
                    <a:lstStyle/>
                    <a:p>
                      <a:pPr algn="l" fontAlgn="b"/>
                      <a:r>
                        <a:rPr lang="es-EC" sz="900" b="0" i="0" u="none" strike="noStrike">
                          <a:latin typeface="Calibri"/>
                        </a:rPr>
                        <a:t>        1.450.000 </a:t>
                      </a:r>
                    </a:p>
                  </a:txBody>
                  <a:tcPr marL="0" marR="0" marT="0" marB="0" anchor="b">
                    <a:lnL>
                      <a:noFill/>
                    </a:lnL>
                    <a:lnR>
                      <a:noFill/>
                    </a:lnR>
                    <a:lnT>
                      <a:noFill/>
                    </a:lnT>
                    <a:lnB>
                      <a:noFill/>
                    </a:lnB>
                  </a:tcPr>
                </a:tc>
                <a:tc>
                  <a:txBody>
                    <a:bodyPr/>
                    <a:lstStyle/>
                    <a:p>
                      <a:pPr algn="l" fontAlgn="b"/>
                      <a:r>
                        <a:rPr lang="es-EC" sz="900" b="0" i="0" u="none" strike="noStrike">
                          <a:latin typeface="Calibri"/>
                        </a:rPr>
                        <a:t>        1.522.500 </a:t>
                      </a:r>
                    </a:p>
                  </a:txBody>
                  <a:tcPr marL="0" marR="0" marT="0" marB="0" anchor="b">
                    <a:lnL>
                      <a:noFill/>
                    </a:lnL>
                    <a:lnR>
                      <a:noFill/>
                    </a:lnR>
                    <a:lnT>
                      <a:noFill/>
                    </a:lnT>
                    <a:lnB>
                      <a:noFill/>
                    </a:lnB>
                  </a:tcPr>
                </a:tc>
                <a:tc>
                  <a:txBody>
                    <a:bodyPr/>
                    <a:lstStyle/>
                    <a:p>
                      <a:pPr algn="l" fontAlgn="b"/>
                      <a:r>
                        <a:rPr lang="es-EC" sz="900" b="0" i="0" u="none" strike="noStrike">
                          <a:latin typeface="Calibri"/>
                        </a:rPr>
                        <a:t>        1.598.625 </a:t>
                      </a:r>
                    </a:p>
                  </a:txBody>
                  <a:tcPr marL="0" marR="0" marT="0" marB="0" anchor="b">
                    <a:lnL>
                      <a:noFill/>
                    </a:lnL>
                    <a:lnR>
                      <a:noFill/>
                    </a:lnR>
                    <a:lnT>
                      <a:noFill/>
                    </a:lnT>
                    <a:lnB>
                      <a:noFill/>
                    </a:lnB>
                  </a:tcPr>
                </a:tc>
                <a:tc>
                  <a:txBody>
                    <a:bodyPr/>
                    <a:lstStyle/>
                    <a:p>
                      <a:pPr algn="l" fontAlgn="b"/>
                      <a:r>
                        <a:rPr lang="es-EC" sz="900" b="0" i="0" u="none" strike="noStrike">
                          <a:latin typeface="Calibri"/>
                        </a:rPr>
                        <a:t>        1.678.556 </a:t>
                      </a:r>
                    </a:p>
                  </a:txBody>
                  <a:tcPr marL="0" marR="0" marT="0" marB="0" anchor="b">
                    <a:lnL>
                      <a:noFill/>
                    </a:lnL>
                    <a:lnR>
                      <a:noFill/>
                    </a:lnR>
                    <a:lnT>
                      <a:noFill/>
                    </a:lnT>
                    <a:lnB>
                      <a:noFill/>
                    </a:lnB>
                  </a:tcPr>
                </a:tc>
                <a:tc>
                  <a:txBody>
                    <a:bodyPr/>
                    <a:lstStyle/>
                    <a:p>
                      <a:pPr algn="l" fontAlgn="b"/>
                      <a:r>
                        <a:rPr lang="es-EC" sz="900" b="0" i="0" u="none" strike="noStrike">
                          <a:latin typeface="Calibri"/>
                        </a:rPr>
                        <a:t>         1.762.484 </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70584">
                <a:tc>
                  <a:txBody>
                    <a:bodyPr/>
                    <a:lstStyle/>
                    <a:p>
                      <a:pPr algn="l" fontAlgn="b"/>
                      <a:r>
                        <a:rPr lang="es-EC" sz="900" b="1" i="0" u="none" strike="noStrike">
                          <a:latin typeface="Calibri"/>
                        </a:rPr>
                        <a:t>(-) GASTOS OPERACIONALES</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endParaRPr lang="es-EC" sz="900" b="0" i="0" u="none" strike="noStrike">
                        <a:latin typeface="Calibri"/>
                      </a:endParaRPr>
                    </a:p>
                  </a:txBody>
                  <a:tcPr marL="0" marR="0" marT="0" marB="0" anchor="b">
                    <a:lnL>
                      <a:noFill/>
                    </a:lnL>
                    <a:lnR>
                      <a:noFill/>
                    </a:lnR>
                    <a:lnT>
                      <a:noFill/>
                    </a:lnT>
                    <a:lnB>
                      <a:noFill/>
                    </a:lnB>
                  </a:tcPr>
                </a:tc>
                <a:tc>
                  <a:txBody>
                    <a:bodyPr/>
                    <a:lstStyle/>
                    <a:p>
                      <a:pPr algn="l" fontAlgn="b"/>
                      <a:endParaRPr lang="es-EC" sz="900" b="0" i="0" u="none" strike="noStrike">
                        <a:latin typeface="Calibri"/>
                      </a:endParaRPr>
                    </a:p>
                  </a:txBody>
                  <a:tcPr marL="0" marR="0" marT="0" marB="0" anchor="b">
                    <a:lnL>
                      <a:noFill/>
                    </a:lnL>
                    <a:lnR>
                      <a:noFill/>
                    </a:lnR>
                    <a:lnT>
                      <a:noFill/>
                    </a:lnT>
                    <a:lnB>
                      <a:noFill/>
                    </a:lnB>
                  </a:tcPr>
                </a:tc>
                <a:tc>
                  <a:txBody>
                    <a:bodyPr/>
                    <a:lstStyle/>
                    <a:p>
                      <a:pPr algn="l" fontAlgn="b"/>
                      <a:endParaRPr lang="es-EC" sz="900" b="0" i="0" u="none" strike="noStrike">
                        <a:latin typeface="Calibri"/>
                      </a:endParaRPr>
                    </a:p>
                  </a:txBody>
                  <a:tcPr marL="0" marR="0" marT="0" marB="0" anchor="b">
                    <a:lnL>
                      <a:noFill/>
                    </a:lnL>
                    <a:lnR>
                      <a:noFill/>
                    </a:lnR>
                    <a:lnT>
                      <a:noFill/>
                    </a:lnT>
                    <a:lnB>
                      <a:noFill/>
                    </a:lnB>
                  </a:tcPr>
                </a:tc>
                <a:tc>
                  <a:txBody>
                    <a:bodyPr/>
                    <a:lstStyle/>
                    <a:p>
                      <a:pPr algn="l" fontAlgn="b"/>
                      <a:endParaRPr lang="es-EC" sz="900" b="0" i="0" u="none" strike="noStrike">
                        <a:latin typeface="Calibri"/>
                      </a:endParaRPr>
                    </a:p>
                  </a:txBody>
                  <a:tcPr marL="0" marR="0" marT="0" marB="0" anchor="b">
                    <a:lnL>
                      <a:noFill/>
                    </a:lnL>
                    <a:lnR>
                      <a:noFill/>
                    </a:lnR>
                    <a:lnT>
                      <a:noFill/>
                    </a:lnT>
                    <a:lnB>
                      <a:noFill/>
                    </a:lnB>
                  </a:tcPr>
                </a:tc>
                <a:tc>
                  <a:txBody>
                    <a:bodyPr/>
                    <a:lstStyle/>
                    <a:p>
                      <a:pPr algn="l" fontAlgn="b"/>
                      <a:endParaRPr lang="es-EC" sz="900" b="0" i="0" u="none" strike="noStrike">
                        <a:latin typeface="Calibri"/>
                      </a:endParaRPr>
                    </a:p>
                  </a:txBody>
                  <a:tcPr marL="0" marR="0" marT="0" marB="0" anchor="b">
                    <a:lnL>
                      <a:noFill/>
                    </a:lnL>
                    <a:lnR>
                      <a:noFill/>
                    </a:lnR>
                    <a:lnT>
                      <a:noFill/>
                    </a:lnT>
                    <a:lnB>
                      <a:noFill/>
                    </a:lnB>
                  </a:tcPr>
                </a:tc>
                <a:tc>
                  <a:txBody>
                    <a:bodyPr/>
                    <a:lstStyle/>
                    <a:p>
                      <a:pPr algn="l" fontAlgn="b"/>
                      <a:r>
                        <a:rPr lang="es-EC" sz="900" b="0" i="0" u="none" strike="noStrike">
                          <a:latin typeface="Calibri"/>
                        </a:rPr>
                        <a:t> </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70584">
                <a:tc>
                  <a:txBody>
                    <a:bodyPr/>
                    <a:lstStyle/>
                    <a:p>
                      <a:pPr algn="l" fontAlgn="b"/>
                      <a:r>
                        <a:rPr lang="es-EC" sz="900" b="0" i="0" u="none" strike="noStrike">
                          <a:latin typeface="Calibri"/>
                        </a:rPr>
                        <a:t>  Gastos Administrativos</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(529.508)</a:t>
                      </a:r>
                    </a:p>
                  </a:txBody>
                  <a:tcPr marL="0" marR="0" marT="0" marB="0" anchor="b">
                    <a:lnL>
                      <a:noFill/>
                    </a:lnL>
                    <a:lnR>
                      <a:noFill/>
                    </a:lnR>
                    <a:lnT>
                      <a:noFill/>
                    </a:lnT>
                    <a:lnB>
                      <a:noFill/>
                    </a:lnB>
                  </a:tcPr>
                </a:tc>
                <a:tc>
                  <a:txBody>
                    <a:bodyPr/>
                    <a:lstStyle/>
                    <a:p>
                      <a:pPr algn="l" fontAlgn="b"/>
                      <a:r>
                        <a:rPr lang="es-EC" sz="900" b="0" i="0" u="none" strike="noStrike">
                          <a:latin typeface="Calibri"/>
                        </a:rPr>
                        <a:t>          (578.016)</a:t>
                      </a:r>
                    </a:p>
                  </a:txBody>
                  <a:tcPr marL="0" marR="0" marT="0" marB="0" anchor="b">
                    <a:lnL>
                      <a:noFill/>
                    </a:lnL>
                    <a:lnR>
                      <a:noFill/>
                    </a:lnR>
                    <a:lnT>
                      <a:noFill/>
                    </a:lnT>
                    <a:lnB>
                      <a:noFill/>
                    </a:lnB>
                  </a:tcPr>
                </a:tc>
                <a:tc>
                  <a:txBody>
                    <a:bodyPr/>
                    <a:lstStyle/>
                    <a:p>
                      <a:pPr algn="l" fontAlgn="b"/>
                      <a:r>
                        <a:rPr lang="es-EC" sz="900" b="0" i="0" u="none" strike="noStrike">
                          <a:latin typeface="Calibri"/>
                        </a:rPr>
                        <a:t>          (631.481)</a:t>
                      </a:r>
                    </a:p>
                  </a:txBody>
                  <a:tcPr marL="0" marR="0" marT="0" marB="0" anchor="b">
                    <a:lnL>
                      <a:noFill/>
                    </a:lnL>
                    <a:lnR>
                      <a:noFill/>
                    </a:lnR>
                    <a:lnT>
                      <a:noFill/>
                    </a:lnT>
                    <a:lnB>
                      <a:noFill/>
                    </a:lnB>
                  </a:tcPr>
                </a:tc>
                <a:tc>
                  <a:txBody>
                    <a:bodyPr/>
                    <a:lstStyle/>
                    <a:p>
                      <a:pPr algn="l" fontAlgn="b"/>
                      <a:r>
                        <a:rPr lang="es-EC" sz="900" b="0" i="0" u="none" strike="noStrike">
                          <a:latin typeface="Calibri"/>
                        </a:rPr>
                        <a:t>          (688.627)</a:t>
                      </a:r>
                    </a:p>
                  </a:txBody>
                  <a:tcPr marL="0" marR="0" marT="0" marB="0" anchor="b">
                    <a:lnL>
                      <a:noFill/>
                    </a:lnL>
                    <a:lnR>
                      <a:noFill/>
                    </a:lnR>
                    <a:lnT>
                      <a:noFill/>
                    </a:lnT>
                    <a:lnB>
                      <a:noFill/>
                    </a:lnB>
                  </a:tcPr>
                </a:tc>
                <a:tc>
                  <a:txBody>
                    <a:bodyPr/>
                    <a:lstStyle/>
                    <a:p>
                      <a:pPr algn="l" fontAlgn="b"/>
                      <a:r>
                        <a:rPr lang="es-EC" sz="900" b="0" i="0" u="none" strike="noStrike">
                          <a:latin typeface="Calibri"/>
                        </a:rPr>
                        <a:t>           (753.321)</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70584">
                <a:tc>
                  <a:txBody>
                    <a:bodyPr/>
                    <a:lstStyle/>
                    <a:p>
                      <a:pPr algn="l" fontAlgn="b"/>
                      <a:r>
                        <a:rPr lang="es-EC" sz="900" b="0" i="0" u="none" strike="noStrike">
                          <a:latin typeface="Calibri"/>
                        </a:rPr>
                        <a:t>  Gastos de Venta</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(225.000)</a:t>
                      </a:r>
                    </a:p>
                  </a:txBody>
                  <a:tcPr marL="0" marR="0" marT="0" marB="0" anchor="b">
                    <a:lnL>
                      <a:noFill/>
                    </a:lnL>
                    <a:lnR>
                      <a:noFill/>
                    </a:lnR>
                    <a:lnT>
                      <a:noFill/>
                    </a:lnT>
                    <a:lnB>
                      <a:noFill/>
                    </a:lnB>
                  </a:tcPr>
                </a:tc>
                <a:tc>
                  <a:txBody>
                    <a:bodyPr/>
                    <a:lstStyle/>
                    <a:p>
                      <a:pPr algn="l" fontAlgn="b"/>
                      <a:r>
                        <a:rPr lang="es-EC" sz="900" b="0" i="0" u="none" strike="noStrike">
                          <a:latin typeface="Calibri"/>
                        </a:rPr>
                        <a:t>          (247.500)</a:t>
                      </a:r>
                    </a:p>
                  </a:txBody>
                  <a:tcPr marL="0" marR="0" marT="0" marB="0" anchor="b">
                    <a:lnL>
                      <a:noFill/>
                    </a:lnL>
                    <a:lnR>
                      <a:noFill/>
                    </a:lnR>
                    <a:lnT>
                      <a:noFill/>
                    </a:lnT>
                    <a:lnB>
                      <a:noFill/>
                    </a:lnB>
                  </a:tcPr>
                </a:tc>
                <a:tc>
                  <a:txBody>
                    <a:bodyPr/>
                    <a:lstStyle/>
                    <a:p>
                      <a:pPr algn="l" fontAlgn="b"/>
                      <a:r>
                        <a:rPr lang="es-EC" sz="900" b="0" i="0" u="none" strike="noStrike">
                          <a:latin typeface="Calibri"/>
                        </a:rPr>
                        <a:t>          (272.250)</a:t>
                      </a:r>
                    </a:p>
                  </a:txBody>
                  <a:tcPr marL="0" marR="0" marT="0" marB="0" anchor="b">
                    <a:lnL>
                      <a:noFill/>
                    </a:lnL>
                    <a:lnR>
                      <a:noFill/>
                    </a:lnR>
                    <a:lnT>
                      <a:noFill/>
                    </a:lnT>
                    <a:lnB>
                      <a:noFill/>
                    </a:lnB>
                  </a:tcPr>
                </a:tc>
                <a:tc>
                  <a:txBody>
                    <a:bodyPr/>
                    <a:lstStyle/>
                    <a:p>
                      <a:pPr algn="l" fontAlgn="b"/>
                      <a:r>
                        <a:rPr lang="es-EC" sz="900" b="0" i="0" u="none" strike="noStrike">
                          <a:latin typeface="Calibri"/>
                        </a:rPr>
                        <a:t>          (299.475)</a:t>
                      </a:r>
                    </a:p>
                  </a:txBody>
                  <a:tcPr marL="0" marR="0" marT="0" marB="0" anchor="b">
                    <a:lnL>
                      <a:noFill/>
                    </a:lnL>
                    <a:lnR>
                      <a:noFill/>
                    </a:lnR>
                    <a:lnT>
                      <a:noFill/>
                    </a:lnT>
                    <a:lnB>
                      <a:noFill/>
                    </a:lnB>
                  </a:tcPr>
                </a:tc>
                <a:tc>
                  <a:txBody>
                    <a:bodyPr/>
                    <a:lstStyle/>
                    <a:p>
                      <a:pPr algn="l" fontAlgn="b"/>
                      <a:r>
                        <a:rPr lang="es-EC" sz="900" b="0" i="0" u="none" strike="noStrike">
                          <a:latin typeface="Calibri"/>
                        </a:rPr>
                        <a:t>           (329.423)</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70584">
                <a:tc>
                  <a:txBody>
                    <a:bodyPr/>
                    <a:lstStyle/>
                    <a:p>
                      <a:pPr algn="l" fontAlgn="b"/>
                      <a:r>
                        <a:rPr lang="es-EC" sz="900" b="0" i="0" u="none" strike="noStrike">
                          <a:latin typeface="Calibri"/>
                        </a:rPr>
                        <a:t>  TOTAL GASTOS OPERACIONALES</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r>
                        <a:rPr lang="es-EC" sz="900" b="1" i="0" u="none" strike="noStrike">
                          <a:latin typeface="Calibri"/>
                        </a:rPr>
                        <a:t>                       -   </a:t>
                      </a:r>
                    </a:p>
                  </a:txBody>
                  <a:tcPr marL="0" marR="0" marT="0" marB="0" anchor="b">
                    <a:lnL>
                      <a:noFill/>
                    </a:lnL>
                    <a:lnR>
                      <a:noFill/>
                    </a:lnR>
                    <a:lnT>
                      <a:noFill/>
                    </a:lnT>
                    <a:lnB>
                      <a:noFill/>
                    </a:lnB>
                  </a:tcPr>
                </a:tc>
                <a:tc>
                  <a:txBody>
                    <a:bodyPr/>
                    <a:lstStyle/>
                    <a:p>
                      <a:pPr algn="l" fontAlgn="b"/>
                      <a:r>
                        <a:rPr lang="es-EC" sz="900" b="1" i="0" u="none" strike="noStrike">
                          <a:latin typeface="Calibri"/>
                        </a:rPr>
                        <a:t>          (754.508)</a:t>
                      </a:r>
                    </a:p>
                  </a:txBody>
                  <a:tcPr marL="0" marR="0" marT="0" marB="0" anchor="b">
                    <a:lnL>
                      <a:noFill/>
                    </a:lnL>
                    <a:lnR>
                      <a:noFill/>
                    </a:lnR>
                    <a:lnT>
                      <a:noFill/>
                    </a:lnT>
                    <a:lnB>
                      <a:noFill/>
                    </a:lnB>
                  </a:tcPr>
                </a:tc>
                <a:tc>
                  <a:txBody>
                    <a:bodyPr/>
                    <a:lstStyle/>
                    <a:p>
                      <a:pPr algn="l" fontAlgn="b"/>
                      <a:r>
                        <a:rPr lang="es-EC" sz="900" b="1" i="0" u="none" strike="noStrike">
                          <a:latin typeface="Calibri"/>
                        </a:rPr>
                        <a:t>          (825.516)</a:t>
                      </a:r>
                    </a:p>
                  </a:txBody>
                  <a:tcPr marL="0" marR="0" marT="0" marB="0" anchor="b">
                    <a:lnL>
                      <a:noFill/>
                    </a:lnL>
                    <a:lnR>
                      <a:noFill/>
                    </a:lnR>
                    <a:lnT>
                      <a:noFill/>
                    </a:lnT>
                    <a:lnB>
                      <a:noFill/>
                    </a:lnB>
                  </a:tcPr>
                </a:tc>
                <a:tc>
                  <a:txBody>
                    <a:bodyPr/>
                    <a:lstStyle/>
                    <a:p>
                      <a:pPr algn="l" fontAlgn="b"/>
                      <a:r>
                        <a:rPr lang="es-EC" sz="900" b="1" i="0" u="none" strike="noStrike">
                          <a:latin typeface="Calibri"/>
                        </a:rPr>
                        <a:t>          (903.731)</a:t>
                      </a:r>
                    </a:p>
                  </a:txBody>
                  <a:tcPr marL="0" marR="0" marT="0" marB="0" anchor="b">
                    <a:lnL>
                      <a:noFill/>
                    </a:lnL>
                    <a:lnR>
                      <a:noFill/>
                    </a:lnR>
                    <a:lnT>
                      <a:noFill/>
                    </a:lnT>
                    <a:lnB>
                      <a:noFill/>
                    </a:lnB>
                  </a:tcPr>
                </a:tc>
                <a:tc>
                  <a:txBody>
                    <a:bodyPr/>
                    <a:lstStyle/>
                    <a:p>
                      <a:pPr algn="l" fontAlgn="b"/>
                      <a:r>
                        <a:rPr lang="es-EC" sz="900" b="1" i="0" u="none" strike="noStrike">
                          <a:latin typeface="Calibri"/>
                        </a:rPr>
                        <a:t>          (988.102)</a:t>
                      </a:r>
                    </a:p>
                  </a:txBody>
                  <a:tcPr marL="0" marR="0" marT="0" marB="0" anchor="b">
                    <a:lnL>
                      <a:noFill/>
                    </a:lnL>
                    <a:lnR>
                      <a:noFill/>
                    </a:lnR>
                    <a:lnT>
                      <a:noFill/>
                    </a:lnT>
                    <a:lnB>
                      <a:noFill/>
                    </a:lnB>
                  </a:tcPr>
                </a:tc>
                <a:tc>
                  <a:txBody>
                    <a:bodyPr/>
                    <a:lstStyle/>
                    <a:p>
                      <a:pPr algn="l" fontAlgn="b"/>
                      <a:r>
                        <a:rPr lang="es-EC" sz="900" b="1" i="0" u="none" strike="noStrike">
                          <a:latin typeface="Calibri"/>
                        </a:rPr>
                        <a:t>       (1.082.743)</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70584">
                <a:tc>
                  <a:txBody>
                    <a:bodyPr/>
                    <a:lstStyle/>
                    <a:p>
                      <a:pPr algn="l" fontAlgn="b"/>
                      <a:r>
                        <a:rPr lang="es-EC" sz="900" b="1" i="0" u="none" strike="noStrike">
                          <a:latin typeface="Calibri"/>
                        </a:rPr>
                        <a:t>UTILIDAD OPERACIONAL</a:t>
                      </a:r>
                    </a:p>
                  </a:txBody>
                  <a:tcPr marL="0" marR="0" marT="0" marB="0" anchor="b">
                    <a:lnL w="12700" cap="flat" cmpd="sng" algn="ctr">
                      <a:solidFill>
                        <a:srgbClr val="A5A5A5"/>
                      </a:solidFill>
                      <a:prstDash val="solid"/>
                      <a:round/>
                      <a:headEnd type="none" w="med" len="med"/>
                      <a:tailEnd type="none" w="med" len="med"/>
                    </a:lnL>
                    <a:lnR>
                      <a:noFill/>
                    </a:lnR>
                    <a:lnT>
                      <a:noFill/>
                    </a:lnT>
                    <a:lnB>
                      <a:noFill/>
                    </a:lnB>
                    <a:solidFill>
                      <a:srgbClr val="F2F2F2"/>
                    </a:solidFill>
                  </a:tcPr>
                </a:tc>
                <a:tc>
                  <a:txBody>
                    <a:bodyPr/>
                    <a:lstStyle/>
                    <a:p>
                      <a:pPr algn="l" fontAlgn="b"/>
                      <a:r>
                        <a:rPr lang="es-EC" sz="900" b="1" i="0" u="none" strike="noStrike">
                          <a:latin typeface="Calibri"/>
                        </a:rPr>
                        <a:t>                       -   </a:t>
                      </a:r>
                    </a:p>
                  </a:txBody>
                  <a:tcPr marL="0" marR="0" marT="0" marB="0" anchor="b">
                    <a:lnL>
                      <a:noFill/>
                    </a:lnL>
                    <a:lnR>
                      <a:noFill/>
                    </a:lnR>
                    <a:lnT>
                      <a:noFill/>
                    </a:lnT>
                    <a:lnB>
                      <a:noFill/>
                    </a:lnB>
                    <a:solidFill>
                      <a:srgbClr val="F2F2F2"/>
                    </a:solidFill>
                  </a:tcPr>
                </a:tc>
                <a:tc>
                  <a:txBody>
                    <a:bodyPr/>
                    <a:lstStyle/>
                    <a:p>
                      <a:pPr algn="l" fontAlgn="b"/>
                      <a:r>
                        <a:rPr lang="es-EC" sz="900" b="1" i="0" u="none" strike="noStrike">
                          <a:latin typeface="Calibri"/>
                        </a:rPr>
                        <a:t>           695.493 </a:t>
                      </a:r>
                    </a:p>
                  </a:txBody>
                  <a:tcPr marL="0" marR="0" marT="0" marB="0" anchor="b">
                    <a:lnL>
                      <a:noFill/>
                    </a:lnL>
                    <a:lnR>
                      <a:noFill/>
                    </a:lnR>
                    <a:lnT>
                      <a:noFill/>
                    </a:lnT>
                    <a:lnB>
                      <a:noFill/>
                    </a:lnB>
                    <a:solidFill>
                      <a:srgbClr val="F2F2F2"/>
                    </a:solidFill>
                  </a:tcPr>
                </a:tc>
                <a:tc>
                  <a:txBody>
                    <a:bodyPr/>
                    <a:lstStyle/>
                    <a:p>
                      <a:pPr algn="l" fontAlgn="b"/>
                      <a:r>
                        <a:rPr lang="es-EC" sz="900" b="1" i="0" u="none" strike="noStrike">
                          <a:latin typeface="Calibri"/>
                        </a:rPr>
                        <a:t>           696.984 </a:t>
                      </a:r>
                    </a:p>
                  </a:txBody>
                  <a:tcPr marL="0" marR="0" marT="0" marB="0" anchor="b">
                    <a:lnL>
                      <a:noFill/>
                    </a:lnL>
                    <a:lnR>
                      <a:noFill/>
                    </a:lnR>
                    <a:lnT>
                      <a:noFill/>
                    </a:lnT>
                    <a:lnB>
                      <a:noFill/>
                    </a:lnB>
                    <a:solidFill>
                      <a:srgbClr val="F2F2F2"/>
                    </a:solidFill>
                  </a:tcPr>
                </a:tc>
                <a:tc>
                  <a:txBody>
                    <a:bodyPr/>
                    <a:lstStyle/>
                    <a:p>
                      <a:pPr algn="l" fontAlgn="b"/>
                      <a:r>
                        <a:rPr lang="es-EC" sz="900" b="1" i="0" u="none" strike="noStrike">
                          <a:latin typeface="Calibri"/>
                        </a:rPr>
                        <a:t>           694.894 </a:t>
                      </a:r>
                    </a:p>
                  </a:txBody>
                  <a:tcPr marL="0" marR="0" marT="0" marB="0" anchor="b">
                    <a:lnL>
                      <a:noFill/>
                    </a:lnL>
                    <a:lnR>
                      <a:noFill/>
                    </a:lnR>
                    <a:lnT>
                      <a:noFill/>
                    </a:lnT>
                    <a:lnB>
                      <a:noFill/>
                    </a:lnB>
                    <a:solidFill>
                      <a:srgbClr val="F2F2F2"/>
                    </a:solidFill>
                  </a:tcPr>
                </a:tc>
                <a:tc>
                  <a:txBody>
                    <a:bodyPr/>
                    <a:lstStyle/>
                    <a:p>
                      <a:pPr algn="l" fontAlgn="b"/>
                      <a:r>
                        <a:rPr lang="es-EC" sz="900" b="1" i="0" u="none" strike="noStrike">
                          <a:latin typeface="Calibri"/>
                        </a:rPr>
                        <a:t>           690.454 </a:t>
                      </a:r>
                    </a:p>
                  </a:txBody>
                  <a:tcPr marL="0" marR="0" marT="0" marB="0" anchor="b">
                    <a:lnL>
                      <a:noFill/>
                    </a:lnL>
                    <a:lnR>
                      <a:noFill/>
                    </a:lnR>
                    <a:lnT>
                      <a:noFill/>
                    </a:lnT>
                    <a:lnB>
                      <a:noFill/>
                    </a:lnB>
                    <a:solidFill>
                      <a:srgbClr val="F2F2F2"/>
                    </a:solidFill>
                  </a:tcPr>
                </a:tc>
                <a:tc>
                  <a:txBody>
                    <a:bodyPr/>
                    <a:lstStyle/>
                    <a:p>
                      <a:pPr algn="l" fontAlgn="b"/>
                      <a:r>
                        <a:rPr lang="es-EC" sz="900" b="1" i="0" u="none" strike="noStrike">
                          <a:latin typeface="Calibri"/>
                        </a:rPr>
                        <a:t>            679.741 </a:t>
                      </a:r>
                    </a:p>
                  </a:txBody>
                  <a:tcPr marL="0" marR="0" marT="0" marB="0" anchor="b">
                    <a:lnL>
                      <a:noFill/>
                    </a:lnL>
                    <a:lnR w="12700" cap="flat" cmpd="sng" algn="ctr">
                      <a:solidFill>
                        <a:srgbClr val="A5A5A5"/>
                      </a:solidFill>
                      <a:prstDash val="solid"/>
                      <a:round/>
                      <a:headEnd type="none" w="med" len="med"/>
                      <a:tailEnd type="none" w="med" len="med"/>
                    </a:lnR>
                    <a:lnT>
                      <a:noFill/>
                    </a:lnT>
                    <a:lnB>
                      <a:noFill/>
                    </a:lnB>
                    <a:solidFill>
                      <a:srgbClr val="F2F2F2"/>
                    </a:solidFill>
                  </a:tcPr>
                </a:tc>
              </a:tr>
              <a:tr h="170584">
                <a:tc>
                  <a:txBody>
                    <a:bodyPr/>
                    <a:lstStyle/>
                    <a:p>
                      <a:pPr algn="l" fontAlgn="b"/>
                      <a:r>
                        <a:rPr lang="es-EC" sz="900" b="0" i="0" u="none" strike="noStrike">
                          <a:latin typeface="Calibri"/>
                        </a:rPr>
                        <a:t>(-) Gastos Financieros</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endParaRPr lang="es-EC" sz="900" b="0" i="0" u="none" strike="noStrike">
                        <a:latin typeface="Calibri"/>
                      </a:endParaRP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70584">
                <a:tc>
                  <a:txBody>
                    <a:bodyPr/>
                    <a:lstStyle/>
                    <a:p>
                      <a:pPr algn="l" fontAlgn="b"/>
                      <a:r>
                        <a:rPr lang="es-EC" sz="900" b="1" i="0" u="none" strike="noStrike">
                          <a:latin typeface="Calibri"/>
                        </a:rPr>
                        <a:t>EBTI</a:t>
                      </a:r>
                    </a:p>
                  </a:txBody>
                  <a:tcPr marL="0" marR="0" marT="0" marB="0" anchor="b">
                    <a:lnL w="12700" cap="flat" cmpd="sng" algn="ctr">
                      <a:solidFill>
                        <a:srgbClr val="A5A5A5"/>
                      </a:solidFill>
                      <a:prstDash val="solid"/>
                      <a:round/>
                      <a:headEnd type="none" w="med" len="med"/>
                      <a:tailEnd type="none" w="med" len="med"/>
                    </a:lnL>
                    <a:lnR>
                      <a:noFill/>
                    </a:lnR>
                    <a:lnT>
                      <a:noFill/>
                    </a:lnT>
                    <a:lnB>
                      <a:noFill/>
                    </a:lnB>
                    <a:solidFill>
                      <a:srgbClr val="F2F2F2"/>
                    </a:solidFill>
                  </a:tcPr>
                </a:tc>
                <a:tc>
                  <a:txBody>
                    <a:bodyPr/>
                    <a:lstStyle/>
                    <a:p>
                      <a:pPr algn="l" fontAlgn="b"/>
                      <a:r>
                        <a:rPr lang="es-EC" sz="900" b="1" i="0" u="none" strike="noStrike">
                          <a:latin typeface="Calibri"/>
                        </a:rPr>
                        <a:t>                       -   </a:t>
                      </a:r>
                    </a:p>
                  </a:txBody>
                  <a:tcPr marL="0" marR="0" marT="0" marB="0" anchor="b">
                    <a:lnL>
                      <a:noFill/>
                    </a:lnL>
                    <a:lnR>
                      <a:noFill/>
                    </a:lnR>
                    <a:lnT>
                      <a:noFill/>
                    </a:lnT>
                    <a:lnB>
                      <a:noFill/>
                    </a:lnB>
                    <a:solidFill>
                      <a:srgbClr val="F2F2F2"/>
                    </a:solidFill>
                  </a:tcPr>
                </a:tc>
                <a:tc>
                  <a:txBody>
                    <a:bodyPr/>
                    <a:lstStyle/>
                    <a:p>
                      <a:pPr algn="l" fontAlgn="b"/>
                      <a:r>
                        <a:rPr lang="es-EC" sz="900" b="1" i="0" u="none" strike="noStrike">
                          <a:latin typeface="Calibri"/>
                        </a:rPr>
                        <a:t>           695.493 </a:t>
                      </a:r>
                    </a:p>
                  </a:txBody>
                  <a:tcPr marL="0" marR="0" marT="0" marB="0" anchor="b">
                    <a:lnL>
                      <a:noFill/>
                    </a:lnL>
                    <a:lnR>
                      <a:noFill/>
                    </a:lnR>
                    <a:lnT>
                      <a:noFill/>
                    </a:lnT>
                    <a:lnB>
                      <a:noFill/>
                    </a:lnB>
                    <a:solidFill>
                      <a:srgbClr val="F2F2F2"/>
                    </a:solidFill>
                  </a:tcPr>
                </a:tc>
                <a:tc>
                  <a:txBody>
                    <a:bodyPr/>
                    <a:lstStyle/>
                    <a:p>
                      <a:pPr algn="l" fontAlgn="b"/>
                      <a:r>
                        <a:rPr lang="es-EC" sz="900" b="1" i="0" u="none" strike="noStrike">
                          <a:latin typeface="Calibri"/>
                        </a:rPr>
                        <a:t>           696.984 </a:t>
                      </a:r>
                    </a:p>
                  </a:txBody>
                  <a:tcPr marL="0" marR="0" marT="0" marB="0" anchor="b">
                    <a:lnL>
                      <a:noFill/>
                    </a:lnL>
                    <a:lnR>
                      <a:noFill/>
                    </a:lnR>
                    <a:lnT>
                      <a:noFill/>
                    </a:lnT>
                    <a:lnB>
                      <a:noFill/>
                    </a:lnB>
                    <a:solidFill>
                      <a:srgbClr val="F2F2F2"/>
                    </a:solidFill>
                  </a:tcPr>
                </a:tc>
                <a:tc>
                  <a:txBody>
                    <a:bodyPr/>
                    <a:lstStyle/>
                    <a:p>
                      <a:pPr algn="l" fontAlgn="b"/>
                      <a:r>
                        <a:rPr lang="es-EC" sz="900" b="1" i="0" u="none" strike="noStrike">
                          <a:latin typeface="Calibri"/>
                        </a:rPr>
                        <a:t>           694.894 </a:t>
                      </a:r>
                    </a:p>
                  </a:txBody>
                  <a:tcPr marL="0" marR="0" marT="0" marB="0" anchor="b">
                    <a:lnL>
                      <a:noFill/>
                    </a:lnL>
                    <a:lnR>
                      <a:noFill/>
                    </a:lnR>
                    <a:lnT>
                      <a:noFill/>
                    </a:lnT>
                    <a:lnB>
                      <a:noFill/>
                    </a:lnB>
                    <a:solidFill>
                      <a:srgbClr val="F2F2F2"/>
                    </a:solidFill>
                  </a:tcPr>
                </a:tc>
                <a:tc>
                  <a:txBody>
                    <a:bodyPr/>
                    <a:lstStyle/>
                    <a:p>
                      <a:pPr algn="l" fontAlgn="b"/>
                      <a:r>
                        <a:rPr lang="es-EC" sz="900" b="1" i="0" u="none" strike="noStrike">
                          <a:latin typeface="Calibri"/>
                        </a:rPr>
                        <a:t>           690.454 </a:t>
                      </a:r>
                    </a:p>
                  </a:txBody>
                  <a:tcPr marL="0" marR="0" marT="0" marB="0" anchor="b">
                    <a:lnL>
                      <a:noFill/>
                    </a:lnL>
                    <a:lnR>
                      <a:noFill/>
                    </a:lnR>
                    <a:lnT>
                      <a:noFill/>
                    </a:lnT>
                    <a:lnB>
                      <a:noFill/>
                    </a:lnB>
                    <a:solidFill>
                      <a:srgbClr val="F2F2F2"/>
                    </a:solidFill>
                  </a:tcPr>
                </a:tc>
                <a:tc>
                  <a:txBody>
                    <a:bodyPr/>
                    <a:lstStyle/>
                    <a:p>
                      <a:pPr algn="l" fontAlgn="b"/>
                      <a:r>
                        <a:rPr lang="es-EC" sz="900" b="1" i="0" u="none" strike="noStrike">
                          <a:latin typeface="Calibri"/>
                        </a:rPr>
                        <a:t>            679.741 </a:t>
                      </a:r>
                    </a:p>
                  </a:txBody>
                  <a:tcPr marL="0" marR="0" marT="0" marB="0" anchor="b">
                    <a:lnL>
                      <a:noFill/>
                    </a:lnL>
                    <a:lnR w="12700" cap="flat" cmpd="sng" algn="ctr">
                      <a:solidFill>
                        <a:srgbClr val="A5A5A5"/>
                      </a:solidFill>
                      <a:prstDash val="solid"/>
                      <a:round/>
                      <a:headEnd type="none" w="med" len="med"/>
                      <a:tailEnd type="none" w="med" len="med"/>
                    </a:lnR>
                    <a:lnT>
                      <a:noFill/>
                    </a:lnT>
                    <a:lnB>
                      <a:noFill/>
                    </a:lnB>
                    <a:solidFill>
                      <a:srgbClr val="F2F2F2"/>
                    </a:solidFill>
                  </a:tcPr>
                </a:tc>
              </a:tr>
              <a:tr h="170584">
                <a:tc>
                  <a:txBody>
                    <a:bodyPr/>
                    <a:lstStyle/>
                    <a:p>
                      <a:pPr algn="l" fontAlgn="b"/>
                      <a:r>
                        <a:rPr lang="es-EC" sz="900" b="0" i="0" u="none" strike="noStrike">
                          <a:latin typeface="Calibri"/>
                        </a:rPr>
                        <a:t>Pago Participación Trabajadores</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r>
                        <a:rPr lang="es-EC" sz="900" b="1"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(104.324)</a:t>
                      </a:r>
                    </a:p>
                  </a:txBody>
                  <a:tcPr marL="0" marR="0" marT="0" marB="0" anchor="b">
                    <a:lnL>
                      <a:noFill/>
                    </a:lnL>
                    <a:lnR>
                      <a:noFill/>
                    </a:lnR>
                    <a:lnT>
                      <a:noFill/>
                    </a:lnT>
                    <a:lnB>
                      <a:noFill/>
                    </a:lnB>
                  </a:tcPr>
                </a:tc>
                <a:tc>
                  <a:txBody>
                    <a:bodyPr/>
                    <a:lstStyle/>
                    <a:p>
                      <a:pPr algn="l" fontAlgn="b"/>
                      <a:r>
                        <a:rPr lang="es-EC" sz="900" b="0" i="0" u="none" strike="noStrike">
                          <a:latin typeface="Calibri"/>
                        </a:rPr>
                        <a:t>          (104.548)</a:t>
                      </a:r>
                    </a:p>
                  </a:txBody>
                  <a:tcPr marL="0" marR="0" marT="0" marB="0" anchor="b">
                    <a:lnL>
                      <a:noFill/>
                    </a:lnL>
                    <a:lnR>
                      <a:noFill/>
                    </a:lnR>
                    <a:lnT>
                      <a:noFill/>
                    </a:lnT>
                    <a:lnB>
                      <a:noFill/>
                    </a:lnB>
                  </a:tcPr>
                </a:tc>
                <a:tc>
                  <a:txBody>
                    <a:bodyPr/>
                    <a:lstStyle/>
                    <a:p>
                      <a:pPr algn="l" fontAlgn="b"/>
                      <a:r>
                        <a:rPr lang="es-EC" sz="900" b="0" i="0" u="none" strike="noStrike">
                          <a:latin typeface="Calibri"/>
                        </a:rPr>
                        <a:t>          (104.234)</a:t>
                      </a:r>
                    </a:p>
                  </a:txBody>
                  <a:tcPr marL="0" marR="0" marT="0" marB="0" anchor="b">
                    <a:lnL>
                      <a:noFill/>
                    </a:lnL>
                    <a:lnR>
                      <a:noFill/>
                    </a:lnR>
                    <a:lnT>
                      <a:noFill/>
                    </a:lnT>
                    <a:lnB>
                      <a:noFill/>
                    </a:lnB>
                  </a:tcPr>
                </a:tc>
                <a:tc>
                  <a:txBody>
                    <a:bodyPr/>
                    <a:lstStyle/>
                    <a:p>
                      <a:pPr algn="l" fontAlgn="b"/>
                      <a:r>
                        <a:rPr lang="es-EC" sz="900" b="0" i="0" u="none" strike="noStrike">
                          <a:latin typeface="Calibri"/>
                        </a:rPr>
                        <a:t>           (103.568)</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70584">
                <a:tc>
                  <a:txBody>
                    <a:bodyPr/>
                    <a:lstStyle/>
                    <a:p>
                      <a:pPr algn="l" fontAlgn="b"/>
                      <a:r>
                        <a:rPr lang="es-EC" sz="900" b="0" i="0" u="none" strike="noStrike">
                          <a:latin typeface="Calibri"/>
                        </a:rPr>
                        <a:t>Pago Impuesto a la Renta</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r>
                        <a:rPr lang="es-EC" sz="900" b="1"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(147.792)</a:t>
                      </a:r>
                    </a:p>
                  </a:txBody>
                  <a:tcPr marL="0" marR="0" marT="0" marB="0" anchor="b">
                    <a:lnL>
                      <a:noFill/>
                    </a:lnL>
                    <a:lnR>
                      <a:noFill/>
                    </a:lnR>
                    <a:lnT>
                      <a:noFill/>
                    </a:lnT>
                    <a:lnB>
                      <a:noFill/>
                    </a:lnB>
                  </a:tcPr>
                </a:tc>
                <a:tc>
                  <a:txBody>
                    <a:bodyPr/>
                    <a:lstStyle/>
                    <a:p>
                      <a:pPr algn="l" fontAlgn="b"/>
                      <a:r>
                        <a:rPr lang="es-EC" sz="900" b="0" i="0" u="none" strike="noStrike">
                          <a:latin typeface="Calibri"/>
                        </a:rPr>
                        <a:t>          (148.109)</a:t>
                      </a:r>
                    </a:p>
                  </a:txBody>
                  <a:tcPr marL="0" marR="0" marT="0" marB="0" anchor="b">
                    <a:lnL>
                      <a:noFill/>
                    </a:lnL>
                    <a:lnR>
                      <a:noFill/>
                    </a:lnR>
                    <a:lnT>
                      <a:noFill/>
                    </a:lnT>
                    <a:lnB>
                      <a:noFill/>
                    </a:lnB>
                  </a:tcPr>
                </a:tc>
                <a:tc>
                  <a:txBody>
                    <a:bodyPr/>
                    <a:lstStyle/>
                    <a:p>
                      <a:pPr algn="l" fontAlgn="b"/>
                      <a:r>
                        <a:rPr lang="es-EC" sz="900" b="0" i="0" u="none" strike="noStrike">
                          <a:latin typeface="Calibri"/>
                        </a:rPr>
                        <a:t>          (147.665)</a:t>
                      </a:r>
                    </a:p>
                  </a:txBody>
                  <a:tcPr marL="0" marR="0" marT="0" marB="0" anchor="b">
                    <a:lnL>
                      <a:noFill/>
                    </a:lnL>
                    <a:lnR>
                      <a:noFill/>
                    </a:lnR>
                    <a:lnT>
                      <a:noFill/>
                    </a:lnT>
                    <a:lnB>
                      <a:noFill/>
                    </a:lnB>
                  </a:tcPr>
                </a:tc>
                <a:tc>
                  <a:txBody>
                    <a:bodyPr/>
                    <a:lstStyle/>
                    <a:p>
                      <a:pPr algn="l" fontAlgn="b"/>
                      <a:r>
                        <a:rPr lang="es-EC" sz="900" b="0" i="0" u="none" strike="noStrike">
                          <a:latin typeface="Calibri"/>
                        </a:rPr>
                        <a:t>           (146.721)</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70584">
                <a:tc>
                  <a:txBody>
                    <a:bodyPr/>
                    <a:lstStyle/>
                    <a:p>
                      <a:pPr algn="l" fontAlgn="b"/>
                      <a:r>
                        <a:rPr lang="es-EC" sz="900" b="1" i="0" u="none" strike="noStrike">
                          <a:latin typeface="Calibri"/>
                        </a:rPr>
                        <a:t>(=) EFECTIVO NETO</a:t>
                      </a:r>
                    </a:p>
                  </a:txBody>
                  <a:tcPr marL="0" marR="0" marT="0" marB="0" anchor="b">
                    <a:lnL w="12700" cap="flat" cmpd="sng" algn="ctr">
                      <a:solidFill>
                        <a:srgbClr val="A5A5A5"/>
                      </a:solidFill>
                      <a:prstDash val="solid"/>
                      <a:round/>
                      <a:headEnd type="none" w="med" len="med"/>
                      <a:tailEnd type="none" w="med" len="med"/>
                    </a:lnL>
                    <a:lnR>
                      <a:noFill/>
                    </a:lnR>
                    <a:lnT>
                      <a:noFill/>
                    </a:lnT>
                    <a:lnB>
                      <a:noFill/>
                    </a:lnB>
                    <a:solidFill>
                      <a:srgbClr val="F2F2F2"/>
                    </a:solidFill>
                  </a:tcPr>
                </a:tc>
                <a:tc>
                  <a:txBody>
                    <a:bodyPr/>
                    <a:lstStyle/>
                    <a:p>
                      <a:pPr algn="l" fontAlgn="b"/>
                      <a:r>
                        <a:rPr lang="es-EC" sz="900" b="1" i="0" u="none" strike="noStrike">
                          <a:latin typeface="Calibri"/>
                        </a:rPr>
                        <a:t>                       -   </a:t>
                      </a:r>
                    </a:p>
                  </a:txBody>
                  <a:tcPr marL="0" marR="0" marT="0" marB="0" anchor="b">
                    <a:lnL>
                      <a:noFill/>
                    </a:lnL>
                    <a:lnR>
                      <a:noFill/>
                    </a:lnR>
                    <a:lnT>
                      <a:noFill/>
                    </a:lnT>
                    <a:lnB>
                      <a:noFill/>
                    </a:lnB>
                    <a:solidFill>
                      <a:srgbClr val="F2F2F2"/>
                    </a:solidFill>
                  </a:tcPr>
                </a:tc>
                <a:tc>
                  <a:txBody>
                    <a:bodyPr/>
                    <a:lstStyle/>
                    <a:p>
                      <a:pPr algn="l" fontAlgn="b"/>
                      <a:r>
                        <a:rPr lang="es-EC" sz="900" b="1" i="0" u="none" strike="noStrike">
                          <a:latin typeface="Calibri"/>
                        </a:rPr>
                        <a:t>           695.493 </a:t>
                      </a:r>
                    </a:p>
                  </a:txBody>
                  <a:tcPr marL="0" marR="0" marT="0" marB="0" anchor="b">
                    <a:lnL>
                      <a:noFill/>
                    </a:lnL>
                    <a:lnR>
                      <a:noFill/>
                    </a:lnR>
                    <a:lnT>
                      <a:noFill/>
                    </a:lnT>
                    <a:lnB>
                      <a:noFill/>
                    </a:lnB>
                    <a:solidFill>
                      <a:srgbClr val="F2F2F2"/>
                    </a:solidFill>
                  </a:tcPr>
                </a:tc>
                <a:tc>
                  <a:txBody>
                    <a:bodyPr/>
                    <a:lstStyle/>
                    <a:p>
                      <a:pPr algn="l" fontAlgn="b"/>
                      <a:r>
                        <a:rPr lang="es-EC" sz="900" b="1" i="0" u="none" strike="noStrike">
                          <a:latin typeface="Calibri"/>
                        </a:rPr>
                        <a:t>           444.868 </a:t>
                      </a:r>
                    </a:p>
                  </a:txBody>
                  <a:tcPr marL="0" marR="0" marT="0" marB="0" anchor="b">
                    <a:lnL>
                      <a:noFill/>
                    </a:lnL>
                    <a:lnR>
                      <a:noFill/>
                    </a:lnR>
                    <a:lnT>
                      <a:noFill/>
                    </a:lnT>
                    <a:lnB>
                      <a:noFill/>
                    </a:lnB>
                    <a:solidFill>
                      <a:srgbClr val="F2F2F2"/>
                    </a:solidFill>
                  </a:tcPr>
                </a:tc>
                <a:tc>
                  <a:txBody>
                    <a:bodyPr/>
                    <a:lstStyle/>
                    <a:p>
                      <a:pPr algn="l" fontAlgn="b"/>
                      <a:r>
                        <a:rPr lang="es-EC" sz="900" b="1" i="0" u="none" strike="noStrike">
                          <a:latin typeface="Calibri"/>
                        </a:rPr>
                        <a:t>           442.237 </a:t>
                      </a:r>
                    </a:p>
                  </a:txBody>
                  <a:tcPr marL="0" marR="0" marT="0" marB="0" anchor="b">
                    <a:lnL>
                      <a:noFill/>
                    </a:lnL>
                    <a:lnR>
                      <a:noFill/>
                    </a:lnR>
                    <a:lnT>
                      <a:noFill/>
                    </a:lnT>
                    <a:lnB>
                      <a:noFill/>
                    </a:lnB>
                    <a:solidFill>
                      <a:srgbClr val="F2F2F2"/>
                    </a:solidFill>
                  </a:tcPr>
                </a:tc>
                <a:tc>
                  <a:txBody>
                    <a:bodyPr/>
                    <a:lstStyle/>
                    <a:p>
                      <a:pPr algn="l" fontAlgn="b"/>
                      <a:r>
                        <a:rPr lang="es-EC" sz="900" b="1" i="0" u="none" strike="noStrike">
                          <a:latin typeface="Calibri"/>
                        </a:rPr>
                        <a:t>           438.555 </a:t>
                      </a:r>
                    </a:p>
                  </a:txBody>
                  <a:tcPr marL="0" marR="0" marT="0" marB="0" anchor="b">
                    <a:lnL>
                      <a:noFill/>
                    </a:lnL>
                    <a:lnR>
                      <a:noFill/>
                    </a:lnR>
                    <a:lnT>
                      <a:noFill/>
                    </a:lnT>
                    <a:lnB>
                      <a:noFill/>
                    </a:lnB>
                    <a:solidFill>
                      <a:srgbClr val="F2F2F2"/>
                    </a:solidFill>
                  </a:tcPr>
                </a:tc>
                <a:tc>
                  <a:txBody>
                    <a:bodyPr/>
                    <a:lstStyle/>
                    <a:p>
                      <a:pPr algn="l" fontAlgn="b"/>
                      <a:r>
                        <a:rPr lang="es-EC" sz="900" b="1" i="0" u="none" strike="noStrike">
                          <a:latin typeface="Calibri"/>
                        </a:rPr>
                        <a:t>            429.451 </a:t>
                      </a:r>
                    </a:p>
                  </a:txBody>
                  <a:tcPr marL="0" marR="0" marT="0" marB="0" anchor="b">
                    <a:lnL>
                      <a:noFill/>
                    </a:lnL>
                    <a:lnR w="12700" cap="flat" cmpd="sng" algn="ctr">
                      <a:solidFill>
                        <a:srgbClr val="A5A5A5"/>
                      </a:solidFill>
                      <a:prstDash val="solid"/>
                      <a:round/>
                      <a:headEnd type="none" w="med" len="med"/>
                      <a:tailEnd type="none" w="med" len="med"/>
                    </a:lnR>
                    <a:lnT>
                      <a:noFill/>
                    </a:lnT>
                    <a:lnB>
                      <a:noFill/>
                    </a:lnB>
                    <a:solidFill>
                      <a:srgbClr val="F2F2F2"/>
                    </a:solidFill>
                  </a:tcPr>
                </a:tc>
              </a:tr>
              <a:tr h="170584">
                <a:tc>
                  <a:txBody>
                    <a:bodyPr/>
                    <a:lstStyle/>
                    <a:p>
                      <a:pPr algn="l" fontAlgn="b"/>
                      <a:r>
                        <a:rPr lang="es-EC" sz="900" b="1" i="0" u="none" strike="noStrike">
                          <a:latin typeface="Calibri"/>
                        </a:rPr>
                        <a:t> </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endParaRPr lang="es-EC" sz="900" b="1" i="0" u="none" strike="noStrike">
                        <a:latin typeface="Calibri"/>
                      </a:endParaRPr>
                    </a:p>
                  </a:txBody>
                  <a:tcPr marL="0" marR="0" marT="0" marB="0" anchor="b">
                    <a:lnL>
                      <a:noFill/>
                    </a:lnL>
                    <a:lnR>
                      <a:noFill/>
                    </a:lnR>
                    <a:lnT>
                      <a:noFill/>
                    </a:lnT>
                    <a:lnB>
                      <a:noFill/>
                    </a:lnB>
                  </a:tcPr>
                </a:tc>
                <a:tc>
                  <a:txBody>
                    <a:bodyPr/>
                    <a:lstStyle/>
                    <a:p>
                      <a:pPr algn="l" fontAlgn="b"/>
                      <a:endParaRPr lang="es-EC" sz="900" b="1" i="0" u="none" strike="noStrike">
                        <a:latin typeface="Calibri"/>
                      </a:endParaRPr>
                    </a:p>
                  </a:txBody>
                  <a:tcPr marL="0" marR="0" marT="0" marB="0" anchor="b">
                    <a:lnL>
                      <a:noFill/>
                    </a:lnL>
                    <a:lnR>
                      <a:noFill/>
                    </a:lnR>
                    <a:lnT>
                      <a:noFill/>
                    </a:lnT>
                    <a:lnB>
                      <a:noFill/>
                    </a:lnB>
                  </a:tcPr>
                </a:tc>
                <a:tc>
                  <a:txBody>
                    <a:bodyPr/>
                    <a:lstStyle/>
                    <a:p>
                      <a:pPr algn="l" fontAlgn="b"/>
                      <a:endParaRPr lang="es-EC" sz="900" b="1" i="0" u="none" strike="noStrike">
                        <a:latin typeface="Calibri"/>
                      </a:endParaRPr>
                    </a:p>
                  </a:txBody>
                  <a:tcPr marL="0" marR="0" marT="0" marB="0" anchor="b">
                    <a:lnL>
                      <a:noFill/>
                    </a:lnL>
                    <a:lnR>
                      <a:noFill/>
                    </a:lnR>
                    <a:lnT>
                      <a:noFill/>
                    </a:lnT>
                    <a:lnB>
                      <a:noFill/>
                    </a:lnB>
                  </a:tcPr>
                </a:tc>
                <a:tc>
                  <a:txBody>
                    <a:bodyPr/>
                    <a:lstStyle/>
                    <a:p>
                      <a:pPr algn="l" fontAlgn="b"/>
                      <a:endParaRPr lang="es-EC" sz="900" b="1" i="0" u="none" strike="noStrike">
                        <a:latin typeface="Calibri"/>
                      </a:endParaRPr>
                    </a:p>
                  </a:txBody>
                  <a:tcPr marL="0" marR="0" marT="0" marB="0" anchor="b">
                    <a:lnL>
                      <a:noFill/>
                    </a:lnL>
                    <a:lnR>
                      <a:noFill/>
                    </a:lnR>
                    <a:lnT>
                      <a:noFill/>
                    </a:lnT>
                    <a:lnB>
                      <a:noFill/>
                    </a:lnB>
                  </a:tcPr>
                </a:tc>
                <a:tc>
                  <a:txBody>
                    <a:bodyPr/>
                    <a:lstStyle/>
                    <a:p>
                      <a:pPr algn="l" fontAlgn="b"/>
                      <a:endParaRPr lang="es-EC" sz="900" b="1" i="0" u="none" strike="noStrike">
                        <a:latin typeface="Calibri"/>
                      </a:endParaRPr>
                    </a:p>
                  </a:txBody>
                  <a:tcPr marL="0" marR="0" marT="0" marB="0" anchor="b">
                    <a:lnL>
                      <a:noFill/>
                    </a:lnL>
                    <a:lnR>
                      <a:noFill/>
                    </a:lnR>
                    <a:lnT>
                      <a:noFill/>
                    </a:lnT>
                    <a:lnB>
                      <a:noFill/>
                    </a:lnB>
                  </a:tcPr>
                </a:tc>
                <a:tc>
                  <a:txBody>
                    <a:bodyPr/>
                    <a:lstStyle/>
                    <a:p>
                      <a:pPr algn="l" fontAlgn="b"/>
                      <a:r>
                        <a:rPr lang="es-EC" sz="900" b="1" i="0" u="none" strike="noStrike">
                          <a:latin typeface="Calibri"/>
                        </a:rPr>
                        <a:t> </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70584">
                <a:tc>
                  <a:txBody>
                    <a:bodyPr/>
                    <a:lstStyle/>
                    <a:p>
                      <a:pPr algn="l" fontAlgn="b"/>
                      <a:r>
                        <a:rPr lang="es-EC" sz="900" b="0" i="0" u="none" strike="noStrike">
                          <a:latin typeface="Calibri"/>
                        </a:rPr>
                        <a:t>(-) Cuentas por Cobrar</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r>
                        <a:rPr lang="es-EC" sz="900" b="1"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(420.500)</a:t>
                      </a:r>
                    </a:p>
                  </a:txBody>
                  <a:tcPr marL="0" marR="0" marT="0" marB="0" anchor="b">
                    <a:lnL>
                      <a:noFill/>
                    </a:lnL>
                    <a:lnR>
                      <a:noFill/>
                    </a:lnR>
                    <a:lnT>
                      <a:noFill/>
                    </a:lnT>
                    <a:lnB>
                      <a:noFill/>
                    </a:lnB>
                  </a:tcPr>
                </a:tc>
                <a:tc>
                  <a:txBody>
                    <a:bodyPr/>
                    <a:lstStyle/>
                    <a:p>
                      <a:pPr algn="l" fontAlgn="b"/>
                      <a:r>
                        <a:rPr lang="es-EC" sz="900" b="0" i="0" u="none" strike="noStrike">
                          <a:latin typeface="Calibri"/>
                        </a:rPr>
                        <a:t>          (441.525)</a:t>
                      </a:r>
                    </a:p>
                  </a:txBody>
                  <a:tcPr marL="0" marR="0" marT="0" marB="0" anchor="b">
                    <a:lnL>
                      <a:noFill/>
                    </a:lnL>
                    <a:lnR>
                      <a:noFill/>
                    </a:lnR>
                    <a:lnT>
                      <a:noFill/>
                    </a:lnT>
                    <a:lnB>
                      <a:noFill/>
                    </a:lnB>
                  </a:tcPr>
                </a:tc>
                <a:tc>
                  <a:txBody>
                    <a:bodyPr/>
                    <a:lstStyle/>
                    <a:p>
                      <a:pPr algn="l" fontAlgn="b"/>
                      <a:r>
                        <a:rPr lang="es-EC" sz="900" b="0" i="0" u="none" strike="noStrike">
                          <a:latin typeface="Calibri"/>
                        </a:rPr>
                        <a:t>          (463.601)</a:t>
                      </a:r>
                    </a:p>
                  </a:txBody>
                  <a:tcPr marL="0" marR="0" marT="0" marB="0" anchor="b">
                    <a:lnL>
                      <a:noFill/>
                    </a:lnL>
                    <a:lnR>
                      <a:noFill/>
                    </a:lnR>
                    <a:lnT>
                      <a:noFill/>
                    </a:lnT>
                    <a:lnB>
                      <a:noFill/>
                    </a:lnB>
                  </a:tcPr>
                </a:tc>
                <a:tc>
                  <a:txBody>
                    <a:bodyPr/>
                    <a:lstStyle/>
                    <a:p>
                      <a:pPr algn="l" fontAlgn="b"/>
                      <a:r>
                        <a:rPr lang="es-EC" sz="900" b="0" i="0" u="none" strike="noStrike">
                          <a:latin typeface="Calibri"/>
                        </a:rPr>
                        <a:t>          (486.781)</a:t>
                      </a:r>
                    </a:p>
                  </a:txBody>
                  <a:tcPr marL="0" marR="0" marT="0" marB="0" anchor="b">
                    <a:lnL>
                      <a:noFill/>
                    </a:lnL>
                    <a:lnR>
                      <a:noFill/>
                    </a:lnR>
                    <a:lnT>
                      <a:noFill/>
                    </a:lnT>
                    <a:lnB>
                      <a:noFill/>
                    </a:lnB>
                  </a:tcPr>
                </a:tc>
                <a:tc>
                  <a:txBody>
                    <a:bodyPr/>
                    <a:lstStyle/>
                    <a:p>
                      <a:pPr algn="l" fontAlgn="b"/>
                      <a:r>
                        <a:rPr lang="es-EC" sz="900" b="0" i="0" u="none" strike="noStrike">
                          <a:latin typeface="Calibri"/>
                        </a:rPr>
                        <a:t>           (511.120)</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70584">
                <a:tc>
                  <a:txBody>
                    <a:bodyPr/>
                    <a:lstStyle/>
                    <a:p>
                      <a:pPr algn="l" fontAlgn="b"/>
                      <a:r>
                        <a:rPr lang="es-EC" sz="900" b="0" i="0" u="none" strike="noStrike">
                          <a:latin typeface="Calibri"/>
                        </a:rPr>
                        <a:t>(+) Cuentas cobradas</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r>
                        <a:rPr lang="es-EC" sz="900" b="1"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420.500 </a:t>
                      </a:r>
                    </a:p>
                  </a:txBody>
                  <a:tcPr marL="0" marR="0" marT="0" marB="0" anchor="b">
                    <a:lnL>
                      <a:noFill/>
                    </a:lnL>
                    <a:lnR>
                      <a:noFill/>
                    </a:lnR>
                    <a:lnT>
                      <a:noFill/>
                    </a:lnT>
                    <a:lnB>
                      <a:noFill/>
                    </a:lnB>
                  </a:tcPr>
                </a:tc>
                <a:tc>
                  <a:txBody>
                    <a:bodyPr/>
                    <a:lstStyle/>
                    <a:p>
                      <a:pPr algn="l" fontAlgn="b"/>
                      <a:r>
                        <a:rPr lang="es-EC" sz="900" b="0" i="0" u="none" strike="noStrike">
                          <a:latin typeface="Calibri"/>
                        </a:rPr>
                        <a:t>           441.525 </a:t>
                      </a:r>
                    </a:p>
                  </a:txBody>
                  <a:tcPr marL="0" marR="0" marT="0" marB="0" anchor="b">
                    <a:lnL>
                      <a:noFill/>
                    </a:lnL>
                    <a:lnR>
                      <a:noFill/>
                    </a:lnR>
                    <a:lnT>
                      <a:noFill/>
                    </a:lnT>
                    <a:lnB>
                      <a:noFill/>
                    </a:lnB>
                  </a:tcPr>
                </a:tc>
                <a:tc>
                  <a:txBody>
                    <a:bodyPr/>
                    <a:lstStyle/>
                    <a:p>
                      <a:pPr algn="l" fontAlgn="b"/>
                      <a:r>
                        <a:rPr lang="es-EC" sz="900" b="0" i="0" u="none" strike="noStrike">
                          <a:latin typeface="Calibri"/>
                        </a:rPr>
                        <a:t>           463.601 </a:t>
                      </a:r>
                    </a:p>
                  </a:txBody>
                  <a:tcPr marL="0" marR="0" marT="0" marB="0" anchor="b">
                    <a:lnL>
                      <a:noFill/>
                    </a:lnL>
                    <a:lnR>
                      <a:noFill/>
                    </a:lnR>
                    <a:lnT>
                      <a:noFill/>
                    </a:lnT>
                    <a:lnB>
                      <a:noFill/>
                    </a:lnB>
                  </a:tcPr>
                </a:tc>
                <a:tc>
                  <a:txBody>
                    <a:bodyPr/>
                    <a:lstStyle/>
                    <a:p>
                      <a:pPr algn="l" fontAlgn="b"/>
                      <a:r>
                        <a:rPr lang="es-EC" sz="900" b="0" i="0" u="none" strike="noStrike">
                          <a:latin typeface="Calibri"/>
                        </a:rPr>
                        <a:t>            486.781 </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70584">
                <a:tc>
                  <a:txBody>
                    <a:bodyPr/>
                    <a:lstStyle/>
                    <a:p>
                      <a:pPr algn="l" fontAlgn="b"/>
                      <a:r>
                        <a:rPr lang="es-EC" sz="900" b="0" i="0" u="none" strike="noStrike">
                          <a:latin typeface="Calibri"/>
                        </a:rPr>
                        <a:t>(+) Cuentas por pagar</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endParaRPr lang="es-EC" sz="900" b="1" i="0" u="none" strike="noStrike">
                        <a:latin typeface="Calibri"/>
                      </a:endParaRPr>
                    </a:p>
                  </a:txBody>
                  <a:tcPr marL="0" marR="0" marT="0" marB="0" anchor="b">
                    <a:lnL>
                      <a:noFill/>
                    </a:lnL>
                    <a:lnR>
                      <a:noFill/>
                    </a:lnR>
                    <a:lnT>
                      <a:noFill/>
                    </a:lnT>
                    <a:lnB>
                      <a:noFill/>
                    </a:lnB>
                  </a:tcPr>
                </a:tc>
                <a:tc>
                  <a:txBody>
                    <a:bodyPr/>
                    <a:lstStyle/>
                    <a:p>
                      <a:pPr algn="l" fontAlgn="b"/>
                      <a:r>
                        <a:rPr lang="es-EC" sz="900" b="0" i="0" u="none" strike="noStrike">
                          <a:latin typeface="Calibri"/>
                        </a:rPr>
                        <a:t>        1.087.500 </a:t>
                      </a:r>
                    </a:p>
                  </a:txBody>
                  <a:tcPr marL="0" marR="0" marT="0" marB="0" anchor="b">
                    <a:lnL>
                      <a:noFill/>
                    </a:lnL>
                    <a:lnR>
                      <a:noFill/>
                    </a:lnR>
                    <a:lnT>
                      <a:noFill/>
                    </a:lnT>
                    <a:lnB>
                      <a:noFill/>
                    </a:lnB>
                  </a:tcPr>
                </a:tc>
                <a:tc>
                  <a:txBody>
                    <a:bodyPr/>
                    <a:lstStyle/>
                    <a:p>
                      <a:pPr algn="l" fontAlgn="b"/>
                      <a:r>
                        <a:rPr lang="es-EC" sz="900" b="0" i="0" u="none" strike="noStrike">
                          <a:latin typeface="Calibri"/>
                        </a:rPr>
                        <a:t>        1.141.875 </a:t>
                      </a:r>
                    </a:p>
                  </a:txBody>
                  <a:tcPr marL="0" marR="0" marT="0" marB="0" anchor="b">
                    <a:lnL>
                      <a:noFill/>
                    </a:lnL>
                    <a:lnR>
                      <a:noFill/>
                    </a:lnR>
                    <a:lnT>
                      <a:noFill/>
                    </a:lnT>
                    <a:lnB>
                      <a:noFill/>
                    </a:lnB>
                  </a:tcPr>
                </a:tc>
                <a:tc>
                  <a:txBody>
                    <a:bodyPr/>
                    <a:lstStyle/>
                    <a:p>
                      <a:pPr algn="l" fontAlgn="b"/>
                      <a:r>
                        <a:rPr lang="es-EC" sz="900" b="0" i="0" u="none" strike="noStrike">
                          <a:latin typeface="Calibri"/>
                        </a:rPr>
                        <a:t>        1.198.969 </a:t>
                      </a:r>
                    </a:p>
                  </a:txBody>
                  <a:tcPr marL="0" marR="0" marT="0" marB="0" anchor="b">
                    <a:lnL>
                      <a:noFill/>
                    </a:lnL>
                    <a:lnR>
                      <a:noFill/>
                    </a:lnR>
                    <a:lnT>
                      <a:noFill/>
                    </a:lnT>
                    <a:lnB>
                      <a:noFill/>
                    </a:lnB>
                  </a:tcPr>
                </a:tc>
                <a:tc>
                  <a:txBody>
                    <a:bodyPr/>
                    <a:lstStyle/>
                    <a:p>
                      <a:pPr algn="l" fontAlgn="b"/>
                      <a:r>
                        <a:rPr lang="es-EC" sz="900" b="0" i="0" u="none" strike="noStrike">
                          <a:latin typeface="Calibri"/>
                        </a:rPr>
                        <a:t>        1.258.917 </a:t>
                      </a:r>
                    </a:p>
                  </a:txBody>
                  <a:tcPr marL="0" marR="0" marT="0" marB="0" anchor="b">
                    <a:lnL>
                      <a:noFill/>
                    </a:lnL>
                    <a:lnR>
                      <a:noFill/>
                    </a:lnR>
                    <a:lnT>
                      <a:noFill/>
                    </a:lnT>
                    <a:lnB>
                      <a:noFill/>
                    </a:lnB>
                  </a:tcPr>
                </a:tc>
                <a:tc>
                  <a:txBody>
                    <a:bodyPr/>
                    <a:lstStyle/>
                    <a:p>
                      <a:pPr algn="l" fontAlgn="b"/>
                      <a:r>
                        <a:rPr lang="es-EC" sz="900" b="0" i="0" u="none" strike="noStrike">
                          <a:latin typeface="Calibri"/>
                        </a:rPr>
                        <a:t>         1.321.863 </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70584">
                <a:tc>
                  <a:txBody>
                    <a:bodyPr/>
                    <a:lstStyle/>
                    <a:p>
                      <a:pPr algn="l" fontAlgn="b"/>
                      <a:r>
                        <a:rPr lang="es-EC" sz="900" b="0" i="0" u="none" strike="noStrike">
                          <a:latin typeface="Calibri"/>
                        </a:rPr>
                        <a:t>(-) Cuentas pagadas</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endParaRPr lang="es-EC" sz="900" b="1" i="0" u="none" strike="noStrike">
                        <a:latin typeface="Calibri"/>
                      </a:endParaRP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(1.087.500)</a:t>
                      </a:r>
                    </a:p>
                  </a:txBody>
                  <a:tcPr marL="0" marR="0" marT="0" marB="0" anchor="b">
                    <a:lnL>
                      <a:noFill/>
                    </a:lnL>
                    <a:lnR>
                      <a:noFill/>
                    </a:lnR>
                    <a:lnT>
                      <a:noFill/>
                    </a:lnT>
                    <a:lnB>
                      <a:noFill/>
                    </a:lnB>
                  </a:tcPr>
                </a:tc>
                <a:tc>
                  <a:txBody>
                    <a:bodyPr/>
                    <a:lstStyle/>
                    <a:p>
                      <a:pPr algn="l" fontAlgn="b"/>
                      <a:r>
                        <a:rPr lang="es-EC" sz="900" b="0" i="0" u="none" strike="noStrike">
                          <a:latin typeface="Calibri"/>
                        </a:rPr>
                        <a:t>      (1.141.875)</a:t>
                      </a:r>
                    </a:p>
                  </a:txBody>
                  <a:tcPr marL="0" marR="0" marT="0" marB="0" anchor="b">
                    <a:lnL>
                      <a:noFill/>
                    </a:lnL>
                    <a:lnR>
                      <a:noFill/>
                    </a:lnR>
                    <a:lnT>
                      <a:noFill/>
                    </a:lnT>
                    <a:lnB>
                      <a:noFill/>
                    </a:lnB>
                  </a:tcPr>
                </a:tc>
                <a:tc>
                  <a:txBody>
                    <a:bodyPr/>
                    <a:lstStyle/>
                    <a:p>
                      <a:pPr algn="l" fontAlgn="b"/>
                      <a:r>
                        <a:rPr lang="es-EC" sz="900" b="0" i="0" u="none" strike="noStrike">
                          <a:latin typeface="Calibri"/>
                        </a:rPr>
                        <a:t>      (1.198.969)</a:t>
                      </a:r>
                    </a:p>
                  </a:txBody>
                  <a:tcPr marL="0" marR="0" marT="0" marB="0" anchor="b">
                    <a:lnL>
                      <a:noFill/>
                    </a:lnL>
                    <a:lnR>
                      <a:noFill/>
                    </a:lnR>
                    <a:lnT>
                      <a:noFill/>
                    </a:lnT>
                    <a:lnB>
                      <a:noFill/>
                    </a:lnB>
                  </a:tcPr>
                </a:tc>
                <a:tc>
                  <a:txBody>
                    <a:bodyPr/>
                    <a:lstStyle/>
                    <a:p>
                      <a:pPr algn="l" fontAlgn="b"/>
                      <a:r>
                        <a:rPr lang="es-EC" sz="900" b="0" i="0" u="none" strike="noStrike">
                          <a:latin typeface="Calibri"/>
                        </a:rPr>
                        <a:t>       (1.258.917)</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70584">
                <a:tc>
                  <a:txBody>
                    <a:bodyPr/>
                    <a:lstStyle/>
                    <a:p>
                      <a:pPr algn="l" fontAlgn="b"/>
                      <a:r>
                        <a:rPr lang="es-EC" sz="900" b="0" i="0" u="none" strike="noStrike">
                          <a:latin typeface="Calibri"/>
                        </a:rPr>
                        <a:t>(+) Depreciación y Amortización</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43.456 </a:t>
                      </a:r>
                    </a:p>
                  </a:txBody>
                  <a:tcPr marL="0" marR="0" marT="0" marB="0" anchor="b">
                    <a:lnL>
                      <a:noFill/>
                    </a:lnL>
                    <a:lnR>
                      <a:noFill/>
                    </a:lnR>
                    <a:lnT>
                      <a:noFill/>
                    </a:lnT>
                    <a:lnB>
                      <a:noFill/>
                    </a:lnB>
                  </a:tcPr>
                </a:tc>
                <a:tc>
                  <a:txBody>
                    <a:bodyPr/>
                    <a:lstStyle/>
                    <a:p>
                      <a:pPr algn="l" fontAlgn="b"/>
                      <a:r>
                        <a:rPr lang="es-EC" sz="900" b="0" i="0" u="none" strike="noStrike">
                          <a:latin typeface="Calibri"/>
                        </a:rPr>
                        <a:t>              43.359 </a:t>
                      </a:r>
                    </a:p>
                  </a:txBody>
                  <a:tcPr marL="0" marR="0" marT="0" marB="0" anchor="b">
                    <a:lnL>
                      <a:noFill/>
                    </a:lnL>
                    <a:lnR>
                      <a:noFill/>
                    </a:lnR>
                    <a:lnT>
                      <a:noFill/>
                    </a:lnT>
                    <a:lnB>
                      <a:noFill/>
                    </a:lnB>
                  </a:tcPr>
                </a:tc>
                <a:tc>
                  <a:txBody>
                    <a:bodyPr/>
                    <a:lstStyle/>
                    <a:p>
                      <a:pPr algn="l" fontAlgn="b"/>
                      <a:r>
                        <a:rPr lang="es-EC" sz="900" b="0" i="0" u="none" strike="noStrike">
                          <a:latin typeface="Calibri"/>
                        </a:rPr>
                        <a:t>              43.359 </a:t>
                      </a:r>
                    </a:p>
                  </a:txBody>
                  <a:tcPr marL="0" marR="0" marT="0" marB="0" anchor="b">
                    <a:lnL>
                      <a:noFill/>
                    </a:lnL>
                    <a:lnR>
                      <a:noFill/>
                    </a:lnR>
                    <a:lnT>
                      <a:noFill/>
                    </a:lnT>
                    <a:lnB>
                      <a:noFill/>
                    </a:lnB>
                  </a:tcPr>
                </a:tc>
                <a:tc>
                  <a:txBody>
                    <a:bodyPr/>
                    <a:lstStyle/>
                    <a:p>
                      <a:pPr algn="l" fontAlgn="b"/>
                      <a:r>
                        <a:rPr lang="es-EC" sz="900" b="0" i="0" u="none" strike="noStrike">
                          <a:latin typeface="Calibri"/>
                        </a:rPr>
                        <a:t>              41.692 </a:t>
                      </a:r>
                    </a:p>
                  </a:txBody>
                  <a:tcPr marL="0" marR="0" marT="0" marB="0" anchor="b">
                    <a:lnL>
                      <a:noFill/>
                    </a:lnL>
                    <a:lnR>
                      <a:noFill/>
                    </a:lnR>
                    <a:lnT>
                      <a:noFill/>
                    </a:lnT>
                    <a:lnB>
                      <a:noFill/>
                    </a:lnB>
                  </a:tcPr>
                </a:tc>
                <a:tc>
                  <a:txBody>
                    <a:bodyPr/>
                    <a:lstStyle/>
                    <a:p>
                      <a:pPr algn="l" fontAlgn="b"/>
                      <a:r>
                        <a:rPr lang="es-EC" sz="900" b="0" i="0" u="none" strike="noStrike">
                          <a:latin typeface="Calibri"/>
                        </a:rPr>
                        <a:t>               41.692 </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70584">
                <a:tc>
                  <a:txBody>
                    <a:bodyPr/>
                    <a:lstStyle/>
                    <a:p>
                      <a:pPr algn="l" fontAlgn="b"/>
                      <a:r>
                        <a:rPr lang="es-EC" sz="900" b="0" i="0" u="none" strike="noStrike">
                          <a:latin typeface="Calibri"/>
                        </a:rPr>
                        <a:t>Amortización de Capital Prestado</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70584">
                <a:tc>
                  <a:txBody>
                    <a:bodyPr/>
                    <a:lstStyle/>
                    <a:p>
                      <a:pPr algn="l" fontAlgn="b"/>
                      <a:r>
                        <a:rPr lang="es-EC" sz="900" b="0" i="0" u="none" strike="noStrike">
                          <a:latin typeface="Calibri"/>
                        </a:rPr>
                        <a:t>(+) Valor residual de Activos</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11.801 </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70584">
                <a:tc>
                  <a:txBody>
                    <a:bodyPr/>
                    <a:lstStyle/>
                    <a:p>
                      <a:pPr algn="l" fontAlgn="b"/>
                      <a:r>
                        <a:rPr lang="es-EC" sz="900" b="0" i="0" u="none" strike="noStrike">
                          <a:latin typeface="Calibri"/>
                        </a:rPr>
                        <a:t>(+) Recuperación Capital de Trabajo</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1.209.013 </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80617">
                <a:tc>
                  <a:txBody>
                    <a:bodyPr/>
                    <a:lstStyle/>
                    <a:p>
                      <a:pPr algn="l" fontAlgn="b"/>
                      <a:r>
                        <a:rPr lang="es-EC" sz="900" b="1" i="0" u="none" strike="noStrike">
                          <a:latin typeface="Calibri"/>
                        </a:rPr>
                        <a:t>(=) FLUJO NETO DEL EJERCICIO</a:t>
                      </a:r>
                    </a:p>
                  </a:txBody>
                  <a:tcPr marL="0" marR="0" marT="0" marB="0" anchor="b">
                    <a:lnL w="12700" cap="flat" cmpd="sng" algn="ctr">
                      <a:solidFill>
                        <a:srgbClr val="A5A5A5"/>
                      </a:solidFill>
                      <a:prstDash val="solid"/>
                      <a:round/>
                      <a:headEnd type="none" w="med" len="med"/>
                      <a:tailEnd type="none" w="med" len="med"/>
                    </a:lnL>
                    <a:lnR>
                      <a:noFill/>
                    </a:lnR>
                    <a:lnT>
                      <a:noFill/>
                    </a:lnT>
                    <a:lnB w="12700" cap="flat" cmpd="sng" algn="ctr">
                      <a:solidFill>
                        <a:srgbClr val="A5A5A5"/>
                      </a:solidFill>
                      <a:prstDash val="solid"/>
                      <a:round/>
                      <a:headEnd type="none" w="med" len="med"/>
                      <a:tailEnd type="none" w="med" len="med"/>
                    </a:lnB>
                    <a:solidFill>
                      <a:srgbClr val="D8D8D8"/>
                    </a:solidFill>
                  </a:tcPr>
                </a:tc>
                <a:tc>
                  <a:txBody>
                    <a:bodyPr/>
                    <a:lstStyle/>
                    <a:p>
                      <a:pPr algn="l" fontAlgn="b"/>
                      <a:r>
                        <a:rPr lang="es-EC" sz="900" b="1" i="0" u="none" strike="noStrike">
                          <a:latin typeface="Calibri"/>
                        </a:rPr>
                        <a:t>      (1.434.370)</a:t>
                      </a:r>
                    </a:p>
                  </a:txBody>
                  <a:tcPr marL="0" marR="0" marT="0" marB="0" anchor="b">
                    <a:lnL>
                      <a:noFill/>
                    </a:lnL>
                    <a:lnR>
                      <a:noFill/>
                    </a:lnR>
                    <a:lnT>
                      <a:noFill/>
                    </a:lnT>
                    <a:lnB w="12700" cap="flat" cmpd="sng" algn="ctr">
                      <a:solidFill>
                        <a:srgbClr val="A5A5A5"/>
                      </a:solidFill>
                      <a:prstDash val="solid"/>
                      <a:round/>
                      <a:headEnd type="none" w="med" len="med"/>
                      <a:tailEnd type="none" w="med" len="med"/>
                    </a:lnB>
                    <a:solidFill>
                      <a:srgbClr val="D8D8D8"/>
                    </a:solidFill>
                  </a:tcPr>
                </a:tc>
                <a:tc>
                  <a:txBody>
                    <a:bodyPr/>
                    <a:lstStyle/>
                    <a:p>
                      <a:pPr algn="l" fontAlgn="b"/>
                      <a:r>
                        <a:rPr lang="es-EC" sz="900" b="1" i="0" u="none" strike="noStrike">
                          <a:latin typeface="Calibri"/>
                        </a:rPr>
                        <a:t>        1.405.948 </a:t>
                      </a:r>
                    </a:p>
                  </a:txBody>
                  <a:tcPr marL="0" marR="0" marT="0" marB="0" anchor="b">
                    <a:lnL>
                      <a:noFill/>
                    </a:lnL>
                    <a:lnR>
                      <a:noFill/>
                    </a:lnR>
                    <a:lnT>
                      <a:noFill/>
                    </a:lnT>
                    <a:lnB w="12700" cap="flat" cmpd="sng" algn="ctr">
                      <a:solidFill>
                        <a:srgbClr val="A5A5A5"/>
                      </a:solidFill>
                      <a:prstDash val="solid"/>
                      <a:round/>
                      <a:headEnd type="none" w="med" len="med"/>
                      <a:tailEnd type="none" w="med" len="med"/>
                    </a:lnB>
                    <a:solidFill>
                      <a:srgbClr val="D8D8D8"/>
                    </a:solidFill>
                  </a:tcPr>
                </a:tc>
                <a:tc>
                  <a:txBody>
                    <a:bodyPr/>
                    <a:lstStyle/>
                    <a:p>
                      <a:pPr algn="l" fontAlgn="b"/>
                      <a:r>
                        <a:rPr lang="es-EC" sz="900" b="1" i="0" u="none" strike="noStrike">
                          <a:latin typeface="Calibri"/>
                        </a:rPr>
                        <a:t>           521.577 </a:t>
                      </a:r>
                    </a:p>
                  </a:txBody>
                  <a:tcPr marL="0" marR="0" marT="0" marB="0" anchor="b">
                    <a:lnL>
                      <a:noFill/>
                    </a:lnL>
                    <a:lnR>
                      <a:noFill/>
                    </a:lnR>
                    <a:lnT>
                      <a:noFill/>
                    </a:lnT>
                    <a:lnB w="12700" cap="flat" cmpd="sng" algn="ctr">
                      <a:solidFill>
                        <a:srgbClr val="A5A5A5"/>
                      </a:solidFill>
                      <a:prstDash val="solid"/>
                      <a:round/>
                      <a:headEnd type="none" w="med" len="med"/>
                      <a:tailEnd type="none" w="med" len="med"/>
                    </a:lnB>
                    <a:solidFill>
                      <a:srgbClr val="D8D8D8"/>
                    </a:solidFill>
                  </a:tcPr>
                </a:tc>
                <a:tc>
                  <a:txBody>
                    <a:bodyPr/>
                    <a:lstStyle/>
                    <a:p>
                      <a:pPr algn="l" fontAlgn="b"/>
                      <a:r>
                        <a:rPr lang="es-EC" sz="900" b="1" i="0" u="none" strike="noStrike">
                          <a:latin typeface="Calibri"/>
                        </a:rPr>
                        <a:t>           520.613 </a:t>
                      </a:r>
                    </a:p>
                  </a:txBody>
                  <a:tcPr marL="0" marR="0" marT="0" marB="0" anchor="b">
                    <a:lnL>
                      <a:noFill/>
                    </a:lnL>
                    <a:lnR>
                      <a:noFill/>
                    </a:lnR>
                    <a:lnT>
                      <a:noFill/>
                    </a:lnT>
                    <a:lnB w="12700" cap="flat" cmpd="sng" algn="ctr">
                      <a:solidFill>
                        <a:srgbClr val="A5A5A5"/>
                      </a:solidFill>
                      <a:prstDash val="solid"/>
                      <a:round/>
                      <a:headEnd type="none" w="med" len="med"/>
                      <a:tailEnd type="none" w="med" len="med"/>
                    </a:lnB>
                    <a:solidFill>
                      <a:srgbClr val="D8D8D8"/>
                    </a:solidFill>
                  </a:tcPr>
                </a:tc>
                <a:tc>
                  <a:txBody>
                    <a:bodyPr/>
                    <a:lstStyle/>
                    <a:p>
                      <a:pPr algn="l" fontAlgn="b"/>
                      <a:r>
                        <a:rPr lang="es-EC" sz="900" b="1" i="0" u="none" strike="noStrike">
                          <a:latin typeface="Calibri"/>
                        </a:rPr>
                        <a:t>           517.015 </a:t>
                      </a:r>
                    </a:p>
                  </a:txBody>
                  <a:tcPr marL="0" marR="0" marT="0" marB="0" anchor="b">
                    <a:lnL>
                      <a:noFill/>
                    </a:lnL>
                    <a:lnR>
                      <a:noFill/>
                    </a:lnR>
                    <a:lnT>
                      <a:noFill/>
                    </a:lnT>
                    <a:lnB w="12700" cap="flat" cmpd="sng" algn="ctr">
                      <a:solidFill>
                        <a:srgbClr val="A5A5A5"/>
                      </a:solidFill>
                      <a:prstDash val="solid"/>
                      <a:round/>
                      <a:headEnd type="none" w="med" len="med"/>
                      <a:tailEnd type="none" w="med" len="med"/>
                    </a:lnB>
                    <a:solidFill>
                      <a:srgbClr val="D8D8D8"/>
                    </a:solidFill>
                  </a:tcPr>
                </a:tc>
                <a:tc>
                  <a:txBody>
                    <a:bodyPr/>
                    <a:lstStyle/>
                    <a:p>
                      <a:pPr algn="l" fontAlgn="b"/>
                      <a:r>
                        <a:rPr lang="es-EC" sz="900" b="1" i="0" u="none" strike="noStrike">
                          <a:latin typeface="Calibri"/>
                        </a:rPr>
                        <a:t>         1.730.564 </a:t>
                      </a:r>
                    </a:p>
                  </a:txBody>
                  <a:tcPr marL="0" marR="0" marT="0" marB="0" anchor="b">
                    <a:lnL>
                      <a:noFill/>
                    </a:lnL>
                    <a:lnR w="12700" cap="flat" cmpd="sng" algn="ctr">
                      <a:solidFill>
                        <a:srgbClr val="A5A5A5"/>
                      </a:solidFill>
                      <a:prstDash val="solid"/>
                      <a:round/>
                      <a:headEnd type="none" w="med" len="med"/>
                      <a:tailEnd type="none" w="med" len="med"/>
                    </a:lnR>
                    <a:lnT>
                      <a:noFill/>
                    </a:lnT>
                    <a:lnB w="12700" cap="flat" cmpd="sng" algn="ctr">
                      <a:solidFill>
                        <a:srgbClr val="A5A5A5"/>
                      </a:solidFill>
                      <a:prstDash val="solid"/>
                      <a:round/>
                      <a:headEnd type="none" w="med" len="med"/>
                      <a:tailEnd type="none" w="med" len="med"/>
                    </a:lnB>
                    <a:solidFill>
                      <a:srgbClr val="D8D8D8"/>
                    </a:solidFill>
                  </a:tcPr>
                </a:tc>
              </a:tr>
              <a:tr h="180617">
                <a:tc>
                  <a:txBody>
                    <a:bodyPr/>
                    <a:lstStyle/>
                    <a:p>
                      <a:pPr algn="l" fontAlgn="b"/>
                      <a:endParaRPr lang="es-EC" sz="900" b="0" i="0" u="none" strike="noStrike">
                        <a:latin typeface="Calibri"/>
                      </a:endParaRPr>
                    </a:p>
                  </a:txBody>
                  <a:tcPr marL="0" marR="0" marT="0" marB="0" anchor="b">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fontAlgn="b"/>
                      <a:endParaRPr lang="es-EC" sz="900" b="0" i="0" u="none" strike="noStrike">
                        <a:latin typeface="Calibri"/>
                      </a:endParaRPr>
                    </a:p>
                  </a:txBody>
                  <a:tcPr marL="0" marR="0" marT="0" marB="0" anchor="b">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fontAlgn="b"/>
                      <a:endParaRPr lang="es-EC" sz="900" b="0" i="0" u="none" strike="noStrike">
                        <a:latin typeface="Calibri"/>
                      </a:endParaRPr>
                    </a:p>
                  </a:txBody>
                  <a:tcPr marL="0" marR="0" marT="0" marB="0" anchor="b">
                    <a:lnL>
                      <a:noFill/>
                    </a:lnL>
                    <a:lnR>
                      <a:noFill/>
                    </a:lnR>
                    <a:lnT w="12700" cap="flat" cmpd="sng" algn="ctr">
                      <a:solidFill>
                        <a:srgbClr val="A5A5A5"/>
                      </a:solidFill>
                      <a:prstDash val="solid"/>
                      <a:round/>
                      <a:headEnd type="none" w="med" len="med"/>
                      <a:tailEnd type="none" w="med" len="med"/>
                    </a:lnT>
                    <a:lnB>
                      <a:noFill/>
                    </a:lnB>
                  </a:tcPr>
                </a:tc>
                <a:tc>
                  <a:txBody>
                    <a:bodyPr/>
                    <a:lstStyle/>
                    <a:p>
                      <a:pPr algn="l" fontAlgn="b"/>
                      <a:endParaRPr lang="es-EC" sz="900" b="0" i="0" u="none" strike="noStrike">
                        <a:latin typeface="Calibri"/>
                      </a:endParaRPr>
                    </a:p>
                  </a:txBody>
                  <a:tcPr marL="0" marR="0" marT="0" marB="0" anchor="b">
                    <a:lnL>
                      <a:noFill/>
                    </a:lnL>
                    <a:lnR>
                      <a:noFill/>
                    </a:lnR>
                    <a:lnT w="12700" cap="flat" cmpd="sng" algn="ctr">
                      <a:solidFill>
                        <a:srgbClr val="A5A5A5"/>
                      </a:solidFill>
                      <a:prstDash val="solid"/>
                      <a:round/>
                      <a:headEnd type="none" w="med" len="med"/>
                      <a:tailEnd type="none" w="med" len="med"/>
                    </a:lnT>
                    <a:lnB>
                      <a:noFill/>
                    </a:lnB>
                  </a:tcPr>
                </a:tc>
                <a:tc>
                  <a:txBody>
                    <a:bodyPr/>
                    <a:lstStyle/>
                    <a:p>
                      <a:pPr algn="l" fontAlgn="b"/>
                      <a:endParaRPr lang="es-EC" sz="900" b="0" i="0" u="none" strike="noStrike">
                        <a:latin typeface="Calibri"/>
                      </a:endParaRPr>
                    </a:p>
                  </a:txBody>
                  <a:tcPr marL="0" marR="0" marT="0" marB="0" anchor="b">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fontAlgn="b"/>
                      <a:endParaRPr lang="es-EC" sz="900" b="0" i="0" u="none" strike="noStrike">
                        <a:latin typeface="Calibri"/>
                      </a:endParaRPr>
                    </a:p>
                  </a:txBody>
                  <a:tcPr marL="0" marR="0" marT="0" marB="0" anchor="b">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fontAlgn="b"/>
                      <a:endParaRPr lang="es-EC" sz="900" b="0" i="0" u="none" strike="noStrike">
                        <a:latin typeface="Calibri"/>
                      </a:endParaRPr>
                    </a:p>
                  </a:txBody>
                  <a:tcPr marL="0" marR="0" marT="0" marB="0" anchor="b">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r>
              <a:tr h="210720">
                <a:tc>
                  <a:txBody>
                    <a:bodyPr/>
                    <a:lstStyle/>
                    <a:p>
                      <a:pPr algn="ctr" fontAlgn="b"/>
                      <a:r>
                        <a:rPr lang="es-EC" sz="900" b="1" i="0" u="none" strike="noStrike">
                          <a:latin typeface="Calibri"/>
                        </a:rPr>
                        <a:t>TASA INTERNA DE RETORNO (TIR)</a:t>
                      </a:r>
                    </a:p>
                  </a:txBody>
                  <a:tcPr marL="0" marR="0" marT="0" marB="0" anchor="b">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BFBFBF"/>
                    </a:solidFill>
                  </a:tcPr>
                </a:tc>
                <a:tc>
                  <a:txBody>
                    <a:bodyPr/>
                    <a:lstStyle/>
                    <a:p>
                      <a:pPr algn="ctr" fontAlgn="b"/>
                      <a:r>
                        <a:rPr lang="es-EC" sz="1000" b="1" i="0" u="none" strike="noStrike">
                          <a:latin typeface="Calibri"/>
                        </a:rPr>
                        <a:t>61,10%</a:t>
                      </a:r>
                    </a:p>
                  </a:txBody>
                  <a:tcPr marL="0" marR="0" marT="0" marB="0" anchor="b">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BFBFBF"/>
                    </a:solidFill>
                  </a:tcPr>
                </a:tc>
                <a:tc>
                  <a:txBody>
                    <a:bodyPr/>
                    <a:lstStyle/>
                    <a:p>
                      <a:pPr algn="l" fontAlgn="b"/>
                      <a:endParaRPr lang="es-EC" sz="900" b="0" i="0" u="none" strike="noStrike">
                        <a:latin typeface="Calibri"/>
                      </a:endParaRP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endParaRPr lang="es-EC" sz="900" b="0" i="0" u="none" strike="noStrike">
                        <a:latin typeface="Calibri"/>
                      </a:endParaRP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c gridSpan="2">
                  <a:txBody>
                    <a:bodyPr/>
                    <a:lstStyle/>
                    <a:p>
                      <a:pPr algn="ctr" fontAlgn="b"/>
                      <a:r>
                        <a:rPr lang="es-EC" sz="900" b="1" i="0" u="none" strike="noStrike">
                          <a:latin typeface="Calibri"/>
                        </a:rPr>
                        <a:t>VALOR ACTUAL NETO (VAN)</a:t>
                      </a:r>
                    </a:p>
                  </a:txBody>
                  <a:tcPr marL="0" marR="0" marT="0" marB="0" anchor="b">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BFBFBF"/>
                    </a:solidFill>
                  </a:tcPr>
                </a:tc>
                <a:tc hMerge="1">
                  <a:txBody>
                    <a:bodyPr/>
                    <a:lstStyle/>
                    <a:p>
                      <a:endParaRPr lang="es-EC"/>
                    </a:p>
                  </a:txBody>
                  <a:tcPr/>
                </a:tc>
                <a:tc>
                  <a:txBody>
                    <a:bodyPr/>
                    <a:lstStyle/>
                    <a:p>
                      <a:pPr algn="ctr" fontAlgn="b"/>
                      <a:r>
                        <a:rPr lang="es-EC" sz="1000" b="1" i="0" u="none" strike="noStrike" dirty="0">
                          <a:latin typeface="Calibri"/>
                        </a:rPr>
                        <a:t>1.608.292,08 </a:t>
                      </a:r>
                    </a:p>
                  </a:txBody>
                  <a:tcPr marL="0" marR="0" marT="0" marB="0" anchor="b">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BFBFBF"/>
                    </a:solidFill>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TIR Y VAN SIN SKIL</a:t>
            </a:r>
            <a:endParaRPr lang="en-US" dirty="0"/>
          </a:p>
        </p:txBody>
      </p:sp>
      <p:graphicFrame>
        <p:nvGraphicFramePr>
          <p:cNvPr id="5" name="Content Placeholder 4"/>
          <p:cNvGraphicFramePr>
            <a:graphicFrameLocks noGrp="1"/>
          </p:cNvGraphicFramePr>
          <p:nvPr>
            <p:ph idx="1"/>
          </p:nvPr>
        </p:nvGraphicFramePr>
        <p:xfrm>
          <a:off x="1792288" y="1082675"/>
          <a:ext cx="7459662" cy="4752975"/>
        </p:xfrm>
        <a:graphic>
          <a:graphicData uri="http://schemas.openxmlformats.org/drawingml/2006/table">
            <a:tbl>
              <a:tblPr/>
              <a:tblGrid>
                <a:gridCol w="2121255"/>
                <a:gridCol w="884694"/>
                <a:gridCol w="884694"/>
                <a:gridCol w="884694"/>
                <a:gridCol w="884694"/>
                <a:gridCol w="884694"/>
                <a:gridCol w="914854"/>
              </a:tblGrid>
              <a:tr h="289786">
                <a:tc gridSpan="7">
                  <a:txBody>
                    <a:bodyPr/>
                    <a:lstStyle/>
                    <a:p>
                      <a:pPr algn="ctr" fontAlgn="b"/>
                      <a:r>
                        <a:rPr lang="en-US" sz="1300" b="1" i="0" u="none" strike="noStrike">
                          <a:latin typeface="Calibri"/>
                        </a:rPr>
                        <a:t>SKIL</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2151">
                <a:tc gridSpan="7">
                  <a:txBody>
                    <a:bodyPr/>
                    <a:lstStyle/>
                    <a:p>
                      <a:pPr algn="ctr" fontAlgn="ctr"/>
                      <a:r>
                        <a:rPr lang="es-ES" sz="800" b="1" i="0" u="none" strike="noStrike">
                          <a:latin typeface="Calibri"/>
                        </a:rPr>
                        <a:t>Cálculos de la TIR y el VAN</a:t>
                      </a: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0753">
                <a:tc>
                  <a:txBody>
                    <a:bodyPr/>
                    <a:lstStyle/>
                    <a:p>
                      <a:pPr algn="l" fontAlgn="b"/>
                      <a:endParaRPr lang="en-US" sz="700" b="0" i="0" u="none" strike="noStrike">
                        <a:latin typeface="Calibri"/>
                      </a:endParaRPr>
                    </a:p>
                  </a:txBody>
                  <a:tcPr marL="0" marR="0" marT="0" marB="0" anchor="b">
                    <a:lnL>
                      <a:noFill/>
                    </a:lnL>
                    <a:lnR>
                      <a:noFill/>
                    </a:lnR>
                    <a:lnT>
                      <a:noFill/>
                    </a:lnT>
                    <a:lnB>
                      <a:noFill/>
                    </a:lnB>
                  </a:tcPr>
                </a:tc>
                <a:tc>
                  <a:txBody>
                    <a:bodyPr/>
                    <a:lstStyle/>
                    <a:p>
                      <a:pPr algn="l" fontAlgn="b"/>
                      <a:endParaRPr lang="en-US" sz="700" b="0" i="0" u="none" strike="noStrike">
                        <a:latin typeface="Calibri"/>
                      </a:endParaRPr>
                    </a:p>
                  </a:txBody>
                  <a:tcPr marL="0" marR="0" marT="0" marB="0" anchor="b">
                    <a:lnL>
                      <a:noFill/>
                    </a:lnL>
                    <a:lnR>
                      <a:noFill/>
                    </a:lnR>
                    <a:lnT>
                      <a:noFill/>
                    </a:lnT>
                    <a:lnB>
                      <a:noFill/>
                    </a:lnB>
                  </a:tcPr>
                </a:tc>
                <a:tc>
                  <a:txBody>
                    <a:bodyPr/>
                    <a:lstStyle/>
                    <a:p>
                      <a:pPr algn="l" fontAlgn="b"/>
                      <a:endParaRPr lang="en-US" sz="700" b="0" i="0" u="none" strike="noStrike">
                        <a:latin typeface="Calibri"/>
                      </a:endParaRPr>
                    </a:p>
                  </a:txBody>
                  <a:tcPr marL="0" marR="0" marT="0" marB="0" anchor="b">
                    <a:lnL>
                      <a:noFill/>
                    </a:lnL>
                    <a:lnR>
                      <a:noFill/>
                    </a:lnR>
                    <a:lnT>
                      <a:noFill/>
                    </a:lnT>
                    <a:lnB>
                      <a:noFill/>
                    </a:lnB>
                  </a:tcPr>
                </a:tc>
                <a:tc>
                  <a:txBody>
                    <a:bodyPr/>
                    <a:lstStyle/>
                    <a:p>
                      <a:pPr algn="l" fontAlgn="b"/>
                      <a:endParaRPr lang="en-US" sz="700" b="0" i="0" u="none" strike="noStrike">
                        <a:latin typeface="Calibri"/>
                      </a:endParaRPr>
                    </a:p>
                  </a:txBody>
                  <a:tcPr marL="0" marR="0" marT="0" marB="0" anchor="b">
                    <a:lnL>
                      <a:noFill/>
                    </a:lnL>
                    <a:lnR>
                      <a:noFill/>
                    </a:lnR>
                    <a:lnT>
                      <a:noFill/>
                    </a:lnT>
                    <a:lnB>
                      <a:noFill/>
                    </a:lnB>
                  </a:tcPr>
                </a:tc>
                <a:tc>
                  <a:txBody>
                    <a:bodyPr/>
                    <a:lstStyle/>
                    <a:p>
                      <a:pPr algn="l" fontAlgn="b"/>
                      <a:endParaRPr lang="en-US" sz="700" b="0" i="0" u="none" strike="noStrike">
                        <a:latin typeface="Calibri"/>
                      </a:endParaRPr>
                    </a:p>
                  </a:txBody>
                  <a:tcPr marL="0" marR="0" marT="0" marB="0" anchor="b">
                    <a:lnL>
                      <a:noFill/>
                    </a:lnL>
                    <a:lnR>
                      <a:noFill/>
                    </a:lnR>
                    <a:lnT>
                      <a:noFill/>
                    </a:lnT>
                    <a:lnB>
                      <a:noFill/>
                    </a:lnB>
                  </a:tcPr>
                </a:tc>
                <a:tc>
                  <a:txBody>
                    <a:bodyPr/>
                    <a:lstStyle/>
                    <a:p>
                      <a:pPr algn="l" fontAlgn="b"/>
                      <a:endParaRPr lang="en-US" sz="700" b="0" i="0" u="none" strike="noStrike">
                        <a:latin typeface="Calibri"/>
                      </a:endParaRPr>
                    </a:p>
                  </a:txBody>
                  <a:tcPr marL="0" marR="0" marT="0" marB="0" anchor="b">
                    <a:lnL>
                      <a:noFill/>
                    </a:lnL>
                    <a:lnR>
                      <a:noFill/>
                    </a:lnR>
                    <a:lnT>
                      <a:noFill/>
                    </a:lnT>
                    <a:lnB>
                      <a:noFill/>
                    </a:lnB>
                  </a:tcPr>
                </a:tc>
                <a:tc>
                  <a:txBody>
                    <a:bodyPr/>
                    <a:lstStyle/>
                    <a:p>
                      <a:pPr algn="l" fontAlgn="b"/>
                      <a:endParaRPr lang="en-US" sz="700" b="0" i="0" u="none" strike="noStrike">
                        <a:latin typeface="Calibri"/>
                      </a:endParaRPr>
                    </a:p>
                  </a:txBody>
                  <a:tcPr marL="0" marR="0" marT="0" marB="0" anchor="b">
                    <a:lnL>
                      <a:noFill/>
                    </a:lnL>
                    <a:lnR>
                      <a:noFill/>
                    </a:lnR>
                    <a:lnT>
                      <a:noFill/>
                    </a:lnT>
                    <a:lnB>
                      <a:noFill/>
                    </a:lnB>
                  </a:tcPr>
                </a:tc>
              </a:tr>
              <a:tr h="149032">
                <a:tc>
                  <a:txBody>
                    <a:bodyPr/>
                    <a:lstStyle/>
                    <a:p>
                      <a:pPr algn="ctr" fontAlgn="b"/>
                      <a:r>
                        <a:rPr lang="en-US" sz="700" b="1" i="0" u="none" strike="noStrike">
                          <a:solidFill>
                            <a:srgbClr val="FFFFFF"/>
                          </a:solidFill>
                          <a:latin typeface="Calibri"/>
                        </a:rPr>
                        <a:t> </a:t>
                      </a:r>
                    </a:p>
                  </a:txBody>
                  <a:tcPr marL="0" marR="0" marT="0" marB="0" anchor="b">
                    <a:lnL>
                      <a:noFill/>
                    </a:lnL>
                    <a:lnR>
                      <a:noFill/>
                    </a:lnR>
                    <a:lnT>
                      <a:noFill/>
                    </a:lnT>
                    <a:lnB w="12700" cap="flat" cmpd="sng" algn="ctr">
                      <a:solidFill>
                        <a:srgbClr val="A5A5A5"/>
                      </a:solidFill>
                      <a:prstDash val="solid"/>
                      <a:round/>
                      <a:headEnd type="none" w="med" len="med"/>
                      <a:tailEnd type="none" w="med" len="med"/>
                    </a:lnB>
                    <a:solidFill>
                      <a:srgbClr val="632523"/>
                    </a:solidFill>
                  </a:tcPr>
                </a:tc>
                <a:tc>
                  <a:txBody>
                    <a:bodyPr/>
                    <a:lstStyle/>
                    <a:p>
                      <a:pPr algn="ctr" fontAlgn="b"/>
                      <a:r>
                        <a:rPr lang="en-US" sz="700" b="1" i="0" u="none" strike="noStrike">
                          <a:solidFill>
                            <a:srgbClr val="FFFFFF"/>
                          </a:solidFill>
                          <a:latin typeface="Calibri"/>
                        </a:rPr>
                        <a:t>2009</a:t>
                      </a:r>
                    </a:p>
                  </a:txBody>
                  <a:tcPr marL="0" marR="0" marT="0" marB="0" anchor="b">
                    <a:lnL>
                      <a:noFill/>
                    </a:lnL>
                    <a:lnR>
                      <a:noFill/>
                    </a:lnR>
                    <a:lnT>
                      <a:noFill/>
                    </a:lnT>
                    <a:lnB w="12700" cap="flat" cmpd="sng" algn="ctr">
                      <a:solidFill>
                        <a:srgbClr val="A5A5A5"/>
                      </a:solidFill>
                      <a:prstDash val="solid"/>
                      <a:round/>
                      <a:headEnd type="none" w="med" len="med"/>
                      <a:tailEnd type="none" w="med" len="med"/>
                    </a:lnB>
                    <a:solidFill>
                      <a:srgbClr val="632523"/>
                    </a:solidFill>
                  </a:tcPr>
                </a:tc>
                <a:tc>
                  <a:txBody>
                    <a:bodyPr/>
                    <a:lstStyle/>
                    <a:p>
                      <a:pPr algn="ctr" fontAlgn="b"/>
                      <a:r>
                        <a:rPr lang="en-US" sz="700" b="1" i="0" u="none" strike="noStrike">
                          <a:solidFill>
                            <a:srgbClr val="FFFFFF"/>
                          </a:solidFill>
                          <a:latin typeface="Calibri"/>
                        </a:rPr>
                        <a:t>2010</a:t>
                      </a:r>
                    </a:p>
                  </a:txBody>
                  <a:tcPr marL="0" marR="0" marT="0" marB="0" anchor="b">
                    <a:lnL>
                      <a:noFill/>
                    </a:lnL>
                    <a:lnR>
                      <a:noFill/>
                    </a:lnR>
                    <a:lnT>
                      <a:noFill/>
                    </a:lnT>
                    <a:lnB w="12700" cap="flat" cmpd="sng" algn="ctr">
                      <a:solidFill>
                        <a:srgbClr val="A5A5A5"/>
                      </a:solidFill>
                      <a:prstDash val="solid"/>
                      <a:round/>
                      <a:headEnd type="none" w="med" len="med"/>
                      <a:tailEnd type="none" w="med" len="med"/>
                    </a:lnB>
                    <a:solidFill>
                      <a:srgbClr val="632523"/>
                    </a:solidFill>
                  </a:tcPr>
                </a:tc>
                <a:tc>
                  <a:txBody>
                    <a:bodyPr/>
                    <a:lstStyle/>
                    <a:p>
                      <a:pPr algn="ctr" fontAlgn="b"/>
                      <a:r>
                        <a:rPr lang="en-US" sz="700" b="1" i="0" u="none" strike="noStrike">
                          <a:solidFill>
                            <a:srgbClr val="FFFFFF"/>
                          </a:solidFill>
                          <a:latin typeface="Calibri"/>
                        </a:rPr>
                        <a:t>2011</a:t>
                      </a:r>
                    </a:p>
                  </a:txBody>
                  <a:tcPr marL="0" marR="0" marT="0" marB="0" anchor="b">
                    <a:lnL>
                      <a:noFill/>
                    </a:lnL>
                    <a:lnR>
                      <a:noFill/>
                    </a:lnR>
                    <a:lnT>
                      <a:noFill/>
                    </a:lnT>
                    <a:lnB w="12700" cap="flat" cmpd="sng" algn="ctr">
                      <a:solidFill>
                        <a:srgbClr val="A5A5A5"/>
                      </a:solidFill>
                      <a:prstDash val="solid"/>
                      <a:round/>
                      <a:headEnd type="none" w="med" len="med"/>
                      <a:tailEnd type="none" w="med" len="med"/>
                    </a:lnB>
                    <a:solidFill>
                      <a:srgbClr val="632523"/>
                    </a:solidFill>
                  </a:tcPr>
                </a:tc>
                <a:tc>
                  <a:txBody>
                    <a:bodyPr/>
                    <a:lstStyle/>
                    <a:p>
                      <a:pPr algn="ctr" fontAlgn="b"/>
                      <a:r>
                        <a:rPr lang="en-US" sz="700" b="1" i="0" u="none" strike="noStrike">
                          <a:solidFill>
                            <a:srgbClr val="FFFFFF"/>
                          </a:solidFill>
                          <a:latin typeface="Calibri"/>
                        </a:rPr>
                        <a:t>2012</a:t>
                      </a:r>
                    </a:p>
                  </a:txBody>
                  <a:tcPr marL="0" marR="0" marT="0" marB="0" anchor="b">
                    <a:lnL>
                      <a:noFill/>
                    </a:lnL>
                    <a:lnR>
                      <a:noFill/>
                    </a:lnR>
                    <a:lnT>
                      <a:noFill/>
                    </a:lnT>
                    <a:lnB w="12700" cap="flat" cmpd="sng" algn="ctr">
                      <a:solidFill>
                        <a:srgbClr val="A5A5A5"/>
                      </a:solidFill>
                      <a:prstDash val="solid"/>
                      <a:round/>
                      <a:headEnd type="none" w="med" len="med"/>
                      <a:tailEnd type="none" w="med" len="med"/>
                    </a:lnB>
                    <a:solidFill>
                      <a:srgbClr val="632523"/>
                    </a:solidFill>
                  </a:tcPr>
                </a:tc>
                <a:tc>
                  <a:txBody>
                    <a:bodyPr/>
                    <a:lstStyle/>
                    <a:p>
                      <a:pPr algn="ctr" fontAlgn="b"/>
                      <a:r>
                        <a:rPr lang="en-US" sz="700" b="1" i="0" u="none" strike="noStrike">
                          <a:solidFill>
                            <a:srgbClr val="FFFFFF"/>
                          </a:solidFill>
                          <a:latin typeface="Calibri"/>
                        </a:rPr>
                        <a:t>2013</a:t>
                      </a:r>
                    </a:p>
                  </a:txBody>
                  <a:tcPr marL="0" marR="0" marT="0" marB="0" anchor="b">
                    <a:lnL>
                      <a:noFill/>
                    </a:lnL>
                    <a:lnR>
                      <a:noFill/>
                    </a:lnR>
                    <a:lnT>
                      <a:noFill/>
                    </a:lnT>
                    <a:lnB w="12700" cap="flat" cmpd="sng" algn="ctr">
                      <a:solidFill>
                        <a:srgbClr val="A5A5A5"/>
                      </a:solidFill>
                      <a:prstDash val="solid"/>
                      <a:round/>
                      <a:headEnd type="none" w="med" len="med"/>
                      <a:tailEnd type="none" w="med" len="med"/>
                    </a:lnB>
                    <a:solidFill>
                      <a:srgbClr val="632523"/>
                    </a:solidFill>
                  </a:tcPr>
                </a:tc>
                <a:tc>
                  <a:txBody>
                    <a:bodyPr/>
                    <a:lstStyle/>
                    <a:p>
                      <a:pPr algn="ctr" fontAlgn="b"/>
                      <a:r>
                        <a:rPr lang="en-US" sz="700" b="1" i="0" u="none" strike="noStrike">
                          <a:solidFill>
                            <a:srgbClr val="FFFFFF"/>
                          </a:solidFill>
                          <a:latin typeface="Calibri"/>
                        </a:rPr>
                        <a:t>2014</a:t>
                      </a:r>
                    </a:p>
                  </a:txBody>
                  <a:tcPr marL="0" marR="0" marT="0" marB="0" anchor="b">
                    <a:lnL>
                      <a:noFill/>
                    </a:lnL>
                    <a:lnR>
                      <a:noFill/>
                    </a:lnR>
                    <a:lnT>
                      <a:noFill/>
                    </a:lnT>
                    <a:lnB w="12700" cap="flat" cmpd="sng" algn="ctr">
                      <a:solidFill>
                        <a:srgbClr val="A5A5A5"/>
                      </a:solidFill>
                      <a:prstDash val="solid"/>
                      <a:round/>
                      <a:headEnd type="none" w="med" len="med"/>
                      <a:tailEnd type="none" w="med" len="med"/>
                    </a:lnB>
                    <a:solidFill>
                      <a:srgbClr val="632523"/>
                    </a:solidFill>
                  </a:tcPr>
                </a:tc>
              </a:tr>
              <a:tr h="140753">
                <a:tc>
                  <a:txBody>
                    <a:bodyPr/>
                    <a:lstStyle/>
                    <a:p>
                      <a:pPr algn="l" fontAlgn="b"/>
                      <a:r>
                        <a:rPr lang="en-US" sz="700" b="1" i="0" u="none" strike="noStrike">
                          <a:latin typeface="Calibri"/>
                        </a:rPr>
                        <a:t>Inversion Inicial</a:t>
                      </a:r>
                    </a:p>
                  </a:txBody>
                  <a:tcPr marL="0" marR="0" marT="0" marB="0" anchor="b">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a:noFill/>
                    </a:lnB>
                  </a:tcPr>
                </a:tc>
                <a:tc>
                  <a:txBody>
                    <a:bodyPr/>
                    <a:lstStyle/>
                    <a:p>
                      <a:pPr algn="l" fontAlgn="b"/>
                      <a:r>
                        <a:rPr lang="en-US" sz="700" b="0" i="0" u="none" strike="noStrike">
                          <a:latin typeface="Calibri"/>
                        </a:rPr>
                        <a:t>          (225,357)</a:t>
                      </a:r>
                    </a:p>
                  </a:txBody>
                  <a:tcPr marL="0" marR="0" marT="0" marB="0" anchor="b">
                    <a:lnL>
                      <a:noFill/>
                    </a:lnL>
                    <a:lnR>
                      <a:noFill/>
                    </a:lnR>
                    <a:lnT w="12700" cap="flat" cmpd="sng" algn="ctr">
                      <a:solidFill>
                        <a:srgbClr val="A5A5A5"/>
                      </a:solidFill>
                      <a:prstDash val="solid"/>
                      <a:round/>
                      <a:headEnd type="none" w="med" len="med"/>
                      <a:tailEnd type="none" w="med" len="med"/>
                    </a:lnT>
                    <a:lnB>
                      <a:noFill/>
                    </a:lnB>
                  </a:tcPr>
                </a:tc>
                <a:tc>
                  <a:txBody>
                    <a:bodyPr/>
                    <a:lstStyle/>
                    <a:p>
                      <a:pPr algn="ctr" fontAlgn="b"/>
                      <a:r>
                        <a:rPr lang="en-US" sz="700" b="1" i="0" u="none" strike="noStrike">
                          <a:latin typeface="Calibri"/>
                        </a:rPr>
                        <a:t>                       -   </a:t>
                      </a:r>
                    </a:p>
                  </a:txBody>
                  <a:tcPr marL="0" marR="0" marT="0" marB="0" anchor="b">
                    <a:lnL>
                      <a:noFill/>
                    </a:lnL>
                    <a:lnR>
                      <a:noFill/>
                    </a:lnR>
                    <a:lnT w="12700" cap="flat" cmpd="sng" algn="ctr">
                      <a:solidFill>
                        <a:srgbClr val="A5A5A5"/>
                      </a:solidFill>
                      <a:prstDash val="solid"/>
                      <a:round/>
                      <a:headEnd type="none" w="med" len="med"/>
                      <a:tailEnd type="none" w="med" len="med"/>
                    </a:lnT>
                    <a:lnB>
                      <a:noFill/>
                    </a:lnB>
                  </a:tcPr>
                </a:tc>
                <a:tc>
                  <a:txBody>
                    <a:bodyPr/>
                    <a:lstStyle/>
                    <a:p>
                      <a:pPr algn="ctr" fontAlgn="b"/>
                      <a:r>
                        <a:rPr lang="en-US" sz="700" b="1" i="0" u="none" strike="noStrike">
                          <a:latin typeface="Calibri"/>
                        </a:rPr>
                        <a:t>                       -   </a:t>
                      </a:r>
                    </a:p>
                  </a:txBody>
                  <a:tcPr marL="0" marR="0" marT="0" marB="0" anchor="b">
                    <a:lnL>
                      <a:noFill/>
                    </a:lnL>
                    <a:lnR>
                      <a:noFill/>
                    </a:lnR>
                    <a:lnT w="12700" cap="flat" cmpd="sng" algn="ctr">
                      <a:solidFill>
                        <a:srgbClr val="A5A5A5"/>
                      </a:solidFill>
                      <a:prstDash val="solid"/>
                      <a:round/>
                      <a:headEnd type="none" w="med" len="med"/>
                      <a:tailEnd type="none" w="med" len="med"/>
                    </a:lnT>
                    <a:lnB>
                      <a:noFill/>
                    </a:lnB>
                  </a:tcPr>
                </a:tc>
                <a:tc>
                  <a:txBody>
                    <a:bodyPr/>
                    <a:lstStyle/>
                    <a:p>
                      <a:pPr algn="ctr" fontAlgn="b"/>
                      <a:r>
                        <a:rPr lang="en-US" sz="700" b="1" i="0" u="none" strike="noStrike">
                          <a:latin typeface="Calibri"/>
                        </a:rPr>
                        <a:t>                       -   </a:t>
                      </a:r>
                    </a:p>
                  </a:txBody>
                  <a:tcPr marL="0" marR="0" marT="0" marB="0" anchor="b">
                    <a:lnL>
                      <a:noFill/>
                    </a:lnL>
                    <a:lnR>
                      <a:noFill/>
                    </a:lnR>
                    <a:lnT w="12700" cap="flat" cmpd="sng" algn="ctr">
                      <a:solidFill>
                        <a:srgbClr val="A5A5A5"/>
                      </a:solidFill>
                      <a:prstDash val="solid"/>
                      <a:round/>
                      <a:headEnd type="none" w="med" len="med"/>
                      <a:tailEnd type="none" w="med" len="med"/>
                    </a:lnT>
                    <a:lnB>
                      <a:noFill/>
                    </a:lnB>
                  </a:tcPr>
                </a:tc>
                <a:tc>
                  <a:txBody>
                    <a:bodyPr/>
                    <a:lstStyle/>
                    <a:p>
                      <a:pPr algn="ctr" fontAlgn="b"/>
                      <a:r>
                        <a:rPr lang="en-US" sz="700" b="1" i="0" u="none" strike="noStrike">
                          <a:latin typeface="Calibri"/>
                        </a:rPr>
                        <a:t>                       -   </a:t>
                      </a:r>
                    </a:p>
                  </a:txBody>
                  <a:tcPr marL="0" marR="0" marT="0" marB="0" anchor="b">
                    <a:lnL>
                      <a:noFill/>
                    </a:lnL>
                    <a:lnR>
                      <a:noFill/>
                    </a:lnR>
                    <a:lnT w="12700" cap="flat" cmpd="sng" algn="ctr">
                      <a:solidFill>
                        <a:srgbClr val="A5A5A5"/>
                      </a:solidFill>
                      <a:prstDash val="solid"/>
                      <a:round/>
                      <a:headEnd type="none" w="med" len="med"/>
                      <a:tailEnd type="none" w="med" len="med"/>
                    </a:lnT>
                    <a:lnB>
                      <a:noFill/>
                    </a:lnB>
                  </a:tcPr>
                </a:tc>
                <a:tc>
                  <a:txBody>
                    <a:bodyPr/>
                    <a:lstStyle/>
                    <a:p>
                      <a:pPr algn="ctr" fontAlgn="b"/>
                      <a:r>
                        <a:rPr lang="en-US" sz="700" b="1" i="0" u="none" strike="noStrike">
                          <a:latin typeface="Calibri"/>
                        </a:rPr>
                        <a:t>                        -   </a:t>
                      </a:r>
                    </a:p>
                  </a:txBody>
                  <a:tcPr marL="0" marR="0" marT="0" marB="0" anchor="b">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a:noFill/>
                    </a:lnB>
                  </a:tcPr>
                </a:tc>
              </a:tr>
              <a:tr h="140753">
                <a:tc>
                  <a:txBody>
                    <a:bodyPr/>
                    <a:lstStyle/>
                    <a:p>
                      <a:pPr algn="l" fontAlgn="b"/>
                      <a:r>
                        <a:rPr lang="en-US" sz="700" b="1" i="0" u="none" strike="noStrike">
                          <a:latin typeface="Calibri"/>
                        </a:rPr>
                        <a:t>Capital de Trabajo</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ctr" fontAlgn="b"/>
                      <a:r>
                        <a:rPr lang="en-US" sz="700" b="0" i="0" u="none" strike="noStrike">
                          <a:latin typeface="Calibri"/>
                        </a:rPr>
                        <a:t>      (1,021,513)</a:t>
                      </a:r>
                    </a:p>
                  </a:txBody>
                  <a:tcPr marL="0" marR="0" marT="0" marB="0" anchor="b">
                    <a:lnL>
                      <a:noFill/>
                    </a:lnL>
                    <a:lnR>
                      <a:noFill/>
                    </a:lnR>
                    <a:lnT>
                      <a:noFill/>
                    </a:lnT>
                    <a:lnB>
                      <a:noFill/>
                    </a:lnB>
                  </a:tcPr>
                </a:tc>
                <a:tc>
                  <a:txBody>
                    <a:bodyPr/>
                    <a:lstStyle/>
                    <a:p>
                      <a:pPr algn="ctr" fontAlgn="b"/>
                      <a:r>
                        <a:rPr lang="en-US" sz="700" b="1" i="0" u="none" strike="noStrike">
                          <a:latin typeface="Calibri"/>
                        </a:rPr>
                        <a:t>                       -   </a:t>
                      </a:r>
                    </a:p>
                  </a:txBody>
                  <a:tcPr marL="0" marR="0" marT="0" marB="0" anchor="b">
                    <a:lnL>
                      <a:noFill/>
                    </a:lnL>
                    <a:lnR>
                      <a:noFill/>
                    </a:lnR>
                    <a:lnT>
                      <a:noFill/>
                    </a:lnT>
                    <a:lnB>
                      <a:noFill/>
                    </a:lnB>
                  </a:tcPr>
                </a:tc>
                <a:tc>
                  <a:txBody>
                    <a:bodyPr/>
                    <a:lstStyle/>
                    <a:p>
                      <a:pPr algn="ctr" fontAlgn="b"/>
                      <a:r>
                        <a:rPr lang="en-US" sz="700" b="1" i="0" u="none" strike="noStrike">
                          <a:latin typeface="Calibri"/>
                        </a:rPr>
                        <a:t>                       -   </a:t>
                      </a:r>
                    </a:p>
                  </a:txBody>
                  <a:tcPr marL="0" marR="0" marT="0" marB="0" anchor="b">
                    <a:lnL>
                      <a:noFill/>
                    </a:lnL>
                    <a:lnR>
                      <a:noFill/>
                    </a:lnR>
                    <a:lnT>
                      <a:noFill/>
                    </a:lnT>
                    <a:lnB>
                      <a:noFill/>
                    </a:lnB>
                  </a:tcPr>
                </a:tc>
                <a:tc>
                  <a:txBody>
                    <a:bodyPr/>
                    <a:lstStyle/>
                    <a:p>
                      <a:pPr algn="ctr" fontAlgn="b"/>
                      <a:r>
                        <a:rPr lang="en-US" sz="700" b="1" i="0" u="none" strike="noStrike">
                          <a:latin typeface="Calibri"/>
                        </a:rPr>
                        <a:t>                       -   </a:t>
                      </a:r>
                    </a:p>
                  </a:txBody>
                  <a:tcPr marL="0" marR="0" marT="0" marB="0" anchor="b">
                    <a:lnL>
                      <a:noFill/>
                    </a:lnL>
                    <a:lnR>
                      <a:noFill/>
                    </a:lnR>
                    <a:lnT>
                      <a:noFill/>
                    </a:lnT>
                    <a:lnB>
                      <a:noFill/>
                    </a:lnB>
                  </a:tcPr>
                </a:tc>
                <a:tc>
                  <a:txBody>
                    <a:bodyPr/>
                    <a:lstStyle/>
                    <a:p>
                      <a:pPr algn="ctr" fontAlgn="b"/>
                      <a:r>
                        <a:rPr lang="en-US" sz="700" b="1" i="0" u="none" strike="noStrike">
                          <a:latin typeface="Calibri"/>
                        </a:rPr>
                        <a:t>                       -   </a:t>
                      </a:r>
                    </a:p>
                  </a:txBody>
                  <a:tcPr marL="0" marR="0" marT="0" marB="0" anchor="b">
                    <a:lnL>
                      <a:noFill/>
                    </a:lnL>
                    <a:lnR>
                      <a:noFill/>
                    </a:lnR>
                    <a:lnT>
                      <a:noFill/>
                    </a:lnT>
                    <a:lnB>
                      <a:noFill/>
                    </a:lnB>
                  </a:tcPr>
                </a:tc>
                <a:tc>
                  <a:txBody>
                    <a:bodyPr/>
                    <a:lstStyle/>
                    <a:p>
                      <a:pPr algn="ctr" fontAlgn="b"/>
                      <a:r>
                        <a:rPr lang="en-US" sz="700" b="1" i="0" u="none" strike="noStrike">
                          <a:latin typeface="Calibri"/>
                        </a:rPr>
                        <a:t>                        -   </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40753">
                <a:tc>
                  <a:txBody>
                    <a:bodyPr/>
                    <a:lstStyle/>
                    <a:p>
                      <a:pPr algn="l" fontAlgn="b"/>
                      <a:r>
                        <a:rPr lang="en-US" sz="700" b="1" i="0" u="none" strike="noStrike">
                          <a:latin typeface="Calibri"/>
                        </a:rPr>
                        <a:t> </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ctr" fontAlgn="b"/>
                      <a:endParaRPr lang="en-US" sz="700" b="0" i="0" u="none" strike="noStrike">
                        <a:latin typeface="Calibri"/>
                      </a:endParaRPr>
                    </a:p>
                  </a:txBody>
                  <a:tcPr marL="0" marR="0" marT="0" marB="0" anchor="b">
                    <a:lnL>
                      <a:noFill/>
                    </a:lnL>
                    <a:lnR>
                      <a:noFill/>
                    </a:lnR>
                    <a:lnT>
                      <a:noFill/>
                    </a:lnT>
                    <a:lnB>
                      <a:noFill/>
                    </a:lnB>
                  </a:tcPr>
                </a:tc>
                <a:tc>
                  <a:txBody>
                    <a:bodyPr/>
                    <a:lstStyle/>
                    <a:p>
                      <a:pPr algn="ctr" fontAlgn="b"/>
                      <a:endParaRPr lang="en-US" sz="700" b="0" i="0" u="none" strike="noStrike">
                        <a:latin typeface="Calibri"/>
                      </a:endParaRPr>
                    </a:p>
                  </a:txBody>
                  <a:tcPr marL="0" marR="0" marT="0" marB="0" anchor="b">
                    <a:lnL>
                      <a:noFill/>
                    </a:lnL>
                    <a:lnR>
                      <a:noFill/>
                    </a:lnR>
                    <a:lnT>
                      <a:noFill/>
                    </a:lnT>
                    <a:lnB>
                      <a:noFill/>
                    </a:lnB>
                  </a:tcPr>
                </a:tc>
                <a:tc>
                  <a:txBody>
                    <a:bodyPr/>
                    <a:lstStyle/>
                    <a:p>
                      <a:pPr algn="ctr" fontAlgn="b"/>
                      <a:endParaRPr lang="en-US" sz="700" b="1" i="0" u="none" strike="noStrike">
                        <a:latin typeface="Calibri"/>
                      </a:endParaRPr>
                    </a:p>
                  </a:txBody>
                  <a:tcPr marL="0" marR="0" marT="0" marB="0" anchor="b">
                    <a:lnL>
                      <a:noFill/>
                    </a:lnL>
                    <a:lnR>
                      <a:noFill/>
                    </a:lnR>
                    <a:lnT>
                      <a:noFill/>
                    </a:lnT>
                    <a:lnB>
                      <a:noFill/>
                    </a:lnB>
                  </a:tcPr>
                </a:tc>
                <a:tc>
                  <a:txBody>
                    <a:bodyPr/>
                    <a:lstStyle/>
                    <a:p>
                      <a:pPr algn="ctr" fontAlgn="b"/>
                      <a:endParaRPr lang="en-US" sz="700" b="1" i="0" u="none" strike="noStrike">
                        <a:latin typeface="Calibri"/>
                      </a:endParaRPr>
                    </a:p>
                  </a:txBody>
                  <a:tcPr marL="0" marR="0" marT="0" marB="0" anchor="b">
                    <a:lnL>
                      <a:noFill/>
                    </a:lnL>
                    <a:lnR>
                      <a:noFill/>
                    </a:lnR>
                    <a:lnT>
                      <a:noFill/>
                    </a:lnT>
                    <a:lnB>
                      <a:noFill/>
                    </a:lnB>
                  </a:tcPr>
                </a:tc>
                <a:tc>
                  <a:txBody>
                    <a:bodyPr/>
                    <a:lstStyle/>
                    <a:p>
                      <a:pPr algn="ctr" fontAlgn="b"/>
                      <a:endParaRPr lang="en-US" sz="700" b="1" i="0" u="none" strike="noStrike">
                        <a:latin typeface="Calibri"/>
                      </a:endParaRPr>
                    </a:p>
                  </a:txBody>
                  <a:tcPr marL="0" marR="0" marT="0" marB="0" anchor="b">
                    <a:lnL>
                      <a:noFill/>
                    </a:lnL>
                    <a:lnR>
                      <a:noFill/>
                    </a:lnR>
                    <a:lnT>
                      <a:noFill/>
                    </a:lnT>
                    <a:lnB>
                      <a:noFill/>
                    </a:lnB>
                  </a:tcPr>
                </a:tc>
                <a:tc>
                  <a:txBody>
                    <a:bodyPr/>
                    <a:lstStyle/>
                    <a:p>
                      <a:pPr algn="ctr" fontAlgn="b"/>
                      <a:r>
                        <a:rPr lang="en-US" sz="700" b="1" i="0" u="none" strike="noStrike">
                          <a:latin typeface="Calibri"/>
                        </a:rPr>
                        <a:t> </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40753">
                <a:tc>
                  <a:txBody>
                    <a:bodyPr/>
                    <a:lstStyle/>
                    <a:p>
                      <a:pPr algn="l" fontAlgn="b"/>
                      <a:r>
                        <a:rPr lang="en-US" sz="700" b="1" i="0" u="none" strike="noStrike">
                          <a:latin typeface="Calibri"/>
                        </a:rPr>
                        <a:t>VENTAS</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r>
                        <a:rPr lang="en-US" sz="700" b="0" i="0" u="none" strike="noStrike">
                          <a:latin typeface="Calibri"/>
                        </a:rPr>
                        <a:t>                       -   </a:t>
                      </a:r>
                    </a:p>
                  </a:txBody>
                  <a:tcPr marL="0" marR="0" marT="0" marB="0" anchor="b">
                    <a:lnL>
                      <a:noFill/>
                    </a:lnL>
                    <a:lnR>
                      <a:noFill/>
                    </a:lnR>
                    <a:lnT>
                      <a:noFill/>
                    </a:lnT>
                    <a:lnB>
                      <a:noFill/>
                    </a:lnB>
                  </a:tcPr>
                </a:tc>
                <a:tc>
                  <a:txBody>
                    <a:bodyPr/>
                    <a:lstStyle/>
                    <a:p>
                      <a:pPr algn="l" fontAlgn="b"/>
                      <a:r>
                        <a:rPr lang="en-US" sz="700" b="0" i="0" u="none" strike="noStrike">
                          <a:latin typeface="Calibri"/>
                        </a:rPr>
                        <a:t>        4,800,000 </a:t>
                      </a:r>
                    </a:p>
                  </a:txBody>
                  <a:tcPr marL="0" marR="0" marT="0" marB="0" anchor="b">
                    <a:lnL>
                      <a:noFill/>
                    </a:lnL>
                    <a:lnR>
                      <a:noFill/>
                    </a:lnR>
                    <a:lnT>
                      <a:noFill/>
                    </a:lnT>
                    <a:lnB>
                      <a:noFill/>
                    </a:lnB>
                  </a:tcPr>
                </a:tc>
                <a:tc>
                  <a:txBody>
                    <a:bodyPr/>
                    <a:lstStyle/>
                    <a:p>
                      <a:pPr algn="l" fontAlgn="b"/>
                      <a:r>
                        <a:rPr lang="en-US" sz="700" b="0" i="0" u="none" strike="noStrike">
                          <a:latin typeface="Calibri"/>
                        </a:rPr>
                        <a:t>        5,040,000 </a:t>
                      </a:r>
                    </a:p>
                  </a:txBody>
                  <a:tcPr marL="0" marR="0" marT="0" marB="0" anchor="b">
                    <a:lnL>
                      <a:noFill/>
                    </a:lnL>
                    <a:lnR>
                      <a:noFill/>
                    </a:lnR>
                    <a:lnT>
                      <a:noFill/>
                    </a:lnT>
                    <a:lnB>
                      <a:noFill/>
                    </a:lnB>
                  </a:tcPr>
                </a:tc>
                <a:tc>
                  <a:txBody>
                    <a:bodyPr/>
                    <a:lstStyle/>
                    <a:p>
                      <a:pPr algn="l" fontAlgn="b"/>
                      <a:r>
                        <a:rPr lang="en-US" sz="700" b="0" i="0" u="none" strike="noStrike">
                          <a:latin typeface="Calibri"/>
                        </a:rPr>
                        <a:t>        5,292,000 </a:t>
                      </a:r>
                    </a:p>
                  </a:txBody>
                  <a:tcPr marL="0" marR="0" marT="0" marB="0" anchor="b">
                    <a:lnL>
                      <a:noFill/>
                    </a:lnL>
                    <a:lnR>
                      <a:noFill/>
                    </a:lnR>
                    <a:lnT>
                      <a:noFill/>
                    </a:lnT>
                    <a:lnB>
                      <a:noFill/>
                    </a:lnB>
                  </a:tcPr>
                </a:tc>
                <a:tc>
                  <a:txBody>
                    <a:bodyPr/>
                    <a:lstStyle/>
                    <a:p>
                      <a:pPr algn="l" fontAlgn="b"/>
                      <a:r>
                        <a:rPr lang="en-US" sz="700" b="0" i="0" u="none" strike="noStrike">
                          <a:latin typeface="Calibri"/>
                        </a:rPr>
                        <a:t>        5,556,600 </a:t>
                      </a:r>
                    </a:p>
                  </a:txBody>
                  <a:tcPr marL="0" marR="0" marT="0" marB="0" anchor="b">
                    <a:lnL>
                      <a:noFill/>
                    </a:lnL>
                    <a:lnR>
                      <a:noFill/>
                    </a:lnR>
                    <a:lnT>
                      <a:noFill/>
                    </a:lnT>
                    <a:lnB>
                      <a:noFill/>
                    </a:lnB>
                  </a:tcPr>
                </a:tc>
                <a:tc>
                  <a:txBody>
                    <a:bodyPr/>
                    <a:lstStyle/>
                    <a:p>
                      <a:pPr algn="l" fontAlgn="b"/>
                      <a:r>
                        <a:rPr lang="en-US" sz="700" b="0" i="0" u="none" strike="noStrike">
                          <a:latin typeface="Calibri"/>
                        </a:rPr>
                        <a:t>         5,834,430 </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40753">
                <a:tc>
                  <a:txBody>
                    <a:bodyPr/>
                    <a:lstStyle/>
                    <a:p>
                      <a:pPr algn="l" fontAlgn="b"/>
                      <a:r>
                        <a:rPr lang="en-US" sz="700" b="1" i="0" u="none" strike="noStrike">
                          <a:latin typeface="Calibri"/>
                        </a:rPr>
                        <a:t>(-) Costo de Venta</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endParaRPr lang="en-US" sz="700" b="0" i="0" u="none" strike="noStrike">
                        <a:latin typeface="Calibri"/>
                      </a:endParaRPr>
                    </a:p>
                  </a:txBody>
                  <a:tcPr marL="0" marR="0" marT="0" marB="0" anchor="b">
                    <a:lnL>
                      <a:noFill/>
                    </a:lnL>
                    <a:lnR>
                      <a:noFill/>
                    </a:lnR>
                    <a:lnT>
                      <a:noFill/>
                    </a:lnT>
                    <a:lnB>
                      <a:noFill/>
                    </a:lnB>
                  </a:tcPr>
                </a:tc>
                <a:tc>
                  <a:txBody>
                    <a:bodyPr/>
                    <a:lstStyle/>
                    <a:p>
                      <a:pPr algn="l" fontAlgn="b"/>
                      <a:r>
                        <a:rPr lang="en-US" sz="700" b="0" i="0" u="none" strike="noStrike">
                          <a:latin typeface="Calibri"/>
                        </a:rPr>
                        <a:t>        3,600,000 </a:t>
                      </a:r>
                    </a:p>
                  </a:txBody>
                  <a:tcPr marL="0" marR="0" marT="0" marB="0" anchor="b">
                    <a:lnL>
                      <a:noFill/>
                    </a:lnL>
                    <a:lnR>
                      <a:noFill/>
                    </a:lnR>
                    <a:lnT>
                      <a:noFill/>
                    </a:lnT>
                    <a:lnB>
                      <a:noFill/>
                    </a:lnB>
                  </a:tcPr>
                </a:tc>
                <a:tc>
                  <a:txBody>
                    <a:bodyPr/>
                    <a:lstStyle/>
                    <a:p>
                      <a:pPr algn="l" fontAlgn="b"/>
                      <a:r>
                        <a:rPr lang="en-US" sz="700" b="0" i="0" u="none" strike="noStrike">
                          <a:latin typeface="Calibri"/>
                        </a:rPr>
                        <a:t>        3,780,000 </a:t>
                      </a:r>
                    </a:p>
                  </a:txBody>
                  <a:tcPr marL="0" marR="0" marT="0" marB="0" anchor="b">
                    <a:lnL>
                      <a:noFill/>
                    </a:lnL>
                    <a:lnR>
                      <a:noFill/>
                    </a:lnR>
                    <a:lnT>
                      <a:noFill/>
                    </a:lnT>
                    <a:lnB>
                      <a:noFill/>
                    </a:lnB>
                  </a:tcPr>
                </a:tc>
                <a:tc>
                  <a:txBody>
                    <a:bodyPr/>
                    <a:lstStyle/>
                    <a:p>
                      <a:pPr algn="l" fontAlgn="b"/>
                      <a:r>
                        <a:rPr lang="en-US" sz="700" b="0" i="0" u="none" strike="noStrike">
                          <a:latin typeface="Calibri"/>
                        </a:rPr>
                        <a:t>        3,969,000 </a:t>
                      </a:r>
                    </a:p>
                  </a:txBody>
                  <a:tcPr marL="0" marR="0" marT="0" marB="0" anchor="b">
                    <a:lnL>
                      <a:noFill/>
                    </a:lnL>
                    <a:lnR>
                      <a:noFill/>
                    </a:lnR>
                    <a:lnT>
                      <a:noFill/>
                    </a:lnT>
                    <a:lnB>
                      <a:noFill/>
                    </a:lnB>
                  </a:tcPr>
                </a:tc>
                <a:tc>
                  <a:txBody>
                    <a:bodyPr/>
                    <a:lstStyle/>
                    <a:p>
                      <a:pPr algn="l" fontAlgn="b"/>
                      <a:r>
                        <a:rPr lang="en-US" sz="700" b="0" i="0" u="none" strike="noStrike">
                          <a:latin typeface="Calibri"/>
                        </a:rPr>
                        <a:t>        4,167,450 </a:t>
                      </a:r>
                    </a:p>
                  </a:txBody>
                  <a:tcPr marL="0" marR="0" marT="0" marB="0" anchor="b">
                    <a:lnL>
                      <a:noFill/>
                    </a:lnL>
                    <a:lnR>
                      <a:noFill/>
                    </a:lnR>
                    <a:lnT>
                      <a:noFill/>
                    </a:lnT>
                    <a:lnB>
                      <a:noFill/>
                    </a:lnB>
                  </a:tcPr>
                </a:tc>
                <a:tc>
                  <a:txBody>
                    <a:bodyPr/>
                    <a:lstStyle/>
                    <a:p>
                      <a:pPr algn="l" fontAlgn="b"/>
                      <a:r>
                        <a:rPr lang="en-US" sz="700" b="0" i="0" u="none" strike="noStrike">
                          <a:latin typeface="Calibri"/>
                        </a:rPr>
                        <a:t>         4,375,823 </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40753">
                <a:tc>
                  <a:txBody>
                    <a:bodyPr/>
                    <a:lstStyle/>
                    <a:p>
                      <a:pPr algn="l" fontAlgn="b"/>
                      <a:r>
                        <a:rPr lang="en-US" sz="700" b="1" i="0" u="none" strike="noStrike">
                          <a:latin typeface="Calibri"/>
                        </a:rPr>
                        <a:t>(=) UTILIDAD BRUTA</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endParaRPr lang="en-US" sz="700" b="0" i="0" u="none" strike="noStrike">
                        <a:latin typeface="Calibri"/>
                      </a:endParaRPr>
                    </a:p>
                  </a:txBody>
                  <a:tcPr marL="0" marR="0" marT="0" marB="0" anchor="b">
                    <a:lnL>
                      <a:noFill/>
                    </a:lnL>
                    <a:lnR>
                      <a:noFill/>
                    </a:lnR>
                    <a:lnT>
                      <a:noFill/>
                    </a:lnT>
                    <a:lnB>
                      <a:noFill/>
                    </a:lnB>
                  </a:tcPr>
                </a:tc>
                <a:tc>
                  <a:txBody>
                    <a:bodyPr/>
                    <a:lstStyle/>
                    <a:p>
                      <a:pPr algn="l" fontAlgn="b"/>
                      <a:r>
                        <a:rPr lang="en-US" sz="700" b="0" i="0" u="none" strike="noStrike">
                          <a:latin typeface="Calibri"/>
                        </a:rPr>
                        <a:t>        1,200,000 </a:t>
                      </a:r>
                    </a:p>
                  </a:txBody>
                  <a:tcPr marL="0" marR="0" marT="0" marB="0" anchor="b">
                    <a:lnL>
                      <a:noFill/>
                    </a:lnL>
                    <a:lnR>
                      <a:noFill/>
                    </a:lnR>
                    <a:lnT>
                      <a:noFill/>
                    </a:lnT>
                    <a:lnB>
                      <a:noFill/>
                    </a:lnB>
                  </a:tcPr>
                </a:tc>
                <a:tc>
                  <a:txBody>
                    <a:bodyPr/>
                    <a:lstStyle/>
                    <a:p>
                      <a:pPr algn="l" fontAlgn="b"/>
                      <a:r>
                        <a:rPr lang="en-US" sz="700" b="0" i="0" u="none" strike="noStrike">
                          <a:latin typeface="Calibri"/>
                        </a:rPr>
                        <a:t>        1,260,000 </a:t>
                      </a:r>
                    </a:p>
                  </a:txBody>
                  <a:tcPr marL="0" marR="0" marT="0" marB="0" anchor="b">
                    <a:lnL>
                      <a:noFill/>
                    </a:lnL>
                    <a:lnR>
                      <a:noFill/>
                    </a:lnR>
                    <a:lnT>
                      <a:noFill/>
                    </a:lnT>
                    <a:lnB>
                      <a:noFill/>
                    </a:lnB>
                  </a:tcPr>
                </a:tc>
                <a:tc>
                  <a:txBody>
                    <a:bodyPr/>
                    <a:lstStyle/>
                    <a:p>
                      <a:pPr algn="l" fontAlgn="b"/>
                      <a:r>
                        <a:rPr lang="en-US" sz="700" b="0" i="0" u="none" strike="noStrike">
                          <a:latin typeface="Calibri"/>
                        </a:rPr>
                        <a:t>        1,323,000 </a:t>
                      </a:r>
                    </a:p>
                  </a:txBody>
                  <a:tcPr marL="0" marR="0" marT="0" marB="0" anchor="b">
                    <a:lnL>
                      <a:noFill/>
                    </a:lnL>
                    <a:lnR>
                      <a:noFill/>
                    </a:lnR>
                    <a:lnT>
                      <a:noFill/>
                    </a:lnT>
                    <a:lnB>
                      <a:noFill/>
                    </a:lnB>
                  </a:tcPr>
                </a:tc>
                <a:tc>
                  <a:txBody>
                    <a:bodyPr/>
                    <a:lstStyle/>
                    <a:p>
                      <a:pPr algn="l" fontAlgn="b"/>
                      <a:r>
                        <a:rPr lang="en-US" sz="700" b="0" i="0" u="none" strike="noStrike">
                          <a:latin typeface="Calibri"/>
                        </a:rPr>
                        <a:t>        1,389,150 </a:t>
                      </a:r>
                    </a:p>
                  </a:txBody>
                  <a:tcPr marL="0" marR="0" marT="0" marB="0" anchor="b">
                    <a:lnL>
                      <a:noFill/>
                    </a:lnL>
                    <a:lnR>
                      <a:noFill/>
                    </a:lnR>
                    <a:lnT>
                      <a:noFill/>
                    </a:lnT>
                    <a:lnB>
                      <a:noFill/>
                    </a:lnB>
                  </a:tcPr>
                </a:tc>
                <a:tc>
                  <a:txBody>
                    <a:bodyPr/>
                    <a:lstStyle/>
                    <a:p>
                      <a:pPr algn="l" fontAlgn="b"/>
                      <a:r>
                        <a:rPr lang="en-US" sz="700" b="0" i="0" u="none" strike="noStrike">
                          <a:latin typeface="Calibri"/>
                        </a:rPr>
                        <a:t>         1,458,608 </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40753">
                <a:tc>
                  <a:txBody>
                    <a:bodyPr/>
                    <a:lstStyle/>
                    <a:p>
                      <a:pPr algn="l" fontAlgn="b"/>
                      <a:r>
                        <a:rPr lang="en-US" sz="700" b="1" i="0" u="none" strike="noStrike">
                          <a:latin typeface="Calibri"/>
                        </a:rPr>
                        <a:t>(-) GASTOS OPERACIONALES</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endParaRPr lang="en-US" sz="700" b="0" i="0" u="none" strike="noStrike">
                        <a:latin typeface="Calibri"/>
                      </a:endParaRPr>
                    </a:p>
                  </a:txBody>
                  <a:tcPr marL="0" marR="0" marT="0" marB="0" anchor="b">
                    <a:lnL>
                      <a:noFill/>
                    </a:lnL>
                    <a:lnR>
                      <a:noFill/>
                    </a:lnR>
                    <a:lnT>
                      <a:noFill/>
                    </a:lnT>
                    <a:lnB>
                      <a:noFill/>
                    </a:lnB>
                  </a:tcPr>
                </a:tc>
                <a:tc>
                  <a:txBody>
                    <a:bodyPr/>
                    <a:lstStyle/>
                    <a:p>
                      <a:pPr algn="l" fontAlgn="b"/>
                      <a:endParaRPr lang="en-US" sz="700" b="0" i="0" u="none" strike="noStrike">
                        <a:latin typeface="Calibri"/>
                      </a:endParaRPr>
                    </a:p>
                  </a:txBody>
                  <a:tcPr marL="0" marR="0" marT="0" marB="0" anchor="b">
                    <a:lnL>
                      <a:noFill/>
                    </a:lnL>
                    <a:lnR>
                      <a:noFill/>
                    </a:lnR>
                    <a:lnT>
                      <a:noFill/>
                    </a:lnT>
                    <a:lnB>
                      <a:noFill/>
                    </a:lnB>
                  </a:tcPr>
                </a:tc>
                <a:tc>
                  <a:txBody>
                    <a:bodyPr/>
                    <a:lstStyle/>
                    <a:p>
                      <a:pPr algn="l" fontAlgn="b"/>
                      <a:endParaRPr lang="en-US" sz="700" b="0" i="0" u="none" strike="noStrike">
                        <a:latin typeface="Calibri"/>
                      </a:endParaRPr>
                    </a:p>
                  </a:txBody>
                  <a:tcPr marL="0" marR="0" marT="0" marB="0" anchor="b">
                    <a:lnL>
                      <a:noFill/>
                    </a:lnL>
                    <a:lnR>
                      <a:noFill/>
                    </a:lnR>
                    <a:lnT>
                      <a:noFill/>
                    </a:lnT>
                    <a:lnB>
                      <a:noFill/>
                    </a:lnB>
                  </a:tcPr>
                </a:tc>
                <a:tc>
                  <a:txBody>
                    <a:bodyPr/>
                    <a:lstStyle/>
                    <a:p>
                      <a:pPr algn="l" fontAlgn="b"/>
                      <a:endParaRPr lang="en-US" sz="700" b="0" i="0" u="none" strike="noStrike">
                        <a:latin typeface="Calibri"/>
                      </a:endParaRPr>
                    </a:p>
                  </a:txBody>
                  <a:tcPr marL="0" marR="0" marT="0" marB="0" anchor="b">
                    <a:lnL>
                      <a:noFill/>
                    </a:lnL>
                    <a:lnR>
                      <a:noFill/>
                    </a:lnR>
                    <a:lnT>
                      <a:noFill/>
                    </a:lnT>
                    <a:lnB>
                      <a:noFill/>
                    </a:lnB>
                  </a:tcPr>
                </a:tc>
                <a:tc>
                  <a:txBody>
                    <a:bodyPr/>
                    <a:lstStyle/>
                    <a:p>
                      <a:pPr algn="l" fontAlgn="b"/>
                      <a:endParaRPr lang="en-US" sz="700" b="0" i="0" u="none" strike="noStrike">
                        <a:latin typeface="Calibri"/>
                      </a:endParaRPr>
                    </a:p>
                  </a:txBody>
                  <a:tcPr marL="0" marR="0" marT="0" marB="0" anchor="b">
                    <a:lnL>
                      <a:noFill/>
                    </a:lnL>
                    <a:lnR>
                      <a:noFill/>
                    </a:lnR>
                    <a:lnT>
                      <a:noFill/>
                    </a:lnT>
                    <a:lnB>
                      <a:noFill/>
                    </a:lnB>
                  </a:tcPr>
                </a:tc>
                <a:tc>
                  <a:txBody>
                    <a:bodyPr/>
                    <a:lstStyle/>
                    <a:p>
                      <a:pPr algn="l" fontAlgn="b"/>
                      <a:r>
                        <a:rPr lang="en-US" sz="700" b="0" i="0" u="none" strike="noStrike">
                          <a:latin typeface="Calibri"/>
                        </a:rPr>
                        <a:t> </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40753">
                <a:tc>
                  <a:txBody>
                    <a:bodyPr/>
                    <a:lstStyle/>
                    <a:p>
                      <a:pPr algn="l" fontAlgn="b"/>
                      <a:r>
                        <a:rPr lang="en-US" sz="700" b="0" i="0" u="none" strike="noStrike">
                          <a:latin typeface="Calibri"/>
                        </a:rPr>
                        <a:t>  Gastos Administrativos</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r>
                        <a:rPr lang="en-US" sz="700" b="0" i="0" u="none" strike="noStrike">
                          <a:latin typeface="Calibri"/>
                        </a:rPr>
                        <a:t>                       -   </a:t>
                      </a:r>
                    </a:p>
                  </a:txBody>
                  <a:tcPr marL="0" marR="0" marT="0" marB="0" anchor="b">
                    <a:lnL>
                      <a:noFill/>
                    </a:lnL>
                    <a:lnR>
                      <a:noFill/>
                    </a:lnR>
                    <a:lnT>
                      <a:noFill/>
                    </a:lnT>
                    <a:lnB>
                      <a:noFill/>
                    </a:lnB>
                  </a:tcPr>
                </a:tc>
                <a:tc>
                  <a:txBody>
                    <a:bodyPr/>
                    <a:lstStyle/>
                    <a:p>
                      <a:pPr algn="l" fontAlgn="b"/>
                      <a:r>
                        <a:rPr lang="en-US" sz="700" b="0" i="0" u="none" strike="noStrike">
                          <a:latin typeface="Calibri"/>
                        </a:rPr>
                        <a:t>          (529,508)</a:t>
                      </a:r>
                    </a:p>
                  </a:txBody>
                  <a:tcPr marL="0" marR="0" marT="0" marB="0" anchor="b">
                    <a:lnL>
                      <a:noFill/>
                    </a:lnL>
                    <a:lnR>
                      <a:noFill/>
                    </a:lnR>
                    <a:lnT>
                      <a:noFill/>
                    </a:lnT>
                    <a:lnB>
                      <a:noFill/>
                    </a:lnB>
                  </a:tcPr>
                </a:tc>
                <a:tc>
                  <a:txBody>
                    <a:bodyPr/>
                    <a:lstStyle/>
                    <a:p>
                      <a:pPr algn="l" fontAlgn="b"/>
                      <a:r>
                        <a:rPr lang="en-US" sz="700" b="0" i="0" u="none" strike="noStrike">
                          <a:latin typeface="Calibri"/>
                        </a:rPr>
                        <a:t>          (578,016)</a:t>
                      </a:r>
                    </a:p>
                  </a:txBody>
                  <a:tcPr marL="0" marR="0" marT="0" marB="0" anchor="b">
                    <a:lnL>
                      <a:noFill/>
                    </a:lnL>
                    <a:lnR>
                      <a:noFill/>
                    </a:lnR>
                    <a:lnT>
                      <a:noFill/>
                    </a:lnT>
                    <a:lnB>
                      <a:noFill/>
                    </a:lnB>
                  </a:tcPr>
                </a:tc>
                <a:tc>
                  <a:txBody>
                    <a:bodyPr/>
                    <a:lstStyle/>
                    <a:p>
                      <a:pPr algn="l" fontAlgn="b"/>
                      <a:r>
                        <a:rPr lang="en-US" sz="700" b="0" i="0" u="none" strike="noStrike">
                          <a:latin typeface="Calibri"/>
                        </a:rPr>
                        <a:t>          (631,481)</a:t>
                      </a:r>
                    </a:p>
                  </a:txBody>
                  <a:tcPr marL="0" marR="0" marT="0" marB="0" anchor="b">
                    <a:lnL>
                      <a:noFill/>
                    </a:lnL>
                    <a:lnR>
                      <a:noFill/>
                    </a:lnR>
                    <a:lnT>
                      <a:noFill/>
                    </a:lnT>
                    <a:lnB>
                      <a:noFill/>
                    </a:lnB>
                  </a:tcPr>
                </a:tc>
                <a:tc>
                  <a:txBody>
                    <a:bodyPr/>
                    <a:lstStyle/>
                    <a:p>
                      <a:pPr algn="l" fontAlgn="b"/>
                      <a:r>
                        <a:rPr lang="en-US" sz="700" b="0" i="0" u="none" strike="noStrike">
                          <a:latin typeface="Calibri"/>
                        </a:rPr>
                        <a:t>          (688,627)</a:t>
                      </a:r>
                    </a:p>
                  </a:txBody>
                  <a:tcPr marL="0" marR="0" marT="0" marB="0" anchor="b">
                    <a:lnL>
                      <a:noFill/>
                    </a:lnL>
                    <a:lnR>
                      <a:noFill/>
                    </a:lnR>
                    <a:lnT>
                      <a:noFill/>
                    </a:lnT>
                    <a:lnB>
                      <a:noFill/>
                    </a:lnB>
                  </a:tcPr>
                </a:tc>
                <a:tc>
                  <a:txBody>
                    <a:bodyPr/>
                    <a:lstStyle/>
                    <a:p>
                      <a:pPr algn="l" fontAlgn="b"/>
                      <a:r>
                        <a:rPr lang="en-US" sz="700" b="0" i="0" u="none" strike="noStrike">
                          <a:latin typeface="Calibri"/>
                        </a:rPr>
                        <a:t>           (753,321)</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40753">
                <a:tc>
                  <a:txBody>
                    <a:bodyPr/>
                    <a:lstStyle/>
                    <a:p>
                      <a:pPr algn="l" fontAlgn="b"/>
                      <a:r>
                        <a:rPr lang="en-US" sz="700" b="0" i="0" u="none" strike="noStrike">
                          <a:latin typeface="Calibri"/>
                        </a:rPr>
                        <a:t>  Gastos de Venta</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r>
                        <a:rPr lang="en-US" sz="700" b="0" i="0" u="none" strike="noStrike">
                          <a:latin typeface="Calibri"/>
                        </a:rPr>
                        <a:t>                       -   </a:t>
                      </a:r>
                    </a:p>
                  </a:txBody>
                  <a:tcPr marL="0" marR="0" marT="0" marB="0" anchor="b">
                    <a:lnL>
                      <a:noFill/>
                    </a:lnL>
                    <a:lnR>
                      <a:noFill/>
                    </a:lnR>
                    <a:lnT>
                      <a:noFill/>
                    </a:lnT>
                    <a:lnB>
                      <a:noFill/>
                    </a:lnB>
                  </a:tcPr>
                </a:tc>
                <a:tc>
                  <a:txBody>
                    <a:bodyPr/>
                    <a:lstStyle/>
                    <a:p>
                      <a:pPr algn="l" fontAlgn="b"/>
                      <a:r>
                        <a:rPr lang="en-US" sz="700" b="0" i="0" u="none" strike="noStrike">
                          <a:latin typeface="Calibri"/>
                        </a:rPr>
                        <a:t>          (190,000)</a:t>
                      </a:r>
                    </a:p>
                  </a:txBody>
                  <a:tcPr marL="0" marR="0" marT="0" marB="0" anchor="b">
                    <a:lnL>
                      <a:noFill/>
                    </a:lnL>
                    <a:lnR>
                      <a:noFill/>
                    </a:lnR>
                    <a:lnT>
                      <a:noFill/>
                    </a:lnT>
                    <a:lnB>
                      <a:noFill/>
                    </a:lnB>
                  </a:tcPr>
                </a:tc>
                <a:tc>
                  <a:txBody>
                    <a:bodyPr/>
                    <a:lstStyle/>
                    <a:p>
                      <a:pPr algn="l" fontAlgn="b"/>
                      <a:r>
                        <a:rPr lang="en-US" sz="700" b="0" i="0" u="none" strike="noStrike">
                          <a:latin typeface="Calibri"/>
                        </a:rPr>
                        <a:t>          (209,000)</a:t>
                      </a:r>
                    </a:p>
                  </a:txBody>
                  <a:tcPr marL="0" marR="0" marT="0" marB="0" anchor="b">
                    <a:lnL>
                      <a:noFill/>
                    </a:lnL>
                    <a:lnR>
                      <a:noFill/>
                    </a:lnR>
                    <a:lnT>
                      <a:noFill/>
                    </a:lnT>
                    <a:lnB>
                      <a:noFill/>
                    </a:lnB>
                  </a:tcPr>
                </a:tc>
                <a:tc>
                  <a:txBody>
                    <a:bodyPr/>
                    <a:lstStyle/>
                    <a:p>
                      <a:pPr algn="l" fontAlgn="b"/>
                      <a:r>
                        <a:rPr lang="en-US" sz="700" b="0" i="0" u="none" strike="noStrike">
                          <a:latin typeface="Calibri"/>
                        </a:rPr>
                        <a:t>          (229,900)</a:t>
                      </a:r>
                    </a:p>
                  </a:txBody>
                  <a:tcPr marL="0" marR="0" marT="0" marB="0" anchor="b">
                    <a:lnL>
                      <a:noFill/>
                    </a:lnL>
                    <a:lnR>
                      <a:noFill/>
                    </a:lnR>
                    <a:lnT>
                      <a:noFill/>
                    </a:lnT>
                    <a:lnB>
                      <a:noFill/>
                    </a:lnB>
                  </a:tcPr>
                </a:tc>
                <a:tc>
                  <a:txBody>
                    <a:bodyPr/>
                    <a:lstStyle/>
                    <a:p>
                      <a:pPr algn="l" fontAlgn="b"/>
                      <a:r>
                        <a:rPr lang="en-US" sz="700" b="0" i="0" u="none" strike="noStrike">
                          <a:latin typeface="Calibri"/>
                        </a:rPr>
                        <a:t>          (252,890)</a:t>
                      </a:r>
                    </a:p>
                  </a:txBody>
                  <a:tcPr marL="0" marR="0" marT="0" marB="0" anchor="b">
                    <a:lnL>
                      <a:noFill/>
                    </a:lnL>
                    <a:lnR>
                      <a:noFill/>
                    </a:lnR>
                    <a:lnT>
                      <a:noFill/>
                    </a:lnT>
                    <a:lnB>
                      <a:noFill/>
                    </a:lnB>
                  </a:tcPr>
                </a:tc>
                <a:tc>
                  <a:txBody>
                    <a:bodyPr/>
                    <a:lstStyle/>
                    <a:p>
                      <a:pPr algn="l" fontAlgn="b"/>
                      <a:r>
                        <a:rPr lang="en-US" sz="700" b="0" i="0" u="none" strike="noStrike">
                          <a:latin typeface="Calibri"/>
                        </a:rPr>
                        <a:t>           (278,179)</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40753">
                <a:tc>
                  <a:txBody>
                    <a:bodyPr/>
                    <a:lstStyle/>
                    <a:p>
                      <a:pPr algn="l" fontAlgn="b"/>
                      <a:r>
                        <a:rPr lang="en-US" sz="700" b="0" i="0" u="none" strike="noStrike">
                          <a:latin typeface="Calibri"/>
                        </a:rPr>
                        <a:t>  TOTAL GASTOS OPERACIONALES</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r>
                        <a:rPr lang="en-US" sz="700" b="1" i="0" u="none" strike="noStrike">
                          <a:latin typeface="Calibri"/>
                        </a:rPr>
                        <a:t>                       -   </a:t>
                      </a:r>
                    </a:p>
                  </a:txBody>
                  <a:tcPr marL="0" marR="0" marT="0" marB="0" anchor="b">
                    <a:lnL>
                      <a:noFill/>
                    </a:lnL>
                    <a:lnR>
                      <a:noFill/>
                    </a:lnR>
                    <a:lnT>
                      <a:noFill/>
                    </a:lnT>
                    <a:lnB>
                      <a:noFill/>
                    </a:lnB>
                  </a:tcPr>
                </a:tc>
                <a:tc>
                  <a:txBody>
                    <a:bodyPr/>
                    <a:lstStyle/>
                    <a:p>
                      <a:pPr algn="l" fontAlgn="b"/>
                      <a:r>
                        <a:rPr lang="en-US" sz="700" b="1" i="0" u="none" strike="noStrike">
                          <a:latin typeface="Calibri"/>
                        </a:rPr>
                        <a:t>          (719,508)</a:t>
                      </a:r>
                    </a:p>
                  </a:txBody>
                  <a:tcPr marL="0" marR="0" marT="0" marB="0" anchor="b">
                    <a:lnL>
                      <a:noFill/>
                    </a:lnL>
                    <a:lnR>
                      <a:noFill/>
                    </a:lnR>
                    <a:lnT>
                      <a:noFill/>
                    </a:lnT>
                    <a:lnB>
                      <a:noFill/>
                    </a:lnB>
                  </a:tcPr>
                </a:tc>
                <a:tc>
                  <a:txBody>
                    <a:bodyPr/>
                    <a:lstStyle/>
                    <a:p>
                      <a:pPr algn="l" fontAlgn="b"/>
                      <a:r>
                        <a:rPr lang="en-US" sz="700" b="1" i="0" u="none" strike="noStrike">
                          <a:latin typeface="Calibri"/>
                        </a:rPr>
                        <a:t>          (787,016)</a:t>
                      </a:r>
                    </a:p>
                  </a:txBody>
                  <a:tcPr marL="0" marR="0" marT="0" marB="0" anchor="b">
                    <a:lnL>
                      <a:noFill/>
                    </a:lnL>
                    <a:lnR>
                      <a:noFill/>
                    </a:lnR>
                    <a:lnT>
                      <a:noFill/>
                    </a:lnT>
                    <a:lnB>
                      <a:noFill/>
                    </a:lnB>
                  </a:tcPr>
                </a:tc>
                <a:tc>
                  <a:txBody>
                    <a:bodyPr/>
                    <a:lstStyle/>
                    <a:p>
                      <a:pPr algn="l" fontAlgn="b"/>
                      <a:r>
                        <a:rPr lang="en-US" sz="700" b="1" i="0" u="none" strike="noStrike">
                          <a:latin typeface="Calibri"/>
                        </a:rPr>
                        <a:t>          (861,381)</a:t>
                      </a:r>
                    </a:p>
                  </a:txBody>
                  <a:tcPr marL="0" marR="0" marT="0" marB="0" anchor="b">
                    <a:lnL>
                      <a:noFill/>
                    </a:lnL>
                    <a:lnR>
                      <a:noFill/>
                    </a:lnR>
                    <a:lnT>
                      <a:noFill/>
                    </a:lnT>
                    <a:lnB>
                      <a:noFill/>
                    </a:lnB>
                  </a:tcPr>
                </a:tc>
                <a:tc>
                  <a:txBody>
                    <a:bodyPr/>
                    <a:lstStyle/>
                    <a:p>
                      <a:pPr algn="l" fontAlgn="b"/>
                      <a:r>
                        <a:rPr lang="en-US" sz="700" b="1" i="0" u="none" strike="noStrike">
                          <a:latin typeface="Calibri"/>
                        </a:rPr>
                        <a:t>          (941,517)</a:t>
                      </a:r>
                    </a:p>
                  </a:txBody>
                  <a:tcPr marL="0" marR="0" marT="0" marB="0" anchor="b">
                    <a:lnL>
                      <a:noFill/>
                    </a:lnL>
                    <a:lnR>
                      <a:noFill/>
                    </a:lnR>
                    <a:lnT>
                      <a:noFill/>
                    </a:lnT>
                    <a:lnB>
                      <a:noFill/>
                    </a:lnB>
                  </a:tcPr>
                </a:tc>
                <a:tc>
                  <a:txBody>
                    <a:bodyPr/>
                    <a:lstStyle/>
                    <a:p>
                      <a:pPr algn="l" fontAlgn="b"/>
                      <a:r>
                        <a:rPr lang="en-US" sz="700" b="1" i="0" u="none" strike="noStrike">
                          <a:latin typeface="Calibri"/>
                        </a:rPr>
                        <a:t>       (1,031,500)</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40753">
                <a:tc>
                  <a:txBody>
                    <a:bodyPr/>
                    <a:lstStyle/>
                    <a:p>
                      <a:pPr algn="l" fontAlgn="b"/>
                      <a:r>
                        <a:rPr lang="en-US" sz="700" b="1" i="0" u="none" strike="noStrike">
                          <a:latin typeface="Calibri"/>
                        </a:rPr>
                        <a:t>UTILIDAD OPERACIONAL</a:t>
                      </a:r>
                    </a:p>
                  </a:txBody>
                  <a:tcPr marL="0" marR="0" marT="0" marB="0" anchor="b">
                    <a:lnL w="12700" cap="flat" cmpd="sng" algn="ctr">
                      <a:solidFill>
                        <a:srgbClr val="A5A5A5"/>
                      </a:solidFill>
                      <a:prstDash val="solid"/>
                      <a:round/>
                      <a:headEnd type="none" w="med" len="med"/>
                      <a:tailEnd type="none" w="med" len="med"/>
                    </a:lnL>
                    <a:lnR>
                      <a:noFill/>
                    </a:lnR>
                    <a:lnT>
                      <a:noFill/>
                    </a:lnT>
                    <a:lnB>
                      <a:noFill/>
                    </a:lnB>
                    <a:solidFill>
                      <a:srgbClr val="F2F2F2"/>
                    </a:solidFill>
                  </a:tcPr>
                </a:tc>
                <a:tc>
                  <a:txBody>
                    <a:bodyPr/>
                    <a:lstStyle/>
                    <a:p>
                      <a:pPr algn="l" fontAlgn="b"/>
                      <a:r>
                        <a:rPr lang="en-US" sz="700" b="1" i="0" u="none" strike="noStrike">
                          <a:latin typeface="Calibri"/>
                        </a:rPr>
                        <a:t>                       -   </a:t>
                      </a:r>
                    </a:p>
                  </a:txBody>
                  <a:tcPr marL="0" marR="0" marT="0" marB="0" anchor="b">
                    <a:lnL>
                      <a:noFill/>
                    </a:lnL>
                    <a:lnR>
                      <a:noFill/>
                    </a:lnR>
                    <a:lnT>
                      <a:noFill/>
                    </a:lnT>
                    <a:lnB>
                      <a:noFill/>
                    </a:lnB>
                    <a:solidFill>
                      <a:srgbClr val="F2F2F2"/>
                    </a:solidFill>
                  </a:tcPr>
                </a:tc>
                <a:tc>
                  <a:txBody>
                    <a:bodyPr/>
                    <a:lstStyle/>
                    <a:p>
                      <a:pPr algn="l" fontAlgn="b"/>
                      <a:r>
                        <a:rPr lang="en-US" sz="700" b="1" i="0" u="none" strike="noStrike">
                          <a:latin typeface="Calibri"/>
                        </a:rPr>
                        <a:t>           480,493 </a:t>
                      </a:r>
                    </a:p>
                  </a:txBody>
                  <a:tcPr marL="0" marR="0" marT="0" marB="0" anchor="b">
                    <a:lnL>
                      <a:noFill/>
                    </a:lnL>
                    <a:lnR>
                      <a:noFill/>
                    </a:lnR>
                    <a:lnT>
                      <a:noFill/>
                    </a:lnT>
                    <a:lnB>
                      <a:noFill/>
                    </a:lnB>
                    <a:solidFill>
                      <a:srgbClr val="F2F2F2"/>
                    </a:solidFill>
                  </a:tcPr>
                </a:tc>
                <a:tc>
                  <a:txBody>
                    <a:bodyPr/>
                    <a:lstStyle/>
                    <a:p>
                      <a:pPr algn="l" fontAlgn="b"/>
                      <a:r>
                        <a:rPr lang="en-US" sz="700" b="1" i="0" u="none" strike="noStrike">
                          <a:latin typeface="Calibri"/>
                        </a:rPr>
                        <a:t>           472,984 </a:t>
                      </a:r>
                    </a:p>
                  </a:txBody>
                  <a:tcPr marL="0" marR="0" marT="0" marB="0" anchor="b">
                    <a:lnL>
                      <a:noFill/>
                    </a:lnL>
                    <a:lnR>
                      <a:noFill/>
                    </a:lnR>
                    <a:lnT>
                      <a:noFill/>
                    </a:lnT>
                    <a:lnB>
                      <a:noFill/>
                    </a:lnB>
                    <a:solidFill>
                      <a:srgbClr val="F2F2F2"/>
                    </a:solidFill>
                  </a:tcPr>
                </a:tc>
                <a:tc>
                  <a:txBody>
                    <a:bodyPr/>
                    <a:lstStyle/>
                    <a:p>
                      <a:pPr algn="l" fontAlgn="b"/>
                      <a:r>
                        <a:rPr lang="en-US" sz="700" b="1" i="0" u="none" strike="noStrike">
                          <a:latin typeface="Calibri"/>
                        </a:rPr>
                        <a:t>           461,619 </a:t>
                      </a:r>
                    </a:p>
                  </a:txBody>
                  <a:tcPr marL="0" marR="0" marT="0" marB="0" anchor="b">
                    <a:lnL>
                      <a:noFill/>
                    </a:lnL>
                    <a:lnR>
                      <a:noFill/>
                    </a:lnR>
                    <a:lnT>
                      <a:noFill/>
                    </a:lnT>
                    <a:lnB>
                      <a:noFill/>
                    </a:lnB>
                    <a:solidFill>
                      <a:srgbClr val="F2F2F2"/>
                    </a:solidFill>
                  </a:tcPr>
                </a:tc>
                <a:tc>
                  <a:txBody>
                    <a:bodyPr/>
                    <a:lstStyle/>
                    <a:p>
                      <a:pPr algn="l" fontAlgn="b"/>
                      <a:r>
                        <a:rPr lang="en-US" sz="700" b="1" i="0" u="none" strike="noStrike">
                          <a:latin typeface="Calibri"/>
                        </a:rPr>
                        <a:t>           447,633 </a:t>
                      </a:r>
                    </a:p>
                  </a:txBody>
                  <a:tcPr marL="0" marR="0" marT="0" marB="0" anchor="b">
                    <a:lnL>
                      <a:noFill/>
                    </a:lnL>
                    <a:lnR>
                      <a:noFill/>
                    </a:lnR>
                    <a:lnT>
                      <a:noFill/>
                    </a:lnT>
                    <a:lnB>
                      <a:noFill/>
                    </a:lnB>
                    <a:solidFill>
                      <a:srgbClr val="F2F2F2"/>
                    </a:solidFill>
                  </a:tcPr>
                </a:tc>
                <a:tc>
                  <a:txBody>
                    <a:bodyPr/>
                    <a:lstStyle/>
                    <a:p>
                      <a:pPr algn="l" fontAlgn="b"/>
                      <a:r>
                        <a:rPr lang="en-US" sz="700" b="1" i="0" u="none" strike="noStrike">
                          <a:latin typeface="Calibri"/>
                        </a:rPr>
                        <a:t>            427,108 </a:t>
                      </a:r>
                    </a:p>
                  </a:txBody>
                  <a:tcPr marL="0" marR="0" marT="0" marB="0" anchor="b">
                    <a:lnL>
                      <a:noFill/>
                    </a:lnL>
                    <a:lnR w="12700" cap="flat" cmpd="sng" algn="ctr">
                      <a:solidFill>
                        <a:srgbClr val="A5A5A5"/>
                      </a:solidFill>
                      <a:prstDash val="solid"/>
                      <a:round/>
                      <a:headEnd type="none" w="med" len="med"/>
                      <a:tailEnd type="none" w="med" len="med"/>
                    </a:lnR>
                    <a:lnT>
                      <a:noFill/>
                    </a:lnT>
                    <a:lnB>
                      <a:noFill/>
                    </a:lnB>
                    <a:solidFill>
                      <a:srgbClr val="F2F2F2"/>
                    </a:solidFill>
                  </a:tcPr>
                </a:tc>
              </a:tr>
              <a:tr h="140753">
                <a:tc>
                  <a:txBody>
                    <a:bodyPr/>
                    <a:lstStyle/>
                    <a:p>
                      <a:pPr algn="l" fontAlgn="b"/>
                      <a:r>
                        <a:rPr lang="en-US" sz="700" b="0" i="0" u="none" strike="noStrike">
                          <a:latin typeface="Calibri"/>
                        </a:rPr>
                        <a:t>(-) Gastos Financieros</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endParaRPr lang="en-US" sz="700" b="0" i="0" u="none" strike="noStrike">
                        <a:latin typeface="Calibri"/>
                      </a:endParaRPr>
                    </a:p>
                  </a:txBody>
                  <a:tcPr marL="0" marR="0" marT="0" marB="0" anchor="b">
                    <a:lnL>
                      <a:noFill/>
                    </a:lnL>
                    <a:lnR>
                      <a:noFill/>
                    </a:lnR>
                    <a:lnT>
                      <a:noFill/>
                    </a:lnT>
                    <a:lnB>
                      <a:noFill/>
                    </a:lnB>
                  </a:tcPr>
                </a:tc>
                <a:tc>
                  <a:txBody>
                    <a:bodyPr/>
                    <a:lstStyle/>
                    <a:p>
                      <a:pPr algn="l" fontAlgn="b"/>
                      <a:r>
                        <a:rPr lang="en-US" sz="700" b="0" i="0" u="none" strike="noStrike">
                          <a:latin typeface="Calibri"/>
                        </a:rPr>
                        <a:t>                       -   </a:t>
                      </a:r>
                    </a:p>
                  </a:txBody>
                  <a:tcPr marL="0" marR="0" marT="0" marB="0" anchor="b">
                    <a:lnL>
                      <a:noFill/>
                    </a:lnL>
                    <a:lnR>
                      <a:noFill/>
                    </a:lnR>
                    <a:lnT>
                      <a:noFill/>
                    </a:lnT>
                    <a:lnB>
                      <a:noFill/>
                    </a:lnB>
                  </a:tcPr>
                </a:tc>
                <a:tc>
                  <a:txBody>
                    <a:bodyPr/>
                    <a:lstStyle/>
                    <a:p>
                      <a:pPr algn="l" fontAlgn="b"/>
                      <a:r>
                        <a:rPr lang="en-US" sz="700" b="0" i="0" u="none" strike="noStrike">
                          <a:latin typeface="Calibri"/>
                        </a:rPr>
                        <a:t>                       -   </a:t>
                      </a:r>
                    </a:p>
                  </a:txBody>
                  <a:tcPr marL="0" marR="0" marT="0" marB="0" anchor="b">
                    <a:lnL>
                      <a:noFill/>
                    </a:lnL>
                    <a:lnR>
                      <a:noFill/>
                    </a:lnR>
                    <a:lnT>
                      <a:noFill/>
                    </a:lnT>
                    <a:lnB>
                      <a:noFill/>
                    </a:lnB>
                  </a:tcPr>
                </a:tc>
                <a:tc>
                  <a:txBody>
                    <a:bodyPr/>
                    <a:lstStyle/>
                    <a:p>
                      <a:pPr algn="l" fontAlgn="b"/>
                      <a:r>
                        <a:rPr lang="en-US" sz="700" b="0" i="0" u="none" strike="noStrike">
                          <a:latin typeface="Calibri"/>
                        </a:rPr>
                        <a:t>                       -   </a:t>
                      </a:r>
                    </a:p>
                  </a:txBody>
                  <a:tcPr marL="0" marR="0" marT="0" marB="0" anchor="b">
                    <a:lnL>
                      <a:noFill/>
                    </a:lnL>
                    <a:lnR>
                      <a:noFill/>
                    </a:lnR>
                    <a:lnT>
                      <a:noFill/>
                    </a:lnT>
                    <a:lnB>
                      <a:noFill/>
                    </a:lnB>
                  </a:tcPr>
                </a:tc>
                <a:tc>
                  <a:txBody>
                    <a:bodyPr/>
                    <a:lstStyle/>
                    <a:p>
                      <a:pPr algn="l" fontAlgn="b"/>
                      <a:r>
                        <a:rPr lang="en-US" sz="700" b="0" i="0" u="none" strike="noStrike">
                          <a:latin typeface="Calibri"/>
                        </a:rPr>
                        <a:t>                       -   </a:t>
                      </a:r>
                    </a:p>
                  </a:txBody>
                  <a:tcPr marL="0" marR="0" marT="0" marB="0" anchor="b">
                    <a:lnL>
                      <a:noFill/>
                    </a:lnL>
                    <a:lnR>
                      <a:noFill/>
                    </a:lnR>
                    <a:lnT>
                      <a:noFill/>
                    </a:lnT>
                    <a:lnB>
                      <a:noFill/>
                    </a:lnB>
                  </a:tcPr>
                </a:tc>
                <a:tc>
                  <a:txBody>
                    <a:bodyPr/>
                    <a:lstStyle/>
                    <a:p>
                      <a:pPr algn="l" fontAlgn="b"/>
                      <a:r>
                        <a:rPr lang="en-US" sz="700" b="0" i="0" u="none" strike="noStrike">
                          <a:latin typeface="Calibri"/>
                        </a:rPr>
                        <a:t>                        -   </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40753">
                <a:tc>
                  <a:txBody>
                    <a:bodyPr/>
                    <a:lstStyle/>
                    <a:p>
                      <a:pPr algn="l" fontAlgn="b"/>
                      <a:r>
                        <a:rPr lang="en-US" sz="700" b="1" i="0" u="none" strike="noStrike">
                          <a:latin typeface="Calibri"/>
                        </a:rPr>
                        <a:t>EBTI</a:t>
                      </a:r>
                    </a:p>
                  </a:txBody>
                  <a:tcPr marL="0" marR="0" marT="0" marB="0" anchor="b">
                    <a:lnL w="12700" cap="flat" cmpd="sng" algn="ctr">
                      <a:solidFill>
                        <a:srgbClr val="A5A5A5"/>
                      </a:solidFill>
                      <a:prstDash val="solid"/>
                      <a:round/>
                      <a:headEnd type="none" w="med" len="med"/>
                      <a:tailEnd type="none" w="med" len="med"/>
                    </a:lnL>
                    <a:lnR>
                      <a:noFill/>
                    </a:lnR>
                    <a:lnT>
                      <a:noFill/>
                    </a:lnT>
                    <a:lnB>
                      <a:noFill/>
                    </a:lnB>
                    <a:solidFill>
                      <a:srgbClr val="F2F2F2"/>
                    </a:solidFill>
                  </a:tcPr>
                </a:tc>
                <a:tc>
                  <a:txBody>
                    <a:bodyPr/>
                    <a:lstStyle/>
                    <a:p>
                      <a:pPr algn="l" fontAlgn="b"/>
                      <a:r>
                        <a:rPr lang="en-US" sz="700" b="1" i="0" u="none" strike="noStrike">
                          <a:latin typeface="Calibri"/>
                        </a:rPr>
                        <a:t>                       -   </a:t>
                      </a:r>
                    </a:p>
                  </a:txBody>
                  <a:tcPr marL="0" marR="0" marT="0" marB="0" anchor="b">
                    <a:lnL>
                      <a:noFill/>
                    </a:lnL>
                    <a:lnR>
                      <a:noFill/>
                    </a:lnR>
                    <a:lnT>
                      <a:noFill/>
                    </a:lnT>
                    <a:lnB>
                      <a:noFill/>
                    </a:lnB>
                    <a:solidFill>
                      <a:srgbClr val="F2F2F2"/>
                    </a:solidFill>
                  </a:tcPr>
                </a:tc>
                <a:tc>
                  <a:txBody>
                    <a:bodyPr/>
                    <a:lstStyle/>
                    <a:p>
                      <a:pPr algn="l" fontAlgn="b"/>
                      <a:r>
                        <a:rPr lang="en-US" sz="700" b="1" i="0" u="none" strike="noStrike">
                          <a:latin typeface="Calibri"/>
                        </a:rPr>
                        <a:t>           480,493 </a:t>
                      </a:r>
                    </a:p>
                  </a:txBody>
                  <a:tcPr marL="0" marR="0" marT="0" marB="0" anchor="b">
                    <a:lnL>
                      <a:noFill/>
                    </a:lnL>
                    <a:lnR>
                      <a:noFill/>
                    </a:lnR>
                    <a:lnT>
                      <a:noFill/>
                    </a:lnT>
                    <a:lnB>
                      <a:noFill/>
                    </a:lnB>
                    <a:solidFill>
                      <a:srgbClr val="F2F2F2"/>
                    </a:solidFill>
                  </a:tcPr>
                </a:tc>
                <a:tc>
                  <a:txBody>
                    <a:bodyPr/>
                    <a:lstStyle/>
                    <a:p>
                      <a:pPr algn="l" fontAlgn="b"/>
                      <a:r>
                        <a:rPr lang="en-US" sz="700" b="1" i="0" u="none" strike="noStrike">
                          <a:latin typeface="Calibri"/>
                        </a:rPr>
                        <a:t>           472,984 </a:t>
                      </a:r>
                    </a:p>
                  </a:txBody>
                  <a:tcPr marL="0" marR="0" marT="0" marB="0" anchor="b">
                    <a:lnL>
                      <a:noFill/>
                    </a:lnL>
                    <a:lnR>
                      <a:noFill/>
                    </a:lnR>
                    <a:lnT>
                      <a:noFill/>
                    </a:lnT>
                    <a:lnB>
                      <a:noFill/>
                    </a:lnB>
                    <a:solidFill>
                      <a:srgbClr val="F2F2F2"/>
                    </a:solidFill>
                  </a:tcPr>
                </a:tc>
                <a:tc>
                  <a:txBody>
                    <a:bodyPr/>
                    <a:lstStyle/>
                    <a:p>
                      <a:pPr algn="l" fontAlgn="b"/>
                      <a:r>
                        <a:rPr lang="en-US" sz="700" b="1" i="0" u="none" strike="noStrike">
                          <a:latin typeface="Calibri"/>
                        </a:rPr>
                        <a:t>           461,619 </a:t>
                      </a:r>
                    </a:p>
                  </a:txBody>
                  <a:tcPr marL="0" marR="0" marT="0" marB="0" anchor="b">
                    <a:lnL>
                      <a:noFill/>
                    </a:lnL>
                    <a:lnR>
                      <a:noFill/>
                    </a:lnR>
                    <a:lnT>
                      <a:noFill/>
                    </a:lnT>
                    <a:lnB>
                      <a:noFill/>
                    </a:lnB>
                    <a:solidFill>
                      <a:srgbClr val="F2F2F2"/>
                    </a:solidFill>
                  </a:tcPr>
                </a:tc>
                <a:tc>
                  <a:txBody>
                    <a:bodyPr/>
                    <a:lstStyle/>
                    <a:p>
                      <a:pPr algn="l" fontAlgn="b"/>
                      <a:r>
                        <a:rPr lang="en-US" sz="700" b="1" i="0" u="none" strike="noStrike">
                          <a:latin typeface="Calibri"/>
                        </a:rPr>
                        <a:t>           447,633 </a:t>
                      </a:r>
                    </a:p>
                  </a:txBody>
                  <a:tcPr marL="0" marR="0" marT="0" marB="0" anchor="b">
                    <a:lnL>
                      <a:noFill/>
                    </a:lnL>
                    <a:lnR>
                      <a:noFill/>
                    </a:lnR>
                    <a:lnT>
                      <a:noFill/>
                    </a:lnT>
                    <a:lnB>
                      <a:noFill/>
                    </a:lnB>
                    <a:solidFill>
                      <a:srgbClr val="F2F2F2"/>
                    </a:solidFill>
                  </a:tcPr>
                </a:tc>
                <a:tc>
                  <a:txBody>
                    <a:bodyPr/>
                    <a:lstStyle/>
                    <a:p>
                      <a:pPr algn="l" fontAlgn="b"/>
                      <a:r>
                        <a:rPr lang="en-US" sz="700" b="1" i="0" u="none" strike="noStrike">
                          <a:latin typeface="Calibri"/>
                        </a:rPr>
                        <a:t>            427,108 </a:t>
                      </a:r>
                    </a:p>
                  </a:txBody>
                  <a:tcPr marL="0" marR="0" marT="0" marB="0" anchor="b">
                    <a:lnL>
                      <a:noFill/>
                    </a:lnL>
                    <a:lnR w="12700" cap="flat" cmpd="sng" algn="ctr">
                      <a:solidFill>
                        <a:srgbClr val="A5A5A5"/>
                      </a:solidFill>
                      <a:prstDash val="solid"/>
                      <a:round/>
                      <a:headEnd type="none" w="med" len="med"/>
                      <a:tailEnd type="none" w="med" len="med"/>
                    </a:lnR>
                    <a:lnT>
                      <a:noFill/>
                    </a:lnT>
                    <a:lnB>
                      <a:noFill/>
                    </a:lnB>
                    <a:solidFill>
                      <a:srgbClr val="F2F2F2"/>
                    </a:solidFill>
                  </a:tcPr>
                </a:tc>
              </a:tr>
              <a:tr h="140753">
                <a:tc>
                  <a:txBody>
                    <a:bodyPr/>
                    <a:lstStyle/>
                    <a:p>
                      <a:pPr algn="l" fontAlgn="b"/>
                      <a:r>
                        <a:rPr lang="en-US" sz="700" b="0" i="0" u="none" strike="noStrike">
                          <a:latin typeface="Calibri"/>
                        </a:rPr>
                        <a:t>Pago Participación Trabajadores</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r>
                        <a:rPr lang="en-US" sz="700" b="1" i="0" u="none" strike="noStrike">
                          <a:latin typeface="Calibri"/>
                        </a:rPr>
                        <a:t>                       -   </a:t>
                      </a:r>
                    </a:p>
                  </a:txBody>
                  <a:tcPr marL="0" marR="0" marT="0" marB="0" anchor="b">
                    <a:lnL>
                      <a:noFill/>
                    </a:lnL>
                    <a:lnR>
                      <a:noFill/>
                    </a:lnR>
                    <a:lnT>
                      <a:noFill/>
                    </a:lnT>
                    <a:lnB>
                      <a:noFill/>
                    </a:lnB>
                  </a:tcPr>
                </a:tc>
                <a:tc>
                  <a:txBody>
                    <a:bodyPr/>
                    <a:lstStyle/>
                    <a:p>
                      <a:pPr algn="l" fontAlgn="b"/>
                      <a:r>
                        <a:rPr lang="en-US" sz="700" b="0" i="0" u="none" strike="noStrike">
                          <a:latin typeface="Calibri"/>
                        </a:rPr>
                        <a:t>                       -   </a:t>
                      </a:r>
                    </a:p>
                  </a:txBody>
                  <a:tcPr marL="0" marR="0" marT="0" marB="0" anchor="b">
                    <a:lnL>
                      <a:noFill/>
                    </a:lnL>
                    <a:lnR>
                      <a:noFill/>
                    </a:lnR>
                    <a:lnT>
                      <a:noFill/>
                    </a:lnT>
                    <a:lnB>
                      <a:noFill/>
                    </a:lnB>
                  </a:tcPr>
                </a:tc>
                <a:tc>
                  <a:txBody>
                    <a:bodyPr/>
                    <a:lstStyle/>
                    <a:p>
                      <a:pPr algn="l" fontAlgn="b"/>
                      <a:r>
                        <a:rPr lang="en-US" sz="700" b="0" i="0" u="none" strike="noStrike">
                          <a:latin typeface="Calibri"/>
                        </a:rPr>
                        <a:t>            (72,074)</a:t>
                      </a:r>
                    </a:p>
                  </a:txBody>
                  <a:tcPr marL="0" marR="0" marT="0" marB="0" anchor="b">
                    <a:lnL>
                      <a:noFill/>
                    </a:lnL>
                    <a:lnR>
                      <a:noFill/>
                    </a:lnR>
                    <a:lnT>
                      <a:noFill/>
                    </a:lnT>
                    <a:lnB>
                      <a:noFill/>
                    </a:lnB>
                  </a:tcPr>
                </a:tc>
                <a:tc>
                  <a:txBody>
                    <a:bodyPr/>
                    <a:lstStyle/>
                    <a:p>
                      <a:pPr algn="l" fontAlgn="b"/>
                      <a:r>
                        <a:rPr lang="en-US" sz="700" b="0" i="0" u="none" strike="noStrike">
                          <a:latin typeface="Calibri"/>
                        </a:rPr>
                        <a:t>            (70,948)</a:t>
                      </a:r>
                    </a:p>
                  </a:txBody>
                  <a:tcPr marL="0" marR="0" marT="0" marB="0" anchor="b">
                    <a:lnL>
                      <a:noFill/>
                    </a:lnL>
                    <a:lnR>
                      <a:noFill/>
                    </a:lnR>
                    <a:lnT>
                      <a:noFill/>
                    </a:lnT>
                    <a:lnB>
                      <a:noFill/>
                    </a:lnB>
                  </a:tcPr>
                </a:tc>
                <a:tc>
                  <a:txBody>
                    <a:bodyPr/>
                    <a:lstStyle/>
                    <a:p>
                      <a:pPr algn="l" fontAlgn="b"/>
                      <a:r>
                        <a:rPr lang="en-US" sz="700" b="0" i="0" u="none" strike="noStrike">
                          <a:latin typeface="Calibri"/>
                        </a:rPr>
                        <a:t>            (69,243)</a:t>
                      </a:r>
                    </a:p>
                  </a:txBody>
                  <a:tcPr marL="0" marR="0" marT="0" marB="0" anchor="b">
                    <a:lnL>
                      <a:noFill/>
                    </a:lnL>
                    <a:lnR>
                      <a:noFill/>
                    </a:lnR>
                    <a:lnT>
                      <a:noFill/>
                    </a:lnT>
                    <a:lnB>
                      <a:noFill/>
                    </a:lnB>
                  </a:tcPr>
                </a:tc>
                <a:tc>
                  <a:txBody>
                    <a:bodyPr/>
                    <a:lstStyle/>
                    <a:p>
                      <a:pPr algn="l" fontAlgn="b"/>
                      <a:r>
                        <a:rPr lang="en-US" sz="700" b="0" i="0" u="none" strike="noStrike">
                          <a:latin typeface="Calibri"/>
                        </a:rPr>
                        <a:t>             (67,145)</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40753">
                <a:tc>
                  <a:txBody>
                    <a:bodyPr/>
                    <a:lstStyle/>
                    <a:p>
                      <a:pPr algn="l" fontAlgn="b"/>
                      <a:r>
                        <a:rPr lang="es-ES" sz="700" b="0" i="0" u="none" strike="noStrike">
                          <a:latin typeface="Calibri"/>
                        </a:rPr>
                        <a:t>Pago Impuesto a la Renta</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r>
                        <a:rPr lang="en-US" sz="700" b="1" i="0" u="none" strike="noStrike">
                          <a:latin typeface="Calibri"/>
                        </a:rPr>
                        <a:t>                       -   </a:t>
                      </a:r>
                    </a:p>
                  </a:txBody>
                  <a:tcPr marL="0" marR="0" marT="0" marB="0" anchor="b">
                    <a:lnL>
                      <a:noFill/>
                    </a:lnL>
                    <a:lnR>
                      <a:noFill/>
                    </a:lnR>
                    <a:lnT>
                      <a:noFill/>
                    </a:lnT>
                    <a:lnB>
                      <a:noFill/>
                    </a:lnB>
                  </a:tcPr>
                </a:tc>
                <a:tc>
                  <a:txBody>
                    <a:bodyPr/>
                    <a:lstStyle/>
                    <a:p>
                      <a:pPr algn="l" fontAlgn="b"/>
                      <a:r>
                        <a:rPr lang="en-US" sz="700" b="0" i="0" u="none" strike="noStrike">
                          <a:latin typeface="Calibri"/>
                        </a:rPr>
                        <a:t>                       -   </a:t>
                      </a:r>
                    </a:p>
                  </a:txBody>
                  <a:tcPr marL="0" marR="0" marT="0" marB="0" anchor="b">
                    <a:lnL>
                      <a:noFill/>
                    </a:lnL>
                    <a:lnR>
                      <a:noFill/>
                    </a:lnR>
                    <a:lnT>
                      <a:noFill/>
                    </a:lnT>
                    <a:lnB>
                      <a:noFill/>
                    </a:lnB>
                  </a:tcPr>
                </a:tc>
                <a:tc>
                  <a:txBody>
                    <a:bodyPr/>
                    <a:lstStyle/>
                    <a:p>
                      <a:pPr algn="l" fontAlgn="b"/>
                      <a:r>
                        <a:rPr lang="en-US" sz="700" b="0" i="0" u="none" strike="noStrike">
                          <a:latin typeface="Calibri"/>
                        </a:rPr>
                        <a:t>          (102,105)</a:t>
                      </a:r>
                    </a:p>
                  </a:txBody>
                  <a:tcPr marL="0" marR="0" marT="0" marB="0" anchor="b">
                    <a:lnL>
                      <a:noFill/>
                    </a:lnL>
                    <a:lnR>
                      <a:noFill/>
                    </a:lnR>
                    <a:lnT>
                      <a:noFill/>
                    </a:lnT>
                    <a:lnB>
                      <a:noFill/>
                    </a:lnB>
                  </a:tcPr>
                </a:tc>
                <a:tc>
                  <a:txBody>
                    <a:bodyPr/>
                    <a:lstStyle/>
                    <a:p>
                      <a:pPr algn="l" fontAlgn="b"/>
                      <a:r>
                        <a:rPr lang="en-US" sz="700" b="0" i="0" u="none" strike="noStrike">
                          <a:latin typeface="Calibri"/>
                        </a:rPr>
                        <a:t>          (100,509)</a:t>
                      </a:r>
                    </a:p>
                  </a:txBody>
                  <a:tcPr marL="0" marR="0" marT="0" marB="0" anchor="b">
                    <a:lnL>
                      <a:noFill/>
                    </a:lnL>
                    <a:lnR>
                      <a:noFill/>
                    </a:lnR>
                    <a:lnT>
                      <a:noFill/>
                    </a:lnT>
                    <a:lnB>
                      <a:noFill/>
                    </a:lnB>
                  </a:tcPr>
                </a:tc>
                <a:tc>
                  <a:txBody>
                    <a:bodyPr/>
                    <a:lstStyle/>
                    <a:p>
                      <a:pPr algn="l" fontAlgn="b"/>
                      <a:r>
                        <a:rPr lang="en-US" sz="700" b="0" i="0" u="none" strike="noStrike">
                          <a:latin typeface="Calibri"/>
                        </a:rPr>
                        <a:t>            (98,094)</a:t>
                      </a:r>
                    </a:p>
                  </a:txBody>
                  <a:tcPr marL="0" marR="0" marT="0" marB="0" anchor="b">
                    <a:lnL>
                      <a:noFill/>
                    </a:lnL>
                    <a:lnR>
                      <a:noFill/>
                    </a:lnR>
                    <a:lnT>
                      <a:noFill/>
                    </a:lnT>
                    <a:lnB>
                      <a:noFill/>
                    </a:lnB>
                  </a:tcPr>
                </a:tc>
                <a:tc>
                  <a:txBody>
                    <a:bodyPr/>
                    <a:lstStyle/>
                    <a:p>
                      <a:pPr algn="l" fontAlgn="b"/>
                      <a:r>
                        <a:rPr lang="en-US" sz="700" b="0" i="0" u="none" strike="noStrike">
                          <a:latin typeface="Calibri"/>
                        </a:rPr>
                        <a:t>             (95,122)</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40753">
                <a:tc>
                  <a:txBody>
                    <a:bodyPr/>
                    <a:lstStyle/>
                    <a:p>
                      <a:pPr algn="l" fontAlgn="b"/>
                      <a:r>
                        <a:rPr lang="en-US" sz="700" b="1" i="0" u="none" strike="noStrike">
                          <a:latin typeface="Calibri"/>
                        </a:rPr>
                        <a:t>(=) EFECTIVO NETO</a:t>
                      </a:r>
                    </a:p>
                  </a:txBody>
                  <a:tcPr marL="0" marR="0" marT="0" marB="0" anchor="b">
                    <a:lnL w="12700" cap="flat" cmpd="sng" algn="ctr">
                      <a:solidFill>
                        <a:srgbClr val="A5A5A5"/>
                      </a:solidFill>
                      <a:prstDash val="solid"/>
                      <a:round/>
                      <a:headEnd type="none" w="med" len="med"/>
                      <a:tailEnd type="none" w="med" len="med"/>
                    </a:lnL>
                    <a:lnR>
                      <a:noFill/>
                    </a:lnR>
                    <a:lnT>
                      <a:noFill/>
                    </a:lnT>
                    <a:lnB>
                      <a:noFill/>
                    </a:lnB>
                    <a:solidFill>
                      <a:srgbClr val="F2F2F2"/>
                    </a:solidFill>
                  </a:tcPr>
                </a:tc>
                <a:tc>
                  <a:txBody>
                    <a:bodyPr/>
                    <a:lstStyle/>
                    <a:p>
                      <a:pPr algn="l" fontAlgn="b"/>
                      <a:r>
                        <a:rPr lang="en-US" sz="700" b="1" i="0" u="none" strike="noStrike">
                          <a:latin typeface="Calibri"/>
                        </a:rPr>
                        <a:t>                       -   </a:t>
                      </a:r>
                    </a:p>
                  </a:txBody>
                  <a:tcPr marL="0" marR="0" marT="0" marB="0" anchor="b">
                    <a:lnL>
                      <a:noFill/>
                    </a:lnL>
                    <a:lnR>
                      <a:noFill/>
                    </a:lnR>
                    <a:lnT>
                      <a:noFill/>
                    </a:lnT>
                    <a:lnB>
                      <a:noFill/>
                    </a:lnB>
                    <a:solidFill>
                      <a:srgbClr val="F2F2F2"/>
                    </a:solidFill>
                  </a:tcPr>
                </a:tc>
                <a:tc>
                  <a:txBody>
                    <a:bodyPr/>
                    <a:lstStyle/>
                    <a:p>
                      <a:pPr algn="l" fontAlgn="b"/>
                      <a:r>
                        <a:rPr lang="en-US" sz="700" b="1" i="0" u="none" strike="noStrike">
                          <a:latin typeface="Calibri"/>
                        </a:rPr>
                        <a:t>           480,493 </a:t>
                      </a:r>
                    </a:p>
                  </a:txBody>
                  <a:tcPr marL="0" marR="0" marT="0" marB="0" anchor="b">
                    <a:lnL>
                      <a:noFill/>
                    </a:lnL>
                    <a:lnR>
                      <a:noFill/>
                    </a:lnR>
                    <a:lnT>
                      <a:noFill/>
                    </a:lnT>
                    <a:lnB>
                      <a:noFill/>
                    </a:lnB>
                    <a:solidFill>
                      <a:srgbClr val="F2F2F2"/>
                    </a:solidFill>
                  </a:tcPr>
                </a:tc>
                <a:tc>
                  <a:txBody>
                    <a:bodyPr/>
                    <a:lstStyle/>
                    <a:p>
                      <a:pPr algn="l" fontAlgn="b"/>
                      <a:r>
                        <a:rPr lang="en-US" sz="700" b="1" i="0" u="none" strike="noStrike">
                          <a:latin typeface="Calibri"/>
                        </a:rPr>
                        <a:t>           298,806 </a:t>
                      </a:r>
                    </a:p>
                  </a:txBody>
                  <a:tcPr marL="0" marR="0" marT="0" marB="0" anchor="b">
                    <a:lnL>
                      <a:noFill/>
                    </a:lnL>
                    <a:lnR>
                      <a:noFill/>
                    </a:lnR>
                    <a:lnT>
                      <a:noFill/>
                    </a:lnT>
                    <a:lnB>
                      <a:noFill/>
                    </a:lnB>
                    <a:solidFill>
                      <a:srgbClr val="F2F2F2"/>
                    </a:solidFill>
                  </a:tcPr>
                </a:tc>
                <a:tc>
                  <a:txBody>
                    <a:bodyPr/>
                    <a:lstStyle/>
                    <a:p>
                      <a:pPr algn="l" fontAlgn="b"/>
                      <a:r>
                        <a:rPr lang="en-US" sz="700" b="1" i="0" u="none" strike="noStrike">
                          <a:latin typeface="Calibri"/>
                        </a:rPr>
                        <a:t>           290,162 </a:t>
                      </a:r>
                    </a:p>
                  </a:txBody>
                  <a:tcPr marL="0" marR="0" marT="0" marB="0" anchor="b">
                    <a:lnL>
                      <a:noFill/>
                    </a:lnL>
                    <a:lnR>
                      <a:noFill/>
                    </a:lnR>
                    <a:lnT>
                      <a:noFill/>
                    </a:lnT>
                    <a:lnB>
                      <a:noFill/>
                    </a:lnB>
                    <a:solidFill>
                      <a:srgbClr val="F2F2F2"/>
                    </a:solidFill>
                  </a:tcPr>
                </a:tc>
                <a:tc>
                  <a:txBody>
                    <a:bodyPr/>
                    <a:lstStyle/>
                    <a:p>
                      <a:pPr algn="l" fontAlgn="b"/>
                      <a:r>
                        <a:rPr lang="en-US" sz="700" b="1" i="0" u="none" strike="noStrike">
                          <a:latin typeface="Calibri"/>
                        </a:rPr>
                        <a:t>           280,296 </a:t>
                      </a:r>
                    </a:p>
                  </a:txBody>
                  <a:tcPr marL="0" marR="0" marT="0" marB="0" anchor="b">
                    <a:lnL>
                      <a:noFill/>
                    </a:lnL>
                    <a:lnR>
                      <a:noFill/>
                    </a:lnR>
                    <a:lnT>
                      <a:noFill/>
                    </a:lnT>
                    <a:lnB>
                      <a:noFill/>
                    </a:lnB>
                    <a:solidFill>
                      <a:srgbClr val="F2F2F2"/>
                    </a:solidFill>
                  </a:tcPr>
                </a:tc>
                <a:tc>
                  <a:txBody>
                    <a:bodyPr/>
                    <a:lstStyle/>
                    <a:p>
                      <a:pPr algn="l" fontAlgn="b"/>
                      <a:r>
                        <a:rPr lang="en-US" sz="700" b="1" i="0" u="none" strike="noStrike">
                          <a:latin typeface="Calibri"/>
                        </a:rPr>
                        <a:t>            264,841 </a:t>
                      </a:r>
                    </a:p>
                  </a:txBody>
                  <a:tcPr marL="0" marR="0" marT="0" marB="0" anchor="b">
                    <a:lnL>
                      <a:noFill/>
                    </a:lnL>
                    <a:lnR w="12700" cap="flat" cmpd="sng" algn="ctr">
                      <a:solidFill>
                        <a:srgbClr val="A5A5A5"/>
                      </a:solidFill>
                      <a:prstDash val="solid"/>
                      <a:round/>
                      <a:headEnd type="none" w="med" len="med"/>
                      <a:tailEnd type="none" w="med" len="med"/>
                    </a:lnR>
                    <a:lnT>
                      <a:noFill/>
                    </a:lnT>
                    <a:lnB>
                      <a:noFill/>
                    </a:lnB>
                    <a:solidFill>
                      <a:srgbClr val="F2F2F2"/>
                    </a:solidFill>
                  </a:tcPr>
                </a:tc>
              </a:tr>
              <a:tr h="140753">
                <a:tc>
                  <a:txBody>
                    <a:bodyPr/>
                    <a:lstStyle/>
                    <a:p>
                      <a:pPr algn="l" fontAlgn="b"/>
                      <a:r>
                        <a:rPr lang="en-US" sz="700" b="1" i="0" u="none" strike="noStrike">
                          <a:latin typeface="Calibri"/>
                        </a:rPr>
                        <a:t> </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endParaRPr lang="en-US" sz="700" b="1" i="0" u="none" strike="noStrike">
                        <a:latin typeface="Calibri"/>
                      </a:endParaRPr>
                    </a:p>
                  </a:txBody>
                  <a:tcPr marL="0" marR="0" marT="0" marB="0" anchor="b">
                    <a:lnL>
                      <a:noFill/>
                    </a:lnL>
                    <a:lnR>
                      <a:noFill/>
                    </a:lnR>
                    <a:lnT>
                      <a:noFill/>
                    </a:lnT>
                    <a:lnB>
                      <a:noFill/>
                    </a:lnB>
                  </a:tcPr>
                </a:tc>
                <a:tc>
                  <a:txBody>
                    <a:bodyPr/>
                    <a:lstStyle/>
                    <a:p>
                      <a:pPr algn="l" fontAlgn="b"/>
                      <a:endParaRPr lang="en-US" sz="700" b="1" i="0" u="none" strike="noStrike">
                        <a:latin typeface="Calibri"/>
                      </a:endParaRPr>
                    </a:p>
                  </a:txBody>
                  <a:tcPr marL="0" marR="0" marT="0" marB="0" anchor="b">
                    <a:lnL>
                      <a:noFill/>
                    </a:lnL>
                    <a:lnR>
                      <a:noFill/>
                    </a:lnR>
                    <a:lnT>
                      <a:noFill/>
                    </a:lnT>
                    <a:lnB>
                      <a:noFill/>
                    </a:lnB>
                  </a:tcPr>
                </a:tc>
                <a:tc>
                  <a:txBody>
                    <a:bodyPr/>
                    <a:lstStyle/>
                    <a:p>
                      <a:pPr algn="l" fontAlgn="b"/>
                      <a:endParaRPr lang="en-US" sz="700" b="1" i="0" u="none" strike="noStrike">
                        <a:latin typeface="Calibri"/>
                      </a:endParaRPr>
                    </a:p>
                  </a:txBody>
                  <a:tcPr marL="0" marR="0" marT="0" marB="0" anchor="b">
                    <a:lnL>
                      <a:noFill/>
                    </a:lnL>
                    <a:lnR>
                      <a:noFill/>
                    </a:lnR>
                    <a:lnT>
                      <a:noFill/>
                    </a:lnT>
                    <a:lnB>
                      <a:noFill/>
                    </a:lnB>
                  </a:tcPr>
                </a:tc>
                <a:tc>
                  <a:txBody>
                    <a:bodyPr/>
                    <a:lstStyle/>
                    <a:p>
                      <a:pPr algn="l" fontAlgn="b"/>
                      <a:endParaRPr lang="en-US" sz="700" b="1" i="0" u="none" strike="noStrike">
                        <a:latin typeface="Calibri"/>
                      </a:endParaRPr>
                    </a:p>
                  </a:txBody>
                  <a:tcPr marL="0" marR="0" marT="0" marB="0" anchor="b">
                    <a:lnL>
                      <a:noFill/>
                    </a:lnL>
                    <a:lnR>
                      <a:noFill/>
                    </a:lnR>
                    <a:lnT>
                      <a:noFill/>
                    </a:lnT>
                    <a:lnB>
                      <a:noFill/>
                    </a:lnB>
                  </a:tcPr>
                </a:tc>
                <a:tc>
                  <a:txBody>
                    <a:bodyPr/>
                    <a:lstStyle/>
                    <a:p>
                      <a:pPr algn="l" fontAlgn="b"/>
                      <a:endParaRPr lang="en-US" sz="700" b="1" i="0" u="none" strike="noStrike">
                        <a:latin typeface="Calibri"/>
                      </a:endParaRPr>
                    </a:p>
                  </a:txBody>
                  <a:tcPr marL="0" marR="0" marT="0" marB="0" anchor="b">
                    <a:lnL>
                      <a:noFill/>
                    </a:lnL>
                    <a:lnR>
                      <a:noFill/>
                    </a:lnR>
                    <a:lnT>
                      <a:noFill/>
                    </a:lnT>
                    <a:lnB>
                      <a:noFill/>
                    </a:lnB>
                  </a:tcPr>
                </a:tc>
                <a:tc>
                  <a:txBody>
                    <a:bodyPr/>
                    <a:lstStyle/>
                    <a:p>
                      <a:pPr algn="l" fontAlgn="b"/>
                      <a:r>
                        <a:rPr lang="en-US" sz="700" b="1" i="0" u="none" strike="noStrike">
                          <a:latin typeface="Calibri"/>
                        </a:rPr>
                        <a:t> </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40753">
                <a:tc>
                  <a:txBody>
                    <a:bodyPr/>
                    <a:lstStyle/>
                    <a:p>
                      <a:pPr algn="l" fontAlgn="b"/>
                      <a:r>
                        <a:rPr lang="en-US" sz="700" b="0" i="0" u="none" strike="noStrike">
                          <a:latin typeface="Calibri"/>
                        </a:rPr>
                        <a:t>(-) Cuentas por Cobrar</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r>
                        <a:rPr lang="en-US" sz="700" b="1" i="0" u="none" strike="noStrike">
                          <a:latin typeface="Calibri"/>
                        </a:rPr>
                        <a:t>                       -   </a:t>
                      </a:r>
                    </a:p>
                  </a:txBody>
                  <a:tcPr marL="0" marR="0" marT="0" marB="0" anchor="b">
                    <a:lnL>
                      <a:noFill/>
                    </a:lnL>
                    <a:lnR>
                      <a:noFill/>
                    </a:lnR>
                    <a:lnT>
                      <a:noFill/>
                    </a:lnT>
                    <a:lnB>
                      <a:noFill/>
                    </a:lnB>
                  </a:tcPr>
                </a:tc>
                <a:tc>
                  <a:txBody>
                    <a:bodyPr/>
                    <a:lstStyle/>
                    <a:p>
                      <a:pPr algn="l" fontAlgn="b"/>
                      <a:r>
                        <a:rPr lang="en-US" sz="700" b="0" i="0" u="none" strike="noStrike">
                          <a:latin typeface="Calibri"/>
                        </a:rPr>
                        <a:t>          (348,000)</a:t>
                      </a:r>
                    </a:p>
                  </a:txBody>
                  <a:tcPr marL="0" marR="0" marT="0" marB="0" anchor="b">
                    <a:lnL>
                      <a:noFill/>
                    </a:lnL>
                    <a:lnR>
                      <a:noFill/>
                    </a:lnR>
                    <a:lnT>
                      <a:noFill/>
                    </a:lnT>
                    <a:lnB>
                      <a:noFill/>
                    </a:lnB>
                  </a:tcPr>
                </a:tc>
                <a:tc>
                  <a:txBody>
                    <a:bodyPr/>
                    <a:lstStyle/>
                    <a:p>
                      <a:pPr algn="l" fontAlgn="b"/>
                      <a:r>
                        <a:rPr lang="en-US" sz="700" b="0" i="0" u="none" strike="noStrike">
                          <a:latin typeface="Calibri"/>
                        </a:rPr>
                        <a:t>          (365,400)</a:t>
                      </a:r>
                    </a:p>
                  </a:txBody>
                  <a:tcPr marL="0" marR="0" marT="0" marB="0" anchor="b">
                    <a:lnL>
                      <a:noFill/>
                    </a:lnL>
                    <a:lnR>
                      <a:noFill/>
                    </a:lnR>
                    <a:lnT>
                      <a:noFill/>
                    </a:lnT>
                    <a:lnB>
                      <a:noFill/>
                    </a:lnB>
                  </a:tcPr>
                </a:tc>
                <a:tc>
                  <a:txBody>
                    <a:bodyPr/>
                    <a:lstStyle/>
                    <a:p>
                      <a:pPr algn="l" fontAlgn="b"/>
                      <a:r>
                        <a:rPr lang="en-US" sz="700" b="0" i="0" u="none" strike="noStrike">
                          <a:latin typeface="Calibri"/>
                        </a:rPr>
                        <a:t>          (383,670)</a:t>
                      </a:r>
                    </a:p>
                  </a:txBody>
                  <a:tcPr marL="0" marR="0" marT="0" marB="0" anchor="b">
                    <a:lnL>
                      <a:noFill/>
                    </a:lnL>
                    <a:lnR>
                      <a:noFill/>
                    </a:lnR>
                    <a:lnT>
                      <a:noFill/>
                    </a:lnT>
                    <a:lnB>
                      <a:noFill/>
                    </a:lnB>
                  </a:tcPr>
                </a:tc>
                <a:tc>
                  <a:txBody>
                    <a:bodyPr/>
                    <a:lstStyle/>
                    <a:p>
                      <a:pPr algn="l" fontAlgn="b"/>
                      <a:r>
                        <a:rPr lang="en-US" sz="700" b="0" i="0" u="none" strike="noStrike">
                          <a:latin typeface="Calibri"/>
                        </a:rPr>
                        <a:t>          (402,854)</a:t>
                      </a:r>
                    </a:p>
                  </a:txBody>
                  <a:tcPr marL="0" marR="0" marT="0" marB="0" anchor="b">
                    <a:lnL>
                      <a:noFill/>
                    </a:lnL>
                    <a:lnR>
                      <a:noFill/>
                    </a:lnR>
                    <a:lnT>
                      <a:noFill/>
                    </a:lnT>
                    <a:lnB>
                      <a:noFill/>
                    </a:lnB>
                  </a:tcPr>
                </a:tc>
                <a:tc>
                  <a:txBody>
                    <a:bodyPr/>
                    <a:lstStyle/>
                    <a:p>
                      <a:pPr algn="l" fontAlgn="b"/>
                      <a:r>
                        <a:rPr lang="en-US" sz="700" b="0" i="0" u="none" strike="noStrike">
                          <a:latin typeface="Calibri"/>
                        </a:rPr>
                        <a:t>           (422,996)</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40753">
                <a:tc>
                  <a:txBody>
                    <a:bodyPr/>
                    <a:lstStyle/>
                    <a:p>
                      <a:pPr algn="l" fontAlgn="b"/>
                      <a:r>
                        <a:rPr lang="en-US" sz="700" b="0" i="0" u="none" strike="noStrike">
                          <a:latin typeface="Calibri"/>
                        </a:rPr>
                        <a:t>(+) Cuentas cobradas</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r>
                        <a:rPr lang="en-US" sz="700" b="1" i="0" u="none" strike="noStrike">
                          <a:latin typeface="Calibri"/>
                        </a:rPr>
                        <a:t>                       -   </a:t>
                      </a:r>
                    </a:p>
                  </a:txBody>
                  <a:tcPr marL="0" marR="0" marT="0" marB="0" anchor="b">
                    <a:lnL>
                      <a:noFill/>
                    </a:lnL>
                    <a:lnR>
                      <a:noFill/>
                    </a:lnR>
                    <a:lnT>
                      <a:noFill/>
                    </a:lnT>
                    <a:lnB>
                      <a:noFill/>
                    </a:lnB>
                  </a:tcPr>
                </a:tc>
                <a:tc>
                  <a:txBody>
                    <a:bodyPr/>
                    <a:lstStyle/>
                    <a:p>
                      <a:pPr algn="l" fontAlgn="b"/>
                      <a:r>
                        <a:rPr lang="en-US" sz="700" b="0" i="0" u="none" strike="noStrike">
                          <a:latin typeface="Calibri"/>
                        </a:rPr>
                        <a:t>                       -   </a:t>
                      </a:r>
                    </a:p>
                  </a:txBody>
                  <a:tcPr marL="0" marR="0" marT="0" marB="0" anchor="b">
                    <a:lnL>
                      <a:noFill/>
                    </a:lnL>
                    <a:lnR>
                      <a:noFill/>
                    </a:lnR>
                    <a:lnT>
                      <a:noFill/>
                    </a:lnT>
                    <a:lnB>
                      <a:noFill/>
                    </a:lnB>
                  </a:tcPr>
                </a:tc>
                <a:tc>
                  <a:txBody>
                    <a:bodyPr/>
                    <a:lstStyle/>
                    <a:p>
                      <a:pPr algn="l" fontAlgn="b"/>
                      <a:r>
                        <a:rPr lang="en-US" sz="700" b="0" i="0" u="none" strike="noStrike">
                          <a:latin typeface="Calibri"/>
                        </a:rPr>
                        <a:t>           348,000 </a:t>
                      </a:r>
                    </a:p>
                  </a:txBody>
                  <a:tcPr marL="0" marR="0" marT="0" marB="0" anchor="b">
                    <a:lnL>
                      <a:noFill/>
                    </a:lnL>
                    <a:lnR>
                      <a:noFill/>
                    </a:lnR>
                    <a:lnT>
                      <a:noFill/>
                    </a:lnT>
                    <a:lnB>
                      <a:noFill/>
                    </a:lnB>
                  </a:tcPr>
                </a:tc>
                <a:tc>
                  <a:txBody>
                    <a:bodyPr/>
                    <a:lstStyle/>
                    <a:p>
                      <a:pPr algn="l" fontAlgn="b"/>
                      <a:r>
                        <a:rPr lang="en-US" sz="700" b="0" i="0" u="none" strike="noStrike">
                          <a:latin typeface="Calibri"/>
                        </a:rPr>
                        <a:t>           365,400 </a:t>
                      </a:r>
                    </a:p>
                  </a:txBody>
                  <a:tcPr marL="0" marR="0" marT="0" marB="0" anchor="b">
                    <a:lnL>
                      <a:noFill/>
                    </a:lnL>
                    <a:lnR>
                      <a:noFill/>
                    </a:lnR>
                    <a:lnT>
                      <a:noFill/>
                    </a:lnT>
                    <a:lnB>
                      <a:noFill/>
                    </a:lnB>
                  </a:tcPr>
                </a:tc>
                <a:tc>
                  <a:txBody>
                    <a:bodyPr/>
                    <a:lstStyle/>
                    <a:p>
                      <a:pPr algn="l" fontAlgn="b"/>
                      <a:r>
                        <a:rPr lang="en-US" sz="700" b="0" i="0" u="none" strike="noStrike">
                          <a:latin typeface="Calibri"/>
                        </a:rPr>
                        <a:t>           383,670 </a:t>
                      </a:r>
                    </a:p>
                  </a:txBody>
                  <a:tcPr marL="0" marR="0" marT="0" marB="0" anchor="b">
                    <a:lnL>
                      <a:noFill/>
                    </a:lnL>
                    <a:lnR>
                      <a:noFill/>
                    </a:lnR>
                    <a:lnT>
                      <a:noFill/>
                    </a:lnT>
                    <a:lnB>
                      <a:noFill/>
                    </a:lnB>
                  </a:tcPr>
                </a:tc>
                <a:tc>
                  <a:txBody>
                    <a:bodyPr/>
                    <a:lstStyle/>
                    <a:p>
                      <a:pPr algn="l" fontAlgn="b"/>
                      <a:r>
                        <a:rPr lang="en-US" sz="700" b="0" i="0" u="none" strike="noStrike">
                          <a:latin typeface="Calibri"/>
                        </a:rPr>
                        <a:t>            402,854 </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40753">
                <a:tc>
                  <a:txBody>
                    <a:bodyPr/>
                    <a:lstStyle/>
                    <a:p>
                      <a:pPr algn="l" fontAlgn="b"/>
                      <a:r>
                        <a:rPr lang="en-US" sz="700" b="0" i="0" u="none" strike="noStrike">
                          <a:latin typeface="Calibri"/>
                        </a:rPr>
                        <a:t>(+) Cuentas por pagar</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endParaRPr lang="en-US" sz="700" b="1" i="0" u="none" strike="noStrike">
                        <a:latin typeface="Calibri"/>
                      </a:endParaRPr>
                    </a:p>
                  </a:txBody>
                  <a:tcPr marL="0" marR="0" marT="0" marB="0" anchor="b">
                    <a:lnL>
                      <a:noFill/>
                    </a:lnL>
                    <a:lnR>
                      <a:noFill/>
                    </a:lnR>
                    <a:lnT>
                      <a:noFill/>
                    </a:lnT>
                    <a:lnB>
                      <a:noFill/>
                    </a:lnB>
                  </a:tcPr>
                </a:tc>
                <a:tc>
                  <a:txBody>
                    <a:bodyPr/>
                    <a:lstStyle/>
                    <a:p>
                      <a:pPr algn="l" fontAlgn="b"/>
                      <a:r>
                        <a:rPr lang="en-US" sz="700" b="0" i="0" u="none" strike="noStrike">
                          <a:latin typeface="Calibri"/>
                        </a:rPr>
                        <a:t>           900,000 </a:t>
                      </a:r>
                    </a:p>
                  </a:txBody>
                  <a:tcPr marL="0" marR="0" marT="0" marB="0" anchor="b">
                    <a:lnL>
                      <a:noFill/>
                    </a:lnL>
                    <a:lnR>
                      <a:noFill/>
                    </a:lnR>
                    <a:lnT>
                      <a:noFill/>
                    </a:lnT>
                    <a:lnB>
                      <a:noFill/>
                    </a:lnB>
                  </a:tcPr>
                </a:tc>
                <a:tc>
                  <a:txBody>
                    <a:bodyPr/>
                    <a:lstStyle/>
                    <a:p>
                      <a:pPr algn="l" fontAlgn="b"/>
                      <a:r>
                        <a:rPr lang="en-US" sz="700" b="0" i="0" u="none" strike="noStrike">
                          <a:latin typeface="Calibri"/>
                        </a:rPr>
                        <a:t>           945,000 </a:t>
                      </a:r>
                    </a:p>
                  </a:txBody>
                  <a:tcPr marL="0" marR="0" marT="0" marB="0" anchor="b">
                    <a:lnL>
                      <a:noFill/>
                    </a:lnL>
                    <a:lnR>
                      <a:noFill/>
                    </a:lnR>
                    <a:lnT>
                      <a:noFill/>
                    </a:lnT>
                    <a:lnB>
                      <a:noFill/>
                    </a:lnB>
                  </a:tcPr>
                </a:tc>
                <a:tc>
                  <a:txBody>
                    <a:bodyPr/>
                    <a:lstStyle/>
                    <a:p>
                      <a:pPr algn="l" fontAlgn="b"/>
                      <a:r>
                        <a:rPr lang="en-US" sz="700" b="0" i="0" u="none" strike="noStrike">
                          <a:latin typeface="Calibri"/>
                        </a:rPr>
                        <a:t>           992,250 </a:t>
                      </a:r>
                    </a:p>
                  </a:txBody>
                  <a:tcPr marL="0" marR="0" marT="0" marB="0" anchor="b">
                    <a:lnL>
                      <a:noFill/>
                    </a:lnL>
                    <a:lnR>
                      <a:noFill/>
                    </a:lnR>
                    <a:lnT>
                      <a:noFill/>
                    </a:lnT>
                    <a:lnB>
                      <a:noFill/>
                    </a:lnB>
                  </a:tcPr>
                </a:tc>
                <a:tc>
                  <a:txBody>
                    <a:bodyPr/>
                    <a:lstStyle/>
                    <a:p>
                      <a:pPr algn="l" fontAlgn="b"/>
                      <a:r>
                        <a:rPr lang="en-US" sz="700" b="0" i="0" u="none" strike="noStrike">
                          <a:latin typeface="Calibri"/>
                        </a:rPr>
                        <a:t>        1,041,863 </a:t>
                      </a:r>
                    </a:p>
                  </a:txBody>
                  <a:tcPr marL="0" marR="0" marT="0" marB="0" anchor="b">
                    <a:lnL>
                      <a:noFill/>
                    </a:lnL>
                    <a:lnR>
                      <a:noFill/>
                    </a:lnR>
                    <a:lnT>
                      <a:noFill/>
                    </a:lnT>
                    <a:lnB>
                      <a:noFill/>
                    </a:lnB>
                  </a:tcPr>
                </a:tc>
                <a:tc>
                  <a:txBody>
                    <a:bodyPr/>
                    <a:lstStyle/>
                    <a:p>
                      <a:pPr algn="l" fontAlgn="b"/>
                      <a:r>
                        <a:rPr lang="en-US" sz="700" b="0" i="0" u="none" strike="noStrike">
                          <a:latin typeface="Calibri"/>
                        </a:rPr>
                        <a:t>         1,093,956 </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40753">
                <a:tc>
                  <a:txBody>
                    <a:bodyPr/>
                    <a:lstStyle/>
                    <a:p>
                      <a:pPr algn="l" fontAlgn="b"/>
                      <a:r>
                        <a:rPr lang="en-US" sz="700" b="0" i="0" u="none" strike="noStrike">
                          <a:latin typeface="Calibri"/>
                        </a:rPr>
                        <a:t>(-) Cuentas pagadas</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endParaRPr lang="en-US" sz="700" b="1" i="0" u="none" strike="noStrike">
                        <a:latin typeface="Calibri"/>
                      </a:endParaRPr>
                    </a:p>
                  </a:txBody>
                  <a:tcPr marL="0" marR="0" marT="0" marB="0" anchor="b">
                    <a:lnL>
                      <a:noFill/>
                    </a:lnL>
                    <a:lnR>
                      <a:noFill/>
                    </a:lnR>
                    <a:lnT>
                      <a:noFill/>
                    </a:lnT>
                    <a:lnB>
                      <a:noFill/>
                    </a:lnB>
                  </a:tcPr>
                </a:tc>
                <a:tc>
                  <a:txBody>
                    <a:bodyPr/>
                    <a:lstStyle/>
                    <a:p>
                      <a:pPr algn="l" fontAlgn="b"/>
                      <a:r>
                        <a:rPr lang="en-US" sz="700" b="0" i="0" u="none" strike="noStrike">
                          <a:latin typeface="Calibri"/>
                        </a:rPr>
                        <a:t>                       -   </a:t>
                      </a:r>
                    </a:p>
                  </a:txBody>
                  <a:tcPr marL="0" marR="0" marT="0" marB="0" anchor="b">
                    <a:lnL>
                      <a:noFill/>
                    </a:lnL>
                    <a:lnR>
                      <a:noFill/>
                    </a:lnR>
                    <a:lnT>
                      <a:noFill/>
                    </a:lnT>
                    <a:lnB>
                      <a:noFill/>
                    </a:lnB>
                  </a:tcPr>
                </a:tc>
                <a:tc>
                  <a:txBody>
                    <a:bodyPr/>
                    <a:lstStyle/>
                    <a:p>
                      <a:pPr algn="l" fontAlgn="b"/>
                      <a:r>
                        <a:rPr lang="en-US" sz="700" b="0" i="0" u="none" strike="noStrike">
                          <a:latin typeface="Calibri"/>
                        </a:rPr>
                        <a:t>          (900,000)</a:t>
                      </a:r>
                    </a:p>
                  </a:txBody>
                  <a:tcPr marL="0" marR="0" marT="0" marB="0" anchor="b">
                    <a:lnL>
                      <a:noFill/>
                    </a:lnL>
                    <a:lnR>
                      <a:noFill/>
                    </a:lnR>
                    <a:lnT>
                      <a:noFill/>
                    </a:lnT>
                    <a:lnB>
                      <a:noFill/>
                    </a:lnB>
                  </a:tcPr>
                </a:tc>
                <a:tc>
                  <a:txBody>
                    <a:bodyPr/>
                    <a:lstStyle/>
                    <a:p>
                      <a:pPr algn="l" fontAlgn="b"/>
                      <a:r>
                        <a:rPr lang="en-US" sz="700" b="0" i="0" u="none" strike="noStrike">
                          <a:latin typeface="Calibri"/>
                        </a:rPr>
                        <a:t>          (945,000)</a:t>
                      </a:r>
                    </a:p>
                  </a:txBody>
                  <a:tcPr marL="0" marR="0" marT="0" marB="0" anchor="b">
                    <a:lnL>
                      <a:noFill/>
                    </a:lnL>
                    <a:lnR>
                      <a:noFill/>
                    </a:lnR>
                    <a:lnT>
                      <a:noFill/>
                    </a:lnT>
                    <a:lnB>
                      <a:noFill/>
                    </a:lnB>
                  </a:tcPr>
                </a:tc>
                <a:tc>
                  <a:txBody>
                    <a:bodyPr/>
                    <a:lstStyle/>
                    <a:p>
                      <a:pPr algn="l" fontAlgn="b"/>
                      <a:r>
                        <a:rPr lang="en-US" sz="700" b="0" i="0" u="none" strike="noStrike">
                          <a:latin typeface="Calibri"/>
                        </a:rPr>
                        <a:t>          (992,250)</a:t>
                      </a:r>
                    </a:p>
                  </a:txBody>
                  <a:tcPr marL="0" marR="0" marT="0" marB="0" anchor="b">
                    <a:lnL>
                      <a:noFill/>
                    </a:lnL>
                    <a:lnR>
                      <a:noFill/>
                    </a:lnR>
                    <a:lnT>
                      <a:noFill/>
                    </a:lnT>
                    <a:lnB>
                      <a:noFill/>
                    </a:lnB>
                  </a:tcPr>
                </a:tc>
                <a:tc>
                  <a:txBody>
                    <a:bodyPr/>
                    <a:lstStyle/>
                    <a:p>
                      <a:pPr algn="l" fontAlgn="b"/>
                      <a:r>
                        <a:rPr lang="en-US" sz="700" b="0" i="0" u="none" strike="noStrike">
                          <a:latin typeface="Calibri"/>
                        </a:rPr>
                        <a:t>       (1,041,863)</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40753">
                <a:tc>
                  <a:txBody>
                    <a:bodyPr/>
                    <a:lstStyle/>
                    <a:p>
                      <a:pPr algn="l" fontAlgn="b"/>
                      <a:r>
                        <a:rPr lang="en-US" sz="700" b="0" i="0" u="none" strike="noStrike">
                          <a:latin typeface="Calibri"/>
                        </a:rPr>
                        <a:t>(+) Depreciación y Amortización</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r>
                        <a:rPr lang="en-US" sz="700" b="0" i="0" u="none" strike="noStrike">
                          <a:latin typeface="Calibri"/>
                        </a:rPr>
                        <a:t>                       -   </a:t>
                      </a:r>
                    </a:p>
                  </a:txBody>
                  <a:tcPr marL="0" marR="0" marT="0" marB="0" anchor="b">
                    <a:lnL>
                      <a:noFill/>
                    </a:lnL>
                    <a:lnR>
                      <a:noFill/>
                    </a:lnR>
                    <a:lnT>
                      <a:noFill/>
                    </a:lnT>
                    <a:lnB>
                      <a:noFill/>
                    </a:lnB>
                  </a:tcPr>
                </a:tc>
                <a:tc>
                  <a:txBody>
                    <a:bodyPr/>
                    <a:lstStyle/>
                    <a:p>
                      <a:pPr algn="l" fontAlgn="b"/>
                      <a:r>
                        <a:rPr lang="en-US" sz="700" b="0" i="0" u="none" strike="noStrike">
                          <a:latin typeface="Calibri"/>
                        </a:rPr>
                        <a:t>              43,456 </a:t>
                      </a:r>
                    </a:p>
                  </a:txBody>
                  <a:tcPr marL="0" marR="0" marT="0" marB="0" anchor="b">
                    <a:lnL>
                      <a:noFill/>
                    </a:lnL>
                    <a:lnR>
                      <a:noFill/>
                    </a:lnR>
                    <a:lnT>
                      <a:noFill/>
                    </a:lnT>
                    <a:lnB>
                      <a:noFill/>
                    </a:lnB>
                  </a:tcPr>
                </a:tc>
                <a:tc>
                  <a:txBody>
                    <a:bodyPr/>
                    <a:lstStyle/>
                    <a:p>
                      <a:pPr algn="l" fontAlgn="b"/>
                      <a:r>
                        <a:rPr lang="en-US" sz="700" b="0" i="0" u="none" strike="noStrike">
                          <a:latin typeface="Calibri"/>
                        </a:rPr>
                        <a:t>              43,359 </a:t>
                      </a:r>
                    </a:p>
                  </a:txBody>
                  <a:tcPr marL="0" marR="0" marT="0" marB="0" anchor="b">
                    <a:lnL>
                      <a:noFill/>
                    </a:lnL>
                    <a:lnR>
                      <a:noFill/>
                    </a:lnR>
                    <a:lnT>
                      <a:noFill/>
                    </a:lnT>
                    <a:lnB>
                      <a:noFill/>
                    </a:lnB>
                  </a:tcPr>
                </a:tc>
                <a:tc>
                  <a:txBody>
                    <a:bodyPr/>
                    <a:lstStyle/>
                    <a:p>
                      <a:pPr algn="l" fontAlgn="b"/>
                      <a:r>
                        <a:rPr lang="en-US" sz="700" b="0" i="0" u="none" strike="noStrike">
                          <a:latin typeface="Calibri"/>
                        </a:rPr>
                        <a:t>              43,359 </a:t>
                      </a:r>
                    </a:p>
                  </a:txBody>
                  <a:tcPr marL="0" marR="0" marT="0" marB="0" anchor="b">
                    <a:lnL>
                      <a:noFill/>
                    </a:lnL>
                    <a:lnR>
                      <a:noFill/>
                    </a:lnR>
                    <a:lnT>
                      <a:noFill/>
                    </a:lnT>
                    <a:lnB>
                      <a:noFill/>
                    </a:lnB>
                  </a:tcPr>
                </a:tc>
                <a:tc>
                  <a:txBody>
                    <a:bodyPr/>
                    <a:lstStyle/>
                    <a:p>
                      <a:pPr algn="l" fontAlgn="b"/>
                      <a:r>
                        <a:rPr lang="en-US" sz="700" b="0" i="0" u="none" strike="noStrike">
                          <a:latin typeface="Calibri"/>
                        </a:rPr>
                        <a:t>              41,692 </a:t>
                      </a:r>
                    </a:p>
                  </a:txBody>
                  <a:tcPr marL="0" marR="0" marT="0" marB="0" anchor="b">
                    <a:lnL>
                      <a:noFill/>
                    </a:lnL>
                    <a:lnR>
                      <a:noFill/>
                    </a:lnR>
                    <a:lnT>
                      <a:noFill/>
                    </a:lnT>
                    <a:lnB>
                      <a:noFill/>
                    </a:lnB>
                  </a:tcPr>
                </a:tc>
                <a:tc>
                  <a:txBody>
                    <a:bodyPr/>
                    <a:lstStyle/>
                    <a:p>
                      <a:pPr algn="l" fontAlgn="b"/>
                      <a:r>
                        <a:rPr lang="en-US" sz="700" b="0" i="0" u="none" strike="noStrike">
                          <a:latin typeface="Calibri"/>
                        </a:rPr>
                        <a:t>               41,692 </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40753">
                <a:tc>
                  <a:txBody>
                    <a:bodyPr/>
                    <a:lstStyle/>
                    <a:p>
                      <a:pPr algn="l" fontAlgn="b"/>
                      <a:r>
                        <a:rPr lang="en-US" sz="700" b="0" i="0" u="none" strike="noStrike">
                          <a:latin typeface="Calibri"/>
                        </a:rPr>
                        <a:t>Amortización de Capital Prestado</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r>
                        <a:rPr lang="en-US" sz="700" b="0" i="0" u="none" strike="noStrike">
                          <a:latin typeface="Calibri"/>
                        </a:rPr>
                        <a:t>                       -   </a:t>
                      </a:r>
                    </a:p>
                  </a:txBody>
                  <a:tcPr marL="0" marR="0" marT="0" marB="0" anchor="b">
                    <a:lnL>
                      <a:noFill/>
                    </a:lnL>
                    <a:lnR>
                      <a:noFill/>
                    </a:lnR>
                    <a:lnT>
                      <a:noFill/>
                    </a:lnT>
                    <a:lnB>
                      <a:noFill/>
                    </a:lnB>
                  </a:tcPr>
                </a:tc>
                <a:tc>
                  <a:txBody>
                    <a:bodyPr/>
                    <a:lstStyle/>
                    <a:p>
                      <a:pPr algn="l" fontAlgn="b"/>
                      <a:r>
                        <a:rPr lang="en-US" sz="700" b="0" i="0" u="none" strike="noStrike">
                          <a:latin typeface="Calibri"/>
                        </a:rPr>
                        <a:t>                       -   </a:t>
                      </a:r>
                    </a:p>
                  </a:txBody>
                  <a:tcPr marL="0" marR="0" marT="0" marB="0" anchor="b">
                    <a:lnL>
                      <a:noFill/>
                    </a:lnL>
                    <a:lnR>
                      <a:noFill/>
                    </a:lnR>
                    <a:lnT>
                      <a:noFill/>
                    </a:lnT>
                    <a:lnB>
                      <a:noFill/>
                    </a:lnB>
                  </a:tcPr>
                </a:tc>
                <a:tc>
                  <a:txBody>
                    <a:bodyPr/>
                    <a:lstStyle/>
                    <a:p>
                      <a:pPr algn="l" fontAlgn="b"/>
                      <a:r>
                        <a:rPr lang="en-US" sz="700" b="0" i="0" u="none" strike="noStrike">
                          <a:latin typeface="Calibri"/>
                        </a:rPr>
                        <a:t>                       -   </a:t>
                      </a:r>
                    </a:p>
                  </a:txBody>
                  <a:tcPr marL="0" marR="0" marT="0" marB="0" anchor="b">
                    <a:lnL>
                      <a:noFill/>
                    </a:lnL>
                    <a:lnR>
                      <a:noFill/>
                    </a:lnR>
                    <a:lnT>
                      <a:noFill/>
                    </a:lnT>
                    <a:lnB>
                      <a:noFill/>
                    </a:lnB>
                  </a:tcPr>
                </a:tc>
                <a:tc>
                  <a:txBody>
                    <a:bodyPr/>
                    <a:lstStyle/>
                    <a:p>
                      <a:pPr algn="l" fontAlgn="b"/>
                      <a:r>
                        <a:rPr lang="en-US" sz="700" b="0" i="0" u="none" strike="noStrike">
                          <a:latin typeface="Calibri"/>
                        </a:rPr>
                        <a:t>                       -   </a:t>
                      </a:r>
                    </a:p>
                  </a:txBody>
                  <a:tcPr marL="0" marR="0" marT="0" marB="0" anchor="b">
                    <a:lnL>
                      <a:noFill/>
                    </a:lnL>
                    <a:lnR>
                      <a:noFill/>
                    </a:lnR>
                    <a:lnT>
                      <a:noFill/>
                    </a:lnT>
                    <a:lnB>
                      <a:noFill/>
                    </a:lnB>
                  </a:tcPr>
                </a:tc>
                <a:tc>
                  <a:txBody>
                    <a:bodyPr/>
                    <a:lstStyle/>
                    <a:p>
                      <a:pPr algn="l" fontAlgn="b"/>
                      <a:r>
                        <a:rPr lang="en-US" sz="700" b="0" i="0" u="none" strike="noStrike">
                          <a:latin typeface="Calibri"/>
                        </a:rPr>
                        <a:t>                       -   </a:t>
                      </a:r>
                    </a:p>
                  </a:txBody>
                  <a:tcPr marL="0" marR="0" marT="0" marB="0" anchor="b">
                    <a:lnL>
                      <a:noFill/>
                    </a:lnL>
                    <a:lnR>
                      <a:noFill/>
                    </a:lnR>
                    <a:lnT>
                      <a:noFill/>
                    </a:lnT>
                    <a:lnB>
                      <a:noFill/>
                    </a:lnB>
                  </a:tcPr>
                </a:tc>
                <a:tc>
                  <a:txBody>
                    <a:bodyPr/>
                    <a:lstStyle/>
                    <a:p>
                      <a:pPr algn="l" fontAlgn="b"/>
                      <a:r>
                        <a:rPr lang="en-US" sz="700" b="0" i="0" u="none" strike="noStrike">
                          <a:latin typeface="Calibri"/>
                        </a:rPr>
                        <a:t>                        -   </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40753">
                <a:tc>
                  <a:txBody>
                    <a:bodyPr/>
                    <a:lstStyle/>
                    <a:p>
                      <a:pPr algn="l" fontAlgn="b"/>
                      <a:r>
                        <a:rPr lang="en-US" sz="700" b="0" i="0" u="none" strike="noStrike">
                          <a:latin typeface="Calibri"/>
                        </a:rPr>
                        <a:t>(+) Valor residual de Activos</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r>
                        <a:rPr lang="en-US" sz="700" b="0" i="0" u="none" strike="noStrike">
                          <a:latin typeface="Calibri"/>
                        </a:rPr>
                        <a:t>                       -   </a:t>
                      </a:r>
                    </a:p>
                  </a:txBody>
                  <a:tcPr marL="0" marR="0" marT="0" marB="0" anchor="b">
                    <a:lnL>
                      <a:noFill/>
                    </a:lnL>
                    <a:lnR>
                      <a:noFill/>
                    </a:lnR>
                    <a:lnT>
                      <a:noFill/>
                    </a:lnT>
                    <a:lnB>
                      <a:noFill/>
                    </a:lnB>
                  </a:tcPr>
                </a:tc>
                <a:tc>
                  <a:txBody>
                    <a:bodyPr/>
                    <a:lstStyle/>
                    <a:p>
                      <a:pPr algn="l" fontAlgn="b"/>
                      <a:r>
                        <a:rPr lang="en-US" sz="700" b="0" i="0" u="none" strike="noStrike">
                          <a:latin typeface="Calibri"/>
                        </a:rPr>
                        <a:t>                       -   </a:t>
                      </a:r>
                    </a:p>
                  </a:txBody>
                  <a:tcPr marL="0" marR="0" marT="0" marB="0" anchor="b">
                    <a:lnL>
                      <a:noFill/>
                    </a:lnL>
                    <a:lnR>
                      <a:noFill/>
                    </a:lnR>
                    <a:lnT>
                      <a:noFill/>
                    </a:lnT>
                    <a:lnB>
                      <a:noFill/>
                    </a:lnB>
                  </a:tcPr>
                </a:tc>
                <a:tc>
                  <a:txBody>
                    <a:bodyPr/>
                    <a:lstStyle/>
                    <a:p>
                      <a:pPr algn="l" fontAlgn="b"/>
                      <a:r>
                        <a:rPr lang="en-US" sz="700" b="0" i="0" u="none" strike="noStrike">
                          <a:latin typeface="Calibri"/>
                        </a:rPr>
                        <a:t>                       -   </a:t>
                      </a:r>
                    </a:p>
                  </a:txBody>
                  <a:tcPr marL="0" marR="0" marT="0" marB="0" anchor="b">
                    <a:lnL>
                      <a:noFill/>
                    </a:lnL>
                    <a:lnR>
                      <a:noFill/>
                    </a:lnR>
                    <a:lnT>
                      <a:noFill/>
                    </a:lnT>
                    <a:lnB>
                      <a:noFill/>
                    </a:lnB>
                  </a:tcPr>
                </a:tc>
                <a:tc>
                  <a:txBody>
                    <a:bodyPr/>
                    <a:lstStyle/>
                    <a:p>
                      <a:pPr algn="l" fontAlgn="b"/>
                      <a:r>
                        <a:rPr lang="en-US" sz="700" b="0" i="0" u="none" strike="noStrike">
                          <a:latin typeface="Calibri"/>
                        </a:rPr>
                        <a:t>                       -   </a:t>
                      </a:r>
                    </a:p>
                  </a:txBody>
                  <a:tcPr marL="0" marR="0" marT="0" marB="0" anchor="b">
                    <a:lnL>
                      <a:noFill/>
                    </a:lnL>
                    <a:lnR>
                      <a:noFill/>
                    </a:lnR>
                    <a:lnT>
                      <a:noFill/>
                    </a:lnT>
                    <a:lnB>
                      <a:noFill/>
                    </a:lnB>
                  </a:tcPr>
                </a:tc>
                <a:tc>
                  <a:txBody>
                    <a:bodyPr/>
                    <a:lstStyle/>
                    <a:p>
                      <a:pPr algn="l" fontAlgn="b"/>
                      <a:r>
                        <a:rPr lang="en-US" sz="700" b="0" i="0" u="none" strike="noStrike">
                          <a:latin typeface="Calibri"/>
                        </a:rPr>
                        <a:t>                       -   </a:t>
                      </a:r>
                    </a:p>
                  </a:txBody>
                  <a:tcPr marL="0" marR="0" marT="0" marB="0" anchor="b">
                    <a:lnL>
                      <a:noFill/>
                    </a:lnL>
                    <a:lnR>
                      <a:noFill/>
                    </a:lnR>
                    <a:lnT>
                      <a:noFill/>
                    </a:lnT>
                    <a:lnB>
                      <a:noFill/>
                    </a:lnB>
                  </a:tcPr>
                </a:tc>
                <a:tc>
                  <a:txBody>
                    <a:bodyPr/>
                    <a:lstStyle/>
                    <a:p>
                      <a:pPr algn="l" fontAlgn="b"/>
                      <a:r>
                        <a:rPr lang="en-US" sz="700" b="0" i="0" u="none" strike="noStrike">
                          <a:latin typeface="Calibri"/>
                        </a:rPr>
                        <a:t>               11,801 </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40753">
                <a:tc>
                  <a:txBody>
                    <a:bodyPr/>
                    <a:lstStyle/>
                    <a:p>
                      <a:pPr algn="l" fontAlgn="b"/>
                      <a:r>
                        <a:rPr lang="en-US" sz="700" b="0" i="0" u="none" strike="noStrike">
                          <a:latin typeface="Calibri"/>
                        </a:rPr>
                        <a:t>(+) Recuperación Capital de Trabajo</a:t>
                      </a: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r>
                        <a:rPr lang="en-US" sz="700" b="0" i="0" u="none" strike="noStrike">
                          <a:latin typeface="Calibri"/>
                        </a:rPr>
                        <a:t>                       -   </a:t>
                      </a:r>
                    </a:p>
                  </a:txBody>
                  <a:tcPr marL="0" marR="0" marT="0" marB="0" anchor="b">
                    <a:lnL>
                      <a:noFill/>
                    </a:lnL>
                    <a:lnR>
                      <a:noFill/>
                    </a:lnR>
                    <a:lnT>
                      <a:noFill/>
                    </a:lnT>
                    <a:lnB>
                      <a:noFill/>
                    </a:lnB>
                  </a:tcPr>
                </a:tc>
                <a:tc>
                  <a:txBody>
                    <a:bodyPr/>
                    <a:lstStyle/>
                    <a:p>
                      <a:pPr algn="l" fontAlgn="b"/>
                      <a:r>
                        <a:rPr lang="en-US" sz="700" b="0" i="0" u="none" strike="noStrike">
                          <a:latin typeface="Calibri"/>
                        </a:rPr>
                        <a:t>                       -   </a:t>
                      </a:r>
                    </a:p>
                  </a:txBody>
                  <a:tcPr marL="0" marR="0" marT="0" marB="0" anchor="b">
                    <a:lnL>
                      <a:noFill/>
                    </a:lnL>
                    <a:lnR>
                      <a:noFill/>
                    </a:lnR>
                    <a:lnT>
                      <a:noFill/>
                    </a:lnT>
                    <a:lnB>
                      <a:noFill/>
                    </a:lnB>
                  </a:tcPr>
                </a:tc>
                <a:tc>
                  <a:txBody>
                    <a:bodyPr/>
                    <a:lstStyle/>
                    <a:p>
                      <a:pPr algn="l" fontAlgn="b"/>
                      <a:r>
                        <a:rPr lang="en-US" sz="700" b="0" i="0" u="none" strike="noStrike">
                          <a:latin typeface="Calibri"/>
                        </a:rPr>
                        <a:t>                       -   </a:t>
                      </a:r>
                    </a:p>
                  </a:txBody>
                  <a:tcPr marL="0" marR="0" marT="0" marB="0" anchor="b">
                    <a:lnL>
                      <a:noFill/>
                    </a:lnL>
                    <a:lnR>
                      <a:noFill/>
                    </a:lnR>
                    <a:lnT>
                      <a:noFill/>
                    </a:lnT>
                    <a:lnB>
                      <a:noFill/>
                    </a:lnB>
                  </a:tcPr>
                </a:tc>
                <a:tc>
                  <a:txBody>
                    <a:bodyPr/>
                    <a:lstStyle/>
                    <a:p>
                      <a:pPr algn="l" fontAlgn="b"/>
                      <a:r>
                        <a:rPr lang="en-US" sz="700" b="0" i="0" u="none" strike="noStrike">
                          <a:latin typeface="Calibri"/>
                        </a:rPr>
                        <a:t>                       -   </a:t>
                      </a:r>
                    </a:p>
                  </a:txBody>
                  <a:tcPr marL="0" marR="0" marT="0" marB="0" anchor="b">
                    <a:lnL>
                      <a:noFill/>
                    </a:lnL>
                    <a:lnR>
                      <a:noFill/>
                    </a:lnR>
                    <a:lnT>
                      <a:noFill/>
                    </a:lnT>
                    <a:lnB>
                      <a:noFill/>
                    </a:lnB>
                  </a:tcPr>
                </a:tc>
                <a:tc>
                  <a:txBody>
                    <a:bodyPr/>
                    <a:lstStyle/>
                    <a:p>
                      <a:pPr algn="l" fontAlgn="b"/>
                      <a:r>
                        <a:rPr lang="en-US" sz="700" b="0" i="0" u="none" strike="noStrike">
                          <a:latin typeface="Calibri"/>
                        </a:rPr>
                        <a:t>                       -   </a:t>
                      </a:r>
                    </a:p>
                  </a:txBody>
                  <a:tcPr marL="0" marR="0" marT="0" marB="0" anchor="b">
                    <a:lnL>
                      <a:noFill/>
                    </a:lnL>
                    <a:lnR>
                      <a:noFill/>
                    </a:lnR>
                    <a:lnT>
                      <a:noFill/>
                    </a:lnT>
                    <a:lnB>
                      <a:noFill/>
                    </a:lnB>
                  </a:tcPr>
                </a:tc>
                <a:tc>
                  <a:txBody>
                    <a:bodyPr/>
                    <a:lstStyle/>
                    <a:p>
                      <a:pPr algn="l" fontAlgn="b"/>
                      <a:r>
                        <a:rPr lang="en-US" sz="700" b="0" i="0" u="none" strike="noStrike">
                          <a:latin typeface="Calibri"/>
                        </a:rPr>
                        <a:t>         1,021,513 </a:t>
                      </a: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r>
              <a:tr h="149032">
                <a:tc>
                  <a:txBody>
                    <a:bodyPr/>
                    <a:lstStyle/>
                    <a:p>
                      <a:pPr algn="l" fontAlgn="b"/>
                      <a:r>
                        <a:rPr lang="en-US" sz="700" b="1" i="0" u="none" strike="noStrike">
                          <a:latin typeface="Calibri"/>
                        </a:rPr>
                        <a:t>(=) FLUJO NETO DEL EJERCICIO</a:t>
                      </a:r>
                    </a:p>
                  </a:txBody>
                  <a:tcPr marL="0" marR="0" marT="0" marB="0" anchor="b">
                    <a:lnL w="12700" cap="flat" cmpd="sng" algn="ctr">
                      <a:solidFill>
                        <a:srgbClr val="A5A5A5"/>
                      </a:solidFill>
                      <a:prstDash val="solid"/>
                      <a:round/>
                      <a:headEnd type="none" w="med" len="med"/>
                      <a:tailEnd type="none" w="med" len="med"/>
                    </a:lnL>
                    <a:lnR>
                      <a:noFill/>
                    </a:lnR>
                    <a:lnT>
                      <a:noFill/>
                    </a:lnT>
                    <a:lnB w="12700" cap="flat" cmpd="sng" algn="ctr">
                      <a:solidFill>
                        <a:srgbClr val="A5A5A5"/>
                      </a:solidFill>
                      <a:prstDash val="solid"/>
                      <a:round/>
                      <a:headEnd type="none" w="med" len="med"/>
                      <a:tailEnd type="none" w="med" len="med"/>
                    </a:lnB>
                    <a:solidFill>
                      <a:srgbClr val="D8D8D8"/>
                    </a:solidFill>
                  </a:tcPr>
                </a:tc>
                <a:tc>
                  <a:txBody>
                    <a:bodyPr/>
                    <a:lstStyle/>
                    <a:p>
                      <a:pPr algn="l" fontAlgn="b"/>
                      <a:r>
                        <a:rPr lang="en-US" sz="700" b="1" i="0" u="none" strike="noStrike">
                          <a:latin typeface="Calibri"/>
                        </a:rPr>
                        <a:t>      (1,246,870)</a:t>
                      </a:r>
                    </a:p>
                  </a:txBody>
                  <a:tcPr marL="0" marR="0" marT="0" marB="0" anchor="b">
                    <a:lnL>
                      <a:noFill/>
                    </a:lnL>
                    <a:lnR>
                      <a:noFill/>
                    </a:lnR>
                    <a:lnT>
                      <a:noFill/>
                    </a:lnT>
                    <a:lnB w="12700" cap="flat" cmpd="sng" algn="ctr">
                      <a:solidFill>
                        <a:srgbClr val="A5A5A5"/>
                      </a:solidFill>
                      <a:prstDash val="solid"/>
                      <a:round/>
                      <a:headEnd type="none" w="med" len="med"/>
                      <a:tailEnd type="none" w="med" len="med"/>
                    </a:lnB>
                    <a:solidFill>
                      <a:srgbClr val="D8D8D8"/>
                    </a:solidFill>
                  </a:tcPr>
                </a:tc>
                <a:tc>
                  <a:txBody>
                    <a:bodyPr/>
                    <a:lstStyle/>
                    <a:p>
                      <a:pPr algn="l" fontAlgn="b"/>
                      <a:r>
                        <a:rPr lang="en-US" sz="700" b="1" i="0" u="none" strike="noStrike">
                          <a:latin typeface="Calibri"/>
                        </a:rPr>
                        <a:t>        1,075,948 </a:t>
                      </a:r>
                    </a:p>
                  </a:txBody>
                  <a:tcPr marL="0" marR="0" marT="0" marB="0" anchor="b">
                    <a:lnL>
                      <a:noFill/>
                    </a:lnL>
                    <a:lnR>
                      <a:noFill/>
                    </a:lnR>
                    <a:lnT>
                      <a:noFill/>
                    </a:lnT>
                    <a:lnB w="12700" cap="flat" cmpd="sng" algn="ctr">
                      <a:solidFill>
                        <a:srgbClr val="A5A5A5"/>
                      </a:solidFill>
                      <a:prstDash val="solid"/>
                      <a:round/>
                      <a:headEnd type="none" w="med" len="med"/>
                      <a:tailEnd type="none" w="med" len="med"/>
                    </a:lnB>
                    <a:solidFill>
                      <a:srgbClr val="D8D8D8"/>
                    </a:solidFill>
                  </a:tcPr>
                </a:tc>
                <a:tc>
                  <a:txBody>
                    <a:bodyPr/>
                    <a:lstStyle/>
                    <a:p>
                      <a:pPr algn="l" fontAlgn="b"/>
                      <a:r>
                        <a:rPr lang="en-US" sz="700" b="1" i="0" u="none" strike="noStrike">
                          <a:latin typeface="Calibri"/>
                        </a:rPr>
                        <a:t>           369,764 </a:t>
                      </a:r>
                    </a:p>
                  </a:txBody>
                  <a:tcPr marL="0" marR="0" marT="0" marB="0" anchor="b">
                    <a:lnL>
                      <a:noFill/>
                    </a:lnL>
                    <a:lnR>
                      <a:noFill/>
                    </a:lnR>
                    <a:lnT>
                      <a:noFill/>
                    </a:lnT>
                    <a:lnB w="12700" cap="flat" cmpd="sng" algn="ctr">
                      <a:solidFill>
                        <a:srgbClr val="A5A5A5"/>
                      </a:solidFill>
                      <a:prstDash val="solid"/>
                      <a:round/>
                      <a:headEnd type="none" w="med" len="med"/>
                      <a:tailEnd type="none" w="med" len="med"/>
                    </a:lnB>
                    <a:solidFill>
                      <a:srgbClr val="D8D8D8"/>
                    </a:solidFill>
                  </a:tcPr>
                </a:tc>
                <a:tc>
                  <a:txBody>
                    <a:bodyPr/>
                    <a:lstStyle/>
                    <a:p>
                      <a:pPr algn="l" fontAlgn="b"/>
                      <a:r>
                        <a:rPr lang="en-US" sz="700" b="1" i="0" u="none" strike="noStrike">
                          <a:latin typeface="Calibri"/>
                        </a:rPr>
                        <a:t>           362,500 </a:t>
                      </a:r>
                    </a:p>
                  </a:txBody>
                  <a:tcPr marL="0" marR="0" marT="0" marB="0" anchor="b">
                    <a:lnL>
                      <a:noFill/>
                    </a:lnL>
                    <a:lnR>
                      <a:noFill/>
                    </a:lnR>
                    <a:lnT>
                      <a:noFill/>
                    </a:lnT>
                    <a:lnB w="12700" cap="flat" cmpd="sng" algn="ctr">
                      <a:solidFill>
                        <a:srgbClr val="A5A5A5"/>
                      </a:solidFill>
                      <a:prstDash val="solid"/>
                      <a:round/>
                      <a:headEnd type="none" w="med" len="med"/>
                      <a:tailEnd type="none" w="med" len="med"/>
                    </a:lnB>
                    <a:solidFill>
                      <a:srgbClr val="D8D8D8"/>
                    </a:solidFill>
                  </a:tcPr>
                </a:tc>
                <a:tc>
                  <a:txBody>
                    <a:bodyPr/>
                    <a:lstStyle/>
                    <a:p>
                      <a:pPr algn="l" fontAlgn="b"/>
                      <a:r>
                        <a:rPr lang="en-US" sz="700" b="1" i="0" u="none" strike="noStrike">
                          <a:latin typeface="Calibri"/>
                        </a:rPr>
                        <a:t>           352,417 </a:t>
                      </a:r>
                    </a:p>
                  </a:txBody>
                  <a:tcPr marL="0" marR="0" marT="0" marB="0" anchor="b">
                    <a:lnL>
                      <a:noFill/>
                    </a:lnL>
                    <a:lnR>
                      <a:noFill/>
                    </a:lnR>
                    <a:lnT>
                      <a:noFill/>
                    </a:lnT>
                    <a:lnB w="12700" cap="flat" cmpd="sng" algn="ctr">
                      <a:solidFill>
                        <a:srgbClr val="A5A5A5"/>
                      </a:solidFill>
                      <a:prstDash val="solid"/>
                      <a:round/>
                      <a:headEnd type="none" w="med" len="med"/>
                      <a:tailEnd type="none" w="med" len="med"/>
                    </a:lnB>
                    <a:solidFill>
                      <a:srgbClr val="D8D8D8"/>
                    </a:solidFill>
                  </a:tcPr>
                </a:tc>
                <a:tc>
                  <a:txBody>
                    <a:bodyPr/>
                    <a:lstStyle/>
                    <a:p>
                      <a:pPr algn="l" fontAlgn="b"/>
                      <a:r>
                        <a:rPr lang="en-US" sz="700" b="1" i="0" u="none" strike="noStrike">
                          <a:latin typeface="Calibri"/>
                        </a:rPr>
                        <a:t>         1,371,797 </a:t>
                      </a:r>
                    </a:p>
                  </a:txBody>
                  <a:tcPr marL="0" marR="0" marT="0" marB="0" anchor="b">
                    <a:lnL>
                      <a:noFill/>
                    </a:lnL>
                    <a:lnR w="12700" cap="flat" cmpd="sng" algn="ctr">
                      <a:solidFill>
                        <a:srgbClr val="A5A5A5"/>
                      </a:solidFill>
                      <a:prstDash val="solid"/>
                      <a:round/>
                      <a:headEnd type="none" w="med" len="med"/>
                      <a:tailEnd type="none" w="med" len="med"/>
                    </a:lnR>
                    <a:lnT>
                      <a:noFill/>
                    </a:lnT>
                    <a:lnB w="12700" cap="flat" cmpd="sng" algn="ctr">
                      <a:solidFill>
                        <a:srgbClr val="A5A5A5"/>
                      </a:solidFill>
                      <a:prstDash val="solid"/>
                      <a:round/>
                      <a:headEnd type="none" w="med" len="med"/>
                      <a:tailEnd type="none" w="med" len="med"/>
                    </a:lnB>
                    <a:solidFill>
                      <a:srgbClr val="D8D8D8"/>
                    </a:solidFill>
                  </a:tcPr>
                </a:tc>
              </a:tr>
              <a:tr h="149032">
                <a:tc>
                  <a:txBody>
                    <a:bodyPr/>
                    <a:lstStyle/>
                    <a:p>
                      <a:pPr algn="l" fontAlgn="b"/>
                      <a:endParaRPr lang="en-US" sz="700" b="0" i="0" u="none" strike="noStrike">
                        <a:latin typeface="Calibri"/>
                      </a:endParaRPr>
                    </a:p>
                  </a:txBody>
                  <a:tcPr marL="0" marR="0" marT="0" marB="0" anchor="b">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fontAlgn="b"/>
                      <a:endParaRPr lang="en-US" sz="700" b="0" i="0" u="none" strike="noStrike">
                        <a:latin typeface="Calibri"/>
                      </a:endParaRPr>
                    </a:p>
                  </a:txBody>
                  <a:tcPr marL="0" marR="0" marT="0" marB="0" anchor="b">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fontAlgn="b"/>
                      <a:endParaRPr lang="en-US" sz="700" b="0" i="0" u="none" strike="noStrike">
                        <a:latin typeface="Calibri"/>
                      </a:endParaRPr>
                    </a:p>
                  </a:txBody>
                  <a:tcPr marL="0" marR="0" marT="0" marB="0" anchor="b">
                    <a:lnL>
                      <a:noFill/>
                    </a:lnL>
                    <a:lnR>
                      <a:noFill/>
                    </a:lnR>
                    <a:lnT w="12700" cap="flat" cmpd="sng" algn="ctr">
                      <a:solidFill>
                        <a:srgbClr val="A5A5A5"/>
                      </a:solidFill>
                      <a:prstDash val="solid"/>
                      <a:round/>
                      <a:headEnd type="none" w="med" len="med"/>
                      <a:tailEnd type="none" w="med" len="med"/>
                    </a:lnT>
                    <a:lnB>
                      <a:noFill/>
                    </a:lnB>
                  </a:tcPr>
                </a:tc>
                <a:tc>
                  <a:txBody>
                    <a:bodyPr/>
                    <a:lstStyle/>
                    <a:p>
                      <a:pPr algn="l" fontAlgn="b"/>
                      <a:endParaRPr lang="en-US" sz="700" b="0" i="0" u="none" strike="noStrike">
                        <a:latin typeface="Calibri"/>
                      </a:endParaRPr>
                    </a:p>
                  </a:txBody>
                  <a:tcPr marL="0" marR="0" marT="0" marB="0" anchor="b">
                    <a:lnL>
                      <a:noFill/>
                    </a:lnL>
                    <a:lnR>
                      <a:noFill/>
                    </a:lnR>
                    <a:lnT w="12700" cap="flat" cmpd="sng" algn="ctr">
                      <a:solidFill>
                        <a:srgbClr val="A5A5A5"/>
                      </a:solidFill>
                      <a:prstDash val="solid"/>
                      <a:round/>
                      <a:headEnd type="none" w="med" len="med"/>
                      <a:tailEnd type="none" w="med" len="med"/>
                    </a:lnT>
                    <a:lnB>
                      <a:noFill/>
                    </a:lnB>
                  </a:tcPr>
                </a:tc>
                <a:tc>
                  <a:txBody>
                    <a:bodyPr/>
                    <a:lstStyle/>
                    <a:p>
                      <a:pPr algn="l" fontAlgn="b"/>
                      <a:endParaRPr lang="en-US" sz="700" b="0" i="0" u="none" strike="noStrike">
                        <a:latin typeface="Calibri"/>
                      </a:endParaRPr>
                    </a:p>
                  </a:txBody>
                  <a:tcPr marL="0" marR="0" marT="0" marB="0" anchor="b">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fontAlgn="b"/>
                      <a:endParaRPr lang="en-US" sz="700" b="0" i="0" u="none" strike="noStrike">
                        <a:latin typeface="Calibri"/>
                      </a:endParaRPr>
                    </a:p>
                  </a:txBody>
                  <a:tcPr marL="0" marR="0" marT="0" marB="0" anchor="b">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fontAlgn="b"/>
                      <a:endParaRPr lang="en-US" sz="700" b="0" i="0" u="none" strike="noStrike">
                        <a:latin typeface="Calibri"/>
                      </a:endParaRPr>
                    </a:p>
                  </a:txBody>
                  <a:tcPr marL="0" marR="0" marT="0" marB="0" anchor="b">
                    <a:lnL>
                      <a:noFill/>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r>
              <a:tr h="173872">
                <a:tc>
                  <a:txBody>
                    <a:bodyPr/>
                    <a:lstStyle/>
                    <a:p>
                      <a:pPr algn="ctr" fontAlgn="b"/>
                      <a:r>
                        <a:rPr lang="en-US" sz="700" b="1" i="0" u="none" strike="noStrike">
                          <a:latin typeface="Calibri"/>
                        </a:rPr>
                        <a:t>TASA INTERNA DE RETORNO (TIR)</a:t>
                      </a:r>
                    </a:p>
                  </a:txBody>
                  <a:tcPr marL="0" marR="0" marT="0" marB="0" anchor="b">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BFBFBF"/>
                    </a:solidFill>
                  </a:tcPr>
                </a:tc>
                <a:tc>
                  <a:txBody>
                    <a:bodyPr/>
                    <a:lstStyle/>
                    <a:p>
                      <a:pPr algn="ctr" fontAlgn="b"/>
                      <a:r>
                        <a:rPr lang="en-US" sz="700" b="1" i="0" u="none" strike="noStrike">
                          <a:latin typeface="Calibri"/>
                        </a:rPr>
                        <a:t>49.56%</a:t>
                      </a:r>
                    </a:p>
                  </a:txBody>
                  <a:tcPr marL="0" marR="0" marT="0" marB="0" anchor="b">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BFBFBF"/>
                    </a:solidFill>
                  </a:tcPr>
                </a:tc>
                <a:tc>
                  <a:txBody>
                    <a:bodyPr/>
                    <a:lstStyle/>
                    <a:p>
                      <a:pPr algn="l" fontAlgn="b"/>
                      <a:endParaRPr lang="en-US" sz="700" b="0" i="0" u="none" strike="noStrike">
                        <a:latin typeface="Calibri"/>
                      </a:endParaRP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endParaRPr lang="en-US" sz="700" b="0" i="0" u="none" strike="noStrike">
                        <a:latin typeface="Calibri"/>
                      </a:endParaRP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c gridSpan="2">
                  <a:txBody>
                    <a:bodyPr/>
                    <a:lstStyle/>
                    <a:p>
                      <a:pPr algn="ctr" fontAlgn="b"/>
                      <a:r>
                        <a:rPr lang="en-US" sz="700" b="1" i="0" u="none" strike="noStrike">
                          <a:latin typeface="Calibri"/>
                        </a:rPr>
                        <a:t>VALOR ACTUAL NETO (VAN)</a:t>
                      </a:r>
                    </a:p>
                  </a:txBody>
                  <a:tcPr marL="0" marR="0" marT="0" marB="0" anchor="b">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BFBFBF"/>
                    </a:solidFill>
                  </a:tcPr>
                </a:tc>
                <a:tc hMerge="1">
                  <a:txBody>
                    <a:bodyPr/>
                    <a:lstStyle/>
                    <a:p>
                      <a:endParaRPr lang="en-US"/>
                    </a:p>
                  </a:txBody>
                  <a:tcPr/>
                </a:tc>
                <a:tc>
                  <a:txBody>
                    <a:bodyPr/>
                    <a:lstStyle/>
                    <a:p>
                      <a:pPr algn="ctr" fontAlgn="b"/>
                      <a:r>
                        <a:rPr lang="en-US" sz="700" b="1" i="0" u="none" strike="noStrike" dirty="0">
                          <a:latin typeface="Calibri"/>
                        </a:rPr>
                        <a:t>1,035,472.17 </a:t>
                      </a:r>
                    </a:p>
                  </a:txBody>
                  <a:tcPr marL="0" marR="0" marT="0" marB="0" anchor="b">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BFBFBF"/>
                    </a:solidFill>
                  </a:tcPr>
                </a:tc>
              </a:tr>
            </a:tbl>
          </a:graphicData>
        </a:graphic>
      </p:graphicFrame>
      <p:sp>
        <p:nvSpPr>
          <p:cNvPr id="49379" name="Slide Number Placeholder 3"/>
          <p:cNvSpPr>
            <a:spLocks noGrp="1"/>
          </p:cNvSpPr>
          <p:nvPr>
            <p:ph type="sldNum" sz="quarter" idx="10"/>
          </p:nvPr>
        </p:nvSpPr>
        <p:spPr>
          <a:noFill/>
        </p:spPr>
        <p:txBody>
          <a:bodyPr/>
          <a:lstStyle/>
          <a:p>
            <a:fld id="{ECB12501-3B3A-4FD7-8830-74B69955BAC7}" type="slidenum">
              <a:rPr lang="en-GB" smtClean="0"/>
              <a:pPr/>
              <a:t>47</a:t>
            </a:fld>
            <a:endParaRPr lang="en-GB"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C" smtClean="0"/>
              <a:t>Análisis de Sensibilidad</a:t>
            </a:r>
          </a:p>
        </p:txBody>
      </p:sp>
      <p:sp>
        <p:nvSpPr>
          <p:cNvPr id="50179" name="3 Marcador de número de diapositiva"/>
          <p:cNvSpPr>
            <a:spLocks noGrp="1"/>
          </p:cNvSpPr>
          <p:nvPr>
            <p:ph type="sldNum" sz="quarter" idx="10"/>
          </p:nvPr>
        </p:nvSpPr>
        <p:spPr>
          <a:noFill/>
        </p:spPr>
        <p:txBody>
          <a:bodyPr/>
          <a:lstStyle/>
          <a:p>
            <a:fld id="{B51631CF-396C-4E35-8526-B963C151E9F1}" type="slidenum">
              <a:rPr lang="en-GB" smtClean="0"/>
              <a:pPr/>
              <a:t>48</a:t>
            </a:fld>
            <a:endParaRPr lang="en-GB" smtClean="0"/>
          </a:p>
        </p:txBody>
      </p:sp>
      <p:graphicFrame>
        <p:nvGraphicFramePr>
          <p:cNvPr id="5" name="4 Tabla"/>
          <p:cNvGraphicFramePr>
            <a:graphicFrameLocks noGrp="1"/>
          </p:cNvGraphicFramePr>
          <p:nvPr/>
        </p:nvGraphicFramePr>
        <p:xfrm>
          <a:off x="1925638" y="985838"/>
          <a:ext cx="6616700" cy="5005387"/>
        </p:xfrm>
        <a:graphic>
          <a:graphicData uri="http://schemas.openxmlformats.org/drawingml/2006/table">
            <a:tbl>
              <a:tblPr/>
              <a:tblGrid>
                <a:gridCol w="1970927"/>
                <a:gridCol w="761712"/>
                <a:gridCol w="761712"/>
                <a:gridCol w="761712"/>
                <a:gridCol w="761712"/>
                <a:gridCol w="761712"/>
                <a:gridCol w="837882"/>
              </a:tblGrid>
              <a:tr h="164921">
                <a:tc>
                  <a:txBody>
                    <a:bodyPr/>
                    <a:lstStyle/>
                    <a:p>
                      <a:pPr algn="ctr" fontAlgn="b"/>
                      <a:r>
                        <a:rPr lang="es-EC" sz="900" b="1" i="0" u="none" strike="noStrike">
                          <a:solidFill>
                            <a:srgbClr val="FFFFFF"/>
                          </a:solidFill>
                          <a:latin typeface="Calibri"/>
                        </a:rPr>
                        <a:t> </a:t>
                      </a:r>
                    </a:p>
                  </a:txBody>
                  <a:tcPr marL="0" marR="0" marT="0" marB="0" anchor="b">
                    <a:lnL>
                      <a:noFill/>
                    </a:lnL>
                    <a:lnR>
                      <a:noFill/>
                    </a:lnR>
                    <a:lnT>
                      <a:noFill/>
                    </a:lnT>
                    <a:lnB w="12700" cap="flat" cmpd="sng" algn="ctr">
                      <a:solidFill>
                        <a:srgbClr val="7F7F7F"/>
                      </a:solidFill>
                      <a:prstDash val="solid"/>
                      <a:round/>
                      <a:headEnd type="none" w="med" len="med"/>
                      <a:tailEnd type="none" w="med" len="med"/>
                    </a:lnB>
                    <a:solidFill>
                      <a:srgbClr val="632523"/>
                    </a:solidFill>
                  </a:tcPr>
                </a:tc>
                <a:tc>
                  <a:txBody>
                    <a:bodyPr/>
                    <a:lstStyle/>
                    <a:p>
                      <a:pPr algn="ctr" fontAlgn="b"/>
                      <a:r>
                        <a:rPr lang="es-EC" sz="900" b="1" i="0" u="none" strike="noStrike">
                          <a:solidFill>
                            <a:srgbClr val="FFFFFF"/>
                          </a:solidFill>
                          <a:latin typeface="Calibri"/>
                        </a:rPr>
                        <a:t>2009</a:t>
                      </a:r>
                    </a:p>
                  </a:txBody>
                  <a:tcPr marL="0" marR="0" marT="0" marB="0" anchor="b">
                    <a:lnL>
                      <a:noFill/>
                    </a:lnL>
                    <a:lnR>
                      <a:noFill/>
                    </a:lnR>
                    <a:lnT>
                      <a:noFill/>
                    </a:lnT>
                    <a:lnB w="12700" cap="flat" cmpd="sng" algn="ctr">
                      <a:solidFill>
                        <a:srgbClr val="7F7F7F"/>
                      </a:solidFill>
                      <a:prstDash val="solid"/>
                      <a:round/>
                      <a:headEnd type="none" w="med" len="med"/>
                      <a:tailEnd type="none" w="med" len="med"/>
                    </a:lnB>
                    <a:solidFill>
                      <a:srgbClr val="632523"/>
                    </a:solidFill>
                  </a:tcPr>
                </a:tc>
                <a:tc>
                  <a:txBody>
                    <a:bodyPr/>
                    <a:lstStyle/>
                    <a:p>
                      <a:pPr algn="ctr" fontAlgn="b"/>
                      <a:r>
                        <a:rPr lang="es-EC" sz="900" b="1" i="0" u="none" strike="noStrike">
                          <a:solidFill>
                            <a:srgbClr val="FFFFFF"/>
                          </a:solidFill>
                          <a:latin typeface="Calibri"/>
                        </a:rPr>
                        <a:t>2010</a:t>
                      </a:r>
                    </a:p>
                  </a:txBody>
                  <a:tcPr marL="0" marR="0" marT="0" marB="0" anchor="b">
                    <a:lnL>
                      <a:noFill/>
                    </a:lnL>
                    <a:lnR>
                      <a:noFill/>
                    </a:lnR>
                    <a:lnT>
                      <a:noFill/>
                    </a:lnT>
                    <a:lnB w="12700" cap="flat" cmpd="sng" algn="ctr">
                      <a:solidFill>
                        <a:srgbClr val="7F7F7F"/>
                      </a:solidFill>
                      <a:prstDash val="solid"/>
                      <a:round/>
                      <a:headEnd type="none" w="med" len="med"/>
                      <a:tailEnd type="none" w="med" len="med"/>
                    </a:lnB>
                    <a:solidFill>
                      <a:srgbClr val="632523"/>
                    </a:solidFill>
                  </a:tcPr>
                </a:tc>
                <a:tc>
                  <a:txBody>
                    <a:bodyPr/>
                    <a:lstStyle/>
                    <a:p>
                      <a:pPr algn="ctr" fontAlgn="b"/>
                      <a:r>
                        <a:rPr lang="es-EC" sz="900" b="1" i="0" u="none" strike="noStrike">
                          <a:solidFill>
                            <a:srgbClr val="FFFFFF"/>
                          </a:solidFill>
                          <a:latin typeface="Calibri"/>
                        </a:rPr>
                        <a:t>2011</a:t>
                      </a:r>
                    </a:p>
                  </a:txBody>
                  <a:tcPr marL="0" marR="0" marT="0" marB="0" anchor="b">
                    <a:lnL>
                      <a:noFill/>
                    </a:lnL>
                    <a:lnR>
                      <a:noFill/>
                    </a:lnR>
                    <a:lnT>
                      <a:noFill/>
                    </a:lnT>
                    <a:lnB w="12700" cap="flat" cmpd="sng" algn="ctr">
                      <a:solidFill>
                        <a:srgbClr val="7F7F7F"/>
                      </a:solidFill>
                      <a:prstDash val="solid"/>
                      <a:round/>
                      <a:headEnd type="none" w="med" len="med"/>
                      <a:tailEnd type="none" w="med" len="med"/>
                    </a:lnB>
                    <a:solidFill>
                      <a:srgbClr val="632523"/>
                    </a:solidFill>
                  </a:tcPr>
                </a:tc>
                <a:tc>
                  <a:txBody>
                    <a:bodyPr/>
                    <a:lstStyle/>
                    <a:p>
                      <a:pPr algn="ctr" fontAlgn="b"/>
                      <a:r>
                        <a:rPr lang="es-EC" sz="900" b="1" i="0" u="none" strike="noStrike">
                          <a:solidFill>
                            <a:srgbClr val="FFFFFF"/>
                          </a:solidFill>
                          <a:latin typeface="Calibri"/>
                        </a:rPr>
                        <a:t>2012</a:t>
                      </a:r>
                    </a:p>
                  </a:txBody>
                  <a:tcPr marL="0" marR="0" marT="0" marB="0" anchor="b">
                    <a:lnL>
                      <a:noFill/>
                    </a:lnL>
                    <a:lnR>
                      <a:noFill/>
                    </a:lnR>
                    <a:lnT>
                      <a:noFill/>
                    </a:lnT>
                    <a:lnB w="12700" cap="flat" cmpd="sng" algn="ctr">
                      <a:solidFill>
                        <a:srgbClr val="7F7F7F"/>
                      </a:solidFill>
                      <a:prstDash val="solid"/>
                      <a:round/>
                      <a:headEnd type="none" w="med" len="med"/>
                      <a:tailEnd type="none" w="med" len="med"/>
                    </a:lnB>
                    <a:solidFill>
                      <a:srgbClr val="632523"/>
                    </a:solidFill>
                  </a:tcPr>
                </a:tc>
                <a:tc>
                  <a:txBody>
                    <a:bodyPr/>
                    <a:lstStyle/>
                    <a:p>
                      <a:pPr algn="ctr" fontAlgn="b"/>
                      <a:r>
                        <a:rPr lang="es-EC" sz="900" b="1" i="0" u="none" strike="noStrike">
                          <a:solidFill>
                            <a:srgbClr val="FFFFFF"/>
                          </a:solidFill>
                          <a:latin typeface="Calibri"/>
                        </a:rPr>
                        <a:t>2013</a:t>
                      </a:r>
                    </a:p>
                  </a:txBody>
                  <a:tcPr marL="0" marR="0" marT="0" marB="0" anchor="b">
                    <a:lnL>
                      <a:noFill/>
                    </a:lnL>
                    <a:lnR>
                      <a:noFill/>
                    </a:lnR>
                    <a:lnT>
                      <a:noFill/>
                    </a:lnT>
                    <a:lnB w="12700" cap="flat" cmpd="sng" algn="ctr">
                      <a:solidFill>
                        <a:srgbClr val="7F7F7F"/>
                      </a:solidFill>
                      <a:prstDash val="solid"/>
                      <a:round/>
                      <a:headEnd type="none" w="med" len="med"/>
                      <a:tailEnd type="none" w="med" len="med"/>
                    </a:lnB>
                    <a:solidFill>
                      <a:srgbClr val="632523"/>
                    </a:solidFill>
                  </a:tcPr>
                </a:tc>
                <a:tc>
                  <a:txBody>
                    <a:bodyPr/>
                    <a:lstStyle/>
                    <a:p>
                      <a:pPr algn="ctr" fontAlgn="b"/>
                      <a:r>
                        <a:rPr lang="es-EC" sz="900" b="1" i="0" u="none" strike="noStrike">
                          <a:solidFill>
                            <a:srgbClr val="FFFFFF"/>
                          </a:solidFill>
                          <a:latin typeface="Calibri"/>
                        </a:rPr>
                        <a:t>2014</a:t>
                      </a:r>
                    </a:p>
                  </a:txBody>
                  <a:tcPr marL="0" marR="0" marT="0" marB="0" anchor="b">
                    <a:lnL>
                      <a:noFill/>
                    </a:lnL>
                    <a:lnR>
                      <a:noFill/>
                    </a:lnR>
                    <a:lnT>
                      <a:noFill/>
                    </a:lnT>
                    <a:lnB w="12700" cap="flat" cmpd="sng" algn="ctr">
                      <a:solidFill>
                        <a:srgbClr val="7F7F7F"/>
                      </a:solidFill>
                      <a:prstDash val="solid"/>
                      <a:round/>
                      <a:headEnd type="none" w="med" len="med"/>
                      <a:tailEnd type="none" w="med" len="med"/>
                    </a:lnB>
                    <a:solidFill>
                      <a:srgbClr val="632523"/>
                    </a:solidFill>
                  </a:tcPr>
                </a:tc>
              </a:tr>
              <a:tr h="155760">
                <a:tc>
                  <a:txBody>
                    <a:bodyPr/>
                    <a:lstStyle/>
                    <a:p>
                      <a:pPr algn="l" fontAlgn="b"/>
                      <a:r>
                        <a:rPr lang="es-EC" sz="900" b="1" i="0" u="none" strike="noStrike">
                          <a:latin typeface="Calibri"/>
                        </a:rPr>
                        <a:t>Inversion Inicial</a:t>
                      </a:r>
                    </a:p>
                  </a:txBody>
                  <a:tcPr marL="0" marR="0" marT="0" marB="0" anchor="b">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a:noFill/>
                    </a:lnB>
                  </a:tcPr>
                </a:tc>
                <a:tc>
                  <a:txBody>
                    <a:bodyPr/>
                    <a:lstStyle/>
                    <a:p>
                      <a:pPr algn="l" fontAlgn="b"/>
                      <a:r>
                        <a:rPr lang="es-EC" sz="900" b="0" i="0" u="none" strike="noStrike">
                          <a:latin typeface="Calibri"/>
                        </a:rPr>
                        <a:t>       (225.357)</a:t>
                      </a:r>
                    </a:p>
                  </a:txBody>
                  <a:tcPr marL="0" marR="0" marT="0"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ctr" fontAlgn="b"/>
                      <a:r>
                        <a:rPr lang="es-EC" sz="900" b="1" i="0" u="none" strike="noStrike">
                          <a:latin typeface="Calibri"/>
                        </a:rPr>
                        <a:t>                    -   </a:t>
                      </a:r>
                    </a:p>
                  </a:txBody>
                  <a:tcPr marL="0" marR="0" marT="0"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ctr" fontAlgn="b"/>
                      <a:r>
                        <a:rPr lang="es-EC" sz="900" b="1" i="0" u="none" strike="noStrike">
                          <a:latin typeface="Calibri"/>
                        </a:rPr>
                        <a:t>                    -   </a:t>
                      </a:r>
                    </a:p>
                  </a:txBody>
                  <a:tcPr marL="0" marR="0" marT="0"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ctr" fontAlgn="b"/>
                      <a:r>
                        <a:rPr lang="es-EC" sz="900" b="1" i="0" u="none" strike="noStrike">
                          <a:latin typeface="Calibri"/>
                        </a:rPr>
                        <a:t>                    -   </a:t>
                      </a:r>
                    </a:p>
                  </a:txBody>
                  <a:tcPr marL="0" marR="0" marT="0"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ctr" fontAlgn="b"/>
                      <a:r>
                        <a:rPr lang="es-EC" sz="900" b="1" i="0" u="none" strike="noStrike">
                          <a:latin typeface="Calibri"/>
                        </a:rPr>
                        <a:t>                    -   </a:t>
                      </a:r>
                    </a:p>
                  </a:txBody>
                  <a:tcPr marL="0" marR="0" marT="0"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ctr" fontAlgn="b"/>
                      <a:r>
                        <a:rPr lang="es-EC" sz="900" b="1" i="0" u="none" strike="noStrike">
                          <a:latin typeface="Calibri"/>
                        </a:rPr>
                        <a:t>                       -   </a:t>
                      </a:r>
                    </a:p>
                  </a:txBody>
                  <a:tcPr marL="0" marR="0" marT="0" marB="0" anchor="b">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tcPr>
                </a:tc>
              </a:tr>
              <a:tr h="155760">
                <a:tc>
                  <a:txBody>
                    <a:bodyPr/>
                    <a:lstStyle/>
                    <a:p>
                      <a:pPr algn="l" fontAlgn="b"/>
                      <a:r>
                        <a:rPr lang="es-EC" sz="900" b="1" i="0" u="none" strike="noStrike">
                          <a:latin typeface="Calibri"/>
                        </a:rPr>
                        <a:t>Capital de Trabajo</a:t>
                      </a:r>
                    </a:p>
                  </a:txBody>
                  <a:tcPr marL="0" marR="0" marT="0" marB="0" anchor="b">
                    <a:lnL w="1270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es-EC" sz="900" b="0" i="0" u="none" strike="noStrike">
                          <a:latin typeface="Calibri"/>
                        </a:rPr>
                        <a:t>    (1.209.013)</a:t>
                      </a:r>
                    </a:p>
                  </a:txBody>
                  <a:tcPr marL="0" marR="0" marT="0" marB="0" anchor="b">
                    <a:lnL>
                      <a:noFill/>
                    </a:lnL>
                    <a:lnR>
                      <a:noFill/>
                    </a:lnR>
                    <a:lnT>
                      <a:noFill/>
                    </a:lnT>
                    <a:lnB>
                      <a:noFill/>
                    </a:lnB>
                  </a:tcPr>
                </a:tc>
                <a:tc>
                  <a:txBody>
                    <a:bodyPr/>
                    <a:lstStyle/>
                    <a:p>
                      <a:pPr algn="ctr" fontAlgn="b"/>
                      <a:r>
                        <a:rPr lang="es-EC" sz="900" b="1" i="0" u="none" strike="noStrike">
                          <a:latin typeface="Calibri"/>
                        </a:rPr>
                        <a:t>                    -   </a:t>
                      </a:r>
                    </a:p>
                  </a:txBody>
                  <a:tcPr marL="0" marR="0" marT="0" marB="0" anchor="b">
                    <a:lnL>
                      <a:noFill/>
                    </a:lnL>
                    <a:lnR>
                      <a:noFill/>
                    </a:lnR>
                    <a:lnT>
                      <a:noFill/>
                    </a:lnT>
                    <a:lnB>
                      <a:noFill/>
                    </a:lnB>
                  </a:tcPr>
                </a:tc>
                <a:tc>
                  <a:txBody>
                    <a:bodyPr/>
                    <a:lstStyle/>
                    <a:p>
                      <a:pPr algn="ctr" fontAlgn="b"/>
                      <a:r>
                        <a:rPr lang="es-EC" sz="900" b="1" i="0" u="none" strike="noStrike">
                          <a:latin typeface="Calibri"/>
                        </a:rPr>
                        <a:t>                    -   </a:t>
                      </a:r>
                    </a:p>
                  </a:txBody>
                  <a:tcPr marL="0" marR="0" marT="0" marB="0" anchor="b">
                    <a:lnL>
                      <a:noFill/>
                    </a:lnL>
                    <a:lnR>
                      <a:noFill/>
                    </a:lnR>
                    <a:lnT>
                      <a:noFill/>
                    </a:lnT>
                    <a:lnB>
                      <a:noFill/>
                    </a:lnB>
                  </a:tcPr>
                </a:tc>
                <a:tc>
                  <a:txBody>
                    <a:bodyPr/>
                    <a:lstStyle/>
                    <a:p>
                      <a:pPr algn="ctr" fontAlgn="b"/>
                      <a:r>
                        <a:rPr lang="es-EC" sz="900" b="1" i="0" u="none" strike="noStrike">
                          <a:latin typeface="Calibri"/>
                        </a:rPr>
                        <a:t>                    -   </a:t>
                      </a:r>
                    </a:p>
                  </a:txBody>
                  <a:tcPr marL="0" marR="0" marT="0" marB="0" anchor="b">
                    <a:lnL>
                      <a:noFill/>
                    </a:lnL>
                    <a:lnR>
                      <a:noFill/>
                    </a:lnR>
                    <a:lnT>
                      <a:noFill/>
                    </a:lnT>
                    <a:lnB>
                      <a:noFill/>
                    </a:lnB>
                  </a:tcPr>
                </a:tc>
                <a:tc>
                  <a:txBody>
                    <a:bodyPr/>
                    <a:lstStyle/>
                    <a:p>
                      <a:pPr algn="ctr" fontAlgn="b"/>
                      <a:r>
                        <a:rPr lang="es-EC" sz="900" b="1" i="0" u="none" strike="noStrike">
                          <a:latin typeface="Calibri"/>
                        </a:rPr>
                        <a:t>                    -   </a:t>
                      </a:r>
                    </a:p>
                  </a:txBody>
                  <a:tcPr marL="0" marR="0" marT="0" marB="0" anchor="b">
                    <a:lnL>
                      <a:noFill/>
                    </a:lnL>
                    <a:lnR>
                      <a:noFill/>
                    </a:lnR>
                    <a:lnT>
                      <a:noFill/>
                    </a:lnT>
                    <a:lnB>
                      <a:noFill/>
                    </a:lnB>
                  </a:tcPr>
                </a:tc>
                <a:tc>
                  <a:txBody>
                    <a:bodyPr/>
                    <a:lstStyle/>
                    <a:p>
                      <a:pPr algn="ctr" fontAlgn="b"/>
                      <a:r>
                        <a:rPr lang="es-EC" sz="900" b="1" i="0" u="none" strike="noStrike">
                          <a:latin typeface="Calibri"/>
                        </a:rPr>
                        <a:t>                       -   </a:t>
                      </a:r>
                    </a:p>
                  </a:txBody>
                  <a:tcPr marL="0" marR="0" marT="0" marB="0" anchor="b">
                    <a:lnL>
                      <a:noFill/>
                    </a:lnL>
                    <a:lnR w="12700" cap="flat" cmpd="sng" algn="ctr">
                      <a:solidFill>
                        <a:srgbClr val="7F7F7F"/>
                      </a:solidFill>
                      <a:prstDash val="solid"/>
                      <a:round/>
                      <a:headEnd type="none" w="med" len="med"/>
                      <a:tailEnd type="none" w="med" len="med"/>
                    </a:lnR>
                    <a:lnT>
                      <a:noFill/>
                    </a:lnT>
                    <a:lnB>
                      <a:noFill/>
                    </a:lnB>
                  </a:tcPr>
                </a:tc>
              </a:tr>
              <a:tr h="155760">
                <a:tc>
                  <a:txBody>
                    <a:bodyPr/>
                    <a:lstStyle/>
                    <a:p>
                      <a:pPr algn="l" fontAlgn="b"/>
                      <a:r>
                        <a:rPr lang="es-EC" sz="900" b="1" i="0" u="none" strike="noStrike">
                          <a:latin typeface="Calibri"/>
                        </a:rPr>
                        <a:t>Préstamo Accionistas</a:t>
                      </a:r>
                    </a:p>
                  </a:txBody>
                  <a:tcPr marL="0" marR="0" marT="0" marB="0" anchor="b">
                    <a:lnL w="1270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es-EC" sz="900" b="0" i="0" u="none" strike="noStrike">
                          <a:latin typeface="Calibri"/>
                        </a:rPr>
                        <a:t>                    -   </a:t>
                      </a:r>
                    </a:p>
                  </a:txBody>
                  <a:tcPr marL="0" marR="0" marT="0" marB="0" anchor="b">
                    <a:lnL>
                      <a:noFill/>
                    </a:lnL>
                    <a:lnR>
                      <a:noFill/>
                    </a:lnR>
                    <a:lnT>
                      <a:noFill/>
                    </a:lnT>
                    <a:lnB>
                      <a:noFill/>
                    </a:lnB>
                  </a:tcPr>
                </a:tc>
                <a:tc>
                  <a:txBody>
                    <a:bodyPr/>
                    <a:lstStyle/>
                    <a:p>
                      <a:pPr algn="ctr" fontAlgn="b"/>
                      <a:r>
                        <a:rPr lang="es-EC" sz="900" b="1" i="0" u="none" strike="noStrike">
                          <a:latin typeface="Calibri"/>
                        </a:rPr>
                        <a:t>                    -   </a:t>
                      </a:r>
                    </a:p>
                  </a:txBody>
                  <a:tcPr marL="0" marR="0" marT="0" marB="0" anchor="b">
                    <a:lnL>
                      <a:noFill/>
                    </a:lnL>
                    <a:lnR>
                      <a:noFill/>
                    </a:lnR>
                    <a:lnT>
                      <a:noFill/>
                    </a:lnT>
                    <a:lnB>
                      <a:noFill/>
                    </a:lnB>
                  </a:tcPr>
                </a:tc>
                <a:tc>
                  <a:txBody>
                    <a:bodyPr/>
                    <a:lstStyle/>
                    <a:p>
                      <a:pPr algn="ctr" fontAlgn="b"/>
                      <a:r>
                        <a:rPr lang="es-EC" sz="900" b="1" i="0" u="none" strike="noStrike">
                          <a:latin typeface="Calibri"/>
                        </a:rPr>
                        <a:t>                    -   </a:t>
                      </a:r>
                    </a:p>
                  </a:txBody>
                  <a:tcPr marL="0" marR="0" marT="0" marB="0" anchor="b">
                    <a:lnL>
                      <a:noFill/>
                    </a:lnL>
                    <a:lnR>
                      <a:noFill/>
                    </a:lnR>
                    <a:lnT>
                      <a:noFill/>
                    </a:lnT>
                    <a:lnB>
                      <a:noFill/>
                    </a:lnB>
                  </a:tcPr>
                </a:tc>
                <a:tc>
                  <a:txBody>
                    <a:bodyPr/>
                    <a:lstStyle/>
                    <a:p>
                      <a:pPr algn="ctr" fontAlgn="b"/>
                      <a:r>
                        <a:rPr lang="es-EC" sz="900" b="1" i="0" u="none" strike="noStrike">
                          <a:latin typeface="Calibri"/>
                        </a:rPr>
                        <a:t>                    -   </a:t>
                      </a:r>
                    </a:p>
                  </a:txBody>
                  <a:tcPr marL="0" marR="0" marT="0" marB="0" anchor="b">
                    <a:lnL>
                      <a:noFill/>
                    </a:lnL>
                    <a:lnR>
                      <a:noFill/>
                    </a:lnR>
                    <a:lnT>
                      <a:noFill/>
                    </a:lnT>
                    <a:lnB>
                      <a:noFill/>
                    </a:lnB>
                  </a:tcPr>
                </a:tc>
                <a:tc>
                  <a:txBody>
                    <a:bodyPr/>
                    <a:lstStyle/>
                    <a:p>
                      <a:pPr algn="ctr" fontAlgn="b"/>
                      <a:r>
                        <a:rPr lang="es-EC" sz="900" b="1" i="0" u="none" strike="noStrike">
                          <a:latin typeface="Calibri"/>
                        </a:rPr>
                        <a:t>                    -   </a:t>
                      </a:r>
                    </a:p>
                  </a:txBody>
                  <a:tcPr marL="0" marR="0" marT="0" marB="0" anchor="b">
                    <a:lnL>
                      <a:noFill/>
                    </a:lnL>
                    <a:lnR>
                      <a:noFill/>
                    </a:lnR>
                    <a:lnT>
                      <a:noFill/>
                    </a:lnT>
                    <a:lnB>
                      <a:noFill/>
                    </a:lnB>
                  </a:tcPr>
                </a:tc>
                <a:tc>
                  <a:txBody>
                    <a:bodyPr/>
                    <a:lstStyle/>
                    <a:p>
                      <a:pPr algn="ctr" fontAlgn="b"/>
                      <a:r>
                        <a:rPr lang="es-EC" sz="900" b="1" i="0" u="none" strike="noStrike">
                          <a:latin typeface="Calibri"/>
                        </a:rPr>
                        <a:t>                       -   </a:t>
                      </a:r>
                    </a:p>
                  </a:txBody>
                  <a:tcPr marL="0" marR="0" marT="0" marB="0" anchor="b">
                    <a:lnL>
                      <a:noFill/>
                    </a:lnL>
                    <a:lnR w="12700" cap="flat" cmpd="sng" algn="ctr">
                      <a:solidFill>
                        <a:srgbClr val="7F7F7F"/>
                      </a:solidFill>
                      <a:prstDash val="solid"/>
                      <a:round/>
                      <a:headEnd type="none" w="med" len="med"/>
                      <a:tailEnd type="none" w="med" len="med"/>
                    </a:lnR>
                    <a:lnT>
                      <a:noFill/>
                    </a:lnT>
                    <a:lnB>
                      <a:noFill/>
                    </a:lnB>
                  </a:tcPr>
                </a:tc>
              </a:tr>
              <a:tr h="155760">
                <a:tc>
                  <a:txBody>
                    <a:bodyPr/>
                    <a:lstStyle/>
                    <a:p>
                      <a:pPr algn="l" fontAlgn="b"/>
                      <a:r>
                        <a:rPr lang="es-EC" sz="900" b="1" i="0" u="none" strike="noStrike">
                          <a:latin typeface="Calibri"/>
                        </a:rPr>
                        <a:t>Préstamo Bancario</a:t>
                      </a:r>
                    </a:p>
                  </a:txBody>
                  <a:tcPr marL="0" marR="0" marT="0" marB="0" anchor="b">
                    <a:lnL w="12700" cap="flat" cmpd="sng" algn="ctr">
                      <a:solidFill>
                        <a:srgbClr val="7F7F7F"/>
                      </a:solidFill>
                      <a:prstDash val="solid"/>
                      <a:round/>
                      <a:headEnd type="none" w="med" len="med"/>
                      <a:tailEnd type="none" w="med" len="med"/>
                    </a:lnL>
                    <a:lnR>
                      <a:noFill/>
                    </a:lnR>
                    <a:lnT>
                      <a:noFill/>
                    </a:lnT>
                    <a:lnB>
                      <a:noFill/>
                    </a:lnB>
                  </a:tcPr>
                </a:tc>
                <a:tc>
                  <a:txBody>
                    <a:bodyPr/>
                    <a:lstStyle/>
                    <a:p>
                      <a:pPr algn="ctr" fontAlgn="b"/>
                      <a:r>
                        <a:rPr lang="es-EC" sz="900" b="0" i="0" u="none" strike="noStrike">
                          <a:latin typeface="Calibri"/>
                        </a:rPr>
                        <a:t>                    -   </a:t>
                      </a:r>
                    </a:p>
                  </a:txBody>
                  <a:tcPr marL="0" marR="0" marT="0" marB="0" anchor="b">
                    <a:lnL>
                      <a:noFill/>
                    </a:lnL>
                    <a:lnR>
                      <a:noFill/>
                    </a:lnR>
                    <a:lnT>
                      <a:noFill/>
                    </a:lnT>
                    <a:lnB>
                      <a:noFill/>
                    </a:lnB>
                  </a:tcPr>
                </a:tc>
                <a:tc>
                  <a:txBody>
                    <a:bodyPr/>
                    <a:lstStyle/>
                    <a:p>
                      <a:pPr algn="ctr" fontAlgn="b"/>
                      <a:r>
                        <a:rPr lang="es-EC" sz="900" b="0" i="0" u="none" strike="noStrike">
                          <a:latin typeface="Calibri"/>
                        </a:rPr>
                        <a:t>                    -   </a:t>
                      </a:r>
                    </a:p>
                  </a:txBody>
                  <a:tcPr marL="0" marR="0" marT="0" marB="0" anchor="b">
                    <a:lnL>
                      <a:noFill/>
                    </a:lnL>
                    <a:lnR>
                      <a:noFill/>
                    </a:lnR>
                    <a:lnT>
                      <a:noFill/>
                    </a:lnT>
                    <a:lnB>
                      <a:noFill/>
                    </a:lnB>
                  </a:tcPr>
                </a:tc>
                <a:tc>
                  <a:txBody>
                    <a:bodyPr/>
                    <a:lstStyle/>
                    <a:p>
                      <a:pPr algn="ctr" fontAlgn="b"/>
                      <a:r>
                        <a:rPr lang="es-EC" sz="900" b="1" i="0" u="none" strike="noStrike">
                          <a:latin typeface="Calibri"/>
                        </a:rPr>
                        <a:t>                    -   </a:t>
                      </a:r>
                    </a:p>
                  </a:txBody>
                  <a:tcPr marL="0" marR="0" marT="0" marB="0" anchor="b">
                    <a:lnL>
                      <a:noFill/>
                    </a:lnL>
                    <a:lnR>
                      <a:noFill/>
                    </a:lnR>
                    <a:lnT>
                      <a:noFill/>
                    </a:lnT>
                    <a:lnB>
                      <a:noFill/>
                    </a:lnB>
                  </a:tcPr>
                </a:tc>
                <a:tc>
                  <a:txBody>
                    <a:bodyPr/>
                    <a:lstStyle/>
                    <a:p>
                      <a:pPr algn="ctr" fontAlgn="b"/>
                      <a:r>
                        <a:rPr lang="es-EC" sz="900" b="1" i="0" u="none" strike="noStrike">
                          <a:latin typeface="Calibri"/>
                        </a:rPr>
                        <a:t>                    -   </a:t>
                      </a:r>
                    </a:p>
                  </a:txBody>
                  <a:tcPr marL="0" marR="0" marT="0" marB="0" anchor="b">
                    <a:lnL>
                      <a:noFill/>
                    </a:lnL>
                    <a:lnR>
                      <a:noFill/>
                    </a:lnR>
                    <a:lnT>
                      <a:noFill/>
                    </a:lnT>
                    <a:lnB>
                      <a:noFill/>
                    </a:lnB>
                  </a:tcPr>
                </a:tc>
                <a:tc>
                  <a:txBody>
                    <a:bodyPr/>
                    <a:lstStyle/>
                    <a:p>
                      <a:pPr algn="ctr" fontAlgn="b"/>
                      <a:r>
                        <a:rPr lang="es-EC" sz="900" b="1" i="0" u="none" strike="noStrike">
                          <a:latin typeface="Calibri"/>
                        </a:rPr>
                        <a:t>                    -   </a:t>
                      </a:r>
                    </a:p>
                  </a:txBody>
                  <a:tcPr marL="0" marR="0" marT="0" marB="0" anchor="b">
                    <a:lnL>
                      <a:noFill/>
                    </a:lnL>
                    <a:lnR>
                      <a:noFill/>
                    </a:lnR>
                    <a:lnT>
                      <a:noFill/>
                    </a:lnT>
                    <a:lnB>
                      <a:noFill/>
                    </a:lnB>
                  </a:tcPr>
                </a:tc>
                <a:tc>
                  <a:txBody>
                    <a:bodyPr/>
                    <a:lstStyle/>
                    <a:p>
                      <a:pPr algn="ctr" fontAlgn="b"/>
                      <a:r>
                        <a:rPr lang="es-EC" sz="900" b="1" i="0" u="none" strike="noStrike">
                          <a:latin typeface="Calibri"/>
                        </a:rPr>
                        <a:t>                       -   </a:t>
                      </a:r>
                    </a:p>
                  </a:txBody>
                  <a:tcPr marL="0" marR="0" marT="0" marB="0" anchor="b">
                    <a:lnL>
                      <a:noFill/>
                    </a:lnL>
                    <a:lnR w="12700" cap="flat" cmpd="sng" algn="ctr">
                      <a:solidFill>
                        <a:srgbClr val="7F7F7F"/>
                      </a:solidFill>
                      <a:prstDash val="solid"/>
                      <a:round/>
                      <a:headEnd type="none" w="med" len="med"/>
                      <a:tailEnd type="none" w="med" len="med"/>
                    </a:lnR>
                    <a:lnT>
                      <a:noFill/>
                    </a:lnT>
                    <a:lnB>
                      <a:noFill/>
                    </a:lnB>
                  </a:tcPr>
                </a:tc>
              </a:tr>
              <a:tr h="155760">
                <a:tc>
                  <a:txBody>
                    <a:bodyPr/>
                    <a:lstStyle/>
                    <a:p>
                      <a:pPr algn="l" fontAlgn="b"/>
                      <a:r>
                        <a:rPr lang="es-EC" sz="900" b="1" i="0" u="none" strike="noStrike">
                          <a:latin typeface="Calibri"/>
                        </a:rPr>
                        <a:t> </a:t>
                      </a:r>
                    </a:p>
                  </a:txBody>
                  <a:tcPr marL="0" marR="0" marT="0" marB="0" anchor="b">
                    <a:lnL w="12700" cap="flat" cmpd="sng" algn="ctr">
                      <a:solidFill>
                        <a:srgbClr val="7F7F7F"/>
                      </a:solidFill>
                      <a:prstDash val="solid"/>
                      <a:round/>
                      <a:headEnd type="none" w="med" len="med"/>
                      <a:tailEnd type="none" w="med" len="med"/>
                    </a:lnL>
                    <a:lnR>
                      <a:noFill/>
                    </a:lnR>
                    <a:lnT>
                      <a:noFill/>
                    </a:lnT>
                    <a:lnB>
                      <a:noFill/>
                    </a:lnB>
                  </a:tcPr>
                </a:tc>
                <a:tc>
                  <a:txBody>
                    <a:bodyPr/>
                    <a:lstStyle/>
                    <a:p>
                      <a:pPr algn="ctr" fontAlgn="b"/>
                      <a:endParaRPr lang="es-EC" sz="900" b="0" i="0" u="none" strike="noStrike">
                        <a:latin typeface="Calibri"/>
                      </a:endParaRPr>
                    </a:p>
                  </a:txBody>
                  <a:tcPr marL="0" marR="0" marT="0" marB="0" anchor="b">
                    <a:lnL>
                      <a:noFill/>
                    </a:lnL>
                    <a:lnR>
                      <a:noFill/>
                    </a:lnR>
                    <a:lnT>
                      <a:noFill/>
                    </a:lnT>
                    <a:lnB>
                      <a:noFill/>
                    </a:lnB>
                  </a:tcPr>
                </a:tc>
                <a:tc>
                  <a:txBody>
                    <a:bodyPr/>
                    <a:lstStyle/>
                    <a:p>
                      <a:pPr algn="ctr" fontAlgn="b"/>
                      <a:endParaRPr lang="es-EC" sz="900" b="0" i="0" u="none" strike="noStrike">
                        <a:latin typeface="Calibri"/>
                      </a:endParaRPr>
                    </a:p>
                  </a:txBody>
                  <a:tcPr marL="0" marR="0" marT="0" marB="0" anchor="b">
                    <a:lnL>
                      <a:noFill/>
                    </a:lnL>
                    <a:lnR>
                      <a:noFill/>
                    </a:lnR>
                    <a:lnT>
                      <a:noFill/>
                    </a:lnT>
                    <a:lnB>
                      <a:noFill/>
                    </a:lnB>
                  </a:tcPr>
                </a:tc>
                <a:tc>
                  <a:txBody>
                    <a:bodyPr/>
                    <a:lstStyle/>
                    <a:p>
                      <a:pPr algn="ctr" fontAlgn="b"/>
                      <a:endParaRPr lang="es-EC" sz="900" b="1" i="0" u="none" strike="noStrike">
                        <a:latin typeface="Calibri"/>
                      </a:endParaRPr>
                    </a:p>
                  </a:txBody>
                  <a:tcPr marL="0" marR="0" marT="0" marB="0" anchor="b">
                    <a:lnL>
                      <a:noFill/>
                    </a:lnL>
                    <a:lnR>
                      <a:noFill/>
                    </a:lnR>
                    <a:lnT>
                      <a:noFill/>
                    </a:lnT>
                    <a:lnB>
                      <a:noFill/>
                    </a:lnB>
                  </a:tcPr>
                </a:tc>
                <a:tc>
                  <a:txBody>
                    <a:bodyPr/>
                    <a:lstStyle/>
                    <a:p>
                      <a:pPr algn="ctr" fontAlgn="b"/>
                      <a:endParaRPr lang="es-EC" sz="900" b="1" i="0" u="none" strike="noStrike">
                        <a:latin typeface="Calibri"/>
                      </a:endParaRPr>
                    </a:p>
                  </a:txBody>
                  <a:tcPr marL="0" marR="0" marT="0" marB="0" anchor="b">
                    <a:lnL>
                      <a:noFill/>
                    </a:lnL>
                    <a:lnR>
                      <a:noFill/>
                    </a:lnR>
                    <a:lnT>
                      <a:noFill/>
                    </a:lnT>
                    <a:lnB>
                      <a:noFill/>
                    </a:lnB>
                  </a:tcPr>
                </a:tc>
                <a:tc>
                  <a:txBody>
                    <a:bodyPr/>
                    <a:lstStyle/>
                    <a:p>
                      <a:pPr algn="ctr" fontAlgn="b"/>
                      <a:endParaRPr lang="es-EC" sz="900" b="1" i="0" u="none" strike="noStrike">
                        <a:latin typeface="Calibri"/>
                      </a:endParaRPr>
                    </a:p>
                  </a:txBody>
                  <a:tcPr marL="0" marR="0" marT="0" marB="0" anchor="b">
                    <a:lnL>
                      <a:noFill/>
                    </a:lnL>
                    <a:lnR>
                      <a:noFill/>
                    </a:lnR>
                    <a:lnT>
                      <a:noFill/>
                    </a:lnT>
                    <a:lnB>
                      <a:noFill/>
                    </a:lnB>
                  </a:tcPr>
                </a:tc>
                <a:tc>
                  <a:txBody>
                    <a:bodyPr/>
                    <a:lstStyle/>
                    <a:p>
                      <a:pPr algn="ctr" fontAlgn="b"/>
                      <a:r>
                        <a:rPr lang="es-EC" sz="900" b="1" i="0" u="none" strike="noStrike">
                          <a:latin typeface="Calibri"/>
                        </a:rPr>
                        <a:t> </a:t>
                      </a:r>
                    </a:p>
                  </a:txBody>
                  <a:tcPr marL="0" marR="0" marT="0" marB="0" anchor="b">
                    <a:lnL>
                      <a:noFill/>
                    </a:lnL>
                    <a:lnR w="12700" cap="flat" cmpd="sng" algn="ctr">
                      <a:solidFill>
                        <a:srgbClr val="7F7F7F"/>
                      </a:solidFill>
                      <a:prstDash val="solid"/>
                      <a:round/>
                      <a:headEnd type="none" w="med" len="med"/>
                      <a:tailEnd type="none" w="med" len="med"/>
                    </a:lnR>
                    <a:lnT>
                      <a:noFill/>
                    </a:lnT>
                    <a:lnB>
                      <a:noFill/>
                    </a:lnB>
                  </a:tcPr>
                </a:tc>
              </a:tr>
              <a:tr h="155760">
                <a:tc>
                  <a:txBody>
                    <a:bodyPr/>
                    <a:lstStyle/>
                    <a:p>
                      <a:pPr algn="l" fontAlgn="b"/>
                      <a:r>
                        <a:rPr lang="es-EC" sz="900" b="1" i="0" u="none" strike="noStrike">
                          <a:latin typeface="Calibri"/>
                        </a:rPr>
                        <a:t>VENTAS</a:t>
                      </a:r>
                    </a:p>
                  </a:txBody>
                  <a:tcPr marL="0" marR="0" marT="0" marB="0" anchor="b">
                    <a:lnL w="12700" cap="flat" cmpd="sng" algn="ctr">
                      <a:solidFill>
                        <a:srgbClr val="7F7F7F"/>
                      </a:solidFill>
                      <a:prstDash val="solid"/>
                      <a:round/>
                      <a:headEnd type="none" w="med" len="med"/>
                      <a:tailEnd type="none" w="med" len="med"/>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5.800.000 </a:t>
                      </a:r>
                    </a:p>
                  </a:txBody>
                  <a:tcPr marL="0" marR="0" marT="0" marB="0" anchor="b">
                    <a:lnL>
                      <a:noFill/>
                    </a:lnL>
                    <a:lnR>
                      <a:noFill/>
                    </a:lnR>
                    <a:lnT>
                      <a:noFill/>
                    </a:lnT>
                    <a:lnB>
                      <a:noFill/>
                    </a:lnB>
                  </a:tcPr>
                </a:tc>
                <a:tc>
                  <a:txBody>
                    <a:bodyPr/>
                    <a:lstStyle/>
                    <a:p>
                      <a:pPr algn="l" fontAlgn="b"/>
                      <a:r>
                        <a:rPr lang="es-EC" sz="900" b="0" i="0" u="none" strike="noStrike">
                          <a:latin typeface="Calibri"/>
                        </a:rPr>
                        <a:t>     6.090.000 </a:t>
                      </a:r>
                    </a:p>
                  </a:txBody>
                  <a:tcPr marL="0" marR="0" marT="0" marB="0" anchor="b">
                    <a:lnL>
                      <a:noFill/>
                    </a:lnL>
                    <a:lnR>
                      <a:noFill/>
                    </a:lnR>
                    <a:lnT>
                      <a:noFill/>
                    </a:lnT>
                    <a:lnB>
                      <a:noFill/>
                    </a:lnB>
                  </a:tcPr>
                </a:tc>
                <a:tc>
                  <a:txBody>
                    <a:bodyPr/>
                    <a:lstStyle/>
                    <a:p>
                      <a:pPr algn="l" fontAlgn="b"/>
                      <a:r>
                        <a:rPr lang="es-EC" sz="900" b="0" i="0" u="none" strike="noStrike">
                          <a:latin typeface="Calibri"/>
                        </a:rPr>
                        <a:t>     6.394.500 </a:t>
                      </a:r>
                    </a:p>
                  </a:txBody>
                  <a:tcPr marL="0" marR="0" marT="0" marB="0" anchor="b">
                    <a:lnL>
                      <a:noFill/>
                    </a:lnL>
                    <a:lnR>
                      <a:noFill/>
                    </a:lnR>
                    <a:lnT>
                      <a:noFill/>
                    </a:lnT>
                    <a:lnB>
                      <a:noFill/>
                    </a:lnB>
                  </a:tcPr>
                </a:tc>
                <a:tc>
                  <a:txBody>
                    <a:bodyPr/>
                    <a:lstStyle/>
                    <a:p>
                      <a:pPr algn="l" fontAlgn="b"/>
                      <a:r>
                        <a:rPr lang="es-EC" sz="900" b="0" i="0" u="none" strike="noStrike">
                          <a:latin typeface="Calibri"/>
                        </a:rPr>
                        <a:t>     6.714.225 </a:t>
                      </a:r>
                    </a:p>
                  </a:txBody>
                  <a:tcPr marL="0" marR="0" marT="0" marB="0" anchor="b">
                    <a:lnL>
                      <a:noFill/>
                    </a:lnL>
                    <a:lnR>
                      <a:noFill/>
                    </a:lnR>
                    <a:lnT>
                      <a:noFill/>
                    </a:lnT>
                    <a:lnB>
                      <a:noFill/>
                    </a:lnB>
                  </a:tcPr>
                </a:tc>
                <a:tc>
                  <a:txBody>
                    <a:bodyPr/>
                    <a:lstStyle/>
                    <a:p>
                      <a:pPr algn="l" fontAlgn="b"/>
                      <a:r>
                        <a:rPr lang="es-EC" sz="900" b="0" i="0" u="none" strike="noStrike">
                          <a:latin typeface="Calibri"/>
                        </a:rPr>
                        <a:t>        7.049.936 </a:t>
                      </a:r>
                    </a:p>
                  </a:txBody>
                  <a:tcPr marL="0" marR="0" marT="0" marB="0" anchor="b">
                    <a:lnL>
                      <a:noFill/>
                    </a:lnL>
                    <a:lnR w="12700" cap="flat" cmpd="sng" algn="ctr">
                      <a:solidFill>
                        <a:srgbClr val="7F7F7F"/>
                      </a:solidFill>
                      <a:prstDash val="solid"/>
                      <a:round/>
                      <a:headEnd type="none" w="med" len="med"/>
                      <a:tailEnd type="none" w="med" len="med"/>
                    </a:lnR>
                    <a:lnT>
                      <a:noFill/>
                    </a:lnT>
                    <a:lnB>
                      <a:noFill/>
                    </a:lnB>
                  </a:tcPr>
                </a:tc>
              </a:tr>
              <a:tr h="155760">
                <a:tc>
                  <a:txBody>
                    <a:bodyPr/>
                    <a:lstStyle/>
                    <a:p>
                      <a:pPr algn="l" fontAlgn="b"/>
                      <a:r>
                        <a:rPr lang="es-EC" sz="900" b="1" i="0" u="none" strike="noStrike">
                          <a:latin typeface="Calibri"/>
                        </a:rPr>
                        <a:t>(-) Costo de Venta</a:t>
                      </a:r>
                    </a:p>
                  </a:txBody>
                  <a:tcPr marL="0" marR="0" marT="0" marB="0" anchor="b">
                    <a:lnL w="1270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s-EC" sz="900" b="0" i="0" u="none" strike="noStrike">
                        <a:latin typeface="Calibri"/>
                      </a:endParaRPr>
                    </a:p>
                  </a:txBody>
                  <a:tcPr marL="0" marR="0" marT="0" marB="0" anchor="b">
                    <a:lnL>
                      <a:noFill/>
                    </a:lnL>
                    <a:lnR>
                      <a:noFill/>
                    </a:lnR>
                    <a:lnT>
                      <a:noFill/>
                    </a:lnT>
                    <a:lnB>
                      <a:noFill/>
                    </a:lnB>
                  </a:tcPr>
                </a:tc>
                <a:tc>
                  <a:txBody>
                    <a:bodyPr/>
                    <a:lstStyle/>
                    <a:p>
                      <a:pPr algn="l" fontAlgn="b"/>
                      <a:r>
                        <a:rPr lang="es-EC" sz="900" b="0" i="0" u="none" strike="noStrike">
                          <a:latin typeface="Calibri"/>
                        </a:rPr>
                        <a:t>     4.785.000 </a:t>
                      </a:r>
                    </a:p>
                  </a:txBody>
                  <a:tcPr marL="0" marR="0" marT="0" marB="0" anchor="b">
                    <a:lnL>
                      <a:noFill/>
                    </a:lnL>
                    <a:lnR>
                      <a:noFill/>
                    </a:lnR>
                    <a:lnT>
                      <a:noFill/>
                    </a:lnT>
                    <a:lnB>
                      <a:noFill/>
                    </a:lnB>
                  </a:tcPr>
                </a:tc>
                <a:tc>
                  <a:txBody>
                    <a:bodyPr/>
                    <a:lstStyle/>
                    <a:p>
                      <a:pPr algn="l" fontAlgn="b"/>
                      <a:r>
                        <a:rPr lang="es-EC" sz="900" b="0" i="0" u="none" strike="noStrike">
                          <a:latin typeface="Calibri"/>
                        </a:rPr>
                        <a:t>     5.024.250 </a:t>
                      </a:r>
                    </a:p>
                  </a:txBody>
                  <a:tcPr marL="0" marR="0" marT="0" marB="0" anchor="b">
                    <a:lnL>
                      <a:noFill/>
                    </a:lnL>
                    <a:lnR>
                      <a:noFill/>
                    </a:lnR>
                    <a:lnT>
                      <a:noFill/>
                    </a:lnT>
                    <a:lnB>
                      <a:noFill/>
                    </a:lnB>
                  </a:tcPr>
                </a:tc>
                <a:tc>
                  <a:txBody>
                    <a:bodyPr/>
                    <a:lstStyle/>
                    <a:p>
                      <a:pPr algn="l" fontAlgn="b"/>
                      <a:r>
                        <a:rPr lang="es-EC" sz="900" b="0" i="0" u="none" strike="noStrike">
                          <a:latin typeface="Calibri"/>
                        </a:rPr>
                        <a:t>     5.275.463 </a:t>
                      </a:r>
                    </a:p>
                  </a:txBody>
                  <a:tcPr marL="0" marR="0" marT="0" marB="0" anchor="b">
                    <a:lnL>
                      <a:noFill/>
                    </a:lnL>
                    <a:lnR>
                      <a:noFill/>
                    </a:lnR>
                    <a:lnT>
                      <a:noFill/>
                    </a:lnT>
                    <a:lnB>
                      <a:noFill/>
                    </a:lnB>
                  </a:tcPr>
                </a:tc>
                <a:tc>
                  <a:txBody>
                    <a:bodyPr/>
                    <a:lstStyle/>
                    <a:p>
                      <a:pPr algn="l" fontAlgn="b"/>
                      <a:r>
                        <a:rPr lang="es-EC" sz="900" b="0" i="0" u="none" strike="noStrike">
                          <a:latin typeface="Calibri"/>
                        </a:rPr>
                        <a:t>     5.539.236 </a:t>
                      </a:r>
                    </a:p>
                  </a:txBody>
                  <a:tcPr marL="0" marR="0" marT="0" marB="0" anchor="b">
                    <a:lnL>
                      <a:noFill/>
                    </a:lnL>
                    <a:lnR>
                      <a:noFill/>
                    </a:lnR>
                    <a:lnT>
                      <a:noFill/>
                    </a:lnT>
                    <a:lnB>
                      <a:noFill/>
                    </a:lnB>
                  </a:tcPr>
                </a:tc>
                <a:tc>
                  <a:txBody>
                    <a:bodyPr/>
                    <a:lstStyle/>
                    <a:p>
                      <a:pPr algn="l" fontAlgn="b"/>
                      <a:r>
                        <a:rPr lang="es-EC" sz="900" b="0" i="0" u="none" strike="noStrike">
                          <a:latin typeface="Calibri"/>
                        </a:rPr>
                        <a:t>        5.816.197 </a:t>
                      </a:r>
                    </a:p>
                  </a:txBody>
                  <a:tcPr marL="0" marR="0" marT="0" marB="0" anchor="b">
                    <a:lnL>
                      <a:noFill/>
                    </a:lnL>
                    <a:lnR w="12700" cap="flat" cmpd="sng" algn="ctr">
                      <a:solidFill>
                        <a:srgbClr val="7F7F7F"/>
                      </a:solidFill>
                      <a:prstDash val="solid"/>
                      <a:round/>
                      <a:headEnd type="none" w="med" len="med"/>
                      <a:tailEnd type="none" w="med" len="med"/>
                    </a:lnR>
                    <a:lnT>
                      <a:noFill/>
                    </a:lnT>
                    <a:lnB>
                      <a:noFill/>
                    </a:lnB>
                  </a:tcPr>
                </a:tc>
              </a:tr>
              <a:tr h="155760">
                <a:tc>
                  <a:txBody>
                    <a:bodyPr/>
                    <a:lstStyle/>
                    <a:p>
                      <a:pPr algn="l" fontAlgn="b"/>
                      <a:r>
                        <a:rPr lang="es-EC" sz="900" b="1" i="0" u="none" strike="noStrike">
                          <a:latin typeface="Calibri"/>
                        </a:rPr>
                        <a:t>(=) UTILIDAD BRUTA</a:t>
                      </a:r>
                    </a:p>
                  </a:txBody>
                  <a:tcPr marL="0" marR="0" marT="0" marB="0" anchor="b">
                    <a:lnL w="1270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s-EC" sz="900" b="0" i="0" u="none" strike="noStrike">
                        <a:latin typeface="Calibri"/>
                      </a:endParaRPr>
                    </a:p>
                  </a:txBody>
                  <a:tcPr marL="0" marR="0" marT="0" marB="0" anchor="b">
                    <a:lnL>
                      <a:noFill/>
                    </a:lnL>
                    <a:lnR>
                      <a:noFill/>
                    </a:lnR>
                    <a:lnT>
                      <a:noFill/>
                    </a:lnT>
                    <a:lnB>
                      <a:noFill/>
                    </a:lnB>
                  </a:tcPr>
                </a:tc>
                <a:tc>
                  <a:txBody>
                    <a:bodyPr/>
                    <a:lstStyle/>
                    <a:p>
                      <a:pPr algn="l" fontAlgn="b"/>
                      <a:r>
                        <a:rPr lang="es-EC" sz="900" b="0" i="0" u="none" strike="noStrike">
                          <a:latin typeface="Calibri"/>
                        </a:rPr>
                        <a:t>     1.015.000 </a:t>
                      </a:r>
                    </a:p>
                  </a:txBody>
                  <a:tcPr marL="0" marR="0" marT="0" marB="0" anchor="b">
                    <a:lnL>
                      <a:noFill/>
                    </a:lnL>
                    <a:lnR>
                      <a:noFill/>
                    </a:lnR>
                    <a:lnT>
                      <a:noFill/>
                    </a:lnT>
                    <a:lnB>
                      <a:noFill/>
                    </a:lnB>
                  </a:tcPr>
                </a:tc>
                <a:tc>
                  <a:txBody>
                    <a:bodyPr/>
                    <a:lstStyle/>
                    <a:p>
                      <a:pPr algn="l" fontAlgn="b"/>
                      <a:r>
                        <a:rPr lang="es-EC" sz="900" b="0" i="0" u="none" strike="noStrike">
                          <a:latin typeface="Calibri"/>
                        </a:rPr>
                        <a:t>     1.065.750 </a:t>
                      </a:r>
                    </a:p>
                  </a:txBody>
                  <a:tcPr marL="0" marR="0" marT="0" marB="0" anchor="b">
                    <a:lnL>
                      <a:noFill/>
                    </a:lnL>
                    <a:lnR>
                      <a:noFill/>
                    </a:lnR>
                    <a:lnT>
                      <a:noFill/>
                    </a:lnT>
                    <a:lnB>
                      <a:noFill/>
                    </a:lnB>
                  </a:tcPr>
                </a:tc>
                <a:tc>
                  <a:txBody>
                    <a:bodyPr/>
                    <a:lstStyle/>
                    <a:p>
                      <a:pPr algn="l" fontAlgn="b"/>
                      <a:r>
                        <a:rPr lang="es-EC" sz="900" b="0" i="0" u="none" strike="noStrike">
                          <a:latin typeface="Calibri"/>
                        </a:rPr>
                        <a:t>     1.119.038 </a:t>
                      </a:r>
                    </a:p>
                  </a:txBody>
                  <a:tcPr marL="0" marR="0" marT="0" marB="0" anchor="b">
                    <a:lnL>
                      <a:noFill/>
                    </a:lnL>
                    <a:lnR>
                      <a:noFill/>
                    </a:lnR>
                    <a:lnT>
                      <a:noFill/>
                    </a:lnT>
                    <a:lnB>
                      <a:noFill/>
                    </a:lnB>
                  </a:tcPr>
                </a:tc>
                <a:tc>
                  <a:txBody>
                    <a:bodyPr/>
                    <a:lstStyle/>
                    <a:p>
                      <a:pPr algn="l" fontAlgn="b"/>
                      <a:r>
                        <a:rPr lang="es-EC" sz="900" b="0" i="0" u="none" strike="noStrike">
                          <a:latin typeface="Calibri"/>
                        </a:rPr>
                        <a:t>     1.174.989 </a:t>
                      </a:r>
                    </a:p>
                  </a:txBody>
                  <a:tcPr marL="0" marR="0" marT="0" marB="0" anchor="b">
                    <a:lnL>
                      <a:noFill/>
                    </a:lnL>
                    <a:lnR>
                      <a:noFill/>
                    </a:lnR>
                    <a:lnT>
                      <a:noFill/>
                    </a:lnT>
                    <a:lnB>
                      <a:noFill/>
                    </a:lnB>
                  </a:tcPr>
                </a:tc>
                <a:tc>
                  <a:txBody>
                    <a:bodyPr/>
                    <a:lstStyle/>
                    <a:p>
                      <a:pPr algn="l" fontAlgn="b"/>
                      <a:r>
                        <a:rPr lang="es-EC" sz="900" b="0" i="0" u="none" strike="noStrike">
                          <a:latin typeface="Calibri"/>
                        </a:rPr>
                        <a:t>        1.233.739 </a:t>
                      </a:r>
                    </a:p>
                  </a:txBody>
                  <a:tcPr marL="0" marR="0" marT="0" marB="0" anchor="b">
                    <a:lnL>
                      <a:noFill/>
                    </a:lnL>
                    <a:lnR w="12700" cap="flat" cmpd="sng" algn="ctr">
                      <a:solidFill>
                        <a:srgbClr val="7F7F7F"/>
                      </a:solidFill>
                      <a:prstDash val="solid"/>
                      <a:round/>
                      <a:headEnd type="none" w="med" len="med"/>
                      <a:tailEnd type="none" w="med" len="med"/>
                    </a:lnR>
                    <a:lnT>
                      <a:noFill/>
                    </a:lnT>
                    <a:lnB>
                      <a:noFill/>
                    </a:lnB>
                  </a:tcPr>
                </a:tc>
              </a:tr>
              <a:tr h="155760">
                <a:tc>
                  <a:txBody>
                    <a:bodyPr/>
                    <a:lstStyle/>
                    <a:p>
                      <a:pPr algn="l" fontAlgn="b"/>
                      <a:r>
                        <a:rPr lang="es-EC" sz="900" b="1" i="0" u="none" strike="noStrike">
                          <a:latin typeface="Calibri"/>
                        </a:rPr>
                        <a:t>(-) GASTOS OPERACIONALES</a:t>
                      </a:r>
                    </a:p>
                  </a:txBody>
                  <a:tcPr marL="0" marR="0" marT="0" marB="0" anchor="b">
                    <a:lnL w="1270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s-EC" sz="900" b="0" i="0" u="none" strike="noStrike">
                        <a:latin typeface="Calibri"/>
                      </a:endParaRPr>
                    </a:p>
                  </a:txBody>
                  <a:tcPr marL="0" marR="0" marT="0" marB="0" anchor="b">
                    <a:lnL>
                      <a:noFill/>
                    </a:lnL>
                    <a:lnR>
                      <a:noFill/>
                    </a:lnR>
                    <a:lnT>
                      <a:noFill/>
                    </a:lnT>
                    <a:lnB>
                      <a:noFill/>
                    </a:lnB>
                  </a:tcPr>
                </a:tc>
                <a:tc>
                  <a:txBody>
                    <a:bodyPr/>
                    <a:lstStyle/>
                    <a:p>
                      <a:pPr algn="l" fontAlgn="b"/>
                      <a:endParaRPr lang="es-EC" sz="900" b="0" i="0" u="none" strike="noStrike">
                        <a:latin typeface="Calibri"/>
                      </a:endParaRPr>
                    </a:p>
                  </a:txBody>
                  <a:tcPr marL="0" marR="0" marT="0" marB="0" anchor="b">
                    <a:lnL>
                      <a:noFill/>
                    </a:lnL>
                    <a:lnR>
                      <a:noFill/>
                    </a:lnR>
                    <a:lnT>
                      <a:noFill/>
                    </a:lnT>
                    <a:lnB>
                      <a:noFill/>
                    </a:lnB>
                  </a:tcPr>
                </a:tc>
                <a:tc>
                  <a:txBody>
                    <a:bodyPr/>
                    <a:lstStyle/>
                    <a:p>
                      <a:pPr algn="l" fontAlgn="b"/>
                      <a:endParaRPr lang="es-EC" sz="900" b="0" i="0" u="none" strike="noStrike">
                        <a:latin typeface="Calibri"/>
                      </a:endParaRPr>
                    </a:p>
                  </a:txBody>
                  <a:tcPr marL="0" marR="0" marT="0" marB="0" anchor="b">
                    <a:lnL>
                      <a:noFill/>
                    </a:lnL>
                    <a:lnR>
                      <a:noFill/>
                    </a:lnR>
                    <a:lnT>
                      <a:noFill/>
                    </a:lnT>
                    <a:lnB>
                      <a:noFill/>
                    </a:lnB>
                  </a:tcPr>
                </a:tc>
                <a:tc>
                  <a:txBody>
                    <a:bodyPr/>
                    <a:lstStyle/>
                    <a:p>
                      <a:pPr algn="l" fontAlgn="b"/>
                      <a:endParaRPr lang="es-EC" sz="900" b="0" i="0" u="none" strike="noStrike">
                        <a:latin typeface="Calibri"/>
                      </a:endParaRPr>
                    </a:p>
                  </a:txBody>
                  <a:tcPr marL="0" marR="0" marT="0" marB="0" anchor="b">
                    <a:lnL>
                      <a:noFill/>
                    </a:lnL>
                    <a:lnR>
                      <a:noFill/>
                    </a:lnR>
                    <a:lnT>
                      <a:noFill/>
                    </a:lnT>
                    <a:lnB>
                      <a:noFill/>
                    </a:lnB>
                  </a:tcPr>
                </a:tc>
                <a:tc>
                  <a:txBody>
                    <a:bodyPr/>
                    <a:lstStyle/>
                    <a:p>
                      <a:pPr algn="l" fontAlgn="b"/>
                      <a:endParaRPr lang="es-EC" sz="900" b="0" i="0" u="none" strike="noStrike">
                        <a:latin typeface="Calibri"/>
                      </a:endParaRPr>
                    </a:p>
                  </a:txBody>
                  <a:tcPr marL="0" marR="0" marT="0" marB="0" anchor="b">
                    <a:lnL>
                      <a:noFill/>
                    </a:lnL>
                    <a:lnR>
                      <a:noFill/>
                    </a:lnR>
                    <a:lnT>
                      <a:noFill/>
                    </a:lnT>
                    <a:lnB>
                      <a:noFill/>
                    </a:lnB>
                  </a:tcPr>
                </a:tc>
                <a:tc>
                  <a:txBody>
                    <a:bodyPr/>
                    <a:lstStyle/>
                    <a:p>
                      <a:pPr algn="l" fontAlgn="b"/>
                      <a:r>
                        <a:rPr lang="es-EC" sz="900" b="0" i="0" u="none" strike="noStrike">
                          <a:latin typeface="Calibri"/>
                        </a:rPr>
                        <a:t> </a:t>
                      </a:r>
                    </a:p>
                  </a:txBody>
                  <a:tcPr marL="0" marR="0" marT="0" marB="0" anchor="b">
                    <a:lnL>
                      <a:noFill/>
                    </a:lnL>
                    <a:lnR w="12700" cap="flat" cmpd="sng" algn="ctr">
                      <a:solidFill>
                        <a:srgbClr val="7F7F7F"/>
                      </a:solidFill>
                      <a:prstDash val="solid"/>
                      <a:round/>
                      <a:headEnd type="none" w="med" len="med"/>
                      <a:tailEnd type="none" w="med" len="med"/>
                    </a:lnR>
                    <a:lnT>
                      <a:noFill/>
                    </a:lnT>
                    <a:lnB>
                      <a:noFill/>
                    </a:lnB>
                  </a:tcPr>
                </a:tc>
              </a:tr>
              <a:tr h="155760">
                <a:tc>
                  <a:txBody>
                    <a:bodyPr/>
                    <a:lstStyle/>
                    <a:p>
                      <a:pPr algn="l" fontAlgn="b"/>
                      <a:r>
                        <a:rPr lang="es-EC" sz="900" b="0" i="0" u="none" strike="noStrike">
                          <a:latin typeface="Calibri"/>
                        </a:rPr>
                        <a:t>  Gastos Administrativos</a:t>
                      </a:r>
                    </a:p>
                  </a:txBody>
                  <a:tcPr marL="0" marR="0" marT="0" marB="0" anchor="b">
                    <a:lnL w="12700" cap="flat" cmpd="sng" algn="ctr">
                      <a:solidFill>
                        <a:srgbClr val="7F7F7F"/>
                      </a:solidFill>
                      <a:prstDash val="solid"/>
                      <a:round/>
                      <a:headEnd type="none" w="med" len="med"/>
                      <a:tailEnd type="none" w="med" len="med"/>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(529.508)</a:t>
                      </a:r>
                    </a:p>
                  </a:txBody>
                  <a:tcPr marL="0" marR="0" marT="0" marB="0" anchor="b">
                    <a:lnL>
                      <a:noFill/>
                    </a:lnL>
                    <a:lnR>
                      <a:noFill/>
                    </a:lnR>
                    <a:lnT>
                      <a:noFill/>
                    </a:lnT>
                    <a:lnB>
                      <a:noFill/>
                    </a:lnB>
                  </a:tcPr>
                </a:tc>
                <a:tc>
                  <a:txBody>
                    <a:bodyPr/>
                    <a:lstStyle/>
                    <a:p>
                      <a:pPr algn="l" fontAlgn="b"/>
                      <a:r>
                        <a:rPr lang="es-EC" sz="900" b="0" i="0" u="none" strike="noStrike">
                          <a:latin typeface="Calibri"/>
                        </a:rPr>
                        <a:t>       (578.016)</a:t>
                      </a:r>
                    </a:p>
                  </a:txBody>
                  <a:tcPr marL="0" marR="0" marT="0" marB="0" anchor="b">
                    <a:lnL>
                      <a:noFill/>
                    </a:lnL>
                    <a:lnR>
                      <a:noFill/>
                    </a:lnR>
                    <a:lnT>
                      <a:noFill/>
                    </a:lnT>
                    <a:lnB>
                      <a:noFill/>
                    </a:lnB>
                  </a:tcPr>
                </a:tc>
                <a:tc>
                  <a:txBody>
                    <a:bodyPr/>
                    <a:lstStyle/>
                    <a:p>
                      <a:pPr algn="l" fontAlgn="b"/>
                      <a:r>
                        <a:rPr lang="es-EC" sz="900" b="0" i="0" u="none" strike="noStrike">
                          <a:latin typeface="Calibri"/>
                        </a:rPr>
                        <a:t>       (631.481)</a:t>
                      </a:r>
                    </a:p>
                  </a:txBody>
                  <a:tcPr marL="0" marR="0" marT="0" marB="0" anchor="b">
                    <a:lnL>
                      <a:noFill/>
                    </a:lnL>
                    <a:lnR>
                      <a:noFill/>
                    </a:lnR>
                    <a:lnT>
                      <a:noFill/>
                    </a:lnT>
                    <a:lnB>
                      <a:noFill/>
                    </a:lnB>
                  </a:tcPr>
                </a:tc>
                <a:tc>
                  <a:txBody>
                    <a:bodyPr/>
                    <a:lstStyle/>
                    <a:p>
                      <a:pPr algn="l" fontAlgn="b"/>
                      <a:r>
                        <a:rPr lang="es-EC" sz="900" b="0" i="0" u="none" strike="noStrike">
                          <a:latin typeface="Calibri"/>
                        </a:rPr>
                        <a:t>       (688.627)</a:t>
                      </a:r>
                    </a:p>
                  </a:txBody>
                  <a:tcPr marL="0" marR="0" marT="0" marB="0" anchor="b">
                    <a:lnL>
                      <a:noFill/>
                    </a:lnL>
                    <a:lnR>
                      <a:noFill/>
                    </a:lnR>
                    <a:lnT>
                      <a:noFill/>
                    </a:lnT>
                    <a:lnB>
                      <a:noFill/>
                    </a:lnB>
                  </a:tcPr>
                </a:tc>
                <a:tc>
                  <a:txBody>
                    <a:bodyPr/>
                    <a:lstStyle/>
                    <a:p>
                      <a:pPr algn="l" fontAlgn="b"/>
                      <a:r>
                        <a:rPr lang="es-EC" sz="900" b="0" i="0" u="none" strike="noStrike">
                          <a:latin typeface="Calibri"/>
                        </a:rPr>
                        <a:t>          (753.321)</a:t>
                      </a:r>
                    </a:p>
                  </a:txBody>
                  <a:tcPr marL="0" marR="0" marT="0" marB="0" anchor="b">
                    <a:lnL>
                      <a:noFill/>
                    </a:lnL>
                    <a:lnR w="12700" cap="flat" cmpd="sng" algn="ctr">
                      <a:solidFill>
                        <a:srgbClr val="7F7F7F"/>
                      </a:solidFill>
                      <a:prstDash val="solid"/>
                      <a:round/>
                      <a:headEnd type="none" w="med" len="med"/>
                      <a:tailEnd type="none" w="med" len="med"/>
                    </a:lnR>
                    <a:lnT>
                      <a:noFill/>
                    </a:lnT>
                    <a:lnB>
                      <a:noFill/>
                    </a:lnB>
                  </a:tcPr>
                </a:tc>
              </a:tr>
              <a:tr h="155760">
                <a:tc>
                  <a:txBody>
                    <a:bodyPr/>
                    <a:lstStyle/>
                    <a:p>
                      <a:pPr algn="l" fontAlgn="b"/>
                      <a:r>
                        <a:rPr lang="es-EC" sz="900" b="0" i="0" u="none" strike="noStrike">
                          <a:latin typeface="Calibri"/>
                        </a:rPr>
                        <a:t>  Gastos de Venta</a:t>
                      </a:r>
                    </a:p>
                  </a:txBody>
                  <a:tcPr marL="0" marR="0" marT="0" marB="0" anchor="b">
                    <a:lnL w="12700" cap="flat" cmpd="sng" algn="ctr">
                      <a:solidFill>
                        <a:srgbClr val="7F7F7F"/>
                      </a:solidFill>
                      <a:prstDash val="solid"/>
                      <a:round/>
                      <a:headEnd type="none" w="med" len="med"/>
                      <a:tailEnd type="none" w="med" len="med"/>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(225.000)</a:t>
                      </a:r>
                    </a:p>
                  </a:txBody>
                  <a:tcPr marL="0" marR="0" marT="0" marB="0" anchor="b">
                    <a:lnL>
                      <a:noFill/>
                    </a:lnL>
                    <a:lnR>
                      <a:noFill/>
                    </a:lnR>
                    <a:lnT>
                      <a:noFill/>
                    </a:lnT>
                    <a:lnB>
                      <a:noFill/>
                    </a:lnB>
                  </a:tcPr>
                </a:tc>
                <a:tc>
                  <a:txBody>
                    <a:bodyPr/>
                    <a:lstStyle/>
                    <a:p>
                      <a:pPr algn="l" fontAlgn="b"/>
                      <a:r>
                        <a:rPr lang="es-EC" sz="900" b="0" i="0" u="none" strike="noStrike">
                          <a:latin typeface="Calibri"/>
                        </a:rPr>
                        <a:t>       (247.500)</a:t>
                      </a:r>
                    </a:p>
                  </a:txBody>
                  <a:tcPr marL="0" marR="0" marT="0" marB="0" anchor="b">
                    <a:lnL>
                      <a:noFill/>
                    </a:lnL>
                    <a:lnR>
                      <a:noFill/>
                    </a:lnR>
                    <a:lnT>
                      <a:noFill/>
                    </a:lnT>
                    <a:lnB>
                      <a:noFill/>
                    </a:lnB>
                  </a:tcPr>
                </a:tc>
                <a:tc>
                  <a:txBody>
                    <a:bodyPr/>
                    <a:lstStyle/>
                    <a:p>
                      <a:pPr algn="l" fontAlgn="b"/>
                      <a:r>
                        <a:rPr lang="es-EC" sz="900" b="0" i="0" u="none" strike="noStrike">
                          <a:latin typeface="Calibri"/>
                        </a:rPr>
                        <a:t>       (272.250)</a:t>
                      </a:r>
                    </a:p>
                  </a:txBody>
                  <a:tcPr marL="0" marR="0" marT="0" marB="0" anchor="b">
                    <a:lnL>
                      <a:noFill/>
                    </a:lnL>
                    <a:lnR>
                      <a:noFill/>
                    </a:lnR>
                    <a:lnT>
                      <a:noFill/>
                    </a:lnT>
                    <a:lnB>
                      <a:noFill/>
                    </a:lnB>
                  </a:tcPr>
                </a:tc>
                <a:tc>
                  <a:txBody>
                    <a:bodyPr/>
                    <a:lstStyle/>
                    <a:p>
                      <a:pPr algn="l" fontAlgn="b"/>
                      <a:r>
                        <a:rPr lang="es-EC" sz="900" b="0" i="0" u="none" strike="noStrike">
                          <a:latin typeface="Calibri"/>
                        </a:rPr>
                        <a:t>       (299.475)</a:t>
                      </a:r>
                    </a:p>
                  </a:txBody>
                  <a:tcPr marL="0" marR="0" marT="0" marB="0" anchor="b">
                    <a:lnL>
                      <a:noFill/>
                    </a:lnL>
                    <a:lnR>
                      <a:noFill/>
                    </a:lnR>
                    <a:lnT>
                      <a:noFill/>
                    </a:lnT>
                    <a:lnB>
                      <a:noFill/>
                    </a:lnB>
                  </a:tcPr>
                </a:tc>
                <a:tc>
                  <a:txBody>
                    <a:bodyPr/>
                    <a:lstStyle/>
                    <a:p>
                      <a:pPr algn="l" fontAlgn="b"/>
                      <a:r>
                        <a:rPr lang="es-EC" sz="900" b="0" i="0" u="none" strike="noStrike">
                          <a:latin typeface="Calibri"/>
                        </a:rPr>
                        <a:t>          (329.423)</a:t>
                      </a:r>
                    </a:p>
                  </a:txBody>
                  <a:tcPr marL="0" marR="0" marT="0" marB="0" anchor="b">
                    <a:lnL>
                      <a:noFill/>
                    </a:lnL>
                    <a:lnR w="12700" cap="flat" cmpd="sng" algn="ctr">
                      <a:solidFill>
                        <a:srgbClr val="7F7F7F"/>
                      </a:solidFill>
                      <a:prstDash val="solid"/>
                      <a:round/>
                      <a:headEnd type="none" w="med" len="med"/>
                      <a:tailEnd type="none" w="med" len="med"/>
                    </a:lnR>
                    <a:lnT>
                      <a:noFill/>
                    </a:lnT>
                    <a:lnB>
                      <a:noFill/>
                    </a:lnB>
                  </a:tcPr>
                </a:tc>
              </a:tr>
              <a:tr h="155760">
                <a:tc>
                  <a:txBody>
                    <a:bodyPr/>
                    <a:lstStyle/>
                    <a:p>
                      <a:pPr algn="l" fontAlgn="b"/>
                      <a:r>
                        <a:rPr lang="es-EC" sz="900" b="0" i="0" u="none" strike="noStrike">
                          <a:latin typeface="Calibri"/>
                        </a:rPr>
                        <a:t>  TOTAL GASTOS OPERACIONALES</a:t>
                      </a:r>
                    </a:p>
                  </a:txBody>
                  <a:tcPr marL="0" marR="0" marT="0" marB="0" anchor="b">
                    <a:lnL w="12700" cap="flat" cmpd="sng" algn="ctr">
                      <a:solidFill>
                        <a:srgbClr val="7F7F7F"/>
                      </a:solidFill>
                      <a:prstDash val="solid"/>
                      <a:round/>
                      <a:headEnd type="none" w="med" len="med"/>
                      <a:tailEnd type="none" w="med" len="med"/>
                    </a:lnL>
                    <a:lnR>
                      <a:noFill/>
                    </a:lnR>
                    <a:lnT>
                      <a:noFill/>
                    </a:lnT>
                    <a:lnB>
                      <a:noFill/>
                    </a:lnB>
                  </a:tcPr>
                </a:tc>
                <a:tc>
                  <a:txBody>
                    <a:bodyPr/>
                    <a:lstStyle/>
                    <a:p>
                      <a:pPr algn="l" fontAlgn="b"/>
                      <a:r>
                        <a:rPr lang="es-EC" sz="900" b="1" i="0" u="none" strike="noStrike">
                          <a:latin typeface="Calibri"/>
                        </a:rPr>
                        <a:t>                    -   </a:t>
                      </a:r>
                    </a:p>
                  </a:txBody>
                  <a:tcPr marL="0" marR="0" marT="0" marB="0" anchor="b">
                    <a:lnL>
                      <a:noFill/>
                    </a:lnL>
                    <a:lnR>
                      <a:noFill/>
                    </a:lnR>
                    <a:lnT>
                      <a:noFill/>
                    </a:lnT>
                    <a:lnB>
                      <a:noFill/>
                    </a:lnB>
                  </a:tcPr>
                </a:tc>
                <a:tc>
                  <a:txBody>
                    <a:bodyPr/>
                    <a:lstStyle/>
                    <a:p>
                      <a:pPr algn="l" fontAlgn="b"/>
                      <a:r>
                        <a:rPr lang="es-EC" sz="900" b="1" i="0" u="none" strike="noStrike">
                          <a:latin typeface="Calibri"/>
                        </a:rPr>
                        <a:t>       (754.508)</a:t>
                      </a:r>
                    </a:p>
                  </a:txBody>
                  <a:tcPr marL="0" marR="0" marT="0" marB="0" anchor="b">
                    <a:lnL>
                      <a:noFill/>
                    </a:lnL>
                    <a:lnR>
                      <a:noFill/>
                    </a:lnR>
                    <a:lnT>
                      <a:noFill/>
                    </a:lnT>
                    <a:lnB>
                      <a:noFill/>
                    </a:lnB>
                  </a:tcPr>
                </a:tc>
                <a:tc>
                  <a:txBody>
                    <a:bodyPr/>
                    <a:lstStyle/>
                    <a:p>
                      <a:pPr algn="l" fontAlgn="b"/>
                      <a:r>
                        <a:rPr lang="es-EC" sz="900" b="1" i="0" u="none" strike="noStrike">
                          <a:latin typeface="Calibri"/>
                        </a:rPr>
                        <a:t>       (825.516)</a:t>
                      </a:r>
                    </a:p>
                  </a:txBody>
                  <a:tcPr marL="0" marR="0" marT="0" marB="0" anchor="b">
                    <a:lnL>
                      <a:noFill/>
                    </a:lnL>
                    <a:lnR>
                      <a:noFill/>
                    </a:lnR>
                    <a:lnT>
                      <a:noFill/>
                    </a:lnT>
                    <a:lnB>
                      <a:noFill/>
                    </a:lnB>
                  </a:tcPr>
                </a:tc>
                <a:tc>
                  <a:txBody>
                    <a:bodyPr/>
                    <a:lstStyle/>
                    <a:p>
                      <a:pPr algn="l" fontAlgn="b"/>
                      <a:r>
                        <a:rPr lang="es-EC" sz="900" b="1" i="0" u="none" strike="noStrike">
                          <a:latin typeface="Calibri"/>
                        </a:rPr>
                        <a:t>       (903.731)</a:t>
                      </a:r>
                    </a:p>
                  </a:txBody>
                  <a:tcPr marL="0" marR="0" marT="0" marB="0" anchor="b">
                    <a:lnL>
                      <a:noFill/>
                    </a:lnL>
                    <a:lnR>
                      <a:noFill/>
                    </a:lnR>
                    <a:lnT>
                      <a:noFill/>
                    </a:lnT>
                    <a:lnB>
                      <a:noFill/>
                    </a:lnB>
                  </a:tcPr>
                </a:tc>
                <a:tc>
                  <a:txBody>
                    <a:bodyPr/>
                    <a:lstStyle/>
                    <a:p>
                      <a:pPr algn="l" fontAlgn="b"/>
                      <a:r>
                        <a:rPr lang="es-EC" sz="900" b="1" i="0" u="none" strike="noStrike">
                          <a:latin typeface="Calibri"/>
                        </a:rPr>
                        <a:t>       (988.102)</a:t>
                      </a:r>
                    </a:p>
                  </a:txBody>
                  <a:tcPr marL="0" marR="0" marT="0" marB="0" anchor="b">
                    <a:lnL>
                      <a:noFill/>
                    </a:lnL>
                    <a:lnR>
                      <a:noFill/>
                    </a:lnR>
                    <a:lnT>
                      <a:noFill/>
                    </a:lnT>
                    <a:lnB>
                      <a:noFill/>
                    </a:lnB>
                  </a:tcPr>
                </a:tc>
                <a:tc>
                  <a:txBody>
                    <a:bodyPr/>
                    <a:lstStyle/>
                    <a:p>
                      <a:pPr algn="l" fontAlgn="b"/>
                      <a:r>
                        <a:rPr lang="es-EC" sz="900" b="1" i="0" u="none" strike="noStrike">
                          <a:latin typeface="Calibri"/>
                        </a:rPr>
                        <a:t>      (1.082.743)</a:t>
                      </a:r>
                    </a:p>
                  </a:txBody>
                  <a:tcPr marL="0" marR="0" marT="0" marB="0" anchor="b">
                    <a:lnL>
                      <a:noFill/>
                    </a:lnL>
                    <a:lnR w="12700" cap="flat" cmpd="sng" algn="ctr">
                      <a:solidFill>
                        <a:srgbClr val="7F7F7F"/>
                      </a:solidFill>
                      <a:prstDash val="solid"/>
                      <a:round/>
                      <a:headEnd type="none" w="med" len="med"/>
                      <a:tailEnd type="none" w="med" len="med"/>
                    </a:lnR>
                    <a:lnT>
                      <a:noFill/>
                    </a:lnT>
                    <a:lnB>
                      <a:noFill/>
                    </a:lnB>
                  </a:tcPr>
                </a:tc>
              </a:tr>
              <a:tr h="155760">
                <a:tc>
                  <a:txBody>
                    <a:bodyPr/>
                    <a:lstStyle/>
                    <a:p>
                      <a:pPr algn="l" fontAlgn="b"/>
                      <a:r>
                        <a:rPr lang="es-EC" sz="900" b="1" i="0" u="none" strike="noStrike">
                          <a:latin typeface="Calibri"/>
                        </a:rPr>
                        <a:t>UTILIDAD OPERACIONAL</a:t>
                      </a:r>
                    </a:p>
                  </a:txBody>
                  <a:tcPr marL="0" marR="0" marT="0" marB="0" anchor="b">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l" fontAlgn="b"/>
                      <a:r>
                        <a:rPr lang="es-EC" sz="900" b="1" i="0" u="none" strike="noStrike">
                          <a:latin typeface="Calibri"/>
                        </a:rPr>
                        <a:t>                    -   </a:t>
                      </a:r>
                    </a:p>
                  </a:txBody>
                  <a:tcPr marL="0" marR="0" marT="0" marB="0" anchor="b">
                    <a:lnL>
                      <a:noFill/>
                    </a:lnL>
                    <a:lnR>
                      <a:noFill/>
                    </a:lnR>
                    <a:lnT>
                      <a:noFill/>
                    </a:lnT>
                    <a:lnB>
                      <a:noFill/>
                    </a:lnB>
                    <a:solidFill>
                      <a:srgbClr val="F2F2F2"/>
                    </a:solidFill>
                  </a:tcPr>
                </a:tc>
                <a:tc>
                  <a:txBody>
                    <a:bodyPr/>
                    <a:lstStyle/>
                    <a:p>
                      <a:pPr algn="l" fontAlgn="b"/>
                      <a:r>
                        <a:rPr lang="es-EC" sz="900" b="1" i="0" u="none" strike="noStrike">
                          <a:latin typeface="Calibri"/>
                        </a:rPr>
                        <a:t>         260.493 </a:t>
                      </a:r>
                    </a:p>
                  </a:txBody>
                  <a:tcPr marL="0" marR="0" marT="0" marB="0" anchor="b">
                    <a:lnL>
                      <a:noFill/>
                    </a:lnL>
                    <a:lnR>
                      <a:noFill/>
                    </a:lnR>
                    <a:lnT>
                      <a:noFill/>
                    </a:lnT>
                    <a:lnB>
                      <a:noFill/>
                    </a:lnB>
                    <a:solidFill>
                      <a:srgbClr val="F2F2F2"/>
                    </a:solidFill>
                  </a:tcPr>
                </a:tc>
                <a:tc>
                  <a:txBody>
                    <a:bodyPr/>
                    <a:lstStyle/>
                    <a:p>
                      <a:pPr algn="l" fontAlgn="b"/>
                      <a:r>
                        <a:rPr lang="es-EC" sz="900" b="1" i="0" u="none" strike="noStrike">
                          <a:latin typeface="Calibri"/>
                        </a:rPr>
                        <a:t>         240.234 </a:t>
                      </a:r>
                    </a:p>
                  </a:txBody>
                  <a:tcPr marL="0" marR="0" marT="0" marB="0" anchor="b">
                    <a:lnL>
                      <a:noFill/>
                    </a:lnL>
                    <a:lnR>
                      <a:noFill/>
                    </a:lnR>
                    <a:lnT>
                      <a:noFill/>
                    </a:lnT>
                    <a:lnB>
                      <a:noFill/>
                    </a:lnB>
                    <a:solidFill>
                      <a:srgbClr val="F2F2F2"/>
                    </a:solidFill>
                  </a:tcPr>
                </a:tc>
                <a:tc>
                  <a:txBody>
                    <a:bodyPr/>
                    <a:lstStyle/>
                    <a:p>
                      <a:pPr algn="l" fontAlgn="b"/>
                      <a:r>
                        <a:rPr lang="es-EC" sz="900" b="1" i="0" u="none" strike="noStrike">
                          <a:latin typeface="Calibri"/>
                        </a:rPr>
                        <a:t>         215.306 </a:t>
                      </a:r>
                    </a:p>
                  </a:txBody>
                  <a:tcPr marL="0" marR="0" marT="0" marB="0" anchor="b">
                    <a:lnL>
                      <a:noFill/>
                    </a:lnL>
                    <a:lnR>
                      <a:noFill/>
                    </a:lnR>
                    <a:lnT>
                      <a:noFill/>
                    </a:lnT>
                    <a:lnB>
                      <a:noFill/>
                    </a:lnB>
                    <a:solidFill>
                      <a:srgbClr val="F2F2F2"/>
                    </a:solidFill>
                  </a:tcPr>
                </a:tc>
                <a:tc>
                  <a:txBody>
                    <a:bodyPr/>
                    <a:lstStyle/>
                    <a:p>
                      <a:pPr algn="l" fontAlgn="b"/>
                      <a:r>
                        <a:rPr lang="es-EC" sz="900" b="1" i="0" u="none" strike="noStrike">
                          <a:latin typeface="Calibri"/>
                        </a:rPr>
                        <a:t>         186.887 </a:t>
                      </a:r>
                    </a:p>
                  </a:txBody>
                  <a:tcPr marL="0" marR="0" marT="0" marB="0" anchor="b">
                    <a:lnL>
                      <a:noFill/>
                    </a:lnL>
                    <a:lnR>
                      <a:noFill/>
                    </a:lnR>
                    <a:lnT>
                      <a:noFill/>
                    </a:lnT>
                    <a:lnB>
                      <a:noFill/>
                    </a:lnB>
                    <a:solidFill>
                      <a:srgbClr val="F2F2F2"/>
                    </a:solidFill>
                  </a:tcPr>
                </a:tc>
                <a:tc>
                  <a:txBody>
                    <a:bodyPr/>
                    <a:lstStyle/>
                    <a:p>
                      <a:pPr algn="l" fontAlgn="b"/>
                      <a:r>
                        <a:rPr lang="es-EC" sz="900" b="1" i="0" u="none" strike="noStrike">
                          <a:latin typeface="Calibri"/>
                        </a:rPr>
                        <a:t>           150.996 </a:t>
                      </a:r>
                    </a:p>
                  </a:txBody>
                  <a:tcPr marL="0" marR="0" marT="0" marB="0" anchor="b">
                    <a:lnL>
                      <a:noFill/>
                    </a:lnL>
                    <a:lnR w="12700" cap="flat" cmpd="sng" algn="ctr">
                      <a:solidFill>
                        <a:srgbClr val="7F7F7F"/>
                      </a:solidFill>
                      <a:prstDash val="solid"/>
                      <a:round/>
                      <a:headEnd type="none" w="med" len="med"/>
                      <a:tailEnd type="none" w="med" len="med"/>
                    </a:lnR>
                    <a:lnT>
                      <a:noFill/>
                    </a:lnT>
                    <a:lnB>
                      <a:noFill/>
                    </a:lnB>
                    <a:solidFill>
                      <a:srgbClr val="F2F2F2"/>
                    </a:solidFill>
                  </a:tcPr>
                </a:tc>
              </a:tr>
              <a:tr h="155760">
                <a:tc>
                  <a:txBody>
                    <a:bodyPr/>
                    <a:lstStyle/>
                    <a:p>
                      <a:pPr algn="l" fontAlgn="b"/>
                      <a:r>
                        <a:rPr lang="es-EC" sz="900" b="0" i="0" u="none" strike="noStrike">
                          <a:latin typeface="Calibri"/>
                        </a:rPr>
                        <a:t>(-) Gastos Financieros</a:t>
                      </a:r>
                    </a:p>
                  </a:txBody>
                  <a:tcPr marL="0" marR="0" marT="0" marB="0" anchor="b">
                    <a:lnL w="1270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s-EC" sz="900" b="0" i="0" u="none" strike="noStrike">
                        <a:latin typeface="Calibri"/>
                      </a:endParaRP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w="12700" cap="flat" cmpd="sng" algn="ctr">
                      <a:solidFill>
                        <a:srgbClr val="7F7F7F"/>
                      </a:solidFill>
                      <a:prstDash val="solid"/>
                      <a:round/>
                      <a:headEnd type="none" w="med" len="med"/>
                      <a:tailEnd type="none" w="med" len="med"/>
                    </a:lnR>
                    <a:lnT>
                      <a:noFill/>
                    </a:lnT>
                    <a:lnB>
                      <a:noFill/>
                    </a:lnB>
                  </a:tcPr>
                </a:tc>
              </a:tr>
              <a:tr h="155760">
                <a:tc>
                  <a:txBody>
                    <a:bodyPr/>
                    <a:lstStyle/>
                    <a:p>
                      <a:pPr algn="l" fontAlgn="b"/>
                      <a:r>
                        <a:rPr lang="es-EC" sz="900" b="1" i="0" u="none" strike="noStrike">
                          <a:latin typeface="Calibri"/>
                        </a:rPr>
                        <a:t>EBTI</a:t>
                      </a:r>
                    </a:p>
                  </a:txBody>
                  <a:tcPr marL="0" marR="0" marT="0" marB="0" anchor="b">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l" fontAlgn="b"/>
                      <a:r>
                        <a:rPr lang="es-EC" sz="900" b="1" i="0" u="none" strike="noStrike">
                          <a:latin typeface="Calibri"/>
                        </a:rPr>
                        <a:t>                    -   </a:t>
                      </a:r>
                    </a:p>
                  </a:txBody>
                  <a:tcPr marL="0" marR="0" marT="0" marB="0" anchor="b">
                    <a:lnL>
                      <a:noFill/>
                    </a:lnL>
                    <a:lnR>
                      <a:noFill/>
                    </a:lnR>
                    <a:lnT>
                      <a:noFill/>
                    </a:lnT>
                    <a:lnB>
                      <a:noFill/>
                    </a:lnB>
                    <a:solidFill>
                      <a:srgbClr val="F2F2F2"/>
                    </a:solidFill>
                  </a:tcPr>
                </a:tc>
                <a:tc>
                  <a:txBody>
                    <a:bodyPr/>
                    <a:lstStyle/>
                    <a:p>
                      <a:pPr algn="l" fontAlgn="b"/>
                      <a:r>
                        <a:rPr lang="es-EC" sz="900" b="1" i="0" u="none" strike="noStrike">
                          <a:latin typeface="Calibri"/>
                        </a:rPr>
                        <a:t>         260.493 </a:t>
                      </a:r>
                    </a:p>
                  </a:txBody>
                  <a:tcPr marL="0" marR="0" marT="0" marB="0" anchor="b">
                    <a:lnL>
                      <a:noFill/>
                    </a:lnL>
                    <a:lnR>
                      <a:noFill/>
                    </a:lnR>
                    <a:lnT>
                      <a:noFill/>
                    </a:lnT>
                    <a:lnB>
                      <a:noFill/>
                    </a:lnB>
                    <a:solidFill>
                      <a:srgbClr val="F2F2F2"/>
                    </a:solidFill>
                  </a:tcPr>
                </a:tc>
                <a:tc>
                  <a:txBody>
                    <a:bodyPr/>
                    <a:lstStyle/>
                    <a:p>
                      <a:pPr algn="l" fontAlgn="b"/>
                      <a:r>
                        <a:rPr lang="es-EC" sz="900" b="1" i="0" u="none" strike="noStrike">
                          <a:latin typeface="Calibri"/>
                        </a:rPr>
                        <a:t>         240.234 </a:t>
                      </a:r>
                    </a:p>
                  </a:txBody>
                  <a:tcPr marL="0" marR="0" marT="0" marB="0" anchor="b">
                    <a:lnL>
                      <a:noFill/>
                    </a:lnL>
                    <a:lnR>
                      <a:noFill/>
                    </a:lnR>
                    <a:lnT>
                      <a:noFill/>
                    </a:lnT>
                    <a:lnB>
                      <a:noFill/>
                    </a:lnB>
                    <a:solidFill>
                      <a:srgbClr val="F2F2F2"/>
                    </a:solidFill>
                  </a:tcPr>
                </a:tc>
                <a:tc>
                  <a:txBody>
                    <a:bodyPr/>
                    <a:lstStyle/>
                    <a:p>
                      <a:pPr algn="l" fontAlgn="b"/>
                      <a:r>
                        <a:rPr lang="es-EC" sz="900" b="1" i="0" u="none" strike="noStrike">
                          <a:latin typeface="Calibri"/>
                        </a:rPr>
                        <a:t>         215.306 </a:t>
                      </a:r>
                    </a:p>
                  </a:txBody>
                  <a:tcPr marL="0" marR="0" marT="0" marB="0" anchor="b">
                    <a:lnL>
                      <a:noFill/>
                    </a:lnL>
                    <a:lnR>
                      <a:noFill/>
                    </a:lnR>
                    <a:lnT>
                      <a:noFill/>
                    </a:lnT>
                    <a:lnB>
                      <a:noFill/>
                    </a:lnB>
                    <a:solidFill>
                      <a:srgbClr val="F2F2F2"/>
                    </a:solidFill>
                  </a:tcPr>
                </a:tc>
                <a:tc>
                  <a:txBody>
                    <a:bodyPr/>
                    <a:lstStyle/>
                    <a:p>
                      <a:pPr algn="l" fontAlgn="b"/>
                      <a:r>
                        <a:rPr lang="es-EC" sz="900" b="1" i="0" u="none" strike="noStrike">
                          <a:latin typeface="Calibri"/>
                        </a:rPr>
                        <a:t>         186.887 </a:t>
                      </a:r>
                    </a:p>
                  </a:txBody>
                  <a:tcPr marL="0" marR="0" marT="0" marB="0" anchor="b">
                    <a:lnL>
                      <a:noFill/>
                    </a:lnL>
                    <a:lnR>
                      <a:noFill/>
                    </a:lnR>
                    <a:lnT>
                      <a:noFill/>
                    </a:lnT>
                    <a:lnB>
                      <a:noFill/>
                    </a:lnB>
                    <a:solidFill>
                      <a:srgbClr val="F2F2F2"/>
                    </a:solidFill>
                  </a:tcPr>
                </a:tc>
                <a:tc>
                  <a:txBody>
                    <a:bodyPr/>
                    <a:lstStyle/>
                    <a:p>
                      <a:pPr algn="l" fontAlgn="b"/>
                      <a:r>
                        <a:rPr lang="es-EC" sz="900" b="1" i="0" u="none" strike="noStrike">
                          <a:latin typeface="Calibri"/>
                        </a:rPr>
                        <a:t>           150.996 </a:t>
                      </a:r>
                    </a:p>
                  </a:txBody>
                  <a:tcPr marL="0" marR="0" marT="0" marB="0" anchor="b">
                    <a:lnL>
                      <a:noFill/>
                    </a:lnL>
                    <a:lnR w="12700" cap="flat" cmpd="sng" algn="ctr">
                      <a:solidFill>
                        <a:srgbClr val="7F7F7F"/>
                      </a:solidFill>
                      <a:prstDash val="solid"/>
                      <a:round/>
                      <a:headEnd type="none" w="med" len="med"/>
                      <a:tailEnd type="none" w="med" len="med"/>
                    </a:lnR>
                    <a:lnT>
                      <a:noFill/>
                    </a:lnT>
                    <a:lnB>
                      <a:noFill/>
                    </a:lnB>
                    <a:solidFill>
                      <a:srgbClr val="F2F2F2"/>
                    </a:solidFill>
                  </a:tcPr>
                </a:tc>
              </a:tr>
              <a:tr h="155760">
                <a:tc>
                  <a:txBody>
                    <a:bodyPr/>
                    <a:lstStyle/>
                    <a:p>
                      <a:pPr algn="l" fontAlgn="b"/>
                      <a:r>
                        <a:rPr lang="es-EC" sz="900" b="0" i="0" u="none" strike="noStrike">
                          <a:latin typeface="Calibri"/>
                        </a:rPr>
                        <a:t>Pago Participación Trabajadores</a:t>
                      </a:r>
                    </a:p>
                  </a:txBody>
                  <a:tcPr marL="0" marR="0" marT="0" marB="0" anchor="b">
                    <a:lnL w="12700" cap="flat" cmpd="sng" algn="ctr">
                      <a:solidFill>
                        <a:srgbClr val="7F7F7F"/>
                      </a:solidFill>
                      <a:prstDash val="solid"/>
                      <a:round/>
                      <a:headEnd type="none" w="med" len="med"/>
                      <a:tailEnd type="none" w="med" len="med"/>
                    </a:lnL>
                    <a:lnR>
                      <a:noFill/>
                    </a:lnR>
                    <a:lnT>
                      <a:noFill/>
                    </a:lnT>
                    <a:lnB>
                      <a:noFill/>
                    </a:lnB>
                  </a:tcPr>
                </a:tc>
                <a:tc>
                  <a:txBody>
                    <a:bodyPr/>
                    <a:lstStyle/>
                    <a:p>
                      <a:pPr algn="l" fontAlgn="b"/>
                      <a:r>
                        <a:rPr lang="es-EC" sz="900" b="1"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(104.324)</a:t>
                      </a:r>
                    </a:p>
                  </a:txBody>
                  <a:tcPr marL="0" marR="0" marT="0" marB="0" anchor="b">
                    <a:lnL>
                      <a:noFill/>
                    </a:lnL>
                    <a:lnR>
                      <a:noFill/>
                    </a:lnR>
                    <a:lnT>
                      <a:noFill/>
                    </a:lnT>
                    <a:lnB>
                      <a:noFill/>
                    </a:lnB>
                  </a:tcPr>
                </a:tc>
                <a:tc>
                  <a:txBody>
                    <a:bodyPr/>
                    <a:lstStyle/>
                    <a:p>
                      <a:pPr algn="l" fontAlgn="b"/>
                      <a:r>
                        <a:rPr lang="es-EC" sz="900" b="0" i="0" u="none" strike="noStrike">
                          <a:latin typeface="Calibri"/>
                        </a:rPr>
                        <a:t>       (104.548)</a:t>
                      </a:r>
                    </a:p>
                  </a:txBody>
                  <a:tcPr marL="0" marR="0" marT="0" marB="0" anchor="b">
                    <a:lnL>
                      <a:noFill/>
                    </a:lnL>
                    <a:lnR>
                      <a:noFill/>
                    </a:lnR>
                    <a:lnT>
                      <a:noFill/>
                    </a:lnT>
                    <a:lnB>
                      <a:noFill/>
                    </a:lnB>
                  </a:tcPr>
                </a:tc>
                <a:tc>
                  <a:txBody>
                    <a:bodyPr/>
                    <a:lstStyle/>
                    <a:p>
                      <a:pPr algn="l" fontAlgn="b"/>
                      <a:r>
                        <a:rPr lang="es-EC" sz="900" b="0" i="0" u="none" strike="noStrike">
                          <a:latin typeface="Calibri"/>
                        </a:rPr>
                        <a:t>       (104.234)</a:t>
                      </a:r>
                    </a:p>
                  </a:txBody>
                  <a:tcPr marL="0" marR="0" marT="0" marB="0" anchor="b">
                    <a:lnL>
                      <a:noFill/>
                    </a:lnL>
                    <a:lnR>
                      <a:noFill/>
                    </a:lnR>
                    <a:lnT>
                      <a:noFill/>
                    </a:lnT>
                    <a:lnB>
                      <a:noFill/>
                    </a:lnB>
                  </a:tcPr>
                </a:tc>
                <a:tc>
                  <a:txBody>
                    <a:bodyPr/>
                    <a:lstStyle/>
                    <a:p>
                      <a:pPr algn="l" fontAlgn="b"/>
                      <a:r>
                        <a:rPr lang="es-EC" sz="900" b="0" i="0" u="none" strike="noStrike">
                          <a:latin typeface="Calibri"/>
                        </a:rPr>
                        <a:t>          (103.568)</a:t>
                      </a:r>
                    </a:p>
                  </a:txBody>
                  <a:tcPr marL="0" marR="0" marT="0" marB="0" anchor="b">
                    <a:lnL>
                      <a:noFill/>
                    </a:lnL>
                    <a:lnR w="12700" cap="flat" cmpd="sng" algn="ctr">
                      <a:solidFill>
                        <a:srgbClr val="7F7F7F"/>
                      </a:solidFill>
                      <a:prstDash val="solid"/>
                      <a:round/>
                      <a:headEnd type="none" w="med" len="med"/>
                      <a:tailEnd type="none" w="med" len="med"/>
                    </a:lnR>
                    <a:lnT>
                      <a:noFill/>
                    </a:lnT>
                    <a:lnB>
                      <a:noFill/>
                    </a:lnB>
                  </a:tcPr>
                </a:tc>
              </a:tr>
              <a:tr h="155760">
                <a:tc>
                  <a:txBody>
                    <a:bodyPr/>
                    <a:lstStyle/>
                    <a:p>
                      <a:pPr algn="l" fontAlgn="b"/>
                      <a:r>
                        <a:rPr lang="es-EC" sz="900" b="0" i="0" u="none" strike="noStrike">
                          <a:latin typeface="Calibri"/>
                        </a:rPr>
                        <a:t>Pago Impuesto a la Renta</a:t>
                      </a:r>
                    </a:p>
                  </a:txBody>
                  <a:tcPr marL="0" marR="0" marT="0" marB="0" anchor="b">
                    <a:lnL w="12700" cap="flat" cmpd="sng" algn="ctr">
                      <a:solidFill>
                        <a:srgbClr val="7F7F7F"/>
                      </a:solidFill>
                      <a:prstDash val="solid"/>
                      <a:round/>
                      <a:headEnd type="none" w="med" len="med"/>
                      <a:tailEnd type="none" w="med" len="med"/>
                    </a:lnL>
                    <a:lnR>
                      <a:noFill/>
                    </a:lnR>
                    <a:lnT>
                      <a:noFill/>
                    </a:lnT>
                    <a:lnB>
                      <a:noFill/>
                    </a:lnB>
                  </a:tcPr>
                </a:tc>
                <a:tc>
                  <a:txBody>
                    <a:bodyPr/>
                    <a:lstStyle/>
                    <a:p>
                      <a:pPr algn="l" fontAlgn="b"/>
                      <a:r>
                        <a:rPr lang="es-EC" sz="900" b="1"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(147.792)</a:t>
                      </a:r>
                    </a:p>
                  </a:txBody>
                  <a:tcPr marL="0" marR="0" marT="0" marB="0" anchor="b">
                    <a:lnL>
                      <a:noFill/>
                    </a:lnL>
                    <a:lnR>
                      <a:noFill/>
                    </a:lnR>
                    <a:lnT>
                      <a:noFill/>
                    </a:lnT>
                    <a:lnB>
                      <a:noFill/>
                    </a:lnB>
                  </a:tcPr>
                </a:tc>
                <a:tc>
                  <a:txBody>
                    <a:bodyPr/>
                    <a:lstStyle/>
                    <a:p>
                      <a:pPr algn="l" fontAlgn="b"/>
                      <a:r>
                        <a:rPr lang="es-EC" sz="900" b="0" i="0" u="none" strike="noStrike">
                          <a:latin typeface="Calibri"/>
                        </a:rPr>
                        <a:t>       (148.109)</a:t>
                      </a:r>
                    </a:p>
                  </a:txBody>
                  <a:tcPr marL="0" marR="0" marT="0" marB="0" anchor="b">
                    <a:lnL>
                      <a:noFill/>
                    </a:lnL>
                    <a:lnR>
                      <a:noFill/>
                    </a:lnR>
                    <a:lnT>
                      <a:noFill/>
                    </a:lnT>
                    <a:lnB>
                      <a:noFill/>
                    </a:lnB>
                  </a:tcPr>
                </a:tc>
                <a:tc>
                  <a:txBody>
                    <a:bodyPr/>
                    <a:lstStyle/>
                    <a:p>
                      <a:pPr algn="l" fontAlgn="b"/>
                      <a:r>
                        <a:rPr lang="es-EC" sz="900" b="0" i="0" u="none" strike="noStrike">
                          <a:latin typeface="Calibri"/>
                        </a:rPr>
                        <a:t>       (147.665)</a:t>
                      </a:r>
                    </a:p>
                  </a:txBody>
                  <a:tcPr marL="0" marR="0" marT="0" marB="0" anchor="b">
                    <a:lnL>
                      <a:noFill/>
                    </a:lnL>
                    <a:lnR>
                      <a:noFill/>
                    </a:lnR>
                    <a:lnT>
                      <a:noFill/>
                    </a:lnT>
                    <a:lnB>
                      <a:noFill/>
                    </a:lnB>
                  </a:tcPr>
                </a:tc>
                <a:tc>
                  <a:txBody>
                    <a:bodyPr/>
                    <a:lstStyle/>
                    <a:p>
                      <a:pPr algn="l" fontAlgn="b"/>
                      <a:r>
                        <a:rPr lang="es-EC" sz="900" b="0" i="0" u="none" strike="noStrike">
                          <a:latin typeface="Calibri"/>
                        </a:rPr>
                        <a:t>          (146.721)</a:t>
                      </a:r>
                    </a:p>
                  </a:txBody>
                  <a:tcPr marL="0" marR="0" marT="0" marB="0" anchor="b">
                    <a:lnL>
                      <a:noFill/>
                    </a:lnL>
                    <a:lnR w="12700" cap="flat" cmpd="sng" algn="ctr">
                      <a:solidFill>
                        <a:srgbClr val="7F7F7F"/>
                      </a:solidFill>
                      <a:prstDash val="solid"/>
                      <a:round/>
                      <a:headEnd type="none" w="med" len="med"/>
                      <a:tailEnd type="none" w="med" len="med"/>
                    </a:lnR>
                    <a:lnT>
                      <a:noFill/>
                    </a:lnT>
                    <a:lnB>
                      <a:noFill/>
                    </a:lnB>
                  </a:tcPr>
                </a:tc>
              </a:tr>
              <a:tr h="155760">
                <a:tc>
                  <a:txBody>
                    <a:bodyPr/>
                    <a:lstStyle/>
                    <a:p>
                      <a:pPr algn="l" fontAlgn="b"/>
                      <a:r>
                        <a:rPr lang="es-EC" sz="900" b="1" i="0" u="none" strike="noStrike">
                          <a:latin typeface="Calibri"/>
                        </a:rPr>
                        <a:t>(=) EFECTIVO NETO</a:t>
                      </a:r>
                    </a:p>
                  </a:txBody>
                  <a:tcPr marL="0" marR="0" marT="0" marB="0" anchor="b">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algn="l" fontAlgn="b"/>
                      <a:r>
                        <a:rPr lang="es-EC" sz="900" b="1" i="0" u="none" strike="noStrike">
                          <a:latin typeface="Calibri"/>
                        </a:rPr>
                        <a:t>                    -   </a:t>
                      </a:r>
                    </a:p>
                  </a:txBody>
                  <a:tcPr marL="0" marR="0" marT="0" marB="0" anchor="b">
                    <a:lnL>
                      <a:noFill/>
                    </a:lnL>
                    <a:lnR>
                      <a:noFill/>
                    </a:lnR>
                    <a:lnT>
                      <a:noFill/>
                    </a:lnT>
                    <a:lnB>
                      <a:noFill/>
                    </a:lnB>
                    <a:solidFill>
                      <a:srgbClr val="F2F2F2"/>
                    </a:solidFill>
                  </a:tcPr>
                </a:tc>
                <a:tc>
                  <a:txBody>
                    <a:bodyPr/>
                    <a:lstStyle/>
                    <a:p>
                      <a:pPr algn="l" fontAlgn="b"/>
                      <a:r>
                        <a:rPr lang="es-EC" sz="900" b="1" i="0" u="none" strike="noStrike">
                          <a:latin typeface="Calibri"/>
                        </a:rPr>
                        <a:t>         260.493 </a:t>
                      </a:r>
                    </a:p>
                  </a:txBody>
                  <a:tcPr marL="0" marR="0" marT="0" marB="0" anchor="b">
                    <a:lnL>
                      <a:noFill/>
                    </a:lnL>
                    <a:lnR>
                      <a:noFill/>
                    </a:lnR>
                    <a:lnT>
                      <a:noFill/>
                    </a:lnT>
                    <a:lnB>
                      <a:noFill/>
                    </a:lnB>
                    <a:solidFill>
                      <a:srgbClr val="F2F2F2"/>
                    </a:solidFill>
                  </a:tcPr>
                </a:tc>
                <a:tc>
                  <a:txBody>
                    <a:bodyPr/>
                    <a:lstStyle/>
                    <a:p>
                      <a:pPr algn="l" fontAlgn="b"/>
                      <a:r>
                        <a:rPr lang="es-EC" sz="900" b="1" i="0" u="none" strike="noStrike">
                          <a:latin typeface="Calibri"/>
                        </a:rPr>
                        <a:t>         (11.882)</a:t>
                      </a:r>
                    </a:p>
                  </a:txBody>
                  <a:tcPr marL="0" marR="0" marT="0" marB="0" anchor="b">
                    <a:lnL>
                      <a:noFill/>
                    </a:lnL>
                    <a:lnR>
                      <a:noFill/>
                    </a:lnR>
                    <a:lnT>
                      <a:noFill/>
                    </a:lnT>
                    <a:lnB>
                      <a:noFill/>
                    </a:lnB>
                    <a:solidFill>
                      <a:srgbClr val="F2F2F2"/>
                    </a:solidFill>
                  </a:tcPr>
                </a:tc>
                <a:tc>
                  <a:txBody>
                    <a:bodyPr/>
                    <a:lstStyle/>
                    <a:p>
                      <a:pPr algn="l" fontAlgn="b"/>
                      <a:r>
                        <a:rPr lang="es-EC" sz="900" b="1" i="0" u="none" strike="noStrike">
                          <a:latin typeface="Calibri"/>
                        </a:rPr>
                        <a:t>         (37.351)</a:t>
                      </a:r>
                    </a:p>
                  </a:txBody>
                  <a:tcPr marL="0" marR="0" marT="0" marB="0" anchor="b">
                    <a:lnL>
                      <a:noFill/>
                    </a:lnL>
                    <a:lnR>
                      <a:noFill/>
                    </a:lnR>
                    <a:lnT>
                      <a:noFill/>
                    </a:lnT>
                    <a:lnB>
                      <a:noFill/>
                    </a:lnB>
                    <a:solidFill>
                      <a:srgbClr val="F2F2F2"/>
                    </a:solidFill>
                  </a:tcPr>
                </a:tc>
                <a:tc>
                  <a:txBody>
                    <a:bodyPr/>
                    <a:lstStyle/>
                    <a:p>
                      <a:pPr algn="l" fontAlgn="b"/>
                      <a:r>
                        <a:rPr lang="es-EC" sz="900" b="1" i="0" u="none" strike="noStrike">
                          <a:latin typeface="Calibri"/>
                        </a:rPr>
                        <a:t>         (65.012)</a:t>
                      </a:r>
                    </a:p>
                  </a:txBody>
                  <a:tcPr marL="0" marR="0" marT="0" marB="0" anchor="b">
                    <a:lnL>
                      <a:noFill/>
                    </a:lnL>
                    <a:lnR>
                      <a:noFill/>
                    </a:lnR>
                    <a:lnT>
                      <a:noFill/>
                    </a:lnT>
                    <a:lnB>
                      <a:noFill/>
                    </a:lnB>
                    <a:solidFill>
                      <a:srgbClr val="F2F2F2"/>
                    </a:solidFill>
                  </a:tcPr>
                </a:tc>
                <a:tc>
                  <a:txBody>
                    <a:bodyPr/>
                    <a:lstStyle/>
                    <a:p>
                      <a:pPr algn="l" fontAlgn="b"/>
                      <a:r>
                        <a:rPr lang="es-EC" sz="900" b="1" i="0" u="none" strike="noStrike">
                          <a:latin typeface="Calibri"/>
                        </a:rPr>
                        <a:t>            (99.294)</a:t>
                      </a:r>
                    </a:p>
                  </a:txBody>
                  <a:tcPr marL="0" marR="0" marT="0" marB="0" anchor="b">
                    <a:lnL>
                      <a:noFill/>
                    </a:lnL>
                    <a:lnR w="12700" cap="flat" cmpd="sng" algn="ctr">
                      <a:solidFill>
                        <a:srgbClr val="7F7F7F"/>
                      </a:solidFill>
                      <a:prstDash val="solid"/>
                      <a:round/>
                      <a:headEnd type="none" w="med" len="med"/>
                      <a:tailEnd type="none" w="med" len="med"/>
                    </a:lnR>
                    <a:lnT>
                      <a:noFill/>
                    </a:lnT>
                    <a:lnB>
                      <a:noFill/>
                    </a:lnB>
                    <a:solidFill>
                      <a:srgbClr val="F2F2F2"/>
                    </a:solidFill>
                  </a:tcPr>
                </a:tc>
              </a:tr>
              <a:tr h="155760">
                <a:tc>
                  <a:txBody>
                    <a:bodyPr/>
                    <a:lstStyle/>
                    <a:p>
                      <a:pPr algn="l" fontAlgn="b"/>
                      <a:r>
                        <a:rPr lang="es-EC" sz="900" b="1" i="0" u="none" strike="noStrike">
                          <a:latin typeface="Calibri"/>
                        </a:rPr>
                        <a:t> </a:t>
                      </a:r>
                    </a:p>
                  </a:txBody>
                  <a:tcPr marL="0" marR="0" marT="0" marB="0" anchor="b">
                    <a:lnL w="1270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s-EC" sz="900" b="1" i="0" u="none" strike="noStrike">
                        <a:latin typeface="Calibri"/>
                      </a:endParaRPr>
                    </a:p>
                  </a:txBody>
                  <a:tcPr marL="0" marR="0" marT="0" marB="0" anchor="b">
                    <a:lnL>
                      <a:noFill/>
                    </a:lnL>
                    <a:lnR>
                      <a:noFill/>
                    </a:lnR>
                    <a:lnT>
                      <a:noFill/>
                    </a:lnT>
                    <a:lnB>
                      <a:noFill/>
                    </a:lnB>
                  </a:tcPr>
                </a:tc>
                <a:tc>
                  <a:txBody>
                    <a:bodyPr/>
                    <a:lstStyle/>
                    <a:p>
                      <a:pPr algn="l" fontAlgn="b"/>
                      <a:endParaRPr lang="es-EC" sz="900" b="1" i="0" u="none" strike="noStrike">
                        <a:latin typeface="Calibri"/>
                      </a:endParaRPr>
                    </a:p>
                  </a:txBody>
                  <a:tcPr marL="0" marR="0" marT="0" marB="0" anchor="b">
                    <a:lnL>
                      <a:noFill/>
                    </a:lnL>
                    <a:lnR>
                      <a:noFill/>
                    </a:lnR>
                    <a:lnT>
                      <a:noFill/>
                    </a:lnT>
                    <a:lnB>
                      <a:noFill/>
                    </a:lnB>
                  </a:tcPr>
                </a:tc>
                <a:tc>
                  <a:txBody>
                    <a:bodyPr/>
                    <a:lstStyle/>
                    <a:p>
                      <a:pPr algn="l" fontAlgn="b"/>
                      <a:endParaRPr lang="es-EC" sz="900" b="1" i="0" u="none" strike="noStrike">
                        <a:latin typeface="Calibri"/>
                      </a:endParaRPr>
                    </a:p>
                  </a:txBody>
                  <a:tcPr marL="0" marR="0" marT="0" marB="0" anchor="b">
                    <a:lnL>
                      <a:noFill/>
                    </a:lnL>
                    <a:lnR>
                      <a:noFill/>
                    </a:lnR>
                    <a:lnT>
                      <a:noFill/>
                    </a:lnT>
                    <a:lnB>
                      <a:noFill/>
                    </a:lnB>
                  </a:tcPr>
                </a:tc>
                <a:tc>
                  <a:txBody>
                    <a:bodyPr/>
                    <a:lstStyle/>
                    <a:p>
                      <a:pPr algn="l" fontAlgn="b"/>
                      <a:endParaRPr lang="es-EC" sz="900" b="1" i="0" u="none" strike="noStrike">
                        <a:latin typeface="Calibri"/>
                      </a:endParaRPr>
                    </a:p>
                  </a:txBody>
                  <a:tcPr marL="0" marR="0" marT="0" marB="0" anchor="b">
                    <a:lnL>
                      <a:noFill/>
                    </a:lnL>
                    <a:lnR>
                      <a:noFill/>
                    </a:lnR>
                    <a:lnT>
                      <a:noFill/>
                    </a:lnT>
                    <a:lnB>
                      <a:noFill/>
                    </a:lnB>
                  </a:tcPr>
                </a:tc>
                <a:tc>
                  <a:txBody>
                    <a:bodyPr/>
                    <a:lstStyle/>
                    <a:p>
                      <a:pPr algn="l" fontAlgn="b"/>
                      <a:endParaRPr lang="es-EC" sz="900" b="1" i="0" u="none" strike="noStrike">
                        <a:latin typeface="Calibri"/>
                      </a:endParaRPr>
                    </a:p>
                  </a:txBody>
                  <a:tcPr marL="0" marR="0" marT="0" marB="0" anchor="b">
                    <a:lnL>
                      <a:noFill/>
                    </a:lnL>
                    <a:lnR>
                      <a:noFill/>
                    </a:lnR>
                    <a:lnT>
                      <a:noFill/>
                    </a:lnT>
                    <a:lnB>
                      <a:noFill/>
                    </a:lnB>
                  </a:tcPr>
                </a:tc>
                <a:tc>
                  <a:txBody>
                    <a:bodyPr/>
                    <a:lstStyle/>
                    <a:p>
                      <a:pPr algn="l" fontAlgn="b"/>
                      <a:r>
                        <a:rPr lang="es-EC" sz="900" b="1" i="0" u="none" strike="noStrike">
                          <a:latin typeface="Calibri"/>
                        </a:rPr>
                        <a:t> </a:t>
                      </a:r>
                    </a:p>
                  </a:txBody>
                  <a:tcPr marL="0" marR="0" marT="0" marB="0" anchor="b">
                    <a:lnL>
                      <a:noFill/>
                    </a:lnL>
                    <a:lnR w="12700" cap="flat" cmpd="sng" algn="ctr">
                      <a:solidFill>
                        <a:srgbClr val="7F7F7F"/>
                      </a:solidFill>
                      <a:prstDash val="solid"/>
                      <a:round/>
                      <a:headEnd type="none" w="med" len="med"/>
                      <a:tailEnd type="none" w="med" len="med"/>
                    </a:lnR>
                    <a:lnT>
                      <a:noFill/>
                    </a:lnT>
                    <a:lnB>
                      <a:noFill/>
                    </a:lnB>
                  </a:tcPr>
                </a:tc>
              </a:tr>
              <a:tr h="155760">
                <a:tc>
                  <a:txBody>
                    <a:bodyPr/>
                    <a:lstStyle/>
                    <a:p>
                      <a:pPr algn="l" fontAlgn="b"/>
                      <a:r>
                        <a:rPr lang="es-EC" sz="900" b="0" i="0" u="none" strike="noStrike">
                          <a:latin typeface="Calibri"/>
                        </a:rPr>
                        <a:t>(-) Cuentas por Cobrar</a:t>
                      </a:r>
                    </a:p>
                  </a:txBody>
                  <a:tcPr marL="0" marR="0" marT="0" marB="0" anchor="b">
                    <a:lnL w="12700" cap="flat" cmpd="sng" algn="ctr">
                      <a:solidFill>
                        <a:srgbClr val="7F7F7F"/>
                      </a:solidFill>
                      <a:prstDash val="solid"/>
                      <a:round/>
                      <a:headEnd type="none" w="med" len="med"/>
                      <a:tailEnd type="none" w="med" len="med"/>
                    </a:lnL>
                    <a:lnR>
                      <a:noFill/>
                    </a:lnR>
                    <a:lnT>
                      <a:noFill/>
                    </a:lnT>
                    <a:lnB>
                      <a:noFill/>
                    </a:lnB>
                  </a:tcPr>
                </a:tc>
                <a:tc>
                  <a:txBody>
                    <a:bodyPr/>
                    <a:lstStyle/>
                    <a:p>
                      <a:pPr algn="l" fontAlgn="b"/>
                      <a:r>
                        <a:rPr lang="es-EC" sz="900" b="1"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(420.500)</a:t>
                      </a:r>
                    </a:p>
                  </a:txBody>
                  <a:tcPr marL="0" marR="0" marT="0" marB="0" anchor="b">
                    <a:lnL>
                      <a:noFill/>
                    </a:lnL>
                    <a:lnR>
                      <a:noFill/>
                    </a:lnR>
                    <a:lnT>
                      <a:noFill/>
                    </a:lnT>
                    <a:lnB>
                      <a:noFill/>
                    </a:lnB>
                  </a:tcPr>
                </a:tc>
                <a:tc>
                  <a:txBody>
                    <a:bodyPr/>
                    <a:lstStyle/>
                    <a:p>
                      <a:pPr algn="l" fontAlgn="b"/>
                      <a:r>
                        <a:rPr lang="es-EC" sz="900" b="0" i="0" u="none" strike="noStrike">
                          <a:latin typeface="Calibri"/>
                        </a:rPr>
                        <a:t>       (441.525)</a:t>
                      </a:r>
                    </a:p>
                  </a:txBody>
                  <a:tcPr marL="0" marR="0" marT="0" marB="0" anchor="b">
                    <a:lnL>
                      <a:noFill/>
                    </a:lnL>
                    <a:lnR>
                      <a:noFill/>
                    </a:lnR>
                    <a:lnT>
                      <a:noFill/>
                    </a:lnT>
                    <a:lnB>
                      <a:noFill/>
                    </a:lnB>
                  </a:tcPr>
                </a:tc>
                <a:tc>
                  <a:txBody>
                    <a:bodyPr/>
                    <a:lstStyle/>
                    <a:p>
                      <a:pPr algn="l" fontAlgn="b"/>
                      <a:r>
                        <a:rPr lang="es-EC" sz="900" b="0" i="0" u="none" strike="noStrike">
                          <a:latin typeface="Calibri"/>
                        </a:rPr>
                        <a:t>       (463.601)</a:t>
                      </a:r>
                    </a:p>
                  </a:txBody>
                  <a:tcPr marL="0" marR="0" marT="0" marB="0" anchor="b">
                    <a:lnL>
                      <a:noFill/>
                    </a:lnL>
                    <a:lnR>
                      <a:noFill/>
                    </a:lnR>
                    <a:lnT>
                      <a:noFill/>
                    </a:lnT>
                    <a:lnB>
                      <a:noFill/>
                    </a:lnB>
                  </a:tcPr>
                </a:tc>
                <a:tc>
                  <a:txBody>
                    <a:bodyPr/>
                    <a:lstStyle/>
                    <a:p>
                      <a:pPr algn="l" fontAlgn="b"/>
                      <a:r>
                        <a:rPr lang="es-EC" sz="900" b="0" i="0" u="none" strike="noStrike">
                          <a:latin typeface="Calibri"/>
                        </a:rPr>
                        <a:t>       (486.781)</a:t>
                      </a:r>
                    </a:p>
                  </a:txBody>
                  <a:tcPr marL="0" marR="0" marT="0" marB="0" anchor="b">
                    <a:lnL>
                      <a:noFill/>
                    </a:lnL>
                    <a:lnR>
                      <a:noFill/>
                    </a:lnR>
                    <a:lnT>
                      <a:noFill/>
                    </a:lnT>
                    <a:lnB>
                      <a:noFill/>
                    </a:lnB>
                  </a:tcPr>
                </a:tc>
                <a:tc>
                  <a:txBody>
                    <a:bodyPr/>
                    <a:lstStyle/>
                    <a:p>
                      <a:pPr algn="l" fontAlgn="b"/>
                      <a:r>
                        <a:rPr lang="es-EC" sz="900" b="0" i="0" u="none" strike="noStrike">
                          <a:latin typeface="Calibri"/>
                        </a:rPr>
                        <a:t>          (511.120)</a:t>
                      </a:r>
                    </a:p>
                  </a:txBody>
                  <a:tcPr marL="0" marR="0" marT="0" marB="0" anchor="b">
                    <a:lnL>
                      <a:noFill/>
                    </a:lnL>
                    <a:lnR w="12700" cap="flat" cmpd="sng" algn="ctr">
                      <a:solidFill>
                        <a:srgbClr val="7F7F7F"/>
                      </a:solidFill>
                      <a:prstDash val="solid"/>
                      <a:round/>
                      <a:headEnd type="none" w="med" len="med"/>
                      <a:tailEnd type="none" w="med" len="med"/>
                    </a:lnR>
                    <a:lnT>
                      <a:noFill/>
                    </a:lnT>
                    <a:lnB>
                      <a:noFill/>
                    </a:lnB>
                  </a:tcPr>
                </a:tc>
              </a:tr>
              <a:tr h="155760">
                <a:tc>
                  <a:txBody>
                    <a:bodyPr/>
                    <a:lstStyle/>
                    <a:p>
                      <a:pPr algn="l" fontAlgn="b"/>
                      <a:r>
                        <a:rPr lang="es-EC" sz="900" b="0" i="0" u="none" strike="noStrike">
                          <a:latin typeface="Calibri"/>
                        </a:rPr>
                        <a:t>(+) Cuentas cobradas</a:t>
                      </a:r>
                    </a:p>
                  </a:txBody>
                  <a:tcPr marL="0" marR="0" marT="0" marB="0" anchor="b">
                    <a:lnL w="12700" cap="flat" cmpd="sng" algn="ctr">
                      <a:solidFill>
                        <a:srgbClr val="7F7F7F"/>
                      </a:solidFill>
                      <a:prstDash val="solid"/>
                      <a:round/>
                      <a:headEnd type="none" w="med" len="med"/>
                      <a:tailEnd type="none" w="med" len="med"/>
                    </a:lnL>
                    <a:lnR>
                      <a:noFill/>
                    </a:lnR>
                    <a:lnT>
                      <a:noFill/>
                    </a:lnT>
                    <a:lnB>
                      <a:noFill/>
                    </a:lnB>
                  </a:tcPr>
                </a:tc>
                <a:tc>
                  <a:txBody>
                    <a:bodyPr/>
                    <a:lstStyle/>
                    <a:p>
                      <a:pPr algn="l" fontAlgn="b"/>
                      <a:r>
                        <a:rPr lang="es-EC" sz="900" b="1"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420.500 </a:t>
                      </a:r>
                    </a:p>
                  </a:txBody>
                  <a:tcPr marL="0" marR="0" marT="0" marB="0" anchor="b">
                    <a:lnL>
                      <a:noFill/>
                    </a:lnL>
                    <a:lnR>
                      <a:noFill/>
                    </a:lnR>
                    <a:lnT>
                      <a:noFill/>
                    </a:lnT>
                    <a:lnB>
                      <a:noFill/>
                    </a:lnB>
                  </a:tcPr>
                </a:tc>
                <a:tc>
                  <a:txBody>
                    <a:bodyPr/>
                    <a:lstStyle/>
                    <a:p>
                      <a:pPr algn="l" fontAlgn="b"/>
                      <a:r>
                        <a:rPr lang="es-EC" sz="900" b="0" i="0" u="none" strike="noStrike">
                          <a:latin typeface="Calibri"/>
                        </a:rPr>
                        <a:t>         441.525 </a:t>
                      </a:r>
                    </a:p>
                  </a:txBody>
                  <a:tcPr marL="0" marR="0" marT="0" marB="0" anchor="b">
                    <a:lnL>
                      <a:noFill/>
                    </a:lnL>
                    <a:lnR>
                      <a:noFill/>
                    </a:lnR>
                    <a:lnT>
                      <a:noFill/>
                    </a:lnT>
                    <a:lnB>
                      <a:noFill/>
                    </a:lnB>
                  </a:tcPr>
                </a:tc>
                <a:tc>
                  <a:txBody>
                    <a:bodyPr/>
                    <a:lstStyle/>
                    <a:p>
                      <a:pPr algn="l" fontAlgn="b"/>
                      <a:r>
                        <a:rPr lang="es-EC" sz="900" b="0" i="0" u="none" strike="noStrike">
                          <a:latin typeface="Calibri"/>
                        </a:rPr>
                        <a:t>         463.601 </a:t>
                      </a:r>
                    </a:p>
                  </a:txBody>
                  <a:tcPr marL="0" marR="0" marT="0" marB="0" anchor="b">
                    <a:lnL>
                      <a:noFill/>
                    </a:lnL>
                    <a:lnR>
                      <a:noFill/>
                    </a:lnR>
                    <a:lnT>
                      <a:noFill/>
                    </a:lnT>
                    <a:lnB>
                      <a:noFill/>
                    </a:lnB>
                  </a:tcPr>
                </a:tc>
                <a:tc>
                  <a:txBody>
                    <a:bodyPr/>
                    <a:lstStyle/>
                    <a:p>
                      <a:pPr algn="l" fontAlgn="b"/>
                      <a:r>
                        <a:rPr lang="es-EC" sz="900" b="0" i="0" u="none" strike="noStrike">
                          <a:latin typeface="Calibri"/>
                        </a:rPr>
                        <a:t>           486.781 </a:t>
                      </a:r>
                    </a:p>
                  </a:txBody>
                  <a:tcPr marL="0" marR="0" marT="0" marB="0" anchor="b">
                    <a:lnL>
                      <a:noFill/>
                    </a:lnL>
                    <a:lnR w="12700" cap="flat" cmpd="sng" algn="ctr">
                      <a:solidFill>
                        <a:srgbClr val="7F7F7F"/>
                      </a:solidFill>
                      <a:prstDash val="solid"/>
                      <a:round/>
                      <a:headEnd type="none" w="med" len="med"/>
                      <a:tailEnd type="none" w="med" len="med"/>
                    </a:lnR>
                    <a:lnT>
                      <a:noFill/>
                    </a:lnT>
                    <a:lnB>
                      <a:noFill/>
                    </a:lnB>
                  </a:tcPr>
                </a:tc>
              </a:tr>
              <a:tr h="155760">
                <a:tc>
                  <a:txBody>
                    <a:bodyPr/>
                    <a:lstStyle/>
                    <a:p>
                      <a:pPr algn="l" fontAlgn="b"/>
                      <a:r>
                        <a:rPr lang="es-EC" sz="900" b="0" i="0" u="none" strike="noStrike">
                          <a:latin typeface="Calibri"/>
                        </a:rPr>
                        <a:t>(+) Cuentas por pagar</a:t>
                      </a:r>
                    </a:p>
                  </a:txBody>
                  <a:tcPr marL="0" marR="0" marT="0" marB="0" anchor="b">
                    <a:lnL w="1270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s-EC" sz="900" b="1" i="0" u="none" strike="noStrike">
                        <a:latin typeface="Calibri"/>
                      </a:endParaRPr>
                    </a:p>
                  </a:txBody>
                  <a:tcPr marL="0" marR="0" marT="0" marB="0" anchor="b">
                    <a:lnL>
                      <a:noFill/>
                    </a:lnL>
                    <a:lnR>
                      <a:noFill/>
                    </a:lnR>
                    <a:lnT>
                      <a:noFill/>
                    </a:lnT>
                    <a:lnB>
                      <a:noFill/>
                    </a:lnB>
                  </a:tcPr>
                </a:tc>
                <a:tc>
                  <a:txBody>
                    <a:bodyPr/>
                    <a:lstStyle/>
                    <a:p>
                      <a:pPr algn="l" fontAlgn="b"/>
                      <a:r>
                        <a:rPr lang="es-EC" sz="900" b="0" i="0" u="none" strike="noStrike">
                          <a:latin typeface="Calibri"/>
                        </a:rPr>
                        <a:t>     1.087.500 </a:t>
                      </a:r>
                    </a:p>
                  </a:txBody>
                  <a:tcPr marL="0" marR="0" marT="0" marB="0" anchor="b">
                    <a:lnL>
                      <a:noFill/>
                    </a:lnL>
                    <a:lnR>
                      <a:noFill/>
                    </a:lnR>
                    <a:lnT>
                      <a:noFill/>
                    </a:lnT>
                    <a:lnB>
                      <a:noFill/>
                    </a:lnB>
                  </a:tcPr>
                </a:tc>
                <a:tc>
                  <a:txBody>
                    <a:bodyPr/>
                    <a:lstStyle/>
                    <a:p>
                      <a:pPr algn="l" fontAlgn="b"/>
                      <a:r>
                        <a:rPr lang="es-EC" sz="900" b="0" i="0" u="none" strike="noStrike">
                          <a:latin typeface="Calibri"/>
                        </a:rPr>
                        <a:t>     1.141.875 </a:t>
                      </a:r>
                    </a:p>
                  </a:txBody>
                  <a:tcPr marL="0" marR="0" marT="0" marB="0" anchor="b">
                    <a:lnL>
                      <a:noFill/>
                    </a:lnL>
                    <a:lnR>
                      <a:noFill/>
                    </a:lnR>
                    <a:lnT>
                      <a:noFill/>
                    </a:lnT>
                    <a:lnB>
                      <a:noFill/>
                    </a:lnB>
                  </a:tcPr>
                </a:tc>
                <a:tc>
                  <a:txBody>
                    <a:bodyPr/>
                    <a:lstStyle/>
                    <a:p>
                      <a:pPr algn="l" fontAlgn="b"/>
                      <a:r>
                        <a:rPr lang="es-EC" sz="900" b="0" i="0" u="none" strike="noStrike">
                          <a:latin typeface="Calibri"/>
                        </a:rPr>
                        <a:t>     1.198.969 </a:t>
                      </a:r>
                    </a:p>
                  </a:txBody>
                  <a:tcPr marL="0" marR="0" marT="0" marB="0" anchor="b">
                    <a:lnL>
                      <a:noFill/>
                    </a:lnL>
                    <a:lnR>
                      <a:noFill/>
                    </a:lnR>
                    <a:lnT>
                      <a:noFill/>
                    </a:lnT>
                    <a:lnB>
                      <a:noFill/>
                    </a:lnB>
                  </a:tcPr>
                </a:tc>
                <a:tc>
                  <a:txBody>
                    <a:bodyPr/>
                    <a:lstStyle/>
                    <a:p>
                      <a:pPr algn="l" fontAlgn="b"/>
                      <a:r>
                        <a:rPr lang="es-EC" sz="900" b="0" i="0" u="none" strike="noStrike">
                          <a:latin typeface="Calibri"/>
                        </a:rPr>
                        <a:t>     1.258.917 </a:t>
                      </a:r>
                    </a:p>
                  </a:txBody>
                  <a:tcPr marL="0" marR="0" marT="0" marB="0" anchor="b">
                    <a:lnL>
                      <a:noFill/>
                    </a:lnL>
                    <a:lnR>
                      <a:noFill/>
                    </a:lnR>
                    <a:lnT>
                      <a:noFill/>
                    </a:lnT>
                    <a:lnB>
                      <a:noFill/>
                    </a:lnB>
                  </a:tcPr>
                </a:tc>
                <a:tc>
                  <a:txBody>
                    <a:bodyPr/>
                    <a:lstStyle/>
                    <a:p>
                      <a:pPr algn="l" fontAlgn="b"/>
                      <a:r>
                        <a:rPr lang="es-EC" sz="900" b="0" i="0" u="none" strike="noStrike">
                          <a:latin typeface="Calibri"/>
                        </a:rPr>
                        <a:t>        1.321.863 </a:t>
                      </a:r>
                    </a:p>
                  </a:txBody>
                  <a:tcPr marL="0" marR="0" marT="0" marB="0" anchor="b">
                    <a:lnL>
                      <a:noFill/>
                    </a:lnL>
                    <a:lnR w="12700" cap="flat" cmpd="sng" algn="ctr">
                      <a:solidFill>
                        <a:srgbClr val="7F7F7F"/>
                      </a:solidFill>
                      <a:prstDash val="solid"/>
                      <a:round/>
                      <a:headEnd type="none" w="med" len="med"/>
                      <a:tailEnd type="none" w="med" len="med"/>
                    </a:lnR>
                    <a:lnT>
                      <a:noFill/>
                    </a:lnT>
                    <a:lnB>
                      <a:noFill/>
                    </a:lnB>
                  </a:tcPr>
                </a:tc>
              </a:tr>
              <a:tr h="155760">
                <a:tc>
                  <a:txBody>
                    <a:bodyPr/>
                    <a:lstStyle/>
                    <a:p>
                      <a:pPr algn="l" fontAlgn="b"/>
                      <a:r>
                        <a:rPr lang="es-EC" sz="900" b="0" i="0" u="none" strike="noStrike">
                          <a:latin typeface="Calibri"/>
                        </a:rPr>
                        <a:t>(-) Cuentas pagadas</a:t>
                      </a:r>
                    </a:p>
                  </a:txBody>
                  <a:tcPr marL="0" marR="0" marT="0" marB="0" anchor="b">
                    <a:lnL w="1270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s-EC" sz="900" b="1" i="0" u="none" strike="noStrike">
                        <a:latin typeface="Calibri"/>
                      </a:endParaRP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(1.087.500)</a:t>
                      </a:r>
                    </a:p>
                  </a:txBody>
                  <a:tcPr marL="0" marR="0" marT="0" marB="0" anchor="b">
                    <a:lnL>
                      <a:noFill/>
                    </a:lnL>
                    <a:lnR>
                      <a:noFill/>
                    </a:lnR>
                    <a:lnT>
                      <a:noFill/>
                    </a:lnT>
                    <a:lnB>
                      <a:noFill/>
                    </a:lnB>
                  </a:tcPr>
                </a:tc>
                <a:tc>
                  <a:txBody>
                    <a:bodyPr/>
                    <a:lstStyle/>
                    <a:p>
                      <a:pPr algn="l" fontAlgn="b"/>
                      <a:r>
                        <a:rPr lang="es-EC" sz="900" b="0" i="0" u="none" strike="noStrike">
                          <a:latin typeface="Calibri"/>
                        </a:rPr>
                        <a:t>    (1.141.875)</a:t>
                      </a:r>
                    </a:p>
                  </a:txBody>
                  <a:tcPr marL="0" marR="0" marT="0" marB="0" anchor="b">
                    <a:lnL>
                      <a:noFill/>
                    </a:lnL>
                    <a:lnR>
                      <a:noFill/>
                    </a:lnR>
                    <a:lnT>
                      <a:noFill/>
                    </a:lnT>
                    <a:lnB>
                      <a:noFill/>
                    </a:lnB>
                  </a:tcPr>
                </a:tc>
                <a:tc>
                  <a:txBody>
                    <a:bodyPr/>
                    <a:lstStyle/>
                    <a:p>
                      <a:pPr algn="l" fontAlgn="b"/>
                      <a:r>
                        <a:rPr lang="es-EC" sz="900" b="0" i="0" u="none" strike="noStrike">
                          <a:latin typeface="Calibri"/>
                        </a:rPr>
                        <a:t>    (1.198.969)</a:t>
                      </a:r>
                    </a:p>
                  </a:txBody>
                  <a:tcPr marL="0" marR="0" marT="0" marB="0" anchor="b">
                    <a:lnL>
                      <a:noFill/>
                    </a:lnL>
                    <a:lnR>
                      <a:noFill/>
                    </a:lnR>
                    <a:lnT>
                      <a:noFill/>
                    </a:lnT>
                    <a:lnB>
                      <a:noFill/>
                    </a:lnB>
                  </a:tcPr>
                </a:tc>
                <a:tc>
                  <a:txBody>
                    <a:bodyPr/>
                    <a:lstStyle/>
                    <a:p>
                      <a:pPr algn="l" fontAlgn="b"/>
                      <a:r>
                        <a:rPr lang="es-EC" sz="900" b="0" i="0" u="none" strike="noStrike">
                          <a:latin typeface="Calibri"/>
                        </a:rPr>
                        <a:t>      (1.258.917)</a:t>
                      </a:r>
                    </a:p>
                  </a:txBody>
                  <a:tcPr marL="0" marR="0" marT="0" marB="0" anchor="b">
                    <a:lnL>
                      <a:noFill/>
                    </a:lnL>
                    <a:lnR w="12700" cap="flat" cmpd="sng" algn="ctr">
                      <a:solidFill>
                        <a:srgbClr val="7F7F7F"/>
                      </a:solidFill>
                      <a:prstDash val="solid"/>
                      <a:round/>
                      <a:headEnd type="none" w="med" len="med"/>
                      <a:tailEnd type="none" w="med" len="med"/>
                    </a:lnR>
                    <a:lnT>
                      <a:noFill/>
                    </a:lnT>
                    <a:lnB>
                      <a:noFill/>
                    </a:lnB>
                  </a:tcPr>
                </a:tc>
              </a:tr>
              <a:tr h="155760">
                <a:tc>
                  <a:txBody>
                    <a:bodyPr/>
                    <a:lstStyle/>
                    <a:p>
                      <a:pPr algn="l" fontAlgn="b"/>
                      <a:r>
                        <a:rPr lang="es-EC" sz="900" b="0" i="0" u="none" strike="noStrike">
                          <a:latin typeface="Calibri"/>
                        </a:rPr>
                        <a:t>(+) Depreciación y Amortización</a:t>
                      </a:r>
                    </a:p>
                  </a:txBody>
                  <a:tcPr marL="0" marR="0" marT="0" marB="0" anchor="b">
                    <a:lnL w="12700" cap="flat" cmpd="sng" algn="ctr">
                      <a:solidFill>
                        <a:srgbClr val="7F7F7F"/>
                      </a:solidFill>
                      <a:prstDash val="solid"/>
                      <a:round/>
                      <a:headEnd type="none" w="med" len="med"/>
                      <a:tailEnd type="none" w="med" len="med"/>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43.456 </a:t>
                      </a:r>
                    </a:p>
                  </a:txBody>
                  <a:tcPr marL="0" marR="0" marT="0" marB="0" anchor="b">
                    <a:lnL>
                      <a:noFill/>
                    </a:lnL>
                    <a:lnR>
                      <a:noFill/>
                    </a:lnR>
                    <a:lnT>
                      <a:noFill/>
                    </a:lnT>
                    <a:lnB>
                      <a:noFill/>
                    </a:lnB>
                  </a:tcPr>
                </a:tc>
                <a:tc>
                  <a:txBody>
                    <a:bodyPr/>
                    <a:lstStyle/>
                    <a:p>
                      <a:pPr algn="l" fontAlgn="b"/>
                      <a:r>
                        <a:rPr lang="es-EC" sz="900" b="0" i="0" u="none" strike="noStrike">
                          <a:latin typeface="Calibri"/>
                        </a:rPr>
                        <a:t>           43.359 </a:t>
                      </a:r>
                    </a:p>
                  </a:txBody>
                  <a:tcPr marL="0" marR="0" marT="0" marB="0" anchor="b">
                    <a:lnL>
                      <a:noFill/>
                    </a:lnL>
                    <a:lnR>
                      <a:noFill/>
                    </a:lnR>
                    <a:lnT>
                      <a:noFill/>
                    </a:lnT>
                    <a:lnB>
                      <a:noFill/>
                    </a:lnB>
                  </a:tcPr>
                </a:tc>
                <a:tc>
                  <a:txBody>
                    <a:bodyPr/>
                    <a:lstStyle/>
                    <a:p>
                      <a:pPr algn="l" fontAlgn="b"/>
                      <a:r>
                        <a:rPr lang="es-EC" sz="900" b="0" i="0" u="none" strike="noStrike">
                          <a:latin typeface="Calibri"/>
                        </a:rPr>
                        <a:t>           43.359 </a:t>
                      </a:r>
                    </a:p>
                  </a:txBody>
                  <a:tcPr marL="0" marR="0" marT="0" marB="0" anchor="b">
                    <a:lnL>
                      <a:noFill/>
                    </a:lnL>
                    <a:lnR>
                      <a:noFill/>
                    </a:lnR>
                    <a:lnT>
                      <a:noFill/>
                    </a:lnT>
                    <a:lnB>
                      <a:noFill/>
                    </a:lnB>
                  </a:tcPr>
                </a:tc>
                <a:tc>
                  <a:txBody>
                    <a:bodyPr/>
                    <a:lstStyle/>
                    <a:p>
                      <a:pPr algn="l" fontAlgn="b"/>
                      <a:r>
                        <a:rPr lang="es-EC" sz="900" b="0" i="0" u="none" strike="noStrike">
                          <a:latin typeface="Calibri"/>
                        </a:rPr>
                        <a:t>           41.692 </a:t>
                      </a:r>
                    </a:p>
                  </a:txBody>
                  <a:tcPr marL="0" marR="0" marT="0" marB="0" anchor="b">
                    <a:lnL>
                      <a:noFill/>
                    </a:lnL>
                    <a:lnR>
                      <a:noFill/>
                    </a:lnR>
                    <a:lnT>
                      <a:noFill/>
                    </a:lnT>
                    <a:lnB>
                      <a:noFill/>
                    </a:lnB>
                  </a:tcPr>
                </a:tc>
                <a:tc>
                  <a:txBody>
                    <a:bodyPr/>
                    <a:lstStyle/>
                    <a:p>
                      <a:pPr algn="l" fontAlgn="b"/>
                      <a:r>
                        <a:rPr lang="es-EC" sz="900" b="0" i="0" u="none" strike="noStrike">
                          <a:latin typeface="Calibri"/>
                        </a:rPr>
                        <a:t>              41.692 </a:t>
                      </a:r>
                    </a:p>
                  </a:txBody>
                  <a:tcPr marL="0" marR="0" marT="0" marB="0" anchor="b">
                    <a:lnL>
                      <a:noFill/>
                    </a:lnL>
                    <a:lnR w="12700" cap="flat" cmpd="sng" algn="ctr">
                      <a:solidFill>
                        <a:srgbClr val="7F7F7F"/>
                      </a:solidFill>
                      <a:prstDash val="solid"/>
                      <a:round/>
                      <a:headEnd type="none" w="med" len="med"/>
                      <a:tailEnd type="none" w="med" len="med"/>
                    </a:lnR>
                    <a:lnT>
                      <a:noFill/>
                    </a:lnT>
                    <a:lnB>
                      <a:noFill/>
                    </a:lnB>
                  </a:tcPr>
                </a:tc>
              </a:tr>
              <a:tr h="155760">
                <a:tc>
                  <a:txBody>
                    <a:bodyPr/>
                    <a:lstStyle/>
                    <a:p>
                      <a:pPr algn="l" fontAlgn="b"/>
                      <a:r>
                        <a:rPr lang="es-EC" sz="900" b="0" i="0" u="none" strike="noStrike">
                          <a:latin typeface="Calibri"/>
                        </a:rPr>
                        <a:t>Amortización de Capital Prestado</a:t>
                      </a:r>
                    </a:p>
                  </a:txBody>
                  <a:tcPr marL="0" marR="0" marT="0" marB="0" anchor="b">
                    <a:lnL w="12700" cap="flat" cmpd="sng" algn="ctr">
                      <a:solidFill>
                        <a:srgbClr val="7F7F7F"/>
                      </a:solidFill>
                      <a:prstDash val="solid"/>
                      <a:round/>
                      <a:headEnd type="none" w="med" len="med"/>
                      <a:tailEnd type="none" w="med" len="med"/>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w="12700" cap="flat" cmpd="sng" algn="ctr">
                      <a:solidFill>
                        <a:srgbClr val="7F7F7F"/>
                      </a:solidFill>
                      <a:prstDash val="solid"/>
                      <a:round/>
                      <a:headEnd type="none" w="med" len="med"/>
                      <a:tailEnd type="none" w="med" len="med"/>
                    </a:lnR>
                    <a:lnT>
                      <a:noFill/>
                    </a:lnT>
                    <a:lnB>
                      <a:noFill/>
                    </a:lnB>
                  </a:tcPr>
                </a:tc>
              </a:tr>
              <a:tr h="155760">
                <a:tc>
                  <a:txBody>
                    <a:bodyPr/>
                    <a:lstStyle/>
                    <a:p>
                      <a:pPr algn="l" fontAlgn="b"/>
                      <a:r>
                        <a:rPr lang="es-EC" sz="900" b="0" i="0" u="none" strike="noStrike">
                          <a:latin typeface="Calibri"/>
                        </a:rPr>
                        <a:t>(+) Valor residual de Activos</a:t>
                      </a:r>
                    </a:p>
                  </a:txBody>
                  <a:tcPr marL="0" marR="0" marT="0" marB="0" anchor="b">
                    <a:lnL w="12700" cap="flat" cmpd="sng" algn="ctr">
                      <a:solidFill>
                        <a:srgbClr val="7F7F7F"/>
                      </a:solidFill>
                      <a:prstDash val="solid"/>
                      <a:round/>
                      <a:headEnd type="none" w="med" len="med"/>
                      <a:tailEnd type="none" w="med" len="med"/>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11.801 </a:t>
                      </a:r>
                    </a:p>
                  </a:txBody>
                  <a:tcPr marL="0" marR="0" marT="0" marB="0" anchor="b">
                    <a:lnL>
                      <a:noFill/>
                    </a:lnL>
                    <a:lnR w="12700" cap="flat" cmpd="sng" algn="ctr">
                      <a:solidFill>
                        <a:srgbClr val="7F7F7F"/>
                      </a:solidFill>
                      <a:prstDash val="solid"/>
                      <a:round/>
                      <a:headEnd type="none" w="med" len="med"/>
                      <a:tailEnd type="none" w="med" len="med"/>
                    </a:lnR>
                    <a:lnT>
                      <a:noFill/>
                    </a:lnT>
                    <a:lnB>
                      <a:noFill/>
                    </a:lnB>
                  </a:tcPr>
                </a:tc>
              </a:tr>
              <a:tr h="155760">
                <a:tc>
                  <a:txBody>
                    <a:bodyPr/>
                    <a:lstStyle/>
                    <a:p>
                      <a:pPr algn="l" fontAlgn="b"/>
                      <a:r>
                        <a:rPr lang="es-EC" sz="900" b="0" i="0" u="none" strike="noStrike">
                          <a:latin typeface="Calibri"/>
                        </a:rPr>
                        <a:t>(+) Recuperación Capital de Trabajo</a:t>
                      </a:r>
                    </a:p>
                  </a:txBody>
                  <a:tcPr marL="0" marR="0" marT="0" marB="0" anchor="b">
                    <a:lnL w="12700" cap="flat" cmpd="sng" algn="ctr">
                      <a:solidFill>
                        <a:srgbClr val="7F7F7F"/>
                      </a:solidFill>
                      <a:prstDash val="solid"/>
                      <a:round/>
                      <a:headEnd type="none" w="med" len="med"/>
                      <a:tailEnd type="none" w="med" len="med"/>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   </a:t>
                      </a:r>
                    </a:p>
                  </a:txBody>
                  <a:tcPr marL="0" marR="0" marT="0" marB="0" anchor="b">
                    <a:lnL>
                      <a:noFill/>
                    </a:lnL>
                    <a:lnR>
                      <a:noFill/>
                    </a:lnR>
                    <a:lnT>
                      <a:noFill/>
                    </a:lnT>
                    <a:lnB>
                      <a:noFill/>
                    </a:lnB>
                  </a:tcPr>
                </a:tc>
                <a:tc>
                  <a:txBody>
                    <a:bodyPr/>
                    <a:lstStyle/>
                    <a:p>
                      <a:pPr algn="l" fontAlgn="b"/>
                      <a:r>
                        <a:rPr lang="es-EC" sz="900" b="0" i="0" u="none" strike="noStrike">
                          <a:latin typeface="Calibri"/>
                        </a:rPr>
                        <a:t>        1.209.013 </a:t>
                      </a:r>
                    </a:p>
                  </a:txBody>
                  <a:tcPr marL="0" marR="0" marT="0" marB="0" anchor="b">
                    <a:lnL>
                      <a:noFill/>
                    </a:lnL>
                    <a:lnR w="12700" cap="flat" cmpd="sng" algn="ctr">
                      <a:solidFill>
                        <a:srgbClr val="7F7F7F"/>
                      </a:solidFill>
                      <a:prstDash val="solid"/>
                      <a:round/>
                      <a:headEnd type="none" w="med" len="med"/>
                      <a:tailEnd type="none" w="med" len="med"/>
                    </a:lnR>
                    <a:lnT>
                      <a:noFill/>
                    </a:lnT>
                    <a:lnB>
                      <a:noFill/>
                    </a:lnB>
                  </a:tcPr>
                </a:tc>
              </a:tr>
              <a:tr h="164921">
                <a:tc>
                  <a:txBody>
                    <a:bodyPr/>
                    <a:lstStyle/>
                    <a:p>
                      <a:pPr algn="l" fontAlgn="b"/>
                      <a:r>
                        <a:rPr lang="es-EC" sz="900" b="1" i="0" u="none" strike="noStrike">
                          <a:latin typeface="Calibri"/>
                        </a:rPr>
                        <a:t>(=) FLUJO NETO DEL EJERCICIO</a:t>
                      </a:r>
                    </a:p>
                  </a:txBody>
                  <a:tcPr marL="0" marR="0" marT="0" marB="0" anchor="b">
                    <a:lnL w="12700" cap="flat" cmpd="sng" algn="ctr">
                      <a:solidFill>
                        <a:srgbClr val="7F7F7F"/>
                      </a:solidFill>
                      <a:prstDash val="solid"/>
                      <a:round/>
                      <a:headEnd type="none" w="med" len="med"/>
                      <a:tailEnd type="none" w="med" len="med"/>
                    </a:lnL>
                    <a:lnR>
                      <a:noFill/>
                    </a:lnR>
                    <a:lnT>
                      <a:noFill/>
                    </a:lnT>
                    <a:lnB w="12700" cap="flat" cmpd="sng" algn="ctr">
                      <a:solidFill>
                        <a:srgbClr val="7F7F7F"/>
                      </a:solidFill>
                      <a:prstDash val="solid"/>
                      <a:round/>
                      <a:headEnd type="none" w="med" len="med"/>
                      <a:tailEnd type="none" w="med" len="med"/>
                    </a:lnB>
                    <a:solidFill>
                      <a:srgbClr val="D8D8D8"/>
                    </a:solidFill>
                  </a:tcPr>
                </a:tc>
                <a:tc>
                  <a:txBody>
                    <a:bodyPr/>
                    <a:lstStyle/>
                    <a:p>
                      <a:pPr algn="l" fontAlgn="b"/>
                      <a:r>
                        <a:rPr lang="es-EC" sz="900" b="1" i="0" u="none" strike="noStrike">
                          <a:latin typeface="Calibri"/>
                        </a:rPr>
                        <a:t>    (1.434.370)</a:t>
                      </a:r>
                    </a:p>
                  </a:txBody>
                  <a:tcPr marL="0" marR="0" marT="0" marB="0" anchor="b">
                    <a:lnL>
                      <a:noFill/>
                    </a:lnL>
                    <a:lnR>
                      <a:noFill/>
                    </a:lnR>
                    <a:lnT>
                      <a:noFill/>
                    </a:lnT>
                    <a:lnB w="12700" cap="flat" cmpd="sng" algn="ctr">
                      <a:solidFill>
                        <a:srgbClr val="7F7F7F"/>
                      </a:solidFill>
                      <a:prstDash val="solid"/>
                      <a:round/>
                      <a:headEnd type="none" w="med" len="med"/>
                      <a:tailEnd type="none" w="med" len="med"/>
                    </a:lnB>
                    <a:solidFill>
                      <a:srgbClr val="D8D8D8"/>
                    </a:solidFill>
                  </a:tcPr>
                </a:tc>
                <a:tc>
                  <a:txBody>
                    <a:bodyPr/>
                    <a:lstStyle/>
                    <a:p>
                      <a:pPr algn="l" fontAlgn="b"/>
                      <a:r>
                        <a:rPr lang="es-EC" sz="900" b="1" i="0" u="none" strike="noStrike">
                          <a:latin typeface="Calibri"/>
                        </a:rPr>
                        <a:t>         970.948 </a:t>
                      </a:r>
                    </a:p>
                  </a:txBody>
                  <a:tcPr marL="0" marR="0" marT="0" marB="0" anchor="b">
                    <a:lnL>
                      <a:noFill/>
                    </a:lnL>
                    <a:lnR>
                      <a:noFill/>
                    </a:lnR>
                    <a:lnT>
                      <a:noFill/>
                    </a:lnT>
                    <a:lnB w="12700" cap="flat" cmpd="sng" algn="ctr">
                      <a:solidFill>
                        <a:srgbClr val="7F7F7F"/>
                      </a:solidFill>
                      <a:prstDash val="solid"/>
                      <a:round/>
                      <a:headEnd type="none" w="med" len="med"/>
                      <a:tailEnd type="none" w="med" len="med"/>
                    </a:lnB>
                    <a:solidFill>
                      <a:srgbClr val="D8D8D8"/>
                    </a:solidFill>
                  </a:tcPr>
                </a:tc>
                <a:tc>
                  <a:txBody>
                    <a:bodyPr/>
                    <a:lstStyle/>
                    <a:p>
                      <a:pPr algn="l" fontAlgn="b"/>
                      <a:r>
                        <a:rPr lang="es-EC" sz="900" b="1" i="0" u="none" strike="noStrike">
                          <a:latin typeface="Calibri"/>
                        </a:rPr>
                        <a:t>           64.827 </a:t>
                      </a:r>
                    </a:p>
                  </a:txBody>
                  <a:tcPr marL="0" marR="0" marT="0" marB="0" anchor="b">
                    <a:lnL>
                      <a:noFill/>
                    </a:lnL>
                    <a:lnR>
                      <a:noFill/>
                    </a:lnR>
                    <a:lnT>
                      <a:noFill/>
                    </a:lnT>
                    <a:lnB w="12700" cap="flat" cmpd="sng" algn="ctr">
                      <a:solidFill>
                        <a:srgbClr val="7F7F7F"/>
                      </a:solidFill>
                      <a:prstDash val="solid"/>
                      <a:round/>
                      <a:headEnd type="none" w="med" len="med"/>
                      <a:tailEnd type="none" w="med" len="med"/>
                    </a:lnB>
                    <a:solidFill>
                      <a:srgbClr val="D8D8D8"/>
                    </a:solidFill>
                  </a:tcPr>
                </a:tc>
                <a:tc>
                  <a:txBody>
                    <a:bodyPr/>
                    <a:lstStyle/>
                    <a:p>
                      <a:pPr algn="l" fontAlgn="b"/>
                      <a:r>
                        <a:rPr lang="es-EC" sz="900" b="1" i="0" u="none" strike="noStrike">
                          <a:latin typeface="Calibri"/>
                        </a:rPr>
                        <a:t>           41.025 </a:t>
                      </a:r>
                    </a:p>
                  </a:txBody>
                  <a:tcPr marL="0" marR="0" marT="0" marB="0" anchor="b">
                    <a:lnL>
                      <a:noFill/>
                    </a:lnL>
                    <a:lnR>
                      <a:noFill/>
                    </a:lnR>
                    <a:lnT>
                      <a:noFill/>
                    </a:lnT>
                    <a:lnB w="12700" cap="flat" cmpd="sng" algn="ctr">
                      <a:solidFill>
                        <a:srgbClr val="7F7F7F"/>
                      </a:solidFill>
                      <a:prstDash val="solid"/>
                      <a:round/>
                      <a:headEnd type="none" w="med" len="med"/>
                      <a:tailEnd type="none" w="med" len="med"/>
                    </a:lnB>
                    <a:solidFill>
                      <a:srgbClr val="D8D8D8"/>
                    </a:solidFill>
                  </a:tcPr>
                </a:tc>
                <a:tc>
                  <a:txBody>
                    <a:bodyPr/>
                    <a:lstStyle/>
                    <a:p>
                      <a:pPr algn="l" fontAlgn="b"/>
                      <a:r>
                        <a:rPr lang="es-EC" sz="900" b="1" i="0" u="none" strike="noStrike">
                          <a:latin typeface="Calibri"/>
                        </a:rPr>
                        <a:t>           13.449 </a:t>
                      </a:r>
                    </a:p>
                  </a:txBody>
                  <a:tcPr marL="0" marR="0" marT="0" marB="0" anchor="b">
                    <a:lnL>
                      <a:noFill/>
                    </a:lnL>
                    <a:lnR>
                      <a:noFill/>
                    </a:lnR>
                    <a:lnT>
                      <a:noFill/>
                    </a:lnT>
                    <a:lnB w="12700" cap="flat" cmpd="sng" algn="ctr">
                      <a:solidFill>
                        <a:srgbClr val="7F7F7F"/>
                      </a:solidFill>
                      <a:prstDash val="solid"/>
                      <a:round/>
                      <a:headEnd type="none" w="med" len="med"/>
                      <a:tailEnd type="none" w="med" len="med"/>
                    </a:lnB>
                    <a:solidFill>
                      <a:srgbClr val="D8D8D8"/>
                    </a:solidFill>
                  </a:tcPr>
                </a:tc>
                <a:tc>
                  <a:txBody>
                    <a:bodyPr/>
                    <a:lstStyle/>
                    <a:p>
                      <a:pPr algn="l" fontAlgn="b"/>
                      <a:r>
                        <a:rPr lang="es-EC" sz="900" b="1" i="0" u="none" strike="noStrike">
                          <a:latin typeface="Calibri"/>
                        </a:rPr>
                        <a:t>        1.201.818 </a:t>
                      </a:r>
                    </a:p>
                  </a:txBody>
                  <a:tcPr marL="0" marR="0" marT="0" marB="0" anchor="b">
                    <a:lnL>
                      <a:noFill/>
                    </a:lnL>
                    <a:lnR w="12700" cap="flat" cmpd="sng" algn="ctr">
                      <a:solidFill>
                        <a:srgbClr val="7F7F7F"/>
                      </a:solidFill>
                      <a:prstDash val="solid"/>
                      <a:round/>
                      <a:headEnd type="none" w="med" len="med"/>
                      <a:tailEnd type="none" w="med" len="med"/>
                    </a:lnR>
                    <a:lnT>
                      <a:noFill/>
                    </a:lnT>
                    <a:lnB w="12700" cap="flat" cmpd="sng" algn="ctr">
                      <a:solidFill>
                        <a:srgbClr val="7F7F7F"/>
                      </a:solidFill>
                      <a:prstDash val="solid"/>
                      <a:round/>
                      <a:headEnd type="none" w="med" len="med"/>
                      <a:tailEnd type="none" w="med" len="med"/>
                    </a:lnB>
                    <a:solidFill>
                      <a:srgbClr val="D8D8D8"/>
                    </a:solidFill>
                  </a:tcPr>
                </a:tc>
              </a:tr>
              <a:tr h="164921">
                <a:tc>
                  <a:txBody>
                    <a:bodyPr/>
                    <a:lstStyle/>
                    <a:p>
                      <a:pPr algn="l" fontAlgn="b"/>
                      <a:endParaRPr lang="es-EC" sz="900" b="0" i="0" u="none" strike="noStrike">
                        <a:latin typeface="Calibri"/>
                      </a:endParaRPr>
                    </a:p>
                  </a:txBody>
                  <a:tcPr marL="0" marR="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fontAlgn="b"/>
                      <a:endParaRPr lang="es-EC" sz="900" b="0" i="0" u="none" strike="noStrike">
                        <a:latin typeface="Calibri"/>
                      </a:endParaRPr>
                    </a:p>
                  </a:txBody>
                  <a:tcPr marL="0" marR="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fontAlgn="b"/>
                      <a:endParaRPr lang="es-EC" sz="900" b="0" i="0" u="none" strike="noStrike">
                        <a:latin typeface="Calibri"/>
                      </a:endParaRPr>
                    </a:p>
                  </a:txBody>
                  <a:tcPr marL="0" marR="0" marT="0"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l" fontAlgn="b"/>
                      <a:endParaRPr lang="es-EC" sz="900" b="0" i="0" u="none" strike="noStrike">
                        <a:latin typeface="Calibri"/>
                      </a:endParaRPr>
                    </a:p>
                  </a:txBody>
                  <a:tcPr marL="0" marR="0" marT="0" marB="0" anchor="b">
                    <a:lnL>
                      <a:noFill/>
                    </a:lnL>
                    <a:lnR>
                      <a:noFill/>
                    </a:lnR>
                    <a:lnT w="12700" cap="flat" cmpd="sng" algn="ctr">
                      <a:solidFill>
                        <a:srgbClr val="7F7F7F"/>
                      </a:solidFill>
                      <a:prstDash val="solid"/>
                      <a:round/>
                      <a:headEnd type="none" w="med" len="med"/>
                      <a:tailEnd type="none" w="med" len="med"/>
                    </a:lnT>
                    <a:lnB>
                      <a:noFill/>
                    </a:lnB>
                  </a:tcPr>
                </a:tc>
                <a:tc>
                  <a:txBody>
                    <a:bodyPr/>
                    <a:lstStyle/>
                    <a:p>
                      <a:pPr algn="l" fontAlgn="b"/>
                      <a:endParaRPr lang="es-EC" sz="900" b="0" i="0" u="none" strike="noStrike">
                        <a:latin typeface="Calibri"/>
                      </a:endParaRPr>
                    </a:p>
                  </a:txBody>
                  <a:tcPr marL="0" marR="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fontAlgn="b"/>
                      <a:endParaRPr lang="es-EC" sz="900" b="0" i="0" u="none" strike="noStrike">
                        <a:latin typeface="Calibri"/>
                      </a:endParaRPr>
                    </a:p>
                  </a:txBody>
                  <a:tcPr marL="0" marR="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algn="l" fontAlgn="b"/>
                      <a:endParaRPr lang="es-EC" sz="900" b="0" i="0" u="none" strike="noStrike">
                        <a:latin typeface="Calibri"/>
                      </a:endParaRPr>
                    </a:p>
                  </a:txBody>
                  <a:tcPr marL="0" marR="0" marT="0" marB="0" anchor="b">
                    <a:lnL>
                      <a:noFill/>
                    </a:lnL>
                    <a:lnR>
                      <a:noFill/>
                    </a:lnR>
                    <a:lnT w="12700" cap="flat" cmpd="sng" algn="ctr">
                      <a:solidFill>
                        <a:srgbClr val="7F7F7F"/>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r>
              <a:tr h="304852">
                <a:tc>
                  <a:txBody>
                    <a:bodyPr/>
                    <a:lstStyle/>
                    <a:p>
                      <a:pPr algn="ctr" fontAlgn="b"/>
                      <a:r>
                        <a:rPr lang="es-EC" sz="900" b="1" i="0" u="none" strike="noStrike">
                          <a:latin typeface="Calibri"/>
                        </a:rPr>
                        <a:t>TASA INTERNA DE RETORNO (TIR)</a:t>
                      </a:r>
                    </a:p>
                  </a:txBody>
                  <a:tcPr marL="0" marR="0" marT="0" marB="0" anchor="b">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BFBFBF"/>
                    </a:solidFill>
                  </a:tcPr>
                </a:tc>
                <a:tc>
                  <a:txBody>
                    <a:bodyPr/>
                    <a:lstStyle/>
                    <a:p>
                      <a:pPr algn="ctr" fontAlgn="b"/>
                      <a:r>
                        <a:rPr lang="es-EC" sz="1000" b="1" i="0" u="none" strike="noStrike">
                          <a:latin typeface="Calibri"/>
                        </a:rPr>
                        <a:t>17,75%</a:t>
                      </a:r>
                    </a:p>
                  </a:txBody>
                  <a:tcPr marL="0" marR="0" marT="0" marB="0" anchor="b">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BFBFBF"/>
                    </a:solidFill>
                  </a:tcPr>
                </a:tc>
                <a:tc>
                  <a:txBody>
                    <a:bodyPr/>
                    <a:lstStyle/>
                    <a:p>
                      <a:pPr algn="l" fontAlgn="b"/>
                      <a:endParaRPr lang="es-EC" sz="900" b="0" i="0" u="none" strike="noStrike">
                        <a:latin typeface="Calibri"/>
                      </a:endParaRPr>
                    </a:p>
                  </a:txBody>
                  <a:tcPr marL="0" marR="0" marT="0" marB="0" anchor="b">
                    <a:lnL w="12700" cap="flat" cmpd="sng" algn="ctr">
                      <a:solidFill>
                        <a:srgbClr val="A5A5A5"/>
                      </a:solidFill>
                      <a:prstDash val="solid"/>
                      <a:round/>
                      <a:headEnd type="none" w="med" len="med"/>
                      <a:tailEnd type="none" w="med" len="med"/>
                    </a:lnL>
                    <a:lnR>
                      <a:noFill/>
                    </a:lnR>
                    <a:lnT>
                      <a:noFill/>
                    </a:lnT>
                    <a:lnB>
                      <a:noFill/>
                    </a:lnB>
                  </a:tcPr>
                </a:tc>
                <a:tc>
                  <a:txBody>
                    <a:bodyPr/>
                    <a:lstStyle/>
                    <a:p>
                      <a:pPr algn="l" fontAlgn="b"/>
                      <a:endParaRPr lang="es-EC" sz="900" b="0" i="0" u="none" strike="noStrike">
                        <a:latin typeface="Calibri"/>
                      </a:endParaRPr>
                    </a:p>
                  </a:txBody>
                  <a:tcPr marL="0" marR="0" marT="0" marB="0" anchor="b">
                    <a:lnL>
                      <a:noFill/>
                    </a:lnL>
                    <a:lnR w="12700" cap="flat" cmpd="sng" algn="ctr">
                      <a:solidFill>
                        <a:srgbClr val="A5A5A5"/>
                      </a:solidFill>
                      <a:prstDash val="solid"/>
                      <a:round/>
                      <a:headEnd type="none" w="med" len="med"/>
                      <a:tailEnd type="none" w="med" len="med"/>
                    </a:lnR>
                    <a:lnT>
                      <a:noFill/>
                    </a:lnT>
                    <a:lnB>
                      <a:noFill/>
                    </a:lnB>
                  </a:tcPr>
                </a:tc>
                <a:tc gridSpan="2">
                  <a:txBody>
                    <a:bodyPr/>
                    <a:lstStyle/>
                    <a:p>
                      <a:pPr algn="ctr" fontAlgn="b"/>
                      <a:r>
                        <a:rPr lang="es-EC" sz="900" b="1" i="0" u="none" strike="noStrike">
                          <a:latin typeface="Calibri"/>
                        </a:rPr>
                        <a:t>VALOR ACTUAL NETO (VAN)</a:t>
                      </a:r>
                    </a:p>
                  </a:txBody>
                  <a:tcPr marL="0" marR="0" marT="0" marB="0" anchor="b">
                    <a:lnL w="12700" cap="flat" cmpd="sng" algn="ctr">
                      <a:solidFill>
                        <a:srgbClr val="A5A5A5"/>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BFBFBF"/>
                    </a:solidFill>
                  </a:tcPr>
                </a:tc>
                <a:tc hMerge="1">
                  <a:txBody>
                    <a:bodyPr/>
                    <a:lstStyle/>
                    <a:p>
                      <a:endParaRPr lang="es-EC"/>
                    </a:p>
                  </a:txBody>
                  <a:tcPr/>
                </a:tc>
                <a:tc>
                  <a:txBody>
                    <a:bodyPr/>
                    <a:lstStyle/>
                    <a:p>
                      <a:pPr algn="ctr" fontAlgn="b"/>
                      <a:r>
                        <a:rPr lang="es-EC" sz="1000" b="1" i="0" u="none" strike="noStrike" dirty="0">
                          <a:latin typeface="Calibri"/>
                        </a:rPr>
                        <a:t>56.743,03 </a:t>
                      </a:r>
                    </a:p>
                  </a:txBody>
                  <a:tcPr marL="0" marR="0" marT="0" marB="0" anchor="b">
                    <a:lnL>
                      <a:noFill/>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BFBFBF"/>
                    </a:solidFill>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C" smtClean="0"/>
              <a:t>Conclusiones</a:t>
            </a:r>
          </a:p>
        </p:txBody>
      </p:sp>
      <p:sp>
        <p:nvSpPr>
          <p:cNvPr id="51203" name="3 Marcador de número de diapositiva"/>
          <p:cNvSpPr>
            <a:spLocks noGrp="1"/>
          </p:cNvSpPr>
          <p:nvPr>
            <p:ph type="sldNum" sz="quarter" idx="10"/>
          </p:nvPr>
        </p:nvSpPr>
        <p:spPr>
          <a:noFill/>
        </p:spPr>
        <p:txBody>
          <a:bodyPr/>
          <a:lstStyle/>
          <a:p>
            <a:fld id="{55C1922B-CAC3-4E59-802F-91AF019A3258}" type="slidenum">
              <a:rPr lang="en-GB" smtClean="0"/>
              <a:pPr/>
              <a:t>49</a:t>
            </a:fld>
            <a:endParaRPr lang="en-GB" smtClean="0"/>
          </a:p>
        </p:txBody>
      </p:sp>
      <p:sp>
        <p:nvSpPr>
          <p:cNvPr id="51204" name="2 Marcador de contenido"/>
          <p:cNvSpPr>
            <a:spLocks/>
          </p:cNvSpPr>
          <p:nvPr/>
        </p:nvSpPr>
        <p:spPr bwMode="auto">
          <a:xfrm>
            <a:off x="1730375" y="1263650"/>
            <a:ext cx="7470775" cy="4090988"/>
          </a:xfrm>
          <a:prstGeom prst="rect">
            <a:avLst/>
          </a:prstGeom>
          <a:noFill/>
          <a:ln w="9525">
            <a:noFill/>
            <a:miter lim="800000"/>
            <a:headEnd/>
            <a:tailEnd/>
          </a:ln>
        </p:spPr>
        <p:txBody>
          <a:bodyPr lIns="95750" tIns="47876" rIns="95750" bIns="47876"/>
          <a:lstStyle/>
          <a:p>
            <a:pPr marL="358775" indent="-358775" algn="just" defTabSz="957263">
              <a:spcBef>
                <a:spcPct val="25000"/>
              </a:spcBef>
              <a:spcAft>
                <a:spcPct val="25000"/>
              </a:spcAft>
            </a:pPr>
            <a:r>
              <a:rPr lang="es-ES" sz="1800">
                <a:latin typeface="Arial" charset="0"/>
              </a:rPr>
              <a:t>Una vez revisado los capítulos de este proyecto podemos concluir:</a:t>
            </a:r>
          </a:p>
          <a:p>
            <a:pPr marL="358775" indent="-358775" algn="just" defTabSz="957263">
              <a:spcBef>
                <a:spcPct val="25000"/>
              </a:spcBef>
              <a:spcAft>
                <a:spcPct val="25000"/>
              </a:spcAft>
              <a:buFontTx/>
              <a:buChar char="•"/>
            </a:pPr>
            <a:r>
              <a:rPr lang="es-ES" sz="1800">
                <a:latin typeface="Arial" charset="0"/>
              </a:rPr>
              <a:t>El proyecto de Invertir en una nueva línea de Herramientas Eléctricas por parte de Tecnova es sumamente atractivo, (TIR: 61,10% y VAN de $1´608.292) ya que en la actualidad la empresa ya cuenta con la mayoría de los costos fijos, al invertir en esta nueva línea optimizaríamos recursos ya existentes (Fuerza de Ventas, Logística, Cadena de Distribución, relación con proveedores).</a:t>
            </a:r>
          </a:p>
          <a:p>
            <a:pPr marL="358775" indent="-358775" algn="just" defTabSz="957263">
              <a:spcBef>
                <a:spcPct val="25000"/>
              </a:spcBef>
              <a:spcAft>
                <a:spcPct val="25000"/>
              </a:spcAft>
              <a:buFontTx/>
              <a:buChar char="•"/>
            </a:pPr>
            <a:r>
              <a:rPr lang="es-EC" sz="1800">
                <a:latin typeface="Arial" charset="0"/>
              </a:rPr>
              <a:t>Con el plan de Marketing propuesto, una estrategia clara de comunicación estamos seguros que se cumplirán los objetivos de convertirnos en el mediano plazo en la marca líder de mercado en nuestro segmento foco (Profesionales Autónomos.) y con un correcto posicionamiento y percepción por parte del mercado.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3 Marcador de número de diapositiva"/>
          <p:cNvSpPr>
            <a:spLocks noGrp="1"/>
          </p:cNvSpPr>
          <p:nvPr>
            <p:ph type="sldNum" sz="quarter" idx="10"/>
          </p:nvPr>
        </p:nvSpPr>
        <p:spPr/>
        <p:txBody>
          <a:bodyPr/>
          <a:lstStyle/>
          <a:p>
            <a:pPr defTabSz="839788">
              <a:defRPr/>
            </a:pPr>
            <a:fld id="{0D4EE10A-59FD-4412-B6BA-E6B0ED8D1A79}" type="slidenum">
              <a:rPr lang="en-GB">
                <a:latin typeface="+mn-lt"/>
              </a:rPr>
              <a:pPr defTabSz="839788">
                <a:defRPr/>
              </a:pPr>
              <a:t>5</a:t>
            </a:fld>
            <a:endParaRPr lang="en-GB">
              <a:latin typeface="+mn-lt"/>
            </a:endParaRPr>
          </a:p>
        </p:txBody>
      </p:sp>
      <p:pic>
        <p:nvPicPr>
          <p:cNvPr id="6147" name="Picture 2" descr="BeQIK_FR" hidden="1"/>
          <p:cNvPicPr>
            <a:picLocks noChangeArrowheads="1"/>
          </p:cNvPicPr>
          <p:nvPr>
            <p:custDataLst>
              <p:tags r:id="rId2"/>
            </p:custDataLst>
          </p:nvPr>
        </p:nvPicPr>
        <p:blipFill>
          <a:blip r:embed="rId6"/>
          <a:srcRect/>
          <a:stretch>
            <a:fillRect/>
          </a:stretch>
        </p:blipFill>
        <p:spPr bwMode="auto">
          <a:xfrm>
            <a:off x="88900" y="6281738"/>
            <a:ext cx="441325" cy="193675"/>
          </a:xfrm>
          <a:prstGeom prst="rect">
            <a:avLst/>
          </a:prstGeom>
          <a:noFill/>
          <a:ln w="0">
            <a:noFill/>
            <a:miter lim="800000"/>
            <a:headEnd/>
            <a:tailEnd/>
          </a:ln>
        </p:spPr>
      </p:pic>
      <p:sp>
        <p:nvSpPr>
          <p:cNvPr id="6148" name="Rectangle 3" hidden="1"/>
          <p:cNvSpPr>
            <a:spLocks noChangeArrowheads="1"/>
          </p:cNvSpPr>
          <p:nvPr>
            <p:custDataLst>
              <p:tags r:id="rId3"/>
            </p:custDataLst>
          </p:nvPr>
        </p:nvSpPr>
        <p:spPr bwMode="auto">
          <a:xfrm>
            <a:off x="7075488" y="6635750"/>
            <a:ext cx="2552700" cy="169863"/>
          </a:xfrm>
          <a:prstGeom prst="rect">
            <a:avLst/>
          </a:prstGeom>
          <a:noFill/>
          <a:ln w="0">
            <a:noFill/>
            <a:miter lim="800000"/>
            <a:headEnd/>
            <a:tailEnd/>
          </a:ln>
        </p:spPr>
        <p:txBody>
          <a:bodyPr lIns="0" tIns="0" rIns="0" bIns="0"/>
          <a:lstStyle/>
          <a:p>
            <a:pPr algn="r" defTabSz="1042988" eaLnBrk="0" hangingPunct="0">
              <a:lnSpc>
                <a:spcPct val="107000"/>
              </a:lnSpc>
            </a:pPr>
            <a:r>
              <a:rPr lang="es-AR" sz="800" b="0">
                <a:solidFill>
                  <a:srgbClr val="747474"/>
                </a:solidFill>
                <a:latin typeface="Arial" charset="0"/>
              </a:rPr>
              <a:t> </a:t>
            </a:r>
          </a:p>
        </p:txBody>
      </p:sp>
      <p:sp>
        <p:nvSpPr>
          <p:cNvPr id="399364" name="Rectangle 4"/>
          <p:cNvSpPr>
            <a:spLocks noGrp="1" noChangeArrowheads="1"/>
          </p:cNvSpPr>
          <p:nvPr>
            <p:ph type="title"/>
          </p:nvPr>
        </p:nvSpPr>
        <p:spPr>
          <a:xfrm>
            <a:off x="549275" y="228600"/>
            <a:ext cx="8915400" cy="536575"/>
          </a:xfrm>
        </p:spPr>
        <p:txBody>
          <a:bodyPr/>
          <a:lstStyle/>
          <a:p>
            <a:pPr eaLnBrk="1" hangingPunct="1">
              <a:defRPr/>
            </a:pPr>
            <a:r>
              <a:rPr lang="es-AR" smtClean="0">
                <a:effectLst/>
              </a:rPr>
              <a:t>Origen </a:t>
            </a:r>
            <a:endParaRPr lang="es-AR" sz="1800" smtClean="0">
              <a:effectLst/>
            </a:endParaRPr>
          </a:p>
        </p:txBody>
      </p:sp>
      <p:sp>
        <p:nvSpPr>
          <p:cNvPr id="6150" name="Line 41"/>
          <p:cNvSpPr>
            <a:spLocks noChangeShapeType="1"/>
          </p:cNvSpPr>
          <p:nvPr/>
        </p:nvSpPr>
        <p:spPr bwMode="auto">
          <a:xfrm>
            <a:off x="1773238" y="3344863"/>
            <a:ext cx="7216775" cy="12700"/>
          </a:xfrm>
          <a:prstGeom prst="line">
            <a:avLst/>
          </a:prstGeom>
          <a:noFill/>
          <a:ln w="38100">
            <a:solidFill>
              <a:srgbClr val="FF0000"/>
            </a:solidFill>
            <a:round/>
            <a:headEnd type="oval" w="med" len="med"/>
            <a:tailEnd/>
          </a:ln>
        </p:spPr>
        <p:txBody>
          <a:bodyPr wrap="none">
            <a:spAutoFit/>
          </a:bodyPr>
          <a:lstStyle/>
          <a:p>
            <a:endParaRPr lang="es-ES"/>
          </a:p>
        </p:txBody>
      </p:sp>
      <p:sp>
        <p:nvSpPr>
          <p:cNvPr id="6151" name="AutoShape 42"/>
          <p:cNvSpPr>
            <a:spLocks noChangeArrowheads="1"/>
          </p:cNvSpPr>
          <p:nvPr/>
        </p:nvSpPr>
        <p:spPr bwMode="auto">
          <a:xfrm>
            <a:off x="9099550" y="3284538"/>
            <a:ext cx="171450" cy="147637"/>
          </a:xfrm>
          <a:prstGeom prst="rightArrow">
            <a:avLst>
              <a:gd name="adj1" fmla="val 50000"/>
              <a:gd name="adj2" fmla="val 29032"/>
            </a:avLst>
          </a:prstGeom>
          <a:solidFill>
            <a:srgbClr val="FF0000"/>
          </a:solidFill>
          <a:ln w="9525" algn="ctr">
            <a:solidFill>
              <a:srgbClr val="FF0000"/>
            </a:solidFill>
            <a:miter lim="800000"/>
            <a:headEnd/>
            <a:tailEnd/>
          </a:ln>
        </p:spPr>
        <p:txBody>
          <a:bodyPr wrap="none" anchor="ctr">
            <a:spAutoFit/>
          </a:bodyPr>
          <a:lstStyle/>
          <a:p>
            <a:endParaRPr lang="es-EC"/>
          </a:p>
        </p:txBody>
      </p:sp>
      <p:sp>
        <p:nvSpPr>
          <p:cNvPr id="6152" name="Text Box 43"/>
          <p:cNvSpPr txBox="1">
            <a:spLocks noChangeArrowheads="1"/>
          </p:cNvSpPr>
          <p:nvPr/>
        </p:nvSpPr>
        <p:spPr bwMode="auto">
          <a:xfrm>
            <a:off x="1614488" y="3382963"/>
            <a:ext cx="693737" cy="260350"/>
          </a:xfrm>
          <a:prstGeom prst="rect">
            <a:avLst/>
          </a:prstGeom>
          <a:noFill/>
          <a:ln w="9525" algn="ctr">
            <a:noFill/>
            <a:miter lim="800000"/>
            <a:headEnd/>
            <a:tailEnd/>
          </a:ln>
        </p:spPr>
        <p:txBody>
          <a:bodyPr>
            <a:spAutoFit/>
          </a:bodyPr>
          <a:lstStyle/>
          <a:p>
            <a:pPr algn="ctr" defTabSz="957263">
              <a:spcBef>
                <a:spcPct val="50000"/>
              </a:spcBef>
            </a:pPr>
            <a:r>
              <a:rPr lang="es-AR" sz="1100"/>
              <a:t>1924</a:t>
            </a:r>
          </a:p>
        </p:txBody>
      </p:sp>
      <p:sp>
        <p:nvSpPr>
          <p:cNvPr id="6153" name="Text Box 44"/>
          <p:cNvSpPr txBox="1">
            <a:spLocks noChangeArrowheads="1"/>
          </p:cNvSpPr>
          <p:nvPr/>
        </p:nvSpPr>
        <p:spPr bwMode="auto">
          <a:xfrm>
            <a:off x="3109913" y="3392488"/>
            <a:ext cx="693737" cy="260350"/>
          </a:xfrm>
          <a:prstGeom prst="rect">
            <a:avLst/>
          </a:prstGeom>
          <a:noFill/>
          <a:ln w="9525" algn="ctr">
            <a:noFill/>
            <a:miter lim="800000"/>
            <a:headEnd/>
            <a:tailEnd/>
          </a:ln>
        </p:spPr>
        <p:txBody>
          <a:bodyPr>
            <a:spAutoFit/>
          </a:bodyPr>
          <a:lstStyle/>
          <a:p>
            <a:pPr algn="ctr" defTabSz="957263">
              <a:spcBef>
                <a:spcPct val="50000"/>
              </a:spcBef>
            </a:pPr>
            <a:r>
              <a:rPr lang="es-AR" sz="1100"/>
              <a:t>1950</a:t>
            </a:r>
          </a:p>
        </p:txBody>
      </p:sp>
      <p:sp>
        <p:nvSpPr>
          <p:cNvPr id="6154" name="Text Box 45"/>
          <p:cNvSpPr txBox="1">
            <a:spLocks noChangeArrowheads="1"/>
          </p:cNvSpPr>
          <p:nvPr/>
        </p:nvSpPr>
        <p:spPr bwMode="auto">
          <a:xfrm>
            <a:off x="3973513" y="3392488"/>
            <a:ext cx="693737" cy="260350"/>
          </a:xfrm>
          <a:prstGeom prst="rect">
            <a:avLst/>
          </a:prstGeom>
          <a:noFill/>
          <a:ln w="9525" algn="ctr">
            <a:noFill/>
            <a:miter lim="800000"/>
            <a:headEnd/>
            <a:tailEnd/>
          </a:ln>
        </p:spPr>
        <p:txBody>
          <a:bodyPr>
            <a:spAutoFit/>
          </a:bodyPr>
          <a:lstStyle/>
          <a:p>
            <a:pPr algn="ctr" defTabSz="957263">
              <a:spcBef>
                <a:spcPct val="50000"/>
              </a:spcBef>
            </a:pPr>
            <a:r>
              <a:rPr lang="es-AR" sz="1100"/>
              <a:t>1960</a:t>
            </a:r>
          </a:p>
        </p:txBody>
      </p:sp>
      <p:sp>
        <p:nvSpPr>
          <p:cNvPr id="6155" name="Text Box 46"/>
          <p:cNvSpPr txBox="1">
            <a:spLocks noChangeArrowheads="1"/>
          </p:cNvSpPr>
          <p:nvPr/>
        </p:nvSpPr>
        <p:spPr bwMode="auto">
          <a:xfrm>
            <a:off x="4900613" y="3392488"/>
            <a:ext cx="693737" cy="260350"/>
          </a:xfrm>
          <a:prstGeom prst="rect">
            <a:avLst/>
          </a:prstGeom>
          <a:noFill/>
          <a:ln w="9525" algn="ctr">
            <a:noFill/>
            <a:miter lim="800000"/>
            <a:headEnd/>
            <a:tailEnd/>
          </a:ln>
        </p:spPr>
        <p:txBody>
          <a:bodyPr>
            <a:spAutoFit/>
          </a:bodyPr>
          <a:lstStyle/>
          <a:p>
            <a:pPr algn="ctr" defTabSz="957263">
              <a:spcBef>
                <a:spcPct val="50000"/>
              </a:spcBef>
            </a:pPr>
            <a:r>
              <a:rPr lang="es-AR" sz="1100"/>
              <a:t>1970</a:t>
            </a:r>
          </a:p>
        </p:txBody>
      </p:sp>
      <p:sp>
        <p:nvSpPr>
          <p:cNvPr id="6156" name="Text Box 47"/>
          <p:cNvSpPr txBox="1">
            <a:spLocks noChangeArrowheads="1"/>
          </p:cNvSpPr>
          <p:nvPr/>
        </p:nvSpPr>
        <p:spPr bwMode="auto">
          <a:xfrm>
            <a:off x="5919788" y="3382963"/>
            <a:ext cx="693737" cy="260350"/>
          </a:xfrm>
          <a:prstGeom prst="rect">
            <a:avLst/>
          </a:prstGeom>
          <a:noFill/>
          <a:ln w="9525" algn="ctr">
            <a:noFill/>
            <a:miter lim="800000"/>
            <a:headEnd/>
            <a:tailEnd/>
          </a:ln>
        </p:spPr>
        <p:txBody>
          <a:bodyPr>
            <a:spAutoFit/>
          </a:bodyPr>
          <a:lstStyle/>
          <a:p>
            <a:pPr algn="ctr" defTabSz="957263">
              <a:spcBef>
                <a:spcPct val="50000"/>
              </a:spcBef>
            </a:pPr>
            <a:r>
              <a:rPr lang="es-AR" sz="1100"/>
              <a:t>1980</a:t>
            </a:r>
          </a:p>
        </p:txBody>
      </p:sp>
      <p:sp>
        <p:nvSpPr>
          <p:cNvPr id="6157" name="Text Box 48"/>
          <p:cNvSpPr txBox="1">
            <a:spLocks noChangeArrowheads="1"/>
          </p:cNvSpPr>
          <p:nvPr/>
        </p:nvSpPr>
        <p:spPr bwMode="auto">
          <a:xfrm>
            <a:off x="7040563" y="3382963"/>
            <a:ext cx="693737" cy="260350"/>
          </a:xfrm>
          <a:prstGeom prst="rect">
            <a:avLst/>
          </a:prstGeom>
          <a:noFill/>
          <a:ln w="9525" algn="ctr">
            <a:noFill/>
            <a:miter lim="800000"/>
            <a:headEnd/>
            <a:tailEnd/>
          </a:ln>
        </p:spPr>
        <p:txBody>
          <a:bodyPr>
            <a:spAutoFit/>
          </a:bodyPr>
          <a:lstStyle/>
          <a:p>
            <a:pPr algn="ctr" defTabSz="957263">
              <a:spcBef>
                <a:spcPct val="50000"/>
              </a:spcBef>
            </a:pPr>
            <a:r>
              <a:rPr lang="es-AR" sz="1100"/>
              <a:t>1997</a:t>
            </a:r>
          </a:p>
        </p:txBody>
      </p:sp>
      <p:sp>
        <p:nvSpPr>
          <p:cNvPr id="6158" name="Text Box 49"/>
          <p:cNvSpPr txBox="1">
            <a:spLocks noChangeArrowheads="1"/>
          </p:cNvSpPr>
          <p:nvPr/>
        </p:nvSpPr>
        <p:spPr bwMode="auto">
          <a:xfrm>
            <a:off x="8196263" y="3387725"/>
            <a:ext cx="693737" cy="260350"/>
          </a:xfrm>
          <a:prstGeom prst="rect">
            <a:avLst/>
          </a:prstGeom>
          <a:noFill/>
          <a:ln w="9525" algn="ctr">
            <a:noFill/>
            <a:miter lim="800000"/>
            <a:headEnd/>
            <a:tailEnd/>
          </a:ln>
        </p:spPr>
        <p:txBody>
          <a:bodyPr>
            <a:spAutoFit/>
          </a:bodyPr>
          <a:lstStyle/>
          <a:p>
            <a:pPr algn="ctr" defTabSz="957263">
              <a:spcBef>
                <a:spcPct val="50000"/>
              </a:spcBef>
            </a:pPr>
            <a:r>
              <a:rPr lang="es-AR" sz="1100"/>
              <a:t>2009</a:t>
            </a:r>
          </a:p>
        </p:txBody>
      </p:sp>
      <p:sp>
        <p:nvSpPr>
          <p:cNvPr id="6159" name="Line 50"/>
          <p:cNvSpPr>
            <a:spLocks noChangeShapeType="1"/>
          </p:cNvSpPr>
          <p:nvPr/>
        </p:nvSpPr>
        <p:spPr bwMode="auto">
          <a:xfrm flipV="1">
            <a:off x="1970088" y="2514600"/>
            <a:ext cx="0" cy="719138"/>
          </a:xfrm>
          <a:prstGeom prst="line">
            <a:avLst/>
          </a:prstGeom>
          <a:noFill/>
          <a:ln w="9525">
            <a:solidFill>
              <a:srgbClr val="FF0000"/>
            </a:solidFill>
            <a:round/>
            <a:headEnd/>
            <a:tailEnd type="oval" w="med" len="med"/>
          </a:ln>
        </p:spPr>
        <p:txBody>
          <a:bodyPr wrap="none">
            <a:spAutoFit/>
          </a:bodyPr>
          <a:lstStyle/>
          <a:p>
            <a:endParaRPr lang="es-ES"/>
          </a:p>
        </p:txBody>
      </p:sp>
      <p:sp>
        <p:nvSpPr>
          <p:cNvPr id="6160" name="Text Box 51"/>
          <p:cNvSpPr txBox="1">
            <a:spLocks noChangeArrowheads="1"/>
          </p:cNvSpPr>
          <p:nvPr/>
        </p:nvSpPr>
        <p:spPr bwMode="auto">
          <a:xfrm>
            <a:off x="1347788" y="2036763"/>
            <a:ext cx="1241425" cy="428625"/>
          </a:xfrm>
          <a:prstGeom prst="rect">
            <a:avLst/>
          </a:prstGeom>
          <a:noFill/>
          <a:ln w="9525" algn="ctr">
            <a:noFill/>
            <a:miter lim="800000"/>
            <a:headEnd/>
            <a:tailEnd/>
          </a:ln>
        </p:spPr>
        <p:txBody>
          <a:bodyPr>
            <a:spAutoFit/>
          </a:bodyPr>
          <a:lstStyle/>
          <a:p>
            <a:pPr algn="ctr" defTabSz="957263">
              <a:spcBef>
                <a:spcPct val="50000"/>
              </a:spcBef>
            </a:pPr>
            <a:r>
              <a:rPr lang="es-AR" sz="1100"/>
              <a:t>Fundada en Chicago (USA)</a:t>
            </a:r>
          </a:p>
        </p:txBody>
      </p:sp>
      <p:sp>
        <p:nvSpPr>
          <p:cNvPr id="6161" name="Text Box 52"/>
          <p:cNvSpPr txBox="1">
            <a:spLocks noChangeArrowheads="1"/>
          </p:cNvSpPr>
          <p:nvPr/>
        </p:nvSpPr>
        <p:spPr bwMode="auto">
          <a:xfrm>
            <a:off x="2220913" y="3379788"/>
            <a:ext cx="693737" cy="260350"/>
          </a:xfrm>
          <a:prstGeom prst="rect">
            <a:avLst/>
          </a:prstGeom>
          <a:noFill/>
          <a:ln w="9525" algn="ctr">
            <a:noFill/>
            <a:miter lim="800000"/>
            <a:headEnd/>
            <a:tailEnd/>
          </a:ln>
        </p:spPr>
        <p:txBody>
          <a:bodyPr>
            <a:spAutoFit/>
          </a:bodyPr>
          <a:lstStyle/>
          <a:p>
            <a:pPr algn="ctr" defTabSz="957263">
              <a:spcBef>
                <a:spcPct val="50000"/>
              </a:spcBef>
            </a:pPr>
            <a:r>
              <a:rPr lang="es-AR" sz="1100"/>
              <a:t>1928</a:t>
            </a:r>
          </a:p>
        </p:txBody>
      </p:sp>
      <p:sp>
        <p:nvSpPr>
          <p:cNvPr id="6162" name="Line 53"/>
          <p:cNvSpPr>
            <a:spLocks noChangeShapeType="1"/>
          </p:cNvSpPr>
          <p:nvPr/>
        </p:nvSpPr>
        <p:spPr bwMode="auto">
          <a:xfrm>
            <a:off x="2576513" y="3667125"/>
            <a:ext cx="0" cy="539750"/>
          </a:xfrm>
          <a:prstGeom prst="line">
            <a:avLst/>
          </a:prstGeom>
          <a:noFill/>
          <a:ln w="9525">
            <a:solidFill>
              <a:srgbClr val="FF0000"/>
            </a:solidFill>
            <a:round/>
            <a:headEnd/>
            <a:tailEnd type="oval" w="med" len="med"/>
          </a:ln>
        </p:spPr>
        <p:txBody>
          <a:bodyPr wrap="none">
            <a:spAutoFit/>
          </a:bodyPr>
          <a:lstStyle/>
          <a:p>
            <a:endParaRPr lang="es-ES"/>
          </a:p>
        </p:txBody>
      </p:sp>
      <p:sp>
        <p:nvSpPr>
          <p:cNvPr id="6163" name="Text Box 54"/>
          <p:cNvSpPr txBox="1">
            <a:spLocks noChangeArrowheads="1"/>
          </p:cNvSpPr>
          <p:nvPr/>
        </p:nvSpPr>
        <p:spPr bwMode="auto">
          <a:xfrm>
            <a:off x="1957388" y="4259263"/>
            <a:ext cx="1241425" cy="428625"/>
          </a:xfrm>
          <a:prstGeom prst="rect">
            <a:avLst/>
          </a:prstGeom>
          <a:noFill/>
          <a:ln w="9525" algn="ctr">
            <a:noFill/>
            <a:miter lim="800000"/>
            <a:headEnd/>
            <a:tailEnd/>
          </a:ln>
        </p:spPr>
        <p:txBody>
          <a:bodyPr>
            <a:spAutoFit/>
          </a:bodyPr>
          <a:lstStyle/>
          <a:p>
            <a:pPr algn="ctr" defTabSz="957263">
              <a:spcBef>
                <a:spcPct val="50000"/>
              </a:spcBef>
            </a:pPr>
            <a:r>
              <a:rPr lang="es-AR" sz="1100"/>
              <a:t>Invención Sierra Circular</a:t>
            </a:r>
          </a:p>
        </p:txBody>
      </p:sp>
      <p:sp>
        <p:nvSpPr>
          <p:cNvPr id="6164" name="Line 55"/>
          <p:cNvSpPr>
            <a:spLocks noChangeShapeType="1"/>
          </p:cNvSpPr>
          <p:nvPr/>
        </p:nvSpPr>
        <p:spPr bwMode="auto">
          <a:xfrm flipV="1">
            <a:off x="3465513" y="2524125"/>
            <a:ext cx="0" cy="719138"/>
          </a:xfrm>
          <a:prstGeom prst="line">
            <a:avLst/>
          </a:prstGeom>
          <a:noFill/>
          <a:ln w="9525">
            <a:solidFill>
              <a:srgbClr val="FF0000"/>
            </a:solidFill>
            <a:round/>
            <a:headEnd/>
            <a:tailEnd type="oval" w="med" len="med"/>
          </a:ln>
        </p:spPr>
        <p:txBody>
          <a:bodyPr wrap="none">
            <a:spAutoFit/>
          </a:bodyPr>
          <a:lstStyle/>
          <a:p>
            <a:endParaRPr lang="es-ES"/>
          </a:p>
        </p:txBody>
      </p:sp>
      <p:sp>
        <p:nvSpPr>
          <p:cNvPr id="6165" name="Text Box 56"/>
          <p:cNvSpPr txBox="1">
            <a:spLocks noChangeArrowheads="1"/>
          </p:cNvSpPr>
          <p:nvPr/>
        </p:nvSpPr>
        <p:spPr bwMode="auto">
          <a:xfrm>
            <a:off x="2614613" y="1703388"/>
            <a:ext cx="1693862" cy="765175"/>
          </a:xfrm>
          <a:prstGeom prst="rect">
            <a:avLst/>
          </a:prstGeom>
          <a:noFill/>
          <a:ln w="9525" algn="ctr">
            <a:noFill/>
            <a:miter lim="800000"/>
            <a:headEnd/>
            <a:tailEnd/>
          </a:ln>
        </p:spPr>
        <p:txBody>
          <a:bodyPr>
            <a:spAutoFit/>
          </a:bodyPr>
          <a:lstStyle/>
          <a:p>
            <a:pPr algn="ctr" defTabSz="957263">
              <a:spcBef>
                <a:spcPct val="50000"/>
              </a:spcBef>
            </a:pPr>
            <a:r>
              <a:rPr lang="es-AR" sz="1100"/>
              <a:t>Invención de la función de Múltiplo Torque (Sierra Circular)</a:t>
            </a:r>
          </a:p>
        </p:txBody>
      </p:sp>
      <p:sp>
        <p:nvSpPr>
          <p:cNvPr id="6166" name="Line 57"/>
          <p:cNvSpPr>
            <a:spLocks noChangeShapeType="1"/>
          </p:cNvSpPr>
          <p:nvPr/>
        </p:nvSpPr>
        <p:spPr bwMode="auto">
          <a:xfrm>
            <a:off x="4316413" y="3665538"/>
            <a:ext cx="0" cy="539750"/>
          </a:xfrm>
          <a:prstGeom prst="line">
            <a:avLst/>
          </a:prstGeom>
          <a:noFill/>
          <a:ln w="9525">
            <a:solidFill>
              <a:srgbClr val="FF0000"/>
            </a:solidFill>
            <a:round/>
            <a:headEnd/>
            <a:tailEnd type="oval" w="med" len="med"/>
          </a:ln>
        </p:spPr>
        <p:txBody>
          <a:bodyPr wrap="none">
            <a:spAutoFit/>
          </a:bodyPr>
          <a:lstStyle/>
          <a:p>
            <a:endParaRPr lang="es-ES"/>
          </a:p>
        </p:txBody>
      </p:sp>
      <p:sp>
        <p:nvSpPr>
          <p:cNvPr id="6167" name="Text Box 58"/>
          <p:cNvSpPr txBox="1">
            <a:spLocks noChangeArrowheads="1"/>
          </p:cNvSpPr>
          <p:nvPr/>
        </p:nvSpPr>
        <p:spPr bwMode="auto">
          <a:xfrm>
            <a:off x="3506788" y="4257675"/>
            <a:ext cx="1606550" cy="596900"/>
          </a:xfrm>
          <a:prstGeom prst="rect">
            <a:avLst/>
          </a:prstGeom>
          <a:noFill/>
          <a:ln w="9525" algn="ctr">
            <a:noFill/>
            <a:miter lim="800000"/>
            <a:headEnd/>
            <a:tailEnd/>
          </a:ln>
        </p:spPr>
        <p:txBody>
          <a:bodyPr>
            <a:spAutoFit/>
          </a:bodyPr>
          <a:lstStyle/>
          <a:p>
            <a:pPr algn="ctr" defTabSz="957263">
              <a:spcBef>
                <a:spcPct val="50000"/>
              </a:spcBef>
            </a:pPr>
            <a:r>
              <a:rPr lang="es-AR" sz="1100"/>
              <a:t>Invención del interruptor de velocidad variable</a:t>
            </a:r>
          </a:p>
        </p:txBody>
      </p:sp>
      <p:pic>
        <p:nvPicPr>
          <p:cNvPr id="6168" name="Picture 59" descr="item1"/>
          <p:cNvPicPr>
            <a:picLocks noChangeAspect="1" noChangeArrowheads="1"/>
          </p:cNvPicPr>
          <p:nvPr/>
        </p:nvPicPr>
        <p:blipFill>
          <a:blip r:embed="rId7"/>
          <a:srcRect t="19569" b="22603"/>
          <a:stretch>
            <a:fillRect/>
          </a:stretch>
        </p:blipFill>
        <p:spPr bwMode="auto">
          <a:xfrm>
            <a:off x="1957388" y="4837113"/>
            <a:ext cx="1235075" cy="862012"/>
          </a:xfrm>
          <a:prstGeom prst="rect">
            <a:avLst/>
          </a:prstGeom>
          <a:noFill/>
          <a:ln w="9525">
            <a:noFill/>
            <a:miter lim="800000"/>
            <a:headEnd/>
            <a:tailEnd/>
          </a:ln>
        </p:spPr>
      </p:pic>
      <p:pic>
        <p:nvPicPr>
          <p:cNvPr id="6169" name="Picture 64" descr="item2"/>
          <p:cNvPicPr>
            <a:picLocks noChangeAspect="1" noChangeArrowheads="1"/>
          </p:cNvPicPr>
          <p:nvPr/>
        </p:nvPicPr>
        <p:blipFill>
          <a:blip r:embed="rId8"/>
          <a:srcRect l="17468" t="20146" r="18481" b="20882"/>
          <a:stretch>
            <a:fillRect/>
          </a:stretch>
        </p:blipFill>
        <p:spPr bwMode="auto">
          <a:xfrm>
            <a:off x="3967163" y="4922838"/>
            <a:ext cx="660400" cy="733425"/>
          </a:xfrm>
          <a:prstGeom prst="rect">
            <a:avLst/>
          </a:prstGeom>
          <a:noFill/>
          <a:ln w="9525">
            <a:noFill/>
            <a:miter lim="800000"/>
            <a:headEnd/>
            <a:tailEnd/>
          </a:ln>
        </p:spPr>
      </p:pic>
      <p:sp>
        <p:nvSpPr>
          <p:cNvPr id="6170" name="Line 65"/>
          <p:cNvSpPr>
            <a:spLocks noChangeShapeType="1"/>
          </p:cNvSpPr>
          <p:nvPr/>
        </p:nvSpPr>
        <p:spPr bwMode="auto">
          <a:xfrm flipV="1">
            <a:off x="5227638" y="2508250"/>
            <a:ext cx="0" cy="719138"/>
          </a:xfrm>
          <a:prstGeom prst="line">
            <a:avLst/>
          </a:prstGeom>
          <a:noFill/>
          <a:ln w="9525">
            <a:solidFill>
              <a:srgbClr val="FF0000"/>
            </a:solidFill>
            <a:round/>
            <a:headEnd/>
            <a:tailEnd type="oval" w="med" len="med"/>
          </a:ln>
        </p:spPr>
        <p:txBody>
          <a:bodyPr wrap="none">
            <a:spAutoFit/>
          </a:bodyPr>
          <a:lstStyle/>
          <a:p>
            <a:endParaRPr lang="es-ES"/>
          </a:p>
        </p:txBody>
      </p:sp>
      <p:sp>
        <p:nvSpPr>
          <p:cNvPr id="6171" name="Text Box 66"/>
          <p:cNvSpPr txBox="1">
            <a:spLocks noChangeArrowheads="1"/>
          </p:cNvSpPr>
          <p:nvPr/>
        </p:nvSpPr>
        <p:spPr bwMode="auto">
          <a:xfrm>
            <a:off x="4376738" y="1852613"/>
            <a:ext cx="1693862" cy="596900"/>
          </a:xfrm>
          <a:prstGeom prst="rect">
            <a:avLst/>
          </a:prstGeom>
          <a:noFill/>
          <a:ln w="9525" algn="ctr">
            <a:noFill/>
            <a:miter lim="800000"/>
            <a:headEnd/>
            <a:tailEnd/>
          </a:ln>
        </p:spPr>
        <p:txBody>
          <a:bodyPr>
            <a:spAutoFit/>
          </a:bodyPr>
          <a:lstStyle/>
          <a:p>
            <a:pPr algn="ctr" defTabSz="957263">
              <a:spcBef>
                <a:spcPct val="50000"/>
              </a:spcBef>
            </a:pPr>
            <a:r>
              <a:rPr lang="es-AR" sz="1100"/>
              <a:t>Invención del controle automático de cinta</a:t>
            </a:r>
          </a:p>
        </p:txBody>
      </p:sp>
      <p:pic>
        <p:nvPicPr>
          <p:cNvPr id="6172" name="Picture 67" descr="item4"/>
          <p:cNvPicPr>
            <a:picLocks noChangeAspect="1" noChangeArrowheads="1"/>
          </p:cNvPicPr>
          <p:nvPr/>
        </p:nvPicPr>
        <p:blipFill>
          <a:blip r:embed="rId9"/>
          <a:srcRect t="18401" b="20399"/>
          <a:stretch>
            <a:fillRect/>
          </a:stretch>
        </p:blipFill>
        <p:spPr bwMode="auto">
          <a:xfrm>
            <a:off x="4724400" y="1057275"/>
            <a:ext cx="987425" cy="728663"/>
          </a:xfrm>
          <a:prstGeom prst="rect">
            <a:avLst/>
          </a:prstGeom>
          <a:noFill/>
          <a:ln w="9525">
            <a:noFill/>
            <a:miter lim="800000"/>
            <a:headEnd/>
            <a:tailEnd/>
          </a:ln>
        </p:spPr>
      </p:pic>
      <p:sp>
        <p:nvSpPr>
          <p:cNvPr id="6173" name="Line 68"/>
          <p:cNvSpPr>
            <a:spLocks noChangeShapeType="1"/>
          </p:cNvSpPr>
          <p:nvPr/>
        </p:nvSpPr>
        <p:spPr bwMode="auto">
          <a:xfrm>
            <a:off x="6256338" y="3654425"/>
            <a:ext cx="0" cy="539750"/>
          </a:xfrm>
          <a:prstGeom prst="line">
            <a:avLst/>
          </a:prstGeom>
          <a:noFill/>
          <a:ln w="9525">
            <a:solidFill>
              <a:srgbClr val="FF0000"/>
            </a:solidFill>
            <a:round/>
            <a:headEnd/>
            <a:tailEnd type="oval" w="med" len="med"/>
          </a:ln>
        </p:spPr>
        <p:txBody>
          <a:bodyPr wrap="none">
            <a:spAutoFit/>
          </a:bodyPr>
          <a:lstStyle/>
          <a:p>
            <a:endParaRPr lang="es-ES"/>
          </a:p>
        </p:txBody>
      </p:sp>
      <p:sp>
        <p:nvSpPr>
          <p:cNvPr id="6174" name="Text Box 69"/>
          <p:cNvSpPr txBox="1">
            <a:spLocks noChangeArrowheads="1"/>
          </p:cNvSpPr>
          <p:nvPr/>
        </p:nvSpPr>
        <p:spPr bwMode="auto">
          <a:xfrm>
            <a:off x="5446713" y="4246563"/>
            <a:ext cx="1606550" cy="596900"/>
          </a:xfrm>
          <a:prstGeom prst="rect">
            <a:avLst/>
          </a:prstGeom>
          <a:noFill/>
          <a:ln w="9525" algn="ctr">
            <a:noFill/>
            <a:miter lim="800000"/>
            <a:headEnd/>
            <a:tailEnd/>
          </a:ln>
        </p:spPr>
        <p:txBody>
          <a:bodyPr>
            <a:spAutoFit/>
          </a:bodyPr>
          <a:lstStyle/>
          <a:p>
            <a:pPr algn="ctr" defTabSz="957263">
              <a:spcBef>
                <a:spcPct val="50000"/>
              </a:spcBef>
            </a:pPr>
            <a:r>
              <a:rPr lang="es-AR" sz="1100"/>
              <a:t>Invención del sistema Auto Scroll (Sierra Caladora)</a:t>
            </a:r>
          </a:p>
        </p:txBody>
      </p:sp>
      <p:pic>
        <p:nvPicPr>
          <p:cNvPr id="6175" name="Picture 71" descr="item5"/>
          <p:cNvPicPr>
            <a:picLocks noChangeAspect="1" noChangeArrowheads="1"/>
          </p:cNvPicPr>
          <p:nvPr/>
        </p:nvPicPr>
        <p:blipFill>
          <a:blip r:embed="rId10"/>
          <a:srcRect/>
          <a:stretch>
            <a:fillRect/>
          </a:stretch>
        </p:blipFill>
        <p:spPr bwMode="auto">
          <a:xfrm>
            <a:off x="5795963" y="4803775"/>
            <a:ext cx="920750" cy="1087438"/>
          </a:xfrm>
          <a:prstGeom prst="rect">
            <a:avLst/>
          </a:prstGeom>
          <a:noFill/>
          <a:ln w="9525">
            <a:noFill/>
            <a:miter lim="800000"/>
            <a:headEnd/>
            <a:tailEnd/>
          </a:ln>
        </p:spPr>
      </p:pic>
      <p:sp>
        <p:nvSpPr>
          <p:cNvPr id="6176" name="Line 72"/>
          <p:cNvSpPr>
            <a:spLocks noChangeShapeType="1"/>
          </p:cNvSpPr>
          <p:nvPr/>
        </p:nvSpPr>
        <p:spPr bwMode="auto">
          <a:xfrm flipV="1">
            <a:off x="7375525" y="2498725"/>
            <a:ext cx="0" cy="719138"/>
          </a:xfrm>
          <a:prstGeom prst="line">
            <a:avLst/>
          </a:prstGeom>
          <a:noFill/>
          <a:ln w="9525">
            <a:solidFill>
              <a:srgbClr val="FF0000"/>
            </a:solidFill>
            <a:round/>
            <a:headEnd/>
            <a:tailEnd type="oval" w="med" len="med"/>
          </a:ln>
        </p:spPr>
        <p:txBody>
          <a:bodyPr wrap="none">
            <a:spAutoFit/>
          </a:bodyPr>
          <a:lstStyle/>
          <a:p>
            <a:endParaRPr lang="es-ES"/>
          </a:p>
        </p:txBody>
      </p:sp>
      <p:sp>
        <p:nvSpPr>
          <p:cNvPr id="6177" name="Text Box 73"/>
          <p:cNvSpPr txBox="1">
            <a:spLocks noChangeArrowheads="1"/>
          </p:cNvSpPr>
          <p:nvPr/>
        </p:nvSpPr>
        <p:spPr bwMode="auto">
          <a:xfrm>
            <a:off x="6334125" y="1779588"/>
            <a:ext cx="2047875" cy="260350"/>
          </a:xfrm>
          <a:prstGeom prst="rect">
            <a:avLst/>
          </a:prstGeom>
          <a:noFill/>
          <a:ln w="9525" algn="ctr">
            <a:noFill/>
            <a:miter lim="800000"/>
            <a:headEnd/>
            <a:tailEnd/>
          </a:ln>
        </p:spPr>
        <p:txBody>
          <a:bodyPr>
            <a:spAutoFit/>
          </a:bodyPr>
          <a:lstStyle/>
          <a:p>
            <a:pPr algn="ctr" defTabSz="957263">
              <a:spcBef>
                <a:spcPct val="50000"/>
              </a:spcBef>
            </a:pPr>
            <a:r>
              <a:rPr lang="es-AR" sz="1100"/>
              <a:t>Adquirida por el grupo</a:t>
            </a:r>
          </a:p>
        </p:txBody>
      </p:sp>
      <p:pic>
        <p:nvPicPr>
          <p:cNvPr id="6178" name="Picture 78" descr="BOCOL"/>
          <p:cNvPicPr>
            <a:picLocks noChangeArrowheads="1"/>
          </p:cNvPicPr>
          <p:nvPr>
            <p:custDataLst>
              <p:tags r:id="rId4"/>
            </p:custDataLst>
          </p:nvPr>
        </p:nvPicPr>
        <p:blipFill>
          <a:blip r:embed="rId11">
            <a:clrChange>
              <a:clrFrom>
                <a:srgbClr val="DDDDDD"/>
              </a:clrFrom>
              <a:clrTo>
                <a:srgbClr val="DDDDDD">
                  <a:alpha val="0"/>
                </a:srgbClr>
              </a:clrTo>
            </a:clrChange>
          </a:blip>
          <a:srcRect/>
          <a:stretch>
            <a:fillRect/>
          </a:stretch>
        </p:blipFill>
        <p:spPr bwMode="auto">
          <a:xfrm>
            <a:off x="6599238" y="2066925"/>
            <a:ext cx="1524000" cy="309563"/>
          </a:xfrm>
          <a:prstGeom prst="rect">
            <a:avLst/>
          </a:prstGeom>
          <a:noFill/>
          <a:ln w="0">
            <a:noFill/>
            <a:miter lim="800000"/>
            <a:headEnd/>
            <a:tailEnd/>
          </a:ln>
        </p:spPr>
      </p:pic>
      <p:sp>
        <p:nvSpPr>
          <p:cNvPr id="6179" name="Line 80"/>
          <p:cNvSpPr>
            <a:spLocks noChangeShapeType="1"/>
          </p:cNvSpPr>
          <p:nvPr/>
        </p:nvSpPr>
        <p:spPr bwMode="auto">
          <a:xfrm>
            <a:off x="8529638" y="3643313"/>
            <a:ext cx="0" cy="360362"/>
          </a:xfrm>
          <a:prstGeom prst="line">
            <a:avLst/>
          </a:prstGeom>
          <a:noFill/>
          <a:ln w="9525">
            <a:solidFill>
              <a:srgbClr val="FF0000"/>
            </a:solidFill>
            <a:round/>
            <a:headEnd/>
            <a:tailEnd type="oval" w="med" len="med"/>
          </a:ln>
        </p:spPr>
        <p:txBody>
          <a:bodyPr wrap="none">
            <a:spAutoFit/>
          </a:bodyPr>
          <a:lstStyle/>
          <a:p>
            <a:endParaRPr lang="es-ES"/>
          </a:p>
        </p:txBody>
      </p:sp>
      <p:sp>
        <p:nvSpPr>
          <p:cNvPr id="6180" name="Text Box 81"/>
          <p:cNvSpPr txBox="1">
            <a:spLocks noChangeArrowheads="1"/>
          </p:cNvSpPr>
          <p:nvPr/>
        </p:nvSpPr>
        <p:spPr bwMode="auto">
          <a:xfrm>
            <a:off x="7720013" y="4057650"/>
            <a:ext cx="1606550" cy="428625"/>
          </a:xfrm>
          <a:prstGeom prst="rect">
            <a:avLst/>
          </a:prstGeom>
          <a:noFill/>
          <a:ln w="9525" algn="ctr">
            <a:noFill/>
            <a:miter lim="800000"/>
            <a:headEnd/>
            <a:tailEnd/>
          </a:ln>
        </p:spPr>
        <p:txBody>
          <a:bodyPr>
            <a:spAutoFit/>
          </a:bodyPr>
          <a:lstStyle/>
          <a:p>
            <a:pPr algn="ctr" defTabSz="957263">
              <a:spcBef>
                <a:spcPct val="50000"/>
              </a:spcBef>
            </a:pPr>
            <a:r>
              <a:rPr lang="es-AR" sz="1100"/>
              <a:t>Nuevo posicionamiento</a:t>
            </a:r>
          </a:p>
        </p:txBody>
      </p:sp>
      <p:pic>
        <p:nvPicPr>
          <p:cNvPr id="6181" name="Picture 82" descr="Log_garantia_skil_final_1"/>
          <p:cNvPicPr>
            <a:picLocks noChangeAspect="1" noChangeArrowheads="1"/>
          </p:cNvPicPr>
          <p:nvPr/>
        </p:nvPicPr>
        <p:blipFill>
          <a:blip r:embed="rId12"/>
          <a:srcRect/>
          <a:stretch>
            <a:fillRect/>
          </a:stretch>
        </p:blipFill>
        <p:spPr bwMode="auto">
          <a:xfrm>
            <a:off x="7910513" y="4476750"/>
            <a:ext cx="1209675" cy="141763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C" smtClean="0"/>
              <a:t>Recomendaciones</a:t>
            </a:r>
          </a:p>
        </p:txBody>
      </p:sp>
      <p:sp>
        <p:nvSpPr>
          <p:cNvPr id="52227" name="3 Marcador de número de diapositiva"/>
          <p:cNvSpPr>
            <a:spLocks noGrp="1"/>
          </p:cNvSpPr>
          <p:nvPr>
            <p:ph type="sldNum" sz="quarter" idx="10"/>
          </p:nvPr>
        </p:nvSpPr>
        <p:spPr>
          <a:noFill/>
        </p:spPr>
        <p:txBody>
          <a:bodyPr/>
          <a:lstStyle/>
          <a:p>
            <a:fld id="{2BEF3A63-DC31-466E-9403-E58D8098BCE3}" type="slidenum">
              <a:rPr lang="en-GB" smtClean="0"/>
              <a:pPr/>
              <a:t>50</a:t>
            </a:fld>
            <a:endParaRPr lang="en-GB" smtClean="0"/>
          </a:p>
        </p:txBody>
      </p:sp>
      <p:sp>
        <p:nvSpPr>
          <p:cNvPr id="52228" name="2 Marcador de contenido"/>
          <p:cNvSpPr>
            <a:spLocks/>
          </p:cNvSpPr>
          <p:nvPr/>
        </p:nvSpPr>
        <p:spPr bwMode="auto">
          <a:xfrm>
            <a:off x="1730375" y="1263650"/>
            <a:ext cx="7470775" cy="4090988"/>
          </a:xfrm>
          <a:prstGeom prst="rect">
            <a:avLst/>
          </a:prstGeom>
          <a:noFill/>
          <a:ln w="9525">
            <a:noFill/>
            <a:miter lim="800000"/>
            <a:headEnd/>
            <a:tailEnd/>
          </a:ln>
        </p:spPr>
        <p:txBody>
          <a:bodyPr lIns="95750" tIns="47876" rIns="95750" bIns="47876"/>
          <a:lstStyle/>
          <a:p>
            <a:pPr marL="358775" indent="-358775" algn="just" defTabSz="957263">
              <a:spcBef>
                <a:spcPct val="25000"/>
              </a:spcBef>
              <a:spcAft>
                <a:spcPct val="25000"/>
              </a:spcAft>
            </a:pPr>
            <a:r>
              <a:rPr lang="es-ES" sz="1800">
                <a:latin typeface="Arial" charset="0"/>
              </a:rPr>
              <a:t>Recomendamos a Tecnova tomar consideración en los siguientes puntos:</a:t>
            </a:r>
          </a:p>
          <a:p>
            <a:pPr marL="358775" indent="-358775" algn="just" defTabSz="957263">
              <a:spcBef>
                <a:spcPct val="25000"/>
              </a:spcBef>
              <a:spcAft>
                <a:spcPct val="25000"/>
              </a:spcAft>
              <a:buFontTx/>
              <a:buChar char="•"/>
            </a:pPr>
            <a:r>
              <a:rPr lang="es-ES" sz="1800">
                <a:latin typeface="Arial" charset="0"/>
              </a:rPr>
              <a:t>Poner énfasis en la constante capacitación tanto de su fuerza de ventas como de la fuerza de ventas de los dependientes de sus distribuidores.</a:t>
            </a:r>
          </a:p>
          <a:p>
            <a:pPr marL="358775" indent="-358775" algn="just" defTabSz="957263">
              <a:spcBef>
                <a:spcPct val="25000"/>
              </a:spcBef>
              <a:spcAft>
                <a:spcPct val="25000"/>
              </a:spcAft>
              <a:buFontTx/>
              <a:buChar char="•"/>
            </a:pPr>
            <a:r>
              <a:rPr lang="es-ES" sz="1800">
                <a:latin typeface="Arial" charset="0"/>
              </a:rPr>
              <a:t>Trabajar en desarrollar canales alternativos para distribución de Skil.  Así logramos tener mayor cobertura y menos riesgo de dependencia de distribuidores.  (Canales como ventas por  Internet, ventas por catalogo, tiendas de computo.</a:t>
            </a:r>
          </a:p>
          <a:p>
            <a:pPr marL="358775" indent="-358775" algn="just" defTabSz="957263">
              <a:spcBef>
                <a:spcPct val="25000"/>
              </a:spcBef>
              <a:spcAft>
                <a:spcPct val="25000"/>
              </a:spcAft>
              <a:buFontTx/>
              <a:buChar char="•"/>
            </a:pPr>
            <a:r>
              <a:rPr lang="es-EC" sz="1800">
                <a:latin typeface="Arial" charset="0"/>
              </a:rPr>
              <a:t>Trabajar en programas de fidelización tanto para los usuarios finales como para nuestro clientes.  Acciones Push – Pull.</a:t>
            </a:r>
            <a:endParaRPr lang="es-ES" sz="1800">
              <a:latin typeface="Arial" charset="0"/>
            </a:endParaRPr>
          </a:p>
          <a:p>
            <a:pPr marL="358775" indent="-358775" algn="just" defTabSz="957263">
              <a:spcBef>
                <a:spcPct val="25000"/>
              </a:spcBef>
              <a:spcAft>
                <a:spcPct val="25000"/>
              </a:spcAft>
              <a:buFontTx/>
              <a:buChar char="•"/>
            </a:pPr>
            <a:endParaRPr lang="es-EC" sz="1800">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r>
              <a:rPr lang="es-EC" dirty="0" smtClean="0"/>
              <a:t>Problemas</a:t>
            </a:r>
          </a:p>
        </p:txBody>
      </p:sp>
      <p:sp>
        <p:nvSpPr>
          <p:cNvPr id="7171" name="2 Marcador de contenido"/>
          <p:cNvSpPr>
            <a:spLocks noGrp="1"/>
          </p:cNvSpPr>
          <p:nvPr>
            <p:ph idx="1"/>
          </p:nvPr>
        </p:nvSpPr>
        <p:spPr>
          <a:xfrm>
            <a:off x="1682750" y="1768475"/>
            <a:ext cx="7470775" cy="2755900"/>
          </a:xfrm>
        </p:spPr>
        <p:txBody>
          <a:bodyPr/>
          <a:lstStyle/>
          <a:p>
            <a:pPr algn="just" eaLnBrk="1" hangingPunct="1"/>
            <a:r>
              <a:rPr lang="es-EC" sz="2000" smtClean="0"/>
              <a:t>Existe en el mercado diversas marcas de herramientas eléctricas ofrecidas para todos los segmentos sin un claro posicionamiento.</a:t>
            </a:r>
          </a:p>
          <a:p>
            <a:pPr algn="just" eaLnBrk="1" hangingPunct="1">
              <a:buFontTx/>
              <a:buNone/>
            </a:pPr>
            <a:endParaRPr lang="es-EC" sz="2000" smtClean="0"/>
          </a:p>
          <a:p>
            <a:pPr algn="just" eaLnBrk="1" hangingPunct="1"/>
            <a:r>
              <a:rPr lang="es-EC" sz="2000" smtClean="0"/>
              <a:t>En la actualidad el desconocimiento de los atributos, ventajas de la marca Skil han generado una mala percepción en nuestros clientes.</a:t>
            </a:r>
          </a:p>
        </p:txBody>
      </p:sp>
      <p:sp>
        <p:nvSpPr>
          <p:cNvPr id="4" name="3 Marcador de número de diapositiva"/>
          <p:cNvSpPr>
            <a:spLocks noGrp="1"/>
          </p:cNvSpPr>
          <p:nvPr>
            <p:ph type="sldNum" sz="quarter" idx="10"/>
          </p:nvPr>
        </p:nvSpPr>
        <p:spPr/>
        <p:txBody>
          <a:bodyPr/>
          <a:lstStyle/>
          <a:p>
            <a:pPr defTabSz="839788">
              <a:defRPr/>
            </a:pPr>
            <a:fld id="{AFA7ECED-3737-415D-8B49-BF0EC6179F3B}" type="slidenum">
              <a:rPr lang="en-GB">
                <a:latin typeface="+mn-lt"/>
              </a:rPr>
              <a:pPr defTabSz="839788">
                <a:defRPr/>
              </a:pPr>
              <a:t>6</a:t>
            </a:fld>
            <a:endParaRPr lang="en-GB">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r>
              <a:rPr lang="es-EC" dirty="0" smtClean="0"/>
              <a:t>Oportunidades</a:t>
            </a:r>
          </a:p>
        </p:txBody>
      </p:sp>
      <p:sp>
        <p:nvSpPr>
          <p:cNvPr id="8195" name="2 Marcador de contenido"/>
          <p:cNvSpPr>
            <a:spLocks noGrp="1"/>
          </p:cNvSpPr>
          <p:nvPr>
            <p:ph idx="1"/>
          </p:nvPr>
        </p:nvSpPr>
        <p:spPr>
          <a:xfrm>
            <a:off x="1682750" y="1768475"/>
            <a:ext cx="7470775" cy="2755900"/>
          </a:xfrm>
        </p:spPr>
        <p:txBody>
          <a:bodyPr/>
          <a:lstStyle/>
          <a:p>
            <a:pPr eaLnBrk="1" hangingPunct="1"/>
            <a:r>
              <a:rPr lang="es-EC" sz="2000" smtClean="0"/>
              <a:t>Ofrecer un mix de productos de acorde a la realidad del sector artesanal-profesional de nuestro país, ofreciendo productos de calidad a precios competitivos.</a:t>
            </a:r>
          </a:p>
          <a:p>
            <a:pPr eaLnBrk="1" hangingPunct="1">
              <a:buFontTx/>
              <a:buNone/>
            </a:pPr>
            <a:endParaRPr lang="es-EC" sz="2000" smtClean="0"/>
          </a:p>
          <a:p>
            <a:pPr eaLnBrk="1" hangingPunct="1"/>
            <a:r>
              <a:rPr lang="es-EC" sz="2000" smtClean="0"/>
              <a:t>Brindar a nuestros potenciales clientes y actuales usuarios la información adecuada al momento de adquirir el producto.</a:t>
            </a:r>
          </a:p>
          <a:p>
            <a:pPr eaLnBrk="1" hangingPunct="1"/>
            <a:endParaRPr lang="es-EC" sz="2000" smtClean="0"/>
          </a:p>
        </p:txBody>
      </p:sp>
      <p:sp>
        <p:nvSpPr>
          <p:cNvPr id="4" name="3 Marcador de número de diapositiva"/>
          <p:cNvSpPr>
            <a:spLocks noGrp="1"/>
          </p:cNvSpPr>
          <p:nvPr>
            <p:ph type="sldNum" sz="quarter" idx="10"/>
          </p:nvPr>
        </p:nvSpPr>
        <p:spPr/>
        <p:txBody>
          <a:bodyPr/>
          <a:lstStyle/>
          <a:p>
            <a:pPr defTabSz="839788">
              <a:defRPr/>
            </a:pPr>
            <a:fld id="{E498C02D-5003-4933-A7C0-E2BA63C609DE}" type="slidenum">
              <a:rPr lang="en-GB">
                <a:latin typeface="+mn-lt"/>
              </a:rPr>
              <a:pPr defTabSz="839788">
                <a:defRPr/>
              </a:pPr>
              <a:t>7</a:t>
            </a:fld>
            <a:endParaRPr lang="en-GB">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r>
              <a:rPr lang="es-EC" dirty="0" smtClean="0"/>
              <a:t>Características del Producto o Servicio</a:t>
            </a:r>
          </a:p>
        </p:txBody>
      </p:sp>
      <p:sp>
        <p:nvSpPr>
          <p:cNvPr id="9219" name="2 Marcador de contenido"/>
          <p:cNvSpPr>
            <a:spLocks noGrp="1"/>
          </p:cNvSpPr>
          <p:nvPr>
            <p:ph idx="1"/>
          </p:nvPr>
        </p:nvSpPr>
        <p:spPr/>
        <p:txBody>
          <a:bodyPr/>
          <a:lstStyle/>
          <a:p>
            <a:pPr eaLnBrk="1" hangingPunct="1"/>
            <a:endParaRPr lang="es-ES" sz="2000" smtClean="0"/>
          </a:p>
          <a:p>
            <a:pPr algn="just" eaLnBrk="1" hangingPunct="1"/>
            <a:r>
              <a:rPr lang="es-ES" sz="2000" smtClean="0"/>
              <a:t>Mejor relación costo/beneficio.</a:t>
            </a:r>
            <a:endParaRPr lang="es-EC" sz="2000" smtClean="0"/>
          </a:p>
          <a:p>
            <a:pPr algn="just" eaLnBrk="1" hangingPunct="1"/>
            <a:r>
              <a:rPr lang="es-ES" sz="2000" smtClean="0"/>
              <a:t>Productos con Garantía de calidad.</a:t>
            </a:r>
            <a:endParaRPr lang="es-EC" sz="2000" smtClean="0"/>
          </a:p>
          <a:p>
            <a:pPr algn="just" eaLnBrk="1" hangingPunct="1"/>
            <a:r>
              <a:rPr lang="es-ES" sz="2000" smtClean="0"/>
              <a:t>Productos innovadores y ergonómicos para una mayor versatilidad y utilidad para los usuarios finales.</a:t>
            </a:r>
            <a:endParaRPr lang="es-EC" sz="2000" smtClean="0"/>
          </a:p>
          <a:p>
            <a:pPr algn="just" eaLnBrk="1" hangingPunct="1"/>
            <a:r>
              <a:rPr lang="es-ES" sz="2000" smtClean="0"/>
              <a:t>Marca tradicional en Estados Unidos (desde 1924)</a:t>
            </a:r>
            <a:endParaRPr lang="es-EC" sz="2000" smtClean="0"/>
          </a:p>
          <a:p>
            <a:pPr algn="just" eaLnBrk="1" hangingPunct="1"/>
            <a:r>
              <a:rPr lang="es-ES" sz="2000" smtClean="0"/>
              <a:t>Posee una red eficiente de servicios técnicos ubicados en las principales ciudades del país.</a:t>
            </a:r>
            <a:endParaRPr lang="es-EC" sz="2000" smtClean="0"/>
          </a:p>
          <a:p>
            <a:pPr eaLnBrk="1" hangingPunct="1">
              <a:buFontTx/>
              <a:buNone/>
            </a:pPr>
            <a:endParaRPr lang="es-EC" smtClean="0"/>
          </a:p>
        </p:txBody>
      </p:sp>
      <p:sp>
        <p:nvSpPr>
          <p:cNvPr id="4" name="3 Marcador de número de diapositiva"/>
          <p:cNvSpPr>
            <a:spLocks noGrp="1"/>
          </p:cNvSpPr>
          <p:nvPr>
            <p:ph type="sldNum" sz="quarter" idx="10"/>
          </p:nvPr>
        </p:nvSpPr>
        <p:spPr/>
        <p:txBody>
          <a:bodyPr/>
          <a:lstStyle/>
          <a:p>
            <a:pPr defTabSz="839788">
              <a:defRPr/>
            </a:pPr>
            <a:fld id="{72458CD0-41DA-4E73-B7D7-7614CF99E329}" type="slidenum">
              <a:rPr lang="en-GB">
                <a:latin typeface="+mn-lt"/>
              </a:rPr>
              <a:pPr defTabSz="839788">
                <a:defRPr/>
              </a:pPr>
              <a:t>8</a:t>
            </a:fld>
            <a:endParaRPr lang="en-GB">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1 Marcador de número de diapositiva"/>
          <p:cNvSpPr>
            <a:spLocks noGrp="1"/>
          </p:cNvSpPr>
          <p:nvPr>
            <p:ph type="sldNum" sz="quarter" idx="10"/>
          </p:nvPr>
        </p:nvSpPr>
        <p:spPr/>
        <p:txBody>
          <a:bodyPr/>
          <a:lstStyle/>
          <a:p>
            <a:pPr defTabSz="839788">
              <a:defRPr/>
            </a:pPr>
            <a:fld id="{A13B1749-4C89-4119-86AB-3B253E6D8B4F}" type="slidenum">
              <a:rPr lang="en-GB">
                <a:latin typeface="+mn-lt"/>
              </a:rPr>
              <a:pPr defTabSz="839788">
                <a:defRPr/>
              </a:pPr>
              <a:t>9</a:t>
            </a:fld>
            <a:endParaRPr lang="en-GB">
              <a:latin typeface="+mn-lt"/>
            </a:endParaRPr>
          </a:p>
        </p:txBody>
      </p:sp>
      <p:pic>
        <p:nvPicPr>
          <p:cNvPr id="10243" name="Picture 34" descr="paraf_ixo_acess0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246938" y="3235325"/>
            <a:ext cx="1111250" cy="1111250"/>
          </a:xfrm>
          <a:prstGeom prst="rect">
            <a:avLst/>
          </a:prstGeom>
          <a:noFill/>
          <a:ln w="9525">
            <a:noFill/>
            <a:miter lim="800000"/>
            <a:headEnd/>
            <a:tailEnd/>
          </a:ln>
        </p:spPr>
      </p:pic>
      <p:sp>
        <p:nvSpPr>
          <p:cNvPr id="10244" name="Line 9"/>
          <p:cNvSpPr>
            <a:spLocks noChangeShapeType="1"/>
          </p:cNvSpPr>
          <p:nvPr/>
        </p:nvSpPr>
        <p:spPr bwMode="auto">
          <a:xfrm>
            <a:off x="5254625" y="1077913"/>
            <a:ext cx="0" cy="4818062"/>
          </a:xfrm>
          <a:prstGeom prst="line">
            <a:avLst/>
          </a:prstGeom>
          <a:noFill/>
          <a:ln w="19050">
            <a:solidFill>
              <a:srgbClr val="B2B2B2"/>
            </a:solidFill>
            <a:round/>
            <a:headEnd/>
            <a:tailEnd/>
          </a:ln>
        </p:spPr>
        <p:txBody>
          <a:bodyPr/>
          <a:lstStyle/>
          <a:p>
            <a:endParaRPr lang="es-ES"/>
          </a:p>
        </p:txBody>
      </p:sp>
      <p:sp>
        <p:nvSpPr>
          <p:cNvPr id="10245" name="Line 10"/>
          <p:cNvSpPr>
            <a:spLocks noChangeShapeType="1"/>
          </p:cNvSpPr>
          <p:nvPr/>
        </p:nvSpPr>
        <p:spPr bwMode="auto">
          <a:xfrm>
            <a:off x="1301750" y="3424238"/>
            <a:ext cx="7959725" cy="0"/>
          </a:xfrm>
          <a:prstGeom prst="line">
            <a:avLst/>
          </a:prstGeom>
          <a:noFill/>
          <a:ln w="19050">
            <a:solidFill>
              <a:srgbClr val="B2B2B2"/>
            </a:solidFill>
            <a:round/>
            <a:headEnd/>
            <a:tailEnd/>
          </a:ln>
        </p:spPr>
        <p:txBody>
          <a:bodyPr/>
          <a:lstStyle/>
          <a:p>
            <a:endParaRPr lang="es-ES"/>
          </a:p>
        </p:txBody>
      </p:sp>
      <p:pic>
        <p:nvPicPr>
          <p:cNvPr id="10246" name="Picture 19"/>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316038" y="3473450"/>
            <a:ext cx="711200" cy="673100"/>
          </a:xfrm>
          <a:prstGeom prst="rect">
            <a:avLst/>
          </a:prstGeom>
          <a:noFill/>
          <a:ln w="9525">
            <a:noFill/>
            <a:miter lim="800000"/>
            <a:headEnd/>
            <a:tailEnd/>
          </a:ln>
        </p:spPr>
      </p:pic>
      <p:pic>
        <p:nvPicPr>
          <p:cNvPr id="10247" name="Picture 2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765425" y="3590925"/>
            <a:ext cx="925513" cy="639763"/>
          </a:xfrm>
          <a:prstGeom prst="rect">
            <a:avLst/>
          </a:prstGeom>
          <a:noFill/>
          <a:ln w="9525">
            <a:noFill/>
            <a:miter lim="800000"/>
            <a:headEnd/>
            <a:tailEnd/>
          </a:ln>
        </p:spPr>
      </p:pic>
      <p:pic>
        <p:nvPicPr>
          <p:cNvPr id="10248" name="Picture 23"/>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919288" y="3959225"/>
            <a:ext cx="1031875" cy="1003300"/>
          </a:xfrm>
          <a:prstGeom prst="rect">
            <a:avLst/>
          </a:prstGeom>
          <a:noFill/>
          <a:ln w="9525">
            <a:noFill/>
            <a:miter lim="800000"/>
            <a:headEnd/>
            <a:tailEnd/>
          </a:ln>
        </p:spPr>
      </p:pic>
      <p:pic>
        <p:nvPicPr>
          <p:cNvPr id="10249" name="Picture 25"/>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914650" y="4595813"/>
            <a:ext cx="987425" cy="949325"/>
          </a:xfrm>
          <a:prstGeom prst="rect">
            <a:avLst/>
          </a:prstGeom>
          <a:noFill/>
          <a:ln w="9525">
            <a:noFill/>
            <a:miter lim="800000"/>
            <a:headEnd/>
            <a:tailEnd/>
          </a:ln>
        </p:spPr>
      </p:pic>
      <p:pic>
        <p:nvPicPr>
          <p:cNvPr id="10250" name="Picture 28"/>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7092950" y="3498850"/>
            <a:ext cx="587375" cy="511175"/>
          </a:xfrm>
          <a:prstGeom prst="rect">
            <a:avLst/>
          </a:prstGeom>
          <a:noFill/>
          <a:ln w="9525">
            <a:noFill/>
            <a:miter lim="800000"/>
            <a:headEnd/>
            <a:tailEnd/>
          </a:ln>
        </p:spPr>
      </p:pic>
      <p:pic>
        <p:nvPicPr>
          <p:cNvPr id="10251" name="Picture 29"/>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5776913" y="4919663"/>
            <a:ext cx="889000" cy="793750"/>
          </a:xfrm>
          <a:prstGeom prst="rect">
            <a:avLst/>
          </a:prstGeom>
          <a:noFill/>
          <a:ln w="9525">
            <a:noFill/>
            <a:miter lim="800000"/>
            <a:headEnd/>
            <a:tailEnd/>
          </a:ln>
        </p:spPr>
      </p:pic>
      <p:pic>
        <p:nvPicPr>
          <p:cNvPr id="10252" name="Picture 30"/>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8331200" y="3756025"/>
            <a:ext cx="887413" cy="563563"/>
          </a:xfrm>
          <a:prstGeom prst="rect">
            <a:avLst/>
          </a:prstGeom>
          <a:noFill/>
          <a:ln w="9525">
            <a:noFill/>
            <a:miter lim="800000"/>
            <a:headEnd/>
            <a:tailEnd/>
          </a:ln>
        </p:spPr>
      </p:pic>
      <p:pic>
        <p:nvPicPr>
          <p:cNvPr id="10253" name="Picture 31"/>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7115175" y="4386263"/>
            <a:ext cx="881063" cy="1004887"/>
          </a:xfrm>
          <a:prstGeom prst="rect">
            <a:avLst/>
          </a:prstGeom>
          <a:noFill/>
          <a:ln w="9525">
            <a:noFill/>
            <a:miter lim="800000"/>
            <a:headEnd/>
            <a:tailEnd/>
          </a:ln>
        </p:spPr>
      </p:pic>
      <p:pic>
        <p:nvPicPr>
          <p:cNvPr id="10254" name="Picture 43"/>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5402263" y="1336675"/>
            <a:ext cx="1333500" cy="787400"/>
          </a:xfrm>
          <a:prstGeom prst="rect">
            <a:avLst/>
          </a:prstGeom>
          <a:noFill/>
          <a:ln w="9525">
            <a:noFill/>
            <a:miter lim="800000"/>
            <a:headEnd/>
            <a:tailEnd/>
          </a:ln>
        </p:spPr>
      </p:pic>
      <p:grpSp>
        <p:nvGrpSpPr>
          <p:cNvPr id="10255" name="Group 48"/>
          <p:cNvGrpSpPr>
            <a:grpSpLocks/>
          </p:cNvGrpSpPr>
          <p:nvPr/>
        </p:nvGrpSpPr>
        <p:grpSpPr bwMode="auto">
          <a:xfrm>
            <a:off x="6824663" y="1341438"/>
            <a:ext cx="1404937" cy="1179512"/>
            <a:chOff x="3863" y="1303"/>
            <a:chExt cx="833" cy="551"/>
          </a:xfrm>
        </p:grpSpPr>
        <p:pic>
          <p:nvPicPr>
            <p:cNvPr id="10277" name="Picture 40"/>
            <p:cNvPicPr>
              <a:picLocks noChangeAspect="1" noChangeArrowheads="1"/>
            </p:cNvPicPr>
            <p:nvPr/>
          </p:nvPicPr>
          <p:blipFill>
            <a:blip r:embed="rId12">
              <a:clrChange>
                <a:clrFrom>
                  <a:srgbClr val="FFFBFF"/>
                </a:clrFrom>
                <a:clrTo>
                  <a:srgbClr val="FFFBFF">
                    <a:alpha val="0"/>
                  </a:srgbClr>
                </a:clrTo>
              </a:clrChange>
            </a:blip>
            <a:srcRect/>
            <a:stretch>
              <a:fillRect/>
            </a:stretch>
          </p:blipFill>
          <p:spPr bwMode="auto">
            <a:xfrm>
              <a:off x="3863" y="1401"/>
              <a:ext cx="823" cy="453"/>
            </a:xfrm>
            <a:prstGeom prst="rect">
              <a:avLst/>
            </a:prstGeom>
            <a:noFill/>
            <a:ln w="9525">
              <a:noFill/>
              <a:miter lim="800000"/>
              <a:headEnd/>
              <a:tailEnd/>
            </a:ln>
          </p:spPr>
        </p:pic>
        <p:sp>
          <p:nvSpPr>
            <p:cNvPr id="10278" name="Rectangle 46"/>
            <p:cNvSpPr>
              <a:spLocks noChangeArrowheads="1"/>
            </p:cNvSpPr>
            <p:nvPr/>
          </p:nvSpPr>
          <p:spPr bwMode="auto">
            <a:xfrm>
              <a:off x="4669" y="1303"/>
              <a:ext cx="27" cy="540"/>
            </a:xfrm>
            <a:prstGeom prst="rect">
              <a:avLst/>
            </a:prstGeom>
            <a:solidFill>
              <a:schemeClr val="bg1"/>
            </a:solidFill>
            <a:ln w="9525">
              <a:noFill/>
              <a:miter lim="800000"/>
              <a:headEnd/>
              <a:tailEnd/>
            </a:ln>
          </p:spPr>
          <p:txBody>
            <a:bodyPr wrap="none" anchor="ctr"/>
            <a:lstStyle/>
            <a:p>
              <a:endParaRPr lang="es-EC"/>
            </a:p>
          </p:txBody>
        </p:sp>
      </p:grpSp>
      <p:pic>
        <p:nvPicPr>
          <p:cNvPr id="10256" name="Picture 50" descr="maleta-kit2430"/>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7942263" y="4778375"/>
            <a:ext cx="1174750" cy="1174750"/>
          </a:xfrm>
          <a:prstGeom prst="rect">
            <a:avLst/>
          </a:prstGeom>
          <a:noFill/>
          <a:ln w="9525">
            <a:noFill/>
            <a:miter lim="800000"/>
            <a:headEnd/>
            <a:tailEnd/>
          </a:ln>
        </p:spPr>
      </p:pic>
      <p:sp>
        <p:nvSpPr>
          <p:cNvPr id="10257" name="Rectangle 59"/>
          <p:cNvSpPr>
            <a:spLocks noChangeArrowheads="1"/>
          </p:cNvSpPr>
          <p:nvPr/>
        </p:nvSpPr>
        <p:spPr bwMode="auto">
          <a:xfrm>
            <a:off x="3763963" y="2274888"/>
            <a:ext cx="3084512" cy="2425700"/>
          </a:xfrm>
          <a:prstGeom prst="rect">
            <a:avLst/>
          </a:prstGeom>
          <a:solidFill>
            <a:schemeClr val="bg1"/>
          </a:solidFill>
          <a:ln w="19050">
            <a:solidFill>
              <a:srgbClr val="B2B2B2"/>
            </a:solidFill>
            <a:miter lim="800000"/>
            <a:headEnd/>
            <a:tailEnd/>
          </a:ln>
        </p:spPr>
        <p:txBody>
          <a:bodyPr wrap="none" anchor="ctr"/>
          <a:lstStyle/>
          <a:p>
            <a:endParaRPr lang="es-EC"/>
          </a:p>
        </p:txBody>
      </p:sp>
      <p:pic>
        <p:nvPicPr>
          <p:cNvPr id="10258" name="Picture 58"/>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4989513" y="3621088"/>
            <a:ext cx="879475" cy="946150"/>
          </a:xfrm>
          <a:prstGeom prst="rect">
            <a:avLst/>
          </a:prstGeom>
          <a:noFill/>
          <a:ln w="9525">
            <a:noFill/>
            <a:miter lim="800000"/>
            <a:headEnd/>
            <a:tailEnd/>
          </a:ln>
        </p:spPr>
      </p:pic>
      <p:pic>
        <p:nvPicPr>
          <p:cNvPr id="10259" name="Picture 53"/>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4087813" y="2535238"/>
            <a:ext cx="1109662" cy="946150"/>
          </a:xfrm>
          <a:prstGeom prst="rect">
            <a:avLst/>
          </a:prstGeom>
          <a:noFill/>
          <a:ln w="9525">
            <a:noFill/>
            <a:miter lim="800000"/>
            <a:headEnd/>
            <a:tailEnd/>
          </a:ln>
        </p:spPr>
      </p:pic>
      <p:pic>
        <p:nvPicPr>
          <p:cNvPr id="10260" name="Picture 54"/>
          <p:cNvPicPr>
            <a:picLocks noChangeAspect="1" noChangeArrowheads="1"/>
          </p:cNvPicPr>
          <p:nvPr/>
        </p:nvPicPr>
        <p:blipFill>
          <a:blip r:embed="rId16">
            <a:clrChange>
              <a:clrFrom>
                <a:srgbClr val="FFFFFF"/>
              </a:clrFrom>
              <a:clrTo>
                <a:srgbClr val="FFFFFF">
                  <a:alpha val="0"/>
                </a:srgbClr>
              </a:clrTo>
            </a:clrChange>
          </a:blip>
          <a:srcRect/>
          <a:stretch>
            <a:fillRect/>
          </a:stretch>
        </p:blipFill>
        <p:spPr bwMode="auto">
          <a:xfrm>
            <a:off x="5586413" y="2613025"/>
            <a:ext cx="1012825" cy="893763"/>
          </a:xfrm>
          <a:prstGeom prst="rect">
            <a:avLst/>
          </a:prstGeom>
          <a:noFill/>
          <a:ln w="9525">
            <a:noFill/>
            <a:miter lim="800000"/>
            <a:headEnd/>
            <a:tailEnd/>
          </a:ln>
        </p:spPr>
      </p:pic>
      <p:pic>
        <p:nvPicPr>
          <p:cNvPr id="10261" name="Picture 61"/>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5908675" y="3605213"/>
            <a:ext cx="879475" cy="946150"/>
          </a:xfrm>
          <a:prstGeom prst="rect">
            <a:avLst/>
          </a:prstGeom>
          <a:noFill/>
          <a:ln w="9525">
            <a:noFill/>
            <a:miter lim="800000"/>
            <a:headEnd/>
            <a:tailEnd/>
          </a:ln>
        </p:spPr>
      </p:pic>
      <p:pic>
        <p:nvPicPr>
          <p:cNvPr id="10262" name="Picture 62"/>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3986213" y="3614738"/>
            <a:ext cx="879475" cy="946150"/>
          </a:xfrm>
          <a:prstGeom prst="rect">
            <a:avLst/>
          </a:prstGeom>
          <a:noFill/>
          <a:ln w="9525">
            <a:noFill/>
            <a:miter lim="800000"/>
            <a:headEnd/>
            <a:tailEnd/>
          </a:ln>
        </p:spPr>
      </p:pic>
      <p:sp>
        <p:nvSpPr>
          <p:cNvPr id="478264" name="Text Box 56"/>
          <p:cNvSpPr txBox="1">
            <a:spLocks noChangeArrowheads="1"/>
          </p:cNvSpPr>
          <p:nvPr/>
        </p:nvSpPr>
        <p:spPr bwMode="auto">
          <a:xfrm>
            <a:off x="3903663" y="2263775"/>
            <a:ext cx="2976562" cy="336550"/>
          </a:xfrm>
          <a:prstGeom prst="rect">
            <a:avLst/>
          </a:prstGeom>
          <a:noFill/>
          <a:ln w="9525">
            <a:noFill/>
            <a:miter lim="800000"/>
            <a:headEnd/>
            <a:tailEnd/>
          </a:ln>
          <a:effectLst/>
        </p:spPr>
        <p:txBody>
          <a:bodyPr>
            <a:spAutoFit/>
          </a:bodyPr>
          <a:lstStyle/>
          <a:p>
            <a:pPr algn="ctr" defTabSz="957263">
              <a:spcBef>
                <a:spcPct val="50000"/>
              </a:spcBef>
              <a:defRPr/>
            </a:pPr>
            <a:r>
              <a:rPr lang="es-AR" sz="1600">
                <a:effectLst>
                  <a:outerShdw blurRad="38100" dist="38100" dir="2700000" algn="tl">
                    <a:srgbClr val="C0C0C0"/>
                  </a:outerShdw>
                </a:effectLst>
              </a:rPr>
              <a:t>Línea hormigón</a:t>
            </a:r>
          </a:p>
        </p:txBody>
      </p:sp>
      <p:sp>
        <p:nvSpPr>
          <p:cNvPr id="478271" name="Text Box 63"/>
          <p:cNvSpPr txBox="1">
            <a:spLocks noChangeArrowheads="1"/>
          </p:cNvSpPr>
          <p:nvPr/>
        </p:nvSpPr>
        <p:spPr bwMode="auto">
          <a:xfrm>
            <a:off x="1952625" y="1027113"/>
            <a:ext cx="2976563" cy="336550"/>
          </a:xfrm>
          <a:prstGeom prst="rect">
            <a:avLst/>
          </a:prstGeom>
          <a:noFill/>
          <a:ln w="9525">
            <a:noFill/>
            <a:miter lim="800000"/>
            <a:headEnd/>
            <a:tailEnd/>
          </a:ln>
          <a:effectLst/>
        </p:spPr>
        <p:txBody>
          <a:bodyPr>
            <a:spAutoFit/>
          </a:bodyPr>
          <a:lstStyle/>
          <a:p>
            <a:pPr algn="ctr" defTabSz="957263">
              <a:spcBef>
                <a:spcPct val="50000"/>
              </a:spcBef>
              <a:defRPr/>
            </a:pPr>
            <a:r>
              <a:rPr lang="es-AR" sz="1600">
                <a:effectLst>
                  <a:outerShdw blurRad="38100" dist="38100" dir="2700000" algn="tl">
                    <a:srgbClr val="C0C0C0"/>
                  </a:outerShdw>
                </a:effectLst>
              </a:rPr>
              <a:t>Línea Medición</a:t>
            </a:r>
          </a:p>
        </p:txBody>
      </p:sp>
      <p:sp>
        <p:nvSpPr>
          <p:cNvPr id="478272" name="Text Box 64"/>
          <p:cNvSpPr txBox="1">
            <a:spLocks noChangeArrowheads="1"/>
          </p:cNvSpPr>
          <p:nvPr/>
        </p:nvSpPr>
        <p:spPr bwMode="auto">
          <a:xfrm>
            <a:off x="5741988" y="1022350"/>
            <a:ext cx="2976562" cy="336550"/>
          </a:xfrm>
          <a:prstGeom prst="rect">
            <a:avLst/>
          </a:prstGeom>
          <a:noFill/>
          <a:ln w="9525">
            <a:noFill/>
            <a:miter lim="800000"/>
            <a:headEnd/>
            <a:tailEnd/>
          </a:ln>
          <a:effectLst/>
        </p:spPr>
        <p:txBody>
          <a:bodyPr>
            <a:spAutoFit/>
          </a:bodyPr>
          <a:lstStyle/>
          <a:p>
            <a:pPr algn="ctr" defTabSz="957263">
              <a:spcBef>
                <a:spcPct val="50000"/>
              </a:spcBef>
              <a:defRPr/>
            </a:pPr>
            <a:r>
              <a:rPr lang="es-AR" sz="1600">
                <a:effectLst>
                  <a:outerShdw blurRad="38100" dist="38100" dir="2700000" algn="tl">
                    <a:srgbClr val="C0C0C0"/>
                  </a:outerShdw>
                </a:effectLst>
              </a:rPr>
              <a:t>Línea Metal</a:t>
            </a:r>
          </a:p>
        </p:txBody>
      </p:sp>
      <p:sp>
        <p:nvSpPr>
          <p:cNvPr id="478273" name="Text Box 65"/>
          <p:cNvSpPr txBox="1">
            <a:spLocks noChangeArrowheads="1"/>
          </p:cNvSpPr>
          <p:nvPr/>
        </p:nvSpPr>
        <p:spPr bwMode="auto">
          <a:xfrm>
            <a:off x="1931988" y="5630863"/>
            <a:ext cx="2976562" cy="336550"/>
          </a:xfrm>
          <a:prstGeom prst="rect">
            <a:avLst/>
          </a:prstGeom>
          <a:noFill/>
          <a:ln w="9525">
            <a:noFill/>
            <a:miter lim="800000"/>
            <a:headEnd/>
            <a:tailEnd/>
          </a:ln>
          <a:effectLst/>
        </p:spPr>
        <p:txBody>
          <a:bodyPr>
            <a:spAutoFit/>
          </a:bodyPr>
          <a:lstStyle/>
          <a:p>
            <a:pPr algn="ctr" defTabSz="957263">
              <a:spcBef>
                <a:spcPct val="50000"/>
              </a:spcBef>
              <a:defRPr/>
            </a:pPr>
            <a:r>
              <a:rPr lang="es-AR" sz="1600">
                <a:effectLst>
                  <a:outerShdw blurRad="38100" dist="38100" dir="2700000" algn="tl">
                    <a:srgbClr val="C0C0C0"/>
                  </a:outerShdw>
                </a:effectLst>
              </a:rPr>
              <a:t>Línea Madera</a:t>
            </a:r>
          </a:p>
        </p:txBody>
      </p:sp>
      <p:sp>
        <p:nvSpPr>
          <p:cNvPr id="478275" name="Text Box 67"/>
          <p:cNvSpPr txBox="1">
            <a:spLocks noChangeArrowheads="1"/>
          </p:cNvSpPr>
          <p:nvPr/>
        </p:nvSpPr>
        <p:spPr bwMode="auto">
          <a:xfrm>
            <a:off x="5556250" y="5675313"/>
            <a:ext cx="2976563" cy="336550"/>
          </a:xfrm>
          <a:prstGeom prst="rect">
            <a:avLst/>
          </a:prstGeom>
          <a:noFill/>
          <a:ln w="9525">
            <a:noFill/>
            <a:miter lim="800000"/>
            <a:headEnd/>
            <a:tailEnd/>
          </a:ln>
          <a:effectLst/>
        </p:spPr>
        <p:txBody>
          <a:bodyPr>
            <a:spAutoFit/>
          </a:bodyPr>
          <a:lstStyle/>
          <a:p>
            <a:pPr algn="ctr" defTabSz="957263">
              <a:spcBef>
                <a:spcPct val="50000"/>
              </a:spcBef>
              <a:defRPr/>
            </a:pPr>
            <a:r>
              <a:rPr lang="es-AR" sz="1600">
                <a:effectLst>
                  <a:outerShdw blurRad="38100" dist="38100" dir="2700000" algn="tl">
                    <a:srgbClr val="C0C0C0"/>
                  </a:outerShdw>
                </a:effectLst>
              </a:rPr>
              <a:t>Línea a Batería</a:t>
            </a:r>
          </a:p>
        </p:txBody>
      </p:sp>
      <p:pic>
        <p:nvPicPr>
          <p:cNvPr id="10268" name="Picture 68" descr=" Detector recht"/>
          <p:cNvPicPr>
            <a:picLocks noChangeAspect="1" noChangeArrowheads="1"/>
          </p:cNvPicPr>
          <p:nvPr/>
        </p:nvPicPr>
        <p:blipFill>
          <a:blip r:embed="rId17">
            <a:clrChange>
              <a:clrFrom>
                <a:srgbClr val="FFFFFF"/>
              </a:clrFrom>
              <a:clrTo>
                <a:srgbClr val="FFFFFF">
                  <a:alpha val="0"/>
                </a:srgbClr>
              </a:clrTo>
            </a:clrChange>
          </a:blip>
          <a:srcRect/>
          <a:stretch>
            <a:fillRect/>
          </a:stretch>
        </p:blipFill>
        <p:spPr bwMode="auto">
          <a:xfrm>
            <a:off x="2617788" y="1885950"/>
            <a:ext cx="866775" cy="1273175"/>
          </a:xfrm>
          <a:prstGeom prst="rect">
            <a:avLst/>
          </a:prstGeom>
          <a:noFill/>
          <a:ln w="9525">
            <a:noFill/>
            <a:miter lim="800000"/>
            <a:headEnd/>
            <a:tailEnd/>
          </a:ln>
        </p:spPr>
      </p:pic>
      <p:pic>
        <p:nvPicPr>
          <p:cNvPr id="10269" name="Picture 69" descr="F0150520AAD"/>
          <p:cNvPicPr>
            <a:picLocks noChangeAspect="1" noChangeArrowheads="1"/>
          </p:cNvPicPr>
          <p:nvPr/>
        </p:nvPicPr>
        <p:blipFill>
          <a:blip r:embed="rId18">
            <a:clrChange>
              <a:clrFrom>
                <a:srgbClr val="FFFFFF"/>
              </a:clrFrom>
              <a:clrTo>
                <a:srgbClr val="FFFFFF">
                  <a:alpha val="0"/>
                </a:srgbClr>
              </a:clrTo>
            </a:clrChange>
          </a:blip>
          <a:srcRect/>
          <a:stretch>
            <a:fillRect/>
          </a:stretch>
        </p:blipFill>
        <p:spPr bwMode="auto">
          <a:xfrm>
            <a:off x="1771650" y="1184275"/>
            <a:ext cx="774700" cy="1111250"/>
          </a:xfrm>
          <a:prstGeom prst="rect">
            <a:avLst/>
          </a:prstGeom>
          <a:noFill/>
          <a:ln w="9525">
            <a:noFill/>
            <a:miter lim="800000"/>
            <a:headEnd/>
            <a:tailEnd/>
          </a:ln>
        </p:spPr>
      </p:pic>
      <p:pic>
        <p:nvPicPr>
          <p:cNvPr id="10270" name="Picture 70" descr="SKIL LASER AAD"/>
          <p:cNvPicPr>
            <a:picLocks noChangeAspect="1" noChangeArrowheads="1"/>
          </p:cNvPicPr>
          <p:nvPr/>
        </p:nvPicPr>
        <p:blipFill>
          <a:blip r:embed="rId19">
            <a:clrChange>
              <a:clrFrom>
                <a:srgbClr val="FCFFFF"/>
              </a:clrFrom>
              <a:clrTo>
                <a:srgbClr val="FCFFFF">
                  <a:alpha val="0"/>
                </a:srgbClr>
              </a:clrTo>
            </a:clrChange>
          </a:blip>
          <a:srcRect/>
          <a:stretch>
            <a:fillRect/>
          </a:stretch>
        </p:blipFill>
        <p:spPr bwMode="auto">
          <a:xfrm>
            <a:off x="3695700" y="1447800"/>
            <a:ext cx="1041400" cy="746125"/>
          </a:xfrm>
          <a:prstGeom prst="rect">
            <a:avLst/>
          </a:prstGeom>
          <a:noFill/>
          <a:ln w="9525">
            <a:noFill/>
            <a:miter lim="800000"/>
            <a:headEnd/>
            <a:tailEnd/>
          </a:ln>
        </p:spPr>
      </p:pic>
      <p:pic>
        <p:nvPicPr>
          <p:cNvPr id="10271" name="Picture 75"/>
          <p:cNvPicPr>
            <a:picLocks noChangeAspect="1" noChangeArrowheads="1"/>
          </p:cNvPicPr>
          <p:nvPr/>
        </p:nvPicPr>
        <p:blipFill>
          <a:blip r:embed="rId20">
            <a:clrChange>
              <a:clrFrom>
                <a:srgbClr val="FFFFFF"/>
              </a:clrFrom>
              <a:clrTo>
                <a:srgbClr val="FFFFFF">
                  <a:alpha val="0"/>
                </a:srgbClr>
              </a:clrTo>
            </a:clrChange>
          </a:blip>
          <a:srcRect/>
          <a:stretch>
            <a:fillRect/>
          </a:stretch>
        </p:blipFill>
        <p:spPr bwMode="auto">
          <a:xfrm>
            <a:off x="4167188" y="4873625"/>
            <a:ext cx="947737" cy="947738"/>
          </a:xfrm>
          <a:prstGeom prst="rect">
            <a:avLst/>
          </a:prstGeom>
          <a:noFill/>
          <a:ln w="9525">
            <a:noFill/>
            <a:miter lim="800000"/>
            <a:headEnd/>
            <a:tailEnd/>
          </a:ln>
        </p:spPr>
      </p:pic>
      <p:pic>
        <p:nvPicPr>
          <p:cNvPr id="10272" name="Picture 76"/>
          <p:cNvPicPr>
            <a:picLocks noChangeAspect="1" noChangeArrowheads="1"/>
          </p:cNvPicPr>
          <p:nvPr/>
        </p:nvPicPr>
        <p:blipFill>
          <a:blip r:embed="rId21">
            <a:clrChange>
              <a:clrFrom>
                <a:srgbClr val="FFFFFF"/>
              </a:clrFrom>
              <a:clrTo>
                <a:srgbClr val="FFFFFF">
                  <a:alpha val="0"/>
                </a:srgbClr>
              </a:clrTo>
            </a:clrChange>
          </a:blip>
          <a:srcRect/>
          <a:stretch>
            <a:fillRect/>
          </a:stretch>
        </p:blipFill>
        <p:spPr bwMode="auto">
          <a:xfrm>
            <a:off x="1395413" y="5046663"/>
            <a:ext cx="1111250" cy="965200"/>
          </a:xfrm>
          <a:prstGeom prst="rect">
            <a:avLst/>
          </a:prstGeom>
          <a:noFill/>
          <a:ln w="9525">
            <a:noFill/>
            <a:miter lim="800000"/>
            <a:headEnd/>
            <a:tailEnd/>
          </a:ln>
        </p:spPr>
      </p:pic>
      <p:pic>
        <p:nvPicPr>
          <p:cNvPr id="10273" name="Picture 81"/>
          <p:cNvPicPr>
            <a:picLocks noChangeAspect="1" noChangeArrowheads="1"/>
          </p:cNvPicPr>
          <p:nvPr/>
        </p:nvPicPr>
        <p:blipFill>
          <a:blip r:embed="rId22"/>
          <a:srcRect/>
          <a:stretch>
            <a:fillRect/>
          </a:stretch>
        </p:blipFill>
        <p:spPr bwMode="auto">
          <a:xfrm>
            <a:off x="1536700" y="2508250"/>
            <a:ext cx="577850" cy="812800"/>
          </a:xfrm>
          <a:prstGeom prst="rect">
            <a:avLst/>
          </a:prstGeom>
          <a:noFill/>
          <a:ln w="9525">
            <a:noFill/>
            <a:miter lim="800000"/>
            <a:headEnd/>
            <a:tailEnd/>
          </a:ln>
        </p:spPr>
      </p:pic>
      <p:pic>
        <p:nvPicPr>
          <p:cNvPr id="10274" name="Picture 82"/>
          <p:cNvPicPr>
            <a:picLocks noChangeAspect="1" noChangeArrowheads="1"/>
          </p:cNvPicPr>
          <p:nvPr/>
        </p:nvPicPr>
        <p:blipFill>
          <a:blip r:embed="rId23"/>
          <a:srcRect/>
          <a:stretch>
            <a:fillRect/>
          </a:stretch>
        </p:blipFill>
        <p:spPr bwMode="auto">
          <a:xfrm>
            <a:off x="7431088" y="2662238"/>
            <a:ext cx="1350962" cy="650875"/>
          </a:xfrm>
          <a:prstGeom prst="rect">
            <a:avLst/>
          </a:prstGeom>
          <a:noFill/>
          <a:ln w="9525">
            <a:noFill/>
            <a:miter lim="800000"/>
            <a:headEnd/>
            <a:tailEnd/>
          </a:ln>
        </p:spPr>
      </p:pic>
      <p:pic>
        <p:nvPicPr>
          <p:cNvPr id="10275" name="Picture 39"/>
          <p:cNvPicPr>
            <a:picLocks noChangeAspect="1" noChangeArrowheads="1"/>
          </p:cNvPicPr>
          <p:nvPr/>
        </p:nvPicPr>
        <p:blipFill>
          <a:blip r:embed="rId24">
            <a:clrChange>
              <a:clrFrom>
                <a:srgbClr val="FFFFFF"/>
              </a:clrFrom>
              <a:clrTo>
                <a:srgbClr val="FFFFFF">
                  <a:alpha val="0"/>
                </a:srgbClr>
              </a:clrTo>
            </a:clrChange>
          </a:blip>
          <a:srcRect/>
          <a:stretch>
            <a:fillRect/>
          </a:stretch>
        </p:blipFill>
        <p:spPr bwMode="auto">
          <a:xfrm>
            <a:off x="8048625" y="1200150"/>
            <a:ext cx="1173163" cy="608013"/>
          </a:xfrm>
          <a:prstGeom prst="rect">
            <a:avLst/>
          </a:prstGeom>
          <a:noFill/>
          <a:ln w="9525">
            <a:noFill/>
            <a:miter lim="800000"/>
            <a:headEnd/>
            <a:tailEnd/>
          </a:ln>
        </p:spPr>
      </p:pic>
      <p:sp>
        <p:nvSpPr>
          <p:cNvPr id="39" name="1 Título"/>
          <p:cNvSpPr txBox="1">
            <a:spLocks/>
          </p:cNvSpPr>
          <p:nvPr/>
        </p:nvSpPr>
        <p:spPr>
          <a:xfrm>
            <a:off x="669925" y="252413"/>
            <a:ext cx="8915400" cy="538162"/>
          </a:xfrm>
          <a:prstGeom prst="rect">
            <a:avLst/>
          </a:prstGeom>
        </p:spPr>
        <p:txBody>
          <a:bodyPr/>
          <a:lstStyle/>
          <a:p>
            <a:pPr defTabSz="957263">
              <a:spcBef>
                <a:spcPct val="50000"/>
              </a:spcBef>
              <a:defRPr/>
            </a:pPr>
            <a:r>
              <a:rPr lang="es-EC" sz="2900" b="0" kern="0" dirty="0">
                <a:solidFill>
                  <a:schemeClr val="bg1"/>
                </a:solidFill>
                <a:effectLst>
                  <a:outerShdw blurRad="38100" dist="38100" dir="2700000" algn="tl">
                    <a:srgbClr val="C0C0C0"/>
                  </a:outerShdw>
                </a:effectLst>
                <a:latin typeface="+mj-lt"/>
                <a:ea typeface="+mj-ea"/>
                <a:cs typeface="+mj-cs"/>
              </a:rPr>
              <a:t>Características del Producto o Servicio</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ELD.CHAPTER.CONTENT" val="Header of section "/>
  <p:tag name="FIELD.CHAPTER.VALUE" val="Header of section "/>
  <p:tag name="FIELDS.INITIALIZED" val="1"/>
  <p:tag name="ML_1" val="RBLA_Ca_PT"/>
  <p:tag name="RECTANGLE 2_SHAPECLASSPROTECTIONTYPE" val="0"/>
  <p:tag name="RECTANGLE 4_SHAPECLASSPROTECTIONTYPE" val="11"/>
  <p:tag name="RECTANGLE 5_SHAPECLASSPROTECTIONTYPE" val="15"/>
  <p:tag name="RECTANGLE 6_SHAPECLASSPROTECTIONTYPE" val="11"/>
  <p:tag name="RECTANGLE 7_SHAPECLASSPROTECTIONTYPE" val="63"/>
  <p:tag name="PICTURE 8_SHAPECLASSPROTECTIONTYPE" val="15"/>
  <p:tag name="TEXT BOX 9_SHAPECLASSPROTECTIONTYPE" val="11"/>
  <p:tag name="SHAPESETGROUPCLASSNAME" val="ShapeSetGroup1"/>
  <p:tag name="SHAPESETCLASSNAME" val="Title"/>
  <p:tag name="COLORSETGROUPCLASSNAME" val="ColorSetGroup1"/>
  <p:tag name="COLORSETCLASSNAME" val="ColorSet1"/>
  <p:tag name="FONTSETGROUPCLASSNAME" val="FontSetGroup1"/>
  <p:tag name="STYLESETGROUPCLASSNAME" val="StyleSetGroup1"/>
  <p:tag name="MAPNAME" val="Map1"/>
  <p:tag name="CFG.LAYOUT" val="config01.xml"/>
  <p:tag name="MLI" val="1"/>
  <p:tag name="FIELD.CHAPTER.COMBOINDEX" val="-2"/>
  <p:tag name="FIELD.REM_ANL.COMBOINDEX" val="-2"/>
  <p:tag name="FIELD.DPT.CONTENT" val="Visit of G5 - RBLA-PT/PD"/>
  <p:tag name="FIELD.DPT.VALUE" val="Visit of G5 - RBLA-PT/PD | "/>
  <p:tag name="FIELD.DPT.COMBOINDEX" val="-2"/>
</p:tagLst>
</file>

<file path=ppt/tags/tag10.xml><?xml version="1.0" encoding="utf-8"?>
<p:tagLst xmlns:a="http://schemas.openxmlformats.org/drawingml/2006/main" xmlns:r="http://schemas.openxmlformats.org/officeDocument/2006/relationships" xmlns:p="http://schemas.openxmlformats.org/presentationml/2006/main">
  <p:tag name="FONT" val="CopyrightfontRight"/>
  <p:tag name="FONTSETCLASSNAME" val="FontSet1"/>
  <p:tag name="COLORS" val="-2;-2;-2;-2;CopyRightFontColor2"/>
  <p:tag name="COLORSETCLASSNAME" val="ColorSet1"/>
  <p:tag name="MLI" val="1"/>
  <p:tag name="SHAPESETGROUPCLASSNAME" val="ShapeSetGroup1"/>
  <p:tag name="SHAPESETCLASSNAME" val="Title"/>
  <p:tag name="COLORSETGROUPCLASSNAME" val="ColorSetGroup1"/>
  <p:tag name="FONTSETGROUPCLASSNAME" val="FontSetGroup1"/>
  <p:tag name="SHAPECLASSNAME" val="AuthorBox"/>
  <p:tag name="SHAPECLASSPROTECTIONTYPE" val="11"/>
</p:tagLst>
</file>

<file path=ppt/tags/tag11.xml><?xml version="1.0" encoding="utf-8"?>
<p:tagLst xmlns:a="http://schemas.openxmlformats.org/drawingml/2006/main" xmlns:r="http://schemas.openxmlformats.org/officeDocument/2006/relationships" xmlns:p="http://schemas.openxmlformats.org/presentationml/2006/main">
  <p:tag name="FIELD.CHAPTER.CONTENT" val="Header of section "/>
  <p:tag name="FIELD.CHAPTER.VALUE" val="Header of section "/>
  <p:tag name="FIELDS.INITIALIZED" val="1"/>
  <p:tag name="ML_1" val="RBLA_Ca_PT"/>
  <p:tag name="RECTANGLE 2_SHAPECLASSPROTECTIONTYPE" val="0"/>
  <p:tag name="RECTANGLE 4_SHAPECLASSPROTECTIONTYPE" val="11"/>
  <p:tag name="RECTANGLE 5_SHAPECLASSPROTECTIONTYPE" val="15"/>
  <p:tag name="RECTANGLE 6_SHAPECLASSPROTECTIONTYPE" val="11"/>
  <p:tag name="RECTANGLE 7_SHAPECLASSPROTECTIONTYPE" val="63"/>
  <p:tag name="PICTURE 8_SHAPECLASSPROTECTIONTYPE" val="15"/>
  <p:tag name="TEXT BOX 9_SHAPECLASSPROTECTIONTYPE" val="11"/>
  <p:tag name="SHAPESETGROUPCLASSNAME" val="ShapeSetGroup1"/>
  <p:tag name="SHAPESETCLASSNAME" val="Title"/>
  <p:tag name="COLORSETGROUPCLASSNAME" val="ColorSetGroup1"/>
  <p:tag name="COLORSETCLASSNAME" val="ColorSet1"/>
  <p:tag name="FONTSETGROUPCLASSNAME" val="FontSetGroup1"/>
  <p:tag name="STYLESETGROUPCLASSNAME" val="StyleSetGroup1"/>
  <p:tag name="MAPNAME" val="Map1"/>
  <p:tag name="CFG.LAYOUT" val="config01.xml"/>
  <p:tag name="MLI" val="1"/>
  <p:tag name="FIELD.CHAPTER.COMBOINDEX" val="-2"/>
  <p:tag name="FIELD.REM_ANL.COMBOINDEX" val="-2"/>
  <p:tag name="FIELD.DPT.CONTENT" val="Visit of G5 - RBLA-PT/PD"/>
  <p:tag name="FIELD.DPT.VALUE" val="Visit of G5 - RBLA-PT/PD | "/>
  <p:tag name="FIELD.DPT.COMBOINDEX" val="-2"/>
</p:tagLst>
</file>

<file path=ppt/tags/tag12.xml><?xml version="1.0" encoding="utf-8"?>
<p:tagLst xmlns:a="http://schemas.openxmlformats.org/drawingml/2006/main" xmlns:r="http://schemas.openxmlformats.org/officeDocument/2006/relationships" xmlns:p="http://schemas.openxmlformats.org/presentationml/2006/main">
  <p:tag name="COLORS" val="-2;-2;-2;-2;-2"/>
  <p:tag name="COLORSETCLASSNAME" val="ColorSet1"/>
  <p:tag name="MLI" val="1"/>
  <p:tag name="SHAPESETGROUPCLASSNAME" val="ShapeSetGroup1"/>
  <p:tag name="SHAPESETCLASSNAME" val="Title"/>
  <p:tag name="COLORSETGROUPCLASSNAME" val="ColorSetGroup1"/>
  <p:tag name="FONTSETGROUPCLASSNAME" val="FontSetGroup1"/>
  <p:tag name="SHAPECLASSNAME" val="MASKBeQik"/>
  <p:tag name="SHAPECLASSFILE" val="BEQIK_FR.png"/>
  <p:tag name="SHAPECLASSPROTECTIONTYPE" val="15"/>
</p:tagLst>
</file>

<file path=ppt/tags/tag13.xml><?xml version="1.0" encoding="utf-8"?>
<p:tagLst xmlns:a="http://schemas.openxmlformats.org/drawingml/2006/main" xmlns:r="http://schemas.openxmlformats.org/officeDocument/2006/relationships" xmlns:p="http://schemas.openxmlformats.org/presentationml/2006/main">
  <p:tag name="FONT" val="CopyrightfontRight"/>
  <p:tag name="FONTSETCLASSNAME" val="FontSet1"/>
  <p:tag name="COLORS" val="-2;-2;-2;-2;CopyRightFontColor2"/>
  <p:tag name="COLORSETCLASSNAME" val="ColorSet1"/>
  <p:tag name="MLI" val="1"/>
  <p:tag name="SHAPESETGROUPCLASSNAME" val="ShapeSetGroup1"/>
  <p:tag name="SHAPESETCLASSNAME" val="Title"/>
  <p:tag name="COLORSETGROUPCLASSNAME" val="ColorSetGroup1"/>
  <p:tag name="FONTSETGROUPCLASSNAME" val="FontSetGroup1"/>
  <p:tag name="SHAPECLASSNAME" val="AuthorBox"/>
  <p:tag name="SHAPECLASSPROTECTIONTYPE" val="11"/>
</p:tagLst>
</file>

<file path=ppt/tags/tag14.xml><?xml version="1.0" encoding="utf-8"?>
<p:tagLst xmlns:a="http://schemas.openxmlformats.org/drawingml/2006/main" xmlns:r="http://schemas.openxmlformats.org/officeDocument/2006/relationships" xmlns:p="http://schemas.openxmlformats.org/presentationml/2006/main">
  <p:tag name="FIELD.CHAPTER.CONTENT" val="Header of section "/>
  <p:tag name="FIELD.CHAPTER.VALUE" val="Header of section "/>
  <p:tag name="FIELDS.INITIALIZED" val="1"/>
  <p:tag name="ML_1" val="RBLA_Ca_PT"/>
  <p:tag name="RECTANGLE 2_SHAPECLASSPROTECTIONTYPE" val="0"/>
  <p:tag name="RECTANGLE 4_SHAPECLASSPROTECTIONTYPE" val="11"/>
  <p:tag name="RECTANGLE 5_SHAPECLASSPROTECTIONTYPE" val="15"/>
  <p:tag name="RECTANGLE 6_SHAPECLASSPROTECTIONTYPE" val="11"/>
  <p:tag name="RECTANGLE 7_SHAPECLASSPROTECTIONTYPE" val="63"/>
  <p:tag name="PICTURE 8_SHAPECLASSPROTECTIONTYPE" val="15"/>
  <p:tag name="TEXT BOX 9_SHAPECLASSPROTECTIONTYPE" val="11"/>
  <p:tag name="SHAPESETGROUPCLASSNAME" val="ShapeSetGroup1"/>
  <p:tag name="SHAPESETCLASSNAME" val="Title"/>
  <p:tag name="COLORSETGROUPCLASSNAME" val="ColorSetGroup1"/>
  <p:tag name="COLORSETCLASSNAME" val="ColorSet1"/>
  <p:tag name="FONTSETGROUPCLASSNAME" val="FontSetGroup1"/>
  <p:tag name="STYLESETGROUPCLASSNAME" val="StyleSetGroup1"/>
  <p:tag name="MAPNAME" val="Map1"/>
  <p:tag name="CFG.LAYOUT" val="config01.xml"/>
  <p:tag name="MLI" val="1"/>
  <p:tag name="FIELD.CHAPTER.COMBOINDEX" val="-2"/>
  <p:tag name="FIELD.REM_ANL.COMBOINDEX" val="-2"/>
  <p:tag name="FIELD.DPT.CONTENT" val="Visit of G5 - RBLA-PT/PD"/>
  <p:tag name="FIELD.DPT.VALUE" val="Visit of G5 - RBLA-PT/PD | "/>
  <p:tag name="FIELD.DPT.COMBOINDEX" val="-2"/>
</p:tagLst>
</file>

<file path=ppt/tags/tag15.xml><?xml version="1.0" encoding="utf-8"?>
<p:tagLst xmlns:a="http://schemas.openxmlformats.org/drawingml/2006/main" xmlns:r="http://schemas.openxmlformats.org/officeDocument/2006/relationships" xmlns:p="http://schemas.openxmlformats.org/presentationml/2006/main">
  <p:tag name="COLORS" val="-2;-2;-2;-2;-2"/>
  <p:tag name="COLORSETCLASSNAME" val="ColorSet1"/>
  <p:tag name="MLI" val="1"/>
  <p:tag name="SHAPESETGROUPCLASSNAME" val="ShapeSetGroup1"/>
  <p:tag name="SHAPESETCLASSNAME" val="Title"/>
  <p:tag name="COLORSETGROUPCLASSNAME" val="ColorSetGroup1"/>
  <p:tag name="FONTSETGROUPCLASSNAME" val="FontSetGroup1"/>
  <p:tag name="SHAPECLASSNAME" val="MASKBeQik"/>
  <p:tag name="SHAPECLASSFILE" val="BEQIK_FR.png"/>
  <p:tag name="SHAPECLASSPROTECTIONTYPE" val="15"/>
</p:tagLst>
</file>

<file path=ppt/tags/tag16.xml><?xml version="1.0" encoding="utf-8"?>
<p:tagLst xmlns:a="http://schemas.openxmlformats.org/drawingml/2006/main" xmlns:r="http://schemas.openxmlformats.org/officeDocument/2006/relationships" xmlns:p="http://schemas.openxmlformats.org/presentationml/2006/main">
  <p:tag name="FONT" val="CopyrightfontRight"/>
  <p:tag name="FONTSETCLASSNAME" val="FontSet1"/>
  <p:tag name="COLORS" val="-2;-2;-2;-2;CopyRightFontColor2"/>
  <p:tag name="COLORSETCLASSNAME" val="ColorSet1"/>
  <p:tag name="MLI" val="1"/>
  <p:tag name="SHAPESETGROUPCLASSNAME" val="ShapeSetGroup1"/>
  <p:tag name="SHAPESETCLASSNAME" val="Title"/>
  <p:tag name="COLORSETGROUPCLASSNAME" val="ColorSetGroup1"/>
  <p:tag name="FONTSETGROUPCLASSNAME" val="FontSetGroup1"/>
  <p:tag name="SHAPECLASSNAME" val="AuthorBox"/>
  <p:tag name="SHAPECLASSPROTECTIONTYPE" val="11"/>
</p:tagLst>
</file>

<file path=ppt/tags/tag17.xml><?xml version="1.0" encoding="utf-8"?>
<p:tagLst xmlns:a="http://schemas.openxmlformats.org/drawingml/2006/main" xmlns:r="http://schemas.openxmlformats.org/officeDocument/2006/relationships" xmlns:p="http://schemas.openxmlformats.org/presentationml/2006/main">
  <p:tag name="COLORSETCLASSNAME" val="ColorSet1"/>
  <p:tag name="COLORS" val="-2;-2;-2;-2;-1"/>
</p:tagLst>
</file>

<file path=ppt/tags/tag2.xml><?xml version="1.0" encoding="utf-8"?>
<p:tagLst xmlns:a="http://schemas.openxmlformats.org/drawingml/2006/main" xmlns:r="http://schemas.openxmlformats.org/officeDocument/2006/relationships" xmlns:p="http://schemas.openxmlformats.org/presentationml/2006/main">
  <p:tag name="COLORS" val="-2;-2;-2;-2;-2"/>
  <p:tag name="COLORSETCLASSNAME" val="ColorSet1"/>
  <p:tag name="MLI" val="1"/>
  <p:tag name="SHAPESETGROUPCLASSNAME" val="ShapeSetGroup1"/>
  <p:tag name="SHAPESETCLASSNAME" val="Title"/>
  <p:tag name="COLORSETGROUPCLASSNAME" val="ColorSetGroup1"/>
  <p:tag name="FONTSETGROUPCLASSNAME" val="FontSetGroup1"/>
  <p:tag name="SHAPECLASSNAME" val="MASKBeQik"/>
  <p:tag name="SHAPECLASSFILE" val="BEQIK_FR.png"/>
  <p:tag name="SHAPECLASSPROTECTIONTYPE" val="15"/>
</p:tagLst>
</file>

<file path=ppt/tags/tag3.xml><?xml version="1.0" encoding="utf-8"?>
<p:tagLst xmlns:a="http://schemas.openxmlformats.org/drawingml/2006/main" xmlns:r="http://schemas.openxmlformats.org/officeDocument/2006/relationships" xmlns:p="http://schemas.openxmlformats.org/presentationml/2006/main">
  <p:tag name="FONT" val="CopyrightfontRight"/>
  <p:tag name="FONTSETCLASSNAME" val="FontSet1"/>
  <p:tag name="COLORS" val="-2;-2;-2;-2;CopyRightFontColor2"/>
  <p:tag name="COLORSETCLASSNAME" val="ColorSet1"/>
  <p:tag name="MLI" val="1"/>
  <p:tag name="SHAPESETGROUPCLASSNAME" val="ShapeSetGroup1"/>
  <p:tag name="SHAPESETCLASSNAME" val="Title"/>
  <p:tag name="COLORSETGROUPCLASSNAME" val="ColorSetGroup1"/>
  <p:tag name="FONTSETGROUPCLASSNAME" val="FontSetGroup1"/>
  <p:tag name="SHAPECLASSNAME" val="AuthorBox"/>
  <p:tag name="SHAPECLASSPROTECTIONTYPE" val="11"/>
</p:tagLst>
</file>

<file path=ppt/tags/tag4.xml><?xml version="1.0" encoding="utf-8"?>
<p:tagLst xmlns:a="http://schemas.openxmlformats.org/drawingml/2006/main" xmlns:r="http://schemas.openxmlformats.org/officeDocument/2006/relationships" xmlns:p="http://schemas.openxmlformats.org/presentationml/2006/main">
  <p:tag name="COLORS" val="-2;-2;-2;-2;-2"/>
  <p:tag name="COLORSETCLASSNAME" val="ColorSet1"/>
  <p:tag name="MLI" val="1"/>
  <p:tag name="SHAPESETGROUPCLASSNAME" val="ShapeSetGroup1"/>
  <p:tag name="SHAPESETCLASSNAME" val="TitleSlide"/>
  <p:tag name="COLORSETGROUPCLASSNAME" val="ColorSetGroup1"/>
  <p:tag name="FONTSETGROUPCLASSNAME" val="FontSetGroup1"/>
  <p:tag name="SHAPECLASSNAME" val="BoschBitmap"/>
  <p:tag name="SHAPECLASSFILE" val="BOCOL.png"/>
  <p:tag name="SHAPECLASSPROTECTIONTYPE" val="15"/>
</p:tagLst>
</file>

<file path=ppt/tags/tag5.xml><?xml version="1.0" encoding="utf-8"?>
<p:tagLst xmlns:a="http://schemas.openxmlformats.org/drawingml/2006/main" xmlns:r="http://schemas.openxmlformats.org/officeDocument/2006/relationships" xmlns:p="http://schemas.openxmlformats.org/presentationml/2006/main">
  <p:tag name="FIELD.CHAPTER.CONTENT" val="Header of section "/>
  <p:tag name="FIELD.CHAPTER.VALUE" val="Header of section "/>
  <p:tag name="FIELDS.INITIALIZED" val="1"/>
  <p:tag name="ML_1" val="RBLA_Ca_PT"/>
  <p:tag name="RECTANGLE 2_SHAPECLASSPROTECTIONTYPE" val="0"/>
  <p:tag name="RECTANGLE 4_SHAPECLASSPROTECTIONTYPE" val="11"/>
  <p:tag name="RECTANGLE 5_SHAPECLASSPROTECTIONTYPE" val="15"/>
  <p:tag name="RECTANGLE 6_SHAPECLASSPROTECTIONTYPE" val="11"/>
  <p:tag name="RECTANGLE 7_SHAPECLASSPROTECTIONTYPE" val="63"/>
  <p:tag name="PICTURE 8_SHAPECLASSPROTECTIONTYPE" val="15"/>
  <p:tag name="TEXT BOX 9_SHAPECLASSPROTECTIONTYPE" val="11"/>
  <p:tag name="SHAPESETGROUPCLASSNAME" val="ShapeSetGroup1"/>
  <p:tag name="SHAPESETCLASSNAME" val="Title"/>
  <p:tag name="COLORSETGROUPCLASSNAME" val="ColorSetGroup1"/>
  <p:tag name="COLORSETCLASSNAME" val="ColorSet1"/>
  <p:tag name="FONTSETGROUPCLASSNAME" val="FontSetGroup1"/>
  <p:tag name="STYLESETGROUPCLASSNAME" val="StyleSetGroup1"/>
  <p:tag name="MAPNAME" val="Map1"/>
  <p:tag name="CFG.LAYOUT" val="config01.xml"/>
  <p:tag name="MLI" val="1"/>
  <p:tag name="FIELD.CHAPTER.COMBOINDEX" val="-2"/>
  <p:tag name="FIELD.REM_ANL.COMBOINDEX" val="-2"/>
  <p:tag name="FIELD.DPT.CONTENT" val="Visit of G5 - RBLA-PT/PD"/>
  <p:tag name="FIELD.DPT.VALUE" val="Visit of G5 - RBLA-PT/PD | "/>
  <p:tag name="FIELD.DPT.COMBOINDEX" val="-2"/>
</p:tagLst>
</file>

<file path=ppt/tags/tag6.xml><?xml version="1.0" encoding="utf-8"?>
<p:tagLst xmlns:a="http://schemas.openxmlformats.org/drawingml/2006/main" xmlns:r="http://schemas.openxmlformats.org/officeDocument/2006/relationships" xmlns:p="http://schemas.openxmlformats.org/presentationml/2006/main">
  <p:tag name="COLORS" val="-2;-2;-2;-2;-2"/>
  <p:tag name="COLORSETCLASSNAME" val="ColorSet1"/>
  <p:tag name="MLI" val="1"/>
  <p:tag name="SHAPESETGROUPCLASSNAME" val="ShapeSetGroup1"/>
  <p:tag name="SHAPESETCLASSNAME" val="Title"/>
  <p:tag name="COLORSETGROUPCLASSNAME" val="ColorSetGroup1"/>
  <p:tag name="FONTSETGROUPCLASSNAME" val="FontSetGroup1"/>
  <p:tag name="SHAPECLASSNAME" val="MASKBeQik"/>
  <p:tag name="SHAPECLASSFILE" val="BEQIK_FR.png"/>
  <p:tag name="SHAPECLASSPROTECTIONTYPE" val="15"/>
</p:tagLst>
</file>

<file path=ppt/tags/tag7.xml><?xml version="1.0" encoding="utf-8"?>
<p:tagLst xmlns:a="http://schemas.openxmlformats.org/drawingml/2006/main" xmlns:r="http://schemas.openxmlformats.org/officeDocument/2006/relationships" xmlns:p="http://schemas.openxmlformats.org/presentationml/2006/main">
  <p:tag name="FONT" val="CopyrightfontRight"/>
  <p:tag name="FONTSETCLASSNAME" val="FontSet1"/>
  <p:tag name="COLORS" val="-2;-2;-2;-2;CopyRightFontColor2"/>
  <p:tag name="COLORSETCLASSNAME" val="ColorSet1"/>
  <p:tag name="MLI" val="1"/>
  <p:tag name="SHAPESETGROUPCLASSNAME" val="ShapeSetGroup1"/>
  <p:tag name="SHAPESETCLASSNAME" val="Title"/>
  <p:tag name="COLORSETGROUPCLASSNAME" val="ColorSetGroup1"/>
  <p:tag name="FONTSETGROUPCLASSNAME" val="FontSetGroup1"/>
  <p:tag name="SHAPECLASSNAME" val="AuthorBox"/>
  <p:tag name="SHAPECLASSPROTECTIONTYPE" val="11"/>
</p:tagLst>
</file>

<file path=ppt/tags/tag8.xml><?xml version="1.0" encoding="utf-8"?>
<p:tagLst xmlns:a="http://schemas.openxmlformats.org/drawingml/2006/main" xmlns:r="http://schemas.openxmlformats.org/officeDocument/2006/relationships" xmlns:p="http://schemas.openxmlformats.org/presentationml/2006/main">
  <p:tag name="FIELD.CHAPTER.CONTENT" val="Header of section "/>
  <p:tag name="FIELD.CHAPTER.VALUE" val="Header of section "/>
  <p:tag name="FIELDS.INITIALIZED" val="1"/>
  <p:tag name="ML_1" val="RBLA_Ca_PT"/>
  <p:tag name="RECTANGLE 2_SHAPECLASSPROTECTIONTYPE" val="0"/>
  <p:tag name="RECTANGLE 4_SHAPECLASSPROTECTIONTYPE" val="11"/>
  <p:tag name="RECTANGLE 5_SHAPECLASSPROTECTIONTYPE" val="15"/>
  <p:tag name="RECTANGLE 6_SHAPECLASSPROTECTIONTYPE" val="11"/>
  <p:tag name="RECTANGLE 7_SHAPECLASSPROTECTIONTYPE" val="63"/>
  <p:tag name="PICTURE 8_SHAPECLASSPROTECTIONTYPE" val="15"/>
  <p:tag name="TEXT BOX 9_SHAPECLASSPROTECTIONTYPE" val="11"/>
  <p:tag name="SHAPESETGROUPCLASSNAME" val="ShapeSetGroup1"/>
  <p:tag name="SHAPESETCLASSNAME" val="Title"/>
  <p:tag name="COLORSETGROUPCLASSNAME" val="ColorSetGroup1"/>
  <p:tag name="COLORSETCLASSNAME" val="ColorSet1"/>
  <p:tag name="FONTSETGROUPCLASSNAME" val="FontSetGroup1"/>
  <p:tag name="STYLESETGROUPCLASSNAME" val="StyleSetGroup1"/>
  <p:tag name="MAPNAME" val="Map1"/>
  <p:tag name="CFG.LAYOUT" val="config01.xml"/>
  <p:tag name="MLI" val="1"/>
  <p:tag name="FIELD.CHAPTER.COMBOINDEX" val="-2"/>
  <p:tag name="FIELD.REM_ANL.COMBOINDEX" val="-2"/>
  <p:tag name="FIELD.DPT.CONTENT" val="Visit of G5 - RBLA-PT/PD"/>
  <p:tag name="FIELD.DPT.VALUE" val="Visit of G5 - RBLA-PT/PD | "/>
  <p:tag name="FIELD.DPT.COMBOINDEX" val="-2"/>
</p:tagLst>
</file>

<file path=ppt/tags/tag9.xml><?xml version="1.0" encoding="utf-8"?>
<p:tagLst xmlns:a="http://schemas.openxmlformats.org/drawingml/2006/main" xmlns:r="http://schemas.openxmlformats.org/officeDocument/2006/relationships" xmlns:p="http://schemas.openxmlformats.org/presentationml/2006/main">
  <p:tag name="COLORS" val="-2;-2;-2;-2;-2"/>
  <p:tag name="COLORSETCLASSNAME" val="ColorSet1"/>
  <p:tag name="MLI" val="1"/>
  <p:tag name="SHAPESETGROUPCLASSNAME" val="ShapeSetGroup1"/>
  <p:tag name="SHAPESETCLASSNAME" val="Title"/>
  <p:tag name="COLORSETGROUPCLASSNAME" val="ColorSetGroup1"/>
  <p:tag name="FONTSETGROUPCLASSNAME" val="FontSetGroup1"/>
  <p:tag name="SHAPECLASSNAME" val="MASKBeQik"/>
  <p:tag name="SHAPECLASSFILE" val="BEQIK_FR.png"/>
  <p:tag name="SHAPECLASSPROTECTIONTYPE" val="15"/>
</p:tagLst>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FF33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57263" rtl="0" eaLnBrk="1" fontAlgn="base" latinLnBrk="0" hangingPunct="1">
          <a:lnSpc>
            <a:spcPct val="100000"/>
          </a:lnSpc>
          <a:spcBef>
            <a:spcPct val="0"/>
          </a:spcBef>
          <a:spcAft>
            <a:spcPct val="0"/>
          </a:spcAft>
          <a:buClrTx/>
          <a:buSzTx/>
          <a:buFontTx/>
          <a:buNone/>
          <a:tabLst/>
          <a:defRPr kumimoji="0" lang="en-GB" sz="12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57263" rtl="0" eaLnBrk="1" fontAlgn="base" latinLnBrk="0" hangingPunct="1">
          <a:lnSpc>
            <a:spcPct val="100000"/>
          </a:lnSpc>
          <a:spcBef>
            <a:spcPct val="0"/>
          </a:spcBef>
          <a:spcAft>
            <a:spcPct val="0"/>
          </a:spcAft>
          <a:buClrTx/>
          <a:buSzTx/>
          <a:buFontTx/>
          <a:buNone/>
          <a:tabLst/>
          <a:defRPr kumimoji="0" lang="en-GB" sz="12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FF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18428</TotalTime>
  <Words>4436</Words>
  <Application>Microsoft Office PowerPoint</Application>
  <PresentationFormat>A4 (210 x 297 mm)</PresentationFormat>
  <Paragraphs>1610</Paragraphs>
  <Slides>50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50</vt:i4>
      </vt:variant>
    </vt:vector>
  </HeadingPairs>
  <TitlesOfParts>
    <vt:vector size="56" baseType="lpstr">
      <vt:lpstr>Tahoma</vt:lpstr>
      <vt:lpstr>Arial</vt:lpstr>
      <vt:lpstr>Arial Black</vt:lpstr>
      <vt:lpstr>Times New Roman</vt:lpstr>
      <vt:lpstr>Calibri</vt:lpstr>
      <vt:lpstr>Default Design</vt:lpstr>
      <vt:lpstr>Diapositiva 1</vt:lpstr>
      <vt:lpstr>Presentación Proyecto Aplicado</vt:lpstr>
      <vt:lpstr>Introducción</vt:lpstr>
      <vt:lpstr>Reseña Histórica: </vt:lpstr>
      <vt:lpstr>Origen </vt:lpstr>
      <vt:lpstr>Problemas</vt:lpstr>
      <vt:lpstr>Oportunidades</vt:lpstr>
      <vt:lpstr>Características del Producto o Servicio</vt:lpstr>
      <vt:lpstr>Diapositiva 9</vt:lpstr>
      <vt:lpstr>Alcance y Objetivos</vt:lpstr>
      <vt:lpstr>Objetivos Específicos</vt:lpstr>
      <vt:lpstr>Diapositiva 12</vt:lpstr>
      <vt:lpstr>F.O.D.A</vt:lpstr>
      <vt:lpstr>F.O.D.A</vt:lpstr>
      <vt:lpstr>Objetivos de las Encuestas</vt:lpstr>
      <vt:lpstr>Análisis de los Resultados de las Encuestas</vt:lpstr>
      <vt:lpstr>Análisis de los Resultados de las Encuestas</vt:lpstr>
      <vt:lpstr>Análisis de los Resultados de las Encuestas</vt:lpstr>
      <vt:lpstr>Análisis de los Resultados de las Encuestas</vt:lpstr>
      <vt:lpstr>Análisis de los Resultados de las Encuestas</vt:lpstr>
      <vt:lpstr>Análisis de los Resultados de las Encuestas</vt:lpstr>
      <vt:lpstr>Análisis de los Resultados de las Encuestas</vt:lpstr>
      <vt:lpstr>Análisis de los Resultados de las Encuestas</vt:lpstr>
      <vt:lpstr>Análisis de los Resultados de las Encuestas</vt:lpstr>
      <vt:lpstr>Análisis de los Resultados de las Encuestas</vt:lpstr>
      <vt:lpstr>Análisis de los Resultados de las Encuestas</vt:lpstr>
      <vt:lpstr>Análisis de los Resultados de las Encuestas</vt:lpstr>
      <vt:lpstr>Matriz BCG</vt:lpstr>
      <vt:lpstr>Matriz Implicación</vt:lpstr>
      <vt:lpstr>Diapositiva 30</vt:lpstr>
      <vt:lpstr>Fuerza de Porter</vt:lpstr>
      <vt:lpstr>Marketing Mix</vt:lpstr>
      <vt:lpstr>Marketing Mix (Marca)</vt:lpstr>
      <vt:lpstr>Marketing Mix (Producto)</vt:lpstr>
      <vt:lpstr>Marketing Mix (Precio)</vt:lpstr>
      <vt:lpstr>Marketing Mix (Plaza)</vt:lpstr>
      <vt:lpstr>Diapositiva 37</vt:lpstr>
      <vt:lpstr>Diapositiva 38</vt:lpstr>
      <vt:lpstr>Diapositiva 39</vt:lpstr>
      <vt:lpstr>Inversión Inicial</vt:lpstr>
      <vt:lpstr>Ingresos</vt:lpstr>
      <vt:lpstr>Costos</vt:lpstr>
      <vt:lpstr>Gastos Administrativos</vt:lpstr>
      <vt:lpstr>Estado de Resultados</vt:lpstr>
      <vt:lpstr>Flujo de Caja</vt:lpstr>
      <vt:lpstr>TIR  Y  VAN</vt:lpstr>
      <vt:lpstr>TIR Y VAN SIN SKIL</vt:lpstr>
      <vt:lpstr>Análisis de Sensibilidad</vt:lpstr>
      <vt:lpstr>Conclusiones</vt:lpstr>
      <vt:lpstr>Recomendaciones</vt:lpstr>
    </vt:vector>
  </TitlesOfParts>
  <Company>Convenient4U b.v.</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Administrador</cp:lastModifiedBy>
  <cp:revision>814</cp:revision>
  <cp:lastPrinted>2006-10-06T16:04:37Z</cp:lastPrinted>
  <dcterms:created xsi:type="dcterms:W3CDTF">2005-06-14T14:55:30Z</dcterms:created>
  <dcterms:modified xsi:type="dcterms:W3CDTF">2009-11-10T15:50:48Z</dcterms:modified>
</cp:coreProperties>
</file>