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35"/>
  </p:notesMasterIdLst>
  <p:sldIdLst>
    <p:sldId id="378" r:id="rId2"/>
    <p:sldId id="379" r:id="rId3"/>
    <p:sldId id="380" r:id="rId4"/>
    <p:sldId id="381" r:id="rId5"/>
    <p:sldId id="382" r:id="rId6"/>
    <p:sldId id="383" r:id="rId7"/>
    <p:sldId id="384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5" r:id="rId17"/>
    <p:sldId id="393" r:id="rId18"/>
    <p:sldId id="394" r:id="rId19"/>
    <p:sldId id="399" r:id="rId20"/>
    <p:sldId id="311" r:id="rId21"/>
    <p:sldId id="313" r:id="rId22"/>
    <p:sldId id="367" r:id="rId23"/>
    <p:sldId id="369" r:id="rId24"/>
    <p:sldId id="370" r:id="rId25"/>
    <p:sldId id="368" r:id="rId26"/>
    <p:sldId id="371" r:id="rId27"/>
    <p:sldId id="372" r:id="rId28"/>
    <p:sldId id="377" r:id="rId29"/>
    <p:sldId id="376" r:id="rId30"/>
    <p:sldId id="375" r:id="rId31"/>
    <p:sldId id="374" r:id="rId32"/>
    <p:sldId id="373" r:id="rId33"/>
    <p:sldId id="400" r:id="rId34"/>
  </p:sldIdLst>
  <p:sldSz cx="9144000" cy="6858000" type="screen4x3"/>
  <p:notesSz cx="6858000" cy="9144000"/>
  <p:defaultTextStyle>
    <a:defPPr>
      <a:defRPr lang="es-EC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15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8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1C0D7-AF29-47B2-A536-F80E42A2DC76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C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EC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8137A90-56C9-4575-9A01-C274F78A3DF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DE31A-FAA0-4BC9-807F-238C64E2477C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947A9-9B78-4B73-9C79-B56EAD87D28A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AFB3-AE32-44C4-8D8D-58A4A0D2CDF2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D2707-DDF3-47EA-A659-1E5D269998B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5B9A7A-D845-45D9-B17D-E0AA5D252E87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E2B92-12EC-4E67-8173-946E57F6F42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90AEBA-7864-42DB-BC17-4703A1252B75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9C25C-1C64-4A58-A41D-6A939135927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041DC-E7A6-4764-920F-32008A324EEB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022F5-26A5-4E13-9C38-70C28D95E03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9683D-C82C-4686-9776-79A80283B5C3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62B0A-D19C-4B16-958E-028F8216BFB2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1AB37-0AB9-4580-9F3A-A930C14B0F19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2910E-AABD-4FF2-A161-BE8DFCE5E57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2DB6D8-070E-45F3-9F74-56C12EAC3C18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17F6E-82B5-44D4-A7DF-AD93863743E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4424D-D8CD-4D2E-843C-0C94539591EB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40346-8486-405F-B1F0-D1F5B0C45A45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F52F-3D67-4A28-90F1-B87641F7A13F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44ED3-5B8F-4144-B3B7-CEF722F41261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C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B986F-E550-48A6-B75D-3B046E232FB6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55F7F-5207-4EEA-AF1F-15D6AECA9007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4099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75F36B-B834-403D-8A8A-7FC818170D1A}" type="datetimeFigureOut">
              <a:rPr lang="es-EC"/>
              <a:pPr>
                <a:defRPr/>
              </a:pPr>
              <a:t>10/11/2009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879C21-BF90-44EC-B48C-1C85A9815B6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Hoja_de_c_lculo_de_Microsoft_Office_Excel_97-20033.xls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o_de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13" name="12 Rectángulo"/>
          <p:cNvSpPr/>
          <p:nvPr/>
        </p:nvSpPr>
        <p:spPr>
          <a:xfrm>
            <a:off x="857250" y="865188"/>
            <a:ext cx="7929563" cy="5349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solidFill>
                  <a:srgbClr val="00B0F0"/>
                </a:solidFill>
                <a:latin typeface="Bookman Old Style" pitchFamily="18" charset="0"/>
                <a:cs typeface="+mn-cs"/>
              </a:rPr>
              <a:t>TÓPICO DE GRADUACIÓN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S_tradnl" sz="2000" b="1" dirty="0">
              <a:solidFill>
                <a:srgbClr val="00B0F0"/>
              </a:solidFill>
              <a:latin typeface="Bookman Old Style" pitchFamily="18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3600" b="1" dirty="0">
                <a:latin typeface="Bookman Old Style" pitchFamily="18" charset="0"/>
                <a:cs typeface="+mn-cs"/>
              </a:rPr>
              <a:t>“Estudios para Valorización de Riesgos de Sistemas Eléctricos Industriales y Comerciales en Media y Baja Tensión</a:t>
            </a:r>
            <a:r>
              <a:rPr lang="en-US" sz="3600" b="1" dirty="0">
                <a:latin typeface="Bookman Old Style" pitchFamily="18" charset="0"/>
                <a:cs typeface="+mn-cs"/>
              </a:rPr>
              <a:t>’’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+mn-lt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_tradnl" sz="2400" dirty="0">
                <a:latin typeface="Bookman Old Style" pitchFamily="18" charset="0"/>
                <a:cs typeface="+mn-cs"/>
              </a:rPr>
              <a:t>DIRECTOR DE TOPICO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  <a:defRPr/>
            </a:pPr>
            <a:r>
              <a:rPr lang="es-ES_tradnl" sz="2400" dirty="0">
                <a:latin typeface="Bookman Old Style" pitchFamily="18" charset="0"/>
                <a:cs typeface="+mn-cs"/>
              </a:rPr>
              <a:t>ING. JUAN GALLO</a:t>
            </a:r>
            <a:endParaRPr lang="en-US" sz="2400" dirty="0">
              <a:latin typeface="Bookman Old Style" pitchFamily="18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EC" sz="3600" b="1" dirty="0">
              <a:solidFill>
                <a:srgbClr val="00B0F0"/>
              </a:solidFill>
              <a:latin typeface="Bookman Old Style" pitchFamily="18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4339" name="13 Grupo"/>
          <p:cNvGrpSpPr>
            <a:grpSpLocks/>
          </p:cNvGrpSpPr>
          <p:nvPr/>
        </p:nvGrpSpPr>
        <p:grpSpPr bwMode="auto">
          <a:xfrm>
            <a:off x="642938" y="714375"/>
            <a:ext cx="7715250" cy="5429250"/>
            <a:chOff x="642938" y="80546"/>
            <a:chExt cx="8224837" cy="5995988"/>
          </a:xfrm>
        </p:grpSpPr>
        <p:pic>
          <p:nvPicPr>
            <p:cNvPr id="143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38" y="80546"/>
              <a:ext cx="8224837" cy="5995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3" name="Imagen 44" descr="S60015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82713" y="1428750"/>
              <a:ext cx="3903662" cy="2919413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grpSp>
          <p:nvGrpSpPr>
            <p:cNvPr id="14344" name="Group 3"/>
            <p:cNvGrpSpPr>
              <a:grpSpLocks/>
            </p:cNvGrpSpPr>
            <p:nvPr/>
          </p:nvGrpSpPr>
          <p:grpSpPr bwMode="auto">
            <a:xfrm>
              <a:off x="1758950" y="1562100"/>
              <a:ext cx="3527425" cy="2224088"/>
              <a:chOff x="3873" y="2392"/>
              <a:chExt cx="5893" cy="3390"/>
            </a:xfrm>
          </p:grpSpPr>
          <p:sp>
            <p:nvSpPr>
              <p:cNvPr id="13323" name="Oval 4"/>
              <p:cNvSpPr>
                <a:spLocks noChangeArrowheads="1"/>
              </p:cNvSpPr>
              <p:nvPr/>
            </p:nvSpPr>
            <p:spPr bwMode="auto">
              <a:xfrm>
                <a:off x="3872" y="2392"/>
                <a:ext cx="1397" cy="810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cxnSp>
            <p:nvCxnSpPr>
              <p:cNvPr id="13324" name="AutoShape 5"/>
              <p:cNvCxnSpPr>
                <a:cxnSpLocks noChangeShapeType="1"/>
              </p:cNvCxnSpPr>
              <p:nvPr/>
            </p:nvCxnSpPr>
            <p:spPr bwMode="auto">
              <a:xfrm flipH="1" flipV="1">
                <a:off x="4907" y="3306"/>
                <a:ext cx="732" cy="1050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325" name="Text Box 6"/>
              <p:cNvSpPr txBox="1">
                <a:spLocks noChangeArrowheads="1"/>
              </p:cNvSpPr>
              <p:nvPr/>
            </p:nvSpPr>
            <p:spPr bwMode="auto">
              <a:xfrm>
                <a:off x="5130" y="4356"/>
                <a:ext cx="1634" cy="8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n-US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No </a:t>
                </a: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existe</a:t>
                </a:r>
                <a:r>
                  <a:rPr lang="en-US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señalización</a:t>
                </a:r>
              </a:p>
            </p:txBody>
          </p:sp>
          <p:cxnSp>
            <p:nvCxnSpPr>
              <p:cNvPr id="13326" name="AutoShape 7"/>
              <p:cNvCxnSpPr>
                <a:cxnSpLocks noChangeShapeType="1"/>
              </p:cNvCxnSpPr>
              <p:nvPr/>
            </p:nvCxnSpPr>
            <p:spPr bwMode="auto">
              <a:xfrm flipH="1">
                <a:off x="7559" y="4987"/>
                <a:ext cx="526" cy="796"/>
              </a:xfrm>
              <a:prstGeom prst="straightConnector1">
                <a:avLst/>
              </a:prstGeom>
              <a:noFill/>
              <a:ln w="9525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327" name="Text Box 8"/>
              <p:cNvSpPr txBox="1">
                <a:spLocks noChangeArrowheads="1"/>
              </p:cNvSpPr>
              <p:nvPr/>
            </p:nvSpPr>
            <p:spPr bwMode="auto">
              <a:xfrm>
                <a:off x="7966" y="3891"/>
                <a:ext cx="1801" cy="12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Falta señalización de rutas de escape</a:t>
                </a:r>
                <a:endParaRPr lang="es-EC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16" name="15 Elipse"/>
            <p:cNvSpPr/>
            <p:nvPr/>
          </p:nvSpPr>
          <p:spPr>
            <a:xfrm>
              <a:off x="6143086" y="4042807"/>
              <a:ext cx="1000180" cy="929203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2083130" y="4644160"/>
              <a:ext cx="3357629" cy="64167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4340" name="14 CuadroTexto"/>
          <p:cNvSpPr txBox="1">
            <a:spLocks noChangeArrowheads="1"/>
          </p:cNvSpPr>
          <p:nvPr/>
        </p:nvSpPr>
        <p:spPr bwMode="auto">
          <a:xfrm>
            <a:off x="857250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 101 Sección 7.10 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1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Señalizaciones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5363" name="Group 17"/>
          <p:cNvGrpSpPr>
            <a:grpSpLocks/>
          </p:cNvGrpSpPr>
          <p:nvPr/>
        </p:nvGrpSpPr>
        <p:grpSpPr bwMode="auto">
          <a:xfrm>
            <a:off x="642938" y="790575"/>
            <a:ext cx="8032750" cy="5591175"/>
            <a:chOff x="405" y="498"/>
            <a:chExt cx="5181" cy="3777"/>
          </a:xfrm>
        </p:grpSpPr>
        <p:pic>
          <p:nvPicPr>
            <p:cNvPr id="153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7" name="11 Grupo"/>
            <p:cNvGrpSpPr>
              <a:grpSpLocks/>
            </p:cNvGrpSpPr>
            <p:nvPr/>
          </p:nvGrpSpPr>
          <p:grpSpPr bwMode="auto">
            <a:xfrm>
              <a:off x="945" y="1076"/>
              <a:ext cx="1770" cy="1669"/>
              <a:chOff x="1082846" y="1135273"/>
              <a:chExt cx="3167078" cy="3221053"/>
            </a:xfrm>
          </p:grpSpPr>
          <p:pic>
            <p:nvPicPr>
              <p:cNvPr id="15374" name="Picture 3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082846" y="1135273"/>
                <a:ext cx="3167078" cy="3221053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grpSp>
            <p:nvGrpSpPr>
              <p:cNvPr id="15375" name="Group 4"/>
              <p:cNvGrpSpPr>
                <a:grpSpLocks/>
              </p:cNvGrpSpPr>
              <p:nvPr/>
            </p:nvGrpSpPr>
            <p:grpSpPr bwMode="auto">
              <a:xfrm>
                <a:off x="1470486" y="1338361"/>
                <a:ext cx="2242973" cy="2214056"/>
                <a:chOff x="4207" y="3568"/>
                <a:chExt cx="3250" cy="3309"/>
              </a:xfrm>
            </p:grpSpPr>
            <p:cxnSp>
              <p:nvCxnSpPr>
                <p:cNvPr id="14352" name="AutoShape 5"/>
                <p:cNvCxnSpPr>
                  <a:cxnSpLocks noChangeShapeType="1"/>
                </p:cNvCxnSpPr>
                <p:nvPr/>
              </p:nvCxnSpPr>
              <p:spPr bwMode="auto">
                <a:xfrm flipV="1">
                  <a:off x="4945" y="4592"/>
                  <a:ext cx="544" cy="705"/>
                </a:xfrm>
                <a:prstGeom prst="straightConnector1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14353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4207" y="5439"/>
                  <a:ext cx="2100" cy="143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>
                    <a:spcAft>
                      <a:spcPts val="1000"/>
                    </a:spcAft>
                    <a:defRPr/>
                  </a:pP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Canaletas</a:t>
                  </a:r>
                  <a:r>
                    <a:rPr lang="en-US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sobre</a:t>
                  </a:r>
                  <a:r>
                    <a:rPr lang="en-US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es-EC" sz="1100" b="1" dirty="0">
                      <a:solidFill>
                        <a:schemeClr val="bg1">
                          <a:lumMod val="9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rPr>
                    <a:t>transformador</a:t>
                  </a:r>
                  <a:endParaRPr lang="es-EC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4354" name="Oval 7"/>
                <p:cNvSpPr>
                  <a:spLocks noChangeArrowheads="1"/>
                </p:cNvSpPr>
                <p:nvPr/>
              </p:nvSpPr>
              <p:spPr bwMode="auto">
                <a:xfrm>
                  <a:off x="5365" y="3568"/>
                  <a:ext cx="2092" cy="1197"/>
                </a:xfrm>
                <a:prstGeom prst="ellipse">
                  <a:avLst/>
                </a:prstGeom>
                <a:noFill/>
                <a:ln w="12700">
                  <a:solidFill>
                    <a:schemeClr val="bg1">
                      <a:lumMod val="95000"/>
                    </a:schemeClr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</p:grpSp>
        </p:grpSp>
        <p:sp>
          <p:nvSpPr>
            <p:cNvPr id="11" name="10 Elipse"/>
            <p:cNvSpPr/>
            <p:nvPr/>
          </p:nvSpPr>
          <p:spPr>
            <a:xfrm>
              <a:off x="2790" y="3285"/>
              <a:ext cx="634" cy="582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grpSp>
          <p:nvGrpSpPr>
            <p:cNvPr id="15369" name="17 Grupo"/>
            <p:cNvGrpSpPr>
              <a:grpSpLocks/>
            </p:cNvGrpSpPr>
            <p:nvPr/>
          </p:nvGrpSpPr>
          <p:grpSpPr bwMode="auto">
            <a:xfrm>
              <a:off x="3195" y="1035"/>
              <a:ext cx="2022" cy="1710"/>
              <a:chOff x="5072844" y="1642848"/>
              <a:chExt cx="3209926" cy="2714644"/>
            </a:xfrm>
          </p:grpSpPr>
          <p:pic>
            <p:nvPicPr>
              <p:cNvPr id="15370" name="Picture 9" descr="S600160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72844" y="1642848"/>
                <a:ext cx="3209926" cy="2714644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4347" name="Oval 10"/>
              <p:cNvSpPr>
                <a:spLocks noChangeArrowheads="1"/>
              </p:cNvSpPr>
              <p:nvPr/>
            </p:nvSpPr>
            <p:spPr bwMode="auto">
              <a:xfrm>
                <a:off x="6102020" y="1844171"/>
                <a:ext cx="1870907" cy="1346638"/>
              </a:xfrm>
              <a:prstGeom prst="ellipse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ES"/>
              </a:p>
            </p:txBody>
          </p:sp>
          <p:cxnSp>
            <p:nvCxnSpPr>
              <p:cNvPr id="14348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5728164" y="2811163"/>
                <a:ext cx="424245" cy="631608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4349" name="Text Box 12"/>
              <p:cNvSpPr txBox="1">
                <a:spLocks noChangeArrowheads="1"/>
              </p:cNvSpPr>
              <p:nvPr/>
            </p:nvSpPr>
            <p:spPr bwMode="auto">
              <a:xfrm>
                <a:off x="5221020" y="3578968"/>
                <a:ext cx="1167082" cy="715029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Peligro en caso de incendio del transformador</a:t>
                </a:r>
              </a:p>
            </p:txBody>
          </p:sp>
        </p:grpSp>
      </p:grpSp>
      <p:sp>
        <p:nvSpPr>
          <p:cNvPr id="15364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  <a:cs typeface="Times New Roman" pitchFamily="18" charset="0"/>
              </a:rPr>
              <a:t>Mala Ubicación de Bandejas de Cables</a:t>
            </a:r>
          </a:p>
        </p:txBody>
      </p:sp>
      <p:sp>
        <p:nvSpPr>
          <p:cNvPr id="15365" name="13 CuadroTexto"/>
          <p:cNvSpPr txBox="1">
            <a:spLocks noChangeArrowheads="1"/>
          </p:cNvSpPr>
          <p:nvPr/>
        </p:nvSpPr>
        <p:spPr bwMode="auto">
          <a:xfrm>
            <a:off x="107950" y="6381750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450-42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6387" name="Group 13"/>
          <p:cNvGrpSpPr>
            <a:grpSpLocks/>
          </p:cNvGrpSpPr>
          <p:nvPr/>
        </p:nvGrpSpPr>
        <p:grpSpPr bwMode="auto">
          <a:xfrm>
            <a:off x="858838" y="719138"/>
            <a:ext cx="7889875" cy="5734050"/>
            <a:chOff x="405" y="498"/>
            <a:chExt cx="5181" cy="3777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10 Elipse"/>
            <p:cNvSpPr/>
            <p:nvPr/>
          </p:nvSpPr>
          <p:spPr>
            <a:xfrm>
              <a:off x="1260" y="3285"/>
              <a:ext cx="631" cy="59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16392" name="Picture 2" descr="C:\Users\Victor\Desktop\tesis\foto\transformador y mas\eco 070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00" y="1080"/>
              <a:ext cx="2160" cy="162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6393" name="Picture 3" descr="C:\Users\Victor\Desktop\tesis\foto\transformador y mas\eco 072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0" y="1080"/>
              <a:ext cx="2160" cy="162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5370" name="Oval 10"/>
            <p:cNvSpPr>
              <a:spLocks noChangeArrowheads="1"/>
            </p:cNvSpPr>
            <p:nvPr/>
          </p:nvSpPr>
          <p:spPr bwMode="auto">
            <a:xfrm>
              <a:off x="3411" y="1295"/>
              <a:ext cx="1179" cy="848"/>
            </a:xfrm>
            <a:prstGeom prst="ellipse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s-ES"/>
            </a:p>
          </p:txBody>
        </p:sp>
        <p:cxnSp>
          <p:nvCxnSpPr>
            <p:cNvPr id="15371" name="AutoShape 11"/>
            <p:cNvCxnSpPr>
              <a:cxnSpLocks noChangeShapeType="1"/>
            </p:cNvCxnSpPr>
            <p:nvPr/>
          </p:nvCxnSpPr>
          <p:spPr bwMode="auto">
            <a:xfrm rot="5400000" flipH="1" flipV="1">
              <a:off x="3389" y="2065"/>
              <a:ext cx="188" cy="15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5372" name="Text Box 12"/>
            <p:cNvSpPr txBox="1">
              <a:spLocks noChangeArrowheads="1"/>
            </p:cNvSpPr>
            <p:nvPr/>
          </p:nvSpPr>
          <p:spPr bwMode="auto">
            <a:xfrm>
              <a:off x="3187" y="2255"/>
              <a:ext cx="735" cy="452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Peligro en caso de incendio del transformador</a:t>
              </a:r>
            </a:p>
          </p:txBody>
        </p:sp>
        <p:cxnSp>
          <p:nvCxnSpPr>
            <p:cNvPr id="26" name="25 Conector recto de flecha"/>
            <p:cNvCxnSpPr/>
            <p:nvPr/>
          </p:nvCxnSpPr>
          <p:spPr>
            <a:xfrm>
              <a:off x="1800" y="2204"/>
              <a:ext cx="1035" cy="1"/>
            </a:xfrm>
            <a:prstGeom prst="straightConnector1">
              <a:avLst/>
            </a:prstGeom>
            <a:ln w="25400">
              <a:solidFill>
                <a:schemeClr val="bg1">
                  <a:lumMod val="9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74" name="Text Box 12"/>
            <p:cNvSpPr txBox="1">
              <a:spLocks noChangeArrowheads="1"/>
            </p:cNvSpPr>
            <p:nvPr/>
          </p:nvSpPr>
          <p:spPr bwMode="auto">
            <a:xfrm>
              <a:off x="1076" y="2021"/>
              <a:ext cx="735" cy="458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Distancia para maniobras</a:t>
              </a:r>
            </a:p>
          </p:txBody>
        </p:sp>
      </p:grpSp>
      <p:sp>
        <p:nvSpPr>
          <p:cNvPr id="16388" name="13 CuadroTexto"/>
          <p:cNvSpPr txBox="1">
            <a:spLocks noChangeArrowheads="1"/>
          </p:cNvSpPr>
          <p:nvPr/>
        </p:nvSpPr>
        <p:spPr bwMode="auto">
          <a:xfrm>
            <a:off x="3203575" y="18891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Espacio Para Maniobras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13 CuadroTexto"/>
          <p:cNvSpPr txBox="1">
            <a:spLocks noChangeArrowheads="1"/>
          </p:cNvSpPr>
          <p:nvPr/>
        </p:nvSpPr>
        <p:spPr bwMode="auto">
          <a:xfrm>
            <a:off x="323850" y="6477000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110.26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7411" name="Group 13"/>
          <p:cNvGrpSpPr>
            <a:grpSpLocks/>
          </p:cNvGrpSpPr>
          <p:nvPr/>
        </p:nvGrpSpPr>
        <p:grpSpPr bwMode="auto">
          <a:xfrm>
            <a:off x="714375" y="765175"/>
            <a:ext cx="7961313" cy="5661025"/>
            <a:chOff x="405" y="498"/>
            <a:chExt cx="5181" cy="3777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2" descr="C:\Users\Victor\Desktop\tesis\nuevas fotos 11-08\S600159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1084"/>
              <a:ext cx="2250" cy="1687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6392" name="AutoShape 11"/>
            <p:cNvCxnSpPr>
              <a:cxnSpLocks noChangeShapeType="1"/>
            </p:cNvCxnSpPr>
            <p:nvPr/>
          </p:nvCxnSpPr>
          <p:spPr bwMode="auto">
            <a:xfrm flipV="1">
              <a:off x="1215" y="1935"/>
              <a:ext cx="495" cy="34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16393" name="AutoShape 11"/>
            <p:cNvCxnSpPr>
              <a:cxnSpLocks noChangeShapeType="1"/>
            </p:cNvCxnSpPr>
            <p:nvPr/>
          </p:nvCxnSpPr>
          <p:spPr bwMode="auto">
            <a:xfrm flipV="1">
              <a:off x="1576" y="2205"/>
              <a:ext cx="539" cy="180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6394" name="Text Box 12"/>
            <p:cNvSpPr txBox="1">
              <a:spLocks noChangeArrowheads="1"/>
            </p:cNvSpPr>
            <p:nvPr/>
          </p:nvSpPr>
          <p:spPr bwMode="auto">
            <a:xfrm>
              <a:off x="900" y="2295"/>
              <a:ext cx="807" cy="592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existe Barreras corta fuego entre los transformadores</a:t>
              </a:r>
            </a:p>
          </p:txBody>
        </p:sp>
        <p:pic>
          <p:nvPicPr>
            <p:cNvPr id="17419" name="Picture 2" descr="C:\Users\Victor\Desktop\tesis\nuevas fotos 11-08\S6001595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40" y="1080"/>
              <a:ext cx="2250" cy="1687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6396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4455" y="2250"/>
              <a:ext cx="405" cy="276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16397" name="Text Box 12"/>
            <p:cNvSpPr txBox="1">
              <a:spLocks noChangeArrowheads="1"/>
            </p:cNvSpPr>
            <p:nvPr/>
          </p:nvSpPr>
          <p:spPr bwMode="auto">
            <a:xfrm>
              <a:off x="4845" y="1980"/>
              <a:ext cx="735" cy="450"/>
            </a:xfrm>
            <a:prstGeom prst="rect">
              <a:avLst/>
            </a:prstGeom>
            <a:noFill/>
            <a:ln w="9525" cmpd="thickThin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Piso superior  a 10 cm  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1260" y="3375"/>
              <a:ext cx="2115" cy="408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17412" name="13 CuadroTexto"/>
          <p:cNvSpPr txBox="1">
            <a:spLocks noChangeArrowheads="1"/>
          </p:cNvSpPr>
          <p:nvPr/>
        </p:nvSpPr>
        <p:spPr bwMode="auto">
          <a:xfrm>
            <a:off x="3276600" y="115888"/>
            <a:ext cx="28082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 b="1">
                <a:latin typeface="Times New Roman" pitchFamily="18" charset="0"/>
                <a:cs typeface="Times New Roman" pitchFamily="18" charset="0"/>
              </a:rPr>
              <a:t>Barreras Cortafuegos y Bases de Asentamiento</a:t>
            </a:r>
            <a:endParaRPr lang="es-E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3" name="13 CuadroTexto"/>
          <p:cNvSpPr txBox="1">
            <a:spLocks noChangeArrowheads="1"/>
          </p:cNvSpPr>
          <p:nvPr/>
        </p:nvSpPr>
        <p:spPr bwMode="auto">
          <a:xfrm>
            <a:off x="360363" y="6453188"/>
            <a:ext cx="24828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</a:rPr>
              <a:t>Norma NEC 450-42</a:t>
            </a:r>
            <a:endParaRPr lang="es-E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8435" name="Group 9"/>
          <p:cNvGrpSpPr>
            <a:grpSpLocks/>
          </p:cNvGrpSpPr>
          <p:nvPr/>
        </p:nvGrpSpPr>
        <p:grpSpPr bwMode="auto">
          <a:xfrm>
            <a:off x="714375" y="765175"/>
            <a:ext cx="8105775" cy="5657850"/>
            <a:chOff x="405" y="450"/>
            <a:chExt cx="5181" cy="3777"/>
          </a:xfrm>
        </p:grpSpPr>
        <p:pic>
          <p:nvPicPr>
            <p:cNvPr id="1844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50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3" name="Picture 2" descr="C:\Users\Victor\Desktop\tesis\nuevas fotos 11-08\S6001594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765"/>
              <a:ext cx="2295" cy="1721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8444" name="Picture 3" descr="C:\Users\Victor\Desktop\tesis\nuevas fotos 11-08\S6001603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300" y="765"/>
              <a:ext cx="2280" cy="171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>
            <a:xfrm>
              <a:off x="1485" y="2610"/>
              <a:ext cx="2129" cy="405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7" name="6 Elipse"/>
            <p:cNvSpPr/>
            <p:nvPr/>
          </p:nvSpPr>
          <p:spPr>
            <a:xfrm>
              <a:off x="2835" y="3240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8" name="7 Elipse"/>
            <p:cNvSpPr/>
            <p:nvPr/>
          </p:nvSpPr>
          <p:spPr>
            <a:xfrm>
              <a:off x="1260" y="3240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18436" name="13 CuadroTexto"/>
          <p:cNvSpPr txBox="1">
            <a:spLocks noChangeArrowheads="1"/>
          </p:cNvSpPr>
          <p:nvPr/>
        </p:nvSpPr>
        <p:spPr bwMode="auto">
          <a:xfrm>
            <a:off x="3203575" y="2841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</a:rPr>
              <a:t>Sistema de Ventilación</a:t>
            </a:r>
            <a:endParaRPr lang="es-ES"/>
          </a:p>
        </p:txBody>
      </p:sp>
      <p:sp>
        <p:nvSpPr>
          <p:cNvPr id="18437" name="13 CuadroTexto"/>
          <p:cNvSpPr txBox="1">
            <a:spLocks noChangeArrowheads="1"/>
          </p:cNvSpPr>
          <p:nvPr/>
        </p:nvSpPr>
        <p:spPr bwMode="auto">
          <a:xfrm>
            <a:off x="0" y="6453188"/>
            <a:ext cx="30591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</a:rPr>
              <a:t>Norma NEC 450-45</a:t>
            </a:r>
            <a:endParaRPr lang="es-ES"/>
          </a:p>
        </p:txBody>
      </p:sp>
      <p:cxnSp>
        <p:nvCxnSpPr>
          <p:cNvPr id="18438" name="AutoShape 5"/>
          <p:cNvCxnSpPr>
            <a:cxnSpLocks noChangeShapeType="1"/>
          </p:cNvCxnSpPr>
          <p:nvPr/>
        </p:nvCxnSpPr>
        <p:spPr bwMode="auto">
          <a:xfrm flipV="1">
            <a:off x="2786063" y="2928938"/>
            <a:ext cx="1000125" cy="142875"/>
          </a:xfrm>
          <a:prstGeom prst="straightConnector1">
            <a:avLst/>
          </a:prstGeom>
          <a:noFill/>
          <a:ln w="19050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8439" name="AutoShape 5"/>
          <p:cNvCxnSpPr>
            <a:cxnSpLocks noChangeShapeType="1"/>
          </p:cNvCxnSpPr>
          <p:nvPr/>
        </p:nvCxnSpPr>
        <p:spPr bwMode="auto">
          <a:xfrm>
            <a:off x="6357938" y="2428875"/>
            <a:ext cx="857250" cy="285750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8440" name="Text Box 4"/>
          <p:cNvSpPr txBox="1">
            <a:spLocks noChangeArrowheads="1"/>
          </p:cNvSpPr>
          <p:nvPr/>
        </p:nvSpPr>
        <p:spPr bwMode="auto">
          <a:xfrm>
            <a:off x="1760538" y="2928938"/>
            <a:ext cx="954087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Ductos de </a:t>
            </a:r>
            <a:r>
              <a:rPr lang="es-EC" sz="11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Ventilación</a:t>
            </a:r>
          </a:p>
          <a:p>
            <a:endParaRPr lang="es-EC"/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5429250" y="2000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 en los Radiadores</a:t>
            </a:r>
            <a:endParaRPr lang="es-EC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9459" name="Group 9"/>
          <p:cNvGrpSpPr>
            <a:grpSpLocks/>
          </p:cNvGrpSpPr>
          <p:nvPr/>
        </p:nvGrpSpPr>
        <p:grpSpPr bwMode="auto">
          <a:xfrm>
            <a:off x="787400" y="719138"/>
            <a:ext cx="7816850" cy="5805487"/>
            <a:chOff x="405" y="498"/>
            <a:chExt cx="5181" cy="3777"/>
          </a:xfrm>
        </p:grpSpPr>
        <p:pic>
          <p:nvPicPr>
            <p:cNvPr id="1946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467" name="Picture 3" descr="C:\Users\Victor\Desktop\tesis\nuevas fotos 11-08\S6001606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5" y="990"/>
              <a:ext cx="2205" cy="165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19468" name="Picture 4" descr="C:\Users\Victor\Desktop\tesis\nuevas fotos 11-08\S6001604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270" y="990"/>
              <a:ext cx="2220" cy="166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7" name="6 Elipse"/>
            <p:cNvSpPr/>
            <p:nvPr/>
          </p:nvSpPr>
          <p:spPr>
            <a:xfrm>
              <a:off x="1260" y="3285"/>
              <a:ext cx="626" cy="5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8" name="7 Elipse"/>
            <p:cNvSpPr/>
            <p:nvPr/>
          </p:nvSpPr>
          <p:spPr>
            <a:xfrm>
              <a:off x="2790" y="3285"/>
              <a:ext cx="628" cy="597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19460" name="13 CuadroTexto"/>
          <p:cNvSpPr txBox="1">
            <a:spLocks noChangeArrowheads="1"/>
          </p:cNvSpPr>
          <p:nvPr/>
        </p:nvSpPr>
        <p:spPr bwMode="auto">
          <a:xfrm>
            <a:off x="3203575" y="284163"/>
            <a:ext cx="28082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b="1">
                <a:latin typeface="Times New Roman" pitchFamily="18" charset="0"/>
              </a:rPr>
              <a:t>Sistema de Ventilación</a:t>
            </a:r>
            <a:endParaRPr lang="es-ES"/>
          </a:p>
        </p:txBody>
      </p:sp>
      <p:cxnSp>
        <p:nvCxnSpPr>
          <p:cNvPr id="19461" name="AutoShape 5"/>
          <p:cNvCxnSpPr>
            <a:cxnSpLocks noChangeShapeType="1"/>
          </p:cNvCxnSpPr>
          <p:nvPr/>
        </p:nvCxnSpPr>
        <p:spPr bwMode="auto">
          <a:xfrm rot="16200000" flipH="1">
            <a:off x="3536157" y="2393156"/>
            <a:ext cx="571500" cy="5000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cxnSp>
        <p:nvCxnSpPr>
          <p:cNvPr id="19462" name="AutoShape 5"/>
          <p:cNvCxnSpPr>
            <a:cxnSpLocks noChangeShapeType="1"/>
          </p:cNvCxnSpPr>
          <p:nvPr/>
        </p:nvCxnSpPr>
        <p:spPr bwMode="auto">
          <a:xfrm rot="16200000" flipH="1">
            <a:off x="6858001" y="2071687"/>
            <a:ext cx="857250" cy="428625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</p:spPr>
      </p:cxnSp>
      <p:sp>
        <p:nvSpPr>
          <p:cNvPr id="19463" name="Text Box 4"/>
          <p:cNvSpPr txBox="1">
            <a:spLocks noChangeArrowheads="1"/>
          </p:cNvSpPr>
          <p:nvPr/>
        </p:nvSpPr>
        <p:spPr bwMode="auto">
          <a:xfrm>
            <a:off x="5429250" y="2000250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endParaRPr lang="es-ES"/>
          </a:p>
        </p:txBody>
      </p:sp>
      <p:sp>
        <p:nvSpPr>
          <p:cNvPr id="19464" name="Text Box 4"/>
          <p:cNvSpPr txBox="1">
            <a:spLocks noChangeArrowheads="1"/>
          </p:cNvSpPr>
          <p:nvPr/>
        </p:nvSpPr>
        <p:spPr bwMode="auto">
          <a:xfrm>
            <a:off x="2857500" y="1857375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s-EC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Acumulación</a:t>
            </a: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 Material</a:t>
            </a:r>
            <a:endParaRPr lang="es-EC" b="1">
              <a:solidFill>
                <a:schemeClr val="bg1"/>
              </a:solidFill>
            </a:endParaRPr>
          </a:p>
        </p:txBody>
      </p:sp>
      <p:sp>
        <p:nvSpPr>
          <p:cNvPr id="19465" name="Text Box 4"/>
          <p:cNvSpPr txBox="1">
            <a:spLocks noChangeArrowheads="1"/>
          </p:cNvSpPr>
          <p:nvPr/>
        </p:nvSpPr>
        <p:spPr bwMode="auto">
          <a:xfrm>
            <a:off x="6215063" y="1500188"/>
            <a:ext cx="1143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sz="11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Material en  la  Carcaza</a:t>
            </a:r>
            <a:endParaRPr lang="es-EC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484" name="5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Método de Hazop </a:t>
            </a:r>
          </a:p>
        </p:txBody>
      </p:sp>
      <p:grpSp>
        <p:nvGrpSpPr>
          <p:cNvPr id="20485" name="12 Grupo"/>
          <p:cNvGrpSpPr>
            <a:grpSpLocks/>
          </p:cNvGrpSpPr>
          <p:nvPr/>
        </p:nvGrpSpPr>
        <p:grpSpPr bwMode="auto">
          <a:xfrm>
            <a:off x="1541463" y="714375"/>
            <a:ext cx="6816725" cy="6000750"/>
            <a:chOff x="1542251" y="714357"/>
            <a:chExt cx="6815963" cy="6000791"/>
          </a:xfrm>
        </p:grpSpPr>
        <p:pic>
          <p:nvPicPr>
            <p:cNvPr id="20486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542251" y="714357"/>
              <a:ext cx="6244459" cy="59293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5143885" y="6357959"/>
              <a:ext cx="2857181" cy="3571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0488" name="24 CuadroTexto"/>
            <p:cNvSpPr txBox="1">
              <a:spLocks noChangeArrowheads="1"/>
            </p:cNvSpPr>
            <p:nvPr/>
          </p:nvSpPr>
          <p:spPr bwMode="auto">
            <a:xfrm>
              <a:off x="3786214" y="6315075"/>
              <a:ext cx="4572000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" sz="1600">
                  <a:latin typeface="Times New Roman" pitchFamily="18" charset="0"/>
                  <a:cs typeface="Times New Roman" pitchFamily="18" charset="0"/>
                </a:rPr>
                <a:t>Áreas de Aplicación del Método.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195513" y="714375"/>
          <a:ext cx="5233987" cy="5837238"/>
        </p:xfrm>
        <a:graphic>
          <a:graphicData uri="http://schemas.openxmlformats.org/presentationml/2006/ole">
            <p:oleObj spid="_x0000_s1026" name="Worksheet" r:id="rId3" imgW="7972543" imgH="7505700" progId="Excel.Sheet.8">
              <p:embed/>
            </p:oleObj>
          </a:graphicData>
        </a:graphic>
      </p:graphicFrame>
      <p:sp>
        <p:nvSpPr>
          <p:cNvPr id="1028" name="4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Resumen del Nivel del Riesgo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214563" y="1214438"/>
          <a:ext cx="5205412" cy="817562"/>
        </p:xfrm>
        <a:graphic>
          <a:graphicData uri="http://schemas.openxmlformats.org/presentationml/2006/ole">
            <p:oleObj spid="_x0000_s2050" name="Worksheet" r:id="rId3" imgW="7753249" imgH="1190557" progId="Excel.Sheet.8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14563" y="2071688"/>
          <a:ext cx="5219700" cy="4286250"/>
        </p:xfrm>
        <a:graphic>
          <a:graphicData uri="http://schemas.openxmlformats.org/presentationml/2006/ole">
            <p:oleObj spid="_x0000_s2051" name="Worksheet" r:id="rId4" imgW="7753249" imgH="5648257" progId="Excel.Sheet.8">
              <p:embed/>
            </p:oleObj>
          </a:graphicData>
        </a:graphic>
      </p:graphicFrame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2054" name="5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>
                <a:latin typeface="Times New Roman" pitchFamily="18" charset="0"/>
                <a:cs typeface="Times New Roman" pitchFamily="18" charset="0"/>
              </a:rPr>
              <a:t>Resumen del Nivel del Riesgo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1507" name="3 CuadroTexto"/>
          <p:cNvSpPr txBox="1">
            <a:spLocks noChangeArrowheads="1"/>
          </p:cNvSpPr>
          <p:nvPr/>
        </p:nvSpPr>
        <p:spPr bwMode="auto">
          <a:xfrm>
            <a:off x="2071688" y="0"/>
            <a:ext cx="500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Nivel de Riesgo</a:t>
            </a:r>
          </a:p>
        </p:txBody>
      </p:sp>
      <p:sp>
        <p:nvSpPr>
          <p:cNvPr id="21508" name="9 CuadroTexto"/>
          <p:cNvSpPr txBox="1">
            <a:spLocks noChangeArrowheads="1"/>
          </p:cNvSpPr>
          <p:nvPr/>
        </p:nvSpPr>
        <p:spPr bwMode="auto">
          <a:xfrm>
            <a:off x="1357313" y="5857875"/>
            <a:ext cx="4143375" cy="36988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/>
              <a:t>Media de riesgo en el área = 35.215 </a:t>
            </a:r>
          </a:p>
        </p:txBody>
      </p:sp>
      <p:pic>
        <p:nvPicPr>
          <p:cNvPr id="21509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7485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78613" y="4429125"/>
            <a:ext cx="23272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sp>
        <p:nvSpPr>
          <p:cNvPr id="6147" name="2 Rectángulo"/>
          <p:cNvSpPr>
            <a:spLocks noChangeArrowheads="1"/>
          </p:cNvSpPr>
          <p:nvPr/>
        </p:nvSpPr>
        <p:spPr bwMode="auto">
          <a:xfrm>
            <a:off x="1214438" y="192088"/>
            <a:ext cx="7286625" cy="627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s-ES" altLang="zh-CN" b="1">
              <a:latin typeface="Bookman Old Style" pitchFamily="18" charset="0"/>
            </a:endParaRPr>
          </a:p>
          <a:p>
            <a:pPr algn="ctr"/>
            <a:r>
              <a:rPr lang="es-ES" altLang="zh-CN" sz="3200" b="1">
                <a:solidFill>
                  <a:srgbClr val="00B0F0"/>
                </a:solidFill>
                <a:latin typeface="Bookman Old Style" pitchFamily="18" charset="0"/>
              </a:rPr>
              <a:t>Tema </a:t>
            </a:r>
            <a:endParaRPr lang="es-ES" altLang="zh-CN" sz="1400" b="1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endParaRPr lang="es-ES" altLang="zh-CN" sz="1200" b="1">
              <a:solidFill>
                <a:srgbClr val="00B0F0"/>
              </a:solidFill>
              <a:latin typeface="Bookman Old Style" pitchFamily="18" charset="0"/>
            </a:endParaRPr>
          </a:p>
          <a:p>
            <a:pPr algn="ctr"/>
            <a:r>
              <a:rPr lang="es-EC" altLang="zh-CN" sz="3200" b="1">
                <a:latin typeface="Bookman Old Style" pitchFamily="18" charset="0"/>
              </a:rPr>
              <a:t>“</a:t>
            </a:r>
            <a:r>
              <a:rPr lang="es-ES" sz="3200" b="1">
                <a:latin typeface="Bookman Old Style" pitchFamily="18" charset="0"/>
              </a:rPr>
              <a:t>ANÁLISIS DE LOS RIESGOS Y PELIGROS DE INCENDIO EN ESTACIONES DE TRANSFORMACIÓN DE ENERGÍA Y CENTRO DE CONTROL DE MOTORES</a:t>
            </a:r>
            <a:r>
              <a:rPr lang="es-EC" altLang="zh-CN" sz="3200" b="1">
                <a:latin typeface="Bookman Old Style" pitchFamily="18" charset="0"/>
              </a:rPr>
              <a:t>”</a:t>
            </a:r>
            <a:r>
              <a:rPr lang="es-ES" altLang="zh-CN" sz="3200">
                <a:latin typeface="Bookman Old Style" pitchFamily="18" charset="0"/>
              </a:rPr>
              <a:t> </a:t>
            </a:r>
          </a:p>
          <a:p>
            <a:pPr algn="ctr"/>
            <a:endParaRPr lang="es-ES" altLang="zh-CN" sz="3200">
              <a:latin typeface="Bookman Old Style" pitchFamily="18" charset="0"/>
            </a:endParaRPr>
          </a:p>
          <a:p>
            <a:pPr algn="ctr"/>
            <a:r>
              <a:rPr lang="es-ES" altLang="zh-CN" sz="2800" b="1">
                <a:solidFill>
                  <a:srgbClr val="00B0F0"/>
                </a:solidFill>
                <a:latin typeface="Bookman Old Style" pitchFamily="18" charset="0"/>
              </a:rPr>
              <a:t>Integrantes: </a:t>
            </a:r>
            <a:r>
              <a:rPr lang="es-ES" altLang="zh-CN" sz="2800" b="1">
                <a:latin typeface="Bookman Old Style" pitchFamily="18" charset="0"/>
              </a:rPr>
              <a:t>Rubén Clavijo</a:t>
            </a:r>
          </a:p>
          <a:p>
            <a:pPr algn="ctr"/>
            <a:r>
              <a:rPr lang="es-ES" altLang="zh-CN" sz="2800" b="1">
                <a:latin typeface="Bookman Old Style" pitchFamily="18" charset="0"/>
              </a:rPr>
              <a:t>		   Víctor Vera	</a:t>
            </a:r>
          </a:p>
          <a:p>
            <a:pPr algn="ctr"/>
            <a:r>
              <a:rPr lang="es-ES" altLang="zh-CN" sz="2800" b="1">
                <a:latin typeface="Bookman Old Style" pitchFamily="18" charset="0"/>
              </a:rPr>
              <a:t>		      Freddy Landín </a:t>
            </a:r>
          </a:p>
          <a:p>
            <a:pPr algn="ctr"/>
            <a:endParaRPr lang="es-ES" altLang="zh-CN" sz="320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785813"/>
            <a:ext cx="7572375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3 CuadroTexto"/>
          <p:cNvSpPr txBox="1">
            <a:spLocks noChangeArrowheads="1"/>
          </p:cNvSpPr>
          <p:nvPr/>
        </p:nvSpPr>
        <p:spPr bwMode="auto">
          <a:xfrm>
            <a:off x="2071688" y="149225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Implantación del Edificio Casa de Fuerza Nivel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3555" name="6 CuadroTexto"/>
          <p:cNvSpPr txBox="1">
            <a:spLocks noChangeArrowheads="1"/>
          </p:cNvSpPr>
          <p:nvPr/>
        </p:nvSpPr>
        <p:spPr bwMode="auto">
          <a:xfrm>
            <a:off x="2214563" y="214313"/>
            <a:ext cx="5286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Cuarto del Centro de Control de Motores </a:t>
            </a:r>
          </a:p>
        </p:txBody>
      </p:sp>
      <p:grpSp>
        <p:nvGrpSpPr>
          <p:cNvPr id="23556" name="15 Grupo"/>
          <p:cNvGrpSpPr>
            <a:grpSpLocks/>
          </p:cNvGrpSpPr>
          <p:nvPr/>
        </p:nvGrpSpPr>
        <p:grpSpPr bwMode="auto">
          <a:xfrm>
            <a:off x="709613" y="928688"/>
            <a:ext cx="7862887" cy="5500687"/>
            <a:chOff x="709613" y="714356"/>
            <a:chExt cx="7862915" cy="5429288"/>
          </a:xfrm>
        </p:grpSpPr>
        <p:grpSp>
          <p:nvGrpSpPr>
            <p:cNvPr id="23559" name="14 Grupo"/>
            <p:cNvGrpSpPr>
              <a:grpSpLocks/>
            </p:cNvGrpSpPr>
            <p:nvPr/>
          </p:nvGrpSpPr>
          <p:grpSpPr bwMode="auto">
            <a:xfrm>
              <a:off x="709613" y="714356"/>
              <a:ext cx="7862915" cy="5429288"/>
              <a:chOff x="709613" y="714356"/>
              <a:chExt cx="7862915" cy="5429288"/>
            </a:xfrm>
          </p:grpSpPr>
          <p:pic>
            <p:nvPicPr>
              <p:cNvPr id="23561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5429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562" name="Picture 2" descr="C:\Users\Victor\Desktop\tesis\nuevas fotos 11-08\S6001588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28728" y="1142984"/>
                <a:ext cx="4143404" cy="2989545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cxnSp>
            <p:nvCxnSpPr>
              <p:cNvPr id="20491" name="AutoShape 11"/>
              <p:cNvCxnSpPr>
                <a:cxnSpLocks noChangeShapeType="1"/>
              </p:cNvCxnSpPr>
              <p:nvPr/>
            </p:nvCxnSpPr>
            <p:spPr bwMode="auto">
              <a:xfrm rot="16200000" flipV="1">
                <a:off x="3847244" y="2443631"/>
                <a:ext cx="592286" cy="571502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20492" name="AutoShape 11"/>
              <p:cNvCxnSpPr>
                <a:cxnSpLocks noChangeShapeType="1"/>
              </p:cNvCxnSpPr>
              <p:nvPr/>
            </p:nvCxnSpPr>
            <p:spPr bwMode="auto">
              <a:xfrm rot="10800000">
                <a:off x="2500319" y="2981651"/>
                <a:ext cx="857253" cy="413660"/>
              </a:xfrm>
              <a:prstGeom prst="straightConnector1">
                <a:avLst/>
              </a:prstGeom>
              <a:noFill/>
              <a:ln w="127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20493" name="Text Box 12"/>
              <p:cNvSpPr txBox="1">
                <a:spLocks noChangeArrowheads="1"/>
              </p:cNvSpPr>
              <p:nvPr/>
            </p:nvSpPr>
            <p:spPr bwMode="auto">
              <a:xfrm>
                <a:off x="3286134" y="3395312"/>
                <a:ext cx="1143004" cy="548413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CCM Casa de Fuerza</a:t>
                </a:r>
              </a:p>
            </p:txBody>
          </p:sp>
          <p:sp>
            <p:nvSpPr>
              <p:cNvPr id="20494" name="Text Box 12"/>
              <p:cNvSpPr txBox="1">
                <a:spLocks noChangeArrowheads="1"/>
              </p:cNvSpPr>
              <p:nvPr/>
            </p:nvSpPr>
            <p:spPr bwMode="auto">
              <a:xfrm>
                <a:off x="4357701" y="3050595"/>
                <a:ext cx="1143004" cy="549980"/>
              </a:xfrm>
              <a:prstGeom prst="rect">
                <a:avLst/>
              </a:prstGeom>
              <a:noFill/>
              <a:ln w="9525" cmpd="thickThin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Aft>
                    <a:spcPts val="1000"/>
                  </a:spcAft>
                  <a:defRPr/>
                </a:pPr>
                <a:r>
                  <a:rPr lang="es-EC" sz="1100" b="1" dirty="0">
                    <a:solidFill>
                      <a:schemeClr val="bg1">
                        <a:lumMod val="9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CCM  Caldera</a:t>
                </a:r>
              </a:p>
            </p:txBody>
          </p:sp>
        </p:grpSp>
        <p:sp>
          <p:nvSpPr>
            <p:cNvPr id="14" name="13 Rectángulo"/>
            <p:cNvSpPr/>
            <p:nvPr/>
          </p:nvSpPr>
          <p:spPr>
            <a:xfrm>
              <a:off x="1571628" y="4644127"/>
              <a:ext cx="4786330" cy="8570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cxnSp>
        <p:nvCxnSpPr>
          <p:cNvPr id="20485" name="AutoShape 11"/>
          <p:cNvCxnSpPr>
            <a:cxnSpLocks noChangeShapeType="1"/>
          </p:cNvCxnSpPr>
          <p:nvPr/>
        </p:nvCxnSpPr>
        <p:spPr bwMode="auto">
          <a:xfrm>
            <a:off x="4500563" y="1928813"/>
            <a:ext cx="428625" cy="214312"/>
          </a:xfrm>
          <a:prstGeom prst="straightConnector1">
            <a:avLst/>
          </a:prstGeom>
          <a:noFill/>
          <a:ln w="127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0486" name="Text Box 12"/>
          <p:cNvSpPr txBox="1">
            <a:spLocks noChangeArrowheads="1"/>
          </p:cNvSpPr>
          <p:nvPr/>
        </p:nvSpPr>
        <p:spPr bwMode="auto">
          <a:xfrm>
            <a:off x="3714750" y="1500188"/>
            <a:ext cx="1143000" cy="557212"/>
          </a:xfrm>
          <a:prstGeom prst="rect">
            <a:avLst/>
          </a:prstGeom>
          <a:noFill/>
          <a:ln w="9525" cmpd="thickThin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s-EC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Variadores de Velocidad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4579" name="10 Grupo"/>
          <p:cNvGrpSpPr>
            <a:grpSpLocks/>
          </p:cNvGrpSpPr>
          <p:nvPr/>
        </p:nvGrpSpPr>
        <p:grpSpPr bwMode="auto">
          <a:xfrm>
            <a:off x="709613" y="762000"/>
            <a:ext cx="7791450" cy="5524500"/>
            <a:chOff x="709613" y="761981"/>
            <a:chExt cx="7791477" cy="5524539"/>
          </a:xfrm>
        </p:grpSpPr>
        <p:grpSp>
          <p:nvGrpSpPr>
            <p:cNvPr id="24584" name="6 Grupo"/>
            <p:cNvGrpSpPr>
              <a:grpSpLocks/>
            </p:cNvGrpSpPr>
            <p:nvPr/>
          </p:nvGrpSpPr>
          <p:grpSpPr bwMode="auto">
            <a:xfrm>
              <a:off x="709613" y="761981"/>
              <a:ext cx="7791477" cy="5524539"/>
              <a:chOff x="709613" y="690543"/>
              <a:chExt cx="7862915" cy="6024605"/>
            </a:xfrm>
          </p:grpSpPr>
          <p:pic>
            <p:nvPicPr>
              <p:cNvPr id="24586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6000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4587" name="Picture 2" descr="C:\Users\Victor\Desktop\tesis\nuevas fotos 11-08\S6001573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375150" y="714356"/>
                <a:ext cx="2625346" cy="3500462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4588" name="Picture 3" descr="C:\Users\Victor\Desktop\tesis\nuevas fotos 11-08\S6001576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500694" y="690543"/>
                <a:ext cx="2643188" cy="3524250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6" name="5 Elipse"/>
            <p:cNvSpPr/>
            <p:nvPr/>
          </p:nvSpPr>
          <p:spPr>
            <a:xfrm>
              <a:off x="6072207" y="4429132"/>
              <a:ext cx="1000128" cy="92869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24580" name="7 CuadroTexto"/>
          <p:cNvSpPr txBox="1">
            <a:spLocks noChangeArrowheads="1"/>
          </p:cNvSpPr>
          <p:nvPr/>
        </p:nvSpPr>
        <p:spPr bwMode="auto">
          <a:xfrm>
            <a:off x="2214563" y="1428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 y Barra de Pánico </a:t>
            </a:r>
          </a:p>
        </p:txBody>
      </p:sp>
      <p:cxnSp>
        <p:nvCxnSpPr>
          <p:cNvPr id="21509" name="AutoShape 11"/>
          <p:cNvCxnSpPr>
            <a:cxnSpLocks noChangeShapeType="1"/>
          </p:cNvCxnSpPr>
          <p:nvPr/>
        </p:nvCxnSpPr>
        <p:spPr bwMode="auto">
          <a:xfrm rot="10800000" flipV="1">
            <a:off x="6715125" y="2357438"/>
            <a:ext cx="642938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4" name="23 Elipse"/>
          <p:cNvSpPr/>
          <p:nvPr/>
        </p:nvSpPr>
        <p:spPr>
          <a:xfrm>
            <a:off x="2071688" y="857250"/>
            <a:ext cx="1214437" cy="1214438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4583" name="24 CuadroTexto"/>
          <p:cNvSpPr txBox="1">
            <a:spLocks noChangeArrowheads="1"/>
          </p:cNvSpPr>
          <p:nvPr/>
        </p:nvSpPr>
        <p:spPr bwMode="auto">
          <a:xfrm>
            <a:off x="785813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450-43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5603" name="1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 en Tableros  </a:t>
            </a:r>
          </a:p>
        </p:txBody>
      </p:sp>
      <p:grpSp>
        <p:nvGrpSpPr>
          <p:cNvPr id="25604" name="21 Grupo"/>
          <p:cNvGrpSpPr>
            <a:grpSpLocks/>
          </p:cNvGrpSpPr>
          <p:nvPr/>
        </p:nvGrpSpPr>
        <p:grpSpPr bwMode="auto">
          <a:xfrm>
            <a:off x="928688" y="571500"/>
            <a:ext cx="7500937" cy="5429250"/>
            <a:chOff x="928663" y="571480"/>
            <a:chExt cx="7500989" cy="5429288"/>
          </a:xfrm>
        </p:grpSpPr>
        <p:pic>
          <p:nvPicPr>
            <p:cNvPr id="2560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89565" y="758697"/>
              <a:ext cx="7179183" cy="52420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Picture 3" descr="C:\Users\Victor\Desktop\tesis\nuevas fotos 11-08\S600158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93888" y="1257942"/>
              <a:ext cx="3652627" cy="262101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608" name="Picture 2" descr="C:\Users\Victor\Desktop\tesis\nuevas fotos 11-08\S6001581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733776" y="571480"/>
              <a:ext cx="1695876" cy="2163395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5609" name="AutoShape 11"/>
            <p:cNvCxnSpPr>
              <a:cxnSpLocks noChangeShapeType="1"/>
            </p:cNvCxnSpPr>
            <p:nvPr/>
          </p:nvCxnSpPr>
          <p:spPr bwMode="auto">
            <a:xfrm flipV="1">
              <a:off x="1580922" y="1569970"/>
              <a:ext cx="4826724" cy="1060895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11"/>
            <p:cNvCxnSpPr>
              <a:cxnSpLocks noChangeShapeType="1"/>
            </p:cNvCxnSpPr>
            <p:nvPr/>
          </p:nvCxnSpPr>
          <p:spPr bwMode="auto">
            <a:xfrm>
              <a:off x="4450866" y="2755676"/>
              <a:ext cx="782712" cy="646524"/>
            </a:xfrm>
            <a:prstGeom prst="straightConnector1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sp>
          <p:nvSpPr>
            <p:cNvPr id="14" name="13 Rectángulo"/>
            <p:cNvSpPr/>
            <p:nvPr/>
          </p:nvSpPr>
          <p:spPr>
            <a:xfrm rot="5400000">
              <a:off x="284927" y="2401087"/>
              <a:ext cx="1809763" cy="52229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21" name="20 Rectángulo"/>
            <p:cNvSpPr/>
            <p:nvPr/>
          </p:nvSpPr>
          <p:spPr>
            <a:xfrm>
              <a:off x="1500167" y="4500571"/>
              <a:ext cx="4572032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5613" name="Picture 4" descr="C:\Users\Victor\Desktop\tesis\nuevas fotos 11-08\S6001583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98833" y="2880488"/>
              <a:ext cx="2478559" cy="1778539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25605" name="22 CuadroTexto"/>
          <p:cNvSpPr txBox="1">
            <a:spLocks noChangeArrowheads="1"/>
          </p:cNvSpPr>
          <p:nvPr/>
        </p:nvSpPr>
        <p:spPr bwMode="auto">
          <a:xfrm>
            <a:off x="1000125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110-34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6627" name="13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Superficies Equipotenciales </a:t>
            </a:r>
          </a:p>
        </p:txBody>
      </p:sp>
      <p:grpSp>
        <p:nvGrpSpPr>
          <p:cNvPr id="26628" name="15 Grupo"/>
          <p:cNvGrpSpPr>
            <a:grpSpLocks/>
          </p:cNvGrpSpPr>
          <p:nvPr/>
        </p:nvGrpSpPr>
        <p:grpSpPr bwMode="auto">
          <a:xfrm>
            <a:off x="709613" y="714375"/>
            <a:ext cx="7862887" cy="5500688"/>
            <a:chOff x="709613" y="714356"/>
            <a:chExt cx="7862915" cy="5500726"/>
          </a:xfrm>
        </p:grpSpPr>
        <p:grpSp>
          <p:nvGrpSpPr>
            <p:cNvPr id="26630" name="12 Grupo"/>
            <p:cNvGrpSpPr>
              <a:grpSpLocks/>
            </p:cNvGrpSpPr>
            <p:nvPr/>
          </p:nvGrpSpPr>
          <p:grpSpPr bwMode="auto">
            <a:xfrm>
              <a:off x="709613" y="714356"/>
              <a:ext cx="7862915" cy="5500726"/>
              <a:chOff x="709613" y="714356"/>
              <a:chExt cx="7862915" cy="6000792"/>
            </a:xfrm>
          </p:grpSpPr>
          <p:pic>
            <p:nvPicPr>
              <p:cNvPr id="26632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714356"/>
                <a:ext cx="7862915" cy="60007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633" name="Picture 2" descr="C:\Users\Victor\Desktop\tesis\Fotos tesis\Pict CCM\DSCN3684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201062" y="1026085"/>
                <a:ext cx="4288754" cy="3209067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6634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357835" y="792268"/>
                <a:ext cx="2235723" cy="2561362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7" name="6 Elipse"/>
              <p:cNvSpPr/>
              <p:nvPr/>
            </p:nvSpPr>
            <p:spPr>
              <a:xfrm>
                <a:off x="1500191" y="1961274"/>
                <a:ext cx="1000129" cy="928261"/>
              </a:xfrm>
              <a:prstGeom prst="ellipse">
                <a:avLst/>
              </a:prstGeom>
              <a:noFill/>
              <a:ln>
                <a:solidFill>
                  <a:schemeClr val="bg1">
                    <a:lumMod val="95000"/>
                  </a:schemeClr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cxnSp>
            <p:nvCxnSpPr>
              <p:cNvPr id="23564" name="AutoShape 11"/>
              <p:cNvCxnSpPr>
                <a:cxnSpLocks noChangeShapeType="1"/>
              </p:cNvCxnSpPr>
              <p:nvPr/>
            </p:nvCxnSpPr>
            <p:spPr bwMode="auto">
              <a:xfrm flipV="1">
                <a:off x="2714632" y="1727477"/>
                <a:ext cx="3143261" cy="571504"/>
              </a:xfrm>
              <a:prstGeom prst="straightConnector1">
                <a:avLst/>
              </a:prstGeom>
              <a:noFill/>
              <a:ln w="25400">
                <a:solidFill>
                  <a:schemeClr val="bg1">
                    <a:lumMod val="95000"/>
                  </a:schemeClr>
                </a:solidFill>
                <a:round/>
                <a:headEnd/>
                <a:tailEnd type="triangle" w="med" len="med"/>
              </a:ln>
            </p:spPr>
          </p:cxnSp>
        </p:grpSp>
        <p:sp>
          <p:nvSpPr>
            <p:cNvPr id="15" name="14 Rectángulo"/>
            <p:cNvSpPr/>
            <p:nvPr/>
          </p:nvSpPr>
          <p:spPr>
            <a:xfrm>
              <a:off x="1500191" y="4714884"/>
              <a:ext cx="4857767" cy="857256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6629" name="16 CuadroTexto"/>
          <p:cNvSpPr txBox="1">
            <a:spLocks noChangeArrowheads="1"/>
          </p:cNvSpPr>
          <p:nvPr/>
        </p:nvSpPr>
        <p:spPr bwMode="auto">
          <a:xfrm>
            <a:off x="785813" y="6215063"/>
            <a:ext cx="4572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250-26</a:t>
            </a:r>
          </a:p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NOM 250-79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27651" name="7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Protección Contra Contactos Directos </a:t>
            </a:r>
          </a:p>
        </p:txBody>
      </p:sp>
      <p:grpSp>
        <p:nvGrpSpPr>
          <p:cNvPr id="27652" name="12 Grupo"/>
          <p:cNvGrpSpPr>
            <a:grpSpLocks/>
          </p:cNvGrpSpPr>
          <p:nvPr/>
        </p:nvGrpSpPr>
        <p:grpSpPr bwMode="auto">
          <a:xfrm>
            <a:off x="709613" y="712788"/>
            <a:ext cx="7910512" cy="5502275"/>
            <a:chOff x="709613" y="712418"/>
            <a:chExt cx="7910541" cy="5502664"/>
          </a:xfrm>
        </p:grpSpPr>
        <p:pic>
          <p:nvPicPr>
            <p:cNvPr id="2765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712418"/>
              <a:ext cx="7791477" cy="5502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7" name="Picture 4" descr="C:\Users\Victor\Desktop\tesis\Fotos tesis\Pict ccm 2\P105011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429124" y="928670"/>
              <a:ext cx="4191030" cy="3143272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9 Rectángulo"/>
            <p:cNvSpPr/>
            <p:nvPr/>
          </p:nvSpPr>
          <p:spPr>
            <a:xfrm>
              <a:off x="1571628" y="4714788"/>
              <a:ext cx="4714892" cy="857311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27659" name="Picture 5" descr="C:\Users\Victor\Desktop\tesis\Fotos tesis\Pict ccm 2\P1050116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142976" y="785818"/>
              <a:ext cx="2571750" cy="342900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cxnSp>
        <p:nvCxnSpPr>
          <p:cNvPr id="24581" name="AutoShape 11"/>
          <p:cNvCxnSpPr>
            <a:cxnSpLocks noChangeShapeType="1"/>
          </p:cNvCxnSpPr>
          <p:nvPr/>
        </p:nvCxnSpPr>
        <p:spPr bwMode="auto">
          <a:xfrm rot="10800000" flipV="1">
            <a:off x="2857500" y="1571625"/>
            <a:ext cx="642938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24582" name="AutoShape 11"/>
          <p:cNvCxnSpPr>
            <a:cxnSpLocks noChangeShapeType="1"/>
          </p:cNvCxnSpPr>
          <p:nvPr/>
        </p:nvCxnSpPr>
        <p:spPr bwMode="auto">
          <a:xfrm rot="10800000" flipV="1">
            <a:off x="6786563" y="2133600"/>
            <a:ext cx="642937" cy="438150"/>
          </a:xfrm>
          <a:prstGeom prst="straightConnector1">
            <a:avLst/>
          </a:prstGeom>
          <a:noFill/>
          <a:ln w="2540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27655" name="15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110-17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8675" name="18 Grupo"/>
          <p:cNvGrpSpPr>
            <a:grpSpLocks/>
          </p:cNvGrpSpPr>
          <p:nvPr/>
        </p:nvGrpSpPr>
        <p:grpSpPr bwMode="auto">
          <a:xfrm>
            <a:off x="709613" y="642938"/>
            <a:ext cx="7720012" cy="5643562"/>
            <a:chOff x="709613" y="642918"/>
            <a:chExt cx="7720039" cy="5643602"/>
          </a:xfrm>
        </p:grpSpPr>
        <p:grpSp>
          <p:nvGrpSpPr>
            <p:cNvPr id="28678" name="11 Grupo"/>
            <p:cNvGrpSpPr>
              <a:grpSpLocks/>
            </p:cNvGrpSpPr>
            <p:nvPr/>
          </p:nvGrpSpPr>
          <p:grpSpPr bwMode="auto">
            <a:xfrm>
              <a:off x="709613" y="642918"/>
              <a:ext cx="7720039" cy="5643602"/>
              <a:chOff x="709613" y="642918"/>
              <a:chExt cx="7720039" cy="5643602"/>
            </a:xfrm>
          </p:grpSpPr>
          <p:pic>
            <p:nvPicPr>
              <p:cNvPr id="28683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709613" y="642918"/>
                <a:ext cx="7720039" cy="56436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684" name="Picture 3" descr="C:\Users\Victor\Desktop\tesis\Fotos tesis\Pict ccm 2\P1050027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64448" y="714358"/>
                <a:ext cx="2678924" cy="3571898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28685" name="Picture 4" descr="C:\Users\Victor\Desktop\tesis\Fotos tesis\Pict ccm 2\P1050107.jpg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750709" y="714356"/>
                <a:ext cx="2678925" cy="3571900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sp>
            <p:nvSpPr>
              <p:cNvPr id="10" name="9 Rectángulo"/>
              <p:cNvSpPr/>
              <p:nvPr/>
            </p:nvSpPr>
            <p:spPr>
              <a:xfrm>
                <a:off x="1571628" y="4714884"/>
                <a:ext cx="4714891" cy="92869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S"/>
              </a:p>
            </p:txBody>
          </p:sp>
        </p:grpSp>
        <p:cxnSp>
          <p:nvCxnSpPr>
            <p:cNvPr id="25607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7358086" y="3429000"/>
              <a:ext cx="642939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08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6858022" y="2419343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09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7286648" y="1500174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5610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2857508" y="1571612"/>
              <a:ext cx="642940" cy="43815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28676" name="16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110-17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8677" name="17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Protección Contra Contactos Directos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29699" name="16 Grupo"/>
          <p:cNvGrpSpPr>
            <a:grpSpLocks/>
          </p:cNvGrpSpPr>
          <p:nvPr/>
        </p:nvGrpSpPr>
        <p:grpSpPr bwMode="auto">
          <a:xfrm>
            <a:off x="785813" y="642938"/>
            <a:ext cx="7643812" cy="5572125"/>
            <a:chOff x="781069" y="570544"/>
            <a:chExt cx="7648601" cy="5643602"/>
          </a:xfrm>
        </p:grpSpPr>
        <p:pic>
          <p:nvPicPr>
            <p:cNvPr id="29702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81069" y="570544"/>
              <a:ext cx="7648601" cy="564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3" name="Picture 3" descr="C:\Users\Victor\Desktop\tesis\nuevas fotos 11-08\S6001588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57290" y="767910"/>
              <a:ext cx="4286280" cy="3214711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26632" name="AutoShape 11"/>
            <p:cNvCxnSpPr>
              <a:cxnSpLocks noChangeShapeType="1"/>
            </p:cNvCxnSpPr>
            <p:nvPr/>
          </p:nvCxnSpPr>
          <p:spPr bwMode="auto">
            <a:xfrm rot="10800000" flipV="1">
              <a:off x="3429089" y="3143126"/>
              <a:ext cx="643341" cy="438946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cxnSp>
          <p:nvCxnSpPr>
            <p:cNvPr id="26633" name="AutoShape 11"/>
            <p:cNvCxnSpPr>
              <a:cxnSpLocks noChangeShapeType="1"/>
            </p:cNvCxnSpPr>
            <p:nvPr/>
          </p:nvCxnSpPr>
          <p:spPr bwMode="auto">
            <a:xfrm rot="10800000">
              <a:off x="3926288" y="1077021"/>
              <a:ext cx="786304" cy="72354"/>
            </a:xfrm>
            <a:prstGeom prst="straightConnector1">
              <a:avLst/>
            </a:prstGeom>
            <a:noFill/>
            <a:ln w="127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sp>
          <p:nvSpPr>
            <p:cNvPr id="26634" name="Text Box 6"/>
            <p:cNvSpPr txBox="1">
              <a:spLocks noChangeArrowheads="1"/>
            </p:cNvSpPr>
            <p:nvPr/>
          </p:nvSpPr>
          <p:spPr bwMode="auto">
            <a:xfrm>
              <a:off x="4215394" y="2856926"/>
              <a:ext cx="1285092" cy="858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hay señalizaciones de rutas de salida</a:t>
              </a:r>
              <a:endParaRPr lang="es-EC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635" name="Text Box 6"/>
            <p:cNvSpPr txBox="1">
              <a:spLocks noChangeArrowheads="1"/>
            </p:cNvSpPr>
            <p:nvPr/>
          </p:nvSpPr>
          <p:spPr bwMode="auto">
            <a:xfrm>
              <a:off x="4714182" y="932313"/>
              <a:ext cx="1285092" cy="8569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Aft>
                  <a:spcPts val="1000"/>
                </a:spcAft>
                <a:defRPr/>
              </a:pPr>
              <a:r>
                <a:rPr lang="es-EC" sz="1100" b="1" dirty="0">
                  <a:solidFill>
                    <a:schemeClr val="bg1">
                      <a:lumMod val="9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No existen detectores de humo</a:t>
              </a:r>
              <a:endParaRPr lang="es-EC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428337" y="4500163"/>
              <a:ext cx="3572525" cy="57240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sp>
        <p:nvSpPr>
          <p:cNvPr id="29700" name="15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Señalizaciones</a:t>
            </a:r>
            <a:r>
              <a:rPr lang="es-ES" sz="200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sp>
        <p:nvSpPr>
          <p:cNvPr id="29701" name="17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 101 Sección 7.10 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30723" name="7 Grupo"/>
          <p:cNvGrpSpPr>
            <a:grpSpLocks/>
          </p:cNvGrpSpPr>
          <p:nvPr/>
        </p:nvGrpSpPr>
        <p:grpSpPr bwMode="auto">
          <a:xfrm>
            <a:off x="714375" y="714375"/>
            <a:ext cx="7643813" cy="5572125"/>
            <a:chOff x="709613" y="642918"/>
            <a:chExt cx="7648601" cy="5643602"/>
          </a:xfrm>
        </p:grpSpPr>
        <p:pic>
          <p:nvPicPr>
            <p:cNvPr id="3072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642918"/>
              <a:ext cx="7648601" cy="56436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9" name="Picture 2" descr="C:\Users\Victor\Desktop\tesis\nuevas fotos 11-08\S600157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29322" y="1071546"/>
              <a:ext cx="2125263" cy="283368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30730" name="Picture 2" descr="C:\Users\Victor\Desktop\tesis\nuevas fotos 11-08\S600150.JP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33510" y="1285860"/>
              <a:ext cx="3524242" cy="2643182"/>
            </a:xfrm>
            <a:prstGeom prst="rect">
              <a:avLst/>
            </a:prstGeom>
            <a:noFill/>
            <a:ln w="53975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6" name="5 Elipse"/>
            <p:cNvSpPr/>
            <p:nvPr/>
          </p:nvSpPr>
          <p:spPr>
            <a:xfrm>
              <a:off x="5786441" y="4286337"/>
              <a:ext cx="1143716" cy="1000091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</p:grpSp>
      <p:sp>
        <p:nvSpPr>
          <p:cNvPr id="30724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Si Existen Extintores en el CCM </a:t>
            </a:r>
          </a:p>
        </p:txBody>
      </p:sp>
      <p:cxnSp>
        <p:nvCxnSpPr>
          <p:cNvPr id="30725" name="AutoShape 11"/>
          <p:cNvCxnSpPr>
            <a:cxnSpLocks noChangeShapeType="1"/>
          </p:cNvCxnSpPr>
          <p:nvPr/>
        </p:nvCxnSpPr>
        <p:spPr bwMode="auto">
          <a:xfrm rot="10800000" flipV="1">
            <a:off x="2928938" y="2571750"/>
            <a:ext cx="642937" cy="4381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30726" name="AutoShape 11"/>
          <p:cNvCxnSpPr>
            <a:cxnSpLocks noChangeShapeType="1"/>
          </p:cNvCxnSpPr>
          <p:nvPr/>
        </p:nvCxnSpPr>
        <p:spPr bwMode="auto">
          <a:xfrm rot="10800000" flipV="1">
            <a:off x="7143750" y="2357438"/>
            <a:ext cx="642938" cy="438150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</p:cxnSp>
      <p:sp>
        <p:nvSpPr>
          <p:cNvPr id="30727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NFPA 10 – 6.4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31747" name="17 Grupo"/>
          <p:cNvGrpSpPr>
            <a:grpSpLocks/>
          </p:cNvGrpSpPr>
          <p:nvPr/>
        </p:nvGrpSpPr>
        <p:grpSpPr bwMode="auto">
          <a:xfrm>
            <a:off x="642938" y="714375"/>
            <a:ext cx="8207375" cy="5643563"/>
            <a:chOff x="642910" y="714356"/>
            <a:chExt cx="8208087" cy="5643563"/>
          </a:xfrm>
        </p:grpSpPr>
        <p:pic>
          <p:nvPicPr>
            <p:cNvPr id="31750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42910" y="714356"/>
              <a:ext cx="7648575" cy="5643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751" name="Picture 4" descr="C:\Users\Victor\Desktop\tesis\sit. ventilacion\100_3157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44112" y="785794"/>
              <a:ext cx="3870764" cy="2873298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5" name="4 Rectángulo"/>
            <p:cNvSpPr/>
            <p:nvPr/>
          </p:nvSpPr>
          <p:spPr bwMode="auto">
            <a:xfrm>
              <a:off x="2357559" y="3792519"/>
              <a:ext cx="3570597" cy="5651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sp>
          <p:nvSpPr>
            <p:cNvPr id="6" name="5 Elipse"/>
            <p:cNvSpPr/>
            <p:nvPr/>
          </p:nvSpPr>
          <p:spPr bwMode="auto">
            <a:xfrm>
              <a:off x="3286326" y="1577956"/>
              <a:ext cx="1571761" cy="8509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31754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77670" y="714356"/>
              <a:ext cx="3273327" cy="3143272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31748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Sistema de Ventilación en el CCM </a:t>
            </a:r>
          </a:p>
        </p:txBody>
      </p:sp>
      <p:sp>
        <p:nvSpPr>
          <p:cNvPr id="31749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430-91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928688"/>
            <a:ext cx="8501062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 dirty="0"/>
          </a:p>
        </p:txBody>
      </p:sp>
      <p:pic>
        <p:nvPicPr>
          <p:cNvPr id="614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88" y="1119188"/>
            <a:ext cx="3300412" cy="2166937"/>
          </a:xfrm>
          <a:prstGeom prst="rect">
            <a:avLst/>
          </a:prstGeom>
          <a:noFill/>
          <a:ln w="50800" cmpd="thickThin">
            <a:solidFill>
              <a:schemeClr val="accent5">
                <a:lumMod val="20000"/>
                <a:lumOff val="80000"/>
              </a:schemeClr>
            </a:solidFill>
            <a:miter lim="800000"/>
            <a:headEnd/>
            <a:tailEnd/>
          </a:ln>
        </p:spPr>
      </p:pic>
      <p:sp>
        <p:nvSpPr>
          <p:cNvPr id="7173" name="6 CuadroTexto"/>
          <p:cNvSpPr txBox="1">
            <a:spLocks noChangeArrowheads="1"/>
          </p:cNvSpPr>
          <p:nvPr/>
        </p:nvSpPr>
        <p:spPr bwMode="auto">
          <a:xfrm>
            <a:off x="1714500" y="428625"/>
            <a:ext cx="58578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>
                <a:latin typeface="Times New Roman" pitchFamily="18" charset="0"/>
                <a:cs typeface="Times New Roman" pitchFamily="18" charset="0"/>
              </a:rPr>
              <a:t>Ubicación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G</a:t>
            </a:r>
            <a:r>
              <a:rPr lang="es-EC" sz="2000" b="1">
                <a:latin typeface="Times New Roman" pitchFamily="18" charset="0"/>
                <a:cs typeface="Times New Roman" pitchFamily="18" charset="0"/>
              </a:rPr>
              <a:t>eográfica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de la P</a:t>
            </a:r>
            <a:r>
              <a:rPr lang="es-EC" sz="2000" b="1">
                <a:latin typeface="Times New Roman" pitchFamily="18" charset="0"/>
                <a:cs typeface="Times New Roman" pitchFamily="18" charset="0"/>
              </a:rPr>
              <a:t>lanta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ECOELECTRIC</a:t>
            </a:r>
            <a:endParaRPr lang="es-EC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7 CuadroTexto"/>
          <p:cNvSpPr txBox="1">
            <a:spLocks noChangeArrowheads="1"/>
          </p:cNvSpPr>
          <p:nvPr/>
        </p:nvSpPr>
        <p:spPr bwMode="auto">
          <a:xfrm>
            <a:off x="928688" y="1928813"/>
            <a:ext cx="214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N</a:t>
            </a:r>
            <a:endParaRPr lang="es-EC" b="1"/>
          </a:p>
        </p:txBody>
      </p:sp>
      <p:cxnSp>
        <p:nvCxnSpPr>
          <p:cNvPr id="12" name="11 Conector recto de flecha"/>
          <p:cNvCxnSpPr/>
          <p:nvPr/>
        </p:nvCxnSpPr>
        <p:spPr>
          <a:xfrm rot="5400000" flipH="1" flipV="1">
            <a:off x="679450" y="1963738"/>
            <a:ext cx="500063" cy="1587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Elipse"/>
          <p:cNvSpPr/>
          <p:nvPr/>
        </p:nvSpPr>
        <p:spPr bwMode="auto">
          <a:xfrm>
            <a:off x="2428875" y="1928813"/>
            <a:ext cx="1571625" cy="1500187"/>
          </a:xfrm>
          <a:prstGeom prst="ellipse">
            <a:avLst/>
          </a:prstGeom>
          <a:noFill/>
          <a:ln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sz="1600">
              <a:solidFill>
                <a:srgbClr val="FFFFFF"/>
              </a:solidFill>
            </a:endParaRPr>
          </a:p>
        </p:txBody>
      </p:sp>
      <p:cxnSp>
        <p:nvCxnSpPr>
          <p:cNvPr id="7177" name="AutoShape 5"/>
          <p:cNvCxnSpPr>
            <a:cxnSpLocks noChangeShapeType="1"/>
          </p:cNvCxnSpPr>
          <p:nvPr/>
        </p:nvCxnSpPr>
        <p:spPr bwMode="auto">
          <a:xfrm flipV="1">
            <a:off x="4000500" y="1857375"/>
            <a:ext cx="1357313" cy="571500"/>
          </a:xfrm>
          <a:prstGeom prst="straightConnector1">
            <a:avLst/>
          </a:prstGeom>
          <a:noFill/>
          <a:ln w="25400">
            <a:solidFill>
              <a:schemeClr val="bg1"/>
            </a:solidFill>
            <a:round/>
            <a:headEnd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2771" name="9 CuadroTexto"/>
          <p:cNvSpPr txBox="1">
            <a:spLocks noChangeArrowheads="1"/>
          </p:cNvSpPr>
          <p:nvPr/>
        </p:nvSpPr>
        <p:spPr bwMode="auto">
          <a:xfrm>
            <a:off x="2214563" y="214313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Acumulación de Bagasillo en el CCM </a:t>
            </a:r>
          </a:p>
        </p:txBody>
      </p:sp>
      <p:grpSp>
        <p:nvGrpSpPr>
          <p:cNvPr id="32772" name="17 Grupo"/>
          <p:cNvGrpSpPr>
            <a:grpSpLocks/>
          </p:cNvGrpSpPr>
          <p:nvPr/>
        </p:nvGrpSpPr>
        <p:grpSpPr bwMode="auto">
          <a:xfrm>
            <a:off x="709613" y="642938"/>
            <a:ext cx="7648575" cy="5643562"/>
            <a:chOff x="709613" y="642938"/>
            <a:chExt cx="7648575" cy="5643562"/>
          </a:xfrm>
        </p:grpSpPr>
        <p:pic>
          <p:nvPicPr>
            <p:cNvPr id="327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9613" y="642938"/>
              <a:ext cx="7648575" cy="5643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5 Rectángulo"/>
            <p:cNvSpPr/>
            <p:nvPr/>
          </p:nvSpPr>
          <p:spPr bwMode="auto">
            <a:xfrm>
              <a:off x="1787525" y="5072063"/>
              <a:ext cx="3570288" cy="565150"/>
            </a:xfrm>
            <a:prstGeom prst="rect">
              <a:avLst/>
            </a:prstGeom>
            <a:noFill/>
            <a:ln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grpSp>
          <p:nvGrpSpPr>
            <p:cNvPr id="32776" name="16 Grupo"/>
            <p:cNvGrpSpPr>
              <a:grpSpLocks/>
            </p:cNvGrpSpPr>
            <p:nvPr/>
          </p:nvGrpSpPr>
          <p:grpSpPr bwMode="auto">
            <a:xfrm>
              <a:off x="928662" y="1071545"/>
              <a:ext cx="7286676" cy="2678902"/>
              <a:chOff x="928662" y="1071545"/>
              <a:chExt cx="7286676" cy="2678902"/>
            </a:xfrm>
          </p:grpSpPr>
          <p:pic>
            <p:nvPicPr>
              <p:cNvPr id="32777" name="Picture 6" descr="C:\Users\Victor\Desktop\tesis\Fotos tesis\ECOELIT\cumple ruben 099.jpg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928662" y="1071546"/>
                <a:ext cx="3571868" cy="2678901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2778" name="Picture 7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5063954" y="1071545"/>
                <a:ext cx="3151384" cy="2643207"/>
              </a:xfrm>
              <a:prstGeom prst="rect">
                <a:avLst/>
              </a:prstGeom>
              <a:noFill/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cxnSp>
            <p:nvCxnSpPr>
              <p:cNvPr id="32779" name="AutoShape 11"/>
              <p:cNvCxnSpPr>
                <a:cxnSpLocks noChangeShapeType="1"/>
              </p:cNvCxnSpPr>
              <p:nvPr/>
            </p:nvCxnSpPr>
            <p:spPr bwMode="auto">
              <a:xfrm rot="10800000" flipV="1">
                <a:off x="3500430" y="2285992"/>
                <a:ext cx="714380" cy="571504"/>
              </a:xfrm>
              <a:prstGeom prst="straightConnector1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</p:cxnSp>
          <p:sp>
            <p:nvSpPr>
              <p:cNvPr id="13" name="12 Elipse"/>
              <p:cNvSpPr/>
              <p:nvPr/>
            </p:nvSpPr>
            <p:spPr bwMode="auto">
              <a:xfrm>
                <a:off x="5643563" y="2714625"/>
                <a:ext cx="1285875" cy="7080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  <p:sp>
            <p:nvSpPr>
              <p:cNvPr id="14" name="13 Elipse"/>
              <p:cNvSpPr/>
              <p:nvPr/>
            </p:nvSpPr>
            <p:spPr bwMode="auto">
              <a:xfrm>
                <a:off x="6715125" y="1785938"/>
                <a:ext cx="1285875" cy="70802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s-EC"/>
              </a:p>
            </p:txBody>
          </p:sp>
        </p:grpSp>
      </p:grpSp>
      <p:sp>
        <p:nvSpPr>
          <p:cNvPr id="32773" name="13 CuadroTexto"/>
          <p:cNvSpPr txBox="1">
            <a:spLocks noChangeArrowheads="1"/>
          </p:cNvSpPr>
          <p:nvPr/>
        </p:nvSpPr>
        <p:spPr bwMode="auto">
          <a:xfrm>
            <a:off x="642938" y="6315075"/>
            <a:ext cx="457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1600">
                <a:latin typeface="Times New Roman" pitchFamily="18" charset="0"/>
                <a:cs typeface="Times New Roman" pitchFamily="18" charset="0"/>
              </a:rPr>
              <a:t>NEC 430-91</a:t>
            </a:r>
            <a:endParaRPr lang="es-E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077" name="16 CuadroTexto"/>
          <p:cNvSpPr txBox="1">
            <a:spLocks noChangeArrowheads="1"/>
          </p:cNvSpPr>
          <p:nvPr/>
        </p:nvSpPr>
        <p:spPr bwMode="auto">
          <a:xfrm>
            <a:off x="2357438" y="7778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Cuadro de Cálculos del Método de Gretener </a:t>
            </a:r>
          </a:p>
        </p:txBody>
      </p:sp>
      <p:graphicFrame>
        <p:nvGraphicFramePr>
          <p:cNvPr id="3074" name="Object 7"/>
          <p:cNvGraphicFramePr>
            <a:graphicFrameLocks noChangeAspect="1"/>
          </p:cNvGraphicFramePr>
          <p:nvPr/>
        </p:nvGraphicFramePr>
        <p:xfrm>
          <a:off x="1716088" y="773113"/>
          <a:ext cx="5683250" cy="6007100"/>
        </p:xfrm>
        <a:graphic>
          <a:graphicData uri="http://schemas.openxmlformats.org/presentationml/2006/ole">
            <p:oleObj spid="_x0000_s3074" name="Documento" r:id="rId3" imgW="5355040" imgH="5675605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3795" name="5 CuadroTexto"/>
          <p:cNvSpPr txBox="1">
            <a:spLocks noChangeArrowheads="1"/>
          </p:cNvSpPr>
          <p:nvPr/>
        </p:nvSpPr>
        <p:spPr bwMode="auto">
          <a:xfrm>
            <a:off x="2357438" y="77788"/>
            <a:ext cx="4429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Cuadro de Cálculos del Método de Gretener </a:t>
            </a:r>
          </a:p>
        </p:txBody>
      </p:sp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920750"/>
            <a:ext cx="4805363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sp>
        <p:nvSpPr>
          <p:cNvPr id="34819" name="5 CuadroTexto"/>
          <p:cNvSpPr txBox="1">
            <a:spLocks noChangeArrowheads="1"/>
          </p:cNvSpPr>
          <p:nvPr/>
        </p:nvSpPr>
        <p:spPr bwMode="auto">
          <a:xfrm>
            <a:off x="2214563" y="2357438"/>
            <a:ext cx="5286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7200" b="1">
                <a:latin typeface="Times New Roman" pitchFamily="18" charset="0"/>
                <a:cs typeface="Times New Roman" pitchFamily="18" charset="0"/>
              </a:rPr>
              <a:t>GRACIAS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792163"/>
            <a:ext cx="8429625" cy="578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3 CuadroTexto"/>
          <p:cNvSpPr txBox="1">
            <a:spLocks noChangeArrowheads="1"/>
          </p:cNvSpPr>
          <p:nvPr/>
        </p:nvSpPr>
        <p:spPr bwMode="auto">
          <a:xfrm>
            <a:off x="1928813" y="357188"/>
            <a:ext cx="53578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2000" b="1">
                <a:latin typeface="Times New Roman" pitchFamily="18" charset="0"/>
                <a:cs typeface="Times New Roman" pitchFamily="18" charset="0"/>
              </a:rPr>
              <a:t>Diagrama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Unifilar</a:t>
            </a:r>
            <a:endParaRPr lang="es-EC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357313"/>
            <a:ext cx="7516812" cy="5143500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714375"/>
            <a:ext cx="2643188" cy="3130550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221" name="4 Rectángulo"/>
          <p:cNvSpPr>
            <a:spLocks noChangeArrowheads="1"/>
          </p:cNvSpPr>
          <p:nvPr/>
        </p:nvSpPr>
        <p:spPr bwMode="auto">
          <a:xfrm>
            <a:off x="2786063" y="214313"/>
            <a:ext cx="3214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Edificio Casa de Fuerza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642938"/>
            <a:ext cx="7643813" cy="607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3 CuadroTexto"/>
          <p:cNvSpPr txBox="1">
            <a:spLocks noChangeArrowheads="1"/>
          </p:cNvSpPr>
          <p:nvPr/>
        </p:nvSpPr>
        <p:spPr bwMode="auto">
          <a:xfrm>
            <a:off x="2071688" y="0"/>
            <a:ext cx="50006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Implantación del Edificio Casa de Fuerza Nivel 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62013"/>
            <a:ext cx="7929563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3" descr="S60015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1357313"/>
            <a:ext cx="4260850" cy="2928937"/>
          </a:xfrm>
          <a:prstGeom prst="rect">
            <a:avLst/>
          </a:prstGeom>
          <a:noFill/>
          <a:ln w="50800" cmpd="thickThin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4286250" y="3630613"/>
            <a:ext cx="811213" cy="22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0246" name="AutoShape 5"/>
          <p:cNvCxnSpPr>
            <a:cxnSpLocks noChangeShapeType="1"/>
          </p:cNvCxnSpPr>
          <p:nvPr/>
        </p:nvCxnSpPr>
        <p:spPr bwMode="auto">
          <a:xfrm flipH="1" flipV="1">
            <a:off x="3714750" y="3411538"/>
            <a:ext cx="627063" cy="303212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0247" name="AutoShape 6"/>
          <p:cNvCxnSpPr>
            <a:cxnSpLocks noChangeShapeType="1"/>
          </p:cNvCxnSpPr>
          <p:nvPr/>
        </p:nvCxnSpPr>
        <p:spPr bwMode="auto">
          <a:xfrm flipH="1" flipV="1">
            <a:off x="4624388" y="2651125"/>
            <a:ext cx="449262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5073650" y="2762250"/>
            <a:ext cx="641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Aft>
                <a:spcPts val="1000"/>
              </a:spcAft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>
              <a:defRPr/>
            </a:pPr>
            <a:endParaRPr lang="es-EC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2000250" y="5072063"/>
            <a:ext cx="3500438" cy="85725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/>
          </a:p>
        </p:txBody>
      </p:sp>
      <p:cxnSp>
        <p:nvCxnSpPr>
          <p:cNvPr id="10250" name="AutoShape 6"/>
          <p:cNvCxnSpPr>
            <a:cxnSpLocks noChangeShapeType="1"/>
          </p:cNvCxnSpPr>
          <p:nvPr/>
        </p:nvCxnSpPr>
        <p:spPr bwMode="auto">
          <a:xfrm flipH="1" flipV="1">
            <a:off x="4000500" y="2865438"/>
            <a:ext cx="447675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0251" name="AutoShape 6"/>
          <p:cNvCxnSpPr>
            <a:cxnSpLocks noChangeShapeType="1"/>
          </p:cNvCxnSpPr>
          <p:nvPr/>
        </p:nvCxnSpPr>
        <p:spPr bwMode="auto">
          <a:xfrm flipH="1" flipV="1">
            <a:off x="3910013" y="3079750"/>
            <a:ext cx="447675" cy="206375"/>
          </a:xfrm>
          <a:prstGeom prst="straightConnector1">
            <a:avLst/>
          </a:prstGeom>
          <a:noFill/>
          <a:ln w="19050">
            <a:solidFill>
              <a:schemeClr val="bg1">
                <a:lumMod val="95000"/>
              </a:schemeClr>
            </a:solidFill>
            <a:round/>
            <a:headEnd/>
            <a:tailEnd type="triangle" w="med" len="med"/>
          </a:ln>
        </p:spPr>
      </p:cxnSp>
      <p:sp>
        <p:nvSpPr>
          <p:cNvPr id="10252" name="23 Rectángulo"/>
          <p:cNvSpPr>
            <a:spLocks noChangeArrowheads="1"/>
          </p:cNvSpPr>
          <p:nvPr/>
        </p:nvSpPr>
        <p:spPr bwMode="auto">
          <a:xfrm>
            <a:off x="4302125" y="3167063"/>
            <a:ext cx="769938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s-EC" sz="1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24 Rectángulo"/>
          <p:cNvSpPr>
            <a:spLocks noChangeArrowheads="1"/>
          </p:cNvSpPr>
          <p:nvPr/>
        </p:nvSpPr>
        <p:spPr bwMode="auto">
          <a:xfrm>
            <a:off x="4408488" y="2952750"/>
            <a:ext cx="635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b="1" dirty="0" err="1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Trafo</a:t>
            </a:r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s-EC" sz="11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8" name="13 CuadroTexto"/>
          <p:cNvSpPr txBox="1">
            <a:spLocks noChangeArrowheads="1"/>
          </p:cNvSpPr>
          <p:nvPr/>
        </p:nvSpPr>
        <p:spPr bwMode="auto">
          <a:xfrm>
            <a:off x="2214563" y="314325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Cuarto</a:t>
            </a:r>
            <a:r>
              <a:rPr lang="en-US" sz="2000" b="1">
                <a:latin typeface="Times New Roman" pitchFamily="18" charset="0"/>
                <a:cs typeface="Times New Roman" pitchFamily="18" charset="0"/>
              </a:rPr>
              <a:t> de T</a:t>
            </a:r>
            <a:r>
              <a:rPr lang="es-ES" sz="2000" b="1">
                <a:latin typeface="Times New Roman" pitchFamily="18" charset="0"/>
                <a:cs typeface="Times New Roman" pitchFamily="18" charset="0"/>
              </a:rPr>
              <a:t>ransformadores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2291" name="Group 13"/>
          <p:cNvGrpSpPr>
            <a:grpSpLocks/>
          </p:cNvGrpSpPr>
          <p:nvPr/>
        </p:nvGrpSpPr>
        <p:grpSpPr bwMode="auto">
          <a:xfrm>
            <a:off x="704850" y="908050"/>
            <a:ext cx="7970838" cy="5519738"/>
            <a:chOff x="399" y="498"/>
            <a:chExt cx="5181" cy="3777"/>
          </a:xfrm>
        </p:grpSpPr>
        <p:pic>
          <p:nvPicPr>
            <p:cNvPr id="1229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9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4 Elipse"/>
            <p:cNvSpPr/>
            <p:nvPr/>
          </p:nvSpPr>
          <p:spPr>
            <a:xfrm>
              <a:off x="900" y="3689"/>
              <a:ext cx="616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8" name="7 Elipse"/>
            <p:cNvSpPr/>
            <p:nvPr/>
          </p:nvSpPr>
          <p:spPr>
            <a:xfrm>
              <a:off x="2385" y="3689"/>
              <a:ext cx="620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3420" y="3689"/>
              <a:ext cx="621" cy="586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pic>
          <p:nvPicPr>
            <p:cNvPr id="12298" name="Picture 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65" y="1071"/>
              <a:ext cx="2620" cy="1674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3" name="12 Elipse"/>
            <p:cNvSpPr/>
            <p:nvPr/>
          </p:nvSpPr>
          <p:spPr>
            <a:xfrm>
              <a:off x="2604" y="1755"/>
              <a:ext cx="411" cy="405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 sz="1600">
                <a:solidFill>
                  <a:srgbClr val="FFFFFF"/>
                </a:solidFill>
              </a:endParaRPr>
            </a:p>
          </p:txBody>
        </p:sp>
        <p:cxnSp>
          <p:nvCxnSpPr>
            <p:cNvPr id="11276" name="AutoShape 6"/>
            <p:cNvCxnSpPr>
              <a:cxnSpLocks noChangeShapeType="1"/>
            </p:cNvCxnSpPr>
            <p:nvPr/>
          </p:nvCxnSpPr>
          <p:spPr bwMode="auto">
            <a:xfrm flipV="1">
              <a:off x="2970" y="1575"/>
              <a:ext cx="420" cy="270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  <p:pic>
          <p:nvPicPr>
            <p:cNvPr id="1230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0" y="540"/>
              <a:ext cx="1508" cy="1460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</p:grpSp>
      <p:sp>
        <p:nvSpPr>
          <p:cNvPr id="12292" name="13 CuadroTexto"/>
          <p:cNvSpPr txBox="1">
            <a:spLocks noChangeArrowheads="1"/>
          </p:cNvSpPr>
          <p:nvPr/>
        </p:nvSpPr>
        <p:spPr bwMode="auto">
          <a:xfrm>
            <a:off x="2714625" y="214313"/>
            <a:ext cx="32972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Cerraduras no Adecuadas Ingreso Frontal</a:t>
            </a:r>
          </a:p>
        </p:txBody>
      </p:sp>
      <p:sp>
        <p:nvSpPr>
          <p:cNvPr id="12293" name="13 CuadroTexto"/>
          <p:cNvSpPr txBox="1">
            <a:spLocks noChangeArrowheads="1"/>
          </p:cNvSpPr>
          <p:nvPr/>
        </p:nvSpPr>
        <p:spPr bwMode="auto">
          <a:xfrm>
            <a:off x="468313" y="6477000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450-43 y 110-34.c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>
            <a:off x="142875" y="0"/>
            <a:ext cx="285750" cy="6858000"/>
          </a:xfrm>
          <a:prstGeom prst="rect">
            <a:avLst/>
          </a:prstGeom>
          <a:gradFill flip="none" rotWithShape="1">
            <a:gsLst>
              <a:gs pos="100000">
                <a:schemeClr val="accent2">
                  <a:lumMod val="75000"/>
                </a:schemeClr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path path="rect">
              <a:fillToRect l="100000" b="100000"/>
            </a:path>
            <a:tileRect t="-100000" r="-100000"/>
          </a:gradFill>
          <a:effectLst>
            <a:outerShdw blurRad="635000" dist="50800" dir="5400000" algn="ctr" rotWithShape="0">
              <a:srgbClr val="000000">
                <a:alpha val="1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EC"/>
          </a:p>
        </p:txBody>
      </p:sp>
      <p:grpSp>
        <p:nvGrpSpPr>
          <p:cNvPr id="13315" name="Group 9"/>
          <p:cNvGrpSpPr>
            <a:grpSpLocks/>
          </p:cNvGrpSpPr>
          <p:nvPr/>
        </p:nvGrpSpPr>
        <p:grpSpPr bwMode="auto">
          <a:xfrm>
            <a:off x="714375" y="746125"/>
            <a:ext cx="7961313" cy="5635625"/>
            <a:chOff x="405" y="498"/>
            <a:chExt cx="5181" cy="3777"/>
          </a:xfrm>
        </p:grpSpPr>
        <p:pic>
          <p:nvPicPr>
            <p:cNvPr id="13318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05" y="498"/>
              <a:ext cx="5181" cy="3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9" name="Imagen 44" descr="S600159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71" y="900"/>
              <a:ext cx="2459" cy="1839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15 Elipse"/>
            <p:cNvSpPr/>
            <p:nvPr/>
          </p:nvSpPr>
          <p:spPr>
            <a:xfrm>
              <a:off x="1035" y="1710"/>
              <a:ext cx="540" cy="495"/>
            </a:xfrm>
            <a:prstGeom prst="ellipse">
              <a:avLst/>
            </a:prstGeom>
            <a:noFill/>
            <a:ln>
              <a:solidFill>
                <a:schemeClr val="bg1">
                  <a:lumMod val="9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sp>
          <p:nvSpPr>
            <p:cNvPr id="22" name="21 Elipse"/>
            <p:cNvSpPr/>
            <p:nvPr/>
          </p:nvSpPr>
          <p:spPr>
            <a:xfrm>
              <a:off x="3870" y="3111"/>
              <a:ext cx="630" cy="585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C"/>
            </a:p>
          </p:txBody>
        </p:sp>
        <p:pic>
          <p:nvPicPr>
            <p:cNvPr id="13322" name="Picture 1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655" y="720"/>
              <a:ext cx="1710" cy="1376"/>
            </a:xfrm>
            <a:prstGeom prst="rect">
              <a:avLst/>
            </a:prstGeom>
            <a:noFill/>
            <a:ln w="50800" cmpd="thickThin">
              <a:solidFill>
                <a:schemeClr val="tx1"/>
              </a:solidFill>
              <a:miter lim="800000"/>
              <a:headEnd/>
              <a:tailEnd/>
            </a:ln>
          </p:spPr>
        </p:pic>
        <p:cxnSp>
          <p:nvCxnSpPr>
            <p:cNvPr id="12299" name="AutoShape 6"/>
            <p:cNvCxnSpPr>
              <a:cxnSpLocks noChangeShapeType="1"/>
            </p:cNvCxnSpPr>
            <p:nvPr/>
          </p:nvCxnSpPr>
          <p:spPr bwMode="auto">
            <a:xfrm flipV="1">
              <a:off x="1665" y="1575"/>
              <a:ext cx="940" cy="363"/>
            </a:xfrm>
            <a:prstGeom prst="straightConnector1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  <a:round/>
              <a:headEnd/>
              <a:tailEnd type="triangle" w="med" len="med"/>
            </a:ln>
          </p:spPr>
        </p:cxnSp>
      </p:grpSp>
      <p:sp>
        <p:nvSpPr>
          <p:cNvPr id="13316" name="13 CuadroTexto"/>
          <p:cNvSpPr txBox="1">
            <a:spLocks noChangeArrowheads="1"/>
          </p:cNvSpPr>
          <p:nvPr/>
        </p:nvSpPr>
        <p:spPr bwMode="auto">
          <a:xfrm>
            <a:off x="395288" y="6381750"/>
            <a:ext cx="305911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1600">
                <a:latin typeface="Times New Roman" pitchFamily="18" charset="0"/>
                <a:cs typeface="Times New Roman" pitchFamily="18" charset="0"/>
              </a:rPr>
              <a:t>Norma NEC 450-43 y 110-34.c</a:t>
            </a:r>
            <a:endParaRPr lang="es-ES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7" name="13 CuadroTexto"/>
          <p:cNvSpPr txBox="1">
            <a:spLocks noChangeArrowheads="1"/>
          </p:cNvSpPr>
          <p:nvPr/>
        </p:nvSpPr>
        <p:spPr bwMode="auto">
          <a:xfrm>
            <a:off x="2571750" y="149225"/>
            <a:ext cx="344011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000" b="1">
                <a:latin typeface="Times New Roman" pitchFamily="18" charset="0"/>
                <a:cs typeface="Times New Roman" pitchFamily="18" charset="0"/>
              </a:rPr>
              <a:t>Cerraduras no Adecuadas Ingreso Interior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3732</TotalTime>
  <Words>346</Words>
  <Application>Microsoft Office PowerPoint</Application>
  <PresentationFormat>Presentación en pantalla (4:3)</PresentationFormat>
  <Paragraphs>87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3</vt:i4>
      </vt:variant>
      <vt:variant>
        <vt:lpstr>Títulos de diapositiva</vt:lpstr>
      </vt:variant>
      <vt:variant>
        <vt:i4>33</vt:i4>
      </vt:variant>
    </vt:vector>
  </HeadingPairs>
  <TitlesOfParts>
    <vt:vector size="43" baseType="lpstr">
      <vt:lpstr>Arial</vt:lpstr>
      <vt:lpstr>Calibri</vt:lpstr>
      <vt:lpstr>Bookman Old Style</vt:lpstr>
      <vt:lpstr>Wingdings</vt:lpstr>
      <vt:lpstr>SimSun</vt:lpstr>
      <vt:lpstr>Times New Roman</vt:lpstr>
      <vt:lpstr>Tema de Office</vt:lpstr>
      <vt:lpstr>Hoja de cálculo de Microsoft Office Excel 97-2003</vt:lpstr>
      <vt:lpstr>Worksheet</vt:lpstr>
      <vt:lpstr>Word 2007 Document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Magaly</dc:creator>
  <cp:lastModifiedBy>kenjjime</cp:lastModifiedBy>
  <cp:revision>245</cp:revision>
  <dcterms:created xsi:type="dcterms:W3CDTF">2009-06-17T15:20:15Z</dcterms:created>
  <dcterms:modified xsi:type="dcterms:W3CDTF">2009-11-10T15:41:23Z</dcterms:modified>
</cp:coreProperties>
</file>