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6"/>
  </p:notesMasterIdLst>
  <p:sldIdLst>
    <p:sldId id="256" r:id="rId2"/>
    <p:sldId id="257" r:id="rId3"/>
    <p:sldId id="292" r:id="rId4"/>
    <p:sldId id="259" r:id="rId5"/>
    <p:sldId id="303" r:id="rId6"/>
    <p:sldId id="288" r:id="rId7"/>
    <p:sldId id="289" r:id="rId8"/>
    <p:sldId id="293" r:id="rId9"/>
    <p:sldId id="260" r:id="rId10"/>
    <p:sldId id="294" r:id="rId11"/>
    <p:sldId id="295" r:id="rId12"/>
    <p:sldId id="296" r:id="rId13"/>
    <p:sldId id="297" r:id="rId14"/>
    <p:sldId id="268" r:id="rId15"/>
    <p:sldId id="298" r:id="rId16"/>
    <p:sldId id="301" r:id="rId17"/>
    <p:sldId id="299" r:id="rId18"/>
    <p:sldId id="302" r:id="rId19"/>
    <p:sldId id="300" r:id="rId20"/>
    <p:sldId id="272" r:id="rId21"/>
    <p:sldId id="290" r:id="rId22"/>
    <p:sldId id="273" r:id="rId23"/>
    <p:sldId id="291" r:id="rId24"/>
    <p:sldId id="277" r:id="rId2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7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6F7D4D-F88F-4287-9396-4C72968EE72F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5E9B0EA-1D3F-47B0-A525-F38A2C9786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B10D48-C258-424F-9A7D-252774468819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A2F709-1798-4F1A-A656-F42C956868CD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B3C3460-3A12-4757-9D82-9EE96CF7C3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90E2-20F4-44BD-BF63-6F3A88DD0C62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CD94-B01C-4010-A4CB-C22DEDE298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141F-DD15-4471-B86B-06176A7EB51A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5996F-2FE5-49F1-AC4D-EAE2337096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556E-EBEE-4E53-96D4-E0E616F351FA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AB7E1-3476-4187-B974-48B81E2A03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89D2-1EB4-4EA4-A239-6C6D59AE94CB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38E770-B468-4FBF-BD11-3076FC7F66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EC1DC9-48ED-4664-BD47-F138EE016667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E94586-2448-4D1D-B097-BBB49756CB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127B1C-F614-47B2-B476-9573A3FF4B86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D790E6-F870-4059-B099-E51649A514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7D950-FA97-40A8-9FB3-0741CCCC091F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4D20-F009-4F8A-94EF-6C4426AFAB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6B8A1-A54C-404E-870F-953261EDE903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C6524E1-A222-438A-A5F3-58F907E8DB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85D3-A661-4277-90C2-290F164300FF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E4F8-55CB-480D-9DC8-3D8DA02CAA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A5231B-E0C1-433A-A20F-5062ED2C0A85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3BA8964-01BC-43E6-B35C-D2DC690338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7E4C361-AD2F-4713-8608-A7E47641DC55}" type="datetimeFigureOut">
              <a:rPr lang="es-ES"/>
              <a:pPr>
                <a:defRPr/>
              </a:pPr>
              <a:t>11/11/2009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88AAC7-5ED2-4CB3-BFB7-36A04A928F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1" r:id="rId1"/>
    <p:sldLayoutId id="2147484267" r:id="rId2"/>
    <p:sldLayoutId id="2147484272" r:id="rId3"/>
    <p:sldLayoutId id="2147484273" r:id="rId4"/>
    <p:sldLayoutId id="2147484274" r:id="rId5"/>
    <p:sldLayoutId id="2147484268" r:id="rId6"/>
    <p:sldLayoutId id="2147484275" r:id="rId7"/>
    <p:sldLayoutId id="2147484269" r:id="rId8"/>
    <p:sldLayoutId id="2147484276" r:id="rId9"/>
    <p:sldLayoutId id="2147484270" r:id="rId10"/>
    <p:sldLayoutId id="21474842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9 Título"/>
          <p:cNvSpPr>
            <a:spLocks noGrp="1"/>
          </p:cNvSpPr>
          <p:nvPr>
            <p:ph type="ctrTitle"/>
          </p:nvPr>
        </p:nvSpPr>
        <p:spPr>
          <a:xfrm>
            <a:off x="800100" y="585788"/>
            <a:ext cx="7772400" cy="14144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sz="2800" b="1" dirty="0" smtClean="0"/>
              <a:t>“ANÁLISIS, DISEÑO E IMPLEMENTACIÓN DEL MÓDULO EVALUACIÓN DEL SISTEMA ESTRATÉGICO DE CALIDAD DE COMPULEAD S.A.”</a:t>
            </a:r>
            <a:endParaRPr lang="es-ES" sz="2800" b="1" dirty="0" smtClean="0"/>
          </a:p>
        </p:txBody>
      </p:sp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>
          <a:xfrm>
            <a:off x="5500688" y="3090863"/>
            <a:ext cx="3571875" cy="838200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sz="4800" dirty="0" err="1" smtClean="0"/>
              <a:t>FIEC</a:t>
            </a:r>
            <a:r>
              <a:rPr lang="es-EC" sz="4800" dirty="0" smtClean="0"/>
              <a:t> – </a:t>
            </a:r>
            <a:r>
              <a:rPr lang="es-EC" sz="4800" dirty="0" err="1" smtClean="0"/>
              <a:t>ESPOL</a:t>
            </a:r>
            <a:endParaRPr lang="es-EC" sz="4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sz="4800" dirty="0" smtClean="0"/>
              <a:t>2009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C" sz="4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286000" y="485775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es-EC"/>
              <a:t>Rita García Cruz</a:t>
            </a:r>
          </a:p>
          <a:p>
            <a:pPr algn="ctr">
              <a:buFont typeface="Wingdings 2" pitchFamily="18" charset="2"/>
              <a:buNone/>
            </a:pPr>
            <a:r>
              <a:rPr lang="es-EC"/>
              <a:t>Karina Marcillo Sánchez</a:t>
            </a:r>
          </a:p>
          <a:p>
            <a:pPr algn="ctr">
              <a:buFont typeface="Wingdings 2" pitchFamily="18" charset="2"/>
              <a:buNone/>
            </a:pPr>
            <a:r>
              <a:rPr lang="es-EC"/>
              <a:t>Lorena Villón Moreno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1" grpId="0" build="p"/>
      <p:bldP spid="102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5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AGENDA</a:t>
            </a:r>
            <a:endParaRPr lang="es-E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Justificación del problema de aplicación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b="1" dirty="0" smtClean="0"/>
              <a:t>Marco referencial de trabajo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Arquitectura de desarrollo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Herramientas para la implementación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Demostración del sistema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Conclusiones y recomendaciones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Modelo de Procesos del MSF</a:t>
            </a:r>
          </a:p>
        </p:txBody>
      </p:sp>
      <p:pic>
        <p:nvPicPr>
          <p:cNvPr id="19459" name="Picture 2" descr="modelo_proces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643063"/>
            <a:ext cx="64293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Modelo de Equipos del MSF</a:t>
            </a:r>
          </a:p>
        </p:txBody>
      </p:sp>
      <p:pic>
        <p:nvPicPr>
          <p:cNvPr id="20483" name="Picture 2" descr="modelo_equi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2850" y="2266950"/>
            <a:ext cx="6665913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AGENDA</a:t>
            </a:r>
            <a:endParaRPr lang="es-E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Justificación del problema de aplicación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Marco referencial de trabajo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b="1" dirty="0" smtClean="0"/>
              <a:t>Arquitectura de desarrollo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Herramientas para la implementación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Demostración del sistema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Conclusiones y recomendaciones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6400800" cy="1143000"/>
          </a:xfrm>
        </p:spPr>
        <p:txBody>
          <a:bodyPr/>
          <a:lstStyle/>
          <a:p>
            <a:pPr eaLnBrk="1" hangingPunct="1"/>
            <a:r>
              <a:rPr lang="es-EC" b="1" smtClean="0"/>
              <a:t>Modelo de 3 Capas</a:t>
            </a:r>
            <a:endParaRPr lang="es-ES" b="1" smtClean="0"/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0" y="1395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pic>
        <p:nvPicPr>
          <p:cNvPr id="23556" name="Picture 5" descr="3capas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429000" y="1643063"/>
            <a:ext cx="2428875" cy="500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5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AGENDA</a:t>
            </a:r>
            <a:endParaRPr lang="es-E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Justificación del problema de aplicación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Marco referencial de trabajo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Arquitectura de desarrollo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b="1" dirty="0" smtClean="0"/>
              <a:t>Herramientas para la implementación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Demostración del sistema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Conclusiones y recomendaciones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sz="3800" b="1" smtClean="0"/>
              <a:t>Herramientas para la Implementación</a:t>
            </a:r>
            <a:endParaRPr lang="es-ES" sz="38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50" y="1928813"/>
            <a:ext cx="8572500" cy="4167187"/>
          </a:xfrm>
        </p:spPr>
        <p:txBody>
          <a:bodyPr/>
          <a:lstStyle/>
          <a:p>
            <a:pPr algn="just" eaLnBrk="1" hangingPunct="1"/>
            <a:r>
              <a:rPr lang="es-EC" sz="2400" smtClean="0"/>
              <a:t>Aplicación cliente-servidor.</a:t>
            </a:r>
          </a:p>
          <a:p>
            <a:pPr lvl="1" algn="just" eaLnBrk="1" hangingPunct="1"/>
            <a:r>
              <a:rPr lang="es-EC" sz="2000" smtClean="0"/>
              <a:t>Cliente: plataforma Microsoft Windows.  </a:t>
            </a:r>
          </a:p>
          <a:p>
            <a:pPr lvl="1" algn="just" eaLnBrk="1" hangingPunct="1"/>
            <a:r>
              <a:rPr lang="es-EC" sz="2000" smtClean="0"/>
              <a:t>Servidor: plataforma Linux.</a:t>
            </a:r>
          </a:p>
          <a:p>
            <a:pPr algn="just" eaLnBrk="1" hangingPunct="1"/>
            <a:endParaRPr lang="es-EC" sz="2400" smtClean="0"/>
          </a:p>
          <a:p>
            <a:pPr algn="just" eaLnBrk="1" hangingPunct="1"/>
            <a:r>
              <a:rPr lang="es-EC" sz="2400" smtClean="0"/>
              <a:t>Implementación de la aplicación.</a:t>
            </a:r>
          </a:p>
          <a:p>
            <a:pPr lvl="1" algn="just" eaLnBrk="1" hangingPunct="1"/>
            <a:r>
              <a:rPr lang="es-EC" sz="2000" smtClean="0"/>
              <a:t>Cliente: Visual Studio 2005: C#.</a:t>
            </a:r>
          </a:p>
          <a:p>
            <a:pPr lvl="1" algn="just" eaLnBrk="1" hangingPunct="1"/>
            <a:r>
              <a:rPr lang="es-EC" sz="2000" smtClean="0"/>
              <a:t>Servidor: MySql.</a:t>
            </a:r>
          </a:p>
          <a:p>
            <a:pPr algn="just" eaLnBrk="1" hangingPunct="1"/>
            <a:endParaRPr lang="es-EC" sz="2400" smtClean="0"/>
          </a:p>
          <a:p>
            <a:pPr algn="just" eaLnBrk="1" hangingPunct="1">
              <a:buFont typeface="Wingdings" pitchFamily="2" charset="2"/>
              <a:buNone/>
            </a:pPr>
            <a:endParaRPr lang="es-ES" sz="200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5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5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AGENDA</a:t>
            </a:r>
            <a:endParaRPr lang="es-E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Justificación del problema de aplicación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Marco referencial de trabajo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Arquitectura de desarrollo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Herramientas para la implementación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b="1" dirty="0" smtClean="0"/>
              <a:t>Demostración del sistema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Conclusiones y recomendaciones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smtClean="0"/>
              <a:t>Demostración del Sistema</a:t>
            </a:r>
            <a:endParaRPr lang="es-ES" smtClean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1643063" y="1719263"/>
            <a:ext cx="1571625" cy="647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Modelo de Calidad</a:t>
            </a:r>
            <a:endParaRPr lang="es-ES" b="1"/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1643063" y="2716213"/>
            <a:ext cx="1571625" cy="6461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Criterio de Calidad</a:t>
            </a:r>
            <a:endParaRPr lang="es-ES" b="1"/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1643063" y="3716338"/>
            <a:ext cx="1571625" cy="6461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Requisito de Calidad</a:t>
            </a:r>
            <a:endParaRPr lang="es-ES" b="1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3786188" y="1844675"/>
            <a:ext cx="15716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Proceso</a:t>
            </a:r>
            <a:endParaRPr lang="es-ES" b="1"/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3786188" y="2844800"/>
            <a:ext cx="15716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Actividad</a:t>
            </a:r>
            <a:endParaRPr lang="es-ES" b="1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3786188" y="3716338"/>
            <a:ext cx="1571625" cy="6461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Requisito Actividad</a:t>
            </a:r>
            <a:endParaRPr lang="es-ES" b="1"/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1643063" y="4857750"/>
            <a:ext cx="15716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Factor</a:t>
            </a:r>
            <a:endParaRPr lang="es-ES" b="1"/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5929313" y="2844800"/>
            <a:ext cx="1643062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Indicador</a:t>
            </a:r>
            <a:endParaRPr lang="es-ES" b="1"/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5929313" y="3844925"/>
            <a:ext cx="1643062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Responsable</a:t>
            </a:r>
            <a:endParaRPr lang="es-ES" b="1"/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5929313" y="4716463"/>
            <a:ext cx="1643062" cy="6461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Evaluación Empleados</a:t>
            </a:r>
            <a:endParaRPr lang="es-ES" b="1"/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3786188" y="4716463"/>
            <a:ext cx="1571625" cy="6461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Puntaje Factor</a:t>
            </a:r>
            <a:endParaRPr lang="es-ES" b="1"/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5929313" y="5716588"/>
            <a:ext cx="1643062" cy="923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Evaluación  Interna Empresa</a:t>
            </a:r>
            <a:endParaRPr lang="es-ES" b="1"/>
          </a:p>
        </p:txBody>
      </p:sp>
      <p:sp>
        <p:nvSpPr>
          <p:cNvPr id="16" name="15 CuadroTexto"/>
          <p:cNvSpPr txBox="1">
            <a:spLocks noChangeArrowheads="1"/>
          </p:cNvSpPr>
          <p:nvPr/>
        </p:nvSpPr>
        <p:spPr bwMode="auto">
          <a:xfrm>
            <a:off x="3786188" y="5719763"/>
            <a:ext cx="1571625" cy="923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Evaluación  Externa Empresa</a:t>
            </a:r>
            <a:endParaRPr lang="es-ES" b="1"/>
          </a:p>
        </p:txBody>
      </p:sp>
      <p:cxnSp>
        <p:nvCxnSpPr>
          <p:cNvPr id="18" name="17 Conector recto de flecha"/>
          <p:cNvCxnSpPr>
            <a:stCxn id="4" idx="2"/>
            <a:endCxn id="5" idx="0"/>
          </p:cNvCxnSpPr>
          <p:nvPr/>
        </p:nvCxnSpPr>
        <p:spPr>
          <a:xfrm rot="5400000">
            <a:off x="2252663" y="2541588"/>
            <a:ext cx="350837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5400000">
            <a:off x="2254250" y="3538538"/>
            <a:ext cx="3508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endCxn id="8" idx="0"/>
          </p:cNvCxnSpPr>
          <p:nvPr/>
        </p:nvCxnSpPr>
        <p:spPr>
          <a:xfrm rot="5400000">
            <a:off x="4257675" y="2528888"/>
            <a:ext cx="6302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endCxn id="9" idx="0"/>
          </p:cNvCxnSpPr>
          <p:nvPr/>
        </p:nvCxnSpPr>
        <p:spPr>
          <a:xfrm rot="5400000">
            <a:off x="4328319" y="3471069"/>
            <a:ext cx="4889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5400000">
            <a:off x="6470650" y="3529013"/>
            <a:ext cx="6302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12" idx="2"/>
            <a:endCxn id="13" idx="0"/>
          </p:cNvCxnSpPr>
          <p:nvPr/>
        </p:nvCxnSpPr>
        <p:spPr>
          <a:xfrm rot="5400000">
            <a:off x="6500019" y="4466431"/>
            <a:ext cx="5016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13" idx="2"/>
            <a:endCxn id="15" idx="0"/>
          </p:cNvCxnSpPr>
          <p:nvPr/>
        </p:nvCxnSpPr>
        <p:spPr>
          <a:xfrm rot="5400000">
            <a:off x="6573838" y="5540375"/>
            <a:ext cx="3540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endCxn id="14" idx="0"/>
          </p:cNvCxnSpPr>
          <p:nvPr/>
        </p:nvCxnSpPr>
        <p:spPr>
          <a:xfrm rot="5400000">
            <a:off x="4393406" y="4536282"/>
            <a:ext cx="35877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14" idx="2"/>
            <a:endCxn id="16" idx="0"/>
          </p:cNvCxnSpPr>
          <p:nvPr/>
        </p:nvCxnSpPr>
        <p:spPr>
          <a:xfrm rot="5400000">
            <a:off x="4393407" y="5541169"/>
            <a:ext cx="357187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6" idx="3"/>
            <a:endCxn id="9" idx="1"/>
          </p:cNvCxnSpPr>
          <p:nvPr/>
        </p:nvCxnSpPr>
        <p:spPr>
          <a:xfrm>
            <a:off x="3214688" y="4040188"/>
            <a:ext cx="5715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stCxn id="11" idx="1"/>
            <a:endCxn id="8" idx="3"/>
          </p:cNvCxnSpPr>
          <p:nvPr/>
        </p:nvCxnSpPr>
        <p:spPr>
          <a:xfrm rot="10800000">
            <a:off x="5357813" y="3030538"/>
            <a:ext cx="5715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>
            <a:stCxn id="10" idx="3"/>
            <a:endCxn id="14" idx="1"/>
          </p:cNvCxnSpPr>
          <p:nvPr/>
        </p:nvCxnSpPr>
        <p:spPr>
          <a:xfrm flipV="1">
            <a:off x="3214688" y="5040313"/>
            <a:ext cx="5715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1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1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7AE"/>
                                      </p:to>
                                    </p:animClr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5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AGENDA</a:t>
            </a:r>
            <a:endParaRPr lang="es-E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Justificación del problema de aplicación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Marco referencial de trabajo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Arquitectura de desarrollo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Herramientas para la implementación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Demostración del sistema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b="1" dirty="0" smtClean="0"/>
              <a:t>Conclusiones y recomendaciones</a:t>
            </a:r>
            <a:endParaRPr lang="es-ES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AGENDA</a:t>
            </a:r>
            <a:endParaRPr lang="es-E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accent6">
                    <a:lumMod val="50000"/>
                  </a:schemeClr>
                </a:solidFill>
              </a:rPr>
              <a:t>Introducción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/>
              <a:t>Justificación del problema de aplicación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/>
              <a:t>Marco referencial de trabajo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/>
              <a:t>Arquitectura de desarrollo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/>
              <a:t>Herramientas para la implementación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/>
              <a:t>Demostración del sistema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/>
              <a:t>Conclusiones y recomendaciones</a:t>
            </a:r>
            <a:endParaRPr lang="es-ES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Conclusiones (I)</a:t>
            </a:r>
            <a:endParaRPr lang="es-ES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50" y="1785938"/>
            <a:ext cx="8572500" cy="4810125"/>
          </a:xfrm>
        </p:spPr>
        <p:txBody>
          <a:bodyPr>
            <a:normAutofit lnSpcReduction="10000"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sz="2400" dirty="0" smtClean="0"/>
              <a:t>Una buena opción para las empresa que deseen mantener su competitividad es implantar estándares y/o modelos de calidad.</a:t>
            </a:r>
            <a:endParaRPr lang="es-ES" sz="2400" dirty="0" smtClean="0"/>
          </a:p>
          <a:p>
            <a:pPr marL="320040" indent="-32004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2400" dirty="0" smtClean="0"/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sz="2400" dirty="0" smtClean="0"/>
              <a:t>El módulo Evaluación es fácilmente adaptable a empresas que tengan implantado un Sistema Estratégico basado en los lineamientos de calidad total.  </a:t>
            </a:r>
            <a:endParaRPr lang="es-ES" sz="2400" dirty="0" smtClean="0"/>
          </a:p>
          <a:p>
            <a:pPr marL="320040" indent="-32004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2400" dirty="0" smtClean="0"/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sz="2400" dirty="0" smtClean="0"/>
              <a:t>El módulo de Evaluación es útil para el nivel gerencial de la empresa.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s-EC" sz="2400" dirty="0" smtClean="0"/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sz="2400" dirty="0" smtClean="0"/>
              <a:t>El módulo Evaluación brinda seguridad a la información de la empresa.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s-EC" sz="2400" dirty="0" smtClean="0"/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" sz="2000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35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Conclusiones (II)</a:t>
            </a:r>
            <a:endParaRPr lang="es-ES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50" y="1690688"/>
            <a:ext cx="8572500" cy="4810125"/>
          </a:xfrm>
        </p:spPr>
        <p:txBody>
          <a:bodyPr/>
          <a:lstStyle/>
          <a:p>
            <a:pPr algn="just" eaLnBrk="1" hangingPunct="1"/>
            <a:r>
              <a:rPr lang="es-EC" sz="2400" smtClean="0"/>
              <a:t>Utilizar el marco de trabajo MSF en el desarrollo del módulo Evaluación fue de gran importancia.</a:t>
            </a:r>
            <a:endParaRPr lang="es-ES" sz="2400" smtClean="0"/>
          </a:p>
          <a:p>
            <a:pPr algn="just" eaLnBrk="1" hangingPunct="1">
              <a:buFont typeface="Wingdings 2" pitchFamily="18" charset="2"/>
              <a:buNone/>
            </a:pPr>
            <a:endParaRPr lang="es-ES" sz="2400" smtClean="0"/>
          </a:p>
          <a:p>
            <a:pPr algn="just" eaLnBrk="1" hangingPunct="1"/>
            <a:r>
              <a:rPr lang="es-EC" sz="2400" smtClean="0"/>
              <a:t>El módulo Evaluación es de gran ayuda para el nivel operacional de la empresa.  </a:t>
            </a:r>
            <a:endParaRPr lang="es-ES" sz="2400" smtClean="0"/>
          </a:p>
          <a:p>
            <a:pPr algn="just" eaLnBrk="1" hangingPunct="1">
              <a:buFont typeface="Wingdings 2" pitchFamily="18" charset="2"/>
              <a:buNone/>
            </a:pPr>
            <a:endParaRPr lang="es-ES" sz="2400" smtClean="0"/>
          </a:p>
          <a:p>
            <a:pPr algn="just" eaLnBrk="1" hangingPunct="1"/>
            <a:r>
              <a:rPr lang="es-EC" sz="2400" smtClean="0"/>
              <a:t>El módulo Evaluación interactúa con el módulo Control de Macro Proceso Productivo.</a:t>
            </a:r>
          </a:p>
          <a:p>
            <a:pPr algn="just" eaLnBrk="1" hangingPunct="1"/>
            <a:endParaRPr lang="es-EC" sz="2400" smtClean="0"/>
          </a:p>
          <a:p>
            <a:pPr algn="just" eaLnBrk="1" hangingPunct="1"/>
            <a:r>
              <a:rPr lang="es-EC" sz="2400" smtClean="0"/>
              <a:t>El módulo Evaluación interactúa con el módulo de Procesos de Gestión y Apoyo.</a:t>
            </a:r>
          </a:p>
          <a:p>
            <a:pPr algn="just" eaLnBrk="1" hangingPunct="1"/>
            <a:endParaRPr lang="es-EC" sz="2400" smtClean="0"/>
          </a:p>
          <a:p>
            <a:pPr algn="just" eaLnBrk="1" hangingPunct="1">
              <a:buFont typeface="Wingdings" pitchFamily="2" charset="2"/>
              <a:buNone/>
            </a:pPr>
            <a:endParaRPr lang="es-ES" sz="200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Recomendaciones (I)</a:t>
            </a:r>
            <a:endParaRPr lang="es-ES" b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/>
            <a:r>
              <a:rPr lang="es-EC" sz="2400" smtClean="0"/>
              <a:t>Mantener una buena comunicación entre el cliente-desarrollador, usuario-desarrollador y desarrollador-desarrollador.</a:t>
            </a:r>
          </a:p>
          <a:p>
            <a:pPr algn="just" eaLnBrk="1" hangingPunct="1"/>
            <a:endParaRPr lang="es-EC" sz="2400" smtClean="0"/>
          </a:p>
          <a:p>
            <a:pPr algn="just" eaLnBrk="1" hangingPunct="1"/>
            <a:r>
              <a:rPr lang="es-EC" sz="2400" smtClean="0"/>
              <a:t>Centrarse en realizar un buen diseño de la base de datos y de la interfaz gráfica antes de empezar a desarrollar la aplicación.</a:t>
            </a:r>
          </a:p>
          <a:p>
            <a:pPr algn="just" eaLnBrk="1" hangingPunct="1"/>
            <a:endParaRPr lang="es-EC" sz="2400" smtClean="0"/>
          </a:p>
          <a:p>
            <a:pPr algn="just" eaLnBrk="1" hangingPunct="1"/>
            <a:r>
              <a:rPr lang="es-EC" sz="2400" smtClean="0"/>
              <a:t>Implementar un servicio Web adicional al módulo Evaluación para acceder a la información desde diferentes partes del mundo.</a:t>
            </a:r>
          </a:p>
          <a:p>
            <a:pPr algn="just" eaLnBrk="1" hangingPunct="1"/>
            <a:endParaRPr lang="es-EC" sz="2400" smtClean="0"/>
          </a:p>
          <a:p>
            <a:pPr algn="just"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Recomendaciones (II)</a:t>
            </a:r>
            <a:endParaRPr lang="es-ES" b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790700"/>
            <a:ext cx="8153400" cy="4495800"/>
          </a:xfrm>
        </p:spPr>
        <p:txBody>
          <a:bodyPr/>
          <a:lstStyle/>
          <a:p>
            <a:pPr algn="just" eaLnBrk="1" hangingPunct="1"/>
            <a:r>
              <a:rPr lang="es-EC" sz="2400" smtClean="0"/>
              <a:t>Ampliar el módulo Evaluación a un sistema multiempresa.</a:t>
            </a:r>
          </a:p>
          <a:p>
            <a:pPr algn="just" eaLnBrk="1" hangingPunct="1"/>
            <a:endParaRPr lang="es-EC" sz="2400" smtClean="0"/>
          </a:p>
          <a:p>
            <a:pPr algn="just" eaLnBrk="1" hangingPunct="1"/>
            <a:r>
              <a:rPr lang="es-EC" sz="2400" smtClean="0"/>
              <a:t>Implementar un módulo adicional a los módulos Evaluación, Control de Macro Proceso Productivo (CMPP), y Procesos de Gestión y Apoyo (CPGA) para que administre la parte financiera de la empresa.</a:t>
            </a:r>
          </a:p>
          <a:p>
            <a:pPr algn="just" eaLnBrk="1" hangingPunct="1"/>
            <a:endParaRPr lang="es-EC" sz="2400" smtClean="0"/>
          </a:p>
          <a:p>
            <a:pPr algn="just" eaLnBrk="1" hangingPunct="1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1538" y="2500313"/>
            <a:ext cx="7772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b="1" dirty="0" smtClean="0"/>
              <a:t>Gracias por su atención</a:t>
            </a:r>
            <a:endParaRPr lang="es-ES" b="1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5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AGENDA</a:t>
            </a:r>
            <a:endParaRPr lang="es-E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Introducción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Justificación del problema de aplicación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Marco referencial de trabajo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Arquitectura de desarrollo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Herramientas para la implementación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Demostración del sistema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Conclusiones y recomendaciones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Introducción</a:t>
            </a:r>
            <a:endParaRPr lang="es-ES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C" sz="3200" smtClean="0"/>
              <a:t>Sistemas de gestión de calidad para mejorar su competitividad.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C" sz="3200" smtClean="0"/>
          </a:p>
          <a:p>
            <a:pPr eaLnBrk="1" hangingPunct="1">
              <a:lnSpc>
                <a:spcPct val="90000"/>
              </a:lnSpc>
            </a:pPr>
            <a:r>
              <a:rPr lang="es-EC" sz="3200" smtClean="0"/>
              <a:t>Compulead S.A. diseñó e implantó un Sistema Estratégico de Calidad</a:t>
            </a:r>
          </a:p>
          <a:p>
            <a:pPr lvl="1" eaLnBrk="1" hangingPunct="1">
              <a:lnSpc>
                <a:spcPct val="90000"/>
              </a:lnSpc>
            </a:pPr>
            <a:r>
              <a:rPr lang="es-EC" sz="2400" smtClean="0"/>
              <a:t>Modelo de Calidad Total Malcolm Baldrige</a:t>
            </a:r>
          </a:p>
          <a:p>
            <a:pPr lvl="1" eaLnBrk="1" hangingPunct="1">
              <a:lnSpc>
                <a:spcPct val="90000"/>
              </a:lnSpc>
            </a:pPr>
            <a:r>
              <a:rPr lang="es-EC" sz="2400" smtClean="0"/>
              <a:t>Modelo de Calidad Total EFQM</a:t>
            </a:r>
          </a:p>
          <a:p>
            <a:pPr lvl="1" eaLnBrk="1" hangingPunct="1">
              <a:lnSpc>
                <a:spcPct val="90000"/>
              </a:lnSpc>
            </a:pPr>
            <a:r>
              <a:rPr lang="es-EC" sz="2400" smtClean="0"/>
              <a:t>Norma de Calidad ISO 9001</a:t>
            </a:r>
            <a:endParaRPr lang="es-ES" sz="240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s-EC" b="1" smtClean="0"/>
              <a:t>ISO 9001</a:t>
            </a:r>
            <a:endParaRPr lang="es-ES" b="1" smtClean="0"/>
          </a:p>
        </p:txBody>
      </p:sp>
      <p:sp>
        <p:nvSpPr>
          <p:cNvPr id="13315" name="2 Marcador de contenido"/>
          <p:cNvSpPr>
            <a:spLocks noGrp="1"/>
          </p:cNvSpPr>
          <p:nvPr>
            <p:ph sz="quarter" idx="1"/>
          </p:nvPr>
        </p:nvSpPr>
        <p:spPr>
          <a:xfrm>
            <a:off x="428625" y="1600200"/>
            <a:ext cx="8429625" cy="4495800"/>
          </a:xfrm>
        </p:spPr>
        <p:txBody>
          <a:bodyPr/>
          <a:lstStyle/>
          <a:p>
            <a:r>
              <a:rPr lang="es-EC" smtClean="0"/>
              <a:t>Enfoque al cliente</a:t>
            </a:r>
          </a:p>
          <a:p>
            <a:r>
              <a:rPr lang="es-EC" smtClean="0"/>
              <a:t>Liderazgo</a:t>
            </a:r>
          </a:p>
          <a:p>
            <a:r>
              <a:rPr lang="es-EC" smtClean="0"/>
              <a:t>Participación del personal</a:t>
            </a:r>
          </a:p>
          <a:p>
            <a:r>
              <a:rPr lang="es-EC" smtClean="0"/>
              <a:t>Enfoque basado en procesos</a:t>
            </a:r>
          </a:p>
          <a:p>
            <a:r>
              <a:rPr lang="es-EC" smtClean="0"/>
              <a:t>Enfoque de sistema para autogestión </a:t>
            </a:r>
          </a:p>
          <a:p>
            <a:r>
              <a:rPr lang="es-EC" smtClean="0"/>
              <a:t>Mejora continua</a:t>
            </a:r>
          </a:p>
          <a:p>
            <a:r>
              <a:rPr lang="es-EC" smtClean="0"/>
              <a:t>Enfoque basados en hechos para la toma de decisión</a:t>
            </a:r>
          </a:p>
          <a:p>
            <a:r>
              <a:rPr lang="es-EC" smtClean="0"/>
              <a:t>Relaciones mutuamente beneficiosas con el proveedor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85750" y="228600"/>
            <a:ext cx="8786813" cy="990600"/>
          </a:xfrm>
        </p:spPr>
        <p:txBody>
          <a:bodyPr/>
          <a:lstStyle/>
          <a:p>
            <a:pPr eaLnBrk="1" hangingPunct="1"/>
            <a:r>
              <a:rPr lang="en-US" sz="3800" b="1" smtClean="0"/>
              <a:t>Modelo de Calidad Total Malcolm Baldrige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 l="1764" r="2116" b="2811"/>
          <a:stretch>
            <a:fillRect/>
          </a:stretch>
        </p:blipFill>
        <p:spPr bwMode="auto">
          <a:xfrm>
            <a:off x="554038" y="2071688"/>
            <a:ext cx="8161337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Modelo de Calidad Total EFQM</a:t>
            </a:r>
          </a:p>
        </p:txBody>
      </p:sp>
      <p:pic>
        <p:nvPicPr>
          <p:cNvPr id="15363" name="Picture 2" descr="modelo EFQ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571625"/>
            <a:ext cx="7429500" cy="484346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C" b="1" smtClean="0"/>
              <a:t>AGENDA</a:t>
            </a:r>
            <a:endParaRPr lang="es-E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b="1" dirty="0" smtClean="0"/>
              <a:t>Justificación del problema de aplicación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Marco referencial de trabajo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Arquitectura de desarrollo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Herramientas para la implementación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Demostración del sistema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s-EC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Conclusiones y recomendaciones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28600"/>
            <a:ext cx="8551862" cy="990600"/>
          </a:xfrm>
        </p:spPr>
        <p:txBody>
          <a:bodyPr/>
          <a:lstStyle/>
          <a:p>
            <a:pPr eaLnBrk="1" hangingPunct="1"/>
            <a:r>
              <a:rPr lang="es-EC" sz="3800" b="1" smtClean="0"/>
              <a:t>Justificación del problema de aplicación</a:t>
            </a:r>
            <a:endParaRPr lang="es-ES" sz="38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862138"/>
            <a:ext cx="8153400" cy="4495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_tradnl" sz="2400" smtClean="0"/>
              <a:t>Administrar la información.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400" smtClean="0"/>
          </a:p>
          <a:p>
            <a:pPr algn="just" eaLnBrk="1" hangingPunct="1">
              <a:lnSpc>
                <a:spcPct val="90000"/>
              </a:lnSpc>
            </a:pPr>
            <a:r>
              <a:rPr lang="es-ES_tradnl" sz="2400" smtClean="0"/>
              <a:t>Controlar actividades.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400" smtClean="0"/>
          </a:p>
          <a:p>
            <a:pPr algn="just" eaLnBrk="1" hangingPunct="1">
              <a:lnSpc>
                <a:spcPct val="90000"/>
              </a:lnSpc>
            </a:pPr>
            <a:r>
              <a:rPr lang="es-ES_tradnl" sz="2400" smtClean="0"/>
              <a:t>Evaluar la competitividad de la empresa.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400" smtClean="0"/>
          </a:p>
          <a:p>
            <a:pPr algn="just" eaLnBrk="1" hangingPunct="1">
              <a:lnSpc>
                <a:spcPct val="90000"/>
              </a:lnSpc>
            </a:pPr>
            <a:r>
              <a:rPr lang="es-ES_tradnl" sz="2400" smtClean="0"/>
              <a:t>Seguimiento del cumplimiento de los objetivos.</a:t>
            </a:r>
          </a:p>
          <a:p>
            <a:pPr algn="just" eaLnBrk="1" hangingPunct="1">
              <a:lnSpc>
                <a:spcPct val="90000"/>
              </a:lnSpc>
            </a:pPr>
            <a:endParaRPr lang="es-ES_tradnl" sz="2400" smtClean="0"/>
          </a:p>
          <a:p>
            <a:pPr algn="just" eaLnBrk="1" hangingPunct="1">
              <a:lnSpc>
                <a:spcPct val="90000"/>
              </a:lnSpc>
            </a:pPr>
            <a:r>
              <a:rPr lang="es-ES_tradnl" sz="2400" smtClean="0"/>
              <a:t>Acciones correctivas y preventivas  </a:t>
            </a:r>
            <a:endParaRPr lang="es-EC" sz="240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662</Words>
  <Application>Microsoft Office PowerPoint</Application>
  <PresentationFormat>Presentación en pantalla (4:3)</PresentationFormat>
  <Paragraphs>151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1" baseType="lpstr">
      <vt:lpstr>Arial</vt:lpstr>
      <vt:lpstr>Tw Cen MT</vt:lpstr>
      <vt:lpstr>Wingdings</vt:lpstr>
      <vt:lpstr>Wingdings 2</vt:lpstr>
      <vt:lpstr>Calibri</vt:lpstr>
      <vt:lpstr>Constantia</vt:lpstr>
      <vt:lpstr>Median</vt:lpstr>
      <vt:lpstr>“ANÁLISIS, DISEÑO E IMPLEMENTACIÓN DEL MÓDULO EVALUACIÓN DEL SISTEMA ESTRATÉGICO DE CALIDAD DE COMPULEAD S.A.”</vt:lpstr>
      <vt:lpstr>AGENDA</vt:lpstr>
      <vt:lpstr>AGENDA</vt:lpstr>
      <vt:lpstr>Introducción</vt:lpstr>
      <vt:lpstr>ISO 9001</vt:lpstr>
      <vt:lpstr>Modelo de Calidad Total Malcolm Baldrige</vt:lpstr>
      <vt:lpstr>Modelo de Calidad Total EFQM</vt:lpstr>
      <vt:lpstr>AGENDA</vt:lpstr>
      <vt:lpstr>Justificación del problema de aplicación</vt:lpstr>
      <vt:lpstr>AGENDA</vt:lpstr>
      <vt:lpstr>Modelo de Procesos del MSF</vt:lpstr>
      <vt:lpstr>Modelo de Equipos del MSF</vt:lpstr>
      <vt:lpstr>AGENDA</vt:lpstr>
      <vt:lpstr>Modelo de 3 Capas</vt:lpstr>
      <vt:lpstr>AGENDA</vt:lpstr>
      <vt:lpstr>Herramientas para la Implementación</vt:lpstr>
      <vt:lpstr>AGENDA</vt:lpstr>
      <vt:lpstr>Demostración del Sistema</vt:lpstr>
      <vt:lpstr>AGENDA</vt:lpstr>
      <vt:lpstr>Conclusiones (I)</vt:lpstr>
      <vt:lpstr>Conclusiones (II)</vt:lpstr>
      <vt:lpstr>Recomendaciones (I)</vt:lpstr>
      <vt:lpstr>Recomendaciones (II)</vt:lpstr>
      <vt:lpstr>Gracias por su atención</vt:lpstr>
    </vt:vector>
  </TitlesOfParts>
  <Company>&lt;valexam&gt;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Lorena Villón Moreno</dc:creator>
  <cp:lastModifiedBy>kenjjime</cp:lastModifiedBy>
  <cp:revision>114</cp:revision>
  <dcterms:created xsi:type="dcterms:W3CDTF">2009-08-06T03:40:44Z</dcterms:created>
  <dcterms:modified xsi:type="dcterms:W3CDTF">2009-11-11T17:58:13Z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