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0" r:id="rId1"/>
  </p:sldMasterIdLst>
  <p:notesMasterIdLst>
    <p:notesMasterId r:id="rId83"/>
  </p:notesMasterIdLst>
  <p:handoutMasterIdLst>
    <p:handoutMasterId r:id="rId84"/>
  </p:handoutMasterIdLst>
  <p:sldIdLst>
    <p:sldId id="267" r:id="rId2"/>
    <p:sldId id="268" r:id="rId3"/>
    <p:sldId id="288" r:id="rId4"/>
    <p:sldId id="269" r:id="rId5"/>
    <p:sldId id="399" r:id="rId6"/>
    <p:sldId id="398" r:id="rId7"/>
    <p:sldId id="400" r:id="rId8"/>
    <p:sldId id="401" r:id="rId9"/>
    <p:sldId id="402" r:id="rId10"/>
    <p:sldId id="403" r:id="rId11"/>
    <p:sldId id="404" r:id="rId12"/>
    <p:sldId id="405" r:id="rId13"/>
    <p:sldId id="396" r:id="rId14"/>
    <p:sldId id="270" r:id="rId15"/>
    <p:sldId id="271" r:id="rId16"/>
    <p:sldId id="354" r:id="rId17"/>
    <p:sldId id="355" r:id="rId18"/>
    <p:sldId id="356" r:id="rId19"/>
    <p:sldId id="358" r:id="rId20"/>
    <p:sldId id="360" r:id="rId21"/>
    <p:sldId id="361" r:id="rId22"/>
    <p:sldId id="362" r:id="rId23"/>
    <p:sldId id="363" r:id="rId24"/>
    <p:sldId id="364" r:id="rId25"/>
    <p:sldId id="426" r:id="rId26"/>
    <p:sldId id="368" r:id="rId27"/>
    <p:sldId id="369" r:id="rId28"/>
    <p:sldId id="370" r:id="rId29"/>
    <p:sldId id="365" r:id="rId30"/>
    <p:sldId id="371" r:id="rId31"/>
    <p:sldId id="367" r:id="rId32"/>
    <p:sldId id="372" r:id="rId33"/>
    <p:sldId id="373" r:id="rId34"/>
    <p:sldId id="374"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91" r:id="rId48"/>
    <p:sldId id="389" r:id="rId49"/>
    <p:sldId id="392" r:id="rId50"/>
    <p:sldId id="407" r:id="rId51"/>
    <p:sldId id="408" r:id="rId52"/>
    <p:sldId id="409" r:id="rId53"/>
    <p:sldId id="410" r:id="rId54"/>
    <p:sldId id="411" r:id="rId55"/>
    <p:sldId id="412" r:id="rId56"/>
    <p:sldId id="413" r:id="rId57"/>
    <p:sldId id="414" r:id="rId58"/>
    <p:sldId id="415" r:id="rId59"/>
    <p:sldId id="416" r:id="rId60"/>
    <p:sldId id="417" r:id="rId61"/>
    <p:sldId id="418" r:id="rId62"/>
    <p:sldId id="427" r:id="rId63"/>
    <p:sldId id="419" r:id="rId64"/>
    <p:sldId id="420" r:id="rId65"/>
    <p:sldId id="421" r:id="rId66"/>
    <p:sldId id="428" r:id="rId67"/>
    <p:sldId id="422" r:id="rId68"/>
    <p:sldId id="423" r:id="rId69"/>
    <p:sldId id="424" r:id="rId70"/>
    <p:sldId id="429" r:id="rId71"/>
    <p:sldId id="430" r:id="rId72"/>
    <p:sldId id="425" r:id="rId73"/>
    <p:sldId id="330" r:id="rId74"/>
    <p:sldId id="395" r:id="rId75"/>
    <p:sldId id="331" r:id="rId76"/>
    <p:sldId id="332" r:id="rId77"/>
    <p:sldId id="342" r:id="rId78"/>
    <p:sldId id="336" r:id="rId79"/>
    <p:sldId id="393" r:id="rId80"/>
    <p:sldId id="394" r:id="rId81"/>
    <p:sldId id="341" r:id="rId82"/>
  </p:sldIdLst>
  <p:sldSz cx="9906000" cy="6858000" type="A4"/>
  <p:notesSz cx="7099300" cy="102346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0FEF9"/>
    <a:srgbClr val="FFFF66"/>
    <a:srgbClr val="CBDAFF"/>
    <a:srgbClr val="D7E2FF"/>
    <a:srgbClr val="90AFFE"/>
    <a:srgbClr val="00B888"/>
    <a:srgbClr val="FFCC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228" autoAdjust="0"/>
    <p:restoredTop sz="94660"/>
  </p:normalViewPr>
  <p:slideViewPr>
    <p:cSldViewPr snapToGrid="0">
      <p:cViewPr>
        <p:scale>
          <a:sx n="70" d="100"/>
          <a:sy n="70" d="100"/>
        </p:scale>
        <p:origin x="-918" y="-858"/>
      </p:cViewPr>
      <p:guideLst>
        <p:guide orient="horz" pos="2160"/>
        <p:guide pos="312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738" y="4876800"/>
            <a:ext cx="5203825" cy="4629150"/>
          </a:xfrm>
          <a:prstGeom prst="rect">
            <a:avLst/>
          </a:prstGeom>
          <a:noFill/>
          <a:ln w="12700">
            <a:noFill/>
            <a:miter lim="800000"/>
            <a:headEnd/>
            <a:tailEnd/>
          </a:ln>
          <a:effectLst/>
        </p:spPr>
        <p:txBody>
          <a:bodyPr vert="horz" wrap="square" lIns="94135" tIns="46241" rIns="94135" bIns="46241"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19" name="Rectangle 3"/>
          <p:cNvSpPr>
            <a:spLocks noChangeArrowheads="1" noTextEdit="1"/>
          </p:cNvSpPr>
          <p:nvPr>
            <p:ph type="sldImg" idx="2"/>
          </p:nvPr>
        </p:nvSpPr>
        <p:spPr bwMode="auto">
          <a:xfrm>
            <a:off x="958850" y="889000"/>
            <a:ext cx="5181600" cy="35861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000" kern="1200">
        <a:solidFill>
          <a:schemeClr val="tx1"/>
        </a:solidFill>
        <a:latin typeface="Arial" pitchFamily="34" charset="0"/>
        <a:ea typeface="+mn-ea"/>
        <a:cs typeface="+mn-cs"/>
      </a:defRPr>
    </a:lvl1pPr>
    <a:lvl2pPr marL="457200" algn="l" defTabSz="762000" rtl="0" eaLnBrk="0" fontAlgn="base" hangingPunct="0">
      <a:lnSpc>
        <a:spcPct val="90000"/>
      </a:lnSpc>
      <a:spcBef>
        <a:spcPct val="40000"/>
      </a:spcBef>
      <a:spcAft>
        <a:spcPct val="0"/>
      </a:spcAft>
      <a:defRPr sz="1000" kern="1200">
        <a:solidFill>
          <a:schemeClr val="tx1"/>
        </a:solidFill>
        <a:latin typeface="Arial" pitchFamily="34" charset="0"/>
        <a:ea typeface="+mn-ea"/>
        <a:cs typeface="+mn-cs"/>
      </a:defRPr>
    </a:lvl2pPr>
    <a:lvl3pPr marL="914400" algn="l" defTabSz="762000" rtl="0" eaLnBrk="0" fontAlgn="base" hangingPunct="0">
      <a:lnSpc>
        <a:spcPct val="90000"/>
      </a:lnSpc>
      <a:spcBef>
        <a:spcPct val="40000"/>
      </a:spcBef>
      <a:spcAft>
        <a:spcPct val="0"/>
      </a:spcAft>
      <a:defRPr sz="1000" kern="1200">
        <a:solidFill>
          <a:schemeClr val="tx1"/>
        </a:solidFill>
        <a:latin typeface="Arial" pitchFamily="34" charset="0"/>
        <a:ea typeface="+mn-ea"/>
        <a:cs typeface="+mn-cs"/>
      </a:defRPr>
    </a:lvl3pPr>
    <a:lvl4pPr marL="1371600" algn="l" defTabSz="762000" rtl="0" eaLnBrk="0" fontAlgn="base" hangingPunct="0">
      <a:lnSpc>
        <a:spcPct val="90000"/>
      </a:lnSpc>
      <a:spcBef>
        <a:spcPct val="40000"/>
      </a:spcBef>
      <a:spcAft>
        <a:spcPct val="0"/>
      </a:spcAft>
      <a:defRPr sz="1000" kern="1200">
        <a:solidFill>
          <a:schemeClr val="tx1"/>
        </a:solidFill>
        <a:latin typeface="Arial" pitchFamily="34" charset="0"/>
        <a:ea typeface="+mn-ea"/>
        <a:cs typeface="+mn-cs"/>
      </a:defRPr>
    </a:lvl4pPr>
    <a:lvl5pPr marL="1828800" algn="l" defTabSz="762000" rtl="0" eaLnBrk="0" fontAlgn="base" hangingPunct="0">
      <a:lnSpc>
        <a:spcPct val="90000"/>
      </a:lnSpc>
      <a:spcBef>
        <a:spcPct val="400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759950" cy="1052513"/>
            <a:chOff x="0" y="1536"/>
            <a:chExt cx="5675" cy="663"/>
          </a:xfrm>
        </p:grpSpPr>
        <p:grpSp>
          <p:nvGrpSpPr>
            <p:cNvPr id="5" name="Group 3"/>
            <p:cNvGrpSpPr>
              <a:grpSpLocks/>
            </p:cNvGrpSpPr>
            <p:nvPr/>
          </p:nvGrpSpPr>
          <p:grpSpPr bwMode="auto">
            <a:xfrm>
              <a:off x="184" y="1604"/>
              <a:ext cx="450" cy="299"/>
              <a:chOff x="719" y="336"/>
              <a:chExt cx="626" cy="432"/>
            </a:xfrm>
          </p:grpSpPr>
          <p:sp>
            <p:nvSpPr>
              <p:cNvPr id="12" name="Rectangle 4"/>
              <p:cNvSpPr>
                <a:spLocks noChangeArrowheads="1"/>
              </p:cNvSpPr>
              <p:nvPr/>
            </p:nvSpPr>
            <p:spPr bwMode="auto">
              <a:xfrm>
                <a:off x="719" y="336"/>
                <a:ext cx="385" cy="432"/>
              </a:xfrm>
              <a:prstGeom prst="rect">
                <a:avLst/>
              </a:prstGeom>
              <a:solidFill>
                <a:schemeClr val="folHlink"/>
              </a:solidFill>
              <a:ln w="9525">
                <a:noFill/>
                <a:miter lim="800000"/>
                <a:headEnd/>
                <a:tailEnd/>
              </a:ln>
              <a:effectLst/>
            </p:spPr>
            <p:txBody>
              <a:bodyPr wrap="none" anchor="ctr"/>
              <a:lstStyle/>
              <a:p>
                <a:pPr>
                  <a:defRPr/>
                </a:pPr>
                <a:endParaRPr lang="es-ES"/>
              </a:p>
            </p:txBody>
          </p:sp>
          <p:sp>
            <p:nvSpPr>
              <p:cNvPr id="13" name="Rectangle 5"/>
              <p:cNvSpPr>
                <a:spLocks noChangeArrowheads="1"/>
              </p:cNvSpPr>
              <p:nvPr/>
            </p:nvSpPr>
            <p:spPr bwMode="auto">
              <a:xfrm>
                <a:off x="1056" y="336"/>
                <a:ext cx="289"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E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5" cy="432"/>
              </a:xfrm>
              <a:prstGeom prst="rect">
                <a:avLst/>
              </a:prstGeom>
              <a:solidFill>
                <a:schemeClr val="accent2"/>
              </a:solidFill>
              <a:ln w="9525">
                <a:noFill/>
                <a:miter lim="800000"/>
                <a:headEnd/>
                <a:tailEnd/>
              </a:ln>
              <a:effectLst/>
            </p:spPr>
            <p:txBody>
              <a:bodyPr wrap="none" anchor="ctr"/>
              <a:lstStyle/>
              <a:p>
                <a:pPr>
                  <a:defRPr/>
                </a:pPr>
                <a:endParaRPr lang="es-E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s-E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s-E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s-E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s-ES"/>
            </a:p>
          </p:txBody>
        </p:sp>
      </p:grpSp>
      <p:sp>
        <p:nvSpPr>
          <p:cNvPr id="266252" name="Rectangle 12"/>
          <p:cNvSpPr>
            <a:spLocks noGrp="1" noChangeArrowheads="1"/>
          </p:cNvSpPr>
          <p:nvPr>
            <p:ph type="ctrTitle"/>
          </p:nvPr>
        </p:nvSpPr>
        <p:spPr>
          <a:xfrm>
            <a:off x="1073150" y="1676400"/>
            <a:ext cx="8420100" cy="1462088"/>
          </a:xfrm>
        </p:spPr>
        <p:txBody>
          <a:bodyPr/>
          <a:lstStyle>
            <a:lvl1pPr>
              <a:defRPr/>
            </a:lvl1pPr>
          </a:lstStyle>
          <a:p>
            <a:r>
              <a:rPr lang="en-US"/>
              <a:t>Click to edit Master title style</a:t>
            </a:r>
          </a:p>
        </p:txBody>
      </p:sp>
      <p:sp>
        <p:nvSpPr>
          <p:cNvPr id="266253" name="Rectangle 13"/>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073150" y="6248400"/>
            <a:ext cx="206375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714750" y="6248400"/>
            <a:ext cx="31369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7429500" y="6248400"/>
            <a:ext cx="2063750" cy="457200"/>
          </a:xfrm>
        </p:spPr>
        <p:txBody>
          <a:bodyPr/>
          <a:lstStyle>
            <a:lvl1pPr>
              <a:defRPr>
                <a:solidFill>
                  <a:schemeClr val="bg2"/>
                </a:solidFill>
              </a:defRPr>
            </a:lvl1pPr>
          </a:lstStyle>
          <a:p>
            <a:pPr>
              <a:defRPr/>
            </a:pPr>
            <a:fld id="{D73EDE78-3853-4A4D-8098-1A92AEE5C67B}" type="slidenum">
              <a:rPr lang="en-US"/>
              <a:pPr>
                <a:defRPr/>
              </a:pPr>
              <a:t>‹Nº›</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183BC49-394B-46E7-B005-9454D6A6D79C}" type="slidenum">
              <a:rPr lang="en-US"/>
              <a:pPr>
                <a:defRPr/>
              </a:pPr>
              <a:t>‹Nº›</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588250" y="214313"/>
            <a:ext cx="2112963"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46188" y="214313"/>
            <a:ext cx="618966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DFD6780-A77B-4868-9031-9FBFAD999E7A}" type="slidenum">
              <a:rPr lang="en-US"/>
              <a:pPr>
                <a:defRPr/>
              </a:pPr>
              <a:t>‹Nº›</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246188" y="214313"/>
            <a:ext cx="8455025"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3F7C080-EF14-4454-AFDA-122C7801350E}" type="slidenum">
              <a:rPr lang="en-US"/>
              <a:pPr>
                <a:defRPr/>
              </a:pPr>
              <a:t>‹Nº›</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1246188" y="214313"/>
            <a:ext cx="8443912" cy="1462087"/>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281113" y="2017713"/>
            <a:ext cx="413385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567363" y="2017713"/>
            <a:ext cx="413385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1281113" y="4151313"/>
            <a:ext cx="413385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5567363" y="4151313"/>
            <a:ext cx="413385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45A8F53-77E8-40EF-86BE-8AF89110A91D}" type="slidenum">
              <a:rPr lang="en-US"/>
              <a:pPr>
                <a:defRPr/>
              </a:pPr>
              <a:t>‹Nº›</a:t>
            </a:fld>
            <a:endParaRPr lang="en-US"/>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46188" y="214313"/>
            <a:ext cx="8443912" cy="146208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281113" y="2017713"/>
            <a:ext cx="8420100" cy="4114800"/>
          </a:xfrm>
        </p:spPr>
        <p:txBody>
          <a:bodyPr/>
          <a:lstStyle/>
          <a:p>
            <a:pPr lvl="0"/>
            <a:endParaRPr lang="es-E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93E7BD5-AC8F-4800-8DF6-0EE9AC1A241F}" type="slidenum">
              <a:rPr lang="en-US"/>
              <a:pPr>
                <a:defRPr/>
              </a:pPr>
              <a:t>‹Nº›</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8D83DC-7C81-4F5D-8B3F-6F4E7B3E69B8}" type="slidenum">
              <a:rPr lang="en-US"/>
              <a:pPr>
                <a:defRPr/>
              </a:pPr>
              <a:t>‹Nº›</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95C927C-ABB0-4080-AADC-E2EB7D04BEBF}" type="slidenum">
              <a:rPr lang="en-US"/>
              <a:pPr>
                <a:defRPr/>
              </a:pPr>
              <a:t>‹Nº›</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8111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56736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3EE2FFC-B81B-410F-83DE-9FCE89DF6F70}" type="slidenum">
              <a:rPr lang="en-US"/>
              <a:pPr>
                <a:defRPr/>
              </a:pPr>
              <a:t>‹Nº›</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DAB8098D-3790-4301-B29A-7DF0BA2FD685}" type="slidenum">
              <a:rPr lang="en-US"/>
              <a:pPr>
                <a:defRPr/>
              </a:pPr>
              <a:t>‹Nº›</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2831927-E708-494B-BA0C-38A69756BBFD}" type="slidenum">
              <a:rPr lang="en-US"/>
              <a:pPr>
                <a:defRPr/>
              </a:pPr>
              <a:t>‹Nº›</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95EB562-2943-4A8D-A10F-604250F21FF2}" type="slidenum">
              <a:rPr lang="en-US"/>
              <a:pPr>
                <a:defRPr/>
              </a:pPr>
              <a:t>‹Nº›</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17D4B-F630-41EB-9A73-6E3443B486FD}" type="slidenum">
              <a:rPr lang="en-US"/>
              <a:pPr>
                <a:defRPr/>
              </a:pPr>
              <a:t>‹Nº›</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99C27C2-187C-4C36-9CCC-8BB2070F1F12}" type="slidenum">
              <a:rPr lang="en-US"/>
              <a:pPr>
                <a:defRPr/>
              </a:pPr>
              <a:t>‹Nº›</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ChangeArrowheads="1"/>
          </p:cNvSpPr>
          <p:nvPr/>
        </p:nvSpPr>
        <p:spPr bwMode="ltGray">
          <a:xfrm>
            <a:off x="452438" y="1098550"/>
            <a:ext cx="474662"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s-ES" sz="2400"/>
          </a:p>
        </p:txBody>
      </p:sp>
      <p:sp>
        <p:nvSpPr>
          <p:cNvPr id="265219" name="Rectangle 3"/>
          <p:cNvSpPr>
            <a:spLocks noChangeArrowheads="1"/>
          </p:cNvSpPr>
          <p:nvPr/>
        </p:nvSpPr>
        <p:spPr bwMode="ltGray">
          <a:xfrm>
            <a:off x="866775" y="1098550"/>
            <a:ext cx="355600"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s-ES" sz="2400"/>
          </a:p>
        </p:txBody>
      </p:sp>
      <p:sp>
        <p:nvSpPr>
          <p:cNvPr id="265220" name="Rectangle 4"/>
          <p:cNvSpPr>
            <a:spLocks noChangeArrowheads="1"/>
          </p:cNvSpPr>
          <p:nvPr/>
        </p:nvSpPr>
        <p:spPr bwMode="ltGray">
          <a:xfrm>
            <a:off x="585788" y="1520825"/>
            <a:ext cx="458787"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s-ES" sz="2400"/>
          </a:p>
        </p:txBody>
      </p:sp>
      <p:sp>
        <p:nvSpPr>
          <p:cNvPr id="265221" name="Rectangle 5"/>
          <p:cNvSpPr>
            <a:spLocks noChangeArrowheads="1"/>
          </p:cNvSpPr>
          <p:nvPr/>
        </p:nvSpPr>
        <p:spPr bwMode="ltGray">
          <a:xfrm>
            <a:off x="987425" y="1520825"/>
            <a:ext cx="398463"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s-ES" sz="2400"/>
          </a:p>
        </p:txBody>
      </p:sp>
      <p:sp>
        <p:nvSpPr>
          <p:cNvPr id="265222" name="Rectangle 6"/>
          <p:cNvSpPr>
            <a:spLocks noChangeArrowheads="1"/>
          </p:cNvSpPr>
          <p:nvPr/>
        </p:nvSpPr>
        <p:spPr bwMode="ltGray">
          <a:xfrm>
            <a:off x="138113" y="1447800"/>
            <a:ext cx="606425"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s-ES" sz="2400"/>
          </a:p>
        </p:txBody>
      </p:sp>
      <p:sp>
        <p:nvSpPr>
          <p:cNvPr id="265223" name="Rectangle 7"/>
          <p:cNvSpPr>
            <a:spLocks noChangeArrowheads="1"/>
          </p:cNvSpPr>
          <p:nvPr/>
        </p:nvSpPr>
        <p:spPr bwMode="gray">
          <a:xfrm>
            <a:off x="825500" y="990600"/>
            <a:ext cx="34925"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s-ES" sz="2400"/>
          </a:p>
        </p:txBody>
      </p:sp>
      <p:sp>
        <p:nvSpPr>
          <p:cNvPr id="265224" name="Rectangle 8"/>
          <p:cNvSpPr>
            <a:spLocks noChangeArrowheads="1"/>
          </p:cNvSpPr>
          <p:nvPr/>
        </p:nvSpPr>
        <p:spPr bwMode="gray">
          <a:xfrm>
            <a:off x="479425" y="1781175"/>
            <a:ext cx="89122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s-ES" sz="2400"/>
          </a:p>
        </p:txBody>
      </p:sp>
      <p:sp>
        <p:nvSpPr>
          <p:cNvPr id="1033" name="Rectangle 9"/>
          <p:cNvSpPr>
            <a:spLocks noGrp="1" noChangeArrowheads="1"/>
          </p:cNvSpPr>
          <p:nvPr>
            <p:ph type="title"/>
          </p:nvPr>
        </p:nvSpPr>
        <p:spPr bwMode="auto">
          <a:xfrm>
            <a:off x="1246188" y="214313"/>
            <a:ext cx="8443912"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281113" y="2017713"/>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7" name="Rectangle 11"/>
          <p:cNvSpPr>
            <a:spLocks noGrp="1" noChangeArrowheads="1"/>
          </p:cNvSpPr>
          <p:nvPr>
            <p:ph type="dt" sz="half" idx="2"/>
          </p:nvPr>
        </p:nvSpPr>
        <p:spPr bwMode="auto">
          <a:xfrm>
            <a:off x="1258888" y="6243638"/>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265228" name="Rectangle 12"/>
          <p:cNvSpPr>
            <a:spLocks noGrp="1" noChangeArrowheads="1"/>
          </p:cNvSpPr>
          <p:nvPr>
            <p:ph type="ftr" sz="quarter" idx="3"/>
          </p:nvPr>
        </p:nvSpPr>
        <p:spPr bwMode="auto">
          <a:xfrm>
            <a:off x="3962400" y="6243638"/>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265229" name="Rectangle 13"/>
          <p:cNvSpPr>
            <a:spLocks noGrp="1" noChangeArrowheads="1"/>
          </p:cNvSpPr>
          <p:nvPr>
            <p:ph type="sldNum" sz="quarter" idx="4"/>
          </p:nvPr>
        </p:nvSpPr>
        <p:spPr bwMode="auto">
          <a:xfrm>
            <a:off x="7629525" y="6243638"/>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000BE2CC-41B0-47A4-8E3C-B835A9A8BF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95"/>
          <p:cNvSpPr txBox="1">
            <a:spLocks noChangeArrowheads="1"/>
          </p:cNvSpPr>
          <p:nvPr/>
        </p:nvSpPr>
        <p:spPr bwMode="auto">
          <a:xfrm>
            <a:off x="217488" y="4006850"/>
            <a:ext cx="2727325" cy="363538"/>
          </a:xfrm>
          <a:prstGeom prst="rect">
            <a:avLst/>
          </a:prstGeom>
          <a:noFill/>
          <a:ln w="9525" algn="ctr">
            <a:noFill/>
            <a:miter lim="800000"/>
            <a:headEnd/>
            <a:tailEnd/>
          </a:ln>
        </p:spPr>
        <p:txBody>
          <a:bodyPr lIns="90488" tIns="44450" rIns="90488" bIns="44450">
            <a:spAutoFit/>
          </a:bodyPr>
          <a:lstStyle/>
          <a:p>
            <a:pPr defTabSz="762000">
              <a:spcBef>
                <a:spcPct val="50000"/>
              </a:spcBef>
              <a:spcAft>
                <a:spcPct val="15000"/>
              </a:spcAft>
              <a:buClr>
                <a:schemeClr val="accent1"/>
              </a:buClr>
            </a:pPr>
            <a:endParaRPr lang="es-ES">
              <a:latin typeface="Nokia Sans Wide" pitchFamily="34" charset="0"/>
            </a:endParaRPr>
          </a:p>
        </p:txBody>
      </p:sp>
      <p:sp>
        <p:nvSpPr>
          <p:cNvPr id="3075" name="Rectangle 107"/>
          <p:cNvSpPr>
            <a:spLocks noGrp="1" noChangeArrowheads="1"/>
          </p:cNvSpPr>
          <p:nvPr>
            <p:ph type="ctrTitle"/>
          </p:nvPr>
        </p:nvSpPr>
        <p:spPr/>
        <p:txBody>
          <a:bodyPr/>
          <a:lstStyle/>
          <a:p>
            <a:pPr algn="ctr" eaLnBrk="1" hangingPunct="1"/>
            <a:r>
              <a:rPr lang="en-US" sz="4000" smtClean="0"/>
              <a:t>PROYECTO TOPICO DE GRADO</a:t>
            </a:r>
            <a:br>
              <a:rPr lang="en-US" sz="4000" smtClean="0"/>
            </a:br>
            <a:r>
              <a:rPr lang="es-ES" sz="2800" b="1" smtClean="0"/>
              <a:t>”DOMOTICA”</a:t>
            </a:r>
            <a:endParaRPr lang="en-US" sz="2800" b="1" smtClean="0"/>
          </a:p>
        </p:txBody>
      </p:sp>
      <p:sp>
        <p:nvSpPr>
          <p:cNvPr id="3076" name="Rectangle 116"/>
          <p:cNvSpPr>
            <a:spLocks noGrp="1" noChangeArrowheads="1"/>
          </p:cNvSpPr>
          <p:nvPr>
            <p:ph type="subTitle" idx="1"/>
          </p:nvPr>
        </p:nvSpPr>
        <p:spPr>
          <a:xfrm>
            <a:off x="1228725" y="3857625"/>
            <a:ext cx="7559675" cy="1752600"/>
          </a:xfrm>
        </p:spPr>
        <p:txBody>
          <a:bodyPr/>
          <a:lstStyle/>
          <a:p>
            <a:pPr eaLnBrk="1" hangingPunct="1">
              <a:lnSpc>
                <a:spcPct val="90000"/>
              </a:lnSpc>
            </a:pPr>
            <a:r>
              <a:rPr lang="en-US" sz="2800" smtClean="0">
                <a:solidFill>
                  <a:srgbClr val="0070C0"/>
                </a:solidFill>
              </a:rPr>
              <a:t>“DISEÑO DE UN SISTEMA DOMOTICO APLICADO A UNA CLINICA DE HEMODIALISIS”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800" b="1" smtClean="0"/>
              <a:t>CONTINUIDAD DEL SERVICIO DURANTE EL TRATAMIENTO</a:t>
            </a:r>
          </a:p>
        </p:txBody>
      </p:sp>
      <p:sp>
        <p:nvSpPr>
          <p:cNvPr id="5" name="2 Marcador de contenido"/>
          <p:cNvSpPr>
            <a:spLocks noGrp="1"/>
          </p:cNvSpPr>
          <p:nvPr>
            <p:ph idx="1"/>
          </p:nvPr>
        </p:nvSpPr>
        <p:spPr>
          <a:xfrm>
            <a:off x="619125" y="5895975"/>
            <a:ext cx="8551863" cy="587375"/>
          </a:xfrm>
        </p:spPr>
        <p:txBody>
          <a:bodyPr/>
          <a:lstStyle/>
          <a:p>
            <a:pPr algn="ctr">
              <a:buFont typeface="Wingdings" pitchFamily="2" charset="2"/>
              <a:buNone/>
              <a:defRPr/>
            </a:pPr>
            <a:r>
              <a:rPr lang="es-ES" sz="1600" kern="1200" dirty="0" smtClean="0"/>
              <a:t>	Planta Generadora Eléctrica</a:t>
            </a:r>
          </a:p>
          <a:p>
            <a:pPr algn="just">
              <a:buFont typeface="Wingdings" pitchFamily="2" charset="2"/>
              <a:buNone/>
              <a:defRPr/>
            </a:pPr>
            <a:endParaRPr lang="es-ES" sz="1600" kern="1200" dirty="0" smtClean="0"/>
          </a:p>
        </p:txBody>
      </p:sp>
      <p:pic>
        <p:nvPicPr>
          <p:cNvPr id="12292" name="5 Imagen" descr="Plaanta Eléctrica.JPG"/>
          <p:cNvPicPr>
            <a:picLocks noChangeAspect="1"/>
          </p:cNvPicPr>
          <p:nvPr/>
        </p:nvPicPr>
        <p:blipFill>
          <a:blip r:embed="rId2"/>
          <a:srcRect/>
          <a:stretch>
            <a:fillRect/>
          </a:stretch>
        </p:blipFill>
        <p:spPr bwMode="auto">
          <a:xfrm>
            <a:off x="2128838" y="1804988"/>
            <a:ext cx="5421312" cy="40655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800" b="1" smtClean="0"/>
              <a:t>EQUIPOS MEDICOS DE TECNOLOGÍA ACTUALIZADA</a:t>
            </a:r>
          </a:p>
        </p:txBody>
      </p:sp>
      <p:sp>
        <p:nvSpPr>
          <p:cNvPr id="5" name="2 Marcador de contenido"/>
          <p:cNvSpPr>
            <a:spLocks noGrp="1"/>
          </p:cNvSpPr>
          <p:nvPr>
            <p:ph idx="1"/>
          </p:nvPr>
        </p:nvSpPr>
        <p:spPr>
          <a:xfrm>
            <a:off x="619125" y="3752850"/>
            <a:ext cx="3352800" cy="587375"/>
          </a:xfrm>
        </p:spPr>
        <p:txBody>
          <a:bodyPr/>
          <a:lstStyle/>
          <a:p>
            <a:pPr algn="ctr">
              <a:buFont typeface="Wingdings" pitchFamily="2" charset="2"/>
              <a:buNone/>
              <a:defRPr/>
            </a:pPr>
            <a:r>
              <a:rPr lang="es-ES" sz="1600" kern="1200" dirty="0" smtClean="0"/>
              <a:t>Maquinas de Hemodiálisis</a:t>
            </a:r>
          </a:p>
          <a:p>
            <a:pPr algn="just">
              <a:buFont typeface="Wingdings" pitchFamily="2" charset="2"/>
              <a:buNone/>
              <a:defRPr/>
            </a:pPr>
            <a:endParaRPr lang="es-ES" sz="1600" kern="1200" dirty="0" smtClean="0"/>
          </a:p>
        </p:txBody>
      </p:sp>
      <p:pic>
        <p:nvPicPr>
          <p:cNvPr id="13316" name="4 Imagen" descr="Máquina Diálisis.JPG"/>
          <p:cNvPicPr>
            <a:picLocks noChangeAspect="1"/>
          </p:cNvPicPr>
          <p:nvPr/>
        </p:nvPicPr>
        <p:blipFill>
          <a:blip r:embed="rId2" cstate="print"/>
          <a:srcRect/>
          <a:stretch>
            <a:fillRect/>
          </a:stretch>
        </p:blipFill>
        <p:spPr bwMode="auto">
          <a:xfrm>
            <a:off x="4575175" y="1992313"/>
            <a:ext cx="3681413"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800" b="1" smtClean="0"/>
              <a:t>INFRAESTRUCTURA Y EQUIPOS</a:t>
            </a:r>
          </a:p>
        </p:txBody>
      </p:sp>
      <p:sp>
        <p:nvSpPr>
          <p:cNvPr id="5" name="2 Marcador de contenido"/>
          <p:cNvSpPr>
            <a:spLocks noGrp="1"/>
          </p:cNvSpPr>
          <p:nvPr>
            <p:ph idx="1"/>
          </p:nvPr>
        </p:nvSpPr>
        <p:spPr>
          <a:xfrm>
            <a:off x="619125" y="5199063"/>
            <a:ext cx="8551863" cy="587375"/>
          </a:xfrm>
        </p:spPr>
        <p:txBody>
          <a:bodyPr/>
          <a:lstStyle/>
          <a:p>
            <a:pPr algn="ctr">
              <a:buFont typeface="Wingdings" pitchFamily="2" charset="2"/>
              <a:buNone/>
              <a:defRPr/>
            </a:pPr>
            <a:r>
              <a:rPr lang="es-ES" sz="1600" kern="1200" dirty="0" smtClean="0">
                <a:solidFill>
                  <a:schemeClr val="tx2"/>
                </a:solidFill>
              </a:rPr>
              <a:t>	</a:t>
            </a:r>
            <a:r>
              <a:rPr lang="es-ES" sz="1600" kern="1200" dirty="0" smtClean="0"/>
              <a:t>Resucitadores, </a:t>
            </a:r>
            <a:r>
              <a:rPr lang="es-ES" sz="1600" kern="1200" dirty="0" err="1" smtClean="0"/>
              <a:t>Oxímetros</a:t>
            </a:r>
            <a:r>
              <a:rPr lang="es-ES" sz="1600" kern="1200" dirty="0" smtClean="0"/>
              <a:t>, Bombas de Succión, Bombas de Infusión, Balanzas Digitales, Equipos de Medición Certificados, etc.</a:t>
            </a:r>
          </a:p>
          <a:p>
            <a:pPr algn="just">
              <a:buFont typeface="Wingdings" pitchFamily="2" charset="2"/>
              <a:buNone/>
              <a:defRPr/>
            </a:pPr>
            <a:endParaRPr lang="es-ES" sz="1600" kern="1200" dirty="0" smtClean="0"/>
          </a:p>
        </p:txBody>
      </p:sp>
      <p:pic>
        <p:nvPicPr>
          <p:cNvPr id="14340" name="4 Imagen" descr="Bomba de Succión.JPG"/>
          <p:cNvPicPr>
            <a:picLocks noChangeAspect="1"/>
          </p:cNvPicPr>
          <p:nvPr/>
        </p:nvPicPr>
        <p:blipFill>
          <a:blip r:embed="rId2"/>
          <a:srcRect/>
          <a:stretch>
            <a:fillRect/>
          </a:stretch>
        </p:blipFill>
        <p:spPr bwMode="auto">
          <a:xfrm>
            <a:off x="5411788" y="2266950"/>
            <a:ext cx="3209925" cy="2408238"/>
          </a:xfrm>
          <a:prstGeom prst="rect">
            <a:avLst/>
          </a:prstGeom>
          <a:noFill/>
          <a:ln w="9525">
            <a:noFill/>
            <a:miter lim="800000"/>
            <a:headEnd/>
            <a:tailEnd/>
          </a:ln>
        </p:spPr>
      </p:pic>
      <p:pic>
        <p:nvPicPr>
          <p:cNvPr id="14341" name="5 Imagen" descr="Defribilador.JPG"/>
          <p:cNvPicPr>
            <a:picLocks noChangeAspect="1"/>
          </p:cNvPicPr>
          <p:nvPr/>
        </p:nvPicPr>
        <p:blipFill>
          <a:blip r:embed="rId3"/>
          <a:srcRect/>
          <a:stretch>
            <a:fillRect/>
          </a:stretch>
        </p:blipFill>
        <p:spPr bwMode="auto">
          <a:xfrm>
            <a:off x="1319213" y="2235200"/>
            <a:ext cx="3282950" cy="24622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sz="2800" b="1" smtClean="0"/>
              <a:t>CONCEPTOS Y DEFINICIONES DE DOMOTICA</a:t>
            </a:r>
            <a:endParaRPr lang="en-US" sz="2800" smtClean="0"/>
          </a:p>
        </p:txBody>
      </p:sp>
      <p:sp>
        <p:nvSpPr>
          <p:cNvPr id="8195" name="Rectangle 3"/>
          <p:cNvSpPr>
            <a:spLocks noGrp="1" noChangeArrowheads="1"/>
          </p:cNvSpPr>
          <p:nvPr>
            <p:ph type="body" idx="1"/>
          </p:nvPr>
        </p:nvSpPr>
        <p:spPr>
          <a:xfrm>
            <a:off x="1281113" y="1976438"/>
            <a:ext cx="8108950" cy="4246562"/>
          </a:xfrm>
        </p:spPr>
        <p:txBody>
          <a:bodyPr/>
          <a:lstStyle/>
          <a:p>
            <a:pPr marL="857250" lvl="1" indent="-457200" eaLnBrk="1" hangingPunct="1">
              <a:buFont typeface="Wingdings" pitchFamily="2" charset="2"/>
              <a:buAutoNum type="arabicPeriod"/>
              <a:defRPr/>
            </a:pPr>
            <a:r>
              <a:rPr lang="es-ES" sz="2000" b="1" dirty="0" smtClean="0">
                <a:ea typeface="+mn-ea"/>
                <a:cs typeface="+mn-cs"/>
              </a:rPr>
              <a:t>DOMOTICA</a:t>
            </a:r>
          </a:p>
          <a:p>
            <a:pPr marL="1257300" lvl="2" indent="-457200" eaLnBrk="1" hangingPunct="1">
              <a:buFont typeface="Wingdings" pitchFamily="2" charset="2"/>
              <a:buAutoNum type="arabicPeriod"/>
              <a:defRPr/>
            </a:pPr>
            <a:endParaRPr lang="es-ES" sz="1600" b="1" dirty="0" smtClean="0">
              <a:ea typeface="+mn-ea"/>
              <a:cs typeface="+mn-cs"/>
            </a:endParaRPr>
          </a:p>
          <a:p>
            <a:pPr marL="1257300" lvl="2" indent="-457200" algn="just" eaLnBrk="1" hangingPunct="1">
              <a:buFont typeface="Wingdings" pitchFamily="2" charset="2"/>
              <a:buAutoNum type="arabicPeriod"/>
              <a:defRPr/>
            </a:pPr>
            <a:r>
              <a:rPr lang="es-ES" sz="1600" dirty="0" smtClean="0"/>
              <a:t>La definición de vivienda domótica o inteligente presenta múltiples versiones y matices:</a:t>
            </a:r>
          </a:p>
          <a:p>
            <a:pPr marL="1714500" lvl="3" indent="-457200" algn="just" eaLnBrk="1" hangingPunct="1">
              <a:buFont typeface="Wingdings" pitchFamily="2" charset="2"/>
              <a:buAutoNum type="arabicPeriod"/>
              <a:defRPr/>
            </a:pPr>
            <a:r>
              <a:rPr lang="es-ES" sz="1400" dirty="0" smtClean="0"/>
              <a:t>“Casa inteligente” (SMARTHOME)</a:t>
            </a:r>
          </a:p>
          <a:p>
            <a:pPr marL="1714500" lvl="3" indent="-457200" algn="just" eaLnBrk="1" hangingPunct="1">
              <a:buFont typeface="Wingdings" pitchFamily="2" charset="2"/>
              <a:buAutoNum type="arabicPeriod"/>
              <a:defRPr/>
            </a:pPr>
            <a:r>
              <a:rPr lang="es-ES" sz="1400" dirty="0" smtClean="0"/>
              <a:t>“Automatización de vivienda” (AUTMATION)</a:t>
            </a:r>
          </a:p>
          <a:p>
            <a:pPr marL="1714500" lvl="3" indent="-457200" algn="just" eaLnBrk="1" hangingPunct="1">
              <a:buFont typeface="Wingdings" pitchFamily="2" charset="2"/>
              <a:buAutoNum type="arabicPeriod"/>
              <a:defRPr/>
            </a:pPr>
            <a:r>
              <a:rPr lang="es-ES" sz="1400" dirty="0" smtClean="0"/>
              <a:t>“Domótica” (</a:t>
            </a:r>
            <a:r>
              <a:rPr lang="es-ES" sz="1400" dirty="0" err="1" smtClean="0"/>
              <a:t>Domotique</a:t>
            </a:r>
            <a:r>
              <a:rPr lang="es-ES" sz="1400" dirty="0" smtClean="0"/>
              <a:t>)</a:t>
            </a:r>
          </a:p>
          <a:p>
            <a:pPr marL="1714500" lvl="3" indent="-457200" algn="just" eaLnBrk="1" hangingPunct="1">
              <a:buFont typeface="Wingdings" pitchFamily="2" charset="2"/>
              <a:buAutoNum type="arabicPeriod"/>
              <a:defRPr/>
            </a:pPr>
            <a:r>
              <a:rPr lang="es-ES" sz="1400" dirty="0" smtClean="0"/>
              <a:t>“Sistemas Domésticos”</a:t>
            </a:r>
          </a:p>
          <a:p>
            <a:pPr marL="1257300" lvl="2" indent="-457200" algn="just" eaLnBrk="1" hangingPunct="1">
              <a:buFont typeface="Wingdings" pitchFamily="2" charset="2"/>
              <a:buAutoNum type="arabicPeriod"/>
              <a:defRPr/>
            </a:pPr>
            <a:endParaRPr lang="es-ES" sz="1600" dirty="0" smtClean="0">
              <a:ea typeface="+mn-ea"/>
              <a:cs typeface="+mn-cs"/>
            </a:endParaRPr>
          </a:p>
          <a:p>
            <a:pPr marL="1257300" lvl="2" indent="-457200" algn="just" eaLnBrk="1" hangingPunct="1">
              <a:buFont typeface="Wingdings" pitchFamily="2" charset="2"/>
              <a:buAutoNum type="arabicPeriod"/>
              <a:defRPr/>
            </a:pPr>
            <a:r>
              <a:rPr lang="es-ES" sz="1600" dirty="0" smtClean="0">
                <a:ea typeface="+mn-ea"/>
                <a:cs typeface="+mn-cs"/>
              </a:rPr>
              <a:t>El concepto de vivienda que integra todos los automatismo en materia de confort, seguridad, gestión de la energía y comunicaciones, etc.</a:t>
            </a:r>
          </a:p>
          <a:p>
            <a:pPr marL="1257300" lvl="2" indent="-457200" algn="just" eaLnBrk="1" hangingPunct="1">
              <a:buFont typeface="Wingdings" pitchFamily="2" charset="2"/>
              <a:buAutoNum type="arabicPeriod"/>
              <a:defRPr/>
            </a:pPr>
            <a:endParaRPr lang="es-ES" sz="1600" dirty="0" smtClean="0">
              <a:ea typeface="+mn-ea"/>
              <a:cs typeface="+mn-cs"/>
            </a:endParaRPr>
          </a:p>
          <a:p>
            <a:pPr marL="1257300" lvl="2" indent="-457200" algn="just" eaLnBrk="1" hangingPunct="1">
              <a:buFont typeface="Wingdings" pitchFamily="2" charset="2"/>
              <a:buAutoNum type="arabicPeriod"/>
              <a:defRPr/>
            </a:pPr>
            <a:r>
              <a:rPr lang="es-ES" sz="1600" dirty="0" smtClean="0">
                <a:ea typeface="+mn-ea"/>
                <a:cs typeface="+mn-cs"/>
              </a:rPr>
              <a:t>El progreso paralelo de tres grandes aéreas de la tecnología (telecomunicaciones, electrónica e informática) hizo posible el desarrollo de la domótica.</a:t>
            </a:r>
          </a:p>
          <a:p>
            <a:pPr marL="1714500" lvl="3" indent="-457200" eaLnBrk="1" hangingPunct="1">
              <a:buFont typeface="Wingdings" pitchFamily="2" charset="2"/>
              <a:buAutoNum type="arabicPeriod"/>
              <a:defRPr/>
            </a:pPr>
            <a:endParaRPr lang="es-ES" sz="1200" b="1" dirty="0" smtClean="0">
              <a:ea typeface="+mn-ea"/>
              <a:cs typeface="+mn-cs"/>
            </a:endParaRPr>
          </a:p>
          <a:p>
            <a:pPr marL="1714500" lvl="3" indent="-457200" eaLnBrk="1" hangingPunct="1">
              <a:buFont typeface="Wingdings" pitchFamily="2" charset="2"/>
              <a:buAutoNum type="arabicPeriod"/>
              <a:defRPr/>
            </a:pPr>
            <a:endParaRPr lang="es-ES" sz="1200" b="1" dirty="0" smtClean="0">
              <a:ea typeface="+mn-ea"/>
              <a:cs typeface="+mn-cs"/>
            </a:endParaRPr>
          </a:p>
          <a:p>
            <a:pPr marL="857250" lvl="1" indent="-457200" eaLnBrk="1" hangingPunct="1">
              <a:buFont typeface="Wingdings" pitchFamily="2" charset="2"/>
              <a:buNone/>
              <a:defRPr/>
            </a:pPr>
            <a:endParaRPr lang="es-ES" sz="2000" dirty="0" smtClean="0">
              <a:ea typeface="+mn-ea"/>
              <a:cs typeface="+mn-cs"/>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z="2800" b="1" smtClean="0"/>
              <a:t>CONCEPTOS Y DEFINICIONES DE DOMOTICA</a:t>
            </a:r>
            <a:endParaRPr lang="en-US" sz="2800" b="1" smtClean="0"/>
          </a:p>
        </p:txBody>
      </p:sp>
      <p:sp>
        <p:nvSpPr>
          <p:cNvPr id="16387" name="Rectangle 3"/>
          <p:cNvSpPr>
            <a:spLocks noGrp="1" noChangeArrowheads="1"/>
          </p:cNvSpPr>
          <p:nvPr>
            <p:ph type="body" idx="1"/>
          </p:nvPr>
        </p:nvSpPr>
        <p:spPr/>
        <p:txBody>
          <a:bodyPr/>
          <a:lstStyle/>
          <a:p>
            <a:pPr eaLnBrk="1" hangingPunct="1"/>
            <a:r>
              <a:rPr lang="en-US" sz="2000" b="1" smtClean="0"/>
              <a:t>EDIFICIO</a:t>
            </a:r>
            <a:r>
              <a:rPr lang="en-US" sz="2400" smtClean="0"/>
              <a:t> </a:t>
            </a:r>
            <a:r>
              <a:rPr lang="en-US" sz="2000" b="1" smtClean="0"/>
              <a:t>AUTOMATIZADO</a:t>
            </a:r>
          </a:p>
          <a:p>
            <a:pPr lvl="1" eaLnBrk="1" hangingPunct="1"/>
            <a:endParaRPr lang="es-ES" sz="1400" smtClean="0"/>
          </a:p>
          <a:p>
            <a:pPr lvl="1" algn="just" eaLnBrk="1" hangingPunct="1"/>
            <a:r>
              <a:rPr lang="es-ES" sz="1400" smtClean="0"/>
              <a:t>Edificio automatizado es un término clásico utilizado para referirse a un edificio o vivienda que tiene algún tipo de automatismo. De forma que, ante una solicitud prevista, de una respuesta adecuada dentro de una gama acotada y ordenada al mecanismo correspondiente para que actúe en consecuencia. Incluye tres áreas: confort, ahorro energético y seguridad. </a:t>
            </a:r>
            <a:endParaRPr lang="en-US" sz="2000" smtClean="0"/>
          </a:p>
          <a:p>
            <a:pPr eaLnBrk="1" hangingPunct="1"/>
            <a:endParaRPr lang="en-US" sz="2400" smtClean="0"/>
          </a:p>
          <a:p>
            <a:pPr eaLnBrk="1" hangingPunct="1"/>
            <a:r>
              <a:rPr lang="en-US" sz="2000" b="1" smtClean="0"/>
              <a:t>EDIFICIO DOMOTICO O INTELIGENTE</a:t>
            </a:r>
          </a:p>
          <a:p>
            <a:pPr lvl="1" algn="just" eaLnBrk="1" hangingPunct="1"/>
            <a:endParaRPr lang="es-ES" sz="1400" smtClean="0"/>
          </a:p>
          <a:p>
            <a:pPr lvl="1" algn="just" eaLnBrk="1" hangingPunct="1"/>
            <a:r>
              <a:rPr lang="es-ES" sz="1400" smtClean="0"/>
              <a:t>Este término proviene de la palabra francesa domotique, que la enciclopedia Larousse definía en 1988 como “el concepto de vivienda que integra todos los automatismos en materia de seguridad, gestión de energía, comunicaciones, etc.” Es decir, el objetivo es asegurar al usuario de la vivienda un aumento del confort, de la seguridad, del ahorro energético y de las facilidades de comunicación.</a:t>
            </a:r>
          </a:p>
          <a:p>
            <a:pPr lvl="1" eaLnBrk="1" hangingPunct="1"/>
            <a:endParaRPr lang="es-ES" sz="1400" smtClean="0"/>
          </a:p>
          <a:p>
            <a:pPr lvl="1" eaLnBrk="1" hangingPunct="1">
              <a:buFont typeface="Wingdings" pitchFamily="2" charset="2"/>
              <a:buNone/>
            </a:pPr>
            <a:endParaRPr lang="en-US" sz="2000" smtClean="0"/>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800" b="1" smtClean="0"/>
              <a:t>TOPOLOGIA DE RED</a:t>
            </a:r>
          </a:p>
        </p:txBody>
      </p:sp>
      <p:sp>
        <p:nvSpPr>
          <p:cNvPr id="17411" name="4 Marcador de contenido"/>
          <p:cNvSpPr>
            <a:spLocks noGrp="1"/>
          </p:cNvSpPr>
          <p:nvPr>
            <p:ph idx="1"/>
          </p:nvPr>
        </p:nvSpPr>
        <p:spPr/>
        <p:txBody>
          <a:bodyPr/>
          <a:lstStyle/>
          <a:p>
            <a:r>
              <a:rPr lang="es-ES" sz="2000" b="1" smtClean="0"/>
              <a:t>TOPOLOGIAS FISICAS</a:t>
            </a:r>
          </a:p>
          <a:p>
            <a:endParaRPr lang="es-ES" smtClean="0"/>
          </a:p>
        </p:txBody>
      </p:sp>
      <p:pic>
        <p:nvPicPr>
          <p:cNvPr id="17412" name="Imagen 5"/>
          <p:cNvPicPr>
            <a:picLocks noChangeAspect="1" noChangeArrowheads="1"/>
          </p:cNvPicPr>
          <p:nvPr/>
        </p:nvPicPr>
        <p:blipFill>
          <a:blip r:embed="rId2"/>
          <a:srcRect l="6677" t="36644" r="47437" b="20355"/>
          <a:stretch>
            <a:fillRect/>
          </a:stretch>
        </p:blipFill>
        <p:spPr bwMode="auto">
          <a:xfrm>
            <a:off x="2701925" y="2743200"/>
            <a:ext cx="4559300" cy="33432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800" b="1" smtClean="0"/>
              <a:t>ARQUITECTURA DE RED</a:t>
            </a:r>
          </a:p>
        </p:txBody>
      </p:sp>
      <p:sp>
        <p:nvSpPr>
          <p:cNvPr id="18435" name="8 Marcador de contenido"/>
          <p:cNvSpPr>
            <a:spLocks noGrp="1"/>
          </p:cNvSpPr>
          <p:nvPr>
            <p:ph idx="1"/>
          </p:nvPr>
        </p:nvSpPr>
        <p:spPr>
          <a:xfrm>
            <a:off x="1281113" y="2017713"/>
            <a:ext cx="7904162" cy="1912937"/>
          </a:xfrm>
        </p:spPr>
        <p:txBody>
          <a:bodyPr/>
          <a:lstStyle/>
          <a:p>
            <a:pPr eaLnBrk="1" hangingPunct="1"/>
            <a:r>
              <a:rPr lang="es-ES" sz="2000" b="1" smtClean="0"/>
              <a:t>ARQUITECTURA CENTRALIZADA</a:t>
            </a:r>
          </a:p>
          <a:p>
            <a:pPr eaLnBrk="1" hangingPunct="1"/>
            <a:endParaRPr lang="es-ES" sz="2000" b="1" smtClean="0"/>
          </a:p>
          <a:p>
            <a:pPr lvl="1" algn="just" eaLnBrk="1" hangingPunct="1"/>
            <a:r>
              <a:rPr lang="es-ES" sz="1600" smtClean="0"/>
              <a:t>Un controlador centralizado envía información a los actuadores  e interfaces según el programa, la configuración y la información que recibe de los sensores, sistemas interconectados y usuarios.</a:t>
            </a:r>
          </a:p>
        </p:txBody>
      </p:sp>
      <p:sp>
        <p:nvSpPr>
          <p:cNvPr id="1843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1843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18438" name="Picture 6" descr="Esquema Sistema de Domótica Centralizado"/>
          <p:cNvPicPr>
            <a:picLocks noChangeAspect="1" noChangeArrowheads="1"/>
          </p:cNvPicPr>
          <p:nvPr/>
        </p:nvPicPr>
        <p:blipFill>
          <a:blip r:embed="rId2"/>
          <a:srcRect/>
          <a:stretch>
            <a:fillRect/>
          </a:stretch>
        </p:blipFill>
        <p:spPr bwMode="auto">
          <a:xfrm>
            <a:off x="2863850" y="3835400"/>
            <a:ext cx="5083175" cy="22907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b="1" smtClean="0"/>
              <a:t>ARQUITECTURA DE RED</a:t>
            </a:r>
          </a:p>
        </p:txBody>
      </p:sp>
      <p:sp>
        <p:nvSpPr>
          <p:cNvPr id="19459" name="12 Marcador de contenido"/>
          <p:cNvSpPr>
            <a:spLocks noGrp="1"/>
          </p:cNvSpPr>
          <p:nvPr>
            <p:ph idx="1"/>
          </p:nvPr>
        </p:nvSpPr>
        <p:spPr>
          <a:xfrm>
            <a:off x="1281113" y="2017713"/>
            <a:ext cx="7889875" cy="4114800"/>
          </a:xfrm>
        </p:spPr>
        <p:txBody>
          <a:bodyPr/>
          <a:lstStyle/>
          <a:p>
            <a:pPr eaLnBrk="1" hangingPunct="1"/>
            <a:r>
              <a:rPr lang="es-ES" sz="2000" b="1" smtClean="0"/>
              <a:t>ARQUITECTURA DESENTRALIZADA</a:t>
            </a:r>
          </a:p>
          <a:p>
            <a:pPr lvl="1"/>
            <a:endParaRPr lang="es-ES" sz="1400" smtClean="0"/>
          </a:p>
          <a:p>
            <a:pPr lvl="1" algn="just"/>
            <a:r>
              <a:rPr lang="es-ES" sz="1600" smtClean="0"/>
              <a:t>Existe varios controladores interconectados por un bus, que envía información entre ellos y a los actuadotes e interfaces conectados a los controladores, según el programa, la configuración y la información que recibe de los sensores, sistemas interconectados y usuarios. </a:t>
            </a:r>
          </a:p>
        </p:txBody>
      </p:sp>
      <p:sp>
        <p:nvSpPr>
          <p:cNvPr id="19460"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1946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1946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19463" name="Picture 8" descr="Esquema Sistema de Domótica Descentralizado"/>
          <p:cNvPicPr>
            <a:picLocks noChangeAspect="1" noChangeArrowheads="1"/>
          </p:cNvPicPr>
          <p:nvPr/>
        </p:nvPicPr>
        <p:blipFill>
          <a:blip r:embed="rId2"/>
          <a:srcRect/>
          <a:stretch>
            <a:fillRect/>
          </a:stretch>
        </p:blipFill>
        <p:spPr bwMode="auto">
          <a:xfrm>
            <a:off x="3398838" y="3914775"/>
            <a:ext cx="3910012" cy="25828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b="1" smtClean="0"/>
              <a:t>ARQUITECTURA DE RED</a:t>
            </a:r>
          </a:p>
        </p:txBody>
      </p:sp>
      <p:sp>
        <p:nvSpPr>
          <p:cNvPr id="20483" name="11 Marcador de contenido"/>
          <p:cNvSpPr>
            <a:spLocks noGrp="1"/>
          </p:cNvSpPr>
          <p:nvPr>
            <p:ph idx="1"/>
          </p:nvPr>
        </p:nvSpPr>
        <p:spPr>
          <a:xfrm>
            <a:off x="1281113" y="2017713"/>
            <a:ext cx="8053387" cy="4114800"/>
          </a:xfrm>
        </p:spPr>
        <p:txBody>
          <a:bodyPr/>
          <a:lstStyle/>
          <a:p>
            <a:pPr eaLnBrk="1" hangingPunct="1"/>
            <a:r>
              <a:rPr lang="es-ES" sz="2000" b="1" smtClean="0"/>
              <a:t>ARQUITECTURA DISTRIBUIDA</a:t>
            </a:r>
          </a:p>
          <a:p>
            <a:pPr lvl="1" algn="just"/>
            <a:endParaRPr lang="es-ES" sz="1600" smtClean="0"/>
          </a:p>
          <a:p>
            <a:pPr lvl="1" algn="just"/>
            <a:r>
              <a:rPr lang="es-ES" sz="1600" smtClean="0"/>
              <a:t>En un sistema de domótica de arquitectura distribuida, cada sensor y actuador es también un controlador capaz de actuar y enviar información al sistema según el programa, la configuración, la información que capta por si mismo y la que recibe de los otros dispositivos del sistema. </a:t>
            </a:r>
          </a:p>
        </p:txBody>
      </p:sp>
      <p:sp>
        <p:nvSpPr>
          <p:cNvPr id="2048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048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048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0487" name="Picture 4" descr="Esquema Sistema de Domótica Distribuída"/>
          <p:cNvPicPr>
            <a:picLocks noChangeAspect="1" noChangeArrowheads="1"/>
          </p:cNvPicPr>
          <p:nvPr/>
        </p:nvPicPr>
        <p:blipFill>
          <a:blip r:embed="rId2"/>
          <a:srcRect/>
          <a:stretch>
            <a:fillRect/>
          </a:stretch>
        </p:blipFill>
        <p:spPr bwMode="auto">
          <a:xfrm>
            <a:off x="2706688" y="3916363"/>
            <a:ext cx="5445125" cy="25257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b="1" smtClean="0"/>
              <a:t>MEDIO DE TRASMISION</a:t>
            </a:r>
          </a:p>
        </p:txBody>
      </p:sp>
      <p:sp>
        <p:nvSpPr>
          <p:cNvPr id="21507" name="7 Marcador de contenido"/>
          <p:cNvSpPr>
            <a:spLocks noGrp="1"/>
          </p:cNvSpPr>
          <p:nvPr>
            <p:ph idx="1"/>
          </p:nvPr>
        </p:nvSpPr>
        <p:spPr/>
        <p:txBody>
          <a:bodyPr/>
          <a:lstStyle/>
          <a:p>
            <a:r>
              <a:rPr lang="es-ES" smtClean="0"/>
              <a:t>Corrientes portadoras</a:t>
            </a:r>
          </a:p>
          <a:p>
            <a:r>
              <a:rPr lang="es-ES" smtClean="0"/>
              <a:t>Cable de cobre</a:t>
            </a:r>
          </a:p>
          <a:p>
            <a:pPr lvl="1"/>
            <a:r>
              <a:rPr lang="es-ES" smtClean="0"/>
              <a:t>Par Trenzado</a:t>
            </a:r>
          </a:p>
          <a:p>
            <a:pPr lvl="1"/>
            <a:r>
              <a:rPr lang="es-ES" smtClean="0"/>
              <a:t>Coaxial</a:t>
            </a:r>
          </a:p>
          <a:p>
            <a:r>
              <a:rPr lang="es-ES" smtClean="0"/>
              <a:t>Fibra Óptica</a:t>
            </a:r>
          </a:p>
          <a:p>
            <a:r>
              <a:rPr lang="es-ES" smtClean="0"/>
              <a:t>Inalámbrico</a:t>
            </a:r>
          </a:p>
          <a:p>
            <a:pPr lvl="1"/>
            <a:r>
              <a:rPr lang="es-ES" smtClean="0"/>
              <a:t>Infrarrojo</a:t>
            </a:r>
          </a:p>
          <a:p>
            <a:pPr lvl="1"/>
            <a:r>
              <a:rPr lang="es-ES" smtClean="0"/>
              <a:t>Radio Frecuencia</a:t>
            </a:r>
          </a:p>
          <a:p>
            <a:pPr lvl="1"/>
            <a:endParaRPr lang="es-ES" smtClean="0"/>
          </a:p>
          <a:p>
            <a:endParaRPr lang="es-ES" smtClean="0"/>
          </a:p>
        </p:txBody>
      </p:sp>
      <p:sp>
        <p:nvSpPr>
          <p:cNvPr id="2150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150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151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INTEGRANTES DEL GRUPO</a:t>
            </a:r>
          </a:p>
        </p:txBody>
      </p:sp>
      <p:sp>
        <p:nvSpPr>
          <p:cNvPr id="4099" name="Rectangle 3"/>
          <p:cNvSpPr>
            <a:spLocks noGrp="1" noChangeArrowheads="1"/>
          </p:cNvSpPr>
          <p:nvPr>
            <p:ph type="body" idx="1"/>
          </p:nvPr>
        </p:nvSpPr>
        <p:spPr/>
        <p:txBody>
          <a:bodyPr/>
          <a:lstStyle/>
          <a:p>
            <a:pPr eaLnBrk="1" hangingPunct="1"/>
            <a:endParaRPr lang="en-US" smtClean="0"/>
          </a:p>
          <a:p>
            <a:pPr eaLnBrk="1" hangingPunct="1"/>
            <a:r>
              <a:rPr lang="en-US" smtClean="0"/>
              <a:t>GUIDO MIRANDA REYNA</a:t>
            </a:r>
          </a:p>
          <a:p>
            <a:pPr eaLnBrk="1" hangingPunct="1"/>
            <a:r>
              <a:rPr lang="en-US" smtClean="0"/>
              <a:t>RAUL VILLACRES MORENO</a:t>
            </a:r>
          </a:p>
          <a:p>
            <a:pPr eaLnBrk="1" hangingPunct="1"/>
            <a:r>
              <a:rPr lang="en-US" smtClean="0"/>
              <a:t>FRANKLIN VILLAMAR MENDIETA</a:t>
            </a:r>
          </a:p>
          <a:p>
            <a:pPr eaLnBrk="1" hangingPunct="1">
              <a:buFont typeface="Wingdings" pitchFamily="2" charset="2"/>
              <a:buNone/>
            </a:pPr>
            <a:endParaRPr lang="en-US" smtClean="0"/>
          </a:p>
          <a:p>
            <a:pPr eaLnBrk="1" hangingPunct="1"/>
            <a:r>
              <a:rPr lang="en-US" smtClean="0"/>
              <a:t>DIRECTOR DE TESIS: ING. EDGAR LEYTON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sz="2800" b="1" smtClean="0"/>
              <a:t>CLASIFICACIÓN DE TECNOLOGÍAS Y PROTOCOLOS DE LAS REDES DOMESTICAS.</a:t>
            </a:r>
          </a:p>
        </p:txBody>
      </p:sp>
      <p:sp>
        <p:nvSpPr>
          <p:cNvPr id="22531"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253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253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2534" name="Picture 2"/>
          <p:cNvPicPr>
            <a:picLocks noChangeAspect="1" noChangeArrowheads="1"/>
          </p:cNvPicPr>
          <p:nvPr/>
        </p:nvPicPr>
        <p:blipFill>
          <a:blip r:embed="rId2"/>
          <a:srcRect/>
          <a:stretch>
            <a:fillRect/>
          </a:stretch>
        </p:blipFill>
        <p:spPr bwMode="auto">
          <a:xfrm>
            <a:off x="2565400" y="1993900"/>
            <a:ext cx="5414963" cy="468153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sz="2800" b="1" smtClean="0"/>
              <a:t>JUSTIFICACIÓN DEL ESTÁNDAR X-10</a:t>
            </a:r>
            <a:endParaRPr lang="es-ES" sz="2800" smtClean="0"/>
          </a:p>
        </p:txBody>
      </p:sp>
      <p:sp>
        <p:nvSpPr>
          <p:cNvPr id="23555" name="7 Marcador de contenido"/>
          <p:cNvSpPr>
            <a:spLocks noGrp="1"/>
          </p:cNvSpPr>
          <p:nvPr>
            <p:ph idx="1"/>
          </p:nvPr>
        </p:nvSpPr>
        <p:spPr>
          <a:xfrm>
            <a:off x="1281113" y="2017713"/>
            <a:ext cx="8024812" cy="4114800"/>
          </a:xfrm>
        </p:spPr>
        <p:txBody>
          <a:bodyPr/>
          <a:lstStyle/>
          <a:p>
            <a:pPr algn="just"/>
            <a:endParaRPr lang="es-ES" sz="1600" smtClean="0"/>
          </a:p>
          <a:p>
            <a:pPr algn="just"/>
            <a:r>
              <a:rPr lang="es-ES" sz="1600" smtClean="0"/>
              <a:t>En vista de que nuestro país está ubicado en el hemisferio sur del continente americano y debido a la estrecha relación comercial con los EEUU de Norteamérica, lo cual permite la facilidad en la importación de los equipos, unido al hecho de que usamos los códigos y estándares eléctricos americanos en dispositivos eléctricos y electrónicos (Voltaje de 110 Vac a una frecuencia de 60 Hz).</a:t>
            </a:r>
          </a:p>
          <a:p>
            <a:pPr algn="just"/>
            <a:endParaRPr lang="es-ES" sz="1600" smtClean="0"/>
          </a:p>
          <a:p>
            <a:pPr algn="just"/>
            <a:endParaRPr lang="es-ES" sz="1600" smtClean="0"/>
          </a:p>
          <a:p>
            <a:pPr algn="just"/>
            <a:r>
              <a:rPr lang="es-ES" sz="1600" smtClean="0"/>
              <a:t>Por otro lado el hecho de su fácil adquisición, costos más bajos con respecto a otros estándares y su fácil implementación en viviendas y edificios residenciales de dimensiones que se ajustan a nuestro propósito de proyecto orientado a una clínica de Hemodiálisis se tomo la decisión de utilizar el Estándar X-10 para llevar a cabo el mismo.</a:t>
            </a:r>
          </a:p>
          <a:p>
            <a:endParaRPr lang="es-ES" smtClean="0"/>
          </a:p>
        </p:txBody>
      </p:sp>
      <p:sp>
        <p:nvSpPr>
          <p:cNvPr id="2355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355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355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3150" y="1025525"/>
            <a:ext cx="8420100" cy="2112963"/>
          </a:xfrm>
        </p:spPr>
        <p:txBody>
          <a:bodyPr/>
          <a:lstStyle/>
          <a:p>
            <a:pPr algn="ctr" eaLnBrk="1" hangingPunct="1"/>
            <a:r>
              <a:rPr lang="en-US" sz="4000" smtClean="0"/>
              <a:t>ESTANDAR DOMOTICO X-10 PARA CONTROL Y AUTOMATIZACION</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sz="2800" b="1" smtClean="0"/>
              <a:t>CONCEPTOS BÁSICOS DE LA TECNOLOGÍA</a:t>
            </a:r>
            <a:endParaRPr lang="es-ES" sz="2800" smtClean="0"/>
          </a:p>
        </p:txBody>
      </p:sp>
      <p:sp>
        <p:nvSpPr>
          <p:cNvPr id="18435" name="7 Marcador de contenido"/>
          <p:cNvSpPr>
            <a:spLocks noGrp="1"/>
          </p:cNvSpPr>
          <p:nvPr>
            <p:ph idx="1"/>
          </p:nvPr>
        </p:nvSpPr>
        <p:spPr>
          <a:xfrm>
            <a:off x="1281113" y="2017713"/>
            <a:ext cx="8024812" cy="4494212"/>
          </a:xfrm>
        </p:spPr>
        <p:txBody>
          <a:bodyPr/>
          <a:lstStyle/>
          <a:p>
            <a:pPr>
              <a:defRPr/>
            </a:pPr>
            <a:r>
              <a:rPr lang="es-ES" sz="1600" dirty="0" smtClean="0"/>
              <a:t>El protocolo X-10 es un estándar para la transmisión de información por corrientes portadoras, por lo que permite controlar dispositivos de manera remota, utilizando el tendido eléctrico y de los módulos receptores a los que están conectados.</a:t>
            </a:r>
          </a:p>
          <a:p>
            <a:pPr algn="just">
              <a:defRPr/>
            </a:pPr>
            <a:endParaRPr lang="es-ES" sz="1600" dirty="0" smtClean="0"/>
          </a:p>
          <a:p>
            <a:pPr algn="just">
              <a:defRPr/>
            </a:pPr>
            <a:r>
              <a:rPr lang="es-ES" sz="1600" dirty="0" smtClean="0"/>
              <a:t>La red eléctrica no está diseñada para la transmisión de datos, así que para proporcionar un servicio más o menos fiable, el sistema de comunicación X10 requiere de mecanismos relacionados con las siguientes áreas:</a:t>
            </a:r>
          </a:p>
          <a:p>
            <a:pPr algn="just">
              <a:defRPr/>
            </a:pPr>
            <a:endParaRPr lang="es-ES" sz="1600" dirty="0" smtClean="0"/>
          </a:p>
          <a:p>
            <a:pPr lvl="1">
              <a:defRPr/>
            </a:pPr>
            <a:r>
              <a:rPr lang="es-ES" sz="1600" dirty="0" smtClean="0">
                <a:ea typeface="+mn-ea"/>
                <a:cs typeface="+mn-cs"/>
              </a:rPr>
              <a:t>Sincronización de señales</a:t>
            </a:r>
          </a:p>
          <a:p>
            <a:pPr lvl="1">
              <a:defRPr/>
            </a:pPr>
            <a:r>
              <a:rPr lang="es-ES" sz="1600" dirty="0" smtClean="0">
                <a:ea typeface="+mn-ea"/>
                <a:cs typeface="+mn-cs"/>
              </a:rPr>
              <a:t>Representación de la información digital</a:t>
            </a:r>
          </a:p>
          <a:p>
            <a:pPr lvl="1">
              <a:defRPr/>
            </a:pPr>
            <a:r>
              <a:rPr lang="es-ES" sz="1600" dirty="0" smtClean="0">
                <a:ea typeface="+mn-ea"/>
                <a:cs typeface="+mn-cs"/>
              </a:rPr>
              <a:t>Trasmisión de datos</a:t>
            </a:r>
          </a:p>
          <a:p>
            <a:pPr lvl="1">
              <a:defRPr/>
            </a:pPr>
            <a:r>
              <a:rPr lang="es-ES" sz="1600" dirty="0" smtClean="0">
                <a:ea typeface="+mn-ea"/>
                <a:cs typeface="+mn-cs"/>
              </a:rPr>
              <a:t>Fiabilidad de mensaje</a:t>
            </a:r>
          </a:p>
          <a:p>
            <a:pPr lvl="1">
              <a:defRPr/>
            </a:pPr>
            <a:r>
              <a:rPr lang="es-ES" sz="1600" dirty="0" smtClean="0">
                <a:ea typeface="+mn-ea"/>
                <a:cs typeface="+mn-cs"/>
              </a:rPr>
              <a:t>Fiabilidad de transmisión</a:t>
            </a:r>
          </a:p>
          <a:p>
            <a:pPr lvl="1">
              <a:defRPr/>
            </a:pPr>
            <a:r>
              <a:rPr lang="es-ES" sz="1600" dirty="0" smtClean="0">
                <a:ea typeface="+mn-ea"/>
                <a:cs typeface="+mn-cs"/>
              </a:rPr>
              <a:t>Tiempo de espera entre transmisiones</a:t>
            </a:r>
          </a:p>
          <a:p>
            <a:pPr lvl="1">
              <a:defRPr/>
            </a:pPr>
            <a:r>
              <a:rPr lang="es-ES" sz="1600" dirty="0" smtClean="0">
                <a:ea typeface="+mn-ea"/>
                <a:cs typeface="+mn-cs"/>
              </a:rPr>
              <a:t>Transmisión completa</a:t>
            </a:r>
          </a:p>
          <a:p>
            <a:pPr lvl="1">
              <a:defRPr/>
            </a:pPr>
            <a:r>
              <a:rPr lang="es-ES" sz="1600" dirty="0" smtClean="0">
                <a:ea typeface="+mn-ea"/>
                <a:cs typeface="+mn-cs"/>
              </a:rPr>
              <a:t>Recepción del mensaje</a:t>
            </a:r>
          </a:p>
          <a:p>
            <a:pPr lvl="1">
              <a:defRPr/>
            </a:pPr>
            <a:endParaRPr lang="es-ES" dirty="0" smtClean="0"/>
          </a:p>
        </p:txBody>
      </p:sp>
      <p:sp>
        <p:nvSpPr>
          <p:cNvPr id="2560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560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560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26627" name="8 Marcador de contenido"/>
          <p:cNvSpPr>
            <a:spLocks noGrp="1"/>
          </p:cNvSpPr>
          <p:nvPr>
            <p:ph idx="1"/>
          </p:nvPr>
        </p:nvSpPr>
        <p:spPr>
          <a:xfrm>
            <a:off x="1254125" y="2017713"/>
            <a:ext cx="8240713" cy="808037"/>
          </a:xfrm>
        </p:spPr>
        <p:txBody>
          <a:bodyPr/>
          <a:lstStyle/>
          <a:p>
            <a:pPr algn="just">
              <a:buFont typeface="Wingdings" pitchFamily="2" charset="2"/>
              <a:buNone/>
            </a:pPr>
            <a:r>
              <a:rPr lang="es-ES" sz="1600" smtClean="0"/>
              <a:t>	Esta estándar, utiliza modulación de ondas, siendo la señal de red de 110 VAC la onda portadora. Como moduladora se utiliza una señal de muy bajo voltaje a 120 KHz.  El resultado es una onda modulada</a:t>
            </a:r>
            <a:endParaRPr lang="es-ES" smtClean="0"/>
          </a:p>
        </p:txBody>
      </p:sp>
      <p:sp>
        <p:nvSpPr>
          <p:cNvPr id="2662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662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663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6631" name="Imagen 13" descr="Modulada resultante"/>
          <p:cNvPicPr>
            <a:picLocks noChangeAspect="1" noChangeArrowheads="1"/>
          </p:cNvPicPr>
          <p:nvPr/>
        </p:nvPicPr>
        <p:blipFill>
          <a:blip r:embed="rId2"/>
          <a:srcRect/>
          <a:stretch>
            <a:fillRect/>
          </a:stretch>
        </p:blipFill>
        <p:spPr bwMode="auto">
          <a:xfrm>
            <a:off x="2660650" y="2947988"/>
            <a:ext cx="5005388" cy="3648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27651" name="8 Marcador de contenido"/>
          <p:cNvSpPr>
            <a:spLocks noGrp="1"/>
          </p:cNvSpPr>
          <p:nvPr>
            <p:ph idx="1"/>
          </p:nvPr>
        </p:nvSpPr>
        <p:spPr>
          <a:xfrm>
            <a:off x="1281113" y="2017713"/>
            <a:ext cx="8240712" cy="1608137"/>
          </a:xfrm>
        </p:spPr>
        <p:txBody>
          <a:bodyPr/>
          <a:lstStyle/>
          <a:p>
            <a:pPr algn="just"/>
            <a:r>
              <a:rPr lang="es-ES" sz="1600" smtClean="0"/>
              <a:t>Un mensaje completo en X-10 está compuesto por el código de comienzo (1110), seguido por la letra de la casa y por un código de control.</a:t>
            </a:r>
          </a:p>
          <a:p>
            <a:endParaRPr lang="es-ES" smtClean="0"/>
          </a:p>
        </p:txBody>
      </p:sp>
      <p:sp>
        <p:nvSpPr>
          <p:cNvPr id="27652"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765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7654"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7655" name="Picture 8" descr="http://www.aquihayapuntes.com/images/stories/X_10/figura2.png"/>
          <p:cNvPicPr>
            <a:picLocks noChangeAspect="1" noChangeArrowheads="1"/>
          </p:cNvPicPr>
          <p:nvPr/>
        </p:nvPicPr>
        <p:blipFill>
          <a:blip r:embed="rId2"/>
          <a:srcRect/>
          <a:stretch>
            <a:fillRect/>
          </a:stretch>
        </p:blipFill>
        <p:spPr bwMode="auto">
          <a:xfrm>
            <a:off x="2735263" y="2825750"/>
            <a:ext cx="4832350" cy="35877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28675" name="8 Marcador de contenido"/>
          <p:cNvSpPr>
            <a:spLocks noGrp="1"/>
          </p:cNvSpPr>
          <p:nvPr>
            <p:ph idx="1"/>
          </p:nvPr>
        </p:nvSpPr>
        <p:spPr>
          <a:xfrm>
            <a:off x="1281113" y="2017713"/>
            <a:ext cx="8240712" cy="1087437"/>
          </a:xfrm>
        </p:spPr>
        <p:txBody>
          <a:bodyPr/>
          <a:lstStyle/>
          <a:p>
            <a:pPr algn="just"/>
            <a:r>
              <a:rPr lang="es-ES" sz="1600" smtClean="0"/>
              <a:t>Dos pasos por cero son usados para transmitir cada bit como una pareja de bits complementarios (en otras palabras, un cero se representa por 0-1 y un uno es representado por 1-0 según se muestra en la figura 3).</a:t>
            </a:r>
          </a:p>
          <a:p>
            <a:pPr>
              <a:buFont typeface="Wingdings" pitchFamily="2" charset="2"/>
              <a:buNone/>
            </a:pPr>
            <a:endParaRPr lang="es-ES" sz="1600" smtClean="0"/>
          </a:p>
          <a:p>
            <a:endParaRPr lang="es-ES" smtClean="0"/>
          </a:p>
        </p:txBody>
      </p:sp>
      <p:sp>
        <p:nvSpPr>
          <p:cNvPr id="2867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867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867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8679" name="Picture 2" descr="http://www.aquihayapuntes.com/images/stories/X_10/figura3.png"/>
          <p:cNvPicPr>
            <a:picLocks noChangeAspect="1" noChangeArrowheads="1"/>
          </p:cNvPicPr>
          <p:nvPr/>
        </p:nvPicPr>
        <p:blipFill>
          <a:blip r:embed="rId2"/>
          <a:srcRect/>
          <a:stretch>
            <a:fillRect/>
          </a:stretch>
        </p:blipFill>
        <p:spPr bwMode="auto">
          <a:xfrm>
            <a:off x="2151063" y="3341688"/>
            <a:ext cx="5986462" cy="28067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29699" name="8 Marcador de contenido"/>
          <p:cNvSpPr>
            <a:spLocks noGrp="1"/>
          </p:cNvSpPr>
          <p:nvPr>
            <p:ph idx="1"/>
          </p:nvPr>
        </p:nvSpPr>
        <p:spPr>
          <a:xfrm>
            <a:off x="1406525" y="3673475"/>
            <a:ext cx="8069263" cy="614363"/>
          </a:xfrm>
        </p:spPr>
        <p:txBody>
          <a:bodyPr/>
          <a:lstStyle/>
          <a:p>
            <a:pPr algn="just"/>
            <a:r>
              <a:rPr lang="es-ES" sz="1600" smtClean="0"/>
              <a:t>El código de comienzo (1110) es el único que no se envía de forma complementaria (Figura 4).</a:t>
            </a:r>
          </a:p>
          <a:p>
            <a:pPr>
              <a:buFont typeface="Wingdings" pitchFamily="2" charset="2"/>
              <a:buNone/>
            </a:pPr>
            <a:endParaRPr lang="es-ES" sz="1600" smtClean="0"/>
          </a:p>
          <a:p>
            <a:endParaRPr lang="es-ES" smtClean="0"/>
          </a:p>
        </p:txBody>
      </p:sp>
      <p:sp>
        <p:nvSpPr>
          <p:cNvPr id="29700"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970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2970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29703" name="Picture 2" descr="http://www.aquihayapuntes.com/images/stories/X_10/figura4.png"/>
          <p:cNvPicPr>
            <a:picLocks noChangeAspect="1" noChangeArrowheads="1"/>
          </p:cNvPicPr>
          <p:nvPr/>
        </p:nvPicPr>
        <p:blipFill>
          <a:blip r:embed="rId2"/>
          <a:srcRect/>
          <a:stretch>
            <a:fillRect/>
          </a:stretch>
        </p:blipFill>
        <p:spPr bwMode="auto">
          <a:xfrm>
            <a:off x="3168650" y="4162425"/>
            <a:ext cx="4046538" cy="2519363"/>
          </a:xfrm>
          <a:prstGeom prst="rect">
            <a:avLst/>
          </a:prstGeom>
          <a:noFill/>
          <a:ln w="9525">
            <a:noFill/>
            <a:miter lim="800000"/>
            <a:headEnd/>
            <a:tailEnd/>
          </a:ln>
        </p:spPr>
      </p:pic>
      <p:sp>
        <p:nvSpPr>
          <p:cNvPr id="10" name="8 Marcador de contenido"/>
          <p:cNvSpPr txBox="1">
            <a:spLocks/>
          </p:cNvSpPr>
          <p:nvPr/>
        </p:nvSpPr>
        <p:spPr bwMode="auto">
          <a:xfrm>
            <a:off x="1401763" y="2074863"/>
            <a:ext cx="8067675" cy="615950"/>
          </a:xfrm>
          <a:prstGeom prst="rect">
            <a:avLst/>
          </a:prstGeom>
          <a:noFill/>
          <a:ln w="9525">
            <a:noFill/>
            <a:miter lim="800000"/>
            <a:headEnd/>
            <a:tailEnd/>
          </a:ln>
        </p:spPr>
        <p:txBody>
          <a:bodyPr/>
          <a:lstStyle/>
          <a:p>
            <a:pPr marL="342900" indent="-342900" algn="just">
              <a:spcBef>
                <a:spcPct val="20000"/>
              </a:spcBef>
              <a:buClr>
                <a:schemeClr val="folHlink"/>
              </a:buClr>
              <a:buSzPct val="60000"/>
              <a:buFont typeface="Wingdings" pitchFamily="2" charset="2"/>
              <a:buChar char="n"/>
              <a:defRPr/>
            </a:pPr>
            <a:r>
              <a:rPr lang="es-ES" sz="1600" dirty="0">
                <a:latin typeface="+mn-lt"/>
              </a:rPr>
              <a:t>Un bloque completo de datos o paquete de información se compone de código de comienzo, código de la letra, código de control y sufijo</a:t>
            </a:r>
          </a:p>
          <a:p>
            <a:pPr marL="342900" indent="-342900">
              <a:spcBef>
                <a:spcPct val="20000"/>
              </a:spcBef>
              <a:buClr>
                <a:schemeClr val="folHlink"/>
              </a:buClr>
              <a:buSzPct val="60000"/>
              <a:buFont typeface="Wingdings" pitchFamily="2" charset="2"/>
              <a:buNone/>
              <a:defRPr/>
            </a:pPr>
            <a:endParaRPr lang="es-ES" sz="1600" kern="0" dirty="0">
              <a:latin typeface="+mn-lt"/>
            </a:endParaRPr>
          </a:p>
          <a:p>
            <a:pPr marL="342900" indent="-342900">
              <a:spcBef>
                <a:spcPct val="20000"/>
              </a:spcBef>
              <a:buClr>
                <a:schemeClr val="folHlink"/>
              </a:buClr>
              <a:buSzPct val="60000"/>
              <a:defRPr/>
            </a:pPr>
            <a:endParaRPr lang="es-ES" sz="3200" kern="0" dirty="0">
              <a:latin typeface="+mn-lt"/>
            </a:endParaRPr>
          </a:p>
        </p:txBody>
      </p:sp>
      <p:pic>
        <p:nvPicPr>
          <p:cNvPr id="29705" name="Picture 4" descr="http://www.aquihayapuntes.com/images/stories/X_10/figura7.png"/>
          <p:cNvPicPr>
            <a:picLocks noChangeAspect="1" noChangeArrowheads="1"/>
          </p:cNvPicPr>
          <p:nvPr/>
        </p:nvPicPr>
        <p:blipFill>
          <a:blip r:embed="rId3"/>
          <a:srcRect/>
          <a:stretch>
            <a:fillRect/>
          </a:stretch>
        </p:blipFill>
        <p:spPr bwMode="auto">
          <a:xfrm>
            <a:off x="2709863" y="2717800"/>
            <a:ext cx="5060950" cy="8921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0723" name="8 Marcador de contenido"/>
          <p:cNvSpPr>
            <a:spLocks noGrp="1"/>
          </p:cNvSpPr>
          <p:nvPr>
            <p:ph idx="1"/>
          </p:nvPr>
        </p:nvSpPr>
        <p:spPr>
          <a:xfrm>
            <a:off x="1281113" y="2017713"/>
            <a:ext cx="8067675" cy="614362"/>
          </a:xfrm>
        </p:spPr>
        <p:txBody>
          <a:bodyPr/>
          <a:lstStyle/>
          <a:p>
            <a:pPr algn="just"/>
            <a:r>
              <a:rPr lang="es-ES" sz="1600" smtClean="0"/>
              <a:t>Inmediatamente después del código de comienzo se transmite la dirección de casa o letra según se muestra en la figura 5.</a:t>
            </a:r>
          </a:p>
          <a:p>
            <a:pPr>
              <a:buFont typeface="Wingdings" pitchFamily="2" charset="2"/>
              <a:buNone/>
            </a:pPr>
            <a:endParaRPr lang="es-ES" sz="1600" smtClean="0"/>
          </a:p>
          <a:p>
            <a:endParaRPr lang="es-ES" smtClean="0"/>
          </a:p>
        </p:txBody>
      </p:sp>
      <p:sp>
        <p:nvSpPr>
          <p:cNvPr id="3072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072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072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0727" name="Picture 2" descr="http://www.aquihayapuntes.com/images/stories/X_10/figura5.png"/>
          <p:cNvPicPr>
            <a:picLocks noChangeAspect="1" noChangeArrowheads="1"/>
          </p:cNvPicPr>
          <p:nvPr/>
        </p:nvPicPr>
        <p:blipFill>
          <a:blip r:embed="rId2"/>
          <a:srcRect/>
          <a:stretch>
            <a:fillRect/>
          </a:stretch>
        </p:blipFill>
        <p:spPr bwMode="auto">
          <a:xfrm>
            <a:off x="2455863" y="2838450"/>
            <a:ext cx="5270500" cy="357663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1747" name="7 Marcador de contenido"/>
          <p:cNvSpPr>
            <a:spLocks noGrp="1"/>
          </p:cNvSpPr>
          <p:nvPr>
            <p:ph idx="1"/>
          </p:nvPr>
        </p:nvSpPr>
        <p:spPr>
          <a:xfrm>
            <a:off x="1281113" y="2017713"/>
            <a:ext cx="8099425" cy="977900"/>
          </a:xfrm>
        </p:spPr>
        <p:txBody>
          <a:bodyPr/>
          <a:lstStyle/>
          <a:p>
            <a:pPr algn="just"/>
            <a:r>
              <a:rPr lang="es-ES" sz="1600" smtClean="0"/>
              <a:t>El código de control puede ser o una dirección de unidad o un código de comandos, dependiendo de si el mensaje es una dirección o un comando. La tabla A-1 muestra los posibles valores de los códigos de casa.</a:t>
            </a:r>
          </a:p>
          <a:p>
            <a:endParaRPr lang="es-ES" smtClean="0"/>
          </a:p>
        </p:txBody>
      </p:sp>
      <p:sp>
        <p:nvSpPr>
          <p:cNvPr id="3174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174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175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1751" name="Picture 2" descr="http://www.aquihayapuntes.com/images/stories/X_10/tablaa1.png"/>
          <p:cNvPicPr>
            <a:picLocks noChangeAspect="1" noChangeArrowheads="1"/>
          </p:cNvPicPr>
          <p:nvPr/>
        </p:nvPicPr>
        <p:blipFill>
          <a:blip r:embed="rId2"/>
          <a:srcRect/>
          <a:stretch>
            <a:fillRect/>
          </a:stretch>
        </p:blipFill>
        <p:spPr bwMode="auto">
          <a:xfrm>
            <a:off x="2122488" y="2979738"/>
            <a:ext cx="6002337" cy="34845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990600" y="806450"/>
            <a:ext cx="8420100" cy="5226050"/>
          </a:xfrm>
        </p:spPr>
        <p:txBody>
          <a:bodyPr/>
          <a:lstStyle/>
          <a:p>
            <a:pPr algn="ctr" eaLnBrk="1" hangingPunct="1"/>
            <a:r>
              <a:rPr lang="en-US" sz="4000" smtClean="0"/>
              <a:t>INTRODUCCION</a:t>
            </a: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2771" name="8 Marcador de contenido"/>
          <p:cNvSpPr>
            <a:spLocks noGrp="1"/>
          </p:cNvSpPr>
          <p:nvPr>
            <p:ph idx="1"/>
          </p:nvPr>
        </p:nvSpPr>
        <p:spPr>
          <a:xfrm>
            <a:off x="1281113" y="2017713"/>
            <a:ext cx="8067675" cy="1041400"/>
          </a:xfrm>
        </p:spPr>
        <p:txBody>
          <a:bodyPr/>
          <a:lstStyle/>
          <a:p>
            <a:pPr algn="just"/>
            <a:r>
              <a:rPr lang="es-ES" sz="1600" smtClean="0"/>
              <a:t>Después de enviar el código de la letra enviamos la dirección de unidad o número.</a:t>
            </a:r>
            <a:br>
              <a:rPr lang="es-ES" sz="1600" smtClean="0"/>
            </a:br>
            <a:r>
              <a:rPr lang="es-ES" sz="1600" smtClean="0"/>
              <a:t>En la tabla A-2 descrita mas adelante hace referencia al código de control, formado por cuatro bits y a la última columna la habíamos llamado sufijo, este bit lo utilizamos para que el código de control represente una dirección de unidad o una orden de comando. </a:t>
            </a:r>
          </a:p>
          <a:p>
            <a:pPr>
              <a:buFont typeface="Wingdings" pitchFamily="2" charset="2"/>
              <a:buNone/>
            </a:pPr>
            <a:endParaRPr lang="es-ES" sz="1600" smtClean="0"/>
          </a:p>
          <a:p>
            <a:endParaRPr lang="es-ES" smtClean="0"/>
          </a:p>
        </p:txBody>
      </p:sp>
      <p:sp>
        <p:nvSpPr>
          <p:cNvPr id="32772"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277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2774"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2775" name="Picture 2" descr="http://www.aquihayapuntes.com/images/stories/X_10/figura6.png"/>
          <p:cNvPicPr>
            <a:picLocks noChangeAspect="1" noChangeArrowheads="1"/>
          </p:cNvPicPr>
          <p:nvPr/>
        </p:nvPicPr>
        <p:blipFill>
          <a:blip r:embed="rId2"/>
          <a:srcRect/>
          <a:stretch>
            <a:fillRect/>
          </a:stretch>
        </p:blipFill>
        <p:spPr bwMode="auto">
          <a:xfrm>
            <a:off x="3016250" y="3316288"/>
            <a:ext cx="4673600" cy="34528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3795"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379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379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3798" name="Picture 2" descr="http://www.aquihayapuntes.com/images/stories/X_10/tablaa2.gif"/>
          <p:cNvPicPr>
            <a:picLocks noChangeAspect="1" noChangeArrowheads="1"/>
          </p:cNvPicPr>
          <p:nvPr/>
        </p:nvPicPr>
        <p:blipFill>
          <a:blip r:embed="rId2"/>
          <a:srcRect/>
          <a:stretch>
            <a:fillRect/>
          </a:stretch>
        </p:blipFill>
        <p:spPr bwMode="auto">
          <a:xfrm>
            <a:off x="2201863" y="2128838"/>
            <a:ext cx="5413375" cy="4729162"/>
          </a:xfrm>
          <a:prstGeom prst="rect">
            <a:avLst/>
          </a:prstGeom>
          <a:noFill/>
          <a:ln w="9525">
            <a:noFill/>
            <a:miter lim="800000"/>
            <a:headEnd/>
            <a:tailEnd/>
          </a:ln>
        </p:spPr>
      </p:pic>
      <p:sp>
        <p:nvSpPr>
          <p:cNvPr id="33799" name="7 Marcador de contenido"/>
          <p:cNvSpPr>
            <a:spLocks noGrp="1"/>
          </p:cNvSpPr>
          <p:nvPr>
            <p:ph idx="1"/>
          </p:nvPr>
        </p:nvSpPr>
        <p:spPr>
          <a:xfrm>
            <a:off x="1281113" y="1866900"/>
            <a:ext cx="8099425" cy="398463"/>
          </a:xfrm>
        </p:spPr>
        <p:txBody>
          <a:bodyPr/>
          <a:lstStyle/>
          <a:p>
            <a:pPr algn="just"/>
            <a:r>
              <a:rPr lang="es-ES" sz="1600" smtClean="0"/>
              <a:t>La tabla A-2 muestran los posibles valores de los códigos de dirección o control.</a:t>
            </a:r>
          </a:p>
          <a:p>
            <a:endParaRPr lang="es-ES"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4819" name="8 Marcador de contenido"/>
          <p:cNvSpPr>
            <a:spLocks noGrp="1"/>
          </p:cNvSpPr>
          <p:nvPr>
            <p:ph idx="1"/>
          </p:nvPr>
        </p:nvSpPr>
        <p:spPr>
          <a:xfrm>
            <a:off x="1281113" y="2017713"/>
            <a:ext cx="7894637" cy="836612"/>
          </a:xfrm>
        </p:spPr>
        <p:txBody>
          <a:bodyPr/>
          <a:lstStyle/>
          <a:p>
            <a:pPr algn="just"/>
            <a:r>
              <a:rPr lang="es-ES" sz="1600" smtClean="0"/>
              <a:t>Debido al medio de transmisión utilizado los diseñadores del código X-10 decidieron transmitir dos veces cada uno de estos bloques de información para que el sistema ganara en fiabilidad (figura 8).</a:t>
            </a:r>
          </a:p>
          <a:p>
            <a:pPr algn="just"/>
            <a:endParaRPr lang="es-ES" smtClean="0"/>
          </a:p>
        </p:txBody>
      </p:sp>
      <p:sp>
        <p:nvSpPr>
          <p:cNvPr id="34820"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482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482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4823" name="Picture 4" descr="http://www.aquihayapuntes.com/images/stories/X_10/figura8.png"/>
          <p:cNvPicPr>
            <a:picLocks noChangeAspect="1" noChangeArrowheads="1"/>
          </p:cNvPicPr>
          <p:nvPr/>
        </p:nvPicPr>
        <p:blipFill>
          <a:blip r:embed="rId2"/>
          <a:srcRect/>
          <a:stretch>
            <a:fillRect/>
          </a:stretch>
        </p:blipFill>
        <p:spPr bwMode="auto">
          <a:xfrm>
            <a:off x="2913063" y="3011488"/>
            <a:ext cx="4329112" cy="34575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5843" name="8 Marcador de contenido"/>
          <p:cNvSpPr>
            <a:spLocks noGrp="1"/>
          </p:cNvSpPr>
          <p:nvPr>
            <p:ph idx="1"/>
          </p:nvPr>
        </p:nvSpPr>
        <p:spPr>
          <a:xfrm>
            <a:off x="1281113" y="2017713"/>
            <a:ext cx="7894637" cy="600075"/>
          </a:xfrm>
        </p:spPr>
        <p:txBody>
          <a:bodyPr/>
          <a:lstStyle/>
          <a:p>
            <a:r>
              <a:rPr lang="es-ES" sz="1600" smtClean="0"/>
              <a:t>Cada par de bloques de información deben estar precedidos por 6 pasos por cero (figura 9)</a:t>
            </a:r>
          </a:p>
          <a:p>
            <a:pPr algn="just"/>
            <a:endParaRPr lang="es-ES" smtClean="0"/>
          </a:p>
        </p:txBody>
      </p:sp>
      <p:sp>
        <p:nvSpPr>
          <p:cNvPr id="3584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584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584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5847" name="Picture 2" descr="http://www.aquihayapuntes.com/images/stories/X_10/figura9.png"/>
          <p:cNvPicPr>
            <a:picLocks noChangeAspect="1" noChangeArrowheads="1"/>
          </p:cNvPicPr>
          <p:nvPr/>
        </p:nvPicPr>
        <p:blipFill>
          <a:blip r:embed="rId2"/>
          <a:srcRect/>
          <a:stretch>
            <a:fillRect/>
          </a:stretch>
        </p:blipFill>
        <p:spPr bwMode="auto">
          <a:xfrm>
            <a:off x="2979738" y="2617788"/>
            <a:ext cx="4476750" cy="2868612"/>
          </a:xfrm>
          <a:prstGeom prst="rect">
            <a:avLst/>
          </a:prstGeom>
          <a:noFill/>
          <a:ln w="9525">
            <a:noFill/>
            <a:miter lim="800000"/>
            <a:headEnd/>
            <a:tailEnd/>
          </a:ln>
        </p:spPr>
      </p:pic>
      <p:sp>
        <p:nvSpPr>
          <p:cNvPr id="10" name="8 Marcador de contenido"/>
          <p:cNvSpPr txBox="1">
            <a:spLocks/>
          </p:cNvSpPr>
          <p:nvPr/>
        </p:nvSpPr>
        <p:spPr bwMode="auto">
          <a:xfrm>
            <a:off x="1276350" y="5575300"/>
            <a:ext cx="7894638" cy="600075"/>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defRPr/>
            </a:pPr>
            <a:r>
              <a:rPr lang="es-ES" sz="1600" dirty="0"/>
              <a:t>Estos 3 ciclos de margen son necesarios para que el receptor mueva los datos de sus registros en cada uno de los seis pasos por cero.</a:t>
            </a:r>
            <a:endParaRPr lang="es-ES" sz="3200" kern="0" dirty="0">
              <a:latin typeface="+mn-lt"/>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6867" name="8 Marcador de contenido"/>
          <p:cNvSpPr>
            <a:spLocks noGrp="1"/>
          </p:cNvSpPr>
          <p:nvPr>
            <p:ph idx="1"/>
          </p:nvPr>
        </p:nvSpPr>
        <p:spPr>
          <a:xfrm>
            <a:off x="1281113" y="2017713"/>
            <a:ext cx="7894637" cy="600075"/>
          </a:xfrm>
        </p:spPr>
        <p:txBody>
          <a:bodyPr/>
          <a:lstStyle/>
          <a:p>
            <a:pPr algn="just"/>
            <a:r>
              <a:rPr lang="es-ES" sz="1600" smtClean="0"/>
              <a:t>Una vez que el receptor ha procesado sus datos de dirección, está listo para recibir una orden de comando. Al igual que se había hecho al enviar la dirección, el bloque de datos del comando debe empezar por el código de comienzo, seguido del código de la letra y el código de control, finalmente irá el sufijo, teniendo que ser en este caso igual a 1 para que el código de control sea interpretado como un comando y no como una dirección por el receptor.</a:t>
            </a:r>
          </a:p>
          <a:p>
            <a:pPr algn="just"/>
            <a:endParaRPr lang="es-ES" smtClean="0"/>
          </a:p>
        </p:txBody>
      </p:sp>
      <p:sp>
        <p:nvSpPr>
          <p:cNvPr id="3686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686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687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6871" name="9 Imagen" descr="figura10_11.png"/>
          <p:cNvPicPr>
            <a:picLocks noChangeAspect="1"/>
          </p:cNvPicPr>
          <p:nvPr/>
        </p:nvPicPr>
        <p:blipFill>
          <a:blip r:embed="rId2"/>
          <a:srcRect b="48276"/>
          <a:stretch>
            <a:fillRect/>
          </a:stretch>
        </p:blipFill>
        <p:spPr bwMode="auto">
          <a:xfrm>
            <a:off x="3168650" y="3609975"/>
            <a:ext cx="4387850" cy="31845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7891" name="8 Marcador de contenido"/>
          <p:cNvSpPr>
            <a:spLocks noGrp="1"/>
          </p:cNvSpPr>
          <p:nvPr>
            <p:ph idx="1"/>
          </p:nvPr>
        </p:nvSpPr>
        <p:spPr>
          <a:xfrm>
            <a:off x="1281113" y="5754688"/>
            <a:ext cx="7894637" cy="598487"/>
          </a:xfrm>
        </p:spPr>
        <p:txBody>
          <a:bodyPr/>
          <a:lstStyle/>
          <a:p>
            <a:pPr algn="just"/>
            <a:r>
              <a:rPr lang="es-ES" sz="1600" smtClean="0"/>
              <a:t>La figura 11 solo muestra seis comandos. Los otros nueve restantes se pueden ver en la tabla A-2, aunque raramente son utilizados.</a:t>
            </a:r>
          </a:p>
        </p:txBody>
      </p:sp>
      <p:sp>
        <p:nvSpPr>
          <p:cNvPr id="37892"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789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7894"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7895" name="7 Imagen" descr="figura10_11.png"/>
          <p:cNvPicPr>
            <a:picLocks noChangeAspect="1"/>
          </p:cNvPicPr>
          <p:nvPr/>
        </p:nvPicPr>
        <p:blipFill>
          <a:blip r:embed="rId2"/>
          <a:srcRect t="52414"/>
          <a:stretch>
            <a:fillRect/>
          </a:stretch>
        </p:blipFill>
        <p:spPr bwMode="auto">
          <a:xfrm>
            <a:off x="2632075" y="2144713"/>
            <a:ext cx="4937125" cy="3295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sz="2800" b="1" smtClean="0"/>
              <a:t>PRINCIPIO DE FUNCIONAMIENTO</a:t>
            </a:r>
            <a:endParaRPr lang="es-ES" sz="2800" smtClean="0"/>
          </a:p>
        </p:txBody>
      </p:sp>
      <p:sp>
        <p:nvSpPr>
          <p:cNvPr id="38915" name="8 Marcador de contenido"/>
          <p:cNvSpPr>
            <a:spLocks noGrp="1"/>
          </p:cNvSpPr>
          <p:nvPr>
            <p:ph idx="1"/>
          </p:nvPr>
        </p:nvSpPr>
        <p:spPr>
          <a:xfrm>
            <a:off x="1281113" y="2017713"/>
            <a:ext cx="7894637" cy="600075"/>
          </a:xfrm>
        </p:spPr>
        <p:txBody>
          <a:bodyPr/>
          <a:lstStyle/>
          <a:p>
            <a:pPr algn="just"/>
            <a:r>
              <a:rPr lang="es-ES" sz="1600" smtClean="0"/>
              <a:t>En la figura 13 se muestran los ciclos totales que necesita un transmisor para realizar una transmisión completa.</a:t>
            </a:r>
          </a:p>
          <a:p>
            <a:pPr algn="just"/>
            <a:endParaRPr lang="es-ES" smtClean="0"/>
          </a:p>
        </p:txBody>
      </p:sp>
      <p:sp>
        <p:nvSpPr>
          <p:cNvPr id="3891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891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891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38919" name="Picture 2" descr="http://www.aquihayapuntes.com/images/stories/X_10/figura13.png"/>
          <p:cNvPicPr>
            <a:picLocks noChangeAspect="1" noChangeArrowheads="1"/>
          </p:cNvPicPr>
          <p:nvPr/>
        </p:nvPicPr>
        <p:blipFill>
          <a:blip r:embed="rId2"/>
          <a:srcRect/>
          <a:stretch>
            <a:fillRect/>
          </a:stretch>
        </p:blipFill>
        <p:spPr bwMode="auto">
          <a:xfrm>
            <a:off x="2698750" y="2586038"/>
            <a:ext cx="4676775" cy="3373437"/>
          </a:xfrm>
          <a:prstGeom prst="rect">
            <a:avLst/>
          </a:prstGeom>
          <a:noFill/>
          <a:ln w="9525">
            <a:noFill/>
            <a:miter lim="800000"/>
            <a:headEnd/>
            <a:tailEnd/>
          </a:ln>
        </p:spPr>
      </p:pic>
      <p:sp>
        <p:nvSpPr>
          <p:cNvPr id="38920" name="8 Marcador de contenido"/>
          <p:cNvSpPr txBox="1">
            <a:spLocks/>
          </p:cNvSpPr>
          <p:nvPr/>
        </p:nvSpPr>
        <p:spPr bwMode="auto">
          <a:xfrm>
            <a:off x="1276350" y="5969000"/>
            <a:ext cx="7894638" cy="600075"/>
          </a:xfrm>
          <a:prstGeom prst="rect">
            <a:avLst/>
          </a:prstGeom>
          <a:noFill/>
          <a:ln w="9525">
            <a:noFill/>
            <a:miter lim="800000"/>
            <a:headEnd/>
            <a:tailEnd/>
          </a:ln>
        </p:spPr>
        <p:txBody>
          <a:bodyPr/>
          <a:lstStyle/>
          <a:p>
            <a:pPr algn="just"/>
            <a:r>
              <a:rPr lang="es-ES" sz="1600"/>
              <a:t>A una frecuencia de 60 Hz ello supone un tiempo igual a 0,78 segundos en transmitir una orden completa. </a:t>
            </a:r>
            <a:endParaRPr lang="es-ES" sz="320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s-ES" sz="2800" b="1" smtClean="0"/>
              <a:t>CARACTERÍSTICAS DEL SISTEMA</a:t>
            </a:r>
            <a:r>
              <a:rPr lang="es-ES" smtClean="0"/>
              <a:t> </a:t>
            </a:r>
          </a:p>
        </p:txBody>
      </p:sp>
      <p:sp>
        <p:nvSpPr>
          <p:cNvPr id="39939" name="8 Marcador de contenido"/>
          <p:cNvSpPr>
            <a:spLocks noGrp="1"/>
          </p:cNvSpPr>
          <p:nvPr>
            <p:ph idx="4294967295"/>
          </p:nvPr>
        </p:nvSpPr>
        <p:spPr>
          <a:xfrm>
            <a:off x="1281113" y="2017713"/>
            <a:ext cx="7894637" cy="3327400"/>
          </a:xfrm>
        </p:spPr>
        <p:txBody>
          <a:bodyPr/>
          <a:lstStyle/>
          <a:p>
            <a:r>
              <a:rPr lang="es-ES" sz="1600" smtClean="0"/>
              <a:t>Entre las principales características que representan a este sistema tenemos las siguientes:</a:t>
            </a:r>
          </a:p>
          <a:p>
            <a:endParaRPr lang="es-ES" sz="1600" smtClean="0"/>
          </a:p>
          <a:p>
            <a:pPr lvl="1"/>
            <a:r>
              <a:rPr lang="es-ES" sz="1600" smtClean="0"/>
              <a:t>Es un sistema descentralizado, configurable.</a:t>
            </a:r>
          </a:p>
          <a:p>
            <a:pPr lvl="1"/>
            <a:endParaRPr lang="es-ES" sz="1600" smtClean="0"/>
          </a:p>
          <a:p>
            <a:pPr lvl="1"/>
            <a:r>
              <a:rPr lang="es-ES" sz="1600" smtClean="0"/>
              <a:t>De instalación simple, pues utiliza la señal alterna como alimentación y como </a:t>
            </a:r>
          </a:p>
          <a:p>
            <a:pPr lvl="1">
              <a:buFont typeface="Wingdings" pitchFamily="2" charset="2"/>
              <a:buNone/>
            </a:pPr>
            <a:r>
              <a:rPr lang="es-ES" sz="1600" smtClean="0"/>
              <a:t>	transmisor de los datos.</a:t>
            </a:r>
          </a:p>
          <a:p>
            <a:pPr lvl="1"/>
            <a:endParaRPr lang="es-ES" sz="1600" smtClean="0"/>
          </a:p>
          <a:p>
            <a:pPr lvl="1"/>
            <a:r>
              <a:rPr lang="es-ES" sz="1600" smtClean="0"/>
              <a:t>Muy fácil de manejar por el usuario.</a:t>
            </a:r>
          </a:p>
          <a:p>
            <a:pPr lvl="1"/>
            <a:endParaRPr lang="es-ES" sz="1600" smtClean="0"/>
          </a:p>
          <a:p>
            <a:pPr lvl="1"/>
            <a:r>
              <a:rPr lang="es-ES" sz="1600" smtClean="0"/>
              <a:t>Flexible y ampliable. </a:t>
            </a:r>
          </a:p>
        </p:txBody>
      </p:sp>
      <p:sp>
        <p:nvSpPr>
          <p:cNvPr id="39940"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994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3994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s-ES" sz="2800" b="1" smtClean="0"/>
              <a:t>ACONDICIONAMIENTO DE LA RED ELÉCTRICA</a:t>
            </a:r>
            <a:r>
              <a:rPr lang="es-ES" sz="2800" smtClean="0"/>
              <a:t> </a:t>
            </a:r>
          </a:p>
        </p:txBody>
      </p:sp>
      <p:sp>
        <p:nvSpPr>
          <p:cNvPr id="40963" name="8 Marcador de contenido"/>
          <p:cNvSpPr>
            <a:spLocks noGrp="1"/>
          </p:cNvSpPr>
          <p:nvPr>
            <p:ph idx="4294967295"/>
          </p:nvPr>
        </p:nvSpPr>
        <p:spPr>
          <a:xfrm>
            <a:off x="1281113" y="2017713"/>
            <a:ext cx="7894637" cy="3327400"/>
          </a:xfrm>
        </p:spPr>
        <p:txBody>
          <a:bodyPr/>
          <a:lstStyle/>
          <a:p>
            <a:pPr algn="just"/>
            <a:endParaRPr lang="es-ES" sz="1600" smtClean="0"/>
          </a:p>
          <a:p>
            <a:pPr algn="just"/>
            <a:r>
              <a:rPr lang="es-ES" sz="1600" smtClean="0"/>
              <a:t>Las fuentes de perturbaciones más frecuentes suelen ser todos aquellos aparatos eléctricos, lavadoras, televisores, etc.., que no lleven un sistema adecuado de supresión de interferencias, para la cual se utilizan los filtros de red </a:t>
            </a:r>
          </a:p>
          <a:p>
            <a:pPr algn="just"/>
            <a:endParaRPr lang="es-ES" sz="1600" smtClean="0"/>
          </a:p>
          <a:p>
            <a:pPr algn="just"/>
            <a:endParaRPr lang="es-ES" sz="1600" smtClean="0"/>
          </a:p>
          <a:p>
            <a:pPr algn="just"/>
            <a:r>
              <a:rPr lang="es-ES" sz="1600" smtClean="0"/>
              <a:t>Para un mejor acondicionamiento de la red es importante insertar en el cuadro distribución y protección de la vivienda un filtro, cuya misión será bloquear señales parásitas de otros sistemas de portadoras, de forma que no entren en la instalación y a la vez ejercer como barrera para que los mensajes de control de nuestra instalación no salgan al exterior y sea un factor perturbador para otras instalaciones. La ubicación idónea de este filtro seria antes del disyuntor termomagnético.. </a:t>
            </a:r>
          </a:p>
        </p:txBody>
      </p:sp>
      <p:sp>
        <p:nvSpPr>
          <p:cNvPr id="4096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096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096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s-ES" sz="2800" b="1" smtClean="0"/>
              <a:t>DISPOSITIVOS X10</a:t>
            </a:r>
            <a:endParaRPr lang="es-ES" sz="2800" smtClean="0"/>
          </a:p>
        </p:txBody>
      </p:sp>
      <p:sp>
        <p:nvSpPr>
          <p:cNvPr id="41987" name="8 Marcador de contenido"/>
          <p:cNvSpPr>
            <a:spLocks noGrp="1"/>
          </p:cNvSpPr>
          <p:nvPr>
            <p:ph idx="4294967295"/>
          </p:nvPr>
        </p:nvSpPr>
        <p:spPr>
          <a:xfrm>
            <a:off x="1281113" y="2017713"/>
            <a:ext cx="7894637" cy="3800475"/>
          </a:xfrm>
        </p:spPr>
        <p:txBody>
          <a:bodyPr/>
          <a:lstStyle/>
          <a:p>
            <a:pPr algn="just"/>
            <a:r>
              <a:rPr lang="es-ES" sz="1600" smtClean="0"/>
              <a:t>A continuación se describirán diferentes dispositivos habituales en una instalación con X-10. Para ello se utilizan datos obtenidos en el catalogo de una empresa Home-System. En particular se mostraran agrupados en torno los siguientes:</a:t>
            </a:r>
          </a:p>
          <a:p>
            <a:pPr algn="just"/>
            <a:endParaRPr lang="es-ES" sz="1600" smtClean="0"/>
          </a:p>
          <a:p>
            <a:pPr lvl="1" algn="just"/>
            <a:r>
              <a:rPr lang="es-ES" sz="1600" smtClean="0"/>
              <a:t>Programadores</a:t>
            </a:r>
          </a:p>
          <a:p>
            <a:pPr lvl="1" algn="just"/>
            <a:endParaRPr lang="es-ES" sz="1600" smtClean="0"/>
          </a:p>
          <a:p>
            <a:pPr lvl="1" algn="just"/>
            <a:r>
              <a:rPr lang="es-ES" sz="1600" smtClean="0"/>
              <a:t>Actuadores</a:t>
            </a:r>
          </a:p>
          <a:p>
            <a:pPr lvl="1" algn="just"/>
            <a:endParaRPr lang="es-ES" sz="1600" smtClean="0"/>
          </a:p>
          <a:p>
            <a:pPr lvl="1" algn="just"/>
            <a:r>
              <a:rPr lang="es-ES" sz="1600" smtClean="0"/>
              <a:t>Emisores</a:t>
            </a:r>
          </a:p>
          <a:p>
            <a:pPr lvl="1" algn="just"/>
            <a:endParaRPr lang="es-ES" sz="1600" smtClean="0"/>
          </a:p>
          <a:p>
            <a:pPr lvl="1" algn="just"/>
            <a:r>
              <a:rPr lang="es-ES" sz="1600" smtClean="0"/>
              <a:t>Filtros</a:t>
            </a:r>
          </a:p>
          <a:p>
            <a:pPr lvl="1" algn="just"/>
            <a:endParaRPr lang="es-ES" sz="1600" smtClean="0"/>
          </a:p>
          <a:p>
            <a:pPr lvl="1" algn="just"/>
            <a:r>
              <a:rPr lang="es-ES" sz="1600" smtClean="0"/>
              <a:t>Otros sistemas compatibles</a:t>
            </a:r>
          </a:p>
        </p:txBody>
      </p:sp>
      <p:sp>
        <p:nvSpPr>
          <p:cNvPr id="4198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198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199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sz="2800" b="1" smtClean="0"/>
              <a:t>INTRODUCCION</a:t>
            </a:r>
            <a:endParaRPr lang="es-ES" sz="2800" smtClean="0"/>
          </a:p>
        </p:txBody>
      </p:sp>
      <p:sp>
        <p:nvSpPr>
          <p:cNvPr id="8195" name="Rectangle 3"/>
          <p:cNvSpPr>
            <a:spLocks noGrp="1" noChangeArrowheads="1"/>
          </p:cNvSpPr>
          <p:nvPr>
            <p:ph type="body" idx="1"/>
          </p:nvPr>
        </p:nvSpPr>
        <p:spPr>
          <a:xfrm>
            <a:off x="1281113" y="1976438"/>
            <a:ext cx="8108950" cy="4246562"/>
          </a:xfrm>
        </p:spPr>
        <p:txBody>
          <a:bodyPr/>
          <a:lstStyle/>
          <a:p>
            <a:pPr algn="just">
              <a:buFont typeface="Wingdings" pitchFamily="2" charset="2"/>
              <a:buNone/>
              <a:defRPr/>
            </a:pPr>
            <a:r>
              <a:rPr lang="es-ES" sz="1600" b="1" kern="1200" dirty="0" smtClean="0">
                <a:solidFill>
                  <a:schemeClr val="tx2"/>
                </a:solidFill>
              </a:rPr>
              <a:t>¿Qué es una Clínica de Hemodiálisis?</a:t>
            </a:r>
          </a:p>
          <a:p>
            <a:pPr algn="just">
              <a:defRPr/>
            </a:pPr>
            <a:endParaRPr lang="es-ES" sz="1600" dirty="0" smtClean="0"/>
          </a:p>
          <a:p>
            <a:pPr algn="just">
              <a:defRPr/>
            </a:pPr>
            <a:r>
              <a:rPr lang="es-ES" sz="1600" dirty="0" smtClean="0"/>
              <a:t>Una Clínica de Hemodiálisis es una entidad orientada a la prestación de Servicios de Hemodiálisis a personas que padecen de insuficiencia renal ya sea ésta aguda ó crónica (Terminal) para lo cual prescinden de un tratamiento que entre otras cosas involucra ser conectados a una máquina que hace las veces de riñón artificial para liberar la sangre de impurezas que un riñón normal se encarga de filtrar.</a:t>
            </a:r>
          </a:p>
          <a:p>
            <a:pPr marL="1714500" lvl="3" indent="-457200" eaLnBrk="1" hangingPunct="1">
              <a:buFont typeface="Wingdings" pitchFamily="2" charset="2"/>
              <a:buAutoNum type="arabicPeriod"/>
              <a:defRPr/>
            </a:pPr>
            <a:endParaRPr lang="es-ES" sz="1600" b="1" dirty="0" smtClean="0">
              <a:ea typeface="+mn-ea"/>
              <a:cs typeface="+mn-cs"/>
            </a:endParaRPr>
          </a:p>
          <a:p>
            <a:pPr marL="342900" lvl="1" indent="-342900" algn="just">
              <a:buClr>
                <a:schemeClr val="folHlink"/>
              </a:buClr>
              <a:buSzPct val="60000"/>
              <a:defRPr/>
            </a:pPr>
            <a:r>
              <a:rPr lang="es-ES" sz="1600" dirty="0" smtClean="0">
                <a:ea typeface="+mn-ea"/>
                <a:cs typeface="+mn-cs"/>
              </a:rPr>
              <a:t>Para cumplir con éstos objetivos la Unidad de Hemodiálisis posee diferentes áreas que van desde las salas de procedimientos quirúrgicos para la colocación de catéteres imprescindible para la extracción de la sangre del paciente, consultorios, salas de espera, salas de esterilización, guardianía, oficinas contables etc.</a:t>
            </a:r>
          </a:p>
          <a:p>
            <a:pPr marL="857250" lvl="1" indent="-457200" eaLnBrk="1" hangingPunct="1">
              <a:buFont typeface="Wingdings" pitchFamily="2" charset="2"/>
              <a:buNone/>
              <a:defRPr/>
            </a:pPr>
            <a:endParaRPr lang="es-ES" sz="1600" dirty="0" smtClean="0">
              <a:ea typeface="+mn-ea"/>
              <a:cs typeface="+mn-cs"/>
            </a:endParaRPr>
          </a:p>
          <a:p>
            <a:pPr marL="857250" lvl="1" indent="-457200" eaLnBrk="1" hangingPunct="1">
              <a:buFont typeface="Wingdings" pitchFamily="2" charset="2"/>
              <a:buNone/>
              <a:defRPr/>
            </a:pPr>
            <a:endParaRPr lang="es-ES" sz="1600" dirty="0" smtClean="0">
              <a:ea typeface="+mn-ea"/>
              <a:cs typeface="+mn-cs"/>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s-ES" sz="2800" b="1" smtClean="0"/>
              <a:t>DISPOSITIVOS X10 - PROGRAMADORES</a:t>
            </a:r>
            <a:endParaRPr lang="es-ES" sz="2800" smtClean="0"/>
          </a:p>
        </p:txBody>
      </p:sp>
      <p:sp>
        <p:nvSpPr>
          <p:cNvPr id="43011" name="8 Marcador de contenido"/>
          <p:cNvSpPr>
            <a:spLocks noGrp="1"/>
          </p:cNvSpPr>
          <p:nvPr>
            <p:ph idx="4294967295"/>
          </p:nvPr>
        </p:nvSpPr>
        <p:spPr>
          <a:xfrm>
            <a:off x="1281113" y="2017713"/>
            <a:ext cx="7894637" cy="1703387"/>
          </a:xfrm>
        </p:spPr>
        <p:txBody>
          <a:bodyPr/>
          <a:lstStyle/>
          <a:p>
            <a:pPr algn="just"/>
            <a:r>
              <a:rPr lang="es-ES" sz="1600" smtClean="0"/>
              <a:t>Este dispositivo es el interfaz habitual entre el PC y la instalación X-10. Dispone de varias funciones, que se describen a continuación.</a:t>
            </a:r>
          </a:p>
          <a:p>
            <a:pPr>
              <a:buFont typeface="Wingdings" pitchFamily="2" charset="2"/>
              <a:buNone/>
            </a:pPr>
            <a:r>
              <a:rPr lang="es-ES" sz="1600" smtClean="0"/>
              <a:t> </a:t>
            </a:r>
          </a:p>
          <a:p>
            <a:pPr algn="just"/>
            <a:r>
              <a:rPr lang="es-ES" sz="1600" smtClean="0"/>
              <a:t>La más importante es la de la comunicación directa entre el PC y los dispositivos de la instalación. Para ello se habrá instalado en el PC el software Active Home o algún otro compatible. Este software se describe más adelante.</a:t>
            </a:r>
          </a:p>
        </p:txBody>
      </p:sp>
      <p:sp>
        <p:nvSpPr>
          <p:cNvPr id="43012"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301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3014"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3015" name="Imagen 6" descr="Conexion del programador PC"/>
          <p:cNvPicPr>
            <a:picLocks noChangeAspect="1" noChangeArrowheads="1"/>
          </p:cNvPicPr>
          <p:nvPr/>
        </p:nvPicPr>
        <p:blipFill>
          <a:blip r:embed="rId2"/>
          <a:srcRect r="73093" b="57660"/>
          <a:stretch>
            <a:fillRect/>
          </a:stretch>
        </p:blipFill>
        <p:spPr bwMode="auto">
          <a:xfrm>
            <a:off x="3894138" y="3878263"/>
            <a:ext cx="2565400" cy="26209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s-ES" sz="2800" b="1" smtClean="0"/>
              <a:t>DISPOSITIVOS X10 - ACTUADORES</a:t>
            </a:r>
            <a:endParaRPr lang="es-ES" sz="2800" smtClean="0"/>
          </a:p>
        </p:txBody>
      </p:sp>
      <p:sp>
        <p:nvSpPr>
          <p:cNvPr id="107523" name="8 Marcador de contenido"/>
          <p:cNvSpPr>
            <a:spLocks noGrp="1"/>
          </p:cNvSpPr>
          <p:nvPr>
            <p:ph idx="4294967295"/>
          </p:nvPr>
        </p:nvSpPr>
        <p:spPr>
          <a:xfrm>
            <a:off x="1281113" y="2017713"/>
            <a:ext cx="7894637" cy="4651375"/>
          </a:xfrm>
        </p:spPr>
        <p:txBody>
          <a:bodyPr/>
          <a:lstStyle/>
          <a:p>
            <a:pPr algn="just">
              <a:defRPr/>
            </a:pPr>
            <a:r>
              <a:rPr lang="es-ES" sz="1600" dirty="0" smtClean="0"/>
              <a:t>Convierten las señal X-10 en una acción eléctrica (encender o apagar un aparato eléctrico, por ejemplo).</a:t>
            </a:r>
          </a:p>
          <a:p>
            <a:pPr>
              <a:defRPr/>
            </a:pPr>
            <a:endParaRPr lang="es-ES" sz="1600" dirty="0" smtClean="0"/>
          </a:p>
          <a:p>
            <a:pPr algn="just">
              <a:defRPr/>
            </a:pPr>
            <a:r>
              <a:rPr lang="es-ES" sz="1600" dirty="0" smtClean="0"/>
              <a:t>Más que por funcionalidad, es decir teniendo cuenta el tipo de cargas que admiten, la descripción de los actuadores se hará por tipo de conexión, tal y como se muestra a continuación:</a:t>
            </a:r>
          </a:p>
          <a:p>
            <a:pPr>
              <a:defRPr/>
            </a:pPr>
            <a:endParaRPr lang="es-ES" sz="1600" dirty="0" smtClean="0"/>
          </a:p>
          <a:p>
            <a:pPr lvl="1" algn="just">
              <a:defRPr/>
            </a:pPr>
            <a:r>
              <a:rPr lang="es-ES" sz="1600" dirty="0" smtClean="0">
                <a:ea typeface="+mn-ea"/>
                <a:cs typeface="+mn-cs"/>
              </a:rPr>
              <a:t>De pared</a:t>
            </a:r>
          </a:p>
          <a:p>
            <a:pPr lvl="1" algn="just">
              <a:defRPr/>
            </a:pPr>
            <a:endParaRPr lang="es-ES" sz="1600" dirty="0" smtClean="0">
              <a:ea typeface="+mn-ea"/>
              <a:cs typeface="+mn-cs"/>
            </a:endParaRPr>
          </a:p>
          <a:p>
            <a:pPr lvl="1" algn="just">
              <a:defRPr/>
            </a:pPr>
            <a:r>
              <a:rPr lang="es-ES" sz="1600" dirty="0" smtClean="0">
                <a:ea typeface="+mn-ea"/>
                <a:cs typeface="+mn-cs"/>
              </a:rPr>
              <a:t>De casquillo</a:t>
            </a:r>
          </a:p>
          <a:p>
            <a:pPr lvl="1" algn="just">
              <a:defRPr/>
            </a:pPr>
            <a:endParaRPr lang="es-ES" sz="1600" dirty="0" smtClean="0">
              <a:ea typeface="+mn-ea"/>
              <a:cs typeface="+mn-cs"/>
            </a:endParaRPr>
          </a:p>
          <a:p>
            <a:pPr lvl="1" algn="just">
              <a:defRPr/>
            </a:pPr>
            <a:r>
              <a:rPr lang="es-ES" sz="1600" dirty="0" smtClean="0">
                <a:ea typeface="+mn-ea"/>
                <a:cs typeface="+mn-cs"/>
              </a:rPr>
              <a:t>De carril DIN</a:t>
            </a:r>
          </a:p>
          <a:p>
            <a:pPr lvl="1" algn="just">
              <a:defRPr/>
            </a:pPr>
            <a:endParaRPr lang="es-ES" sz="1600" dirty="0" smtClean="0">
              <a:ea typeface="+mn-ea"/>
              <a:cs typeface="+mn-cs"/>
            </a:endParaRPr>
          </a:p>
          <a:p>
            <a:pPr lvl="1" algn="just">
              <a:defRPr/>
            </a:pPr>
            <a:r>
              <a:rPr lang="es-ES" sz="1600" dirty="0" smtClean="0">
                <a:ea typeface="+mn-ea"/>
                <a:cs typeface="+mn-cs"/>
              </a:rPr>
              <a:t>Pulsadores Empotrables</a:t>
            </a:r>
          </a:p>
          <a:p>
            <a:pPr lvl="1" algn="just">
              <a:defRPr/>
            </a:pPr>
            <a:endParaRPr lang="es-ES" sz="1600" dirty="0" smtClean="0">
              <a:ea typeface="+mn-ea"/>
              <a:cs typeface="+mn-cs"/>
            </a:endParaRPr>
          </a:p>
          <a:p>
            <a:pPr lvl="1" algn="just">
              <a:defRPr/>
            </a:pPr>
            <a:r>
              <a:rPr lang="es-ES" sz="1600" dirty="0" smtClean="0">
                <a:ea typeface="+mn-ea"/>
                <a:cs typeface="+mn-cs"/>
              </a:rPr>
              <a:t>Módulos de cable</a:t>
            </a:r>
            <a:endParaRPr lang="es-ES" sz="1600" dirty="0"/>
          </a:p>
        </p:txBody>
      </p:sp>
      <p:sp>
        <p:nvSpPr>
          <p:cNvPr id="4403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403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403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4039" name="Imagen 9" descr="Conexión de los módulos de pared"/>
          <p:cNvPicPr>
            <a:picLocks noChangeAspect="1" noChangeArrowheads="1"/>
          </p:cNvPicPr>
          <p:nvPr/>
        </p:nvPicPr>
        <p:blipFill>
          <a:blip r:embed="rId2"/>
          <a:srcRect/>
          <a:stretch>
            <a:fillRect/>
          </a:stretch>
        </p:blipFill>
        <p:spPr bwMode="auto">
          <a:xfrm>
            <a:off x="5375275" y="3890963"/>
            <a:ext cx="2743200" cy="27003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s-ES" sz="2800" b="1" smtClean="0"/>
              <a:t>DISPOSITIVOS X10 - EMISORES</a:t>
            </a:r>
            <a:endParaRPr lang="es-ES" sz="2800" smtClean="0"/>
          </a:p>
        </p:txBody>
      </p:sp>
      <p:sp>
        <p:nvSpPr>
          <p:cNvPr id="107523" name="8 Marcador de contenido"/>
          <p:cNvSpPr>
            <a:spLocks noGrp="1"/>
          </p:cNvSpPr>
          <p:nvPr>
            <p:ph idx="4294967295"/>
          </p:nvPr>
        </p:nvSpPr>
        <p:spPr>
          <a:xfrm>
            <a:off x="1281113" y="2017713"/>
            <a:ext cx="7894637" cy="4651375"/>
          </a:xfrm>
        </p:spPr>
        <p:txBody>
          <a:bodyPr/>
          <a:lstStyle/>
          <a:p>
            <a:pPr algn="just">
              <a:defRPr/>
            </a:pPr>
            <a:r>
              <a:rPr lang="es-ES" sz="1600" dirty="0" smtClean="0"/>
              <a:t>A continuación se muestran algunos ejemplos de dispositivos X-10 que generan, de alguna forma, señales X-10. En concreto se describen los siguientes dispositivos:</a:t>
            </a:r>
          </a:p>
          <a:p>
            <a:pPr>
              <a:defRPr/>
            </a:pPr>
            <a:endParaRPr lang="es-ES" sz="1600" dirty="0" smtClean="0"/>
          </a:p>
          <a:p>
            <a:pPr lvl="1">
              <a:defRPr/>
            </a:pPr>
            <a:r>
              <a:rPr lang="es-ES" sz="1600" dirty="0" smtClean="0">
                <a:ea typeface="+mn-ea"/>
                <a:cs typeface="+mn-cs"/>
              </a:rPr>
              <a:t>Receptor de RF</a:t>
            </a:r>
          </a:p>
          <a:p>
            <a:pPr lvl="1">
              <a:defRPr/>
            </a:pPr>
            <a:endParaRPr lang="es-ES" sz="1600" dirty="0" smtClean="0">
              <a:ea typeface="+mn-ea"/>
              <a:cs typeface="+mn-cs"/>
            </a:endParaRPr>
          </a:p>
          <a:p>
            <a:pPr lvl="1">
              <a:defRPr/>
            </a:pPr>
            <a:r>
              <a:rPr lang="es-ES" sz="1600" dirty="0" smtClean="0">
                <a:ea typeface="+mn-ea"/>
                <a:cs typeface="+mn-cs"/>
              </a:rPr>
              <a:t>Emisores de RF</a:t>
            </a:r>
          </a:p>
          <a:p>
            <a:pPr lvl="1">
              <a:defRPr/>
            </a:pPr>
            <a:endParaRPr lang="es-ES" sz="1600" dirty="0" smtClean="0">
              <a:ea typeface="+mn-ea"/>
              <a:cs typeface="+mn-cs"/>
            </a:endParaRPr>
          </a:p>
          <a:p>
            <a:pPr lvl="1">
              <a:defRPr/>
            </a:pPr>
            <a:r>
              <a:rPr lang="es-ES" sz="1600" dirty="0" smtClean="0">
                <a:ea typeface="+mn-ea"/>
                <a:cs typeface="+mn-cs"/>
              </a:rPr>
              <a:t>Micromódulos</a:t>
            </a:r>
            <a:endParaRPr lang="es-ES" sz="1600" dirty="0"/>
          </a:p>
        </p:txBody>
      </p:sp>
      <p:sp>
        <p:nvSpPr>
          <p:cNvPr id="45060"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506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5062"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5063" name="Picture 2" descr="Mando RF-16"/>
          <p:cNvPicPr>
            <a:picLocks noChangeAspect="1" noChangeArrowheads="1"/>
          </p:cNvPicPr>
          <p:nvPr/>
        </p:nvPicPr>
        <p:blipFill>
          <a:blip r:embed="rId2"/>
          <a:srcRect/>
          <a:stretch>
            <a:fillRect/>
          </a:stretch>
        </p:blipFill>
        <p:spPr bwMode="auto">
          <a:xfrm>
            <a:off x="5722938" y="4414838"/>
            <a:ext cx="1911350" cy="2033587"/>
          </a:xfrm>
          <a:prstGeom prst="rect">
            <a:avLst/>
          </a:prstGeom>
          <a:noFill/>
          <a:ln w="9525">
            <a:noFill/>
            <a:miter lim="800000"/>
            <a:headEnd/>
            <a:tailEnd/>
          </a:ln>
        </p:spPr>
      </p:pic>
      <p:pic>
        <p:nvPicPr>
          <p:cNvPr id="45064" name="Picture 3" descr="x10tm13"/>
          <p:cNvPicPr>
            <a:picLocks noChangeAspect="1" noChangeArrowheads="1"/>
          </p:cNvPicPr>
          <p:nvPr/>
        </p:nvPicPr>
        <p:blipFill>
          <a:blip r:embed="rId3"/>
          <a:srcRect/>
          <a:stretch>
            <a:fillRect/>
          </a:stretch>
        </p:blipFill>
        <p:spPr bwMode="auto">
          <a:xfrm>
            <a:off x="2506663" y="4824413"/>
            <a:ext cx="641350" cy="16383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s-ES" sz="2800" b="1" smtClean="0"/>
              <a:t>DISPOSITIVOS X10 - FILTROS</a:t>
            </a:r>
            <a:endParaRPr lang="es-ES" sz="2800" smtClean="0"/>
          </a:p>
        </p:txBody>
      </p:sp>
      <p:sp>
        <p:nvSpPr>
          <p:cNvPr id="46083" name="8 Marcador de contenido"/>
          <p:cNvSpPr>
            <a:spLocks noGrp="1"/>
          </p:cNvSpPr>
          <p:nvPr>
            <p:ph idx="4294967295"/>
          </p:nvPr>
        </p:nvSpPr>
        <p:spPr>
          <a:xfrm>
            <a:off x="1281113" y="2017713"/>
            <a:ext cx="7894637" cy="4651375"/>
          </a:xfrm>
        </p:spPr>
        <p:txBody>
          <a:bodyPr/>
          <a:lstStyle/>
          <a:p>
            <a:r>
              <a:rPr lang="es-ES" sz="1600" smtClean="0"/>
              <a:t>Aíslan la red X-10 y el resto de la instalación</a:t>
            </a:r>
          </a:p>
          <a:p>
            <a:pPr algn="just"/>
            <a:endParaRPr lang="es-ES" sz="1600" smtClean="0"/>
          </a:p>
          <a:p>
            <a:pPr algn="just"/>
            <a:r>
              <a:rPr lang="es-ES" sz="1600" smtClean="0"/>
              <a:t>Como la red eléctrica es compartida con todas las viviendas, podría darse el caso de que las señales generadas por los emisores de una de las viviendas actuaran sobre módulos de la otra, y viceversa. Para evitar este hecho, existe la posibilidad de colocar filtros.</a:t>
            </a:r>
          </a:p>
          <a:p>
            <a:pPr algn="just"/>
            <a:endParaRPr lang="es-ES" sz="1600" smtClean="0"/>
          </a:p>
          <a:p>
            <a:pPr algn="just"/>
            <a:r>
              <a:rPr lang="es-ES" sz="1600" smtClean="0"/>
              <a:t>Otra misión de los filtros es la de aislar de la red X-10 los aparatos que pudieran crear perturbaciones en la misma, como podrían ser algunos ordenadores, frigoríficos, etc. </a:t>
            </a:r>
          </a:p>
        </p:txBody>
      </p:sp>
      <p:sp>
        <p:nvSpPr>
          <p:cNvPr id="4608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608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608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6087" name="Picture 2" descr="Filtro"/>
          <p:cNvPicPr>
            <a:picLocks noChangeAspect="1" noChangeArrowheads="1"/>
          </p:cNvPicPr>
          <p:nvPr/>
        </p:nvPicPr>
        <p:blipFill>
          <a:blip r:embed="rId2"/>
          <a:srcRect/>
          <a:stretch>
            <a:fillRect/>
          </a:stretch>
        </p:blipFill>
        <p:spPr bwMode="auto">
          <a:xfrm>
            <a:off x="4083050" y="4760913"/>
            <a:ext cx="1911350" cy="19113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s-ES" sz="2800" b="1" smtClean="0"/>
              <a:t>DISPOSITIVOS X10 – SISTEMAS COMPATIBLES</a:t>
            </a:r>
            <a:endParaRPr lang="es-ES" sz="2800" smtClean="0"/>
          </a:p>
        </p:txBody>
      </p:sp>
      <p:sp>
        <p:nvSpPr>
          <p:cNvPr id="47107" name="8 Marcador de contenido"/>
          <p:cNvSpPr>
            <a:spLocks noGrp="1"/>
          </p:cNvSpPr>
          <p:nvPr>
            <p:ph idx="4294967295"/>
          </p:nvPr>
        </p:nvSpPr>
        <p:spPr>
          <a:xfrm>
            <a:off x="1281113" y="2017713"/>
            <a:ext cx="8115300" cy="1924050"/>
          </a:xfrm>
        </p:spPr>
        <p:txBody>
          <a:bodyPr/>
          <a:lstStyle/>
          <a:p>
            <a:pPr algn="just"/>
            <a:r>
              <a:rPr lang="es-ES" sz="1600" smtClean="0"/>
              <a:t>Existe gran cantidad de centrales de seguridad domestica compatibles con X-10, como pueden ser el modelo Maxicontrolador.</a:t>
            </a:r>
          </a:p>
          <a:p>
            <a:pPr algn="just"/>
            <a:endParaRPr lang="es-ES" sz="1600" smtClean="0"/>
          </a:p>
          <a:p>
            <a:pPr algn="just"/>
            <a:r>
              <a:rPr lang="es-ES" sz="1600" smtClean="0"/>
              <a:t>Funcionan como receptores de radiofrecuencia.</a:t>
            </a:r>
          </a:p>
          <a:p>
            <a:pPr algn="just"/>
            <a:endParaRPr lang="es-ES" sz="1600" smtClean="0"/>
          </a:p>
          <a:p>
            <a:pPr algn="just"/>
            <a:r>
              <a:rPr lang="es-ES" sz="1600" smtClean="0"/>
              <a:t>Funcionan como controladores telefónicos.</a:t>
            </a:r>
          </a:p>
        </p:txBody>
      </p:sp>
      <p:sp>
        <p:nvSpPr>
          <p:cNvPr id="47108"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710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711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7111" name="Picture 2" descr="powermax"/>
          <p:cNvPicPr>
            <a:picLocks noChangeAspect="1" noChangeArrowheads="1"/>
          </p:cNvPicPr>
          <p:nvPr/>
        </p:nvPicPr>
        <p:blipFill>
          <a:blip r:embed="rId2"/>
          <a:srcRect/>
          <a:stretch>
            <a:fillRect/>
          </a:stretch>
        </p:blipFill>
        <p:spPr bwMode="auto">
          <a:xfrm>
            <a:off x="3043238" y="3798888"/>
            <a:ext cx="3519487" cy="30114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s-ES" sz="2800" b="1" smtClean="0"/>
              <a:t>SOFTWARE DE CONFIGURACIÓN DEL SISTEMA</a:t>
            </a:r>
            <a:endParaRPr lang="es-ES" sz="2800" smtClean="0"/>
          </a:p>
        </p:txBody>
      </p:sp>
      <p:sp>
        <p:nvSpPr>
          <p:cNvPr id="48131" name="8 Marcador de contenido"/>
          <p:cNvSpPr>
            <a:spLocks noGrp="1"/>
          </p:cNvSpPr>
          <p:nvPr>
            <p:ph idx="4294967295"/>
          </p:nvPr>
        </p:nvSpPr>
        <p:spPr>
          <a:xfrm>
            <a:off x="1123950" y="5975350"/>
            <a:ext cx="8115300" cy="393700"/>
          </a:xfrm>
        </p:spPr>
        <p:txBody>
          <a:bodyPr/>
          <a:lstStyle/>
          <a:p>
            <a:pPr algn="ctr">
              <a:buFont typeface="Wingdings" pitchFamily="2" charset="2"/>
              <a:buNone/>
            </a:pPr>
            <a:r>
              <a:rPr lang="es-ES" sz="1600" smtClean="0"/>
              <a:t>El software ActiveHome Pro, sirve de interfaz de control sobre el hardware X-10</a:t>
            </a:r>
          </a:p>
        </p:txBody>
      </p:sp>
      <p:sp>
        <p:nvSpPr>
          <p:cNvPr id="48132"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8133"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8134"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48135" name="Imagen 18"/>
          <p:cNvPicPr>
            <a:picLocks noChangeAspect="1" noChangeArrowheads="1"/>
          </p:cNvPicPr>
          <p:nvPr/>
        </p:nvPicPr>
        <p:blipFill>
          <a:blip r:embed="rId2"/>
          <a:srcRect/>
          <a:stretch>
            <a:fillRect/>
          </a:stretch>
        </p:blipFill>
        <p:spPr bwMode="auto">
          <a:xfrm>
            <a:off x="2116138" y="2017713"/>
            <a:ext cx="5840412" cy="38306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s-ES" sz="2800" b="1" smtClean="0"/>
              <a:t>SOFTWARE DE CONFIGURACIÓN DEL SISTEMA - MANEJO DEL ACTIVEHOME PRO</a:t>
            </a:r>
            <a:endParaRPr lang="es-ES" sz="2800" smtClean="0"/>
          </a:p>
        </p:txBody>
      </p:sp>
      <p:sp>
        <p:nvSpPr>
          <p:cNvPr id="49155" name="8 Marcador de contenido"/>
          <p:cNvSpPr>
            <a:spLocks noGrp="1"/>
          </p:cNvSpPr>
          <p:nvPr>
            <p:ph idx="4294967295"/>
          </p:nvPr>
        </p:nvSpPr>
        <p:spPr>
          <a:xfrm>
            <a:off x="1281113" y="1985963"/>
            <a:ext cx="8115300" cy="4840287"/>
          </a:xfrm>
        </p:spPr>
        <p:txBody>
          <a:bodyPr/>
          <a:lstStyle/>
          <a:p>
            <a:pPr algn="just"/>
            <a:r>
              <a:rPr lang="es-ES" sz="1600" smtClean="0"/>
              <a:t>Los dispositivos a ser controlados, deberán estar conectados a módulos X-10 el cual nos permite:</a:t>
            </a:r>
          </a:p>
          <a:p>
            <a:pPr algn="just"/>
            <a:endParaRPr lang="es-ES" sz="1600" smtClean="0"/>
          </a:p>
          <a:p>
            <a:pPr algn="just"/>
            <a:r>
              <a:rPr lang="es-ES" sz="1600" smtClean="0"/>
              <a:t>1.- Crea una representación gráfica de los módulos y controlar las luces y aparatos desde el ordenador.</a:t>
            </a:r>
          </a:p>
          <a:p>
            <a:pPr algn="just"/>
            <a:endParaRPr lang="es-ES" sz="1600" smtClean="0"/>
          </a:p>
          <a:p>
            <a:pPr algn="just"/>
            <a:r>
              <a:rPr lang="es-ES" sz="1600" smtClean="0"/>
              <a:t>2.- Crear calendarios de eventos que se ejecutan automáticamente.</a:t>
            </a:r>
          </a:p>
          <a:p>
            <a:pPr algn="just"/>
            <a:endParaRPr lang="es-ES" sz="1600" smtClean="0"/>
          </a:p>
          <a:p>
            <a:pPr algn="just"/>
            <a:r>
              <a:rPr lang="es-ES" sz="1600" smtClean="0"/>
              <a:t>3.- Definir calendarios de viajes que hacen que la casa parezca habitada cuando el usuario está fuera, mediante el encendido de luces y aparatos.</a:t>
            </a:r>
          </a:p>
          <a:p>
            <a:pPr algn="just"/>
            <a:endParaRPr lang="es-ES" sz="1600" smtClean="0"/>
          </a:p>
          <a:p>
            <a:pPr algn="just"/>
            <a:r>
              <a:rPr lang="es-ES" sz="1600" smtClean="0"/>
              <a:t>4.- Definir macros que controlan grupos de módulos, estas macros ayudarán a ejecutar una tarea específica definida a un grupos de modos, dependiendo la manera de configuración y funcionamiento de los equipos X-10.</a:t>
            </a:r>
          </a:p>
          <a:p>
            <a:pPr algn="just"/>
            <a:endParaRPr lang="es-ES" sz="1600" smtClean="0"/>
          </a:p>
          <a:p>
            <a:pPr algn="just"/>
            <a:r>
              <a:rPr lang="es-ES" sz="1600" smtClean="0"/>
              <a:t>5.- Crear informes impresos que muestran los diferentes aspectos del sistema domótico como módulos instalados, tiempos de eventos definidos, etc.</a:t>
            </a:r>
          </a:p>
        </p:txBody>
      </p:sp>
      <p:sp>
        <p:nvSpPr>
          <p:cNvPr id="49156"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9157"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4915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s-ES" sz="2800" b="1" smtClean="0"/>
              <a:t>SOFTWARE DE CONFIGURACIÓN DEL SISTEMA - MACROS</a:t>
            </a:r>
            <a:endParaRPr lang="es-ES" sz="2800" smtClean="0"/>
          </a:p>
        </p:txBody>
      </p:sp>
      <p:sp>
        <p:nvSpPr>
          <p:cNvPr id="50179"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0180"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0181"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50182" name="Imagen 20"/>
          <p:cNvPicPr>
            <a:picLocks noChangeAspect="1" noChangeArrowheads="1"/>
          </p:cNvPicPr>
          <p:nvPr/>
        </p:nvPicPr>
        <p:blipFill>
          <a:blip r:embed="rId2"/>
          <a:srcRect/>
          <a:stretch>
            <a:fillRect/>
          </a:stretch>
        </p:blipFill>
        <p:spPr bwMode="auto">
          <a:xfrm>
            <a:off x="2443163" y="1939925"/>
            <a:ext cx="5716587" cy="3663950"/>
          </a:xfrm>
          <a:prstGeom prst="rect">
            <a:avLst/>
          </a:prstGeom>
          <a:noFill/>
          <a:ln w="9525">
            <a:noFill/>
            <a:miter lim="800000"/>
            <a:headEnd/>
            <a:tailEnd/>
          </a:ln>
        </p:spPr>
      </p:pic>
      <p:sp>
        <p:nvSpPr>
          <p:cNvPr id="8" name="8 Marcador de contenido"/>
          <p:cNvSpPr txBox="1">
            <a:spLocks/>
          </p:cNvSpPr>
          <p:nvPr/>
        </p:nvSpPr>
        <p:spPr bwMode="auto">
          <a:xfrm>
            <a:off x="1123950" y="5691188"/>
            <a:ext cx="8288338" cy="1103312"/>
          </a:xfrm>
          <a:prstGeom prst="rect">
            <a:avLst/>
          </a:prstGeom>
          <a:noFill/>
          <a:ln w="9525">
            <a:noFill/>
            <a:miter lim="800000"/>
            <a:headEnd/>
            <a:tailEnd/>
          </a:ln>
        </p:spPr>
        <p:txBody>
          <a:bodyPr/>
          <a:lstStyle/>
          <a:p>
            <a:pPr marL="342900" indent="-342900" algn="just">
              <a:spcBef>
                <a:spcPct val="20000"/>
              </a:spcBef>
              <a:buClr>
                <a:schemeClr val="folHlink"/>
              </a:buClr>
              <a:buSzPct val="60000"/>
              <a:buFont typeface="Wingdings" pitchFamily="2" charset="2"/>
              <a:buNone/>
              <a:defRPr/>
            </a:pPr>
            <a:r>
              <a:rPr lang="es-ES" sz="1600" kern="0">
                <a:latin typeface="+mn-lt"/>
              </a:rPr>
              <a:t>	La creación de macros para efectuar diversos tipos de actividades a grupos de dispositivos X-10 es posible, debido a que ActiveHome Pro cuenta con una opción en su aplicación de poder crear estos eventos automáticos, no admite un límite sobre el número de aparatos a controlar desde una macro ni del número de macros</a:t>
            </a:r>
            <a:endParaRPr lang="es-ES" sz="1600" kern="0" dirty="0">
              <a:latin typeface="+mn-lt"/>
            </a:endParaRP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8 Marcador de contenido"/>
          <p:cNvSpPr>
            <a:spLocks noGrp="1"/>
          </p:cNvSpPr>
          <p:nvPr>
            <p:ph sz="half" idx="2"/>
          </p:nvPr>
        </p:nvSpPr>
        <p:spPr/>
        <p:txBody>
          <a:bodyPr/>
          <a:lstStyle/>
          <a:p>
            <a:pPr algn="just"/>
            <a:r>
              <a:rPr lang="es-ES" sz="1600" smtClean="0"/>
              <a:t>La programación de eventos permite apagar o encender un dispositivo en una fecha determinada. </a:t>
            </a:r>
          </a:p>
          <a:p>
            <a:pPr algn="just"/>
            <a:endParaRPr lang="es-ES" sz="1600" smtClean="0"/>
          </a:p>
          <a:p>
            <a:pPr algn="just"/>
            <a:r>
              <a:rPr lang="es-ES" sz="1600" smtClean="0"/>
              <a:t>Para crear un evento, se pulsa sobre la ventana de programación de eventos del módulo X-10, tal como se muestra en la figura.</a:t>
            </a:r>
          </a:p>
          <a:p>
            <a:pPr algn="just">
              <a:buFont typeface="Wingdings" pitchFamily="2" charset="2"/>
              <a:buNone/>
            </a:pPr>
            <a:endParaRPr lang="es-ES" sz="1600" smtClean="0"/>
          </a:p>
        </p:txBody>
      </p:sp>
      <p:sp>
        <p:nvSpPr>
          <p:cNvPr id="51203" name="11 Marcador de contenido"/>
          <p:cNvSpPr>
            <a:spLocks noGrp="1"/>
          </p:cNvSpPr>
          <p:nvPr>
            <p:ph sz="quarter" idx="4"/>
          </p:nvPr>
        </p:nvSpPr>
        <p:spPr/>
        <p:txBody>
          <a:bodyPr/>
          <a:lstStyle/>
          <a:p>
            <a:endParaRPr lang="es-ES" smtClean="0"/>
          </a:p>
        </p:txBody>
      </p:sp>
      <p:sp>
        <p:nvSpPr>
          <p:cNvPr id="51204"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1205"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1206"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pic>
        <p:nvPicPr>
          <p:cNvPr id="51207" name="Imagen 21"/>
          <p:cNvPicPr>
            <a:picLocks noChangeAspect="1" noChangeArrowheads="1"/>
          </p:cNvPicPr>
          <p:nvPr/>
        </p:nvPicPr>
        <p:blipFill>
          <a:blip r:embed="rId2"/>
          <a:srcRect/>
          <a:stretch>
            <a:fillRect/>
          </a:stretch>
        </p:blipFill>
        <p:spPr bwMode="auto">
          <a:xfrm>
            <a:off x="4918075" y="1908175"/>
            <a:ext cx="4598988" cy="4518025"/>
          </a:xfrm>
          <a:prstGeom prst="rect">
            <a:avLst/>
          </a:prstGeom>
          <a:noFill/>
          <a:ln w="9525">
            <a:noFill/>
            <a:miter lim="800000"/>
            <a:headEnd/>
            <a:tailEnd/>
          </a:ln>
        </p:spPr>
      </p:pic>
      <p:sp>
        <p:nvSpPr>
          <p:cNvPr id="14" name="Rectangle 2"/>
          <p:cNvSpPr txBox="1">
            <a:spLocks noChangeArrowheads="1"/>
          </p:cNvSpPr>
          <p:nvPr/>
        </p:nvSpPr>
        <p:spPr bwMode="auto">
          <a:xfrm>
            <a:off x="1246188" y="214313"/>
            <a:ext cx="8443912" cy="1462087"/>
          </a:xfrm>
          <a:prstGeom prst="rect">
            <a:avLst/>
          </a:prstGeom>
          <a:noFill/>
          <a:ln w="9525">
            <a:noFill/>
            <a:miter lim="800000"/>
            <a:headEnd/>
            <a:tailEnd/>
          </a:ln>
        </p:spPr>
        <p:txBody>
          <a:bodyPr anchor="b"/>
          <a:lstStyle/>
          <a:p>
            <a:pPr>
              <a:defRPr/>
            </a:pPr>
            <a:r>
              <a:rPr lang="es-ES" sz="2800" b="1" kern="0" dirty="0">
                <a:solidFill>
                  <a:schemeClr val="tx2"/>
                </a:solidFill>
                <a:latin typeface="+mj-lt"/>
                <a:ea typeface="+mj-ea"/>
                <a:cs typeface="+mj-cs"/>
              </a:rPr>
              <a:t>SOFTWARE DE CONFIGURACIÓN DEL SISTEMA – PROGRAMACION DE EVENTOS</a:t>
            </a:r>
            <a:endParaRPr lang="es-ES" sz="2800" kern="0" dirty="0">
              <a:solidFill>
                <a:schemeClr val="tx2"/>
              </a:solidFill>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1 Marcador de contenido"/>
          <p:cNvSpPr>
            <a:spLocks noGrp="1"/>
          </p:cNvSpPr>
          <p:nvPr>
            <p:ph sz="quarter" idx="4"/>
          </p:nvPr>
        </p:nvSpPr>
        <p:spPr/>
        <p:txBody>
          <a:bodyPr/>
          <a:lstStyle/>
          <a:p>
            <a:endParaRPr lang="es-ES" smtClean="0"/>
          </a:p>
        </p:txBody>
      </p:sp>
      <p:sp>
        <p:nvSpPr>
          <p:cNvPr id="52227" name="Rectangle 2"/>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2228"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52229" name="Rectangle 4"/>
          <p:cNvSpPr>
            <a:spLocks noChangeArrowheads="1"/>
          </p:cNvSpPr>
          <p:nvPr/>
        </p:nvSpPr>
        <p:spPr bwMode="auto">
          <a:xfrm>
            <a:off x="0" y="0"/>
            <a:ext cx="9906000" cy="0"/>
          </a:xfrm>
          <a:prstGeom prst="rect">
            <a:avLst/>
          </a:prstGeom>
          <a:noFill/>
          <a:ln w="9525" algn="ctr">
            <a:noFill/>
            <a:miter lim="800000"/>
            <a:headEnd/>
            <a:tailEnd/>
          </a:ln>
        </p:spPr>
        <p:txBody>
          <a:bodyPr wrap="none" lIns="90488" tIns="44450" rIns="90488" bIns="44450" anchor="ctr">
            <a:spAutoFit/>
          </a:bodyPr>
          <a:lstStyle/>
          <a:p>
            <a:endParaRPr lang="es-ES"/>
          </a:p>
        </p:txBody>
      </p:sp>
      <p:sp>
        <p:nvSpPr>
          <p:cNvPr id="14" name="Rectangle 2"/>
          <p:cNvSpPr txBox="1">
            <a:spLocks noChangeArrowheads="1"/>
          </p:cNvSpPr>
          <p:nvPr/>
        </p:nvSpPr>
        <p:spPr bwMode="auto">
          <a:xfrm>
            <a:off x="1246188" y="214313"/>
            <a:ext cx="8443912" cy="1462087"/>
          </a:xfrm>
          <a:prstGeom prst="rect">
            <a:avLst/>
          </a:prstGeom>
          <a:noFill/>
          <a:ln w="9525">
            <a:noFill/>
            <a:miter lim="800000"/>
            <a:headEnd/>
            <a:tailEnd/>
          </a:ln>
        </p:spPr>
        <p:txBody>
          <a:bodyPr anchor="b"/>
          <a:lstStyle/>
          <a:p>
            <a:pPr>
              <a:defRPr/>
            </a:pPr>
            <a:r>
              <a:rPr lang="es-ES" sz="2800" b="1" kern="0" dirty="0">
                <a:solidFill>
                  <a:schemeClr val="tx2"/>
                </a:solidFill>
                <a:latin typeface="+mj-lt"/>
                <a:ea typeface="+mj-ea"/>
                <a:cs typeface="+mj-cs"/>
              </a:rPr>
              <a:t>SOFTWARE DE CONFIGURACIÓN DEL SISTEMA – CAMARA X10</a:t>
            </a:r>
            <a:endParaRPr lang="es-ES" sz="2800" kern="0" dirty="0">
              <a:solidFill>
                <a:schemeClr val="tx2"/>
              </a:solidFill>
              <a:latin typeface="+mj-lt"/>
              <a:ea typeface="+mj-ea"/>
              <a:cs typeface="+mj-cs"/>
            </a:endParaRPr>
          </a:p>
        </p:txBody>
      </p:sp>
      <p:pic>
        <p:nvPicPr>
          <p:cNvPr id="52231" name="Imagen 23"/>
          <p:cNvPicPr>
            <a:picLocks noChangeAspect="1" noChangeArrowheads="1"/>
          </p:cNvPicPr>
          <p:nvPr/>
        </p:nvPicPr>
        <p:blipFill>
          <a:blip r:embed="rId2"/>
          <a:srcRect/>
          <a:stretch>
            <a:fillRect/>
          </a:stretch>
        </p:blipFill>
        <p:spPr bwMode="auto">
          <a:xfrm>
            <a:off x="4572000" y="2128838"/>
            <a:ext cx="5087938" cy="3789362"/>
          </a:xfrm>
          <a:prstGeom prst="rect">
            <a:avLst/>
          </a:prstGeom>
          <a:noFill/>
          <a:ln w="9525">
            <a:noFill/>
            <a:miter lim="800000"/>
            <a:headEnd/>
            <a:tailEnd/>
          </a:ln>
        </p:spPr>
      </p:pic>
      <p:sp>
        <p:nvSpPr>
          <p:cNvPr id="52232" name="8 Marcador de contenido"/>
          <p:cNvSpPr>
            <a:spLocks noGrp="1"/>
          </p:cNvSpPr>
          <p:nvPr>
            <p:ph sz="half" idx="2"/>
          </p:nvPr>
        </p:nvSpPr>
        <p:spPr>
          <a:xfrm>
            <a:off x="495300" y="2174875"/>
            <a:ext cx="4044950" cy="3406775"/>
          </a:xfrm>
        </p:spPr>
        <p:txBody>
          <a:bodyPr/>
          <a:lstStyle/>
          <a:p>
            <a:pPr algn="just"/>
            <a:r>
              <a:rPr lang="es-ES" sz="1600" smtClean="0"/>
              <a:t>Las cámaras se conectan a la red eléctrica, y este a su vez envía una señal RF de video al dispositivo Wireless Video Receiver VR, que se conecta a través del puerto de PC, y visualizada a través de la aplicación ActiveHome Pro. </a:t>
            </a:r>
          </a:p>
          <a:p>
            <a:pPr algn="just"/>
            <a:endParaRPr lang="es-ES" sz="1600" smtClean="0"/>
          </a:p>
          <a:p>
            <a:pPr algn="just"/>
            <a:r>
              <a:rPr lang="es-ES" sz="1600" smtClean="0"/>
              <a:t>En los últimos años, Active Home ha desarrollado parches para mejorar el control remoto del hogar añadiendo a la aplicación de ActiveHome Pro “My House Online”.</a:t>
            </a:r>
          </a:p>
          <a:p>
            <a:pPr algn="just"/>
            <a:endParaRPr lang="es-ES" sz="1600" smtClean="0"/>
          </a:p>
          <a:p>
            <a:pPr algn="just">
              <a:buFont typeface="Wingdings" pitchFamily="2" charset="2"/>
              <a:buNone/>
            </a:pPr>
            <a:endParaRPr lang="es-ES" sz="1600" smtClean="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sz="2800" b="1" smtClean="0"/>
              <a:t>INTRODUCCION</a:t>
            </a:r>
            <a:endParaRPr lang="en-US" sz="2800" smtClean="0"/>
          </a:p>
        </p:txBody>
      </p:sp>
      <p:sp>
        <p:nvSpPr>
          <p:cNvPr id="8195" name="Rectangle 3"/>
          <p:cNvSpPr>
            <a:spLocks noGrp="1" noChangeArrowheads="1"/>
          </p:cNvSpPr>
          <p:nvPr>
            <p:ph type="body" idx="1"/>
          </p:nvPr>
        </p:nvSpPr>
        <p:spPr>
          <a:xfrm>
            <a:off x="1281113" y="1976438"/>
            <a:ext cx="8108950" cy="4246562"/>
          </a:xfrm>
        </p:spPr>
        <p:txBody>
          <a:bodyPr/>
          <a:lstStyle/>
          <a:p>
            <a:pPr algn="just">
              <a:defRPr/>
            </a:pPr>
            <a:endParaRPr lang="es-ES" sz="1600" kern="1200" dirty="0" smtClean="0">
              <a:solidFill>
                <a:schemeClr val="tx2"/>
              </a:solidFill>
            </a:endParaRPr>
          </a:p>
          <a:p>
            <a:pPr algn="just">
              <a:defRPr/>
            </a:pPr>
            <a:r>
              <a:rPr lang="es-ES" sz="1600" dirty="0" smtClean="0"/>
              <a:t>Las exigencias publicas han exigido a través de los últimos gobiernos de turno que el IESS garantice a sus afiliados una mejor asistencia en servicios de salud.</a:t>
            </a:r>
          </a:p>
          <a:p>
            <a:pPr algn="just">
              <a:defRPr/>
            </a:pPr>
            <a:endParaRPr lang="es-ES" sz="1600" dirty="0" smtClean="0"/>
          </a:p>
          <a:p>
            <a:pPr algn="just">
              <a:defRPr/>
            </a:pPr>
            <a:r>
              <a:rPr lang="es-ES" sz="1600" dirty="0" smtClean="0"/>
              <a:t>IESS implemento requisitos mas rigurosos a sus prestadores de servicios.</a:t>
            </a:r>
          </a:p>
          <a:p>
            <a:pPr algn="just">
              <a:defRPr/>
            </a:pPr>
            <a:endParaRPr lang="es-ES" sz="1600" dirty="0" smtClean="0"/>
          </a:p>
          <a:p>
            <a:pPr algn="just">
              <a:defRPr/>
            </a:pPr>
            <a:r>
              <a:rPr lang="es-ES" sz="1600" dirty="0" smtClean="0"/>
              <a:t>Poseer certificación ISO 9001 en calidad de servicio.</a:t>
            </a:r>
          </a:p>
          <a:p>
            <a:pPr algn="just">
              <a:defRPr/>
            </a:pPr>
            <a:endParaRPr lang="es-ES" sz="1600" dirty="0" smtClean="0"/>
          </a:p>
          <a:p>
            <a:pPr algn="just">
              <a:defRPr/>
            </a:pPr>
            <a:r>
              <a:rPr lang="es-ES" sz="1600" dirty="0" smtClean="0"/>
              <a:t>Prestadores de servicios : clínicas de hemodiálisis</a:t>
            </a:r>
          </a:p>
          <a:p>
            <a:pPr algn="just">
              <a:defRPr/>
            </a:pPr>
            <a:endParaRPr lang="es-ES" sz="1600" dirty="0" smtClean="0"/>
          </a:p>
          <a:p>
            <a:pPr marL="342900" lvl="1" indent="-342900" algn="just">
              <a:buClr>
                <a:schemeClr val="folHlink"/>
              </a:buClr>
              <a:buSzPct val="60000"/>
              <a:defRPr/>
            </a:pPr>
            <a:r>
              <a:rPr lang="es-ES" sz="1600" dirty="0" smtClean="0">
                <a:ea typeface="+mn-ea"/>
                <a:cs typeface="+mn-cs"/>
              </a:rPr>
              <a:t>Para afiliados con I.R.C. (Insuficiencia renal crónica).</a:t>
            </a:r>
          </a:p>
          <a:p>
            <a:pPr marL="1714500" lvl="3" indent="-457200" eaLnBrk="1" hangingPunct="1">
              <a:buFont typeface="Wingdings" pitchFamily="2" charset="2"/>
              <a:buAutoNum type="arabicPeriod"/>
              <a:defRPr/>
            </a:pPr>
            <a:endParaRPr lang="es-ES" sz="1600" b="1" dirty="0" smtClean="0">
              <a:ea typeface="+mn-ea"/>
              <a:cs typeface="+mn-cs"/>
            </a:endParaRPr>
          </a:p>
          <a:p>
            <a:pPr marL="857250" lvl="1" indent="-457200" eaLnBrk="1" hangingPunct="1">
              <a:buFont typeface="Wingdings" pitchFamily="2" charset="2"/>
              <a:buNone/>
              <a:defRPr/>
            </a:pPr>
            <a:endParaRPr lang="es-ES" sz="1600" dirty="0" smtClean="0">
              <a:ea typeface="+mn-ea"/>
              <a:cs typeface="+mn-cs"/>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pPr algn="ctr" eaLnBrk="1" hangingPunct="1"/>
            <a:r>
              <a:rPr lang="en-US" sz="4000" smtClean="0"/>
              <a:t>DISEÑO DEL SISTEMA DOMÓTICO DE LA CLÌNICA DE HEMODIÀLISIS</a:t>
            </a:r>
          </a:p>
        </p:txBody>
      </p:sp>
      <p:sp>
        <p:nvSpPr>
          <p:cNvPr id="53251" name="Rectangle 3"/>
          <p:cNvSpPr>
            <a:spLocks noGrp="1" noChangeArrowheads="1"/>
          </p:cNvSpPr>
          <p:nvPr>
            <p:ph type="subTitle" idx="1"/>
          </p:nvPr>
        </p:nvSpPr>
        <p:spPr/>
        <p:txBody>
          <a:bodyPr/>
          <a:lstStyle/>
          <a:p>
            <a:pPr eaLnBrk="1" hangingPunct="1"/>
            <a:r>
              <a:rPr lang="en-US" smtClean="0"/>
              <a:t>SISTEMA DE SEGURIDAD</a:t>
            </a: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1166813" y="882650"/>
            <a:ext cx="8443912" cy="652463"/>
          </a:xfrm>
        </p:spPr>
        <p:txBody>
          <a:bodyPr/>
          <a:lstStyle/>
          <a:p>
            <a:r>
              <a:rPr lang="es-ES" sz="2800" b="1" smtClean="0"/>
              <a:t>DISEÑO DE SEGURIDAD DE PERSONAS</a:t>
            </a:r>
          </a:p>
        </p:txBody>
      </p:sp>
      <p:sp>
        <p:nvSpPr>
          <p:cNvPr id="54275" name="1 Título"/>
          <p:cNvSpPr txBox="1">
            <a:spLocks/>
          </p:cNvSpPr>
          <p:nvPr/>
        </p:nvSpPr>
        <p:spPr bwMode="auto">
          <a:xfrm>
            <a:off x="1382713" y="1587500"/>
            <a:ext cx="7351712" cy="650875"/>
          </a:xfrm>
          <a:prstGeom prst="rect">
            <a:avLst/>
          </a:prstGeom>
          <a:noFill/>
          <a:ln w="9525">
            <a:noFill/>
            <a:miter lim="800000"/>
            <a:headEnd/>
            <a:tailEnd/>
          </a:ln>
        </p:spPr>
        <p:txBody>
          <a:bodyPr anchor="b"/>
          <a:lstStyle/>
          <a:p>
            <a:pPr>
              <a:buFont typeface="Arial" charset="0"/>
              <a:buChar char="•"/>
            </a:pPr>
            <a:endParaRPr lang="es-ES" sz="1600"/>
          </a:p>
        </p:txBody>
      </p:sp>
      <p:sp>
        <p:nvSpPr>
          <p:cNvPr id="54276" name="7 Marcador de contenido"/>
          <p:cNvSpPr>
            <a:spLocks noGrp="1"/>
          </p:cNvSpPr>
          <p:nvPr>
            <p:ph idx="1"/>
          </p:nvPr>
        </p:nvSpPr>
        <p:spPr>
          <a:xfrm>
            <a:off x="1155700" y="2174875"/>
            <a:ext cx="8420100" cy="4446588"/>
          </a:xfrm>
        </p:spPr>
        <p:txBody>
          <a:bodyPr/>
          <a:lstStyle/>
          <a:p>
            <a:pPr>
              <a:buFont typeface="Wingdings" pitchFamily="2" charset="2"/>
              <a:buNone/>
            </a:pPr>
            <a:r>
              <a:rPr lang="es-ES" sz="1800" b="1" smtClean="0"/>
              <a:t>Equipos utilizados para el Sistema de Seguridad de Personas</a:t>
            </a:r>
          </a:p>
          <a:p>
            <a:endParaRPr lang="es-ES" sz="1600" smtClean="0"/>
          </a:p>
          <a:p>
            <a:r>
              <a:rPr lang="es-ES" sz="1600" smtClean="0"/>
              <a:t>DETECTORES DE HUMOS:</a:t>
            </a:r>
          </a:p>
          <a:p>
            <a:pPr lvl="1"/>
            <a:r>
              <a:rPr lang="es-ES" sz="1600" smtClean="0"/>
              <a:t>Cuarto de Instalaciones técnicas Bombas y Filtros</a:t>
            </a:r>
          </a:p>
          <a:p>
            <a:pPr lvl="1"/>
            <a:r>
              <a:rPr lang="es-ES" sz="1600" smtClean="0"/>
              <a:t>Cuarto del Generador</a:t>
            </a:r>
          </a:p>
          <a:p>
            <a:pPr lvl="1"/>
            <a:r>
              <a:rPr lang="es-ES" sz="1600" smtClean="0"/>
              <a:t>Cuarto de Químicos</a:t>
            </a:r>
          </a:p>
          <a:p>
            <a:pPr lvl="1"/>
            <a:r>
              <a:rPr lang="es-ES" sz="1600" smtClean="0"/>
              <a:t>Sala de Diálisis</a:t>
            </a:r>
          </a:p>
          <a:p>
            <a:pPr lvl="1"/>
            <a:r>
              <a:rPr lang="es-ES" sz="1600" smtClean="0"/>
              <a:t>Sala Procedimientos Quirúrgicos</a:t>
            </a:r>
          </a:p>
          <a:p>
            <a:pPr lvl="1"/>
            <a:endParaRPr lang="es-ES" sz="1600" smtClean="0"/>
          </a:p>
          <a:p>
            <a:r>
              <a:rPr lang="es-ES" sz="1600" smtClean="0"/>
              <a:t>DETECTORES DE GASES TOXICOS:</a:t>
            </a:r>
          </a:p>
          <a:p>
            <a:pPr lvl="1"/>
            <a:r>
              <a:rPr lang="es-ES" sz="1600" smtClean="0"/>
              <a:t>Cuarto de Químicos</a:t>
            </a:r>
          </a:p>
          <a:p>
            <a:pPr lvl="1"/>
            <a:r>
              <a:rPr lang="es-ES" sz="1600" smtClean="0"/>
              <a:t>Sala de Diálisis</a:t>
            </a:r>
          </a:p>
          <a:p>
            <a:pPr lvl="1"/>
            <a:r>
              <a:rPr lang="es-ES" sz="1600" smtClean="0"/>
              <a:t>Sala de Procedimientos Quirúrgicos</a:t>
            </a:r>
          </a:p>
          <a:p>
            <a:pPr lvl="1"/>
            <a:endParaRPr lang="es-ES" smtClean="0"/>
          </a:p>
          <a:p>
            <a:endParaRPr lang="es-ES" smtClean="0"/>
          </a:p>
        </p:txBody>
      </p:sp>
      <p:pic>
        <p:nvPicPr>
          <p:cNvPr id="54277" name="Picture 2" descr="senfue0"/>
          <p:cNvPicPr>
            <a:picLocks noChangeAspect="1" noChangeArrowheads="1"/>
          </p:cNvPicPr>
          <p:nvPr/>
        </p:nvPicPr>
        <p:blipFill>
          <a:blip r:embed="rId2"/>
          <a:srcRect/>
          <a:stretch>
            <a:fillRect/>
          </a:stretch>
        </p:blipFill>
        <p:spPr bwMode="auto">
          <a:xfrm>
            <a:off x="5138738" y="3473450"/>
            <a:ext cx="850900" cy="850900"/>
          </a:xfrm>
          <a:prstGeom prst="rect">
            <a:avLst/>
          </a:prstGeom>
          <a:noFill/>
          <a:ln w="9525">
            <a:noFill/>
            <a:miter lim="800000"/>
            <a:headEnd/>
            <a:tailEnd/>
          </a:ln>
        </p:spPr>
      </p:pic>
      <p:pic>
        <p:nvPicPr>
          <p:cNvPr id="54278" name="Picture 3" descr="sengas0"/>
          <p:cNvPicPr>
            <a:picLocks noChangeAspect="1" noChangeArrowheads="1"/>
          </p:cNvPicPr>
          <p:nvPr/>
        </p:nvPicPr>
        <p:blipFill>
          <a:blip r:embed="rId3"/>
          <a:srcRect/>
          <a:stretch>
            <a:fillRect/>
          </a:stretch>
        </p:blipFill>
        <p:spPr bwMode="auto">
          <a:xfrm>
            <a:off x="5314950" y="5254625"/>
            <a:ext cx="822325" cy="8366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defRPr/>
            </a:pPr>
            <a:r>
              <a:rPr lang="es-ES" sz="1600" dirty="0" smtClean="0"/>
              <a:t>VALVULA DE CIERRE DE GAS</a:t>
            </a:r>
          </a:p>
          <a:p>
            <a:pPr lvl="1">
              <a:defRPr/>
            </a:pPr>
            <a:r>
              <a:rPr lang="es-ES" sz="1600" dirty="0" smtClean="0"/>
              <a:t>Corredor lateral izquierdo</a:t>
            </a:r>
          </a:p>
          <a:p>
            <a:pPr lvl="1">
              <a:buFont typeface="Wingdings" pitchFamily="2" charset="2"/>
              <a:buNone/>
              <a:defRPr/>
            </a:pPr>
            <a:endParaRPr lang="es-ES" sz="1600" dirty="0" smtClean="0"/>
          </a:p>
          <a:p>
            <a:pPr lvl="1">
              <a:buFont typeface="Wingdings" pitchFamily="2" charset="2"/>
              <a:buNone/>
              <a:defRPr/>
            </a:pPr>
            <a:endParaRPr lang="es-ES" sz="1600" dirty="0" smtClean="0"/>
          </a:p>
          <a:p>
            <a:pPr lvl="1">
              <a:buFont typeface="Wingdings" pitchFamily="2" charset="2"/>
              <a:buNone/>
              <a:defRPr/>
            </a:pPr>
            <a:endParaRPr lang="es-ES" sz="1600" dirty="0" smtClean="0"/>
          </a:p>
          <a:p>
            <a:pPr lvl="1">
              <a:buFont typeface="Wingdings" pitchFamily="2" charset="2"/>
              <a:buNone/>
              <a:defRPr/>
            </a:pPr>
            <a:endParaRPr lang="es-ES" sz="1600" dirty="0" smtClean="0"/>
          </a:p>
          <a:p>
            <a:pPr lvl="1">
              <a:buFont typeface="Wingdings" pitchFamily="2" charset="2"/>
              <a:buNone/>
              <a:defRPr/>
            </a:pPr>
            <a:endParaRPr lang="es-ES" sz="1600" dirty="0" smtClean="0"/>
          </a:p>
          <a:p>
            <a:pPr lvl="1">
              <a:buFont typeface="Wingdings" pitchFamily="2" charset="2"/>
              <a:buNone/>
              <a:defRPr/>
            </a:pPr>
            <a:endParaRPr lang="es-ES" sz="1600" dirty="0" smtClean="0"/>
          </a:p>
          <a:p>
            <a:pPr lvl="1">
              <a:buFont typeface="Wingdings" pitchFamily="2" charset="2"/>
              <a:buNone/>
              <a:defRPr/>
            </a:pPr>
            <a:endParaRPr lang="es-ES" sz="1600" dirty="0" smtClean="0"/>
          </a:p>
          <a:p>
            <a:pPr marL="342900" lvl="1" indent="-342900">
              <a:buClr>
                <a:schemeClr val="folHlink"/>
              </a:buClr>
              <a:buSzPct val="60000"/>
              <a:defRPr/>
            </a:pPr>
            <a:r>
              <a:rPr lang="es-ES" sz="1600" dirty="0" smtClean="0">
                <a:ea typeface="+mn-ea"/>
                <a:cs typeface="+mn-cs"/>
              </a:rPr>
              <a:t>SENSOR DE HUMEDAD</a:t>
            </a:r>
          </a:p>
          <a:p>
            <a:pPr lvl="1">
              <a:defRPr/>
            </a:pPr>
            <a:r>
              <a:rPr lang="es-ES" sz="1600" dirty="0" smtClean="0"/>
              <a:t>Ubicados en cada uno de los baños de la Clínica. </a:t>
            </a:r>
          </a:p>
        </p:txBody>
      </p:sp>
      <p:pic>
        <p:nvPicPr>
          <p:cNvPr id="55299" name="Picture 2" descr="senagu0"/>
          <p:cNvPicPr>
            <a:picLocks noChangeAspect="1" noChangeArrowheads="1"/>
          </p:cNvPicPr>
          <p:nvPr/>
        </p:nvPicPr>
        <p:blipFill>
          <a:blip r:embed="rId2"/>
          <a:srcRect/>
          <a:stretch>
            <a:fillRect/>
          </a:stretch>
        </p:blipFill>
        <p:spPr bwMode="auto">
          <a:xfrm>
            <a:off x="6613525" y="5314950"/>
            <a:ext cx="944563" cy="946150"/>
          </a:xfrm>
          <a:prstGeom prst="rect">
            <a:avLst/>
          </a:prstGeom>
          <a:noFill/>
          <a:ln w="9525">
            <a:noFill/>
            <a:miter lim="800000"/>
            <a:headEnd/>
            <a:tailEnd/>
          </a:ln>
        </p:spPr>
      </p:pic>
      <p:pic>
        <p:nvPicPr>
          <p:cNvPr id="55300" name="Picture 4" descr="ciegas1"/>
          <p:cNvPicPr>
            <a:picLocks noChangeAspect="1" noChangeArrowheads="1"/>
          </p:cNvPicPr>
          <p:nvPr/>
        </p:nvPicPr>
        <p:blipFill>
          <a:blip r:embed="rId3"/>
          <a:srcRect/>
          <a:stretch>
            <a:fillRect/>
          </a:stretch>
        </p:blipFill>
        <p:spPr bwMode="auto">
          <a:xfrm>
            <a:off x="2919413" y="3248025"/>
            <a:ext cx="757237" cy="755650"/>
          </a:xfrm>
          <a:prstGeom prst="rect">
            <a:avLst/>
          </a:prstGeom>
          <a:noFill/>
          <a:ln w="9525">
            <a:noFill/>
            <a:miter lim="800000"/>
            <a:headEnd/>
            <a:tailEnd/>
          </a:ln>
        </p:spPr>
      </p:pic>
      <p:sp>
        <p:nvSpPr>
          <p:cNvPr id="6" name="5 Rectángulo"/>
          <p:cNvSpPr/>
          <p:nvPr/>
        </p:nvSpPr>
        <p:spPr>
          <a:xfrm>
            <a:off x="1512888" y="1020763"/>
            <a:ext cx="6045200" cy="523875"/>
          </a:xfrm>
          <a:prstGeom prst="rect">
            <a:avLst/>
          </a:prstGeom>
          <a:noFill/>
          <a:ln w="9525">
            <a:noFill/>
            <a:miter lim="800000"/>
            <a:headEnd/>
            <a:tailEnd/>
          </a:ln>
        </p:spPr>
        <p:txBody>
          <a:bodyPr anchor="b"/>
          <a:lstStyle/>
          <a:p>
            <a:pPr>
              <a:defRPr/>
            </a:pPr>
            <a:r>
              <a:rPr lang="es-ES" sz="2800" b="1" dirty="0">
                <a:solidFill>
                  <a:schemeClr val="tx2"/>
                </a:solidFill>
                <a:latin typeface="+mj-lt"/>
                <a:ea typeface="+mj-ea"/>
                <a:cs typeface="+mj-cs"/>
              </a:rPr>
              <a:t>DISEÑO DE SEGURIDAD DE PERSONAS</a:t>
            </a:r>
          </a:p>
        </p:txBody>
      </p:sp>
      <p:pic>
        <p:nvPicPr>
          <p:cNvPr id="55302" name="Imagen 39" descr="DSC03946"/>
          <p:cNvPicPr>
            <a:picLocks noChangeAspect="1" noChangeArrowheads="1"/>
          </p:cNvPicPr>
          <p:nvPr/>
        </p:nvPicPr>
        <p:blipFill>
          <a:blip r:embed="rId4"/>
          <a:srcRect/>
          <a:stretch>
            <a:fillRect/>
          </a:stretch>
        </p:blipFill>
        <p:spPr bwMode="auto">
          <a:xfrm>
            <a:off x="4791075" y="2098675"/>
            <a:ext cx="2565400" cy="2406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1120775" y="552450"/>
            <a:ext cx="8443913" cy="650875"/>
          </a:xfrm>
        </p:spPr>
        <p:txBody>
          <a:bodyPr/>
          <a:lstStyle/>
          <a:p>
            <a:r>
              <a:rPr lang="es-ES" sz="2800" b="1" smtClean="0"/>
              <a:t>DISEÑO DE SEGURIDAD DE PERSONAS</a:t>
            </a:r>
          </a:p>
        </p:txBody>
      </p:sp>
      <p:sp>
        <p:nvSpPr>
          <p:cNvPr id="56323" name="1 Título"/>
          <p:cNvSpPr txBox="1">
            <a:spLocks/>
          </p:cNvSpPr>
          <p:nvPr/>
        </p:nvSpPr>
        <p:spPr bwMode="auto">
          <a:xfrm>
            <a:off x="1382713" y="1603375"/>
            <a:ext cx="7351712" cy="650875"/>
          </a:xfrm>
          <a:prstGeom prst="rect">
            <a:avLst/>
          </a:prstGeom>
          <a:noFill/>
          <a:ln w="9525">
            <a:noFill/>
            <a:miter lim="800000"/>
            <a:headEnd/>
            <a:tailEnd/>
          </a:ln>
        </p:spPr>
        <p:txBody>
          <a:bodyPr anchor="b"/>
          <a:lstStyle/>
          <a:p>
            <a:r>
              <a:rPr lang="es-ES" sz="2000"/>
              <a:t>Planta Baja </a:t>
            </a:r>
          </a:p>
        </p:txBody>
      </p:sp>
      <p:pic>
        <p:nvPicPr>
          <p:cNvPr id="56324" name="Picture 3"/>
          <p:cNvPicPr>
            <a:picLocks noChangeAspect="1" noChangeArrowheads="1"/>
          </p:cNvPicPr>
          <p:nvPr/>
        </p:nvPicPr>
        <p:blipFill>
          <a:blip r:embed="rId2"/>
          <a:srcRect/>
          <a:stretch>
            <a:fillRect/>
          </a:stretch>
        </p:blipFill>
        <p:spPr bwMode="auto">
          <a:xfrm>
            <a:off x="930275" y="2289175"/>
            <a:ext cx="8386763" cy="4333875"/>
          </a:xfrm>
          <a:prstGeom prst="rect">
            <a:avLst/>
          </a:prstGeom>
          <a:noFill/>
          <a:ln w="9525" algn="ctr">
            <a:noFill/>
            <a:miter lim="800000"/>
            <a:headEnd/>
            <a:tailEnd/>
          </a:ln>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ala 2"/>
          <p:cNvPicPr>
            <a:picLocks noChangeAspect="1" noChangeArrowheads="1"/>
          </p:cNvPicPr>
          <p:nvPr/>
        </p:nvPicPr>
        <p:blipFill>
          <a:blip r:embed="rId2"/>
          <a:srcRect/>
          <a:stretch>
            <a:fillRect/>
          </a:stretch>
        </p:blipFill>
        <p:spPr bwMode="auto">
          <a:xfrm>
            <a:off x="1055688" y="2160588"/>
            <a:ext cx="8404225" cy="4397375"/>
          </a:xfrm>
          <a:prstGeom prst="rect">
            <a:avLst/>
          </a:prstGeom>
          <a:noFill/>
          <a:ln w="9525">
            <a:noFill/>
            <a:miter lim="800000"/>
            <a:headEnd/>
            <a:tailEnd/>
          </a:ln>
        </p:spPr>
      </p:pic>
      <p:sp>
        <p:nvSpPr>
          <p:cNvPr id="57347" name="1 Título"/>
          <p:cNvSpPr>
            <a:spLocks noGrp="1"/>
          </p:cNvSpPr>
          <p:nvPr>
            <p:ph type="title"/>
          </p:nvPr>
        </p:nvSpPr>
        <p:spPr>
          <a:xfrm>
            <a:off x="1120775" y="693738"/>
            <a:ext cx="8443913" cy="650875"/>
          </a:xfrm>
        </p:spPr>
        <p:txBody>
          <a:bodyPr/>
          <a:lstStyle/>
          <a:p>
            <a:r>
              <a:rPr lang="es-ES" sz="2800" b="1" smtClean="0"/>
              <a:t>DISEÑO DE SEGURIDAD DE PERSONAS</a:t>
            </a:r>
          </a:p>
        </p:txBody>
      </p:sp>
      <p:sp>
        <p:nvSpPr>
          <p:cNvPr id="57348" name="1 Título"/>
          <p:cNvSpPr txBox="1">
            <a:spLocks/>
          </p:cNvSpPr>
          <p:nvPr/>
        </p:nvSpPr>
        <p:spPr bwMode="auto">
          <a:xfrm>
            <a:off x="1382713" y="1587500"/>
            <a:ext cx="7351712" cy="650875"/>
          </a:xfrm>
          <a:prstGeom prst="rect">
            <a:avLst/>
          </a:prstGeom>
          <a:noFill/>
          <a:ln w="9525">
            <a:noFill/>
            <a:miter lim="800000"/>
            <a:headEnd/>
            <a:tailEnd/>
          </a:ln>
        </p:spPr>
        <p:txBody>
          <a:bodyPr anchor="b"/>
          <a:lstStyle/>
          <a:p>
            <a:r>
              <a:rPr lang="es-ES" sz="2000"/>
              <a:t>Planta Alta</a:t>
            </a: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246188" y="977900"/>
            <a:ext cx="8443912" cy="698500"/>
          </a:xfrm>
          <a:prstGeom prst="rect">
            <a:avLst/>
          </a:prstGeom>
          <a:noFill/>
          <a:ln w="9525">
            <a:noFill/>
            <a:miter lim="800000"/>
            <a:headEnd/>
            <a:tailEnd/>
          </a:ln>
        </p:spPr>
        <p:txBody>
          <a:bodyPr anchor="b"/>
          <a:lstStyle/>
          <a:p>
            <a:pPr>
              <a:defRPr/>
            </a:pPr>
            <a:r>
              <a:rPr lang="es-ES" sz="2800" b="1" kern="0" dirty="0">
                <a:solidFill>
                  <a:schemeClr val="tx2"/>
                </a:solidFill>
                <a:latin typeface="+mj-lt"/>
                <a:ea typeface="+mj-ea"/>
                <a:cs typeface="+mj-cs"/>
              </a:rPr>
              <a:t>DISEÑO DE SEGURIDAD DE BIENES</a:t>
            </a:r>
          </a:p>
        </p:txBody>
      </p:sp>
      <p:sp>
        <p:nvSpPr>
          <p:cNvPr id="6" name="5 Rectángulo"/>
          <p:cNvSpPr/>
          <p:nvPr/>
        </p:nvSpPr>
        <p:spPr>
          <a:xfrm>
            <a:off x="1341438" y="1858963"/>
            <a:ext cx="8075612" cy="4530725"/>
          </a:xfrm>
          <a:prstGeom prst="rect">
            <a:avLst/>
          </a:prstGeom>
        </p:spPr>
        <p:txBody>
          <a:bodyPr>
            <a:spAutoFit/>
          </a:bodyPr>
          <a:lstStyle/>
          <a:p>
            <a:pPr marL="342900" indent="-342900">
              <a:spcBef>
                <a:spcPct val="20000"/>
              </a:spcBef>
              <a:buClr>
                <a:schemeClr val="folHlink"/>
              </a:buClr>
              <a:buSzPct val="60000"/>
              <a:defRPr/>
            </a:pPr>
            <a:r>
              <a:rPr lang="es-ES" b="1" dirty="0">
                <a:latin typeface="+mj-lt"/>
              </a:rPr>
              <a:t>Equipos utilizados para el Sistema de Seguridad de Bienes</a:t>
            </a:r>
          </a:p>
          <a:p>
            <a:pPr marL="342900" indent="-342900">
              <a:spcBef>
                <a:spcPct val="20000"/>
              </a:spcBef>
              <a:buClr>
                <a:schemeClr val="folHlink"/>
              </a:buClr>
              <a:buSzPct val="60000"/>
              <a:buFont typeface="Wingdings" pitchFamily="2" charset="2"/>
              <a:buChar char="n"/>
              <a:defRPr/>
            </a:pPr>
            <a:endParaRPr lang="es-ES" sz="1600" dirty="0">
              <a:latin typeface="+mj-lt"/>
            </a:endParaRPr>
          </a:p>
          <a:p>
            <a:pPr marL="342900" indent="-342900">
              <a:spcBef>
                <a:spcPct val="20000"/>
              </a:spcBef>
              <a:buClr>
                <a:schemeClr val="folHlink"/>
              </a:buClr>
              <a:buSzPct val="60000"/>
              <a:buFont typeface="Wingdings" pitchFamily="2" charset="2"/>
              <a:buChar char="n"/>
              <a:defRPr/>
            </a:pPr>
            <a:r>
              <a:rPr lang="es-ES" sz="1600" dirty="0">
                <a:latin typeface="+mj-lt"/>
              </a:rPr>
              <a:t>Sistemas </a:t>
            </a:r>
            <a:r>
              <a:rPr lang="es-ES" sz="1600" dirty="0">
                <a:latin typeface="+mj-lt"/>
              </a:rPr>
              <a:t>de Cámaras de Seguridad</a:t>
            </a:r>
          </a:p>
          <a:p>
            <a:pPr marL="342900" lvl="1" indent="-342900">
              <a:spcBef>
                <a:spcPct val="20000"/>
              </a:spcBef>
              <a:buClr>
                <a:schemeClr val="folHlink"/>
              </a:buClr>
              <a:buSzPct val="60000"/>
              <a:buFont typeface="Wingdings" pitchFamily="2" charset="2"/>
              <a:buChar char="n"/>
              <a:defRPr/>
            </a:pPr>
            <a:endParaRPr lang="es-ES" sz="1600" dirty="0">
              <a:latin typeface="+mj-lt"/>
            </a:endParaRPr>
          </a:p>
          <a:p>
            <a:pPr marL="342900" lvl="1" indent="-342900">
              <a:spcBef>
                <a:spcPct val="20000"/>
              </a:spcBef>
              <a:buClr>
                <a:schemeClr val="folHlink"/>
              </a:buClr>
              <a:buSzPct val="60000"/>
              <a:buFont typeface="Wingdings" pitchFamily="2" charset="2"/>
              <a:buChar char="n"/>
              <a:defRPr/>
            </a:pPr>
            <a:endParaRPr lang="es-ES" sz="1600" dirty="0">
              <a:latin typeface="+mj-lt"/>
            </a:endParaRPr>
          </a:p>
          <a:p>
            <a:pPr lvl="1">
              <a:defRPr/>
            </a:pPr>
            <a:endParaRPr lang="es-ES" sz="1600" dirty="0">
              <a:latin typeface="+mj-lt"/>
            </a:endParaRPr>
          </a:p>
          <a:p>
            <a:pPr marL="342900" indent="-342900">
              <a:spcBef>
                <a:spcPct val="20000"/>
              </a:spcBef>
              <a:buClr>
                <a:schemeClr val="folHlink"/>
              </a:buClr>
              <a:buSzPct val="60000"/>
              <a:buFont typeface="Wingdings" pitchFamily="2" charset="2"/>
              <a:buChar char="n"/>
              <a:defRPr/>
            </a:pPr>
            <a:r>
              <a:rPr lang="es-ES" sz="1600" dirty="0">
                <a:latin typeface="+mj-lt"/>
              </a:rPr>
              <a:t>Sensores de Apreturas de puertas</a:t>
            </a:r>
          </a:p>
          <a:p>
            <a:pPr>
              <a:defRPr/>
            </a:pPr>
            <a:endParaRPr lang="es-ES" sz="1600" dirty="0">
              <a:latin typeface="+mj-lt"/>
            </a:endParaRPr>
          </a:p>
          <a:p>
            <a:pPr>
              <a:defRPr/>
            </a:pPr>
            <a:endParaRPr lang="es-ES" sz="1600" dirty="0">
              <a:latin typeface="+mj-lt"/>
            </a:endParaRPr>
          </a:p>
          <a:p>
            <a:pPr>
              <a:defRPr/>
            </a:pPr>
            <a:endParaRPr lang="es-ES" sz="1600" dirty="0">
              <a:latin typeface="+mj-lt"/>
            </a:endParaRPr>
          </a:p>
          <a:p>
            <a:pPr marL="342900" indent="-342900">
              <a:spcBef>
                <a:spcPct val="20000"/>
              </a:spcBef>
              <a:buClr>
                <a:schemeClr val="folHlink"/>
              </a:buClr>
              <a:buSzPct val="60000"/>
              <a:buFont typeface="Wingdings" pitchFamily="2" charset="2"/>
              <a:buChar char="n"/>
              <a:defRPr/>
            </a:pPr>
            <a:r>
              <a:rPr lang="es-ES" sz="1600" dirty="0">
                <a:latin typeface="+mj-lt"/>
              </a:rPr>
              <a:t>Sensores de  Rotura de Cristal</a:t>
            </a:r>
          </a:p>
          <a:p>
            <a:pPr>
              <a:defRPr/>
            </a:pPr>
            <a:endParaRPr lang="es-ES" sz="1600" dirty="0">
              <a:latin typeface="+mj-lt"/>
            </a:endParaRPr>
          </a:p>
          <a:p>
            <a:pPr>
              <a:defRPr/>
            </a:pPr>
            <a:endParaRPr lang="es-ES" sz="1600" dirty="0">
              <a:latin typeface="+mj-lt"/>
            </a:endParaRPr>
          </a:p>
          <a:p>
            <a:pPr>
              <a:defRPr/>
            </a:pPr>
            <a:endParaRPr lang="es-ES" sz="1600" dirty="0">
              <a:latin typeface="+mj-lt"/>
            </a:endParaRPr>
          </a:p>
          <a:p>
            <a:pPr marL="342900" indent="-342900">
              <a:spcBef>
                <a:spcPct val="20000"/>
              </a:spcBef>
              <a:buClr>
                <a:schemeClr val="folHlink"/>
              </a:buClr>
              <a:buSzPct val="60000"/>
              <a:buFont typeface="Wingdings" pitchFamily="2" charset="2"/>
              <a:buChar char="n"/>
              <a:defRPr/>
            </a:pPr>
            <a:r>
              <a:rPr lang="es-ES" sz="1600" dirty="0">
                <a:latin typeface="+mj-lt"/>
              </a:rPr>
              <a:t>Sensores </a:t>
            </a:r>
            <a:r>
              <a:rPr lang="es-ES" sz="1600" dirty="0">
                <a:latin typeface="+mj-lt"/>
              </a:rPr>
              <a:t>de  Apertura de Ventanas</a:t>
            </a:r>
          </a:p>
          <a:p>
            <a:pPr>
              <a:defRPr/>
            </a:pPr>
            <a:endParaRPr lang="es-ES" sz="2400" dirty="0"/>
          </a:p>
        </p:txBody>
      </p:sp>
      <p:pic>
        <p:nvPicPr>
          <p:cNvPr id="58372" name="Picture 2" descr="senapp0"/>
          <p:cNvPicPr>
            <a:picLocks noChangeAspect="1" noChangeArrowheads="1"/>
          </p:cNvPicPr>
          <p:nvPr/>
        </p:nvPicPr>
        <p:blipFill>
          <a:blip r:embed="rId2"/>
          <a:srcRect/>
          <a:stretch>
            <a:fillRect/>
          </a:stretch>
        </p:blipFill>
        <p:spPr bwMode="auto">
          <a:xfrm>
            <a:off x="5256213" y="3492500"/>
            <a:ext cx="573087" cy="573088"/>
          </a:xfrm>
          <a:prstGeom prst="rect">
            <a:avLst/>
          </a:prstGeom>
          <a:noFill/>
          <a:ln w="9525">
            <a:noFill/>
            <a:miter lim="800000"/>
            <a:headEnd/>
            <a:tailEnd/>
          </a:ln>
        </p:spPr>
      </p:pic>
      <p:pic>
        <p:nvPicPr>
          <p:cNvPr id="58373" name="Picture 3" descr="senapv0"/>
          <p:cNvPicPr>
            <a:picLocks noChangeAspect="1" noChangeArrowheads="1"/>
          </p:cNvPicPr>
          <p:nvPr/>
        </p:nvPicPr>
        <p:blipFill>
          <a:blip r:embed="rId3"/>
          <a:srcRect/>
          <a:stretch>
            <a:fillRect/>
          </a:stretch>
        </p:blipFill>
        <p:spPr bwMode="auto">
          <a:xfrm>
            <a:off x="5384800" y="5551488"/>
            <a:ext cx="558800" cy="558800"/>
          </a:xfrm>
          <a:prstGeom prst="rect">
            <a:avLst/>
          </a:prstGeom>
          <a:noFill/>
          <a:ln w="9525">
            <a:noFill/>
            <a:miter lim="800000"/>
            <a:headEnd/>
            <a:tailEnd/>
          </a:ln>
        </p:spPr>
      </p:pic>
      <p:pic>
        <p:nvPicPr>
          <p:cNvPr id="58374" name="Picture 4" descr="camaras_de_video"/>
          <p:cNvPicPr>
            <a:picLocks noChangeAspect="1" noChangeArrowheads="1"/>
          </p:cNvPicPr>
          <p:nvPr/>
        </p:nvPicPr>
        <p:blipFill>
          <a:blip r:embed="rId4"/>
          <a:srcRect/>
          <a:stretch>
            <a:fillRect/>
          </a:stretch>
        </p:blipFill>
        <p:spPr bwMode="auto">
          <a:xfrm>
            <a:off x="5194300" y="2365375"/>
            <a:ext cx="587375" cy="587375"/>
          </a:xfrm>
          <a:prstGeom prst="rect">
            <a:avLst/>
          </a:prstGeom>
          <a:noFill/>
          <a:ln w="9525">
            <a:noFill/>
            <a:miter lim="800000"/>
            <a:headEnd/>
            <a:tailEnd/>
          </a:ln>
        </p:spPr>
      </p:pic>
      <p:pic>
        <p:nvPicPr>
          <p:cNvPr id="58375" name="Picture 5" descr="senrot0"/>
          <p:cNvPicPr>
            <a:picLocks noChangeAspect="1" noChangeArrowheads="1"/>
          </p:cNvPicPr>
          <p:nvPr/>
        </p:nvPicPr>
        <p:blipFill>
          <a:blip r:embed="rId5"/>
          <a:srcRect/>
          <a:stretch>
            <a:fillRect/>
          </a:stretch>
        </p:blipFill>
        <p:spPr bwMode="auto">
          <a:xfrm>
            <a:off x="5324475" y="4519613"/>
            <a:ext cx="598488" cy="598487"/>
          </a:xfrm>
          <a:prstGeom prst="rect">
            <a:avLst/>
          </a:prstGeom>
          <a:noFill/>
          <a:ln w="9525">
            <a:noFill/>
            <a:miter lim="800000"/>
            <a:headEnd/>
            <a:tailEnd/>
          </a:ln>
        </p:spPr>
      </p:pic>
      <p:pic>
        <p:nvPicPr>
          <p:cNvPr id="58376" name="Imagen 37" descr="DSC04034"/>
          <p:cNvPicPr>
            <a:picLocks noChangeAspect="1" noChangeArrowheads="1"/>
          </p:cNvPicPr>
          <p:nvPr/>
        </p:nvPicPr>
        <p:blipFill>
          <a:blip r:embed="rId6"/>
          <a:srcRect/>
          <a:stretch>
            <a:fillRect/>
          </a:stretch>
        </p:blipFill>
        <p:spPr bwMode="auto">
          <a:xfrm>
            <a:off x="6400800" y="2933700"/>
            <a:ext cx="2901950" cy="20621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1246188" y="1198563"/>
            <a:ext cx="8443912" cy="477837"/>
          </a:xfrm>
        </p:spPr>
        <p:txBody>
          <a:bodyPr/>
          <a:lstStyle/>
          <a:p>
            <a:r>
              <a:rPr lang="es-ES" sz="2800" b="1" smtClean="0"/>
              <a:t>DISEÑO DE SEGURIDAD DE BIENES</a:t>
            </a:r>
          </a:p>
        </p:txBody>
      </p:sp>
      <p:pic>
        <p:nvPicPr>
          <p:cNvPr id="59395" name="Picture 2" descr="Planta Alta camaras"/>
          <p:cNvPicPr>
            <a:picLocks noChangeAspect="1" noChangeArrowheads="1"/>
          </p:cNvPicPr>
          <p:nvPr/>
        </p:nvPicPr>
        <p:blipFill>
          <a:blip r:embed="rId2"/>
          <a:srcRect/>
          <a:stretch>
            <a:fillRect/>
          </a:stretch>
        </p:blipFill>
        <p:spPr bwMode="auto">
          <a:xfrm>
            <a:off x="1025525" y="2128838"/>
            <a:ext cx="8070850" cy="4208462"/>
          </a:xfrm>
          <a:prstGeom prst="rect">
            <a:avLst/>
          </a:prstGeom>
          <a:noFill/>
          <a:ln w="9525">
            <a:noFill/>
            <a:miter lim="800000"/>
            <a:headEnd/>
            <a:tailEnd/>
          </a:ln>
        </p:spPr>
      </p:pic>
      <p:sp>
        <p:nvSpPr>
          <p:cNvPr id="59396" name="1 Título"/>
          <p:cNvSpPr txBox="1">
            <a:spLocks/>
          </p:cNvSpPr>
          <p:nvPr/>
        </p:nvSpPr>
        <p:spPr bwMode="auto">
          <a:xfrm>
            <a:off x="1382713" y="1749425"/>
            <a:ext cx="7351712" cy="425450"/>
          </a:xfrm>
          <a:prstGeom prst="rect">
            <a:avLst/>
          </a:prstGeom>
          <a:noFill/>
          <a:ln w="9525">
            <a:noFill/>
            <a:miter lim="800000"/>
            <a:headEnd/>
            <a:tailEnd/>
          </a:ln>
        </p:spPr>
        <p:txBody>
          <a:bodyPr anchor="b"/>
          <a:lstStyle/>
          <a:p>
            <a:r>
              <a:rPr lang="es-ES" sz="2000"/>
              <a:t>Planta Alta</a:t>
            </a: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024063" y="2967038"/>
          <a:ext cx="6091237" cy="3413125"/>
        </p:xfrm>
        <a:graphic>
          <a:graphicData uri="http://schemas.openxmlformats.org/drawingml/2006/table">
            <a:tbl>
              <a:tblPr/>
              <a:tblGrid>
                <a:gridCol w="1800906"/>
                <a:gridCol w="1011272"/>
                <a:gridCol w="1736016"/>
                <a:gridCol w="1543875"/>
              </a:tblGrid>
              <a:tr h="274796">
                <a:tc gridSpan="4">
                  <a:txBody>
                    <a:bodyPr/>
                    <a:lstStyle/>
                    <a:p>
                      <a:pPr algn="ctr">
                        <a:spcAft>
                          <a:spcPts val="0"/>
                        </a:spcAft>
                      </a:pPr>
                      <a:r>
                        <a:rPr lang="es-ES" sz="1200" dirty="0">
                          <a:latin typeface="Times New Roman"/>
                          <a:ea typeface="Times New Roman"/>
                          <a:cs typeface="Times New Roman"/>
                        </a:rPr>
                        <a:t/>
                      </a:r>
                      <a:br>
                        <a:rPr lang="es-ES" sz="1200" dirty="0">
                          <a:latin typeface="Times New Roman"/>
                          <a:ea typeface="Times New Roman"/>
                          <a:cs typeface="Times New Roman"/>
                        </a:rPr>
                      </a:br>
                      <a:r>
                        <a:rPr lang="es-ES" sz="1200" dirty="0">
                          <a:latin typeface="Times New Roman"/>
                          <a:ea typeface="Times New Roman"/>
                          <a:cs typeface="Times New Roman"/>
                        </a:rPr>
                        <a:t/>
                      </a:r>
                      <a:br>
                        <a:rPr lang="es-ES" sz="1200" dirty="0">
                          <a:latin typeface="Times New Roman"/>
                          <a:ea typeface="Times New Roman"/>
                          <a:cs typeface="Times New Roman"/>
                        </a:rPr>
                      </a:br>
                      <a:r>
                        <a:rPr lang="es-ES" sz="1100" b="1" dirty="0">
                          <a:solidFill>
                            <a:srgbClr val="000000"/>
                          </a:solidFill>
                          <a:latin typeface="Calibri"/>
                          <a:ea typeface="Times New Roman"/>
                          <a:cs typeface="Times New Roman"/>
                        </a:rPr>
                        <a:t>PLANTA ALTA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88960">
                <a:tc>
                  <a:txBody>
                    <a:bodyPr/>
                    <a:lstStyle/>
                    <a:p>
                      <a:pPr algn="ctr">
                        <a:spcAft>
                          <a:spcPts val="0"/>
                        </a:spcAft>
                      </a:pPr>
                      <a:r>
                        <a:rPr lang="es-ES" sz="1100" b="1">
                          <a:solidFill>
                            <a:srgbClr val="000000"/>
                          </a:solidFill>
                          <a:latin typeface="Calibri"/>
                          <a:ea typeface="Times New Roman"/>
                          <a:cs typeface="Times New Roman"/>
                        </a:rPr>
                        <a:t>SECTOR</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ID EQ</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EQUIPO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CÓDIGO DE CASA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651972">
                <a:tc>
                  <a:txBody>
                    <a:bodyPr/>
                    <a:lstStyle/>
                    <a:p>
                      <a:pPr algn="ctr">
                        <a:spcAft>
                          <a:spcPts val="0"/>
                        </a:spcAft>
                      </a:pPr>
                      <a:r>
                        <a:rPr lang="es-ES" sz="1100" dirty="0">
                          <a:solidFill>
                            <a:srgbClr val="000000"/>
                          </a:solidFill>
                          <a:latin typeface="Calibri"/>
                          <a:ea typeface="Times New Roman"/>
                          <a:cs typeface="Times New Roman"/>
                        </a:rPr>
                        <a:t>AREA DE ATENCION DE ESPERA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XX16A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dirty="0">
                          <a:solidFill>
                            <a:srgbClr val="000000"/>
                          </a:solidFill>
                          <a:latin typeface="Verdana"/>
                          <a:ea typeface="Times New Roman"/>
                          <a:cs typeface="Times New Roman"/>
                        </a:rPr>
                        <a:t>XCam2 Color Video Camera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592701">
                <a:tc>
                  <a:txBody>
                    <a:bodyPr/>
                    <a:lstStyle/>
                    <a:p>
                      <a:pPr algn="ctr">
                        <a:spcAft>
                          <a:spcPts val="0"/>
                        </a:spcAft>
                      </a:pPr>
                      <a:r>
                        <a:rPr lang="es-ES" sz="1100">
                          <a:solidFill>
                            <a:srgbClr val="000000"/>
                          </a:solidFill>
                          <a:latin typeface="Calibri"/>
                          <a:ea typeface="Times New Roman"/>
                          <a:cs typeface="Times New Roman"/>
                        </a:rPr>
                        <a:t>CUARTO DE DATOS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dirty="0">
                          <a:solidFill>
                            <a:srgbClr val="000000"/>
                          </a:solidFill>
                          <a:latin typeface="Verdana"/>
                          <a:ea typeface="Times New Roman"/>
                          <a:cs typeface="Times New Roman"/>
                        </a:rPr>
                        <a:t>XCam2 Color Video Camera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51972">
                <a:tc>
                  <a:txBody>
                    <a:bodyPr/>
                    <a:lstStyle/>
                    <a:p>
                      <a:pPr algn="ctr">
                        <a:spcAft>
                          <a:spcPts val="0"/>
                        </a:spcAft>
                      </a:pPr>
                      <a:r>
                        <a:rPr lang="es-ES" sz="1100">
                          <a:solidFill>
                            <a:srgbClr val="000000"/>
                          </a:solidFill>
                          <a:latin typeface="Calibri"/>
                          <a:ea typeface="Times New Roman"/>
                          <a:cs typeface="Times New Roman"/>
                        </a:rPr>
                        <a:t>CUARTO DE REUNIONES Y GERENCIA GENERAL</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XX16A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dirty="0">
                          <a:solidFill>
                            <a:srgbClr val="000000"/>
                          </a:solidFill>
                          <a:latin typeface="Verdana"/>
                          <a:ea typeface="Times New Roman"/>
                          <a:cs typeface="Times New Roman"/>
                        </a:rPr>
                        <a:t>XCam2 Color Video Camera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592701">
                <a:tc>
                  <a:txBody>
                    <a:bodyPr/>
                    <a:lstStyle/>
                    <a:p>
                      <a:pPr algn="ctr">
                        <a:spcAft>
                          <a:spcPts val="0"/>
                        </a:spcAft>
                      </a:pPr>
                      <a:r>
                        <a:rPr lang="es-ES" sz="1100" dirty="0">
                          <a:solidFill>
                            <a:srgbClr val="000000"/>
                          </a:solidFill>
                          <a:latin typeface="Calibri"/>
                          <a:ea typeface="Times New Roman"/>
                          <a:cs typeface="Times New Roman"/>
                        </a:rPr>
                        <a:t>BODEGA GENERAL</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C4</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60452" name="1 Título"/>
          <p:cNvSpPr>
            <a:spLocks noGrp="1"/>
          </p:cNvSpPr>
          <p:nvPr>
            <p:ph type="title"/>
          </p:nvPr>
        </p:nvSpPr>
        <p:spPr>
          <a:xfrm>
            <a:off x="1246188" y="977900"/>
            <a:ext cx="8443912" cy="698500"/>
          </a:xfrm>
        </p:spPr>
        <p:txBody>
          <a:bodyPr/>
          <a:lstStyle/>
          <a:p>
            <a:r>
              <a:rPr lang="es-ES" sz="2800" b="1" smtClean="0"/>
              <a:t>DISEÑO DE SEGURIDAD DE BIENES</a:t>
            </a:r>
          </a:p>
        </p:txBody>
      </p:sp>
      <p:sp>
        <p:nvSpPr>
          <p:cNvPr id="60453" name="1 Título"/>
          <p:cNvSpPr txBox="1">
            <a:spLocks/>
          </p:cNvSpPr>
          <p:nvPr/>
        </p:nvSpPr>
        <p:spPr bwMode="auto">
          <a:xfrm>
            <a:off x="1382713" y="1955800"/>
            <a:ext cx="8029575" cy="650875"/>
          </a:xfrm>
          <a:prstGeom prst="rect">
            <a:avLst/>
          </a:prstGeom>
          <a:noFill/>
          <a:ln w="9525">
            <a:noFill/>
            <a:miter lim="800000"/>
            <a:headEnd/>
            <a:tailEnd/>
          </a:ln>
        </p:spPr>
        <p:txBody>
          <a:bodyPr anchor="b"/>
          <a:lstStyle/>
          <a:p>
            <a:r>
              <a:rPr lang="es-ES" sz="2000"/>
              <a:t>Equipos utilizados para el Sistema de Seguridad de Bienes Planta Alta</a:t>
            </a: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lanta Baja camaras"/>
          <p:cNvPicPr>
            <a:picLocks noChangeAspect="1" noChangeArrowheads="1"/>
          </p:cNvPicPr>
          <p:nvPr/>
        </p:nvPicPr>
        <p:blipFill>
          <a:blip r:embed="rId2"/>
          <a:srcRect/>
          <a:stretch>
            <a:fillRect/>
          </a:stretch>
        </p:blipFill>
        <p:spPr bwMode="auto">
          <a:xfrm>
            <a:off x="835025" y="2333625"/>
            <a:ext cx="8624888" cy="4021138"/>
          </a:xfrm>
          <a:prstGeom prst="rect">
            <a:avLst/>
          </a:prstGeom>
          <a:noFill/>
          <a:ln w="9525">
            <a:noFill/>
            <a:miter lim="800000"/>
            <a:headEnd/>
            <a:tailEnd/>
          </a:ln>
        </p:spPr>
      </p:pic>
      <p:sp>
        <p:nvSpPr>
          <p:cNvPr id="61443" name="1 Título"/>
          <p:cNvSpPr>
            <a:spLocks noGrp="1"/>
          </p:cNvSpPr>
          <p:nvPr>
            <p:ph type="title"/>
          </p:nvPr>
        </p:nvSpPr>
        <p:spPr>
          <a:xfrm>
            <a:off x="1246188" y="1009650"/>
            <a:ext cx="8443912" cy="666750"/>
          </a:xfrm>
        </p:spPr>
        <p:txBody>
          <a:bodyPr/>
          <a:lstStyle/>
          <a:p>
            <a:r>
              <a:rPr lang="es-ES" sz="2800" b="1" smtClean="0"/>
              <a:t>DISEÑO DE SEGURIDAD DE BIENES</a:t>
            </a:r>
          </a:p>
        </p:txBody>
      </p:sp>
      <p:sp>
        <p:nvSpPr>
          <p:cNvPr id="61444" name="1 Título"/>
          <p:cNvSpPr txBox="1">
            <a:spLocks/>
          </p:cNvSpPr>
          <p:nvPr/>
        </p:nvSpPr>
        <p:spPr bwMode="auto">
          <a:xfrm>
            <a:off x="1382713" y="1717675"/>
            <a:ext cx="7351712" cy="536575"/>
          </a:xfrm>
          <a:prstGeom prst="rect">
            <a:avLst/>
          </a:prstGeom>
          <a:noFill/>
          <a:ln w="9525">
            <a:noFill/>
            <a:miter lim="800000"/>
            <a:headEnd/>
            <a:tailEnd/>
          </a:ln>
        </p:spPr>
        <p:txBody>
          <a:bodyPr anchor="b"/>
          <a:lstStyle/>
          <a:p>
            <a:r>
              <a:rPr lang="es-ES" sz="2000"/>
              <a:t>Planta Baja </a:t>
            </a: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174875" y="2619375"/>
          <a:ext cx="6338888" cy="3481388"/>
        </p:xfrm>
        <a:graphic>
          <a:graphicData uri="http://schemas.openxmlformats.org/drawingml/2006/table">
            <a:tbl>
              <a:tblPr/>
              <a:tblGrid>
                <a:gridCol w="1986573"/>
                <a:gridCol w="1052488"/>
                <a:gridCol w="1682229"/>
                <a:gridCol w="1616448"/>
              </a:tblGrid>
              <a:tr h="430115">
                <a:tc gridSpan="4">
                  <a:txBody>
                    <a:bodyPr/>
                    <a:lstStyle/>
                    <a:p>
                      <a:pPr algn="ctr">
                        <a:spcAft>
                          <a:spcPts val="0"/>
                        </a:spcAft>
                      </a:pPr>
                      <a:r>
                        <a:rPr lang="es-ES" sz="1100" b="1" dirty="0">
                          <a:solidFill>
                            <a:srgbClr val="000000"/>
                          </a:solidFill>
                          <a:latin typeface="Calibri"/>
                          <a:ea typeface="Times New Roman"/>
                          <a:cs typeface="Times New Roman"/>
                        </a:rPr>
                        <a:t>PLANTA BAJA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30115">
                <a:tc>
                  <a:txBody>
                    <a:bodyPr/>
                    <a:lstStyle/>
                    <a:p>
                      <a:pPr algn="ctr">
                        <a:spcAft>
                          <a:spcPts val="0"/>
                        </a:spcAft>
                      </a:pPr>
                      <a:r>
                        <a:rPr lang="es-ES" sz="1100" b="1">
                          <a:solidFill>
                            <a:srgbClr val="000000"/>
                          </a:solidFill>
                          <a:latin typeface="Calibri"/>
                          <a:ea typeface="Times New Roman"/>
                          <a:cs typeface="Times New Roman"/>
                        </a:rPr>
                        <a:t>SECTOR</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ID EQ</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EQUIPO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CÓDIGO DE CASA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655413">
                <a:tc>
                  <a:txBody>
                    <a:bodyPr/>
                    <a:lstStyle/>
                    <a:p>
                      <a:pPr>
                        <a:spcAft>
                          <a:spcPts val="0"/>
                        </a:spcAft>
                      </a:pPr>
                      <a:r>
                        <a:rPr lang="es-ES" sz="1100">
                          <a:solidFill>
                            <a:srgbClr val="000000"/>
                          </a:solidFill>
                          <a:latin typeface="Calibri"/>
                          <a:ea typeface="Times New Roman"/>
                          <a:cs typeface="Times New Roman"/>
                        </a:rPr>
                        <a:t>SALA ADMINISTRATIVA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55413">
                <a:tc>
                  <a:txBody>
                    <a:bodyPr/>
                    <a:lstStyle/>
                    <a:p>
                      <a:pPr>
                        <a:spcAft>
                          <a:spcPts val="0"/>
                        </a:spcAft>
                      </a:pPr>
                      <a:r>
                        <a:rPr lang="es-ES" sz="1100">
                          <a:solidFill>
                            <a:srgbClr val="000000"/>
                          </a:solidFill>
                          <a:latin typeface="Calibri"/>
                          <a:ea typeface="Times New Roman"/>
                          <a:cs typeface="Times New Roman"/>
                        </a:rPr>
                        <a:t>AREA DE ESPERA SALIDA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55413">
                <a:tc>
                  <a:txBody>
                    <a:bodyPr/>
                    <a:lstStyle/>
                    <a:p>
                      <a:pPr>
                        <a:spcAft>
                          <a:spcPts val="0"/>
                        </a:spcAft>
                      </a:pPr>
                      <a:r>
                        <a:rPr lang="es-ES" sz="1100">
                          <a:solidFill>
                            <a:srgbClr val="000000"/>
                          </a:solidFill>
                          <a:latin typeface="Calibri"/>
                          <a:ea typeface="Times New Roman"/>
                          <a:cs typeface="Times New Roman"/>
                        </a:rPr>
                        <a:t>Sala de Diàlisis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55413">
                <a:tc>
                  <a:txBody>
                    <a:bodyPr/>
                    <a:lstStyle/>
                    <a:p>
                      <a:pPr>
                        <a:spcAft>
                          <a:spcPts val="0"/>
                        </a:spcAft>
                      </a:pPr>
                      <a:r>
                        <a:rPr lang="es-ES" sz="1100" dirty="0">
                          <a:solidFill>
                            <a:srgbClr val="000000"/>
                          </a:solidFill>
                          <a:latin typeface="Calibri"/>
                          <a:ea typeface="Times New Roman"/>
                          <a:cs typeface="Times New Roman"/>
                        </a:rPr>
                        <a:t>RECEPCIÒN</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C8</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62500" name="1 Título"/>
          <p:cNvSpPr txBox="1">
            <a:spLocks/>
          </p:cNvSpPr>
          <p:nvPr/>
        </p:nvSpPr>
        <p:spPr bwMode="auto">
          <a:xfrm>
            <a:off x="1382713" y="1873250"/>
            <a:ext cx="7351712" cy="652463"/>
          </a:xfrm>
          <a:prstGeom prst="rect">
            <a:avLst/>
          </a:prstGeom>
          <a:noFill/>
          <a:ln w="9525">
            <a:noFill/>
            <a:miter lim="800000"/>
            <a:headEnd/>
            <a:tailEnd/>
          </a:ln>
        </p:spPr>
        <p:txBody>
          <a:bodyPr anchor="b"/>
          <a:lstStyle/>
          <a:p>
            <a:r>
              <a:rPr lang="es-ES" sz="2000"/>
              <a:t>Equipos utilizados para el Sistema de Seguridad de Bienes Planta Baja</a:t>
            </a:r>
          </a:p>
        </p:txBody>
      </p:sp>
      <p:sp>
        <p:nvSpPr>
          <p:cNvPr id="6" name="1 Título"/>
          <p:cNvSpPr txBox="1">
            <a:spLocks/>
          </p:cNvSpPr>
          <p:nvPr/>
        </p:nvSpPr>
        <p:spPr bwMode="auto">
          <a:xfrm>
            <a:off x="1246188" y="977900"/>
            <a:ext cx="8443912" cy="698500"/>
          </a:xfrm>
          <a:prstGeom prst="rect">
            <a:avLst/>
          </a:prstGeom>
          <a:noFill/>
          <a:ln w="9525">
            <a:noFill/>
            <a:miter lim="800000"/>
            <a:headEnd/>
            <a:tailEnd/>
          </a:ln>
        </p:spPr>
        <p:txBody>
          <a:bodyPr anchor="b"/>
          <a:lstStyle/>
          <a:p>
            <a:pPr>
              <a:defRPr/>
            </a:pPr>
            <a:r>
              <a:rPr lang="es-ES" sz="2800" b="1" kern="0" dirty="0">
                <a:solidFill>
                  <a:schemeClr val="tx2"/>
                </a:solidFill>
                <a:latin typeface="+mj-lt"/>
                <a:ea typeface="+mj-ea"/>
                <a:cs typeface="+mj-cs"/>
              </a:rPr>
              <a:t>DISEÑO DE SEGURIDAD DE BIENES</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z="2800" b="1" smtClean="0"/>
              <a:t>DESCRIPCION GENERAL</a:t>
            </a:r>
            <a:endParaRPr lang="en-US" sz="2800" smtClean="0"/>
          </a:p>
        </p:txBody>
      </p:sp>
      <p:sp>
        <p:nvSpPr>
          <p:cNvPr id="8195" name="Rectangle 3"/>
          <p:cNvSpPr>
            <a:spLocks noGrp="1" noChangeArrowheads="1"/>
          </p:cNvSpPr>
          <p:nvPr>
            <p:ph type="body" idx="1"/>
          </p:nvPr>
        </p:nvSpPr>
        <p:spPr>
          <a:xfrm>
            <a:off x="1281113" y="1976438"/>
            <a:ext cx="8108950" cy="4629150"/>
          </a:xfrm>
        </p:spPr>
        <p:txBody>
          <a:bodyPr/>
          <a:lstStyle/>
          <a:p>
            <a:pPr>
              <a:defRPr/>
            </a:pPr>
            <a:endParaRPr lang="es-ES" sz="1600" kern="1200" dirty="0" smtClean="0">
              <a:solidFill>
                <a:schemeClr val="tx2"/>
              </a:solidFill>
            </a:endParaRPr>
          </a:p>
          <a:p>
            <a:pPr algn="just">
              <a:defRPr/>
            </a:pPr>
            <a:r>
              <a:rPr lang="es-ES" sz="1600" b="1" dirty="0" smtClean="0"/>
              <a:t>Primer Requisito Exigido por IESS como Prestador de Servicio de </a:t>
            </a:r>
            <a:r>
              <a:rPr lang="es-ES" sz="1600" b="1" dirty="0" err="1" smtClean="0"/>
              <a:t>Dialisis</a:t>
            </a:r>
            <a:r>
              <a:rPr lang="es-ES" sz="1600" b="1" dirty="0" smtClean="0"/>
              <a:t>:</a:t>
            </a:r>
          </a:p>
          <a:p>
            <a:pPr algn="just">
              <a:defRPr/>
            </a:pPr>
            <a:endParaRPr lang="es-ES" sz="1600" dirty="0" smtClean="0"/>
          </a:p>
          <a:p>
            <a:pPr algn="just">
              <a:defRPr/>
            </a:pPr>
            <a:r>
              <a:rPr lang="es-ES" sz="1600" dirty="0" smtClean="0"/>
              <a:t>Certificación ISO 9001:</a:t>
            </a:r>
          </a:p>
          <a:p>
            <a:pPr lvl="1" algn="just">
              <a:buFont typeface="Wingdings" pitchFamily="2" charset="2"/>
              <a:buNone/>
              <a:defRPr/>
            </a:pPr>
            <a:endParaRPr lang="es-ES" sz="1600" dirty="0" smtClean="0">
              <a:ea typeface="+mn-ea"/>
              <a:cs typeface="+mn-cs"/>
            </a:endParaRPr>
          </a:p>
          <a:p>
            <a:pPr lvl="1" algn="just">
              <a:defRPr/>
            </a:pPr>
            <a:r>
              <a:rPr lang="es-ES" sz="1600" dirty="0" smtClean="0">
                <a:ea typeface="+mn-ea"/>
                <a:cs typeface="+mn-cs"/>
              </a:rPr>
              <a:t>Normas Internacionales de Bioseguridad.</a:t>
            </a:r>
          </a:p>
          <a:p>
            <a:pPr lvl="1" algn="just">
              <a:defRPr/>
            </a:pPr>
            <a:endParaRPr lang="es-ES" sz="1600" dirty="0" smtClean="0">
              <a:ea typeface="+mn-ea"/>
              <a:cs typeface="+mn-cs"/>
            </a:endParaRPr>
          </a:p>
          <a:p>
            <a:pPr lvl="1" algn="just">
              <a:defRPr/>
            </a:pPr>
            <a:r>
              <a:rPr lang="es-ES" sz="1600" dirty="0" smtClean="0">
                <a:ea typeface="+mn-ea"/>
                <a:cs typeface="+mn-cs"/>
              </a:rPr>
              <a:t>Aseguramiento en la Calidad de Servicio.</a:t>
            </a:r>
          </a:p>
          <a:p>
            <a:pPr lvl="1" algn="just">
              <a:defRPr/>
            </a:pPr>
            <a:endParaRPr lang="es-ES" sz="1600" dirty="0" smtClean="0">
              <a:ea typeface="+mn-ea"/>
              <a:cs typeface="+mn-cs"/>
            </a:endParaRPr>
          </a:p>
          <a:p>
            <a:pPr lvl="1" algn="just">
              <a:defRPr/>
            </a:pPr>
            <a:r>
              <a:rPr lang="es-ES" sz="1600" dirty="0" smtClean="0">
                <a:ea typeface="+mn-ea"/>
                <a:cs typeface="+mn-cs"/>
              </a:rPr>
              <a:t>Aseguramiento en la Continuidad del Servicio Durante el Tratamiento.</a:t>
            </a:r>
          </a:p>
          <a:p>
            <a:pPr lvl="1" algn="just">
              <a:defRPr/>
            </a:pPr>
            <a:endParaRPr lang="es-ES" sz="1600" dirty="0" smtClean="0">
              <a:ea typeface="+mn-ea"/>
              <a:cs typeface="+mn-cs"/>
            </a:endParaRPr>
          </a:p>
          <a:p>
            <a:pPr lvl="1" algn="just">
              <a:defRPr/>
            </a:pPr>
            <a:r>
              <a:rPr lang="es-ES" sz="1600" dirty="0" smtClean="0">
                <a:ea typeface="+mn-ea"/>
                <a:cs typeface="+mn-cs"/>
              </a:rPr>
              <a:t>Infraestructura y Equipos de Acorde a la Tecnología Actual.</a:t>
            </a:r>
          </a:p>
          <a:p>
            <a:pPr lvl="1" algn="just">
              <a:defRPr/>
            </a:pPr>
            <a:endParaRPr lang="es-ES" sz="1600" dirty="0" smtClean="0">
              <a:ea typeface="+mn-ea"/>
              <a:cs typeface="+mn-cs"/>
            </a:endParaRPr>
          </a:p>
          <a:p>
            <a:pPr lvl="1" algn="just">
              <a:defRPr/>
            </a:pPr>
            <a:r>
              <a:rPr lang="es-ES" sz="1600" dirty="0" smtClean="0">
                <a:ea typeface="+mn-ea"/>
                <a:cs typeface="+mn-cs"/>
              </a:rPr>
              <a:t>Aseguramiento de la Calidad de Mantenimiento de la Infraestructura y Equipos.</a:t>
            </a:r>
          </a:p>
          <a:p>
            <a:pPr marL="857250" lvl="1" indent="-457200" eaLnBrk="1" hangingPunct="1">
              <a:buFont typeface="Wingdings" pitchFamily="2" charset="2"/>
              <a:buNone/>
              <a:defRPr/>
            </a:pPr>
            <a:endParaRPr lang="es-ES" sz="1600" dirty="0" smtClean="0">
              <a:ea typeface="+mn-ea"/>
              <a:cs typeface="+mn-cs"/>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63813" y="2693988"/>
          <a:ext cx="4589462" cy="3841750"/>
        </p:xfrm>
        <a:graphic>
          <a:graphicData uri="http://schemas.openxmlformats.org/drawingml/2006/table">
            <a:tbl>
              <a:tblPr/>
              <a:tblGrid>
                <a:gridCol w="947972"/>
                <a:gridCol w="1228460"/>
                <a:gridCol w="1228460"/>
                <a:gridCol w="1185523"/>
              </a:tblGrid>
              <a:tr h="158881">
                <a:tc gridSpan="4">
                  <a:txBody>
                    <a:bodyPr/>
                    <a:lstStyle/>
                    <a:p>
                      <a:pPr algn="ctr">
                        <a:spcAft>
                          <a:spcPts val="0"/>
                        </a:spcAft>
                      </a:pPr>
                      <a:r>
                        <a:rPr lang="es-ES" sz="1100">
                          <a:solidFill>
                            <a:srgbClr val="000000"/>
                          </a:solidFill>
                          <a:latin typeface="Calibri"/>
                          <a:ea typeface="Times New Roman"/>
                          <a:cs typeface="Times New Roman"/>
                        </a:rPr>
                        <a:t>EXTERIORES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9575">
                <a:tc>
                  <a:txBody>
                    <a:bodyPr/>
                    <a:lstStyle/>
                    <a:p>
                      <a:pPr algn="ctr">
                        <a:spcAft>
                          <a:spcPts val="0"/>
                        </a:spcAft>
                      </a:pPr>
                      <a:r>
                        <a:rPr lang="es-ES" sz="1100">
                          <a:solidFill>
                            <a:srgbClr val="000000"/>
                          </a:solidFill>
                          <a:latin typeface="Calibri"/>
                          <a:ea typeface="Times New Roman"/>
                          <a:cs typeface="Times New Roman"/>
                        </a:rPr>
                        <a:t>SECTOR</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a:solidFill>
                            <a:srgbClr val="000000"/>
                          </a:solidFill>
                          <a:latin typeface="Calibri"/>
                          <a:ea typeface="Times New Roman"/>
                          <a:cs typeface="Times New Roman"/>
                        </a:rPr>
                        <a:t>ID EQ</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a:solidFill>
                            <a:srgbClr val="000000"/>
                          </a:solidFill>
                          <a:latin typeface="Calibri"/>
                          <a:ea typeface="Times New Roman"/>
                          <a:cs typeface="Times New Roman"/>
                        </a:rPr>
                        <a:t>EQUIPO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a:solidFill>
                            <a:srgbClr val="000000"/>
                          </a:solidFill>
                          <a:latin typeface="Calibri"/>
                          <a:ea typeface="Times New Roman"/>
                          <a:cs typeface="Times New Roman"/>
                        </a:rPr>
                        <a:t>CÓDIGO DE CASA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361094">
                <a:tc>
                  <a:txBody>
                    <a:bodyPr/>
                    <a:lstStyle/>
                    <a:p>
                      <a:pPr algn="ctr">
                        <a:spcAft>
                          <a:spcPts val="0"/>
                        </a:spcAft>
                      </a:pPr>
                      <a:r>
                        <a:rPr lang="es-ES" sz="1100">
                          <a:solidFill>
                            <a:srgbClr val="000000"/>
                          </a:solidFill>
                          <a:latin typeface="Calibri"/>
                          <a:ea typeface="Times New Roman"/>
                          <a:cs typeface="Times New Roman"/>
                        </a:rPr>
                        <a:t>EXTERIOR 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VT38A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Flood cam starter Kit</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22888">
                <a:tc>
                  <a:txBody>
                    <a:bodyPr/>
                    <a:lstStyle/>
                    <a:p>
                      <a:pPr algn="ctr">
                        <a:spcAft>
                          <a:spcPts val="0"/>
                        </a:spcAft>
                      </a:pPr>
                      <a:r>
                        <a:rPr lang="es-ES" sz="1100">
                          <a:solidFill>
                            <a:srgbClr val="000000"/>
                          </a:solidFill>
                          <a:latin typeface="Calibri"/>
                          <a:ea typeface="Times New Roman"/>
                          <a:cs typeface="Times New Roman"/>
                        </a:rPr>
                        <a:t>EXTERIOR 2</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22888">
                <a:tc rowSpan="2">
                  <a:txBody>
                    <a:bodyPr/>
                    <a:lstStyle/>
                    <a:p>
                      <a:pPr algn="ctr">
                        <a:spcAft>
                          <a:spcPts val="0"/>
                        </a:spcAft>
                      </a:pPr>
                      <a:r>
                        <a:rPr lang="es-ES" sz="1100">
                          <a:solidFill>
                            <a:srgbClr val="000000"/>
                          </a:solidFill>
                          <a:latin typeface="Calibri"/>
                          <a:ea typeface="Times New Roman"/>
                          <a:cs typeface="Times New Roman"/>
                        </a:rPr>
                        <a:t>CUARTO DE INSTALACIONES TÈCNICAS BOMBAS Y FILTROS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XX16A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C11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22888">
                <a:tc vMerge="1">
                  <a:txBody>
                    <a:bodyPr/>
                    <a:lstStyle/>
                    <a:p>
                      <a:endParaRPr lang="es-ES"/>
                    </a:p>
                  </a:txBody>
                  <a:tcPr/>
                </a:tc>
                <a:tc>
                  <a:txBody>
                    <a:bodyPr/>
                    <a:lstStyle/>
                    <a:p>
                      <a:pPr algn="ctr">
                        <a:spcAft>
                          <a:spcPts val="0"/>
                        </a:spcAft>
                      </a:pPr>
                      <a:r>
                        <a:rPr lang="es-ES" sz="1100" dirty="0">
                          <a:solidFill>
                            <a:srgbClr val="000000"/>
                          </a:solidFill>
                          <a:latin typeface="Calibri"/>
                          <a:ea typeface="Times New Roman"/>
                          <a:cs typeface="Times New Roman"/>
                        </a:rPr>
                        <a:t>XX16A</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22888">
                <a:tc>
                  <a:txBody>
                    <a:bodyPr/>
                    <a:lstStyle/>
                    <a:p>
                      <a:pPr algn="ctr">
                        <a:spcAft>
                          <a:spcPts val="0"/>
                        </a:spcAft>
                      </a:pPr>
                      <a:r>
                        <a:rPr lang="es-ES" sz="1100">
                          <a:solidFill>
                            <a:srgbClr val="000000"/>
                          </a:solidFill>
                          <a:latin typeface="Calibri"/>
                          <a:ea typeface="Times New Roman"/>
                          <a:cs typeface="Times New Roman"/>
                        </a:rPr>
                        <a:t>CORREDOR LATERAL IZQ</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C13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31916">
                <a:tc>
                  <a:txBody>
                    <a:bodyPr/>
                    <a:lstStyle/>
                    <a:p>
                      <a:pPr algn="ctr">
                        <a:spcAft>
                          <a:spcPts val="0"/>
                        </a:spcAft>
                      </a:pPr>
                      <a:r>
                        <a:rPr lang="es-ES" sz="1100">
                          <a:solidFill>
                            <a:srgbClr val="000000"/>
                          </a:solidFill>
                          <a:latin typeface="Calibri"/>
                          <a:ea typeface="Times New Roman"/>
                          <a:cs typeface="Times New Roman"/>
                        </a:rPr>
                        <a:t>CORREDOR LATERAL DER.</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a:solidFill>
                            <a:srgbClr val="000000"/>
                          </a:solidFill>
                          <a:latin typeface="Calibri"/>
                          <a:ea typeface="Times New Roman"/>
                          <a:cs typeface="Times New Roman"/>
                        </a:rPr>
                        <a:t>XX16A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Verdana"/>
                          <a:ea typeface="Times New Roman"/>
                          <a:cs typeface="Times New Roman"/>
                        </a:rPr>
                        <a:t>XCam2 Color Video Camera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100" dirty="0">
                          <a:solidFill>
                            <a:srgbClr val="000000"/>
                          </a:solidFill>
                          <a:latin typeface="Calibri"/>
                          <a:ea typeface="Times New Roman"/>
                          <a:cs typeface="Times New Roman"/>
                        </a:rPr>
                        <a:t>C14</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5" name="1 Título"/>
          <p:cNvSpPr txBox="1">
            <a:spLocks/>
          </p:cNvSpPr>
          <p:nvPr/>
        </p:nvSpPr>
        <p:spPr bwMode="auto">
          <a:xfrm>
            <a:off x="1246188" y="977900"/>
            <a:ext cx="8443912" cy="698500"/>
          </a:xfrm>
          <a:prstGeom prst="rect">
            <a:avLst/>
          </a:prstGeom>
          <a:noFill/>
          <a:ln w="9525">
            <a:noFill/>
            <a:miter lim="800000"/>
            <a:headEnd/>
            <a:tailEnd/>
          </a:ln>
        </p:spPr>
        <p:txBody>
          <a:bodyPr anchor="b"/>
          <a:lstStyle/>
          <a:p>
            <a:pPr>
              <a:defRPr/>
            </a:pPr>
            <a:r>
              <a:rPr lang="es-ES" sz="2800" b="1" kern="0" dirty="0">
                <a:solidFill>
                  <a:schemeClr val="tx2"/>
                </a:solidFill>
                <a:latin typeface="+mj-lt"/>
                <a:ea typeface="+mj-ea"/>
                <a:cs typeface="+mj-cs"/>
              </a:rPr>
              <a:t>DISEÑO DE SEGURIDAD DE BIENES</a:t>
            </a:r>
          </a:p>
        </p:txBody>
      </p:sp>
      <p:sp>
        <p:nvSpPr>
          <p:cNvPr id="63534" name="1 Título"/>
          <p:cNvSpPr txBox="1">
            <a:spLocks/>
          </p:cNvSpPr>
          <p:nvPr/>
        </p:nvSpPr>
        <p:spPr bwMode="auto">
          <a:xfrm>
            <a:off x="1382713" y="1873250"/>
            <a:ext cx="7351712" cy="652463"/>
          </a:xfrm>
          <a:prstGeom prst="rect">
            <a:avLst/>
          </a:prstGeom>
          <a:noFill/>
          <a:ln w="9525">
            <a:noFill/>
            <a:miter lim="800000"/>
            <a:headEnd/>
            <a:tailEnd/>
          </a:ln>
        </p:spPr>
        <p:txBody>
          <a:bodyPr anchor="b"/>
          <a:lstStyle/>
          <a:p>
            <a:r>
              <a:rPr lang="es-ES" sz="2000"/>
              <a:t>Equipos utilizados para el Sistema de Seguridad de Bienes Exteriores</a:t>
            </a: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ubTitle" idx="1"/>
          </p:nvPr>
        </p:nvSpPr>
        <p:spPr>
          <a:xfrm>
            <a:off x="1241425" y="3524250"/>
            <a:ext cx="8161338" cy="2808288"/>
          </a:xfrm>
        </p:spPr>
        <p:txBody>
          <a:bodyPr/>
          <a:lstStyle/>
          <a:p>
            <a:pPr marL="342900" indent="-342900" algn="l">
              <a:buFont typeface="Wingdings" pitchFamily="2" charset="2"/>
              <a:buChar char="n"/>
            </a:pPr>
            <a:r>
              <a:rPr lang="es-ES" smtClean="0"/>
              <a:t>SISTEMA DE CONTROL PARA LA ZONIFICACIÓN DE LA CLIMATIZACIÓN.</a:t>
            </a:r>
          </a:p>
          <a:p>
            <a:pPr marL="342900" indent="-342900" algn="l">
              <a:buFont typeface="Wingdings" pitchFamily="2" charset="2"/>
              <a:buChar char="n"/>
            </a:pPr>
            <a:endParaRPr lang="es-ES" smtClean="0"/>
          </a:p>
          <a:p>
            <a:pPr marL="342900" indent="-342900" algn="l">
              <a:buFont typeface="Wingdings" pitchFamily="2" charset="2"/>
              <a:buChar char="n"/>
            </a:pPr>
            <a:r>
              <a:rPr lang="es-ES" smtClean="0"/>
              <a:t>SISTEMA DE CONTROL DE ILUMINACIÓN</a:t>
            </a:r>
            <a:endParaRPr lang="en-US" smtClean="0"/>
          </a:p>
        </p:txBody>
      </p:sp>
      <p:sp>
        <p:nvSpPr>
          <p:cNvPr id="5" name="4 Rectángulo"/>
          <p:cNvSpPr/>
          <p:nvPr/>
        </p:nvSpPr>
        <p:spPr>
          <a:xfrm>
            <a:off x="1138238" y="1936750"/>
            <a:ext cx="8691562" cy="1323975"/>
          </a:xfrm>
          <a:prstGeom prst="rect">
            <a:avLst/>
          </a:prstGeom>
        </p:spPr>
        <p:txBody>
          <a:bodyPr>
            <a:spAutoFit/>
          </a:bodyPr>
          <a:lstStyle/>
          <a:p>
            <a:pPr>
              <a:defRPr/>
            </a:pPr>
            <a:r>
              <a:rPr lang="es-ES" sz="4000" kern="0" dirty="0">
                <a:solidFill>
                  <a:schemeClr val="tx2"/>
                </a:solidFill>
                <a:latin typeface="+mj-lt"/>
                <a:ea typeface="+mj-ea"/>
                <a:cs typeface="+mj-cs"/>
              </a:rPr>
              <a:t>DISEÑO DEL SISTEMA DE CONTROL ENERGÉTICO</a:t>
            </a: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r>
              <a:rPr lang="es-ES" sz="2800" b="1" smtClean="0"/>
              <a:t>SISTEMA DE CONTROL PARA LA ZONIFICACIÓN DE LA CLIMATIZACIÓN</a:t>
            </a:r>
          </a:p>
        </p:txBody>
      </p:sp>
      <p:sp>
        <p:nvSpPr>
          <p:cNvPr id="3" name="2 Marcador de contenido"/>
          <p:cNvSpPr>
            <a:spLocks noGrp="1"/>
          </p:cNvSpPr>
          <p:nvPr>
            <p:ph idx="1"/>
          </p:nvPr>
        </p:nvSpPr>
        <p:spPr>
          <a:xfrm>
            <a:off x="1062038" y="2252663"/>
            <a:ext cx="8420100" cy="2946400"/>
          </a:xfrm>
        </p:spPr>
        <p:txBody>
          <a:bodyPr/>
          <a:lstStyle/>
          <a:p>
            <a:pPr>
              <a:defRPr/>
            </a:pPr>
            <a:r>
              <a:rPr lang="es-ES" dirty="0" smtClean="0"/>
              <a:t>1.- Centrales de aire</a:t>
            </a:r>
          </a:p>
          <a:p>
            <a:pPr>
              <a:defRPr/>
            </a:pPr>
            <a:r>
              <a:rPr lang="es-ES" dirty="0" smtClean="0"/>
              <a:t>2.- Aire Acondicionado</a:t>
            </a:r>
          </a:p>
          <a:p>
            <a:pPr>
              <a:defRPr/>
            </a:pPr>
            <a:r>
              <a:rPr lang="es-ES" dirty="0" smtClean="0"/>
              <a:t>3.- Extractores de aires</a:t>
            </a:r>
          </a:p>
          <a:p>
            <a:pPr>
              <a:defRPr/>
            </a:pPr>
            <a:endParaRPr lang="es-ES" sz="2800" b="1" dirty="0" smtClean="0">
              <a:solidFill>
                <a:schemeClr val="tx2"/>
              </a:solidFill>
              <a:latin typeface="+mj-lt"/>
              <a:ea typeface="+mj-ea"/>
              <a:cs typeface="+mj-cs"/>
            </a:endParaRPr>
          </a:p>
        </p:txBody>
      </p:sp>
      <p:pic>
        <p:nvPicPr>
          <p:cNvPr id="65540" name="Imagen 47" descr="DSC04024"/>
          <p:cNvPicPr>
            <a:picLocks noChangeAspect="1" noChangeArrowheads="1"/>
          </p:cNvPicPr>
          <p:nvPr/>
        </p:nvPicPr>
        <p:blipFill>
          <a:blip r:embed="rId2"/>
          <a:srcRect/>
          <a:stretch>
            <a:fillRect/>
          </a:stretch>
        </p:blipFill>
        <p:spPr bwMode="auto">
          <a:xfrm>
            <a:off x="3430588" y="3971925"/>
            <a:ext cx="3216275" cy="24098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1419225" y="898525"/>
            <a:ext cx="7583488" cy="841375"/>
          </a:xfrm>
        </p:spPr>
        <p:txBody>
          <a:bodyPr/>
          <a:lstStyle/>
          <a:p>
            <a:r>
              <a:rPr lang="es-ES" sz="2800" b="1" smtClean="0"/>
              <a:t>SISTEMA DE CONTROL PARA LA ZONIFICACIÓN DE LA CLIMATIZACIÓN</a:t>
            </a:r>
          </a:p>
        </p:txBody>
      </p:sp>
      <p:graphicFrame>
        <p:nvGraphicFramePr>
          <p:cNvPr id="5" name="4 Tabla"/>
          <p:cNvGraphicFramePr>
            <a:graphicFrameLocks noGrp="1"/>
          </p:cNvGraphicFramePr>
          <p:nvPr/>
        </p:nvGraphicFramePr>
        <p:xfrm>
          <a:off x="2403475" y="2081213"/>
          <a:ext cx="5653088" cy="4397375"/>
        </p:xfrm>
        <a:graphic>
          <a:graphicData uri="http://schemas.openxmlformats.org/drawingml/2006/table">
            <a:tbl>
              <a:tblPr/>
              <a:tblGrid>
                <a:gridCol w="1907923"/>
                <a:gridCol w="714382"/>
                <a:gridCol w="1571324"/>
                <a:gridCol w="1459652"/>
              </a:tblGrid>
              <a:tr h="200025">
                <a:tc>
                  <a:txBody>
                    <a:bodyPr/>
                    <a:lstStyle/>
                    <a:p>
                      <a:pPr algn="ctr">
                        <a:spcAft>
                          <a:spcPts val="0"/>
                        </a:spcAft>
                      </a:pPr>
                      <a:r>
                        <a:rPr lang="es-ES" sz="1000" b="1">
                          <a:solidFill>
                            <a:srgbClr val="000000"/>
                          </a:solidFill>
                          <a:latin typeface="Calibri"/>
                          <a:ea typeface="Times New Roman"/>
                          <a:cs typeface="Times New Roman"/>
                        </a:rPr>
                        <a:t>SECTOR</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000" b="1">
                          <a:solidFill>
                            <a:srgbClr val="000000"/>
                          </a:solidFill>
                          <a:latin typeface="Calibri"/>
                          <a:ea typeface="Times New Roman"/>
                          <a:cs typeface="Times New Roman"/>
                        </a:rPr>
                        <a:t>ID EQ</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000" b="1">
                          <a:solidFill>
                            <a:srgbClr val="000000"/>
                          </a:solidFill>
                          <a:latin typeface="Calibri"/>
                          <a:ea typeface="Times New Roman"/>
                          <a:cs typeface="Times New Roman"/>
                        </a:rPr>
                        <a:t>EQUIPO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000" b="1">
                          <a:solidFill>
                            <a:srgbClr val="000000"/>
                          </a:solidFill>
                          <a:latin typeface="Calibri"/>
                          <a:ea typeface="Times New Roman"/>
                          <a:cs typeface="Times New Roman"/>
                        </a:rPr>
                        <a:t>CÓDIGO DE CASA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000">
                          <a:solidFill>
                            <a:srgbClr val="000000"/>
                          </a:solidFill>
                          <a:latin typeface="Calibri"/>
                          <a:ea typeface="Times New Roman"/>
                          <a:cs typeface="Times New Roman"/>
                        </a:rPr>
                        <a:t>SALA DE DIALISIS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81000">
                <a:tc>
                  <a:txBody>
                    <a:bodyPr/>
                    <a:lstStyle/>
                    <a:p>
                      <a:pPr algn="ctr">
                        <a:spcAft>
                          <a:spcPts val="0"/>
                        </a:spcAft>
                      </a:pPr>
                      <a:r>
                        <a:rPr lang="es-ES" sz="1000">
                          <a:solidFill>
                            <a:srgbClr val="000000"/>
                          </a:solidFill>
                          <a:latin typeface="Calibri"/>
                          <a:ea typeface="Times New Roman"/>
                          <a:cs typeface="Times New Roman"/>
                        </a:rPr>
                        <a:t>SALA DE DIALISIS-HEPATITIS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81000">
                <a:tc>
                  <a:txBody>
                    <a:bodyPr/>
                    <a:lstStyle/>
                    <a:p>
                      <a:pPr algn="ctr">
                        <a:spcAft>
                          <a:spcPts val="0"/>
                        </a:spcAft>
                      </a:pPr>
                      <a:r>
                        <a:rPr lang="es-ES" sz="1000">
                          <a:solidFill>
                            <a:srgbClr val="000000"/>
                          </a:solidFill>
                          <a:latin typeface="Calibri"/>
                          <a:ea typeface="Times New Roman"/>
                          <a:cs typeface="Times New Roman"/>
                        </a:rPr>
                        <a:t>SALA DE ATENCION Y ESPERA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81000">
                <a:tc>
                  <a:txBody>
                    <a:bodyPr/>
                    <a:lstStyle/>
                    <a:p>
                      <a:pPr algn="ctr">
                        <a:spcAft>
                          <a:spcPts val="0"/>
                        </a:spcAft>
                      </a:pPr>
                      <a:r>
                        <a:rPr lang="es-ES" sz="1000">
                          <a:solidFill>
                            <a:srgbClr val="000000"/>
                          </a:solidFill>
                          <a:latin typeface="Calibri"/>
                          <a:ea typeface="Times New Roman"/>
                          <a:cs typeface="Times New Roman"/>
                        </a:rPr>
                        <a:t>PRESIDENCIA Y GERENCIA GENERAL</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90500">
                <a:tc>
                  <a:txBody>
                    <a:bodyPr/>
                    <a:lstStyle/>
                    <a:p>
                      <a:pPr algn="ctr">
                        <a:spcAft>
                          <a:spcPts val="0"/>
                        </a:spcAft>
                      </a:pPr>
                      <a:r>
                        <a:rPr lang="es-ES" sz="1000">
                          <a:solidFill>
                            <a:srgbClr val="000000"/>
                          </a:solidFill>
                          <a:latin typeface="Calibri"/>
                          <a:ea typeface="Times New Roman"/>
                          <a:cs typeface="Times New Roman"/>
                        </a:rPr>
                        <a:t>ASISTENTE DE GERENCIA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90500">
                <a:tc>
                  <a:txBody>
                    <a:bodyPr/>
                    <a:lstStyle/>
                    <a:p>
                      <a:pPr algn="ctr">
                        <a:spcAft>
                          <a:spcPts val="0"/>
                        </a:spcAft>
                      </a:pPr>
                      <a:r>
                        <a:rPr lang="es-ES" sz="1000">
                          <a:solidFill>
                            <a:srgbClr val="000000"/>
                          </a:solidFill>
                          <a:latin typeface="Calibri"/>
                          <a:ea typeface="Times New Roman"/>
                          <a:cs typeface="Times New Roman"/>
                        </a:rPr>
                        <a:t>CONSULTORIO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90500">
                <a:tc>
                  <a:txBody>
                    <a:bodyPr/>
                    <a:lstStyle/>
                    <a:p>
                      <a:pPr algn="ctr">
                        <a:spcAft>
                          <a:spcPts val="0"/>
                        </a:spcAft>
                      </a:pPr>
                      <a:r>
                        <a:rPr lang="es-ES" sz="1000">
                          <a:solidFill>
                            <a:srgbClr val="000000"/>
                          </a:solidFill>
                          <a:latin typeface="Calibri"/>
                          <a:ea typeface="Times New Roman"/>
                          <a:cs typeface="Times New Roman"/>
                        </a:rPr>
                        <a:t>DATOS Y MONITOREO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TH2807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Termostato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52730">
                <a:tc>
                  <a:txBody>
                    <a:bodyPr/>
                    <a:lstStyle/>
                    <a:p>
                      <a:pPr algn="ctr">
                        <a:spcAft>
                          <a:spcPts val="0"/>
                        </a:spcAft>
                      </a:pPr>
                      <a:r>
                        <a:rPr lang="es-ES" sz="1000">
                          <a:solidFill>
                            <a:srgbClr val="000000"/>
                          </a:solidFill>
                          <a:latin typeface="Calibri"/>
                          <a:ea typeface="Times New Roman"/>
                          <a:cs typeface="Times New Roman"/>
                        </a:rPr>
                        <a:t>SALA DE DIALISIS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AM486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12420">
                <a:tc>
                  <a:txBody>
                    <a:bodyPr/>
                    <a:lstStyle/>
                    <a:p>
                      <a:pPr algn="ctr">
                        <a:spcAft>
                          <a:spcPts val="0"/>
                        </a:spcAft>
                      </a:pPr>
                      <a:r>
                        <a:rPr lang="es-ES" sz="1000">
                          <a:solidFill>
                            <a:srgbClr val="000000"/>
                          </a:solidFill>
                          <a:latin typeface="Calibri"/>
                          <a:ea typeface="Times New Roman"/>
                          <a:cs typeface="Times New Roman"/>
                        </a:rPr>
                        <a:t>SALA DE DIALISIS-HEPATITIS</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AM486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81000">
                <a:tc>
                  <a:txBody>
                    <a:bodyPr/>
                    <a:lstStyle/>
                    <a:p>
                      <a:pPr algn="ctr">
                        <a:spcAft>
                          <a:spcPts val="0"/>
                        </a:spcAft>
                      </a:pPr>
                      <a:r>
                        <a:rPr lang="es-ES" sz="1000">
                          <a:solidFill>
                            <a:srgbClr val="000000"/>
                          </a:solidFill>
                          <a:latin typeface="Calibri"/>
                          <a:ea typeface="Times New Roman"/>
                          <a:cs typeface="Times New Roman"/>
                        </a:rPr>
                        <a:t>SALA DE ATENCION Y ESPERA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Calibri"/>
                          <a:ea typeface="Times New Roman"/>
                          <a:cs typeface="Times New Roman"/>
                        </a:rPr>
                        <a:t>AM486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81000">
                <a:tc>
                  <a:txBody>
                    <a:bodyPr/>
                    <a:lstStyle/>
                    <a:p>
                      <a:pPr algn="ctr">
                        <a:spcAft>
                          <a:spcPts val="0"/>
                        </a:spcAft>
                      </a:pPr>
                      <a:r>
                        <a:rPr lang="es-ES" sz="1000">
                          <a:solidFill>
                            <a:srgbClr val="000000"/>
                          </a:solidFill>
                          <a:latin typeface="Calibri"/>
                          <a:ea typeface="Times New Roman"/>
                          <a:cs typeface="Times New Roman"/>
                        </a:rPr>
                        <a:t>PRESIDENCIA Y GERENCIA GENERAL</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Arial"/>
                          <a:ea typeface="Times New Roman"/>
                          <a:cs typeface="Times New Roman"/>
                        </a:rPr>
                        <a:t>HD245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 220V </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F11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19405">
                <a:tc>
                  <a:txBody>
                    <a:bodyPr/>
                    <a:lstStyle/>
                    <a:p>
                      <a:pPr algn="ctr">
                        <a:spcAft>
                          <a:spcPts val="0"/>
                        </a:spcAft>
                      </a:pPr>
                      <a:r>
                        <a:rPr lang="es-ES" sz="1000">
                          <a:solidFill>
                            <a:srgbClr val="000000"/>
                          </a:solidFill>
                          <a:latin typeface="Calibri"/>
                          <a:ea typeface="Times New Roman"/>
                          <a:cs typeface="Times New Roman"/>
                        </a:rPr>
                        <a:t>ASISTENTE DE GERENCIA</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Arial"/>
                          <a:ea typeface="Times New Roman"/>
                          <a:cs typeface="Times New Roman"/>
                        </a:rPr>
                        <a:t>HD245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 220V </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88925">
                <a:tc>
                  <a:txBody>
                    <a:bodyPr/>
                    <a:lstStyle/>
                    <a:p>
                      <a:pPr algn="ctr">
                        <a:spcAft>
                          <a:spcPts val="0"/>
                        </a:spcAft>
                      </a:pPr>
                      <a:r>
                        <a:rPr lang="es-ES" sz="1000">
                          <a:solidFill>
                            <a:srgbClr val="000000"/>
                          </a:solidFill>
                          <a:latin typeface="Calibri"/>
                          <a:ea typeface="Times New Roman"/>
                          <a:cs typeface="Times New Roman"/>
                        </a:rPr>
                        <a:t>CONSULTORIO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Arial"/>
                          <a:ea typeface="Times New Roman"/>
                          <a:cs typeface="Times New Roman"/>
                        </a:rPr>
                        <a:t>HD245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 220V </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F13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57505">
                <a:tc>
                  <a:txBody>
                    <a:bodyPr/>
                    <a:lstStyle/>
                    <a:p>
                      <a:pPr algn="ctr">
                        <a:spcAft>
                          <a:spcPts val="0"/>
                        </a:spcAft>
                      </a:pPr>
                      <a:r>
                        <a:rPr lang="es-ES" sz="1000">
                          <a:solidFill>
                            <a:srgbClr val="000000"/>
                          </a:solidFill>
                          <a:latin typeface="Calibri"/>
                          <a:ea typeface="Times New Roman"/>
                          <a:cs typeface="Times New Roman"/>
                        </a:rPr>
                        <a:t>DATOS Y MONITOREO</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1000">
                          <a:solidFill>
                            <a:srgbClr val="000000"/>
                          </a:solidFill>
                          <a:latin typeface="Arial"/>
                          <a:ea typeface="Times New Roman"/>
                          <a:cs typeface="Times New Roman"/>
                        </a:rPr>
                        <a:t>HD245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a:solidFill>
                            <a:srgbClr val="000000"/>
                          </a:solidFill>
                          <a:latin typeface="Calibri"/>
                          <a:ea typeface="Times New Roman"/>
                          <a:cs typeface="Times New Roman"/>
                        </a:rPr>
                        <a:t>MODULO DE PARED 220V </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1000" dirty="0">
                          <a:solidFill>
                            <a:srgbClr val="000000"/>
                          </a:solidFill>
                          <a:latin typeface="Calibri"/>
                          <a:ea typeface="Times New Roman"/>
                          <a:cs typeface="Times New Roman"/>
                        </a:rPr>
                        <a:t>F14</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a:xfrm>
            <a:off x="1246188" y="231775"/>
            <a:ext cx="8443912" cy="869950"/>
          </a:xfrm>
        </p:spPr>
        <p:txBody>
          <a:bodyPr/>
          <a:lstStyle/>
          <a:p>
            <a:r>
              <a:rPr lang="es-ES" sz="2800" b="1" smtClean="0"/>
              <a:t>SISTEMA DE CONTROL DE ILUMINACIÓN PLANTA ALTA</a:t>
            </a:r>
          </a:p>
        </p:txBody>
      </p:sp>
      <p:graphicFrame>
        <p:nvGraphicFramePr>
          <p:cNvPr id="5" name="4 Tabla"/>
          <p:cNvGraphicFramePr>
            <a:graphicFrameLocks noGrp="1"/>
          </p:cNvGraphicFramePr>
          <p:nvPr/>
        </p:nvGraphicFramePr>
        <p:xfrm>
          <a:off x="1658938" y="1254125"/>
          <a:ext cx="6570662" cy="5319713"/>
        </p:xfrm>
        <a:graphic>
          <a:graphicData uri="http://schemas.openxmlformats.org/drawingml/2006/table">
            <a:tbl>
              <a:tblPr/>
              <a:tblGrid>
                <a:gridCol w="1793677"/>
                <a:gridCol w="1986335"/>
                <a:gridCol w="1986335"/>
                <a:gridCol w="805081"/>
              </a:tblGrid>
              <a:tr h="246608">
                <a:tc>
                  <a:txBody>
                    <a:bodyPr/>
                    <a:lstStyle/>
                    <a:p>
                      <a:pPr>
                        <a:spcAft>
                          <a:spcPts val="0"/>
                        </a:spcAft>
                      </a:pPr>
                      <a:r>
                        <a:rPr lang="es-ES" sz="700" b="1">
                          <a:solidFill>
                            <a:srgbClr val="000000"/>
                          </a:solidFill>
                          <a:latin typeface="Calibri"/>
                          <a:ea typeface="Times New Roman"/>
                          <a:cs typeface="Times New Roman"/>
                        </a:rPr>
                        <a:t>SECTOR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spcAft>
                          <a:spcPts val="0"/>
                        </a:spcAft>
                      </a:pPr>
                      <a:r>
                        <a:rPr lang="es-ES" sz="700" b="1">
                          <a:solidFill>
                            <a:srgbClr val="000000"/>
                          </a:solidFill>
                          <a:latin typeface="Calibri"/>
                          <a:ea typeface="Times New Roman"/>
                          <a:cs typeface="Times New Roman"/>
                        </a:rPr>
                        <a:t>ID EQ</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700" b="1">
                          <a:solidFill>
                            <a:srgbClr val="000000"/>
                          </a:solidFill>
                          <a:latin typeface="Calibri"/>
                          <a:ea typeface="Times New Roman"/>
                          <a:cs typeface="Times New Roman"/>
                        </a:rPr>
                        <a:t>EQUIPO</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700" b="1">
                          <a:solidFill>
                            <a:srgbClr val="000000"/>
                          </a:solidFill>
                          <a:latin typeface="Calibri"/>
                          <a:ea typeface="Times New Roman"/>
                          <a:cs typeface="Times New Roman"/>
                        </a:rPr>
                        <a:t>CÓDIGO DE CASA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26245">
                <a:tc>
                  <a:txBody>
                    <a:bodyPr/>
                    <a:lstStyle/>
                    <a:p>
                      <a:pPr>
                        <a:spcAft>
                          <a:spcPts val="0"/>
                        </a:spcAft>
                      </a:pPr>
                      <a:r>
                        <a:rPr lang="es-ES" sz="700">
                          <a:solidFill>
                            <a:srgbClr val="000000"/>
                          </a:solidFill>
                          <a:latin typeface="Calibri"/>
                          <a:ea typeface="Times New Roman"/>
                          <a:cs typeface="Times New Roman"/>
                        </a:rPr>
                        <a:t>REUNIONES</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46608">
                <a:tc>
                  <a:txBody>
                    <a:bodyPr/>
                    <a:lstStyle/>
                    <a:p>
                      <a:pPr>
                        <a:spcAft>
                          <a:spcPts val="0"/>
                        </a:spcAft>
                      </a:pPr>
                      <a:r>
                        <a:rPr lang="es-ES" sz="700">
                          <a:solidFill>
                            <a:srgbClr val="000000"/>
                          </a:solidFill>
                          <a:latin typeface="Calibri"/>
                          <a:ea typeface="Times New Roman"/>
                          <a:cs typeface="Times New Roman"/>
                        </a:rPr>
                        <a:t>GERENCIA ADMINISTRACIÓN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A2</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5">
                  <a:txBody>
                    <a:bodyPr/>
                    <a:lstStyle/>
                    <a:p>
                      <a:pPr>
                        <a:spcAft>
                          <a:spcPts val="0"/>
                        </a:spcAft>
                      </a:pPr>
                      <a:r>
                        <a:rPr lang="es-ES" sz="700">
                          <a:solidFill>
                            <a:srgbClr val="000000"/>
                          </a:solidFill>
                          <a:latin typeface="Calibri"/>
                          <a:ea typeface="Times New Roman"/>
                          <a:cs typeface="Times New Roman"/>
                        </a:rPr>
                        <a:t>CAFETERÍA</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A3</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AM486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Módulo de Aplicación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A4</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AM486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Módulo de Aplicación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A5</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AM486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Módulo de Aplicación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AM486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Módulo de Aplicación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ADMINISTRACIÓN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A8</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CONSULTORIO</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A9</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DEPT. CONTABILIDAD</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A10</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SALA DE ESTERILIZACIÓN</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A11</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ESTACIÓN DE ENFERMERAS</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A12</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3">
                  <a:txBody>
                    <a:bodyPr/>
                    <a:lstStyle/>
                    <a:p>
                      <a:pPr>
                        <a:spcAft>
                          <a:spcPts val="0"/>
                        </a:spcAft>
                      </a:pPr>
                      <a:r>
                        <a:rPr lang="es-ES" sz="700">
                          <a:solidFill>
                            <a:srgbClr val="000000"/>
                          </a:solidFill>
                          <a:latin typeface="Calibri"/>
                          <a:ea typeface="Times New Roman"/>
                          <a:cs typeface="Times New Roman"/>
                        </a:rPr>
                        <a:t>BODEGA GENERAL</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A13</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LM15A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A13</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A13</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46608">
                <a:tc>
                  <a:txBody>
                    <a:bodyPr/>
                    <a:lstStyle/>
                    <a:p>
                      <a:pPr>
                        <a:spcAft>
                          <a:spcPts val="0"/>
                        </a:spcAft>
                      </a:pPr>
                      <a:r>
                        <a:rPr lang="es-ES" sz="700">
                          <a:solidFill>
                            <a:srgbClr val="000000"/>
                          </a:solidFill>
                          <a:latin typeface="Calibri"/>
                          <a:ea typeface="Times New Roman"/>
                          <a:cs typeface="Times New Roman"/>
                        </a:rPr>
                        <a:t>LAB. PREPARACIÒN DE BICARBONATO</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A14</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CORREDOR PRINCIPAL PA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A15</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ASISTENTE DE GERENCIA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L1</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46608">
                <a:tc>
                  <a:txBody>
                    <a:bodyPr/>
                    <a:lstStyle/>
                    <a:p>
                      <a:pPr>
                        <a:spcAft>
                          <a:spcPts val="0"/>
                        </a:spcAft>
                      </a:pPr>
                      <a:r>
                        <a:rPr lang="es-ES" sz="700">
                          <a:solidFill>
                            <a:srgbClr val="000000"/>
                          </a:solidFill>
                          <a:latin typeface="Calibri"/>
                          <a:ea typeface="Times New Roman"/>
                          <a:cs typeface="Times New Roman"/>
                        </a:rPr>
                        <a:t>SALA DE DIALISIS-HEPATITIS</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L2</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a:txBody>
                    <a:bodyPr/>
                    <a:lstStyle/>
                    <a:p>
                      <a:pPr>
                        <a:spcAft>
                          <a:spcPts val="0"/>
                        </a:spcAft>
                      </a:pPr>
                      <a:r>
                        <a:rPr lang="es-ES" sz="700">
                          <a:solidFill>
                            <a:srgbClr val="000000"/>
                          </a:solidFill>
                          <a:latin typeface="Calibri"/>
                          <a:ea typeface="Times New Roman"/>
                          <a:cs typeface="Times New Roman"/>
                        </a:rPr>
                        <a:t>CONSULTORIOS</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L3</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SALA DE ATENCION Y ESPERA</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L4</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L4</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PRESIDENCIA Y GERENCIA GENERAL</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L5</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L5</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ASISTENTE DE GERENCIA</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L6</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DATOS Y MONITOREO</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L8</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WS467</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L8</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VESTIDOR HOMBRES</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L9</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LM15A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L9</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VESTIDOR MUJERES</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L10</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LM15A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L10</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rowSpan="2">
                  <a:txBody>
                    <a:bodyPr/>
                    <a:lstStyle/>
                    <a:p>
                      <a:pPr>
                        <a:spcAft>
                          <a:spcPts val="0"/>
                        </a:spcAft>
                      </a:pPr>
                      <a:r>
                        <a:rPr lang="es-ES" sz="700">
                          <a:solidFill>
                            <a:srgbClr val="000000"/>
                          </a:solidFill>
                          <a:latin typeface="Calibri"/>
                          <a:ea typeface="Times New Roman"/>
                          <a:cs typeface="Times New Roman"/>
                        </a:rPr>
                        <a:t>BAÑO GERENCIA</a:t>
                      </a:r>
                      <a:endParaRPr lang="es-ES" sz="800">
                        <a:latin typeface="Times New Roman"/>
                        <a:ea typeface="Times New Roman"/>
                        <a:cs typeface="Times New Roman"/>
                      </a:endParaRPr>
                    </a:p>
                  </a:txBody>
                  <a:tcPr marL="31464" marR="3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spcAft>
                          <a:spcPts val="0"/>
                        </a:spcAft>
                      </a:pPr>
                      <a:r>
                        <a:rPr lang="es-ES" sz="700">
                          <a:solidFill>
                            <a:srgbClr val="000000"/>
                          </a:solidFill>
                          <a:latin typeface="Calibri"/>
                          <a:ea typeface="Times New Roman"/>
                          <a:cs typeface="Times New Roman"/>
                        </a:rPr>
                        <a:t>MS16A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L11</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40272">
                <a:tc vMerge="1">
                  <a:txBody>
                    <a:bodyPr/>
                    <a:lstStyle/>
                    <a:p>
                      <a:endParaRPr lang="es-ES"/>
                    </a:p>
                  </a:txBody>
                  <a:tcPr/>
                </a:tc>
                <a:tc>
                  <a:txBody>
                    <a:bodyPr/>
                    <a:lstStyle/>
                    <a:p>
                      <a:pPr>
                        <a:spcAft>
                          <a:spcPts val="0"/>
                        </a:spcAft>
                      </a:pPr>
                      <a:r>
                        <a:rPr lang="es-ES" sz="700">
                          <a:solidFill>
                            <a:srgbClr val="000000"/>
                          </a:solidFill>
                          <a:latin typeface="Calibri"/>
                          <a:ea typeface="Times New Roman"/>
                          <a:cs typeface="Times New Roman"/>
                        </a:rPr>
                        <a:t>LM15A</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80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L11</a:t>
                      </a:r>
                      <a:endParaRPr lang="es-ES" sz="800" dirty="0">
                        <a:latin typeface="Times New Roman"/>
                        <a:ea typeface="Times New Roman"/>
                        <a:cs typeface="Times New Roman"/>
                      </a:endParaRPr>
                    </a:p>
                  </a:txBody>
                  <a:tcPr marL="31464" marR="314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ILUMINACION PLANTA ALTA"/>
          <p:cNvPicPr>
            <a:picLocks noChangeAspect="1" noChangeArrowheads="1"/>
          </p:cNvPicPr>
          <p:nvPr/>
        </p:nvPicPr>
        <p:blipFill>
          <a:blip r:embed="rId2"/>
          <a:srcRect/>
          <a:stretch>
            <a:fillRect/>
          </a:stretch>
        </p:blipFill>
        <p:spPr bwMode="auto">
          <a:xfrm>
            <a:off x="1182688" y="2190750"/>
            <a:ext cx="8178800" cy="4114800"/>
          </a:xfrm>
          <a:prstGeom prst="rect">
            <a:avLst/>
          </a:prstGeom>
          <a:noFill/>
          <a:ln w="9525">
            <a:noFill/>
            <a:miter lim="800000"/>
            <a:headEnd/>
            <a:tailEnd/>
          </a:ln>
        </p:spPr>
      </p:pic>
      <p:sp>
        <p:nvSpPr>
          <p:cNvPr id="68611" name="1 Título"/>
          <p:cNvSpPr>
            <a:spLocks noGrp="1"/>
          </p:cNvSpPr>
          <p:nvPr>
            <p:ph type="title"/>
          </p:nvPr>
        </p:nvSpPr>
        <p:spPr>
          <a:xfrm>
            <a:off x="1246188" y="882650"/>
            <a:ext cx="8443912" cy="698500"/>
          </a:xfrm>
        </p:spPr>
        <p:txBody>
          <a:bodyPr/>
          <a:lstStyle/>
          <a:p>
            <a:r>
              <a:rPr lang="es-ES" sz="2800" b="1" smtClean="0"/>
              <a:t>SISTEMA DE CONTROL DE ILUMINACIÓN PLANTA ALTA</a:t>
            </a:r>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n 44" descr="DSC04002"/>
          <p:cNvPicPr>
            <a:picLocks noChangeAspect="1" noChangeArrowheads="1"/>
          </p:cNvPicPr>
          <p:nvPr/>
        </p:nvPicPr>
        <p:blipFill>
          <a:blip r:embed="rId2"/>
          <a:srcRect/>
          <a:stretch>
            <a:fillRect/>
          </a:stretch>
        </p:blipFill>
        <p:spPr bwMode="auto">
          <a:xfrm>
            <a:off x="2155825" y="2319338"/>
            <a:ext cx="5038725" cy="3783012"/>
          </a:xfrm>
          <a:prstGeom prst="rect">
            <a:avLst/>
          </a:prstGeom>
          <a:noFill/>
          <a:ln w="9525">
            <a:noFill/>
            <a:miter lim="800000"/>
            <a:headEnd/>
            <a:tailEnd/>
          </a:ln>
        </p:spPr>
      </p:pic>
      <p:sp>
        <p:nvSpPr>
          <p:cNvPr id="69635" name="1 Título"/>
          <p:cNvSpPr>
            <a:spLocks noGrp="1"/>
          </p:cNvSpPr>
          <p:nvPr>
            <p:ph type="title"/>
          </p:nvPr>
        </p:nvSpPr>
        <p:spPr>
          <a:xfrm>
            <a:off x="1246188" y="882650"/>
            <a:ext cx="8443912" cy="698500"/>
          </a:xfrm>
        </p:spPr>
        <p:txBody>
          <a:bodyPr/>
          <a:lstStyle/>
          <a:p>
            <a:r>
              <a:rPr lang="es-ES" sz="2800" b="1" smtClean="0"/>
              <a:t>SISTEMA DE CONTROL DE ILUMINACIÓN PLANTA BAJA</a:t>
            </a: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1246188" y="53975"/>
            <a:ext cx="8443912" cy="887413"/>
          </a:xfrm>
        </p:spPr>
        <p:txBody>
          <a:bodyPr/>
          <a:lstStyle/>
          <a:p>
            <a:r>
              <a:rPr lang="es-ES" sz="2800" b="1" smtClean="0"/>
              <a:t>SISTEMA DE CONTROL DE ILUMINACIÓN PLANTA BAJA</a:t>
            </a:r>
          </a:p>
        </p:txBody>
      </p:sp>
      <p:graphicFrame>
        <p:nvGraphicFramePr>
          <p:cNvPr id="5" name="4 Tabla"/>
          <p:cNvGraphicFramePr>
            <a:graphicFrameLocks noGrp="1"/>
          </p:cNvGraphicFramePr>
          <p:nvPr/>
        </p:nvGraphicFramePr>
        <p:xfrm>
          <a:off x="1958975" y="996950"/>
          <a:ext cx="6286500" cy="5724525"/>
        </p:xfrm>
        <a:graphic>
          <a:graphicData uri="http://schemas.openxmlformats.org/drawingml/2006/table">
            <a:tbl>
              <a:tblPr/>
              <a:tblGrid>
                <a:gridCol w="1774294"/>
                <a:gridCol w="1919894"/>
                <a:gridCol w="1919894"/>
                <a:gridCol w="671793"/>
              </a:tblGrid>
              <a:tr h="325734">
                <a:tc>
                  <a:txBody>
                    <a:bodyPr/>
                    <a:lstStyle/>
                    <a:p>
                      <a:pPr algn="ctr">
                        <a:spcAft>
                          <a:spcPts val="0"/>
                        </a:spcAft>
                      </a:pPr>
                      <a:r>
                        <a:rPr lang="es-ES" sz="500" b="1" dirty="0">
                          <a:solidFill>
                            <a:srgbClr val="000000"/>
                          </a:solidFill>
                          <a:latin typeface="Calibri"/>
                          <a:ea typeface="Times New Roman"/>
                          <a:cs typeface="Times New Roman"/>
                        </a:rPr>
                        <a:t>SECTOR</a:t>
                      </a:r>
                      <a:endParaRPr lang="es-ES" sz="6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500" b="1" dirty="0">
                          <a:solidFill>
                            <a:srgbClr val="000000"/>
                          </a:solidFill>
                          <a:latin typeface="Calibri"/>
                          <a:ea typeface="Times New Roman"/>
                          <a:cs typeface="Times New Roman"/>
                        </a:rPr>
                        <a:t>ID EQ</a:t>
                      </a:r>
                      <a:endParaRPr lang="es-ES" sz="6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500" b="1">
                          <a:solidFill>
                            <a:srgbClr val="000000"/>
                          </a:solidFill>
                          <a:latin typeface="Calibri"/>
                          <a:ea typeface="Times New Roman"/>
                          <a:cs typeface="Times New Roman"/>
                        </a:rPr>
                        <a:t>EQUIPO</a:t>
                      </a:r>
                      <a:endParaRPr lang="es-ES" sz="6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500" b="1" dirty="0">
                          <a:solidFill>
                            <a:srgbClr val="000000"/>
                          </a:solidFill>
                          <a:latin typeface="Calibri"/>
                          <a:ea typeface="Times New Roman"/>
                          <a:cs typeface="Times New Roman"/>
                        </a:rPr>
                        <a:t>CÓDIGO DE CASA</a:t>
                      </a:r>
                      <a:endParaRPr lang="es-ES" sz="6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23384">
                <a:tc>
                  <a:txBody>
                    <a:bodyPr/>
                    <a:lstStyle/>
                    <a:p>
                      <a:pPr>
                        <a:spcAft>
                          <a:spcPts val="0"/>
                        </a:spcAft>
                      </a:pPr>
                      <a:r>
                        <a:rPr lang="es-ES" sz="700" dirty="0">
                          <a:solidFill>
                            <a:srgbClr val="000000"/>
                          </a:solidFill>
                          <a:latin typeface="Calibri"/>
                          <a:ea typeface="Times New Roman"/>
                          <a:cs typeface="Times New Roman"/>
                        </a:rPr>
                        <a:t>RECEPCIÓN</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a:txBody>
                    <a:bodyPr/>
                    <a:lstStyle/>
                    <a:p>
                      <a:pPr>
                        <a:spcAft>
                          <a:spcPts val="0"/>
                        </a:spcAft>
                      </a:pPr>
                      <a:r>
                        <a:rPr lang="es-ES" sz="700" dirty="0">
                          <a:solidFill>
                            <a:srgbClr val="000000"/>
                          </a:solidFill>
                          <a:latin typeface="Calibri"/>
                          <a:ea typeface="Times New Roman"/>
                          <a:cs typeface="Times New Roman"/>
                        </a:rPr>
                        <a:t>CONSULTORIO</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I2</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a:txBody>
                    <a:bodyPr/>
                    <a:lstStyle/>
                    <a:p>
                      <a:pPr>
                        <a:spcAft>
                          <a:spcPts val="0"/>
                        </a:spcAft>
                      </a:pPr>
                      <a:r>
                        <a:rPr lang="es-ES" sz="700" dirty="0">
                          <a:solidFill>
                            <a:srgbClr val="000000"/>
                          </a:solidFill>
                          <a:latin typeface="Calibri"/>
                          <a:ea typeface="Times New Roman"/>
                          <a:cs typeface="Times New Roman"/>
                        </a:rPr>
                        <a:t>SALA DE DIÁLISIS HEPATITIS</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WS467</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I3</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a:txBody>
                    <a:bodyPr/>
                    <a:lstStyle/>
                    <a:p>
                      <a:pPr>
                        <a:spcAft>
                          <a:spcPts val="0"/>
                        </a:spcAft>
                      </a:pPr>
                      <a:r>
                        <a:rPr lang="es-ES" sz="700" dirty="0">
                          <a:solidFill>
                            <a:srgbClr val="000000"/>
                          </a:solidFill>
                          <a:latin typeface="Calibri"/>
                          <a:ea typeface="Times New Roman"/>
                          <a:cs typeface="Times New Roman"/>
                        </a:rPr>
                        <a:t>TALLER</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I4</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a:txBody>
                    <a:bodyPr/>
                    <a:lstStyle/>
                    <a:p>
                      <a:pPr>
                        <a:spcAft>
                          <a:spcPts val="0"/>
                        </a:spcAft>
                      </a:pPr>
                      <a:r>
                        <a:rPr lang="es-ES" sz="700" dirty="0">
                          <a:solidFill>
                            <a:srgbClr val="000000"/>
                          </a:solidFill>
                          <a:latin typeface="Calibri"/>
                          <a:ea typeface="Times New Roman"/>
                          <a:cs typeface="Times New Roman"/>
                        </a:rPr>
                        <a:t>PROC. QUIRURGICO</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I5</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a:txBody>
                    <a:bodyPr/>
                    <a:lstStyle/>
                    <a:p>
                      <a:pPr>
                        <a:spcAft>
                          <a:spcPts val="0"/>
                        </a:spcAft>
                      </a:pPr>
                      <a:r>
                        <a:rPr lang="es-ES" sz="700" dirty="0">
                          <a:solidFill>
                            <a:srgbClr val="000000"/>
                          </a:solidFill>
                          <a:latin typeface="Calibri"/>
                          <a:ea typeface="Times New Roman"/>
                          <a:cs typeface="Times New Roman"/>
                        </a:rPr>
                        <a:t>SALA DE ATENCIÓN</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I6</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a:txBody>
                    <a:bodyPr/>
                    <a:lstStyle/>
                    <a:p>
                      <a:pPr>
                        <a:spcAft>
                          <a:spcPts val="0"/>
                        </a:spcAft>
                      </a:pPr>
                      <a:r>
                        <a:rPr lang="es-ES" sz="700" dirty="0">
                          <a:solidFill>
                            <a:srgbClr val="000000"/>
                          </a:solidFill>
                          <a:latin typeface="Calibri"/>
                          <a:ea typeface="Times New Roman"/>
                          <a:cs typeface="Times New Roman"/>
                        </a:rPr>
                        <a:t>SALA DE DIÀLISIS</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2">
                  <a:txBody>
                    <a:bodyPr/>
                    <a:lstStyle/>
                    <a:p>
                      <a:pPr>
                        <a:spcAft>
                          <a:spcPts val="0"/>
                        </a:spcAft>
                      </a:pPr>
                      <a:r>
                        <a:rPr lang="es-ES" sz="700" dirty="0">
                          <a:solidFill>
                            <a:srgbClr val="000000"/>
                          </a:solidFill>
                          <a:latin typeface="Calibri"/>
                          <a:ea typeface="Times New Roman"/>
                          <a:cs typeface="Times New Roman"/>
                        </a:rPr>
                        <a:t>MONTA CARGA</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I8</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I8</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3">
                  <a:txBody>
                    <a:bodyPr/>
                    <a:lstStyle/>
                    <a:p>
                      <a:pPr>
                        <a:spcAft>
                          <a:spcPts val="0"/>
                        </a:spcAft>
                      </a:pPr>
                      <a:r>
                        <a:rPr lang="es-ES" sz="700" dirty="0">
                          <a:solidFill>
                            <a:srgbClr val="000000"/>
                          </a:solidFill>
                          <a:latin typeface="Calibri"/>
                          <a:ea typeface="Times New Roman"/>
                          <a:cs typeface="Times New Roman"/>
                        </a:rPr>
                        <a:t>SALA ESPERA 1</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MS16A</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I9</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I9</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I9</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2">
                  <a:txBody>
                    <a:bodyPr/>
                    <a:lstStyle/>
                    <a:p>
                      <a:pPr>
                        <a:spcAft>
                          <a:spcPts val="0"/>
                        </a:spcAft>
                      </a:pPr>
                      <a:r>
                        <a:rPr lang="es-ES" sz="700" dirty="0">
                          <a:solidFill>
                            <a:srgbClr val="000000"/>
                          </a:solidFill>
                          <a:latin typeface="Calibri"/>
                          <a:ea typeface="Times New Roman"/>
                          <a:cs typeface="Times New Roman"/>
                        </a:rPr>
                        <a:t>SALA ESPERA 2</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I10</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I10</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14">
                  <a:txBody>
                    <a:bodyPr/>
                    <a:lstStyle/>
                    <a:p>
                      <a:pPr>
                        <a:spcAft>
                          <a:spcPts val="0"/>
                        </a:spcAft>
                      </a:pPr>
                      <a:r>
                        <a:rPr lang="es-ES" sz="700" dirty="0">
                          <a:solidFill>
                            <a:srgbClr val="000000"/>
                          </a:solidFill>
                          <a:latin typeface="Calibri"/>
                          <a:ea typeface="Times New Roman"/>
                          <a:cs typeface="Times New Roman"/>
                        </a:rPr>
                        <a:t>BAÑOS PB</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I12</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I12</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I13</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I13</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I14</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I14</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I15</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I15</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I16</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I16</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J3</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J3</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3">
                  <a:txBody>
                    <a:bodyPr/>
                    <a:lstStyle/>
                    <a:p>
                      <a:pPr>
                        <a:spcAft>
                          <a:spcPts val="0"/>
                        </a:spcAft>
                      </a:pPr>
                      <a:r>
                        <a:rPr lang="es-ES" sz="700" dirty="0">
                          <a:solidFill>
                            <a:srgbClr val="000000"/>
                          </a:solidFill>
                          <a:latin typeface="Calibri"/>
                          <a:ea typeface="Times New Roman"/>
                          <a:cs typeface="Times New Roman"/>
                        </a:rPr>
                        <a:t>CUARTO QUIMICOS</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MS16A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ACTIVE EYE MOTION SENSOR</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J1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J1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WS467</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J1</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7155">
                <a:tc rowSpan="3">
                  <a:txBody>
                    <a:bodyPr/>
                    <a:lstStyle/>
                    <a:p>
                      <a:pPr>
                        <a:spcAft>
                          <a:spcPts val="0"/>
                        </a:spcAft>
                      </a:pPr>
                      <a:r>
                        <a:rPr lang="es-ES" sz="700" dirty="0">
                          <a:solidFill>
                            <a:srgbClr val="000000"/>
                          </a:solidFill>
                          <a:latin typeface="Calibri"/>
                          <a:ea typeface="Times New Roman"/>
                          <a:cs typeface="Times New Roman"/>
                        </a:rPr>
                        <a:t>GENERADOR</a:t>
                      </a:r>
                      <a:endParaRPr lang="es-ES" sz="700" dirty="0">
                        <a:latin typeface="Times New Roman"/>
                        <a:ea typeface="Times New Roman"/>
                        <a:cs typeface="Times New Roman"/>
                      </a:endParaRPr>
                    </a:p>
                  </a:txBody>
                  <a:tcPr marL="22140" marR="2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MS16A</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ACTIVE EYE MOTION SENSOR</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J2</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3384">
                <a:tc vMerge="1">
                  <a:txBody>
                    <a:bodyPr/>
                    <a:lstStyle/>
                    <a:p>
                      <a:endParaRPr lang="es-ES"/>
                    </a:p>
                  </a:txBody>
                  <a:tcPr/>
                </a:tc>
                <a:tc>
                  <a:txBody>
                    <a:bodyPr/>
                    <a:lstStyle/>
                    <a:p>
                      <a:pPr algn="ctr">
                        <a:spcAft>
                          <a:spcPts val="0"/>
                        </a:spcAft>
                      </a:pPr>
                      <a:r>
                        <a:rPr lang="es-ES" sz="700">
                          <a:solidFill>
                            <a:srgbClr val="000000"/>
                          </a:solidFill>
                          <a:latin typeface="Calibri"/>
                          <a:ea typeface="Times New Roman"/>
                          <a:cs typeface="Times New Roman"/>
                        </a:rPr>
                        <a:t>LM15A</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SOCKET ROCKET</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J2</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08578">
                <a:tc vMerge="1">
                  <a:txBody>
                    <a:bodyPr/>
                    <a:lstStyle/>
                    <a:p>
                      <a:endParaRPr lang="es-ES"/>
                    </a:p>
                  </a:txBody>
                  <a:tcPr/>
                </a:tc>
                <a:tc>
                  <a:txBody>
                    <a:bodyPr/>
                    <a:lstStyle/>
                    <a:p>
                      <a:pPr algn="ctr">
                        <a:spcAft>
                          <a:spcPts val="0"/>
                        </a:spcAft>
                      </a:pPr>
                      <a:r>
                        <a:rPr lang="es-ES" sz="700" dirty="0">
                          <a:solidFill>
                            <a:srgbClr val="000000"/>
                          </a:solidFill>
                          <a:latin typeface="Calibri"/>
                          <a:ea typeface="Times New Roman"/>
                          <a:cs typeface="Times New Roman"/>
                        </a:rPr>
                        <a:t>WS467</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a:solidFill>
                            <a:srgbClr val="000000"/>
                          </a:solidFill>
                          <a:latin typeface="Calibri"/>
                          <a:ea typeface="Times New Roman"/>
                          <a:cs typeface="Times New Roman"/>
                        </a:rPr>
                        <a:t>WALL SWITCH</a:t>
                      </a:r>
                      <a:endParaRPr lang="es-ES" sz="70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spcAft>
                          <a:spcPts val="0"/>
                        </a:spcAft>
                      </a:pPr>
                      <a:r>
                        <a:rPr lang="es-ES" sz="700" dirty="0">
                          <a:solidFill>
                            <a:srgbClr val="000000"/>
                          </a:solidFill>
                          <a:latin typeface="Calibri"/>
                          <a:ea typeface="Times New Roman"/>
                          <a:cs typeface="Times New Roman"/>
                        </a:rPr>
                        <a:t>J2</a:t>
                      </a:r>
                      <a:endParaRPr lang="es-ES" sz="700" dirty="0">
                        <a:latin typeface="Times New Roman"/>
                        <a:ea typeface="Times New Roman"/>
                        <a:cs typeface="Times New Roman"/>
                      </a:endParaRPr>
                    </a:p>
                  </a:txBody>
                  <a:tcPr marL="22140" marR="221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Documents and Settings\Administrador\Escritorio\ILUMINACION PLANTA BAJA.JPG"/>
          <p:cNvPicPr>
            <a:picLocks noChangeAspect="1" noChangeArrowheads="1"/>
          </p:cNvPicPr>
          <p:nvPr/>
        </p:nvPicPr>
        <p:blipFill>
          <a:blip r:embed="rId2"/>
          <a:srcRect/>
          <a:stretch>
            <a:fillRect/>
          </a:stretch>
        </p:blipFill>
        <p:spPr bwMode="auto">
          <a:xfrm>
            <a:off x="522288" y="2049463"/>
            <a:ext cx="9144000" cy="4351337"/>
          </a:xfrm>
          <a:prstGeom prst="rect">
            <a:avLst/>
          </a:prstGeom>
          <a:noFill/>
          <a:ln w="9525">
            <a:noFill/>
            <a:miter lim="800000"/>
            <a:headEnd/>
            <a:tailEnd/>
          </a:ln>
        </p:spPr>
      </p:pic>
      <p:sp>
        <p:nvSpPr>
          <p:cNvPr id="71683" name="1 Título"/>
          <p:cNvSpPr>
            <a:spLocks noGrp="1"/>
          </p:cNvSpPr>
          <p:nvPr>
            <p:ph type="title"/>
          </p:nvPr>
        </p:nvSpPr>
        <p:spPr>
          <a:xfrm>
            <a:off x="1246188" y="930275"/>
            <a:ext cx="8443912" cy="604838"/>
          </a:xfrm>
        </p:spPr>
        <p:txBody>
          <a:bodyPr/>
          <a:lstStyle/>
          <a:p>
            <a:r>
              <a:rPr lang="es-ES" sz="2800" b="1" smtClean="0"/>
              <a:t>SISTEMA DE CONTROL DE ILUMINACIÓN PLANTA BAJA</a:t>
            </a:r>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s-ES" sz="2800" b="1" smtClean="0"/>
              <a:t>DISEÑO DEL SISTEMA DE CONTROL DEL SUMINISTRO DE AGUA</a:t>
            </a:r>
            <a:endParaRPr lang="en-US" sz="2800" smtClean="0"/>
          </a:p>
        </p:txBody>
      </p:sp>
      <p:sp>
        <p:nvSpPr>
          <p:cNvPr id="47107" name="Rectangle 3"/>
          <p:cNvSpPr>
            <a:spLocks noGrp="1" noChangeArrowheads="1"/>
          </p:cNvSpPr>
          <p:nvPr>
            <p:ph type="body" idx="1"/>
          </p:nvPr>
        </p:nvSpPr>
        <p:spPr>
          <a:xfrm>
            <a:off x="1281113" y="1990725"/>
            <a:ext cx="8420100" cy="1671638"/>
          </a:xfrm>
        </p:spPr>
        <p:txBody>
          <a:bodyPr/>
          <a:lstStyle/>
          <a:p>
            <a:pPr>
              <a:lnSpc>
                <a:spcPct val="80000"/>
              </a:lnSpc>
              <a:defRPr/>
            </a:pPr>
            <a:r>
              <a:rPr lang="en-US" sz="1600" kern="1200" dirty="0" err="1" smtClean="0"/>
              <a:t>Sensores</a:t>
            </a:r>
            <a:r>
              <a:rPr lang="en-US" sz="1600" kern="1200" dirty="0" smtClean="0"/>
              <a:t> de </a:t>
            </a:r>
            <a:r>
              <a:rPr lang="en-US" sz="1600" kern="1200" dirty="0" err="1" smtClean="0"/>
              <a:t>Nivel</a:t>
            </a:r>
            <a:r>
              <a:rPr lang="en-US" sz="1600" kern="1200" dirty="0" smtClean="0"/>
              <a:t> de Agua</a:t>
            </a:r>
          </a:p>
          <a:p>
            <a:pPr lvl="1" eaLnBrk="1" hangingPunct="1">
              <a:lnSpc>
                <a:spcPct val="80000"/>
              </a:lnSpc>
              <a:buFont typeface="Wingdings" pitchFamily="2" charset="2"/>
              <a:buNone/>
              <a:defRPr/>
            </a:pPr>
            <a:endParaRPr lang="es-ES_tradnl" sz="1600" dirty="0" smtClean="0">
              <a:solidFill>
                <a:srgbClr val="90AFFE"/>
              </a:solidFill>
            </a:endParaRPr>
          </a:p>
          <a:p>
            <a:pPr lvl="1" eaLnBrk="1" hangingPunct="1">
              <a:lnSpc>
                <a:spcPct val="80000"/>
              </a:lnSpc>
              <a:buFont typeface="Wingdings" pitchFamily="2" charset="2"/>
              <a:buNone/>
              <a:defRPr/>
            </a:pPr>
            <a:endParaRPr lang="en-US" sz="1600" dirty="0" smtClean="0"/>
          </a:p>
          <a:p>
            <a:pPr>
              <a:lnSpc>
                <a:spcPct val="80000"/>
              </a:lnSpc>
              <a:defRPr/>
            </a:pPr>
            <a:r>
              <a:rPr lang="en-US" sz="1600" kern="1200" dirty="0" err="1" smtClean="0"/>
              <a:t>Carril</a:t>
            </a:r>
            <a:r>
              <a:rPr lang="en-US" sz="1600" kern="1200" dirty="0" smtClean="0"/>
              <a:t> Din</a:t>
            </a:r>
          </a:p>
          <a:p>
            <a:pPr lvl="1">
              <a:lnSpc>
                <a:spcPct val="80000"/>
              </a:lnSpc>
              <a:defRPr/>
            </a:pPr>
            <a:r>
              <a:rPr lang="en-US" sz="1600" kern="1200" dirty="0" smtClean="0"/>
              <a:t>Para </a:t>
            </a:r>
            <a:r>
              <a:rPr lang="en-US" sz="1600" kern="1200" dirty="0" err="1" smtClean="0"/>
              <a:t>encendido</a:t>
            </a:r>
            <a:r>
              <a:rPr lang="en-US" sz="1600" kern="1200" dirty="0" smtClean="0"/>
              <a:t> de </a:t>
            </a:r>
            <a:r>
              <a:rPr lang="en-US" sz="1600" kern="1200" dirty="0" err="1" smtClean="0"/>
              <a:t>luces</a:t>
            </a:r>
            <a:r>
              <a:rPr lang="en-US" sz="1600" kern="1200" dirty="0" smtClean="0"/>
              <a:t> y </a:t>
            </a:r>
            <a:r>
              <a:rPr lang="en-US" sz="1600" kern="1200" dirty="0" err="1" smtClean="0"/>
              <a:t>equipos</a:t>
            </a:r>
            <a:r>
              <a:rPr lang="en-US" sz="1600" kern="1200" dirty="0" smtClean="0"/>
              <a:t> de </a:t>
            </a:r>
            <a:r>
              <a:rPr lang="en-US" sz="1600" kern="1200" dirty="0" err="1" smtClean="0"/>
              <a:t>potencia</a:t>
            </a:r>
            <a:endParaRPr lang="en-US" sz="1600" kern="1200" dirty="0" smtClean="0"/>
          </a:p>
          <a:p>
            <a:pPr eaLnBrk="1" hangingPunct="1">
              <a:lnSpc>
                <a:spcPct val="80000"/>
              </a:lnSpc>
              <a:defRPr/>
            </a:pPr>
            <a:endParaRPr lang="en-US" sz="1600" dirty="0" smtClean="0"/>
          </a:p>
          <a:p>
            <a:pPr eaLnBrk="1" hangingPunct="1">
              <a:lnSpc>
                <a:spcPct val="80000"/>
              </a:lnSpc>
              <a:defRPr/>
            </a:pPr>
            <a:endParaRPr lang="en-US" sz="1600" dirty="0" smtClean="0"/>
          </a:p>
          <a:p>
            <a:pPr eaLnBrk="1" hangingPunct="1">
              <a:lnSpc>
                <a:spcPct val="80000"/>
              </a:lnSpc>
              <a:defRPr/>
            </a:pPr>
            <a:endParaRPr lang="en-US" sz="2400" kern="1200" dirty="0" smtClean="0"/>
          </a:p>
        </p:txBody>
      </p:sp>
      <p:sp>
        <p:nvSpPr>
          <p:cNvPr id="47108" name="Rectangle 4"/>
          <p:cNvSpPr>
            <a:spLocks noChangeArrowheads="1"/>
          </p:cNvSpPr>
          <p:nvPr/>
        </p:nvSpPr>
        <p:spPr bwMode="auto">
          <a:xfrm>
            <a:off x="1260475" y="3530600"/>
            <a:ext cx="8283575" cy="950913"/>
          </a:xfrm>
          <a:prstGeom prst="rect">
            <a:avLst/>
          </a:prstGeom>
          <a:noFill/>
          <a:ln w="9525" cap="flat" cmpd="sng" algn="ctr">
            <a:noFill/>
            <a:prstDash val="solid"/>
            <a:miter lim="800000"/>
            <a:headEnd/>
            <a:tailEnd/>
          </a:ln>
          <a:effectLst/>
        </p:spPr>
        <p:txBody>
          <a:bodyPr lIns="90488" tIns="44450" rIns="90488" bIns="44450" anchor="ctr">
            <a:spAutoFit/>
          </a:bodyPr>
          <a:lstStyle/>
          <a:p>
            <a:pPr eaLnBrk="1" hangingPunct="1">
              <a:defRPr/>
            </a:pPr>
            <a:r>
              <a:rPr lang="es-ES" sz="2800" b="1" dirty="0">
                <a:solidFill>
                  <a:schemeClr val="tx2"/>
                </a:solidFill>
                <a:latin typeface="+mj-lt"/>
                <a:ea typeface="+mj-ea"/>
                <a:cs typeface="+mj-cs"/>
              </a:rPr>
              <a:t>SISTEMA DE CONTROL EN LA PLANTA TRATADORA DE AGUA PARA HEMODIÁLISIS. </a:t>
            </a:r>
            <a:endParaRPr lang="es-ES" sz="2800" b="1" dirty="0">
              <a:solidFill>
                <a:schemeClr val="tx2"/>
              </a:solidFill>
              <a:latin typeface="+mj-lt"/>
              <a:ea typeface="+mj-ea"/>
              <a:cs typeface="+mj-cs"/>
            </a:endParaRPr>
          </a:p>
        </p:txBody>
      </p:sp>
      <p:sp>
        <p:nvSpPr>
          <p:cNvPr id="5" name="Rectangle 3"/>
          <p:cNvSpPr txBox="1">
            <a:spLocks noChangeArrowheads="1"/>
          </p:cNvSpPr>
          <p:nvPr/>
        </p:nvSpPr>
        <p:spPr bwMode="auto">
          <a:xfrm>
            <a:off x="1244600" y="4651375"/>
            <a:ext cx="8420100" cy="1670050"/>
          </a:xfrm>
          <a:prstGeom prst="rect">
            <a:avLst/>
          </a:prstGeom>
          <a:noFill/>
          <a:ln w="9525">
            <a:noFill/>
            <a:miter lim="800000"/>
            <a:headEnd/>
            <a:tailEnd/>
          </a:ln>
        </p:spPr>
        <p:txBody>
          <a:bodyPr/>
          <a:lstStyle/>
          <a:p>
            <a:pPr marL="342900" indent="-342900" algn="just">
              <a:lnSpc>
                <a:spcPct val="80000"/>
              </a:lnSpc>
              <a:spcBef>
                <a:spcPct val="20000"/>
              </a:spcBef>
              <a:buClr>
                <a:schemeClr val="folHlink"/>
              </a:buClr>
              <a:buSzPct val="60000"/>
              <a:buFont typeface="Wingdings" pitchFamily="2" charset="2"/>
              <a:buChar char="n"/>
              <a:defRPr/>
            </a:pPr>
            <a:r>
              <a:rPr lang="en-US" sz="1600" dirty="0" err="1">
                <a:latin typeface="+mn-lt"/>
              </a:rPr>
              <a:t>Sensores</a:t>
            </a:r>
            <a:r>
              <a:rPr lang="en-US" sz="1600" dirty="0">
                <a:latin typeface="+mn-lt"/>
              </a:rPr>
              <a:t> de </a:t>
            </a:r>
            <a:r>
              <a:rPr lang="en-US" sz="1600" dirty="0" err="1">
                <a:latin typeface="+mn-lt"/>
              </a:rPr>
              <a:t>Nivel</a:t>
            </a:r>
            <a:r>
              <a:rPr lang="en-US" sz="1600" dirty="0">
                <a:latin typeface="+mn-lt"/>
              </a:rPr>
              <a:t> de Agua</a:t>
            </a:r>
          </a:p>
          <a:p>
            <a:pPr marL="742950" lvl="1" indent="-285750" algn="just" eaLnBrk="1" hangingPunct="1">
              <a:lnSpc>
                <a:spcPct val="80000"/>
              </a:lnSpc>
              <a:spcBef>
                <a:spcPct val="20000"/>
              </a:spcBef>
              <a:buClr>
                <a:schemeClr val="hlink"/>
              </a:buClr>
              <a:buSzPct val="55000"/>
              <a:buFont typeface="Wingdings" pitchFamily="2" charset="2"/>
              <a:buNone/>
              <a:defRPr/>
            </a:pPr>
            <a:endParaRPr lang="es-ES_tradnl" sz="1600" kern="0" dirty="0">
              <a:solidFill>
                <a:srgbClr val="90AFFE"/>
              </a:solidFill>
              <a:latin typeface="+mn-lt"/>
            </a:endParaRPr>
          </a:p>
          <a:p>
            <a:pPr marL="742950" lvl="1" indent="-285750" algn="just" eaLnBrk="1" hangingPunct="1">
              <a:lnSpc>
                <a:spcPct val="80000"/>
              </a:lnSpc>
              <a:spcBef>
                <a:spcPct val="20000"/>
              </a:spcBef>
              <a:buClr>
                <a:schemeClr val="hlink"/>
              </a:buClr>
              <a:buSzPct val="55000"/>
              <a:buFont typeface="Wingdings" pitchFamily="2" charset="2"/>
              <a:buNone/>
              <a:defRPr/>
            </a:pPr>
            <a:endParaRPr lang="en-US" sz="1600" dirty="0">
              <a:latin typeface="+mn-lt"/>
            </a:endParaRPr>
          </a:p>
          <a:p>
            <a:pPr marL="342900" indent="-342900" algn="just">
              <a:lnSpc>
                <a:spcPct val="80000"/>
              </a:lnSpc>
              <a:spcBef>
                <a:spcPct val="20000"/>
              </a:spcBef>
              <a:buClr>
                <a:schemeClr val="folHlink"/>
              </a:buClr>
              <a:buSzPct val="60000"/>
              <a:buFont typeface="Wingdings" pitchFamily="2" charset="2"/>
              <a:buChar char="n"/>
              <a:defRPr/>
            </a:pPr>
            <a:r>
              <a:rPr lang="en-US" sz="1600" dirty="0" err="1">
                <a:latin typeface="+mn-lt"/>
              </a:rPr>
              <a:t>Carril</a:t>
            </a:r>
            <a:r>
              <a:rPr lang="en-US" sz="1600" dirty="0">
                <a:latin typeface="+mn-lt"/>
              </a:rPr>
              <a:t> Din</a:t>
            </a:r>
          </a:p>
          <a:p>
            <a:pPr marL="742950" lvl="1" indent="-285750" algn="just">
              <a:lnSpc>
                <a:spcPct val="80000"/>
              </a:lnSpc>
              <a:spcBef>
                <a:spcPct val="20000"/>
              </a:spcBef>
              <a:buClr>
                <a:schemeClr val="hlink"/>
              </a:buClr>
              <a:buSzPct val="55000"/>
              <a:buFont typeface="Wingdings" pitchFamily="2" charset="2"/>
              <a:buChar char="n"/>
              <a:defRPr/>
            </a:pPr>
            <a:r>
              <a:rPr lang="en-US" sz="1600" dirty="0">
                <a:latin typeface="+mn-lt"/>
              </a:rPr>
              <a:t>Para </a:t>
            </a:r>
            <a:r>
              <a:rPr lang="en-US" sz="1600" dirty="0" err="1">
                <a:latin typeface="+mn-lt"/>
              </a:rPr>
              <a:t>encendido</a:t>
            </a:r>
            <a:r>
              <a:rPr lang="en-US" sz="1600" dirty="0">
                <a:latin typeface="+mn-lt"/>
              </a:rPr>
              <a:t> de </a:t>
            </a:r>
            <a:r>
              <a:rPr lang="en-US" sz="1600" dirty="0" err="1">
                <a:latin typeface="+mn-lt"/>
              </a:rPr>
              <a:t>luces</a:t>
            </a:r>
            <a:r>
              <a:rPr lang="en-US" sz="1600" dirty="0">
                <a:latin typeface="+mn-lt"/>
              </a:rPr>
              <a:t> y </a:t>
            </a:r>
            <a:r>
              <a:rPr lang="en-US" sz="1600" dirty="0" err="1">
                <a:latin typeface="+mn-lt"/>
              </a:rPr>
              <a:t>equipos</a:t>
            </a:r>
            <a:r>
              <a:rPr lang="en-US" sz="1600" dirty="0">
                <a:latin typeface="+mn-lt"/>
              </a:rPr>
              <a:t> de </a:t>
            </a:r>
            <a:r>
              <a:rPr lang="en-US" sz="1600" dirty="0" err="1">
                <a:latin typeface="+mn-lt"/>
              </a:rPr>
              <a:t>potencia</a:t>
            </a:r>
            <a:endParaRPr lang="en-US" sz="1600" dirty="0">
              <a:latin typeface="+mn-lt"/>
            </a:endParaRPr>
          </a:p>
          <a:p>
            <a:pPr marL="342900" indent="-342900">
              <a:lnSpc>
                <a:spcPct val="80000"/>
              </a:lnSpc>
              <a:spcBef>
                <a:spcPct val="20000"/>
              </a:spcBef>
              <a:buClr>
                <a:schemeClr val="folHlink"/>
              </a:buClr>
              <a:buSzPct val="60000"/>
              <a:defRPr/>
            </a:pPr>
            <a:endParaRPr lang="en-US" sz="2400" dirty="0">
              <a:latin typeface="+mn-lt"/>
            </a:endParaRPr>
          </a:p>
          <a:p>
            <a:pPr marL="342900" indent="-342900" eaLnBrk="1" hangingPunct="1">
              <a:lnSpc>
                <a:spcPct val="80000"/>
              </a:lnSpc>
              <a:spcBef>
                <a:spcPct val="20000"/>
              </a:spcBef>
              <a:buClr>
                <a:schemeClr val="folHlink"/>
              </a:buClr>
              <a:buSzPct val="60000"/>
              <a:buFont typeface="Wingdings" pitchFamily="2" charset="2"/>
              <a:buChar char="n"/>
              <a:defRPr/>
            </a:pPr>
            <a:endParaRPr lang="en-US" sz="1600" kern="0" dirty="0">
              <a:latin typeface="+mn-lt"/>
            </a:endParaRPr>
          </a:p>
          <a:p>
            <a:pPr marL="342900" indent="-342900" eaLnBrk="1" hangingPunct="1">
              <a:lnSpc>
                <a:spcPct val="80000"/>
              </a:lnSpc>
              <a:spcBef>
                <a:spcPct val="20000"/>
              </a:spcBef>
              <a:buClr>
                <a:schemeClr val="folHlink"/>
              </a:buClr>
              <a:buSzPct val="60000"/>
              <a:buFont typeface="Wingdings" pitchFamily="2" charset="2"/>
              <a:buChar char="n"/>
              <a:defRPr/>
            </a:pPr>
            <a:endParaRPr lang="en-US" sz="1600" kern="0" dirty="0">
              <a:latin typeface="+mn-lt"/>
            </a:endParaRPr>
          </a:p>
          <a:p>
            <a:pPr marL="342900" indent="-342900" eaLnBrk="1" hangingPunct="1">
              <a:lnSpc>
                <a:spcPct val="80000"/>
              </a:lnSpc>
              <a:spcBef>
                <a:spcPct val="20000"/>
              </a:spcBef>
              <a:buClr>
                <a:schemeClr val="folHlink"/>
              </a:buClr>
              <a:buSzPct val="60000"/>
              <a:buFont typeface="Wingdings" pitchFamily="2" charset="2"/>
              <a:buChar char="n"/>
              <a:defRPr/>
            </a:pPr>
            <a:endParaRPr lang="en-US" sz="2400" dirty="0">
              <a:latin typeface="+mn-lt"/>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2800" b="1" smtClean="0"/>
              <a:t>CUMPLIR NORMAS DE BIOSEGURIDAD</a:t>
            </a:r>
          </a:p>
        </p:txBody>
      </p:sp>
      <p:pic>
        <p:nvPicPr>
          <p:cNvPr id="9219" name="5 Imagen" descr="DSC03368.JPG"/>
          <p:cNvPicPr>
            <a:picLocks noChangeAspect="1"/>
          </p:cNvPicPr>
          <p:nvPr/>
        </p:nvPicPr>
        <p:blipFill>
          <a:blip r:embed="rId2"/>
          <a:srcRect/>
          <a:stretch>
            <a:fillRect/>
          </a:stretch>
        </p:blipFill>
        <p:spPr bwMode="auto">
          <a:xfrm>
            <a:off x="2387600" y="2047875"/>
            <a:ext cx="5089525" cy="3816350"/>
          </a:xfrm>
          <a:prstGeom prst="rect">
            <a:avLst/>
          </a:prstGeom>
          <a:noFill/>
          <a:ln w="9525">
            <a:noFill/>
            <a:miter lim="800000"/>
            <a:headEnd/>
            <a:tailEnd/>
          </a:ln>
        </p:spPr>
      </p:pic>
      <p:sp>
        <p:nvSpPr>
          <p:cNvPr id="5" name="2 Marcador de contenido"/>
          <p:cNvSpPr>
            <a:spLocks noGrp="1"/>
          </p:cNvSpPr>
          <p:nvPr>
            <p:ph idx="1"/>
          </p:nvPr>
        </p:nvSpPr>
        <p:spPr>
          <a:xfrm>
            <a:off x="619125" y="6032500"/>
            <a:ext cx="8551863" cy="422275"/>
          </a:xfrm>
        </p:spPr>
        <p:txBody>
          <a:bodyPr/>
          <a:lstStyle/>
          <a:p>
            <a:pPr algn="ctr">
              <a:buFont typeface="Wingdings" pitchFamily="2" charset="2"/>
              <a:buNone/>
              <a:defRPr/>
            </a:pPr>
            <a:r>
              <a:rPr lang="es-ES" sz="1600" kern="1200" dirty="0" smtClean="0"/>
              <a:t>Planta Purificadora de Agua para las Diálisis</a:t>
            </a: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n 40" descr="DSC03964"/>
          <p:cNvPicPr>
            <a:picLocks noChangeAspect="1" noChangeArrowheads="1"/>
          </p:cNvPicPr>
          <p:nvPr/>
        </p:nvPicPr>
        <p:blipFill>
          <a:blip r:embed="rId2"/>
          <a:srcRect/>
          <a:stretch>
            <a:fillRect/>
          </a:stretch>
        </p:blipFill>
        <p:spPr bwMode="auto">
          <a:xfrm>
            <a:off x="2470150" y="2024063"/>
            <a:ext cx="5011738" cy="4410075"/>
          </a:xfrm>
          <a:prstGeom prst="rect">
            <a:avLst/>
          </a:prstGeom>
          <a:noFill/>
          <a:ln w="9525">
            <a:noFill/>
            <a:miter lim="800000"/>
            <a:headEnd/>
            <a:tailEnd/>
          </a:ln>
        </p:spPr>
      </p:pic>
      <p:sp>
        <p:nvSpPr>
          <p:cNvPr id="5" name="Rectangle 4"/>
          <p:cNvSpPr>
            <a:spLocks noChangeArrowheads="1"/>
          </p:cNvSpPr>
          <p:nvPr/>
        </p:nvSpPr>
        <p:spPr bwMode="auto">
          <a:xfrm>
            <a:off x="1138238" y="636588"/>
            <a:ext cx="8281987" cy="952500"/>
          </a:xfrm>
          <a:prstGeom prst="rect">
            <a:avLst/>
          </a:prstGeom>
          <a:noFill/>
          <a:ln w="9525" cap="flat" cmpd="sng" algn="ctr">
            <a:noFill/>
            <a:prstDash val="solid"/>
            <a:miter lim="800000"/>
            <a:headEnd/>
            <a:tailEnd/>
          </a:ln>
          <a:effectLst/>
        </p:spPr>
        <p:txBody>
          <a:bodyPr lIns="90488" tIns="44450" rIns="90488" bIns="44450" anchor="ctr">
            <a:spAutoFit/>
          </a:bodyPr>
          <a:lstStyle/>
          <a:p>
            <a:pPr eaLnBrk="1" hangingPunct="1">
              <a:defRPr/>
            </a:pPr>
            <a:r>
              <a:rPr lang="es-ES" sz="2800" b="1" dirty="0">
                <a:solidFill>
                  <a:schemeClr val="tx2"/>
                </a:solidFill>
                <a:latin typeface="+mj-lt"/>
                <a:ea typeface="+mj-ea"/>
                <a:cs typeface="+mj-cs"/>
              </a:rPr>
              <a:t>SISTEMA DE CONTROL EN LA PLANTA TRATADORA DE AGUA PARA HEMODIÁLISIS. </a:t>
            </a:r>
            <a:endParaRPr lang="es-ES" sz="2800" b="1" dirty="0">
              <a:solidFill>
                <a:schemeClr val="tx2"/>
              </a:solidFill>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7600" y="2222500"/>
            <a:ext cx="8420100" cy="4114800"/>
          </a:xfrm>
        </p:spPr>
        <p:txBody>
          <a:bodyPr/>
          <a:lstStyle/>
          <a:p>
            <a:pPr>
              <a:lnSpc>
                <a:spcPct val="80000"/>
              </a:lnSpc>
              <a:defRPr/>
            </a:pPr>
            <a:endParaRPr lang="es-ES" sz="1600" kern="1200" dirty="0" smtClean="0"/>
          </a:p>
          <a:p>
            <a:pPr>
              <a:lnSpc>
                <a:spcPct val="80000"/>
              </a:lnSpc>
              <a:defRPr/>
            </a:pPr>
            <a:endParaRPr lang="es-ES" sz="1600" kern="1200" dirty="0" smtClean="0"/>
          </a:p>
          <a:p>
            <a:pPr>
              <a:lnSpc>
                <a:spcPct val="80000"/>
              </a:lnSpc>
              <a:defRPr/>
            </a:pPr>
            <a:r>
              <a:rPr lang="es-ES" sz="1600" kern="1200" dirty="0" smtClean="0"/>
              <a:t>Un cliente Web conectado a Internet</a:t>
            </a:r>
          </a:p>
          <a:p>
            <a:pPr>
              <a:defRPr/>
            </a:pPr>
            <a:endParaRPr lang="es-ES" dirty="0" smtClean="0"/>
          </a:p>
          <a:p>
            <a:pPr>
              <a:lnSpc>
                <a:spcPct val="80000"/>
              </a:lnSpc>
              <a:defRPr/>
            </a:pPr>
            <a:r>
              <a:rPr lang="es-ES" sz="1600" kern="1200" dirty="0" smtClean="0"/>
              <a:t>Un servidor de página Web</a:t>
            </a:r>
          </a:p>
          <a:p>
            <a:pPr>
              <a:defRPr/>
            </a:pPr>
            <a:endParaRPr lang="es-ES" dirty="0" smtClean="0"/>
          </a:p>
          <a:p>
            <a:pPr>
              <a:lnSpc>
                <a:spcPct val="80000"/>
              </a:lnSpc>
              <a:defRPr/>
            </a:pPr>
            <a:r>
              <a:rPr lang="es-ES" sz="1600" kern="1200" dirty="0" smtClean="0"/>
              <a:t>Una computadora en casa con el software de control Active Home Pro.</a:t>
            </a:r>
          </a:p>
          <a:p>
            <a:pPr>
              <a:defRPr/>
            </a:pPr>
            <a:endParaRPr lang="es-ES" dirty="0" smtClean="0"/>
          </a:p>
          <a:p>
            <a:pPr>
              <a:defRPr/>
            </a:pPr>
            <a:r>
              <a:rPr lang="es-ES" sz="1600" kern="1200" dirty="0" smtClean="0"/>
              <a:t>Dispositivos como Actuadores y sensores.</a:t>
            </a:r>
          </a:p>
          <a:p>
            <a:pPr>
              <a:defRPr/>
            </a:pPr>
            <a:endParaRPr lang="es-ES" dirty="0"/>
          </a:p>
        </p:txBody>
      </p:sp>
      <p:sp>
        <p:nvSpPr>
          <p:cNvPr id="74755" name="1 Título"/>
          <p:cNvSpPr>
            <a:spLocks noGrp="1"/>
          </p:cNvSpPr>
          <p:nvPr>
            <p:ph type="title"/>
          </p:nvPr>
        </p:nvSpPr>
        <p:spPr>
          <a:xfrm>
            <a:off x="1150938" y="630238"/>
            <a:ext cx="8443912" cy="993775"/>
          </a:xfrm>
        </p:spPr>
        <p:txBody>
          <a:bodyPr/>
          <a:lstStyle/>
          <a:p>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DISEÑO DEL SISTEMA DE MONITOREO REMOTO DE LA CLÌNICA DE HEMODIALISIS.</a:t>
            </a:r>
            <a:endParaRPr lang="es-ES" smtClean="0"/>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1150938" y="630238"/>
            <a:ext cx="8443912" cy="993775"/>
          </a:xfrm>
        </p:spPr>
        <p:txBody>
          <a:bodyPr/>
          <a:lstStyle/>
          <a:p>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
            </a:r>
            <a:br>
              <a:rPr lang="es-ES" sz="2800" b="1" smtClean="0"/>
            </a:br>
            <a:r>
              <a:rPr lang="es-ES" sz="2800" b="1" smtClean="0"/>
              <a:t>DISEÑO DEL SISTEMA DE MONITOREO REMOTO DE LA CLÌNICA DE HEMODIALISIS.</a:t>
            </a:r>
            <a:endParaRPr lang="es-ES" smtClean="0"/>
          </a:p>
        </p:txBody>
      </p:sp>
      <p:pic>
        <p:nvPicPr>
          <p:cNvPr id="75779" name="Imagen 62" descr="GRÁFICO DISEÑO MONITOREO 1"/>
          <p:cNvPicPr>
            <a:picLocks noChangeAspect="1" noChangeArrowheads="1"/>
          </p:cNvPicPr>
          <p:nvPr/>
        </p:nvPicPr>
        <p:blipFill>
          <a:blip r:embed="rId2"/>
          <a:srcRect/>
          <a:stretch>
            <a:fillRect/>
          </a:stretch>
        </p:blipFill>
        <p:spPr bwMode="auto">
          <a:xfrm>
            <a:off x="1681163" y="2017713"/>
            <a:ext cx="6321425" cy="44211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algn="ctr" eaLnBrk="1" hangingPunct="1"/>
            <a:r>
              <a:rPr lang="en-US" sz="4000" smtClean="0"/>
              <a:t>ANALISIS DE COSTOS DEL PROYECTO</a:t>
            </a:r>
          </a:p>
        </p:txBody>
      </p:sp>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z="2800" b="1" smtClean="0"/>
              <a:t>ANALISIS COSTO-BENEFICIO</a:t>
            </a:r>
          </a:p>
        </p:txBody>
      </p:sp>
      <p:sp>
        <p:nvSpPr>
          <p:cNvPr id="83971" name="Rectangle 3"/>
          <p:cNvSpPr>
            <a:spLocks noGrp="1" noChangeArrowheads="1"/>
          </p:cNvSpPr>
          <p:nvPr>
            <p:ph type="body" idx="1"/>
          </p:nvPr>
        </p:nvSpPr>
        <p:spPr>
          <a:xfrm>
            <a:off x="1281113" y="2017713"/>
            <a:ext cx="8420100" cy="4651375"/>
          </a:xfrm>
        </p:spPr>
        <p:txBody>
          <a:bodyPr/>
          <a:lstStyle/>
          <a:p>
            <a:pPr>
              <a:buFont typeface="Wingdings" pitchFamily="2" charset="2"/>
              <a:buNone/>
              <a:defRPr/>
            </a:pPr>
            <a:r>
              <a:rPr lang="es-ES" sz="1800" b="1" dirty="0" smtClean="0"/>
              <a:t>Desventajas de la utilización del protocolo de comunicaciones X-10</a:t>
            </a:r>
            <a:endParaRPr lang="es-ES" sz="1800" dirty="0" smtClean="0"/>
          </a:p>
          <a:p>
            <a:pPr algn="just">
              <a:defRPr/>
            </a:pPr>
            <a:endParaRPr lang="es-ES" sz="1800" dirty="0" smtClean="0"/>
          </a:p>
          <a:p>
            <a:pPr algn="just">
              <a:defRPr/>
            </a:pPr>
            <a:r>
              <a:rPr lang="es-ES" sz="1600" dirty="0" smtClean="0"/>
              <a:t>Entre los factores, que pueden ser considerados como costos ocasionados por el Sistema X10, tenemos dos razones fundamentales:</a:t>
            </a:r>
          </a:p>
          <a:p>
            <a:pPr algn="just">
              <a:defRPr/>
            </a:pPr>
            <a:endParaRPr lang="es-ES" sz="1600" dirty="0" smtClean="0"/>
          </a:p>
          <a:p>
            <a:pPr algn="just">
              <a:defRPr/>
            </a:pPr>
            <a:r>
              <a:rPr lang="es-ES" sz="1600" b="1" dirty="0" smtClean="0"/>
              <a:t>Nueva inversión, precios por dispositivos:</a:t>
            </a:r>
          </a:p>
          <a:p>
            <a:pPr algn="just">
              <a:defRPr/>
            </a:pPr>
            <a:endParaRPr lang="es-ES" sz="1600" dirty="0" smtClean="0"/>
          </a:p>
          <a:p>
            <a:pPr lvl="1" algn="just">
              <a:defRPr/>
            </a:pPr>
            <a:r>
              <a:rPr lang="es-ES" sz="1600" dirty="0" smtClean="0">
                <a:ea typeface="+mn-ea"/>
                <a:cs typeface="+mn-cs"/>
              </a:rPr>
              <a:t>Implica al usuario de este servicio a invertir por los dispositivos y mano de obra correspondiente a la instalación del Sistema X-10, aprovechándonos de esta tecnología en la cual se va hacer uso de la red eléctrica del edificio.</a:t>
            </a:r>
          </a:p>
          <a:p>
            <a:pPr algn="just">
              <a:defRPr/>
            </a:pPr>
            <a:endParaRPr lang="es-ES" sz="1600" dirty="0" smtClean="0"/>
          </a:p>
          <a:p>
            <a:pPr algn="just">
              <a:defRPr/>
            </a:pPr>
            <a:r>
              <a:rPr lang="es-ES" sz="1600" b="1" dirty="0" smtClean="0"/>
              <a:t>Adaptación al sistema:</a:t>
            </a:r>
          </a:p>
          <a:p>
            <a:pPr algn="just">
              <a:buFont typeface="Wingdings" pitchFamily="2" charset="2"/>
              <a:buNone/>
              <a:defRPr/>
            </a:pPr>
            <a:r>
              <a:rPr lang="es-ES" sz="1600" dirty="0" smtClean="0"/>
              <a:t> </a:t>
            </a:r>
          </a:p>
          <a:p>
            <a:pPr lvl="1" algn="just">
              <a:defRPr/>
            </a:pPr>
            <a:r>
              <a:rPr lang="es-ES" sz="1600" dirty="0" smtClean="0">
                <a:ea typeface="+mn-ea"/>
                <a:cs typeface="+mn-cs"/>
              </a:rPr>
              <a:t>Comprende en que el usuario deberá acoplarse poco a poco al cambio que produce el uso de esta tecnología,  debido a que es un sistema moderno lo cual requiere de una capacitación previa a su utilización.</a:t>
            </a:r>
          </a:p>
          <a:p>
            <a:pPr eaLnBrk="1" hangingPunct="1">
              <a:lnSpc>
                <a:spcPct val="80000"/>
              </a:lnSpc>
              <a:defRPr/>
            </a:pPr>
            <a:endParaRPr lang="es-ES_tradnl" sz="1600" dirty="0" smtClean="0"/>
          </a:p>
          <a:p>
            <a:pPr eaLnBrk="1" hangingPunct="1">
              <a:lnSpc>
                <a:spcPct val="80000"/>
              </a:lnSpc>
              <a:defRPr/>
            </a:pPr>
            <a:endParaRPr lang="en-US" sz="1600" dirty="0" smtClean="0"/>
          </a:p>
        </p:txBody>
      </p:sp>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eaLnBrk="1" hangingPunct="1"/>
            <a:r>
              <a:rPr lang="en-US" sz="2800" b="1" smtClean="0"/>
              <a:t>ANALISIS COSTO-BENEFICIO</a:t>
            </a:r>
          </a:p>
        </p:txBody>
      </p:sp>
      <p:sp>
        <p:nvSpPr>
          <p:cNvPr id="78851" name="Rectangle 3"/>
          <p:cNvSpPr>
            <a:spLocks noGrp="1" noChangeArrowheads="1"/>
          </p:cNvSpPr>
          <p:nvPr>
            <p:ph type="body" idx="1"/>
          </p:nvPr>
        </p:nvSpPr>
        <p:spPr>
          <a:xfrm>
            <a:off x="1281113" y="2017713"/>
            <a:ext cx="8420100" cy="4478337"/>
          </a:xfrm>
        </p:spPr>
        <p:txBody>
          <a:bodyPr/>
          <a:lstStyle/>
          <a:p>
            <a:pPr>
              <a:buFont typeface="Wingdings" pitchFamily="2" charset="2"/>
              <a:buNone/>
            </a:pPr>
            <a:r>
              <a:rPr lang="es-ES" sz="1800" b="1" smtClean="0"/>
              <a:t>Ventajas de la utilización del protocolo de comunicaciones X-10</a:t>
            </a:r>
            <a:endParaRPr lang="es-ES" sz="1800" smtClean="0"/>
          </a:p>
          <a:p>
            <a:endParaRPr lang="es-ES" sz="1600" smtClean="0"/>
          </a:p>
          <a:p>
            <a:pPr algn="just"/>
            <a:r>
              <a:rPr lang="es-ES" sz="1600" smtClean="0"/>
              <a:t>Los diferentes elementos encontrados en un sistema inteligente busca el mejor aprovechamiento de los recursos tales como agua, luz, teléfono y a la vez dar comodidad a quienes los usan.</a:t>
            </a:r>
          </a:p>
          <a:p>
            <a:pPr algn="just"/>
            <a:endParaRPr lang="es-ES" sz="1600" smtClean="0"/>
          </a:p>
          <a:p>
            <a:pPr algn="just"/>
            <a:r>
              <a:rPr lang="es-ES" sz="1600" smtClean="0"/>
              <a:t>En este diseño se ha considerado primordialmente el ahorro del factor energético, añadiendo inteligencia, de tal manera que el sistema supervise y controle las luces y del sistema de climatización apagándolas o regulándolas en el momento de necesitarlo.</a:t>
            </a:r>
          </a:p>
          <a:p>
            <a:pPr algn="just"/>
            <a:endParaRPr lang="es-ES" sz="1600" smtClean="0"/>
          </a:p>
          <a:p>
            <a:pPr algn="just"/>
            <a:r>
              <a:rPr lang="es-ES" sz="1600" smtClean="0"/>
              <a:t>Protege la seguridad de las personas, trabajando con los sistema de alarma además se puede controlar y comprobar el estado de los eventos generados en la clínica.</a:t>
            </a:r>
          </a:p>
          <a:p>
            <a:pPr algn="just"/>
            <a:endParaRPr lang="es-ES" sz="1600" smtClean="0"/>
          </a:p>
          <a:p>
            <a:pPr algn="just"/>
            <a:r>
              <a:rPr lang="es-ES" sz="1600" smtClean="0"/>
              <a:t>Una de las principales ventajas que tiene el sistema X10 es que es totalmente universal y por lo tanto transportable, debido a que los productos que utilizan el protocolo X10 son tan fáciles de instalar y desinstalar.</a:t>
            </a:r>
          </a:p>
          <a:p>
            <a:endParaRPr lang="es-ES" sz="1600" smtClean="0"/>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Imagen 63"/>
          <p:cNvPicPr>
            <a:picLocks noChangeAspect="1" noChangeArrowheads="1"/>
          </p:cNvPicPr>
          <p:nvPr/>
        </p:nvPicPr>
        <p:blipFill>
          <a:blip r:embed="rId2"/>
          <a:srcRect/>
          <a:stretch>
            <a:fillRect/>
          </a:stretch>
        </p:blipFill>
        <p:spPr bwMode="auto">
          <a:xfrm>
            <a:off x="2743200" y="1135063"/>
            <a:ext cx="4972050" cy="5518150"/>
          </a:xfrm>
          <a:prstGeom prst="rect">
            <a:avLst/>
          </a:prstGeom>
          <a:noFill/>
          <a:ln w="9525">
            <a:noFill/>
            <a:miter lim="800000"/>
            <a:headEnd/>
            <a:tailEnd/>
          </a:ln>
        </p:spPr>
      </p:pic>
      <p:sp>
        <p:nvSpPr>
          <p:cNvPr id="79875" name="Rectangle 2"/>
          <p:cNvSpPr>
            <a:spLocks noGrp="1" noChangeArrowheads="1"/>
          </p:cNvSpPr>
          <p:nvPr>
            <p:ph type="title"/>
          </p:nvPr>
        </p:nvSpPr>
        <p:spPr>
          <a:xfrm>
            <a:off x="1025525" y="377825"/>
            <a:ext cx="8443913" cy="661988"/>
          </a:xfrm>
        </p:spPr>
        <p:txBody>
          <a:bodyPr/>
          <a:lstStyle/>
          <a:p>
            <a:pPr algn="ctr" eaLnBrk="1" hangingPunct="1"/>
            <a:r>
              <a:rPr lang="en-US" sz="2800" b="1" smtClean="0"/>
              <a:t>ANALISIS COSTO-BENEFICIO</a:t>
            </a:r>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algn="ctr" eaLnBrk="1" hangingPunct="1"/>
            <a:r>
              <a:rPr lang="en-US" sz="4000" smtClean="0"/>
              <a:t>CONCLUSIONES Y RECOMENDACIONES DEL PROYECTO</a:t>
            </a:r>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eaLnBrk="1" hangingPunct="1"/>
            <a:r>
              <a:rPr lang="en-US" sz="2800" b="1" smtClean="0"/>
              <a:t>CONCLUSIONES</a:t>
            </a:r>
          </a:p>
        </p:txBody>
      </p:sp>
      <p:sp>
        <p:nvSpPr>
          <p:cNvPr id="81923" name="Rectangle 3"/>
          <p:cNvSpPr>
            <a:spLocks noGrp="1" noChangeArrowheads="1"/>
          </p:cNvSpPr>
          <p:nvPr>
            <p:ph type="body" idx="1"/>
          </p:nvPr>
        </p:nvSpPr>
        <p:spPr>
          <a:xfrm>
            <a:off x="1281113" y="1954213"/>
            <a:ext cx="8099425" cy="4500562"/>
          </a:xfrm>
        </p:spPr>
        <p:txBody>
          <a:bodyPr/>
          <a:lstStyle/>
          <a:p>
            <a:pPr algn="just"/>
            <a:r>
              <a:rPr lang="es-ES" sz="1600" smtClean="0"/>
              <a:t>Se satisface con este diseño la necesidad de cumplir con unos de los principales estamentos de la norma internacional ISO 9001  en lo que respecta al mejoramiento continuo al introducir una nueva tecnología que combina conceptos de microelectrónica, informática y redes de telecomunicaciones a la infraestructura ya establecida en el edificio.</a:t>
            </a:r>
          </a:p>
          <a:p>
            <a:pPr algn="just"/>
            <a:endParaRPr lang="es-ES" sz="1600" smtClean="0"/>
          </a:p>
          <a:p>
            <a:pPr algn="just"/>
            <a:r>
              <a:rPr lang="es-ES" sz="1600" smtClean="0"/>
              <a:t>Con este diseño se evidencia considerablemente el aumento del confort en la infraestructura del edificio, redundando en una mejora en la calidad  de servicio que ofrece la institución, así también mejoras en la seguridad para el paciente, personal y de los bienes.</a:t>
            </a:r>
          </a:p>
          <a:p>
            <a:pPr algn="just"/>
            <a:endParaRPr lang="es-ES" sz="1600" smtClean="0"/>
          </a:p>
          <a:p>
            <a:pPr algn="just"/>
            <a:r>
              <a:rPr lang="es-ES" sz="1600" smtClean="0"/>
              <a:t>Para concluir vale la pena agregar que con este sistema se pone de manifiesto que se ha velado por la salud ambiental al involucrar en el diseño del mismo el correcto y eficiente control de recursos tan importantes como son la electricidad y el agua potable lo cual haría de la implementación de este proyecto una importante inversión que redundaría en reducción de costos a mediano y largo plazo para la Clínica de la que se hace mención en la presente tesis.</a:t>
            </a:r>
          </a:p>
          <a:p>
            <a:pPr algn="just"/>
            <a:endParaRPr lang="es-ES" sz="1600" smtClean="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hangingPunct="1"/>
            <a:r>
              <a:rPr lang="en-US" sz="2800" b="1" smtClean="0"/>
              <a:t>CONCLUSIONES</a:t>
            </a:r>
          </a:p>
        </p:txBody>
      </p:sp>
      <p:sp>
        <p:nvSpPr>
          <p:cNvPr id="82947" name="Rectangle 3"/>
          <p:cNvSpPr>
            <a:spLocks noGrp="1" noChangeArrowheads="1"/>
          </p:cNvSpPr>
          <p:nvPr>
            <p:ph type="body" idx="1"/>
          </p:nvPr>
        </p:nvSpPr>
        <p:spPr>
          <a:xfrm>
            <a:off x="1281113" y="1954213"/>
            <a:ext cx="8099425" cy="4487862"/>
          </a:xfrm>
        </p:spPr>
        <p:txBody>
          <a:bodyPr/>
          <a:lstStyle/>
          <a:p>
            <a:pPr algn="just"/>
            <a:endParaRPr lang="es-ES" sz="1600" smtClean="0"/>
          </a:p>
          <a:p>
            <a:pPr algn="just"/>
            <a:r>
              <a:rPr lang="es-ES" sz="1600" smtClean="0"/>
              <a:t>Estamos seguros de haber escogido correctamente el estándar X10 en nuestro diseño ya que muchas de las soluciones domóticas requieren de tendido de cableado, lo cual puede ser imposible o estéticamente inapropiado en edificios con valor histórico-artísticos que necesiten de un sistema domótico. </a:t>
            </a:r>
          </a:p>
          <a:p>
            <a:pPr algn="just"/>
            <a:endParaRPr lang="es-ES" sz="1600" smtClean="0"/>
          </a:p>
          <a:p>
            <a:pPr algn="just"/>
            <a:r>
              <a:rPr lang="es-ES" sz="1600" smtClean="0"/>
              <a:t>El sistema X-10 es muy versátil, gracias a la arquitectura del diseño del software y su orientación de Cliente Servidor, que es independiente de la subred instalada e incluso de su medio físico.</a:t>
            </a:r>
          </a:p>
          <a:p>
            <a:pPr algn="just"/>
            <a:endParaRPr lang="es-ES" sz="1600" smtClean="0"/>
          </a:p>
          <a:p>
            <a:pPr algn="just"/>
            <a:r>
              <a:rPr lang="es-ES" sz="1600" smtClean="0"/>
              <a:t>Los sistemas de domótica basados en protocolo X-10 ofrecen una gran compatibilidad entre fabricantes ya que se encuentran estandarizadas tanto las características eléctricas como lógicas del protocolo.</a:t>
            </a:r>
          </a:p>
          <a:p>
            <a:pPr algn="just"/>
            <a:endParaRPr lang="es-ES" sz="1600"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800" b="1" smtClean="0"/>
              <a:t>CUMPLIR NORMAS DE BIOSEGURIDAD</a:t>
            </a:r>
          </a:p>
        </p:txBody>
      </p:sp>
      <p:sp>
        <p:nvSpPr>
          <p:cNvPr id="5" name="2 Marcador de contenido"/>
          <p:cNvSpPr>
            <a:spLocks noGrp="1"/>
          </p:cNvSpPr>
          <p:nvPr>
            <p:ph idx="1"/>
          </p:nvPr>
        </p:nvSpPr>
        <p:spPr>
          <a:xfrm>
            <a:off x="619125" y="6086475"/>
            <a:ext cx="8551863" cy="423863"/>
          </a:xfrm>
        </p:spPr>
        <p:txBody>
          <a:bodyPr/>
          <a:lstStyle/>
          <a:p>
            <a:pPr algn="ctr">
              <a:buFont typeface="Wingdings" pitchFamily="2" charset="2"/>
              <a:buNone/>
              <a:defRPr/>
            </a:pPr>
            <a:r>
              <a:rPr lang="es-ES" sz="1600" kern="1200" dirty="0" smtClean="0"/>
              <a:t>Condiciones de Asepsia</a:t>
            </a:r>
          </a:p>
        </p:txBody>
      </p:sp>
      <p:pic>
        <p:nvPicPr>
          <p:cNvPr id="10244" name="4 Imagen" descr="DSC04002.JPG"/>
          <p:cNvPicPr>
            <a:picLocks noChangeAspect="1"/>
          </p:cNvPicPr>
          <p:nvPr/>
        </p:nvPicPr>
        <p:blipFill>
          <a:blip r:embed="rId2"/>
          <a:srcRect/>
          <a:stretch>
            <a:fillRect/>
          </a:stretch>
        </p:blipFill>
        <p:spPr bwMode="auto">
          <a:xfrm>
            <a:off x="2111375" y="1979613"/>
            <a:ext cx="5395913" cy="40465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eaLnBrk="1" hangingPunct="1"/>
            <a:r>
              <a:rPr lang="en-US" sz="2800" b="1" smtClean="0"/>
              <a:t>RECOMENDACIONES</a:t>
            </a:r>
          </a:p>
        </p:txBody>
      </p:sp>
      <p:sp>
        <p:nvSpPr>
          <p:cNvPr id="83971" name="Rectangle 3"/>
          <p:cNvSpPr>
            <a:spLocks noGrp="1" noChangeArrowheads="1"/>
          </p:cNvSpPr>
          <p:nvPr>
            <p:ph type="body" idx="1"/>
          </p:nvPr>
        </p:nvSpPr>
        <p:spPr>
          <a:xfrm>
            <a:off x="1281113" y="1954213"/>
            <a:ext cx="8099425" cy="3705225"/>
          </a:xfrm>
        </p:spPr>
        <p:txBody>
          <a:bodyPr/>
          <a:lstStyle/>
          <a:p>
            <a:pPr algn="just"/>
            <a:endParaRPr lang="es-ES" sz="1600" smtClean="0"/>
          </a:p>
          <a:p>
            <a:pPr algn="just"/>
            <a:r>
              <a:rPr lang="es-ES" sz="1600" smtClean="0"/>
              <a:t>Resaltamos que al momento de la instalación de un sistema domótico basado en el protocolo X-10 seguir las recomendaciones del fabricante de instalar filtros en el cable de alimentación del hogar, para evitar que sistemas similares de los vecinos afecten el sistema propio y viceversa.</a:t>
            </a:r>
          </a:p>
          <a:p>
            <a:pPr algn="just"/>
            <a:endParaRPr lang="es-ES" sz="1600" smtClean="0"/>
          </a:p>
          <a:p>
            <a:pPr algn="just"/>
            <a:r>
              <a:rPr lang="es-ES" sz="1600" smtClean="0"/>
              <a:t>En caso de que la edificación a domotizar cuente con alimentación bifásica o trifásica es conveniente instalar puentes o filtros de señal para poder controlar dispositivos conectados a una fase distinta a la cual esté conectada el Módulo de Control.</a:t>
            </a:r>
          </a:p>
          <a:p>
            <a:pPr algn="just"/>
            <a:endParaRPr lang="es-ES" sz="1600" smtClean="0"/>
          </a:p>
          <a:p>
            <a:pPr algn="just"/>
            <a:r>
              <a:rPr lang="es-ES" sz="1600" smtClean="0"/>
              <a:t>Se recomienda instalar Módulos de potencia en dispositivos de alto consumo de energía eléctrica como por ejemplo en Acondicionadores de Aires. Al instalar un Módulo de potencia en el Acondicionador de Aire le permite al sistema de control encenderlo solo durante el tiempo necesario, permitiendo un gran ahorro de energía sin que se cause ningún inconveniente para el usuario.</a:t>
            </a:r>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pPr algn="ctr" eaLnBrk="1" hangingPunct="1"/>
            <a:r>
              <a:rPr lang="en-US" sz="3600" smtClean="0"/>
              <a:t>GRACIAS POR SU ATENCION</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800" b="1" smtClean="0"/>
              <a:t>ASEGURAR LA CALIDAD DE SERVICIO </a:t>
            </a:r>
          </a:p>
        </p:txBody>
      </p:sp>
      <p:sp>
        <p:nvSpPr>
          <p:cNvPr id="5" name="2 Marcador de contenido"/>
          <p:cNvSpPr>
            <a:spLocks noGrp="1"/>
          </p:cNvSpPr>
          <p:nvPr>
            <p:ph idx="1"/>
          </p:nvPr>
        </p:nvSpPr>
        <p:spPr>
          <a:xfrm>
            <a:off x="619125" y="5062538"/>
            <a:ext cx="8551863" cy="587375"/>
          </a:xfrm>
        </p:spPr>
        <p:txBody>
          <a:bodyPr/>
          <a:lstStyle/>
          <a:p>
            <a:pPr algn="just">
              <a:buFont typeface="Wingdings" pitchFamily="2" charset="2"/>
              <a:buNone/>
              <a:defRPr/>
            </a:pPr>
            <a:r>
              <a:rPr lang="es-ES" sz="1600" kern="1200" dirty="0" smtClean="0"/>
              <a:t>	Medico Especialista (Nefrólogos), Nutricionista, Psicólogo Clínico, Licenciadas en Enfermería, Asistencia Técnica Especializada.</a:t>
            </a:r>
          </a:p>
        </p:txBody>
      </p:sp>
      <p:pic>
        <p:nvPicPr>
          <p:cNvPr id="11268" name="4 Imagen" descr="Foto Personal.jpg"/>
          <p:cNvPicPr>
            <a:picLocks noChangeAspect="1"/>
          </p:cNvPicPr>
          <p:nvPr/>
        </p:nvPicPr>
        <p:blipFill>
          <a:blip r:embed="rId2"/>
          <a:srcRect/>
          <a:stretch>
            <a:fillRect/>
          </a:stretch>
        </p:blipFill>
        <p:spPr bwMode="auto">
          <a:xfrm>
            <a:off x="1085850" y="2571750"/>
            <a:ext cx="3814763" cy="2325688"/>
          </a:xfrm>
          <a:prstGeom prst="rect">
            <a:avLst/>
          </a:prstGeom>
          <a:noFill/>
          <a:ln w="9525">
            <a:noFill/>
            <a:miter lim="800000"/>
            <a:headEnd/>
            <a:tailEnd/>
          </a:ln>
        </p:spPr>
      </p:pic>
      <p:pic>
        <p:nvPicPr>
          <p:cNvPr id="11269" name="5 Imagen" descr="Asistencia Técnica Permanente.jpg"/>
          <p:cNvPicPr>
            <a:picLocks noChangeAspect="1"/>
          </p:cNvPicPr>
          <p:nvPr/>
        </p:nvPicPr>
        <p:blipFill>
          <a:blip r:embed="rId3"/>
          <a:srcRect/>
          <a:stretch>
            <a:fillRect/>
          </a:stretch>
        </p:blipFill>
        <p:spPr bwMode="auto">
          <a:xfrm>
            <a:off x="5576888" y="2582863"/>
            <a:ext cx="3063875" cy="23034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3507</TotalTime>
  <Pages>15</Pages>
  <Words>4015</Words>
  <Application>Microsoft PowerPoint 4.0</Application>
  <PresentationFormat>A4 (210 x 297 mm)</PresentationFormat>
  <Paragraphs>761</Paragraphs>
  <Slides>81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81</vt:i4>
      </vt:variant>
    </vt:vector>
  </HeadingPairs>
  <TitlesOfParts>
    <vt:vector size="89" baseType="lpstr">
      <vt:lpstr>Tahoma</vt:lpstr>
      <vt:lpstr>Arial</vt:lpstr>
      <vt:lpstr>Wingdings</vt:lpstr>
      <vt:lpstr>Nokia Sans Wide</vt:lpstr>
      <vt:lpstr>Times New Roman</vt:lpstr>
      <vt:lpstr>Calibri</vt:lpstr>
      <vt:lpstr>Verdana</vt:lpstr>
      <vt:lpstr>Blends</vt:lpstr>
      <vt:lpstr>PROYECTO TOPICO DE GRADO ”DOMOTICA”</vt:lpstr>
      <vt:lpstr>INTEGRANTES DEL GRUPO</vt:lpstr>
      <vt:lpstr>INTRODUCCION    </vt:lpstr>
      <vt:lpstr>INTRODUCCION</vt:lpstr>
      <vt:lpstr>INTRODUCCION</vt:lpstr>
      <vt:lpstr>DESCRIPCION GENERAL</vt:lpstr>
      <vt:lpstr>CUMPLIR NORMAS DE BIOSEGURIDAD</vt:lpstr>
      <vt:lpstr>CUMPLIR NORMAS DE BIOSEGURIDAD</vt:lpstr>
      <vt:lpstr>ASEGURAR LA CALIDAD DE SERVICIO </vt:lpstr>
      <vt:lpstr>CONTINUIDAD DEL SERVICIO DURANTE EL TRATAMIENTO</vt:lpstr>
      <vt:lpstr>EQUIPOS MEDICOS DE TECNOLOGÍA ACTUALIZADA</vt:lpstr>
      <vt:lpstr>INFRAESTRUCTURA Y EQUIPOS</vt:lpstr>
      <vt:lpstr>CONCEPTOS Y DEFINICIONES DE DOMOTICA</vt:lpstr>
      <vt:lpstr>CONCEPTOS Y DEFINICIONES DE DOMOTICA</vt:lpstr>
      <vt:lpstr>TOPOLOGIA DE RED</vt:lpstr>
      <vt:lpstr>ARQUITECTURA DE RED</vt:lpstr>
      <vt:lpstr>ARQUITECTURA DE RED</vt:lpstr>
      <vt:lpstr>ARQUITECTURA DE RED</vt:lpstr>
      <vt:lpstr>MEDIO DE TRASMISION</vt:lpstr>
      <vt:lpstr>CLASIFICACIÓN DE TECNOLOGÍAS Y PROTOCOLOS DE LAS REDES DOMESTICAS.</vt:lpstr>
      <vt:lpstr>JUSTIFICACIÓN DEL ESTÁNDAR X-10</vt:lpstr>
      <vt:lpstr>ESTANDAR DOMOTICO X-10 PARA CONTROL Y AUTOMATIZACION</vt:lpstr>
      <vt:lpstr>CONCEPTOS BÁSICOS DE LA TECNOLOGÍA</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PRINCIPIO DE FUNCIONAMIENTO</vt:lpstr>
      <vt:lpstr>CARACTERÍSTICAS DEL SISTEMA </vt:lpstr>
      <vt:lpstr>ACONDICIONAMIENTO DE LA RED ELÉCTRICA </vt:lpstr>
      <vt:lpstr>DISPOSITIVOS X10</vt:lpstr>
      <vt:lpstr>DISPOSITIVOS X10 - PROGRAMADORES</vt:lpstr>
      <vt:lpstr>DISPOSITIVOS X10 - ACTUADORES</vt:lpstr>
      <vt:lpstr>DISPOSITIVOS X10 - EMISORES</vt:lpstr>
      <vt:lpstr>DISPOSITIVOS X10 - FILTROS</vt:lpstr>
      <vt:lpstr>DISPOSITIVOS X10 – SISTEMAS COMPATIBLES</vt:lpstr>
      <vt:lpstr>SOFTWARE DE CONFIGURACIÓN DEL SISTEMA</vt:lpstr>
      <vt:lpstr>SOFTWARE DE CONFIGURACIÓN DEL SISTEMA - MANEJO DEL ACTIVEHOME PRO</vt:lpstr>
      <vt:lpstr>SOFTWARE DE CONFIGURACIÓN DEL SISTEMA - MACROS</vt:lpstr>
      <vt:lpstr>Diapositiva 48</vt:lpstr>
      <vt:lpstr>Diapositiva 49</vt:lpstr>
      <vt:lpstr>DISEÑO DEL SISTEMA DOMÓTICO DE LA CLÌNICA DE HEMODIÀLISIS</vt:lpstr>
      <vt:lpstr>DISEÑO DE SEGURIDAD DE PERSONAS</vt:lpstr>
      <vt:lpstr>Diapositiva 52</vt:lpstr>
      <vt:lpstr>DISEÑO DE SEGURIDAD DE PERSONAS</vt:lpstr>
      <vt:lpstr>DISEÑO DE SEGURIDAD DE PERSONAS</vt:lpstr>
      <vt:lpstr>Diapositiva 55</vt:lpstr>
      <vt:lpstr>DISEÑO DE SEGURIDAD DE BIENES</vt:lpstr>
      <vt:lpstr>DISEÑO DE SEGURIDAD DE BIENES</vt:lpstr>
      <vt:lpstr>DISEÑO DE SEGURIDAD DE BIENES</vt:lpstr>
      <vt:lpstr>Diapositiva 59</vt:lpstr>
      <vt:lpstr>Diapositiva 60</vt:lpstr>
      <vt:lpstr>Diapositiva 61</vt:lpstr>
      <vt:lpstr>SISTEMA DE CONTROL PARA LA ZONIFICACIÓN DE LA CLIMATIZACIÓN</vt:lpstr>
      <vt:lpstr>SISTEMA DE CONTROL PARA LA ZONIFICACIÓN DE LA CLIMATIZACIÓN</vt:lpstr>
      <vt:lpstr>SISTEMA DE CONTROL DE ILUMINACIÓN PLANTA ALTA</vt:lpstr>
      <vt:lpstr>SISTEMA DE CONTROL DE ILUMINACIÓN PLANTA ALTA</vt:lpstr>
      <vt:lpstr>SISTEMA DE CONTROL DE ILUMINACIÓN PLANTA BAJA</vt:lpstr>
      <vt:lpstr>SISTEMA DE CONTROL DE ILUMINACIÓN PLANTA BAJA</vt:lpstr>
      <vt:lpstr>SISTEMA DE CONTROL DE ILUMINACIÓN PLANTA BAJA</vt:lpstr>
      <vt:lpstr>DISEÑO DEL SISTEMA DE CONTROL DEL SUMINISTRO DE AGUA</vt:lpstr>
      <vt:lpstr>Diapositiva 70</vt:lpstr>
      <vt:lpstr>     DISEÑO DEL SISTEMA DE MONITOREO REMOTO DE LA CLÌNICA DE HEMODIALISIS.</vt:lpstr>
      <vt:lpstr>     DISEÑO DEL SISTEMA DE MONITOREO REMOTO DE LA CLÌNICA DE HEMODIALISIS.</vt:lpstr>
      <vt:lpstr>ANALISIS DE COSTOS DEL PROYECTO</vt:lpstr>
      <vt:lpstr>ANALISIS COSTO-BENEFICIO</vt:lpstr>
      <vt:lpstr>ANALISIS COSTO-BENEFICIO</vt:lpstr>
      <vt:lpstr>ANALISIS COSTO-BENEFICIO</vt:lpstr>
      <vt:lpstr>CONCLUSIONES Y RECOMENDACIONES DEL PROYECTO</vt:lpstr>
      <vt:lpstr>CONCLUSIONES</vt:lpstr>
      <vt:lpstr>CONCLUSIONES</vt:lpstr>
      <vt:lpstr>RECOMENDACIONES</vt:lpstr>
      <vt:lpstr>GRACIAS POR SU ATENCION</vt:lpstr>
    </vt:vector>
  </TitlesOfParts>
  <Manager/>
  <Company>Nokia Oyj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TOPICO DE GRADO</dc:title>
  <dc:subject>PRESENTACION-DISEÑO DE UN SISTEMA DOMÓTICO APLICADO A UNA CLÍNICA DE HEMODIÁLISIS</dc:subject>
  <cp:keywords/>
  <dc:description/>
  <cp:lastModifiedBy>Administrador</cp:lastModifiedBy>
  <cp:revision>239</cp:revision>
  <cp:lastPrinted>1998-09-04T08:04:32Z</cp:lastPrinted>
  <dcterms:created xsi:type="dcterms:W3CDTF">2005-11-03T17:19:02Z</dcterms:created>
  <dcterms:modified xsi:type="dcterms:W3CDTF">2009-11-12T14:54:49Z</dcterms:modified>
</cp:coreProperties>
</file>