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60" r:id="rId3"/>
    <p:sldId id="258" r:id="rId4"/>
    <p:sldId id="261" r:id="rId5"/>
    <p:sldId id="265" r:id="rId6"/>
    <p:sldId id="263" r:id="rId7"/>
    <p:sldId id="264" r:id="rId8"/>
    <p:sldId id="281" r:id="rId9"/>
    <p:sldId id="279" r:id="rId10"/>
    <p:sldId id="280" r:id="rId11"/>
    <p:sldId id="272" r:id="rId12"/>
    <p:sldId id="282" r:id="rId13"/>
    <p:sldId id="270" r:id="rId14"/>
    <p:sldId id="271" r:id="rId15"/>
    <p:sldId id="273" r:id="rId16"/>
    <p:sldId id="274" r:id="rId17"/>
    <p:sldId id="275" r:id="rId18"/>
    <p:sldId id="283" r:id="rId19"/>
    <p:sldId id="268" r:id="rId20"/>
    <p:sldId id="269" r:id="rId21"/>
    <p:sldId id="276" r:id="rId22"/>
    <p:sldId id="277" r:id="rId23"/>
    <p:sldId id="278" r:id="rId2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F9BDA4D-A50F-49F9-97D2-4D00FEEBE928}" type="datetimeFigureOut">
              <a:rPr lang="es-ES"/>
              <a:pPr>
                <a:defRPr/>
              </a:pPr>
              <a:t>13/11/2009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21C14B8-E13A-4FF8-8F3A-793CAABD50EA}"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66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795109-7D57-4414-BA8C-F1483F722C9A}" type="slidenum">
              <a:rPr lang="es-ES" smtClean="0"/>
              <a:pPr/>
              <a:t>21</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3104C8B-AC8E-431E-A1BE-C5E08DC56E24}"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DBB70E9-10A8-4A57-9451-36A8FFA76F1C}"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04CD127-10A2-45DD-8ACC-FF124491E7E0}"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9C21958-92FF-46B3-AED3-624BAFBD4DAA}"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57C3B8E-4EEA-48C8-8DCC-89055FA27A33}"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2A2A840-7DFE-4A6A-8759-D6D80517A730}"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8DA140CB-7AF3-4D76-B976-07A5111955A1}"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77B25CB9-C8F2-434E-8CA3-267E8F2ACBAF}"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B8F5D817-068D-4935-A573-7F2C53328C90}"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1D8B33D-8B2D-451D-B5AC-615A90F29EB3}"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4EAA6D2-BF42-4A38-8E28-DAD7FB838661}"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DB79BE4-4B0D-483F-8A5C-F46F7BC042A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18488" cy="2722562"/>
          </a:xfrm>
        </p:spPr>
        <p:txBody>
          <a:bodyPr/>
          <a:lstStyle/>
          <a:p>
            <a:pPr eaLnBrk="1" hangingPunct="1"/>
            <a:r>
              <a:rPr lang="es-ES" sz="2000" b="1" smtClean="0"/>
              <a:t>TESIS DE GRADO</a:t>
            </a:r>
            <a:br>
              <a:rPr lang="es-ES" sz="2000" b="1" smtClean="0"/>
            </a:br>
            <a:r>
              <a:rPr lang="es-ES" sz="2000" b="1" smtClean="0"/>
              <a:t/>
            </a:r>
            <a:br>
              <a:rPr lang="es-ES" sz="2000" b="1" smtClean="0"/>
            </a:br>
            <a:r>
              <a:rPr lang="es-ES" sz="2000" b="1" smtClean="0"/>
              <a:t>“ADQUISICIÓN, GRAFICACIÓN Y</a:t>
            </a:r>
            <a:br>
              <a:rPr lang="es-ES" sz="2000" b="1" smtClean="0"/>
            </a:br>
            <a:r>
              <a:rPr lang="es-ES" sz="2000" b="1" smtClean="0"/>
              <a:t>PROCESAMIENTO DE SEÑALES DE LOS</a:t>
            </a:r>
            <a:br>
              <a:rPr lang="es-ES" sz="2000" b="1" smtClean="0"/>
            </a:br>
            <a:r>
              <a:rPr lang="es-ES" sz="2000" b="1" smtClean="0"/>
              <a:t>MOTORES Y TRANSFORMADORES DEL</a:t>
            </a:r>
            <a:br>
              <a:rPr lang="es-ES" sz="2000" b="1" smtClean="0"/>
            </a:br>
            <a:r>
              <a:rPr lang="es-ES" sz="2000" b="1" smtClean="0"/>
              <a:t>LABORATORIO DE MAQUINARIA ELÉCTRICA DE</a:t>
            </a:r>
            <a:br>
              <a:rPr lang="es-ES" sz="2000" b="1" smtClean="0"/>
            </a:br>
            <a:r>
              <a:rPr lang="es-ES" sz="2000" b="1" smtClean="0"/>
              <a:t>LA FIEC BASADO EN LA PLATAFORMA DE</a:t>
            </a:r>
            <a:br>
              <a:rPr lang="es-ES" sz="2000" b="1" smtClean="0"/>
            </a:br>
            <a:r>
              <a:rPr lang="es-ES" sz="2000" b="1" smtClean="0"/>
              <a:t>PROGRAMACIÓN LABVIEW”</a:t>
            </a:r>
            <a:br>
              <a:rPr lang="es-ES" sz="2000" b="1" smtClean="0"/>
            </a:br>
            <a:endParaRPr lang="es-ES" sz="2000" b="1" smtClean="0"/>
          </a:p>
        </p:txBody>
      </p:sp>
      <p:sp>
        <p:nvSpPr>
          <p:cNvPr id="3075" name="Rectangle 3"/>
          <p:cNvSpPr>
            <a:spLocks noGrp="1" noChangeArrowheads="1"/>
          </p:cNvSpPr>
          <p:nvPr>
            <p:ph type="body" idx="1"/>
          </p:nvPr>
        </p:nvSpPr>
        <p:spPr>
          <a:xfrm>
            <a:off x="457200" y="2924175"/>
            <a:ext cx="8229600" cy="3201988"/>
          </a:xfrm>
        </p:spPr>
        <p:txBody>
          <a:bodyPr/>
          <a:lstStyle/>
          <a:p>
            <a:pPr eaLnBrk="1" hangingPunct="1">
              <a:lnSpc>
                <a:spcPct val="90000"/>
              </a:lnSpc>
            </a:pPr>
            <a:endParaRPr lang="es-ES" sz="2400" smtClean="0"/>
          </a:p>
          <a:p>
            <a:pPr eaLnBrk="1" hangingPunct="1">
              <a:lnSpc>
                <a:spcPct val="90000"/>
              </a:lnSpc>
              <a:buFontTx/>
              <a:buNone/>
            </a:pPr>
            <a:r>
              <a:rPr lang="es-ES" sz="2000" b="1" smtClean="0"/>
              <a:t>SUBDECANO DE LA FIEC:	 ING. JORGE ARAGUNDI R.</a:t>
            </a:r>
          </a:p>
          <a:p>
            <a:pPr eaLnBrk="1" hangingPunct="1">
              <a:lnSpc>
                <a:spcPct val="90000"/>
              </a:lnSpc>
              <a:buFontTx/>
              <a:buNone/>
            </a:pPr>
            <a:r>
              <a:rPr lang="es-ES" sz="2400" b="1" smtClean="0"/>
              <a:t>Director de Tesis</a:t>
            </a:r>
            <a:r>
              <a:rPr lang="es-ES" sz="2400" smtClean="0"/>
              <a:t>:		 </a:t>
            </a:r>
            <a:r>
              <a:rPr lang="es-ES" sz="2000" b="1" smtClean="0"/>
              <a:t>ING. HOLGER CEVALLOS</a:t>
            </a:r>
            <a:endParaRPr lang="es-ES" sz="2000" smtClean="0"/>
          </a:p>
          <a:p>
            <a:pPr eaLnBrk="1" hangingPunct="1">
              <a:lnSpc>
                <a:spcPct val="90000"/>
              </a:lnSpc>
              <a:buFontTx/>
              <a:buNone/>
            </a:pPr>
            <a:r>
              <a:rPr lang="es-ES" sz="2000" b="1" smtClean="0"/>
              <a:t>VOCALES PRINCIPALES:   	 ING. GUSTAVO BERMUDEZ F.  </a:t>
            </a:r>
          </a:p>
          <a:p>
            <a:pPr eaLnBrk="1" hangingPunct="1">
              <a:lnSpc>
                <a:spcPct val="90000"/>
              </a:lnSpc>
              <a:buFontTx/>
              <a:buNone/>
            </a:pPr>
            <a:r>
              <a:rPr lang="es-ES" sz="2000" b="1" smtClean="0"/>
              <a:t>                                            	 ING. JORGE FLORES MACIAS</a:t>
            </a:r>
          </a:p>
          <a:p>
            <a:pPr eaLnBrk="1" hangingPunct="1">
              <a:lnSpc>
                <a:spcPct val="90000"/>
              </a:lnSpc>
            </a:pPr>
            <a:endParaRPr lang="es-ES" sz="2000" smtClean="0"/>
          </a:p>
          <a:p>
            <a:pPr eaLnBrk="1" hangingPunct="1">
              <a:lnSpc>
                <a:spcPct val="90000"/>
              </a:lnSpc>
              <a:buFontTx/>
              <a:buNone/>
            </a:pPr>
            <a:r>
              <a:rPr lang="es-ES" sz="2000" b="1" smtClean="0"/>
              <a:t>Realizado por :			Raúl Enrique Mera Quimi</a:t>
            </a:r>
          </a:p>
          <a:p>
            <a:pPr eaLnBrk="1" hangingPunct="1">
              <a:lnSpc>
                <a:spcPct val="90000"/>
              </a:lnSpc>
              <a:buFontTx/>
              <a:buNone/>
            </a:pPr>
            <a:r>
              <a:rPr lang="es-ES" sz="2000" b="1" smtClean="0"/>
              <a:t>         				Boris S. Chilan Saltos</a:t>
            </a:r>
            <a:r>
              <a:rPr lang="es-ES" sz="2400" b="1" smtClean="0"/>
              <a:t> </a:t>
            </a:r>
          </a:p>
          <a:p>
            <a:pPr eaLnBrk="1" hangingPunct="1">
              <a:lnSpc>
                <a:spcPct val="90000"/>
              </a:lnSpc>
            </a:pPr>
            <a:endParaRPr lang="es-ES" sz="2400" b="1"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r>
              <a:rPr lang="es-ES" sz="3000" smtClean="0"/>
              <a:t>caracteristicas</a:t>
            </a:r>
          </a:p>
        </p:txBody>
      </p:sp>
      <p:sp>
        <p:nvSpPr>
          <p:cNvPr id="12291" name="3 Marcador de contenido"/>
          <p:cNvSpPr>
            <a:spLocks noGrp="1"/>
          </p:cNvSpPr>
          <p:nvPr>
            <p:ph idx="1"/>
          </p:nvPr>
        </p:nvSpPr>
        <p:spPr>
          <a:xfrm>
            <a:off x="457200" y="1285875"/>
            <a:ext cx="8472488" cy="6100763"/>
          </a:xfrm>
        </p:spPr>
        <p:txBody>
          <a:bodyPr>
            <a:spAutoFit/>
          </a:bodyPr>
          <a:lstStyle/>
          <a:p>
            <a:pPr>
              <a:buFont typeface="Wingdings" pitchFamily="2" charset="2"/>
              <a:buChar char="Ø"/>
            </a:pPr>
            <a:r>
              <a:rPr lang="es-ES" sz="2000" smtClean="0"/>
              <a:t> </a:t>
            </a:r>
            <a:r>
              <a:rPr lang="es-ES" sz="2000" b="1" smtClean="0"/>
              <a:t>El block SCXI 1327 </a:t>
            </a:r>
            <a:r>
              <a:rPr lang="es-ES" sz="2000" smtClean="0"/>
              <a:t>que hace la función de atenuador y cuyo aislamiento   soporta  hasta los 250 V rms en cada canal de entada.</a:t>
            </a:r>
          </a:p>
          <a:p>
            <a:pPr>
              <a:buFont typeface="Wingdings" pitchFamily="2" charset="2"/>
              <a:buChar char="Ø"/>
            </a:pPr>
            <a:r>
              <a:rPr lang="es-ES" sz="2000" smtClean="0"/>
              <a:t> La escala 100:1 ,para señales de voltaje grandes, y la escala 1:1 son para señales tales como termocuplas, sensores,etc.</a:t>
            </a:r>
          </a:p>
          <a:p>
            <a:pPr>
              <a:buFont typeface="Wingdings" pitchFamily="2" charset="2"/>
              <a:buChar char="Ø"/>
            </a:pPr>
            <a:r>
              <a:rPr lang="es-ES" sz="2000" smtClean="0"/>
              <a:t>Configuración : escala 100:1	canales para voltaje.					    escala  1:1	canales para coriente</a:t>
            </a:r>
          </a:p>
          <a:p>
            <a:pPr>
              <a:buFont typeface="Wingdings" pitchFamily="2" charset="2"/>
              <a:buChar char="Ø"/>
            </a:pPr>
            <a:endParaRPr lang="es-ES" sz="2000" smtClean="0"/>
          </a:p>
          <a:p>
            <a:pPr>
              <a:buFont typeface="Wingdings" pitchFamily="2" charset="2"/>
              <a:buChar char="Ø"/>
            </a:pPr>
            <a:r>
              <a:rPr lang="es-ES" sz="2000" smtClean="0"/>
              <a:t> M</a:t>
            </a:r>
            <a:r>
              <a:rPr lang="es-ES" sz="2000" b="1" smtClean="0"/>
              <a:t>ódulo SCXI – 1120 </a:t>
            </a:r>
            <a:r>
              <a:rPr lang="es-ES" sz="2000" smtClean="0"/>
              <a:t>es un amplificador para señales pequeñas y con aislamiento en los 8 canales para voltaje ± 250 V rms, la principal característica que tiene 8 canales de entrada aislados con rango de voltaje en modo común de 250 Vrms, la salida del módulo se obtiene un rango de voltaje que va desde los 100mV hasta los 10 V.</a:t>
            </a:r>
          </a:p>
          <a:p>
            <a:pPr>
              <a:buFont typeface="Wingdings" pitchFamily="2" charset="2"/>
              <a:buChar char="Ø"/>
            </a:pPr>
            <a:r>
              <a:rPr lang="es-ES" sz="2000" smtClean="0"/>
              <a:t>Configuración general: </a:t>
            </a:r>
          </a:p>
          <a:p>
            <a:pPr>
              <a:buFont typeface="Wingdings" pitchFamily="2" charset="2"/>
              <a:buChar char="Ø"/>
            </a:pPr>
            <a:r>
              <a:rPr lang="es-ES" sz="2000" smtClean="0"/>
              <a:t>Ganacia:		1</a:t>
            </a:r>
          </a:p>
          <a:p>
            <a:pPr>
              <a:buFont typeface="Wingdings" pitchFamily="2" charset="2"/>
              <a:buChar char="Ø"/>
            </a:pPr>
            <a:r>
              <a:rPr lang="es-ES" sz="2000" smtClean="0"/>
              <a:t>Filtros para canales:	10KHz</a:t>
            </a:r>
          </a:p>
          <a:p>
            <a:pPr>
              <a:buFont typeface="Wingdings" pitchFamily="2" charset="2"/>
              <a:buChar char="Ø"/>
            </a:pPr>
            <a:endParaRPr lang="es-ES" sz="2000" smtClean="0"/>
          </a:p>
          <a:p>
            <a:pPr>
              <a:buFont typeface="Wingdings" pitchFamily="2" charset="2"/>
              <a:buChar char="Ø"/>
            </a:pPr>
            <a:endParaRPr lang="es-E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r>
              <a:rPr lang="es-EC" sz="3200" smtClean="0"/>
              <a:t>Sistema de Adquisición de Datos.</a:t>
            </a:r>
            <a:endParaRPr lang="es-ES" sz="3000" smtClean="0"/>
          </a:p>
        </p:txBody>
      </p:sp>
      <p:pic>
        <p:nvPicPr>
          <p:cNvPr id="13315" name="Picture 6"/>
          <p:cNvPicPr>
            <a:picLocks noGrp="1" noChangeAspect="1" noChangeArrowheads="1"/>
          </p:cNvPicPr>
          <p:nvPr>
            <p:ph idx="1"/>
          </p:nvPr>
        </p:nvPicPr>
        <p:blipFill>
          <a:blip r:embed="rId2"/>
          <a:srcRect/>
          <a:stretch>
            <a:fillRect/>
          </a:stretch>
        </p:blipFill>
        <p:spPr>
          <a:xfrm>
            <a:off x="357188" y="2000250"/>
            <a:ext cx="5010150" cy="3709988"/>
          </a:xfrm>
          <a:noFill/>
        </p:spPr>
      </p:pic>
      <p:sp>
        <p:nvSpPr>
          <p:cNvPr id="13316" name="4 Rectángulo"/>
          <p:cNvSpPr>
            <a:spLocks noChangeArrowheads="1"/>
          </p:cNvSpPr>
          <p:nvPr/>
        </p:nvSpPr>
        <p:spPr bwMode="auto">
          <a:xfrm>
            <a:off x="2143125" y="5357813"/>
            <a:ext cx="2786063" cy="369887"/>
          </a:xfrm>
          <a:prstGeom prst="rect">
            <a:avLst/>
          </a:prstGeom>
          <a:noFill/>
          <a:ln w="9525">
            <a:noFill/>
            <a:miter lim="800000"/>
            <a:headEnd/>
            <a:tailEnd/>
          </a:ln>
        </p:spPr>
        <p:txBody>
          <a:bodyPr>
            <a:spAutoFit/>
          </a:bodyPr>
          <a:lstStyle/>
          <a:p>
            <a:r>
              <a:rPr lang="es-EC" b="1"/>
              <a:t>Tarjeta PCI 6024E.</a:t>
            </a:r>
            <a:endParaRPr lang="es-ES" b="1"/>
          </a:p>
        </p:txBody>
      </p:sp>
      <p:sp>
        <p:nvSpPr>
          <p:cNvPr id="13317" name="5 CuadroTexto"/>
          <p:cNvSpPr txBox="1">
            <a:spLocks noChangeArrowheads="1"/>
          </p:cNvSpPr>
          <p:nvPr/>
        </p:nvSpPr>
        <p:spPr bwMode="auto">
          <a:xfrm>
            <a:off x="5429250" y="2214563"/>
            <a:ext cx="3571875" cy="4246562"/>
          </a:xfrm>
          <a:prstGeom prst="rect">
            <a:avLst/>
          </a:prstGeom>
          <a:noFill/>
          <a:ln w="9525">
            <a:noFill/>
            <a:miter lim="800000"/>
            <a:headEnd/>
            <a:tailEnd/>
          </a:ln>
        </p:spPr>
        <p:txBody>
          <a:bodyPr>
            <a:spAutoFit/>
          </a:bodyPr>
          <a:lstStyle/>
          <a:p>
            <a:pPr>
              <a:buFont typeface="Wingdings" pitchFamily="2" charset="2"/>
              <a:buChar char="Ø"/>
            </a:pPr>
            <a:r>
              <a:rPr lang="es-ES"/>
              <a:t> Configuración por software</a:t>
            </a:r>
          </a:p>
          <a:p>
            <a:pPr>
              <a:buFont typeface="Wingdings" pitchFamily="2" charset="2"/>
              <a:buChar char="Ø"/>
            </a:pPr>
            <a:endParaRPr lang="es-ES"/>
          </a:p>
          <a:p>
            <a:pPr>
              <a:buFont typeface="Wingdings" pitchFamily="2" charset="2"/>
              <a:buChar char="Ø"/>
            </a:pPr>
            <a:r>
              <a:rPr lang="es-ES"/>
              <a:t> Modo estudiantil:</a:t>
            </a:r>
          </a:p>
          <a:p>
            <a:pPr>
              <a:buFont typeface="Wingdings" pitchFamily="2" charset="2"/>
              <a:buChar char="Ø"/>
            </a:pPr>
            <a:r>
              <a:rPr lang="es-ES"/>
              <a:t> Samples rates:	100</a:t>
            </a:r>
          </a:p>
          <a:p>
            <a:pPr>
              <a:buFont typeface="Wingdings" pitchFamily="2" charset="2"/>
              <a:buChar char="Ø"/>
            </a:pPr>
            <a:r>
              <a:rPr lang="es-ES"/>
              <a:t> Rates:		 1K</a:t>
            </a:r>
          </a:p>
          <a:p>
            <a:pPr>
              <a:buFont typeface="Wingdings" pitchFamily="2" charset="2"/>
              <a:buChar char="Ø"/>
            </a:pPr>
            <a:r>
              <a:rPr lang="es-ES"/>
              <a:t> Modo :	continuo</a:t>
            </a:r>
          </a:p>
          <a:p>
            <a:pPr>
              <a:buFont typeface="Wingdings" pitchFamily="2" charset="2"/>
              <a:buChar char="Ø"/>
            </a:pPr>
            <a:endParaRPr lang="es-ES"/>
          </a:p>
          <a:p>
            <a:pPr>
              <a:buFont typeface="Wingdings" pitchFamily="2" charset="2"/>
              <a:buChar char="Ø"/>
            </a:pPr>
            <a:r>
              <a:rPr lang="es-ES"/>
              <a:t>Instrumentacion general</a:t>
            </a:r>
          </a:p>
          <a:p>
            <a:pPr>
              <a:buFont typeface="Wingdings" pitchFamily="2" charset="2"/>
              <a:buChar char="Ø"/>
            </a:pPr>
            <a:endParaRPr lang="es-ES"/>
          </a:p>
          <a:p>
            <a:pPr>
              <a:buFont typeface="Wingdings" pitchFamily="2" charset="2"/>
              <a:buChar char="Ø"/>
            </a:pPr>
            <a:r>
              <a:rPr lang="es-ES"/>
              <a:t> Samples rates:	100</a:t>
            </a:r>
          </a:p>
          <a:p>
            <a:pPr>
              <a:buFont typeface="Wingdings" pitchFamily="2" charset="2"/>
              <a:buChar char="Ø"/>
            </a:pPr>
            <a:r>
              <a:rPr lang="es-ES"/>
              <a:t> Rates:		 500</a:t>
            </a:r>
          </a:p>
          <a:p>
            <a:pPr>
              <a:buFont typeface="Wingdings" pitchFamily="2" charset="2"/>
              <a:buChar char="Ø"/>
            </a:pPr>
            <a:r>
              <a:rPr lang="es-ES"/>
              <a:t> Modo :	continuo</a:t>
            </a:r>
          </a:p>
          <a:p>
            <a:pPr>
              <a:buFont typeface="Wingdings" pitchFamily="2" charset="2"/>
              <a:buChar char="Ø"/>
            </a:pPr>
            <a:endParaRPr lang="es-ES"/>
          </a:p>
          <a:p>
            <a:pPr>
              <a:buFont typeface="Wingdings" pitchFamily="2" charset="2"/>
              <a:buChar char="Ø"/>
            </a:pPr>
            <a:endParaRPr lang="es-ES"/>
          </a:p>
          <a:p>
            <a:pPr>
              <a:buFont typeface="Wingdings" pitchFamily="2" charset="2"/>
              <a:buChar char="Ø"/>
            </a:pPr>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s-ES" sz="3000" smtClean="0"/>
              <a:t>Tarjeta de adquisición</a:t>
            </a:r>
          </a:p>
        </p:txBody>
      </p:sp>
      <p:pic>
        <p:nvPicPr>
          <p:cNvPr id="14339" name="Picture 4"/>
          <p:cNvPicPr>
            <a:picLocks noChangeAspect="1" noChangeArrowheads="1"/>
          </p:cNvPicPr>
          <p:nvPr/>
        </p:nvPicPr>
        <p:blipFill>
          <a:blip r:embed="rId2"/>
          <a:srcRect/>
          <a:stretch>
            <a:fillRect/>
          </a:stretch>
        </p:blipFill>
        <p:spPr bwMode="auto">
          <a:xfrm>
            <a:off x="1547813" y="3213100"/>
            <a:ext cx="5976937" cy="3151188"/>
          </a:xfrm>
          <a:prstGeom prst="rect">
            <a:avLst/>
          </a:prstGeom>
          <a:noFill/>
          <a:ln w="9525">
            <a:noFill/>
            <a:miter lim="800000"/>
            <a:headEnd/>
            <a:tailEnd/>
          </a:ln>
        </p:spPr>
      </p:pic>
      <p:sp>
        <p:nvSpPr>
          <p:cNvPr id="14340" name="Text Box 5"/>
          <p:cNvSpPr txBox="1">
            <a:spLocks noChangeArrowheads="1"/>
          </p:cNvSpPr>
          <p:nvPr/>
        </p:nvSpPr>
        <p:spPr bwMode="auto">
          <a:xfrm>
            <a:off x="1331913" y="1557338"/>
            <a:ext cx="6335712" cy="646112"/>
          </a:xfrm>
          <a:prstGeom prst="rect">
            <a:avLst/>
          </a:prstGeom>
          <a:noFill/>
          <a:ln w="9525">
            <a:noFill/>
            <a:miter lim="800000"/>
            <a:headEnd/>
            <a:tailEnd/>
          </a:ln>
        </p:spPr>
        <p:txBody>
          <a:bodyPr>
            <a:spAutoFit/>
          </a:bodyPr>
          <a:lstStyle/>
          <a:p>
            <a:r>
              <a:rPr lang="es-ES"/>
              <a:t>RSE Referenced Single-Ended, para señales flotantes,</a:t>
            </a:r>
          </a:p>
          <a:p>
            <a:r>
              <a:rPr lang="es-ES"/>
              <a:t>entre la línea en cuestión y el pin de referencia.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1 Título"/>
          <p:cNvSpPr>
            <a:spLocks noGrp="1"/>
          </p:cNvSpPr>
          <p:nvPr>
            <p:ph type="title"/>
          </p:nvPr>
        </p:nvSpPr>
        <p:spPr/>
        <p:txBody>
          <a:bodyPr/>
          <a:lstStyle/>
          <a:p>
            <a:r>
              <a:rPr lang="es-EC" sz="3000" smtClean="0"/>
              <a:t>LabVIEW 8.2.</a:t>
            </a:r>
            <a:endParaRPr lang="es-ES" sz="3000" smtClean="0"/>
          </a:p>
        </p:txBody>
      </p:sp>
      <p:graphicFrame>
        <p:nvGraphicFramePr>
          <p:cNvPr id="1026" name="Object 2"/>
          <p:cNvGraphicFramePr>
            <a:graphicFrameLocks noChangeAspect="1"/>
          </p:cNvGraphicFramePr>
          <p:nvPr>
            <p:ph idx="1"/>
          </p:nvPr>
        </p:nvGraphicFramePr>
        <p:xfrm>
          <a:off x="285750" y="2143125"/>
          <a:ext cx="4857750" cy="3714750"/>
        </p:xfrm>
        <a:graphic>
          <a:graphicData uri="http://schemas.openxmlformats.org/presentationml/2006/ole">
            <p:oleObj spid="_x0000_s1026" name="Bitmap Image" r:id="rId3" imgW="7354327" imgH="4495238" progId="Paint.Picture">
              <p:embed/>
            </p:oleObj>
          </a:graphicData>
        </a:graphic>
      </p:graphicFrame>
      <p:sp>
        <p:nvSpPr>
          <p:cNvPr id="1028" name="4 Rectángulo"/>
          <p:cNvSpPr>
            <a:spLocks noChangeArrowheads="1"/>
          </p:cNvSpPr>
          <p:nvPr/>
        </p:nvSpPr>
        <p:spPr bwMode="auto">
          <a:xfrm>
            <a:off x="5214938" y="2286000"/>
            <a:ext cx="3598862" cy="1477963"/>
          </a:xfrm>
          <a:prstGeom prst="rect">
            <a:avLst/>
          </a:prstGeom>
          <a:noFill/>
          <a:ln w="9525">
            <a:noFill/>
            <a:miter lim="800000"/>
            <a:headEnd/>
            <a:tailEnd/>
          </a:ln>
        </p:spPr>
        <p:txBody>
          <a:bodyPr wrap="none">
            <a:spAutoFit/>
          </a:bodyPr>
          <a:lstStyle/>
          <a:p>
            <a:pPr>
              <a:buFont typeface="Wingdings" pitchFamily="2" charset="2"/>
              <a:buChar char="Ø"/>
            </a:pPr>
            <a:r>
              <a:rPr lang="es-EC"/>
              <a:t>NI-DAQ :  adquisición de datos.</a:t>
            </a:r>
          </a:p>
          <a:p>
            <a:pPr>
              <a:buFont typeface="Wingdings" pitchFamily="2" charset="2"/>
              <a:buChar char="Ø"/>
            </a:pPr>
            <a:endParaRPr lang="es-EC"/>
          </a:p>
          <a:p>
            <a:pPr>
              <a:buFont typeface="Wingdings" pitchFamily="2" charset="2"/>
              <a:buChar char="Ø"/>
            </a:pPr>
            <a:r>
              <a:rPr lang="es-EC"/>
              <a:t>Librerías de propósito general.</a:t>
            </a:r>
            <a:endParaRPr lang="es-ES"/>
          </a:p>
          <a:p>
            <a:pPr>
              <a:buFont typeface="Wingdings" pitchFamily="2" charset="2"/>
              <a:buChar char="Ø"/>
            </a:pPr>
            <a:endParaRPr lang="es-EC"/>
          </a:p>
          <a:p>
            <a:pPr>
              <a:buFont typeface="Wingdings" pitchFamily="2" charset="2"/>
              <a:buChar char="Ø"/>
            </a:pPr>
            <a:r>
              <a:rPr lang="es-EC"/>
              <a:t>Funciones creadas.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r>
              <a:rPr lang="es-EC" sz="3000" smtClean="0"/>
              <a:t>LabVIEW 8.2.</a:t>
            </a:r>
            <a:endParaRPr lang="es-ES" sz="3000" smtClean="0"/>
          </a:p>
        </p:txBody>
      </p:sp>
      <p:pic>
        <p:nvPicPr>
          <p:cNvPr id="15363" name="Picture 4"/>
          <p:cNvPicPr>
            <a:picLocks noGrp="1" noChangeAspect="1" noChangeArrowheads="1"/>
          </p:cNvPicPr>
          <p:nvPr>
            <p:ph idx="1"/>
          </p:nvPr>
        </p:nvPicPr>
        <p:blipFill>
          <a:blip r:embed="rId2"/>
          <a:srcRect/>
          <a:stretch>
            <a:fillRect/>
          </a:stretch>
        </p:blipFill>
        <p:spPr>
          <a:xfrm>
            <a:off x="500063" y="2214563"/>
            <a:ext cx="3929062" cy="3000375"/>
          </a:xfrm>
          <a:noFill/>
        </p:spPr>
      </p:pic>
      <p:sp>
        <p:nvSpPr>
          <p:cNvPr id="15364" name="6 Rectángulo"/>
          <p:cNvSpPr>
            <a:spLocks noChangeArrowheads="1"/>
          </p:cNvSpPr>
          <p:nvPr/>
        </p:nvSpPr>
        <p:spPr bwMode="auto">
          <a:xfrm>
            <a:off x="5786438" y="2357438"/>
            <a:ext cx="2786062" cy="1754187"/>
          </a:xfrm>
          <a:prstGeom prst="rect">
            <a:avLst/>
          </a:prstGeom>
          <a:noFill/>
          <a:ln w="9525">
            <a:noFill/>
            <a:miter lim="800000"/>
            <a:headEnd/>
            <a:tailEnd/>
          </a:ln>
        </p:spPr>
        <p:txBody>
          <a:bodyPr>
            <a:spAutoFit/>
          </a:bodyPr>
          <a:lstStyle/>
          <a:p>
            <a:pPr>
              <a:buFont typeface="Wingdings" pitchFamily="2" charset="2"/>
              <a:buChar char="Ø"/>
            </a:pPr>
            <a:r>
              <a:rPr lang="es-EC"/>
              <a:t> Adquisición.</a:t>
            </a:r>
          </a:p>
          <a:p>
            <a:pPr>
              <a:buFont typeface="Wingdings" pitchFamily="2" charset="2"/>
              <a:buChar char="Ø"/>
            </a:pPr>
            <a:endParaRPr lang="es-EC"/>
          </a:p>
          <a:p>
            <a:pPr>
              <a:buFont typeface="Wingdings" pitchFamily="2" charset="2"/>
              <a:buChar char="Ø"/>
            </a:pPr>
            <a:r>
              <a:rPr lang="es-EC"/>
              <a:t> Inicio y finalización de    tareas.</a:t>
            </a:r>
            <a:endParaRPr lang="es-ES"/>
          </a:p>
          <a:p>
            <a:pPr>
              <a:buFont typeface="Wingdings" pitchFamily="2" charset="2"/>
              <a:buChar char="Ø"/>
            </a:pPr>
            <a:endParaRPr lang="es-EC"/>
          </a:p>
          <a:p>
            <a:pPr>
              <a:buFont typeface="Wingdings" pitchFamily="2" charset="2"/>
              <a:buChar char="Ø"/>
            </a:pPr>
            <a:endParaRPr lang="es-EC"/>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2286000" y="2143125"/>
            <a:ext cx="5786438" cy="4357688"/>
          </a:xfrm>
          <a:prstGeom prst="rect">
            <a:avLst/>
          </a:prstGeom>
          <a:noFill/>
          <a:ln w="9525">
            <a:noFill/>
            <a:miter lim="800000"/>
            <a:headEnd/>
            <a:tailEnd/>
          </a:ln>
        </p:spPr>
      </p:pic>
      <p:sp>
        <p:nvSpPr>
          <p:cNvPr id="16387" name="1 Título"/>
          <p:cNvSpPr>
            <a:spLocks noGrp="1"/>
          </p:cNvSpPr>
          <p:nvPr>
            <p:ph type="title"/>
          </p:nvPr>
        </p:nvSpPr>
        <p:spPr/>
        <p:txBody>
          <a:bodyPr/>
          <a:lstStyle/>
          <a:p>
            <a:r>
              <a:rPr lang="es-EC" sz="3000" smtClean="0"/>
              <a:t>Funciones creadas.</a:t>
            </a:r>
            <a:br>
              <a:rPr lang="es-EC" sz="3000" smtClean="0"/>
            </a:br>
            <a:endParaRPr lang="es-ES" sz="3000" smtClean="0"/>
          </a:p>
        </p:txBody>
      </p:sp>
      <p:sp>
        <p:nvSpPr>
          <p:cNvPr id="16388" name="7 Rectángulo"/>
          <p:cNvSpPr>
            <a:spLocks noChangeArrowheads="1"/>
          </p:cNvSpPr>
          <p:nvPr/>
        </p:nvSpPr>
        <p:spPr bwMode="auto">
          <a:xfrm>
            <a:off x="2286000" y="1773238"/>
            <a:ext cx="3500438" cy="369887"/>
          </a:xfrm>
          <a:prstGeom prst="rect">
            <a:avLst/>
          </a:prstGeom>
          <a:noFill/>
          <a:ln w="9525">
            <a:noFill/>
            <a:miter lim="800000"/>
            <a:headEnd/>
            <a:tailEnd/>
          </a:ln>
        </p:spPr>
        <p:txBody>
          <a:bodyPr>
            <a:spAutoFit/>
          </a:bodyPr>
          <a:lstStyle/>
          <a:p>
            <a:pPr>
              <a:buFont typeface="Wingdings" pitchFamily="2" charset="2"/>
              <a:buChar char="Ø"/>
            </a:pPr>
            <a:r>
              <a:rPr lang="es-ES"/>
              <a:t> gráfica vectorial de fasores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r>
              <a:rPr lang="es-EC" sz="3000" smtClean="0"/>
              <a:t>Funciones creadas.</a:t>
            </a:r>
            <a:br>
              <a:rPr lang="es-EC" sz="3000" smtClean="0"/>
            </a:br>
            <a:endParaRPr lang="es-ES" sz="3000" smtClean="0"/>
          </a:p>
        </p:txBody>
      </p:sp>
      <p:sp>
        <p:nvSpPr>
          <p:cNvPr id="17411" name="4 Rectángulo"/>
          <p:cNvSpPr>
            <a:spLocks noChangeArrowheads="1"/>
          </p:cNvSpPr>
          <p:nvPr/>
        </p:nvSpPr>
        <p:spPr bwMode="auto">
          <a:xfrm>
            <a:off x="1857375" y="1357313"/>
            <a:ext cx="5572125" cy="646112"/>
          </a:xfrm>
          <a:prstGeom prst="rect">
            <a:avLst/>
          </a:prstGeom>
          <a:noFill/>
          <a:ln w="9525">
            <a:noFill/>
            <a:miter lim="800000"/>
            <a:headEnd/>
            <a:tailEnd/>
          </a:ln>
        </p:spPr>
        <p:txBody>
          <a:bodyPr>
            <a:spAutoFit/>
          </a:bodyPr>
          <a:lstStyle/>
          <a:p>
            <a:pPr>
              <a:buFont typeface="Wingdings" pitchFamily="2" charset="2"/>
              <a:buChar char="Ø"/>
            </a:pPr>
            <a:r>
              <a:rPr lang="es-ES"/>
              <a:t> Graficación del triángulo de potencias.</a:t>
            </a:r>
          </a:p>
          <a:p>
            <a:endParaRPr lang="es-ES"/>
          </a:p>
        </p:txBody>
      </p:sp>
      <p:pic>
        <p:nvPicPr>
          <p:cNvPr id="17412" name="Picture 2"/>
          <p:cNvPicPr>
            <a:picLocks noChangeAspect="1" noChangeArrowheads="1"/>
          </p:cNvPicPr>
          <p:nvPr/>
        </p:nvPicPr>
        <p:blipFill>
          <a:blip r:embed="rId2"/>
          <a:srcRect/>
          <a:stretch>
            <a:fillRect/>
          </a:stretch>
        </p:blipFill>
        <p:spPr bwMode="auto">
          <a:xfrm>
            <a:off x="1711325" y="2000250"/>
            <a:ext cx="5503863" cy="35718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r>
              <a:rPr lang="es-EC" sz="3000" smtClean="0"/>
              <a:t>Funsiones creadas.</a:t>
            </a:r>
            <a:br>
              <a:rPr lang="es-EC" sz="3000" smtClean="0"/>
            </a:br>
            <a:endParaRPr lang="es-ES" sz="3000" smtClean="0"/>
          </a:p>
        </p:txBody>
      </p:sp>
      <p:pic>
        <p:nvPicPr>
          <p:cNvPr id="18435" name="Picture 3"/>
          <p:cNvPicPr>
            <a:picLocks noChangeAspect="1" noChangeArrowheads="1"/>
          </p:cNvPicPr>
          <p:nvPr/>
        </p:nvPicPr>
        <p:blipFill>
          <a:blip r:embed="rId2"/>
          <a:srcRect/>
          <a:stretch>
            <a:fillRect/>
          </a:stretch>
        </p:blipFill>
        <p:spPr bwMode="auto">
          <a:xfrm>
            <a:off x="1714500" y="2071688"/>
            <a:ext cx="5300663" cy="3857625"/>
          </a:xfrm>
          <a:prstGeom prst="rect">
            <a:avLst/>
          </a:prstGeom>
          <a:noFill/>
          <a:ln w="9525">
            <a:noFill/>
            <a:miter lim="800000"/>
            <a:headEnd/>
            <a:tailEnd/>
          </a:ln>
        </p:spPr>
      </p:pic>
      <p:sp>
        <p:nvSpPr>
          <p:cNvPr id="18436" name="5 Rectángulo"/>
          <p:cNvSpPr>
            <a:spLocks noChangeArrowheads="1"/>
          </p:cNvSpPr>
          <p:nvPr/>
        </p:nvSpPr>
        <p:spPr bwMode="auto">
          <a:xfrm>
            <a:off x="2274888" y="1643063"/>
            <a:ext cx="4154487" cy="369887"/>
          </a:xfrm>
          <a:prstGeom prst="rect">
            <a:avLst/>
          </a:prstGeom>
          <a:noFill/>
          <a:ln w="9525">
            <a:noFill/>
            <a:miter lim="800000"/>
            <a:headEnd/>
            <a:tailEnd/>
          </a:ln>
        </p:spPr>
        <p:txBody>
          <a:bodyPr wrap="none">
            <a:spAutoFit/>
          </a:bodyPr>
          <a:lstStyle/>
          <a:p>
            <a:pPr>
              <a:buFont typeface="Wingdings" pitchFamily="2" charset="2"/>
              <a:buChar char="Ø"/>
            </a:pPr>
            <a:r>
              <a:rPr lang="es-ES"/>
              <a:t> Tabla Dinámica de Valores Medidos</a:t>
            </a:r>
            <a:r>
              <a:rPr lang="es-ES" b="1"/>
              <a:t>.</a:t>
            </a:r>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457200" y="71438"/>
            <a:ext cx="8229600" cy="1143000"/>
          </a:xfrm>
        </p:spPr>
        <p:txBody>
          <a:bodyPr/>
          <a:lstStyle/>
          <a:p>
            <a:r>
              <a:rPr lang="es-ES" sz="3000" smtClean="0"/>
              <a:t>Controles</a:t>
            </a:r>
          </a:p>
        </p:txBody>
      </p:sp>
      <p:pic>
        <p:nvPicPr>
          <p:cNvPr id="19459" name="Picture 2"/>
          <p:cNvPicPr>
            <a:picLocks noChangeAspect="1" noChangeArrowheads="1"/>
          </p:cNvPicPr>
          <p:nvPr/>
        </p:nvPicPr>
        <p:blipFill>
          <a:blip r:embed="rId2"/>
          <a:srcRect/>
          <a:stretch>
            <a:fillRect/>
          </a:stretch>
        </p:blipFill>
        <p:spPr bwMode="auto">
          <a:xfrm>
            <a:off x="1214438" y="1714500"/>
            <a:ext cx="1466850" cy="3048000"/>
          </a:xfrm>
          <a:prstGeom prst="rect">
            <a:avLst/>
          </a:prstGeom>
          <a:noFill/>
          <a:ln w="9525">
            <a:noFill/>
            <a:miter lim="800000"/>
            <a:headEnd/>
            <a:tailEnd/>
          </a:ln>
        </p:spPr>
      </p:pic>
      <p:sp>
        <p:nvSpPr>
          <p:cNvPr id="19460" name="4 CuadroTexto"/>
          <p:cNvSpPr txBox="1">
            <a:spLocks noChangeArrowheads="1"/>
          </p:cNvSpPr>
          <p:nvPr/>
        </p:nvSpPr>
        <p:spPr bwMode="auto">
          <a:xfrm>
            <a:off x="857250" y="1143000"/>
            <a:ext cx="2428875" cy="646113"/>
          </a:xfrm>
          <a:prstGeom prst="rect">
            <a:avLst/>
          </a:prstGeom>
          <a:noFill/>
          <a:ln w="9525">
            <a:noFill/>
            <a:miter lim="800000"/>
            <a:headEnd/>
            <a:tailEnd/>
          </a:ln>
        </p:spPr>
        <p:txBody>
          <a:bodyPr>
            <a:spAutoFit/>
          </a:bodyPr>
          <a:lstStyle/>
          <a:p>
            <a:r>
              <a:rPr lang="es-ES"/>
              <a:t>Canales deshabilitados</a:t>
            </a:r>
          </a:p>
        </p:txBody>
      </p:sp>
      <p:pic>
        <p:nvPicPr>
          <p:cNvPr id="19461" name="Picture 3"/>
          <p:cNvPicPr>
            <a:picLocks noChangeAspect="1" noChangeArrowheads="1"/>
          </p:cNvPicPr>
          <p:nvPr/>
        </p:nvPicPr>
        <p:blipFill>
          <a:blip r:embed="rId3"/>
          <a:srcRect/>
          <a:stretch>
            <a:fillRect/>
          </a:stretch>
        </p:blipFill>
        <p:spPr bwMode="auto">
          <a:xfrm>
            <a:off x="6729413" y="1714500"/>
            <a:ext cx="1485900" cy="3067050"/>
          </a:xfrm>
          <a:prstGeom prst="rect">
            <a:avLst/>
          </a:prstGeom>
          <a:noFill/>
          <a:ln w="9525">
            <a:noFill/>
            <a:miter lim="800000"/>
            <a:headEnd/>
            <a:tailEnd/>
          </a:ln>
        </p:spPr>
      </p:pic>
      <p:sp>
        <p:nvSpPr>
          <p:cNvPr id="19462" name="6 CuadroTexto"/>
          <p:cNvSpPr txBox="1">
            <a:spLocks noChangeArrowheads="1"/>
          </p:cNvSpPr>
          <p:nvPr/>
        </p:nvSpPr>
        <p:spPr bwMode="auto">
          <a:xfrm>
            <a:off x="6215063" y="1143000"/>
            <a:ext cx="2428875" cy="369888"/>
          </a:xfrm>
          <a:prstGeom prst="rect">
            <a:avLst/>
          </a:prstGeom>
          <a:noFill/>
          <a:ln w="9525">
            <a:noFill/>
            <a:miter lim="800000"/>
            <a:headEnd/>
            <a:tailEnd/>
          </a:ln>
        </p:spPr>
        <p:txBody>
          <a:bodyPr>
            <a:spAutoFit/>
          </a:bodyPr>
          <a:lstStyle/>
          <a:p>
            <a:r>
              <a:rPr lang="es-ES"/>
              <a:t>Canales habilitados</a:t>
            </a:r>
          </a:p>
        </p:txBody>
      </p:sp>
      <p:pic>
        <p:nvPicPr>
          <p:cNvPr id="19463" name="Picture 4"/>
          <p:cNvPicPr>
            <a:picLocks noChangeAspect="1" noChangeArrowheads="1"/>
          </p:cNvPicPr>
          <p:nvPr/>
        </p:nvPicPr>
        <p:blipFill>
          <a:blip r:embed="rId4"/>
          <a:srcRect/>
          <a:stretch>
            <a:fillRect/>
          </a:stretch>
        </p:blipFill>
        <p:spPr bwMode="auto">
          <a:xfrm>
            <a:off x="4357688" y="2000250"/>
            <a:ext cx="647700" cy="2924175"/>
          </a:xfrm>
          <a:prstGeom prst="rect">
            <a:avLst/>
          </a:prstGeom>
          <a:noFill/>
          <a:ln w="9525">
            <a:noFill/>
            <a:miter lim="800000"/>
            <a:headEnd/>
            <a:tailEnd/>
          </a:ln>
        </p:spPr>
      </p:pic>
      <p:sp>
        <p:nvSpPr>
          <p:cNvPr id="19464" name="8 CuadroTexto"/>
          <p:cNvSpPr txBox="1">
            <a:spLocks noChangeArrowheads="1"/>
          </p:cNvSpPr>
          <p:nvPr/>
        </p:nvSpPr>
        <p:spPr bwMode="auto">
          <a:xfrm>
            <a:off x="3143250" y="1571625"/>
            <a:ext cx="3286125" cy="369888"/>
          </a:xfrm>
          <a:prstGeom prst="rect">
            <a:avLst/>
          </a:prstGeom>
          <a:noFill/>
          <a:ln w="9525">
            <a:noFill/>
            <a:miter lim="800000"/>
            <a:headEnd/>
            <a:tailEnd/>
          </a:ln>
        </p:spPr>
        <p:txBody>
          <a:bodyPr>
            <a:spAutoFit/>
          </a:bodyPr>
          <a:lstStyle/>
          <a:p>
            <a:r>
              <a:rPr lang="es-ES"/>
              <a:t>Crea antecedente de graficas</a:t>
            </a:r>
          </a:p>
        </p:txBody>
      </p:sp>
      <p:pic>
        <p:nvPicPr>
          <p:cNvPr id="19465" name="Picture 5"/>
          <p:cNvPicPr>
            <a:picLocks noChangeAspect="1" noChangeArrowheads="1"/>
          </p:cNvPicPr>
          <p:nvPr/>
        </p:nvPicPr>
        <p:blipFill>
          <a:blip r:embed="rId5"/>
          <a:srcRect t="83620"/>
          <a:stretch>
            <a:fillRect/>
          </a:stretch>
        </p:blipFill>
        <p:spPr bwMode="auto">
          <a:xfrm>
            <a:off x="857250" y="5572125"/>
            <a:ext cx="7786688" cy="671513"/>
          </a:xfrm>
          <a:prstGeom prst="rect">
            <a:avLst/>
          </a:prstGeom>
          <a:noFill/>
          <a:ln w="9525">
            <a:noFill/>
            <a:miter lim="800000"/>
            <a:headEnd/>
            <a:tailEnd/>
          </a:ln>
        </p:spPr>
      </p:pic>
      <p:sp>
        <p:nvSpPr>
          <p:cNvPr id="19466" name="11 CuadroTexto"/>
          <p:cNvSpPr txBox="1">
            <a:spLocks noChangeArrowheads="1"/>
          </p:cNvSpPr>
          <p:nvPr/>
        </p:nvSpPr>
        <p:spPr bwMode="auto">
          <a:xfrm>
            <a:off x="1857375" y="5130800"/>
            <a:ext cx="5500688" cy="369888"/>
          </a:xfrm>
          <a:prstGeom prst="rect">
            <a:avLst/>
          </a:prstGeom>
          <a:noFill/>
          <a:ln w="9525">
            <a:noFill/>
            <a:miter lim="800000"/>
            <a:headEnd/>
            <a:tailEnd/>
          </a:ln>
        </p:spPr>
        <p:txBody>
          <a:bodyPr>
            <a:spAutoFit/>
          </a:bodyPr>
          <a:lstStyle/>
          <a:p>
            <a:r>
              <a:rPr lang="es-ES"/>
              <a:t>Tipos de análisis de señales requeridas en ensayo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395288" y="260350"/>
            <a:ext cx="8061325" cy="1368425"/>
          </a:xfrm>
        </p:spPr>
        <p:txBody>
          <a:bodyPr/>
          <a:lstStyle/>
          <a:p>
            <a:pPr eaLnBrk="1" hangingPunct="1"/>
            <a:r>
              <a:rPr lang="es-ES" sz="4000" smtClean="0"/>
              <a:t>La Maquina De Análisis De Señales Electricas</a:t>
            </a:r>
          </a:p>
        </p:txBody>
      </p:sp>
      <p:pic>
        <p:nvPicPr>
          <p:cNvPr id="20483" name="Picture 4"/>
          <p:cNvPicPr>
            <a:picLocks noChangeAspect="1" noChangeArrowheads="1"/>
          </p:cNvPicPr>
          <p:nvPr>
            <p:ph type="subTitle" idx="1"/>
          </p:nvPr>
        </p:nvPicPr>
        <p:blipFill>
          <a:blip r:embed="rId2"/>
          <a:srcRect/>
          <a:stretch>
            <a:fillRect/>
          </a:stretch>
        </p:blipFill>
        <p:spPr>
          <a:xfrm>
            <a:off x="1187450" y="1844675"/>
            <a:ext cx="3889375" cy="4464050"/>
          </a:xfrm>
          <a:noFill/>
        </p:spPr>
      </p:pic>
      <p:sp>
        <p:nvSpPr>
          <p:cNvPr id="20484" name="Text Box 6"/>
          <p:cNvSpPr txBox="1">
            <a:spLocks noChangeArrowheads="1"/>
          </p:cNvSpPr>
          <p:nvPr/>
        </p:nvSpPr>
        <p:spPr bwMode="auto">
          <a:xfrm>
            <a:off x="5292725" y="1844675"/>
            <a:ext cx="3527425" cy="3970338"/>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s-ES"/>
              <a:t> Reduce  la cantidad de instrumentos en las mediciones eléctricas.</a:t>
            </a:r>
          </a:p>
          <a:p>
            <a:pPr>
              <a:spcBef>
                <a:spcPct val="50000"/>
              </a:spcBef>
              <a:buFont typeface="Wingdings" pitchFamily="2" charset="2"/>
              <a:buChar char="Ø"/>
            </a:pPr>
            <a:r>
              <a:rPr lang="es-ES"/>
              <a:t> Dispone de 5 canales de análisis para voltaje DC/AC y dos canales para sensar corriente DC/AC.</a:t>
            </a:r>
          </a:p>
          <a:p>
            <a:pPr>
              <a:spcBef>
                <a:spcPct val="50000"/>
              </a:spcBef>
              <a:buFont typeface="Wingdings" pitchFamily="2" charset="2"/>
              <a:buChar char="Ø"/>
            </a:pPr>
            <a:r>
              <a:rPr lang="es-ES"/>
              <a:t> Reduce la cantidad de cables con conexiones adecuada</a:t>
            </a:r>
          </a:p>
          <a:p>
            <a:pPr>
              <a:spcBef>
                <a:spcPct val="50000"/>
              </a:spcBef>
              <a:buFont typeface="Wingdings" pitchFamily="2" charset="2"/>
              <a:buChar char="Ø"/>
            </a:pPr>
            <a:r>
              <a:rPr lang="es-ES"/>
              <a:t> Puede ser usada como Watimetro</a:t>
            </a:r>
          </a:p>
          <a:p>
            <a:pPr>
              <a:spcBef>
                <a:spcPct val="50000"/>
              </a:spcBef>
            </a:pPr>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s-ES" sz="3000" smtClean="0">
                <a:solidFill>
                  <a:schemeClr val="tx1"/>
                </a:solidFill>
              </a:rPr>
              <a:t>Objetivos :</a:t>
            </a:r>
          </a:p>
        </p:txBody>
      </p:sp>
      <p:sp>
        <p:nvSpPr>
          <p:cNvPr id="4099" name="Rectangle 3"/>
          <p:cNvSpPr>
            <a:spLocks noGrp="1" noChangeArrowheads="1"/>
          </p:cNvSpPr>
          <p:nvPr>
            <p:ph type="body" idx="1"/>
          </p:nvPr>
        </p:nvSpPr>
        <p:spPr/>
        <p:txBody>
          <a:bodyPr/>
          <a:lstStyle/>
          <a:p>
            <a:pPr eaLnBrk="1" hangingPunct="1">
              <a:buFont typeface="Wingdings" pitchFamily="2" charset="2"/>
              <a:buChar char="Ø"/>
            </a:pPr>
            <a:r>
              <a:rPr lang="es-ES" sz="2400" smtClean="0"/>
              <a:t>Ofrecer alternativas de herramientas tantos hardware como software, para el análisis de señales con el uso de ambiente de programación de LabView.   </a:t>
            </a:r>
          </a:p>
          <a:p>
            <a:pPr eaLnBrk="1" hangingPunct="1">
              <a:buFont typeface="Wingdings" pitchFamily="2" charset="2"/>
              <a:buChar char="Ø"/>
            </a:pPr>
            <a:r>
              <a:rPr lang="es-ES" sz="2400" smtClean="0"/>
              <a:t>Permitir al estudiante comprender mejor los parámetros de funcionamientos de los transformadores y motores eléctricos.</a:t>
            </a:r>
          </a:p>
          <a:p>
            <a:pPr eaLnBrk="1" hangingPunct="1">
              <a:buFont typeface="Wingdings" pitchFamily="2" charset="2"/>
              <a:buChar char="Ø"/>
            </a:pPr>
            <a:r>
              <a:rPr lang="es-ES" sz="2400" smtClean="0"/>
              <a:t>Modernirzar el modo de tomar datos por medios gráficos.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95288" y="260350"/>
            <a:ext cx="8061325" cy="1368425"/>
          </a:xfrm>
        </p:spPr>
        <p:txBody>
          <a:bodyPr/>
          <a:lstStyle/>
          <a:p>
            <a:pPr eaLnBrk="1" hangingPunct="1"/>
            <a:r>
              <a:rPr lang="es-ES" sz="4000" smtClean="0"/>
              <a:t>La Maquina De Análisis De Señales Electricas</a:t>
            </a:r>
          </a:p>
        </p:txBody>
      </p:sp>
      <p:pic>
        <p:nvPicPr>
          <p:cNvPr id="21507" name="Picture 3"/>
          <p:cNvPicPr>
            <a:picLocks noChangeAspect="1" noChangeArrowheads="1"/>
          </p:cNvPicPr>
          <p:nvPr>
            <p:ph type="subTitle" idx="1"/>
          </p:nvPr>
        </p:nvPicPr>
        <p:blipFill>
          <a:blip r:embed="rId2"/>
          <a:srcRect/>
          <a:stretch>
            <a:fillRect/>
          </a:stretch>
        </p:blipFill>
        <p:spPr>
          <a:xfrm>
            <a:off x="900113" y="1844675"/>
            <a:ext cx="3889375" cy="4464050"/>
          </a:xfrm>
          <a:noFill/>
        </p:spPr>
      </p:pic>
      <p:sp>
        <p:nvSpPr>
          <p:cNvPr id="21508" name="Text Box 4"/>
          <p:cNvSpPr txBox="1">
            <a:spLocks noChangeArrowheads="1"/>
          </p:cNvSpPr>
          <p:nvPr/>
        </p:nvSpPr>
        <p:spPr bwMode="auto">
          <a:xfrm>
            <a:off x="4932363" y="1844675"/>
            <a:ext cx="3887787" cy="2170113"/>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s-ES"/>
              <a:t> Las señales que son partes de análisis se las aprecia de forma grafica y cuantificada.</a:t>
            </a:r>
          </a:p>
          <a:p>
            <a:pPr>
              <a:spcBef>
                <a:spcPct val="50000"/>
              </a:spcBef>
            </a:pPr>
            <a:endParaRPr lang="es-ES"/>
          </a:p>
          <a:p>
            <a:pPr>
              <a:spcBef>
                <a:spcPct val="50000"/>
              </a:spcBef>
            </a:pPr>
            <a:endParaRPr lang="es-ES"/>
          </a:p>
          <a:p>
            <a:pPr>
              <a:spcBef>
                <a:spcPct val="50000"/>
              </a:spcBef>
            </a:pPr>
            <a:endParaRPr lang="es-E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r>
              <a:rPr lang="es-EC" sz="3200" smtClean="0"/>
              <a:t>CONCLUSIONES.</a:t>
            </a:r>
            <a:endParaRPr lang="es-ES" sz="3000" smtClean="0"/>
          </a:p>
        </p:txBody>
      </p:sp>
      <p:sp>
        <p:nvSpPr>
          <p:cNvPr id="22531" name="2 Marcador de contenido"/>
          <p:cNvSpPr>
            <a:spLocks noGrp="1"/>
          </p:cNvSpPr>
          <p:nvPr>
            <p:ph idx="1"/>
          </p:nvPr>
        </p:nvSpPr>
        <p:spPr/>
        <p:txBody>
          <a:bodyPr/>
          <a:lstStyle/>
          <a:p>
            <a:endParaRPr lang="es-E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p:txBody>
          <a:bodyPr/>
          <a:lstStyle/>
          <a:p>
            <a:r>
              <a:rPr lang="es-EC" sz="3000" smtClean="0"/>
              <a:t>RECOMENDACIONES.</a:t>
            </a:r>
            <a:endParaRPr lang="es-ES" sz="3000" smtClean="0"/>
          </a:p>
        </p:txBody>
      </p:sp>
      <p:sp>
        <p:nvSpPr>
          <p:cNvPr id="23555" name="2 Marcador de contenido"/>
          <p:cNvSpPr>
            <a:spLocks noGrp="1"/>
          </p:cNvSpPr>
          <p:nvPr>
            <p:ph idx="1"/>
          </p:nvPr>
        </p:nvSpPr>
        <p:spPr/>
        <p:txBody>
          <a:bodyPr/>
          <a:lstStyle/>
          <a:p>
            <a:pPr>
              <a:buFont typeface="Wingdings" pitchFamily="2" charset="2"/>
              <a:buChar char="Ø"/>
            </a:pPr>
            <a:r>
              <a:rPr lang="es-ES" sz="2400" smtClean="0"/>
              <a:t>Verificar las conexiones externas para evitar hacer cortos eléctricos.</a:t>
            </a:r>
          </a:p>
          <a:p>
            <a:pPr>
              <a:buFont typeface="Wingdings" pitchFamily="2" charset="2"/>
              <a:buChar char="Ø"/>
            </a:pPr>
            <a:endParaRPr lang="es-ES" sz="2400" smtClean="0"/>
          </a:p>
          <a:p>
            <a:pPr>
              <a:buFont typeface="Wingdings" pitchFamily="2" charset="2"/>
              <a:buChar char="Ø"/>
            </a:pPr>
            <a:r>
              <a:rPr lang="es-ES" sz="2400" smtClean="0"/>
              <a:t> Revisar que el equipo acondicionador esté encendido.</a:t>
            </a:r>
          </a:p>
          <a:p>
            <a:pPr>
              <a:buFont typeface="Wingdings" pitchFamily="2" charset="2"/>
              <a:buChar char="Ø"/>
            </a:pPr>
            <a:endParaRPr lang="es-ES" sz="2400" smtClean="0"/>
          </a:p>
          <a:p>
            <a:pPr>
              <a:buFont typeface="Wingdings" pitchFamily="2" charset="2"/>
              <a:buChar char="Ø"/>
            </a:pPr>
            <a:r>
              <a:rPr lang="es-ES" sz="2400" smtClean="0"/>
              <a:t> Para las señales de corrientes se debe verificar que el switch esté en ON y observar que la luz piloto indique que los sensores de corriente efecto HALL estén encendidos.  Chequear los canales que se están monitoreando las señales ya sea de corriente o voltaje.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714375" y="4714875"/>
            <a:ext cx="8229600" cy="1143000"/>
          </a:xfrm>
        </p:spPr>
        <p:txBody>
          <a:bodyPr/>
          <a:lstStyle/>
          <a:p>
            <a:pPr algn="r"/>
            <a:r>
              <a:rPr lang="es-ES" smtClean="0"/>
              <a:t>GRACIAS…….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s-ES" sz="3000" smtClean="0"/>
              <a:t>Forma/Modo de adquirir las señales electricas</a:t>
            </a:r>
          </a:p>
        </p:txBody>
      </p:sp>
      <p:pic>
        <p:nvPicPr>
          <p:cNvPr id="5123" name="Picture 5"/>
          <p:cNvPicPr>
            <a:picLocks noChangeAspect="1" noChangeArrowheads="1"/>
          </p:cNvPicPr>
          <p:nvPr/>
        </p:nvPicPr>
        <p:blipFill>
          <a:blip r:embed="rId2"/>
          <a:srcRect/>
          <a:stretch>
            <a:fillRect/>
          </a:stretch>
        </p:blipFill>
        <p:spPr bwMode="auto">
          <a:xfrm>
            <a:off x="539750" y="1484313"/>
            <a:ext cx="8135938" cy="47529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s-ES" sz="3000" smtClean="0"/>
              <a:t>Recepción de señales</a:t>
            </a:r>
          </a:p>
        </p:txBody>
      </p:sp>
      <p:pic>
        <p:nvPicPr>
          <p:cNvPr id="6147" name="Picture 4"/>
          <p:cNvPicPr>
            <a:picLocks noChangeAspect="1" noChangeArrowheads="1"/>
          </p:cNvPicPr>
          <p:nvPr/>
        </p:nvPicPr>
        <p:blipFill>
          <a:blip r:embed="rId2"/>
          <a:srcRect/>
          <a:stretch>
            <a:fillRect/>
          </a:stretch>
        </p:blipFill>
        <p:spPr bwMode="auto">
          <a:xfrm>
            <a:off x="1331913" y="1268413"/>
            <a:ext cx="7129462" cy="49926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s-ES" sz="3000" smtClean="0">
                <a:solidFill>
                  <a:schemeClr val="tx1"/>
                </a:solidFill>
              </a:rPr>
              <a:t>Circuito divisor de tensión</a:t>
            </a:r>
          </a:p>
        </p:txBody>
      </p:sp>
      <p:pic>
        <p:nvPicPr>
          <p:cNvPr id="7171" name="Picture 4"/>
          <p:cNvPicPr>
            <a:picLocks noChangeAspect="1" noChangeArrowheads="1"/>
          </p:cNvPicPr>
          <p:nvPr/>
        </p:nvPicPr>
        <p:blipFill>
          <a:blip r:embed="rId2"/>
          <a:srcRect/>
          <a:stretch>
            <a:fillRect/>
          </a:stretch>
        </p:blipFill>
        <p:spPr bwMode="auto">
          <a:xfrm>
            <a:off x="965200" y="1978025"/>
            <a:ext cx="7035800" cy="4314825"/>
          </a:xfrm>
          <a:prstGeom prst="rect">
            <a:avLst/>
          </a:prstGeom>
          <a:noFill/>
          <a:ln w="9525">
            <a:noFill/>
            <a:miter lim="800000"/>
            <a:headEnd/>
            <a:tailEnd/>
          </a:ln>
        </p:spPr>
      </p:pic>
      <p:sp>
        <p:nvSpPr>
          <p:cNvPr id="7172" name="3 Rectángulo"/>
          <p:cNvSpPr>
            <a:spLocks noChangeArrowheads="1"/>
          </p:cNvSpPr>
          <p:nvPr/>
        </p:nvSpPr>
        <p:spPr bwMode="auto">
          <a:xfrm>
            <a:off x="857250" y="1428750"/>
            <a:ext cx="4159250" cy="369888"/>
          </a:xfrm>
          <a:prstGeom prst="rect">
            <a:avLst/>
          </a:prstGeom>
          <a:noFill/>
          <a:ln w="9525">
            <a:noFill/>
            <a:miter lim="800000"/>
            <a:headEnd/>
            <a:tailEnd/>
          </a:ln>
        </p:spPr>
        <p:txBody>
          <a:bodyPr wrap="none">
            <a:spAutoFit/>
          </a:bodyPr>
          <a:lstStyle/>
          <a:p>
            <a:pPr>
              <a:spcBef>
                <a:spcPct val="50000"/>
              </a:spcBef>
            </a:pPr>
            <a:r>
              <a:rPr lang="es-ES" b="1"/>
              <a:t>Señales de voltaje :	 </a:t>
            </a:r>
            <a:r>
              <a:rPr lang="en-US" b="1">
                <a:cs typeface="Arial" charset="0"/>
              </a:rPr>
              <a:t>± 600Vrms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s-ES" sz="3000" smtClean="0">
                <a:solidFill>
                  <a:schemeClr val="tx1"/>
                </a:solidFill>
              </a:rPr>
              <a:t>Circuito sensor de corriente</a:t>
            </a:r>
          </a:p>
        </p:txBody>
      </p:sp>
      <p:pic>
        <p:nvPicPr>
          <p:cNvPr id="8195" name="Picture 4"/>
          <p:cNvPicPr>
            <a:picLocks noChangeAspect="1" noChangeArrowheads="1"/>
          </p:cNvPicPr>
          <p:nvPr/>
        </p:nvPicPr>
        <p:blipFill>
          <a:blip r:embed="rId2"/>
          <a:srcRect/>
          <a:stretch>
            <a:fillRect/>
          </a:stretch>
        </p:blipFill>
        <p:spPr bwMode="auto">
          <a:xfrm>
            <a:off x="1063625" y="1814513"/>
            <a:ext cx="6937375" cy="46386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s-ES" sz="3000" smtClean="0"/>
              <a:t>Rango</a:t>
            </a:r>
          </a:p>
        </p:txBody>
      </p:sp>
      <p:sp>
        <p:nvSpPr>
          <p:cNvPr id="9219" name="Text Box 4"/>
          <p:cNvSpPr txBox="1">
            <a:spLocks noChangeArrowheads="1"/>
          </p:cNvSpPr>
          <p:nvPr/>
        </p:nvSpPr>
        <p:spPr bwMode="auto">
          <a:xfrm>
            <a:off x="571500" y="1857375"/>
            <a:ext cx="6264275" cy="369888"/>
          </a:xfrm>
          <a:prstGeom prst="rect">
            <a:avLst/>
          </a:prstGeom>
          <a:noFill/>
          <a:ln w="9525">
            <a:noFill/>
            <a:miter lim="800000"/>
            <a:headEnd/>
            <a:tailEnd/>
          </a:ln>
        </p:spPr>
        <p:txBody>
          <a:bodyPr>
            <a:spAutoFit/>
          </a:bodyPr>
          <a:lstStyle/>
          <a:p>
            <a:pPr>
              <a:spcBef>
                <a:spcPct val="50000"/>
              </a:spcBef>
            </a:pPr>
            <a:r>
              <a:rPr lang="es-ES" b="1"/>
              <a:t>Señales de corriente :	</a:t>
            </a:r>
            <a:r>
              <a:rPr lang="en-US" b="1">
                <a:cs typeface="Arial" charset="0"/>
              </a:rPr>
              <a:t>± 60 Arms</a:t>
            </a:r>
          </a:p>
        </p:txBody>
      </p:sp>
      <p:pic>
        <p:nvPicPr>
          <p:cNvPr id="9220" name="Picture 5"/>
          <p:cNvPicPr>
            <a:picLocks noChangeAspect="1" noChangeArrowheads="1"/>
          </p:cNvPicPr>
          <p:nvPr/>
        </p:nvPicPr>
        <p:blipFill>
          <a:blip r:embed="rId2"/>
          <a:srcRect/>
          <a:stretch>
            <a:fillRect/>
          </a:stretch>
        </p:blipFill>
        <p:spPr bwMode="auto">
          <a:xfrm>
            <a:off x="500063" y="2571750"/>
            <a:ext cx="8223250" cy="528638"/>
          </a:xfrm>
          <a:prstGeom prst="rect">
            <a:avLst/>
          </a:prstGeom>
          <a:noFill/>
          <a:ln w="9525">
            <a:noFill/>
            <a:miter lim="800000"/>
            <a:headEnd/>
            <a:tailEnd/>
          </a:ln>
        </p:spPr>
      </p:pic>
      <p:pic>
        <p:nvPicPr>
          <p:cNvPr id="9221" name="Picture 6"/>
          <p:cNvPicPr>
            <a:picLocks noChangeAspect="1" noChangeArrowheads="1"/>
          </p:cNvPicPr>
          <p:nvPr/>
        </p:nvPicPr>
        <p:blipFill>
          <a:blip r:embed="rId3"/>
          <a:srcRect/>
          <a:stretch>
            <a:fillRect/>
          </a:stretch>
        </p:blipFill>
        <p:spPr bwMode="auto">
          <a:xfrm>
            <a:off x="2266950" y="3143250"/>
            <a:ext cx="4537075" cy="342741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s-ES" sz="4000" smtClean="0"/>
              <a:t>Adquisición y manipulación de datos</a:t>
            </a:r>
          </a:p>
        </p:txBody>
      </p:sp>
      <p:pic>
        <p:nvPicPr>
          <p:cNvPr id="10243" name="Picture 4"/>
          <p:cNvPicPr>
            <a:picLocks noChangeAspect="1" noChangeArrowheads="1"/>
          </p:cNvPicPr>
          <p:nvPr/>
        </p:nvPicPr>
        <p:blipFill>
          <a:blip r:embed="rId2"/>
          <a:srcRect/>
          <a:stretch>
            <a:fillRect/>
          </a:stretch>
        </p:blipFill>
        <p:spPr bwMode="auto">
          <a:xfrm>
            <a:off x="1258888" y="1700213"/>
            <a:ext cx="7058025" cy="46085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000125" y="1071563"/>
            <a:ext cx="7572375" cy="5500687"/>
          </a:xfrm>
          <a:prstGeom prst="rect">
            <a:avLst/>
          </a:prstGeom>
          <a:noFill/>
          <a:ln w="9525">
            <a:noFill/>
            <a:miter lim="800000"/>
            <a:headEnd/>
            <a:tailEnd/>
          </a:ln>
        </p:spPr>
      </p:pic>
      <p:sp>
        <p:nvSpPr>
          <p:cNvPr id="11267" name="Rectangle 2"/>
          <p:cNvSpPr>
            <a:spLocks noGrp="1" noChangeArrowheads="1"/>
          </p:cNvSpPr>
          <p:nvPr>
            <p:ph type="title"/>
          </p:nvPr>
        </p:nvSpPr>
        <p:spPr/>
        <p:txBody>
          <a:bodyPr/>
          <a:lstStyle/>
          <a:p>
            <a:pPr eaLnBrk="1" hangingPunct="1"/>
            <a:r>
              <a:rPr lang="es-ES" sz="3000" smtClean="0"/>
              <a:t>Modulo acondicionador de señales</a:t>
            </a: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418</Words>
  <Application>Microsoft Office PowerPoint</Application>
  <PresentationFormat>Presentación en pantalla (4:3)</PresentationFormat>
  <Paragraphs>87</Paragraphs>
  <Slides>23</Slides>
  <Notes>1</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8" baseType="lpstr">
      <vt:lpstr>Arial</vt:lpstr>
      <vt:lpstr>Calibri</vt:lpstr>
      <vt:lpstr>Wingdings</vt:lpstr>
      <vt:lpstr>Diseño predeterminado</vt:lpstr>
      <vt:lpstr>Bitmap Image</vt:lpstr>
      <vt:lpstr>TESIS DE GRADO  “ADQUISICIÓN, GRAFICACIÓN Y PROCESAMIENTO DE SEÑALES DE LOS MOTORES Y TRANSFORMADORES DEL LABORATORIO DE MAQUINARIA ELÉCTRICA DE LA FIEC BASADO EN LA PLATAFORMA DE PROGRAMACIÓN LABVIEW” </vt:lpstr>
      <vt:lpstr>Objetivos :</vt:lpstr>
      <vt:lpstr>Forma/Modo de adquirir las señales electricas</vt:lpstr>
      <vt:lpstr>Recepción de señales</vt:lpstr>
      <vt:lpstr>Circuito divisor de tensión</vt:lpstr>
      <vt:lpstr>Circuito sensor de corriente</vt:lpstr>
      <vt:lpstr>Rango</vt:lpstr>
      <vt:lpstr>Adquisición y manipulación de datos</vt:lpstr>
      <vt:lpstr>Modulo acondicionador de señales</vt:lpstr>
      <vt:lpstr>caracteristicas</vt:lpstr>
      <vt:lpstr>Sistema de Adquisición de Datos.</vt:lpstr>
      <vt:lpstr>Tarjeta de adquisición</vt:lpstr>
      <vt:lpstr>LabVIEW 8.2.</vt:lpstr>
      <vt:lpstr>LabVIEW 8.2.</vt:lpstr>
      <vt:lpstr>Funciones creadas. </vt:lpstr>
      <vt:lpstr>Funciones creadas. </vt:lpstr>
      <vt:lpstr>Funsiones creadas. </vt:lpstr>
      <vt:lpstr>Controles</vt:lpstr>
      <vt:lpstr>La Maquina De Análisis De Señales Electricas</vt:lpstr>
      <vt:lpstr>La Maquina De Análisis De Señales Electricas</vt:lpstr>
      <vt:lpstr>CONCLUSIONES.</vt:lpstr>
      <vt:lpstr>RECOMENDACIONES.</vt:lpstr>
      <vt:lpstr>GRACIAS…….</vt:lpstr>
    </vt:vector>
  </TitlesOfParts>
  <Company>house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Maquina De Análisis De Señales Electricas</dc:title>
  <dc:creator>Enrique</dc:creator>
  <cp:lastModifiedBy>kenjjime</cp:lastModifiedBy>
  <cp:revision>51</cp:revision>
  <dcterms:created xsi:type="dcterms:W3CDTF">2009-09-22T11:04:53Z</dcterms:created>
  <dcterms:modified xsi:type="dcterms:W3CDTF">2009-11-13T15:36:26Z</dcterms:modified>
</cp:coreProperties>
</file>