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2" r:id="rId16"/>
    <p:sldId id="273" r:id="rId17"/>
    <p:sldId id="278" r:id="rId18"/>
    <p:sldId id="279" r:id="rId19"/>
    <p:sldId id="275" r:id="rId20"/>
    <p:sldId id="276" r:id="rId21"/>
    <p:sldId id="280" r:id="rId22"/>
    <p:sldId id="281" r:id="rId23"/>
    <p:sldId id="295" r:id="rId24"/>
    <p:sldId id="296" r:id="rId25"/>
    <p:sldId id="283" r:id="rId26"/>
    <p:sldId id="287" r:id="rId27"/>
    <p:sldId id="284" r:id="rId28"/>
    <p:sldId id="285" r:id="rId29"/>
    <p:sldId id="286" r:id="rId30"/>
    <p:sldId id="288" r:id="rId31"/>
    <p:sldId id="289" r:id="rId32"/>
    <p:sldId id="291" r:id="rId33"/>
    <p:sldId id="294" r:id="rId34"/>
    <p:sldId id="292" r:id="rId3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007FE2-04F4-42CE-A540-6B99BB8FCDD9}" type="datetimeFigureOut">
              <a:rPr lang="es-ES" smtClean="0"/>
              <a:pPr/>
              <a:t>16/11/2009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DD0BC5-E9EA-467B-8675-4EE34E7128A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32653" y="1161247"/>
            <a:ext cx="2096603" cy="183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3071810"/>
            <a:ext cx="821537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</a:rPr>
              <a:t>ESCUELA SUPERIOR POLITÉCNICA DEL LITORAL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</a:rPr>
              <a:t>FACULTAD DE INGENIERÍA EN ELECTRICIDAD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</a:rPr>
              <a:t>Y COMPUTACIÓN</a:t>
            </a:r>
            <a:endParaRPr kumimoji="0" lang="es-E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485778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MX" sz="4900" b="1" dirty="0" smtClean="0">
                <a:latin typeface="Maiandra GD" pitchFamily="34" charset="0"/>
              </a:rPr>
              <a:t>	Conducción </a:t>
            </a:r>
            <a:r>
              <a:rPr lang="es-MX" sz="4900" b="1" dirty="0">
                <a:latin typeface="Maiandra GD" pitchFamily="34" charset="0"/>
              </a:rPr>
              <a:t>a 180°</a:t>
            </a:r>
            <a:endParaRPr lang="es-ES" sz="4900" dirty="0">
              <a:latin typeface="Maiandra GD" pitchFamily="34" charset="0"/>
            </a:endParaRPr>
          </a:p>
          <a:p>
            <a:pPr algn="just">
              <a:buNone/>
            </a:pPr>
            <a:r>
              <a:rPr lang="es-ES" sz="4900" dirty="0" smtClean="0">
                <a:latin typeface="Maiandra GD" pitchFamily="34" charset="0"/>
              </a:rPr>
              <a:t>	Cada </a:t>
            </a:r>
            <a:r>
              <a:rPr lang="es-ES" sz="4900" dirty="0">
                <a:latin typeface="Maiandra GD" pitchFamily="34" charset="0"/>
              </a:rPr>
              <a:t>transistor conducirá durante </a:t>
            </a:r>
            <a:r>
              <a:rPr lang="es-ES" sz="4900" dirty="0" smtClean="0">
                <a:latin typeface="Maiandra GD" pitchFamily="34" charset="0"/>
              </a:rPr>
              <a:t>180º.Tres </a:t>
            </a:r>
            <a:r>
              <a:rPr lang="es-ES" sz="4900" dirty="0">
                <a:latin typeface="Maiandra GD" pitchFamily="34" charset="0"/>
              </a:rPr>
              <a:t>transistores se mantienen activos durante </a:t>
            </a:r>
            <a:r>
              <a:rPr lang="es-ES" sz="4900" dirty="0" smtClean="0">
                <a:latin typeface="Maiandra GD" pitchFamily="34" charset="0"/>
              </a:rPr>
              <a:t>cada </a:t>
            </a:r>
            <a:r>
              <a:rPr lang="es-ES" sz="4900" dirty="0">
                <a:latin typeface="Maiandra GD" pitchFamily="34" charset="0"/>
              </a:rPr>
              <a:t>instante del tiempo. Cuando el transistor Q</a:t>
            </a:r>
            <a:r>
              <a:rPr lang="es-ES" sz="4900" baseline="-25000" dirty="0">
                <a:latin typeface="Maiandra GD" pitchFamily="34" charset="0"/>
              </a:rPr>
              <a:t>1</a:t>
            </a:r>
            <a:r>
              <a:rPr lang="es-ES" sz="4900" dirty="0">
                <a:latin typeface="Maiandra GD" pitchFamily="34" charset="0"/>
              </a:rPr>
              <a:t> está activado, la terminal a se conecta con la terminal positiva del voltaje de entrada. Cuando se activa el transistor Q</a:t>
            </a:r>
            <a:r>
              <a:rPr lang="es-ES" sz="4900" baseline="-25000" dirty="0">
                <a:latin typeface="Maiandra GD" pitchFamily="34" charset="0"/>
              </a:rPr>
              <a:t>4 </a:t>
            </a:r>
            <a:r>
              <a:rPr lang="es-ES" sz="4900" dirty="0">
                <a:latin typeface="Maiandra GD" pitchFamily="34" charset="0"/>
              </a:rPr>
              <a:t>la terminal a se lleva a la terminal negativa de la fuente de DC. En cada ciclo existen seis modos de operación, cuya duración es de 60°. 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sz="3400" dirty="0" smtClean="0">
                <a:latin typeface="Maiandra GD" pitchFamily="34" charset="0"/>
              </a:rPr>
              <a:t>	Los transistores se numeran según su secuencia de excitación (por ejemplo 123, 234, 345, 456, 561, 612). Las señales de excitación mostradas en la Fig.1.3(a) están desplazadas 60° unas de otras, para obtener voltajes trifásicos balanceados (fundamentales).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MX" b="1" dirty="0" smtClean="0">
                <a:latin typeface="Maiandra GD" pitchFamily="34" charset="0"/>
              </a:rPr>
              <a:t/>
            </a:r>
            <a:br>
              <a:rPr lang="es-MX" b="1" dirty="0" smtClean="0">
                <a:latin typeface="Maiandra GD" pitchFamily="34" charset="0"/>
              </a:rPr>
            </a:br>
            <a:r>
              <a:rPr lang="es-MX" b="1" dirty="0" smtClean="0">
                <a:latin typeface="Maiandra GD" pitchFamily="34" charset="0"/>
              </a:rPr>
              <a:t>Conducción a 180°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296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48860" y="1554163"/>
            <a:ext cx="739867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latin typeface="Maiandra GD" pitchFamily="34" charset="0"/>
              </a:rPr>
              <a:t/>
            </a:r>
            <a:br>
              <a:rPr lang="es-ES" b="1" dirty="0" smtClean="0">
                <a:latin typeface="Maiandra GD" pitchFamily="34" charset="0"/>
              </a:rPr>
            </a:br>
            <a:r>
              <a:rPr lang="es-ES" b="1" dirty="0" smtClean="0">
                <a:latin typeface="Maiandra GD" pitchFamily="34" charset="0"/>
              </a:rPr>
              <a:t> </a:t>
            </a:r>
            <a:r>
              <a:rPr lang="es-MX" b="1" dirty="0" smtClean="0">
                <a:latin typeface="Maiandra GD" pitchFamily="34" charset="0"/>
              </a:rPr>
              <a:t>EL TRANSISTOR BJT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714488"/>
            <a:ext cx="8501122" cy="485778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s-MX" b="1" dirty="0" smtClean="0"/>
              <a:t>	</a:t>
            </a:r>
            <a:r>
              <a:rPr lang="es-MX" sz="7200" b="1" dirty="0" smtClean="0">
                <a:latin typeface="Maiandra GD" pitchFamily="34" charset="0"/>
              </a:rPr>
              <a:t>Introducción</a:t>
            </a:r>
          </a:p>
          <a:p>
            <a:pPr algn="just">
              <a:buNone/>
            </a:pPr>
            <a:r>
              <a:rPr lang="es-MX" sz="7200" dirty="0" smtClean="0">
                <a:latin typeface="Maiandra GD" pitchFamily="34" charset="0"/>
              </a:rPr>
              <a:t>	El 23 de diciembre de 1947, Walter  H. Brattain y John Bardeen demostraron el efecto amplificador  del primer transistor en los Bell Telephone Laboratories .</a:t>
            </a:r>
            <a:endParaRPr lang="es-ES" sz="7200" dirty="0" smtClean="0">
              <a:latin typeface="Maiandra GD" pitchFamily="34" charset="0"/>
            </a:endParaRPr>
          </a:p>
          <a:p>
            <a:pPr algn="just">
              <a:buNone/>
            </a:pPr>
            <a:r>
              <a:rPr lang="es-MX" sz="7200" dirty="0" smtClean="0">
                <a:latin typeface="Maiandra GD" pitchFamily="34" charset="0"/>
              </a:rPr>
              <a:t>	Las ventajas de éste dispositivo de estado sólido de tres terminales sobre el tubo electrónico (desarrollado durante el período 1904-1947) fueron evidentes:</a:t>
            </a:r>
            <a:endParaRPr lang="es-ES" sz="7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3400" dirty="0" smtClean="0">
                <a:latin typeface="Maiandra GD" pitchFamily="34" charset="0"/>
              </a:rPr>
              <a:t>	Era más pequeño y ligero; no tenía requerimientos de filamentos o pérdidas térmicas. 	</a:t>
            </a:r>
          </a:p>
          <a:p>
            <a:pPr algn="just">
              <a:buNone/>
            </a:pPr>
            <a:r>
              <a:rPr lang="es-MX" sz="3400" dirty="0" smtClean="0">
                <a:latin typeface="Maiandra GD" pitchFamily="34" charset="0"/>
              </a:rPr>
              <a:t>	Ofrecía una construcción de mayor resistencia y resultaba mas eficiente porque el propio dispositivo absorbía menos potencia, instantáneamente estaba listo para usarse, sin requerir un período de calentamiento.</a:t>
            </a:r>
            <a:endParaRPr lang="es-ES" sz="3400" dirty="0" smtClean="0">
              <a:latin typeface="Maiandra GD" pitchFamily="34" charset="0"/>
            </a:endParaRPr>
          </a:p>
          <a:p>
            <a:pPr algn="just">
              <a:buNone/>
            </a:pPr>
            <a:endParaRPr lang="es-ES" sz="3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357290" y="1571612"/>
            <a:ext cx="6429420" cy="40005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ES" sz="3400" b="1" dirty="0" smtClean="0">
              <a:solidFill>
                <a:schemeClr val="accent1">
                  <a:lumMod val="75000"/>
                </a:schemeClr>
              </a:solidFill>
              <a:latin typeface="Maiandra GD" pitchFamily="34" charset="0"/>
            </a:endParaRPr>
          </a:p>
          <a:p>
            <a:pPr algn="ctr">
              <a:buNone/>
            </a:pPr>
            <a:r>
              <a:rPr lang="es-ES" sz="3400" b="1" dirty="0" smtClean="0">
                <a:solidFill>
                  <a:schemeClr val="accent1">
                    <a:lumMod val="75000"/>
                  </a:schemeClr>
                </a:solidFill>
                <a:latin typeface="Maiandra GD" pitchFamily="34" charset="0"/>
              </a:rPr>
              <a:t>DISEÑO DEL INVERSOR </a:t>
            </a:r>
          </a:p>
          <a:p>
            <a:pPr algn="ctr">
              <a:buNone/>
            </a:pPr>
            <a:r>
              <a:rPr lang="es-ES" sz="3400" b="1" dirty="0" smtClean="0">
                <a:solidFill>
                  <a:schemeClr val="accent1">
                    <a:lumMod val="75000"/>
                  </a:schemeClr>
                </a:solidFill>
                <a:latin typeface="Maiandra GD" pitchFamily="34" charset="0"/>
              </a:rPr>
              <a:t>TRIFÁSICO</a:t>
            </a:r>
            <a:endParaRPr lang="es-ES" sz="3400" b="1" dirty="0">
              <a:solidFill>
                <a:schemeClr val="accent1">
                  <a:lumMod val="75000"/>
                </a:schemeClr>
              </a:solidFill>
              <a:latin typeface="Maiandra GD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85918" y="3357562"/>
            <a:ext cx="207170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CIRCUITO </a:t>
            </a:r>
          </a:p>
          <a:p>
            <a:pPr algn="ctr"/>
            <a:r>
              <a:rPr lang="es-ES" dirty="0" smtClean="0"/>
              <a:t>DE CONTROL</a:t>
            </a:r>
            <a:endParaRPr lang="es-ES" dirty="0"/>
          </a:p>
        </p:txBody>
      </p:sp>
      <p:sp>
        <p:nvSpPr>
          <p:cNvPr id="5" name="4 Flecha derecha"/>
          <p:cNvSpPr/>
          <p:nvPr/>
        </p:nvSpPr>
        <p:spPr>
          <a:xfrm>
            <a:off x="4071934" y="3857628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5000628" y="3357562"/>
            <a:ext cx="200026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CIRCUITO</a:t>
            </a:r>
          </a:p>
          <a:p>
            <a:pPr algn="ctr"/>
            <a:r>
              <a:rPr lang="es-ES" dirty="0" smtClean="0"/>
              <a:t>DE FUERZA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MX" b="1" dirty="0" smtClean="0">
                <a:latin typeface="Maiandra GD" pitchFamily="34" charset="0"/>
              </a:rPr>
              <a:t>I.- DISEÑO DEL CIRCUITO DE             CONTROL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2911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s-MX" sz="3200" dirty="0" smtClean="0">
              <a:latin typeface="Maiandra G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sz="3200" dirty="0" smtClean="0">
                <a:latin typeface="Maiandra GD" pitchFamily="34" charset="0"/>
              </a:rPr>
              <a:t>CI Temporizador 555</a:t>
            </a:r>
          </a:p>
          <a:p>
            <a:pPr>
              <a:buFont typeface="Wingdings" pitchFamily="2" charset="2"/>
              <a:buChar char="§"/>
            </a:pPr>
            <a:endParaRPr lang="es-ES" sz="3200" i="1" dirty="0" smtClean="0">
              <a:latin typeface="Maiandra G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3200" i="1" dirty="0" smtClean="0">
                <a:latin typeface="Maiandra GD" pitchFamily="34" charset="0"/>
              </a:rPr>
              <a:t>Contador Interruptor de Cola</a:t>
            </a:r>
          </a:p>
          <a:p>
            <a:pPr>
              <a:buFont typeface="Wingdings" pitchFamily="2" charset="2"/>
              <a:buChar char="§"/>
            </a:pPr>
            <a:endParaRPr lang="es-ES" sz="3200" i="1" dirty="0" smtClean="0">
              <a:latin typeface="Maiandra G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3200" i="1" dirty="0" smtClean="0">
                <a:latin typeface="Maiandra GD" pitchFamily="34" charset="0"/>
              </a:rPr>
              <a:t>Acopladores Ópticos</a:t>
            </a:r>
          </a:p>
          <a:p>
            <a:pPr>
              <a:buFont typeface="Wingdings" pitchFamily="2" charset="2"/>
              <a:buChar char="§"/>
            </a:pPr>
            <a:endParaRPr lang="es-ES" sz="3200" i="1" dirty="0" smtClean="0">
              <a:latin typeface="Maiandra GD" pitchFamily="34" charset="0"/>
            </a:endParaRPr>
          </a:p>
          <a:p>
            <a:pPr>
              <a:buNone/>
            </a:pP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357818" y="1071546"/>
            <a:ext cx="2786082" cy="5715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9785" y="1214422"/>
            <a:ext cx="2066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Flecha abajo"/>
          <p:cNvSpPr/>
          <p:nvPr/>
        </p:nvSpPr>
        <p:spPr>
          <a:xfrm>
            <a:off x="6572264" y="2357430"/>
            <a:ext cx="357190" cy="64294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13 Flecha abajo"/>
          <p:cNvSpPr/>
          <p:nvPr/>
        </p:nvSpPr>
        <p:spPr>
          <a:xfrm>
            <a:off x="6572264" y="4643446"/>
            <a:ext cx="357190" cy="64294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086109"/>
            <a:ext cx="2357454" cy="148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5357826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MX" sz="4000" b="1" dirty="0" smtClean="0">
                <a:latin typeface="Maiandra GD" pitchFamily="34" charset="0"/>
              </a:rPr>
              <a:t>  CI Temporizador 555</a:t>
            </a:r>
            <a:endParaRPr lang="es-ES" sz="40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</p:spPr>
        <p:txBody>
          <a:bodyPr/>
          <a:lstStyle/>
          <a:p>
            <a:pPr algn="just">
              <a:buNone/>
            </a:pPr>
            <a:r>
              <a:rPr lang="es-ES" dirty="0" smtClean="0">
                <a:latin typeface="Maiandra GD" pitchFamily="34" charset="0"/>
              </a:rPr>
              <a:t>	</a:t>
            </a:r>
            <a:r>
              <a:rPr lang="es-ES" sz="3200" dirty="0" smtClean="0">
                <a:latin typeface="Maiandra GD" pitchFamily="34" charset="0"/>
              </a:rPr>
              <a:t>Determinación de la Frecuencia de oscilación:</a:t>
            </a:r>
          </a:p>
          <a:p>
            <a:pPr>
              <a:buFont typeface="Wingdings" pitchFamily="2" charset="2"/>
              <a:buChar char="§"/>
            </a:pPr>
            <a:r>
              <a:rPr lang="es-ES" sz="3200" b="1" dirty="0" smtClean="0">
                <a:latin typeface="Maiandra GD" pitchFamily="34" charset="0"/>
              </a:rPr>
              <a:t>t alto</a:t>
            </a:r>
          </a:p>
          <a:p>
            <a:pPr>
              <a:buFont typeface="Wingdings" pitchFamily="2" charset="2"/>
              <a:buChar char="§"/>
            </a:pPr>
            <a:r>
              <a:rPr lang="es-ES" sz="3200" b="1" dirty="0" smtClean="0">
                <a:latin typeface="Maiandra GD" pitchFamily="34" charset="0"/>
              </a:rPr>
              <a:t>t bajo</a:t>
            </a:r>
          </a:p>
          <a:p>
            <a:pPr>
              <a:buFont typeface="Wingdings" pitchFamily="2" charset="2"/>
              <a:buChar char="§"/>
            </a:pPr>
            <a:r>
              <a:rPr lang="es-ES" sz="3200" b="1" dirty="0" smtClean="0">
                <a:latin typeface="Maiandra GD" pitchFamily="34" charset="0"/>
              </a:rPr>
              <a:t>T total</a:t>
            </a:r>
          </a:p>
          <a:p>
            <a:pPr>
              <a:buFont typeface="Wingdings" pitchFamily="2" charset="2"/>
              <a:buChar char="§"/>
            </a:pPr>
            <a:r>
              <a:rPr lang="es-ES" sz="3200" b="1" dirty="0" smtClean="0">
                <a:latin typeface="Maiandra GD" pitchFamily="34" charset="0"/>
              </a:rPr>
              <a:t>f = 1/T total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132921" y="1857364"/>
            <a:ext cx="3439607" cy="371477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t </a:t>
            </a:r>
            <a:r>
              <a:rPr lang="es-ES" sz="2400" dirty="0" smtClean="0"/>
              <a:t>alto</a:t>
            </a:r>
            <a:endParaRPr lang="es-ES" sz="2400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5043494" cy="464347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sz="3200" b="1" dirty="0" smtClean="0">
                <a:latin typeface="Maiandra GD" pitchFamily="34" charset="0"/>
              </a:rPr>
              <a:t>t </a:t>
            </a:r>
            <a:r>
              <a:rPr lang="es-ES" sz="2000" b="1" dirty="0" smtClean="0">
                <a:latin typeface="Maiandra GD" pitchFamily="34" charset="0"/>
              </a:rPr>
              <a:t>alto</a:t>
            </a:r>
            <a:r>
              <a:rPr lang="es-ES" sz="3200" b="1" dirty="0" smtClean="0">
                <a:latin typeface="Maiandra GD" pitchFamily="34" charset="0"/>
              </a:rPr>
              <a:t> =t </a:t>
            </a:r>
            <a:r>
              <a:rPr lang="es-ES" sz="2000" b="1" dirty="0" smtClean="0">
                <a:latin typeface="Maiandra GD" pitchFamily="34" charset="0"/>
              </a:rPr>
              <a:t>2/3V</a:t>
            </a:r>
            <a:r>
              <a:rPr lang="es-ES" sz="3200" b="1" dirty="0" smtClean="0">
                <a:latin typeface="Maiandra GD" pitchFamily="34" charset="0"/>
              </a:rPr>
              <a:t> – t </a:t>
            </a:r>
            <a:r>
              <a:rPr lang="es-ES" sz="2000" b="1" dirty="0" smtClean="0">
                <a:latin typeface="Maiandra GD" pitchFamily="34" charset="0"/>
              </a:rPr>
              <a:t>1/3V</a:t>
            </a:r>
            <a:r>
              <a:rPr lang="es-ES" sz="3200" dirty="0" smtClean="0">
                <a:latin typeface="Maiandra GD" pitchFamily="34" charset="0"/>
              </a:rPr>
              <a:t> </a:t>
            </a:r>
          </a:p>
          <a:p>
            <a:pPr algn="just">
              <a:buNone/>
            </a:pPr>
            <a:endParaRPr lang="es-ES" sz="3200" dirty="0" smtClean="0">
              <a:latin typeface="Maiandra GD" pitchFamily="34" charset="0"/>
            </a:endParaRPr>
          </a:p>
          <a:p>
            <a:pPr algn="just">
              <a:buNone/>
            </a:pPr>
            <a:r>
              <a:rPr lang="es-ES" sz="3200" dirty="0" smtClean="0">
                <a:latin typeface="Maiandra GD" pitchFamily="34" charset="0"/>
              </a:rPr>
              <a:t>t para 2/3V</a:t>
            </a:r>
            <a:r>
              <a:rPr lang="es-ES" sz="3200" baseline="30000" dirty="0" smtClean="0">
                <a:latin typeface="Maiandra GD" pitchFamily="34" charset="0"/>
              </a:rPr>
              <a:t>+</a:t>
            </a:r>
            <a:r>
              <a:rPr lang="es-ES" sz="3200" dirty="0" smtClean="0">
                <a:latin typeface="Maiandra GD" pitchFamily="34" charset="0"/>
              </a:rPr>
              <a:t> </a:t>
            </a:r>
            <a:endParaRPr lang="es-ES" sz="3200" baseline="30000" dirty="0" smtClean="0">
              <a:latin typeface="Maiandra GD" pitchFamily="34" charset="0"/>
            </a:endParaRPr>
          </a:p>
          <a:p>
            <a:pPr algn="just">
              <a:buNone/>
            </a:pPr>
            <a:r>
              <a:rPr lang="es-ES" sz="3200" dirty="0" smtClean="0">
                <a:latin typeface="Maiandra GD" pitchFamily="34" charset="0"/>
              </a:rPr>
              <a:t>V (t) = A ( 1 – e </a:t>
            </a:r>
            <a:r>
              <a:rPr lang="es-ES" sz="3200" baseline="30000" dirty="0" smtClean="0">
                <a:latin typeface="Maiandra GD" pitchFamily="34" charset="0"/>
              </a:rPr>
              <a:t>- t / RC </a:t>
            </a:r>
            <a:r>
              <a:rPr lang="es-ES" sz="3200" dirty="0" smtClean="0">
                <a:latin typeface="Maiandra GD" pitchFamily="34" charset="0"/>
              </a:rPr>
              <a:t>)</a:t>
            </a:r>
          </a:p>
          <a:p>
            <a:pPr algn="just">
              <a:buNone/>
            </a:pPr>
            <a:r>
              <a:rPr lang="fr-FR" sz="3200" dirty="0" smtClean="0">
                <a:latin typeface="Maiandra GD" pitchFamily="34" charset="0"/>
              </a:rPr>
              <a:t>2/3V</a:t>
            </a:r>
            <a:r>
              <a:rPr lang="fr-FR" sz="3200" baseline="30000" dirty="0" smtClean="0">
                <a:latin typeface="Maiandra GD" pitchFamily="34" charset="0"/>
              </a:rPr>
              <a:t>+</a:t>
            </a:r>
            <a:r>
              <a:rPr lang="fr-FR" sz="3200" dirty="0" smtClean="0">
                <a:latin typeface="Maiandra GD" pitchFamily="34" charset="0"/>
              </a:rPr>
              <a:t> = V</a:t>
            </a:r>
            <a:r>
              <a:rPr lang="fr-FR" sz="3200" baseline="30000" dirty="0" smtClean="0">
                <a:latin typeface="Maiandra GD" pitchFamily="34" charset="0"/>
              </a:rPr>
              <a:t>+</a:t>
            </a:r>
            <a:r>
              <a:rPr lang="fr-FR" sz="3200" dirty="0" smtClean="0">
                <a:latin typeface="Maiandra GD" pitchFamily="34" charset="0"/>
              </a:rPr>
              <a:t> (1-e</a:t>
            </a:r>
            <a:r>
              <a:rPr lang="fr-FR" sz="3200" baseline="30000" dirty="0" smtClean="0">
                <a:latin typeface="Maiandra GD" pitchFamily="34" charset="0"/>
              </a:rPr>
              <a:t>-t/RC</a:t>
            </a:r>
            <a:r>
              <a:rPr lang="fr-FR" sz="3200" dirty="0" smtClean="0">
                <a:latin typeface="Maiandra GD" pitchFamily="34" charset="0"/>
              </a:rPr>
              <a:t>)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es-ES" sz="3200" dirty="0" smtClean="0">
                <a:latin typeface="Maiandra GD" pitchFamily="34" charset="0"/>
              </a:rPr>
              <a:t>-t/RC = </a:t>
            </a:r>
            <a:r>
              <a:rPr lang="es-ES" sz="3200" dirty="0" err="1" smtClean="0">
                <a:latin typeface="Maiandra GD" pitchFamily="34" charset="0"/>
              </a:rPr>
              <a:t>ln</a:t>
            </a:r>
            <a:r>
              <a:rPr lang="es-ES" sz="3200" dirty="0" smtClean="0">
                <a:latin typeface="Maiandra GD" pitchFamily="34" charset="0"/>
              </a:rPr>
              <a:t> (1/3 ) = -1.09</a:t>
            </a:r>
          </a:p>
          <a:p>
            <a:pPr>
              <a:buNone/>
            </a:pP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es-ES" sz="3200" b="1" dirty="0" smtClean="0">
                <a:latin typeface="Maiandra GD" pitchFamily="34" charset="0"/>
              </a:rPr>
              <a:t>t </a:t>
            </a:r>
            <a:r>
              <a:rPr lang="es-ES" sz="2000" b="1" dirty="0" smtClean="0">
                <a:latin typeface="Maiandra GD" pitchFamily="34" charset="0"/>
              </a:rPr>
              <a:t>2/3V</a:t>
            </a:r>
            <a:r>
              <a:rPr lang="es-ES" sz="3200" b="1" dirty="0" smtClean="0">
                <a:latin typeface="Maiandra GD" pitchFamily="34" charset="0"/>
              </a:rPr>
              <a:t>= 1.09 RC</a:t>
            </a:r>
            <a:endParaRPr lang="es-ES" sz="3200" b="1" baseline="30000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664892" y="1600200"/>
            <a:ext cx="2550446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5072098" cy="4768865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	</a:t>
            </a:r>
            <a:endParaRPr lang="es-ES" sz="3200" baseline="30000" dirty="0" smtClean="0">
              <a:latin typeface="Maiandra GD" pitchFamily="34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>
          <a:xfrm>
            <a:off x="357158" y="714356"/>
            <a:ext cx="8643998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3200" dirty="0" smtClean="0">
                <a:latin typeface="Maiandra GD" pitchFamily="34" charset="0"/>
              </a:rPr>
              <a:t>t para 1/3 V</a:t>
            </a:r>
            <a:r>
              <a:rPr lang="es-ES" sz="3200" baseline="30000" dirty="0" smtClean="0">
                <a:latin typeface="Maiandra GD" pitchFamily="34" charset="0"/>
              </a:rPr>
              <a:t>+</a:t>
            </a:r>
            <a:r>
              <a:rPr lang="es-ES" sz="3200" dirty="0" smtClean="0">
                <a:latin typeface="Maiandra GD" pitchFamily="34" charset="0"/>
              </a:rPr>
              <a:t>:</a:t>
            </a: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1/3V</a:t>
            </a:r>
            <a:r>
              <a:rPr lang="fr-FR" sz="3200" baseline="30000" dirty="0" smtClean="0">
                <a:latin typeface="Maiandra GD" pitchFamily="34" charset="0"/>
              </a:rPr>
              <a:t>+</a:t>
            </a:r>
            <a:r>
              <a:rPr lang="fr-FR" sz="3200" dirty="0" smtClean="0">
                <a:latin typeface="Maiandra GD" pitchFamily="34" charset="0"/>
              </a:rPr>
              <a:t> = V</a:t>
            </a:r>
            <a:r>
              <a:rPr lang="fr-FR" sz="3200" baseline="30000" dirty="0" smtClean="0">
                <a:latin typeface="Maiandra GD" pitchFamily="34" charset="0"/>
              </a:rPr>
              <a:t>+</a:t>
            </a:r>
            <a:r>
              <a:rPr lang="fr-FR" sz="3200" dirty="0" smtClean="0">
                <a:latin typeface="Maiandra GD" pitchFamily="34" charset="0"/>
              </a:rPr>
              <a:t> (1-e</a:t>
            </a:r>
            <a:r>
              <a:rPr lang="fr-FR" sz="3200" baseline="30000" dirty="0" smtClean="0">
                <a:latin typeface="Maiandra GD" pitchFamily="34" charset="0"/>
              </a:rPr>
              <a:t>-t/RC</a:t>
            </a:r>
            <a:r>
              <a:rPr lang="fr-FR" sz="3200" dirty="0" smtClean="0">
                <a:latin typeface="Maiandra GD" pitchFamily="34" charset="0"/>
              </a:rPr>
              <a:t>)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1/3 = 1 - e</a:t>
            </a:r>
            <a:r>
              <a:rPr lang="fr-FR" sz="3200" baseline="30000" dirty="0" smtClean="0">
                <a:latin typeface="Maiandra GD" pitchFamily="34" charset="0"/>
              </a:rPr>
              <a:t>-t/RC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e</a:t>
            </a:r>
            <a:r>
              <a:rPr lang="fr-FR" sz="3200" baseline="30000" dirty="0" smtClean="0">
                <a:latin typeface="Maiandra GD" pitchFamily="34" charset="0"/>
              </a:rPr>
              <a:t>-t/RC </a:t>
            </a:r>
            <a:r>
              <a:rPr lang="fr-FR" sz="3200" dirty="0" smtClean="0">
                <a:latin typeface="Maiandra GD" pitchFamily="34" charset="0"/>
              </a:rPr>
              <a:t>= 2/3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es-ES" sz="3200" dirty="0" smtClean="0">
                <a:latin typeface="Maiandra GD" pitchFamily="34" charset="0"/>
              </a:rPr>
              <a:t>-t/RC = </a:t>
            </a:r>
            <a:r>
              <a:rPr lang="es-ES" sz="3200" dirty="0" err="1" smtClean="0">
                <a:latin typeface="Maiandra GD" pitchFamily="34" charset="0"/>
              </a:rPr>
              <a:t>ln</a:t>
            </a:r>
            <a:r>
              <a:rPr lang="es-ES" sz="3200" dirty="0" smtClean="0">
                <a:latin typeface="Maiandra GD" pitchFamily="34" charset="0"/>
              </a:rPr>
              <a:t> (2/3 ) = -0.405</a:t>
            </a:r>
          </a:p>
          <a:p>
            <a:pPr>
              <a:buNone/>
            </a:pPr>
            <a:r>
              <a:rPr lang="es-ES" sz="3200" b="1" dirty="0" smtClean="0">
                <a:latin typeface="Maiandra GD" pitchFamily="34" charset="0"/>
              </a:rPr>
              <a:t>t </a:t>
            </a:r>
            <a:r>
              <a:rPr lang="es-ES" sz="2000" b="1" dirty="0" smtClean="0">
                <a:latin typeface="Maiandra GD" pitchFamily="34" charset="0"/>
              </a:rPr>
              <a:t>1/3V</a:t>
            </a:r>
            <a:r>
              <a:rPr lang="es-ES" sz="3200" b="1" dirty="0" smtClean="0">
                <a:latin typeface="Maiandra GD" pitchFamily="34" charset="0"/>
              </a:rPr>
              <a:t>= 0.405 RC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es-ES" sz="3200" dirty="0" smtClean="0">
                <a:latin typeface="Maiandra GD" pitchFamily="34" charset="0"/>
              </a:rPr>
              <a:t>Finalmente  tenemos:</a:t>
            </a:r>
          </a:p>
          <a:p>
            <a:pPr>
              <a:buNone/>
            </a:pPr>
            <a:r>
              <a:rPr lang="es-ES" sz="3200" dirty="0" smtClean="0">
                <a:latin typeface="Maiandra GD" pitchFamily="34" charset="0"/>
              </a:rPr>
              <a:t>t </a:t>
            </a:r>
            <a:r>
              <a:rPr lang="es-ES" sz="2000" dirty="0" smtClean="0">
                <a:latin typeface="Maiandra GD" pitchFamily="34" charset="0"/>
              </a:rPr>
              <a:t>alto</a:t>
            </a:r>
            <a:r>
              <a:rPr lang="es-ES" sz="3200" dirty="0" smtClean="0">
                <a:latin typeface="Maiandra GD" pitchFamily="34" charset="0"/>
              </a:rPr>
              <a:t> = 1.09RC – 0.405RC</a:t>
            </a:r>
          </a:p>
          <a:p>
            <a:pPr>
              <a:buNone/>
            </a:pPr>
            <a:r>
              <a:rPr lang="es-ES" sz="3200" dirty="0" smtClean="0">
                <a:latin typeface="Maiandra GD" pitchFamily="34" charset="0"/>
              </a:rPr>
              <a:t>t </a:t>
            </a:r>
            <a:r>
              <a:rPr lang="es-ES" sz="2000" dirty="0" smtClean="0">
                <a:latin typeface="Maiandra GD" pitchFamily="34" charset="0"/>
              </a:rPr>
              <a:t>alto</a:t>
            </a:r>
            <a:r>
              <a:rPr lang="es-ES" sz="3200" dirty="0" smtClean="0">
                <a:latin typeface="Maiandra GD" pitchFamily="34" charset="0"/>
              </a:rPr>
              <a:t> = 0.69 RC , donde R = Ra + Rb</a:t>
            </a:r>
          </a:p>
          <a:p>
            <a:pPr>
              <a:buNone/>
            </a:pPr>
            <a:r>
              <a:rPr lang="es-ES" sz="3200" b="1" dirty="0" smtClean="0">
                <a:latin typeface="Maiandra GD" pitchFamily="34" charset="0"/>
              </a:rPr>
              <a:t>t </a:t>
            </a:r>
            <a:r>
              <a:rPr lang="es-ES" sz="2000" b="1" dirty="0" smtClean="0">
                <a:latin typeface="Maiandra GD" pitchFamily="34" charset="0"/>
              </a:rPr>
              <a:t>alto</a:t>
            </a:r>
            <a:r>
              <a:rPr lang="es-ES" sz="3200" b="1" dirty="0" smtClean="0">
                <a:latin typeface="Maiandra GD" pitchFamily="34" charset="0"/>
              </a:rPr>
              <a:t> = o.69 (Ra + Rb) C</a:t>
            </a:r>
            <a:endParaRPr lang="es-ES" sz="3200" b="1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b="1" dirty="0" smtClean="0">
                <a:latin typeface="Maiandra GD" pitchFamily="34" charset="0"/>
              </a:rPr>
              <a:t>TESIS </a:t>
            </a:r>
            <a:r>
              <a:rPr lang="es-ES" b="1" dirty="0">
                <a:latin typeface="Maiandra GD" pitchFamily="34" charset="0"/>
              </a:rPr>
              <a:t>DE GRADO</a:t>
            </a:r>
          </a:p>
          <a:p>
            <a:pPr algn="ctr">
              <a:buNone/>
            </a:pPr>
            <a:r>
              <a:rPr lang="es-ES" b="1" dirty="0">
                <a:latin typeface="Maiandra GD" pitchFamily="34" charset="0"/>
              </a:rPr>
              <a:t> </a:t>
            </a:r>
          </a:p>
          <a:p>
            <a:pPr algn="ctr">
              <a:buNone/>
            </a:pPr>
            <a:r>
              <a:rPr lang="es-ES" dirty="0">
                <a:latin typeface="Maiandra GD" pitchFamily="34" charset="0"/>
              </a:rPr>
              <a:t>Previo a la obtención del Título de:</a:t>
            </a:r>
          </a:p>
          <a:p>
            <a:pPr algn="ctr">
              <a:buNone/>
            </a:pPr>
            <a:endParaRPr lang="es-ES" b="1" dirty="0" smtClean="0">
              <a:latin typeface="Maiandra GD" pitchFamily="34" charset="0"/>
            </a:endParaRPr>
          </a:p>
          <a:p>
            <a:pPr algn="ctr">
              <a:buNone/>
            </a:pPr>
            <a:r>
              <a:rPr lang="es-ES" b="1" dirty="0" smtClean="0">
                <a:latin typeface="Maiandra GD" pitchFamily="34" charset="0"/>
              </a:rPr>
              <a:t>INGENIERO </a:t>
            </a:r>
            <a:r>
              <a:rPr lang="es-ES" b="1" dirty="0">
                <a:latin typeface="Maiandra GD" pitchFamily="34" charset="0"/>
              </a:rPr>
              <a:t>EN ELECTRICIDAD </a:t>
            </a:r>
            <a:endParaRPr lang="es-ES" b="1" dirty="0" smtClean="0">
              <a:latin typeface="Maiandra GD" pitchFamily="34" charset="0"/>
            </a:endParaRPr>
          </a:p>
          <a:p>
            <a:pPr algn="ctr">
              <a:buNone/>
            </a:pPr>
            <a:endParaRPr lang="es-ES" b="1" dirty="0" smtClean="0">
              <a:latin typeface="Maiandra GD" pitchFamily="34" charset="0"/>
            </a:endParaRPr>
          </a:p>
          <a:p>
            <a:pPr algn="ctr">
              <a:buNone/>
            </a:pPr>
            <a:r>
              <a:rPr lang="es-ES" b="1" dirty="0" smtClean="0">
                <a:latin typeface="Maiandra GD" pitchFamily="34" charset="0"/>
              </a:rPr>
              <a:t>ESPECIALIZACIÓN</a:t>
            </a:r>
          </a:p>
          <a:p>
            <a:pPr algn="ctr">
              <a:buNone/>
            </a:pPr>
            <a:r>
              <a:rPr lang="es-ES" b="1" dirty="0" smtClean="0">
                <a:latin typeface="Maiandra GD" pitchFamily="34" charset="0"/>
              </a:rPr>
              <a:t>ELECTRÓNICA </a:t>
            </a:r>
            <a:r>
              <a:rPr lang="es-ES" b="1" dirty="0">
                <a:latin typeface="Maiandra GD" pitchFamily="34" charset="0"/>
              </a:rPr>
              <a:t>Y AUTOMATIZACIÓN INDUSTRIAL</a:t>
            </a:r>
          </a:p>
          <a:p>
            <a:pPr>
              <a:buNone/>
            </a:pPr>
            <a:endParaRPr lang="es-ES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b="1" dirty="0" smtClean="0">
                <a:latin typeface="Maiandra GD" pitchFamily="34" charset="0"/>
              </a:rPr>
              <a:t>t </a:t>
            </a:r>
            <a:r>
              <a:rPr lang="es-ES" sz="2000" b="1" dirty="0" smtClean="0">
                <a:latin typeface="Maiandra GD" pitchFamily="34" charset="0"/>
              </a:rPr>
              <a:t>bajo</a:t>
            </a:r>
            <a:endParaRPr lang="es-ES" sz="2000" b="1" dirty="0">
              <a:latin typeface="Maiandra GD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342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200" b="1" dirty="0" smtClean="0">
                <a:latin typeface="Maiandra GD" pitchFamily="34" charset="0"/>
              </a:rPr>
              <a:t>V (t) = A e</a:t>
            </a:r>
            <a:r>
              <a:rPr lang="fr-FR" sz="3200" b="1" baseline="30000" dirty="0" smtClean="0">
                <a:latin typeface="Maiandra GD" pitchFamily="34" charset="0"/>
              </a:rPr>
              <a:t>-t/RC</a:t>
            </a:r>
            <a:r>
              <a:rPr lang="fr-FR" sz="3200" b="1" dirty="0" smtClean="0">
                <a:latin typeface="Maiandra GD" pitchFamily="34" charset="0"/>
              </a:rPr>
              <a:t> 		  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1/3V</a:t>
            </a:r>
            <a:r>
              <a:rPr lang="fr-FR" sz="3200" baseline="30000" dirty="0" smtClean="0">
                <a:latin typeface="Maiandra GD" pitchFamily="34" charset="0"/>
              </a:rPr>
              <a:t>+</a:t>
            </a:r>
            <a:r>
              <a:rPr lang="fr-FR" sz="3200" dirty="0" smtClean="0">
                <a:latin typeface="Maiandra GD" pitchFamily="34" charset="0"/>
              </a:rPr>
              <a:t> = 2/3V</a:t>
            </a:r>
            <a:r>
              <a:rPr lang="fr-FR" sz="3200" baseline="30000" dirty="0" smtClean="0">
                <a:latin typeface="Maiandra GD" pitchFamily="34" charset="0"/>
              </a:rPr>
              <a:t>+</a:t>
            </a:r>
            <a:r>
              <a:rPr lang="fr-FR" sz="3200" dirty="0" smtClean="0">
                <a:latin typeface="Maiandra GD" pitchFamily="34" charset="0"/>
              </a:rPr>
              <a:t> e</a:t>
            </a:r>
            <a:r>
              <a:rPr lang="fr-FR" sz="3200" baseline="30000" dirty="0" smtClean="0">
                <a:latin typeface="Maiandra GD" pitchFamily="34" charset="0"/>
              </a:rPr>
              <a:t>-t/RC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½ = e</a:t>
            </a:r>
            <a:r>
              <a:rPr lang="fr-FR" sz="3200" baseline="30000" dirty="0" smtClean="0">
                <a:latin typeface="Maiandra GD" pitchFamily="34" charset="0"/>
              </a:rPr>
              <a:t>-t/RC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-t/RC = ln (1/2) = -0.69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sz="3200" dirty="0" smtClean="0">
                <a:latin typeface="Maiandra GD" pitchFamily="34" charset="0"/>
              </a:rPr>
              <a:t>t = 0.69 RC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r>
              <a:rPr lang="en-US" sz="3200" b="1" dirty="0" smtClean="0">
                <a:latin typeface="Maiandra GD" pitchFamily="34" charset="0"/>
              </a:rPr>
              <a:t>t </a:t>
            </a:r>
            <a:r>
              <a:rPr lang="en-US" sz="3200" b="1" baseline="-25000" dirty="0" smtClean="0">
                <a:latin typeface="Maiandra GD" pitchFamily="34" charset="0"/>
              </a:rPr>
              <a:t>bajo</a:t>
            </a:r>
            <a:r>
              <a:rPr lang="en-US" sz="3200" b="1" dirty="0" smtClean="0">
                <a:latin typeface="Maiandra GD" pitchFamily="34" charset="0"/>
              </a:rPr>
              <a:t> = 0.69 R</a:t>
            </a:r>
            <a:r>
              <a:rPr lang="en-US" sz="3200" b="1" baseline="-25000" dirty="0" smtClean="0">
                <a:latin typeface="Maiandra GD" pitchFamily="34" charset="0"/>
              </a:rPr>
              <a:t>B </a:t>
            </a:r>
            <a:r>
              <a:rPr lang="en-US" sz="3200" b="1" dirty="0" smtClean="0">
                <a:latin typeface="Maiandra GD" pitchFamily="34" charset="0"/>
              </a:rPr>
              <a:t>C</a:t>
            </a:r>
            <a:endParaRPr lang="es-ES" sz="3200" dirty="0">
              <a:latin typeface="Maiandra GD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664892" y="1600200"/>
            <a:ext cx="2621884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b="1" dirty="0" smtClean="0">
                <a:latin typeface="Maiandra GD" pitchFamily="34" charset="0"/>
              </a:rPr>
              <a:t>T</a:t>
            </a:r>
            <a:r>
              <a:rPr lang="es-ES" sz="4000" b="1" dirty="0" smtClean="0"/>
              <a:t> </a:t>
            </a:r>
            <a:r>
              <a:rPr lang="es-ES" sz="2000" b="1" dirty="0" smtClean="0"/>
              <a:t>total</a:t>
            </a:r>
            <a:endParaRPr lang="es-ES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latin typeface="Maiandra GD" pitchFamily="34" charset="0"/>
              </a:rPr>
              <a:t>T </a:t>
            </a:r>
            <a:r>
              <a:rPr lang="es-ES" sz="2000" dirty="0" smtClean="0">
                <a:latin typeface="Maiandra GD" pitchFamily="34" charset="0"/>
              </a:rPr>
              <a:t>total</a:t>
            </a:r>
            <a:r>
              <a:rPr lang="es-ES" dirty="0" smtClean="0">
                <a:latin typeface="Maiandra GD" pitchFamily="34" charset="0"/>
              </a:rPr>
              <a:t> = t </a:t>
            </a:r>
            <a:r>
              <a:rPr lang="es-ES" baseline="-25000" dirty="0" smtClean="0">
                <a:latin typeface="Maiandra GD" pitchFamily="34" charset="0"/>
              </a:rPr>
              <a:t>alto</a:t>
            </a:r>
            <a:r>
              <a:rPr lang="es-ES" dirty="0" smtClean="0">
                <a:latin typeface="Maiandra GD" pitchFamily="34" charset="0"/>
              </a:rPr>
              <a:t> + t </a:t>
            </a:r>
            <a:r>
              <a:rPr lang="es-ES" baseline="-25000" dirty="0" smtClean="0">
                <a:latin typeface="Maiandra GD" pitchFamily="34" charset="0"/>
              </a:rPr>
              <a:t>bajo</a:t>
            </a:r>
            <a:r>
              <a:rPr lang="es-ES" dirty="0" smtClean="0">
                <a:latin typeface="Maiandra GD" pitchFamily="34" charset="0"/>
              </a:rPr>
              <a:t> </a:t>
            </a:r>
          </a:p>
          <a:p>
            <a:pPr>
              <a:buNone/>
            </a:pPr>
            <a:r>
              <a:rPr lang="es-ES" dirty="0" smtClean="0">
                <a:latin typeface="Maiandra GD" pitchFamily="34" charset="0"/>
              </a:rPr>
              <a:t>           =0.69 ( R</a:t>
            </a:r>
            <a:r>
              <a:rPr lang="es-ES" baseline="-25000" dirty="0" smtClean="0">
                <a:latin typeface="Maiandra GD" pitchFamily="34" charset="0"/>
              </a:rPr>
              <a:t>A</a:t>
            </a:r>
            <a:r>
              <a:rPr lang="es-ES" dirty="0" smtClean="0">
                <a:latin typeface="Maiandra GD" pitchFamily="34" charset="0"/>
              </a:rPr>
              <a:t>+R</a:t>
            </a:r>
            <a:r>
              <a:rPr lang="es-ES" baseline="-25000" dirty="0" smtClean="0">
                <a:latin typeface="Maiandra GD" pitchFamily="34" charset="0"/>
              </a:rPr>
              <a:t>B</a:t>
            </a:r>
            <a:r>
              <a:rPr lang="es-ES" dirty="0" smtClean="0">
                <a:latin typeface="Maiandra GD" pitchFamily="34" charset="0"/>
              </a:rPr>
              <a:t> ) C + 0.69 R</a:t>
            </a:r>
            <a:r>
              <a:rPr lang="es-ES" baseline="-25000" dirty="0" smtClean="0">
                <a:latin typeface="Maiandra GD" pitchFamily="34" charset="0"/>
              </a:rPr>
              <a:t>B</a:t>
            </a:r>
            <a:r>
              <a:rPr lang="es-ES" dirty="0" smtClean="0">
                <a:latin typeface="Maiandra GD" pitchFamily="34" charset="0"/>
              </a:rPr>
              <a:t>C</a:t>
            </a:r>
          </a:p>
          <a:p>
            <a:pPr>
              <a:buNone/>
            </a:pPr>
            <a:r>
              <a:rPr lang="fr-FR" b="1" dirty="0" smtClean="0">
                <a:latin typeface="Maiandra GD" pitchFamily="34" charset="0"/>
              </a:rPr>
              <a:t>T </a:t>
            </a:r>
            <a:r>
              <a:rPr lang="fr-FR" sz="2000" b="1" dirty="0" smtClean="0">
                <a:latin typeface="Maiandra GD" pitchFamily="34" charset="0"/>
              </a:rPr>
              <a:t>total</a:t>
            </a:r>
            <a:r>
              <a:rPr lang="fr-FR" b="1" dirty="0" smtClean="0">
                <a:latin typeface="Maiandra GD" pitchFamily="34" charset="0"/>
              </a:rPr>
              <a:t>= 0.69 ( R</a:t>
            </a:r>
            <a:r>
              <a:rPr lang="fr-FR" b="1" baseline="-25000" dirty="0" smtClean="0">
                <a:latin typeface="Maiandra GD" pitchFamily="34" charset="0"/>
              </a:rPr>
              <a:t>A </a:t>
            </a:r>
            <a:r>
              <a:rPr lang="fr-FR" b="1" dirty="0" smtClean="0">
                <a:latin typeface="Maiandra GD" pitchFamily="34" charset="0"/>
              </a:rPr>
              <a:t>+ 2R</a:t>
            </a:r>
            <a:r>
              <a:rPr lang="fr-FR" b="1" baseline="-25000" dirty="0" smtClean="0">
                <a:latin typeface="Maiandra GD" pitchFamily="34" charset="0"/>
              </a:rPr>
              <a:t>B</a:t>
            </a:r>
            <a:r>
              <a:rPr lang="fr-FR" b="1" dirty="0" smtClean="0">
                <a:latin typeface="Maiandra GD" pitchFamily="34" charset="0"/>
              </a:rPr>
              <a:t> ) C 		</a:t>
            </a:r>
            <a:endParaRPr lang="es-ES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b="1" dirty="0" smtClean="0">
                <a:latin typeface="Maiandra GD" pitchFamily="34" charset="0"/>
              </a:rPr>
              <a:t>		</a:t>
            </a:r>
            <a:endParaRPr lang="es-ES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b="1" dirty="0" smtClean="0">
                <a:latin typeface="Maiandra GD" pitchFamily="34" charset="0"/>
              </a:rPr>
              <a:t>f   =  </a:t>
            </a:r>
            <a:r>
              <a:rPr lang="fr-FR" b="1" u="sng" dirty="0" smtClean="0">
                <a:latin typeface="Maiandra GD" pitchFamily="34" charset="0"/>
              </a:rPr>
              <a:t>   1   </a:t>
            </a:r>
            <a:r>
              <a:rPr lang="fr-FR" b="1" dirty="0" smtClean="0">
                <a:latin typeface="Maiandra GD" pitchFamily="34" charset="0"/>
              </a:rPr>
              <a:t>   =  </a:t>
            </a:r>
            <a:r>
              <a:rPr lang="fr-FR" b="1" u="sng" dirty="0" smtClean="0">
                <a:latin typeface="Maiandra GD" pitchFamily="34" charset="0"/>
              </a:rPr>
              <a:t>       1.45      </a:t>
            </a:r>
            <a:r>
              <a:rPr lang="fr-FR" b="1" u="sng" dirty="0" smtClean="0">
                <a:solidFill>
                  <a:schemeClr val="bg1"/>
                </a:solidFill>
                <a:latin typeface="Maiandra GD" pitchFamily="34" charset="0"/>
              </a:rPr>
              <a:t>.</a:t>
            </a:r>
            <a:r>
              <a:rPr lang="fr-FR" b="1" u="sng" dirty="0" smtClean="0">
                <a:latin typeface="Maiandra GD" pitchFamily="34" charset="0"/>
              </a:rPr>
              <a:t>   </a:t>
            </a:r>
            <a:r>
              <a:rPr lang="fr-FR" b="1" dirty="0" smtClean="0">
                <a:latin typeface="Maiandra GD" pitchFamily="34" charset="0"/>
              </a:rPr>
              <a:t>            </a:t>
            </a:r>
            <a:endParaRPr lang="es-ES" dirty="0" smtClean="0">
              <a:latin typeface="Maiandra GD" pitchFamily="34" charset="0"/>
            </a:endParaRPr>
          </a:p>
          <a:p>
            <a:pPr>
              <a:buNone/>
            </a:pPr>
            <a:r>
              <a:rPr lang="fr-FR" b="1" dirty="0" smtClean="0">
                <a:latin typeface="Maiandra GD" pitchFamily="34" charset="0"/>
              </a:rPr>
              <a:t>         T</a:t>
            </a:r>
            <a:r>
              <a:rPr lang="fr-FR" sz="2000" b="1" dirty="0" smtClean="0">
                <a:latin typeface="Maiandra GD" pitchFamily="34" charset="0"/>
              </a:rPr>
              <a:t>total</a:t>
            </a:r>
            <a:r>
              <a:rPr lang="fr-FR" b="1" dirty="0" smtClean="0">
                <a:latin typeface="Maiandra GD" pitchFamily="34" charset="0"/>
              </a:rPr>
              <a:t>         ( R</a:t>
            </a:r>
            <a:r>
              <a:rPr lang="fr-FR" b="1" baseline="-25000" dirty="0" smtClean="0">
                <a:latin typeface="Maiandra GD" pitchFamily="34" charset="0"/>
              </a:rPr>
              <a:t>A </a:t>
            </a:r>
            <a:r>
              <a:rPr lang="fr-FR" b="1" dirty="0" smtClean="0">
                <a:latin typeface="Maiandra GD" pitchFamily="34" charset="0"/>
              </a:rPr>
              <a:t>+ 2R</a:t>
            </a:r>
            <a:r>
              <a:rPr lang="fr-FR" b="1" baseline="-25000" dirty="0" smtClean="0">
                <a:latin typeface="Maiandra GD" pitchFamily="34" charset="0"/>
              </a:rPr>
              <a:t>B</a:t>
            </a:r>
            <a:r>
              <a:rPr lang="fr-FR" b="1" dirty="0" smtClean="0">
                <a:latin typeface="Maiandra GD" pitchFamily="34" charset="0"/>
              </a:rPr>
              <a:t> ) C</a:t>
            </a:r>
            <a:endParaRPr lang="es-ES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MX" b="1" dirty="0" smtClean="0">
                <a:latin typeface="Maiandra GD" pitchFamily="34" charset="0"/>
              </a:rPr>
              <a:t/>
            </a:r>
            <a:br>
              <a:rPr lang="es-MX" b="1" dirty="0" smtClean="0">
                <a:latin typeface="Maiandra GD" pitchFamily="34" charset="0"/>
              </a:rPr>
            </a:br>
            <a:r>
              <a:rPr lang="es-MX" b="1" dirty="0" smtClean="0">
                <a:latin typeface="Maiandra GD" pitchFamily="34" charset="0"/>
              </a:rPr>
              <a:t>Oscilador de Ráfaga de Tonos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28139" y="2000240"/>
            <a:ext cx="8115827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042" y="457200"/>
            <a:ext cx="8988552" cy="841248"/>
          </a:xfrm>
        </p:spPr>
        <p:txBody>
          <a:bodyPr>
            <a:normAutofit fontScale="90000"/>
          </a:bodyPr>
          <a:lstStyle/>
          <a:p>
            <a:pPr algn="l"/>
            <a:r>
              <a:rPr lang="es-ES" sz="3600" b="1" dirty="0" smtClean="0">
                <a:latin typeface="Maiandra GD" pitchFamily="34" charset="0"/>
              </a:rPr>
              <a:t>Cálculo de la frecuencia Máxima total</a:t>
            </a:r>
            <a:endParaRPr lang="es-ES" sz="3600" b="1" dirty="0">
              <a:latin typeface="Maiandra GD" pitchFamily="34" charset="0"/>
            </a:endParaRPr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7286676" cy="538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274638"/>
            <a:ext cx="89297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sz="3600" b="1" dirty="0" smtClean="0">
                <a:latin typeface="Maiandra GD" pitchFamily="34" charset="0"/>
              </a:rPr>
              <a:t>Cálculo de la frecuencia mínima total</a:t>
            </a:r>
            <a:endParaRPr lang="es-ES" sz="36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05491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1406" y="274638"/>
            <a:ext cx="8472518" cy="1143000"/>
          </a:xfrm>
        </p:spPr>
        <p:txBody>
          <a:bodyPr/>
          <a:lstStyle/>
          <a:p>
            <a:r>
              <a:rPr lang="es-ES" b="1" dirty="0" smtClean="0">
                <a:latin typeface="Maiandra GD" pitchFamily="34" charset="0"/>
              </a:rPr>
              <a:t>Contador Interruptor de Cola.</a:t>
            </a:r>
            <a:endParaRPr lang="es-E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142976" y="3643314"/>
            <a:ext cx="7000924" cy="304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214282" y="1357299"/>
            <a:ext cx="8472518" cy="278608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MX" dirty="0" smtClean="0"/>
              <a:t>	</a:t>
            </a:r>
            <a:r>
              <a:rPr lang="es-MX" sz="4100" dirty="0" smtClean="0">
                <a:latin typeface="Maiandra GD" pitchFamily="34" charset="0"/>
              </a:rPr>
              <a:t>En el circuito se pueden generar seis pulsos los cuales estarán desfasados un período de T/3. Cada uno de estos pulsos determinará el tiempo de duración que permanecerá encendidos cada uno de los Transistores de Potencia que conforman el Circuito de Fuerza</a:t>
            </a:r>
            <a:endParaRPr lang="es-ES" sz="4100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MX" sz="4000" b="1" dirty="0" smtClean="0">
                <a:latin typeface="Maiandra GD" pitchFamily="34" charset="0"/>
              </a:rPr>
              <a:t>Pulsos Generados</a:t>
            </a:r>
            <a:endParaRPr lang="es-ES" sz="4000" dirty="0">
              <a:latin typeface="Maiandra GD" pitchFamily="34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6516" y="1600200"/>
            <a:ext cx="757026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b="1" dirty="0" smtClean="0">
                <a:latin typeface="Maiandra GD" pitchFamily="34" charset="0"/>
              </a:rPr>
              <a:t>Acopladores Ópticos</a:t>
            </a:r>
            <a:endParaRPr lang="es-ES" sz="4000" b="1" dirty="0">
              <a:latin typeface="Maiandra GD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42910" y="1643050"/>
            <a:ext cx="750099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s-ES" sz="3200" noProof="0" dirty="0" smtClean="0"/>
              <a:t>Co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nsiste de una delgada membrana de  selenio, germanio, silicio o sulfuro.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Produce un decrecimiento en la resistencia</a:t>
            </a:r>
            <a:r>
              <a:rPr lang="es-ES" sz="3200" dirty="0" smtClean="0"/>
              <a:t> por efecto de la luz</a:t>
            </a: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dirty="0" smtClean="0"/>
              <a:t>Puede ser considerado como un interruptor sin contactos es decir, aislado entre la entrada y salida.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dirty="0" smtClean="0"/>
              <a:t>Estos no son influenciados por  ruido.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MX" sz="4000" b="1" dirty="0" smtClean="0">
                <a:latin typeface="Maiandra GD" pitchFamily="34" charset="0"/>
              </a:rPr>
              <a:t>Tipos de Opto-acopladores</a:t>
            </a:r>
            <a:endParaRPr lang="es-ES" sz="4000" dirty="0">
              <a:latin typeface="Maiandra GD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7901014" cy="175736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MX" dirty="0" smtClean="0"/>
              <a:t> </a:t>
            </a:r>
            <a:r>
              <a:rPr lang="es-MX" sz="3200" dirty="0" smtClean="0">
                <a:latin typeface="Maiandra GD" pitchFamily="34" charset="0"/>
              </a:rPr>
              <a:t>LED-Fotodiodo</a:t>
            </a:r>
            <a:endParaRPr lang="es-ES" sz="3200" dirty="0" smtClean="0">
              <a:latin typeface="Maiandra G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sz="3200" dirty="0" smtClean="0">
                <a:latin typeface="Maiandra GD" pitchFamily="34" charset="0"/>
              </a:rPr>
              <a:t> LED-Fototransistor</a:t>
            </a:r>
            <a:endParaRPr lang="es-ES" sz="3200" dirty="0" smtClean="0">
              <a:latin typeface="Maiandra G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MX" sz="3200" dirty="0" smtClean="0">
                <a:latin typeface="Maiandra GD" pitchFamily="34" charset="0"/>
              </a:rPr>
              <a:t> LED-Foto-Darlington</a:t>
            </a:r>
            <a:endParaRPr lang="es-ES" sz="3200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876"/>
            <a:ext cx="536080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latin typeface="Maiandra GD" pitchFamily="34" charset="0"/>
              </a:rPr>
              <a:t/>
            </a:r>
            <a:br>
              <a:rPr lang="es-ES" b="1" dirty="0" smtClean="0">
                <a:latin typeface="Maiandra GD" pitchFamily="34" charset="0"/>
              </a:rPr>
            </a:br>
            <a:r>
              <a:rPr lang="es-ES" b="1" dirty="0" smtClean="0">
                <a:latin typeface="Maiandra GD" pitchFamily="34" charset="0"/>
              </a:rPr>
              <a:t>Estructura de un Opto-Acoplador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600200"/>
            <a:ext cx="8229600" cy="482919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s-ES" dirty="0" smtClean="0"/>
              <a:t>	</a:t>
            </a:r>
            <a:r>
              <a:rPr lang="es-ES" sz="3500" dirty="0" smtClean="0">
                <a:latin typeface="Maiandra GD" pitchFamily="34" charset="0"/>
              </a:rPr>
              <a:t>Un opto-aislador básico consiste de un diodo infrarrojo de  emisión (IR LED) constituido por Arsénico y Galio (</a:t>
            </a:r>
            <a:r>
              <a:rPr lang="es-ES" sz="3500" dirty="0" err="1" smtClean="0">
                <a:latin typeface="Maiandra GD" pitchFamily="34" charset="0"/>
              </a:rPr>
              <a:t>GaAs</a:t>
            </a:r>
            <a:r>
              <a:rPr lang="es-ES" sz="3500" dirty="0" smtClean="0">
                <a:latin typeface="Maiandra GD" pitchFamily="34" charset="0"/>
              </a:rPr>
              <a:t>) y un fototransistor de silicio acoplados en un encapsulado. </a:t>
            </a:r>
          </a:p>
          <a:p>
            <a:pPr algn="just">
              <a:buNone/>
            </a:pPr>
            <a:r>
              <a:rPr lang="es-ES" sz="3500" dirty="0" smtClean="0">
                <a:latin typeface="Maiandra GD" pitchFamily="34" charset="0"/>
              </a:rPr>
              <a:t>	Cuando la corriente circula, pasa a través del IR LED, este emite una radiación infrarroja aprox.  900 nanómetros de longitud de onda.</a:t>
            </a:r>
          </a:p>
          <a:p>
            <a:pPr algn="just">
              <a:buNone/>
            </a:pPr>
            <a:r>
              <a:rPr lang="es-ES" sz="3500" dirty="0" smtClean="0">
                <a:latin typeface="Maiandra GD" pitchFamily="34" charset="0"/>
              </a:rPr>
              <a:t>	Esta energía radiactiva es transmitida a través del acoplamiento óptico que tiene como destino la base del fototransistor.</a:t>
            </a:r>
            <a:endParaRPr lang="es-ES" sz="3500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06" y="1554162"/>
            <a:ext cx="8786874" cy="4525963"/>
          </a:xfrm>
        </p:spPr>
        <p:txBody>
          <a:bodyPr/>
          <a:lstStyle/>
          <a:p>
            <a:pPr algn="just">
              <a:buNone/>
            </a:pPr>
            <a:r>
              <a:rPr lang="es-ES" sz="3600" b="1" dirty="0" smtClean="0"/>
              <a:t>   </a:t>
            </a:r>
            <a:r>
              <a:rPr lang="es-ES" b="1" dirty="0" smtClean="0">
                <a:latin typeface="Maiandra GD" pitchFamily="34" charset="0"/>
              </a:rPr>
              <a:t>TEMA:</a:t>
            </a:r>
          </a:p>
          <a:p>
            <a:pPr algn="just">
              <a:buNone/>
            </a:pPr>
            <a:endParaRPr lang="es-ES" sz="3400" b="1" dirty="0">
              <a:latin typeface="Maiandra GD" pitchFamily="34" charset="0"/>
            </a:endParaRPr>
          </a:p>
          <a:p>
            <a:pPr algn="just">
              <a:buNone/>
            </a:pPr>
            <a:r>
              <a:rPr lang="es-ES" sz="3400" b="1" dirty="0" smtClean="0">
                <a:latin typeface="Maiandra GD" pitchFamily="34" charset="0"/>
              </a:rPr>
              <a:t>   INVERSOR </a:t>
            </a:r>
            <a:r>
              <a:rPr lang="es-ES" sz="3400" b="1" dirty="0">
                <a:latin typeface="Maiandra GD" pitchFamily="34" charset="0"/>
              </a:rPr>
              <a:t>TRIFÁSICO DE VOLTAJE CONSTANTE CON VARIACIÓN DE FRECUENCIA </a:t>
            </a:r>
            <a:r>
              <a:rPr lang="es-ES" sz="3400" b="1" dirty="0" smtClean="0">
                <a:latin typeface="Maiandra GD" pitchFamily="34" charset="0"/>
              </a:rPr>
              <a:t>DESDE </a:t>
            </a:r>
            <a:r>
              <a:rPr lang="es-ES" sz="3400" b="1" dirty="0">
                <a:latin typeface="Maiandra GD" pitchFamily="34" charset="0"/>
              </a:rPr>
              <a:t>80 HASTA 400 Hz </a:t>
            </a:r>
            <a:r>
              <a:rPr lang="es-ES" sz="3400" b="1" dirty="0" smtClean="0">
                <a:latin typeface="Maiandra GD" pitchFamily="34" charset="0"/>
              </a:rPr>
              <a:t>E </a:t>
            </a:r>
            <a:r>
              <a:rPr lang="es-ES" sz="3400" b="1" dirty="0">
                <a:latin typeface="Maiandra GD" pitchFamily="34" charset="0"/>
              </a:rPr>
              <a:t>INTERFASE </a:t>
            </a:r>
            <a:r>
              <a:rPr lang="es-ES" sz="3400" b="1" dirty="0" smtClean="0">
                <a:latin typeface="Maiandra GD" pitchFamily="34" charset="0"/>
              </a:rPr>
              <a:t>OPTOACOPLADA</a:t>
            </a:r>
            <a:endParaRPr lang="es-ES" sz="3400" b="1" dirty="0">
              <a:latin typeface="Maiandra GD" pitchFamily="34" charset="0"/>
            </a:endParaRPr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b="1" dirty="0" smtClean="0">
                <a:latin typeface="Maiandra GD" pitchFamily="34" charset="0"/>
              </a:rPr>
              <a:t>Diseño del Opto-acoplador</a:t>
            </a:r>
            <a:endParaRPr lang="es-ES" sz="4000" b="1" dirty="0">
              <a:latin typeface="Maiandra GD" pitchFamily="34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95425" y="1571612"/>
            <a:ext cx="63055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71472" y="5286388"/>
            <a:ext cx="821537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</a:rPr>
              <a:t>I led max = V pulso max / 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latin typeface="Maiandra GD" pitchFamily="34" charset="0"/>
                <a:ea typeface="Times New Roman" pitchFamily="18" charset="0"/>
              </a:rPr>
              <a:t>  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</a:rPr>
              <a:t>= 4 V / 560 </a:t>
            </a:r>
            <a:r>
              <a:rPr kumimoji="0" lang="es-MX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  <a:sym typeface="Symbol" pitchFamily="18" charset="2"/>
              </a:rPr>
              <a:t>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iandra GD" pitchFamily="34" charset="0"/>
                <a:ea typeface="Times New Roman" pitchFamily="18" charset="0"/>
              </a:rPr>
              <a:t> = 7.14 mA.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aiandra GD" pitchFamily="34" charset="0"/>
              <a:ea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b="1" dirty="0" smtClean="0">
                <a:latin typeface="Maiandra GD" pitchFamily="34" charset="0"/>
              </a:rPr>
              <a:t>2.-	Circuito de Fuerza</a:t>
            </a:r>
            <a:endParaRPr lang="es-ES" sz="4000" dirty="0">
              <a:latin typeface="Maiandra GD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76426"/>
            <a:ext cx="7828135" cy="383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4000" b="1" dirty="0" smtClean="0">
                <a:latin typeface="Maiandra GD" pitchFamily="34" charset="0"/>
              </a:rPr>
              <a:t>CONCLUSIONES</a:t>
            </a:r>
            <a:endParaRPr lang="es-ES" sz="4000" dirty="0">
              <a:latin typeface="Maiandra G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/>
          <a:lstStyle/>
          <a:p>
            <a:pPr lvl="0" algn="just">
              <a:buNone/>
            </a:pPr>
            <a:r>
              <a:rPr lang="es-ES" dirty="0" smtClean="0"/>
              <a:t>	</a:t>
            </a:r>
            <a:r>
              <a:rPr lang="es-ES" dirty="0" smtClean="0">
                <a:latin typeface="Maiandra GD" pitchFamily="34" charset="0"/>
              </a:rPr>
              <a:t>1- Se utilizó el arreglo de reloj denominado Ráfaga de Tonos, por lo que proporciona estabilidad a la señal de tren de pulsos, ésta no posee distorsión cuando se varía la frecuencia gracias a las características de los elementos utilizados, lo que nos ayuda a que no existan señales no deseadas.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642918"/>
            <a:ext cx="8401080" cy="5857916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es-ES" dirty="0" smtClean="0">
                <a:latin typeface="Maiandra GD" pitchFamily="34" charset="0"/>
              </a:rPr>
              <a:t>	2-  El Opto-acoplador (MOC 8113), tiene la función de aislar eléctricamente la señal del circuito de fuerza de la señal proveniente del circuito de control; ésta es una de las formas más eficientes y económicas de aislamiento eléctrico.</a:t>
            </a:r>
          </a:p>
          <a:p>
            <a:pPr lvl="0" algn="just">
              <a:buNone/>
            </a:pPr>
            <a:r>
              <a:rPr lang="es-ES" dirty="0" smtClean="0">
                <a:latin typeface="Maiandra GD" pitchFamily="34" charset="0"/>
              </a:rPr>
              <a:t>	3-	Cuando se varía el valor de la frecuencia (en el circuito de Reloj), el valor de la corriente de cada una de las fases del circuito de fuerza disminuye; y cuando el valor de la frecuencia disminuye la corriente de cada una de las fases aumenta.</a:t>
            </a:r>
          </a:p>
          <a:p>
            <a:pPr lvl="0" algn="just">
              <a:buNone/>
            </a:pPr>
            <a:endParaRPr lang="es-ES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es-ES" dirty="0" smtClean="0"/>
              <a:t>	</a:t>
            </a:r>
          </a:p>
          <a:p>
            <a:pPr lvl="0" algn="just">
              <a:buNone/>
            </a:pPr>
            <a:r>
              <a:rPr lang="es-ES" dirty="0" smtClean="0">
                <a:latin typeface="Maiandra GD" pitchFamily="34" charset="0"/>
              </a:rPr>
              <a:t>	4.-	El valor de la Inductancia dado por el banco de Inductores, influye en el aumento o disminución de la corriente; cuando la inductancia disminuye, la corriente aumenta y viceversa.</a:t>
            </a:r>
          </a:p>
          <a:p>
            <a:pPr algn="just">
              <a:buNone/>
            </a:pPr>
            <a:r>
              <a:rPr lang="es-ES" dirty="0" smtClean="0">
                <a:latin typeface="Maiandra GD" pitchFamily="34" charset="0"/>
              </a:rPr>
              <a:t> </a:t>
            </a:r>
          </a:p>
          <a:p>
            <a:pPr lvl="0" algn="just">
              <a:buNone/>
            </a:pPr>
            <a:r>
              <a:rPr lang="es-ES" dirty="0" smtClean="0">
                <a:latin typeface="Maiandra GD" pitchFamily="34" charset="0"/>
              </a:rPr>
              <a:t>	5.-	La forma de Onda del voltaje de línea a línea no sufre cambio alguno al variar  la inductancia, lo que varía es la forma de onda y la magnitud de la corriente.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554162"/>
            <a:ext cx="892971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                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	             </a:t>
            </a:r>
            <a:r>
              <a:rPr lang="es-ES" sz="3000" b="1" dirty="0" smtClean="0">
                <a:latin typeface="Maiandra GD" pitchFamily="34" charset="0"/>
              </a:rPr>
              <a:t>Presentada </a:t>
            </a:r>
            <a:r>
              <a:rPr lang="es-ES" sz="3000" b="1" dirty="0">
                <a:latin typeface="Maiandra GD" pitchFamily="34" charset="0"/>
              </a:rPr>
              <a:t>por:</a:t>
            </a:r>
          </a:p>
          <a:p>
            <a:pPr>
              <a:buNone/>
            </a:pPr>
            <a:endParaRPr lang="es-ES" sz="3000" dirty="0" smtClean="0">
              <a:latin typeface="Maiandra GD" pitchFamily="34" charset="0"/>
            </a:endParaRPr>
          </a:p>
          <a:p>
            <a:pPr>
              <a:buNone/>
            </a:pPr>
            <a:endParaRPr lang="es-ES" sz="3000" dirty="0" smtClean="0">
              <a:latin typeface="Maiandra GD" pitchFamily="34" charset="0"/>
            </a:endParaRPr>
          </a:p>
          <a:p>
            <a:pPr>
              <a:buNone/>
            </a:pPr>
            <a:r>
              <a:rPr lang="es-ES" sz="3000" dirty="0">
                <a:latin typeface="Maiandra GD" pitchFamily="34" charset="0"/>
              </a:rPr>
              <a:t> </a:t>
            </a:r>
            <a:r>
              <a:rPr lang="es-ES" sz="3000" dirty="0" smtClean="0">
                <a:latin typeface="Maiandra GD" pitchFamily="34" charset="0"/>
              </a:rPr>
              <a:t>                   VÍCTOR </a:t>
            </a:r>
            <a:r>
              <a:rPr lang="es-ES" sz="3000" dirty="0">
                <a:latin typeface="Maiandra GD" pitchFamily="34" charset="0"/>
              </a:rPr>
              <a:t>MANUEL GALLINO </a:t>
            </a:r>
            <a:r>
              <a:rPr lang="es-ES" sz="3000" dirty="0" smtClean="0">
                <a:latin typeface="Maiandra GD" pitchFamily="34" charset="0"/>
              </a:rPr>
              <a:t>CARDONA</a:t>
            </a:r>
          </a:p>
          <a:p>
            <a:pPr algn="just">
              <a:buNone/>
            </a:pPr>
            <a:r>
              <a:rPr lang="es-ES" sz="3000" dirty="0" smtClean="0">
                <a:latin typeface="Maiandra GD" pitchFamily="34" charset="0"/>
              </a:rPr>
              <a:t>                    ALEX </a:t>
            </a:r>
            <a:r>
              <a:rPr lang="es-ES" sz="3000" dirty="0">
                <a:latin typeface="Maiandra GD" pitchFamily="34" charset="0"/>
              </a:rPr>
              <a:t>HERNANI CALERO </a:t>
            </a:r>
            <a:r>
              <a:rPr lang="es-ES" sz="3000" dirty="0" smtClean="0">
                <a:latin typeface="Maiandra GD" pitchFamily="34" charset="0"/>
              </a:rPr>
              <a:t>VEGA</a:t>
            </a:r>
          </a:p>
          <a:p>
            <a:pPr algn="just">
              <a:buNone/>
            </a:pPr>
            <a:r>
              <a:rPr lang="es-ES" sz="3000" dirty="0">
                <a:latin typeface="Maiandra GD" pitchFamily="34" charset="0"/>
              </a:rPr>
              <a:t> </a:t>
            </a:r>
            <a:r>
              <a:rPr lang="es-ES" sz="3000" dirty="0" smtClean="0">
                <a:latin typeface="Maiandra GD" pitchFamily="34" charset="0"/>
              </a:rPr>
              <a:t>                   ALFREDO </a:t>
            </a:r>
            <a:r>
              <a:rPr lang="es-ES" sz="3000" dirty="0">
                <a:latin typeface="Maiandra GD" pitchFamily="34" charset="0"/>
              </a:rPr>
              <a:t>ENRIQUE MÁRQUEZ </a:t>
            </a:r>
            <a:r>
              <a:rPr lang="es-ES" sz="3000" dirty="0" smtClean="0">
                <a:latin typeface="Maiandra GD" pitchFamily="34" charset="0"/>
              </a:rPr>
              <a:t>YAGUAL</a:t>
            </a:r>
            <a:endParaRPr lang="es-ES" sz="3000" dirty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b="1" dirty="0" smtClean="0">
                <a:latin typeface="Maiandra GD" pitchFamily="34" charset="0"/>
              </a:rPr>
              <a:t/>
            </a:r>
            <a:br>
              <a:rPr lang="es-ES_tradnl" b="1" dirty="0" smtClean="0">
                <a:latin typeface="Maiandra GD" pitchFamily="34" charset="0"/>
              </a:rPr>
            </a:br>
            <a:r>
              <a:rPr lang="es-ES_tradnl" sz="4400" b="1" dirty="0" smtClean="0">
                <a:latin typeface="Maiandra GD" pitchFamily="34" charset="0"/>
              </a:rPr>
              <a:t>RESUMEN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428736"/>
            <a:ext cx="8472518" cy="521497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_tradnl" sz="3400" dirty="0" smtClean="0"/>
              <a:t>   </a:t>
            </a:r>
            <a:r>
              <a:rPr lang="es-ES_tradnl" sz="3400" dirty="0" smtClean="0">
                <a:latin typeface="Maiandra GD" pitchFamily="34" charset="0"/>
              </a:rPr>
              <a:t>Los </a:t>
            </a:r>
            <a:r>
              <a:rPr lang="es-ES_tradnl" sz="3400" dirty="0">
                <a:latin typeface="Maiandra GD" pitchFamily="34" charset="0"/>
              </a:rPr>
              <a:t>convertidores de DC a AC se conocen como inversores. La función de un inversor es cambiar un voltaje de entrada en DC a un voltaje simétrico de salida en AC, con la magnitud y frecuencia </a:t>
            </a:r>
            <a:r>
              <a:rPr lang="es-ES_tradnl" sz="3400" dirty="0" smtClean="0">
                <a:latin typeface="Maiandra GD" pitchFamily="34" charset="0"/>
              </a:rPr>
              <a:t>deseadas</a:t>
            </a:r>
            <a:r>
              <a:rPr lang="es-ES_tradnl" sz="3400" dirty="0">
                <a:latin typeface="Maiandra GD" pitchFamily="34" charset="0"/>
              </a:rPr>
              <a:t>. El Inversor trifásico de frecuencia variable e interfase opto acoplada consta básicamente de dos partes: el circuito de control y el circuito de Fuerza.</a:t>
            </a:r>
            <a:endParaRPr lang="es-ES" sz="3400" dirty="0">
              <a:latin typeface="Maiandra GD" pitchFamily="34" charset="0"/>
            </a:endParaRPr>
          </a:p>
          <a:p>
            <a:pPr algn="just">
              <a:buNone/>
            </a:pPr>
            <a:endParaRPr lang="es-ES" sz="3400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4000" b="1" dirty="0">
                <a:latin typeface="Maiandra GD" pitchFamily="34" charset="0"/>
              </a:rPr>
              <a:t/>
            </a:r>
            <a:br>
              <a:rPr lang="es-ES_tradnl" sz="4000" b="1" dirty="0">
                <a:latin typeface="Maiandra GD" pitchFamily="34" charset="0"/>
              </a:rPr>
            </a:br>
            <a:r>
              <a:rPr lang="es-ES_tradnl" sz="4400" b="1" dirty="0" smtClean="0">
                <a:latin typeface="Maiandra GD" pitchFamily="34" charset="0"/>
              </a:rPr>
              <a:t>INTRODUCCIÓN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42928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3400" dirty="0" smtClean="0">
                <a:latin typeface="Maiandra GD" pitchFamily="34" charset="0"/>
              </a:rPr>
              <a:t>   El </a:t>
            </a:r>
            <a:r>
              <a:rPr lang="es-ES_tradnl" sz="3400" dirty="0">
                <a:latin typeface="Maiandra GD" pitchFamily="34" charset="0"/>
              </a:rPr>
              <a:t>Circuito de control está formado por </a:t>
            </a:r>
            <a:r>
              <a:rPr lang="es-ES_tradnl" sz="3400" dirty="0" smtClean="0">
                <a:latin typeface="Maiandra GD" pitchFamily="34" charset="0"/>
              </a:rPr>
              <a:t>un circuito </a:t>
            </a:r>
            <a:r>
              <a:rPr lang="es-ES_tradnl" sz="3400" dirty="0">
                <a:latin typeface="Maiandra GD" pitchFamily="34" charset="0"/>
              </a:rPr>
              <a:t>de reloj tipo ráfaga de tonos, que consta de </a:t>
            </a:r>
            <a:r>
              <a:rPr lang="es-ES_tradnl" sz="3400" dirty="0" smtClean="0">
                <a:latin typeface="Maiandra GD" pitchFamily="34" charset="0"/>
              </a:rPr>
              <a:t>dos circuitos </a:t>
            </a:r>
            <a:r>
              <a:rPr lang="es-ES_tradnl" sz="3400" dirty="0">
                <a:latin typeface="Maiandra GD" pitchFamily="34" charset="0"/>
              </a:rPr>
              <a:t>integrados en cascada, desde donde se varia la frecuencia mediante un potenciómetro (resistencia variable); los cuales habilitan a tres </a:t>
            </a:r>
            <a:r>
              <a:rPr lang="es-ES_tradnl" sz="3400" dirty="0" err="1">
                <a:latin typeface="Maiandra GD" pitchFamily="34" charset="0"/>
              </a:rPr>
              <a:t>Flip-Flop</a:t>
            </a:r>
            <a:r>
              <a:rPr lang="es-ES_tradnl" sz="3400" dirty="0">
                <a:latin typeface="Maiandra GD" pitchFamily="34" charset="0"/>
              </a:rPr>
              <a:t> en cascada donde los pulsos que están desfasados 180º llegan a los opto acopladores, de allí se conectan al circuito de fuerza</a:t>
            </a:r>
            <a:r>
              <a:rPr lang="es-ES_tradnl" sz="3400" dirty="0" smtClean="0">
                <a:latin typeface="Maiandra GD" pitchFamily="34" charset="0"/>
              </a:rPr>
              <a:t>.</a:t>
            </a:r>
            <a:endParaRPr lang="es-ES" sz="3400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s-ES_tradnl" sz="4000" b="1" dirty="0" smtClean="0">
                <a:latin typeface="Maiandra GD" pitchFamily="34" charset="0"/>
              </a:rPr>
              <a:t>INTRODUCCIÓN (Cont.)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00200"/>
            <a:ext cx="8329642" cy="4525963"/>
          </a:xfrm>
        </p:spPr>
        <p:txBody>
          <a:bodyPr/>
          <a:lstStyle/>
          <a:p>
            <a:pPr algn="just">
              <a:buNone/>
            </a:pPr>
            <a:r>
              <a:rPr lang="es-ES_tradnl" dirty="0" smtClean="0">
                <a:latin typeface="Maiandra GD" pitchFamily="34" charset="0"/>
              </a:rPr>
              <a:t>	</a:t>
            </a:r>
            <a:r>
              <a:rPr lang="es-ES_tradnl" sz="3400" dirty="0" smtClean="0">
                <a:latin typeface="Maiandra GD" pitchFamily="34" charset="0"/>
              </a:rPr>
              <a:t>El circuito de Fuerza consta de un arreglo de seis transistores con diodos que corresponden a un inversor trifásico alimentado con una fuente de 12 voltios DC. </a:t>
            </a:r>
            <a:endParaRPr lang="es-ES" sz="3400" dirty="0" smtClean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 smtClean="0">
                <a:latin typeface="Maiandra GD" pitchFamily="34" charset="0"/>
              </a:rPr>
              <a:t>  </a:t>
            </a:r>
            <a:r>
              <a:rPr lang="es-MX" sz="4400" b="1" dirty="0" smtClean="0">
                <a:latin typeface="Maiandra GD" pitchFamily="34" charset="0"/>
              </a:rPr>
              <a:t>CONVERTIDORES </a:t>
            </a:r>
            <a:r>
              <a:rPr lang="es-MX" sz="4400" b="1" dirty="0">
                <a:latin typeface="Maiandra GD" pitchFamily="34" charset="0"/>
              </a:rPr>
              <a:t>DC/AC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b="1" dirty="0"/>
              <a:t>	</a:t>
            </a:r>
            <a:r>
              <a:rPr lang="es-MX" sz="3400" b="1" dirty="0">
                <a:latin typeface="Maiandra GD" pitchFamily="34" charset="0"/>
              </a:rPr>
              <a:t>Aplicación de los Inversores</a:t>
            </a:r>
            <a:r>
              <a:rPr lang="es-MX" sz="3400" dirty="0">
                <a:latin typeface="Maiandra GD" pitchFamily="34" charset="0"/>
              </a:rPr>
              <a:t>.</a:t>
            </a:r>
            <a:endParaRPr lang="es-ES" sz="3400" dirty="0">
              <a:latin typeface="Maiandra GD" pitchFamily="34" charset="0"/>
            </a:endParaRPr>
          </a:p>
          <a:p>
            <a:pPr algn="just">
              <a:buNone/>
            </a:pPr>
            <a:r>
              <a:rPr lang="es-MX" sz="3400" dirty="0" smtClean="0">
                <a:latin typeface="Maiandra GD" pitchFamily="34" charset="0"/>
              </a:rPr>
              <a:t>   La </a:t>
            </a:r>
            <a:r>
              <a:rPr lang="es-MX" sz="3400" dirty="0">
                <a:latin typeface="Maiandra GD" pitchFamily="34" charset="0"/>
              </a:rPr>
              <a:t>aplicación de los inversores es común en usos industriales tales como:</a:t>
            </a:r>
            <a:endParaRPr lang="es-ES" sz="3400" dirty="0">
              <a:latin typeface="Maiandra GD" pitchFamily="34" charset="0"/>
            </a:endParaRPr>
          </a:p>
          <a:p>
            <a:pPr lvl="0" algn="just"/>
            <a:r>
              <a:rPr lang="es-MX" sz="3400" dirty="0">
                <a:latin typeface="Maiandra GD" pitchFamily="34" charset="0"/>
              </a:rPr>
              <a:t>Propulsión de motores de AC de velocidad variable.</a:t>
            </a:r>
            <a:endParaRPr lang="es-ES" sz="3400" dirty="0">
              <a:latin typeface="Maiandra GD" pitchFamily="34" charset="0"/>
            </a:endParaRPr>
          </a:p>
          <a:p>
            <a:pPr lvl="0" algn="just"/>
            <a:r>
              <a:rPr lang="es-MX" sz="3400" dirty="0">
                <a:latin typeface="Maiandra GD" pitchFamily="34" charset="0"/>
              </a:rPr>
              <a:t>Calefacción por inducción.</a:t>
            </a:r>
            <a:endParaRPr lang="es-ES" sz="3400" dirty="0">
              <a:latin typeface="Maiandra GD" pitchFamily="34" charset="0"/>
            </a:endParaRPr>
          </a:p>
          <a:p>
            <a:pPr lvl="0" algn="just"/>
            <a:r>
              <a:rPr lang="es-MX" sz="3400" dirty="0">
                <a:latin typeface="Maiandra GD" pitchFamily="34" charset="0"/>
              </a:rPr>
              <a:t>Fuentes de respaldo y de poder.</a:t>
            </a:r>
            <a:endParaRPr lang="es-ES" sz="3400" dirty="0">
              <a:latin typeface="Maiandra GD" pitchFamily="34" charset="0"/>
            </a:endParaRPr>
          </a:p>
          <a:p>
            <a:pPr lvl="0" algn="just"/>
            <a:r>
              <a:rPr lang="es-MX" sz="3400" dirty="0">
                <a:latin typeface="Maiandra GD" pitchFamily="34" charset="0"/>
              </a:rPr>
              <a:t>Alimentación </a:t>
            </a:r>
            <a:r>
              <a:rPr lang="es-MX" sz="3400" dirty="0" smtClean="0">
                <a:latin typeface="Maiandra GD" pitchFamily="34" charset="0"/>
              </a:rPr>
              <a:t>ininterrumpida.</a:t>
            </a:r>
            <a:endParaRPr lang="es-ES" sz="3400" dirty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357298"/>
            <a:ext cx="8472518" cy="475775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s-MX" b="1" dirty="0" smtClean="0"/>
              <a:t>    </a:t>
            </a:r>
            <a:r>
              <a:rPr lang="es-MX" sz="4000" b="1" dirty="0" smtClean="0">
                <a:latin typeface="Maiandra GD" pitchFamily="34" charset="0"/>
              </a:rPr>
              <a:t>Clasificación </a:t>
            </a:r>
            <a:r>
              <a:rPr lang="es-MX" sz="4000" b="1" dirty="0">
                <a:latin typeface="Maiandra GD" pitchFamily="34" charset="0"/>
              </a:rPr>
              <a:t>de Inversores.</a:t>
            </a:r>
            <a:endParaRPr lang="es-ES" sz="4000" b="1" dirty="0">
              <a:latin typeface="Maiandra GD" pitchFamily="34" charset="0"/>
            </a:endParaRPr>
          </a:p>
          <a:p>
            <a:pPr algn="just">
              <a:buNone/>
            </a:pPr>
            <a:r>
              <a:rPr lang="es-MX" sz="4000" dirty="0" smtClean="0">
                <a:latin typeface="Maiandra GD" pitchFamily="34" charset="0"/>
              </a:rPr>
              <a:t>  </a:t>
            </a:r>
            <a:r>
              <a:rPr lang="es-MX" sz="3700" dirty="0" smtClean="0">
                <a:latin typeface="Maiandra GD" pitchFamily="34" charset="0"/>
              </a:rPr>
              <a:t>Los </a:t>
            </a:r>
            <a:r>
              <a:rPr lang="es-MX" sz="3700" dirty="0">
                <a:latin typeface="Maiandra GD" pitchFamily="34" charset="0"/>
              </a:rPr>
              <a:t>inversores se pueden clasificar básicamente en dos grupos: monofásicos y trifásicos y cada uno puede usar elementos de activación y desactivación controlada (BJT, MOSFET, IGBT), o tiristores de conmutación forzada, según la aplicación. </a:t>
            </a:r>
            <a:endParaRPr lang="es-ES" sz="3700" dirty="0">
              <a:latin typeface="Maiandra GD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726</TotalTime>
  <Words>518</Words>
  <Application>Microsoft Office PowerPoint</Application>
  <PresentationFormat>Presentación en pantalla (4:3)</PresentationFormat>
  <Paragraphs>136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Viajes</vt:lpstr>
      <vt:lpstr>Diapositiva 1</vt:lpstr>
      <vt:lpstr>Diapositiva 2</vt:lpstr>
      <vt:lpstr>Diapositiva 3</vt:lpstr>
      <vt:lpstr>Diapositiva 4</vt:lpstr>
      <vt:lpstr> RESUMEN </vt:lpstr>
      <vt:lpstr> INTRODUCCIÓN </vt:lpstr>
      <vt:lpstr>INTRODUCCIÓN (Cont.)</vt:lpstr>
      <vt:lpstr>   CONVERTIDORES DC/AC </vt:lpstr>
      <vt:lpstr>Diapositiva 9</vt:lpstr>
      <vt:lpstr>Diapositiva 10</vt:lpstr>
      <vt:lpstr>Diapositiva 11</vt:lpstr>
      <vt:lpstr> Conducción a 180° </vt:lpstr>
      <vt:lpstr>  EL TRANSISTOR BJT </vt:lpstr>
      <vt:lpstr>Diapositiva 14</vt:lpstr>
      <vt:lpstr>Diapositiva 15</vt:lpstr>
      <vt:lpstr>I.- DISEÑO DEL CIRCUITO DE             CONTROL</vt:lpstr>
      <vt:lpstr>  CI Temporizador 555</vt:lpstr>
      <vt:lpstr>t alto</vt:lpstr>
      <vt:lpstr>Diapositiva 19</vt:lpstr>
      <vt:lpstr>t bajo</vt:lpstr>
      <vt:lpstr>T total</vt:lpstr>
      <vt:lpstr> Oscilador de Ráfaga de Tonos </vt:lpstr>
      <vt:lpstr>Cálculo de la frecuencia Máxima total</vt:lpstr>
      <vt:lpstr>Cálculo de la frecuencia mínima total</vt:lpstr>
      <vt:lpstr>Contador Interruptor de Cola.</vt:lpstr>
      <vt:lpstr>Pulsos Generados</vt:lpstr>
      <vt:lpstr>Acopladores Ópticos</vt:lpstr>
      <vt:lpstr>Tipos de Opto-acopladores</vt:lpstr>
      <vt:lpstr> Estructura de un Opto-Acoplador </vt:lpstr>
      <vt:lpstr>Diseño del Opto-acoplador</vt:lpstr>
      <vt:lpstr>2.- Circuito de Fuerza</vt:lpstr>
      <vt:lpstr>CONCLUSIONES</vt:lpstr>
      <vt:lpstr>Diapositiva 33</vt:lpstr>
      <vt:lpstr>Diapositiva 34</vt:lpstr>
    </vt:vector>
  </TitlesOfParts>
  <Company>Hogar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Victor Gallino</dc:creator>
  <cp:lastModifiedBy>kenjjime</cp:lastModifiedBy>
  <cp:revision>73</cp:revision>
  <dcterms:created xsi:type="dcterms:W3CDTF">2009-10-13T15:41:09Z</dcterms:created>
  <dcterms:modified xsi:type="dcterms:W3CDTF">2009-11-16T14:53:04Z</dcterms:modified>
</cp:coreProperties>
</file>