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4">
  <p:sldMasterIdLst>
    <p:sldMasterId id="2147483694" r:id="rId1"/>
  </p:sldMasterIdLst>
  <p:notesMasterIdLst>
    <p:notesMasterId r:id="rId29"/>
  </p:notesMasterIdLst>
  <p:sldIdLst>
    <p:sldId id="256" r:id="rId2"/>
    <p:sldId id="257" r:id="rId3"/>
    <p:sldId id="270" r:id="rId4"/>
    <p:sldId id="258" r:id="rId5"/>
    <p:sldId id="271" r:id="rId6"/>
    <p:sldId id="267" r:id="rId7"/>
    <p:sldId id="272" r:id="rId8"/>
    <p:sldId id="268" r:id="rId9"/>
    <p:sldId id="273" r:id="rId10"/>
    <p:sldId id="259" r:id="rId11"/>
    <p:sldId id="274" r:id="rId12"/>
    <p:sldId id="276" r:id="rId13"/>
    <p:sldId id="275" r:id="rId14"/>
    <p:sldId id="288" r:id="rId15"/>
    <p:sldId id="289" r:id="rId16"/>
    <p:sldId id="293" r:id="rId17"/>
    <p:sldId id="280" r:id="rId18"/>
    <p:sldId id="282" r:id="rId19"/>
    <p:sldId id="287" r:id="rId20"/>
    <p:sldId id="283" r:id="rId21"/>
    <p:sldId id="291" r:id="rId22"/>
    <p:sldId id="292" r:id="rId23"/>
    <p:sldId id="279" r:id="rId24"/>
    <p:sldId id="290" r:id="rId25"/>
    <p:sldId id="278" r:id="rId26"/>
    <p:sldId id="265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9" autoAdjust="0"/>
    <p:restoredTop sz="94660"/>
  </p:normalViewPr>
  <p:slideViewPr>
    <p:cSldViewPr>
      <p:cViewPr varScale="1">
        <p:scale>
          <a:sx n="69" d="100"/>
          <a:sy n="69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45A769-E5DA-4DF0-9FB7-3B161D470733}" type="doc">
      <dgm:prSet loTypeId="urn:microsoft.com/office/officeart/2005/8/layout/process2" loCatId="process" qsTypeId="urn:microsoft.com/office/officeart/2005/8/quickstyle/simple1" qsCatId="simple" csTypeId="urn:microsoft.com/office/officeart/2005/8/colors/colorful4" csCatId="colorful" phldr="1"/>
      <dgm:spPr/>
    </dgm:pt>
    <dgm:pt modelId="{58FB64F7-C4DE-4F5C-8671-CA9987780ADE}">
      <dgm:prSet phldrT="[Texto]"/>
      <dgm:spPr/>
      <dgm:t>
        <a:bodyPr/>
        <a:lstStyle/>
        <a:p>
          <a:r>
            <a:rPr lang="es-MX" dirty="0" smtClean="0"/>
            <a:t>Pre – Procesamiento Data set</a:t>
          </a:r>
          <a:endParaRPr lang="es-MX" dirty="0"/>
        </a:p>
      </dgm:t>
    </dgm:pt>
    <dgm:pt modelId="{AA01121F-71A7-4389-83AB-74D30A1C551D}" type="parTrans" cxnId="{95D014CE-4392-4204-8619-87EFF2ACD22D}">
      <dgm:prSet/>
      <dgm:spPr/>
      <dgm:t>
        <a:bodyPr/>
        <a:lstStyle/>
        <a:p>
          <a:endParaRPr lang="es-MX"/>
        </a:p>
      </dgm:t>
    </dgm:pt>
    <dgm:pt modelId="{9DB730F9-9034-49B4-AC1E-29B3470C58CD}" type="sibTrans" cxnId="{95D014CE-4392-4204-8619-87EFF2ACD22D}">
      <dgm:prSet/>
      <dgm:spPr/>
      <dgm:t>
        <a:bodyPr/>
        <a:lstStyle/>
        <a:p>
          <a:endParaRPr lang="es-MX" dirty="0"/>
        </a:p>
      </dgm:t>
    </dgm:pt>
    <dgm:pt modelId="{ED1C30DE-5993-4F16-B346-253F7537368F}">
      <dgm:prSet phldrT="[Texto]"/>
      <dgm:spPr/>
      <dgm:t>
        <a:bodyPr/>
        <a:lstStyle/>
        <a:p>
          <a:r>
            <a:rPr lang="es-MX" dirty="0" smtClean="0"/>
            <a:t>Procesamiento masivo con MapReduce</a:t>
          </a:r>
          <a:endParaRPr lang="es-MX" dirty="0"/>
        </a:p>
      </dgm:t>
    </dgm:pt>
    <dgm:pt modelId="{68FB970C-1C25-409C-8151-A002B02BF2E6}" type="parTrans" cxnId="{021856BF-45DE-4CEE-AC79-DD97FB1B6589}">
      <dgm:prSet/>
      <dgm:spPr/>
      <dgm:t>
        <a:bodyPr/>
        <a:lstStyle/>
        <a:p>
          <a:endParaRPr lang="es-MX"/>
        </a:p>
      </dgm:t>
    </dgm:pt>
    <dgm:pt modelId="{7B940863-D2C1-49FD-B232-10A877786804}" type="sibTrans" cxnId="{021856BF-45DE-4CEE-AC79-DD97FB1B6589}">
      <dgm:prSet/>
      <dgm:spPr/>
      <dgm:t>
        <a:bodyPr/>
        <a:lstStyle/>
        <a:p>
          <a:endParaRPr lang="es-MX" dirty="0"/>
        </a:p>
      </dgm:t>
    </dgm:pt>
    <dgm:pt modelId="{A11D74EF-9B03-4150-B7F8-60B6619A28D9}">
      <dgm:prSet phldrT="[Texto]"/>
      <dgm:spPr/>
      <dgm:t>
        <a:bodyPr/>
        <a:lstStyle/>
        <a:p>
          <a:r>
            <a:rPr lang="es-MX" dirty="0" smtClean="0"/>
            <a:t>Generación de Gráficas a partir resultados proceso anterior</a:t>
          </a:r>
          <a:endParaRPr lang="es-MX" dirty="0"/>
        </a:p>
      </dgm:t>
    </dgm:pt>
    <dgm:pt modelId="{26965B7D-C449-41BF-91E3-711AACD09AB0}" type="parTrans" cxnId="{0EC8B086-87C8-4F24-BED6-DAE8E12D146F}">
      <dgm:prSet/>
      <dgm:spPr/>
      <dgm:t>
        <a:bodyPr/>
        <a:lstStyle/>
        <a:p>
          <a:endParaRPr lang="es-MX"/>
        </a:p>
      </dgm:t>
    </dgm:pt>
    <dgm:pt modelId="{59EE1D2E-395F-47FD-A66B-6E3295BE43F3}" type="sibTrans" cxnId="{0EC8B086-87C8-4F24-BED6-DAE8E12D146F}">
      <dgm:prSet/>
      <dgm:spPr/>
      <dgm:t>
        <a:bodyPr/>
        <a:lstStyle/>
        <a:p>
          <a:endParaRPr lang="es-MX"/>
        </a:p>
      </dgm:t>
    </dgm:pt>
    <dgm:pt modelId="{B3D26939-3FAC-4223-A4E5-12BB9732303B}" type="pres">
      <dgm:prSet presAssocID="{2645A769-E5DA-4DF0-9FB7-3B161D470733}" presName="linearFlow" presStyleCnt="0">
        <dgm:presLayoutVars>
          <dgm:resizeHandles val="exact"/>
        </dgm:presLayoutVars>
      </dgm:prSet>
      <dgm:spPr/>
    </dgm:pt>
    <dgm:pt modelId="{73B9A2CA-C970-48E3-B896-E793CE68153C}" type="pres">
      <dgm:prSet presAssocID="{58FB64F7-C4DE-4F5C-8671-CA9987780ADE}" presName="node" presStyleLbl="node1" presStyleIdx="0" presStyleCnt="3" custScaleX="1508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62C2D2-D2F0-49C1-A838-4821938AEAB7}" type="pres">
      <dgm:prSet presAssocID="{9DB730F9-9034-49B4-AC1E-29B3470C58CD}" presName="sibTrans" presStyleLbl="sibTrans2D1" presStyleIdx="0" presStyleCnt="2"/>
      <dgm:spPr/>
      <dgm:t>
        <a:bodyPr/>
        <a:lstStyle/>
        <a:p>
          <a:endParaRPr lang="es-MX"/>
        </a:p>
      </dgm:t>
    </dgm:pt>
    <dgm:pt modelId="{9C68B19D-E032-4184-9698-0F647EFCB024}" type="pres">
      <dgm:prSet presAssocID="{9DB730F9-9034-49B4-AC1E-29B3470C58CD}" presName="connectorText" presStyleLbl="sibTrans2D1" presStyleIdx="0" presStyleCnt="2"/>
      <dgm:spPr/>
      <dgm:t>
        <a:bodyPr/>
        <a:lstStyle/>
        <a:p>
          <a:endParaRPr lang="es-MX"/>
        </a:p>
      </dgm:t>
    </dgm:pt>
    <dgm:pt modelId="{B2EE39D1-8212-46ED-9E6F-6127590F4DEC}" type="pres">
      <dgm:prSet presAssocID="{ED1C30DE-5993-4F16-B346-253F7537368F}" presName="node" presStyleLbl="node1" presStyleIdx="1" presStyleCnt="3" custScaleX="1508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C62279-6B22-46FC-AE39-9A3945D9D815}" type="pres">
      <dgm:prSet presAssocID="{7B940863-D2C1-49FD-B232-10A877786804}" presName="sibTrans" presStyleLbl="sibTrans2D1" presStyleIdx="1" presStyleCnt="2"/>
      <dgm:spPr/>
      <dgm:t>
        <a:bodyPr/>
        <a:lstStyle/>
        <a:p>
          <a:endParaRPr lang="es-MX"/>
        </a:p>
      </dgm:t>
    </dgm:pt>
    <dgm:pt modelId="{60A93E48-C693-4033-8CD4-5287BE698CD1}" type="pres">
      <dgm:prSet presAssocID="{7B940863-D2C1-49FD-B232-10A877786804}" presName="connectorText" presStyleLbl="sibTrans2D1" presStyleIdx="1" presStyleCnt="2"/>
      <dgm:spPr/>
      <dgm:t>
        <a:bodyPr/>
        <a:lstStyle/>
        <a:p>
          <a:endParaRPr lang="es-MX"/>
        </a:p>
      </dgm:t>
    </dgm:pt>
    <dgm:pt modelId="{23311F0D-BEBA-4CF5-8193-15CD1AEBF1FA}" type="pres">
      <dgm:prSet presAssocID="{A11D74EF-9B03-4150-B7F8-60B6619A28D9}" presName="node" presStyleLbl="node1" presStyleIdx="2" presStyleCnt="3" custScaleX="1508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8C6A054-1FEE-44B3-A822-2B04AA971321}" type="presOf" srcId="{9DB730F9-9034-49B4-AC1E-29B3470C58CD}" destId="{D762C2D2-D2F0-49C1-A838-4821938AEAB7}" srcOrd="0" destOrd="0" presId="urn:microsoft.com/office/officeart/2005/8/layout/process2"/>
    <dgm:cxn modelId="{74D09926-29A0-4379-8D58-62AF40A9B4A6}" type="presOf" srcId="{7B940863-D2C1-49FD-B232-10A877786804}" destId="{CBC62279-6B22-46FC-AE39-9A3945D9D815}" srcOrd="0" destOrd="0" presId="urn:microsoft.com/office/officeart/2005/8/layout/process2"/>
    <dgm:cxn modelId="{021856BF-45DE-4CEE-AC79-DD97FB1B6589}" srcId="{2645A769-E5DA-4DF0-9FB7-3B161D470733}" destId="{ED1C30DE-5993-4F16-B346-253F7537368F}" srcOrd="1" destOrd="0" parTransId="{68FB970C-1C25-409C-8151-A002B02BF2E6}" sibTransId="{7B940863-D2C1-49FD-B232-10A877786804}"/>
    <dgm:cxn modelId="{95E2116F-16BB-4F70-88BD-B186C0EF515A}" type="presOf" srcId="{ED1C30DE-5993-4F16-B346-253F7537368F}" destId="{B2EE39D1-8212-46ED-9E6F-6127590F4DEC}" srcOrd="0" destOrd="0" presId="urn:microsoft.com/office/officeart/2005/8/layout/process2"/>
    <dgm:cxn modelId="{0EC8B086-87C8-4F24-BED6-DAE8E12D146F}" srcId="{2645A769-E5DA-4DF0-9FB7-3B161D470733}" destId="{A11D74EF-9B03-4150-B7F8-60B6619A28D9}" srcOrd="2" destOrd="0" parTransId="{26965B7D-C449-41BF-91E3-711AACD09AB0}" sibTransId="{59EE1D2E-395F-47FD-A66B-6E3295BE43F3}"/>
    <dgm:cxn modelId="{C90A37C5-1AB3-4E5F-ACB4-F6883B27AB93}" type="presOf" srcId="{58FB64F7-C4DE-4F5C-8671-CA9987780ADE}" destId="{73B9A2CA-C970-48E3-B896-E793CE68153C}" srcOrd="0" destOrd="0" presId="urn:microsoft.com/office/officeart/2005/8/layout/process2"/>
    <dgm:cxn modelId="{F87CBB24-18BF-4225-BA65-117C4A96633A}" type="presOf" srcId="{9DB730F9-9034-49B4-AC1E-29B3470C58CD}" destId="{9C68B19D-E032-4184-9698-0F647EFCB024}" srcOrd="1" destOrd="0" presId="urn:microsoft.com/office/officeart/2005/8/layout/process2"/>
    <dgm:cxn modelId="{49E31F02-29DE-4D62-9E11-451D39522979}" type="presOf" srcId="{7B940863-D2C1-49FD-B232-10A877786804}" destId="{60A93E48-C693-4033-8CD4-5287BE698CD1}" srcOrd="1" destOrd="0" presId="urn:microsoft.com/office/officeart/2005/8/layout/process2"/>
    <dgm:cxn modelId="{0BB8D575-662A-4FB2-844A-4E62B8AF845D}" type="presOf" srcId="{2645A769-E5DA-4DF0-9FB7-3B161D470733}" destId="{B3D26939-3FAC-4223-A4E5-12BB9732303B}" srcOrd="0" destOrd="0" presId="urn:microsoft.com/office/officeart/2005/8/layout/process2"/>
    <dgm:cxn modelId="{95D014CE-4392-4204-8619-87EFF2ACD22D}" srcId="{2645A769-E5DA-4DF0-9FB7-3B161D470733}" destId="{58FB64F7-C4DE-4F5C-8671-CA9987780ADE}" srcOrd="0" destOrd="0" parTransId="{AA01121F-71A7-4389-83AB-74D30A1C551D}" sibTransId="{9DB730F9-9034-49B4-AC1E-29B3470C58CD}"/>
    <dgm:cxn modelId="{61339C27-1C2D-4D9F-A112-E45CA706DECF}" type="presOf" srcId="{A11D74EF-9B03-4150-B7F8-60B6619A28D9}" destId="{23311F0D-BEBA-4CF5-8193-15CD1AEBF1FA}" srcOrd="0" destOrd="0" presId="urn:microsoft.com/office/officeart/2005/8/layout/process2"/>
    <dgm:cxn modelId="{D2A683BB-F7FD-4C7D-A42E-B1D26F8C1465}" type="presParOf" srcId="{B3D26939-3FAC-4223-A4E5-12BB9732303B}" destId="{73B9A2CA-C970-48E3-B896-E793CE68153C}" srcOrd="0" destOrd="0" presId="urn:microsoft.com/office/officeart/2005/8/layout/process2"/>
    <dgm:cxn modelId="{EA8D0CD5-6F63-4B52-BDC3-3592CE4A00DA}" type="presParOf" srcId="{B3D26939-3FAC-4223-A4E5-12BB9732303B}" destId="{D762C2D2-D2F0-49C1-A838-4821938AEAB7}" srcOrd="1" destOrd="0" presId="urn:microsoft.com/office/officeart/2005/8/layout/process2"/>
    <dgm:cxn modelId="{9B7A4B96-6811-4E16-AD13-C879BAF0A386}" type="presParOf" srcId="{D762C2D2-D2F0-49C1-A838-4821938AEAB7}" destId="{9C68B19D-E032-4184-9698-0F647EFCB024}" srcOrd="0" destOrd="0" presId="urn:microsoft.com/office/officeart/2005/8/layout/process2"/>
    <dgm:cxn modelId="{8C9F6800-8B7A-489F-98E8-B1E7F1DE9D3C}" type="presParOf" srcId="{B3D26939-3FAC-4223-A4E5-12BB9732303B}" destId="{B2EE39D1-8212-46ED-9E6F-6127590F4DEC}" srcOrd="2" destOrd="0" presId="urn:microsoft.com/office/officeart/2005/8/layout/process2"/>
    <dgm:cxn modelId="{40D80D43-E847-44C1-8117-159289A978C0}" type="presParOf" srcId="{B3D26939-3FAC-4223-A4E5-12BB9732303B}" destId="{CBC62279-6B22-46FC-AE39-9A3945D9D815}" srcOrd="3" destOrd="0" presId="urn:microsoft.com/office/officeart/2005/8/layout/process2"/>
    <dgm:cxn modelId="{1265F263-4AA5-4348-87DB-D6C9038079C3}" type="presParOf" srcId="{CBC62279-6B22-46FC-AE39-9A3945D9D815}" destId="{60A93E48-C693-4033-8CD4-5287BE698CD1}" srcOrd="0" destOrd="0" presId="urn:microsoft.com/office/officeart/2005/8/layout/process2"/>
    <dgm:cxn modelId="{66B8A9E8-5B19-406F-806D-C263D3FD5651}" type="presParOf" srcId="{B3D26939-3FAC-4223-A4E5-12BB9732303B}" destId="{23311F0D-BEBA-4CF5-8193-15CD1AEBF1F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B9A2CA-C970-48E3-B896-E793CE68153C}">
      <dsp:nvSpPr>
        <dsp:cNvPr id="0" name=""/>
        <dsp:cNvSpPr/>
      </dsp:nvSpPr>
      <dsp:spPr>
        <a:xfrm>
          <a:off x="2551103" y="0"/>
          <a:ext cx="3051193" cy="11239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Pre – Procesamiento Data set</a:t>
          </a:r>
          <a:endParaRPr lang="es-MX" sz="2100" kern="1200" dirty="0"/>
        </a:p>
      </dsp:txBody>
      <dsp:txXfrm>
        <a:off x="2551103" y="0"/>
        <a:ext cx="3051193" cy="1123950"/>
      </dsp:txXfrm>
    </dsp:sp>
    <dsp:sp modelId="{D762C2D2-D2F0-49C1-A838-4821938AEAB7}">
      <dsp:nvSpPr>
        <dsp:cNvPr id="0" name=""/>
        <dsp:cNvSpPr/>
      </dsp:nvSpPr>
      <dsp:spPr>
        <a:xfrm rot="5400000">
          <a:off x="3865959" y="1152048"/>
          <a:ext cx="421481" cy="5057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/>
        </a:p>
      </dsp:txBody>
      <dsp:txXfrm rot="5400000">
        <a:off x="3865959" y="1152048"/>
        <a:ext cx="421481" cy="505777"/>
      </dsp:txXfrm>
    </dsp:sp>
    <dsp:sp modelId="{B2EE39D1-8212-46ED-9E6F-6127590F4DEC}">
      <dsp:nvSpPr>
        <dsp:cNvPr id="0" name=""/>
        <dsp:cNvSpPr/>
      </dsp:nvSpPr>
      <dsp:spPr>
        <a:xfrm>
          <a:off x="2551103" y="1685925"/>
          <a:ext cx="3051193" cy="1123950"/>
        </a:xfrm>
        <a:prstGeom prst="roundRect">
          <a:avLst>
            <a:gd name="adj" fmla="val 10000"/>
          </a:avLst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Procesamiento masivo con MapReduce</a:t>
          </a:r>
          <a:endParaRPr lang="es-MX" sz="2100" kern="1200" dirty="0"/>
        </a:p>
      </dsp:txBody>
      <dsp:txXfrm>
        <a:off x="2551103" y="1685925"/>
        <a:ext cx="3051193" cy="1123950"/>
      </dsp:txXfrm>
    </dsp:sp>
    <dsp:sp modelId="{CBC62279-6B22-46FC-AE39-9A3945D9D815}">
      <dsp:nvSpPr>
        <dsp:cNvPr id="0" name=""/>
        <dsp:cNvSpPr/>
      </dsp:nvSpPr>
      <dsp:spPr>
        <a:xfrm rot="5400000">
          <a:off x="3865959" y="2837973"/>
          <a:ext cx="421481" cy="5057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/>
        </a:p>
      </dsp:txBody>
      <dsp:txXfrm rot="5400000">
        <a:off x="3865959" y="2837973"/>
        <a:ext cx="421481" cy="505777"/>
      </dsp:txXfrm>
    </dsp:sp>
    <dsp:sp modelId="{23311F0D-BEBA-4CF5-8193-15CD1AEBF1FA}">
      <dsp:nvSpPr>
        <dsp:cNvPr id="0" name=""/>
        <dsp:cNvSpPr/>
      </dsp:nvSpPr>
      <dsp:spPr>
        <a:xfrm>
          <a:off x="2551103" y="3371850"/>
          <a:ext cx="3051193" cy="1123950"/>
        </a:xfrm>
        <a:prstGeom prst="roundRect">
          <a:avLst>
            <a:gd name="adj" fmla="val 1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Generación de Gráficas a partir resultados proceso anterior</a:t>
          </a:r>
          <a:endParaRPr lang="es-MX" sz="2100" kern="1200" dirty="0"/>
        </a:p>
      </dsp:txBody>
      <dsp:txXfrm>
        <a:off x="2551103" y="3371850"/>
        <a:ext cx="3051193" cy="1123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2447E72A-D913-4DC2-9E0A-E520CE8FCC86}" type="datetimeFigureOut">
              <a:rPr/>
              <a:pPr/>
              <a:t>12/9/2006</a:t>
            </a:fld>
            <a:endParaRPr lang="es-E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A5D78FC6-CE17-4259-A63C-DDFC12E048FC}" type="slidenum">
              <a:rPr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20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23</a:t>
            </a:fld>
            <a:endParaRPr lang="es-E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24</a:t>
            </a:fld>
            <a:endParaRPr lang="es-E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25</a:t>
            </a:fld>
            <a:endParaRPr lang="es-E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26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27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 latinLnBrk="0">
              <a:defRPr lang="es-ES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 latinLnBrk="0">
              <a:buNone/>
              <a:defRPr lang="es-ES"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 latinLnBrk="0">
              <a:defRPr lang="es-ES" sz="2000">
                <a:solidFill>
                  <a:srgbClr val="FFFFFF"/>
                </a:solidFill>
              </a:defRPr>
            </a:lvl1pPr>
          </a:lstStyle>
          <a:p>
            <a:pPr algn="ctr"/>
            <a:r>
              <a:rPr lang="es-MX" dirty="0" smtClean="0"/>
              <a:t>12/9/2006 8:40 a.m.</a:t>
            </a: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 latinLnBrk="0">
              <a:defRPr lang="es-ES">
                <a:solidFill>
                  <a:schemeClr val="tx2"/>
                </a:solidFill>
              </a:defRPr>
            </a:lvl1pPr>
          </a:lstStyle>
          <a:p>
            <a:pPr algn="r"/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latinLnBrk="0">
              <a:defRPr lang="es-ES"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/>
              <a:pPr/>
              <a:t>‹Nº›</a:t>
            </a:fld>
            <a:endParaRPr lang="es-E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/>
                </a:solidFill>
              </a:rPr>
              <a:t>12/9/2006 8:40 a.m.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s-ES" sz="1200">
                <a:solidFill>
                  <a:schemeClr val="tx2"/>
                </a:solidFill>
              </a:rPr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y título vertic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s-MX" dirty="0" smtClean="0">
                <a:solidFill>
                  <a:schemeClr val="tx2"/>
                </a:solidFill>
              </a:rPr>
              <a:t>12/9/2006 8:40 a.m.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s-ES" sz="1200">
                <a:solidFill>
                  <a:schemeClr val="tx2"/>
                </a:solidFill>
              </a:rPr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s-ES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latinLnBrk="0">
              <a:buNone/>
              <a:defRPr lang="es-ES" sz="2800">
                <a:solidFill>
                  <a:schemeClr val="tx2"/>
                </a:solidFill>
              </a:defRPr>
            </a:lvl1pPr>
            <a:lvl2pPr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 latinLnBrk="0">
              <a:buNone/>
              <a:defRPr lang="es-ES"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 latinLnBrk="0">
              <a:defRPr lang="es-ES"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/>
              <a:pPr algn="ctr"/>
              <a:t>‹Nº›</a:t>
            </a:fld>
            <a:endParaRPr lang="es-E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ido 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/>
              <a:pPr algn="ctr"/>
              <a:t>‹Nº›</a:t>
            </a:fld>
            <a:endParaRPr lang="es-E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 latinLnBrk="0">
              <a:defRPr lang="es-ES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/>
              <a:pPr algn="ctr"/>
              <a:t>‹Nº›</a:t>
            </a:fld>
            <a:endParaRPr lang="es-E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 latinLnBrk="0">
              <a:buFontTx/>
              <a:buNone/>
              <a:defRPr lang="es-ES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 latinLnBrk="0">
              <a:buFontTx/>
              <a:buNone/>
              <a:defRPr lang="es-ES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s-ES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es-E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latinLnBrk="0">
              <a:defRPr lang="es-ES"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es-E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 latinLnBrk="0">
              <a:buNone/>
              <a:defRPr lang="es-ES"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s-ES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latinLnBrk="0">
              <a:spcAft>
                <a:spcPts val="1000"/>
              </a:spcAft>
              <a:buNone/>
              <a:defRPr lang="es-ES" sz="1800"/>
            </a:lvl1pPr>
            <a:lvl2pPr>
              <a:buNone/>
              <a:defRPr lang="es-ES" sz="1200"/>
            </a:lvl2pPr>
            <a:lvl3pPr>
              <a:buNone/>
              <a:defRPr lang="es-ES" sz="1000"/>
            </a:lvl3pPr>
            <a:lvl4pPr>
              <a:buNone/>
              <a:defRPr lang="es-ES" sz="900"/>
            </a:lvl4pPr>
            <a:lvl5pPr>
              <a:buNone/>
              <a:defRPr lang="es-ES"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 latinLnBrk="0">
              <a:buFontTx/>
              <a:buNone/>
              <a:defRPr lang="es-ES" sz="1700"/>
            </a:lvl1pPr>
            <a:lvl2pPr>
              <a:buFontTx/>
              <a:buNone/>
              <a:defRPr lang="es-ES" sz="1200"/>
            </a:lvl2pPr>
            <a:lvl3pPr>
              <a:buFontTx/>
              <a:buNone/>
              <a:defRPr lang="es-ES" sz="1000"/>
            </a:lvl3pPr>
            <a:lvl4pPr>
              <a:buFontTx/>
              <a:buNone/>
              <a:defRPr lang="es-ES" sz="900"/>
            </a:lvl4pPr>
            <a:lvl5pPr>
              <a:buFontTx/>
              <a:buNone/>
              <a:defRPr lang="es-ES"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 latinLnBrk="0">
              <a:buNone/>
              <a:defRPr lang="es-ES"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 latinLnBrk="0">
              <a:defRPr lang="es-ES" sz="2800"/>
            </a:lvl1pPr>
          </a:lstStyle>
          <a:p>
            <a:pPr algn="ctr"/>
            <a:fld id="{1AD93096-5B34-4342-9326-69289CEAE4C2}" type="slidenum">
              <a:rPr/>
              <a:pPr algn="ctr"/>
              <a:t>‹Nº›</a:t>
            </a:fld>
            <a:endParaRPr lang="es-E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 latinLnBrk="0">
              <a:buNone/>
              <a:defRPr lang="es-ES" sz="3200"/>
            </a:lvl1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  <a:p>
            <a:pPr lvl="5"/>
            <a:r>
              <a:rPr lang="es-ES"/>
              <a:t>Sexto nivel</a:t>
            </a:r>
          </a:p>
          <a:p>
            <a:pPr lvl="6"/>
            <a:r>
              <a:rPr lang="es-ES"/>
              <a:t>Séptimo nivel</a:t>
            </a:r>
          </a:p>
          <a:p>
            <a:pPr lvl="7"/>
            <a:r>
              <a:rPr lang="es-ES"/>
              <a:t>Octavo nivel</a:t>
            </a:r>
          </a:p>
          <a:p>
            <a:pPr lvl="8"/>
            <a:r>
              <a:rPr lang="es-ES"/>
              <a:t>Noveno nivel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latinLnBrk="0">
              <a:defRPr lang="es-ES" sz="1400">
                <a:solidFill>
                  <a:schemeClr val="tx2"/>
                </a:solidFill>
              </a:defRPr>
            </a:lvl1pPr>
          </a:lstStyle>
          <a:p>
            <a:r>
              <a:rPr lang="es-MX" dirty="0" smtClean="0">
                <a:solidFill>
                  <a:schemeClr val="tx2"/>
                </a:solidFill>
              </a:rPr>
              <a:t>12/9/2006 8:40 a.m.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latinLnBrk="0">
              <a:defRPr lang="es-ES" sz="1400">
                <a:solidFill>
                  <a:schemeClr val="tx2"/>
                </a:solidFill>
              </a:defRPr>
            </a:lvl1pPr>
          </a:lstStyle>
          <a:p>
            <a:pPr algn="r"/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latinLnBrk="0">
              <a:defRPr lang="es-ES"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s-ES" sz="1200">
                <a:solidFill>
                  <a:schemeClr val="tx2"/>
                </a:solidFill>
              </a:rPr>
              <a:pPr algn="ctr"/>
              <a:t>‹Nº›</a:t>
            </a:fld>
            <a:endParaRPr lang="es-E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lang="es-ES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lang="es-ES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lang="es-ES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lang="es-ES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357422" y="3071810"/>
            <a:ext cx="6481778" cy="279559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Sistema </a:t>
            </a:r>
            <a:r>
              <a:rPr dirty="0" smtClean="0"/>
              <a:t>Para GENERAR </a:t>
            </a:r>
            <a:r>
              <a:rPr lang="es-MX" dirty="0" smtClean="0"/>
              <a:t>gráficas</a:t>
            </a:r>
            <a:r>
              <a:rPr dirty="0" smtClean="0"/>
              <a:t> a </a:t>
            </a:r>
            <a:r>
              <a:rPr lang="es-MX" dirty="0" smtClean="0"/>
              <a:t>partir</a:t>
            </a:r>
            <a:r>
              <a:rPr dirty="0" smtClean="0"/>
              <a:t> de logs tcpdump usando Hadoop</a:t>
            </a:r>
            <a:r>
              <a:rPr lang="es-ES" sz="3600" dirty="0" smtClean="0"/>
              <a:t/>
            </a:r>
            <a:br>
              <a:rPr lang="es-ES" sz="3600" dirty="0" smtClean="0"/>
            </a:br>
            <a:endParaRPr lang="es-E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Ángel Stalin Cruz Palaquibay</a:t>
            </a:r>
            <a:endParaRPr lang="es-ES" dirty="0"/>
          </a:p>
          <a:p>
            <a:r>
              <a:rPr lang="es-ES" dirty="0" smtClean="0"/>
              <a:t>Pedro Alfredo Torres Arellano</a:t>
            </a:r>
            <a:endParaRPr lang="es-ES" dirty="0"/>
          </a:p>
        </p:txBody>
      </p:sp>
      <p:pic>
        <p:nvPicPr>
          <p:cNvPr id="1026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285728"/>
            <a:ext cx="1775989" cy="1770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Diseño de la Solución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10</a:t>
            </a:fld>
            <a:endParaRPr lang="es-MX" dirty="0">
              <a:solidFill>
                <a:srgbClr val="FFFFFF"/>
              </a:solidFill>
            </a:endParaRPr>
          </a:p>
        </p:txBody>
      </p:sp>
      <p:graphicFrame>
        <p:nvGraphicFramePr>
          <p:cNvPr id="11" name="10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11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42910" y="285728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4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 – Procesamiento Data set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641141" y="3143248"/>
            <a:ext cx="1987275" cy="14577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JNetStream</a:t>
            </a:r>
          </a:p>
          <a:p>
            <a:pPr algn="ctr"/>
            <a:r>
              <a:rPr lang="es-MX" dirty="0" smtClean="0"/>
              <a:t>v2.4</a:t>
            </a:r>
          </a:p>
          <a:p>
            <a:pPr algn="ctr"/>
            <a:endParaRPr lang="es-MX" dirty="0"/>
          </a:p>
        </p:txBody>
      </p:sp>
      <p:grpSp>
        <p:nvGrpSpPr>
          <p:cNvPr id="12" name="11 Grupo"/>
          <p:cNvGrpSpPr/>
          <p:nvPr/>
        </p:nvGrpSpPr>
        <p:grpSpPr>
          <a:xfrm>
            <a:off x="1285852" y="3325471"/>
            <a:ext cx="1177645" cy="1473269"/>
            <a:chOff x="1285852" y="3325471"/>
            <a:chExt cx="1177645" cy="1473269"/>
          </a:xfrm>
        </p:grpSpPr>
        <p:sp>
          <p:nvSpPr>
            <p:cNvPr id="10" name="9 Disco magnético"/>
            <p:cNvSpPr/>
            <p:nvPr/>
          </p:nvSpPr>
          <p:spPr>
            <a:xfrm>
              <a:off x="1580263" y="3325471"/>
              <a:ext cx="588822" cy="911114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285852" y="4327697"/>
              <a:ext cx="1177645" cy="471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Logs Pcap</a:t>
              </a:r>
              <a:endParaRPr lang="es-MX" dirty="0"/>
            </a:p>
          </p:txBody>
        </p:sp>
      </p:grpSp>
      <p:cxnSp>
        <p:nvCxnSpPr>
          <p:cNvPr id="13" name="12 Conector recto de flecha"/>
          <p:cNvCxnSpPr/>
          <p:nvPr/>
        </p:nvCxnSpPr>
        <p:spPr>
          <a:xfrm>
            <a:off x="2610702" y="3872140"/>
            <a:ext cx="809631" cy="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5775622" y="3872140"/>
            <a:ext cx="809631" cy="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13 Grupo"/>
          <p:cNvGrpSpPr/>
          <p:nvPr/>
        </p:nvGrpSpPr>
        <p:grpSpPr>
          <a:xfrm>
            <a:off x="6728129" y="3286124"/>
            <a:ext cx="1987275" cy="1837715"/>
            <a:chOff x="6585253" y="3234359"/>
            <a:chExt cx="1987275" cy="183771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26869" y="3234359"/>
              <a:ext cx="539750" cy="116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16 CuadroTexto"/>
            <p:cNvSpPr txBox="1"/>
            <p:nvPr/>
          </p:nvSpPr>
          <p:spPr>
            <a:xfrm>
              <a:off x="6585253" y="4601031"/>
              <a:ext cx="1987275" cy="471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Archivos de texto</a:t>
              </a:r>
              <a:endParaRPr lang="es-MX" dirty="0"/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1000100" y="2714620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i="1" dirty="0" smtClean="0"/>
              <a:t>Data set original</a:t>
            </a:r>
            <a:endParaRPr lang="es-MX" sz="2000" i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6286512" y="2714620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i="1" dirty="0" smtClean="0"/>
              <a:t>Data Pre - procesada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12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42910" y="285728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4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 – Procesamiento Data set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Formato para los archivos de texto generados</a:t>
            </a:r>
          </a:p>
          <a:p>
            <a:pPr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1026" name="Imagen 4"/>
          <p:cNvPicPr>
            <a:picLocks noChangeAspect="1" noChangeArrowheads="1"/>
          </p:cNvPicPr>
          <p:nvPr/>
        </p:nvPicPr>
        <p:blipFill>
          <a:blip r:embed="rId2" cstate="print"/>
          <a:srcRect l="5742" t="17869" r="6744" b="14182"/>
          <a:stretch>
            <a:fillRect/>
          </a:stretch>
        </p:blipFill>
        <p:spPr bwMode="auto">
          <a:xfrm>
            <a:off x="928662" y="2500306"/>
            <a:ext cx="749954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13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42910" y="1500174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s-EC" sz="3200" dirty="0" smtClean="0"/>
              <a:t>JNetStream es una librería de Java que nos permite capturar y enviar paquetes</a:t>
            </a:r>
            <a:r>
              <a:rPr lang="es-MX" sz="3200" dirty="0" smtClean="0"/>
              <a:t>.</a:t>
            </a:r>
          </a:p>
          <a:p>
            <a:endParaRPr lang="es-MX" sz="3200" dirty="0" smtClean="0"/>
          </a:p>
          <a:p>
            <a:r>
              <a:rPr lang="es-EC" sz="3200" dirty="0" smtClean="0"/>
              <a:t>JFreeChart es una librería de Java que facilita la generación de gráficos</a:t>
            </a:r>
            <a:r>
              <a:rPr lang="es-MX" sz="3200" dirty="0" smtClean="0"/>
              <a:t>.</a:t>
            </a:r>
          </a:p>
          <a:p>
            <a:endParaRPr lang="es-MX" sz="3200" dirty="0" smtClean="0"/>
          </a:p>
          <a:p>
            <a:r>
              <a:rPr lang="es-EC" sz="3200" dirty="0" smtClean="0"/>
              <a:t>Hadoop es una plataforma que nos permite desarrollar aplicaciones distribuidas la cual nos provee escalabilidad</a:t>
            </a:r>
            <a:r>
              <a:rPr lang="es-MX" sz="3200" dirty="0" smtClean="0"/>
              <a:t>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14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42910" y="1500174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s-EC" sz="3200" dirty="0" smtClean="0"/>
              <a:t>S3 (Simple Storage Service).- Es el servicio que ofrece Amazon para almacenar y recuperar cualquier cantidad de datos en cualquier momento y desde cualquier lugar en la web.</a:t>
            </a:r>
          </a:p>
          <a:p>
            <a:endParaRPr lang="es-EC" sz="3200" dirty="0" smtClean="0"/>
          </a:p>
          <a:p>
            <a:r>
              <a:rPr lang="es-EC" sz="3200" dirty="0" smtClean="0"/>
              <a:t>Con este servicio almacenamos datos de entrada, programa MapReduce en un archivo jar y los resultados obtenidos luego de procesarlos.</a:t>
            </a:r>
          </a:p>
          <a:p>
            <a:endParaRPr lang="es-MX" sz="3200" dirty="0" smtClean="0"/>
          </a:p>
          <a:p>
            <a:pPr lvl="0"/>
            <a:endParaRPr lang="en-US" sz="3200" dirty="0" smtClean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15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42910" y="1500174"/>
            <a:ext cx="8153400" cy="4495800"/>
          </a:xfrm>
        </p:spPr>
        <p:txBody>
          <a:bodyPr>
            <a:normAutofit/>
          </a:bodyPr>
          <a:lstStyle/>
          <a:p>
            <a:r>
              <a:rPr lang="es-EC" sz="3200" dirty="0" smtClean="0"/>
              <a:t>EC2 (Elastic Compute Cloud).- Este servicio de Amazon provee los recursos computacionales necesarios para correr nuestra aplicación MapReduce.</a:t>
            </a:r>
            <a:endParaRPr lang="es-MX" sz="3200" dirty="0" smtClean="0"/>
          </a:p>
          <a:p>
            <a:endParaRPr lang="es-EC" sz="3200" dirty="0" smtClean="0"/>
          </a:p>
          <a:p>
            <a:r>
              <a:rPr lang="es-EC" sz="3200" dirty="0" smtClean="0"/>
              <a:t>Es aquí donde se ejecutan los procesos de map y reduce en la data que es recuperada desde S3.</a:t>
            </a:r>
            <a:endParaRPr lang="es-MX" sz="3200" dirty="0" smtClean="0"/>
          </a:p>
          <a:p>
            <a:pPr lvl="0"/>
            <a:endParaRPr lang="en-US" sz="3200" dirty="0" smtClean="0"/>
          </a:p>
        </p:txBody>
      </p:sp>
      <p:sp>
        <p:nvSpPr>
          <p:cNvPr id="7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Elastic MapReduce.- </a:t>
            </a:r>
            <a:r>
              <a:rPr lang="es-ES" dirty="0" smtClean="0"/>
              <a:t>Es un servicio web que permite procesar grandes cantidades de datos, de una forma ordenada (pasos) a manera de algoritmo donde utiliza la infraestructura de Amazon EC2 y Amazon S3.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s-EC" dirty="0" smtClean="0"/>
              <a:t>Esto</a:t>
            </a:r>
            <a:r>
              <a:rPr lang="en-US" dirty="0" smtClean="0"/>
              <a:t> lo utilizamos para realizar los pasos de copiado del S3 a HDFS y visceversa y procesamiento MapReduce.</a:t>
            </a:r>
          </a:p>
          <a:p>
            <a:endParaRPr lang="en-US" dirty="0"/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17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3357562"/>
            <a:ext cx="5272079" cy="286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3 Marcador de contenido"/>
          <p:cNvSpPr>
            <a:spLocks noGrp="1"/>
          </p:cNvSpPr>
          <p:nvPr>
            <p:ph sz="quarter" idx="1"/>
          </p:nvPr>
        </p:nvSpPr>
        <p:spPr>
          <a:xfrm>
            <a:off x="642910" y="1500174"/>
            <a:ext cx="8153400" cy="2000264"/>
          </a:xfrm>
        </p:spPr>
        <p:txBody>
          <a:bodyPr>
            <a:normAutofit/>
          </a:bodyPr>
          <a:lstStyle/>
          <a:p>
            <a:r>
              <a:rPr lang="es-MX" sz="3200" dirty="0" smtClean="0"/>
              <a:t>Sucede en EC2 de Amazon.</a:t>
            </a:r>
          </a:p>
          <a:p>
            <a:r>
              <a:rPr lang="es-MX" sz="3200" dirty="0" smtClean="0"/>
              <a:t>Datos son tomados del S3 de Amazon</a:t>
            </a:r>
          </a:p>
          <a:p>
            <a:r>
              <a:rPr lang="es-MX" sz="3200" dirty="0" smtClean="0"/>
              <a:t>Resultados almacenados en el S3 de Amazon</a:t>
            </a:r>
          </a:p>
          <a:p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3071802" y="3143248"/>
            <a:ext cx="2214578" cy="1214446"/>
            <a:chOff x="3143240" y="3214686"/>
            <a:chExt cx="2214578" cy="1214446"/>
          </a:xfrm>
        </p:grpSpPr>
        <p:sp>
          <p:nvSpPr>
            <p:cNvPr id="7" name="6 Elipse"/>
            <p:cNvSpPr/>
            <p:nvPr/>
          </p:nvSpPr>
          <p:spPr>
            <a:xfrm>
              <a:off x="3143240" y="3214686"/>
              <a:ext cx="1714512" cy="121444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857752" y="335756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90000"/>
                    </a:schemeClr>
                  </a:solidFill>
                </a:rPr>
                <a:t>S3</a:t>
              </a:r>
              <a:endParaRPr lang="en-US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1785918" y="4500570"/>
            <a:ext cx="4714908" cy="2214554"/>
            <a:chOff x="1714480" y="4500570"/>
            <a:chExt cx="4714908" cy="2214554"/>
          </a:xfrm>
        </p:grpSpPr>
        <p:sp>
          <p:nvSpPr>
            <p:cNvPr id="11" name="10 Elipse"/>
            <p:cNvSpPr/>
            <p:nvPr/>
          </p:nvSpPr>
          <p:spPr>
            <a:xfrm>
              <a:off x="2000232" y="4500570"/>
              <a:ext cx="4429156" cy="221455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1714480" y="478632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EC2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6500826" y="4857760"/>
            <a:ext cx="2214578" cy="1214446"/>
            <a:chOff x="3143240" y="3214686"/>
            <a:chExt cx="2214578" cy="1214446"/>
          </a:xfrm>
        </p:grpSpPr>
        <p:sp>
          <p:nvSpPr>
            <p:cNvPr id="15" name="14 Elipse"/>
            <p:cNvSpPr/>
            <p:nvPr/>
          </p:nvSpPr>
          <p:spPr>
            <a:xfrm>
              <a:off x="3143240" y="3214686"/>
              <a:ext cx="1714512" cy="121444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857752" y="335756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90000"/>
                    </a:schemeClr>
                  </a:solidFill>
                </a:rPr>
                <a:t>S3</a:t>
              </a:r>
              <a:endParaRPr lang="en-US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18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42910" y="285728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Generación de Gráficas a partir resultados proceso anterior</a:t>
            </a: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2050" name="Picture 2" descr="C:\Users\Pedro\Pictures\pro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000504"/>
            <a:ext cx="3382797" cy="1643073"/>
          </a:xfrm>
          <a:prstGeom prst="rect">
            <a:avLst/>
          </a:prstGeom>
          <a:noFill/>
        </p:spPr>
      </p:pic>
      <p:sp>
        <p:nvSpPr>
          <p:cNvPr id="7" name="3 Marcador de contenido"/>
          <p:cNvSpPr txBox="1">
            <a:spLocks/>
          </p:cNvSpPr>
          <p:nvPr/>
        </p:nvSpPr>
        <p:spPr>
          <a:xfrm>
            <a:off x="642910" y="1714488"/>
            <a:ext cx="8153400" cy="2000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Recuperación</a:t>
            </a:r>
            <a:r>
              <a:rPr lang="es-MX" sz="3200" dirty="0" smtClean="0"/>
              <a:t> de resultados del S3 mediante aplicación web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Uso de librería</a:t>
            </a:r>
            <a:r>
              <a:rPr kumimoji="0" lang="es-MX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S3 para Java de Amazon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s-MX" sz="3200" dirty="0" smtClean="0"/>
              <a:t>Generar graficas con JFreeChart</a:t>
            </a:r>
            <a:endParaRPr kumimoji="0" lang="es-MX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s-MX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2357422" y="4357694"/>
            <a:ext cx="2000264" cy="1214446"/>
            <a:chOff x="2357422" y="4357694"/>
            <a:chExt cx="2000264" cy="1214446"/>
          </a:xfrm>
        </p:grpSpPr>
        <p:sp>
          <p:nvSpPr>
            <p:cNvPr id="9" name="8 Elipse"/>
            <p:cNvSpPr/>
            <p:nvPr/>
          </p:nvSpPr>
          <p:spPr>
            <a:xfrm>
              <a:off x="2643174" y="4357694"/>
              <a:ext cx="1714512" cy="121444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2357422" y="4357694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90000"/>
                    </a:schemeClr>
                  </a:solidFill>
                </a:rPr>
                <a:t>S3</a:t>
              </a:r>
              <a:endParaRPr lang="en-US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4449535" y="3857628"/>
            <a:ext cx="3908679" cy="1857388"/>
            <a:chOff x="4449535" y="3857628"/>
            <a:chExt cx="3908679" cy="1857388"/>
          </a:xfrm>
        </p:grpSpPr>
        <p:sp>
          <p:nvSpPr>
            <p:cNvPr id="14" name="13 Elipse"/>
            <p:cNvSpPr/>
            <p:nvPr/>
          </p:nvSpPr>
          <p:spPr>
            <a:xfrm>
              <a:off x="4449535" y="3929066"/>
              <a:ext cx="2265605" cy="178595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6357950" y="3857628"/>
              <a:ext cx="2000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Web Application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19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42910" y="285728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Generación de Gráficas a partir resultados proceso anterior</a:t>
            </a: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7" name="3 Marcador de contenido"/>
          <p:cNvSpPr txBox="1">
            <a:spLocks/>
          </p:cNvSpPr>
          <p:nvPr/>
        </p:nvSpPr>
        <p:spPr>
          <a:xfrm>
            <a:off x="642910" y="1714488"/>
            <a:ext cx="8153400" cy="12858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Recuperación</a:t>
            </a:r>
            <a:r>
              <a:rPr lang="es-MX" sz="3200" dirty="0" smtClean="0"/>
              <a:t> de resultados del S3 mediante aplicación web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s-MX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Imagen 2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000372"/>
            <a:ext cx="3433763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Imagen 28" descr="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927112"/>
            <a:ext cx="4000528" cy="3430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Descripción general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Problema</a:t>
            </a:r>
          </a:p>
          <a:p>
            <a:r>
              <a:rPr lang="es-ES" dirty="0" smtClean="0"/>
              <a:t>Motivación</a:t>
            </a:r>
          </a:p>
          <a:p>
            <a:r>
              <a:rPr lang="es-ES" dirty="0" smtClean="0"/>
              <a:t>Objetivos</a:t>
            </a:r>
            <a:endParaRPr lang="es-ES" dirty="0"/>
          </a:p>
          <a:p>
            <a:r>
              <a:rPr lang="es-ES" dirty="0"/>
              <a:t>Metodología del proyecto</a:t>
            </a:r>
          </a:p>
          <a:p>
            <a:r>
              <a:rPr lang="es-ES" dirty="0" smtClean="0"/>
              <a:t>Resultados y </a:t>
            </a:r>
            <a:r>
              <a:rPr lang="es-MX" dirty="0" smtClean="0"/>
              <a:t>Conclusiones</a:t>
            </a:r>
            <a:endParaRPr lang="es-ES" dirty="0"/>
          </a:p>
          <a:p>
            <a:r>
              <a:rPr lang="es-ES" dirty="0" smtClean="0"/>
              <a:t>Recomendaciones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</a:t>
            </a:fld>
            <a:endParaRPr lang="es-MX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20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143240" y="3357562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PRUEBAS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Pruebas</a:t>
            </a:r>
            <a:endParaRPr lang="en-US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Levantamiento de nodos en EC2</a:t>
            </a:r>
          </a:p>
          <a:p>
            <a:r>
              <a:rPr lang="en-US" dirty="0" smtClean="0"/>
              <a:t>Utilización de Elastic MapReduce </a:t>
            </a:r>
            <a:endParaRPr lang="en-US" dirty="0"/>
          </a:p>
        </p:txBody>
      </p:sp>
      <p:pic>
        <p:nvPicPr>
          <p:cNvPr id="2050" name="Imagen 17" descr="cloude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857496"/>
            <a:ext cx="4507561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 la aplicación web recuperamos los resultados del S3 y mostramos la gráfica</a:t>
            </a:r>
            <a:endParaRPr lang="en-US" dirty="0"/>
          </a:p>
        </p:txBody>
      </p:sp>
      <p:pic>
        <p:nvPicPr>
          <p:cNvPr id="3074" name="Imagen 7" descr="figura15"/>
          <p:cNvPicPr>
            <a:picLocks noChangeAspect="1" noChangeArrowheads="1"/>
          </p:cNvPicPr>
          <p:nvPr/>
        </p:nvPicPr>
        <p:blipFill>
          <a:blip r:embed="rId2"/>
          <a:srcRect l="11850" t="23280" r="3825" b="4201"/>
          <a:stretch>
            <a:fillRect/>
          </a:stretch>
        </p:blipFill>
        <p:spPr bwMode="auto">
          <a:xfrm>
            <a:off x="1928794" y="2714620"/>
            <a:ext cx="576989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Pruebas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000" dirty="0" smtClean="0"/>
              <a:t>Tiempo de procesamiento de datos Wireshark vs MapReduce</a:t>
            </a:r>
            <a:endParaRPr lang="es-ES" sz="4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23</a:t>
            </a:fld>
            <a:endParaRPr lang="es-MX" dirty="0">
              <a:solidFill>
                <a:srgbClr val="FFFFFF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1285852" y="2500305"/>
          <a:ext cx="6715172" cy="1636974"/>
        </p:xfrm>
        <a:graphic>
          <a:graphicData uri="http://schemas.openxmlformats.org/drawingml/2006/table">
            <a:tbl>
              <a:tblPr/>
              <a:tblGrid>
                <a:gridCol w="1562966"/>
                <a:gridCol w="1585294"/>
                <a:gridCol w="1741591"/>
                <a:gridCol w="1825321"/>
              </a:tblGrid>
              <a:tr h="545658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90MB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265MB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1GB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WIRESHARK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min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8min 18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 fue posible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MAPREDUCE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 min 28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 min 3seg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s-MX" sz="4000" dirty="0" smtClean="0"/>
              <a:t>Tiempos obtenidos sobre un data set de 1.4GB</a:t>
            </a:r>
            <a:endParaRPr lang="es-ES" sz="4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24</a:t>
            </a:fld>
            <a:endParaRPr lang="es-MX" dirty="0">
              <a:solidFill>
                <a:srgbClr val="FFFFFF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1142976" y="2571743"/>
          <a:ext cx="7500990" cy="2091760"/>
        </p:xfrm>
        <a:graphic>
          <a:graphicData uri="http://schemas.openxmlformats.org/drawingml/2006/table">
            <a:tbl>
              <a:tblPr/>
              <a:tblGrid>
                <a:gridCol w="891090"/>
                <a:gridCol w="1693069"/>
                <a:gridCol w="1782178"/>
                <a:gridCol w="1693069"/>
                <a:gridCol w="1441584"/>
              </a:tblGrid>
              <a:tr h="343712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Tiempo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No. Nodos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Step 1 "S3 to HDFS"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Step 2 "MapReduce"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Step 3 "HDFS to S3"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4178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 </a:t>
                      </a:r>
                      <a:r>
                        <a:rPr lang="es-MX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minutos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 min 23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4178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 minutos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 min 2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4178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 minutos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 min 58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s-MX" sz="4000" dirty="0" smtClean="0"/>
              <a:t>Tiempos obtenidos sobre un data set de 1.4GB</a:t>
            </a:r>
            <a:endParaRPr lang="es-ES" sz="4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25</a:t>
            </a:fld>
            <a:endParaRPr lang="es-MX" dirty="0">
              <a:solidFill>
                <a:srgbClr val="FFFFFF"/>
              </a:solidFill>
            </a:endParaRPr>
          </a:p>
        </p:txBody>
      </p:sp>
      <p:pic>
        <p:nvPicPr>
          <p:cNvPr id="1026" name="Gráfico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357430"/>
            <a:ext cx="592935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Este sistema realiza un análisis en todo el data set, obteniendo información de mayor alcance que si lo hiciéramos con una herramienta común para este tipo de análisis.</a:t>
            </a:r>
          </a:p>
          <a:p>
            <a:r>
              <a:rPr lang="es-ES" sz="3200" dirty="0" smtClean="0"/>
              <a:t>El uso de los servicios de Amazon como parte de la solución, fue de gran ayuda al proveernos los recursos computacionales para las pruebas del sistema. </a:t>
            </a:r>
            <a:endParaRPr lang="es-ES" sz="3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26</a:t>
            </a:fld>
            <a:endParaRPr lang="es-MX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27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143240" y="3357562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PREGUNTAS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3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000364" y="3500438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</a:t>
            </a:r>
            <a:r>
              <a:rPr kumimoji="0" lang="es-ES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PROBLEMA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Problema</a:t>
            </a:r>
            <a:endParaRPr lang="es-E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C" dirty="0" smtClean="0"/>
          </a:p>
          <a:p>
            <a:r>
              <a:rPr lang="es-EC" sz="3200" dirty="0" smtClean="0"/>
              <a:t>Capacidad de procesamiento y análisis de logs tcpdump del orden de Gigabytes en programas tradicionales.</a:t>
            </a:r>
            <a:endParaRPr lang="es-ES" sz="3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4</a:t>
            </a:fld>
            <a:endParaRPr lang="es-MX" dirty="0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1137" y="4595827"/>
            <a:ext cx="3019425" cy="904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000504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5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000364" y="3500438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MOTIVACIÓN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6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sz="3200" dirty="0" smtClean="0"/>
              <a:t>La importancia de analizar logs tcpdump como fuente de conocimiento frente a ataques de red.</a:t>
            </a:r>
          </a:p>
          <a:p>
            <a:endParaRPr lang="es-MX" dirty="0" smtClean="0"/>
          </a:p>
          <a:p>
            <a:r>
              <a:rPr lang="es-MX" sz="3200" dirty="0" smtClean="0"/>
              <a:t>Conocer y utilizar herramientas que implementen programación paralela para analizar grandes cantidades de datos.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33442" y="223822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Motivación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7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143240" y="3357562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OBJETIVOS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C" dirty="0" smtClean="0"/>
          </a:p>
          <a:p>
            <a:r>
              <a:rPr lang="es-EC" sz="3200" dirty="0" smtClean="0"/>
              <a:t>Desarrollar una solución al problema utilizando herramientas que implemente programación paralela.</a:t>
            </a:r>
          </a:p>
          <a:p>
            <a:endParaRPr lang="es-EC" sz="3200" dirty="0" smtClean="0"/>
          </a:p>
          <a:p>
            <a:r>
              <a:rPr sz="3200" dirty="0" smtClean="0"/>
              <a:t>Analizar el uso de los servicios de web de Amazon en la implementación de la solución.</a:t>
            </a:r>
            <a:endParaRPr lang="es-ES" sz="3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8</a:t>
            </a:fld>
            <a:endParaRPr lang="es-MX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9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2928926" y="3286124"/>
            <a:ext cx="3714776" cy="1062038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METODOLOGÍA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167125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658</Words>
  <Application>Microsoft Office PowerPoint</Application>
  <PresentationFormat>Presentación en pantalla (4:3)</PresentationFormat>
  <Paragraphs>165</Paragraphs>
  <Slides>27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10167125</vt:lpstr>
      <vt:lpstr>Sistema Para GENERAR gráficas a partir de logs tcpdump usando Hadoop </vt:lpstr>
      <vt:lpstr>Descripción general</vt:lpstr>
      <vt:lpstr>Diapositiva 3</vt:lpstr>
      <vt:lpstr>El Problema</vt:lpstr>
      <vt:lpstr>Diapositiva 5</vt:lpstr>
      <vt:lpstr>Diapositiva 6</vt:lpstr>
      <vt:lpstr>Diapositiva 7</vt:lpstr>
      <vt:lpstr>Objetivos</vt:lpstr>
      <vt:lpstr>Diapositiva 9</vt:lpstr>
      <vt:lpstr>Diseño de la Solución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Pruebas</vt:lpstr>
      <vt:lpstr>Diapositiva 22</vt:lpstr>
      <vt:lpstr>Tiempo de procesamiento de datos Wireshark vs MapReduce</vt:lpstr>
      <vt:lpstr>Tiempos obtenidos sobre un data set de 1.4GB</vt:lpstr>
      <vt:lpstr>Tiempos obtenidos sobre un data set de 1.4GB</vt:lpstr>
      <vt:lpstr>Conclusión</vt:lpstr>
      <vt:lpstr>Diapositiva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2009-09-23T14:57:00Z</dcterms:created>
  <dcterms:modified xsi:type="dcterms:W3CDTF">2009-11-16T15:13:32Z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TC101671253082</vt:lpwstr>
  </property>
</Properties>
</file>