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1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68" r:id="rId32"/>
    <p:sldId id="269" r:id="rId33"/>
    <p:sldId id="27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6" r:id="rId45"/>
    <p:sldId id="302" r:id="rId46"/>
    <p:sldId id="304" r:id="rId47"/>
    <p:sldId id="305" r:id="rId48"/>
    <p:sldId id="309" r:id="rId49"/>
    <p:sldId id="308" r:id="rId50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17" autoAdjust="0"/>
    <p:restoredTop sz="97167" autoAdjust="0"/>
  </p:normalViewPr>
  <p:slideViewPr>
    <p:cSldViewPr>
      <p:cViewPr>
        <p:scale>
          <a:sx n="76" d="100"/>
          <a:sy n="76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742AFDB-199E-47F9-96C7-5644B47EE6C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C" b="1" dirty="0" smtClean="0"/>
            <a:t>Procesamiento Masivo de Web Spam</a:t>
          </a:r>
          <a:endParaRPr lang="es-EC" b="1" dirty="0"/>
        </a:p>
      </dgm:t>
    </dgm:pt>
    <dgm:pt modelId="{F94E8EB0-4A50-4288-B5CD-59A55EDB2285}" type="parTrans" cxnId="{D4A8B3E6-9EC1-43A3-8D15-9FCDB3FDE104}">
      <dgm:prSet/>
      <dgm:spPr/>
      <dgm:t>
        <a:bodyPr/>
        <a:lstStyle/>
        <a:p>
          <a:endParaRPr lang="es-EC"/>
        </a:p>
      </dgm:t>
    </dgm:pt>
    <dgm:pt modelId="{CDC60815-46AB-4197-A0B9-F34E08B1A41A}" type="sibTrans" cxnId="{D4A8B3E6-9EC1-43A3-8D15-9FCDB3FDE104}">
      <dgm:prSet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BE90AC-B65E-45C4-8BF7-76A78058E533}" type="pres">
      <dgm:prSet presAssocID="{3742AFDB-199E-47F9-96C7-5644B47EE6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A8B3E6-9EC1-43A3-8D15-9FCDB3FDE104}" srcId="{F619E934-EC45-44D5-B1F6-08ED2DB8B8F7}" destId="{3742AFDB-199E-47F9-96C7-5644B47EE6C3}" srcOrd="0" destOrd="0" parTransId="{F94E8EB0-4A50-4288-B5CD-59A55EDB2285}" sibTransId="{CDC60815-46AB-4197-A0B9-F34E08B1A41A}"/>
    <dgm:cxn modelId="{668E1BBD-8A4D-4849-84DA-2540DA7436F6}" type="presOf" srcId="{3742AFDB-199E-47F9-96C7-5644B47EE6C3}" destId="{27BE90AC-B65E-45C4-8BF7-76A78058E533}" srcOrd="0" destOrd="0" presId="urn:microsoft.com/office/officeart/2005/8/layout/vList2"/>
    <dgm:cxn modelId="{5CD68233-6195-4D8F-A980-7341C68D93E2}" type="presOf" srcId="{F619E934-EC45-44D5-B1F6-08ED2DB8B8F7}" destId="{86A3ACD0-6F4A-47C4-8AB0-A6792D82927F}" srcOrd="0" destOrd="0" presId="urn:microsoft.com/office/officeart/2005/8/layout/vList2"/>
    <dgm:cxn modelId="{BF72C738-7BBD-4943-BEE9-D429FDE18E99}" type="presParOf" srcId="{86A3ACD0-6F4A-47C4-8AB0-A6792D82927F}" destId="{27BE90AC-B65E-45C4-8BF7-76A78058E533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D44120FB-BAF2-4BA1-9A5E-ACAD8F7BA77B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D8A21EC3-2324-424D-85A2-26B894DF5C59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1DA83DBB-DD7E-40A1-87A9-90736860DCC0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8104E876-1BF4-45EA-801F-5901E1DBF05C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F1798526-066D-4100-9D55-52A831F82062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F48F4-4A67-455C-9548-1DC58C25EA19}" type="doc">
      <dgm:prSet loTypeId="urn:microsoft.com/office/officeart/2005/8/layout/arrow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9D84C50-B7D5-44F3-9FD5-8E4E54733308}">
      <dgm:prSet phldrT="[Text]"/>
      <dgm:spPr/>
      <dgm:t>
        <a:bodyPr/>
        <a:lstStyle/>
        <a:p>
          <a:r>
            <a:rPr lang="es-EC" dirty="0" smtClean="0">
              <a:latin typeface="Verdana" pitchFamily="34" charset="0"/>
              <a:ea typeface="Verdana" pitchFamily="34" charset="0"/>
              <a:cs typeface="Verdana" pitchFamily="34" charset="0"/>
            </a:rPr>
            <a:t>Batalla de los buscadores.</a:t>
          </a:r>
        </a:p>
        <a:p>
          <a:r>
            <a:rPr lang="es-EC" dirty="0" smtClean="0">
              <a:latin typeface="Verdana" pitchFamily="34" charset="0"/>
              <a:ea typeface="Verdana" pitchFamily="34" charset="0"/>
              <a:cs typeface="Verdana" pitchFamily="34" charset="0"/>
            </a:rPr>
            <a:t>Tecnología para procesamiento de grandes cantidades de datos y mejores algoritmos para manejo de información.</a:t>
          </a:r>
          <a:endParaRPr lang="es-EC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3E92539-399A-426E-82A0-2ABEBE203B25}" type="parTrans" cxnId="{9E10762A-69C8-40AA-89EA-3DD9E35E68CB}">
      <dgm:prSet/>
      <dgm:spPr/>
      <dgm:t>
        <a:bodyPr/>
        <a:lstStyle/>
        <a:p>
          <a:endParaRPr lang="es-EC"/>
        </a:p>
      </dgm:t>
    </dgm:pt>
    <dgm:pt modelId="{E14ACB3D-8839-4346-8446-3A7BAF7A9729}" type="sibTrans" cxnId="{9E10762A-69C8-40AA-89EA-3DD9E35E68CB}">
      <dgm:prSet/>
      <dgm:spPr/>
      <dgm:t>
        <a:bodyPr/>
        <a:lstStyle/>
        <a:p>
          <a:endParaRPr lang="es-EC"/>
        </a:p>
      </dgm:t>
    </dgm:pt>
    <dgm:pt modelId="{569AC956-0CD4-4BF1-A3F2-BB5B674C4440}">
      <dgm:prSet phldrT="[Text]"/>
      <dgm:spPr/>
      <dgm:t>
        <a:bodyPr/>
        <a:lstStyle/>
        <a:p>
          <a:r>
            <a:rPr lang="es-EC" dirty="0" smtClean="0">
              <a:latin typeface="Verdana" pitchFamily="34" charset="0"/>
              <a:ea typeface="Verdana" pitchFamily="34" charset="0"/>
              <a:cs typeface="Verdana" pitchFamily="34" charset="0"/>
            </a:rPr>
            <a:t>Cada vez que se encuentra una solución parcial a un problema, los spammers se encargan de buscar una forma de eludirlo.</a:t>
          </a:r>
        </a:p>
        <a:p>
          <a:r>
            <a:rPr lang="es-EC" dirty="0" smtClean="0">
              <a:latin typeface="Verdana" pitchFamily="34" charset="0"/>
              <a:ea typeface="Verdana" pitchFamily="34" charset="0"/>
              <a:cs typeface="Verdana" pitchFamily="34" charset="0"/>
            </a:rPr>
            <a:t>Solo los expertos pueden detectar este tipo de problemas.</a:t>
          </a:r>
          <a:endParaRPr lang="es-EC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C42A43-D2E8-45CE-91F3-49F45A0908E9}" type="parTrans" cxnId="{24F6D3F9-905D-4D3E-84C5-4D7FDCDF0D88}">
      <dgm:prSet/>
      <dgm:spPr/>
      <dgm:t>
        <a:bodyPr/>
        <a:lstStyle/>
        <a:p>
          <a:endParaRPr lang="es-EC"/>
        </a:p>
      </dgm:t>
    </dgm:pt>
    <dgm:pt modelId="{8BDC2033-EE71-4B72-A244-A8B301C877B8}" type="sibTrans" cxnId="{24F6D3F9-905D-4D3E-84C5-4D7FDCDF0D88}">
      <dgm:prSet/>
      <dgm:spPr/>
      <dgm:t>
        <a:bodyPr/>
        <a:lstStyle/>
        <a:p>
          <a:endParaRPr lang="es-EC"/>
        </a:p>
      </dgm:t>
    </dgm:pt>
    <dgm:pt modelId="{345CB0AA-08AC-4ECD-A66D-A53100F6B13B}" type="pres">
      <dgm:prSet presAssocID="{271F48F4-4A67-455C-9548-1DC58C25EA1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29C6E6-C46C-421D-B927-BC2DC39F3F1C}" type="pres">
      <dgm:prSet presAssocID="{C9D84C50-B7D5-44F3-9FD5-8E4E54733308}" presName="upArrow" presStyleLbl="node1" presStyleIdx="0" presStyleCnt="2"/>
      <dgm:spPr/>
    </dgm:pt>
    <dgm:pt modelId="{A53982D6-1DC1-45B0-8464-C93A5D4DABDB}" type="pres">
      <dgm:prSet presAssocID="{C9D84C50-B7D5-44F3-9FD5-8E4E5473330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588445-305B-4B67-A094-D1AE4C215679}" type="pres">
      <dgm:prSet presAssocID="{569AC956-0CD4-4BF1-A3F2-BB5B674C4440}" presName="downArrow" presStyleLbl="node1" presStyleIdx="1" presStyleCnt="2"/>
      <dgm:spPr/>
    </dgm:pt>
    <dgm:pt modelId="{93ECDF15-6BF7-4953-A714-A06CF6D66A7A}" type="pres">
      <dgm:prSet presAssocID="{569AC956-0CD4-4BF1-A3F2-BB5B674C444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7BE05C-DAE9-431B-AAE3-C85ACC323065}" type="presOf" srcId="{271F48F4-4A67-455C-9548-1DC58C25EA19}" destId="{345CB0AA-08AC-4ECD-A66D-A53100F6B13B}" srcOrd="0" destOrd="0" presId="urn:microsoft.com/office/officeart/2005/8/layout/arrow4"/>
    <dgm:cxn modelId="{46F2765D-6ABE-4BD9-8BBA-9C7DBE50821E}" type="presOf" srcId="{569AC956-0CD4-4BF1-A3F2-BB5B674C4440}" destId="{93ECDF15-6BF7-4953-A714-A06CF6D66A7A}" srcOrd="0" destOrd="0" presId="urn:microsoft.com/office/officeart/2005/8/layout/arrow4"/>
    <dgm:cxn modelId="{EA91A01D-678E-4C91-B278-2FF802189554}" type="presOf" srcId="{C9D84C50-B7D5-44F3-9FD5-8E4E54733308}" destId="{A53982D6-1DC1-45B0-8464-C93A5D4DABDB}" srcOrd="0" destOrd="0" presId="urn:microsoft.com/office/officeart/2005/8/layout/arrow4"/>
    <dgm:cxn modelId="{24F6D3F9-905D-4D3E-84C5-4D7FDCDF0D88}" srcId="{271F48F4-4A67-455C-9548-1DC58C25EA19}" destId="{569AC956-0CD4-4BF1-A3F2-BB5B674C4440}" srcOrd="1" destOrd="0" parTransId="{F7C42A43-D2E8-45CE-91F3-49F45A0908E9}" sibTransId="{8BDC2033-EE71-4B72-A244-A8B301C877B8}"/>
    <dgm:cxn modelId="{9E10762A-69C8-40AA-89EA-3DD9E35E68CB}" srcId="{271F48F4-4A67-455C-9548-1DC58C25EA19}" destId="{C9D84C50-B7D5-44F3-9FD5-8E4E54733308}" srcOrd="0" destOrd="0" parTransId="{E3E92539-399A-426E-82A0-2ABEBE203B25}" sibTransId="{E14ACB3D-8839-4346-8446-3A7BAF7A9729}"/>
    <dgm:cxn modelId="{F349A3E4-83BD-4CC1-A42C-35DB7AD7109A}" type="presParOf" srcId="{345CB0AA-08AC-4ECD-A66D-A53100F6B13B}" destId="{AC29C6E6-C46C-421D-B927-BC2DC39F3F1C}" srcOrd="0" destOrd="0" presId="urn:microsoft.com/office/officeart/2005/8/layout/arrow4"/>
    <dgm:cxn modelId="{418D6D8E-7F44-412B-B8DE-8288CAED1A49}" type="presParOf" srcId="{345CB0AA-08AC-4ECD-A66D-A53100F6B13B}" destId="{A53982D6-1DC1-45B0-8464-C93A5D4DABDB}" srcOrd="1" destOrd="0" presId="urn:microsoft.com/office/officeart/2005/8/layout/arrow4"/>
    <dgm:cxn modelId="{63F43B95-C24E-4EEA-9EB9-94670B33EBAD}" type="presParOf" srcId="{345CB0AA-08AC-4ECD-A66D-A53100F6B13B}" destId="{8B588445-305B-4B67-A094-D1AE4C215679}" srcOrd="2" destOrd="0" presId="urn:microsoft.com/office/officeart/2005/8/layout/arrow4"/>
    <dgm:cxn modelId="{7D71EE53-9345-4588-B470-A98EEBAACE53}" type="presParOf" srcId="{345CB0AA-08AC-4ECD-A66D-A53100F6B13B}" destId="{93ECDF15-6BF7-4953-A714-A06CF6D66A7A}" srcOrd="3" destOrd="0" presId="urn:microsoft.com/office/officeart/2005/8/layout/arrow4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5F9F786C-7F8C-4290-8A77-37E376CC2C75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24526755-4DC5-456E-8CB1-3F9FA0120A0F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AD3F50-39A4-4E4E-9D65-2F5B8986F45A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FB2384B-FD49-4EAD-84ED-5FD25D1008C7}">
      <dgm:prSet/>
      <dgm:spPr/>
      <dgm:t>
        <a:bodyPr/>
        <a:lstStyle/>
        <a:p>
          <a:pPr rtl="0"/>
          <a:r>
            <a:rPr lang="es-EC" b="1" dirty="0" err="1" smtClean="0"/>
            <a:t>Map</a:t>
          </a:r>
          <a:r>
            <a:rPr lang="es-EC" dirty="0" smtClean="0"/>
            <a:t>: Toma las duplas de entrada y produce una dupla clave/valor intermedia.</a:t>
          </a:r>
          <a:endParaRPr lang="es-EC" dirty="0"/>
        </a:p>
      </dgm:t>
    </dgm:pt>
    <dgm:pt modelId="{58F7A7EB-2EBD-41F8-A75C-4BA4326D708F}" type="parTrans" cxnId="{3A7E8738-A86A-47DF-B6AF-5EEB0DF8B61E}">
      <dgm:prSet/>
      <dgm:spPr/>
      <dgm:t>
        <a:bodyPr/>
        <a:lstStyle/>
        <a:p>
          <a:endParaRPr lang="es-EC"/>
        </a:p>
      </dgm:t>
    </dgm:pt>
    <dgm:pt modelId="{F56E5C7B-56DE-406C-B11F-1844881B1B17}" type="sibTrans" cxnId="{3A7E8738-A86A-47DF-B6AF-5EEB0DF8B61E}">
      <dgm:prSet/>
      <dgm:spPr/>
      <dgm:t>
        <a:bodyPr/>
        <a:lstStyle/>
        <a:p>
          <a:endParaRPr lang="es-EC"/>
        </a:p>
      </dgm:t>
    </dgm:pt>
    <dgm:pt modelId="{37F0BCBA-0FF3-43CA-B5BC-115F3BC4C04B}">
      <dgm:prSet/>
      <dgm:spPr/>
      <dgm:t>
        <a:bodyPr/>
        <a:lstStyle/>
        <a:p>
          <a:pPr rtl="0"/>
          <a:r>
            <a:rPr lang="es-EC" b="1" dirty="0" smtClean="0"/>
            <a:t>Reduce</a:t>
          </a:r>
          <a:r>
            <a:rPr lang="es-EC" dirty="0" smtClean="0"/>
            <a:t>: Acepta una clave intermedia y un set de valores para la clave.</a:t>
          </a:r>
          <a:endParaRPr lang="es-EC" dirty="0"/>
        </a:p>
      </dgm:t>
    </dgm:pt>
    <dgm:pt modelId="{542F7FBB-7859-4BAF-A783-BA2D1193C038}" type="parTrans" cxnId="{BEF8CAB0-8C72-42DA-8AFA-90D62DF2E44B}">
      <dgm:prSet/>
      <dgm:spPr/>
      <dgm:t>
        <a:bodyPr/>
        <a:lstStyle/>
        <a:p>
          <a:endParaRPr lang="es-EC"/>
        </a:p>
      </dgm:t>
    </dgm:pt>
    <dgm:pt modelId="{031321FA-7443-4D7F-B17A-D04192539045}" type="sibTrans" cxnId="{BEF8CAB0-8C72-42DA-8AFA-90D62DF2E44B}">
      <dgm:prSet/>
      <dgm:spPr/>
      <dgm:t>
        <a:bodyPr/>
        <a:lstStyle/>
        <a:p>
          <a:endParaRPr lang="es-EC"/>
        </a:p>
      </dgm:t>
    </dgm:pt>
    <dgm:pt modelId="{FAEB73E9-8EF6-4A73-9A08-4AB19367F1C3}" type="pres">
      <dgm:prSet presAssocID="{5CAD3F50-39A4-4E4E-9D65-2F5B8986F45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A3E7F0-31F0-4239-9F3E-9F9D973F567D}" type="pres">
      <dgm:prSet presAssocID="{5CAD3F50-39A4-4E4E-9D65-2F5B8986F45A}" presName="arrow" presStyleLbl="bgShp" presStyleIdx="0" presStyleCnt="1" custScaleX="11764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BB24BCD2-42B7-42C9-93DA-56DCC1C62769}" type="pres">
      <dgm:prSet presAssocID="{5CAD3F50-39A4-4E4E-9D65-2F5B8986F45A}" presName="linearProcess" presStyleCnt="0"/>
      <dgm:spPr/>
    </dgm:pt>
    <dgm:pt modelId="{6C17C1F6-3A7F-488B-A912-0AD8F2A7C6C3}" type="pres">
      <dgm:prSet presAssocID="{6FB2384B-FD49-4EAD-84ED-5FD25D1008C7}" presName="textNode" presStyleLbl="node1" presStyleIdx="0" presStyleCnt="2" custScaleX="85458" custScaleY="2023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90A20C-8A2C-4202-9BB5-53A9BCF185FB}" type="pres">
      <dgm:prSet presAssocID="{F56E5C7B-56DE-406C-B11F-1844881B1B17}" presName="sibTrans" presStyleCnt="0"/>
      <dgm:spPr/>
    </dgm:pt>
    <dgm:pt modelId="{8F1428E3-A25C-4552-A693-C7FF9CF624C0}" type="pres">
      <dgm:prSet presAssocID="{37F0BCBA-0FF3-43CA-B5BC-115F3BC4C04B}" presName="textNode" presStyleLbl="node1" presStyleIdx="1" presStyleCnt="2" custScaleX="76116" custScaleY="2023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3EC385-327A-4198-BA21-2BAA26C64455}" type="presOf" srcId="{37F0BCBA-0FF3-43CA-B5BC-115F3BC4C04B}" destId="{8F1428E3-A25C-4552-A693-C7FF9CF624C0}" srcOrd="0" destOrd="0" presId="urn:microsoft.com/office/officeart/2005/8/layout/hProcess9"/>
    <dgm:cxn modelId="{BEF8CAB0-8C72-42DA-8AFA-90D62DF2E44B}" srcId="{5CAD3F50-39A4-4E4E-9D65-2F5B8986F45A}" destId="{37F0BCBA-0FF3-43CA-B5BC-115F3BC4C04B}" srcOrd="1" destOrd="0" parTransId="{542F7FBB-7859-4BAF-A783-BA2D1193C038}" sibTransId="{031321FA-7443-4D7F-B17A-D04192539045}"/>
    <dgm:cxn modelId="{3A7E8738-A86A-47DF-B6AF-5EEB0DF8B61E}" srcId="{5CAD3F50-39A4-4E4E-9D65-2F5B8986F45A}" destId="{6FB2384B-FD49-4EAD-84ED-5FD25D1008C7}" srcOrd="0" destOrd="0" parTransId="{58F7A7EB-2EBD-41F8-A75C-4BA4326D708F}" sibTransId="{F56E5C7B-56DE-406C-B11F-1844881B1B17}"/>
    <dgm:cxn modelId="{ABF5F1DE-222A-4214-B76D-9295BB62B627}" type="presOf" srcId="{5CAD3F50-39A4-4E4E-9D65-2F5B8986F45A}" destId="{FAEB73E9-8EF6-4A73-9A08-4AB19367F1C3}" srcOrd="0" destOrd="0" presId="urn:microsoft.com/office/officeart/2005/8/layout/hProcess9"/>
    <dgm:cxn modelId="{943B7E3D-3A45-4118-9D2F-D0508AAA2533}" type="presOf" srcId="{6FB2384B-FD49-4EAD-84ED-5FD25D1008C7}" destId="{6C17C1F6-3A7F-488B-A912-0AD8F2A7C6C3}" srcOrd="0" destOrd="0" presId="urn:microsoft.com/office/officeart/2005/8/layout/hProcess9"/>
    <dgm:cxn modelId="{8DAE256C-325C-44C1-8C9C-261F96DE3B8D}" type="presParOf" srcId="{FAEB73E9-8EF6-4A73-9A08-4AB19367F1C3}" destId="{98A3E7F0-31F0-4239-9F3E-9F9D973F567D}" srcOrd="0" destOrd="0" presId="urn:microsoft.com/office/officeart/2005/8/layout/hProcess9"/>
    <dgm:cxn modelId="{95241896-C86E-4550-AB69-58E022C5320D}" type="presParOf" srcId="{FAEB73E9-8EF6-4A73-9A08-4AB19367F1C3}" destId="{BB24BCD2-42B7-42C9-93DA-56DCC1C62769}" srcOrd="1" destOrd="0" presId="urn:microsoft.com/office/officeart/2005/8/layout/hProcess9"/>
    <dgm:cxn modelId="{5E8F4068-B56D-4E51-AC43-F2204A609F8E}" type="presParOf" srcId="{BB24BCD2-42B7-42C9-93DA-56DCC1C62769}" destId="{6C17C1F6-3A7F-488B-A912-0AD8F2A7C6C3}" srcOrd="0" destOrd="0" presId="urn:microsoft.com/office/officeart/2005/8/layout/hProcess9"/>
    <dgm:cxn modelId="{CF1E18FB-4D5B-4E47-A302-964C67D383F1}" type="presParOf" srcId="{BB24BCD2-42B7-42C9-93DA-56DCC1C62769}" destId="{2790A20C-8A2C-4202-9BB5-53A9BCF185FB}" srcOrd="1" destOrd="0" presId="urn:microsoft.com/office/officeart/2005/8/layout/hProcess9"/>
    <dgm:cxn modelId="{994736A7-F420-4B2E-B50C-AD0AD3069585}" type="presParOf" srcId="{BB24BCD2-42B7-42C9-93DA-56DCC1C62769}" destId="{8F1428E3-A25C-4552-A693-C7FF9CF624C0}" srcOrd="2" destOrd="0" presId="urn:microsoft.com/office/officeart/2005/8/layout/hProcess9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DDF820-3E68-47B1-BDF1-6870F4FD8106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3B965AB-3AC6-4C4A-B1C0-C638F221FD44}">
      <dgm:prSet phldrT="[Text]"/>
      <dgm:spPr/>
      <dgm:t>
        <a:bodyPr/>
        <a:lstStyle/>
        <a:p>
          <a:r>
            <a:rPr lang="es-EC" dirty="0" smtClean="0"/>
            <a:t>S3</a:t>
          </a:r>
          <a:endParaRPr lang="es-EC" dirty="0"/>
        </a:p>
      </dgm:t>
    </dgm:pt>
    <dgm:pt modelId="{E42E3E90-8833-42FF-AF0F-3DBDAEEC8957}" type="parTrans" cxnId="{583C2A6E-16C3-4826-8C77-D0F50B06C84A}">
      <dgm:prSet/>
      <dgm:spPr/>
      <dgm:t>
        <a:bodyPr/>
        <a:lstStyle/>
        <a:p>
          <a:endParaRPr lang="es-EC"/>
        </a:p>
      </dgm:t>
    </dgm:pt>
    <dgm:pt modelId="{CDF90FDD-E869-4DFD-BA34-6E900366C87B}" type="sibTrans" cxnId="{583C2A6E-16C3-4826-8C77-D0F50B06C84A}">
      <dgm:prSet/>
      <dgm:spPr/>
      <dgm:t>
        <a:bodyPr/>
        <a:lstStyle/>
        <a:p>
          <a:endParaRPr lang="es-EC"/>
        </a:p>
      </dgm:t>
    </dgm:pt>
    <dgm:pt modelId="{6D70CBF2-9E0E-47A4-8E5F-445051A5AEE2}">
      <dgm:prSet phldrT="[Text]"/>
      <dgm:spPr/>
      <dgm:t>
        <a:bodyPr/>
        <a:lstStyle/>
        <a:p>
          <a:r>
            <a:rPr lang="es-EC" dirty="0" smtClean="0"/>
            <a:t>Almacenar y recuperar cualquier cantidad de información.</a:t>
          </a:r>
          <a:endParaRPr lang="es-EC" dirty="0"/>
        </a:p>
      </dgm:t>
    </dgm:pt>
    <dgm:pt modelId="{41808502-E352-4C3F-8850-A24C9EC17861}" type="parTrans" cxnId="{4BEE9F11-0F9B-458C-9108-957C6B2C1FA9}">
      <dgm:prSet/>
      <dgm:spPr/>
      <dgm:t>
        <a:bodyPr/>
        <a:lstStyle/>
        <a:p>
          <a:endParaRPr lang="es-EC"/>
        </a:p>
      </dgm:t>
    </dgm:pt>
    <dgm:pt modelId="{EBECDBA0-A68A-499E-AA37-44730E172AA8}" type="sibTrans" cxnId="{4BEE9F11-0F9B-458C-9108-957C6B2C1FA9}">
      <dgm:prSet/>
      <dgm:spPr/>
      <dgm:t>
        <a:bodyPr/>
        <a:lstStyle/>
        <a:p>
          <a:endParaRPr lang="es-EC"/>
        </a:p>
      </dgm:t>
    </dgm:pt>
    <dgm:pt modelId="{F527E233-113F-416F-B7BA-73B1613699D5}">
      <dgm:prSet phldrT="[Text]"/>
      <dgm:spPr/>
      <dgm:t>
        <a:bodyPr/>
        <a:lstStyle/>
        <a:p>
          <a:r>
            <a:rPr lang="es-EC" dirty="0" smtClean="0"/>
            <a:t>EC2</a:t>
          </a:r>
          <a:endParaRPr lang="es-EC" dirty="0"/>
        </a:p>
      </dgm:t>
    </dgm:pt>
    <dgm:pt modelId="{2944EA3B-98BF-4A06-95EA-2B210EFB6D59}" type="parTrans" cxnId="{FBA06ECB-8C8B-4767-8C89-10BD5F6907AD}">
      <dgm:prSet/>
      <dgm:spPr/>
      <dgm:t>
        <a:bodyPr/>
        <a:lstStyle/>
        <a:p>
          <a:endParaRPr lang="es-EC"/>
        </a:p>
      </dgm:t>
    </dgm:pt>
    <dgm:pt modelId="{4C3718F7-440B-4923-8EA0-06994764F368}" type="sibTrans" cxnId="{FBA06ECB-8C8B-4767-8C89-10BD5F6907AD}">
      <dgm:prSet/>
      <dgm:spPr/>
      <dgm:t>
        <a:bodyPr/>
        <a:lstStyle/>
        <a:p>
          <a:endParaRPr lang="es-EC"/>
        </a:p>
      </dgm:t>
    </dgm:pt>
    <dgm:pt modelId="{E4F78731-C88F-4DE6-A845-595E5B4FD49D}">
      <dgm:prSet phldrT="[Text]"/>
      <dgm:spPr/>
      <dgm:t>
        <a:bodyPr/>
        <a:lstStyle/>
        <a:p>
          <a:r>
            <a:rPr lang="es-EC" dirty="0" smtClean="0"/>
            <a:t>Es un servicio web que provee capacidad computacional reajustable</a:t>
          </a:r>
          <a:endParaRPr lang="es-EC" dirty="0"/>
        </a:p>
      </dgm:t>
    </dgm:pt>
    <dgm:pt modelId="{02BDE289-A4DE-41E4-AE8A-9CC1A8D89291}" type="parTrans" cxnId="{2E5E96CD-D63E-421C-8292-86EE72E9B1A7}">
      <dgm:prSet/>
      <dgm:spPr/>
      <dgm:t>
        <a:bodyPr/>
        <a:lstStyle/>
        <a:p>
          <a:endParaRPr lang="es-EC"/>
        </a:p>
      </dgm:t>
    </dgm:pt>
    <dgm:pt modelId="{3B9C2B3F-B60C-4CD0-9DB6-21DA5660090D}" type="sibTrans" cxnId="{2E5E96CD-D63E-421C-8292-86EE72E9B1A7}">
      <dgm:prSet/>
      <dgm:spPr/>
      <dgm:t>
        <a:bodyPr/>
        <a:lstStyle/>
        <a:p>
          <a:endParaRPr lang="es-EC"/>
        </a:p>
      </dgm:t>
    </dgm:pt>
    <dgm:pt modelId="{2953E689-BF95-4106-A735-40FFEEE2CB68}">
      <dgm:prSet phldrT="[Text]"/>
      <dgm:spPr/>
      <dgm:t>
        <a:bodyPr/>
        <a:lstStyle/>
        <a:p>
          <a:r>
            <a:rPr lang="es-EC" dirty="0" smtClean="0"/>
            <a:t>Provee un completo control de tus recursos computacionales</a:t>
          </a:r>
          <a:endParaRPr lang="es-EC" dirty="0"/>
        </a:p>
      </dgm:t>
    </dgm:pt>
    <dgm:pt modelId="{AFD06BBF-8E70-4583-8F34-881ECBDA3998}" type="parTrans" cxnId="{9B9E54FB-1DF5-405B-A604-A1F9FB28A080}">
      <dgm:prSet/>
      <dgm:spPr/>
      <dgm:t>
        <a:bodyPr/>
        <a:lstStyle/>
        <a:p>
          <a:endParaRPr lang="es-EC"/>
        </a:p>
      </dgm:t>
    </dgm:pt>
    <dgm:pt modelId="{2C2984F9-B148-41E8-B672-971162B14E94}" type="sibTrans" cxnId="{9B9E54FB-1DF5-405B-A604-A1F9FB28A080}">
      <dgm:prSet/>
      <dgm:spPr/>
      <dgm:t>
        <a:bodyPr/>
        <a:lstStyle/>
        <a:p>
          <a:endParaRPr lang="es-EC"/>
        </a:p>
      </dgm:t>
    </dgm:pt>
    <dgm:pt modelId="{3F1A0E00-D4CC-420A-B6D8-0C273A2E8931}">
      <dgm:prSet phldrT="[Text]"/>
      <dgm:spPr/>
      <dgm:t>
        <a:bodyPr/>
        <a:lstStyle/>
        <a:p>
          <a:r>
            <a:rPr lang="es-EC" dirty="0" smtClean="0"/>
            <a:t>Computación web escalable más fácil para los desarrolladores</a:t>
          </a:r>
          <a:endParaRPr lang="es-EC" dirty="0"/>
        </a:p>
      </dgm:t>
    </dgm:pt>
    <dgm:pt modelId="{8CCDCC3E-5D2E-452A-9C15-43920F8FEC25}" type="parTrans" cxnId="{E7E4515A-518A-4FDB-9B6D-5AEEAF7E7E14}">
      <dgm:prSet/>
      <dgm:spPr/>
      <dgm:t>
        <a:bodyPr/>
        <a:lstStyle/>
        <a:p>
          <a:endParaRPr lang="es-EC"/>
        </a:p>
      </dgm:t>
    </dgm:pt>
    <dgm:pt modelId="{2D35F1FB-733D-4EA6-BE82-542F1BBE6AE2}" type="sibTrans" cxnId="{E7E4515A-518A-4FDB-9B6D-5AEEAF7E7E14}">
      <dgm:prSet/>
      <dgm:spPr/>
      <dgm:t>
        <a:bodyPr/>
        <a:lstStyle/>
        <a:p>
          <a:endParaRPr lang="es-EC"/>
        </a:p>
      </dgm:t>
    </dgm:pt>
    <dgm:pt modelId="{8DF2DD69-3E04-458B-9498-0B46A9BB09AF}" type="pres">
      <dgm:prSet presAssocID="{D7DDF820-3E68-47B1-BDF1-6870F4FD81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E84512A-D715-4CFA-8198-AD3778E8C140}" type="pres">
      <dgm:prSet presAssocID="{73B965AB-3AC6-4C4A-B1C0-C638F221FD44}" presName="linNode" presStyleCnt="0"/>
      <dgm:spPr/>
    </dgm:pt>
    <dgm:pt modelId="{988784AB-3894-44B6-BC8D-58D0FC43C416}" type="pres">
      <dgm:prSet presAssocID="{73B965AB-3AC6-4C4A-B1C0-C638F221FD4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4CF28-A8F6-43F5-B78C-2C2AC95FA35A}" type="pres">
      <dgm:prSet presAssocID="{73B965AB-3AC6-4C4A-B1C0-C638F221FD4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EB6B22-E6F3-44CA-B237-1FCAC986F11B}" type="pres">
      <dgm:prSet presAssocID="{CDF90FDD-E869-4DFD-BA34-6E900366C87B}" presName="spacing" presStyleCnt="0"/>
      <dgm:spPr/>
    </dgm:pt>
    <dgm:pt modelId="{107284B7-72A9-48A6-AF2E-6F1236A05C4B}" type="pres">
      <dgm:prSet presAssocID="{F527E233-113F-416F-B7BA-73B1613699D5}" presName="linNode" presStyleCnt="0"/>
      <dgm:spPr/>
    </dgm:pt>
    <dgm:pt modelId="{920F7281-C873-4CD6-B6EF-CFE58E06846D}" type="pres">
      <dgm:prSet presAssocID="{F527E233-113F-416F-B7BA-73B1613699D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1AAD41-0C0C-45D0-BDEA-D65340F43E84}" type="pres">
      <dgm:prSet presAssocID="{F527E233-113F-416F-B7BA-73B1613699D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3C2A6E-16C3-4826-8C77-D0F50B06C84A}" srcId="{D7DDF820-3E68-47B1-BDF1-6870F4FD8106}" destId="{73B965AB-3AC6-4C4A-B1C0-C638F221FD44}" srcOrd="0" destOrd="0" parTransId="{E42E3E90-8833-42FF-AF0F-3DBDAEEC8957}" sibTransId="{CDF90FDD-E869-4DFD-BA34-6E900366C87B}"/>
    <dgm:cxn modelId="{6823BD57-5AF0-40DD-919A-75EE8B640395}" type="presOf" srcId="{D7DDF820-3E68-47B1-BDF1-6870F4FD8106}" destId="{8DF2DD69-3E04-458B-9498-0B46A9BB09AF}" srcOrd="0" destOrd="0" presId="urn:microsoft.com/office/officeart/2005/8/layout/vList6"/>
    <dgm:cxn modelId="{2E5E96CD-D63E-421C-8292-86EE72E9B1A7}" srcId="{F527E233-113F-416F-B7BA-73B1613699D5}" destId="{E4F78731-C88F-4DE6-A845-595E5B4FD49D}" srcOrd="0" destOrd="0" parTransId="{02BDE289-A4DE-41E4-AE8A-9CC1A8D89291}" sibTransId="{3B9C2B3F-B60C-4CD0-9DB6-21DA5660090D}"/>
    <dgm:cxn modelId="{FBA06ECB-8C8B-4767-8C89-10BD5F6907AD}" srcId="{D7DDF820-3E68-47B1-BDF1-6870F4FD8106}" destId="{F527E233-113F-416F-B7BA-73B1613699D5}" srcOrd="1" destOrd="0" parTransId="{2944EA3B-98BF-4A06-95EA-2B210EFB6D59}" sibTransId="{4C3718F7-440B-4923-8EA0-06994764F368}"/>
    <dgm:cxn modelId="{9F7EC472-0038-4848-9557-BFFA4F4F7441}" type="presOf" srcId="{2953E689-BF95-4106-A735-40FFEEE2CB68}" destId="{201AAD41-0C0C-45D0-BDEA-D65340F43E84}" srcOrd="0" destOrd="1" presId="urn:microsoft.com/office/officeart/2005/8/layout/vList6"/>
    <dgm:cxn modelId="{00C8B7C2-382D-4783-A425-76CDAFE97327}" type="presOf" srcId="{6D70CBF2-9E0E-47A4-8E5F-445051A5AEE2}" destId="{D864CF28-A8F6-43F5-B78C-2C2AC95FA35A}" srcOrd="0" destOrd="0" presId="urn:microsoft.com/office/officeart/2005/8/layout/vList6"/>
    <dgm:cxn modelId="{5CC8AA1B-C950-465F-8836-38B07BB997AF}" type="presOf" srcId="{F527E233-113F-416F-B7BA-73B1613699D5}" destId="{920F7281-C873-4CD6-B6EF-CFE58E06846D}" srcOrd="0" destOrd="0" presId="urn:microsoft.com/office/officeart/2005/8/layout/vList6"/>
    <dgm:cxn modelId="{4BEE9F11-0F9B-458C-9108-957C6B2C1FA9}" srcId="{73B965AB-3AC6-4C4A-B1C0-C638F221FD44}" destId="{6D70CBF2-9E0E-47A4-8E5F-445051A5AEE2}" srcOrd="0" destOrd="0" parTransId="{41808502-E352-4C3F-8850-A24C9EC17861}" sibTransId="{EBECDBA0-A68A-499E-AA37-44730E172AA8}"/>
    <dgm:cxn modelId="{9B9E54FB-1DF5-405B-A604-A1F9FB28A080}" srcId="{F527E233-113F-416F-B7BA-73B1613699D5}" destId="{2953E689-BF95-4106-A735-40FFEEE2CB68}" srcOrd="1" destOrd="0" parTransId="{AFD06BBF-8E70-4583-8F34-881ECBDA3998}" sibTransId="{2C2984F9-B148-41E8-B672-971162B14E94}"/>
    <dgm:cxn modelId="{23DA2C25-0BCD-4112-971B-EEEFBED628FE}" type="presOf" srcId="{73B965AB-3AC6-4C4A-B1C0-C638F221FD44}" destId="{988784AB-3894-44B6-BC8D-58D0FC43C416}" srcOrd="0" destOrd="0" presId="urn:microsoft.com/office/officeart/2005/8/layout/vList6"/>
    <dgm:cxn modelId="{3E5DC206-F1E7-4949-B209-6BB634001CE3}" type="presOf" srcId="{E4F78731-C88F-4DE6-A845-595E5B4FD49D}" destId="{201AAD41-0C0C-45D0-BDEA-D65340F43E84}" srcOrd="0" destOrd="0" presId="urn:microsoft.com/office/officeart/2005/8/layout/vList6"/>
    <dgm:cxn modelId="{40F2B8A1-7CB6-4415-9448-D3143AB24768}" type="presOf" srcId="{3F1A0E00-D4CC-420A-B6D8-0C273A2E8931}" destId="{D864CF28-A8F6-43F5-B78C-2C2AC95FA35A}" srcOrd="0" destOrd="1" presId="urn:microsoft.com/office/officeart/2005/8/layout/vList6"/>
    <dgm:cxn modelId="{E7E4515A-518A-4FDB-9B6D-5AEEAF7E7E14}" srcId="{73B965AB-3AC6-4C4A-B1C0-C638F221FD44}" destId="{3F1A0E00-D4CC-420A-B6D8-0C273A2E8931}" srcOrd="1" destOrd="0" parTransId="{8CCDCC3E-5D2E-452A-9C15-43920F8FEC25}" sibTransId="{2D35F1FB-733D-4EA6-BE82-542F1BBE6AE2}"/>
    <dgm:cxn modelId="{AB6B9FF1-F22E-49B0-9FEE-5FB970A5E649}" type="presParOf" srcId="{8DF2DD69-3E04-458B-9498-0B46A9BB09AF}" destId="{4E84512A-D715-4CFA-8198-AD3778E8C140}" srcOrd="0" destOrd="0" presId="urn:microsoft.com/office/officeart/2005/8/layout/vList6"/>
    <dgm:cxn modelId="{2BACB5CF-F35F-462D-A945-E66D0417BC04}" type="presParOf" srcId="{4E84512A-D715-4CFA-8198-AD3778E8C140}" destId="{988784AB-3894-44B6-BC8D-58D0FC43C416}" srcOrd="0" destOrd="0" presId="urn:microsoft.com/office/officeart/2005/8/layout/vList6"/>
    <dgm:cxn modelId="{04FAB088-EEA0-4F7A-A4C2-3BCC496A7194}" type="presParOf" srcId="{4E84512A-D715-4CFA-8198-AD3778E8C140}" destId="{D864CF28-A8F6-43F5-B78C-2C2AC95FA35A}" srcOrd="1" destOrd="0" presId="urn:microsoft.com/office/officeart/2005/8/layout/vList6"/>
    <dgm:cxn modelId="{E58EB86E-F4CE-4959-BFBE-CA8A04FD89DA}" type="presParOf" srcId="{8DF2DD69-3E04-458B-9498-0B46A9BB09AF}" destId="{C9EB6B22-E6F3-44CA-B237-1FCAC986F11B}" srcOrd="1" destOrd="0" presId="urn:microsoft.com/office/officeart/2005/8/layout/vList6"/>
    <dgm:cxn modelId="{6370E86D-C0C9-42EF-B0F7-4463E6F3C7EE}" type="presParOf" srcId="{8DF2DD69-3E04-458B-9498-0B46A9BB09AF}" destId="{107284B7-72A9-48A6-AF2E-6F1236A05C4B}" srcOrd="2" destOrd="0" presId="urn:microsoft.com/office/officeart/2005/8/layout/vList6"/>
    <dgm:cxn modelId="{88D15CDA-A180-40B7-963F-BB618713856D}" type="presParOf" srcId="{107284B7-72A9-48A6-AF2E-6F1236A05C4B}" destId="{920F7281-C873-4CD6-B6EF-CFE58E06846D}" srcOrd="0" destOrd="0" presId="urn:microsoft.com/office/officeart/2005/8/layout/vList6"/>
    <dgm:cxn modelId="{08E1EC19-0DC9-4FA5-8CF9-37773148F06F}" type="presParOf" srcId="{107284B7-72A9-48A6-AF2E-6F1236A05C4B}" destId="{201AAD41-0C0C-45D0-BDEA-D65340F43E84}" srcOrd="1" destOrd="0" presId="urn:microsoft.com/office/officeart/2005/8/layout/vList6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19E934-EC45-44D5-B1F6-08ED2DB8B8F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86A3ACD0-6F4A-47C4-8AB0-A6792D82927F}" type="pres">
      <dgm:prSet presAssocID="{F619E934-EC45-44D5-B1F6-08ED2DB8B8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C0C5FAA8-9489-4176-8538-7D697E8A51CE}" type="presOf" srcId="{F619E934-EC45-44D5-B1F6-08ED2DB8B8F7}" destId="{86A3ACD0-6F4A-47C4-8AB0-A6792D82927F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BAC0ED-048A-4E7F-A110-E86FC9DD45CA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C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316BE8-A7D3-45C7-A639-0CEC595A4B9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2F8C4-9B8D-437B-8DBD-F8760749B81C}" type="slidenum">
              <a:rPr lang="es-EC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35AD58-FA63-4F5A-B259-D33E1B4EEEB3}" type="slidenum">
              <a:rPr lang="es-EC" sz="1200">
                <a:latin typeface="+mn-lt"/>
                <a:cs typeface="+mn-cs"/>
              </a:rPr>
              <a:pPr algn="r">
                <a:defRPr/>
              </a:pPr>
              <a:t>44</a:t>
            </a:fld>
            <a:endParaRPr lang="es-EC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4620-0922-4C5C-856F-0956727F87A6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1164-A19F-4A85-9D36-B30B7777FCA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C8B4-5076-4AE7-8C32-22A83F9E8CF0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95AB-2F1F-43E5-A928-2CD4D279A8A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9776-7039-47A4-8F75-BF896A0C539E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0214-4765-419B-BD74-2B0C86FB69F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89A7-C975-4E82-91E7-4537D53771A9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3691-7EA5-479C-81E5-7627C944E78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265A-1FD5-4DC4-80F0-DBB03E3E9E22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8F04-6639-4B30-A8D4-6610410B9C1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E676-0E84-4AEB-BD78-724266C53064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115E-7F9E-4BD5-9E92-0F0A135D298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00DA-4294-4157-8AF4-B073A367BF65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CE13-1940-48B9-AF09-3D97780F29C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F376-D1FD-4DA5-8E77-1A44F1885A3A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7A1A-5252-401F-A5B5-90E2606AC22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DCB4-ECAC-4A29-B69A-3B2C58641523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A703-8DD6-4182-AABE-226B24B6911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308C6-3A30-4932-99C5-0EE542AED0C0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D26A-6253-43B1-AF38-FD813C855FF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D131-16D0-4E97-85E2-6AEE80568F29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839E-7893-41BF-95ED-EED43DD7A48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C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C91EDC-2D99-4AF8-9CFF-111349E5C0EB}" type="datetimeFigureOut">
              <a:rPr lang="es-EC"/>
              <a:pPr>
                <a:defRPr/>
              </a:pPr>
              <a:t>16/11/2009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2D228-8EF3-432D-A298-221AAFF2200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s-EC" sz="30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C" sz="300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C" sz="2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Washington Bastidas Santos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C" sz="2600" b="1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Jesús González Vera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5429264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5357826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072074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Problema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PROBLEMA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00250" y="1143000"/>
            <a:ext cx="4572000" cy="528161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Creación de páginas para que otras tenga un mejor ranking.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Produce “optimización de buscadores”: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Gran mayoría de tráfico generado por buscadores.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Usuarios solo observan las 3 primeras paginas de búsqueda.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 tipos de Web spam: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Spam basado en contenido.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Spam basado en links.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571744"/>
            <a:ext cx="2226308" cy="171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Problema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SPAM BASADO EN CONTENIDO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7375" y="1143000"/>
            <a:ext cx="3929063" cy="52816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Keywords Repetidos.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Palabras como: “</a:t>
            </a:r>
            <a:r>
              <a:rPr lang="es-EC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googel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”, “</a:t>
            </a:r>
            <a:r>
              <a:rPr lang="es-EC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accomodation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, “</a:t>
            </a:r>
            <a:r>
              <a:rPr lang="es-EC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trabel</a:t>
            </a: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Análisis estadístico.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Éxito por no filtros de spam en las consultas más populares y mejor pagadas.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0"/>
            <a:ext cx="26717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785938"/>
            <a:ext cx="2857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375" y="1285875"/>
            <a:ext cx="1857375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Keyword Stuffing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Problema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SPAM BASADO EN LINK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57375" y="1143000"/>
            <a:ext cx="3929063" cy="52816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Google y su algoritmo </a:t>
            </a:r>
            <a:r>
              <a:rPr lang="es-EC" sz="3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PageRank</a:t>
            </a:r>
            <a:r>
              <a:rPr lang="es-EC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basado en links.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Otros buscadores siguieron el modelo.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modelo de cómo trabaja es conocido por los spammers.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Ejemplo granja de enlaces.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00813" y="2286000"/>
            <a:ext cx="1857375" cy="3698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Granja de Enlaces</a:t>
            </a:r>
          </a:p>
        </p:txBody>
      </p:sp>
      <p:pic>
        <p:nvPicPr>
          <p:cNvPr id="1434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3659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5813" y="3143250"/>
            <a:ext cx="7772400" cy="1071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cap="none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METODOLOGÍA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3965" y="4506687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9510" y="4501924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2435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-24"/>
            <a:ext cx="9144000" cy="30003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00500" y="785813"/>
            <a:ext cx="1158875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5000" b="1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979613" y="836613"/>
            <a:ext cx="6215062" cy="3576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C" sz="200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C" sz="2000" b="1" smtClean="0">
                <a:solidFill>
                  <a:schemeClr val="accent1"/>
                </a:solidFill>
                <a:latin typeface="Verdana" pitchFamily="34" charset="0"/>
              </a:rPr>
              <a:t>El </a:t>
            </a:r>
            <a:r>
              <a:rPr lang="es-EC" sz="2000" b="1" i="1" smtClean="0">
                <a:solidFill>
                  <a:schemeClr val="accent1"/>
                </a:solidFill>
                <a:latin typeface="Verdana" pitchFamily="34" charset="0"/>
              </a:rPr>
              <a:t>aprendizaje o entrenamiento</a:t>
            </a:r>
            <a:r>
              <a:rPr lang="es-EC" sz="2000" b="1" smtClean="0">
                <a:solidFill>
                  <a:schemeClr val="accent1"/>
                </a:solidFill>
                <a:latin typeface="Verdana" pitchFamily="34" charset="0"/>
              </a:rPr>
              <a:t> es el mejoramiento en base a la experiencia de alguna tarea</a:t>
            </a:r>
            <a:r>
              <a:rPr lang="es-ES" sz="2000" b="1" smtClean="0">
                <a:solidFill>
                  <a:schemeClr val="accent1"/>
                </a:solidFill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s-ES" sz="2000" b="1" smtClean="0">
              <a:solidFill>
                <a:schemeClr val="accent1"/>
              </a:solidFill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C" sz="2000" smtClean="0">
                <a:latin typeface="Verdana" pitchFamily="34" charset="0"/>
              </a:rPr>
              <a:t>Algoritmos Supervisado: Función correspondencia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6389" name="Content Placeholder 4"/>
          <p:cNvSpPr txBox="1">
            <a:spLocks/>
          </p:cNvSpPr>
          <p:nvPr/>
        </p:nvSpPr>
        <p:spPr bwMode="auto">
          <a:xfrm>
            <a:off x="1571625" y="2143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APRENDIZAJE AUTOMÁTICO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8" descr="ReseauLo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365625"/>
            <a:ext cx="2881312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851275"/>
            <a:ext cx="28511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Pl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941888"/>
            <a:ext cx="863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1835150" y="1341438"/>
            <a:ext cx="6215063" cy="2663825"/>
          </a:xfrm>
        </p:spPr>
        <p:txBody>
          <a:bodyPr/>
          <a:lstStyle/>
          <a:p>
            <a:pPr eaLnBrk="1" hangingPunct="1"/>
            <a:endParaRPr lang="es-ES" sz="2000" smtClean="0">
              <a:latin typeface="Verdana" pitchFamily="34" charset="0"/>
            </a:endParaRPr>
          </a:p>
          <a:p>
            <a:pPr eaLnBrk="1" hangingPunct="1"/>
            <a:r>
              <a:rPr lang="es-ES" sz="2000" smtClean="0">
                <a:latin typeface="Verdana" pitchFamily="34" charset="0"/>
              </a:rPr>
              <a:t>Algoritmos que razonan a partir de ejemplos y producen hipótesis.</a:t>
            </a:r>
          </a:p>
          <a:p>
            <a:pPr eaLnBrk="1" hangingPunct="1"/>
            <a:r>
              <a:rPr lang="es-ES" sz="2000" smtClean="0">
                <a:latin typeface="Verdana" pitchFamily="34" charset="0"/>
              </a:rPr>
              <a:t>Un tipo de aprendizaje supervisado es </a:t>
            </a:r>
            <a:r>
              <a:rPr lang="es-ES" sz="2000" b="1" i="1" smtClean="0">
                <a:latin typeface="Verdana" pitchFamily="34" charset="0"/>
              </a:rPr>
              <a:t>Clasificación:</a:t>
            </a:r>
            <a:endParaRPr lang="es-ES" sz="2000" i="1" smtClean="0">
              <a:latin typeface="Verdana" pitchFamily="34" charset="0"/>
            </a:endParaRPr>
          </a:p>
          <a:p>
            <a:pPr lvl="1" eaLnBrk="1" hangingPunct="1"/>
            <a:r>
              <a:rPr lang="es-ES" sz="1800" i="1" smtClean="0">
                <a:latin typeface="Verdana" pitchFamily="34" charset="0"/>
              </a:rPr>
              <a:t>Construir </a:t>
            </a:r>
            <a:r>
              <a:rPr lang="es-ES" sz="1800" b="1" i="1" u="sng" smtClean="0">
                <a:latin typeface="Verdana" pitchFamily="34" charset="0"/>
              </a:rPr>
              <a:t>modelo</a:t>
            </a:r>
            <a:r>
              <a:rPr lang="es-ES" sz="1800" i="1" smtClean="0">
                <a:latin typeface="Verdana" pitchFamily="34" charset="0"/>
              </a:rPr>
              <a:t> para predecir la clase de un nuevo dato</a:t>
            </a:r>
            <a:r>
              <a:rPr lang="es-ES" smtClean="0"/>
              <a:t> </a:t>
            </a:r>
            <a:endParaRPr lang="es-EC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643063" y="214313"/>
            <a:ext cx="7500937" cy="6429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SUPERVISADO Y CLASIFICACIÓN</a:t>
            </a:r>
          </a:p>
        </p:txBody>
      </p:sp>
      <p:grpSp>
        <p:nvGrpSpPr>
          <p:cNvPr id="17415" name="Group 44"/>
          <p:cNvGrpSpPr>
            <a:grpSpLocks/>
          </p:cNvGrpSpPr>
          <p:nvPr/>
        </p:nvGrpSpPr>
        <p:grpSpPr bwMode="auto">
          <a:xfrm>
            <a:off x="3419475" y="4221163"/>
            <a:ext cx="4897438" cy="2359025"/>
            <a:chOff x="2154" y="2659"/>
            <a:chExt cx="3085" cy="1486"/>
          </a:xfrm>
        </p:grpSpPr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3239" y="2693"/>
              <a:ext cx="0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5400000">
              <a:off x="4063" y="3063"/>
              <a:ext cx="0" cy="19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2925" y="3402"/>
              <a:ext cx="79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3906" y="2794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3984" y="3031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3357" y="3031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3475" y="3672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3749" y="3571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3867" y="3334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>
              <a:off x="3357" y="3234"/>
              <a:ext cx="78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3670" y="2761"/>
              <a:ext cx="79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4062" y="2794"/>
              <a:ext cx="79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3553" y="3402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3004" y="3774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3749" y="3099"/>
              <a:ext cx="78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3827" y="2693"/>
              <a:ext cx="79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auto">
            <a:xfrm>
              <a:off x="4573" y="3234"/>
              <a:ext cx="78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3" name="Oval 29"/>
            <p:cNvSpPr>
              <a:spLocks noChangeArrowheads="1"/>
            </p:cNvSpPr>
            <p:nvPr/>
          </p:nvSpPr>
          <p:spPr bwMode="auto">
            <a:xfrm>
              <a:off x="4533" y="3707"/>
              <a:ext cx="79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4" name="Oval 30"/>
            <p:cNvSpPr>
              <a:spLocks noChangeArrowheads="1"/>
            </p:cNvSpPr>
            <p:nvPr/>
          </p:nvSpPr>
          <p:spPr bwMode="auto">
            <a:xfrm>
              <a:off x="4847" y="3334"/>
              <a:ext cx="7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5" name="Oval 31"/>
            <p:cNvSpPr>
              <a:spLocks noChangeArrowheads="1"/>
            </p:cNvSpPr>
            <p:nvPr/>
          </p:nvSpPr>
          <p:spPr bwMode="auto">
            <a:xfrm>
              <a:off x="4141" y="3842"/>
              <a:ext cx="79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6" name="Oval 32"/>
            <p:cNvSpPr>
              <a:spLocks noChangeArrowheads="1"/>
            </p:cNvSpPr>
            <p:nvPr/>
          </p:nvSpPr>
          <p:spPr bwMode="auto">
            <a:xfrm>
              <a:off x="5160" y="3537"/>
              <a:ext cx="79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7" name="Oval 33"/>
            <p:cNvSpPr>
              <a:spLocks noChangeArrowheads="1"/>
            </p:cNvSpPr>
            <p:nvPr/>
          </p:nvSpPr>
          <p:spPr bwMode="auto">
            <a:xfrm>
              <a:off x="4886" y="3031"/>
              <a:ext cx="79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8" name="Oval 34"/>
            <p:cNvSpPr>
              <a:spLocks noChangeArrowheads="1"/>
            </p:cNvSpPr>
            <p:nvPr/>
          </p:nvSpPr>
          <p:spPr bwMode="auto">
            <a:xfrm>
              <a:off x="4886" y="2828"/>
              <a:ext cx="79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39" name="Oval 35"/>
            <p:cNvSpPr>
              <a:spLocks noChangeArrowheads="1"/>
            </p:cNvSpPr>
            <p:nvPr/>
          </p:nvSpPr>
          <p:spPr bwMode="auto">
            <a:xfrm>
              <a:off x="4612" y="3537"/>
              <a:ext cx="79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0" name="Oval 36"/>
            <p:cNvSpPr>
              <a:spLocks noChangeArrowheads="1"/>
            </p:cNvSpPr>
            <p:nvPr/>
          </p:nvSpPr>
          <p:spPr bwMode="auto">
            <a:xfrm>
              <a:off x="4807" y="3672"/>
              <a:ext cx="79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1" name="Oval 37"/>
            <p:cNvSpPr>
              <a:spLocks noChangeArrowheads="1"/>
            </p:cNvSpPr>
            <p:nvPr/>
          </p:nvSpPr>
          <p:spPr bwMode="auto">
            <a:xfrm>
              <a:off x="4729" y="3875"/>
              <a:ext cx="78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2" name="Oval 38"/>
            <p:cNvSpPr>
              <a:spLocks noChangeArrowheads="1"/>
            </p:cNvSpPr>
            <p:nvPr/>
          </p:nvSpPr>
          <p:spPr bwMode="auto">
            <a:xfrm>
              <a:off x="4768" y="3234"/>
              <a:ext cx="79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3" name="Oval 39"/>
            <p:cNvSpPr>
              <a:spLocks noChangeArrowheads="1"/>
            </p:cNvSpPr>
            <p:nvPr/>
          </p:nvSpPr>
          <p:spPr bwMode="auto">
            <a:xfrm>
              <a:off x="4102" y="3672"/>
              <a:ext cx="7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4" name="Oval 40"/>
            <p:cNvSpPr>
              <a:spLocks noChangeArrowheads="1"/>
            </p:cNvSpPr>
            <p:nvPr/>
          </p:nvSpPr>
          <p:spPr bwMode="auto">
            <a:xfrm>
              <a:off x="4455" y="2997"/>
              <a:ext cx="78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5" name="Oval 41"/>
            <p:cNvSpPr>
              <a:spLocks noChangeArrowheads="1"/>
            </p:cNvSpPr>
            <p:nvPr/>
          </p:nvSpPr>
          <p:spPr bwMode="auto">
            <a:xfrm>
              <a:off x="4376" y="3504"/>
              <a:ext cx="79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6" name="Oval 42"/>
            <p:cNvSpPr>
              <a:spLocks noChangeArrowheads="1"/>
            </p:cNvSpPr>
            <p:nvPr/>
          </p:nvSpPr>
          <p:spPr bwMode="auto">
            <a:xfrm>
              <a:off x="4337" y="3369"/>
              <a:ext cx="78" cy="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7" name="Oval 43"/>
            <p:cNvSpPr>
              <a:spLocks noChangeArrowheads="1"/>
            </p:cNvSpPr>
            <p:nvPr/>
          </p:nvSpPr>
          <p:spPr bwMode="auto">
            <a:xfrm>
              <a:off x="4298" y="3672"/>
              <a:ext cx="78" cy="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8" name="Oval 44"/>
            <p:cNvSpPr>
              <a:spLocks noChangeArrowheads="1"/>
            </p:cNvSpPr>
            <p:nvPr/>
          </p:nvSpPr>
          <p:spPr bwMode="auto">
            <a:xfrm>
              <a:off x="4259" y="2659"/>
              <a:ext cx="7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49" name="Oval 48"/>
            <p:cNvSpPr>
              <a:spLocks noChangeArrowheads="1"/>
            </p:cNvSpPr>
            <p:nvPr/>
          </p:nvSpPr>
          <p:spPr bwMode="auto">
            <a:xfrm>
              <a:off x="3379" y="3475"/>
              <a:ext cx="79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7450" name="Line 49"/>
            <p:cNvSpPr>
              <a:spLocks noChangeShapeType="1"/>
            </p:cNvSpPr>
            <p:nvPr/>
          </p:nvSpPr>
          <p:spPr bwMode="auto">
            <a:xfrm flipV="1">
              <a:off x="2517" y="3521"/>
              <a:ext cx="862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51" name="Text Box 50"/>
            <p:cNvSpPr txBox="1">
              <a:spLocks noChangeArrowheads="1"/>
            </p:cNvSpPr>
            <p:nvPr/>
          </p:nvSpPr>
          <p:spPr bwMode="auto">
            <a:xfrm>
              <a:off x="2154" y="3838"/>
              <a:ext cx="10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C" sz="1200">
                  <a:latin typeface="Verdana" pitchFamily="34" charset="0"/>
                </a:rPr>
                <a:t>Nuevo dato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8435" name="Content Placeholder 4"/>
          <p:cNvSpPr>
            <a:spLocks noGrp="1"/>
          </p:cNvSpPr>
          <p:nvPr>
            <p:ph idx="4294967295"/>
          </p:nvPr>
        </p:nvSpPr>
        <p:spPr>
          <a:xfrm>
            <a:off x="1835150" y="1052513"/>
            <a:ext cx="6697663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C" sz="2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C" sz="2000" smtClean="0">
                <a:latin typeface="Verdana" pitchFamily="34" charset="0"/>
              </a:rPr>
              <a:t>Máquinas de vectores de apoyo (SVM, siglas inglés)</a:t>
            </a:r>
          </a:p>
          <a:p>
            <a:pPr eaLnBrk="1" hangingPunct="1">
              <a:lnSpc>
                <a:spcPct val="80000"/>
              </a:lnSpc>
            </a:pPr>
            <a:r>
              <a:rPr lang="es-EC" sz="2000" smtClean="0">
                <a:latin typeface="Verdana" pitchFamily="34" charset="0"/>
              </a:rPr>
              <a:t>Desarrolladas por Vapnik están basadas en la teoría de aprendizaje estadístico</a:t>
            </a:r>
            <a:r>
              <a:rPr lang="es-ES" sz="2000" smtClean="0">
                <a:latin typeface="Verdan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s-ES" sz="2000" smtClean="0">
                <a:latin typeface="Verdana" pitchFamily="34" charset="0"/>
              </a:rPr>
              <a:t>Utilizan funciones Kernel para datos dispersos:</a:t>
            </a:r>
          </a:p>
          <a:p>
            <a:pPr eaLnBrk="1" hangingPunct="1">
              <a:lnSpc>
                <a:spcPct val="80000"/>
              </a:lnSpc>
            </a:pPr>
            <a:endParaRPr lang="es-ES" sz="2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C" sz="2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C" sz="11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C" sz="11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C" sz="11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C" sz="1100" smtClean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pic>
        <p:nvPicPr>
          <p:cNvPr id="18439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997200"/>
            <a:ext cx="6264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436938" y="265906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rot="5400000">
            <a:off x="5036344" y="380285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28273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47323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48847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36655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68" name="Oval 14"/>
          <p:cNvSpPr>
            <a:spLocks noChangeArrowheads="1"/>
          </p:cNvSpPr>
          <p:nvPr/>
        </p:nvSpPr>
        <p:spPr bwMode="auto">
          <a:xfrm>
            <a:off x="3894138" y="4868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69" name="Oval 15"/>
          <p:cNvSpPr>
            <a:spLocks noChangeArrowheads="1"/>
          </p:cNvSpPr>
          <p:nvPr/>
        </p:nvSpPr>
        <p:spPr bwMode="auto">
          <a:xfrm>
            <a:off x="4427538" y="4640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0" name="Oval 16"/>
          <p:cNvSpPr>
            <a:spLocks noChangeArrowheads="1"/>
          </p:cNvSpPr>
          <p:nvPr/>
        </p:nvSpPr>
        <p:spPr bwMode="auto">
          <a:xfrm>
            <a:off x="4656138" y="4106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1" name="Oval 17"/>
          <p:cNvSpPr>
            <a:spLocks noChangeArrowheads="1"/>
          </p:cNvSpPr>
          <p:nvPr/>
        </p:nvSpPr>
        <p:spPr bwMode="auto">
          <a:xfrm>
            <a:off x="3665538" y="3878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2" name="Oval 18"/>
          <p:cNvSpPr>
            <a:spLocks noChangeArrowheads="1"/>
          </p:cNvSpPr>
          <p:nvPr/>
        </p:nvSpPr>
        <p:spPr bwMode="auto">
          <a:xfrm>
            <a:off x="4275138" y="2811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3" name="Oval 19"/>
          <p:cNvSpPr>
            <a:spLocks noChangeArrowheads="1"/>
          </p:cNvSpPr>
          <p:nvPr/>
        </p:nvSpPr>
        <p:spPr bwMode="auto">
          <a:xfrm>
            <a:off x="50371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4" name="Oval 20"/>
          <p:cNvSpPr>
            <a:spLocks noChangeArrowheads="1"/>
          </p:cNvSpPr>
          <p:nvPr/>
        </p:nvSpPr>
        <p:spPr bwMode="auto">
          <a:xfrm>
            <a:off x="40465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5" name="Oval 21"/>
          <p:cNvSpPr>
            <a:spLocks noChangeArrowheads="1"/>
          </p:cNvSpPr>
          <p:nvPr/>
        </p:nvSpPr>
        <p:spPr bwMode="auto">
          <a:xfrm>
            <a:off x="2979738" y="5097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6" name="Oval 22"/>
          <p:cNvSpPr>
            <a:spLocks noChangeArrowheads="1"/>
          </p:cNvSpPr>
          <p:nvPr/>
        </p:nvSpPr>
        <p:spPr bwMode="auto">
          <a:xfrm>
            <a:off x="4427538" y="3573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7" name="Oval 23"/>
          <p:cNvSpPr>
            <a:spLocks noChangeArrowheads="1"/>
          </p:cNvSpPr>
          <p:nvPr/>
        </p:nvSpPr>
        <p:spPr bwMode="auto">
          <a:xfrm>
            <a:off x="4579938" y="265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78" name="Oval 24"/>
          <p:cNvSpPr>
            <a:spLocks noChangeArrowheads="1"/>
          </p:cNvSpPr>
          <p:nvPr/>
        </p:nvSpPr>
        <p:spPr bwMode="auto">
          <a:xfrm>
            <a:off x="6027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19479" name="Group 25"/>
          <p:cNvGrpSpPr>
            <a:grpSpLocks/>
          </p:cNvGrpSpPr>
          <p:nvPr/>
        </p:nvGrpSpPr>
        <p:grpSpPr bwMode="auto">
          <a:xfrm>
            <a:off x="2370138" y="1744663"/>
            <a:ext cx="609600" cy="854075"/>
            <a:chOff x="3792" y="1296"/>
            <a:chExt cx="384" cy="538"/>
          </a:xfrm>
        </p:grpSpPr>
        <p:sp>
          <p:nvSpPr>
            <p:cNvPr id="19497" name="Oval 26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9498" name="Oval 27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9499" name="Text Box 28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19480" name="Oval 29"/>
          <p:cNvSpPr>
            <a:spLocks noChangeArrowheads="1"/>
          </p:cNvSpPr>
          <p:nvPr/>
        </p:nvSpPr>
        <p:spPr bwMode="auto">
          <a:xfrm>
            <a:off x="5951538" y="4945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1" name="Oval 30"/>
          <p:cNvSpPr>
            <a:spLocks noChangeArrowheads="1"/>
          </p:cNvSpPr>
          <p:nvPr/>
        </p:nvSpPr>
        <p:spPr bwMode="auto">
          <a:xfrm>
            <a:off x="6561138" y="4106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2" name="Oval 31"/>
          <p:cNvSpPr>
            <a:spLocks noChangeArrowheads="1"/>
          </p:cNvSpPr>
          <p:nvPr/>
        </p:nvSpPr>
        <p:spPr bwMode="auto">
          <a:xfrm>
            <a:off x="5189538" y="5249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3" name="Oval 32"/>
          <p:cNvSpPr>
            <a:spLocks noChangeArrowheads="1"/>
          </p:cNvSpPr>
          <p:nvPr/>
        </p:nvSpPr>
        <p:spPr bwMode="auto">
          <a:xfrm>
            <a:off x="71707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4" name="Oval 33"/>
          <p:cNvSpPr>
            <a:spLocks noChangeArrowheads="1"/>
          </p:cNvSpPr>
          <p:nvPr/>
        </p:nvSpPr>
        <p:spPr bwMode="auto">
          <a:xfrm>
            <a:off x="6637338" y="3421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5" name="Oval 34"/>
          <p:cNvSpPr>
            <a:spLocks noChangeArrowheads="1"/>
          </p:cNvSpPr>
          <p:nvPr/>
        </p:nvSpPr>
        <p:spPr bwMode="auto">
          <a:xfrm>
            <a:off x="6637338" y="2963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6" name="Oval 35"/>
          <p:cNvSpPr>
            <a:spLocks noChangeArrowheads="1"/>
          </p:cNvSpPr>
          <p:nvPr/>
        </p:nvSpPr>
        <p:spPr bwMode="auto">
          <a:xfrm>
            <a:off x="61039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7" name="Oval 36"/>
          <p:cNvSpPr>
            <a:spLocks noChangeArrowheads="1"/>
          </p:cNvSpPr>
          <p:nvPr/>
        </p:nvSpPr>
        <p:spPr bwMode="auto">
          <a:xfrm>
            <a:off x="64849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8" name="Oval 37"/>
          <p:cNvSpPr>
            <a:spLocks noChangeArrowheads="1"/>
          </p:cNvSpPr>
          <p:nvPr/>
        </p:nvSpPr>
        <p:spPr bwMode="auto">
          <a:xfrm>
            <a:off x="6332538" y="5326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89" name="Oval 38"/>
          <p:cNvSpPr>
            <a:spLocks noChangeArrowheads="1"/>
          </p:cNvSpPr>
          <p:nvPr/>
        </p:nvSpPr>
        <p:spPr bwMode="auto">
          <a:xfrm>
            <a:off x="6408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90" name="Oval 39"/>
          <p:cNvSpPr>
            <a:spLocks noChangeArrowheads="1"/>
          </p:cNvSpPr>
          <p:nvPr/>
        </p:nvSpPr>
        <p:spPr bwMode="auto">
          <a:xfrm>
            <a:off x="5113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91" name="Oval 40"/>
          <p:cNvSpPr>
            <a:spLocks noChangeArrowheads="1"/>
          </p:cNvSpPr>
          <p:nvPr/>
        </p:nvSpPr>
        <p:spPr bwMode="auto">
          <a:xfrm>
            <a:off x="5799138" y="3344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92" name="Oval 41"/>
          <p:cNvSpPr>
            <a:spLocks noChangeArrowheads="1"/>
          </p:cNvSpPr>
          <p:nvPr/>
        </p:nvSpPr>
        <p:spPr bwMode="auto">
          <a:xfrm>
            <a:off x="5646738" y="4487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93" name="Oval 42"/>
          <p:cNvSpPr>
            <a:spLocks noChangeArrowheads="1"/>
          </p:cNvSpPr>
          <p:nvPr/>
        </p:nvSpPr>
        <p:spPr bwMode="auto">
          <a:xfrm>
            <a:off x="5570538" y="4183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94" name="Oval 43"/>
          <p:cNvSpPr>
            <a:spLocks noChangeArrowheads="1"/>
          </p:cNvSpPr>
          <p:nvPr/>
        </p:nvSpPr>
        <p:spPr bwMode="auto">
          <a:xfrm>
            <a:off x="5494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95" name="Oval 44"/>
          <p:cNvSpPr>
            <a:spLocks noChangeArrowheads="1"/>
          </p:cNvSpPr>
          <p:nvPr/>
        </p:nvSpPr>
        <p:spPr bwMode="auto">
          <a:xfrm>
            <a:off x="5418138" y="2582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9496" name="Text Box 46"/>
          <p:cNvSpPr txBox="1">
            <a:spLocks noChangeArrowheads="1"/>
          </p:cNvSpPr>
          <p:nvPr/>
        </p:nvSpPr>
        <p:spPr bwMode="auto">
          <a:xfrm>
            <a:off x="3635375" y="1125538"/>
            <a:ext cx="446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¿cómo clasificar estos datos?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436938" y="265906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rot="5400000">
            <a:off x="5036344" y="380285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8273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7323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8847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6655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894138" y="4868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4427538" y="4640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4656138" y="4106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3665538" y="3878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4275138" y="2811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0371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40465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979738" y="5097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27538" y="3573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4579938" y="265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6027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2370138" y="1744663"/>
            <a:ext cx="609600" cy="854075"/>
            <a:chOff x="3792" y="1296"/>
            <a:chExt cx="384" cy="538"/>
          </a:xfrm>
        </p:grpSpPr>
        <p:sp>
          <p:nvSpPr>
            <p:cNvPr id="20522" name="Oval 24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0523" name="Oval 25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0524" name="Text Box 26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0504" name="Oval 27"/>
          <p:cNvSpPr>
            <a:spLocks noChangeArrowheads="1"/>
          </p:cNvSpPr>
          <p:nvPr/>
        </p:nvSpPr>
        <p:spPr bwMode="auto">
          <a:xfrm>
            <a:off x="5951538" y="4945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5" name="Oval 28"/>
          <p:cNvSpPr>
            <a:spLocks noChangeArrowheads="1"/>
          </p:cNvSpPr>
          <p:nvPr/>
        </p:nvSpPr>
        <p:spPr bwMode="auto">
          <a:xfrm>
            <a:off x="6561138" y="4106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6" name="Oval 29"/>
          <p:cNvSpPr>
            <a:spLocks noChangeArrowheads="1"/>
          </p:cNvSpPr>
          <p:nvPr/>
        </p:nvSpPr>
        <p:spPr bwMode="auto">
          <a:xfrm>
            <a:off x="5189538" y="5249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7" name="Oval 30"/>
          <p:cNvSpPr>
            <a:spLocks noChangeArrowheads="1"/>
          </p:cNvSpPr>
          <p:nvPr/>
        </p:nvSpPr>
        <p:spPr bwMode="auto">
          <a:xfrm>
            <a:off x="71707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8" name="Oval 31"/>
          <p:cNvSpPr>
            <a:spLocks noChangeArrowheads="1"/>
          </p:cNvSpPr>
          <p:nvPr/>
        </p:nvSpPr>
        <p:spPr bwMode="auto">
          <a:xfrm>
            <a:off x="6637338" y="3421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09" name="Oval 32"/>
          <p:cNvSpPr>
            <a:spLocks noChangeArrowheads="1"/>
          </p:cNvSpPr>
          <p:nvPr/>
        </p:nvSpPr>
        <p:spPr bwMode="auto">
          <a:xfrm>
            <a:off x="6637338" y="2963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0" name="Oval 33"/>
          <p:cNvSpPr>
            <a:spLocks noChangeArrowheads="1"/>
          </p:cNvSpPr>
          <p:nvPr/>
        </p:nvSpPr>
        <p:spPr bwMode="auto">
          <a:xfrm>
            <a:off x="61039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1" name="Oval 34"/>
          <p:cNvSpPr>
            <a:spLocks noChangeArrowheads="1"/>
          </p:cNvSpPr>
          <p:nvPr/>
        </p:nvSpPr>
        <p:spPr bwMode="auto">
          <a:xfrm>
            <a:off x="64849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2" name="Oval 35"/>
          <p:cNvSpPr>
            <a:spLocks noChangeArrowheads="1"/>
          </p:cNvSpPr>
          <p:nvPr/>
        </p:nvSpPr>
        <p:spPr bwMode="auto">
          <a:xfrm>
            <a:off x="6332538" y="5326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3" name="Oval 36"/>
          <p:cNvSpPr>
            <a:spLocks noChangeArrowheads="1"/>
          </p:cNvSpPr>
          <p:nvPr/>
        </p:nvSpPr>
        <p:spPr bwMode="auto">
          <a:xfrm>
            <a:off x="6408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4" name="Oval 37"/>
          <p:cNvSpPr>
            <a:spLocks noChangeArrowheads="1"/>
          </p:cNvSpPr>
          <p:nvPr/>
        </p:nvSpPr>
        <p:spPr bwMode="auto">
          <a:xfrm>
            <a:off x="5113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5" name="Oval 38"/>
          <p:cNvSpPr>
            <a:spLocks noChangeArrowheads="1"/>
          </p:cNvSpPr>
          <p:nvPr/>
        </p:nvSpPr>
        <p:spPr bwMode="auto">
          <a:xfrm>
            <a:off x="5799138" y="3344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6" name="Oval 39"/>
          <p:cNvSpPr>
            <a:spLocks noChangeArrowheads="1"/>
          </p:cNvSpPr>
          <p:nvPr/>
        </p:nvSpPr>
        <p:spPr bwMode="auto">
          <a:xfrm>
            <a:off x="5646738" y="4487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7" name="Oval 40"/>
          <p:cNvSpPr>
            <a:spLocks noChangeArrowheads="1"/>
          </p:cNvSpPr>
          <p:nvPr/>
        </p:nvSpPr>
        <p:spPr bwMode="auto">
          <a:xfrm>
            <a:off x="5570538" y="4183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8" name="Oval 41"/>
          <p:cNvSpPr>
            <a:spLocks noChangeArrowheads="1"/>
          </p:cNvSpPr>
          <p:nvPr/>
        </p:nvSpPr>
        <p:spPr bwMode="auto">
          <a:xfrm>
            <a:off x="5494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19" name="Oval 42"/>
          <p:cNvSpPr>
            <a:spLocks noChangeArrowheads="1"/>
          </p:cNvSpPr>
          <p:nvPr/>
        </p:nvSpPr>
        <p:spPr bwMode="auto">
          <a:xfrm>
            <a:off x="5418138" y="2582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0520" name="Line 44"/>
          <p:cNvSpPr>
            <a:spLocks noChangeShapeType="1"/>
          </p:cNvSpPr>
          <p:nvPr/>
        </p:nvSpPr>
        <p:spPr bwMode="auto">
          <a:xfrm flipH="1">
            <a:off x="4140200" y="2492375"/>
            <a:ext cx="2133600" cy="3048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0521" name="Text Box 45"/>
          <p:cNvSpPr txBox="1">
            <a:spLocks noChangeArrowheads="1"/>
          </p:cNvSpPr>
          <p:nvPr/>
        </p:nvSpPr>
        <p:spPr bwMode="auto">
          <a:xfrm>
            <a:off x="3635375" y="1125538"/>
            <a:ext cx="446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¿cómo clasificar estos datos?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436938" y="265906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rot="5400000">
            <a:off x="5036344" y="380285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8273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47323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8847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6655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3894138" y="4868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4427538" y="4640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4656138" y="4106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665538" y="3878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4275138" y="2811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0371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40465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2979738" y="5097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7538" y="3573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579938" y="265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6027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2370138" y="1744663"/>
            <a:ext cx="609600" cy="854075"/>
            <a:chOff x="3792" y="1296"/>
            <a:chExt cx="384" cy="538"/>
          </a:xfrm>
        </p:grpSpPr>
        <p:sp>
          <p:nvSpPr>
            <p:cNvPr id="21546" name="Oval 24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1547" name="Oval 25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1548" name="Text Box 26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1528" name="Oval 27"/>
          <p:cNvSpPr>
            <a:spLocks noChangeArrowheads="1"/>
          </p:cNvSpPr>
          <p:nvPr/>
        </p:nvSpPr>
        <p:spPr bwMode="auto">
          <a:xfrm>
            <a:off x="5951538" y="4945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29" name="Oval 28"/>
          <p:cNvSpPr>
            <a:spLocks noChangeArrowheads="1"/>
          </p:cNvSpPr>
          <p:nvPr/>
        </p:nvSpPr>
        <p:spPr bwMode="auto">
          <a:xfrm>
            <a:off x="6561138" y="4106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0" name="Oval 29"/>
          <p:cNvSpPr>
            <a:spLocks noChangeArrowheads="1"/>
          </p:cNvSpPr>
          <p:nvPr/>
        </p:nvSpPr>
        <p:spPr bwMode="auto">
          <a:xfrm>
            <a:off x="5189538" y="5249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1" name="Oval 30"/>
          <p:cNvSpPr>
            <a:spLocks noChangeArrowheads="1"/>
          </p:cNvSpPr>
          <p:nvPr/>
        </p:nvSpPr>
        <p:spPr bwMode="auto">
          <a:xfrm>
            <a:off x="71707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2" name="Oval 31"/>
          <p:cNvSpPr>
            <a:spLocks noChangeArrowheads="1"/>
          </p:cNvSpPr>
          <p:nvPr/>
        </p:nvSpPr>
        <p:spPr bwMode="auto">
          <a:xfrm>
            <a:off x="6637338" y="3421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3" name="Oval 32"/>
          <p:cNvSpPr>
            <a:spLocks noChangeArrowheads="1"/>
          </p:cNvSpPr>
          <p:nvPr/>
        </p:nvSpPr>
        <p:spPr bwMode="auto">
          <a:xfrm>
            <a:off x="6637338" y="2963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4" name="Oval 33"/>
          <p:cNvSpPr>
            <a:spLocks noChangeArrowheads="1"/>
          </p:cNvSpPr>
          <p:nvPr/>
        </p:nvSpPr>
        <p:spPr bwMode="auto">
          <a:xfrm>
            <a:off x="61039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5" name="Oval 34"/>
          <p:cNvSpPr>
            <a:spLocks noChangeArrowheads="1"/>
          </p:cNvSpPr>
          <p:nvPr/>
        </p:nvSpPr>
        <p:spPr bwMode="auto">
          <a:xfrm>
            <a:off x="64849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6" name="Oval 35"/>
          <p:cNvSpPr>
            <a:spLocks noChangeArrowheads="1"/>
          </p:cNvSpPr>
          <p:nvPr/>
        </p:nvSpPr>
        <p:spPr bwMode="auto">
          <a:xfrm>
            <a:off x="6332538" y="5326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7" name="Oval 36"/>
          <p:cNvSpPr>
            <a:spLocks noChangeArrowheads="1"/>
          </p:cNvSpPr>
          <p:nvPr/>
        </p:nvSpPr>
        <p:spPr bwMode="auto">
          <a:xfrm>
            <a:off x="6408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8" name="Oval 37"/>
          <p:cNvSpPr>
            <a:spLocks noChangeArrowheads="1"/>
          </p:cNvSpPr>
          <p:nvPr/>
        </p:nvSpPr>
        <p:spPr bwMode="auto">
          <a:xfrm>
            <a:off x="5113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39" name="Oval 38"/>
          <p:cNvSpPr>
            <a:spLocks noChangeArrowheads="1"/>
          </p:cNvSpPr>
          <p:nvPr/>
        </p:nvSpPr>
        <p:spPr bwMode="auto">
          <a:xfrm>
            <a:off x="5799138" y="3344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40" name="Oval 39"/>
          <p:cNvSpPr>
            <a:spLocks noChangeArrowheads="1"/>
          </p:cNvSpPr>
          <p:nvPr/>
        </p:nvSpPr>
        <p:spPr bwMode="auto">
          <a:xfrm>
            <a:off x="5646738" y="4487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41" name="Oval 40"/>
          <p:cNvSpPr>
            <a:spLocks noChangeArrowheads="1"/>
          </p:cNvSpPr>
          <p:nvPr/>
        </p:nvSpPr>
        <p:spPr bwMode="auto">
          <a:xfrm>
            <a:off x="5570538" y="4183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42" name="Oval 41"/>
          <p:cNvSpPr>
            <a:spLocks noChangeArrowheads="1"/>
          </p:cNvSpPr>
          <p:nvPr/>
        </p:nvSpPr>
        <p:spPr bwMode="auto">
          <a:xfrm>
            <a:off x="5494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43" name="Oval 42"/>
          <p:cNvSpPr>
            <a:spLocks noChangeArrowheads="1"/>
          </p:cNvSpPr>
          <p:nvPr/>
        </p:nvSpPr>
        <p:spPr bwMode="auto">
          <a:xfrm>
            <a:off x="5418138" y="2582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1544" name="Line 45"/>
          <p:cNvSpPr>
            <a:spLocks noChangeShapeType="1"/>
          </p:cNvSpPr>
          <p:nvPr/>
        </p:nvSpPr>
        <p:spPr bwMode="auto">
          <a:xfrm rot="20935658" flipH="1">
            <a:off x="4211638" y="2133600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545" name="Text Box 46"/>
          <p:cNvSpPr txBox="1">
            <a:spLocks noChangeArrowheads="1"/>
          </p:cNvSpPr>
          <p:nvPr/>
        </p:nvSpPr>
        <p:spPr bwMode="auto">
          <a:xfrm>
            <a:off x="3635375" y="1125538"/>
            <a:ext cx="446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¿cómo clasificar estos datos?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0"/>
            <a:ext cx="3786182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5750" y="500063"/>
            <a:ext cx="3003550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7000" b="1" dirty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  <a:endParaRPr lang="en-US" altLang="zh-TW" sz="7000" b="1" dirty="0">
              <a:solidFill>
                <a:srgbClr val="D9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5929330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4952" y="142852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28599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5750" y="2143125"/>
            <a:ext cx="2921000" cy="1362075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y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Futuro</a:t>
            </a:r>
            <a:b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  <a:endParaRPr lang="es-EC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436938" y="265906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rot="5400000">
            <a:off x="5036344" y="380285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8273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47323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8847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6655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894138" y="4868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427538" y="4640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4656138" y="4106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665538" y="3878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4275138" y="2811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0371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40465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2979738" y="5097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27538" y="3573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79938" y="265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6027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2370138" y="1744663"/>
            <a:ext cx="609600" cy="854075"/>
            <a:chOff x="3792" y="1296"/>
            <a:chExt cx="384" cy="538"/>
          </a:xfrm>
        </p:grpSpPr>
        <p:sp>
          <p:nvSpPr>
            <p:cNvPr id="22570" name="Oval 24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2571" name="Oval 25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2572" name="Text Box 26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2552" name="Oval 27"/>
          <p:cNvSpPr>
            <a:spLocks noChangeArrowheads="1"/>
          </p:cNvSpPr>
          <p:nvPr/>
        </p:nvSpPr>
        <p:spPr bwMode="auto">
          <a:xfrm>
            <a:off x="5951538" y="4945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3" name="Oval 28"/>
          <p:cNvSpPr>
            <a:spLocks noChangeArrowheads="1"/>
          </p:cNvSpPr>
          <p:nvPr/>
        </p:nvSpPr>
        <p:spPr bwMode="auto">
          <a:xfrm>
            <a:off x="6561138" y="4106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4" name="Oval 29"/>
          <p:cNvSpPr>
            <a:spLocks noChangeArrowheads="1"/>
          </p:cNvSpPr>
          <p:nvPr/>
        </p:nvSpPr>
        <p:spPr bwMode="auto">
          <a:xfrm>
            <a:off x="5189538" y="5249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5" name="Oval 30"/>
          <p:cNvSpPr>
            <a:spLocks noChangeArrowheads="1"/>
          </p:cNvSpPr>
          <p:nvPr/>
        </p:nvSpPr>
        <p:spPr bwMode="auto">
          <a:xfrm>
            <a:off x="71707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6" name="Oval 31"/>
          <p:cNvSpPr>
            <a:spLocks noChangeArrowheads="1"/>
          </p:cNvSpPr>
          <p:nvPr/>
        </p:nvSpPr>
        <p:spPr bwMode="auto">
          <a:xfrm>
            <a:off x="6637338" y="3421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7" name="Oval 32"/>
          <p:cNvSpPr>
            <a:spLocks noChangeArrowheads="1"/>
          </p:cNvSpPr>
          <p:nvPr/>
        </p:nvSpPr>
        <p:spPr bwMode="auto">
          <a:xfrm>
            <a:off x="6637338" y="2963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8" name="Oval 33"/>
          <p:cNvSpPr>
            <a:spLocks noChangeArrowheads="1"/>
          </p:cNvSpPr>
          <p:nvPr/>
        </p:nvSpPr>
        <p:spPr bwMode="auto">
          <a:xfrm>
            <a:off x="61039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59" name="Oval 34"/>
          <p:cNvSpPr>
            <a:spLocks noChangeArrowheads="1"/>
          </p:cNvSpPr>
          <p:nvPr/>
        </p:nvSpPr>
        <p:spPr bwMode="auto">
          <a:xfrm>
            <a:off x="64849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0" name="Oval 35"/>
          <p:cNvSpPr>
            <a:spLocks noChangeArrowheads="1"/>
          </p:cNvSpPr>
          <p:nvPr/>
        </p:nvSpPr>
        <p:spPr bwMode="auto">
          <a:xfrm>
            <a:off x="6332538" y="5326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1" name="Oval 36"/>
          <p:cNvSpPr>
            <a:spLocks noChangeArrowheads="1"/>
          </p:cNvSpPr>
          <p:nvPr/>
        </p:nvSpPr>
        <p:spPr bwMode="auto">
          <a:xfrm>
            <a:off x="6408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2" name="Oval 37"/>
          <p:cNvSpPr>
            <a:spLocks noChangeArrowheads="1"/>
          </p:cNvSpPr>
          <p:nvPr/>
        </p:nvSpPr>
        <p:spPr bwMode="auto">
          <a:xfrm>
            <a:off x="5113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3" name="Oval 38"/>
          <p:cNvSpPr>
            <a:spLocks noChangeArrowheads="1"/>
          </p:cNvSpPr>
          <p:nvPr/>
        </p:nvSpPr>
        <p:spPr bwMode="auto">
          <a:xfrm>
            <a:off x="5799138" y="3344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4" name="Oval 39"/>
          <p:cNvSpPr>
            <a:spLocks noChangeArrowheads="1"/>
          </p:cNvSpPr>
          <p:nvPr/>
        </p:nvSpPr>
        <p:spPr bwMode="auto">
          <a:xfrm>
            <a:off x="5646738" y="4487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5" name="Oval 40"/>
          <p:cNvSpPr>
            <a:spLocks noChangeArrowheads="1"/>
          </p:cNvSpPr>
          <p:nvPr/>
        </p:nvSpPr>
        <p:spPr bwMode="auto">
          <a:xfrm>
            <a:off x="5570538" y="4183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6" name="Oval 41"/>
          <p:cNvSpPr>
            <a:spLocks noChangeArrowheads="1"/>
          </p:cNvSpPr>
          <p:nvPr/>
        </p:nvSpPr>
        <p:spPr bwMode="auto">
          <a:xfrm>
            <a:off x="5494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7" name="Oval 42"/>
          <p:cNvSpPr>
            <a:spLocks noChangeArrowheads="1"/>
          </p:cNvSpPr>
          <p:nvPr/>
        </p:nvSpPr>
        <p:spPr bwMode="auto">
          <a:xfrm>
            <a:off x="5418138" y="2582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2568" name="Line 45"/>
          <p:cNvSpPr>
            <a:spLocks noChangeShapeType="1"/>
          </p:cNvSpPr>
          <p:nvPr/>
        </p:nvSpPr>
        <p:spPr bwMode="auto">
          <a:xfrm rot="21596470" flipH="1">
            <a:off x="4543425" y="2209800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2569" name="Text Box 46"/>
          <p:cNvSpPr txBox="1">
            <a:spLocks noChangeArrowheads="1"/>
          </p:cNvSpPr>
          <p:nvPr/>
        </p:nvSpPr>
        <p:spPr bwMode="auto">
          <a:xfrm>
            <a:off x="3635375" y="1125538"/>
            <a:ext cx="446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¿cómo clasificar estos datos?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436938" y="265906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rot="5400000">
            <a:off x="5036344" y="380285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8273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7323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8847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6655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3894138" y="4868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4427538" y="4640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656138" y="4106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3665538" y="3878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4275138" y="2811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50371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0465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2979738" y="5097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4427538" y="3573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4579938" y="265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6027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2370138" y="1744663"/>
            <a:ext cx="609600" cy="854075"/>
            <a:chOff x="3792" y="1296"/>
            <a:chExt cx="384" cy="538"/>
          </a:xfrm>
        </p:grpSpPr>
        <p:sp>
          <p:nvSpPr>
            <p:cNvPr id="23599" name="Oval 24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3600" name="Oval 25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3601" name="Text Box 26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3576" name="Oval 27"/>
          <p:cNvSpPr>
            <a:spLocks noChangeArrowheads="1"/>
          </p:cNvSpPr>
          <p:nvPr/>
        </p:nvSpPr>
        <p:spPr bwMode="auto">
          <a:xfrm>
            <a:off x="5951538" y="4945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7" name="Oval 28"/>
          <p:cNvSpPr>
            <a:spLocks noChangeArrowheads="1"/>
          </p:cNvSpPr>
          <p:nvPr/>
        </p:nvSpPr>
        <p:spPr bwMode="auto">
          <a:xfrm>
            <a:off x="6561138" y="4106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8" name="Oval 29"/>
          <p:cNvSpPr>
            <a:spLocks noChangeArrowheads="1"/>
          </p:cNvSpPr>
          <p:nvPr/>
        </p:nvSpPr>
        <p:spPr bwMode="auto">
          <a:xfrm>
            <a:off x="5189538" y="5249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79" name="Oval 30"/>
          <p:cNvSpPr>
            <a:spLocks noChangeArrowheads="1"/>
          </p:cNvSpPr>
          <p:nvPr/>
        </p:nvSpPr>
        <p:spPr bwMode="auto">
          <a:xfrm>
            <a:off x="71707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0" name="Oval 31"/>
          <p:cNvSpPr>
            <a:spLocks noChangeArrowheads="1"/>
          </p:cNvSpPr>
          <p:nvPr/>
        </p:nvSpPr>
        <p:spPr bwMode="auto">
          <a:xfrm>
            <a:off x="6637338" y="3421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1" name="Oval 32"/>
          <p:cNvSpPr>
            <a:spLocks noChangeArrowheads="1"/>
          </p:cNvSpPr>
          <p:nvPr/>
        </p:nvSpPr>
        <p:spPr bwMode="auto">
          <a:xfrm>
            <a:off x="6637338" y="2963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2" name="Oval 33"/>
          <p:cNvSpPr>
            <a:spLocks noChangeArrowheads="1"/>
          </p:cNvSpPr>
          <p:nvPr/>
        </p:nvSpPr>
        <p:spPr bwMode="auto">
          <a:xfrm>
            <a:off x="61039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3" name="Oval 34"/>
          <p:cNvSpPr>
            <a:spLocks noChangeArrowheads="1"/>
          </p:cNvSpPr>
          <p:nvPr/>
        </p:nvSpPr>
        <p:spPr bwMode="auto">
          <a:xfrm>
            <a:off x="64849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4" name="Oval 35"/>
          <p:cNvSpPr>
            <a:spLocks noChangeArrowheads="1"/>
          </p:cNvSpPr>
          <p:nvPr/>
        </p:nvSpPr>
        <p:spPr bwMode="auto">
          <a:xfrm>
            <a:off x="6332538" y="5326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5" name="Oval 36"/>
          <p:cNvSpPr>
            <a:spLocks noChangeArrowheads="1"/>
          </p:cNvSpPr>
          <p:nvPr/>
        </p:nvSpPr>
        <p:spPr bwMode="auto">
          <a:xfrm>
            <a:off x="6408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6" name="Oval 37"/>
          <p:cNvSpPr>
            <a:spLocks noChangeArrowheads="1"/>
          </p:cNvSpPr>
          <p:nvPr/>
        </p:nvSpPr>
        <p:spPr bwMode="auto">
          <a:xfrm>
            <a:off x="5113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7" name="Oval 38"/>
          <p:cNvSpPr>
            <a:spLocks noChangeArrowheads="1"/>
          </p:cNvSpPr>
          <p:nvPr/>
        </p:nvSpPr>
        <p:spPr bwMode="auto">
          <a:xfrm>
            <a:off x="5799138" y="3344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8" name="Oval 39"/>
          <p:cNvSpPr>
            <a:spLocks noChangeArrowheads="1"/>
          </p:cNvSpPr>
          <p:nvPr/>
        </p:nvSpPr>
        <p:spPr bwMode="auto">
          <a:xfrm>
            <a:off x="5646738" y="4487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89" name="Oval 40"/>
          <p:cNvSpPr>
            <a:spLocks noChangeArrowheads="1"/>
          </p:cNvSpPr>
          <p:nvPr/>
        </p:nvSpPr>
        <p:spPr bwMode="auto">
          <a:xfrm>
            <a:off x="5570538" y="4183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90" name="Oval 41"/>
          <p:cNvSpPr>
            <a:spLocks noChangeArrowheads="1"/>
          </p:cNvSpPr>
          <p:nvPr/>
        </p:nvSpPr>
        <p:spPr bwMode="auto">
          <a:xfrm>
            <a:off x="5494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91" name="Oval 42"/>
          <p:cNvSpPr>
            <a:spLocks noChangeArrowheads="1"/>
          </p:cNvSpPr>
          <p:nvPr/>
        </p:nvSpPr>
        <p:spPr bwMode="auto">
          <a:xfrm>
            <a:off x="5418138" y="2582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3592" name="Text Box 43"/>
          <p:cNvSpPr txBox="1">
            <a:spLocks noChangeArrowheads="1"/>
          </p:cNvSpPr>
          <p:nvPr/>
        </p:nvSpPr>
        <p:spPr bwMode="auto">
          <a:xfrm>
            <a:off x="3635375" y="1125538"/>
            <a:ext cx="446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¿cómo clasificar estos datos?</a:t>
            </a:r>
          </a:p>
        </p:txBody>
      </p:sp>
      <p:sp>
        <p:nvSpPr>
          <p:cNvPr id="23593" name="Line 45"/>
          <p:cNvSpPr>
            <a:spLocks noChangeShapeType="1"/>
          </p:cNvSpPr>
          <p:nvPr/>
        </p:nvSpPr>
        <p:spPr bwMode="auto">
          <a:xfrm flipH="1">
            <a:off x="4310063" y="2286000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3594" name="Line 46"/>
          <p:cNvSpPr>
            <a:spLocks noChangeShapeType="1"/>
          </p:cNvSpPr>
          <p:nvPr/>
        </p:nvSpPr>
        <p:spPr bwMode="auto">
          <a:xfrm rot="20935658" flipH="1">
            <a:off x="4384675" y="2125663"/>
            <a:ext cx="19050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95" name="Line 47"/>
          <p:cNvSpPr>
            <a:spLocks noChangeShapeType="1"/>
          </p:cNvSpPr>
          <p:nvPr/>
        </p:nvSpPr>
        <p:spPr bwMode="auto">
          <a:xfrm rot="21596470" flipH="1">
            <a:off x="4157663" y="2133600"/>
            <a:ext cx="2286000" cy="35067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96" name="Line 48"/>
          <p:cNvSpPr>
            <a:spLocks noChangeShapeType="1"/>
          </p:cNvSpPr>
          <p:nvPr/>
        </p:nvSpPr>
        <p:spPr bwMode="auto">
          <a:xfrm flipH="1">
            <a:off x="4564063" y="2057400"/>
            <a:ext cx="1219200" cy="426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97" name="Line 49"/>
          <p:cNvSpPr>
            <a:spLocks noChangeShapeType="1"/>
          </p:cNvSpPr>
          <p:nvPr/>
        </p:nvSpPr>
        <p:spPr bwMode="auto">
          <a:xfrm flipH="1">
            <a:off x="4233863" y="2209800"/>
            <a:ext cx="1752600" cy="3810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3598" name="Line 50"/>
          <p:cNvSpPr>
            <a:spLocks noChangeShapeType="1"/>
          </p:cNvSpPr>
          <p:nvPr/>
        </p:nvSpPr>
        <p:spPr bwMode="auto">
          <a:xfrm flipH="1">
            <a:off x="3776663" y="1752600"/>
            <a:ext cx="26670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436938" y="265906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rot="5400000">
            <a:off x="5036344" y="380285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8273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7323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8847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3665538" y="3421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3894138" y="4868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427538" y="4640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4656138" y="4106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665538" y="3878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4275138" y="2811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5037138" y="28876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4046538" y="42592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2979738" y="5097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4427538" y="35734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4579938" y="2659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6027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2370138" y="1744663"/>
            <a:ext cx="609600" cy="854075"/>
            <a:chOff x="3792" y="1296"/>
            <a:chExt cx="384" cy="538"/>
          </a:xfrm>
        </p:grpSpPr>
        <p:sp>
          <p:nvSpPr>
            <p:cNvPr id="24620" name="Oval 24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4621" name="Oval 25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4622" name="Text Box 26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4600" name="Oval 27"/>
          <p:cNvSpPr>
            <a:spLocks noChangeArrowheads="1"/>
          </p:cNvSpPr>
          <p:nvPr/>
        </p:nvSpPr>
        <p:spPr bwMode="auto">
          <a:xfrm>
            <a:off x="5951538" y="4945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1" name="Oval 28"/>
          <p:cNvSpPr>
            <a:spLocks noChangeArrowheads="1"/>
          </p:cNvSpPr>
          <p:nvPr/>
        </p:nvSpPr>
        <p:spPr bwMode="auto">
          <a:xfrm>
            <a:off x="6561138" y="4106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2" name="Oval 29"/>
          <p:cNvSpPr>
            <a:spLocks noChangeArrowheads="1"/>
          </p:cNvSpPr>
          <p:nvPr/>
        </p:nvSpPr>
        <p:spPr bwMode="auto">
          <a:xfrm>
            <a:off x="5189538" y="5249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3" name="Oval 30"/>
          <p:cNvSpPr>
            <a:spLocks noChangeArrowheads="1"/>
          </p:cNvSpPr>
          <p:nvPr/>
        </p:nvSpPr>
        <p:spPr bwMode="auto">
          <a:xfrm>
            <a:off x="71707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4" name="Oval 31"/>
          <p:cNvSpPr>
            <a:spLocks noChangeArrowheads="1"/>
          </p:cNvSpPr>
          <p:nvPr/>
        </p:nvSpPr>
        <p:spPr bwMode="auto">
          <a:xfrm>
            <a:off x="6637338" y="3421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5" name="Oval 32"/>
          <p:cNvSpPr>
            <a:spLocks noChangeArrowheads="1"/>
          </p:cNvSpPr>
          <p:nvPr/>
        </p:nvSpPr>
        <p:spPr bwMode="auto">
          <a:xfrm>
            <a:off x="6637338" y="2963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6" name="Oval 33"/>
          <p:cNvSpPr>
            <a:spLocks noChangeArrowheads="1"/>
          </p:cNvSpPr>
          <p:nvPr/>
        </p:nvSpPr>
        <p:spPr bwMode="auto">
          <a:xfrm>
            <a:off x="6103938" y="4564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7" name="Oval 34"/>
          <p:cNvSpPr>
            <a:spLocks noChangeArrowheads="1"/>
          </p:cNvSpPr>
          <p:nvPr/>
        </p:nvSpPr>
        <p:spPr bwMode="auto">
          <a:xfrm>
            <a:off x="64849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8" name="Oval 35"/>
          <p:cNvSpPr>
            <a:spLocks noChangeArrowheads="1"/>
          </p:cNvSpPr>
          <p:nvPr/>
        </p:nvSpPr>
        <p:spPr bwMode="auto">
          <a:xfrm>
            <a:off x="6332538" y="5326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09" name="Oval 36"/>
          <p:cNvSpPr>
            <a:spLocks noChangeArrowheads="1"/>
          </p:cNvSpPr>
          <p:nvPr/>
        </p:nvSpPr>
        <p:spPr bwMode="auto">
          <a:xfrm>
            <a:off x="6408738" y="38782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10" name="Oval 37"/>
          <p:cNvSpPr>
            <a:spLocks noChangeArrowheads="1"/>
          </p:cNvSpPr>
          <p:nvPr/>
        </p:nvSpPr>
        <p:spPr bwMode="auto">
          <a:xfrm>
            <a:off x="5113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11" name="Oval 38"/>
          <p:cNvSpPr>
            <a:spLocks noChangeArrowheads="1"/>
          </p:cNvSpPr>
          <p:nvPr/>
        </p:nvSpPr>
        <p:spPr bwMode="auto">
          <a:xfrm>
            <a:off x="5799138" y="3344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12" name="Oval 39"/>
          <p:cNvSpPr>
            <a:spLocks noChangeArrowheads="1"/>
          </p:cNvSpPr>
          <p:nvPr/>
        </p:nvSpPr>
        <p:spPr bwMode="auto">
          <a:xfrm>
            <a:off x="5646738" y="4487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13" name="Oval 40"/>
          <p:cNvSpPr>
            <a:spLocks noChangeArrowheads="1"/>
          </p:cNvSpPr>
          <p:nvPr/>
        </p:nvSpPr>
        <p:spPr bwMode="auto">
          <a:xfrm>
            <a:off x="5570538" y="41830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14" name="Oval 41"/>
          <p:cNvSpPr>
            <a:spLocks noChangeArrowheads="1"/>
          </p:cNvSpPr>
          <p:nvPr/>
        </p:nvSpPr>
        <p:spPr bwMode="auto">
          <a:xfrm>
            <a:off x="5494338" y="48688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15" name="Oval 42"/>
          <p:cNvSpPr>
            <a:spLocks noChangeArrowheads="1"/>
          </p:cNvSpPr>
          <p:nvPr/>
        </p:nvSpPr>
        <p:spPr bwMode="auto">
          <a:xfrm>
            <a:off x="5418138" y="2582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616" name="Text Box 45"/>
          <p:cNvSpPr txBox="1">
            <a:spLocks noChangeArrowheads="1"/>
          </p:cNvSpPr>
          <p:nvPr/>
        </p:nvSpPr>
        <p:spPr bwMode="auto">
          <a:xfrm>
            <a:off x="3276600" y="1052513"/>
            <a:ext cx="375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Definimos el hiperplano</a:t>
            </a:r>
          </a:p>
        </p:txBody>
      </p:sp>
      <p:sp>
        <p:nvSpPr>
          <p:cNvPr id="24617" name="Line 46"/>
          <p:cNvSpPr>
            <a:spLocks noChangeShapeType="1"/>
          </p:cNvSpPr>
          <p:nvPr/>
        </p:nvSpPr>
        <p:spPr bwMode="auto">
          <a:xfrm flipH="1">
            <a:off x="4140200" y="2276475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4618" name="Text Box 47"/>
          <p:cNvSpPr txBox="1">
            <a:spLocks noChangeArrowheads="1"/>
          </p:cNvSpPr>
          <p:nvPr/>
        </p:nvSpPr>
        <p:spPr bwMode="auto">
          <a:xfrm>
            <a:off x="6477000" y="13462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 b="1">
                <a:latin typeface="Times New Roman" pitchFamily="18" charset="0"/>
              </a:rPr>
              <a:t>w</a:t>
            </a:r>
            <a:r>
              <a:rPr lang="es-ES_tradnl" sz="2000">
                <a:latin typeface="Times New Roman" pitchFamily="18" charset="0"/>
              </a:rPr>
              <a:t>·</a:t>
            </a:r>
            <a:r>
              <a:rPr lang="es-ES_tradnl" sz="2000" b="1">
                <a:latin typeface="Times New Roman" pitchFamily="18" charset="0"/>
              </a:rPr>
              <a:t>x</a:t>
            </a:r>
            <a:r>
              <a:rPr lang="es-ES_tradnl" sz="2000">
                <a:latin typeface="Times New Roman" pitchFamily="18" charset="0"/>
              </a:rPr>
              <a:t>+b=0</a:t>
            </a:r>
          </a:p>
        </p:txBody>
      </p:sp>
      <p:sp>
        <p:nvSpPr>
          <p:cNvPr id="24619" name="Freeform 48"/>
          <p:cNvSpPr>
            <a:spLocks/>
          </p:cNvSpPr>
          <p:nvPr/>
        </p:nvSpPr>
        <p:spPr bwMode="auto">
          <a:xfrm>
            <a:off x="5930900" y="1590675"/>
            <a:ext cx="546100" cy="609600"/>
          </a:xfrm>
          <a:custGeom>
            <a:avLst/>
            <a:gdLst>
              <a:gd name="T0" fmla="*/ 2147483647 w 344"/>
              <a:gd name="T1" fmla="*/ 0 h 384"/>
              <a:gd name="T2" fmla="*/ 2147483647 w 344"/>
              <a:gd name="T3" fmla="*/ 2147483647 h 384"/>
              <a:gd name="T4" fmla="*/ 2147483647 w 344"/>
              <a:gd name="T5" fmla="*/ 2147483647 h 384"/>
              <a:gd name="T6" fmla="*/ 0 60000 65536"/>
              <a:gd name="T7" fmla="*/ 0 60000 65536"/>
              <a:gd name="T8" fmla="*/ 0 60000 65536"/>
              <a:gd name="T9" fmla="*/ 0 w 344"/>
              <a:gd name="T10" fmla="*/ 0 h 384"/>
              <a:gd name="T11" fmla="*/ 344 w 34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384">
                <a:moveTo>
                  <a:pt x="344" y="0"/>
                </a:moveTo>
                <a:cubicBezTo>
                  <a:pt x="228" y="16"/>
                  <a:pt x="112" y="32"/>
                  <a:pt x="56" y="96"/>
                </a:cubicBezTo>
                <a:cubicBezTo>
                  <a:pt x="0" y="160"/>
                  <a:pt x="16" y="336"/>
                  <a:pt x="8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5606" name="Line 47"/>
          <p:cNvSpPr>
            <a:spLocks noChangeShapeType="1"/>
          </p:cNvSpPr>
          <p:nvPr/>
        </p:nvSpPr>
        <p:spPr bwMode="auto">
          <a:xfrm>
            <a:off x="3784600" y="277336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5607" name="Line 48"/>
          <p:cNvSpPr>
            <a:spLocks noChangeShapeType="1"/>
          </p:cNvSpPr>
          <p:nvPr/>
        </p:nvSpPr>
        <p:spPr bwMode="auto">
          <a:xfrm rot="5400000">
            <a:off x="5384006" y="391715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5608" name="Oval 49"/>
          <p:cNvSpPr>
            <a:spLocks noChangeArrowheads="1"/>
          </p:cNvSpPr>
          <p:nvPr/>
        </p:nvSpPr>
        <p:spPr bwMode="auto">
          <a:xfrm>
            <a:off x="3175000" y="4373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09" name="Oval 50"/>
          <p:cNvSpPr>
            <a:spLocks noChangeArrowheads="1"/>
          </p:cNvSpPr>
          <p:nvPr/>
        </p:nvSpPr>
        <p:spPr bwMode="auto">
          <a:xfrm>
            <a:off x="5080000" y="3001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0" name="Oval 51"/>
          <p:cNvSpPr>
            <a:spLocks noChangeArrowheads="1"/>
          </p:cNvSpPr>
          <p:nvPr/>
        </p:nvSpPr>
        <p:spPr bwMode="auto">
          <a:xfrm>
            <a:off x="5232400" y="35353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1" name="Oval 52"/>
          <p:cNvSpPr>
            <a:spLocks noChangeArrowheads="1"/>
          </p:cNvSpPr>
          <p:nvPr/>
        </p:nvSpPr>
        <p:spPr bwMode="auto">
          <a:xfrm>
            <a:off x="4013200" y="35353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2" name="Oval 53"/>
          <p:cNvSpPr>
            <a:spLocks noChangeArrowheads="1"/>
          </p:cNvSpPr>
          <p:nvPr/>
        </p:nvSpPr>
        <p:spPr bwMode="auto">
          <a:xfrm>
            <a:off x="4241800" y="49831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3" name="Oval 54"/>
          <p:cNvSpPr>
            <a:spLocks noChangeArrowheads="1"/>
          </p:cNvSpPr>
          <p:nvPr/>
        </p:nvSpPr>
        <p:spPr bwMode="auto">
          <a:xfrm>
            <a:off x="4775200" y="4754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4" name="Oval 55"/>
          <p:cNvSpPr>
            <a:spLocks noChangeArrowheads="1"/>
          </p:cNvSpPr>
          <p:nvPr/>
        </p:nvSpPr>
        <p:spPr bwMode="auto">
          <a:xfrm>
            <a:off x="5003800" y="42211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5" name="Oval 56"/>
          <p:cNvSpPr>
            <a:spLocks noChangeArrowheads="1"/>
          </p:cNvSpPr>
          <p:nvPr/>
        </p:nvSpPr>
        <p:spPr bwMode="auto">
          <a:xfrm>
            <a:off x="4013200" y="3992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6" name="Oval 57"/>
          <p:cNvSpPr>
            <a:spLocks noChangeArrowheads="1"/>
          </p:cNvSpPr>
          <p:nvPr/>
        </p:nvSpPr>
        <p:spPr bwMode="auto">
          <a:xfrm>
            <a:off x="4622800" y="29257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7" name="Oval 58"/>
          <p:cNvSpPr>
            <a:spLocks noChangeArrowheads="1"/>
          </p:cNvSpPr>
          <p:nvPr/>
        </p:nvSpPr>
        <p:spPr bwMode="auto">
          <a:xfrm>
            <a:off x="5384800" y="30019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8" name="Oval 59"/>
          <p:cNvSpPr>
            <a:spLocks noChangeArrowheads="1"/>
          </p:cNvSpPr>
          <p:nvPr/>
        </p:nvSpPr>
        <p:spPr bwMode="auto">
          <a:xfrm>
            <a:off x="4394200" y="43735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19" name="Oval 60"/>
          <p:cNvSpPr>
            <a:spLocks noChangeArrowheads="1"/>
          </p:cNvSpPr>
          <p:nvPr/>
        </p:nvSpPr>
        <p:spPr bwMode="auto">
          <a:xfrm>
            <a:off x="3327400" y="52117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0" name="Oval 61"/>
          <p:cNvSpPr>
            <a:spLocks noChangeArrowheads="1"/>
          </p:cNvSpPr>
          <p:nvPr/>
        </p:nvSpPr>
        <p:spPr bwMode="auto">
          <a:xfrm>
            <a:off x="4775200" y="36877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1" name="Oval 62"/>
          <p:cNvSpPr>
            <a:spLocks noChangeArrowheads="1"/>
          </p:cNvSpPr>
          <p:nvPr/>
        </p:nvSpPr>
        <p:spPr bwMode="auto">
          <a:xfrm>
            <a:off x="4927600" y="27733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2" name="Oval 63"/>
          <p:cNvSpPr>
            <a:spLocks noChangeArrowheads="1"/>
          </p:cNvSpPr>
          <p:nvPr/>
        </p:nvSpPr>
        <p:spPr bwMode="auto">
          <a:xfrm>
            <a:off x="6375400" y="39925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3" name="Oval 64"/>
          <p:cNvSpPr>
            <a:spLocks noChangeArrowheads="1"/>
          </p:cNvSpPr>
          <p:nvPr/>
        </p:nvSpPr>
        <p:spPr bwMode="auto">
          <a:xfrm>
            <a:off x="6299200" y="50593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4" name="Oval 65"/>
          <p:cNvSpPr>
            <a:spLocks noChangeArrowheads="1"/>
          </p:cNvSpPr>
          <p:nvPr/>
        </p:nvSpPr>
        <p:spPr bwMode="auto">
          <a:xfrm>
            <a:off x="6908800" y="4221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5" name="Oval 66"/>
          <p:cNvSpPr>
            <a:spLocks noChangeArrowheads="1"/>
          </p:cNvSpPr>
          <p:nvPr/>
        </p:nvSpPr>
        <p:spPr bwMode="auto">
          <a:xfrm>
            <a:off x="5537200" y="5364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6" name="Oval 67"/>
          <p:cNvSpPr>
            <a:spLocks noChangeArrowheads="1"/>
          </p:cNvSpPr>
          <p:nvPr/>
        </p:nvSpPr>
        <p:spPr bwMode="auto">
          <a:xfrm>
            <a:off x="7518400" y="46783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7" name="Oval 68"/>
          <p:cNvSpPr>
            <a:spLocks noChangeArrowheads="1"/>
          </p:cNvSpPr>
          <p:nvPr/>
        </p:nvSpPr>
        <p:spPr bwMode="auto">
          <a:xfrm>
            <a:off x="6985000" y="35353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8" name="Oval 69"/>
          <p:cNvSpPr>
            <a:spLocks noChangeArrowheads="1"/>
          </p:cNvSpPr>
          <p:nvPr/>
        </p:nvSpPr>
        <p:spPr bwMode="auto">
          <a:xfrm>
            <a:off x="6985000" y="3078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29" name="Oval 70"/>
          <p:cNvSpPr>
            <a:spLocks noChangeArrowheads="1"/>
          </p:cNvSpPr>
          <p:nvPr/>
        </p:nvSpPr>
        <p:spPr bwMode="auto">
          <a:xfrm>
            <a:off x="6451600" y="46783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0" name="Oval 71"/>
          <p:cNvSpPr>
            <a:spLocks noChangeArrowheads="1"/>
          </p:cNvSpPr>
          <p:nvPr/>
        </p:nvSpPr>
        <p:spPr bwMode="auto">
          <a:xfrm>
            <a:off x="6832600" y="4983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1" name="Oval 72"/>
          <p:cNvSpPr>
            <a:spLocks noChangeArrowheads="1"/>
          </p:cNvSpPr>
          <p:nvPr/>
        </p:nvSpPr>
        <p:spPr bwMode="auto">
          <a:xfrm>
            <a:off x="6680200" y="54403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2" name="Oval 73"/>
          <p:cNvSpPr>
            <a:spLocks noChangeArrowheads="1"/>
          </p:cNvSpPr>
          <p:nvPr/>
        </p:nvSpPr>
        <p:spPr bwMode="auto">
          <a:xfrm>
            <a:off x="6756400" y="39925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3" name="Oval 74"/>
          <p:cNvSpPr>
            <a:spLocks noChangeArrowheads="1"/>
          </p:cNvSpPr>
          <p:nvPr/>
        </p:nvSpPr>
        <p:spPr bwMode="auto">
          <a:xfrm>
            <a:off x="5461000" y="4983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4" name="Oval 75"/>
          <p:cNvSpPr>
            <a:spLocks noChangeArrowheads="1"/>
          </p:cNvSpPr>
          <p:nvPr/>
        </p:nvSpPr>
        <p:spPr bwMode="auto">
          <a:xfrm>
            <a:off x="6146800" y="3459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5" name="Oval 76"/>
          <p:cNvSpPr>
            <a:spLocks noChangeArrowheads="1"/>
          </p:cNvSpPr>
          <p:nvPr/>
        </p:nvSpPr>
        <p:spPr bwMode="auto">
          <a:xfrm>
            <a:off x="5994400" y="4602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6" name="Oval 77"/>
          <p:cNvSpPr>
            <a:spLocks noChangeArrowheads="1"/>
          </p:cNvSpPr>
          <p:nvPr/>
        </p:nvSpPr>
        <p:spPr bwMode="auto">
          <a:xfrm>
            <a:off x="5918200" y="42973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7" name="Oval 78"/>
          <p:cNvSpPr>
            <a:spLocks noChangeArrowheads="1"/>
          </p:cNvSpPr>
          <p:nvPr/>
        </p:nvSpPr>
        <p:spPr bwMode="auto">
          <a:xfrm>
            <a:off x="5842000" y="49831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8" name="Oval 79"/>
          <p:cNvSpPr>
            <a:spLocks noChangeArrowheads="1"/>
          </p:cNvSpPr>
          <p:nvPr/>
        </p:nvSpPr>
        <p:spPr bwMode="auto">
          <a:xfrm>
            <a:off x="5765800" y="26971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39" name="Line 80"/>
          <p:cNvSpPr>
            <a:spLocks noChangeShapeType="1"/>
          </p:cNvSpPr>
          <p:nvPr/>
        </p:nvSpPr>
        <p:spPr bwMode="auto">
          <a:xfrm flipH="1">
            <a:off x="4495800" y="2544763"/>
            <a:ext cx="1828800" cy="38862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5640" name="Line 81"/>
          <p:cNvSpPr>
            <a:spLocks noChangeShapeType="1"/>
          </p:cNvSpPr>
          <p:nvPr/>
        </p:nvSpPr>
        <p:spPr bwMode="auto">
          <a:xfrm flipH="1">
            <a:off x="4495800" y="2544763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5641" name="Group 82"/>
          <p:cNvGrpSpPr>
            <a:grpSpLocks/>
          </p:cNvGrpSpPr>
          <p:nvPr/>
        </p:nvGrpSpPr>
        <p:grpSpPr bwMode="auto">
          <a:xfrm>
            <a:off x="2717800" y="1858963"/>
            <a:ext cx="609600" cy="854075"/>
            <a:chOff x="3792" y="1296"/>
            <a:chExt cx="384" cy="538"/>
          </a:xfrm>
        </p:grpSpPr>
        <p:sp>
          <p:nvSpPr>
            <p:cNvPr id="25643" name="Oval 83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5644" name="Oval 84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5645" name="Text Box 85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5642" name="Text Box 86"/>
          <p:cNvSpPr txBox="1">
            <a:spLocks noChangeArrowheads="1"/>
          </p:cNvSpPr>
          <p:nvPr/>
        </p:nvSpPr>
        <p:spPr bwMode="auto">
          <a:xfrm>
            <a:off x="4140200" y="13414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Definimos el margen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6630" name="Line 84"/>
          <p:cNvSpPr>
            <a:spLocks noChangeShapeType="1"/>
          </p:cNvSpPr>
          <p:nvPr/>
        </p:nvSpPr>
        <p:spPr bwMode="auto">
          <a:xfrm>
            <a:off x="3694113" y="2865438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6631" name="Line 85"/>
          <p:cNvSpPr>
            <a:spLocks noChangeShapeType="1"/>
          </p:cNvSpPr>
          <p:nvPr/>
        </p:nvSpPr>
        <p:spPr bwMode="auto">
          <a:xfrm rot="5400000">
            <a:off x="5293519" y="4009232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6632" name="Oval 86"/>
          <p:cNvSpPr>
            <a:spLocks noChangeArrowheads="1"/>
          </p:cNvSpPr>
          <p:nvPr/>
        </p:nvSpPr>
        <p:spPr bwMode="auto">
          <a:xfrm>
            <a:off x="3084513" y="44656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33" name="Oval 87"/>
          <p:cNvSpPr>
            <a:spLocks noChangeArrowheads="1"/>
          </p:cNvSpPr>
          <p:nvPr/>
        </p:nvSpPr>
        <p:spPr bwMode="auto">
          <a:xfrm>
            <a:off x="4989513" y="30940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34" name="Oval 88"/>
          <p:cNvSpPr>
            <a:spLocks noChangeArrowheads="1"/>
          </p:cNvSpPr>
          <p:nvPr/>
        </p:nvSpPr>
        <p:spPr bwMode="auto">
          <a:xfrm>
            <a:off x="5141913" y="36274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35" name="Oval 89"/>
          <p:cNvSpPr>
            <a:spLocks noChangeArrowheads="1"/>
          </p:cNvSpPr>
          <p:nvPr/>
        </p:nvSpPr>
        <p:spPr bwMode="auto">
          <a:xfrm>
            <a:off x="3922713" y="36274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36" name="Oval 90"/>
          <p:cNvSpPr>
            <a:spLocks noChangeArrowheads="1"/>
          </p:cNvSpPr>
          <p:nvPr/>
        </p:nvSpPr>
        <p:spPr bwMode="auto">
          <a:xfrm>
            <a:off x="4151313" y="5075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37" name="Oval 91"/>
          <p:cNvSpPr>
            <a:spLocks noChangeArrowheads="1"/>
          </p:cNvSpPr>
          <p:nvPr/>
        </p:nvSpPr>
        <p:spPr bwMode="auto">
          <a:xfrm>
            <a:off x="4710113" y="48593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38" name="Oval 92"/>
          <p:cNvSpPr>
            <a:spLocks noChangeArrowheads="1"/>
          </p:cNvSpPr>
          <p:nvPr/>
        </p:nvSpPr>
        <p:spPr bwMode="auto">
          <a:xfrm>
            <a:off x="4913313" y="4313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39" name="Oval 93"/>
          <p:cNvSpPr>
            <a:spLocks noChangeArrowheads="1"/>
          </p:cNvSpPr>
          <p:nvPr/>
        </p:nvSpPr>
        <p:spPr bwMode="auto">
          <a:xfrm>
            <a:off x="3922713" y="40846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0" name="Oval 94"/>
          <p:cNvSpPr>
            <a:spLocks noChangeArrowheads="1"/>
          </p:cNvSpPr>
          <p:nvPr/>
        </p:nvSpPr>
        <p:spPr bwMode="auto">
          <a:xfrm>
            <a:off x="4532313" y="3017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1" name="Oval 95"/>
          <p:cNvSpPr>
            <a:spLocks noChangeArrowheads="1"/>
          </p:cNvSpPr>
          <p:nvPr/>
        </p:nvSpPr>
        <p:spPr bwMode="auto">
          <a:xfrm>
            <a:off x="5294313" y="30940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2" name="Oval 96"/>
          <p:cNvSpPr>
            <a:spLocks noChangeArrowheads="1"/>
          </p:cNvSpPr>
          <p:nvPr/>
        </p:nvSpPr>
        <p:spPr bwMode="auto">
          <a:xfrm>
            <a:off x="4303713" y="44656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3" name="Oval 97"/>
          <p:cNvSpPr>
            <a:spLocks noChangeArrowheads="1"/>
          </p:cNvSpPr>
          <p:nvPr/>
        </p:nvSpPr>
        <p:spPr bwMode="auto">
          <a:xfrm>
            <a:off x="3236913" y="5303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4" name="Oval 98"/>
          <p:cNvSpPr>
            <a:spLocks noChangeArrowheads="1"/>
          </p:cNvSpPr>
          <p:nvPr/>
        </p:nvSpPr>
        <p:spPr bwMode="auto">
          <a:xfrm>
            <a:off x="4684713" y="3779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5" name="Oval 99"/>
          <p:cNvSpPr>
            <a:spLocks noChangeArrowheads="1"/>
          </p:cNvSpPr>
          <p:nvPr/>
        </p:nvSpPr>
        <p:spPr bwMode="auto">
          <a:xfrm>
            <a:off x="4837113" y="28654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6" name="Oval 100"/>
          <p:cNvSpPr>
            <a:spLocks noChangeArrowheads="1"/>
          </p:cNvSpPr>
          <p:nvPr/>
        </p:nvSpPr>
        <p:spPr bwMode="auto">
          <a:xfrm>
            <a:off x="6284913" y="40846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7" name="Oval 101"/>
          <p:cNvSpPr>
            <a:spLocks noChangeArrowheads="1"/>
          </p:cNvSpPr>
          <p:nvPr/>
        </p:nvSpPr>
        <p:spPr bwMode="auto">
          <a:xfrm>
            <a:off x="6208713" y="5151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8" name="Oval 102"/>
          <p:cNvSpPr>
            <a:spLocks noChangeArrowheads="1"/>
          </p:cNvSpPr>
          <p:nvPr/>
        </p:nvSpPr>
        <p:spPr bwMode="auto">
          <a:xfrm>
            <a:off x="6818313" y="4313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49" name="Oval 103"/>
          <p:cNvSpPr>
            <a:spLocks noChangeArrowheads="1"/>
          </p:cNvSpPr>
          <p:nvPr/>
        </p:nvSpPr>
        <p:spPr bwMode="auto">
          <a:xfrm>
            <a:off x="5446713" y="5456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0" name="Oval 104"/>
          <p:cNvSpPr>
            <a:spLocks noChangeArrowheads="1"/>
          </p:cNvSpPr>
          <p:nvPr/>
        </p:nvSpPr>
        <p:spPr bwMode="auto">
          <a:xfrm>
            <a:off x="7427913" y="4770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1" name="Oval 105"/>
          <p:cNvSpPr>
            <a:spLocks noChangeArrowheads="1"/>
          </p:cNvSpPr>
          <p:nvPr/>
        </p:nvSpPr>
        <p:spPr bwMode="auto">
          <a:xfrm>
            <a:off x="6894513" y="3627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2" name="Oval 106"/>
          <p:cNvSpPr>
            <a:spLocks noChangeArrowheads="1"/>
          </p:cNvSpPr>
          <p:nvPr/>
        </p:nvSpPr>
        <p:spPr bwMode="auto">
          <a:xfrm>
            <a:off x="6894513" y="3170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3" name="Oval 107"/>
          <p:cNvSpPr>
            <a:spLocks noChangeArrowheads="1"/>
          </p:cNvSpPr>
          <p:nvPr/>
        </p:nvSpPr>
        <p:spPr bwMode="auto">
          <a:xfrm>
            <a:off x="6361113" y="4770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4" name="Oval 108"/>
          <p:cNvSpPr>
            <a:spLocks noChangeArrowheads="1"/>
          </p:cNvSpPr>
          <p:nvPr/>
        </p:nvSpPr>
        <p:spPr bwMode="auto">
          <a:xfrm>
            <a:off x="6742113" y="5075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5" name="Oval 109"/>
          <p:cNvSpPr>
            <a:spLocks noChangeArrowheads="1"/>
          </p:cNvSpPr>
          <p:nvPr/>
        </p:nvSpPr>
        <p:spPr bwMode="auto">
          <a:xfrm>
            <a:off x="6589713" y="5532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6" name="Oval 110"/>
          <p:cNvSpPr>
            <a:spLocks noChangeArrowheads="1"/>
          </p:cNvSpPr>
          <p:nvPr/>
        </p:nvSpPr>
        <p:spPr bwMode="auto">
          <a:xfrm>
            <a:off x="6665913" y="40846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7" name="Oval 111"/>
          <p:cNvSpPr>
            <a:spLocks noChangeArrowheads="1"/>
          </p:cNvSpPr>
          <p:nvPr/>
        </p:nvSpPr>
        <p:spPr bwMode="auto">
          <a:xfrm>
            <a:off x="5345113" y="5075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8" name="Oval 112"/>
          <p:cNvSpPr>
            <a:spLocks noChangeArrowheads="1"/>
          </p:cNvSpPr>
          <p:nvPr/>
        </p:nvSpPr>
        <p:spPr bwMode="auto">
          <a:xfrm>
            <a:off x="6056313" y="3551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59" name="Oval 113"/>
          <p:cNvSpPr>
            <a:spLocks noChangeArrowheads="1"/>
          </p:cNvSpPr>
          <p:nvPr/>
        </p:nvSpPr>
        <p:spPr bwMode="auto">
          <a:xfrm>
            <a:off x="5903913" y="4694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60" name="Oval 114"/>
          <p:cNvSpPr>
            <a:spLocks noChangeArrowheads="1"/>
          </p:cNvSpPr>
          <p:nvPr/>
        </p:nvSpPr>
        <p:spPr bwMode="auto">
          <a:xfrm>
            <a:off x="5827713" y="4389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61" name="Oval 115"/>
          <p:cNvSpPr>
            <a:spLocks noChangeArrowheads="1"/>
          </p:cNvSpPr>
          <p:nvPr/>
        </p:nvSpPr>
        <p:spPr bwMode="auto">
          <a:xfrm>
            <a:off x="5751513" y="5075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62" name="Oval 116"/>
          <p:cNvSpPr>
            <a:spLocks noChangeArrowheads="1"/>
          </p:cNvSpPr>
          <p:nvPr/>
        </p:nvSpPr>
        <p:spPr bwMode="auto">
          <a:xfrm>
            <a:off x="5675313" y="2789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63" name="Line 117"/>
          <p:cNvSpPr>
            <a:spLocks noChangeShapeType="1"/>
          </p:cNvSpPr>
          <p:nvPr/>
        </p:nvSpPr>
        <p:spPr bwMode="auto">
          <a:xfrm flipH="1">
            <a:off x="4405313" y="2636838"/>
            <a:ext cx="1828800" cy="3886200"/>
          </a:xfrm>
          <a:prstGeom prst="line">
            <a:avLst/>
          </a:prstGeom>
          <a:noFill/>
          <a:ln w="4826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6664" name="Line 118"/>
          <p:cNvSpPr>
            <a:spLocks noChangeShapeType="1"/>
          </p:cNvSpPr>
          <p:nvPr/>
        </p:nvSpPr>
        <p:spPr bwMode="auto">
          <a:xfrm flipH="1">
            <a:off x="4405313" y="2636838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6665" name="Group 119"/>
          <p:cNvGrpSpPr>
            <a:grpSpLocks/>
          </p:cNvGrpSpPr>
          <p:nvPr/>
        </p:nvGrpSpPr>
        <p:grpSpPr bwMode="auto">
          <a:xfrm>
            <a:off x="2627313" y="1951038"/>
            <a:ext cx="609600" cy="854075"/>
            <a:chOff x="3792" y="1296"/>
            <a:chExt cx="384" cy="538"/>
          </a:xfrm>
        </p:grpSpPr>
        <p:sp>
          <p:nvSpPr>
            <p:cNvPr id="26667" name="Oval 120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668" name="Oval 121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6669" name="Text Box 122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6666" name="Text Box 123"/>
          <p:cNvSpPr txBox="1">
            <a:spLocks noChangeArrowheads="1"/>
          </p:cNvSpPr>
          <p:nvPr/>
        </p:nvSpPr>
        <p:spPr bwMode="auto">
          <a:xfrm>
            <a:off x="3563938" y="1268413"/>
            <a:ext cx="439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La idea es maximizar el margen.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694113" y="2865438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rot="5400000">
            <a:off x="5293519" y="4009232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3084513" y="44656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4989513" y="30940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5141913" y="36274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922713" y="36274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4151313" y="5075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4710113" y="48593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913313" y="4313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3922713" y="40846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4532313" y="3017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5294313" y="30940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4303713" y="44656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3236913" y="5303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4684713" y="3779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4837113" y="28654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6284913" y="40846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6208713" y="5151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6818313" y="4313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5446713" y="5456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7427913" y="4770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6894513" y="3627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6894513" y="3170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6361113" y="4770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6742113" y="5075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6589713" y="5532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6665913" y="40846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5345113" y="5075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6056313" y="3551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5903913" y="4694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5827713" y="4389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5751513" y="50752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5675313" y="27892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H="1">
            <a:off x="4405313" y="2636838"/>
            <a:ext cx="1828800" cy="3886200"/>
          </a:xfrm>
          <a:prstGeom prst="line">
            <a:avLst/>
          </a:prstGeom>
          <a:noFill/>
          <a:ln w="4826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>
            <a:off x="4405313" y="2636838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2627313" y="1951038"/>
            <a:ext cx="609600" cy="854075"/>
            <a:chOff x="3792" y="1296"/>
            <a:chExt cx="384" cy="538"/>
          </a:xfrm>
        </p:grpSpPr>
        <p:sp>
          <p:nvSpPr>
            <p:cNvPr id="27691" name="Oval 42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692" name="Oval 43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7693" name="Text Box 44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7690" name="Text Box 46"/>
          <p:cNvSpPr txBox="1">
            <a:spLocks noChangeArrowheads="1"/>
          </p:cNvSpPr>
          <p:nvPr/>
        </p:nvSpPr>
        <p:spPr bwMode="auto">
          <a:xfrm>
            <a:off x="3348038" y="1125538"/>
            <a:ext cx="4679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El hiperplano que tenga el mayor margen es el mejor clasificador de los datos.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8678" name="Line 83"/>
          <p:cNvSpPr>
            <a:spLocks noChangeShapeType="1"/>
          </p:cNvSpPr>
          <p:nvPr/>
        </p:nvSpPr>
        <p:spPr bwMode="auto">
          <a:xfrm>
            <a:off x="3694113" y="2936875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679" name="Line 84"/>
          <p:cNvSpPr>
            <a:spLocks noChangeShapeType="1"/>
          </p:cNvSpPr>
          <p:nvPr/>
        </p:nvSpPr>
        <p:spPr bwMode="auto">
          <a:xfrm rot="5400000">
            <a:off x="5293519" y="4080669"/>
            <a:ext cx="1588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8680" name="Oval 85"/>
          <p:cNvSpPr>
            <a:spLocks noChangeArrowheads="1"/>
          </p:cNvSpPr>
          <p:nvPr/>
        </p:nvSpPr>
        <p:spPr bwMode="auto">
          <a:xfrm>
            <a:off x="3084513" y="45370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1" name="Oval 86"/>
          <p:cNvSpPr>
            <a:spLocks noChangeArrowheads="1"/>
          </p:cNvSpPr>
          <p:nvPr/>
        </p:nvSpPr>
        <p:spPr bwMode="auto">
          <a:xfrm>
            <a:off x="4989513" y="31654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2" name="Oval 87"/>
          <p:cNvSpPr>
            <a:spLocks noChangeArrowheads="1"/>
          </p:cNvSpPr>
          <p:nvPr/>
        </p:nvSpPr>
        <p:spPr bwMode="auto">
          <a:xfrm>
            <a:off x="5141913" y="36988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3" name="Oval 88"/>
          <p:cNvSpPr>
            <a:spLocks noChangeArrowheads="1"/>
          </p:cNvSpPr>
          <p:nvPr/>
        </p:nvSpPr>
        <p:spPr bwMode="auto">
          <a:xfrm>
            <a:off x="3922713" y="36988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4" name="Oval 89"/>
          <p:cNvSpPr>
            <a:spLocks noChangeArrowheads="1"/>
          </p:cNvSpPr>
          <p:nvPr/>
        </p:nvSpPr>
        <p:spPr bwMode="auto">
          <a:xfrm>
            <a:off x="4151313" y="5146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5" name="Oval 90"/>
          <p:cNvSpPr>
            <a:spLocks noChangeArrowheads="1"/>
          </p:cNvSpPr>
          <p:nvPr/>
        </p:nvSpPr>
        <p:spPr bwMode="auto">
          <a:xfrm>
            <a:off x="4710113" y="4930775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6" name="Oval 91"/>
          <p:cNvSpPr>
            <a:spLocks noChangeArrowheads="1"/>
          </p:cNvSpPr>
          <p:nvPr/>
        </p:nvSpPr>
        <p:spPr bwMode="auto">
          <a:xfrm>
            <a:off x="4913313" y="4384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7" name="Oval 92"/>
          <p:cNvSpPr>
            <a:spLocks noChangeArrowheads="1"/>
          </p:cNvSpPr>
          <p:nvPr/>
        </p:nvSpPr>
        <p:spPr bwMode="auto">
          <a:xfrm>
            <a:off x="3922713" y="41560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8" name="Oval 93"/>
          <p:cNvSpPr>
            <a:spLocks noChangeArrowheads="1"/>
          </p:cNvSpPr>
          <p:nvPr/>
        </p:nvSpPr>
        <p:spPr bwMode="auto">
          <a:xfrm>
            <a:off x="4532313" y="3089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89" name="Oval 94"/>
          <p:cNvSpPr>
            <a:spLocks noChangeArrowheads="1"/>
          </p:cNvSpPr>
          <p:nvPr/>
        </p:nvSpPr>
        <p:spPr bwMode="auto">
          <a:xfrm>
            <a:off x="5294313" y="31654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0" name="Oval 95"/>
          <p:cNvSpPr>
            <a:spLocks noChangeArrowheads="1"/>
          </p:cNvSpPr>
          <p:nvPr/>
        </p:nvSpPr>
        <p:spPr bwMode="auto">
          <a:xfrm>
            <a:off x="4303713" y="45370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1" name="Oval 96"/>
          <p:cNvSpPr>
            <a:spLocks noChangeArrowheads="1"/>
          </p:cNvSpPr>
          <p:nvPr/>
        </p:nvSpPr>
        <p:spPr bwMode="auto">
          <a:xfrm>
            <a:off x="3236913" y="5375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2" name="Oval 97"/>
          <p:cNvSpPr>
            <a:spLocks noChangeArrowheads="1"/>
          </p:cNvSpPr>
          <p:nvPr/>
        </p:nvSpPr>
        <p:spPr bwMode="auto">
          <a:xfrm>
            <a:off x="4684713" y="3851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3" name="Oval 98"/>
          <p:cNvSpPr>
            <a:spLocks noChangeArrowheads="1"/>
          </p:cNvSpPr>
          <p:nvPr/>
        </p:nvSpPr>
        <p:spPr bwMode="auto">
          <a:xfrm>
            <a:off x="4837113" y="29368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4" name="Oval 99"/>
          <p:cNvSpPr>
            <a:spLocks noChangeArrowheads="1"/>
          </p:cNvSpPr>
          <p:nvPr/>
        </p:nvSpPr>
        <p:spPr bwMode="auto">
          <a:xfrm>
            <a:off x="6284913" y="4156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5" name="Oval 100"/>
          <p:cNvSpPr>
            <a:spLocks noChangeArrowheads="1"/>
          </p:cNvSpPr>
          <p:nvPr/>
        </p:nvSpPr>
        <p:spPr bwMode="auto">
          <a:xfrm>
            <a:off x="6208713" y="5222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6" name="Oval 101"/>
          <p:cNvSpPr>
            <a:spLocks noChangeArrowheads="1"/>
          </p:cNvSpPr>
          <p:nvPr/>
        </p:nvSpPr>
        <p:spPr bwMode="auto">
          <a:xfrm>
            <a:off x="6818313" y="4384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7" name="Oval 102"/>
          <p:cNvSpPr>
            <a:spLocks noChangeArrowheads="1"/>
          </p:cNvSpPr>
          <p:nvPr/>
        </p:nvSpPr>
        <p:spPr bwMode="auto">
          <a:xfrm>
            <a:off x="5446713" y="5527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8" name="Oval 103"/>
          <p:cNvSpPr>
            <a:spLocks noChangeArrowheads="1"/>
          </p:cNvSpPr>
          <p:nvPr/>
        </p:nvSpPr>
        <p:spPr bwMode="auto">
          <a:xfrm>
            <a:off x="7427913" y="4841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699" name="Oval 104"/>
          <p:cNvSpPr>
            <a:spLocks noChangeArrowheads="1"/>
          </p:cNvSpPr>
          <p:nvPr/>
        </p:nvSpPr>
        <p:spPr bwMode="auto">
          <a:xfrm>
            <a:off x="6894513" y="3698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0" name="Oval 105"/>
          <p:cNvSpPr>
            <a:spLocks noChangeArrowheads="1"/>
          </p:cNvSpPr>
          <p:nvPr/>
        </p:nvSpPr>
        <p:spPr bwMode="auto">
          <a:xfrm>
            <a:off x="6894513" y="3241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1" name="Oval 106"/>
          <p:cNvSpPr>
            <a:spLocks noChangeArrowheads="1"/>
          </p:cNvSpPr>
          <p:nvPr/>
        </p:nvSpPr>
        <p:spPr bwMode="auto">
          <a:xfrm>
            <a:off x="6361113" y="4841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2" name="Oval 107"/>
          <p:cNvSpPr>
            <a:spLocks noChangeArrowheads="1"/>
          </p:cNvSpPr>
          <p:nvPr/>
        </p:nvSpPr>
        <p:spPr bwMode="auto">
          <a:xfrm>
            <a:off x="6742113" y="5146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3" name="Oval 108"/>
          <p:cNvSpPr>
            <a:spLocks noChangeArrowheads="1"/>
          </p:cNvSpPr>
          <p:nvPr/>
        </p:nvSpPr>
        <p:spPr bwMode="auto">
          <a:xfrm>
            <a:off x="6589713" y="5603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4" name="Oval 109"/>
          <p:cNvSpPr>
            <a:spLocks noChangeArrowheads="1"/>
          </p:cNvSpPr>
          <p:nvPr/>
        </p:nvSpPr>
        <p:spPr bwMode="auto">
          <a:xfrm>
            <a:off x="6665913" y="4156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5" name="Oval 110"/>
          <p:cNvSpPr>
            <a:spLocks noChangeArrowheads="1"/>
          </p:cNvSpPr>
          <p:nvPr/>
        </p:nvSpPr>
        <p:spPr bwMode="auto">
          <a:xfrm>
            <a:off x="5345113" y="5146675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6" name="Oval 111"/>
          <p:cNvSpPr>
            <a:spLocks noChangeArrowheads="1"/>
          </p:cNvSpPr>
          <p:nvPr/>
        </p:nvSpPr>
        <p:spPr bwMode="auto">
          <a:xfrm>
            <a:off x="6056313" y="3622675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7" name="Oval 112"/>
          <p:cNvSpPr>
            <a:spLocks noChangeArrowheads="1"/>
          </p:cNvSpPr>
          <p:nvPr/>
        </p:nvSpPr>
        <p:spPr bwMode="auto">
          <a:xfrm>
            <a:off x="5903913" y="4765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8" name="Oval 113"/>
          <p:cNvSpPr>
            <a:spLocks noChangeArrowheads="1"/>
          </p:cNvSpPr>
          <p:nvPr/>
        </p:nvSpPr>
        <p:spPr bwMode="auto">
          <a:xfrm>
            <a:off x="5827713" y="44608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09" name="Oval 114"/>
          <p:cNvSpPr>
            <a:spLocks noChangeArrowheads="1"/>
          </p:cNvSpPr>
          <p:nvPr/>
        </p:nvSpPr>
        <p:spPr bwMode="auto">
          <a:xfrm>
            <a:off x="5751513" y="5146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10" name="Oval 115"/>
          <p:cNvSpPr>
            <a:spLocks noChangeArrowheads="1"/>
          </p:cNvSpPr>
          <p:nvPr/>
        </p:nvSpPr>
        <p:spPr bwMode="auto">
          <a:xfrm>
            <a:off x="5675313" y="2860675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8711" name="Line 116"/>
          <p:cNvSpPr>
            <a:spLocks noChangeShapeType="1"/>
          </p:cNvSpPr>
          <p:nvPr/>
        </p:nvSpPr>
        <p:spPr bwMode="auto">
          <a:xfrm flipH="1">
            <a:off x="4405313" y="2708275"/>
            <a:ext cx="1828800" cy="3886200"/>
          </a:xfrm>
          <a:prstGeom prst="line">
            <a:avLst/>
          </a:prstGeom>
          <a:noFill/>
          <a:ln w="4826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8712" name="Line 117"/>
          <p:cNvSpPr>
            <a:spLocks noChangeShapeType="1"/>
          </p:cNvSpPr>
          <p:nvPr/>
        </p:nvSpPr>
        <p:spPr bwMode="auto">
          <a:xfrm flipH="1">
            <a:off x="4405313" y="2708275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8713" name="Group 118"/>
          <p:cNvGrpSpPr>
            <a:grpSpLocks/>
          </p:cNvGrpSpPr>
          <p:nvPr/>
        </p:nvGrpSpPr>
        <p:grpSpPr bwMode="auto">
          <a:xfrm>
            <a:off x="2627313" y="2022475"/>
            <a:ext cx="609600" cy="854075"/>
            <a:chOff x="3792" y="1296"/>
            <a:chExt cx="384" cy="538"/>
          </a:xfrm>
        </p:grpSpPr>
        <p:sp>
          <p:nvSpPr>
            <p:cNvPr id="28715" name="Oval 119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716" name="Oval 120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8717" name="Text Box 121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8714" name="Text Box 122"/>
          <p:cNvSpPr txBox="1">
            <a:spLocks noChangeArrowheads="1"/>
          </p:cNvSpPr>
          <p:nvPr/>
        </p:nvSpPr>
        <p:spPr bwMode="auto">
          <a:xfrm>
            <a:off x="3492500" y="1125538"/>
            <a:ext cx="4895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Los vectores de apoyo son los puntos que tocan el límite del margen.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28" name="Line 122"/>
          <p:cNvSpPr>
            <a:spLocks noChangeShapeType="1"/>
          </p:cNvSpPr>
          <p:nvPr/>
        </p:nvSpPr>
        <p:spPr bwMode="auto">
          <a:xfrm flipH="1">
            <a:off x="4356100" y="2852738"/>
            <a:ext cx="1828800" cy="3886200"/>
          </a:xfrm>
          <a:prstGeom prst="line">
            <a:avLst/>
          </a:prstGeom>
          <a:noFill/>
          <a:ln w="4826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1032" name="Line 83"/>
          <p:cNvSpPr>
            <a:spLocks noChangeShapeType="1"/>
          </p:cNvSpPr>
          <p:nvPr/>
        </p:nvSpPr>
        <p:spPr bwMode="auto">
          <a:xfrm>
            <a:off x="3716338" y="30099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033" name="Line 84"/>
          <p:cNvSpPr>
            <a:spLocks noChangeShapeType="1"/>
          </p:cNvSpPr>
          <p:nvPr/>
        </p:nvSpPr>
        <p:spPr bwMode="auto">
          <a:xfrm rot="5400000">
            <a:off x="5315744" y="4153694"/>
            <a:ext cx="1588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034" name="Oval 85"/>
          <p:cNvSpPr>
            <a:spLocks noChangeArrowheads="1"/>
          </p:cNvSpPr>
          <p:nvPr/>
        </p:nvSpPr>
        <p:spPr bwMode="auto">
          <a:xfrm>
            <a:off x="3106738" y="46101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35" name="Oval 86"/>
          <p:cNvSpPr>
            <a:spLocks noChangeArrowheads="1"/>
          </p:cNvSpPr>
          <p:nvPr/>
        </p:nvSpPr>
        <p:spPr bwMode="auto">
          <a:xfrm>
            <a:off x="5011738" y="32385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36" name="Oval 87"/>
          <p:cNvSpPr>
            <a:spLocks noChangeArrowheads="1"/>
          </p:cNvSpPr>
          <p:nvPr/>
        </p:nvSpPr>
        <p:spPr bwMode="auto">
          <a:xfrm>
            <a:off x="5164138" y="37719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37" name="Oval 88"/>
          <p:cNvSpPr>
            <a:spLocks noChangeArrowheads="1"/>
          </p:cNvSpPr>
          <p:nvPr/>
        </p:nvSpPr>
        <p:spPr bwMode="auto">
          <a:xfrm>
            <a:off x="3944938" y="37719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38" name="Oval 89"/>
          <p:cNvSpPr>
            <a:spLocks noChangeArrowheads="1"/>
          </p:cNvSpPr>
          <p:nvPr/>
        </p:nvSpPr>
        <p:spPr bwMode="auto">
          <a:xfrm>
            <a:off x="4173538" y="5219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39" name="Oval 90"/>
          <p:cNvSpPr>
            <a:spLocks noChangeArrowheads="1"/>
          </p:cNvSpPr>
          <p:nvPr/>
        </p:nvSpPr>
        <p:spPr bwMode="auto">
          <a:xfrm>
            <a:off x="4732338" y="50038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0" name="Oval 91"/>
          <p:cNvSpPr>
            <a:spLocks noChangeArrowheads="1"/>
          </p:cNvSpPr>
          <p:nvPr/>
        </p:nvSpPr>
        <p:spPr bwMode="auto">
          <a:xfrm>
            <a:off x="4935538" y="4457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1" name="Oval 92"/>
          <p:cNvSpPr>
            <a:spLocks noChangeArrowheads="1"/>
          </p:cNvSpPr>
          <p:nvPr/>
        </p:nvSpPr>
        <p:spPr bwMode="auto">
          <a:xfrm>
            <a:off x="3944938" y="42291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2" name="Oval 93"/>
          <p:cNvSpPr>
            <a:spLocks noChangeArrowheads="1"/>
          </p:cNvSpPr>
          <p:nvPr/>
        </p:nvSpPr>
        <p:spPr bwMode="auto">
          <a:xfrm>
            <a:off x="4554538" y="31623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3" name="Oval 94"/>
          <p:cNvSpPr>
            <a:spLocks noChangeArrowheads="1"/>
          </p:cNvSpPr>
          <p:nvPr/>
        </p:nvSpPr>
        <p:spPr bwMode="auto">
          <a:xfrm>
            <a:off x="5316538" y="32385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4" name="Oval 95"/>
          <p:cNvSpPr>
            <a:spLocks noChangeArrowheads="1"/>
          </p:cNvSpPr>
          <p:nvPr/>
        </p:nvSpPr>
        <p:spPr bwMode="auto">
          <a:xfrm>
            <a:off x="4325938" y="46101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5" name="Oval 96"/>
          <p:cNvSpPr>
            <a:spLocks noChangeArrowheads="1"/>
          </p:cNvSpPr>
          <p:nvPr/>
        </p:nvSpPr>
        <p:spPr bwMode="auto">
          <a:xfrm>
            <a:off x="3259138" y="54483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6" name="Oval 97"/>
          <p:cNvSpPr>
            <a:spLocks noChangeArrowheads="1"/>
          </p:cNvSpPr>
          <p:nvPr/>
        </p:nvSpPr>
        <p:spPr bwMode="auto">
          <a:xfrm>
            <a:off x="4706938" y="39243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7" name="Oval 98"/>
          <p:cNvSpPr>
            <a:spLocks noChangeArrowheads="1"/>
          </p:cNvSpPr>
          <p:nvPr/>
        </p:nvSpPr>
        <p:spPr bwMode="auto">
          <a:xfrm>
            <a:off x="4859338" y="30099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8" name="Oval 99"/>
          <p:cNvSpPr>
            <a:spLocks noChangeArrowheads="1"/>
          </p:cNvSpPr>
          <p:nvPr/>
        </p:nvSpPr>
        <p:spPr bwMode="auto">
          <a:xfrm>
            <a:off x="6307138" y="4229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49" name="Oval 100"/>
          <p:cNvSpPr>
            <a:spLocks noChangeArrowheads="1"/>
          </p:cNvSpPr>
          <p:nvPr/>
        </p:nvSpPr>
        <p:spPr bwMode="auto">
          <a:xfrm>
            <a:off x="6230938" y="5295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0" name="Oval 101"/>
          <p:cNvSpPr>
            <a:spLocks noChangeArrowheads="1"/>
          </p:cNvSpPr>
          <p:nvPr/>
        </p:nvSpPr>
        <p:spPr bwMode="auto">
          <a:xfrm>
            <a:off x="6840538" y="445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1" name="Oval 102"/>
          <p:cNvSpPr>
            <a:spLocks noChangeArrowheads="1"/>
          </p:cNvSpPr>
          <p:nvPr/>
        </p:nvSpPr>
        <p:spPr bwMode="auto">
          <a:xfrm>
            <a:off x="5468938" y="5600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2" name="Oval 103"/>
          <p:cNvSpPr>
            <a:spLocks noChangeArrowheads="1"/>
          </p:cNvSpPr>
          <p:nvPr/>
        </p:nvSpPr>
        <p:spPr bwMode="auto">
          <a:xfrm>
            <a:off x="7450138" y="4914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3" name="Oval 104"/>
          <p:cNvSpPr>
            <a:spLocks noChangeArrowheads="1"/>
          </p:cNvSpPr>
          <p:nvPr/>
        </p:nvSpPr>
        <p:spPr bwMode="auto">
          <a:xfrm>
            <a:off x="6916738" y="3771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4" name="Oval 105"/>
          <p:cNvSpPr>
            <a:spLocks noChangeArrowheads="1"/>
          </p:cNvSpPr>
          <p:nvPr/>
        </p:nvSpPr>
        <p:spPr bwMode="auto">
          <a:xfrm>
            <a:off x="6916738" y="3314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5" name="Oval 106"/>
          <p:cNvSpPr>
            <a:spLocks noChangeArrowheads="1"/>
          </p:cNvSpPr>
          <p:nvPr/>
        </p:nvSpPr>
        <p:spPr bwMode="auto">
          <a:xfrm>
            <a:off x="6383338" y="4914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6" name="Oval 107"/>
          <p:cNvSpPr>
            <a:spLocks noChangeArrowheads="1"/>
          </p:cNvSpPr>
          <p:nvPr/>
        </p:nvSpPr>
        <p:spPr bwMode="auto">
          <a:xfrm>
            <a:off x="6764338" y="5219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7" name="Oval 108"/>
          <p:cNvSpPr>
            <a:spLocks noChangeArrowheads="1"/>
          </p:cNvSpPr>
          <p:nvPr/>
        </p:nvSpPr>
        <p:spPr bwMode="auto">
          <a:xfrm>
            <a:off x="6611938" y="5676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8" name="Oval 109"/>
          <p:cNvSpPr>
            <a:spLocks noChangeArrowheads="1"/>
          </p:cNvSpPr>
          <p:nvPr/>
        </p:nvSpPr>
        <p:spPr bwMode="auto">
          <a:xfrm>
            <a:off x="6688138" y="4229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59" name="Oval 110"/>
          <p:cNvSpPr>
            <a:spLocks noChangeArrowheads="1"/>
          </p:cNvSpPr>
          <p:nvPr/>
        </p:nvSpPr>
        <p:spPr bwMode="auto">
          <a:xfrm>
            <a:off x="5367338" y="52197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60" name="Oval 111"/>
          <p:cNvSpPr>
            <a:spLocks noChangeArrowheads="1"/>
          </p:cNvSpPr>
          <p:nvPr/>
        </p:nvSpPr>
        <p:spPr bwMode="auto">
          <a:xfrm>
            <a:off x="6078538" y="3695700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61" name="Oval 112"/>
          <p:cNvSpPr>
            <a:spLocks noChangeArrowheads="1"/>
          </p:cNvSpPr>
          <p:nvPr/>
        </p:nvSpPr>
        <p:spPr bwMode="auto">
          <a:xfrm>
            <a:off x="5926138" y="4838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62" name="Oval 113"/>
          <p:cNvSpPr>
            <a:spLocks noChangeArrowheads="1"/>
          </p:cNvSpPr>
          <p:nvPr/>
        </p:nvSpPr>
        <p:spPr bwMode="auto">
          <a:xfrm>
            <a:off x="5849938" y="4533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63" name="Oval 114"/>
          <p:cNvSpPr>
            <a:spLocks noChangeArrowheads="1"/>
          </p:cNvSpPr>
          <p:nvPr/>
        </p:nvSpPr>
        <p:spPr bwMode="auto">
          <a:xfrm>
            <a:off x="5773738" y="5219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64" name="Oval 115"/>
          <p:cNvSpPr>
            <a:spLocks noChangeArrowheads="1"/>
          </p:cNvSpPr>
          <p:nvPr/>
        </p:nvSpPr>
        <p:spPr bwMode="auto">
          <a:xfrm>
            <a:off x="5697538" y="29337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65" name="Line 116"/>
          <p:cNvSpPr>
            <a:spLocks noChangeShapeType="1"/>
          </p:cNvSpPr>
          <p:nvPr/>
        </p:nvSpPr>
        <p:spPr bwMode="auto">
          <a:xfrm flipH="1">
            <a:off x="4356100" y="2855913"/>
            <a:ext cx="1828800" cy="388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3125" name="Object 2"/>
          <p:cNvGraphicFramePr>
            <a:graphicFrameLocks noChangeAspect="1"/>
          </p:cNvGraphicFramePr>
          <p:nvPr/>
        </p:nvGraphicFramePr>
        <p:xfrm>
          <a:off x="5392738" y="2400300"/>
          <a:ext cx="1487487" cy="2046288"/>
        </p:xfrm>
        <a:graphic>
          <a:graphicData uri="http://schemas.openxmlformats.org/presentationml/2006/ole">
            <p:oleObj spid="_x0000_s1026" name="Imagen" r:id="rId4" imgW="2309760" imgH="3176280" progId="">
              <p:embed/>
            </p:oleObj>
          </a:graphicData>
        </a:graphic>
      </p:graphicFrame>
      <p:grpSp>
        <p:nvGrpSpPr>
          <p:cNvPr id="1066" name="Group 118"/>
          <p:cNvGrpSpPr>
            <a:grpSpLocks/>
          </p:cNvGrpSpPr>
          <p:nvPr/>
        </p:nvGrpSpPr>
        <p:grpSpPr bwMode="auto">
          <a:xfrm>
            <a:off x="2649538" y="2095500"/>
            <a:ext cx="609600" cy="854075"/>
            <a:chOff x="3792" y="1296"/>
            <a:chExt cx="384" cy="538"/>
          </a:xfrm>
        </p:grpSpPr>
        <p:sp>
          <p:nvSpPr>
            <p:cNvPr id="1068" name="Oval 119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69" name="Oval 120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070" name="Text Box 121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1067" name="Text Box 123"/>
          <p:cNvSpPr txBox="1">
            <a:spLocks noChangeArrowheads="1"/>
          </p:cNvSpPr>
          <p:nvPr/>
        </p:nvSpPr>
        <p:spPr bwMode="auto">
          <a:xfrm>
            <a:off x="4067175" y="1268413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Veamos los hiperplanos “positivo” y “negativo”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29702" name="Line 47"/>
          <p:cNvSpPr>
            <a:spLocks noChangeShapeType="1"/>
          </p:cNvSpPr>
          <p:nvPr/>
        </p:nvSpPr>
        <p:spPr bwMode="auto">
          <a:xfrm>
            <a:off x="2351088" y="214471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03" name="Line 48"/>
          <p:cNvSpPr>
            <a:spLocks noChangeShapeType="1"/>
          </p:cNvSpPr>
          <p:nvPr/>
        </p:nvSpPr>
        <p:spPr bwMode="auto">
          <a:xfrm rot="5400000">
            <a:off x="3950494" y="3288507"/>
            <a:ext cx="1587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04" name="Oval 49"/>
          <p:cNvSpPr>
            <a:spLocks noChangeArrowheads="1"/>
          </p:cNvSpPr>
          <p:nvPr/>
        </p:nvSpPr>
        <p:spPr bwMode="auto">
          <a:xfrm>
            <a:off x="3367088" y="4138613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05" name="Oval 50"/>
          <p:cNvSpPr>
            <a:spLocks noChangeArrowheads="1"/>
          </p:cNvSpPr>
          <p:nvPr/>
        </p:nvSpPr>
        <p:spPr bwMode="auto">
          <a:xfrm>
            <a:off x="4027488" y="4278313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06" name="Oval 51"/>
          <p:cNvSpPr>
            <a:spLocks noChangeArrowheads="1"/>
          </p:cNvSpPr>
          <p:nvPr/>
        </p:nvSpPr>
        <p:spPr bwMode="auto">
          <a:xfrm>
            <a:off x="4713288" y="2830513"/>
            <a:ext cx="152400" cy="152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07" name="Oval 52"/>
          <p:cNvSpPr>
            <a:spLocks noChangeArrowheads="1"/>
          </p:cNvSpPr>
          <p:nvPr/>
        </p:nvSpPr>
        <p:spPr bwMode="auto">
          <a:xfrm>
            <a:off x="4332288" y="2068513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08" name="Line 53"/>
          <p:cNvSpPr>
            <a:spLocks noChangeShapeType="1"/>
          </p:cNvSpPr>
          <p:nvPr/>
        </p:nvSpPr>
        <p:spPr bwMode="auto">
          <a:xfrm flipH="1">
            <a:off x="3492500" y="1916113"/>
            <a:ext cx="1398588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09" name="Line 54"/>
          <p:cNvSpPr>
            <a:spLocks noChangeShapeType="1"/>
          </p:cNvSpPr>
          <p:nvPr/>
        </p:nvSpPr>
        <p:spPr bwMode="auto">
          <a:xfrm flipH="1">
            <a:off x="3695700" y="1992313"/>
            <a:ext cx="1398588" cy="2971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10" name="Line 55"/>
          <p:cNvSpPr>
            <a:spLocks noChangeShapeType="1"/>
          </p:cNvSpPr>
          <p:nvPr/>
        </p:nvSpPr>
        <p:spPr bwMode="auto">
          <a:xfrm flipH="1">
            <a:off x="3265488" y="1814513"/>
            <a:ext cx="1409700" cy="299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11" name="Text Box 56"/>
          <p:cNvSpPr txBox="1">
            <a:spLocks noChangeArrowheads="1"/>
          </p:cNvSpPr>
          <p:nvPr/>
        </p:nvSpPr>
        <p:spPr bwMode="auto">
          <a:xfrm rot="-1569312">
            <a:off x="5005388" y="1519238"/>
            <a:ext cx="145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 b="1">
                <a:latin typeface="Times New Roman" pitchFamily="18" charset="0"/>
              </a:rPr>
              <a:t>w</a:t>
            </a:r>
            <a:r>
              <a:rPr lang="es-ES_tradnl" sz="2000">
                <a:latin typeface="Times New Roman" pitchFamily="18" charset="0"/>
              </a:rPr>
              <a:t>·</a:t>
            </a:r>
            <a:r>
              <a:rPr lang="es-ES_tradnl" sz="2000" b="1">
                <a:latin typeface="Times New Roman" pitchFamily="18" charset="0"/>
              </a:rPr>
              <a:t>x</a:t>
            </a:r>
            <a:r>
              <a:rPr lang="es-ES_tradnl" sz="2000">
                <a:latin typeface="Times New Roman" pitchFamily="18" charset="0"/>
              </a:rPr>
              <a:t>+b = -1</a:t>
            </a:r>
          </a:p>
        </p:txBody>
      </p:sp>
      <p:sp>
        <p:nvSpPr>
          <p:cNvPr id="29712" name="Text Box 57"/>
          <p:cNvSpPr txBox="1">
            <a:spLocks noChangeArrowheads="1"/>
          </p:cNvSpPr>
          <p:nvPr/>
        </p:nvSpPr>
        <p:spPr bwMode="auto">
          <a:xfrm rot="-1569312">
            <a:off x="4484688" y="1214438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 b="1">
                <a:latin typeface="Times New Roman" pitchFamily="18" charset="0"/>
              </a:rPr>
              <a:t>w</a:t>
            </a:r>
            <a:r>
              <a:rPr lang="es-ES_tradnl" sz="2000">
                <a:latin typeface="Times New Roman" pitchFamily="18" charset="0"/>
              </a:rPr>
              <a:t>·</a:t>
            </a:r>
            <a:r>
              <a:rPr lang="es-ES_tradnl" sz="2000" b="1">
                <a:latin typeface="Times New Roman" pitchFamily="18" charset="0"/>
              </a:rPr>
              <a:t>x</a:t>
            </a:r>
            <a:r>
              <a:rPr lang="es-ES_tradnl" sz="2000">
                <a:latin typeface="Times New Roman" pitchFamily="18" charset="0"/>
              </a:rPr>
              <a:t>+b = +1</a:t>
            </a:r>
          </a:p>
        </p:txBody>
      </p:sp>
      <p:sp>
        <p:nvSpPr>
          <p:cNvPr id="29713" name="Line 58"/>
          <p:cNvSpPr>
            <a:spLocks noChangeShapeType="1"/>
          </p:cNvSpPr>
          <p:nvPr/>
        </p:nvSpPr>
        <p:spPr bwMode="auto">
          <a:xfrm flipH="1">
            <a:off x="2960688" y="4862513"/>
            <a:ext cx="263525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14" name="Line 59"/>
          <p:cNvSpPr>
            <a:spLocks noChangeShapeType="1"/>
          </p:cNvSpPr>
          <p:nvPr/>
        </p:nvSpPr>
        <p:spPr bwMode="auto">
          <a:xfrm flipH="1">
            <a:off x="3417888" y="5002213"/>
            <a:ext cx="263525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15" name="Line 60"/>
          <p:cNvSpPr>
            <a:spLocks noChangeShapeType="1"/>
          </p:cNvSpPr>
          <p:nvPr/>
        </p:nvSpPr>
        <p:spPr bwMode="auto">
          <a:xfrm rot="5400000" flipH="1">
            <a:off x="3158332" y="5169694"/>
            <a:ext cx="182562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16" name="Text Box 61"/>
          <p:cNvSpPr txBox="1">
            <a:spLocks noChangeArrowheads="1"/>
          </p:cNvSpPr>
          <p:nvPr/>
        </p:nvSpPr>
        <p:spPr bwMode="auto">
          <a:xfrm rot="1562930">
            <a:off x="2722563" y="5557838"/>
            <a:ext cx="145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margen</a:t>
            </a:r>
          </a:p>
        </p:txBody>
      </p:sp>
      <p:sp>
        <p:nvSpPr>
          <p:cNvPr id="29717" name="Line 62"/>
          <p:cNvSpPr>
            <a:spLocks noChangeShapeType="1"/>
          </p:cNvSpPr>
          <p:nvPr/>
        </p:nvSpPr>
        <p:spPr bwMode="auto">
          <a:xfrm flipH="1">
            <a:off x="6643688" y="4049713"/>
            <a:ext cx="1076325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18" name="Line 63"/>
          <p:cNvSpPr>
            <a:spLocks noChangeShapeType="1"/>
          </p:cNvSpPr>
          <p:nvPr/>
        </p:nvSpPr>
        <p:spPr bwMode="auto">
          <a:xfrm flipH="1">
            <a:off x="6008688" y="3897313"/>
            <a:ext cx="111125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19" name="AutoShape 64"/>
          <p:cNvSpPr>
            <a:spLocks noChangeArrowheads="1"/>
          </p:cNvSpPr>
          <p:nvPr/>
        </p:nvSpPr>
        <p:spPr bwMode="auto">
          <a:xfrm rot="2201599">
            <a:off x="4865688" y="3211513"/>
            <a:ext cx="1395412" cy="304800"/>
          </a:xfrm>
          <a:prstGeom prst="rightArrow">
            <a:avLst>
              <a:gd name="adj1" fmla="val 50000"/>
              <a:gd name="adj2" fmla="val 1144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20" name="Oval 65"/>
          <p:cNvSpPr>
            <a:spLocks noChangeArrowheads="1"/>
          </p:cNvSpPr>
          <p:nvPr/>
        </p:nvSpPr>
        <p:spPr bwMode="auto">
          <a:xfrm>
            <a:off x="3951288" y="1906588"/>
            <a:ext cx="1228725" cy="1228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21" name="Line 66"/>
          <p:cNvSpPr>
            <a:spLocks noChangeShapeType="1"/>
          </p:cNvSpPr>
          <p:nvPr/>
        </p:nvSpPr>
        <p:spPr bwMode="auto">
          <a:xfrm rot="5400000" flipH="1">
            <a:off x="7133432" y="5530056"/>
            <a:ext cx="255588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22" name="Oval 67"/>
          <p:cNvSpPr>
            <a:spLocks noChangeArrowheads="1"/>
          </p:cNvSpPr>
          <p:nvPr/>
        </p:nvSpPr>
        <p:spPr bwMode="auto">
          <a:xfrm>
            <a:off x="7532688" y="5726113"/>
            <a:ext cx="5334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23" name="Oval 68"/>
          <p:cNvSpPr>
            <a:spLocks noChangeArrowheads="1"/>
          </p:cNvSpPr>
          <p:nvPr/>
        </p:nvSpPr>
        <p:spPr bwMode="auto">
          <a:xfrm>
            <a:off x="6323013" y="4049713"/>
            <a:ext cx="533400" cy="533400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9724" name="Line 69"/>
          <p:cNvSpPr>
            <a:spLocks noChangeShapeType="1"/>
          </p:cNvSpPr>
          <p:nvPr/>
        </p:nvSpPr>
        <p:spPr bwMode="auto">
          <a:xfrm rot="5400000" flipH="1">
            <a:off x="6990557" y="4287044"/>
            <a:ext cx="255587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29725" name="Text Box 70"/>
          <p:cNvSpPr txBox="1">
            <a:spLocks noChangeArrowheads="1"/>
          </p:cNvSpPr>
          <p:nvPr/>
        </p:nvSpPr>
        <p:spPr bwMode="auto">
          <a:xfrm rot="1562930">
            <a:off x="7075488" y="54213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d</a:t>
            </a:r>
            <a:r>
              <a:rPr lang="es-ES_tradnl" sz="2000" baseline="-25000">
                <a:latin typeface="Times New Roman" pitchFamily="18" charset="0"/>
              </a:rPr>
              <a:t>-</a:t>
            </a:r>
            <a:endParaRPr lang="es-ES_tradnl" sz="2000">
              <a:latin typeface="Times New Roman" pitchFamily="18" charset="0"/>
            </a:endParaRPr>
          </a:p>
        </p:txBody>
      </p:sp>
      <p:sp>
        <p:nvSpPr>
          <p:cNvPr id="29726" name="Text Box 71"/>
          <p:cNvSpPr txBox="1">
            <a:spLocks noChangeArrowheads="1"/>
          </p:cNvSpPr>
          <p:nvPr/>
        </p:nvSpPr>
        <p:spPr bwMode="auto">
          <a:xfrm rot="1562930">
            <a:off x="6999288" y="42021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d</a:t>
            </a:r>
            <a:r>
              <a:rPr lang="es-ES_tradnl" sz="2000" baseline="-25000">
                <a:latin typeface="Times New Roman" pitchFamily="18" charset="0"/>
              </a:rPr>
              <a:t>+</a:t>
            </a:r>
            <a:endParaRPr lang="es-ES_tradnl" sz="2000">
              <a:latin typeface="Times New Roman" pitchFamily="18" charset="0"/>
            </a:endParaRPr>
          </a:p>
        </p:txBody>
      </p:sp>
      <p:sp>
        <p:nvSpPr>
          <p:cNvPr id="29727" name="Text Box 72"/>
          <p:cNvSpPr txBox="1">
            <a:spLocks noChangeArrowheads="1"/>
          </p:cNvSpPr>
          <p:nvPr/>
        </p:nvSpPr>
        <p:spPr bwMode="auto">
          <a:xfrm>
            <a:off x="5435600" y="2276475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hiperplano “positivo”: </a:t>
            </a:r>
            <a:r>
              <a:rPr lang="es-ES_tradnl" sz="2000" b="1">
                <a:latin typeface="Times New Roman" pitchFamily="18" charset="0"/>
              </a:rPr>
              <a:t>w</a:t>
            </a:r>
            <a:r>
              <a:rPr lang="es-ES_tradnl" sz="2000">
                <a:latin typeface="Times New Roman" pitchFamily="18" charset="0"/>
              </a:rPr>
              <a:t>·</a:t>
            </a:r>
            <a:r>
              <a:rPr lang="es-ES_tradnl" sz="2000" b="1">
                <a:latin typeface="Times New Roman" pitchFamily="18" charset="0"/>
              </a:rPr>
              <a:t>x</a:t>
            </a:r>
            <a:r>
              <a:rPr lang="es-ES_tradnl" sz="2000">
                <a:latin typeface="Times New Roman" pitchFamily="18" charset="0"/>
              </a:rPr>
              <a:t>+b = +1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s-ES_tradnl" sz="2000">
                <a:latin typeface="Times New Roman" pitchFamily="18" charset="0"/>
              </a:rPr>
              <a:t>hiperplano “negativo”: </a:t>
            </a:r>
            <a:r>
              <a:rPr lang="es-ES_tradnl" sz="2000" b="1">
                <a:latin typeface="Times New Roman" pitchFamily="18" charset="0"/>
              </a:rPr>
              <a:t>w</a:t>
            </a:r>
            <a:r>
              <a:rPr lang="es-ES_tradnl" sz="2000">
                <a:latin typeface="Times New Roman" pitchFamily="18" charset="0"/>
              </a:rPr>
              <a:t>·</a:t>
            </a:r>
            <a:r>
              <a:rPr lang="es-ES_tradnl" sz="2000" b="1">
                <a:latin typeface="Times New Roman" pitchFamily="18" charset="0"/>
              </a:rPr>
              <a:t>x</a:t>
            </a:r>
            <a:r>
              <a:rPr lang="es-ES_tradnl" sz="2000">
                <a:latin typeface="Times New Roman" pitchFamily="18" charset="0"/>
              </a:rPr>
              <a:t>+b = -1</a:t>
            </a:r>
          </a:p>
        </p:txBody>
      </p:sp>
      <p:grpSp>
        <p:nvGrpSpPr>
          <p:cNvPr id="29728" name="Group 73"/>
          <p:cNvGrpSpPr>
            <a:grpSpLocks/>
          </p:cNvGrpSpPr>
          <p:nvPr/>
        </p:nvGrpSpPr>
        <p:grpSpPr bwMode="auto">
          <a:xfrm>
            <a:off x="2700338" y="1125538"/>
            <a:ext cx="609600" cy="854075"/>
            <a:chOff x="3792" y="1296"/>
            <a:chExt cx="384" cy="538"/>
          </a:xfrm>
        </p:grpSpPr>
        <p:sp>
          <p:nvSpPr>
            <p:cNvPr id="29730" name="Oval 74"/>
            <p:cNvSpPr>
              <a:spLocks noChangeArrowheads="1"/>
            </p:cNvSpPr>
            <p:nvPr/>
          </p:nvSpPr>
          <p:spPr bwMode="auto">
            <a:xfrm>
              <a:off x="3792" y="13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9731" name="Oval 75"/>
            <p:cNvSpPr>
              <a:spLocks noChangeArrowheads="1"/>
            </p:cNvSpPr>
            <p:nvPr/>
          </p:nvSpPr>
          <p:spPr bwMode="auto">
            <a:xfrm>
              <a:off x="3792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29732" name="Text Box 76"/>
            <p:cNvSpPr txBox="1">
              <a:spLocks noChangeArrowheads="1"/>
            </p:cNvSpPr>
            <p:nvPr/>
          </p:nvSpPr>
          <p:spPr bwMode="auto">
            <a:xfrm>
              <a:off x="3888" y="1296"/>
              <a:ext cx="28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+1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es-ES_tradnl" sz="2000"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9729" name="Line 77"/>
          <p:cNvSpPr>
            <a:spLocks noChangeShapeType="1"/>
          </p:cNvSpPr>
          <p:nvPr/>
        </p:nvSpPr>
        <p:spPr bwMode="auto">
          <a:xfrm flipH="1">
            <a:off x="7277100" y="4292600"/>
            <a:ext cx="1039813" cy="2209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85750"/>
            <a:ext cx="7143750" cy="6429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MÁQUINA DE VECTORES DE APOYO </a:t>
            </a:r>
          </a:p>
        </p:txBody>
      </p:sp>
      <p:sp>
        <p:nvSpPr>
          <p:cNvPr id="30726" name="Text Box 45"/>
          <p:cNvSpPr txBox="1">
            <a:spLocks noChangeArrowheads="1"/>
          </p:cNvSpPr>
          <p:nvPr/>
        </p:nvSpPr>
        <p:spPr bwMode="auto">
          <a:xfrm>
            <a:off x="2339975" y="1622425"/>
            <a:ext cx="48958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>
                <a:latin typeface="Verdana" pitchFamily="34" charset="0"/>
              </a:rPr>
              <a:t>Al final lo que resulta es una función de correspondencia para la clasificación</a:t>
            </a:r>
          </a:p>
          <a:p>
            <a:pPr eaLnBrk="0" hangingPunct="0">
              <a:spcBef>
                <a:spcPct val="50000"/>
              </a:spcBef>
            </a:pPr>
            <a:endParaRPr lang="es-ES_tradnl" sz="200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s-ES_tradnl" sz="2000">
              <a:latin typeface="Verdana" pitchFamily="34" charset="0"/>
            </a:endParaRPr>
          </a:p>
        </p:txBody>
      </p:sp>
      <p:pic>
        <p:nvPicPr>
          <p:cNvPr id="30727" name="Picture 5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854450"/>
            <a:ext cx="28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56"/>
          <p:cNvSpPr txBox="1">
            <a:spLocks noChangeArrowheads="1"/>
          </p:cNvSpPr>
          <p:nvPr/>
        </p:nvSpPr>
        <p:spPr bwMode="auto">
          <a:xfrm>
            <a:off x="3563938" y="3783013"/>
            <a:ext cx="554513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>
                <a:latin typeface="Calibri" pitchFamily="34" charset="0"/>
              </a:rPr>
              <a:t>Son los valores de  son los multiplicadores de LaGrange de la ecuación</a:t>
            </a:r>
          </a:p>
          <a:p>
            <a:endParaRPr lang="es-EC">
              <a:latin typeface="Calibri" pitchFamily="34" charset="0"/>
            </a:endParaRPr>
          </a:p>
          <a:p>
            <a:r>
              <a:rPr lang="es-EC">
                <a:latin typeface="Calibri" pitchFamily="34" charset="0"/>
              </a:rPr>
              <a:t>Es la función Kernel utilizada y </a:t>
            </a:r>
            <a:r>
              <a:rPr lang="es-EC" b="1" i="1">
                <a:latin typeface="Calibri" pitchFamily="34" charset="0"/>
              </a:rPr>
              <a:t>b</a:t>
            </a:r>
            <a:r>
              <a:rPr lang="es-EC">
                <a:latin typeface="Calibri" pitchFamily="34" charset="0"/>
              </a:rPr>
              <a:t> la variable independiente.</a:t>
            </a:r>
          </a:p>
          <a:p>
            <a:endParaRPr lang="es-EC">
              <a:latin typeface="Calibri" pitchFamily="34" charset="0"/>
            </a:endParaRPr>
          </a:p>
          <a:p>
            <a:r>
              <a:rPr lang="es-EC">
                <a:latin typeface="Calibri" pitchFamily="34" charset="0"/>
              </a:rPr>
              <a:t>Los vectores de apoyo están implícitos en la función Kernel</a:t>
            </a:r>
            <a:endParaRPr lang="es-ES_tradnl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s-EC">
              <a:latin typeface="Calibri" pitchFamily="34" charset="0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3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2786063"/>
            <a:ext cx="33226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32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4699000"/>
            <a:ext cx="714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5813" y="3143250"/>
            <a:ext cx="7772400" cy="1071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-24"/>
            <a:ext cx="9144000" cy="30003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00500" y="785813"/>
            <a:ext cx="1158875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5000" b="1" dirty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pic>
        <p:nvPicPr>
          <p:cNvPr id="9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840" y="4506687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72" y="4501924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2435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9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SVM EN CASCADA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908175" y="692150"/>
            <a:ext cx="66246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es-EC" sz="200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C" sz="2000">
                <a:latin typeface="Verdana" pitchFamily="34" charset="0"/>
              </a:rPr>
              <a:t>Consumo recursos demasiado elevado de SVM</a:t>
            </a:r>
            <a:endParaRPr lang="es-ES" sz="200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" sz="2000">
                <a:latin typeface="Verdana" pitchFamily="34" charset="0"/>
              </a:rPr>
              <a:t>Alternativa de paralelización:</a:t>
            </a:r>
          </a:p>
          <a:p>
            <a:pPr eaLnBrk="0" hangingPunct="0">
              <a:spcBef>
                <a:spcPct val="50000"/>
              </a:spcBef>
            </a:pPr>
            <a:endParaRPr lang="es-ES_tradnl" sz="2000">
              <a:latin typeface="Verdana" pitchFamily="34" charset="0"/>
            </a:endParaRPr>
          </a:p>
        </p:txBody>
      </p:sp>
      <p:pic>
        <p:nvPicPr>
          <p:cNvPr id="31751" name="Imagen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133600"/>
            <a:ext cx="6769100" cy="4475163"/>
          </a:xfrm>
          <a:prstGeom prst="rect">
            <a:avLst/>
          </a:prstGeom>
          <a:solidFill>
            <a:srgbClr val="0066FF"/>
          </a:solidFill>
          <a:ln w="222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5867400" y="1557338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2000" b="1" i="1" u="sng">
                <a:solidFill>
                  <a:schemeClr val="accent1"/>
                </a:solidFill>
                <a:latin typeface="Verdana" pitchFamily="34" charset="0"/>
              </a:rPr>
              <a:t>SVM en cascada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VECTORES DE CARACTERÍSTICAS</a:t>
            </a:r>
          </a:p>
        </p:txBody>
      </p:sp>
      <p:sp>
        <p:nvSpPr>
          <p:cNvPr id="31750" name="Content Placeholder 7"/>
          <p:cNvSpPr>
            <a:spLocks noGrp="1"/>
          </p:cNvSpPr>
          <p:nvPr>
            <p:ph idx="1"/>
          </p:nvPr>
        </p:nvSpPr>
        <p:spPr>
          <a:xfrm>
            <a:off x="1857375" y="1143000"/>
            <a:ext cx="3786188" cy="5281613"/>
          </a:xfrm>
        </p:spPr>
        <p:txBody>
          <a:bodyPr/>
          <a:lstStyle/>
          <a:p>
            <a:pPr eaLnBrk="1" hangingPunct="1">
              <a:defRPr/>
            </a:pPr>
            <a:r>
              <a:rPr lang="es-EC" sz="1600" dirty="0" smtClean="0">
                <a:latin typeface="Verdana" pitchFamily="34" charset="0"/>
              </a:rPr>
              <a:t>Vectores constituidos por datos numéricos.</a:t>
            </a:r>
          </a:p>
          <a:p>
            <a:pPr eaLnBrk="1" hangingPunct="1">
              <a:defRPr/>
            </a:pPr>
            <a:r>
              <a:rPr lang="es-EC" sz="1600" dirty="0" smtClean="0">
                <a:latin typeface="Verdana" pitchFamily="34" charset="0"/>
              </a:rPr>
              <a:t>Expresiones regulares.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l-PL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Regex _TagParser = new Regex("&lt;([a-zA-Z]\w*?)&gt;")</a:t>
            </a:r>
            <a:endParaRPr lang="es-EC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s-EC" sz="16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es-EC" sz="1600" dirty="0" smtClean="0">
                <a:latin typeface="Verdana" pitchFamily="34" charset="0"/>
              </a:rPr>
              <a:t>Datos características + etiqueta (Spam o No Spam).</a:t>
            </a:r>
          </a:p>
          <a:p>
            <a:pPr eaLnBrk="1" hangingPunct="1">
              <a:defRPr/>
            </a:pPr>
            <a:r>
              <a:rPr lang="es-EC" sz="1600" dirty="0" smtClean="0">
                <a:latin typeface="Verdana" pitchFamily="34" charset="0"/>
              </a:rPr>
              <a:t>Características Seleccionadas:</a:t>
            </a:r>
          </a:p>
          <a:p>
            <a:pPr lvl="1" eaLnBrk="1" hangingPunct="1">
              <a:defRPr/>
            </a:pPr>
            <a:r>
              <a:rPr lang="es-EC" sz="1600" i="1" dirty="0" smtClean="0">
                <a:latin typeface="Verdana" pitchFamily="34" charset="0"/>
              </a:rPr>
              <a:t>Número de palabras en la página.</a:t>
            </a:r>
          </a:p>
          <a:p>
            <a:pPr lvl="1" eaLnBrk="1" hangingPunct="1">
              <a:defRPr/>
            </a:pPr>
            <a:r>
              <a:rPr lang="es-EC" sz="1600" i="1" dirty="0" smtClean="0">
                <a:latin typeface="Verdana" pitchFamily="34" charset="0"/>
              </a:rPr>
              <a:t>Número de palabras en el título.</a:t>
            </a:r>
          </a:p>
          <a:p>
            <a:pPr lvl="1" eaLnBrk="1" hangingPunct="1">
              <a:defRPr/>
            </a:pPr>
            <a:r>
              <a:rPr lang="es-EC" sz="1600" i="1" dirty="0" smtClean="0">
                <a:latin typeface="Verdana" pitchFamily="34" charset="0"/>
              </a:rPr>
              <a:t>Promedio de palabras</a:t>
            </a:r>
          </a:p>
          <a:p>
            <a:pPr lvl="1" eaLnBrk="1" hangingPunct="1">
              <a:defRPr/>
            </a:pPr>
            <a:r>
              <a:rPr lang="es-EC" sz="1600" i="1" dirty="0" smtClean="0">
                <a:latin typeface="Verdana" pitchFamily="34" charset="0"/>
              </a:rPr>
              <a:t>Fracción del texto anclado.</a:t>
            </a:r>
          </a:p>
          <a:p>
            <a:pPr lvl="1" eaLnBrk="1" hangingPunct="1">
              <a:defRPr/>
            </a:pPr>
            <a:r>
              <a:rPr lang="es-EC" sz="1600" i="1" dirty="0" smtClean="0">
                <a:latin typeface="Verdana" pitchFamily="34" charset="0"/>
              </a:rPr>
              <a:t>Porcentaje de texto oculto.</a:t>
            </a:r>
            <a:endParaRPr lang="es-EC" sz="1600" dirty="0" smtClean="0">
              <a:latin typeface="Verdana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643563" y="5214938"/>
            <a:ext cx="3214687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&lt;input </a:t>
            </a:r>
            <a:r>
              <a:rPr lang="es-EC" sz="1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</a:t>
            </a: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="</a:t>
            </a:r>
            <a:r>
              <a:rPr lang="es-EC" sz="1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hidden</a:t>
            </a: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  </a:t>
            </a:r>
            <a:r>
              <a:rPr lang="es-EC" sz="1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</a:t>
            </a: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=“Internet"&gt; 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643563" y="4056063"/>
            <a:ext cx="314325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&lt;a </a:t>
            </a:r>
            <a:r>
              <a:rPr lang="es-EC" sz="1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href</a:t>
            </a: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="/deportes/" </a:t>
            </a:r>
            <a:r>
              <a:rPr lang="es-EC" sz="1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="Deportes"&gt; </a:t>
            </a:r>
            <a:r>
              <a:rPr lang="es-EC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Deportes</a:t>
            </a:r>
            <a:r>
              <a:rPr lang="es-EC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&lt;/a&gt; </a:t>
            </a:r>
            <a:endParaRPr lang="es-EC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357313"/>
            <a:ext cx="33289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6037263" y="453707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4643438"/>
            <a:ext cx="928688" cy="246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000" b="1" dirty="0"/>
              <a:t>Texto ancla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MAPREDUCE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143108" y="5214950"/>
          <a:ext cx="6572296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1000125"/>
            <a:ext cx="65008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AMAZON WEB SERVICE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2143125" y="1000126"/>
          <a:ext cx="6400800" cy="328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2" name="Picture 8" descr="for-madh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4500563"/>
            <a:ext cx="4929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35844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863600"/>
            <a:ext cx="55435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MODELO GENERAL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 flipH="1" flipV="1">
            <a:off x="2484438" y="4724400"/>
            <a:ext cx="129540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1835150" y="40052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/>
              <a:t>Kernel RBF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85813" y="3143250"/>
            <a:ext cx="7772400" cy="1071563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IMPLEMENTACIÓN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840" y="4506687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72" y="4501924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2435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-24"/>
            <a:ext cx="9144000" cy="30003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00500" y="785813"/>
            <a:ext cx="1158875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5000" b="1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Implementación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3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DATASET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692275" y="981075"/>
            <a:ext cx="62642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C" sz="2000">
                <a:latin typeface="Verdana" pitchFamily="34" charset="0"/>
              </a:rPr>
              <a:t>WEBSPAM-UK2006 llenado con páginas de dominio “.UK” en el 2006.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2000">
                <a:latin typeface="Verdana" pitchFamily="34" charset="0"/>
              </a:rPr>
              <a:t>software UbiCrowler.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2000">
                <a:latin typeface="Verdana" pitchFamily="34" charset="0"/>
              </a:rPr>
              <a:t>Para el presente trabajo se utilizó un total de aproximadamente 120,000 páginas.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C" sz="2000">
                <a:latin typeface="Verdana" pitchFamily="34" charset="0"/>
              </a:rPr>
              <a:t>Tiene un tamaño aproximado de 1.7 GB.</a:t>
            </a:r>
            <a:r>
              <a:rPr lang="es-ES" sz="2000"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>
                <a:latin typeface="Verdana" pitchFamily="34" charset="0"/>
              </a:rPr>
              <a:t>Sirve al subprocesos de </a:t>
            </a:r>
            <a:r>
              <a:rPr lang="es-EC" sz="2000" i="1">
                <a:latin typeface="Verdana" pitchFamily="34" charset="0"/>
              </a:rPr>
              <a:t>extracción</a:t>
            </a:r>
            <a:r>
              <a:rPr lang="es-EC" sz="2000">
                <a:latin typeface="Verdana" pitchFamily="34" charset="0"/>
              </a:rPr>
              <a:t>: </a:t>
            </a:r>
          </a:p>
        </p:txBody>
      </p:sp>
      <p:pic>
        <p:nvPicPr>
          <p:cNvPr id="37895" name="Picture 8" descr="Disc Dr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706813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Implementación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2268538" y="2708275"/>
            <a:ext cx="6624637" cy="865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DATASET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268538" y="1268413"/>
            <a:ext cx="6264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C" sz="2000">
                <a:latin typeface="Verdana" pitchFamily="34" charset="0"/>
              </a:rPr>
              <a:t>Los vectores de característica resultantes del subproceso de extracción, representados como un archivo de texto: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2268538" y="2852738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i="1">
                <a:latin typeface="Calibri" pitchFamily="34" charset="0"/>
              </a:rPr>
              <a:t>Dirección_página_web1 </a:t>
            </a:r>
            <a:r>
              <a:rPr lang="es-EC" b="1" i="1">
                <a:latin typeface="Calibri" pitchFamily="34" charset="0"/>
              </a:rPr>
              <a:t>\t</a:t>
            </a:r>
            <a:r>
              <a:rPr lang="es-EC" i="1">
                <a:latin typeface="Calibri" pitchFamily="34" charset="0"/>
              </a:rPr>
              <a:t> f11 ; f12 ; f13 ; f14 ; f15 ; etiqueta1</a:t>
            </a:r>
          </a:p>
          <a:p>
            <a:r>
              <a:rPr lang="es-EC" i="1">
                <a:latin typeface="Calibri" pitchFamily="34" charset="0"/>
              </a:rPr>
              <a:t>Dirección_página_web2 </a:t>
            </a:r>
            <a:r>
              <a:rPr lang="es-EC" b="1" i="1">
                <a:latin typeface="Calibri" pitchFamily="34" charset="0"/>
              </a:rPr>
              <a:t>\t</a:t>
            </a:r>
            <a:r>
              <a:rPr lang="es-EC" i="1">
                <a:latin typeface="Calibri" pitchFamily="34" charset="0"/>
              </a:rPr>
              <a:t> f21 ; f22 ; f23 ; f24 ; f25 ; etiqueta2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2339975" y="3716338"/>
            <a:ext cx="66246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 b="1">
                <a:latin typeface="Verdana" pitchFamily="34" charset="0"/>
              </a:rPr>
              <a:t>Dirección_página_web</a:t>
            </a:r>
            <a:r>
              <a:rPr lang="es-EC" sz="2000">
                <a:latin typeface="Verdana" pitchFamily="34" charset="0"/>
              </a:rPr>
              <a:t>:</a:t>
            </a:r>
            <a:r>
              <a:rPr lang="es-EC" sz="2000" i="1">
                <a:latin typeface="Verdana" pitchFamily="34" charset="0"/>
              </a:rPr>
              <a:t> P</a:t>
            </a:r>
            <a:r>
              <a:rPr lang="es-EC" sz="2000">
                <a:latin typeface="Verdana" pitchFamily="34" charset="0"/>
              </a:rPr>
              <a:t>ágina Web </a:t>
            </a:r>
          </a:p>
          <a:p>
            <a:r>
              <a:rPr lang="es-EC" sz="2000" b="1" i="1">
                <a:latin typeface="Verdana" pitchFamily="34" charset="0"/>
              </a:rPr>
              <a:t>\t</a:t>
            </a:r>
            <a:r>
              <a:rPr lang="es-EC" sz="2000" i="1">
                <a:latin typeface="Verdana" pitchFamily="34" charset="0"/>
              </a:rPr>
              <a:t>: C</a:t>
            </a:r>
            <a:r>
              <a:rPr lang="es-EC" sz="2000">
                <a:latin typeface="Verdana" pitchFamily="34" charset="0"/>
              </a:rPr>
              <a:t>arácter de tabulación </a:t>
            </a:r>
          </a:p>
          <a:p>
            <a:r>
              <a:rPr lang="es-EC" sz="2000" b="1" i="1">
                <a:latin typeface="Verdana" pitchFamily="34" charset="0"/>
              </a:rPr>
              <a:t>fn1 ; fn2 ; fn3 ; fn4 ; fn5</a:t>
            </a:r>
            <a:r>
              <a:rPr lang="es-EC" sz="2000" i="1">
                <a:latin typeface="Verdana" pitchFamily="34" charset="0"/>
              </a:rPr>
              <a:t>:</a:t>
            </a:r>
            <a:r>
              <a:rPr lang="es-EC" sz="2000">
                <a:latin typeface="Verdana" pitchFamily="34" charset="0"/>
              </a:rPr>
              <a:t> Características de una página n cualquiera.</a:t>
            </a:r>
          </a:p>
          <a:p>
            <a:r>
              <a:rPr lang="es-EC" sz="2000" b="1" i="1">
                <a:latin typeface="Verdana" pitchFamily="34" charset="0"/>
              </a:rPr>
              <a:t>Etiqueta</a:t>
            </a:r>
            <a:r>
              <a:rPr lang="es-EC" sz="2000">
                <a:latin typeface="Verdana" pitchFamily="34" charset="0"/>
              </a:rPr>
              <a:t>: </a:t>
            </a:r>
            <a:r>
              <a:rPr lang="es-EC" sz="2000" b="1" i="1">
                <a:latin typeface="Verdana" pitchFamily="34" charset="0"/>
              </a:rPr>
              <a:t>-1 </a:t>
            </a:r>
            <a:r>
              <a:rPr lang="es-EC" sz="2000">
                <a:latin typeface="Verdana" pitchFamily="34" charset="0"/>
              </a:rPr>
              <a:t>spam y </a:t>
            </a:r>
            <a:r>
              <a:rPr lang="es-EC" sz="2000" b="1" i="1">
                <a:latin typeface="Verdana" pitchFamily="34" charset="0"/>
              </a:rPr>
              <a:t>1</a:t>
            </a:r>
            <a:r>
              <a:rPr lang="es-EC" sz="2000">
                <a:latin typeface="Verdana" pitchFamily="34" charset="0"/>
              </a:rPr>
              <a:t> no spam</a:t>
            </a:r>
            <a:r>
              <a:rPr lang="es-ES" sz="2000">
                <a:latin typeface="Verdana" pitchFamily="34" charset="0"/>
              </a:rPr>
              <a:t> </a:t>
            </a:r>
            <a:endParaRPr lang="es-EC" sz="2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Implementación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1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LIBRERÍAS</a:t>
            </a:r>
          </a:p>
        </p:txBody>
      </p:sp>
      <p:graphicFrame>
        <p:nvGraphicFramePr>
          <p:cNvPr id="52273" name="Group 49"/>
          <p:cNvGraphicFramePr>
            <a:graphicFrameLocks noGrp="1"/>
          </p:cNvGraphicFramePr>
          <p:nvPr/>
        </p:nvGraphicFramePr>
        <p:xfrm>
          <a:off x="2268538" y="1412875"/>
          <a:ext cx="6624637" cy="4545013"/>
        </p:xfrm>
        <a:graphic>
          <a:graphicData uri="http://schemas.openxmlformats.org/drawingml/2006/table">
            <a:tbl>
              <a:tblPr/>
              <a:tblGrid>
                <a:gridCol w="2581275"/>
                <a:gridCol w="404336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Paradigma MapReduce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Hadoop 1.8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Distribución Linux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Cloudera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Software de virtualización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VMware Player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Gestión instancias de Amazon EC2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Ec2 Api tools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SVM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C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LibSVM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Gestionar Amazon S3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Pluggin </a:t>
                      </a:r>
                      <a:r>
                        <a:rPr kumimoji="0" lang="es-ES_tradnl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S3 Organizer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Gestionar EC2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Pluggin </a:t>
                      </a:r>
                      <a:r>
                        <a:rPr kumimoji="0" lang="es-ES_tradnl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ElasticFox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85813" y="3143250"/>
            <a:ext cx="7772400" cy="1071563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 Y RESULTADOS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840" y="4506687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72" y="4501924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2435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-24"/>
            <a:ext cx="9144000" cy="30003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00500" y="785813"/>
            <a:ext cx="1158875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5000" b="1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Introducción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  <a:endParaRPr lang="es-EC" sz="1400" dirty="0"/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1785938" y="1000125"/>
            <a:ext cx="5357812" cy="5567363"/>
          </a:xfrm>
        </p:spPr>
        <p:txBody>
          <a:bodyPr/>
          <a:lstStyle/>
          <a:p>
            <a:pPr eaLnBrk="1" hangingPunct="1"/>
            <a:r>
              <a:rPr lang="es-EC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Acceso, recuperación y reutilización de la información.</a:t>
            </a:r>
          </a:p>
          <a:p>
            <a:pPr eaLnBrk="1" hangingPunct="1"/>
            <a:r>
              <a:rPr lang="es-EC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Máquinas de búsqueda.</a:t>
            </a:r>
          </a:p>
          <a:p>
            <a:pPr eaLnBrk="1" hangingPunct="1"/>
            <a:r>
              <a:rPr lang="es-EC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Falencias (PageRank) y servicios gratuitos (Blogspot).</a:t>
            </a:r>
          </a:p>
          <a:p>
            <a:pPr eaLnBrk="1" hangingPunct="1"/>
            <a:r>
              <a:rPr lang="es-EC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Incentivo Económico (Google $16,000M en el 2007).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INTRODUCCIÓN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4643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2214563"/>
            <a:ext cx="1785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Evaluación </a:t>
            </a:r>
            <a:r>
              <a:rPr lang="es-EC" sz="1400" b="1" dirty="0">
                <a:solidFill>
                  <a:schemeClr val="bg1"/>
                </a:solidFill>
              </a:rPr>
              <a:t>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9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ANÁLISIS DEL KERNEL</a:t>
            </a:r>
          </a:p>
        </p:txBody>
      </p:sp>
      <p:graphicFrame>
        <p:nvGraphicFramePr>
          <p:cNvPr id="54393" name="Group 121"/>
          <p:cNvGraphicFramePr>
            <a:graphicFrameLocks noGrp="1"/>
          </p:cNvGraphicFramePr>
          <p:nvPr/>
        </p:nvGraphicFramePr>
        <p:xfrm>
          <a:off x="2051050" y="1125538"/>
          <a:ext cx="6624638" cy="2590800"/>
        </p:xfrm>
        <a:graphic>
          <a:graphicData uri="http://schemas.openxmlformats.org/drawingml/2006/table">
            <a:tbl>
              <a:tblPr/>
              <a:tblGrid>
                <a:gridCol w="1665288"/>
                <a:gridCol w="1654175"/>
                <a:gridCol w="1433512"/>
                <a:gridCol w="1871663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Vectores Iniciales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Vectores de Soporte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Kernel Gaussiano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Kernel Lineal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Kernel Polinomial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ED5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156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156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7600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7600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3300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55000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20370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55000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20370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100000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37037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100000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37037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42020" name="Chart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860800"/>
            <a:ext cx="58324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Evaluación </a:t>
            </a:r>
            <a:r>
              <a:rPr lang="es-EC" sz="1400" b="1" dirty="0">
                <a:solidFill>
                  <a:schemeClr val="bg1"/>
                </a:solidFill>
              </a:rPr>
              <a:t>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643063" y="357188"/>
            <a:ext cx="7143750" cy="6429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rgbClr val="F2F2F2"/>
                </a:solidFill>
                <a:latin typeface="Arial Black" pitchFamily="34" charset="0"/>
                <a:cs typeface="+mn-cs"/>
              </a:rPr>
              <a:t>ANÁLISIS DE LAS CARACTERÍSTICAS</a:t>
            </a:r>
          </a:p>
        </p:txBody>
      </p:sp>
      <p:graphicFrame>
        <p:nvGraphicFramePr>
          <p:cNvPr id="55460" name="Group 164"/>
          <p:cNvGraphicFramePr>
            <a:graphicFrameLocks noGrp="1"/>
          </p:cNvGraphicFramePr>
          <p:nvPr/>
        </p:nvGraphicFramePr>
        <p:xfrm>
          <a:off x="2484438" y="1412875"/>
          <a:ext cx="3024187" cy="1646238"/>
        </p:xfrm>
        <a:graphic>
          <a:graphicData uri="http://schemas.openxmlformats.org/drawingml/2006/table">
            <a:tbl>
              <a:tblPr/>
              <a:tblGrid>
                <a:gridCol w="1131887"/>
                <a:gridCol w="18923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Tipo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Numero De Palabras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 Spam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444,79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Spam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583,3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30" name="Chart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052513"/>
            <a:ext cx="3313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Rectangle 84"/>
          <p:cNvSpPr>
            <a:spLocks noChangeArrowheads="1"/>
          </p:cNvSpPr>
          <p:nvPr/>
        </p:nvSpPr>
        <p:spPr bwMode="auto">
          <a:xfrm>
            <a:off x="3119438" y="2408238"/>
            <a:ext cx="638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3032" name="Text Box 75"/>
          <p:cNvSpPr txBox="1">
            <a:spLocks noChangeArrowheads="1"/>
          </p:cNvSpPr>
          <p:nvPr/>
        </p:nvSpPr>
        <p:spPr bwMode="auto">
          <a:xfrm>
            <a:off x="3157538" y="4084638"/>
            <a:ext cx="246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C" sz="800">
                <a:latin typeface="Calibri" pitchFamily="34" charset="0"/>
                <a:cs typeface="Times New Roman" pitchFamily="18" charset="0"/>
              </a:rPr>
              <a:t>Tabla 4.3. Número de Palabras Título y Prom. de Tamaño de Palabra Spam y No Spam</a:t>
            </a:r>
            <a:endParaRPr lang="es-ES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s-ES">
              <a:latin typeface="Calibri" pitchFamily="34" charset="0"/>
            </a:endParaRPr>
          </a:p>
        </p:txBody>
      </p:sp>
      <p:graphicFrame>
        <p:nvGraphicFramePr>
          <p:cNvPr id="55459" name="Group 163"/>
          <p:cNvGraphicFramePr>
            <a:graphicFrameLocks noGrp="1"/>
          </p:cNvGraphicFramePr>
          <p:nvPr/>
        </p:nvGraphicFramePr>
        <p:xfrm>
          <a:off x="2124075" y="3716338"/>
          <a:ext cx="4097338" cy="2286000"/>
        </p:xfrm>
        <a:graphic>
          <a:graphicData uri="http://schemas.openxmlformats.org/drawingml/2006/table">
            <a:tbl>
              <a:tblPr/>
              <a:tblGrid>
                <a:gridCol w="1008063"/>
                <a:gridCol w="1368425"/>
                <a:gridCol w="182562"/>
                <a:gridCol w="1538288"/>
              </a:tblGrid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Características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Tipo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Numero Palabras Título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Promedio Tamaño Palabra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 Spam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6,39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7,69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Spam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6,27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7,67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57" name="Chart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644900"/>
            <a:ext cx="26368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Evaluación </a:t>
            </a:r>
            <a:r>
              <a:rPr lang="es-EC" sz="1400" b="1" dirty="0">
                <a:solidFill>
                  <a:schemeClr val="bg1"/>
                </a:solidFill>
              </a:rPr>
              <a:t>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643063" y="357188"/>
            <a:ext cx="7143750" cy="6429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/>
                </a:solidFill>
                <a:latin typeface="Arial Black" pitchFamily="34" charset="0"/>
                <a:cs typeface="+mn-cs"/>
              </a:rPr>
              <a:t>ANÁLISIS DE LAS CARACTERÍSTICAS</a:t>
            </a:r>
          </a:p>
        </p:txBody>
      </p:sp>
      <p:sp>
        <p:nvSpPr>
          <p:cNvPr id="44038" name="Rectangle 23"/>
          <p:cNvSpPr>
            <a:spLocks noChangeArrowheads="1"/>
          </p:cNvSpPr>
          <p:nvPr/>
        </p:nvSpPr>
        <p:spPr bwMode="auto">
          <a:xfrm>
            <a:off x="3119438" y="2408238"/>
            <a:ext cx="638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56430" name="Group 110"/>
          <p:cNvGraphicFramePr>
            <a:graphicFrameLocks noGrp="1"/>
          </p:cNvGraphicFramePr>
          <p:nvPr/>
        </p:nvGraphicFramePr>
        <p:xfrm>
          <a:off x="2771775" y="1196975"/>
          <a:ext cx="5256213" cy="2011363"/>
        </p:xfrm>
        <a:graphic>
          <a:graphicData uri="http://schemas.openxmlformats.org/drawingml/2006/table">
            <a:tbl>
              <a:tblPr/>
              <a:tblGrid>
                <a:gridCol w="1076325"/>
                <a:gridCol w="1901825"/>
                <a:gridCol w="2278063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Características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Tipo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Porcentaje Texto Ancla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Porcentaje Texto Visible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 Spam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34%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76%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Spam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87%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3" name="Chart 7"/>
          <p:cNvPicPr>
            <a:picLocks noChangeArrowheads="1"/>
          </p:cNvPicPr>
          <p:nvPr/>
        </p:nvPicPr>
        <p:blipFill>
          <a:blip r:embed="rId4"/>
          <a:srcRect b="-50"/>
          <a:stretch>
            <a:fillRect/>
          </a:stretch>
        </p:blipFill>
        <p:spPr bwMode="auto">
          <a:xfrm>
            <a:off x="2411413" y="3429000"/>
            <a:ext cx="61928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Evaluación </a:t>
            </a:r>
            <a:r>
              <a:rPr lang="es-EC" sz="1400" b="1" dirty="0">
                <a:solidFill>
                  <a:schemeClr val="bg1"/>
                </a:solidFill>
              </a:rPr>
              <a:t>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1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MATRIZ DE CONFUSIÓN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048000" y="2951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57481" name="Group 137"/>
          <p:cNvGraphicFramePr>
            <a:graphicFrameLocks noGrp="1"/>
          </p:cNvGraphicFramePr>
          <p:nvPr/>
        </p:nvGraphicFramePr>
        <p:xfrm>
          <a:off x="2268538" y="1557338"/>
          <a:ext cx="5734050" cy="1806575"/>
        </p:xfrm>
        <a:graphic>
          <a:graphicData uri="http://schemas.openxmlformats.org/drawingml/2006/table">
            <a:tbl>
              <a:tblPr/>
              <a:tblGrid>
                <a:gridCol w="1800225"/>
                <a:gridCol w="1011237"/>
                <a:gridCol w="1728788"/>
                <a:gridCol w="1193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Clases Predichas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50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Clases Conocidas</a:t>
                      </a:r>
                      <a:endParaRPr kumimoji="0" lang="es-EC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89,00%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10,30%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C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45092" name="Text Box 138"/>
          <p:cNvSpPr txBox="1">
            <a:spLocks noChangeArrowheads="1"/>
          </p:cNvSpPr>
          <p:nvPr/>
        </p:nvSpPr>
        <p:spPr bwMode="auto">
          <a:xfrm>
            <a:off x="2124075" y="4076700"/>
            <a:ext cx="6697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s-EC" sz="2000">
                <a:latin typeface="Verdana" pitchFamily="34" charset="0"/>
              </a:rPr>
              <a:t>Dataset compuesto mayormente por páginas no spam.</a:t>
            </a:r>
          </a:p>
          <a:p>
            <a:pPr lvl="1">
              <a:buFont typeface="Wingdings" pitchFamily="2" charset="2"/>
              <a:buChar char="§"/>
            </a:pPr>
            <a:r>
              <a:rPr lang="es-EC" sz="2000">
                <a:latin typeface="Verdana" pitchFamily="34" charset="0"/>
              </a:rPr>
              <a:t>Se predice con certeza cuando una página no es Web spam.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Evaluación </a:t>
            </a:r>
            <a:r>
              <a:rPr lang="es-EC" sz="1400" b="1" dirty="0">
                <a:solidFill>
                  <a:schemeClr val="bg1"/>
                </a:solidFill>
              </a:rPr>
              <a:t>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5" name="Content Placeholder 4"/>
          <p:cNvSpPr txBox="1">
            <a:spLocks/>
          </p:cNvSpPr>
          <p:nvPr/>
        </p:nvSpPr>
        <p:spPr bwMode="auto">
          <a:xfrm>
            <a:off x="1643063" y="357188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C" sz="2500" b="1">
                <a:solidFill>
                  <a:schemeClr val="bg1"/>
                </a:solidFill>
                <a:latin typeface="Arial Black" pitchFamily="34" charset="0"/>
              </a:rPr>
              <a:t>MEDICIONES EC2</a:t>
            </a:r>
          </a:p>
        </p:txBody>
      </p:sp>
      <p:sp>
        <p:nvSpPr>
          <p:cNvPr id="46086" name="Rectangle 23"/>
          <p:cNvSpPr>
            <a:spLocks noChangeArrowheads="1"/>
          </p:cNvSpPr>
          <p:nvPr/>
        </p:nvSpPr>
        <p:spPr bwMode="auto">
          <a:xfrm>
            <a:off x="3119438" y="2408238"/>
            <a:ext cx="638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graphicFrame>
        <p:nvGraphicFramePr>
          <p:cNvPr id="63765" name="Group 277"/>
          <p:cNvGraphicFramePr>
            <a:graphicFrameLocks noGrp="1"/>
          </p:cNvGraphicFramePr>
          <p:nvPr/>
        </p:nvGraphicFramePr>
        <p:xfrm>
          <a:off x="2643188" y="2571750"/>
          <a:ext cx="4805362" cy="1701800"/>
        </p:xfrm>
        <a:graphic>
          <a:graphicData uri="http://schemas.openxmlformats.org/drawingml/2006/table">
            <a:tbl>
              <a:tblPr/>
              <a:tblGrid>
                <a:gridCol w="1011784"/>
                <a:gridCol w="1697416"/>
                <a:gridCol w="2096179"/>
              </a:tblGrid>
              <a:tr h="86181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Nodos EC2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Extracción Tiempo (seg.)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Entrenamiento 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Tiempo (seg.)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801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83.127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01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50.54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5" name="Text Box 206"/>
          <p:cNvSpPr txBox="1">
            <a:spLocks noChangeArrowheads="1"/>
          </p:cNvSpPr>
          <p:nvPr/>
        </p:nvSpPr>
        <p:spPr bwMode="auto">
          <a:xfrm>
            <a:off x="2124075" y="12684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6106" name="Text Box 275"/>
          <p:cNvSpPr txBox="1">
            <a:spLocks noChangeArrowheads="1"/>
          </p:cNvSpPr>
          <p:nvPr/>
        </p:nvSpPr>
        <p:spPr bwMode="auto">
          <a:xfrm>
            <a:off x="2124075" y="1628775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latin typeface="Verdana" pitchFamily="34" charset="0"/>
              </a:rPr>
              <a:t>Mediciones realizadas en los clusters de  Amazon</a:t>
            </a:r>
          </a:p>
        </p:txBody>
      </p:sp>
      <p:sp>
        <p:nvSpPr>
          <p:cNvPr id="46107" name="Text Box 276"/>
          <p:cNvSpPr txBox="1">
            <a:spLocks noChangeArrowheads="1"/>
          </p:cNvSpPr>
          <p:nvPr/>
        </p:nvSpPr>
        <p:spPr bwMode="auto">
          <a:xfrm>
            <a:off x="2124075" y="4868863"/>
            <a:ext cx="6408738" cy="1201737"/>
          </a:xfrm>
          <a:prstGeom prst="rect">
            <a:avLst/>
          </a:prstGeom>
          <a:solidFill>
            <a:srgbClr val="FCFC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latin typeface="Verdana" pitchFamily="34" charset="0"/>
              </a:rPr>
              <a:t>Kernel:</a:t>
            </a:r>
            <a:r>
              <a:rPr lang="es-EC">
                <a:latin typeface="Verdana" pitchFamily="34" charset="0"/>
              </a:rPr>
              <a:t> RBF (Radial Basis Function)</a:t>
            </a:r>
          </a:p>
          <a:p>
            <a:pPr>
              <a:spcBef>
                <a:spcPct val="50000"/>
              </a:spcBef>
            </a:pPr>
            <a:r>
              <a:rPr lang="es-EC" b="1">
                <a:latin typeface="Verdana" pitchFamily="34" charset="0"/>
              </a:rPr>
              <a:t>Número de vectores:</a:t>
            </a:r>
            <a:r>
              <a:rPr lang="es-EC">
                <a:latin typeface="Verdana" pitchFamily="34" charset="0"/>
              </a:rPr>
              <a:t> 67,577</a:t>
            </a:r>
          </a:p>
          <a:p>
            <a:pPr>
              <a:spcBef>
                <a:spcPct val="50000"/>
              </a:spcBef>
            </a:pPr>
            <a:r>
              <a:rPr lang="es-EC" b="1">
                <a:latin typeface="Verdana" pitchFamily="34" charset="0"/>
              </a:rPr>
              <a:t>Número de vectores de apoyo:</a:t>
            </a:r>
            <a:r>
              <a:rPr lang="es-EC">
                <a:latin typeface="Verdana" pitchFamily="34" charset="0"/>
              </a:rPr>
              <a:t> 20,338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85813" y="3143250"/>
            <a:ext cx="7772400" cy="1071563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 Y TRABAJOS FUTUROS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840" y="4506687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72" y="4501924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2435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-24"/>
            <a:ext cx="9144000" cy="30003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00500" y="785813"/>
            <a:ext cx="1158875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5000" b="1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3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CONCLUSIONES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119438" y="2408238"/>
            <a:ext cx="638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135" name="Text Box 138"/>
          <p:cNvSpPr txBox="1">
            <a:spLocks noChangeArrowheads="1"/>
          </p:cNvSpPr>
          <p:nvPr/>
        </p:nvSpPr>
        <p:spPr bwMode="auto">
          <a:xfrm>
            <a:off x="1692275" y="1225550"/>
            <a:ext cx="74517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buFont typeface="Wingdings" pitchFamily="2" charset="2"/>
              <a:buChar char="Ø"/>
            </a:pPr>
            <a:r>
              <a:rPr lang="es-ES" sz="2200" b="1">
                <a:latin typeface="Verdana" pitchFamily="34" charset="0"/>
              </a:rPr>
              <a:t>Hadoop es una herramienta poderosa </a:t>
            </a:r>
          </a:p>
          <a:p>
            <a:pPr hangingPunct="0">
              <a:buFont typeface="Wingdings" pitchFamily="2" charset="2"/>
              <a:buChar char="Ø"/>
            </a:pPr>
            <a:endParaRPr lang="es-ES" sz="2200" b="1">
              <a:latin typeface="Verdana" pitchFamily="34" charset="0"/>
            </a:endParaRPr>
          </a:p>
          <a:p>
            <a:pPr hangingPunct="0">
              <a:buFont typeface="Wingdings" pitchFamily="2" charset="2"/>
              <a:buChar char="Ø"/>
            </a:pPr>
            <a:r>
              <a:rPr lang="es-ES" sz="2200" b="1">
                <a:latin typeface="Verdana" pitchFamily="34" charset="0"/>
              </a:rPr>
              <a:t>Servicios Web de Amazon ahorran costos</a:t>
            </a:r>
          </a:p>
          <a:p>
            <a:pPr hangingPunct="0">
              <a:buFont typeface="Wingdings" pitchFamily="2" charset="2"/>
              <a:buChar char="Ø"/>
            </a:pPr>
            <a:endParaRPr lang="es-ES" sz="2200" b="1">
              <a:latin typeface="Verdana" pitchFamily="34" charset="0"/>
            </a:endParaRPr>
          </a:p>
          <a:p>
            <a:pPr hangingPunct="0">
              <a:buFont typeface="Wingdings" pitchFamily="2" charset="2"/>
              <a:buChar char="Ø"/>
            </a:pPr>
            <a:r>
              <a:rPr lang="es-ES" sz="2200" b="1">
                <a:latin typeface="Verdana" pitchFamily="34" charset="0"/>
              </a:rPr>
              <a:t>SVM herramienta muy capaz de clasificación</a:t>
            </a:r>
            <a:endParaRPr lang="es-EC" sz="2200" b="1">
              <a:latin typeface="Verdana" pitchFamily="34" charset="0"/>
            </a:endParaRPr>
          </a:p>
          <a:p>
            <a:pPr hangingPunct="0">
              <a:buFont typeface="Arial" charset="0"/>
              <a:buChar char="•"/>
            </a:pPr>
            <a:endParaRPr lang="es-ES" sz="2200" b="1">
              <a:latin typeface="Verdana" pitchFamily="34" charset="0"/>
            </a:endParaRPr>
          </a:p>
          <a:p>
            <a:pPr hangingPunct="0">
              <a:buFont typeface="Wingdings" pitchFamily="2" charset="2"/>
              <a:buChar char="Ø"/>
            </a:pPr>
            <a:r>
              <a:rPr lang="es-ES" sz="2200" b="1">
                <a:latin typeface="Verdana" pitchFamily="34" charset="0"/>
              </a:rPr>
              <a:t> Solución Rendimiento SVM </a:t>
            </a:r>
          </a:p>
          <a:p>
            <a:pPr hangingPunct="0">
              <a:buFont typeface="Arial" charset="0"/>
              <a:buChar char="•"/>
            </a:pPr>
            <a:endParaRPr lang="es-EC" sz="2200">
              <a:latin typeface="Verdana" pitchFamily="34" charset="0"/>
            </a:endParaRPr>
          </a:p>
        </p:txBody>
      </p:sp>
      <p:pic>
        <p:nvPicPr>
          <p:cNvPr id="12" name="Picture 11" descr="hadoop+elephant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7359" y="5148037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7" name="Imagen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581525"/>
            <a:ext cx="3563937" cy="1955800"/>
          </a:xfrm>
          <a:prstGeom prst="rect">
            <a:avLst/>
          </a:prstGeom>
          <a:solidFill>
            <a:srgbClr val="0066FF"/>
          </a:solidFill>
          <a:ln w="2222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48138" name="AutoShape 13"/>
          <p:cNvSpPr>
            <a:spLocks noChangeArrowheads="1"/>
          </p:cNvSpPr>
          <p:nvPr/>
        </p:nvSpPr>
        <p:spPr bwMode="auto">
          <a:xfrm>
            <a:off x="4500563" y="3644900"/>
            <a:ext cx="1152525" cy="863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  <p:pic>
        <p:nvPicPr>
          <p:cNvPr id="48139" name="Picture 15" descr="Pl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013325"/>
            <a:ext cx="863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7" name="Content Placeholder 4"/>
          <p:cNvSpPr txBox="1">
            <a:spLocks/>
          </p:cNvSpPr>
          <p:nvPr/>
        </p:nvSpPr>
        <p:spPr bwMode="auto">
          <a:xfrm>
            <a:off x="1547813" y="1889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C" sz="3200" b="1">
                <a:solidFill>
                  <a:srgbClr val="F2F2F2"/>
                </a:solidFill>
                <a:latin typeface="Arial Black" pitchFamily="34" charset="0"/>
              </a:rPr>
              <a:t>	TRABAJO FUTURO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119438" y="2408238"/>
            <a:ext cx="638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9159" name="Text Box 138"/>
          <p:cNvSpPr txBox="1">
            <a:spLocks noChangeArrowheads="1"/>
          </p:cNvSpPr>
          <p:nvPr/>
        </p:nvSpPr>
        <p:spPr bwMode="auto">
          <a:xfrm>
            <a:off x="2916238" y="1989138"/>
            <a:ext cx="59039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buFont typeface="Wingdings" pitchFamily="2" charset="2"/>
              <a:buNone/>
            </a:pPr>
            <a:r>
              <a:rPr lang="es-ES" sz="2400" b="1">
                <a:latin typeface="Verdana" pitchFamily="34" charset="0"/>
              </a:rPr>
              <a:t>Otra solución en "Sub-problemas cuadráticos"</a:t>
            </a:r>
          </a:p>
          <a:p>
            <a:pPr hangingPunct="0">
              <a:buFont typeface="Wingdings" pitchFamily="2" charset="2"/>
              <a:buChar char="Ø"/>
            </a:pPr>
            <a:endParaRPr lang="es-EC" sz="2400" b="1">
              <a:latin typeface="Verdana" pitchFamily="34" charset="0"/>
            </a:endParaRPr>
          </a:p>
          <a:p>
            <a:pPr hangingPunct="0">
              <a:buFont typeface="Wingdings" pitchFamily="2" charset="2"/>
              <a:buNone/>
            </a:pPr>
            <a:r>
              <a:rPr lang="es-ES" sz="2400" b="1">
                <a:latin typeface="Verdana" pitchFamily="34" charset="0"/>
              </a:rPr>
              <a:t>Extender la cantidad de características.</a:t>
            </a:r>
          </a:p>
          <a:p>
            <a:pPr hangingPunct="0">
              <a:buFont typeface="Wingdings" pitchFamily="2" charset="2"/>
              <a:buChar char="Ø"/>
            </a:pPr>
            <a:endParaRPr lang="es-ES" sz="2400" b="1">
              <a:latin typeface="Verdana" pitchFamily="34" charset="0"/>
            </a:endParaRPr>
          </a:p>
          <a:p>
            <a:pPr hangingPunct="0">
              <a:buFont typeface="Wingdings" pitchFamily="2" charset="2"/>
              <a:buNone/>
            </a:pPr>
            <a:r>
              <a:rPr lang="es-ES" sz="2400" b="1">
                <a:latin typeface="Verdana" pitchFamily="34" charset="0"/>
              </a:rPr>
              <a:t>Mecanismos de validación cruzada para el ajuste de parámetros.</a:t>
            </a:r>
            <a:endParaRPr lang="es-EC" sz="2400" b="1">
              <a:latin typeface="Verdana" pitchFamily="34" charset="0"/>
            </a:endParaRPr>
          </a:p>
        </p:txBody>
      </p:sp>
      <p:pic>
        <p:nvPicPr>
          <p:cNvPr id="49160" name="Picture 9" descr="Ampou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00213"/>
            <a:ext cx="9509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0" descr="Ampou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997200"/>
            <a:ext cx="9509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1" descr="Ampou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5325" y="4294188"/>
            <a:ext cx="9509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2" descr="docum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941888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85813" y="3143250"/>
            <a:ext cx="7772400" cy="1071563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Preguntas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840" y="4506687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72" y="4501924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2435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-24"/>
            <a:ext cx="9144000" cy="30003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Metodología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EXTRAER Y CUANTIFICAR</a:t>
            </a: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68413"/>
            <a:ext cx="7215188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43063" y="1714500"/>
            <a:ext cx="357187" cy="4357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2100" y="5394325"/>
            <a:ext cx="1428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Introducción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3125" y="1785938"/>
            <a:ext cx="600075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dirty="0" smtClean="0"/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EC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simplemente la asignación  injustificable de relevancia a una o varias páginas produciendo resultados inesperados en las máquinas de búsqueda "</a:t>
            </a:r>
            <a:r>
              <a:rPr lang="es-EC" b="1" i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s-EC" b="1" i="1" baseline="30000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s-EC" b="1" i="1" baseline="30000" dirty="0" smtClean="0">
                <a:solidFill>
                  <a:schemeClr val="bg1">
                    <a:lumMod val="85000"/>
                  </a:schemeClr>
                </a:solidFill>
              </a:rPr>
              <a:t>1]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WEBSPAM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50056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1643063" y="6180138"/>
            <a:ext cx="4572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[1]: Z. Gyongyiand H. Garcia-Molina. Web spam taxonomy. In First International Workshop on Adversarial Information Retrieval on the Web,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Introducción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Problema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MOTIVACIÓN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28860" y="1071546"/>
          <a:ext cx="600079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4"/>
          <p:cNvSpPr txBox="1">
            <a:spLocks/>
          </p:cNvSpPr>
          <p:nvPr/>
        </p:nvSpPr>
        <p:spPr>
          <a:xfrm>
            <a:off x="2143125" y="5357813"/>
            <a:ext cx="6000750" cy="1214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3200" dirty="0">
                <a:solidFill>
                  <a:schemeClr val="tx1"/>
                </a:solidFill>
              </a:rPr>
              <a:t>	</a:t>
            </a:r>
            <a:r>
              <a:rPr lang="es-EC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Suplir a las personas a través de una solución automatizada y que aprenda con el tiempo</a:t>
            </a:r>
            <a:r>
              <a:rPr lang="es-EC" sz="2700" b="1" dirty="0">
                <a:solidFill>
                  <a:schemeClr val="tx1"/>
                </a:solidFill>
              </a:rPr>
              <a:t>.</a:t>
            </a:r>
            <a:endParaRPr lang="es-EC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5813" y="3143250"/>
            <a:ext cx="7772400" cy="1071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81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-24"/>
            <a:ext cx="9144000" cy="30003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00500" y="785813"/>
            <a:ext cx="1158875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5000" b="1" dirty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pic>
        <p:nvPicPr>
          <p:cNvPr id="9" name="Rectangl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6840" y="4506687"/>
            <a:ext cx="1755775" cy="70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hadoop+elephant_rg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3972" y="4501924"/>
            <a:ext cx="2169048" cy="77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224352"/>
            <a:ext cx="1315890" cy="1311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785813"/>
            <a:ext cx="1571625" cy="607218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600" b="1" dirty="0" smtClean="0"/>
              <a:t>→ </a:t>
            </a:r>
            <a:r>
              <a:rPr lang="es-EC" sz="1600" b="1" dirty="0" smtClean="0">
                <a:solidFill>
                  <a:schemeClr val="bg1"/>
                </a:solidFill>
              </a:rPr>
              <a:t>Problema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C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POR QUÉ EL WEBSPAM ES MALO?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Content Placeholder 7"/>
          <p:cNvSpPr>
            <a:spLocks noGrp="1"/>
          </p:cNvSpPr>
          <p:nvPr>
            <p:ph idx="1"/>
          </p:nvPr>
        </p:nvSpPr>
        <p:spPr>
          <a:xfrm>
            <a:off x="2143125" y="1071563"/>
            <a:ext cx="5000625" cy="5281612"/>
          </a:xfrm>
        </p:spPr>
        <p:txBody>
          <a:bodyPr/>
          <a:lstStyle/>
          <a:p>
            <a:pPr eaLnBrk="1" hangingPunct="1"/>
            <a:r>
              <a:rPr lang="es-EC" sz="2400" b="1" smtClean="0">
                <a:latin typeface="Verdana" pitchFamily="34" charset="0"/>
              </a:rPr>
              <a:t>Para el usuario</a:t>
            </a:r>
          </a:p>
          <a:p>
            <a:pPr lvl="1" eaLnBrk="1" hangingPunct="1"/>
            <a:r>
              <a:rPr lang="es-EC" sz="2400" smtClean="0">
                <a:latin typeface="Verdana" pitchFamily="34" charset="0"/>
              </a:rPr>
              <a:t>Difícil satisfacer la información.</a:t>
            </a:r>
          </a:p>
          <a:p>
            <a:pPr lvl="1" eaLnBrk="1" hangingPunct="1"/>
            <a:r>
              <a:rPr lang="es-EC" sz="2400" smtClean="0">
                <a:latin typeface="Verdana" pitchFamily="34" charset="0"/>
              </a:rPr>
              <a:t>Experiencia de búsqueda frustrante.</a:t>
            </a:r>
          </a:p>
          <a:p>
            <a:pPr eaLnBrk="1" hangingPunct="1"/>
            <a:r>
              <a:rPr lang="es-EC" sz="2400" b="1" smtClean="0">
                <a:latin typeface="Verdana" pitchFamily="34" charset="0"/>
              </a:rPr>
              <a:t>Para la máquina de búsqueda</a:t>
            </a:r>
          </a:p>
          <a:p>
            <a:pPr lvl="1" eaLnBrk="1" hangingPunct="1"/>
            <a:r>
              <a:rPr lang="es-EC" sz="2400" smtClean="0">
                <a:latin typeface="Verdana" pitchFamily="34" charset="0"/>
              </a:rPr>
              <a:t>Gasto de ancho de banda, procesamiento CPU, espacio de almacenamiento.</a:t>
            </a:r>
          </a:p>
          <a:p>
            <a:pPr lvl="1" eaLnBrk="1" hangingPunct="1"/>
            <a:r>
              <a:rPr lang="es-EC" sz="2400" smtClean="0">
                <a:latin typeface="Verdana" pitchFamily="34" charset="0"/>
              </a:rPr>
              <a:t>Distorsiona el ranking del resultado.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371601"/>
            <a:ext cx="2000264" cy="1914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 txBox="1">
            <a:spLocks/>
          </p:cNvSpPr>
          <p:nvPr/>
        </p:nvSpPr>
        <p:spPr>
          <a:xfrm>
            <a:off x="0" y="785813"/>
            <a:ext cx="1643063" cy="60721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s-EC" sz="1400" b="1" dirty="0">
                <a:solidFill>
                  <a:schemeClr val="bg1"/>
                </a:solidFill>
              </a:rPr>
              <a:t>Problema</a:t>
            </a:r>
            <a:endParaRPr lang="es-EC" sz="1400" b="1" dirty="0">
              <a:solidFill>
                <a:schemeClr val="bg1"/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Metodología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Implementación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Evaluación 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resultados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Conclusión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Trabajo Futuro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b="1" dirty="0">
              <a:solidFill>
                <a:schemeClr val="bg1">
                  <a:lumMod val="65000"/>
                </a:schemeClr>
              </a:solidFill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1400" b="1" dirty="0">
                <a:solidFill>
                  <a:schemeClr val="bg1">
                    <a:lumMod val="65000"/>
                  </a:schemeClr>
                </a:solidFill>
              </a:rPr>
              <a:t>Bibliografía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C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71625" y="214313"/>
            <a:ext cx="7143750" cy="642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C" sz="32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cs typeface="+mn-cs"/>
              </a:rPr>
              <a:t>PROBLEMA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7233"/>
            <a:ext cx="1315889" cy="1311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0" name="Content Placeholder 7"/>
          <p:cNvSpPr>
            <a:spLocks noGrp="1"/>
          </p:cNvSpPr>
          <p:nvPr>
            <p:ph idx="1"/>
          </p:nvPr>
        </p:nvSpPr>
        <p:spPr>
          <a:xfrm>
            <a:off x="2143125" y="1071563"/>
            <a:ext cx="5000625" cy="52816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071563"/>
            <a:ext cx="50403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285875"/>
            <a:ext cx="41798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5" y="5929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>
                <a:latin typeface="Calibri" pitchFamily="34" charset="0"/>
              </a:rPr>
              <a:t>PALABRAS CLAVES + LINKS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4063" y="1214438"/>
            <a:ext cx="6215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501438" y="59293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>
                <a:latin typeface="Calibri" pitchFamily="34" charset="0"/>
              </a:rPr>
              <a:t>MÁQUINAS DE BÚSQUEDA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4063" y="1214438"/>
            <a:ext cx="6215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715750" y="5929313"/>
            <a:ext cx="30003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>
                <a:latin typeface="Calibri" pitchFamily="34" charset="0"/>
              </a:rPr>
              <a:t>PUBLICIDAD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81164 -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-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79011 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83507 -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-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77638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1741</Words>
  <Application>Microsoft Office PowerPoint</Application>
  <PresentationFormat>Presentación en pantalla (4:3)</PresentationFormat>
  <Paragraphs>1184</Paragraphs>
  <Slides>49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8" baseType="lpstr">
      <vt:lpstr>Arial</vt:lpstr>
      <vt:lpstr>Calibri</vt:lpstr>
      <vt:lpstr>PMingLiU</vt:lpstr>
      <vt:lpstr>Wingdings</vt:lpstr>
      <vt:lpstr>Verdana</vt:lpstr>
      <vt:lpstr>Arial Black</vt:lpstr>
      <vt:lpstr>Times New Roman</vt:lpstr>
      <vt:lpstr>Office Theme</vt:lpstr>
      <vt:lpstr>Imagen</vt:lpstr>
      <vt:lpstr>Diapositiva 1</vt:lpstr>
      <vt:lpstr>Introducción Problema Metodología Implementación Evaluación y resultados Conclusión Trabajo Futuro Bibliografía</vt:lpstr>
      <vt:lpstr>Introducción</vt:lpstr>
      <vt:lpstr>Diapositiva 4</vt:lpstr>
      <vt:lpstr>Diapositiva 5</vt:lpstr>
      <vt:lpstr>Diapositiva 6</vt:lpstr>
      <vt:lpstr>Problema</vt:lpstr>
      <vt:lpstr>Diapositiva 8</vt:lpstr>
      <vt:lpstr>Diapositiva 9</vt:lpstr>
      <vt:lpstr>Diapositiva 10</vt:lpstr>
      <vt:lpstr>Diapositiva 11</vt:lpstr>
      <vt:lpstr>Diapositiva 12</vt:lpstr>
      <vt:lpstr>METODOLOGÍA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IMPLEMENTACIÓN</vt:lpstr>
      <vt:lpstr>Diapositiva 36</vt:lpstr>
      <vt:lpstr>Diapositiva 37</vt:lpstr>
      <vt:lpstr>Diapositiva 38</vt:lpstr>
      <vt:lpstr>EVALUACIÓN Y RESULTADOS</vt:lpstr>
      <vt:lpstr>Diapositiva 40</vt:lpstr>
      <vt:lpstr>Diapositiva 41</vt:lpstr>
      <vt:lpstr>Diapositiva 42</vt:lpstr>
      <vt:lpstr>Diapositiva 43</vt:lpstr>
      <vt:lpstr>Diapositiva 44</vt:lpstr>
      <vt:lpstr>CONCLUSIONES Y TRABAJOS FUTUROS</vt:lpstr>
      <vt:lpstr>Diapositiva 46</vt:lpstr>
      <vt:lpstr>Diapositiva 47</vt:lpstr>
      <vt:lpstr>Preguntas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kenjjime</cp:lastModifiedBy>
  <cp:revision>202</cp:revision>
  <dcterms:created xsi:type="dcterms:W3CDTF">2009-09-18T13:21:07Z</dcterms:created>
  <dcterms:modified xsi:type="dcterms:W3CDTF">2009-11-16T17:26:59Z</dcterms:modified>
</cp:coreProperties>
</file>