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62" r:id="rId3"/>
    <p:sldId id="257" r:id="rId4"/>
    <p:sldId id="263" r:id="rId5"/>
    <p:sldId id="264" r:id="rId6"/>
    <p:sldId id="259" r:id="rId7"/>
    <p:sldId id="268" r:id="rId8"/>
    <p:sldId id="265" r:id="rId9"/>
    <p:sldId id="266" r:id="rId10"/>
    <p:sldId id="269" r:id="rId11"/>
    <p:sldId id="271" r:id="rId12"/>
    <p:sldId id="267" r:id="rId13"/>
    <p:sldId id="270" r:id="rId14"/>
  </p:sldIdLst>
  <p:sldSz cx="9144000" cy="6858000" type="screen4x3"/>
  <p:notesSz cx="6858000" cy="9144000"/>
  <p:defaultTextStyle>
    <a:defPPr>
      <a:defRPr lang="es-EC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196" autoAdjust="0"/>
  </p:normalViewPr>
  <p:slideViewPr>
    <p:cSldViewPr>
      <p:cViewPr varScale="1">
        <p:scale>
          <a:sx n="67" d="100"/>
          <a:sy n="67" d="100"/>
        </p:scale>
        <p:origin x="-6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lang="en-US"/>
            </a:pPr>
            <a:r>
              <a:rPr lang="en-US" sz="2400" dirty="0" err="1"/>
              <a:t>Tiempo</a:t>
            </a:r>
            <a:r>
              <a:rPr lang="en-US" sz="2400" dirty="0"/>
              <a:t> de </a:t>
            </a:r>
            <a:r>
              <a:rPr lang="en-US" sz="2400" dirty="0" err="1"/>
              <a:t>respuesta</a:t>
            </a:r>
            <a:r>
              <a:rPr lang="en-US" sz="2400" dirty="0"/>
              <a:t> </a:t>
            </a:r>
            <a:r>
              <a:rPr lang="en-US" sz="2400" dirty="0" err="1"/>
              <a:t>vs</a:t>
            </a:r>
            <a:r>
              <a:rPr lang="en-US" sz="2400" dirty="0"/>
              <a:t> </a:t>
            </a:r>
            <a:r>
              <a:rPr lang="en-US" sz="2400" dirty="0" err="1"/>
              <a:t>cantidad</a:t>
            </a:r>
            <a:r>
              <a:rPr lang="en-US" sz="2400" dirty="0"/>
              <a:t> de </a:t>
            </a:r>
            <a:r>
              <a:rPr lang="en-US" sz="2400" dirty="0" err="1"/>
              <a:t>nodos</a:t>
            </a:r>
            <a:endParaRPr lang="en-US" sz="2400" dirty="0"/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Sheet1!$C$4</c:f>
              <c:strCache>
                <c:ptCount val="1"/>
                <c:pt idx="0">
                  <c:v>Log 176MB</c:v>
                </c:pt>
              </c:strCache>
            </c:strRef>
          </c:tx>
          <c:cat>
            <c:numRef>
              <c:f>Sheet1!$B$5:$B$8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cat>
          <c:val>
            <c:numRef>
              <c:f>Sheet1!$C$5:$C$8</c:f>
              <c:numCache>
                <c:formatCode>hh:mm:ss</c:formatCode>
                <c:ptCount val="4"/>
                <c:pt idx="0">
                  <c:v>4.9884259259259413E-3</c:v>
                </c:pt>
                <c:pt idx="1">
                  <c:v>3.4027777777777919E-3</c:v>
                </c:pt>
                <c:pt idx="2">
                  <c:v>3.0439814814814995E-3</c:v>
                </c:pt>
                <c:pt idx="3">
                  <c:v>2.5115740740740797E-3</c:v>
                </c:pt>
              </c:numCache>
            </c:numRef>
          </c:val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Log 355MB</c:v>
                </c:pt>
              </c:strCache>
            </c:strRef>
          </c:tx>
          <c:cat>
            <c:numRef>
              <c:f>Sheet1!$B$5:$B$8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cat>
          <c:val>
            <c:numRef>
              <c:f>Sheet1!$D$5:$D$8</c:f>
              <c:numCache>
                <c:formatCode>hh:mm:ss</c:formatCode>
                <c:ptCount val="4"/>
                <c:pt idx="0">
                  <c:v>6.7361111111111406E-3</c:v>
                </c:pt>
                <c:pt idx="1">
                  <c:v>4.9074074074074124E-3</c:v>
                </c:pt>
                <c:pt idx="2">
                  <c:v>3.7384259259259358E-3</c:v>
                </c:pt>
                <c:pt idx="3">
                  <c:v>3.3333333333333405E-3</c:v>
                </c:pt>
              </c:numCache>
            </c:numRef>
          </c:val>
        </c:ser>
        <c:marker val="1"/>
        <c:axId val="74172288"/>
        <c:axId val="74850304"/>
      </c:lineChart>
      <c:catAx>
        <c:axId val="741722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 sz="1800" dirty="0" err="1"/>
                  <a:t>Cantidad</a:t>
                </a:r>
                <a:r>
                  <a:rPr lang="en-US" sz="1800" dirty="0"/>
                  <a:t> de </a:t>
                </a:r>
                <a:r>
                  <a:rPr lang="en-US" sz="1800" dirty="0" err="1"/>
                  <a:t>nodos</a:t>
                </a:r>
                <a:r>
                  <a:rPr lang="en-US" sz="1800" dirty="0"/>
                  <a:t> en el </a:t>
                </a:r>
                <a:r>
                  <a:rPr lang="en-US" sz="1800" dirty="0" err="1"/>
                  <a:t>clúster</a:t>
                </a:r>
                <a:endParaRPr lang="en-US" sz="1800" dirty="0"/>
              </a:p>
            </c:rich>
          </c:tx>
        </c:title>
        <c:numFmt formatCode="General" sourceLinked="1"/>
        <c:tickLblPos val="nextTo"/>
        <c:spPr>
          <a:ln>
            <a:solidFill>
              <a:srgbClr val="366092">
                <a:lumMod val="50000"/>
              </a:srgbClr>
            </a:solidFill>
          </a:ln>
        </c:spPr>
        <c:txPr>
          <a:bodyPr/>
          <a:lstStyle/>
          <a:p>
            <a:pPr>
              <a:defRPr lang="en-US" sz="1600"/>
            </a:pPr>
            <a:endParaRPr lang="es-ES"/>
          </a:p>
        </c:txPr>
        <c:crossAx val="74850304"/>
        <c:crosses val="autoZero"/>
        <c:auto val="1"/>
        <c:lblAlgn val="ctr"/>
        <c:lblOffset val="100"/>
      </c:catAx>
      <c:valAx>
        <c:axId val="74850304"/>
        <c:scaling>
          <c:orientation val="minMax"/>
        </c:scaling>
        <c:axPos val="l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en-US" sz="1800" dirty="0" err="1"/>
                  <a:t>Minutos</a:t>
                </a:r>
                <a:endParaRPr lang="en-US" sz="1800" dirty="0"/>
              </a:p>
            </c:rich>
          </c:tx>
        </c:title>
        <c:numFmt formatCode="hh:mm:ss" sourceLinked="1"/>
        <c:tickLblPos val="nextTo"/>
        <c:spPr>
          <a:ln>
            <a:solidFill>
              <a:srgbClr val="366092">
                <a:lumMod val="50000"/>
              </a:srgbClr>
            </a:solidFill>
          </a:ln>
        </c:spPr>
        <c:txPr>
          <a:bodyPr/>
          <a:lstStyle/>
          <a:p>
            <a:pPr>
              <a:defRPr lang="en-US" sz="1600"/>
            </a:pPr>
            <a:endParaRPr lang="es-ES"/>
          </a:p>
        </c:txPr>
        <c:crossAx val="74172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411650740753911"/>
          <c:y val="0.48507839389443036"/>
          <c:w val="0.21191362290739424"/>
          <c:h val="0.13648198437806211"/>
        </c:manualLayout>
      </c:layout>
      <c:txPr>
        <a:bodyPr/>
        <a:lstStyle/>
        <a:p>
          <a:pPr>
            <a:defRPr lang="en-US" sz="1600"/>
          </a:pPr>
          <a:endParaRPr lang="es-ES"/>
        </a:p>
      </c:txPr>
    </c:legend>
    <c:plotVisOnly val="1"/>
  </c:chart>
  <c:spPr>
    <a:solidFill>
      <a:schemeClr val="lt1"/>
    </a:solidFill>
    <a:ln w="57150" cap="flat" cmpd="sng" algn="ctr">
      <a:solidFill>
        <a:schemeClr val="accent3"/>
      </a:solidFill>
      <a:prstDash val="solid"/>
    </a:ln>
    <a:effectLst/>
    <a:scene3d>
      <a:camera prst="orthographicFront"/>
      <a:lightRig rig="threePt" dir="t"/>
    </a:scene3d>
    <a:sp3d prstMaterial="matte">
      <a:bevelT w="63500" h="63500" prst="artDeco"/>
      <a:contourClr>
        <a:srgbClr val="000000"/>
      </a:contourClr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662BE-23E8-4F93-8061-D2613BF0AEE9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29149-449E-4EEA-8D00-A1A791885D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Mencionar beneficios de in-</a:t>
            </a:r>
            <a:r>
              <a:rPr lang="es-EC" dirty="0" err="1" smtClean="0"/>
              <a:t>game</a:t>
            </a:r>
            <a:r>
              <a:rPr lang="es-EC" baseline="0" dirty="0" smtClean="0"/>
              <a:t> </a:t>
            </a:r>
            <a:r>
              <a:rPr lang="es-EC" baseline="0" dirty="0" err="1" smtClean="0"/>
              <a:t>advertising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9149-449E-4EEA-8D00-A1A791885DE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Estas aplicaciones</a:t>
            </a:r>
            <a:r>
              <a:rPr lang="es-EC" baseline="0" dirty="0" smtClean="0"/>
              <a:t> </a:t>
            </a:r>
            <a:r>
              <a:rPr lang="es-EC" baseline="0" dirty="0" err="1" smtClean="0"/>
              <a:t>estan</a:t>
            </a:r>
            <a:r>
              <a:rPr lang="es-EC" baseline="0" dirty="0" smtClean="0"/>
              <a:t> dentro de </a:t>
            </a:r>
            <a:r>
              <a:rPr lang="es-EC" baseline="0" dirty="0" err="1" smtClean="0"/>
              <a:t>Fb</a:t>
            </a:r>
            <a:r>
              <a:rPr lang="es-EC" baseline="0" dirty="0" smtClean="0"/>
              <a:t> y los datos presentados son la </a:t>
            </a:r>
            <a:r>
              <a:rPr lang="es-EC" baseline="0" dirty="0" err="1" smtClean="0"/>
              <a:t>justificacion</a:t>
            </a:r>
            <a:r>
              <a:rPr lang="es-EC" baseline="0" dirty="0" smtClean="0"/>
              <a:t> del </a:t>
            </a:r>
            <a:r>
              <a:rPr lang="es-EC" baseline="0" dirty="0" err="1" smtClean="0"/>
              <a:t>tamanio</a:t>
            </a:r>
            <a:r>
              <a:rPr lang="es-EC" baseline="0" dirty="0" smtClean="0"/>
              <a:t> del log esperado </a:t>
            </a:r>
            <a:r>
              <a:rPr lang="es-EC" baseline="0" smtClean="0"/>
              <a:t>para realizar este </a:t>
            </a:r>
            <a:r>
              <a:rPr lang="es-EC" baseline="0" dirty="0" smtClean="0"/>
              <a:t>proyecto.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9149-449E-4EEA-8D00-A1A791885DE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aseline="0" dirty="0" smtClean="0"/>
              <a:t>In-</a:t>
            </a:r>
            <a:r>
              <a:rPr lang="es-EC" baseline="0" dirty="0" err="1" smtClean="0"/>
              <a:t>Game</a:t>
            </a:r>
            <a:r>
              <a:rPr lang="es-EC" baseline="0" dirty="0" smtClean="0"/>
              <a:t> </a:t>
            </a:r>
            <a:r>
              <a:rPr lang="es-EC" baseline="0" dirty="0" err="1" smtClean="0"/>
              <a:t>Advertising</a:t>
            </a:r>
            <a:endParaRPr lang="es-EC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/>
              <a:t>Es un mundo</a:t>
            </a:r>
            <a:r>
              <a:rPr lang="es-EC" baseline="0" dirty="0" smtClean="0"/>
              <a:t> virtual en 2 dimensiones donde se puede interactuar con objetos.</a:t>
            </a:r>
            <a:endParaRPr lang="es-EC" dirty="0" smtClean="0"/>
          </a:p>
          <a:p>
            <a:r>
              <a:rPr lang="es-EC" dirty="0" smtClean="0"/>
              <a:t>Usuarios realizando actividades concurrentemente</a:t>
            </a:r>
            <a:r>
              <a:rPr lang="es-EC" baseline="0" dirty="0" smtClean="0"/>
              <a:t>.</a:t>
            </a:r>
          </a:p>
          <a:p>
            <a:r>
              <a:rPr lang="es-EC" baseline="0" dirty="0" smtClean="0"/>
              <a:t>Asociado a Redes sociales.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9149-449E-4EEA-8D00-A1A791885DE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Detallar cada paso.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9149-449E-4EEA-8D00-A1A791885DE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Que son y para</a:t>
            </a:r>
            <a:r>
              <a:rPr lang="es-EC" baseline="0" dirty="0" smtClean="0"/>
              <a:t> que se utilizaron.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9149-449E-4EEA-8D00-A1A791885DE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Explicar el porque de estos</a:t>
            </a:r>
            <a:r>
              <a:rPr lang="es-EC" baseline="0" dirty="0" smtClean="0"/>
              <a:t> formatos.</a:t>
            </a:r>
          </a:p>
          <a:p>
            <a:r>
              <a:rPr lang="es-EC" baseline="0" dirty="0" smtClean="0"/>
              <a:t>Recalcar que al generar el archivo de usuarios algunos no tenían fecha de nacimiento y fueron descartados porque es un dato vital para generar los reportes.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9149-449E-4EEA-8D00-A1A791885DE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C2 .-</a:t>
            </a:r>
            <a:r>
              <a:rPr lang="es-EC" baseline="0" dirty="0" smtClean="0"/>
              <a:t> </a:t>
            </a:r>
            <a:r>
              <a:rPr lang="es-EC" dirty="0" smtClean="0"/>
              <a:t>a través de una plataforma distribuida con procesamiento en paralelo y el uso de Cloud Computing utilizando herramientas de código abierto disponibles en la web.</a:t>
            </a:r>
          </a:p>
          <a:p>
            <a:r>
              <a:rPr lang="es-EC" dirty="0" smtClean="0"/>
              <a:t>R3.- para así obtener participación de mercado dentro de la aplicación, obtener más datos de usuario aprovechando los contenidos de las redes sociales.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9149-449E-4EEA-8D00-A1A791885DE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04455-72BE-4A48-A3FF-C35E495D74D9}" type="datetimeFigureOut">
              <a:rPr lang="es-EC"/>
              <a:pPr>
                <a:defRPr/>
              </a:pPr>
              <a:t>16/11/2009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D9C1C-265A-464F-8374-0B74C9776CF7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9A049-0C85-48F8-BD34-BC2CA5E9B830}" type="datetimeFigureOut">
              <a:rPr lang="es-EC"/>
              <a:pPr>
                <a:defRPr/>
              </a:pPr>
              <a:t>16/11/2009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A7331-BA3B-438F-8FC5-3A6449C3B6FE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11D10-D649-45EA-A226-EB8CE4093418}" type="datetimeFigureOut">
              <a:rPr lang="es-EC"/>
              <a:pPr>
                <a:defRPr/>
              </a:pPr>
              <a:t>16/11/2009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44391-EBAA-4B5C-A357-24D276B7AB62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BADDE-9CD0-4329-B3F6-2D0BA2B3DF9A}" type="datetimeFigureOut">
              <a:rPr lang="es-EC"/>
              <a:pPr>
                <a:defRPr/>
              </a:pPr>
              <a:t>16/11/2009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72D7D-A535-4198-827D-BE818183E490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876B4-ED42-4891-A66F-A24B9A151B65}" type="datetimeFigureOut">
              <a:rPr lang="es-EC"/>
              <a:pPr>
                <a:defRPr/>
              </a:pPr>
              <a:t>16/11/2009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1042-E802-423F-A929-6033DAD3E849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299F8-A067-4975-A324-02F93730A772}" type="datetimeFigureOut">
              <a:rPr lang="es-EC"/>
              <a:pPr>
                <a:defRPr/>
              </a:pPr>
              <a:t>16/11/2009</a:t>
            </a:fld>
            <a:endParaRPr lang="es-EC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BA2BF-6278-4915-BB77-2878CFF4F1AF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09FBF-2D51-4461-8AA8-51B3E7FC8601}" type="datetimeFigureOut">
              <a:rPr lang="es-EC"/>
              <a:pPr>
                <a:defRPr/>
              </a:pPr>
              <a:t>16/11/2009</a:t>
            </a:fld>
            <a:endParaRPr lang="es-EC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0255E-0652-46CC-8AC7-D7FF7204E5DA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CEA5A-6BDD-49B9-8AC9-CBBB3CB5A494}" type="datetimeFigureOut">
              <a:rPr lang="es-EC"/>
              <a:pPr>
                <a:defRPr/>
              </a:pPr>
              <a:t>16/11/2009</a:t>
            </a:fld>
            <a:endParaRPr lang="es-EC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ACB92-4F9F-4875-B2EF-CEB3D96DFF2F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EF152-5D10-4C95-B722-F68150BF02BB}" type="datetimeFigureOut">
              <a:rPr lang="es-EC"/>
              <a:pPr>
                <a:defRPr/>
              </a:pPr>
              <a:t>16/11/2009</a:t>
            </a:fld>
            <a:endParaRPr lang="es-EC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257E3-07F8-4814-894F-00EC6270AF3A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FC169-861D-4DAE-8E2E-35B0D31B4FD6}" type="datetimeFigureOut">
              <a:rPr lang="es-EC"/>
              <a:pPr>
                <a:defRPr/>
              </a:pPr>
              <a:t>16/11/2009</a:t>
            </a:fld>
            <a:endParaRPr lang="es-EC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536DA-174C-4389-909E-5D2902DD7510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5EE-14D4-45AE-B0EE-59A7773BC198}" type="datetimeFigureOut">
              <a:rPr lang="es-EC"/>
              <a:pPr>
                <a:defRPr/>
              </a:pPr>
              <a:t>16/11/2009</a:t>
            </a:fld>
            <a:endParaRPr lang="es-EC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9E3B5-626B-4BCD-AFB8-093BADBDEB00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s-EC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647E48-DA08-4DBC-A3AA-48E4AFED6A7D}" type="datetimeFigureOut">
              <a:rPr lang="es-EC"/>
              <a:pPr>
                <a:defRPr/>
              </a:pPr>
              <a:t>16/11/2009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4569FF-3D79-430A-8E72-292731D28E36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C:\Users\luis\Desktop\Documents\Downloads\logo esp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857250" y="4143375"/>
            <a:ext cx="6400800" cy="1143000"/>
          </a:xfrm>
        </p:spPr>
        <p:txBody>
          <a:bodyPr/>
          <a:lstStyle/>
          <a:p>
            <a:pPr algn="l" eaLnBrk="1" hangingPunct="1"/>
            <a:r>
              <a:rPr lang="es-EC" sz="4000" b="1" smtClean="0">
                <a:solidFill>
                  <a:schemeClr val="bg1"/>
                </a:solidFill>
              </a:rPr>
              <a:t>Presentado por:</a:t>
            </a:r>
          </a:p>
          <a:p>
            <a:pPr lvl="1" algn="l" eaLnBrk="1" hangingPunct="1">
              <a:buFont typeface="Arial" pitchFamily="34" charset="0"/>
              <a:buChar char="•"/>
            </a:pPr>
            <a:r>
              <a:rPr lang="es-EC" sz="3600" b="1" smtClean="0">
                <a:solidFill>
                  <a:schemeClr val="bg1"/>
                </a:solidFill>
              </a:rPr>
              <a:t>Luis Loaiza</a:t>
            </a:r>
          </a:p>
          <a:p>
            <a:pPr lvl="1" algn="l" eaLnBrk="1" hangingPunct="1">
              <a:buFont typeface="Arial" pitchFamily="34" charset="0"/>
              <a:buChar char="•"/>
            </a:pPr>
            <a:r>
              <a:rPr lang="es-EC" sz="3600" b="1" smtClean="0">
                <a:solidFill>
                  <a:schemeClr val="bg1"/>
                </a:solidFill>
              </a:rPr>
              <a:t>Carlos Andrés Granda</a:t>
            </a:r>
          </a:p>
        </p:txBody>
      </p:sp>
      <p:sp>
        <p:nvSpPr>
          <p:cNvPr id="2052" name="Title 3"/>
          <p:cNvSpPr>
            <a:spLocks noGrp="1"/>
          </p:cNvSpPr>
          <p:nvPr>
            <p:ph type="ctrTitle"/>
          </p:nvPr>
        </p:nvSpPr>
        <p:spPr>
          <a:xfrm>
            <a:off x="1571604" y="142852"/>
            <a:ext cx="7358114" cy="1470025"/>
          </a:xfrm>
        </p:spPr>
        <p:txBody>
          <a:bodyPr/>
          <a:lstStyle/>
          <a:p>
            <a:r>
              <a:rPr lang="es-EC" sz="5400" b="1" dirty="0" smtClean="0">
                <a:solidFill>
                  <a:schemeClr val="bg1"/>
                </a:solidFill>
              </a:rPr>
              <a:t>Informe de Materia de Graduación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714375" y="24288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s-EC" sz="4000" b="1" dirty="0">
                <a:solidFill>
                  <a:schemeClr val="bg1"/>
                </a:solidFill>
              </a:rPr>
              <a:t>Procesamiento Masivo y Escalable de Datos</a:t>
            </a:r>
            <a:r>
              <a:rPr lang="es-EC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”</a:t>
            </a:r>
          </a:p>
        </p:txBody>
      </p:sp>
      <p:sp>
        <p:nvSpPr>
          <p:cNvPr id="2054" name="AutoShape 5" descr="http://sn114w.snt114.mail.live.com/att/GetAttachment.aspx?tnail=1&amp;messageId=21510a54-ea98-4497-8cbf-fa161e6ab4e7&amp;Aux=40|0|8CC07D8AF679990|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" name="AutoShape 7" descr="http://sn114w.snt114.mail.live.com/att/GetAttachment.aspx?tnail=1&amp;messageId=21510a54-ea98-4497-8cbf-fa161e6ab4e7&amp;Aux=40|0|8CC07D8AF679990|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6" name="Picture 10" descr="Ver imagen en tamaño comple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5572125"/>
            <a:ext cx="2151062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85853" y="3739604"/>
          <a:ext cx="7000923" cy="975360"/>
        </p:xfrm>
        <a:graphic>
          <a:graphicData uri="http://schemas.openxmlformats.org/drawingml/2006/table">
            <a:tbl>
              <a:tblPr/>
              <a:tblGrid>
                <a:gridCol w="1140989"/>
                <a:gridCol w="2306710"/>
                <a:gridCol w="2075050"/>
                <a:gridCol w="629852"/>
                <a:gridCol w="848322"/>
              </a:tblGrid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kern="50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Id Usuario</a:t>
                      </a:r>
                      <a:endParaRPr lang="en-US" sz="1600" kern="50" dirty="0"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kern="50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Nombre</a:t>
                      </a:r>
                      <a:endParaRPr lang="en-US" sz="1600" kern="50" dirty="0"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kern="50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Fecha Nacimiento</a:t>
                      </a:r>
                      <a:endParaRPr lang="en-US" sz="1600" kern="50" dirty="0"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kern="50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Edad</a:t>
                      </a:r>
                      <a:endParaRPr lang="en-US" sz="1600" kern="50" dirty="0"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kern="50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Sexo</a:t>
                      </a:r>
                      <a:endParaRPr lang="en-US" sz="1600" kern="50" dirty="0"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8101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kern="50" dirty="0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125</a:t>
                      </a:r>
                      <a:endParaRPr lang="en-US" sz="1600" kern="50" dirty="0">
                        <a:solidFill>
                          <a:schemeClr val="bg1"/>
                        </a:solidFill>
                        <a:latin typeface="Times New Roman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C" sz="1600" kern="50" dirty="0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George Enrique Reyes </a:t>
                      </a:r>
                      <a:r>
                        <a:rPr lang="es-EC" sz="1600" kern="50" dirty="0" err="1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Tomalá</a:t>
                      </a:r>
                      <a:endParaRPr lang="en-US" sz="1600" kern="50" dirty="0">
                        <a:solidFill>
                          <a:schemeClr val="bg1"/>
                        </a:solidFill>
                        <a:latin typeface="Times New Roman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kern="50" dirty="0" err="1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July</a:t>
                      </a:r>
                      <a:r>
                        <a:rPr lang="es-EC" sz="1600" kern="50" dirty="0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 4, 1985</a:t>
                      </a:r>
                      <a:endParaRPr lang="en-US" sz="1600" kern="50" dirty="0">
                        <a:solidFill>
                          <a:schemeClr val="bg1"/>
                        </a:solidFill>
                        <a:latin typeface="Times New Roman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kern="50" dirty="0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23</a:t>
                      </a:r>
                      <a:endParaRPr lang="en-US" sz="1600" kern="50" dirty="0">
                        <a:solidFill>
                          <a:schemeClr val="bg1"/>
                        </a:solidFill>
                        <a:latin typeface="Times New Roman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kern="50" dirty="0" err="1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male</a:t>
                      </a:r>
                      <a:endParaRPr lang="en-US" sz="1600" kern="50" dirty="0">
                        <a:solidFill>
                          <a:schemeClr val="bg1"/>
                        </a:solidFill>
                        <a:latin typeface="Times New Roman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85852" y="2071678"/>
          <a:ext cx="7143801" cy="975360"/>
        </p:xfrm>
        <a:graphic>
          <a:graphicData uri="http://schemas.openxmlformats.org/drawingml/2006/table">
            <a:tbl>
              <a:tblPr/>
              <a:tblGrid>
                <a:gridCol w="1082817"/>
                <a:gridCol w="1236259"/>
                <a:gridCol w="993890"/>
                <a:gridCol w="3830835"/>
              </a:tblGrid>
              <a:tr h="267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 kern="50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Id Marca</a:t>
                      </a:r>
                      <a:br>
                        <a:rPr lang="es-EC" sz="1600" b="1" kern="50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</a:br>
                      <a:r>
                        <a:rPr lang="es-EC" sz="1600" b="1" kern="50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Producto</a:t>
                      </a:r>
                      <a:endParaRPr lang="en-US" sz="1600" kern="50" dirty="0"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kern="50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Nombre</a:t>
                      </a:r>
                      <a:endParaRPr lang="en-US" sz="1600" kern="50" dirty="0"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kern="50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Empresa</a:t>
                      </a:r>
                      <a:endParaRPr lang="en-US" sz="1600" kern="50" dirty="0"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kern="50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Características Mercado Objetivo</a:t>
                      </a:r>
                      <a:endParaRPr lang="en-US" sz="1600" kern="50" dirty="0"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2926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1154430" algn="r"/>
                        </a:tabLst>
                      </a:pPr>
                      <a:r>
                        <a:rPr lang="es-EC" sz="1600" kern="50" dirty="0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12</a:t>
                      </a:r>
                      <a:endParaRPr lang="en-US" sz="1600" kern="50" dirty="0">
                        <a:solidFill>
                          <a:schemeClr val="bg1"/>
                        </a:solidFill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kern="50" dirty="0" err="1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HotWheels</a:t>
                      </a:r>
                      <a:endParaRPr lang="en-US" sz="1600" kern="50" dirty="0">
                        <a:solidFill>
                          <a:schemeClr val="bg1"/>
                        </a:solidFill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kern="50" dirty="0" err="1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Mattel</a:t>
                      </a:r>
                      <a:endParaRPr lang="en-US" sz="1600" kern="50" dirty="0">
                        <a:solidFill>
                          <a:schemeClr val="bg1"/>
                        </a:solidFill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600" kern="50" dirty="0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edad&lt;=</a:t>
                      </a:r>
                      <a:r>
                        <a:rPr lang="es-EC" sz="1600" kern="50" dirty="0" smtClean="0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18</a:t>
                      </a:r>
                      <a:r>
                        <a:rPr lang="es-EC" sz="1600" kern="5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 </a:t>
                      </a:r>
                      <a:r>
                        <a:rPr lang="es-EC" sz="1600" kern="50" dirty="0" smtClean="0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and </a:t>
                      </a:r>
                      <a:r>
                        <a:rPr lang="es-EC" sz="1600" kern="50" dirty="0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edad&gt;=</a:t>
                      </a:r>
                      <a:r>
                        <a:rPr lang="es-EC" sz="1600" kern="50" dirty="0" smtClean="0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25;sexo=masculino;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600" kern="50" dirty="0" smtClean="0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claves=</a:t>
                      </a:r>
                      <a:r>
                        <a:rPr lang="es-EC" sz="1600" kern="50" dirty="0" err="1" smtClean="0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autos,juguetes</a:t>
                      </a:r>
                      <a:endParaRPr lang="en-US" sz="1600" kern="50" dirty="0">
                        <a:solidFill>
                          <a:schemeClr val="bg1"/>
                        </a:solidFill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57290" y="5447693"/>
          <a:ext cx="6643733" cy="975360"/>
        </p:xfrm>
        <a:graphic>
          <a:graphicData uri="http://schemas.openxmlformats.org/drawingml/2006/table">
            <a:tbl>
              <a:tblPr/>
              <a:tblGrid>
                <a:gridCol w="1329877"/>
                <a:gridCol w="1209320"/>
                <a:gridCol w="1834702"/>
                <a:gridCol w="801506"/>
                <a:gridCol w="1468328"/>
              </a:tblGrid>
              <a:tr h="26479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kern="50" dirty="0" err="1" smtClean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DateTime</a:t>
                      </a:r>
                      <a:endParaRPr lang="en-US" sz="1600" kern="50" dirty="0"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kern="50" dirty="0" err="1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IdUsuario</a:t>
                      </a:r>
                      <a:endParaRPr lang="en-US" sz="1600" kern="50" dirty="0"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kern="50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Actividad</a:t>
                      </a:r>
                      <a:endParaRPr lang="en-US" sz="1600" kern="50" dirty="0"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kern="50" dirty="0" smtClean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Tipo</a:t>
                      </a:r>
                      <a:endParaRPr lang="en-US" sz="1600" kern="50" dirty="0"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kern="50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Marca</a:t>
                      </a:r>
                      <a:endParaRPr lang="en-US" sz="1600" kern="50" dirty="0"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kern="50" dirty="0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12</a:t>
                      </a:r>
                      <a:endParaRPr lang="en-US" sz="1600" kern="50" dirty="0">
                        <a:solidFill>
                          <a:schemeClr val="bg1"/>
                        </a:solidFill>
                        <a:latin typeface="Times New Roman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kern="50" dirty="0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126</a:t>
                      </a:r>
                      <a:endParaRPr lang="en-US" sz="1600" kern="50" dirty="0">
                        <a:solidFill>
                          <a:schemeClr val="bg1"/>
                        </a:solidFill>
                        <a:latin typeface="Times New Roman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kern="50" dirty="0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Personalizar</a:t>
                      </a:r>
                      <a:endParaRPr lang="en-US" sz="1600" kern="50" dirty="0">
                        <a:solidFill>
                          <a:schemeClr val="bg1"/>
                        </a:solidFill>
                        <a:latin typeface="Times New Roman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kern="50" dirty="0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1</a:t>
                      </a:r>
                      <a:endParaRPr lang="en-US" sz="1600" kern="50" dirty="0">
                        <a:solidFill>
                          <a:schemeClr val="bg1"/>
                        </a:solidFill>
                        <a:latin typeface="Times New Roman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kern="50" dirty="0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12</a:t>
                      </a:r>
                      <a:endParaRPr lang="en-US" sz="1600" kern="50" dirty="0">
                        <a:solidFill>
                          <a:schemeClr val="bg1"/>
                        </a:solidFill>
                        <a:latin typeface="Times New Roman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Datasets de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entrada</a:t>
            </a:r>
            <a:endParaRPr lang="es-EC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9702" y="1500174"/>
            <a:ext cx="5659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Marca o Producto por Empresa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85852" y="3214686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Usuario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52112" y="4906044"/>
            <a:ext cx="3505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Log de Actividades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48" y="785794"/>
            <a:ext cx="8072494" cy="578647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54032"/>
          </a:xfrm>
        </p:spPr>
        <p:txBody>
          <a:bodyPr/>
          <a:lstStyle/>
          <a:p>
            <a:r>
              <a:rPr lang="es-EC" b="1" dirty="0" smtClean="0">
                <a:solidFill>
                  <a:schemeClr val="tx2">
                    <a:lumMod val="75000"/>
                  </a:schemeClr>
                </a:solidFill>
              </a:rPr>
              <a:t>Código </a:t>
            </a:r>
            <a:r>
              <a:rPr lang="es-EC" b="1" dirty="0" err="1" smtClean="0">
                <a:solidFill>
                  <a:schemeClr val="tx2">
                    <a:lumMod val="75000"/>
                  </a:schemeClr>
                </a:solidFill>
              </a:rPr>
              <a:t>Pig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857232"/>
            <a:ext cx="7758138" cy="5572164"/>
          </a:xfrm>
        </p:spPr>
        <p:txBody>
          <a:bodyPr/>
          <a:lstStyle/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log = load '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proyecto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/logSocketServer.txt' using 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PigStorage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('\t') as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fecha:chararray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uid:int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accion:chararray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tipo:int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marca:int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b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 </a:t>
            </a:r>
            <a:endParaRPr lang="en-US" sz="18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userData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load '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proyecto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/usersData.txt' using 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PigStorage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('\t') as (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uid:int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nombre:chararray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birthday:chararray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edad:int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sexo:chararray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endParaRPr lang="en-US" sz="18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marcaNombreFilter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filter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filtro </a:t>
            </a: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by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marcaCondicion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b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 </a:t>
            </a:r>
            <a:endParaRPr lang="en-US" sz="18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marcaNombreUsuarios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foreach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marcaNombreFilter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generate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uid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    </a:t>
            </a:r>
            <a:b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endParaRPr lang="en-US" sz="18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marcaNombre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distinct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marcaNombreUsuarios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		</a:t>
            </a:r>
            <a:b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endParaRPr lang="en-US" sz="18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marcaNombreGroup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group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marcaNombre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All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 </a:t>
            </a:r>
            <a:b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endParaRPr lang="en-US" sz="18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marcaNombreGeneral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foreach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log </a:t>
            </a: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generate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marca, COUNT(</a:t>
            </a: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uid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 as </a:t>
            </a: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totalUsuarios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US" sz="18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solidFill>
                  <a:schemeClr val="tx2">
                    <a:lumMod val="75000"/>
                  </a:schemeClr>
                </a:solidFill>
              </a:rPr>
              <a:t>Resultados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714480" y="1500174"/>
          <a:ext cx="6357982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011222"/>
          </a:xfrm>
        </p:spPr>
        <p:txBody>
          <a:bodyPr/>
          <a:lstStyle/>
          <a:p>
            <a:pPr algn="l"/>
            <a:r>
              <a:rPr lang="es-EC" sz="4000" b="1" dirty="0" smtClean="0">
                <a:solidFill>
                  <a:schemeClr val="tx2">
                    <a:lumMod val="75000"/>
                  </a:schemeClr>
                </a:solidFill>
              </a:rPr>
              <a:t>Conclusiones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4071942"/>
            <a:ext cx="8229600" cy="1928827"/>
          </a:xfrm>
        </p:spPr>
        <p:txBody>
          <a:bodyPr/>
          <a:lstStyle/>
          <a:p>
            <a:pPr lvl="0"/>
            <a:r>
              <a:rPr lang="es-EC" sz="2800" dirty="0" smtClean="0"/>
              <a:t>Mayor cantidad de características de usuario.</a:t>
            </a:r>
            <a:endParaRPr lang="en-US" sz="2800" dirty="0" smtClean="0"/>
          </a:p>
          <a:p>
            <a:pPr lvl="0"/>
            <a:r>
              <a:rPr lang="es-EC" sz="2800" dirty="0" smtClean="0"/>
              <a:t>Este trabajo puede ser replicado para obtener otro tipo de información estadística.</a:t>
            </a:r>
          </a:p>
          <a:p>
            <a:pPr lvl="0"/>
            <a:r>
              <a:rPr lang="es-EC" sz="2800" dirty="0" smtClean="0"/>
              <a:t>Para trabajo futuro se podrían categorizar las marcas y productos.</a:t>
            </a:r>
            <a:endParaRPr lang="en-US" sz="28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28596" y="3071810"/>
            <a:ext cx="6257940" cy="101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Recomendaciones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285860"/>
            <a:ext cx="7786742" cy="1748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s-EC" sz="2800" dirty="0" smtClean="0">
                <a:latin typeface="+mn-lt"/>
                <a:cs typeface="+mn-cs"/>
              </a:rPr>
              <a:t>Los indicadores obtenidos permiten inferir nivel de aceptación.</a:t>
            </a:r>
            <a:endParaRPr lang="en-US" sz="2800" dirty="0" smtClean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s-EC" sz="2800" dirty="0" smtClean="0">
                <a:latin typeface="+mn-lt"/>
                <a:cs typeface="+mn-cs"/>
              </a:rPr>
              <a:t>Optimiza el proceso de minería de </a:t>
            </a:r>
            <a:r>
              <a:rPr lang="es-EC" sz="2800" dirty="0" err="1" smtClean="0">
                <a:latin typeface="+mn-lt"/>
                <a:cs typeface="+mn-cs"/>
              </a:rPr>
              <a:t>logs</a:t>
            </a:r>
            <a:r>
              <a:rPr lang="es-EC" sz="2800" dirty="0" smtClean="0">
                <a:latin typeface="+mn-lt"/>
                <a:cs typeface="+mn-cs"/>
              </a:rPr>
              <a:t>.</a:t>
            </a:r>
            <a:endParaRPr lang="en-US" sz="2800" dirty="0" smtClean="0">
              <a:latin typeface="+mn-lt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" y="1000125"/>
            <a:ext cx="8215313" cy="485775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4800" b="1" dirty="0"/>
              <a:t>“MINERÍA DE LOGS DE UNA APLICACIÓN SOCIAL MULTIUSUARIO EN LÍNEA”</a:t>
            </a:r>
          </a:p>
          <a:p>
            <a:pPr algn="ctr">
              <a:defRPr/>
            </a:pP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sz="5400" b="1" dirty="0" smtClean="0">
                <a:solidFill>
                  <a:schemeClr val="tx2">
                    <a:lumMod val="75000"/>
                  </a:schemeClr>
                </a:solidFill>
              </a:rPr>
              <a:t>Introducción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00063" y="1071546"/>
            <a:ext cx="8643937" cy="5214938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3600" dirty="0" err="1" smtClean="0">
                <a:solidFill>
                  <a:srgbClr val="FF9900"/>
                </a:solidFill>
              </a:rPr>
              <a:t>Minería</a:t>
            </a:r>
            <a:r>
              <a:rPr lang="en-US" sz="3600" dirty="0" smtClean="0"/>
              <a:t> </a:t>
            </a:r>
            <a:r>
              <a:rPr lang="en-US" sz="3600" dirty="0" err="1" smtClean="0"/>
              <a:t>es</a:t>
            </a:r>
            <a:r>
              <a:rPr lang="en-US" sz="3600" dirty="0" smtClean="0"/>
              <a:t> el </a:t>
            </a:r>
            <a:r>
              <a:rPr lang="en-US" sz="3600" dirty="0" err="1" smtClean="0"/>
              <a:t>proceso</a:t>
            </a:r>
            <a:r>
              <a:rPr lang="en-US" sz="3600" dirty="0" smtClean="0"/>
              <a:t> de </a:t>
            </a:r>
            <a:r>
              <a:rPr lang="en-US" sz="3600" dirty="0" err="1" smtClean="0"/>
              <a:t>extraer</a:t>
            </a:r>
            <a:r>
              <a:rPr lang="en-US" sz="3600" dirty="0" smtClean="0"/>
              <a:t> </a:t>
            </a:r>
            <a:r>
              <a:rPr lang="en-US" sz="3600" dirty="0" err="1" smtClean="0"/>
              <a:t>información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 se </a:t>
            </a:r>
            <a:r>
              <a:rPr lang="en-US" sz="3600" dirty="0" err="1" smtClean="0"/>
              <a:t>encuentra</a:t>
            </a:r>
            <a:r>
              <a:rPr lang="en-US" sz="3600" dirty="0" smtClean="0"/>
              <a:t> </a:t>
            </a:r>
            <a:r>
              <a:rPr lang="en-US" sz="3600" dirty="0" err="1" smtClean="0"/>
              <a:t>implícita</a:t>
            </a:r>
            <a:r>
              <a:rPr lang="en-US" sz="3600" dirty="0" smtClean="0"/>
              <a:t> en los </a:t>
            </a:r>
            <a:r>
              <a:rPr lang="en-US" sz="3600" dirty="0" err="1" smtClean="0"/>
              <a:t>datos</a:t>
            </a:r>
            <a:r>
              <a:rPr lang="en-US" sz="3600" dirty="0" smtClean="0"/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en-US" sz="3600" dirty="0" err="1" smtClean="0">
                <a:solidFill>
                  <a:srgbClr val="FF9900"/>
                </a:solidFill>
              </a:rPr>
              <a:t>Aplicación</a:t>
            </a:r>
            <a:r>
              <a:rPr lang="en-US" sz="3600" dirty="0" smtClean="0">
                <a:solidFill>
                  <a:srgbClr val="FF9900"/>
                </a:solidFill>
              </a:rPr>
              <a:t> social</a:t>
            </a:r>
            <a:r>
              <a:rPr lang="en-US" sz="3600" dirty="0" smtClean="0"/>
              <a:t>: son de </a:t>
            </a:r>
            <a:r>
              <a:rPr lang="en-US" sz="3600" dirty="0" err="1" smtClean="0"/>
              <a:t>uso</a:t>
            </a:r>
            <a:r>
              <a:rPr lang="en-US" sz="3600" dirty="0" smtClean="0"/>
              <a:t> </a:t>
            </a:r>
            <a:r>
              <a:rPr lang="en-US" sz="3600" dirty="0" err="1" smtClean="0"/>
              <a:t>masivo</a:t>
            </a:r>
            <a:r>
              <a:rPr lang="en-US" sz="3600" dirty="0" smtClean="0"/>
              <a:t> y </a:t>
            </a:r>
            <a:r>
              <a:rPr lang="en-US" sz="3600" dirty="0" err="1" smtClean="0"/>
              <a:t>están</a:t>
            </a:r>
            <a:r>
              <a:rPr lang="en-US" sz="3600" dirty="0" smtClean="0"/>
              <a:t> </a:t>
            </a:r>
            <a:r>
              <a:rPr lang="en-US" sz="3600" dirty="0" err="1" smtClean="0"/>
              <a:t>vinculadas</a:t>
            </a:r>
            <a:r>
              <a:rPr lang="en-US" sz="3600" dirty="0" smtClean="0"/>
              <a:t> a </a:t>
            </a:r>
            <a:r>
              <a:rPr lang="en-US" sz="3600" dirty="0" err="1" smtClean="0"/>
              <a:t>las</a:t>
            </a:r>
            <a:r>
              <a:rPr lang="en-US" sz="3600" dirty="0" smtClean="0"/>
              <a:t> </a:t>
            </a:r>
            <a:r>
              <a:rPr lang="en-US" sz="3600" dirty="0" err="1" smtClean="0"/>
              <a:t>redes</a:t>
            </a:r>
            <a:r>
              <a:rPr lang="en-US" sz="3600" dirty="0" smtClean="0"/>
              <a:t> </a:t>
            </a:r>
            <a:r>
              <a:rPr lang="en-US" sz="3600" dirty="0" err="1" smtClean="0"/>
              <a:t>sociales</a:t>
            </a:r>
            <a:r>
              <a:rPr lang="en-US" sz="3600" dirty="0" smtClean="0"/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es-EC" sz="3600" dirty="0" err="1" smtClean="0">
                <a:solidFill>
                  <a:srgbClr val="FF9900"/>
                </a:solidFill>
              </a:rPr>
              <a:t>Logs</a:t>
            </a:r>
            <a:r>
              <a:rPr lang="es-EC" sz="3600" dirty="0" smtClean="0">
                <a:solidFill>
                  <a:srgbClr val="FF9900"/>
                </a:solidFill>
              </a:rPr>
              <a:t> o bitácoras </a:t>
            </a:r>
            <a:r>
              <a:rPr lang="es-EC" sz="3600" dirty="0" smtClean="0"/>
              <a:t>son archivos que almacenan información con respecto a actividades siguiendo un formato específico.</a:t>
            </a:r>
            <a:endParaRPr lang="es-EC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5400" b="1" dirty="0" smtClean="0">
                <a:solidFill>
                  <a:schemeClr val="tx2">
                    <a:lumMod val="75000"/>
                  </a:schemeClr>
                </a:solidFill>
              </a:rPr>
              <a:t>Objetivo</a:t>
            </a:r>
            <a:endParaRPr lang="en-US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Realizar minería sobre los archivos de log de una aplicación social que utiliza el concepto de In-</a:t>
            </a:r>
            <a:r>
              <a:rPr lang="es-EC" dirty="0" err="1" smtClean="0"/>
              <a:t>Game</a:t>
            </a:r>
            <a:r>
              <a:rPr lang="es-EC" dirty="0" smtClean="0"/>
              <a:t> </a:t>
            </a:r>
            <a:r>
              <a:rPr lang="es-EC" dirty="0" err="1" smtClean="0"/>
              <a:t>Advertising</a:t>
            </a:r>
            <a:r>
              <a:rPr lang="es-EC" dirty="0" smtClean="0"/>
              <a:t>, para obtener indicadores de aceptación de marcas o productos, que se encuentran representados de manera virtual dentro de la aplicación.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5400" b="1" dirty="0" smtClean="0">
                <a:solidFill>
                  <a:schemeClr val="tx2">
                    <a:lumMod val="75000"/>
                  </a:schemeClr>
                </a:solidFill>
              </a:rPr>
              <a:t>In-</a:t>
            </a:r>
            <a:r>
              <a:rPr lang="es-EC" sz="5400" b="1" dirty="0" err="1" smtClean="0">
                <a:solidFill>
                  <a:schemeClr val="tx2">
                    <a:lumMod val="75000"/>
                  </a:schemeClr>
                </a:solidFill>
              </a:rPr>
              <a:t>Game</a:t>
            </a:r>
            <a:r>
              <a:rPr lang="es-EC" b="1" dirty="0" smtClean="0">
                <a:solidFill>
                  <a:srgbClr val="FFC000"/>
                </a:solidFill>
              </a:rPr>
              <a:t> </a:t>
            </a:r>
            <a:r>
              <a:rPr lang="es-EC" sz="5400" b="1" dirty="0" err="1" smtClean="0">
                <a:solidFill>
                  <a:schemeClr val="tx2">
                    <a:lumMod val="75000"/>
                  </a:schemeClr>
                </a:solidFill>
              </a:rPr>
              <a:t>Advertising</a:t>
            </a:r>
            <a:endParaRPr lang="en-US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r>
              <a:rPr lang="es-EC" dirty="0" smtClean="0"/>
              <a:t>Estrategia de Marketing que incluye publicidad sutilmente dentro del contexto de un juego o aplicación social.</a:t>
            </a:r>
            <a:endParaRPr lang="en-US" dirty="0"/>
          </a:p>
        </p:txBody>
      </p:sp>
      <p:pic>
        <p:nvPicPr>
          <p:cNvPr id="7" name="Picture 3" descr="C:\Users\luis\Desktop\tesisMaterial\ads_vworl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5735" y="3500438"/>
            <a:ext cx="4339669" cy="28280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99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2" descr="C:\Users\luis\Desktop\tesisMaterial\adsSport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071810"/>
            <a:ext cx="4643446" cy="14537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99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4" descr="C:\Users\luis\Desktop\tesisMaterial\shopMarca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2022" y="4714884"/>
            <a:ext cx="3181350" cy="1676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99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0034" y="1500174"/>
            <a:ext cx="3857652" cy="250033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571612"/>
            <a:ext cx="3786213" cy="242889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3600" b="1" dirty="0" err="1" smtClean="0">
                <a:solidFill>
                  <a:schemeClr val="bg1"/>
                </a:solidFill>
              </a:rPr>
              <a:t>FarmVille</a:t>
            </a:r>
            <a:r>
              <a:rPr lang="en-US" sz="3600" b="1" dirty="0" smtClean="0">
                <a:solidFill>
                  <a:schemeClr val="bg1"/>
                </a:solidFill>
              </a:rPr>
              <a:t> de ZINGA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chemeClr val="bg1">
                    <a:lumMod val="75000"/>
                  </a:schemeClr>
                </a:solidFill>
              </a:rPr>
              <a:t>Usuarios diarios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l"/>
              </a:rPr>
              <a:t>		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Ariall"/>
              </a:rPr>
              <a:t>13’ 592.404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chemeClr val="bg1">
                    <a:lumMod val="75000"/>
                  </a:schemeClr>
                </a:solidFill>
              </a:rPr>
              <a:t>Usuarios mensuales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		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Ariall"/>
              </a:rPr>
              <a:t>37’ 659 .165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chemeClr val="bg1">
                    <a:lumMod val="75000"/>
                  </a:schemeClr>
                </a:solidFill>
              </a:rPr>
              <a:t>Crecimiento Diario</a:t>
            </a: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 2.12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C" dirty="0" smtClean="0"/>
          </a:p>
        </p:txBody>
      </p:sp>
      <p:pic>
        <p:nvPicPr>
          <p:cNvPr id="8196" name="Picture 5" descr="C:\Users\luis\Desktop\tesisMaterial\farmvil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71612"/>
            <a:ext cx="3071834" cy="2428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99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500034" y="4214794"/>
            <a:ext cx="3929090" cy="2428916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5" name="Picture 4" descr="C:\Users\luis\Desktop\tesisMaterial\petsociet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286256"/>
            <a:ext cx="3204968" cy="22784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99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13685" y="4286256"/>
            <a:ext cx="3815439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b="1" dirty="0">
                <a:solidFill>
                  <a:schemeClr val="bg1"/>
                </a:solidFill>
                <a:latin typeface="+mn-lt"/>
                <a:cs typeface="+mn-cs"/>
              </a:rPr>
              <a:t>Pet Society de </a:t>
            </a:r>
            <a:r>
              <a:rPr lang="en-US" sz="2500" b="1" dirty="0" err="1">
                <a:solidFill>
                  <a:schemeClr val="bg1"/>
                </a:solidFill>
                <a:latin typeface="+mn-lt"/>
                <a:cs typeface="+mn-cs"/>
              </a:rPr>
              <a:t>PlayFish</a:t>
            </a:r>
            <a:endParaRPr lang="en-US" sz="25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Usuarios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diarios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		</a:t>
            </a: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Ariall"/>
                <a:cs typeface="+mn-cs"/>
              </a:rPr>
              <a:t>4’543.851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Usuarios mensuales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		</a:t>
            </a: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Ariall"/>
                <a:cs typeface="+mn-cs"/>
              </a:rPr>
              <a:t>16’634.509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Crecimiento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Diario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 0.78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Aplicaciones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similares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a la del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caso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estudio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s-EC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Caracter</a:t>
            </a:r>
            <a:r>
              <a:rPr lang="es-EC" b="1" dirty="0" err="1" smtClean="0">
                <a:solidFill>
                  <a:schemeClr val="tx2">
                    <a:lumMod val="75000"/>
                  </a:schemeClr>
                </a:solidFill>
              </a:rPr>
              <a:t>ísticas</a:t>
            </a:r>
            <a:r>
              <a:rPr lang="es-EC" b="1" dirty="0" smtClean="0">
                <a:solidFill>
                  <a:schemeClr val="tx2">
                    <a:lumMod val="75000"/>
                  </a:schemeClr>
                </a:solidFill>
              </a:rPr>
              <a:t> de la aplicación de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caso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estudio.</a:t>
            </a:r>
            <a:endParaRPr lang="es-EC" b="1" dirty="0" err="1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3" descr="C:\Users\luis\Desktop\tesisMaterial\ads_vworl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4500593" cy="3000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99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2" descr="C:\Users\luis\Desktop\tesisMaterial\mundo.jpg"/>
          <p:cNvPicPr>
            <a:picLocks noChangeAspect="1" noChangeArrowheads="1"/>
          </p:cNvPicPr>
          <p:nvPr/>
        </p:nvPicPr>
        <p:blipFill>
          <a:blip r:embed="rId4"/>
          <a:srcRect l="18584" r="6194" b="23308"/>
          <a:stretch>
            <a:fillRect/>
          </a:stretch>
        </p:blipFill>
        <p:spPr bwMode="auto">
          <a:xfrm>
            <a:off x="4643438" y="1714488"/>
            <a:ext cx="4000528" cy="3059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99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8984" t="16250" r="41211" b="13437"/>
          <a:stretch>
            <a:fillRect/>
          </a:stretch>
        </p:blipFill>
        <p:spPr bwMode="auto">
          <a:xfrm>
            <a:off x="3428992" y="3430333"/>
            <a:ext cx="4071966" cy="34276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99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2714620"/>
            <a:ext cx="1643074" cy="16430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99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fiche_WE"/>
          <p:cNvPicPr/>
          <p:nvPr/>
        </p:nvPicPr>
        <p:blipFill>
          <a:blip r:embed="rId3" cstate="print"/>
          <a:srcRect r="33042"/>
          <a:stretch>
            <a:fillRect/>
          </a:stretch>
        </p:blipFill>
        <p:spPr bwMode="auto">
          <a:xfrm>
            <a:off x="500034" y="1428736"/>
            <a:ext cx="4143404" cy="49292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99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786314" y="1714488"/>
            <a:ext cx="371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C" dirty="0" smtClean="0"/>
              <a:t>Generar archivo de usuarios</a:t>
            </a:r>
          </a:p>
          <a:p>
            <a:pPr marL="342900" indent="-342900">
              <a:buFont typeface="+mj-lt"/>
              <a:buAutoNum type="arabicPeriod"/>
            </a:pPr>
            <a:r>
              <a:rPr lang="es-EC" dirty="0" smtClean="0"/>
              <a:t>Generar archivo de empresas</a:t>
            </a:r>
          </a:p>
          <a:p>
            <a:pPr marL="342900" indent="-342900">
              <a:buFont typeface="+mj-lt"/>
              <a:buAutoNum type="arabicPeriod"/>
            </a:pPr>
            <a:r>
              <a:rPr lang="es-EC" dirty="0" smtClean="0"/>
              <a:t>Obtener log de actividades</a:t>
            </a:r>
          </a:p>
          <a:p>
            <a:pPr marL="342900" indent="-342900">
              <a:buFont typeface="+mj-lt"/>
              <a:buAutoNum type="arabicPeriod"/>
            </a:pPr>
            <a:r>
              <a:rPr lang="es-EC" dirty="0" smtClean="0"/>
              <a:t>Subir los archivos al S3</a:t>
            </a:r>
          </a:p>
          <a:p>
            <a:pPr marL="342900" indent="-342900">
              <a:buFont typeface="+mj-lt"/>
              <a:buAutoNum type="arabicPeriod"/>
            </a:pPr>
            <a:r>
              <a:rPr lang="es-EC" dirty="0" smtClean="0"/>
              <a:t>Cargar el proceso en EC2</a:t>
            </a:r>
          </a:p>
          <a:p>
            <a:pPr marL="342900" indent="-342900">
              <a:buFont typeface="+mj-lt"/>
              <a:buAutoNum type="arabicPeriod"/>
            </a:pPr>
            <a:r>
              <a:rPr lang="es-EC" dirty="0" smtClean="0"/>
              <a:t>Generar Reportes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C" b="1" dirty="0" smtClean="0">
                <a:solidFill>
                  <a:schemeClr val="tx2">
                    <a:lumMod val="75000"/>
                  </a:schemeClr>
                </a:solidFill>
              </a:rPr>
              <a:t>Flujo de Procesos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solidFill>
                  <a:schemeClr val="tx2">
                    <a:lumMod val="75000"/>
                  </a:schemeClr>
                </a:solidFill>
              </a:rPr>
              <a:t>Recursos</a:t>
            </a:r>
            <a:r>
              <a:rPr lang="es-EC" b="1" dirty="0" smtClean="0">
                <a:solidFill>
                  <a:srgbClr val="FFC000"/>
                </a:solidFill>
              </a:rPr>
              <a:t> </a:t>
            </a:r>
            <a:r>
              <a:rPr lang="es-EC" b="1" dirty="0" smtClean="0">
                <a:solidFill>
                  <a:schemeClr val="tx2">
                    <a:lumMod val="75000"/>
                  </a:schemeClr>
                </a:solidFill>
              </a:rPr>
              <a:t>Utilizados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err="1" smtClean="0"/>
              <a:t>Facebook</a:t>
            </a:r>
            <a:r>
              <a:rPr lang="es-EC" dirty="0" smtClean="0"/>
              <a:t> API</a:t>
            </a:r>
          </a:p>
          <a:p>
            <a:r>
              <a:rPr lang="es-EC" dirty="0" smtClean="0"/>
              <a:t>Amazon Web </a:t>
            </a:r>
            <a:r>
              <a:rPr lang="es-EC" dirty="0" err="1" smtClean="0"/>
              <a:t>Services</a:t>
            </a:r>
            <a:r>
              <a:rPr lang="es-EC" dirty="0" smtClean="0"/>
              <a:t>:  </a:t>
            </a:r>
          </a:p>
          <a:p>
            <a:pPr lvl="1"/>
            <a:r>
              <a:rPr lang="es-EC" dirty="0" err="1" smtClean="0"/>
              <a:t>Elastic</a:t>
            </a:r>
            <a:r>
              <a:rPr lang="es-EC" dirty="0" smtClean="0"/>
              <a:t> Cloud Computing (EC</a:t>
            </a:r>
            <a:r>
              <a:rPr lang="es-EC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s-EC" dirty="0" smtClean="0"/>
              <a:t>)</a:t>
            </a:r>
          </a:p>
          <a:p>
            <a:pPr lvl="1"/>
            <a:r>
              <a:rPr lang="es-EC" dirty="0" smtClean="0"/>
              <a:t>Simple Storage Server (S</a:t>
            </a:r>
            <a:r>
              <a:rPr lang="es-EC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s-EC" dirty="0" smtClean="0"/>
              <a:t>).</a:t>
            </a:r>
          </a:p>
          <a:p>
            <a:r>
              <a:rPr lang="es-EC" dirty="0" smtClean="0"/>
              <a:t>Apache </a:t>
            </a:r>
            <a:r>
              <a:rPr lang="es-EC" dirty="0" err="1" smtClean="0"/>
              <a:t>Hadoop</a:t>
            </a:r>
            <a:r>
              <a:rPr lang="es-EC" dirty="0" smtClean="0"/>
              <a:t> </a:t>
            </a:r>
          </a:p>
          <a:p>
            <a:r>
              <a:rPr lang="es-EC" dirty="0" smtClean="0"/>
              <a:t>Apache </a:t>
            </a:r>
            <a:r>
              <a:rPr lang="es-EC" dirty="0" err="1" smtClean="0"/>
              <a:t>Pig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IGOS">
      <a:dk1>
        <a:srgbClr val="366092"/>
      </a:dk1>
      <a:lt1>
        <a:srgbClr val="FFFFFF"/>
      </a:lt1>
      <a:dk2>
        <a:srgbClr val="779ECC"/>
      </a:dk2>
      <a:lt2>
        <a:srgbClr val="FBD5B5"/>
      </a:lt2>
      <a:accent1>
        <a:srgbClr val="366092"/>
      </a:accent1>
      <a:accent2>
        <a:srgbClr val="C0504D"/>
      </a:accent2>
      <a:accent3>
        <a:srgbClr val="E36C09"/>
      </a:accent3>
      <a:accent4>
        <a:srgbClr val="8064A2"/>
      </a:accent4>
      <a:accent5>
        <a:srgbClr val="4BACC6"/>
      </a:accent5>
      <a:accent6>
        <a:srgbClr val="E36C09"/>
      </a:accent6>
      <a:hlink>
        <a:srgbClr val="00007F"/>
      </a:hlink>
      <a:folHlink>
        <a:srgbClr val="5F497A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531</Words>
  <Application>Microsoft Office PowerPoint</Application>
  <PresentationFormat>Presentación en pantalla (4:3)</PresentationFormat>
  <Paragraphs>113</Paragraphs>
  <Slides>13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Office Theme</vt:lpstr>
      <vt:lpstr>Informe de Materia de Graduación</vt:lpstr>
      <vt:lpstr>Diapositiva 2</vt:lpstr>
      <vt:lpstr>Introducción</vt:lpstr>
      <vt:lpstr>Objetivo</vt:lpstr>
      <vt:lpstr>In-Game Advertising</vt:lpstr>
      <vt:lpstr>Aplicaciones similares a la del caso de estudio.</vt:lpstr>
      <vt:lpstr>Características de la aplicación de caso de estudio.</vt:lpstr>
      <vt:lpstr>Flujo de Procesos</vt:lpstr>
      <vt:lpstr>Recursos Utilizados</vt:lpstr>
      <vt:lpstr>Datasets de entrada</vt:lpstr>
      <vt:lpstr>Código Pig</vt:lpstr>
      <vt:lpstr>Resultados</vt:lpstr>
      <vt:lpstr>Conclusiones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MINERÍA DE LOGS DE UNA APLICACIÓN SOCIAL MULTIUSUARIO EN LÍNEA</dc:title>
  <dc:creator>luis</dc:creator>
  <cp:lastModifiedBy>kenjjime</cp:lastModifiedBy>
  <cp:revision>75</cp:revision>
  <dcterms:created xsi:type="dcterms:W3CDTF">2009-09-08T03:40:08Z</dcterms:created>
  <dcterms:modified xsi:type="dcterms:W3CDTF">2009-11-16T17:35:13Z</dcterms:modified>
</cp:coreProperties>
</file>