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0" r:id="rId4"/>
    <p:sldId id="258" r:id="rId5"/>
    <p:sldId id="260" r:id="rId6"/>
    <p:sldId id="261" r:id="rId7"/>
    <p:sldId id="274" r:id="rId8"/>
    <p:sldId id="262" r:id="rId9"/>
    <p:sldId id="263" r:id="rId10"/>
    <p:sldId id="264" r:id="rId11"/>
    <p:sldId id="268" r:id="rId12"/>
    <p:sldId id="265" r:id="rId13"/>
    <p:sldId id="266" r:id="rId14"/>
    <p:sldId id="271" r:id="rId15"/>
    <p:sldId id="272" r:id="rId16"/>
    <p:sldId id="273" r:id="rId17"/>
    <p:sldId id="26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Elipse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197DAC-2B03-41A4-A458-49EAC0B20B48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7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C79464-003B-42CF-B7DD-1A01329935E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4EFBC-744B-4796-90FB-DC2CA842467A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767A5-3F57-4B6E-B7CA-749558F51D9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690FD-F2A1-45F9-B340-51E24D29CEB1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C2003-7EC7-40C8-8CF4-615EDAA2229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B83C2-C3CD-4036-8700-6FBE930F9BC8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ADF32-F726-4C5F-990B-A9FB5C4A36E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Elipse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A9A92B-1A77-4E07-A7B0-DE42DAE72074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45D595-F018-47C8-9388-D72A247A711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25A3B-21D7-478D-8F2A-4F37D22F1697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4D318-1073-4F81-9B05-8B71C0B3191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7488D4-D357-4D46-ADDF-FB06F94866E9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323C90-EC47-4CA5-A5FD-D3E0416BC89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3932-95F7-4A2B-8692-9A4837769D7E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4B15B-43F9-46F3-AFC7-FBA8F714244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B12FDA-6FED-4898-8A7D-B79825000567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69A0E3-B5AE-447C-9DCF-4F5FC3702C6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CBA950-67B7-47C6-8986-E2A15A4007AE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2EA157-E0A5-4286-8FBA-F6FC9F49F34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5 Proceso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Proceso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92C718-196D-4183-98FC-41848A05AA70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FDF983-BF95-404F-8169-ADA6C1C2860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Elipse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1 Rectángulo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081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FE9FFBC-6B4A-4C00-BC6E-A7F18A08D89B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7583330-B49C-4D42-99F0-F9FA0FCDDE6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1" r:id="rId2"/>
    <p:sldLayoutId id="2147483737" r:id="rId3"/>
    <p:sldLayoutId id="2147483732" r:id="rId4"/>
    <p:sldLayoutId id="2147483738" r:id="rId5"/>
    <p:sldLayoutId id="2147483733" r:id="rId6"/>
    <p:sldLayoutId id="2147483739" r:id="rId7"/>
    <p:sldLayoutId id="2147483740" r:id="rId8"/>
    <p:sldLayoutId id="2147483741" r:id="rId9"/>
    <p:sldLayoutId id="2147483734" r:id="rId10"/>
    <p:sldLayoutId id="21474837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696D52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A8CDD7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C0BEAF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31925" y="0"/>
            <a:ext cx="7407275" cy="3886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C" dirty="0" smtClean="0">
                <a:solidFill>
                  <a:schemeClr val="tx2">
                    <a:satMod val="130000"/>
                  </a:schemeClr>
                </a:solidFill>
              </a:rPr>
              <a:t>Sistema de Agrupamiento y Búsqueda de Contenidos de la Blogosfera de la ESPOL, Utilizando Hadoop como Plataforma de Procesamiento Masivo y Escalable de Datos.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1925" y="3776663"/>
            <a:ext cx="7407275" cy="1752600"/>
          </a:xfrm>
        </p:spPr>
        <p:txBody>
          <a:bodyPr>
            <a:normAutofit lnSpcReduction="10000"/>
          </a:bodyPr>
          <a:lstStyle/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Allan </a:t>
            </a:r>
            <a:r>
              <a:rPr lang="es-ES" dirty="0" smtClean="0"/>
              <a:t>Avendaño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Diseño (I)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half" idx="1"/>
          </p:nvPr>
        </p:nvSpPr>
        <p:spPr>
          <a:xfrm>
            <a:off x="1295400" y="1524000"/>
            <a:ext cx="3657600" cy="4664075"/>
          </a:xfrm>
        </p:spPr>
        <p:txBody>
          <a:bodyPr>
            <a:normAutofit fontScale="62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dirty="0" smtClean="0"/>
              <a:t>Los usuarios ingresan los </a:t>
            </a:r>
            <a:r>
              <a:rPr lang="es-ES" b="1" dirty="0" smtClean="0"/>
              <a:t>términos de búsqueda </a:t>
            </a:r>
            <a:r>
              <a:rPr lang="es-ES" dirty="0" smtClean="0"/>
              <a:t>desde la interfaz Web del sistema </a:t>
            </a:r>
            <a:r>
              <a:rPr lang="es-ES" b="1" dirty="0" smtClean="0"/>
              <a:t>(1)</a:t>
            </a:r>
            <a:endParaRPr lang="es-E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s-E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dirty="0" smtClean="0"/>
              <a:t>Los términos son enviados al </a:t>
            </a:r>
            <a:r>
              <a:rPr lang="es-ES" b="1" dirty="0" smtClean="0"/>
              <a:t>módulo de indexación y búsqueda</a:t>
            </a:r>
            <a:r>
              <a:rPr lang="es-ES" dirty="0" smtClean="0"/>
              <a:t> para obtener los blogs relevantes a los términos </a:t>
            </a:r>
            <a:r>
              <a:rPr lang="es-ES" b="1" dirty="0" smtClean="0"/>
              <a:t>(2)</a:t>
            </a:r>
            <a:endParaRPr lang="es-E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dirty="0" smtClean="0"/>
              <a:t>A partir de las entradas resultantes de la búsqueda </a:t>
            </a:r>
            <a:r>
              <a:rPr lang="es-ES" b="1" dirty="0" smtClean="0"/>
              <a:t>(3)</a:t>
            </a:r>
            <a:r>
              <a:rPr lang="es-ES" dirty="0" smtClean="0"/>
              <a:t> se obtienen los </a:t>
            </a:r>
            <a:r>
              <a:rPr lang="es-ES" b="1" dirty="0" smtClean="0"/>
              <a:t>blogs relacionados</a:t>
            </a:r>
            <a:r>
              <a:rPr lang="es-ES" dirty="0" smtClean="0"/>
              <a:t> </a:t>
            </a:r>
            <a:r>
              <a:rPr lang="es-ES" b="1" dirty="0" smtClean="0"/>
              <a:t>(4)</a:t>
            </a:r>
            <a:endParaRPr lang="es-E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dirty="0" smtClean="0"/>
              <a:t>Finalmente, el resultado es </a:t>
            </a:r>
            <a:r>
              <a:rPr lang="es-ES" b="1" dirty="0" smtClean="0"/>
              <a:t>procesado y visualizado</a:t>
            </a:r>
            <a:r>
              <a:rPr lang="es-ES" dirty="0" smtClean="0"/>
              <a:t> en la interfaz Web </a:t>
            </a:r>
            <a:r>
              <a:rPr lang="es-ES" b="1" dirty="0" smtClean="0"/>
              <a:t>(5)</a:t>
            </a:r>
            <a:endParaRPr lang="en-U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>
              <a:latin typeface="Gill Sans MT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29200" y="1781175"/>
          <a:ext cx="4267200" cy="3705225"/>
        </p:xfrm>
        <a:graphic>
          <a:graphicData uri="http://schemas.openxmlformats.org/presentationml/2006/ole">
            <p:oleObj spid="_x0000_s1026" name="Visio" r:id="rId3" imgW="6168019" imgH="535696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Diseño (II)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52" name="6 Marcador de contenido"/>
          <p:cNvSpPr>
            <a:spLocks noGrp="1"/>
          </p:cNvSpPr>
          <p:nvPr>
            <p:ph sz="half" idx="2"/>
          </p:nvPr>
        </p:nvSpPr>
        <p:spPr>
          <a:xfrm>
            <a:off x="1447800" y="1584325"/>
            <a:ext cx="3657600" cy="4664075"/>
          </a:xfrm>
        </p:spPr>
        <p:txBody>
          <a:bodyPr/>
          <a:lstStyle/>
          <a:p>
            <a:pPr eaLnBrk="1" hangingPunct="1"/>
            <a:r>
              <a:rPr lang="es-ES" smtClean="0"/>
              <a:t>Se implementan técnicas de extracción de información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Siete procesos Map/Reduce</a:t>
            </a:r>
          </a:p>
          <a:p>
            <a:pPr eaLnBrk="1" hangingPunct="1"/>
            <a:endParaRPr lang="en-US" smtClean="0"/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>
              <a:latin typeface="Gill Sans MT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>
              <a:latin typeface="Gill Sans MT" pitchFamily="34" charset="0"/>
            </a:endParaRP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4572000" y="1295400"/>
          <a:ext cx="4391025" cy="5124450"/>
        </p:xfrm>
        <a:graphic>
          <a:graphicData uri="http://schemas.openxmlformats.org/presentationml/2006/ole">
            <p:oleObj spid="_x0000_s2050" name="Visio" r:id="rId3" imgW="7210813" imgH="837929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Implementación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9" name="5 Marcador de contenido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pPr eaLnBrk="1" hangingPunct="1"/>
            <a:r>
              <a:rPr lang="es-ES" smtClean="0"/>
              <a:t>El sistema está compuesto por dos módulos:</a:t>
            </a:r>
          </a:p>
          <a:p>
            <a:pPr lvl="1" eaLnBrk="1" hangingPunct="1"/>
            <a:r>
              <a:rPr lang="es-ES" smtClean="0"/>
              <a:t>Agrupamiento de contenidos</a:t>
            </a:r>
          </a:p>
          <a:p>
            <a:pPr lvl="1" eaLnBrk="1" hangingPunct="1"/>
            <a:r>
              <a:rPr lang="es-ES" smtClean="0"/>
              <a:t>Indexación y búsqueda de entradas</a:t>
            </a:r>
            <a:endParaRPr lang="en-US" smtClean="0"/>
          </a:p>
        </p:txBody>
      </p:sp>
      <p:sp>
        <p:nvSpPr>
          <p:cNvPr id="19460" name="6 Marcador de contenido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eaLnBrk="1" hangingPunct="1"/>
            <a:r>
              <a:rPr lang="es-ES" smtClean="0"/>
              <a:t>Datos a procesar:</a:t>
            </a:r>
          </a:p>
          <a:p>
            <a:pPr lvl="1" eaLnBrk="1" hangingPunct="1"/>
            <a:r>
              <a:rPr lang="es-ES" smtClean="0"/>
              <a:t>Entradas de la blogosfera politécnica</a:t>
            </a:r>
          </a:p>
          <a:p>
            <a:pPr lvl="1" eaLnBrk="1" hangingPunct="1"/>
            <a:r>
              <a:rPr lang="es-ES" smtClean="0"/>
              <a:t>Extraídas durante los meses de Febrero y Marzo del 2009</a:t>
            </a:r>
          </a:p>
          <a:p>
            <a:pPr lvl="1" eaLnBrk="1" hangingPunct="1"/>
            <a:r>
              <a:rPr lang="es-ES" smtClean="0"/>
              <a:t>Gran cantidad de datos a analizar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Pruebas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Se evaluó el rendimiento de la fase medular del sistema: </a:t>
            </a:r>
          </a:p>
          <a:p>
            <a:pPr lvl="1" eaLnBrk="1" hangingPunct="1"/>
            <a:r>
              <a:rPr lang="es-ES" smtClean="0"/>
              <a:t>Agrupamiento de entradas.</a:t>
            </a:r>
          </a:p>
          <a:p>
            <a:pPr eaLnBrk="1" hangingPunct="1"/>
            <a:r>
              <a:rPr lang="es-ES" smtClean="0"/>
              <a:t>Plataforma de evaluación:</a:t>
            </a:r>
          </a:p>
          <a:p>
            <a:pPr lvl="1" eaLnBrk="1" hangingPunct="1"/>
            <a:r>
              <a:rPr lang="es-ES" smtClean="0"/>
              <a:t>Recursos de Amazon Web Services</a:t>
            </a:r>
          </a:p>
          <a:p>
            <a:pPr lvl="1" eaLnBrk="1" hangingPunct="1"/>
            <a:r>
              <a:rPr lang="es-ES" smtClean="0"/>
              <a:t>Diez nodos con Hadoop instalado</a:t>
            </a:r>
          </a:p>
          <a:p>
            <a:pPr lvl="1" eaLnBrk="1" hangingPunct="1"/>
            <a:r>
              <a:rPr lang="es-ES" smtClean="0"/>
              <a:t>Pequeños grupos de entradas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Resultados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1507" name="Gráfico 1"/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47800" y="1524000"/>
            <a:ext cx="7123113" cy="4132263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Conclusiones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181600"/>
          </a:xfrm>
        </p:spPr>
        <p:txBody>
          <a:bodyPr/>
          <a:lstStyle/>
          <a:p>
            <a:pPr eaLnBrk="1" hangingPunct="1"/>
            <a:r>
              <a:rPr lang="es-ES" b="1" smtClean="0"/>
              <a:t>Tiempo de procesamiento</a:t>
            </a:r>
            <a:r>
              <a:rPr lang="es-ES" smtClean="0"/>
              <a:t> directamente relacionado  al </a:t>
            </a:r>
            <a:r>
              <a:rPr lang="es-ES" b="1" smtClean="0"/>
              <a:t>número de entradas </a:t>
            </a:r>
            <a:r>
              <a:rPr lang="es-ES" smtClean="0"/>
              <a:t>que componen cada grupo</a:t>
            </a:r>
          </a:p>
          <a:p>
            <a:pPr lvl="1" eaLnBrk="1" hangingPunct="1"/>
            <a:r>
              <a:rPr lang="es-ES" smtClean="0"/>
              <a:t>Muestra la escalabilidad lineal de Hadoop.</a:t>
            </a:r>
          </a:p>
          <a:p>
            <a:pPr eaLnBrk="1" hangingPunct="1"/>
            <a:r>
              <a:rPr lang="es-ES" smtClean="0"/>
              <a:t>Resulta </a:t>
            </a:r>
            <a:r>
              <a:rPr lang="es-ES" b="1" smtClean="0"/>
              <a:t>conveniente implementar </a:t>
            </a:r>
            <a:r>
              <a:rPr lang="es-ES" smtClean="0"/>
              <a:t>técnicas de </a:t>
            </a:r>
            <a:r>
              <a:rPr lang="es-ES" b="1" smtClean="0"/>
              <a:t>extracción de información</a:t>
            </a:r>
            <a:r>
              <a:rPr lang="es-ES" smtClean="0"/>
              <a:t> en un ambiente distribuido.</a:t>
            </a:r>
            <a:endParaRPr lang="en-US" smtClean="0"/>
          </a:p>
          <a:p>
            <a:pPr eaLnBrk="1" hangingPunct="1"/>
            <a:r>
              <a:rPr lang="es-ES" smtClean="0"/>
              <a:t>Servicio </a:t>
            </a:r>
            <a:r>
              <a:rPr lang="es-ES" b="1" smtClean="0"/>
              <a:t>EC2 </a:t>
            </a:r>
            <a:r>
              <a:rPr lang="es-ES" smtClean="0"/>
              <a:t>permite utilizar clústeres a bajo costo en lugar de adquirirlos.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Recomendaciones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b="1" dirty="0" smtClean="0"/>
              <a:t>Agrupamiento de entradas</a:t>
            </a:r>
            <a:r>
              <a:rPr lang="es-ES" dirty="0" smtClean="0"/>
              <a:t> relacionadas debe continuar realizándose como un proceso en </a:t>
            </a:r>
            <a:r>
              <a:rPr lang="es-ES" b="1" dirty="0" smtClean="0"/>
              <a:t>segundo plano.</a:t>
            </a:r>
            <a:endParaRPr lang="es-E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dirty="0" smtClean="0"/>
              <a:t>Previo a la </a:t>
            </a:r>
            <a:r>
              <a:rPr lang="es-ES" b="1" dirty="0" smtClean="0"/>
              <a:t>puesta en producción</a:t>
            </a:r>
            <a:r>
              <a:rPr lang="es-ES" dirty="0" smtClean="0"/>
              <a:t>, es conveniente </a:t>
            </a:r>
            <a:r>
              <a:rPr lang="es-ES" b="1" dirty="0" smtClean="0"/>
              <a:t>diseñar un plan de extracción de entradas</a:t>
            </a:r>
            <a:r>
              <a:rPr lang="es-ES" dirty="0" smtClean="0"/>
              <a:t> de la blogosfera politécnica.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dirty="0" smtClean="0"/>
              <a:t>Estudiar el grado de afectación del sistema en la comunidad de autores de blogs.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100" y="2600325"/>
            <a:ext cx="6400800" cy="2286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Gracias por su atención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Agenda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Introducción</a:t>
            </a:r>
          </a:p>
          <a:p>
            <a:pPr eaLnBrk="1" hangingPunct="1"/>
            <a:r>
              <a:rPr lang="es-ES" smtClean="0"/>
              <a:t>Paradigma Map/Reduce</a:t>
            </a:r>
          </a:p>
          <a:p>
            <a:pPr eaLnBrk="1" hangingPunct="1"/>
            <a:r>
              <a:rPr lang="es-ES" smtClean="0"/>
              <a:t>Amazon Web Services</a:t>
            </a:r>
          </a:p>
          <a:p>
            <a:pPr eaLnBrk="1" hangingPunct="1"/>
            <a:r>
              <a:rPr lang="es-ES" smtClean="0"/>
              <a:t>Information Retrieval</a:t>
            </a:r>
          </a:p>
          <a:p>
            <a:pPr eaLnBrk="1" hangingPunct="1"/>
            <a:r>
              <a:rPr lang="es-ES" smtClean="0"/>
              <a:t>Diseño</a:t>
            </a:r>
          </a:p>
          <a:p>
            <a:pPr eaLnBrk="1" hangingPunct="1"/>
            <a:r>
              <a:rPr lang="es-ES" smtClean="0"/>
              <a:t>Implementación</a:t>
            </a:r>
          </a:p>
          <a:p>
            <a:pPr eaLnBrk="1" hangingPunct="1"/>
            <a:r>
              <a:rPr lang="es-ES" smtClean="0"/>
              <a:t>Pruebas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17488"/>
            <a:ext cx="3810000" cy="1162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Introducción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5 Marcador de texto"/>
          <p:cNvSpPr>
            <a:spLocks noGrp="1"/>
          </p:cNvSpPr>
          <p:nvPr>
            <p:ph type="body" idx="2"/>
          </p:nvPr>
        </p:nvSpPr>
        <p:spPr>
          <a:xfrm>
            <a:off x="457200" y="1406525"/>
            <a:ext cx="3810000" cy="698500"/>
          </a:xfrm>
        </p:spPr>
        <p:txBody>
          <a:bodyPr/>
          <a:lstStyle/>
          <a:p>
            <a:pPr marL="44450" eaLnBrk="1" hangingPunct="1">
              <a:spcBef>
                <a:spcPct val="0"/>
              </a:spcBef>
            </a:pPr>
            <a:r>
              <a:rPr lang="es-ES" sz="2400" smtClean="0"/>
              <a:t>Estado Actual</a:t>
            </a:r>
            <a:endParaRPr lang="en-US" sz="2400" smtClean="0"/>
          </a:p>
        </p:txBody>
      </p:sp>
      <p:sp>
        <p:nvSpPr>
          <p:cNvPr id="12292" name="4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s-ES" sz="2000" b="1" smtClean="0"/>
              <a:t>ESPOL</a:t>
            </a:r>
            <a:r>
              <a:rPr lang="es-ES" sz="2000" smtClean="0"/>
              <a:t> se ha planteado el objetivo de </a:t>
            </a:r>
            <a:r>
              <a:rPr lang="es-ES" sz="2000" b="1" smtClean="0"/>
              <a:t>mejorar su posicionamiento</a:t>
            </a:r>
            <a:r>
              <a:rPr lang="es-ES" sz="2000" smtClean="0"/>
              <a:t> en la lista de </a:t>
            </a:r>
            <a:r>
              <a:rPr lang="es-ES" sz="2000" b="1" smtClean="0"/>
              <a:t>sitios Web</a:t>
            </a:r>
            <a:r>
              <a:rPr lang="es-ES" sz="2000" smtClean="0"/>
              <a:t> de universidades latinoamericanas</a:t>
            </a:r>
          </a:p>
          <a:p>
            <a:pPr eaLnBrk="1" hangingPunct="1"/>
            <a:r>
              <a:rPr lang="es-ES" sz="2000" smtClean="0"/>
              <a:t>Se crea la blogosfera politécnica</a:t>
            </a:r>
          </a:p>
          <a:p>
            <a:pPr lvl="1" eaLnBrk="1" hangingPunct="1"/>
            <a:r>
              <a:rPr lang="es-ES" sz="1600" smtClean="0"/>
              <a:t>Autores:   estudiantes, profesores y personal afín</a:t>
            </a:r>
          </a:p>
          <a:p>
            <a:pPr lvl="1" eaLnBrk="1" hangingPunct="1"/>
            <a:r>
              <a:rPr lang="es-ES" sz="1600" smtClean="0"/>
              <a:t>Propósito:   Diversificación de contenidos</a:t>
            </a:r>
          </a:p>
          <a:p>
            <a:pPr lvl="1" eaLnBrk="1" hangingPunct="1"/>
            <a:r>
              <a:rPr lang="es-ES" sz="1600" smtClean="0"/>
              <a:t>Aún no existen datos que permitan </a:t>
            </a:r>
            <a:r>
              <a:rPr lang="es-ES" sz="1600" b="1" smtClean="0"/>
              <a:t>determinar las características</a:t>
            </a:r>
            <a:r>
              <a:rPr lang="es-ES" sz="1600" smtClean="0"/>
              <a:t> de la </a:t>
            </a:r>
            <a:r>
              <a:rPr lang="es-ES" sz="1600" b="1" smtClean="0"/>
              <a:t>comunidad</a:t>
            </a:r>
            <a:endParaRPr lang="es-ES" sz="1600" smtClean="0"/>
          </a:p>
          <a:p>
            <a:pPr eaLnBrk="1" hangingPunct="1"/>
            <a:r>
              <a:rPr lang="es-ES" sz="2000" smtClean="0"/>
              <a:t>Solución Actual: </a:t>
            </a:r>
            <a:r>
              <a:rPr lang="es-ES" sz="2000" b="1" smtClean="0"/>
              <a:t>Directorio de Blogs</a:t>
            </a:r>
          </a:p>
          <a:p>
            <a:pPr lvl="1" eaLnBrk="1" hangingPunct="1"/>
            <a:r>
              <a:rPr lang="es-ES" sz="1600" b="1" smtClean="0"/>
              <a:t>No</a:t>
            </a:r>
            <a:r>
              <a:rPr lang="es-ES" sz="1600" smtClean="0"/>
              <a:t> permite realizar </a:t>
            </a:r>
            <a:r>
              <a:rPr lang="es-ES" sz="1600" b="1" smtClean="0"/>
              <a:t>búsquedas</a:t>
            </a:r>
            <a:endParaRPr lang="es-ES" sz="2000" smtClean="0"/>
          </a:p>
          <a:p>
            <a:pPr eaLnBrk="1" hangingPunct="1"/>
            <a:r>
              <a:rPr lang="es-ES" sz="2000" smtClean="0"/>
              <a:t>Solución Propuesta: </a:t>
            </a:r>
            <a:r>
              <a:rPr lang="es-ES" sz="2000" b="1" smtClean="0"/>
              <a:t> Sistema de Búsqueda de Contenidos en la Blogosfera Politécnica</a:t>
            </a:r>
          </a:p>
          <a:p>
            <a:pPr lvl="1" eaLnBrk="1" hangingPunct="1"/>
            <a:r>
              <a:rPr lang="es-ES" sz="1600" smtClean="0"/>
              <a:t>Y un motor de recomendación de entradas</a:t>
            </a:r>
          </a:p>
          <a:p>
            <a:pPr lvl="1" eaLnBrk="1" hangingPunct="1"/>
            <a:endParaRPr lang="es-ES" sz="1600" smtClean="0"/>
          </a:p>
          <a:p>
            <a:pPr eaLnBrk="1" hangingPunct="1"/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7488"/>
            <a:ext cx="3810000" cy="1162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Introducción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4 Marcador de texto"/>
          <p:cNvSpPr>
            <a:spLocks noGrp="1"/>
          </p:cNvSpPr>
          <p:nvPr>
            <p:ph type="body" idx="2"/>
          </p:nvPr>
        </p:nvSpPr>
        <p:spPr>
          <a:xfrm>
            <a:off x="457200" y="1406525"/>
            <a:ext cx="3810000" cy="698500"/>
          </a:xfrm>
        </p:spPr>
        <p:txBody>
          <a:bodyPr/>
          <a:lstStyle/>
          <a:p>
            <a:pPr marL="44450" eaLnBrk="1" hangingPunct="1">
              <a:spcBef>
                <a:spcPct val="0"/>
              </a:spcBef>
            </a:pPr>
            <a:r>
              <a:rPr lang="es-ES" sz="2400" smtClean="0"/>
              <a:t>Motivación</a:t>
            </a:r>
            <a:endParaRPr lang="en-US" sz="2400" smtClean="0"/>
          </a:p>
        </p:txBody>
      </p:sp>
      <p:sp>
        <p:nvSpPr>
          <p:cNvPr id="13316" name="3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s-ES" sz="2800" b="1" smtClean="0"/>
              <a:t>Consolidar</a:t>
            </a:r>
            <a:r>
              <a:rPr lang="es-ES" sz="2800" smtClean="0"/>
              <a:t> </a:t>
            </a:r>
            <a:r>
              <a:rPr lang="es-ES" sz="2800" b="1" smtClean="0"/>
              <a:t>la comunidad </a:t>
            </a:r>
            <a:r>
              <a:rPr lang="es-ES" sz="2800" smtClean="0"/>
              <a:t>de autores de blogs de la ESPOL</a:t>
            </a:r>
          </a:p>
          <a:p>
            <a:pPr eaLnBrk="1" hangingPunct="1"/>
            <a:endParaRPr lang="es-ES" sz="2800" smtClean="0"/>
          </a:p>
          <a:p>
            <a:pPr eaLnBrk="1" hangingPunct="1"/>
            <a:r>
              <a:rPr lang="es-ES" sz="2800" b="1" smtClean="0"/>
              <a:t>Proporcionar</a:t>
            </a:r>
            <a:r>
              <a:rPr lang="es-ES" sz="2800" smtClean="0"/>
              <a:t> de una visión general de lo que </a:t>
            </a:r>
            <a:r>
              <a:rPr lang="es-ES" sz="2800" b="1" smtClean="0"/>
              <a:t>se escribe en la blogosfera politécnica</a:t>
            </a:r>
            <a:r>
              <a:rPr lang="es-ES" sz="2800" smtClean="0"/>
              <a:t> a los lectores y miembros de la comunidad</a:t>
            </a:r>
            <a:endParaRPr lang="en-US" sz="28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7488"/>
            <a:ext cx="3810000" cy="1162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INTRODUCCIÓN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525"/>
            <a:ext cx="3810000" cy="698500"/>
          </a:xfrm>
        </p:spPr>
        <p:txBody>
          <a:bodyPr/>
          <a:lstStyle/>
          <a:p>
            <a:pPr marL="44450" eaLnBrk="1" hangingPunct="1">
              <a:spcBef>
                <a:spcPct val="0"/>
              </a:spcBef>
            </a:pPr>
            <a:r>
              <a:rPr lang="es-ES" sz="2400" smtClean="0"/>
              <a:t>Objetivos</a:t>
            </a:r>
            <a:endParaRPr lang="en-US" sz="2400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b="1" dirty="0" smtClean="0"/>
              <a:t>Implementar un módulo de agrupamiento </a:t>
            </a:r>
            <a:r>
              <a:rPr lang="es-ES" dirty="0" smtClean="0"/>
              <a:t>de contenidos de la blogosfera de la ESPOL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s-ES" dirty="0" smtClean="0"/>
              <a:t>Usando Hadoop como plataforma de procesamiento masivo de datos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b="1" dirty="0" smtClean="0"/>
              <a:t>Implementar un módulo de búsqueda </a:t>
            </a:r>
            <a:r>
              <a:rPr lang="es-ES" dirty="0" smtClean="0"/>
              <a:t>de entradas publicadas en los blogs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dirty="0" smtClean="0"/>
              <a:t>Implementar una </a:t>
            </a:r>
            <a:r>
              <a:rPr lang="es-ES" b="1" dirty="0" smtClean="0"/>
              <a:t>interfaz Web</a:t>
            </a:r>
            <a:r>
              <a:rPr lang="es-ES" dirty="0" smtClean="0"/>
              <a:t> para el sistema de búsqueda y agrupamiento de contenidos desarrollado</a:t>
            </a:r>
            <a:endParaRPr lang="en-U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Paradigma </a:t>
            </a:r>
            <a:r>
              <a:rPr lang="es-ES" dirty="0" err="1" smtClean="0">
                <a:solidFill>
                  <a:schemeClr val="tx2">
                    <a:satMod val="130000"/>
                  </a:schemeClr>
                </a:solidFill>
              </a:rPr>
              <a:t>Map</a:t>
            </a: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/Reduce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3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z="2400" b="1" smtClean="0"/>
              <a:t>Modelo de programación </a:t>
            </a:r>
            <a:r>
              <a:rPr lang="es-ES" sz="2400" smtClean="0"/>
              <a:t>desarrollado por </a:t>
            </a:r>
            <a:r>
              <a:rPr lang="es-ES" sz="2400" b="1" smtClean="0"/>
              <a:t>Google</a:t>
            </a:r>
            <a:r>
              <a:rPr lang="es-ES" sz="2400" smtClean="0"/>
              <a:t> para resolver </a:t>
            </a:r>
            <a:r>
              <a:rPr lang="es-ES" sz="2400" b="1" smtClean="0"/>
              <a:t>tareas de procesamiento </a:t>
            </a:r>
            <a:r>
              <a:rPr lang="es-ES" sz="2400" smtClean="0"/>
              <a:t>de datos a gran escala</a:t>
            </a:r>
          </a:p>
          <a:p>
            <a:pPr lvl="1" eaLnBrk="1" hangingPunct="1"/>
            <a:r>
              <a:rPr lang="es-ES" sz="2000" smtClean="0"/>
              <a:t>Inspirado en las operaciones de lenguajes funcionales</a:t>
            </a:r>
            <a:endParaRPr lang="en-US" sz="2000" smtClean="0"/>
          </a:p>
        </p:txBody>
      </p:sp>
      <p:pic>
        <p:nvPicPr>
          <p:cNvPr id="15364" name="6 Imag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978150"/>
            <a:ext cx="5334000" cy="372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Hadoop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105400"/>
          </a:xfrm>
        </p:spPr>
        <p:txBody>
          <a:bodyPr>
            <a:normAutofit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dirty="0" smtClean="0"/>
              <a:t>Plataforma de procesamiento distribuido y masivo de datos de la ASF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s-ES" dirty="0" smtClean="0"/>
              <a:t>Sistema de archivos distribuido </a:t>
            </a:r>
            <a:r>
              <a:rPr lang="es-ES" dirty="0" smtClean="0">
                <a:sym typeface="Wingdings" pitchFamily="2" charset="2"/>
              </a:rPr>
              <a:t> HDFS</a:t>
            </a:r>
            <a:endParaRPr lang="es-E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dirty="0" smtClean="0"/>
              <a:t>Esconde las características complejas 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s-ES" dirty="0" smtClean="0"/>
              <a:t>Paralelización de tareas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s-ES" dirty="0" smtClean="0"/>
              <a:t>Control de trabajos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s-ES" dirty="0" smtClean="0"/>
              <a:t>Tolerancia a fallos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s-ES" dirty="0" smtClean="0"/>
              <a:t>Escalabilidad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s-ES" dirty="0" smtClean="0"/>
              <a:t>Detección de errores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s-ES" dirty="0" smtClean="0"/>
              <a:t>Sincronización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Amazon Web </a:t>
            </a:r>
            <a:r>
              <a:rPr lang="es-ES" dirty="0" err="1" smtClean="0">
                <a:solidFill>
                  <a:schemeClr val="tx2">
                    <a:satMod val="130000"/>
                  </a:schemeClr>
                </a:solidFill>
              </a:rPr>
              <a:t>Services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z="2800" b="1" smtClean="0"/>
              <a:t>Computación en la nube</a:t>
            </a:r>
            <a:endParaRPr lang="es-ES" sz="2800" smtClean="0"/>
          </a:p>
          <a:p>
            <a:pPr eaLnBrk="1" hangingPunct="1"/>
            <a:r>
              <a:rPr lang="es-ES" sz="2800" smtClean="0"/>
              <a:t>Uso de recursos </a:t>
            </a:r>
            <a:r>
              <a:rPr lang="es-ES" sz="2800" b="1" smtClean="0"/>
              <a:t>bajo demanda</a:t>
            </a:r>
            <a:endParaRPr lang="es-ES" sz="2800" smtClean="0"/>
          </a:p>
          <a:p>
            <a:pPr eaLnBrk="1" hangingPunct="1"/>
            <a:r>
              <a:rPr lang="es-ES" sz="2800" smtClean="0"/>
              <a:t>Algunos servicios útiles:</a:t>
            </a:r>
          </a:p>
          <a:p>
            <a:pPr lvl="1" eaLnBrk="1" hangingPunct="1"/>
            <a:r>
              <a:rPr lang="es-ES" sz="2400" smtClean="0"/>
              <a:t>Elastic Computing Cloud (EC2)</a:t>
            </a:r>
          </a:p>
          <a:p>
            <a:pPr lvl="2" eaLnBrk="1" hangingPunct="1"/>
            <a:r>
              <a:rPr lang="es-ES" sz="2000" smtClean="0"/>
              <a:t>Permite, entre otras cosas, levantar clústeres con Hadoop instalado</a:t>
            </a:r>
          </a:p>
          <a:p>
            <a:pPr lvl="1" eaLnBrk="1" hangingPunct="1"/>
            <a:r>
              <a:rPr lang="es-ES" sz="2400" smtClean="0"/>
              <a:t>Simple Storage Service (S3)</a:t>
            </a:r>
          </a:p>
          <a:p>
            <a:pPr lvl="2" eaLnBrk="1" hangingPunct="1"/>
            <a:r>
              <a:rPr lang="es-ES" sz="2000" smtClean="0"/>
              <a:t>Almacenamiento escalable de datos</a:t>
            </a:r>
          </a:p>
          <a:p>
            <a:pPr lvl="1" eaLnBrk="1" hangingPunct="1"/>
            <a:r>
              <a:rPr lang="es-ES" sz="2400" smtClean="0"/>
              <a:t>Elastic MapReduce (EMR)</a:t>
            </a:r>
          </a:p>
          <a:p>
            <a:pPr lvl="2" eaLnBrk="1" hangingPunct="1"/>
            <a:r>
              <a:rPr lang="es-ES" sz="2000" smtClean="0"/>
              <a:t>Automatiza tarea de levantar un clúster Hadoop sobre EC2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err="1" smtClean="0">
                <a:solidFill>
                  <a:schemeClr val="tx2">
                    <a:satMod val="130000"/>
                  </a:schemeClr>
                </a:solidFill>
              </a:rPr>
              <a:t>Information</a:t>
            </a: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tx2">
                    <a:satMod val="130000"/>
                  </a:schemeClr>
                </a:solidFill>
              </a:rPr>
              <a:t>Retrieval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z="2800" b="1" smtClean="0"/>
              <a:t>Representar, almacenar, organizar y acceder </a:t>
            </a:r>
            <a:r>
              <a:rPr lang="es-ES" sz="2800" smtClean="0"/>
              <a:t>a </a:t>
            </a:r>
            <a:r>
              <a:rPr lang="es-ES" sz="2800" b="1" smtClean="0"/>
              <a:t>documentos</a:t>
            </a:r>
            <a:r>
              <a:rPr lang="es-ES" sz="2800" smtClean="0"/>
              <a:t> relevantes tomados a partir de una colección de documentos </a:t>
            </a:r>
            <a:r>
              <a:rPr lang="es-ES" sz="2800" b="1" smtClean="0"/>
              <a:t>sin estructurar </a:t>
            </a:r>
            <a:r>
              <a:rPr lang="es-ES" sz="2800" smtClean="0"/>
              <a:t>(generalmente en lenguaje natural), con el objetivo de satisfacer las </a:t>
            </a:r>
            <a:r>
              <a:rPr lang="es-ES" sz="2800" b="1" smtClean="0"/>
              <a:t>necesidades de los usuarios</a:t>
            </a:r>
            <a:endParaRPr lang="es-ES" sz="2800" smtClean="0"/>
          </a:p>
          <a:p>
            <a:pPr eaLnBrk="1" hangingPunct="1"/>
            <a:endParaRPr lang="es-ES" sz="2800" smtClean="0"/>
          </a:p>
          <a:p>
            <a:pPr eaLnBrk="1" hangingPunct="1"/>
            <a:r>
              <a:rPr lang="es-ES" sz="2800" smtClean="0"/>
              <a:t>Técnicas de Extracción de Información:</a:t>
            </a:r>
          </a:p>
          <a:p>
            <a:pPr lvl="1" eaLnBrk="1" hangingPunct="1"/>
            <a:r>
              <a:rPr lang="es-ES" sz="2400" smtClean="0"/>
              <a:t>Agrupamiento  (Clustering).</a:t>
            </a:r>
          </a:p>
          <a:p>
            <a:pPr lvl="1" eaLnBrk="1" hangingPunct="1"/>
            <a:r>
              <a:rPr lang="es-ES" sz="2400" smtClean="0"/>
              <a:t>Clasificación.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159</TotalTime>
  <Words>641</Words>
  <Application>Microsoft Office PowerPoint</Application>
  <PresentationFormat>Presentación en pantalla (4:3)</PresentationFormat>
  <Paragraphs>104</Paragraphs>
  <Slides>17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Arial</vt:lpstr>
      <vt:lpstr>Gill Sans MT</vt:lpstr>
      <vt:lpstr>Wingdings 2</vt:lpstr>
      <vt:lpstr>Verdana</vt:lpstr>
      <vt:lpstr>Calibri</vt:lpstr>
      <vt:lpstr>Wingdings</vt:lpstr>
      <vt:lpstr>Solsticio</vt:lpstr>
      <vt:lpstr>Visio</vt:lpstr>
      <vt:lpstr>Sistema de Agrupamiento y Búsqueda de Contenidos de la Blogosfera de la ESPOL, Utilizando Hadoop como Plataforma de Procesamiento Masivo y Escalable de Datos.</vt:lpstr>
      <vt:lpstr>Agenda</vt:lpstr>
      <vt:lpstr>Introducción</vt:lpstr>
      <vt:lpstr>Introducción</vt:lpstr>
      <vt:lpstr>INTRODUCCIÓN</vt:lpstr>
      <vt:lpstr>Paradigma Map/Reduce</vt:lpstr>
      <vt:lpstr>Hadoop</vt:lpstr>
      <vt:lpstr>Amazon Web Services</vt:lpstr>
      <vt:lpstr>Information Retrieval</vt:lpstr>
      <vt:lpstr>Diseño (I)</vt:lpstr>
      <vt:lpstr>Diseño (II)</vt:lpstr>
      <vt:lpstr>Implementación</vt:lpstr>
      <vt:lpstr>Pruebas</vt:lpstr>
      <vt:lpstr>Resultados</vt:lpstr>
      <vt:lpstr>Conclusiones</vt:lpstr>
      <vt:lpstr>Recomendaciones</vt:lpstr>
      <vt:lpstr>Gracias por su atención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de agrupamiento y búsqueda de contenidos de la blogosfera de la ESPOL, utilizando Hadoop como plataforma de procesamiento masivo y escalable de datos.</dc:title>
  <dc:creator>Allan Avendaño</dc:creator>
  <cp:keywords>Hadoop, Map/Reduce, Information Retrieval, Blogs, ESPOL</cp:keywords>
  <cp:lastModifiedBy>kenjjime</cp:lastModifiedBy>
  <cp:revision>34</cp:revision>
  <dcterms:created xsi:type="dcterms:W3CDTF">2009-08-27T04:39:04Z</dcterms:created>
  <dcterms:modified xsi:type="dcterms:W3CDTF">2009-11-16T17:45:21Z</dcterms:modified>
</cp:coreProperties>
</file>