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s-ES" smtClean="0"/>
              <a:t>Haga clic para modificar el estilo de título del patrón</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dirty="0"/>
          </a:p>
        </p:txBody>
      </p:sp>
      <p:sp>
        <p:nvSpPr>
          <p:cNvPr id="30" name="Date Placeholder 29"/>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es-ES" smtClean="0"/>
              <a:t>Haga clic para modificar el estilo de título del patrón</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FAF21B-1F62-4E15-93C7-DAB9E512AB8F}"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899A1F7-D1FC-48A5-B2CB-0F7EC632CF42}" type="datetimeFigureOut">
              <a:rPr lang="en-US" smtClean="0"/>
              <a:pPr/>
              <a:t>11/19/2009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3400" y="6356350"/>
            <a:ext cx="533400" cy="365125"/>
          </a:xfrm>
        </p:spPr>
        <p:txBody>
          <a:bodyPr/>
          <a:lstStyle/>
          <a:p>
            <a:fld id="{D3FAF21B-1F62-4E15-93C7-DAB9E512AB8F}"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es-ES" smtClean="0"/>
              <a:t>Haga clic para modificar el estilo de título del patrón</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E899A1F7-D1FC-48A5-B2CB-0F7EC632CF42}" type="datetimeFigureOut">
              <a:rPr lang="en-US" smtClean="0"/>
              <a:pPr/>
              <a:t>11/19/2009</a:t>
            </a:fld>
            <a:endParaRPr lang="en-US" dirty="0"/>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D3FAF21B-1F62-4E15-93C7-DAB9E512AB8F}" type="slidenum">
              <a:rPr lang="en-US" smtClean="0"/>
              <a:pPr/>
              <a:t>‹Nº›</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514600"/>
            <a:ext cx="8229600" cy="2167128"/>
          </a:xfrm>
        </p:spPr>
        <p:txBody>
          <a:bodyPr>
            <a:normAutofit/>
          </a:bodyPr>
          <a:lstStyle/>
          <a:p>
            <a:r>
              <a:rPr lang="en-US" sz="3600" dirty="0" smtClean="0"/>
              <a:t>El  Oscilador  armónico  simple</a:t>
            </a:r>
            <a:endParaRPr lang="en-US" sz="3600" dirty="0"/>
          </a:p>
        </p:txBody>
      </p:sp>
      <p:sp>
        <p:nvSpPr>
          <p:cNvPr id="3" name="2 Subtítulo"/>
          <p:cNvSpPr>
            <a:spLocks noGrp="1"/>
          </p:cNvSpPr>
          <p:nvPr>
            <p:ph type="subTitle" idx="1"/>
          </p:nvPr>
        </p:nvSpPr>
        <p:spPr>
          <a:xfrm>
            <a:off x="4648200" y="4572000"/>
            <a:ext cx="3810000" cy="533400"/>
          </a:xfrm>
        </p:spPr>
        <p:txBody>
          <a:bodyPr>
            <a:noAutofit/>
          </a:bodyPr>
          <a:lstStyle/>
          <a:p>
            <a:r>
              <a:rPr lang="es-EC" sz="2400" dirty="0" smtClean="0"/>
              <a:t>Gonzalo Andrade Moreira</a:t>
            </a:r>
            <a:endParaRPr lang="en-US" sz="24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457200"/>
            <a:ext cx="8229600" cy="533400"/>
          </a:xfrm>
        </p:spPr>
        <p:txBody>
          <a:bodyPr>
            <a:normAutofit fontScale="90000"/>
          </a:bodyPr>
          <a:lstStyle/>
          <a:p>
            <a:r>
              <a:rPr lang="en-US" b="0" dirty="0" smtClean="0"/>
              <a:t>Oscilador armónico cuántico</a:t>
            </a:r>
            <a:endParaRPr lang="en-US" b="0" dirty="0"/>
          </a:p>
        </p:txBody>
      </p:sp>
      <p:sp>
        <p:nvSpPr>
          <p:cNvPr id="3" name="2 Marcador de contenido"/>
          <p:cNvSpPr>
            <a:spLocks noGrp="1"/>
          </p:cNvSpPr>
          <p:nvPr>
            <p:ph idx="1"/>
          </p:nvPr>
        </p:nvSpPr>
        <p:spPr>
          <a:xfrm>
            <a:off x="381000" y="1447800"/>
            <a:ext cx="8229600" cy="4114800"/>
          </a:xfrm>
        </p:spPr>
        <p:txBody>
          <a:bodyPr>
            <a:noAutofit/>
          </a:bodyPr>
          <a:lstStyle/>
          <a:p>
            <a:r>
              <a:rPr lang="es-ES" dirty="0" smtClean="0"/>
              <a:t>El oscilador armónico cuántico es forma mecano cuántico del oscilador armónico clásico.</a:t>
            </a:r>
          </a:p>
          <a:p>
            <a:pPr>
              <a:buNone/>
            </a:pPr>
            <a:endParaRPr lang="es-ES" dirty="0" smtClean="0"/>
          </a:p>
          <a:p>
            <a:r>
              <a:rPr lang="es-ES" dirty="0" smtClean="0"/>
              <a:t> Es uno de los sistemas modelo más importante en mecánica cuántica, ya que cualquier potencial se puede aproximar por un potencial armónico en las proximidades del punto de equilibrio estable (mínimo). Además, es uno de los sistemas mecano cuánticos que admite una solución analítica sencilla.</a:t>
            </a:r>
            <a:endParaRPr lang="en-US"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33400"/>
            <a:ext cx="8229600" cy="5761037"/>
          </a:xfrm>
        </p:spPr>
        <p:txBody>
          <a:bodyPr/>
          <a:lstStyle/>
          <a:p>
            <a:pPr>
              <a:buNone/>
            </a:pPr>
            <a:r>
              <a:rPr lang="es-EC" sz="2400" dirty="0" smtClean="0"/>
              <a:t>Digamos que hay una partícula sujeta a una fuerza restauradora lineal F</a:t>
            </a:r>
            <a:r>
              <a:rPr lang="en-US" sz="2400" dirty="0" smtClean="0"/>
              <a:t>= -</a:t>
            </a:r>
            <a:r>
              <a:rPr lang="es-EC" sz="2400" dirty="0" err="1" smtClean="0"/>
              <a:t>kx</a:t>
            </a:r>
            <a:r>
              <a:rPr lang="en-US" sz="2400" dirty="0" smtClean="0"/>
              <a:t> </a:t>
            </a:r>
          </a:p>
          <a:p>
            <a:pPr>
              <a:buNone/>
            </a:pPr>
            <a:r>
              <a:rPr lang="en-US" sz="2400" dirty="0" smtClean="0"/>
              <a:t>Donde:</a:t>
            </a:r>
          </a:p>
          <a:p>
            <a:r>
              <a:rPr lang="en-US" sz="2400" dirty="0" smtClean="0">
                <a:solidFill>
                  <a:srgbClr val="FFC000"/>
                </a:solidFill>
              </a:rPr>
              <a:t>X</a:t>
            </a:r>
            <a:r>
              <a:rPr lang="en-US" sz="2400" dirty="0" smtClean="0"/>
              <a:t> </a:t>
            </a:r>
            <a:r>
              <a:rPr lang="en-US" sz="2400" dirty="0" err="1" smtClean="0"/>
              <a:t>es</a:t>
            </a:r>
            <a:r>
              <a:rPr lang="en-US" sz="2400" dirty="0" smtClean="0"/>
              <a:t> la magnitud del desplazamiento.</a:t>
            </a:r>
            <a:br>
              <a:rPr lang="en-US" sz="2400" dirty="0" smtClean="0"/>
            </a:br>
            <a:r>
              <a:rPr lang="en-US" sz="2400" dirty="0" smtClean="0"/>
              <a:t>(a partir del equilibrio x=0)</a:t>
            </a:r>
          </a:p>
          <a:p>
            <a:r>
              <a:rPr lang="en-US" sz="2400" dirty="0" smtClean="0">
                <a:solidFill>
                  <a:srgbClr val="FFC000"/>
                </a:solidFill>
              </a:rPr>
              <a:t>K</a:t>
            </a:r>
            <a:r>
              <a:rPr lang="en-US" sz="2400" dirty="0" smtClean="0"/>
              <a:t> </a:t>
            </a:r>
            <a:r>
              <a:rPr lang="en-US" sz="2400" dirty="0" err="1" smtClean="0"/>
              <a:t>es</a:t>
            </a:r>
            <a:r>
              <a:rPr lang="en-US" sz="2400" dirty="0" smtClean="0"/>
              <a:t> la </a:t>
            </a:r>
            <a:r>
              <a:rPr lang="es-EC" sz="2400" dirty="0" smtClean="0"/>
              <a:t>constante</a:t>
            </a:r>
            <a:r>
              <a:rPr lang="en-US" sz="2400" dirty="0" smtClean="0"/>
              <a:t> de </a:t>
            </a:r>
            <a:r>
              <a:rPr lang="es-EC" sz="2400" dirty="0" smtClean="0"/>
              <a:t>fuerza</a:t>
            </a:r>
            <a:r>
              <a:rPr lang="en-US" sz="2400" dirty="0" smtClean="0"/>
              <a:t>.</a:t>
            </a:r>
          </a:p>
          <a:p>
            <a:pPr>
              <a:buNone/>
            </a:pPr>
            <a:endParaRPr lang="en-US" sz="2400" dirty="0" smtClean="0"/>
          </a:p>
          <a:p>
            <a:pPr>
              <a:buNone/>
            </a:pPr>
            <a:r>
              <a:rPr lang="en-US" sz="2400" dirty="0" smtClean="0"/>
              <a:t>En el </a:t>
            </a:r>
            <a:r>
              <a:rPr lang="en-US" sz="2400" dirty="0" err="1" smtClean="0"/>
              <a:t>punto</a:t>
            </a:r>
            <a:r>
              <a:rPr lang="en-US" sz="2400" dirty="0" smtClean="0"/>
              <a:t> de vista </a:t>
            </a:r>
            <a:r>
              <a:rPr lang="en-US" sz="2400" dirty="0" err="1" smtClean="0"/>
              <a:t>cl</a:t>
            </a:r>
            <a:r>
              <a:rPr lang="es-EC" sz="2400" dirty="0" smtClean="0"/>
              <a:t>á</a:t>
            </a:r>
            <a:r>
              <a:rPr lang="en-US" sz="2400" dirty="0" err="1" smtClean="0"/>
              <a:t>sico</a:t>
            </a:r>
            <a:r>
              <a:rPr lang="en-US" sz="2400" dirty="0" smtClean="0"/>
              <a:t>, el movimiento estaría dado </a:t>
            </a:r>
            <a:r>
              <a:rPr lang="en-US" sz="2400" dirty="0" err="1" smtClean="0"/>
              <a:t>por</a:t>
            </a:r>
            <a:r>
              <a:rPr lang="en-US" sz="2400" dirty="0" smtClean="0"/>
              <a:t>: </a:t>
            </a:r>
          </a:p>
          <a:p>
            <a:pPr algn="ctr">
              <a:buNone/>
            </a:pPr>
            <a:endParaRPr lang="es-EC" dirty="0" smtClean="0"/>
          </a:p>
          <a:p>
            <a:pPr algn="ctr">
              <a:buNone/>
            </a:pPr>
            <a:endParaRPr lang="es-EC" dirty="0" smtClean="0"/>
          </a:p>
          <a:p>
            <a:pPr algn="ctr">
              <a:buNone/>
            </a:pPr>
            <a:endParaRPr lang="es-EC" dirty="0" smtClean="0"/>
          </a:p>
          <a:p>
            <a:r>
              <a:rPr lang="es-EC" sz="2400" dirty="0" smtClean="0"/>
              <a:t>Donde la frecuencia angular de vibración </a:t>
            </a:r>
            <a:r>
              <a:rPr lang="en-US" sz="2400" dirty="0" smtClean="0">
                <a:solidFill>
                  <a:srgbClr val="FFC000"/>
                </a:solidFill>
              </a:rPr>
              <a:t>ω = </a:t>
            </a:r>
          </a:p>
          <a:p>
            <a:endParaRPr lang="en-US" sz="2400" dirty="0" smtClean="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5"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4267200"/>
            <a:ext cx="2867025" cy="67627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057" name="Rectangle 9"/>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60" name="Picture 1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2063"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62" name="Picture 1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2065"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64" name="Picture 1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206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66" name="Picture 1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2069"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68" name="Picture 20"/>
          <p:cNvPicPr>
            <a:picLocks noChangeAspect="1" noChangeArrowheads="1"/>
          </p:cNvPicPr>
          <p:nvPr/>
        </p:nvPicPr>
        <p:blipFill>
          <a:blip r:embed="rId4" cstate="print">
            <a:clrChange>
              <a:clrFrom>
                <a:srgbClr val="FFFFFF"/>
              </a:clrFrom>
              <a:clrTo>
                <a:srgbClr val="FFFFFF">
                  <a:alpha val="0"/>
                </a:srgbClr>
              </a:clrTo>
            </a:clrChange>
            <a:lum bright="70000" contrast="-70000"/>
          </a:blip>
          <a:srcRect/>
          <a:stretch>
            <a:fillRect/>
          </a:stretch>
        </p:blipFill>
        <p:spPr bwMode="auto">
          <a:xfrm>
            <a:off x="6629400" y="5334000"/>
            <a:ext cx="402672" cy="914400"/>
          </a:xfrm>
          <a:prstGeom prst="rect">
            <a:avLst/>
          </a:prstGeom>
          <a:noFill/>
        </p:spPr>
      </p:pic>
      <p:sp>
        <p:nvSpPr>
          <p:cNvPr id="2070" name="Rectangle 22"/>
          <p:cNvSpPr>
            <a:spLocks noChangeArrowheads="1"/>
          </p:cNvSpPr>
          <p:nvPr/>
        </p:nvSpPr>
        <p:spPr bwMode="auto">
          <a:xfrm>
            <a:off x="0" y="1495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57200"/>
            <a:ext cx="8229600" cy="6019800"/>
          </a:xfrm>
        </p:spPr>
        <p:txBody>
          <a:bodyPr>
            <a:normAutofit lnSpcReduction="10000"/>
          </a:bodyPr>
          <a:lstStyle/>
          <a:p>
            <a:r>
              <a:rPr lang="en-US" dirty="0" err="1" smtClean="0"/>
              <a:t>Desde</a:t>
            </a:r>
            <a:r>
              <a:rPr lang="en-US" dirty="0" smtClean="0"/>
              <a:t> el </a:t>
            </a:r>
            <a:r>
              <a:rPr lang="en-US" dirty="0" err="1" smtClean="0"/>
              <a:t>punto</a:t>
            </a:r>
            <a:r>
              <a:rPr lang="en-US" dirty="0" smtClean="0"/>
              <a:t> de vista </a:t>
            </a:r>
            <a:r>
              <a:rPr lang="en-US" dirty="0" err="1" smtClean="0"/>
              <a:t>clásico</a:t>
            </a:r>
            <a:r>
              <a:rPr lang="en-US" dirty="0" smtClean="0"/>
              <a:t>, </a:t>
            </a:r>
            <a:r>
              <a:rPr lang="en-US" dirty="0" err="1" smtClean="0"/>
              <a:t>si</a:t>
            </a:r>
            <a:r>
              <a:rPr lang="en-US" dirty="0" smtClean="0"/>
              <a:t> la </a:t>
            </a:r>
            <a:r>
              <a:rPr lang="en-US" dirty="0" err="1" smtClean="0"/>
              <a:t>partícula</a:t>
            </a:r>
            <a:r>
              <a:rPr lang="en-US" dirty="0" smtClean="0"/>
              <a:t> se </a:t>
            </a:r>
            <a:r>
              <a:rPr lang="en-US" dirty="0" err="1" smtClean="0"/>
              <a:t>desplaza</a:t>
            </a:r>
            <a:r>
              <a:rPr lang="en-US" dirty="0" smtClean="0"/>
              <a:t> </a:t>
            </a:r>
            <a:r>
              <a:rPr lang="en-US" dirty="0" err="1" smtClean="0"/>
              <a:t>desde</a:t>
            </a:r>
            <a:r>
              <a:rPr lang="en-US" dirty="0" smtClean="0"/>
              <a:t> </a:t>
            </a:r>
            <a:r>
              <a:rPr lang="en-US" dirty="0" err="1" smtClean="0"/>
              <a:t>su</a:t>
            </a:r>
            <a:r>
              <a:rPr lang="en-US" dirty="0" smtClean="0"/>
              <a:t> </a:t>
            </a:r>
            <a:r>
              <a:rPr lang="en-US" dirty="0" err="1" smtClean="0"/>
              <a:t>posición</a:t>
            </a:r>
            <a:r>
              <a:rPr lang="en-US" dirty="0" smtClean="0"/>
              <a:t> de equilibrio y se </a:t>
            </a:r>
            <a:r>
              <a:rPr lang="en-US" dirty="0" err="1" smtClean="0"/>
              <a:t>libera</a:t>
            </a:r>
            <a:r>
              <a:rPr lang="en-US" dirty="0" smtClean="0"/>
              <a:t>, </a:t>
            </a:r>
            <a:r>
              <a:rPr lang="en-US" dirty="0" err="1" smtClean="0"/>
              <a:t>oscila</a:t>
            </a:r>
            <a:r>
              <a:rPr lang="en-US" dirty="0" smtClean="0"/>
              <a:t> entre los </a:t>
            </a:r>
            <a:r>
              <a:rPr lang="en-US" dirty="0" err="1" smtClean="0"/>
              <a:t>puntos</a:t>
            </a:r>
            <a:r>
              <a:rPr lang="en-US" dirty="0" smtClean="0"/>
              <a:t> x=-A y x= A, </a:t>
            </a:r>
            <a:r>
              <a:rPr lang="en-US" dirty="0" err="1" smtClean="0"/>
              <a:t>donde</a:t>
            </a:r>
            <a:r>
              <a:rPr lang="en-US" dirty="0" smtClean="0"/>
              <a:t> A </a:t>
            </a:r>
            <a:r>
              <a:rPr lang="en-US" dirty="0" err="1" smtClean="0"/>
              <a:t>es</a:t>
            </a:r>
            <a:r>
              <a:rPr lang="en-US" dirty="0" smtClean="0"/>
              <a:t> la </a:t>
            </a:r>
            <a:r>
              <a:rPr lang="en-US" dirty="0" err="1" smtClean="0"/>
              <a:t>amplitud</a:t>
            </a:r>
            <a:r>
              <a:rPr lang="en-US" dirty="0" smtClean="0"/>
              <a:t> del movimiento. </a:t>
            </a:r>
          </a:p>
          <a:p>
            <a:r>
              <a:rPr lang="es-EC" dirty="0" smtClean="0"/>
              <a:t>La energía total E estaría dada por:</a:t>
            </a:r>
          </a:p>
          <a:p>
            <a:endParaRPr lang="es-EC" dirty="0" smtClean="0"/>
          </a:p>
          <a:p>
            <a:endParaRPr lang="es-EC" dirty="0" smtClean="0"/>
          </a:p>
          <a:p>
            <a:pPr>
              <a:buNone/>
            </a:pPr>
            <a:endParaRPr lang="es-EC" dirty="0" smtClean="0"/>
          </a:p>
          <a:p>
            <a:endParaRPr lang="es-EC" dirty="0" smtClean="0"/>
          </a:p>
          <a:p>
            <a:r>
              <a:rPr lang="es-EC" dirty="0" smtClean="0"/>
              <a:t>En la forma clásica cualquier valor de E es permitido, incluso E</a:t>
            </a:r>
            <a:r>
              <a:rPr lang="en-US" dirty="0" smtClean="0"/>
              <a:t>=0, </a:t>
            </a:r>
            <a:r>
              <a:rPr lang="en-US" dirty="0" err="1" smtClean="0"/>
              <a:t>que</a:t>
            </a:r>
            <a:r>
              <a:rPr lang="en-US" dirty="0" smtClean="0"/>
              <a:t> </a:t>
            </a:r>
            <a:r>
              <a:rPr lang="en-US" dirty="0" err="1" smtClean="0"/>
              <a:t>es</a:t>
            </a:r>
            <a:r>
              <a:rPr lang="en-US" dirty="0" smtClean="0"/>
              <a:t> la </a:t>
            </a:r>
            <a:r>
              <a:rPr lang="en-US" dirty="0" err="1" smtClean="0"/>
              <a:t>energía</a:t>
            </a:r>
            <a:r>
              <a:rPr lang="en-US" dirty="0" smtClean="0"/>
              <a:t> total </a:t>
            </a:r>
            <a:r>
              <a:rPr lang="en-US" dirty="0" err="1" smtClean="0"/>
              <a:t>cuando</a:t>
            </a:r>
            <a:r>
              <a:rPr lang="en-US" dirty="0" smtClean="0"/>
              <a:t> la </a:t>
            </a:r>
            <a:r>
              <a:rPr lang="en-US" dirty="0" err="1" smtClean="0"/>
              <a:t>párticula</a:t>
            </a:r>
            <a:r>
              <a:rPr lang="en-US" dirty="0" smtClean="0"/>
              <a:t> </a:t>
            </a:r>
            <a:r>
              <a:rPr lang="en-US" dirty="0" err="1" smtClean="0"/>
              <a:t>est</a:t>
            </a:r>
            <a:r>
              <a:rPr lang="es-EC" dirty="0" smtClean="0"/>
              <a:t>á</a:t>
            </a:r>
            <a:r>
              <a:rPr lang="en-US" dirty="0" smtClean="0"/>
              <a:t> en reposo. (x=0)</a:t>
            </a:r>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63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638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163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6389"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sp>
        <p:nvSpPr>
          <p:cNvPr id="163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6391"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09550" cy="381000"/>
          </a:xfrm>
          <a:prstGeom prst="rect">
            <a:avLst/>
          </a:prstGeom>
          <a:noFill/>
        </p:spPr>
      </p:pic>
      <p:pic>
        <p:nvPicPr>
          <p:cNvPr id="16393"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43200" y="3200400"/>
            <a:ext cx="3886200" cy="67627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639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6396" name="Rectangle 12"/>
          <p:cNvSpPr>
            <a:spLocks noChangeArrowheads="1"/>
          </p:cNvSpPr>
          <p:nvPr/>
        </p:nvSpPr>
        <p:spPr bwMode="auto">
          <a:xfrm>
            <a:off x="0" y="1495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57200"/>
            <a:ext cx="8229600" cy="5837237"/>
          </a:xfrm>
        </p:spPr>
        <p:txBody>
          <a:bodyPr/>
          <a:lstStyle/>
          <a:p>
            <a:r>
              <a:rPr lang="es-EC" dirty="0" smtClean="0"/>
              <a:t>Para obtener la ecuación de Schrodinger para este problema se sustituye</a:t>
            </a:r>
          </a:p>
          <a:p>
            <a:endParaRPr lang="es-EC" dirty="0" smtClean="0"/>
          </a:p>
          <a:p>
            <a:endParaRPr lang="es-EC" dirty="0" smtClean="0"/>
          </a:p>
          <a:p>
            <a:endParaRPr lang="es-EC" dirty="0" smtClean="0"/>
          </a:p>
          <a:p>
            <a:r>
              <a:rPr lang="es-EC" dirty="0" smtClean="0"/>
              <a:t>Para resolver esa ecuación es necesaria matemáticas mas avanzadas así que por ahora se puede predecir la solución como la siguiente función de onda:</a:t>
            </a:r>
            <a:endParaRPr lang="es-EC"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sp>
        <p:nvSpPr>
          <p:cNvPr id="174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7411" name="Picture 3"/>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5257800" y="914400"/>
            <a:ext cx="1828800" cy="676275"/>
          </a:xfrm>
          <a:prstGeom prst="rect">
            <a:avLst/>
          </a:prstGeom>
          <a:noFill/>
        </p:spPr>
      </p:pic>
      <p:sp>
        <p:nvSpPr>
          <p:cNvPr id="17413" name="Rectangle 5"/>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sp>
        <p:nvSpPr>
          <p:cNvPr id="1027" name="Rectangle 3"/>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0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09800" y="1905000"/>
            <a:ext cx="4191000" cy="7334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030" name="Rectangle 6"/>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03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81400" y="5410200"/>
            <a:ext cx="1485900" cy="4286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033" name="Rectangle 9"/>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6248400"/>
          </a:xfrm>
        </p:spPr>
        <p:txBody>
          <a:bodyPr>
            <a:normAutofit/>
          </a:bodyPr>
          <a:lstStyle/>
          <a:p>
            <a:r>
              <a:rPr lang="es-EC" dirty="0" smtClean="0"/>
              <a:t>Sustituyendo esta función en la ecuación anterior, se encuentra que es una solución satisfactoria de la ecuación de Schrodinger </a:t>
            </a:r>
            <a:br>
              <a:rPr lang="es-EC" dirty="0" smtClean="0"/>
            </a:br>
            <a:r>
              <a:rPr lang="es-EC" dirty="0" smtClean="0"/>
              <a:t>puesto que:</a:t>
            </a:r>
          </a:p>
          <a:p>
            <a:endParaRPr lang="es-EC" dirty="0" smtClean="0"/>
          </a:p>
          <a:p>
            <a:endParaRPr lang="es-EC" dirty="0" smtClean="0"/>
          </a:p>
          <a:p>
            <a:endParaRPr lang="es-EC" dirty="0" smtClean="0"/>
          </a:p>
          <a:p>
            <a:r>
              <a:rPr lang="es-EC" dirty="0" smtClean="0"/>
              <a:t>Debido a que </a:t>
            </a:r>
            <a:r>
              <a:rPr lang="es-EC" dirty="0" smtClean="0">
                <a:solidFill>
                  <a:srgbClr val="FFC000"/>
                </a:solidFill>
              </a:rPr>
              <a:t>C</a:t>
            </a:r>
            <a:r>
              <a:rPr lang="es-EC" dirty="0" smtClean="0"/>
              <a:t> es         se deduce que la función de onda para este estado es:</a:t>
            </a:r>
          </a:p>
          <a:p>
            <a:endParaRPr lang="es-EC" dirty="0" smtClean="0"/>
          </a:p>
          <a:p>
            <a:endParaRPr lang="es-EC" dirty="0" smtClean="0"/>
          </a:p>
          <a:p>
            <a:pPr>
              <a:buNone/>
            </a:pPr>
            <a:r>
              <a:rPr lang="es-EC" sz="1800" b="1" dirty="0" smtClean="0"/>
              <a:t> 	      Función de onda para el estado base de un oscilador armónico simple.</a:t>
            </a:r>
            <a:endParaRPr lang="es-EC" sz="1800" b="1" dirty="0"/>
          </a:p>
        </p:txBody>
      </p:sp>
      <p:sp>
        <p:nvSpPr>
          <p:cNvPr id="184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sp>
        <p:nvSpPr>
          <p:cNvPr id="18435" name="Rectangle 3"/>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3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sp>
        <p:nvSpPr>
          <p:cNvPr id="18438" name="Rectangle 6"/>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8439"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57800" y="2743200"/>
            <a:ext cx="990600" cy="67627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8441" name="Rectangle 9"/>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8442" name="Picture 1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43200" y="2743200"/>
            <a:ext cx="1104900" cy="6191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8444" name="Rectangle 12"/>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sp>
        <p:nvSpPr>
          <p:cNvPr id="1844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8447" name="Picture 15"/>
          <p:cNvPicPr>
            <a:picLocks noChangeAspect="1" noChangeArrowheads="1"/>
          </p:cNvPicPr>
          <p:nvPr/>
        </p:nvPicPr>
        <p:blipFill>
          <a:blip r:embed="rId4" cstate="print">
            <a:clrChange>
              <a:clrFrom>
                <a:srgbClr val="FFFFFF"/>
              </a:clrFrom>
              <a:clrTo>
                <a:srgbClr val="FFFFFF">
                  <a:alpha val="0"/>
                </a:srgbClr>
              </a:clrTo>
            </a:clrChange>
            <a:lum bright="70000" contrast="-70000"/>
          </a:blip>
          <a:srcRect/>
          <a:stretch>
            <a:fillRect/>
          </a:stretch>
        </p:blipFill>
        <p:spPr bwMode="auto">
          <a:xfrm>
            <a:off x="3733800" y="3962400"/>
            <a:ext cx="447675" cy="619125"/>
          </a:xfrm>
          <a:prstGeom prst="rect">
            <a:avLst/>
          </a:prstGeom>
          <a:noFill/>
        </p:spPr>
      </p:pic>
      <p:sp>
        <p:nvSpPr>
          <p:cNvPr id="18450"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18449" name="Picture 1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733800" y="5334000"/>
            <a:ext cx="1724025" cy="5143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33400"/>
            <a:ext cx="8229600" cy="5761037"/>
          </a:xfrm>
        </p:spPr>
        <p:txBody>
          <a:bodyPr/>
          <a:lstStyle/>
          <a:p>
            <a:r>
              <a:rPr lang="es-EC" dirty="0" smtClean="0"/>
              <a:t>Los niveles de energía de un oscilador armónico están cuantizados, como se esperaría al usar la mecánica cuántica para analizar la situación.</a:t>
            </a:r>
          </a:p>
          <a:p>
            <a:r>
              <a:rPr lang="es-EC" dirty="0" smtClean="0"/>
              <a:t>La energía del estado para el cual el numero cuántico es </a:t>
            </a:r>
            <a:r>
              <a:rPr lang="es-EC" dirty="0" smtClean="0">
                <a:solidFill>
                  <a:srgbClr val="FFC000"/>
                </a:solidFill>
              </a:rPr>
              <a:t>n</a:t>
            </a:r>
            <a:r>
              <a:rPr lang="es-EC" dirty="0" smtClean="0"/>
              <a:t> es:</a:t>
            </a:r>
          </a:p>
          <a:p>
            <a:pPr>
              <a:buNone/>
            </a:pPr>
            <a:endParaRPr lang="es-EC" dirty="0" smtClean="0"/>
          </a:p>
          <a:p>
            <a:pPr>
              <a:buNone/>
            </a:pPr>
            <a:r>
              <a:rPr lang="es-EC" dirty="0" smtClean="0"/>
              <a:t>						n= 0,1,2,3…</a:t>
            </a:r>
          </a:p>
          <a:p>
            <a:pPr>
              <a:buNone/>
            </a:pPr>
            <a:endParaRPr lang="es-EC" dirty="0" smtClean="0"/>
          </a:p>
          <a:p>
            <a:pPr algn="ctr">
              <a:buNone/>
            </a:pPr>
            <a:r>
              <a:rPr lang="es-EC" sz="1800" b="1" dirty="0" smtClean="0"/>
              <a:t>Energías permitidas para un oscilador armónico simple</a:t>
            </a:r>
          </a:p>
          <a:p>
            <a:pPr algn="ctr">
              <a:buNone/>
            </a:pPr>
            <a:endParaRPr lang="es-EC" sz="1800" b="1" dirty="0" smtClean="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C"/>
          </a:p>
        </p:txBody>
      </p:sp>
      <p:pic>
        <p:nvPicPr>
          <p:cNvPr id="204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5000" y="3352800"/>
            <a:ext cx="2143125" cy="6858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0483" name="Rectangle 3"/>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1" name="Picture 5" descr="C:\Users\Makubex\Desktop\se.png"/>
          <p:cNvPicPr>
            <a:picLocks noChangeAspect="1" noChangeArrowheads="1"/>
          </p:cNvPicPr>
          <p:nvPr/>
        </p:nvPicPr>
        <p:blipFill>
          <a:blip r:embed="rId2" cstate="print"/>
          <a:srcRect/>
          <a:stretch>
            <a:fillRect/>
          </a:stretch>
        </p:blipFill>
        <p:spPr bwMode="auto">
          <a:xfrm>
            <a:off x="2590800" y="1219200"/>
            <a:ext cx="4029995" cy="5334000"/>
          </a:xfrm>
          <a:prstGeom prst="rect">
            <a:avLst/>
          </a:prstGeom>
          <a:noFill/>
        </p:spPr>
      </p:pic>
      <p:sp>
        <p:nvSpPr>
          <p:cNvPr id="6" name="5 Marcador de contenido"/>
          <p:cNvSpPr>
            <a:spLocks noGrp="1"/>
          </p:cNvSpPr>
          <p:nvPr>
            <p:ph idx="1"/>
          </p:nvPr>
        </p:nvSpPr>
        <p:spPr>
          <a:xfrm>
            <a:off x="381000" y="381000"/>
            <a:ext cx="8229600" cy="715963"/>
          </a:xfrm>
        </p:spPr>
        <p:txBody>
          <a:bodyPr/>
          <a:lstStyle/>
          <a:p>
            <a:r>
              <a:rPr lang="es-EC" dirty="0" smtClean="0"/>
              <a:t>Diagrama de Niveles de Energía</a:t>
            </a:r>
            <a:endParaRPr lang="es-EC"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913437"/>
          </a:xfrm>
        </p:spPr>
        <p:txBody>
          <a:bodyPr/>
          <a:lstStyle/>
          <a:p>
            <a:r>
              <a:rPr lang="es-EC" dirty="0" smtClean="0"/>
              <a:t>Las separaciones entre niveles adyacentes son iguales y se proporcionan </a:t>
            </a:r>
            <a:r>
              <a:rPr lang="en-US" dirty="0" smtClean="0"/>
              <a:t> </a:t>
            </a:r>
            <a:r>
              <a:rPr lang="es-EC" dirty="0" smtClean="0"/>
              <a:t>por:</a:t>
            </a:r>
            <a:endParaRPr lang="es-EC"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2200" b="0" i="0" u="none" strike="noStrike" cap="none" normalizeH="0" baseline="0" smtClean="0">
                <a:ln>
                  <a:noFill/>
                </a:ln>
                <a:solidFill>
                  <a:schemeClr val="tx1"/>
                </a:solidFill>
                <a:effectLst/>
                <a:latin typeface="Calibri" pitchFamily="34" charset="0"/>
                <a:ea typeface="MS Mincho" pitchFamily="49" charset="-128"/>
                <a:cs typeface="Calibri" pitchFamily="34" charset="0"/>
              </a:rPr>
              <a:t> </a:t>
            </a:r>
            <a:endParaRPr kumimoji="0" lang="en-US" altLang="ja-JP" sz="1800" b="0" i="0" u="none" strike="noStrike" cap="none" normalizeH="0" baseline="0" smtClean="0">
              <a:ln>
                <a:noFill/>
              </a:ln>
              <a:solidFill>
                <a:schemeClr val="tx1"/>
              </a:solidFill>
              <a:effectLst/>
              <a:latin typeface="Arial" pitchFamily="34" charset="0"/>
              <a:cs typeface="Arial" pitchFamily="34" charset="0"/>
            </a:endParaRPr>
          </a:p>
        </p:txBody>
      </p:sp>
      <p:pic>
        <p:nvPicPr>
          <p:cNvPr id="215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038600" y="1752600"/>
            <a:ext cx="1143000" cy="3810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1507" name="Rectangle 3"/>
          <p:cNvSpPr>
            <a:spLocks noChangeArrowheads="1"/>
          </p:cNvSpPr>
          <p:nvPr/>
        </p:nvSpPr>
        <p:spPr bwMode="auto">
          <a:xfrm>
            <a:off x="0" y="381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2286000" y="2438400"/>
            <a:ext cx="4876800" cy="42307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371</TotalTime>
  <Words>291</Words>
  <Application>Microsoft Office PowerPoint</Application>
  <PresentationFormat>Presentación en pantalla (4:3)</PresentationFormat>
  <Paragraphs>46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Deluxe</vt:lpstr>
      <vt:lpstr>El  Oscilador  armónico  simple</vt:lpstr>
      <vt:lpstr>Oscilador armónico cuántico</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Makubex</dc:creator>
  <cp:lastModifiedBy>Makubex</cp:lastModifiedBy>
  <cp:revision>37</cp:revision>
  <dcterms:created xsi:type="dcterms:W3CDTF">2009-11-18T02:55:23Z</dcterms:created>
  <dcterms:modified xsi:type="dcterms:W3CDTF">2009-11-19T10:33:02Z</dcterms:modified>
</cp:coreProperties>
</file>