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74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7119513154066854"/>
          <c:y val="0.35022486122740887"/>
          <c:w val="0.5445660734261436"/>
          <c:h val="0.50748701171445365"/>
        </c:manualLayout>
      </c:layout>
      <c:pie3DChart>
        <c:varyColors val="1"/>
        <c:ser>
          <c:idx val="0"/>
          <c:order val="0"/>
          <c:tx>
            <c:strRef>
              <c:f>Hoja1!$D$4:$D$5</c:f>
              <c:strCache>
                <c:ptCount val="1"/>
                <c:pt idx="0">
                  <c:v>TABLA DE RESULTADOS PORCENTAJES</c:v>
                </c:pt>
              </c:strCache>
            </c:strRef>
          </c:tx>
          <c:explosion val="28"/>
          <c:dLbls>
            <c:showPercent val="1"/>
          </c:dLbls>
          <c:cat>
            <c:strRef>
              <c:f>Hoja1!$C$6:$C$10</c:f>
              <c:strCache>
                <c:ptCount val="5"/>
                <c:pt idx="0">
                  <c:v>Mala</c:v>
                </c:pt>
                <c:pt idx="1">
                  <c:v>Regular</c:v>
                </c:pt>
                <c:pt idx="2">
                  <c:v>Buena</c:v>
                </c:pt>
                <c:pt idx="3">
                  <c:v>Muy Buena</c:v>
                </c:pt>
                <c:pt idx="4">
                  <c:v>Excelente</c:v>
                </c:pt>
              </c:strCache>
            </c:strRef>
          </c:cat>
          <c:val>
            <c:numRef>
              <c:f>Hoja1!$D$6:$D$10</c:f>
              <c:numCache>
                <c:formatCode>0%</c:formatCode>
                <c:ptCount val="5"/>
                <c:pt idx="0">
                  <c:v>0</c:v>
                </c:pt>
                <c:pt idx="1">
                  <c:v>0.04</c:v>
                </c:pt>
                <c:pt idx="2">
                  <c:v>0.2</c:v>
                </c:pt>
                <c:pt idx="3">
                  <c:v>0.53</c:v>
                </c:pt>
                <c:pt idx="4">
                  <c:v>0.23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25029913588376851"/>
          <c:y val="0.19393803654281272"/>
          <c:w val="0.61727572112136697"/>
          <c:h val="0.1155852881965035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36B6C-4D3F-4214-B420-62BD9EE3AD86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21FB8-E893-4DCD-B08D-43C18A2047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21FB8-E893-4DCD-B08D-43C18A204745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966F4C-33CF-4CE9-9D4D-33CC99952C61}" type="datetimeFigureOut">
              <a:rPr lang="es-MX" smtClean="0"/>
              <a:pPr/>
              <a:t>16/09/2009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312D93-948A-4F14-9E43-80B365142F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0.png"/><Relationship Id="rId2" Type="http://schemas.openxmlformats.org/officeDocument/2006/relationships/audio" Target="file:///C:\Users\Jorge\Documents\MATLAB\voz%20filtrada.wav" TargetMode="External"/><Relationship Id="rId1" Type="http://schemas.openxmlformats.org/officeDocument/2006/relationships/audio" Target="file:///C:\Users\Jorge\Documents\MATLAB\mezcla%20menos3.wav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8.png"/><Relationship Id="rId2" Type="http://schemas.openxmlformats.org/officeDocument/2006/relationships/audio" Target="file:///C:\Users\Jorge\Documents\MATLAB\solo%20ruido.wav" TargetMode="External"/><Relationship Id="rId1" Type="http://schemas.openxmlformats.org/officeDocument/2006/relationships/audio" Target="file:///C:\Users\Jorge\Documents\MATLAB\solo%20voz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Jorge\Documents\MATLAB\mezcla%20menos3.wav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latin typeface="+mn-lt"/>
              </a:rPr>
              <a:t>RESTAURACIÓN DE VOZ </a:t>
            </a:r>
            <a:r>
              <a:rPr lang="es-MX" b="1" dirty="0" smtClean="0">
                <a:latin typeface="+mn-lt"/>
                <a:cs typeface="Arial" pitchFamily="34" charset="0"/>
              </a:rPr>
              <a:t>DETERIORADA</a:t>
            </a:r>
            <a:r>
              <a:rPr lang="es-MX" b="1" dirty="0" smtClean="0">
                <a:latin typeface="+mn-lt"/>
              </a:rPr>
              <a:t> POR RUIDO DE PULSOS</a:t>
            </a:r>
            <a:endParaRPr lang="es-MX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50006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b="1" dirty="0" smtClean="0">
                <a:solidFill>
                  <a:srgbClr val="00B0F0"/>
                </a:solidFill>
                <a:latin typeface="+mj-lt"/>
              </a:rPr>
              <a:t>BLOQUE SOSTENEDOR</a:t>
            </a:r>
            <a:r>
              <a:rPr lang="es-MX" sz="4000" b="1" dirty="0">
                <a:solidFill>
                  <a:srgbClr val="00B0F0"/>
                </a:solidFill>
              </a:rPr>
              <a:t/>
            </a:r>
            <a:br>
              <a:rPr lang="es-MX" sz="4000" b="1" dirty="0">
                <a:solidFill>
                  <a:srgbClr val="00B0F0"/>
                </a:solidFill>
              </a:rPr>
            </a:br>
            <a:endParaRPr lang="es-MX" sz="4000" b="1" dirty="0">
              <a:solidFill>
                <a:srgbClr val="00B0F0"/>
              </a:solidFill>
            </a:endParaRPr>
          </a:p>
        </p:txBody>
      </p:sp>
      <p:pic>
        <p:nvPicPr>
          <p:cNvPr id="8194" name="Picture 2" descr="sostened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00108"/>
            <a:ext cx="757242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solidFill>
                  <a:srgbClr val="00B0F0"/>
                </a:solidFill>
              </a:rPr>
              <a:t>BLOQUE SOSTENEDOR</a:t>
            </a:r>
            <a:endParaRPr lang="es-EC" sz="4000" dirty="0"/>
          </a:p>
        </p:txBody>
      </p:sp>
      <p:pic>
        <p:nvPicPr>
          <p:cNvPr id="47106" name="Picture 2" descr="scope1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40719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 descr="scope12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412908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500034" y="100010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Señal de salida del bloque.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4400" b="1" dirty="0" smtClean="0">
                <a:solidFill>
                  <a:srgbClr val="00B0F0"/>
                </a:solidFill>
                <a:latin typeface="+mj-lt"/>
              </a:rPr>
              <a:t>BLOQUE SELECTOR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9218" name="Picture 2" descr="sel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71546"/>
            <a:ext cx="750099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58196" cy="1143000"/>
          </a:xfrm>
        </p:spPr>
        <p:txBody>
          <a:bodyPr>
            <a:noAutofit/>
          </a:bodyPr>
          <a:lstStyle/>
          <a:p>
            <a:pPr lvl="0"/>
            <a:r>
              <a:rPr lang="es-ES" sz="4000" b="1" dirty="0" smtClean="0">
                <a:solidFill>
                  <a:srgbClr val="00B0F0"/>
                </a:solidFill>
              </a:rPr>
              <a:t>CONVERSIÓN A UN ARCHIVO DE AUDIO</a:t>
            </a:r>
            <a:r>
              <a:rPr lang="es-MX" sz="4000" b="1" dirty="0">
                <a:solidFill>
                  <a:srgbClr val="00B0F0"/>
                </a:solidFill>
              </a:rPr>
              <a:t/>
            </a:r>
            <a:br>
              <a:rPr lang="es-MX" sz="4000" b="1" dirty="0">
                <a:solidFill>
                  <a:srgbClr val="00B0F0"/>
                </a:solidFill>
              </a:rPr>
            </a:br>
            <a:endParaRPr lang="es-MX" sz="4000" b="1" dirty="0">
              <a:solidFill>
                <a:srgbClr val="00B0F0"/>
              </a:solidFill>
            </a:endParaRPr>
          </a:p>
        </p:txBody>
      </p:sp>
      <p:pic>
        <p:nvPicPr>
          <p:cNvPr id="10242" name="Picture 2" descr="conver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357298"/>
            <a:ext cx="785818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00B0F0"/>
                </a:solidFill>
              </a:rPr>
              <a:t>ANÁLISIS DE RESULTADOS</a:t>
            </a:r>
            <a:r>
              <a:rPr lang="es-MX" b="1" dirty="0">
                <a:solidFill>
                  <a:srgbClr val="00B0F0"/>
                </a:solidFill>
              </a:rPr>
              <a:t/>
            </a:r>
            <a:br>
              <a:rPr lang="es-MX" b="1" dirty="0">
                <a:solidFill>
                  <a:srgbClr val="00B0F0"/>
                </a:solidFill>
              </a:rPr>
            </a:br>
            <a:endParaRPr lang="es-MX" b="1" dirty="0">
              <a:solidFill>
                <a:srgbClr val="00B0F0"/>
              </a:solidFill>
            </a:endParaRPr>
          </a:p>
        </p:txBody>
      </p:sp>
      <p:pic>
        <p:nvPicPr>
          <p:cNvPr id="11266" name="Picture 2" descr="scope9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857628"/>
            <a:ext cx="7358114" cy="251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scope3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1000108"/>
            <a:ext cx="735811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mezcla menos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29124" y="3500438"/>
            <a:ext cx="304800" cy="304800"/>
          </a:xfrm>
          <a:prstGeom prst="rect">
            <a:avLst/>
          </a:prstGeom>
        </p:spPr>
      </p:pic>
      <p:pic>
        <p:nvPicPr>
          <p:cNvPr id="9" name="voz filtrada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50056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0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01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42976" y="1285860"/>
          <a:ext cx="3286148" cy="3953838"/>
        </p:xfrm>
        <a:graphic>
          <a:graphicData uri="http://schemas.openxmlformats.org/drawingml/2006/table">
            <a:tbl>
              <a:tblPr/>
              <a:tblGrid>
                <a:gridCol w="1608897"/>
                <a:gridCol w="1677251"/>
              </a:tblGrid>
              <a:tr h="5648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b="1" dirty="0" smtClean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TABLA DE </a:t>
                      </a:r>
                      <a:r>
                        <a:rPr lang="es-MX" sz="1500" b="1" dirty="0" smtClean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RESULTADOS</a:t>
                      </a:r>
                      <a:endParaRPr lang="es-MX" sz="1500" b="1" dirty="0" smtClean="0">
                        <a:solidFill>
                          <a:srgbClr val="00B0F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b="1" dirty="0" smtClean="0">
                          <a:latin typeface="Arial"/>
                          <a:ea typeface="Times New Roman"/>
                        </a:rPr>
                        <a:t>ESCALAS</a:t>
                      </a:r>
                      <a:endParaRPr lang="es-MX" sz="1500" b="1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b="1" dirty="0" smtClean="0">
                          <a:latin typeface="Arial"/>
                          <a:ea typeface="Times New Roman"/>
                        </a:rPr>
                        <a:t>PORCENTAJES</a:t>
                      </a:r>
                      <a:endParaRPr lang="es-MX" sz="1500" b="1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Mala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latin typeface="Arial"/>
                          <a:ea typeface="Times New Roman"/>
                        </a:rPr>
                        <a:t>0</a:t>
                      </a: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%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Regular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%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Buena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latin typeface="Arial"/>
                          <a:ea typeface="Times New Roman"/>
                        </a:rPr>
                        <a:t>20</a:t>
                      </a: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%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latin typeface="Arial"/>
                          <a:ea typeface="Times New Roman"/>
                        </a:rPr>
                        <a:t>Muy </a:t>
                      </a: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Buena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latin typeface="Arial"/>
                          <a:ea typeface="Times New Roman"/>
                        </a:rPr>
                        <a:t>53</a:t>
                      </a: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%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Excelente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latin typeface="Arial"/>
                          <a:ea typeface="Times New Roman"/>
                        </a:rPr>
                        <a:t>23</a:t>
                      </a:r>
                      <a:r>
                        <a:rPr lang="es-MX" sz="1500" dirty="0" smtClean="0">
                          <a:latin typeface="Arial"/>
                          <a:ea typeface="Times New Roman"/>
                        </a:rPr>
                        <a:t>%</a:t>
                      </a:r>
                      <a:endParaRPr lang="es-MX" sz="1500" dirty="0" smtClean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3 Gráfico"/>
          <p:cNvGraphicFramePr/>
          <p:nvPr/>
        </p:nvGraphicFramePr>
        <p:xfrm>
          <a:off x="3143240" y="428604"/>
          <a:ext cx="657226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796908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>
                <a:solidFill>
                  <a:srgbClr val="00B0F0"/>
                </a:solidFill>
              </a:rPr>
              <a:t>CONCLUSIONES  </a:t>
            </a:r>
            <a:r>
              <a:rPr lang="es-ES" sz="4000" b="1" dirty="0" smtClean="0">
                <a:solidFill>
                  <a:srgbClr val="00B0F0"/>
                </a:solidFill>
              </a:rPr>
              <a:t>Y RECOMENDACIONES</a:t>
            </a:r>
            <a:r>
              <a:rPr lang="es-MX" sz="4000" b="1" dirty="0">
                <a:solidFill>
                  <a:srgbClr val="00B0F0"/>
                </a:solidFill>
              </a:rPr>
              <a:t/>
            </a:r>
            <a:br>
              <a:rPr lang="es-MX" sz="4000" b="1" dirty="0">
                <a:solidFill>
                  <a:srgbClr val="00B0F0"/>
                </a:solidFill>
              </a:rPr>
            </a:br>
            <a:endParaRPr lang="es-MX" sz="4000" b="1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8043890" cy="4411675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La transmisión de la información es clara  a pesar de que existe una pérdida en la calidad del audio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/>
              <a:t>El proyecto presentado en  Simulink, herramienta fácil de manejar,  tiene un tiempo de procesamiento relativamente bajo y gran </a:t>
            </a:r>
            <a:r>
              <a:rPr lang="es-ES" dirty="0" smtClean="0"/>
              <a:t>eficiencia.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recomienda usar una entrada </a:t>
            </a:r>
            <a:r>
              <a:rPr lang="es-ES" dirty="0" smtClean="0"/>
              <a:t>de </a:t>
            </a:r>
            <a:r>
              <a:rPr lang="es-ES" dirty="0"/>
              <a:t>alta fidelidad.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00B0F0"/>
                </a:solidFill>
              </a:rPr>
              <a:t>GRACIAS</a:t>
            </a:r>
            <a:endParaRPr lang="es-MX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es-MX" sz="4000" b="1" dirty="0" smtClean="0">
                <a:solidFill>
                  <a:srgbClr val="00CCFF"/>
                </a:solidFill>
              </a:rPr>
              <a:t>PROBLEMÁTICA</a:t>
            </a:r>
            <a:endParaRPr lang="es-MX" sz="4000" b="1" dirty="0">
              <a:solidFill>
                <a:srgbClr val="00CC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857784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El ruido en el procesamiento de señales es cualquier señal indeseada, que se introduce en los datos a través de cualquier sistema eléctrico utilizado para almacenamiento, transmisión y/o procesamiento. 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/>
              <a:t>La reducción del ruido es el proceso de eliminación de un porcentaje considerable del ruido de la </a:t>
            </a:r>
            <a:r>
              <a:rPr lang="es-ES" dirty="0" smtClean="0"/>
              <a:t>señal.</a:t>
            </a:r>
            <a:endParaRPr lang="es-MX" dirty="0"/>
          </a:p>
          <a:p>
            <a:pPr algn="just">
              <a:buNone/>
            </a:pP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29600" cy="857256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00B0F0"/>
                </a:solidFill>
              </a:rPr>
              <a:t>METODOLOGÍA</a:t>
            </a:r>
            <a:endParaRPr lang="es-MX" b="1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642942"/>
          </a:xfrm>
        </p:spPr>
        <p:txBody>
          <a:bodyPr>
            <a:normAutofit fontScale="92500" lnSpcReduction="10000"/>
          </a:bodyPr>
          <a:lstStyle/>
          <a:p>
            <a:r>
              <a:rPr lang="es-EC" sz="2000" dirty="0"/>
              <a:t>La supresión del ruido de pulsos se realizará a través de un </a:t>
            </a:r>
            <a:r>
              <a:rPr lang="es-EC" sz="2000" dirty="0" smtClean="0"/>
              <a:t>Median Filter (MF).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28736"/>
            <a:ext cx="807249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762646"/>
            <a:ext cx="5410200" cy="95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00B0F0"/>
                </a:solidFill>
              </a:rPr>
              <a:t>IMPLEMENTACIÓN</a:t>
            </a:r>
            <a:endParaRPr lang="es-MX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simuli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28736"/>
            <a:ext cx="430529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atlab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857364"/>
            <a:ext cx="39052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rgbClr val="00B0F0"/>
                </a:solidFill>
              </a:rPr>
              <a:t>ESQUEMA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b="1" dirty="0" smtClean="0">
                <a:solidFill>
                  <a:srgbClr val="00B0F0"/>
                </a:solidFill>
              </a:rPr>
              <a:t>DE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b="1" dirty="0" smtClean="0">
                <a:solidFill>
                  <a:srgbClr val="00B0F0"/>
                </a:solidFill>
              </a:rPr>
              <a:t>IMPLEMENTACIÓN</a:t>
            </a:r>
            <a:endParaRPr lang="es-MX" b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esque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214422"/>
            <a:ext cx="75724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solidFill>
                  <a:srgbClr val="00B0F0"/>
                </a:solidFill>
              </a:rPr>
              <a:t>ADQUISICIÓN</a:t>
            </a:r>
            <a:r>
              <a:rPr lang="es-ES" b="1" dirty="0" smtClean="0">
                <a:solidFill>
                  <a:srgbClr val="00B0F0"/>
                </a:solidFill>
              </a:rPr>
              <a:t> </a:t>
            </a:r>
            <a:r>
              <a:rPr lang="es-ES" sz="4000" b="1" dirty="0" smtClean="0">
                <a:solidFill>
                  <a:srgbClr val="00B0F0"/>
                </a:solidFill>
              </a:rPr>
              <a:t>DE</a:t>
            </a:r>
            <a:r>
              <a:rPr lang="es-ES" b="1" dirty="0" smtClean="0">
                <a:solidFill>
                  <a:srgbClr val="00B0F0"/>
                </a:solidFill>
              </a:rPr>
              <a:t> </a:t>
            </a:r>
            <a:r>
              <a:rPr lang="es-ES" sz="4000" b="1" dirty="0" smtClean="0">
                <a:solidFill>
                  <a:srgbClr val="00B0F0"/>
                </a:solidFill>
              </a:rPr>
              <a:t>DATOS</a:t>
            </a:r>
            <a:endParaRPr lang="es-MX" sz="4000" dirty="0">
              <a:solidFill>
                <a:srgbClr val="00B0F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28596" y="2000240"/>
            <a:ext cx="4038600" cy="3471874"/>
          </a:xfrm>
        </p:spPr>
        <p:txBody>
          <a:bodyPr>
            <a:noAutofit/>
          </a:bodyPr>
          <a:lstStyle/>
          <a:p>
            <a:r>
              <a:rPr lang="es-ES" sz="3000" dirty="0"/>
              <a:t>E</a:t>
            </a:r>
            <a:r>
              <a:rPr lang="es-ES" sz="3000" dirty="0" smtClean="0"/>
              <a:t>s </a:t>
            </a:r>
            <a:r>
              <a:rPr lang="es-EC" sz="3000" dirty="0"/>
              <a:t>una señal de audio (voz) con una duración de 15 </a:t>
            </a:r>
            <a:r>
              <a:rPr lang="es-EC" sz="3000" dirty="0" smtClean="0"/>
              <a:t>segundos.</a:t>
            </a:r>
          </a:p>
          <a:p>
            <a:pPr>
              <a:buNone/>
            </a:pPr>
            <a:endParaRPr lang="es-EC" sz="3000" dirty="0" smtClean="0"/>
          </a:p>
          <a:p>
            <a:r>
              <a:rPr lang="es-EC" sz="3000" dirty="0" smtClean="0"/>
              <a:t>Afectada por </a:t>
            </a:r>
            <a:r>
              <a:rPr lang="es-EC" sz="3000" dirty="0"/>
              <a:t>un ruido de pulsos (clicks y </a:t>
            </a:r>
            <a:r>
              <a:rPr lang="es-EC" sz="3000" dirty="0" smtClean="0"/>
              <a:t>pops).</a:t>
            </a:r>
            <a:endParaRPr lang="es-MX" sz="3000" dirty="0"/>
          </a:p>
        </p:txBody>
      </p:sp>
      <p:pic>
        <p:nvPicPr>
          <p:cNvPr id="4098" name="Picture 2" descr="acondicionamient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785926"/>
            <a:ext cx="40195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olo voz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214546" y="4000504"/>
            <a:ext cx="304800" cy="304800"/>
          </a:xfrm>
          <a:prstGeom prst="rect">
            <a:avLst/>
          </a:prstGeom>
        </p:spPr>
      </p:pic>
      <p:pic>
        <p:nvPicPr>
          <p:cNvPr id="7" name="solo ruido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221454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6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00B0F0"/>
                </a:solidFill>
              </a:rPr>
              <a:t>ADQUISICIÓN DE DATOS</a:t>
            </a:r>
            <a:endParaRPr lang="es-MX" dirty="0">
              <a:solidFill>
                <a:srgbClr val="00B0F0"/>
              </a:solidFill>
            </a:endParaRPr>
          </a:p>
        </p:txBody>
      </p:sp>
      <p:pic>
        <p:nvPicPr>
          <p:cNvPr id="5122" name="Picture 2" descr="scope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071546"/>
            <a:ext cx="742955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mezcla menos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64343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5403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b="1" dirty="0" smtClean="0">
                <a:solidFill>
                  <a:srgbClr val="00B0F0"/>
                </a:solidFill>
                <a:latin typeface="+mj-lt"/>
              </a:rPr>
              <a:t>BLOQUE DE FILTRADO</a:t>
            </a:r>
            <a:r>
              <a:rPr lang="es-MX" sz="4000" b="1" dirty="0">
                <a:solidFill>
                  <a:srgbClr val="00B0F0"/>
                </a:solidFill>
              </a:rPr>
              <a:t/>
            </a:r>
            <a:br>
              <a:rPr lang="es-MX" sz="4000" b="1" dirty="0">
                <a:solidFill>
                  <a:srgbClr val="00B0F0"/>
                </a:solidFill>
              </a:rPr>
            </a:br>
            <a:endParaRPr lang="es-MX" sz="4000" b="1" dirty="0">
              <a:solidFill>
                <a:srgbClr val="00B0F0"/>
              </a:solidFill>
            </a:endParaRPr>
          </a:p>
        </p:txBody>
      </p:sp>
      <p:pic>
        <p:nvPicPr>
          <p:cNvPr id="6146" name="Picture 2" descr="filtra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142984"/>
            <a:ext cx="765108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67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b="1" dirty="0" smtClean="0">
                <a:solidFill>
                  <a:srgbClr val="00B0F0"/>
                </a:solidFill>
                <a:latin typeface="+mj-lt"/>
              </a:rPr>
              <a:t>BLOQUE DETECTOR DE RUIDO</a:t>
            </a:r>
            <a:r>
              <a:rPr lang="es-MX" sz="4000" b="1" dirty="0" smtClean="0">
                <a:solidFill>
                  <a:srgbClr val="00B0F0"/>
                </a:solidFill>
                <a:latin typeface="+mj-lt"/>
              </a:rPr>
              <a:t/>
            </a:r>
            <a:br>
              <a:rPr lang="es-MX" sz="4000" b="1" dirty="0" smtClean="0">
                <a:solidFill>
                  <a:srgbClr val="00B0F0"/>
                </a:solidFill>
                <a:latin typeface="+mj-lt"/>
              </a:rPr>
            </a:br>
            <a:endParaRPr lang="es-MX" sz="4000" b="1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7170" name="Picture 2" descr="detector de rui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142984"/>
            <a:ext cx="742955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419</TotalTime>
  <Words>234</Words>
  <Application>Microsoft Office PowerPoint</Application>
  <PresentationFormat>Presentación en pantalla (4:3)</PresentationFormat>
  <Paragraphs>58</Paragraphs>
  <Slides>17</Slides>
  <Notes>16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Técnico</vt:lpstr>
      <vt:lpstr>RESTAURACIÓN DE VOZ DETERIORADA POR RUIDO DE PULSOS</vt:lpstr>
      <vt:lpstr>PROBLEMÁTICA</vt:lpstr>
      <vt:lpstr>METODOLOGÍA</vt:lpstr>
      <vt:lpstr>IMPLEMENTACIÓN</vt:lpstr>
      <vt:lpstr>ESQUEMA DE IMPLEMENTACIÓN</vt:lpstr>
      <vt:lpstr>ADQUISICIÓN DE DATOS</vt:lpstr>
      <vt:lpstr>ADQUISICIÓN DE DATOS</vt:lpstr>
      <vt:lpstr>BLOQUE DE FILTRADO </vt:lpstr>
      <vt:lpstr>BLOQUE DETECTOR DE RUIDO </vt:lpstr>
      <vt:lpstr>BLOQUE SOSTENEDOR </vt:lpstr>
      <vt:lpstr>BLOQUE SOSTENEDOR</vt:lpstr>
      <vt:lpstr>BLOQUE SELECTOR </vt:lpstr>
      <vt:lpstr>CONVERSIÓN A UN ARCHIVO DE AUDIO </vt:lpstr>
      <vt:lpstr>ANÁLISIS DE RESULTADOS </vt:lpstr>
      <vt:lpstr>Diapositiva 15</vt:lpstr>
      <vt:lpstr>CONCLUSIONES  Y RECOMENDACIONES </vt:lpstr>
      <vt:lpstr>GRACIAS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RESTAURACIÓN DE VOZ DETERIORADA POR RUIDO DE PULSOS</dc:title>
  <dc:creator>BlackCrystal™ v8</dc:creator>
  <cp:lastModifiedBy>Jorge Brito</cp:lastModifiedBy>
  <cp:revision>26</cp:revision>
  <dcterms:created xsi:type="dcterms:W3CDTF">2009-09-15T00:57:58Z</dcterms:created>
  <dcterms:modified xsi:type="dcterms:W3CDTF">2009-09-17T02:09:25Z</dcterms:modified>
</cp:coreProperties>
</file>