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82" r:id="rId2"/>
    <p:sldId id="258" r:id="rId3"/>
    <p:sldId id="261" r:id="rId4"/>
    <p:sldId id="263" r:id="rId5"/>
    <p:sldId id="264" r:id="rId6"/>
    <p:sldId id="280" r:id="rId7"/>
    <p:sldId id="265" r:id="rId8"/>
    <p:sldId id="279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04DB-CCC8-42D4-9C01-E567129248EF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F485-C19D-4DD2-B753-CE5B3E69AB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D6EF-67FF-4884-AC10-BF721B75B78D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67ED-6BBF-4542-B83F-BF7D1E6AC5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903-9337-4D05-B830-2DAB16452FEF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110A-EF0F-412A-B95E-5D66745340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CC23-7887-430F-BB33-5724859E74C5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1F44-E92B-450B-9589-E1C15548F2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206D-5EDB-42C6-AE10-2011298BBDE3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D6D-40C5-4510-84F6-6EB4E73342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F277-D697-4566-8E57-D7F2C0136F3A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C057-6C64-41B4-BFA8-AAE91D4414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06C2-1618-4910-820F-65E6323628A6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EE5A-6AAA-4377-B5C1-980D7662BB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CABE-64D7-4544-B9C7-2E68A2561ED6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6825-4F83-4649-80E8-2C5C061C8A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AD3B-D930-4C6C-8AFE-DD0224F10C06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D3B2-20E9-4B97-90A0-8675000A89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5A48-7581-4C48-B4F8-A9076924B26D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32F2-C039-4090-B66E-6C9B594324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D379-DFF7-4F8A-879E-40DD3E70EE09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AB2F-CEE9-4D5D-A7AF-F3EE80D669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00D269-49DC-400C-BFCE-05CF70BC3670}" type="datetimeFigureOut">
              <a:rPr lang="fr-FR"/>
              <a:pPr>
                <a:defRPr/>
              </a:pPr>
              <a:t>23/09/2009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0B99A-1E51-40A8-B9D8-CA140E17C1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WIKI</a:t>
            </a:r>
            <a:r>
              <a:rPr lang="fr-CA" dirty="0" smtClean="0">
                <a:solidFill>
                  <a:schemeClr val="bg1"/>
                </a:solidFill>
                <a:latin typeface="Consolas" pitchFamily="49" charset="0"/>
              </a:rPr>
              <a:t>Grep</a:t>
            </a:r>
            <a:endParaRPr lang="fr-FR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105025"/>
            <a:ext cx="6400800" cy="17526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Búsquedas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avanzadas</a:t>
            </a:r>
            <a:r>
              <a:rPr lang="fr-CA" dirty="0" smtClean="0">
                <a:solidFill>
                  <a:schemeClr val="bg1"/>
                </a:solidFill>
              </a:rPr>
              <a:t> en la Wikipedia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Diagrama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Algoritmo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45" name="Picture 1" descr="Diseñ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6929486" cy="4754807"/>
          </a:xfrm>
          <a:prstGeom prst="rect">
            <a:avLst/>
          </a:prstGeom>
          <a:solidFill>
            <a:srgbClr val="FFFFFF"/>
          </a:solidFill>
          <a:ln w="9525">
            <a:solidFill>
              <a:srgbClr val="D8D8D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Pseudocódigo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2976" y="2214554"/>
            <a:ext cx="7000924" cy="3786214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GrepMapper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docid,wikipediaPages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)-&gt;[(match,[docid,1])]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GrepReducer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(match,[docid1,docid2,docid1…])-&gt;[(match,[docid1,n1]),              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(match,[docid2,n3]),…..]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SortMapper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-&gt; [(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n,docid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SortReducer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n,docid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-&gt;  [(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docid,n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Interfaz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3" name="Picture 1" descr="result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43338"/>
            <a:ext cx="7281889" cy="437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Patrones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Búsqueda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968501"/>
            <a:ext cx="7829576" cy="1460499"/>
          </a:xfrm>
        </p:spPr>
        <p:txBody>
          <a:bodyPr rtlCol="0">
            <a:no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seleccionó tres expresiones regulares</a:t>
            </a:r>
          </a:p>
          <a:p>
            <a:pPr lvl="1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Interpretados usando el paquete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java.util.regex</a:t>
            </a:r>
            <a:endParaRPr lang="fr-FR" dirty="0" err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3643314"/>
          <a:ext cx="6643734" cy="2315434"/>
        </p:xfrm>
        <a:graphic>
          <a:graphicData uri="http://schemas.openxmlformats.org/drawingml/2006/table">
            <a:tbl>
              <a:tblPr/>
              <a:tblGrid>
                <a:gridCol w="368855"/>
                <a:gridCol w="2338109"/>
                <a:gridCol w="2337240"/>
                <a:gridCol w="1599530"/>
              </a:tblGrid>
              <a:tr h="26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Expresión 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Coincidencias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fechas dentro de un rango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Antonio Lucio Vivaldi (1678)-(1741)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“[^\\s]*(less|ness|able)”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con los sufijos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ness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Sleepless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capable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greatness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palíndromas de 5 letras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Radar, kayak, </a:t>
                      </a:r>
                      <a:r>
                        <a:rPr lang="es-EC" sz="1400" dirty="0" err="1">
                          <a:latin typeface="Arial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143116"/>
          <a:ext cx="8001055" cy="1760903"/>
        </p:xfrm>
        <a:graphic>
          <a:graphicData uri="http://schemas.openxmlformats.org/drawingml/2006/table">
            <a:tbl>
              <a:tblPr/>
              <a:tblGrid>
                <a:gridCol w="1327734"/>
                <a:gridCol w="1097408"/>
                <a:gridCol w="1680356"/>
                <a:gridCol w="1845458"/>
                <a:gridCol w="632682"/>
                <a:gridCol w="1417417"/>
              </a:tblGrid>
              <a:tr h="64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Expresión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nodos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de </a:t>
                      </a:r>
                      <a:r>
                        <a:rPr lang="es-ES" sz="1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Mappers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#  de </a:t>
                      </a:r>
                      <a:r>
                        <a:rPr lang="es-ES" sz="1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Reducers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GB 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Tiempo Ejecución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3 Tabla"/>
          <p:cNvGraphicFramePr>
            <a:graphicFrameLocks noGrp="1"/>
          </p:cNvGraphicFramePr>
          <p:nvPr/>
        </p:nvGraphicFramePr>
        <p:xfrm>
          <a:off x="1928794" y="4286256"/>
          <a:ext cx="6643734" cy="2315434"/>
        </p:xfrm>
        <a:graphic>
          <a:graphicData uri="http://schemas.openxmlformats.org/drawingml/2006/table">
            <a:tbl>
              <a:tblPr/>
              <a:tblGrid>
                <a:gridCol w="368855"/>
                <a:gridCol w="2338109"/>
                <a:gridCol w="2337240"/>
                <a:gridCol w="1599530"/>
              </a:tblGrid>
              <a:tr h="26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Expresión 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Coincidencias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fechas dentro de un rango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Antonio Lucio Vivaldi (1678)-(1741)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“[^\\s]*(less|ness|able)”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con los sufijos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ness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able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Sleepless</a:t>
                      </a: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ES" sz="1400" dirty="0" err="1">
                          <a:latin typeface="Arial"/>
                          <a:ea typeface="Times New Roman"/>
                          <a:cs typeface="Times New Roman"/>
                        </a:rPr>
                        <a:t>capable</a:t>
                      </a: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, greatness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Hallar palabras palíndromas de 5 letras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Radar, kayak, </a:t>
                      </a:r>
                      <a:r>
                        <a:rPr lang="es-EC" sz="1400" dirty="0" err="1">
                          <a:latin typeface="Arial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V="1">
            <a:off x="571472" y="3214686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57158" y="3857628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14282" y="4429132"/>
            <a:ext cx="242889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Comparativo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5040334"/>
            <a:ext cx="7829576" cy="188912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Wikigrep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capaz de procesar las 3 consultas anteriores en un tiempo de 10 minutos para un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23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Tiempo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puede ser reducido a menos de 5 minutos si se utiliza un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clúster EC2 (en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lugar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EMR)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 que al usar EMR se debe levantar y bajar el clúster por cada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1928802"/>
          <a:ext cx="7000925" cy="2804160"/>
        </p:xfrm>
        <a:graphic>
          <a:graphicData uri="http://schemas.openxmlformats.org/drawingml/2006/table">
            <a:tbl>
              <a:tblPr/>
              <a:tblGrid>
                <a:gridCol w="2377110"/>
                <a:gridCol w="1061876"/>
                <a:gridCol w="2109778"/>
                <a:gridCol w="14521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  <a:cs typeface="Times New Roman"/>
                        </a:rPr>
                        <a:t>Expresión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Arial"/>
                          <a:ea typeface="Times New Roman"/>
                          <a:cs typeface="Times New Roman"/>
                        </a:rPr>
                        <a:t>Google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latin typeface="Arial"/>
                          <a:ea typeface="Times New Roman"/>
                          <a:cs typeface="Times New Roman"/>
                        </a:rPr>
                        <a:t>Wikipedia</a:t>
                      </a:r>
                      <a:r>
                        <a:rPr lang="es-ES" sz="16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b="1" dirty="0" err="1">
                          <a:latin typeface="Arial"/>
                          <a:ea typeface="Times New Roman"/>
                          <a:cs typeface="Times New Roman"/>
                        </a:rPr>
                        <a:t>Search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Arial"/>
                          <a:ea typeface="Times New Roman"/>
                          <a:cs typeface="Times New Roman"/>
                        </a:rPr>
                        <a:t>Wikigrep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“(\\d\\d\\d\\d)-(\\d\\d\\d\\d)”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“[^\\s]*(</a:t>
                      </a:r>
                      <a:r>
                        <a:rPr lang="es-ES" sz="1600" dirty="0" err="1">
                          <a:latin typeface="Arial"/>
                          <a:ea typeface="Times New Roman"/>
                          <a:cs typeface="Times New Roman"/>
                        </a:rPr>
                        <a:t>less|ness|able</a:t>
                      </a: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)”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Es posible por el uso de wildcards  ejm: *less, *ness, *able lo que representa un total de 3 consultas 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“(.)(.).\\2\\1”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No es posible</a:t>
                      </a:r>
                      <a:endParaRPr lang="es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Si </a:t>
                      </a:r>
                      <a:endParaRPr lang="es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uso de computación distribuida se vuelve cada vez más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 embargo,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subir los datos a la nube es aún un problema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Limitaciones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el ancho de banda del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trabajar con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clústers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el procesamiento masivo de datos, se puede llegar a reducir los tiempos de procesamiento de los mismos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considerablemente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nuestro caso, búsquedas tomaron menos de 15 minutos vs. un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grep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tradicional que hubiera tomado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horas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del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Wikigrep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distribuido fue un éxito y atribuimos este suceso ha distintas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razones: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 de la solución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usando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EMR facilita levantar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clúster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librería cloud9 que facilito el uso y manipulación de los artículos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optimización realizada mediante la investigación en el uso del número adecuado 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mappers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reducers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expresiones regulares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buscar patrones exactos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un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 y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buen uso puede llegar a ser una gran herramienta para el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facilitan el desarrollo de herramientas de este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tipo, a bajo costo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603772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enciclopedia libre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 los 10 sitios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más visitados 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(Alexa.com)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Crecimiento exponencial</a:t>
            </a:r>
          </a:p>
          <a:p>
            <a:pPr lvl="1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Actualmente: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cerca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dos millones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artículos</a:t>
            </a:r>
          </a:p>
          <a:p>
            <a:pPr lvl="2"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Formato XML; llegan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pesar hasta 1TB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Motores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búsqueda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tradicionales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búsquedas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basadas en expresiones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regulares</a:t>
            </a:r>
          </a:p>
          <a:p>
            <a:pPr lvl="1">
              <a:lnSpc>
                <a:spcPct val="110000"/>
              </a:lnSpc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Consumen muchos recursos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Problema: Imposible realizar búsquedas avanzadas (basadas en expresiones regulares) en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endParaRPr lang="es-EC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Recomendamos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uso de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comprimidos mejorando así los tiempos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transmisi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ón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momento,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EMR no soporta el uso de los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públicos de la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(disponibles de manera gratuita gracias a Amazon),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lo que podría usarse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EC2 que sí los soporta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Evitaría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subir los datos 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S3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algún algoritmo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Page Rank que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ordernar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los resultados en base a relevancia, importancia, etc.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¿</a:t>
            </a:r>
            <a:r>
              <a:rPr lang="fr-CA" dirty="0" err="1" smtClean="0">
                <a:solidFill>
                  <a:schemeClr val="bg1"/>
                </a:solidFill>
              </a:rPr>
              <a:t>Preguntas</a:t>
            </a:r>
            <a:r>
              <a:rPr lang="fr-CA" dirty="0" smtClean="0">
                <a:solidFill>
                  <a:schemeClr val="bg1"/>
                </a:solidFill>
              </a:rPr>
              <a:t>?</a:t>
            </a:r>
            <a:endParaRPr lang="fr-FR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técnicas de procesamiento masivo de datos para realizar búsquedas avanzadas de texto dentro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documentos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Utilizar expresiones regulares para la búsqueda de texto dentro de documentos y de esta manera mostrar resultados más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precisos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Diseñar una interfaz Web que permita ingresar búsquedas basadas en expresiones regulares, y muestre los resultados obtenidos del procesamiento masivo de la misma, de una manera entendible al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 Wikipedia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8662" y="1928802"/>
            <a:ext cx="6237310" cy="4484687"/>
            <a:chOff x="-2143172" y="1928802"/>
            <a:chExt cx="6237310" cy="448468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7390" r="75414" b="8099"/>
            <a:stretch>
              <a:fillRect/>
            </a:stretch>
          </p:blipFill>
          <p:spPr bwMode="auto">
            <a:xfrm>
              <a:off x="1071538" y="1928802"/>
              <a:ext cx="3022600" cy="448468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714348" y="2571744"/>
              <a:ext cx="642942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-1071602" y="2214554"/>
              <a:ext cx="228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Mantiene historial completo de las revisiones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42942" y="4467769"/>
              <a:ext cx="8572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2143172" y="4148744"/>
              <a:ext cx="3143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La entidad </a:t>
              </a:r>
              <a:r>
                <a:rPr lang="es-ES" dirty="0" smtClean="0"/>
                <a:t>&lt;</a:t>
              </a:r>
              <a:r>
                <a:rPr lang="es-ES" dirty="0" err="1" smtClean="0"/>
                <a:t>text</a:t>
              </a:r>
              <a:r>
                <a:rPr lang="es-ES" dirty="0" smtClean="0"/>
                <a:t>&gt; .. &lt;/</a:t>
              </a:r>
              <a:r>
                <a:rPr lang="es-ES" dirty="0" err="1" smtClean="0"/>
                <a:t>text</a:t>
              </a:r>
              <a:r>
                <a:rPr lang="es-ES" dirty="0" smtClean="0"/>
                <a:t>&gt; contiene el contenido de los artículos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00034" y="3357562"/>
              <a:ext cx="192882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1428792" y="3282735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Links representados por [[</a:t>
              </a:r>
              <a:r>
                <a:rPr lang="es-MX" dirty="0" err="1" smtClean="0"/>
                <a:t>destination</a:t>
              </a:r>
              <a:r>
                <a:rPr lang="es-MX" dirty="0" smtClean="0"/>
                <a:t>]]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3000372"/>
            <a:ext cx="79009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901014" cy="114300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Herramientas utilizadas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25"/>
            <a:ext cx="8229600" cy="4525963"/>
          </a:xfrm>
        </p:spPr>
        <p:txBody>
          <a:bodyPr/>
          <a:lstStyle/>
          <a:p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Procesamiento distribuido</a:t>
            </a: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Gracias a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Amazon Web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posible levantar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clústers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bajo demanda usando los siguientes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serivicios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2"/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MapReduce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(EMR), o</a:t>
            </a:r>
          </a:p>
          <a:p>
            <a:pPr lvl="2"/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Computing Cloud (EC2)</a:t>
            </a: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AWS Simple Storage </a:t>
            </a:r>
            <a:r>
              <a:rPr lang="es-MX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(S3)</a:t>
            </a:r>
          </a:p>
          <a:p>
            <a:pPr lvl="1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Almacenamiento escalable de datos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4488"/>
            <a:ext cx="8186766" cy="15319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costos detallados en esta tabla fueron obtenidos de la Calculadora de Costos AWS, y están actualizados al 25 de agosto de 2009.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00166" y="3500438"/>
          <a:ext cx="6072230" cy="2560320"/>
        </p:xfrm>
        <a:graphic>
          <a:graphicData uri="http://schemas.openxmlformats.org/drawingml/2006/table">
            <a:tbl>
              <a:tblPr/>
              <a:tblGrid>
                <a:gridCol w="5000660"/>
                <a:gridCol w="10715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Número de Gigabytes almacenados en S3: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por instancia en EC2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Recargo por uso de Elastic MapReduce, por hora*instancia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0,03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Data transfer in estimado (en GB)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Data transfer out estimado (en GB)</a:t>
                      </a:r>
                      <a:endParaRPr lang="es-ES" sz="1400" b="1" u="none" kern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0" u="none" kern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Duración de una consulta</a:t>
                      </a:r>
                      <a:endParaRPr lang="es-ES" sz="1400" b="1" u="none" kern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las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130" name="Picture 2" descr="grafico compar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67117"/>
            <a:ext cx="7894394" cy="37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7900988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Diagrama</a:t>
            </a:r>
            <a:r>
              <a:rPr lang="fr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solución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1" name="Picture 1" descr="Dis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7178423" cy="4286254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106</TotalTime>
  <Words>953</Words>
  <Application>Microsoft Office PowerPoint</Application>
  <PresentationFormat>On-screen Show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119</vt:lpstr>
      <vt:lpstr>WIKIGrep</vt:lpstr>
      <vt:lpstr>Introducción</vt:lpstr>
      <vt:lpstr>Objetivos</vt:lpstr>
      <vt:lpstr>Dataset de la Wikipedia</vt:lpstr>
      <vt:lpstr>Diseño e implementación</vt:lpstr>
      <vt:lpstr>Herramientas utilizadas</vt:lpstr>
      <vt:lpstr>Análisis de las alternativas</vt:lpstr>
      <vt:lpstr>Análisis de las alternativas (cont.)</vt:lpstr>
      <vt:lpstr>Diagrama de la solución</vt:lpstr>
      <vt:lpstr>Diagrama del Algoritmo MapReduce</vt:lpstr>
      <vt:lpstr>Pseudocódigo MapReduce</vt:lpstr>
      <vt:lpstr>Diseño de la Interfaz</vt:lpstr>
      <vt:lpstr>Resultados</vt:lpstr>
      <vt:lpstr>Patrones de Búsqueda</vt:lpstr>
      <vt:lpstr>Resultados</vt:lpstr>
      <vt:lpstr>Análisis Comparativo</vt:lpstr>
      <vt:lpstr>Conclusiones y Recomendaciones</vt:lpstr>
      <vt:lpstr>Conclusiones</vt:lpstr>
      <vt:lpstr>Conclusiones</vt:lpstr>
      <vt:lpstr>Recomendaciones</vt:lpstr>
      <vt:lpstr>¿Preguntas?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WIKIGrep</dc:title>
  <dc:creator>irene</dc:creator>
  <cp:lastModifiedBy>Cristina</cp:lastModifiedBy>
  <cp:revision>17</cp:revision>
  <dcterms:created xsi:type="dcterms:W3CDTF">2009-09-23T00:00:07Z</dcterms:created>
  <dcterms:modified xsi:type="dcterms:W3CDTF">2009-09-23T15:54:54Z</dcterms:modified>
</cp:coreProperties>
</file>