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Default Extension="xls" ContentType="application/vnd.ms-exce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2"/>
  </p:notesMasterIdLst>
  <p:handoutMasterIdLst>
    <p:handoutMasterId r:id="rId13"/>
  </p:handout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99"/>
    <a:srgbClr val="FF0000"/>
    <a:srgbClr val="FFFF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5620" autoAdjust="0"/>
    <p:restoredTop sz="94660" autoAdjust="0"/>
  </p:normalViewPr>
  <p:slideViewPr>
    <p:cSldViewPr>
      <p:cViewPr varScale="1">
        <p:scale>
          <a:sx n="104" d="100"/>
          <a:sy n="104" d="100"/>
        </p:scale>
        <p:origin x="-84" y="-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  <p:sld r:id="rId5" collapse="1"/>
      <p:sld r:id="rId6" collapse="1"/>
      <p:sld r:id="rId7" collapse="1"/>
      <p:sld r:id="rId8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5832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_rels/viewProps.xml.rels><?xml version="1.0" encoding="UTF-8" standalone="yes"?>
<Relationships xmlns="http://schemas.openxmlformats.org/package/2006/relationships"><Relationship Id="rId8" Type="http://schemas.openxmlformats.org/officeDocument/2006/relationships/slide" Target="slides/slide10.xml"/><Relationship Id="rId3" Type="http://schemas.openxmlformats.org/officeDocument/2006/relationships/slide" Target="slides/slide4.xml"/><Relationship Id="rId7" Type="http://schemas.openxmlformats.org/officeDocument/2006/relationships/slide" Target="slides/slide9.xml"/><Relationship Id="rId2" Type="http://schemas.openxmlformats.org/officeDocument/2006/relationships/slide" Target="slides/slide3.xml"/><Relationship Id="rId1" Type="http://schemas.openxmlformats.org/officeDocument/2006/relationships/slide" Target="slides/slide1.xml"/><Relationship Id="rId6" Type="http://schemas.openxmlformats.org/officeDocument/2006/relationships/slide" Target="slides/slide8.xml"/><Relationship Id="rId5" Type="http://schemas.openxmlformats.org/officeDocument/2006/relationships/slide" Target="slides/slide7.xml"/><Relationship Id="rId4" Type="http://schemas.openxmlformats.org/officeDocument/2006/relationships/slide" Target="slides/slide5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26624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26624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26624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DA443806-6C15-4175-92BB-370155E140F0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13316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_tradnl" noProof="0" smtClean="0"/>
              <a:t>Click to edit Master text styles</a:t>
            </a:r>
          </a:p>
          <a:p>
            <a:pPr lvl="1"/>
            <a:r>
              <a:rPr lang="es-ES_tradnl" noProof="0" smtClean="0"/>
              <a:t>Second level</a:t>
            </a:r>
          </a:p>
          <a:p>
            <a:pPr lvl="2"/>
            <a:r>
              <a:rPr lang="es-ES_tradnl" noProof="0" smtClean="0"/>
              <a:t>Third level</a:t>
            </a:r>
          </a:p>
          <a:p>
            <a:pPr lvl="3"/>
            <a:r>
              <a:rPr lang="es-ES_tradnl" noProof="0" smtClean="0"/>
              <a:t>Fourth level</a:t>
            </a:r>
          </a:p>
          <a:p>
            <a:pPr lvl="4"/>
            <a:r>
              <a:rPr lang="es-ES_tradnl" noProof="0" smtClean="0"/>
              <a:t>Fifth level</a:t>
            </a:r>
          </a:p>
        </p:txBody>
      </p:sp>
      <p:sp>
        <p:nvSpPr>
          <p:cNvPr id="348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348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0C88059E-32AF-490A-A26B-99501F13B678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0712DC6-B4DF-41D7-A5E5-6AF0667F5EC5}" type="slidenum">
              <a:rPr lang="es-ES_tradnl" smtClean="0"/>
              <a:pPr/>
              <a:t>1</a:t>
            </a:fld>
            <a:endParaRPr lang="es-ES_tradnl" smtClean="0"/>
          </a:p>
        </p:txBody>
      </p:sp>
      <p:sp>
        <p:nvSpPr>
          <p:cNvPr id="14339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ES_tradnl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363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US" smtClean="0"/>
          </a:p>
        </p:txBody>
      </p:sp>
      <p:sp>
        <p:nvSpPr>
          <p:cNvPr id="15364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F465653-7D93-4A45-B4AB-390D074F1379}" type="slidenum">
              <a:rPr lang="es-ES_tradnl" smtClean="0"/>
              <a:pPr/>
              <a:t>2</a:t>
            </a:fld>
            <a:endParaRPr lang="es-ES_tradnl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1085850" cy="6854825"/>
            <a:chOff x="0" y="0"/>
            <a:chExt cx="684" cy="4318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684" cy="4318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s-US"/>
            </a:p>
          </p:txBody>
        </p:sp>
        <p:grpSp>
          <p:nvGrpSpPr>
            <p:cNvPr id="6" name="Group 4"/>
            <p:cNvGrpSpPr>
              <a:grpSpLocks/>
            </p:cNvGrpSpPr>
            <p:nvPr/>
          </p:nvGrpSpPr>
          <p:grpSpPr bwMode="auto">
            <a:xfrm>
              <a:off x="48" y="103"/>
              <a:ext cx="96" cy="4126"/>
              <a:chOff x="48" y="103"/>
              <a:chExt cx="96" cy="4126"/>
            </a:xfrm>
          </p:grpSpPr>
          <p:sp>
            <p:nvSpPr>
              <p:cNvPr id="7" name="Rectangle 5"/>
              <p:cNvSpPr>
                <a:spLocks noChangeArrowheads="1"/>
              </p:cNvSpPr>
              <p:nvPr/>
            </p:nvSpPr>
            <p:spPr bwMode="auto">
              <a:xfrm>
                <a:off x="48" y="1105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8" name="Rectangle 6"/>
              <p:cNvSpPr>
                <a:spLocks noChangeArrowheads="1"/>
              </p:cNvSpPr>
              <p:nvPr/>
            </p:nvSpPr>
            <p:spPr bwMode="auto">
              <a:xfrm>
                <a:off x="48" y="1250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9" name="Rectangle 7"/>
              <p:cNvSpPr>
                <a:spLocks noChangeArrowheads="1"/>
              </p:cNvSpPr>
              <p:nvPr/>
            </p:nvSpPr>
            <p:spPr bwMode="auto">
              <a:xfrm>
                <a:off x="48" y="1393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10" name="Rectangle 8"/>
              <p:cNvSpPr>
                <a:spLocks noChangeArrowheads="1"/>
              </p:cNvSpPr>
              <p:nvPr/>
            </p:nvSpPr>
            <p:spPr bwMode="auto">
              <a:xfrm>
                <a:off x="48" y="1538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11" name="Rectangle 9"/>
              <p:cNvSpPr>
                <a:spLocks noChangeArrowheads="1"/>
              </p:cNvSpPr>
              <p:nvPr/>
            </p:nvSpPr>
            <p:spPr bwMode="auto">
              <a:xfrm>
                <a:off x="48" y="1683"/>
                <a:ext cx="96" cy="95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12" name="Rectangle 10"/>
              <p:cNvSpPr>
                <a:spLocks noChangeArrowheads="1"/>
              </p:cNvSpPr>
              <p:nvPr/>
            </p:nvSpPr>
            <p:spPr bwMode="auto">
              <a:xfrm>
                <a:off x="48" y="1826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13" name="Rectangle 11"/>
              <p:cNvSpPr>
                <a:spLocks noChangeArrowheads="1"/>
              </p:cNvSpPr>
              <p:nvPr/>
            </p:nvSpPr>
            <p:spPr bwMode="auto">
              <a:xfrm>
                <a:off x="48" y="1971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14" name="Rectangle 12"/>
              <p:cNvSpPr>
                <a:spLocks noChangeArrowheads="1"/>
              </p:cNvSpPr>
              <p:nvPr/>
            </p:nvSpPr>
            <p:spPr bwMode="auto">
              <a:xfrm>
                <a:off x="48" y="2116"/>
                <a:ext cx="96" cy="94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15" name="Rectangle 13"/>
              <p:cNvSpPr>
                <a:spLocks noChangeArrowheads="1"/>
              </p:cNvSpPr>
              <p:nvPr/>
            </p:nvSpPr>
            <p:spPr bwMode="auto">
              <a:xfrm>
                <a:off x="48" y="2259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16" name="Rectangle 14"/>
              <p:cNvSpPr>
                <a:spLocks noChangeArrowheads="1"/>
              </p:cNvSpPr>
              <p:nvPr/>
            </p:nvSpPr>
            <p:spPr bwMode="auto">
              <a:xfrm>
                <a:off x="48" y="2404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17" name="Rectangle 15"/>
              <p:cNvSpPr>
                <a:spLocks noChangeArrowheads="1"/>
              </p:cNvSpPr>
              <p:nvPr/>
            </p:nvSpPr>
            <p:spPr bwMode="auto">
              <a:xfrm>
                <a:off x="48" y="2549"/>
                <a:ext cx="96" cy="94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18" name="Rectangle 16"/>
              <p:cNvSpPr>
                <a:spLocks noChangeArrowheads="1"/>
              </p:cNvSpPr>
              <p:nvPr/>
            </p:nvSpPr>
            <p:spPr bwMode="auto">
              <a:xfrm>
                <a:off x="48" y="2691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19" name="Rectangle 17"/>
              <p:cNvSpPr>
                <a:spLocks noChangeArrowheads="1"/>
              </p:cNvSpPr>
              <p:nvPr/>
            </p:nvSpPr>
            <p:spPr bwMode="auto">
              <a:xfrm>
                <a:off x="48" y="2836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20" name="Rectangle 18"/>
              <p:cNvSpPr>
                <a:spLocks noChangeArrowheads="1"/>
              </p:cNvSpPr>
              <p:nvPr/>
            </p:nvSpPr>
            <p:spPr bwMode="auto">
              <a:xfrm>
                <a:off x="48" y="2979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21" name="Rectangle 19"/>
              <p:cNvSpPr>
                <a:spLocks noChangeArrowheads="1"/>
              </p:cNvSpPr>
              <p:nvPr/>
            </p:nvSpPr>
            <p:spPr bwMode="auto">
              <a:xfrm>
                <a:off x="48" y="3124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22" name="Rectangle 20"/>
              <p:cNvSpPr>
                <a:spLocks noChangeArrowheads="1"/>
              </p:cNvSpPr>
              <p:nvPr/>
            </p:nvSpPr>
            <p:spPr bwMode="auto">
              <a:xfrm>
                <a:off x="48" y="3269"/>
                <a:ext cx="96" cy="95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23" name="Rectangle 21"/>
              <p:cNvSpPr>
                <a:spLocks noChangeArrowheads="1"/>
              </p:cNvSpPr>
              <p:nvPr/>
            </p:nvSpPr>
            <p:spPr bwMode="auto">
              <a:xfrm>
                <a:off x="48" y="3412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24" name="Rectangle 22"/>
              <p:cNvSpPr>
                <a:spLocks noChangeArrowheads="1"/>
              </p:cNvSpPr>
              <p:nvPr/>
            </p:nvSpPr>
            <p:spPr bwMode="auto">
              <a:xfrm>
                <a:off x="48" y="3557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25" name="Rectangle 23"/>
              <p:cNvSpPr>
                <a:spLocks noChangeArrowheads="1"/>
              </p:cNvSpPr>
              <p:nvPr/>
            </p:nvSpPr>
            <p:spPr bwMode="auto">
              <a:xfrm>
                <a:off x="48" y="3702"/>
                <a:ext cx="96" cy="95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26" name="Rectangle 24"/>
              <p:cNvSpPr>
                <a:spLocks noChangeArrowheads="1"/>
              </p:cNvSpPr>
              <p:nvPr/>
            </p:nvSpPr>
            <p:spPr bwMode="auto">
              <a:xfrm>
                <a:off x="48" y="3845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27" name="Rectangle 25"/>
              <p:cNvSpPr>
                <a:spLocks noChangeArrowheads="1"/>
              </p:cNvSpPr>
              <p:nvPr/>
            </p:nvSpPr>
            <p:spPr bwMode="auto">
              <a:xfrm>
                <a:off x="48" y="3990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28" name="Rectangle 26"/>
              <p:cNvSpPr>
                <a:spLocks noChangeArrowheads="1"/>
              </p:cNvSpPr>
              <p:nvPr/>
            </p:nvSpPr>
            <p:spPr bwMode="auto">
              <a:xfrm>
                <a:off x="48" y="4134"/>
                <a:ext cx="96" cy="95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29" name="Rectangle 27"/>
              <p:cNvSpPr>
                <a:spLocks noChangeArrowheads="1"/>
              </p:cNvSpPr>
              <p:nvPr/>
            </p:nvSpPr>
            <p:spPr bwMode="auto">
              <a:xfrm>
                <a:off x="48" y="103"/>
                <a:ext cx="96" cy="94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30" name="Rectangle 28"/>
              <p:cNvSpPr>
                <a:spLocks noChangeArrowheads="1"/>
              </p:cNvSpPr>
              <p:nvPr/>
            </p:nvSpPr>
            <p:spPr bwMode="auto">
              <a:xfrm>
                <a:off x="48" y="246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31" name="Rectangle 29"/>
              <p:cNvSpPr>
                <a:spLocks noChangeArrowheads="1"/>
              </p:cNvSpPr>
              <p:nvPr/>
            </p:nvSpPr>
            <p:spPr bwMode="auto">
              <a:xfrm>
                <a:off x="48" y="391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32" name="Rectangle 30"/>
              <p:cNvSpPr>
                <a:spLocks noChangeArrowheads="1"/>
              </p:cNvSpPr>
              <p:nvPr/>
            </p:nvSpPr>
            <p:spPr bwMode="auto">
              <a:xfrm>
                <a:off x="48" y="535"/>
                <a:ext cx="96" cy="95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33" name="Rectangle 31"/>
              <p:cNvSpPr>
                <a:spLocks noChangeArrowheads="1"/>
              </p:cNvSpPr>
              <p:nvPr/>
            </p:nvSpPr>
            <p:spPr bwMode="auto">
              <a:xfrm>
                <a:off x="48" y="678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34" name="Rectangle 32"/>
              <p:cNvSpPr>
                <a:spLocks noChangeArrowheads="1"/>
              </p:cNvSpPr>
              <p:nvPr/>
            </p:nvSpPr>
            <p:spPr bwMode="auto">
              <a:xfrm>
                <a:off x="48" y="823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35" name="Rectangle 33"/>
              <p:cNvSpPr>
                <a:spLocks noChangeArrowheads="1"/>
              </p:cNvSpPr>
              <p:nvPr/>
            </p:nvSpPr>
            <p:spPr bwMode="auto">
              <a:xfrm>
                <a:off x="48" y="968"/>
                <a:ext cx="96" cy="95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</p:grpSp>
      </p:grpSp>
      <p:sp>
        <p:nvSpPr>
          <p:cNvPr id="3106" name="Rectangle 34"/>
          <p:cNvSpPr>
            <a:spLocks noGrp="1" noChangeArrowheads="1"/>
          </p:cNvSpPr>
          <p:nvPr>
            <p:ph type="ctrTitle" sz="quarter"/>
          </p:nvPr>
        </p:nvSpPr>
        <p:spPr>
          <a:xfrm>
            <a:off x="1143000" y="22860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_tradnl"/>
              <a:t>Click to edit Master title style</a:t>
            </a:r>
          </a:p>
        </p:txBody>
      </p:sp>
      <p:sp>
        <p:nvSpPr>
          <p:cNvPr id="3107" name="Rectangle 35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828800" y="3886200"/>
            <a:ext cx="6400800" cy="1752600"/>
          </a:xfrm>
        </p:spPr>
        <p:txBody>
          <a:bodyPr lIns="92075" tIns="46038" rIns="92075" bIns="46038"/>
          <a:lstStyle>
            <a:lvl1pPr marL="0" indent="0" algn="ctr">
              <a:buFont typeface="Wingdings" pitchFamily="2" charset="2"/>
              <a:buNone/>
              <a:defRPr>
                <a:solidFill>
                  <a:srgbClr val="FFFFFF"/>
                </a:solidFill>
              </a:defRPr>
            </a:lvl1pPr>
          </a:lstStyle>
          <a:p>
            <a:r>
              <a:rPr lang="es-ES_tradnl"/>
              <a:t>Click to edit Master subtitle style</a:t>
            </a:r>
          </a:p>
        </p:txBody>
      </p:sp>
      <p:sp>
        <p:nvSpPr>
          <p:cNvPr id="36" name="Rectangle 36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37" name="Rectangle 3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38" name="Rectangle 3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9B9113B7-456B-4B7B-BEFB-C6A58DBDDF5D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US"/>
          </a:p>
        </p:txBody>
      </p:sp>
      <p:sp>
        <p:nvSpPr>
          <p:cNvPr id="4" name="Rectangle 3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5" name="Rectangle 3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Rectangle 3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573CBC-D71B-4CA1-93C1-B69CE3E18594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992938" y="609600"/>
            <a:ext cx="1949450" cy="545147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1143000" y="609600"/>
            <a:ext cx="5697538" cy="545147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US"/>
          </a:p>
        </p:txBody>
      </p:sp>
      <p:sp>
        <p:nvSpPr>
          <p:cNvPr id="4" name="Rectangle 3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5" name="Rectangle 3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Rectangle 3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A1FB72-C1AF-486E-A688-B9F74F80BF22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ítulo y tab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143000" y="609600"/>
            <a:ext cx="7772400" cy="11430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US"/>
          </a:p>
        </p:txBody>
      </p:sp>
      <p:sp>
        <p:nvSpPr>
          <p:cNvPr id="3" name="2 Marcador de tabla"/>
          <p:cNvSpPr>
            <a:spLocks noGrp="1"/>
          </p:cNvSpPr>
          <p:nvPr>
            <p:ph type="tbl" idx="1"/>
          </p:nvPr>
        </p:nvSpPr>
        <p:spPr>
          <a:xfrm>
            <a:off x="1169988" y="1946275"/>
            <a:ext cx="7772400" cy="4114800"/>
          </a:xfrm>
        </p:spPr>
        <p:txBody>
          <a:bodyPr/>
          <a:lstStyle/>
          <a:p>
            <a:pPr lvl="0"/>
            <a:endParaRPr lang="es-US" noProof="0" smtClean="0"/>
          </a:p>
        </p:txBody>
      </p:sp>
      <p:sp>
        <p:nvSpPr>
          <p:cNvPr id="4" name="Rectangle 3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5" name="Rectangle 3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Rectangle 3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01A8C0-C261-42C7-9B65-CB37197E44A2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US"/>
          </a:p>
        </p:txBody>
      </p:sp>
      <p:sp>
        <p:nvSpPr>
          <p:cNvPr id="4" name="Rectangle 3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5" name="Rectangle 3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Rectangle 3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966A2F-A9B5-4EE5-8023-4868C67E5059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Rectangle 3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5" name="Rectangle 3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Rectangle 3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9CC277-C37B-44F4-A473-0970BAE3CB9D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1169988" y="1946275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132388" y="1946275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US"/>
          </a:p>
        </p:txBody>
      </p:sp>
      <p:sp>
        <p:nvSpPr>
          <p:cNvPr id="5" name="Rectangle 3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Rectangle 3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7" name="Rectangle 3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6021B6-5CA5-4B4A-B243-41AE40C7A1F6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U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US"/>
          </a:p>
        </p:txBody>
      </p:sp>
      <p:sp>
        <p:nvSpPr>
          <p:cNvPr id="7" name="Rectangle 3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8" name="Rectangle 3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9" name="Rectangle 3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B76A80-0363-4BD7-8750-72BA970E1717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US"/>
          </a:p>
        </p:txBody>
      </p:sp>
      <p:sp>
        <p:nvSpPr>
          <p:cNvPr id="3" name="Rectangle 3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4" name="Rectangle 3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5" name="Rectangle 3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30FF60-2486-41D9-A870-CBFBED1BF2FD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3" name="Rectangle 3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4" name="Rectangle 3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115456-BCBF-49D1-A6DD-29290D6116E1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3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Rectangle 3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7" name="Rectangle 3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6066AD-9E64-4C1C-A5EA-3E703AEC34A7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US" noProof="0" smtClean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3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Rectangle 3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7" name="Rectangle 3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115212-D92F-4525-805A-3B7D134E8D98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2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2"/>
          <p:cNvGrpSpPr>
            <a:grpSpLocks/>
          </p:cNvGrpSpPr>
          <p:nvPr/>
        </p:nvGrpSpPr>
        <p:grpSpPr bwMode="auto">
          <a:xfrm>
            <a:off x="0" y="0"/>
            <a:ext cx="1085850" cy="6854825"/>
            <a:chOff x="0" y="0"/>
            <a:chExt cx="684" cy="4318"/>
          </a:xfrm>
        </p:grpSpPr>
        <p:sp>
          <p:nvSpPr>
            <p:cNvPr id="2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684" cy="4318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s-US"/>
            </a:p>
          </p:txBody>
        </p:sp>
        <p:grpSp>
          <p:nvGrpSpPr>
            <p:cNvPr id="2057" name="Group 4"/>
            <p:cNvGrpSpPr>
              <a:grpSpLocks/>
            </p:cNvGrpSpPr>
            <p:nvPr/>
          </p:nvGrpSpPr>
          <p:grpSpPr bwMode="auto">
            <a:xfrm>
              <a:off x="48" y="102"/>
              <a:ext cx="96" cy="4128"/>
              <a:chOff x="48" y="102"/>
              <a:chExt cx="96" cy="4128"/>
            </a:xfrm>
          </p:grpSpPr>
          <p:sp>
            <p:nvSpPr>
              <p:cNvPr id="2053" name="Rectangle 5"/>
              <p:cNvSpPr>
                <a:spLocks noChangeArrowheads="1"/>
              </p:cNvSpPr>
              <p:nvPr/>
            </p:nvSpPr>
            <p:spPr bwMode="auto">
              <a:xfrm>
                <a:off x="48" y="1105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2054" name="Rectangle 6"/>
              <p:cNvSpPr>
                <a:spLocks noChangeArrowheads="1"/>
              </p:cNvSpPr>
              <p:nvPr/>
            </p:nvSpPr>
            <p:spPr bwMode="auto">
              <a:xfrm>
                <a:off x="48" y="1250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2055" name="Rectangle 7"/>
              <p:cNvSpPr>
                <a:spLocks noChangeArrowheads="1"/>
              </p:cNvSpPr>
              <p:nvPr/>
            </p:nvSpPr>
            <p:spPr bwMode="auto">
              <a:xfrm>
                <a:off x="48" y="1393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2056" name="Rectangle 8"/>
              <p:cNvSpPr>
                <a:spLocks noChangeArrowheads="1"/>
              </p:cNvSpPr>
              <p:nvPr/>
            </p:nvSpPr>
            <p:spPr bwMode="auto">
              <a:xfrm>
                <a:off x="48" y="1538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3" name="Rectangle 9"/>
              <p:cNvSpPr>
                <a:spLocks noChangeArrowheads="1"/>
              </p:cNvSpPr>
              <p:nvPr/>
            </p:nvSpPr>
            <p:spPr bwMode="auto">
              <a:xfrm>
                <a:off x="48" y="1683"/>
                <a:ext cx="96" cy="95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2058" name="Rectangle 10"/>
              <p:cNvSpPr>
                <a:spLocks noChangeArrowheads="1"/>
              </p:cNvSpPr>
              <p:nvPr/>
            </p:nvSpPr>
            <p:spPr bwMode="auto">
              <a:xfrm>
                <a:off x="48" y="1826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2059" name="Rectangle 11"/>
              <p:cNvSpPr>
                <a:spLocks noChangeArrowheads="1"/>
              </p:cNvSpPr>
              <p:nvPr/>
            </p:nvSpPr>
            <p:spPr bwMode="auto">
              <a:xfrm>
                <a:off x="48" y="1971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2060" name="Rectangle 12"/>
              <p:cNvSpPr>
                <a:spLocks noChangeArrowheads="1"/>
              </p:cNvSpPr>
              <p:nvPr/>
            </p:nvSpPr>
            <p:spPr bwMode="auto">
              <a:xfrm>
                <a:off x="48" y="2115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2061" name="Rectangle 13"/>
              <p:cNvSpPr>
                <a:spLocks noChangeArrowheads="1"/>
              </p:cNvSpPr>
              <p:nvPr/>
            </p:nvSpPr>
            <p:spPr bwMode="auto">
              <a:xfrm>
                <a:off x="48" y="2259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2062" name="Rectangle 14"/>
              <p:cNvSpPr>
                <a:spLocks noChangeArrowheads="1"/>
              </p:cNvSpPr>
              <p:nvPr/>
            </p:nvSpPr>
            <p:spPr bwMode="auto">
              <a:xfrm>
                <a:off x="48" y="2403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2063" name="Rectangle 15"/>
              <p:cNvSpPr>
                <a:spLocks noChangeArrowheads="1"/>
              </p:cNvSpPr>
              <p:nvPr/>
            </p:nvSpPr>
            <p:spPr bwMode="auto">
              <a:xfrm>
                <a:off x="48" y="2548"/>
                <a:ext cx="96" cy="95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2064" name="Rectangle 16"/>
              <p:cNvSpPr>
                <a:spLocks noChangeArrowheads="1"/>
              </p:cNvSpPr>
              <p:nvPr/>
            </p:nvSpPr>
            <p:spPr bwMode="auto">
              <a:xfrm>
                <a:off x="48" y="2692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2065" name="Rectangle 17"/>
              <p:cNvSpPr>
                <a:spLocks noChangeArrowheads="1"/>
              </p:cNvSpPr>
              <p:nvPr/>
            </p:nvSpPr>
            <p:spPr bwMode="auto">
              <a:xfrm>
                <a:off x="48" y="2836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2066" name="Rectangle 18"/>
              <p:cNvSpPr>
                <a:spLocks noChangeArrowheads="1"/>
              </p:cNvSpPr>
              <p:nvPr/>
            </p:nvSpPr>
            <p:spPr bwMode="auto">
              <a:xfrm>
                <a:off x="48" y="2980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2067" name="Rectangle 19"/>
              <p:cNvSpPr>
                <a:spLocks noChangeArrowheads="1"/>
              </p:cNvSpPr>
              <p:nvPr/>
            </p:nvSpPr>
            <p:spPr bwMode="auto">
              <a:xfrm>
                <a:off x="48" y="3124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2068" name="Rectangle 20"/>
              <p:cNvSpPr>
                <a:spLocks noChangeArrowheads="1"/>
              </p:cNvSpPr>
              <p:nvPr/>
            </p:nvSpPr>
            <p:spPr bwMode="auto">
              <a:xfrm>
                <a:off x="48" y="3269"/>
                <a:ext cx="96" cy="95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2069" name="Rectangle 21"/>
              <p:cNvSpPr>
                <a:spLocks noChangeArrowheads="1"/>
              </p:cNvSpPr>
              <p:nvPr/>
            </p:nvSpPr>
            <p:spPr bwMode="auto">
              <a:xfrm>
                <a:off x="48" y="3412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2070" name="Rectangle 22"/>
              <p:cNvSpPr>
                <a:spLocks noChangeArrowheads="1"/>
              </p:cNvSpPr>
              <p:nvPr/>
            </p:nvSpPr>
            <p:spPr bwMode="auto">
              <a:xfrm>
                <a:off x="48" y="3557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2071" name="Rectangle 23"/>
              <p:cNvSpPr>
                <a:spLocks noChangeArrowheads="1"/>
              </p:cNvSpPr>
              <p:nvPr/>
            </p:nvSpPr>
            <p:spPr bwMode="auto">
              <a:xfrm>
                <a:off x="48" y="3702"/>
                <a:ext cx="96" cy="95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2072" name="Rectangle 24"/>
              <p:cNvSpPr>
                <a:spLocks noChangeArrowheads="1"/>
              </p:cNvSpPr>
              <p:nvPr/>
            </p:nvSpPr>
            <p:spPr bwMode="auto">
              <a:xfrm>
                <a:off x="48" y="3845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2073" name="Rectangle 25"/>
              <p:cNvSpPr>
                <a:spLocks noChangeArrowheads="1"/>
              </p:cNvSpPr>
              <p:nvPr/>
            </p:nvSpPr>
            <p:spPr bwMode="auto">
              <a:xfrm>
                <a:off x="48" y="3990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2074" name="Rectangle 26"/>
              <p:cNvSpPr>
                <a:spLocks noChangeArrowheads="1"/>
              </p:cNvSpPr>
              <p:nvPr/>
            </p:nvSpPr>
            <p:spPr bwMode="auto">
              <a:xfrm>
                <a:off x="48" y="4133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2075" name="Rectangle 27"/>
              <p:cNvSpPr>
                <a:spLocks noChangeArrowheads="1"/>
              </p:cNvSpPr>
              <p:nvPr/>
            </p:nvSpPr>
            <p:spPr bwMode="auto">
              <a:xfrm>
                <a:off x="48" y="102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2076" name="Rectangle 28"/>
              <p:cNvSpPr>
                <a:spLocks noChangeArrowheads="1"/>
              </p:cNvSpPr>
              <p:nvPr/>
            </p:nvSpPr>
            <p:spPr bwMode="auto">
              <a:xfrm>
                <a:off x="48" y="246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2077" name="Rectangle 29"/>
              <p:cNvSpPr>
                <a:spLocks noChangeArrowheads="1"/>
              </p:cNvSpPr>
              <p:nvPr/>
            </p:nvSpPr>
            <p:spPr bwMode="auto">
              <a:xfrm>
                <a:off x="48" y="391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2078" name="Rectangle 30"/>
              <p:cNvSpPr>
                <a:spLocks noChangeArrowheads="1"/>
              </p:cNvSpPr>
              <p:nvPr/>
            </p:nvSpPr>
            <p:spPr bwMode="auto">
              <a:xfrm>
                <a:off x="48" y="535"/>
                <a:ext cx="96" cy="95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2079" name="Rectangle 31"/>
              <p:cNvSpPr>
                <a:spLocks noChangeArrowheads="1"/>
              </p:cNvSpPr>
              <p:nvPr/>
            </p:nvSpPr>
            <p:spPr bwMode="auto">
              <a:xfrm>
                <a:off x="48" y="679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2080" name="Rectangle 32"/>
              <p:cNvSpPr>
                <a:spLocks noChangeArrowheads="1"/>
              </p:cNvSpPr>
              <p:nvPr/>
            </p:nvSpPr>
            <p:spPr bwMode="auto">
              <a:xfrm>
                <a:off x="48" y="823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2081" name="Rectangle 33"/>
              <p:cNvSpPr>
                <a:spLocks noChangeArrowheads="1"/>
              </p:cNvSpPr>
              <p:nvPr/>
            </p:nvSpPr>
            <p:spPr bwMode="auto">
              <a:xfrm>
                <a:off x="48" y="968"/>
                <a:ext cx="96" cy="95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</p:grpSp>
      </p:grpSp>
      <p:sp>
        <p:nvSpPr>
          <p:cNvPr id="2051" name="Rectangle 34"/>
          <p:cNvSpPr>
            <a:spLocks noGrp="1" noChangeArrowheads="1"/>
          </p:cNvSpPr>
          <p:nvPr>
            <p:ph type="title"/>
          </p:nvPr>
        </p:nvSpPr>
        <p:spPr bwMode="auto">
          <a:xfrm>
            <a:off x="11430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_tradnl" smtClean="0"/>
              <a:t>Click to edit Master title style</a:t>
            </a:r>
          </a:p>
        </p:txBody>
      </p:sp>
      <p:sp>
        <p:nvSpPr>
          <p:cNvPr id="2084" name="Rectangle 3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430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2085" name="Rectangle 3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814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2086" name="Rectangle 3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pPr>
              <a:defRPr/>
            </a:pPr>
            <a:fld id="{A2B1AD93-6C4E-4770-A005-0E3494E8DF6D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  <p:sp>
        <p:nvSpPr>
          <p:cNvPr id="2087" name="Rectangle 39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69988" y="1946275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26" r:id="rId1"/>
    <p:sldLayoutId id="2147483715" r:id="rId2"/>
    <p:sldLayoutId id="2147483716" r:id="rId3"/>
    <p:sldLayoutId id="2147483717" r:id="rId4"/>
    <p:sldLayoutId id="2147483718" r:id="rId5"/>
    <p:sldLayoutId id="2147483719" r:id="rId6"/>
    <p:sldLayoutId id="2147483720" r:id="rId7"/>
    <p:sldLayoutId id="2147483721" r:id="rId8"/>
    <p:sldLayoutId id="2147483722" r:id="rId9"/>
    <p:sldLayoutId id="2147483723" r:id="rId10"/>
    <p:sldLayoutId id="2147483724" r:id="rId11"/>
    <p:sldLayoutId id="2147483725" r:id="rId12"/>
  </p:sldLayoutIdLst>
  <p:transition spd="med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00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00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00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00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FFFF00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FFFF00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FFFF00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FFFF00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75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FFFF00"/>
        </a:buClr>
        <a:buSzPct val="60000"/>
        <a:buFont typeface="Wingdings" pitchFamily="2" charset="2"/>
        <a:buChar char="u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t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100000"/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100000"/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100000"/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100000"/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s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hyperlink" Target="mailto:barcillo@gmail.com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dspace.espol.edu.ec/browse?type=author&amp;value=Marcillo%20Morla,%20Fabricio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Hoja_de_c_lculo_de_Microsoft_Office_Excel_97-20031.xls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066800" y="500042"/>
            <a:ext cx="7772400" cy="1676400"/>
          </a:xfrm>
        </p:spPr>
        <p:txBody>
          <a:bodyPr/>
          <a:lstStyle/>
          <a:p>
            <a:pPr eaLnBrk="1" hangingPunct="1"/>
            <a:r>
              <a:rPr lang="es-ES_tradnl" dirty="0" smtClean="0"/>
              <a:t>Administración de Empresas Acuícolas </a:t>
            </a:r>
            <a:r>
              <a:rPr lang="es-ES_tradnl" dirty="0" smtClean="0"/>
              <a:t>I</a:t>
            </a:r>
            <a:br>
              <a:rPr lang="es-ES_tradnl" dirty="0" smtClean="0"/>
            </a:br>
            <a:r>
              <a:rPr lang="es-ES_tradnl" dirty="0" smtClean="0"/>
              <a:t>Análisis Financiero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3886200"/>
            <a:ext cx="6400800" cy="838200"/>
          </a:xfrm>
        </p:spPr>
        <p:txBody>
          <a:bodyPr/>
          <a:lstStyle/>
          <a:p>
            <a:pPr algn="l" eaLnBrk="1" hangingPunct="1">
              <a:defRPr/>
            </a:pPr>
            <a:r>
              <a:rPr lang="es-ES_tradnl" dirty="0" smtClean="0"/>
              <a:t>Fabrizio Marcillo </a:t>
            </a:r>
            <a:r>
              <a:rPr lang="es-ES_tradnl" dirty="0" err="1" smtClean="0"/>
              <a:t>Morla</a:t>
            </a:r>
            <a:r>
              <a:rPr lang="es-ES_tradnl" dirty="0" smtClean="0"/>
              <a:t> </a:t>
            </a:r>
            <a:r>
              <a:rPr lang="es-ES_tradnl" dirty="0" err="1" smtClean="0"/>
              <a:t>MBA</a:t>
            </a:r>
            <a:endParaRPr lang="es-ES_tradnl" dirty="0" smtClean="0"/>
          </a:p>
        </p:txBody>
      </p:sp>
      <p:pic>
        <p:nvPicPr>
          <p:cNvPr id="4100" name="Picture 9" descr="Logofimcm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162800" y="2286000"/>
            <a:ext cx="1676400" cy="1673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01" name="Text Box 10"/>
          <p:cNvSpPr txBox="1">
            <a:spLocks noChangeArrowheads="1"/>
          </p:cNvSpPr>
          <p:nvPr/>
        </p:nvSpPr>
        <p:spPr bwMode="auto">
          <a:xfrm>
            <a:off x="4932363" y="4960938"/>
            <a:ext cx="271145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hlinkClick r:id="rId4"/>
              </a:rPr>
              <a:t>barcillo@gmail.com</a:t>
            </a:r>
            <a:endParaRPr lang="en-US"/>
          </a:p>
          <a:p>
            <a:r>
              <a:rPr lang="en-US"/>
              <a:t>(593-9) 4194239</a:t>
            </a:r>
          </a:p>
          <a:p>
            <a:endParaRPr lang="es-ES"/>
          </a:p>
        </p:txBody>
      </p:sp>
      <p:pic>
        <p:nvPicPr>
          <p:cNvPr id="4102" name="6 Imagen" descr="espol1-300x299.png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0" y="2071688"/>
            <a:ext cx="1792288" cy="1785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Control Presupuestario</a:t>
            </a:r>
            <a:endParaRPr lang="es-ES_tradnl" smtClean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Mide variaciones reales vs. el presupuesto.</a:t>
            </a:r>
          </a:p>
          <a:p>
            <a:pPr>
              <a:defRPr/>
            </a:pPr>
            <a:r>
              <a:rPr lang="en-US"/>
              <a:t>Compara Variaciones en Tasas y en volumenes.</a:t>
            </a:r>
          </a:p>
          <a:p>
            <a:pPr>
              <a:defRPr/>
            </a:pPr>
            <a:r>
              <a:rPr lang="en-US"/>
              <a:t>Debe de conciliarse los dos resultados mediante la Suma de variaciones.</a:t>
            </a:r>
            <a:endParaRPr lang="es-ES_tradnl"/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1 Título"/>
          <p:cNvSpPr>
            <a:spLocks noGrp="1"/>
          </p:cNvSpPr>
          <p:nvPr>
            <p:ph type="title"/>
          </p:nvPr>
        </p:nvSpPr>
        <p:spPr>
          <a:xfrm>
            <a:off x="1228725" y="0"/>
            <a:ext cx="7772400" cy="1143000"/>
          </a:xfrm>
        </p:spPr>
        <p:txBody>
          <a:bodyPr/>
          <a:lstStyle/>
          <a:p>
            <a:pPr algn="r"/>
            <a:r>
              <a:rPr lang="en-US" smtClean="0"/>
              <a:t>Fabrizio Marcillo Morla</a:t>
            </a:r>
            <a:endParaRPr lang="es-US" smtClean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169988" y="928688"/>
            <a:ext cx="7772400" cy="4114800"/>
          </a:xfrm>
        </p:spPr>
        <p:txBody>
          <a:bodyPr/>
          <a:lstStyle/>
          <a:p>
            <a:pPr algn="r">
              <a:defRPr/>
            </a:pPr>
            <a:r>
              <a:rPr lang="es-EC" dirty="0" smtClean="0"/>
              <a:t>Guayaquil, 1966.</a:t>
            </a:r>
          </a:p>
          <a:p>
            <a:pPr algn="r">
              <a:defRPr/>
            </a:pPr>
            <a:r>
              <a:rPr lang="es-EC" dirty="0" err="1" smtClean="0"/>
              <a:t>BSc.</a:t>
            </a:r>
            <a:r>
              <a:rPr lang="es-EC" dirty="0" smtClean="0"/>
              <a:t> Acuicultura. (ESPOL 1991).</a:t>
            </a:r>
          </a:p>
          <a:p>
            <a:pPr algn="r">
              <a:defRPr/>
            </a:pPr>
            <a:r>
              <a:rPr lang="es-EC" dirty="0" smtClean="0"/>
              <a:t>Magister en Administración de Empresas. (ESPOL, 1996).</a:t>
            </a:r>
          </a:p>
          <a:p>
            <a:pPr algn="r">
              <a:defRPr/>
            </a:pPr>
            <a:r>
              <a:rPr lang="es-EC" dirty="0" smtClean="0"/>
              <a:t>Profesor ESPOL desde el 2001.</a:t>
            </a:r>
          </a:p>
          <a:p>
            <a:pPr algn="r">
              <a:defRPr/>
            </a:pPr>
            <a:r>
              <a:rPr lang="es-EC" dirty="0" smtClean="0"/>
              <a:t>20 años experiencia profesional: </a:t>
            </a:r>
          </a:p>
          <a:p>
            <a:pPr lvl="1" algn="r">
              <a:defRPr/>
            </a:pPr>
            <a:r>
              <a:rPr lang="es-EC" dirty="0" smtClean="0"/>
              <a:t>Producción.</a:t>
            </a:r>
          </a:p>
          <a:p>
            <a:pPr lvl="1" algn="r">
              <a:defRPr/>
            </a:pPr>
            <a:r>
              <a:rPr lang="es-EC" dirty="0" smtClean="0"/>
              <a:t>Administración.</a:t>
            </a:r>
          </a:p>
          <a:p>
            <a:pPr lvl="1" algn="r">
              <a:defRPr/>
            </a:pPr>
            <a:r>
              <a:rPr lang="es-EC" dirty="0" smtClean="0"/>
              <a:t>Finanzas.</a:t>
            </a:r>
          </a:p>
          <a:p>
            <a:pPr lvl="1" algn="r">
              <a:defRPr/>
            </a:pPr>
            <a:r>
              <a:rPr lang="es-EC" dirty="0" smtClean="0"/>
              <a:t>Investigación.</a:t>
            </a:r>
          </a:p>
          <a:p>
            <a:pPr lvl="1" algn="r">
              <a:defRPr/>
            </a:pPr>
            <a:r>
              <a:rPr lang="es-EC" dirty="0" smtClean="0"/>
              <a:t>Consultorías.</a:t>
            </a:r>
          </a:p>
        </p:txBody>
      </p:sp>
      <p:pic>
        <p:nvPicPr>
          <p:cNvPr id="5124" name="Picture 3" descr="Yop por ti.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2571750" cy="1928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8 Rectángulo"/>
          <p:cNvSpPr/>
          <p:nvPr/>
        </p:nvSpPr>
        <p:spPr>
          <a:xfrm>
            <a:off x="357188" y="5670550"/>
            <a:ext cx="4572000" cy="830263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es-US" dirty="0">
                <a:latin typeface="+mn-lt"/>
                <a:hlinkClick r:id="rId4"/>
              </a:rPr>
              <a:t>Otras Publicaciones del mismo autor en Repositorio ESPOL</a:t>
            </a:r>
            <a:endParaRPr lang="es-US" dirty="0">
              <a:latin typeface="+mn-lt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-76200"/>
            <a:ext cx="7772400" cy="1143000"/>
          </a:xfrm>
        </p:spPr>
        <p:txBody>
          <a:bodyPr/>
          <a:lstStyle/>
          <a:p>
            <a:r>
              <a:rPr lang="en-US" smtClean="0"/>
              <a:t>Conceptos</a:t>
            </a:r>
            <a:endParaRPr lang="es-ES_tradnl" smtClean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447800"/>
            <a:ext cx="8534400" cy="4648200"/>
          </a:xfrm>
        </p:spPr>
        <p:txBody>
          <a:bodyPr/>
          <a:lstStyle/>
          <a:p>
            <a:pPr>
              <a:defRPr/>
            </a:pPr>
            <a:r>
              <a:rPr lang="en-US" sz="2800"/>
              <a:t>Liquidez = Disponibilidad de plata.</a:t>
            </a:r>
          </a:p>
          <a:p>
            <a:pPr>
              <a:defRPr/>
            </a:pPr>
            <a:r>
              <a:rPr lang="en-US" sz="2800"/>
              <a:t>Solvencia = Respaldo de A.F., Patrimonio y Credibilidadd.</a:t>
            </a:r>
          </a:p>
          <a:p>
            <a:pPr>
              <a:defRPr/>
            </a:pPr>
            <a:r>
              <a:rPr lang="en-US" sz="2800"/>
              <a:t>Utilidad = Si gano o pierdo en el P&amp;G.</a:t>
            </a:r>
          </a:p>
          <a:p>
            <a:pPr>
              <a:defRPr/>
            </a:pPr>
            <a:r>
              <a:rPr lang="en-US" sz="2800"/>
              <a:t>Rentabilidad = cuanto gano sobre AF o inversion. VAN, TIR.</a:t>
            </a:r>
          </a:p>
          <a:p>
            <a:pPr>
              <a:defRPr/>
            </a:pPr>
            <a:r>
              <a:rPr lang="en-US" sz="2800"/>
              <a:t>Apalancamiento Financiero = Rentabilidad / Costo Financiero.</a:t>
            </a:r>
            <a:endParaRPr lang="es-ES_tradnl" sz="2800"/>
          </a:p>
        </p:txBody>
      </p:sp>
    </p:spTree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Métodos Análisis Financiero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es-ES_tradnl" sz="2800"/>
              <a:t>Vertical:</a:t>
            </a:r>
          </a:p>
          <a:p>
            <a:pPr lvl="1">
              <a:defRPr/>
            </a:pPr>
            <a:r>
              <a:rPr lang="es-ES_tradnl" sz="2400"/>
              <a:t>Analiza un est. Financiero en 1 momento.</a:t>
            </a:r>
          </a:p>
          <a:p>
            <a:pPr lvl="2">
              <a:defRPr/>
            </a:pPr>
            <a:r>
              <a:rPr lang="es-ES_tradnl" sz="2000"/>
              <a:t>Porcientos integrales (Método Porcentual).</a:t>
            </a:r>
          </a:p>
          <a:p>
            <a:pPr lvl="2">
              <a:defRPr/>
            </a:pPr>
            <a:r>
              <a:rPr lang="es-ES_tradnl" sz="2000"/>
              <a:t>Razones simples.</a:t>
            </a:r>
          </a:p>
          <a:p>
            <a:pPr lvl="2">
              <a:defRPr/>
            </a:pPr>
            <a:r>
              <a:rPr lang="es-ES_tradnl" sz="2000"/>
              <a:t>Razones estándar.</a:t>
            </a:r>
          </a:p>
          <a:p>
            <a:pPr>
              <a:defRPr/>
            </a:pPr>
            <a:r>
              <a:rPr lang="es-ES_tradnl" sz="2800"/>
              <a:t>Horizontal:</a:t>
            </a:r>
          </a:p>
          <a:p>
            <a:pPr lvl="1">
              <a:defRPr/>
            </a:pPr>
            <a:r>
              <a:rPr lang="es-ES_tradnl" sz="2400"/>
              <a:t>Analiza un est. Financiero en 2 momentos.</a:t>
            </a:r>
          </a:p>
          <a:p>
            <a:pPr lvl="2">
              <a:defRPr/>
            </a:pPr>
            <a:r>
              <a:rPr lang="es-ES_tradnl" sz="2000"/>
              <a:t>Aumentos o disminuciones</a:t>
            </a:r>
            <a:endParaRPr lang="en-US" sz="2000"/>
          </a:p>
          <a:p>
            <a:pPr lvl="2">
              <a:defRPr/>
            </a:pPr>
            <a:r>
              <a:rPr lang="es-ES_tradnl" sz="2000"/>
              <a:t>Tendencias.</a:t>
            </a:r>
          </a:p>
          <a:p>
            <a:pPr lvl="2">
              <a:defRPr/>
            </a:pPr>
            <a:r>
              <a:rPr lang="es-ES_tradnl" sz="2000"/>
              <a:t>.Control Presupuestario.</a:t>
            </a:r>
          </a:p>
        </p:txBody>
      </p:sp>
    </p:spTree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-228600"/>
            <a:ext cx="7772400" cy="1143000"/>
          </a:xfrm>
        </p:spPr>
        <p:txBody>
          <a:bodyPr/>
          <a:lstStyle/>
          <a:p>
            <a:r>
              <a:rPr lang="es-ES_tradnl" smtClean="0"/>
              <a:t>Método Porcentual 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533400"/>
            <a:ext cx="8610600" cy="6248400"/>
          </a:xfrm>
        </p:spPr>
        <p:txBody>
          <a:bodyPr/>
          <a:lstStyle/>
          <a:p>
            <a:pPr>
              <a:lnSpc>
                <a:spcPct val="90000"/>
              </a:lnSpc>
              <a:defRPr/>
            </a:pPr>
            <a:r>
              <a:rPr lang="en-US" sz="2800"/>
              <a:t>R</a:t>
            </a:r>
            <a:r>
              <a:rPr lang="es-ES_tradnl" sz="2800"/>
              <a:t>educir a porcentaje l</a:t>
            </a:r>
            <a:r>
              <a:rPr lang="en-US" sz="2800"/>
              <a:t>a</a:t>
            </a:r>
            <a:r>
              <a:rPr lang="es-ES_tradnl" sz="2800"/>
              <a:t>s </a:t>
            </a:r>
            <a:r>
              <a:rPr lang="en-US" sz="2800"/>
              <a:t>cuentas</a:t>
            </a:r>
            <a:r>
              <a:rPr lang="es-ES_tradnl" sz="2800"/>
              <a:t>.</a:t>
            </a:r>
          </a:p>
          <a:p>
            <a:pPr lvl="1">
              <a:lnSpc>
                <a:spcPct val="90000"/>
              </a:lnSpc>
              <a:defRPr/>
            </a:pPr>
            <a:r>
              <a:rPr lang="es-ES_tradnl" sz="2400"/>
              <a:t>B</a:t>
            </a:r>
            <a:r>
              <a:rPr lang="en-US" sz="2400"/>
              <a:t>G</a:t>
            </a:r>
            <a:r>
              <a:rPr lang="es-ES_tradnl" sz="2400"/>
              <a:t>: 100% = </a:t>
            </a:r>
            <a:r>
              <a:rPr lang="en-US" sz="2400"/>
              <a:t>T</a:t>
            </a:r>
            <a:r>
              <a:rPr lang="es-ES_tradnl" sz="2400"/>
              <a:t>otal </a:t>
            </a:r>
            <a:r>
              <a:rPr lang="en-US" sz="2400"/>
              <a:t>A</a:t>
            </a:r>
            <a:r>
              <a:rPr lang="es-ES_tradnl" sz="2400"/>
              <a:t>ctivos o </a:t>
            </a:r>
            <a:r>
              <a:rPr lang="en-US" sz="2400"/>
              <a:t>P</a:t>
            </a:r>
            <a:r>
              <a:rPr lang="es-ES_tradnl" sz="2400"/>
              <a:t>asivo + </a:t>
            </a:r>
            <a:r>
              <a:rPr lang="en-US" sz="2400"/>
              <a:t>P</a:t>
            </a:r>
            <a:r>
              <a:rPr lang="es-ES_tradnl" sz="2400"/>
              <a:t>at</a:t>
            </a:r>
            <a:r>
              <a:rPr lang="en-US" sz="2400"/>
              <a:t>rimonio:</a:t>
            </a:r>
          </a:p>
          <a:p>
            <a:pPr lvl="2">
              <a:lnSpc>
                <a:spcPct val="90000"/>
              </a:lnSpc>
              <a:defRPr/>
            </a:pPr>
            <a:r>
              <a:rPr lang="en-US" sz="2000"/>
              <a:t>Activos = Cuanto Rinden?. Pasivos = Cuanto Cuestan?</a:t>
            </a:r>
          </a:p>
          <a:p>
            <a:pPr lvl="2">
              <a:lnSpc>
                <a:spcPct val="90000"/>
              </a:lnSpc>
              <a:defRPr/>
            </a:pPr>
            <a:r>
              <a:rPr lang="en-US" sz="2000"/>
              <a:t>&gt;%AC &lt; Rentabilidad y &gt; Riesgo iliquidez.</a:t>
            </a:r>
          </a:p>
          <a:p>
            <a:pPr lvl="2">
              <a:lnSpc>
                <a:spcPct val="90000"/>
              </a:lnSpc>
              <a:defRPr/>
            </a:pPr>
            <a:r>
              <a:rPr lang="en-US" sz="2000"/>
              <a:t>Comercial: AC &gt;50%, mayoria en CxC e Inv Terminado.</a:t>
            </a:r>
          </a:p>
          <a:p>
            <a:pPr lvl="2">
              <a:lnSpc>
                <a:spcPct val="90000"/>
              </a:lnSpc>
              <a:defRPr/>
            </a:pPr>
            <a:r>
              <a:rPr lang="en-US" sz="2000"/>
              <a:t>Industria: AC +/- 30-40%, Mayoria Inv en Proceso y Terminado.</a:t>
            </a:r>
          </a:p>
          <a:p>
            <a:pPr lvl="2">
              <a:lnSpc>
                <a:spcPct val="90000"/>
              </a:lnSpc>
              <a:defRPr/>
            </a:pPr>
            <a:r>
              <a:rPr lang="en-US" sz="2000"/>
              <a:t>Industrias &gt; AF que comerciales.</a:t>
            </a:r>
          </a:p>
          <a:p>
            <a:pPr lvl="2">
              <a:lnSpc>
                <a:spcPct val="90000"/>
              </a:lnSpc>
              <a:defRPr/>
            </a:pPr>
            <a:r>
              <a:rPr lang="en-US" sz="2000"/>
              <a:t>Pasivo y Patrimonio = Indica como se financia empresa. </a:t>
            </a:r>
          </a:p>
          <a:p>
            <a:pPr lvl="2">
              <a:lnSpc>
                <a:spcPct val="90000"/>
              </a:lnSpc>
              <a:defRPr/>
            </a:pPr>
            <a:r>
              <a:rPr lang="en-US" sz="2000"/>
              <a:t>&gt;%Pas &gt; Apalancamiento, &gt;Gasto Financiero &gt; Rentabilidad.</a:t>
            </a:r>
          </a:p>
          <a:p>
            <a:pPr lvl="2">
              <a:lnSpc>
                <a:spcPct val="90000"/>
              </a:lnSpc>
              <a:defRPr/>
            </a:pPr>
            <a:r>
              <a:rPr lang="en-US" sz="2000"/>
              <a:t>&gt;%PC &gt; Rentabilidad, &gt; Riesgo Iliquidez. </a:t>
            </a:r>
          </a:p>
          <a:p>
            <a:pPr lvl="2">
              <a:lnSpc>
                <a:spcPct val="90000"/>
              </a:lnSpc>
              <a:defRPr/>
            </a:pPr>
            <a:r>
              <a:rPr lang="en-US" sz="2000"/>
              <a:t>&gt;% Patrimonio &gt; Nivel Propiedad, &gt; Solvencia y respaldo.</a:t>
            </a:r>
            <a:endParaRPr lang="es-ES_tradnl" sz="2000"/>
          </a:p>
          <a:p>
            <a:pPr lvl="1">
              <a:lnSpc>
                <a:spcPct val="90000"/>
              </a:lnSpc>
              <a:defRPr/>
            </a:pPr>
            <a:r>
              <a:rPr lang="es-ES_tradnl" sz="2400"/>
              <a:t>P&amp;G: 100% = ventas.</a:t>
            </a:r>
            <a:endParaRPr lang="en-US" sz="2400"/>
          </a:p>
          <a:p>
            <a:pPr lvl="2">
              <a:lnSpc>
                <a:spcPct val="90000"/>
              </a:lnSpc>
              <a:defRPr/>
            </a:pPr>
            <a:r>
              <a:rPr lang="en-US" sz="2000"/>
              <a:t>Permite ver a donde se van los ingresos hasta llegar a utilidad.</a:t>
            </a:r>
          </a:p>
          <a:p>
            <a:pPr lvl="2">
              <a:lnSpc>
                <a:spcPct val="90000"/>
              </a:lnSpc>
              <a:defRPr/>
            </a:pPr>
            <a:r>
              <a:rPr lang="en-US" sz="2000"/>
              <a:t>Permite ver Estructura de costos y Controlarlos.</a:t>
            </a:r>
          </a:p>
          <a:p>
            <a:pPr lvl="2">
              <a:lnSpc>
                <a:spcPct val="90000"/>
              </a:lnSpc>
              <a:defRPr/>
            </a:pPr>
            <a:r>
              <a:rPr lang="en-US" sz="2000"/>
              <a:t>Comercial: Mayor Gasto Ventas.</a:t>
            </a:r>
          </a:p>
          <a:p>
            <a:pPr lvl="2">
              <a:lnSpc>
                <a:spcPct val="90000"/>
              </a:lnSpc>
              <a:defRPr/>
            </a:pPr>
            <a:r>
              <a:rPr lang="en-US" sz="2000"/>
              <a:t>Industria: Gtos Generales +/- 20-30%.</a:t>
            </a:r>
          </a:p>
          <a:p>
            <a:pPr lvl="2">
              <a:lnSpc>
                <a:spcPct val="90000"/>
              </a:lnSpc>
              <a:defRPr/>
            </a:pPr>
            <a:r>
              <a:rPr lang="en-US" sz="2000"/>
              <a:t>Gastos Financieros = Estructura Financiamiento.</a:t>
            </a:r>
            <a:endParaRPr lang="es-ES_tradnl" sz="2000"/>
          </a:p>
          <a:p>
            <a:pPr>
              <a:lnSpc>
                <a:spcPct val="90000"/>
              </a:lnSpc>
              <a:defRPr/>
            </a:pPr>
            <a:r>
              <a:rPr lang="en-US" sz="2800"/>
              <a:t>Escribir interpretación de cada rubro.</a:t>
            </a:r>
          </a:p>
        </p:txBody>
      </p:sp>
    </p:spTree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76200"/>
            <a:ext cx="7772400" cy="1143000"/>
          </a:xfrm>
        </p:spPr>
        <p:txBody>
          <a:bodyPr/>
          <a:lstStyle/>
          <a:p>
            <a:r>
              <a:rPr lang="en-US" smtClean="0"/>
              <a:t>Razones Simples</a:t>
            </a:r>
            <a:endParaRPr lang="es-ES_tradnl" smtClean="0"/>
          </a:p>
        </p:txBody>
      </p:sp>
      <p:graphicFrame>
        <p:nvGraphicFramePr>
          <p:cNvPr id="1026" name="Object 2"/>
          <p:cNvGraphicFramePr>
            <a:graphicFrameLocks noChangeAspect="1"/>
          </p:cNvGraphicFramePr>
          <p:nvPr>
            <p:ph type="tbl" idx="1"/>
          </p:nvPr>
        </p:nvGraphicFramePr>
        <p:xfrm>
          <a:off x="76200" y="1576388"/>
          <a:ext cx="9067800" cy="4308475"/>
        </p:xfrm>
        <a:graphic>
          <a:graphicData uri="http://schemas.openxmlformats.org/presentationml/2006/ole">
            <p:oleObj spid="_x0000_s1026" name="Worksheet" r:id="rId3" imgW="6153421" imgH="2924416" progId="Excel.Sheet.8">
              <p:embed/>
            </p:oleObj>
          </a:graphicData>
        </a:graphic>
      </p:graphicFrame>
    </p:spTree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Razones Estandar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en-US" sz="2800"/>
              <a:t>Comparación de dos razones, una real y una estandar o “meta”.</a:t>
            </a:r>
          </a:p>
          <a:p>
            <a:pPr>
              <a:defRPr/>
            </a:pPr>
            <a:r>
              <a:rPr lang="en-US" sz="2800"/>
              <a:t>Promedios de Serie de razones simples, de la misma empresa a distintas fechas o de otras empresas con la misma actividad.</a:t>
            </a:r>
          </a:p>
          <a:p>
            <a:pPr>
              <a:defRPr/>
            </a:pPr>
            <a:r>
              <a:rPr lang="en-US" sz="2800"/>
              <a:t>Deben ser instrumentos de control y medida de eficiencia para reducir Desperdicios y optimizar resultados.</a:t>
            </a:r>
            <a:endParaRPr lang="es-ES_tradnl" sz="2800"/>
          </a:p>
        </p:txBody>
      </p:sp>
    </p:spTree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-76200"/>
            <a:ext cx="8458200" cy="1143000"/>
          </a:xfrm>
        </p:spPr>
        <p:txBody>
          <a:bodyPr/>
          <a:lstStyle/>
          <a:p>
            <a:r>
              <a:rPr lang="en-US" sz="3600" smtClean="0"/>
              <a:t>Aumentos / Disminuciones (Variaciones)</a:t>
            </a:r>
            <a:endParaRPr lang="es-ES_tradnl" sz="3600" smtClean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990600"/>
            <a:ext cx="7772400" cy="5105400"/>
          </a:xfrm>
        </p:spPr>
        <p:txBody>
          <a:bodyPr/>
          <a:lstStyle/>
          <a:p>
            <a:pPr>
              <a:lnSpc>
                <a:spcPct val="90000"/>
              </a:lnSpc>
              <a:defRPr/>
            </a:pPr>
            <a:r>
              <a:rPr lang="en-US"/>
              <a:t>Compara estados financieros en 2 fechas y ve su variación neta y %.</a:t>
            </a:r>
          </a:p>
          <a:p>
            <a:pPr lvl="1">
              <a:lnSpc>
                <a:spcPct val="90000"/>
              </a:lnSpc>
              <a:defRPr/>
            </a:pPr>
            <a:r>
              <a:rPr lang="en-US"/>
              <a:t>EF deben ser de un mismo periodo y presentados en forma comparativa.</a:t>
            </a:r>
          </a:p>
          <a:p>
            <a:pPr lvl="1">
              <a:lnSpc>
                <a:spcPct val="90000"/>
              </a:lnSpc>
              <a:defRPr/>
            </a:pPr>
            <a:r>
              <a:rPr lang="en-US"/>
              <a:t>% variación muy altos llaman atención y llevan a buscar razón en otras fuentes.</a:t>
            </a:r>
          </a:p>
          <a:p>
            <a:pPr lvl="1">
              <a:lnSpc>
                <a:spcPct val="90000"/>
              </a:lnSpc>
              <a:defRPr/>
            </a:pPr>
            <a:r>
              <a:rPr lang="en-US"/>
              <a:t>Variaciones “raras” hacen buscar motivo.</a:t>
            </a:r>
          </a:p>
          <a:p>
            <a:pPr lvl="1">
              <a:lnSpc>
                <a:spcPct val="90000"/>
              </a:lnSpc>
              <a:defRPr/>
            </a:pPr>
            <a:r>
              <a:rPr lang="en-US"/>
              <a:t>Permite ver como evolucionan Activos y Pasivos.</a:t>
            </a:r>
          </a:p>
          <a:p>
            <a:pPr lvl="1">
              <a:lnSpc>
                <a:spcPct val="90000"/>
              </a:lnSpc>
              <a:defRPr/>
            </a:pPr>
            <a:r>
              <a:rPr lang="en-US"/>
              <a:t>Permite Comparar Niveles de ventas y Costos.</a:t>
            </a:r>
          </a:p>
          <a:p>
            <a:pPr lvl="1">
              <a:lnSpc>
                <a:spcPct val="90000"/>
              </a:lnSpc>
              <a:defRPr/>
            </a:pPr>
            <a:endParaRPr lang="es-ES_tradnl"/>
          </a:p>
        </p:txBody>
      </p:sp>
    </p:spTree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Tendencias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Similar al anterior, pero es una serie cronologica.</a:t>
            </a:r>
          </a:p>
          <a:p>
            <a:pPr>
              <a:defRPr/>
            </a:pPr>
            <a:r>
              <a:rPr lang="en-US"/>
              <a:t>Se trata de encontrar tendencias en las variaciones consecutivas.</a:t>
            </a:r>
            <a:endParaRPr lang="es-ES_tradnl"/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Azure">
  <a:themeElements>
    <a:clrScheme name="Azure 1">
      <a:dk1>
        <a:srgbClr val="000000"/>
      </a:dk1>
      <a:lt1>
        <a:srgbClr val="FFFFFF"/>
      </a:lt1>
      <a:dk2>
        <a:srgbClr val="3333FF"/>
      </a:dk2>
      <a:lt2>
        <a:srgbClr val="00FFFF"/>
      </a:lt2>
      <a:accent1>
        <a:srgbClr val="00CCCC"/>
      </a:accent1>
      <a:accent2>
        <a:srgbClr val="6666FF"/>
      </a:accent2>
      <a:accent3>
        <a:srgbClr val="ADADFF"/>
      </a:accent3>
      <a:accent4>
        <a:srgbClr val="DADADA"/>
      </a:accent4>
      <a:accent5>
        <a:srgbClr val="AAE2E2"/>
      </a:accent5>
      <a:accent6>
        <a:srgbClr val="5C5CE7"/>
      </a:accent6>
      <a:hlink>
        <a:srgbClr val="CCCCFF"/>
      </a:hlink>
      <a:folHlink>
        <a:srgbClr val="CC99FF"/>
      </a:folHlink>
    </a:clrScheme>
    <a:fontScheme name="Azur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Azure 1">
        <a:dk1>
          <a:srgbClr val="000000"/>
        </a:dk1>
        <a:lt1>
          <a:srgbClr val="FFFFFF"/>
        </a:lt1>
        <a:dk2>
          <a:srgbClr val="3333FF"/>
        </a:dk2>
        <a:lt2>
          <a:srgbClr val="00FFFF"/>
        </a:lt2>
        <a:accent1>
          <a:srgbClr val="00CCCC"/>
        </a:accent1>
        <a:accent2>
          <a:srgbClr val="6666FF"/>
        </a:accent2>
        <a:accent3>
          <a:srgbClr val="ADADFF"/>
        </a:accent3>
        <a:accent4>
          <a:srgbClr val="DADADA"/>
        </a:accent4>
        <a:accent5>
          <a:srgbClr val="AAE2E2"/>
        </a:accent5>
        <a:accent6>
          <a:srgbClr val="5C5CE7"/>
        </a:accent6>
        <a:hlink>
          <a:srgbClr val="CCCCFF"/>
        </a:hlink>
        <a:folHlink>
          <a:srgbClr val="CC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zure 2">
        <a:dk1>
          <a:srgbClr val="000000"/>
        </a:dk1>
        <a:lt1>
          <a:srgbClr val="CCECFF"/>
        </a:lt1>
        <a:dk2>
          <a:srgbClr val="330099"/>
        </a:dk2>
        <a:lt2>
          <a:srgbClr val="0099CC"/>
        </a:lt2>
        <a:accent1>
          <a:srgbClr val="009999"/>
        </a:accent1>
        <a:accent2>
          <a:srgbClr val="FF99CC"/>
        </a:accent2>
        <a:accent3>
          <a:srgbClr val="E2F4FF"/>
        </a:accent3>
        <a:accent4>
          <a:srgbClr val="000000"/>
        </a:accent4>
        <a:accent5>
          <a:srgbClr val="AACACA"/>
        </a:accent5>
        <a:accent6>
          <a:srgbClr val="E78AB9"/>
        </a:accent6>
        <a:hlink>
          <a:srgbClr val="6600CC"/>
        </a:hlink>
        <a:folHlink>
          <a:srgbClr val="3366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zure 3">
        <a:dk1>
          <a:srgbClr val="000000"/>
        </a:dk1>
        <a:lt1>
          <a:srgbClr val="FFFFFF"/>
        </a:lt1>
        <a:dk2>
          <a:srgbClr val="000000"/>
        </a:dk2>
        <a:lt2>
          <a:srgbClr val="CBCBCB"/>
        </a:lt2>
        <a:accent1>
          <a:srgbClr val="B2B2B2"/>
        </a:accent1>
        <a:accent2>
          <a:srgbClr val="DDDDDD"/>
        </a:accent2>
        <a:accent3>
          <a:srgbClr val="FFFFFF"/>
        </a:accent3>
        <a:accent4>
          <a:srgbClr val="000000"/>
        </a:accent4>
        <a:accent5>
          <a:srgbClr val="D5D5D5"/>
        </a:accent5>
        <a:accent6>
          <a:srgbClr val="C8C8C8"/>
        </a:accent6>
        <a:hlink>
          <a:srgbClr val="5F5F5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C:\Archivos de programa\Microsoft Office\Templates\Presentation Designs\Azure.pot</Template>
  <TotalTime>3388</TotalTime>
  <Words>518</Words>
  <Application>Microsoft Office PowerPoint</Application>
  <PresentationFormat>Presentación en pantalla (4:3)</PresentationFormat>
  <Paragraphs>73</Paragraphs>
  <Slides>10</Slides>
  <Notes>2</Notes>
  <HiddenSlides>0</HiddenSlides>
  <MMClips>0</MMClips>
  <ScaleCrop>false</ScaleCrop>
  <HeadingPairs>
    <vt:vector size="8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5" baseType="lpstr">
      <vt:lpstr>Times New Roman</vt:lpstr>
      <vt:lpstr>Arial</vt:lpstr>
      <vt:lpstr>Wingdings</vt:lpstr>
      <vt:lpstr>Azure</vt:lpstr>
      <vt:lpstr>Microsoft Excel Worksheet</vt:lpstr>
      <vt:lpstr>Administración de Empresas Acuícolas I Análisis Financiero</vt:lpstr>
      <vt:lpstr>Fabrizio Marcillo Morla</vt:lpstr>
      <vt:lpstr>Conceptos</vt:lpstr>
      <vt:lpstr>Métodos Análisis Financiero</vt:lpstr>
      <vt:lpstr>Método Porcentual </vt:lpstr>
      <vt:lpstr>Razones Simples</vt:lpstr>
      <vt:lpstr>Razones Estandar</vt:lpstr>
      <vt:lpstr>Aumentos / Disminuciones (Variaciones)</vt:lpstr>
      <vt:lpstr>Tendencias</vt:lpstr>
      <vt:lpstr>Control Presupuestario</vt:lpstr>
    </vt:vector>
  </TitlesOfParts>
  <Company>Barcillo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Barcillo Barzinister</dc:creator>
  <cp:lastModifiedBy>Administrador</cp:lastModifiedBy>
  <cp:revision>543</cp:revision>
  <cp:lastPrinted>1601-01-01T00:00:00Z</cp:lastPrinted>
  <dcterms:created xsi:type="dcterms:W3CDTF">2002-07-19T11:47:45Z</dcterms:created>
  <dcterms:modified xsi:type="dcterms:W3CDTF">2010-01-18T15:34:37Z</dcterms:modified>
</cp:coreProperties>
</file>