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  <a:srgbClr val="FF00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 autoAdjust="0"/>
    <p:restoredTop sz="94660" autoAdjust="0"/>
  </p:normalViewPr>
  <p:slideViewPr>
    <p:cSldViewPr>
      <p:cViewPr varScale="1">
        <p:scale>
          <a:sx n="104" d="100"/>
          <a:sy n="104" d="100"/>
        </p:scale>
        <p:origin x="-84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83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66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66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66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BEFDBA4-327E-4597-8BFC-3FC712A62095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048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noProof="0" smtClean="0"/>
              <a:t>Click to edit Master text styles</a:t>
            </a:r>
          </a:p>
          <a:p>
            <a:pPr lvl="1"/>
            <a:r>
              <a:rPr lang="es-ES_tradnl" noProof="0" smtClean="0"/>
              <a:t>Second level</a:t>
            </a:r>
          </a:p>
          <a:p>
            <a:pPr lvl="2"/>
            <a:r>
              <a:rPr lang="es-ES_tradnl" noProof="0" smtClean="0"/>
              <a:t>Third level</a:t>
            </a:r>
          </a:p>
          <a:p>
            <a:pPr lvl="3"/>
            <a:r>
              <a:rPr lang="es-ES_tradnl" noProof="0" smtClean="0"/>
              <a:t>Fourth level</a:t>
            </a:r>
          </a:p>
          <a:p>
            <a:pPr lvl="4"/>
            <a:r>
              <a:rPr lang="es-ES_tradnl" noProof="0" smtClean="0"/>
              <a:t>Fifth level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C5B18C8-EBB6-4099-97C5-519497D61531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4FD9E0-F707-429B-A07C-E6C0CF2A3F9D}" type="slidenum">
              <a:rPr lang="es-ES_tradnl" smtClean="0"/>
              <a:pPr/>
              <a:t>1</a:t>
            </a:fld>
            <a:endParaRPr lang="es-ES_tradnl" smtClean="0"/>
          </a:p>
        </p:txBody>
      </p:sp>
      <p:sp>
        <p:nvSpPr>
          <p:cNvPr id="2150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_tradn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2253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6DBAD2-E6B8-4853-8243-F839495EACBE}" type="slidenum">
              <a:rPr lang="es-ES_tradnl" smtClean="0"/>
              <a:pPr/>
              <a:t>2</a:t>
            </a:fld>
            <a:endParaRPr lang="es-ES_tradn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1085850" cy="6854825"/>
            <a:chOff x="0" y="0"/>
            <a:chExt cx="684" cy="4318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684" cy="4318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US"/>
            </a:p>
          </p:txBody>
        </p:sp>
        <p:grpSp>
          <p:nvGrpSpPr>
            <p:cNvPr id="6" name="Group 4"/>
            <p:cNvGrpSpPr>
              <a:grpSpLocks/>
            </p:cNvGrpSpPr>
            <p:nvPr/>
          </p:nvGrpSpPr>
          <p:grpSpPr bwMode="auto">
            <a:xfrm>
              <a:off x="48" y="103"/>
              <a:ext cx="96" cy="4126"/>
              <a:chOff x="48" y="103"/>
              <a:chExt cx="96" cy="4126"/>
            </a:xfrm>
          </p:grpSpPr>
          <p:sp>
            <p:nvSpPr>
              <p:cNvPr id="7" name="Rectangle 5"/>
              <p:cNvSpPr>
                <a:spLocks noChangeArrowheads="1"/>
              </p:cNvSpPr>
              <p:nvPr/>
            </p:nvSpPr>
            <p:spPr bwMode="auto">
              <a:xfrm>
                <a:off x="48" y="110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8" name="Rectangle 6"/>
              <p:cNvSpPr>
                <a:spLocks noChangeArrowheads="1"/>
              </p:cNvSpPr>
              <p:nvPr/>
            </p:nvSpPr>
            <p:spPr bwMode="auto">
              <a:xfrm>
                <a:off x="48" y="1250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/>
            </p:nvSpPr>
            <p:spPr bwMode="auto">
              <a:xfrm>
                <a:off x="48" y="139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/>
            </p:nvSpPr>
            <p:spPr bwMode="auto">
              <a:xfrm>
                <a:off x="48" y="1538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/>
            </p:nvSpPr>
            <p:spPr bwMode="auto">
              <a:xfrm>
                <a:off x="48" y="1683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/>
            </p:nvSpPr>
            <p:spPr bwMode="auto">
              <a:xfrm>
                <a:off x="48" y="1826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/>
            </p:nvSpPr>
            <p:spPr bwMode="auto">
              <a:xfrm>
                <a:off x="48" y="197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/>
            </p:nvSpPr>
            <p:spPr bwMode="auto">
              <a:xfrm>
                <a:off x="48" y="2116"/>
                <a:ext cx="96" cy="94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/>
            </p:nvSpPr>
            <p:spPr bwMode="auto">
              <a:xfrm>
                <a:off x="48" y="2259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/>
            </p:nvSpPr>
            <p:spPr bwMode="auto">
              <a:xfrm>
                <a:off x="48" y="2404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/>
            </p:nvSpPr>
            <p:spPr bwMode="auto">
              <a:xfrm>
                <a:off x="48" y="2549"/>
                <a:ext cx="96" cy="94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8" name="Rectangle 16"/>
              <p:cNvSpPr>
                <a:spLocks noChangeArrowheads="1"/>
              </p:cNvSpPr>
              <p:nvPr/>
            </p:nvSpPr>
            <p:spPr bwMode="auto">
              <a:xfrm>
                <a:off x="48" y="2691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9" name="Rectangle 17"/>
              <p:cNvSpPr>
                <a:spLocks noChangeArrowheads="1"/>
              </p:cNvSpPr>
              <p:nvPr/>
            </p:nvSpPr>
            <p:spPr bwMode="auto">
              <a:xfrm>
                <a:off x="48" y="2836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" name="Rectangle 18"/>
              <p:cNvSpPr>
                <a:spLocks noChangeArrowheads="1"/>
              </p:cNvSpPr>
              <p:nvPr/>
            </p:nvSpPr>
            <p:spPr bwMode="auto">
              <a:xfrm>
                <a:off x="48" y="2979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1" name="Rectangle 19"/>
              <p:cNvSpPr>
                <a:spLocks noChangeArrowheads="1"/>
              </p:cNvSpPr>
              <p:nvPr/>
            </p:nvSpPr>
            <p:spPr bwMode="auto">
              <a:xfrm>
                <a:off x="48" y="3124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2" name="Rectangle 20"/>
              <p:cNvSpPr>
                <a:spLocks noChangeArrowheads="1"/>
              </p:cNvSpPr>
              <p:nvPr/>
            </p:nvSpPr>
            <p:spPr bwMode="auto">
              <a:xfrm>
                <a:off x="48" y="3269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3" name="Rectangle 21"/>
              <p:cNvSpPr>
                <a:spLocks noChangeArrowheads="1"/>
              </p:cNvSpPr>
              <p:nvPr/>
            </p:nvSpPr>
            <p:spPr bwMode="auto">
              <a:xfrm>
                <a:off x="48" y="3412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4" name="Rectangle 22"/>
              <p:cNvSpPr>
                <a:spLocks noChangeArrowheads="1"/>
              </p:cNvSpPr>
              <p:nvPr/>
            </p:nvSpPr>
            <p:spPr bwMode="auto">
              <a:xfrm>
                <a:off x="48" y="3557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5" name="Rectangle 23"/>
              <p:cNvSpPr>
                <a:spLocks noChangeArrowheads="1"/>
              </p:cNvSpPr>
              <p:nvPr/>
            </p:nvSpPr>
            <p:spPr bwMode="auto">
              <a:xfrm>
                <a:off x="48" y="3702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6" name="Rectangle 24"/>
              <p:cNvSpPr>
                <a:spLocks noChangeArrowheads="1"/>
              </p:cNvSpPr>
              <p:nvPr/>
            </p:nvSpPr>
            <p:spPr bwMode="auto">
              <a:xfrm>
                <a:off x="48" y="384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7" name="Rectangle 25"/>
              <p:cNvSpPr>
                <a:spLocks noChangeArrowheads="1"/>
              </p:cNvSpPr>
              <p:nvPr/>
            </p:nvSpPr>
            <p:spPr bwMode="auto">
              <a:xfrm>
                <a:off x="48" y="399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8" name="Rectangle 26"/>
              <p:cNvSpPr>
                <a:spLocks noChangeArrowheads="1"/>
              </p:cNvSpPr>
              <p:nvPr/>
            </p:nvSpPr>
            <p:spPr bwMode="auto">
              <a:xfrm>
                <a:off x="48" y="4134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9" name="Rectangle 27"/>
              <p:cNvSpPr>
                <a:spLocks noChangeArrowheads="1"/>
              </p:cNvSpPr>
              <p:nvPr/>
            </p:nvSpPr>
            <p:spPr bwMode="auto">
              <a:xfrm>
                <a:off x="48" y="103"/>
                <a:ext cx="96" cy="94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30" name="Rectangle 28"/>
              <p:cNvSpPr>
                <a:spLocks noChangeArrowheads="1"/>
              </p:cNvSpPr>
              <p:nvPr/>
            </p:nvSpPr>
            <p:spPr bwMode="auto">
              <a:xfrm>
                <a:off x="48" y="246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31" name="Rectangle 29"/>
              <p:cNvSpPr>
                <a:spLocks noChangeArrowheads="1"/>
              </p:cNvSpPr>
              <p:nvPr/>
            </p:nvSpPr>
            <p:spPr bwMode="auto">
              <a:xfrm>
                <a:off x="48" y="39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32" name="Rectangle 30"/>
              <p:cNvSpPr>
                <a:spLocks noChangeArrowheads="1"/>
              </p:cNvSpPr>
              <p:nvPr/>
            </p:nvSpPr>
            <p:spPr bwMode="auto">
              <a:xfrm>
                <a:off x="48" y="535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33" name="Rectangle 31"/>
              <p:cNvSpPr>
                <a:spLocks noChangeArrowheads="1"/>
              </p:cNvSpPr>
              <p:nvPr/>
            </p:nvSpPr>
            <p:spPr bwMode="auto">
              <a:xfrm>
                <a:off x="48" y="678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34" name="Rectangle 32"/>
              <p:cNvSpPr>
                <a:spLocks noChangeArrowheads="1"/>
              </p:cNvSpPr>
              <p:nvPr/>
            </p:nvSpPr>
            <p:spPr bwMode="auto">
              <a:xfrm>
                <a:off x="48" y="82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35" name="Rectangle 33"/>
              <p:cNvSpPr>
                <a:spLocks noChangeArrowheads="1"/>
              </p:cNvSpPr>
              <p:nvPr/>
            </p:nvSpPr>
            <p:spPr bwMode="auto">
              <a:xfrm>
                <a:off x="48" y="968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</p:grpSp>
      </p:grpSp>
      <p:sp>
        <p:nvSpPr>
          <p:cNvPr id="3106" name="Rectangle 34"/>
          <p:cNvSpPr>
            <a:spLocks noGrp="1" noChangeArrowheads="1"/>
          </p:cNvSpPr>
          <p:nvPr>
            <p:ph type="ctrTitle" sz="quarter"/>
          </p:nvPr>
        </p:nvSpPr>
        <p:spPr>
          <a:xfrm>
            <a:off x="11430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/>
              <a:t>Click to edit Master title style</a:t>
            </a:r>
          </a:p>
        </p:txBody>
      </p:sp>
      <p:sp>
        <p:nvSpPr>
          <p:cNvPr id="3107" name="Rectangle 3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6400800" cy="1752600"/>
          </a:xfrm>
        </p:spPr>
        <p:txBody>
          <a:bodyPr lIns="92075" tIns="46038" rIns="92075" bIns="46038"/>
          <a:lstStyle>
            <a:lvl1pPr marL="0" indent="0" algn="ctr">
              <a:buFont typeface="Wingdings" pitchFamily="2" charset="2"/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s-ES_tradnl"/>
              <a:t>Click to edit Master subtitle style</a:t>
            </a:r>
          </a:p>
        </p:txBody>
      </p:sp>
      <p:sp>
        <p:nvSpPr>
          <p:cNvPr id="36" name="Rectangle 3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7" name="Rectangle 3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8" name="Rectangle 3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C756C5B-E552-460D-8ADA-3C7A07A56F63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76F565-2AA2-4738-B44B-AA29F935A726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992938" y="609600"/>
            <a:ext cx="1949450" cy="545147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609600"/>
            <a:ext cx="5697538" cy="545147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C2F0CD-7112-43BB-B4AC-AC4925ECF9A6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43000" y="609600"/>
            <a:ext cx="77724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1169988" y="1946275"/>
            <a:ext cx="7772400" cy="4114800"/>
          </a:xfrm>
        </p:spPr>
        <p:txBody>
          <a:bodyPr/>
          <a:lstStyle/>
          <a:p>
            <a:pPr lvl="0"/>
            <a:endParaRPr lang="es-US" noProof="0" smtClean="0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B7E290-334E-4A17-B88A-7F1885D918B3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723202-4BF3-434F-9F12-80AEA62E004F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440A15-99B4-42A1-A578-268CAD3E05CC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169988" y="194627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132388" y="194627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85E3F-F978-4645-98D4-26448D522F4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7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8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70682A-F605-4047-B8CD-D97EFCEBF5E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5325F9-44C2-4DC2-8D7E-7C9228D24230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57D020-9BFE-44A8-9A00-D5D356CB8B2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5D1CCA-04D2-44CB-AC16-4002F3D3AE22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U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3ECD00-0119-47C6-B0DB-3F61A13E881B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1085850" cy="6854825"/>
            <a:chOff x="0" y="0"/>
            <a:chExt cx="684" cy="4318"/>
          </a:xfrm>
        </p:grpSpPr>
        <p:sp>
          <p:nvSpPr>
            <p:cNvPr id="2051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684" cy="4318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US"/>
            </a:p>
          </p:txBody>
        </p:sp>
        <p:grpSp>
          <p:nvGrpSpPr>
            <p:cNvPr id="1033" name="Group 4"/>
            <p:cNvGrpSpPr>
              <a:grpSpLocks/>
            </p:cNvGrpSpPr>
            <p:nvPr/>
          </p:nvGrpSpPr>
          <p:grpSpPr bwMode="auto">
            <a:xfrm>
              <a:off x="48" y="102"/>
              <a:ext cx="96" cy="4128"/>
              <a:chOff x="48" y="102"/>
              <a:chExt cx="96" cy="4128"/>
            </a:xfrm>
          </p:grpSpPr>
          <p:sp>
            <p:nvSpPr>
              <p:cNvPr id="2053" name="Rectangle 5"/>
              <p:cNvSpPr>
                <a:spLocks noChangeArrowheads="1"/>
              </p:cNvSpPr>
              <p:nvPr/>
            </p:nvSpPr>
            <p:spPr bwMode="auto">
              <a:xfrm>
                <a:off x="48" y="110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54" name="Rectangle 6"/>
              <p:cNvSpPr>
                <a:spLocks noChangeArrowheads="1"/>
              </p:cNvSpPr>
              <p:nvPr/>
            </p:nvSpPr>
            <p:spPr bwMode="auto">
              <a:xfrm>
                <a:off x="48" y="125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55" name="Rectangle 7"/>
              <p:cNvSpPr>
                <a:spLocks noChangeArrowheads="1"/>
              </p:cNvSpPr>
              <p:nvPr/>
            </p:nvSpPr>
            <p:spPr bwMode="auto">
              <a:xfrm>
                <a:off x="48" y="139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56" name="Rectangle 8"/>
              <p:cNvSpPr>
                <a:spLocks noChangeArrowheads="1"/>
              </p:cNvSpPr>
              <p:nvPr/>
            </p:nvSpPr>
            <p:spPr bwMode="auto">
              <a:xfrm>
                <a:off x="48" y="1538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57" name="Rectangle 9"/>
              <p:cNvSpPr>
                <a:spLocks noChangeArrowheads="1"/>
              </p:cNvSpPr>
              <p:nvPr/>
            </p:nvSpPr>
            <p:spPr bwMode="auto">
              <a:xfrm>
                <a:off x="48" y="1683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58" name="Rectangle 10"/>
              <p:cNvSpPr>
                <a:spLocks noChangeArrowheads="1"/>
              </p:cNvSpPr>
              <p:nvPr/>
            </p:nvSpPr>
            <p:spPr bwMode="auto">
              <a:xfrm>
                <a:off x="48" y="1826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59" name="Rectangle 11"/>
              <p:cNvSpPr>
                <a:spLocks noChangeArrowheads="1"/>
              </p:cNvSpPr>
              <p:nvPr/>
            </p:nvSpPr>
            <p:spPr bwMode="auto">
              <a:xfrm>
                <a:off x="48" y="197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0" name="Rectangle 12"/>
              <p:cNvSpPr>
                <a:spLocks noChangeArrowheads="1"/>
              </p:cNvSpPr>
              <p:nvPr/>
            </p:nvSpPr>
            <p:spPr bwMode="auto">
              <a:xfrm>
                <a:off x="48" y="2115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1" name="Rectangle 13"/>
              <p:cNvSpPr>
                <a:spLocks noChangeArrowheads="1"/>
              </p:cNvSpPr>
              <p:nvPr/>
            </p:nvSpPr>
            <p:spPr bwMode="auto">
              <a:xfrm>
                <a:off x="48" y="2259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2" name="Rectangle 14"/>
              <p:cNvSpPr>
                <a:spLocks noChangeArrowheads="1"/>
              </p:cNvSpPr>
              <p:nvPr/>
            </p:nvSpPr>
            <p:spPr bwMode="auto">
              <a:xfrm>
                <a:off x="48" y="240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3" name="Rectangle 15"/>
              <p:cNvSpPr>
                <a:spLocks noChangeArrowheads="1"/>
              </p:cNvSpPr>
              <p:nvPr/>
            </p:nvSpPr>
            <p:spPr bwMode="auto">
              <a:xfrm>
                <a:off x="48" y="2548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4" name="Rectangle 16"/>
              <p:cNvSpPr>
                <a:spLocks noChangeArrowheads="1"/>
              </p:cNvSpPr>
              <p:nvPr/>
            </p:nvSpPr>
            <p:spPr bwMode="auto">
              <a:xfrm>
                <a:off x="48" y="2692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5" name="Rectangle 17"/>
              <p:cNvSpPr>
                <a:spLocks noChangeArrowheads="1"/>
              </p:cNvSpPr>
              <p:nvPr/>
            </p:nvSpPr>
            <p:spPr bwMode="auto">
              <a:xfrm>
                <a:off x="48" y="2836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6" name="Rectangle 18"/>
              <p:cNvSpPr>
                <a:spLocks noChangeArrowheads="1"/>
              </p:cNvSpPr>
              <p:nvPr/>
            </p:nvSpPr>
            <p:spPr bwMode="auto">
              <a:xfrm>
                <a:off x="48" y="298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7" name="Rectangle 19"/>
              <p:cNvSpPr>
                <a:spLocks noChangeArrowheads="1"/>
              </p:cNvSpPr>
              <p:nvPr/>
            </p:nvSpPr>
            <p:spPr bwMode="auto">
              <a:xfrm>
                <a:off x="48" y="3124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8" name="Rectangle 20"/>
              <p:cNvSpPr>
                <a:spLocks noChangeArrowheads="1"/>
              </p:cNvSpPr>
              <p:nvPr/>
            </p:nvSpPr>
            <p:spPr bwMode="auto">
              <a:xfrm>
                <a:off x="48" y="3269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9" name="Rectangle 21"/>
              <p:cNvSpPr>
                <a:spLocks noChangeArrowheads="1"/>
              </p:cNvSpPr>
              <p:nvPr/>
            </p:nvSpPr>
            <p:spPr bwMode="auto">
              <a:xfrm>
                <a:off x="48" y="3412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0" name="Rectangle 22"/>
              <p:cNvSpPr>
                <a:spLocks noChangeArrowheads="1"/>
              </p:cNvSpPr>
              <p:nvPr/>
            </p:nvSpPr>
            <p:spPr bwMode="auto">
              <a:xfrm>
                <a:off x="48" y="3557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1" name="Rectangle 23"/>
              <p:cNvSpPr>
                <a:spLocks noChangeArrowheads="1"/>
              </p:cNvSpPr>
              <p:nvPr/>
            </p:nvSpPr>
            <p:spPr bwMode="auto">
              <a:xfrm>
                <a:off x="48" y="3702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2" name="Rectangle 24"/>
              <p:cNvSpPr>
                <a:spLocks noChangeArrowheads="1"/>
              </p:cNvSpPr>
              <p:nvPr/>
            </p:nvSpPr>
            <p:spPr bwMode="auto">
              <a:xfrm>
                <a:off x="48" y="384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3" name="Rectangle 25"/>
              <p:cNvSpPr>
                <a:spLocks noChangeArrowheads="1"/>
              </p:cNvSpPr>
              <p:nvPr/>
            </p:nvSpPr>
            <p:spPr bwMode="auto">
              <a:xfrm>
                <a:off x="48" y="399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4" name="Rectangle 26"/>
              <p:cNvSpPr>
                <a:spLocks noChangeArrowheads="1"/>
              </p:cNvSpPr>
              <p:nvPr/>
            </p:nvSpPr>
            <p:spPr bwMode="auto">
              <a:xfrm>
                <a:off x="48" y="413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5" name="Rectangle 27"/>
              <p:cNvSpPr>
                <a:spLocks noChangeArrowheads="1"/>
              </p:cNvSpPr>
              <p:nvPr/>
            </p:nvSpPr>
            <p:spPr bwMode="auto">
              <a:xfrm>
                <a:off x="48" y="102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6" name="Rectangle 28"/>
              <p:cNvSpPr>
                <a:spLocks noChangeArrowheads="1"/>
              </p:cNvSpPr>
              <p:nvPr/>
            </p:nvSpPr>
            <p:spPr bwMode="auto">
              <a:xfrm>
                <a:off x="48" y="246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7" name="Rectangle 29"/>
              <p:cNvSpPr>
                <a:spLocks noChangeArrowheads="1"/>
              </p:cNvSpPr>
              <p:nvPr/>
            </p:nvSpPr>
            <p:spPr bwMode="auto">
              <a:xfrm>
                <a:off x="48" y="39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8" name="Rectangle 30"/>
              <p:cNvSpPr>
                <a:spLocks noChangeArrowheads="1"/>
              </p:cNvSpPr>
              <p:nvPr/>
            </p:nvSpPr>
            <p:spPr bwMode="auto">
              <a:xfrm>
                <a:off x="48" y="535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9" name="Rectangle 31"/>
              <p:cNvSpPr>
                <a:spLocks noChangeArrowheads="1"/>
              </p:cNvSpPr>
              <p:nvPr/>
            </p:nvSpPr>
            <p:spPr bwMode="auto">
              <a:xfrm>
                <a:off x="48" y="679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80" name="Rectangle 32"/>
              <p:cNvSpPr>
                <a:spLocks noChangeArrowheads="1"/>
              </p:cNvSpPr>
              <p:nvPr/>
            </p:nvSpPr>
            <p:spPr bwMode="auto">
              <a:xfrm>
                <a:off x="48" y="82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81" name="Rectangle 33"/>
              <p:cNvSpPr>
                <a:spLocks noChangeArrowheads="1"/>
              </p:cNvSpPr>
              <p:nvPr/>
            </p:nvSpPr>
            <p:spPr bwMode="auto">
              <a:xfrm>
                <a:off x="48" y="968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</p:grpSp>
      </p:grpSp>
      <p:sp>
        <p:nvSpPr>
          <p:cNvPr id="1027" name="Rectangle 34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Click to edit Master title style</a:t>
            </a:r>
          </a:p>
        </p:txBody>
      </p:sp>
      <p:sp>
        <p:nvSpPr>
          <p:cNvPr id="2084" name="Rectangle 3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085" name="Rectangle 3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086" name="Rectangle 3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7E6D61A2-2DAF-45F4-AA63-18FD125B3C1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2087" name="Rectangle 3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69988" y="1946275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39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</p:sldLayoutIdLst>
  <p:transition spd="med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60000"/>
        <a:buFont typeface="Wingdings" pitchFamily="2" charset="2"/>
        <a:buChar char="u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t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s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mailto:barcillo@gmail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dspace.espol.edu.ec/browse?type=author&amp;value=Marcillo%20Morla,%20Fabricio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6800" y="609600"/>
            <a:ext cx="7772400" cy="1676400"/>
          </a:xfrm>
        </p:spPr>
        <p:txBody>
          <a:bodyPr/>
          <a:lstStyle/>
          <a:p>
            <a:pPr eaLnBrk="1" hangingPunct="1"/>
            <a:r>
              <a:rPr lang="es-ES_tradnl" dirty="0" smtClean="0"/>
              <a:t>Administración de Empresas Acuícolas I – </a:t>
            </a:r>
            <a:r>
              <a:rPr lang="es-ES_tradnl" smtClean="0"/>
              <a:t>Clase </a:t>
            </a:r>
            <a:r>
              <a:rPr lang="es-ES_tradnl" smtClean="0"/>
              <a:t>2</a:t>
            </a:r>
            <a:endParaRPr lang="es-ES_tradnl" dirty="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6400800" cy="838200"/>
          </a:xfrm>
        </p:spPr>
        <p:txBody>
          <a:bodyPr/>
          <a:lstStyle/>
          <a:p>
            <a:pPr algn="l" eaLnBrk="1" hangingPunct="1">
              <a:defRPr/>
            </a:pPr>
            <a:r>
              <a:rPr lang="es-ES_tradnl" dirty="0" smtClean="0"/>
              <a:t>Fabrizio Marcillo </a:t>
            </a:r>
            <a:r>
              <a:rPr lang="es-ES_tradnl" dirty="0" err="1" smtClean="0"/>
              <a:t>Morla</a:t>
            </a:r>
            <a:r>
              <a:rPr lang="es-ES_tradnl" dirty="0" smtClean="0"/>
              <a:t> </a:t>
            </a:r>
            <a:r>
              <a:rPr lang="es-ES_tradnl" dirty="0" err="1" smtClean="0"/>
              <a:t>MBA</a:t>
            </a:r>
            <a:endParaRPr lang="es-ES_tradnl" dirty="0" smtClean="0"/>
          </a:p>
        </p:txBody>
      </p:sp>
      <p:pic>
        <p:nvPicPr>
          <p:cNvPr id="3076" name="Picture 9" descr="Logofimc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2800" y="2286000"/>
            <a:ext cx="1676400" cy="167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Text Box 10"/>
          <p:cNvSpPr txBox="1">
            <a:spLocks noChangeArrowheads="1"/>
          </p:cNvSpPr>
          <p:nvPr/>
        </p:nvSpPr>
        <p:spPr bwMode="auto">
          <a:xfrm>
            <a:off x="4932363" y="4960938"/>
            <a:ext cx="27114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hlinkClick r:id="rId4"/>
              </a:rPr>
              <a:t>barcillo@gmail.com</a:t>
            </a:r>
            <a:endParaRPr lang="en-US"/>
          </a:p>
          <a:p>
            <a:r>
              <a:rPr lang="en-US"/>
              <a:t>(593-9) 4194239</a:t>
            </a:r>
          </a:p>
          <a:p>
            <a:endParaRPr lang="es-ES"/>
          </a:p>
        </p:txBody>
      </p:sp>
      <p:pic>
        <p:nvPicPr>
          <p:cNvPr id="3078" name="6 Imagen" descr="espol1-300x299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2071688"/>
            <a:ext cx="1792288" cy="178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4038600" cy="685800"/>
          </a:xfrm>
        </p:spPr>
        <p:txBody>
          <a:bodyPr/>
          <a:lstStyle/>
          <a:p>
            <a:r>
              <a:rPr lang="en-US" sz="3600">
                <a:latin typeface="Arial" charset="0"/>
              </a:rPr>
              <a:t>El Computador</a:t>
            </a:r>
            <a:endParaRPr lang="es-ES_tradnl" sz="3600">
              <a:latin typeface="Arial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8229600" cy="4648200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n-US" sz="2400">
                <a:latin typeface="Arial" charset="0"/>
              </a:rPr>
              <a:t>Es la parte de nosotros que intercambia Informacón. </a:t>
            </a:r>
          </a:p>
          <a:p>
            <a:pPr marL="609600" indent="-609600">
              <a:lnSpc>
                <a:spcPct val="90000"/>
              </a:lnSpc>
            </a:pPr>
            <a:r>
              <a:rPr lang="en-US" sz="2400">
                <a:latin typeface="Arial" charset="0"/>
              </a:rPr>
              <a:t>No hay emociones ni opiniones en ella.</a:t>
            </a:r>
          </a:p>
          <a:p>
            <a:pPr marL="609600" indent="-609600">
              <a:lnSpc>
                <a:spcPct val="90000"/>
              </a:lnSpc>
            </a:pPr>
            <a:r>
              <a:rPr lang="en-US" sz="2400">
                <a:latin typeface="Arial" charset="0"/>
              </a:rPr>
              <a:t>No solo son preguntas sino tambien decir hechos.</a:t>
            </a:r>
          </a:p>
          <a:p>
            <a:pPr marL="609600" indent="-609600">
              <a:lnSpc>
                <a:spcPct val="90000"/>
              </a:lnSpc>
            </a:pPr>
            <a:r>
              <a:rPr lang="en-US" sz="2400" b="1">
                <a:latin typeface="Arial" charset="0"/>
              </a:rPr>
              <a:t>Ej:</a:t>
            </a:r>
            <a:r>
              <a:rPr lang="en-US" sz="2400">
                <a:latin typeface="Arial" charset="0"/>
              </a:rPr>
              <a:t> “Que hora es?”  , “La luz está prendida”, “Podria escribirme esta carta?”, Etc.</a:t>
            </a:r>
          </a:p>
          <a:p>
            <a:pPr marL="609600" indent="-609600">
              <a:lnSpc>
                <a:spcPct val="90000"/>
              </a:lnSpc>
            </a:pPr>
            <a:r>
              <a:rPr lang="en-US" sz="2400" b="1">
                <a:latin typeface="Arial" charset="0"/>
              </a:rPr>
              <a:t>Palabras:</a:t>
            </a:r>
            <a:r>
              <a:rPr lang="en-US" sz="2400">
                <a:latin typeface="Arial" charset="0"/>
              </a:rPr>
              <a:t> Que..?, Podría…?, Es….?, Como….?, Cuando…?</a:t>
            </a:r>
          </a:p>
          <a:p>
            <a:pPr marL="609600" indent="-609600">
              <a:lnSpc>
                <a:spcPct val="90000"/>
              </a:lnSpc>
            </a:pPr>
            <a:r>
              <a:rPr lang="en-US" sz="2400" b="1">
                <a:latin typeface="Arial" charset="0"/>
              </a:rPr>
              <a:t>Tono:</a:t>
            </a:r>
            <a:r>
              <a:rPr lang="en-US" sz="2400">
                <a:latin typeface="Arial" charset="0"/>
              </a:rPr>
              <a:t> 	     		Monótono, Frío.</a:t>
            </a:r>
          </a:p>
          <a:p>
            <a:pPr marL="609600" indent="-609600">
              <a:lnSpc>
                <a:spcPct val="90000"/>
              </a:lnSpc>
            </a:pPr>
            <a:r>
              <a:rPr lang="en-US" sz="2400" b="1">
                <a:latin typeface="Arial" charset="0"/>
              </a:rPr>
              <a:t>Gestos:</a:t>
            </a:r>
            <a:r>
              <a:rPr lang="en-US" sz="2400">
                <a:latin typeface="Arial" charset="0"/>
              </a:rPr>
              <a:t>     		Ninguno o pocos.</a:t>
            </a:r>
          </a:p>
          <a:p>
            <a:pPr marL="609600" indent="-609600">
              <a:lnSpc>
                <a:spcPct val="90000"/>
              </a:lnSpc>
            </a:pPr>
            <a:r>
              <a:rPr lang="en-US" sz="2400" b="1">
                <a:latin typeface="Arial" charset="0"/>
              </a:rPr>
              <a:t>Postura:</a:t>
            </a:r>
            <a:r>
              <a:rPr lang="en-US" sz="2400">
                <a:latin typeface="Arial" charset="0"/>
              </a:rPr>
              <a:t>     		Erecta, estable.</a:t>
            </a:r>
          </a:p>
          <a:p>
            <a:pPr marL="609600" indent="-609600">
              <a:lnSpc>
                <a:spcPct val="90000"/>
              </a:lnSpc>
            </a:pPr>
            <a:r>
              <a:rPr lang="en-US" sz="2400" b="1">
                <a:latin typeface="Arial" charset="0"/>
              </a:rPr>
              <a:t>Expresion faciales :</a:t>
            </a:r>
            <a:r>
              <a:rPr lang="en-US" sz="2400">
                <a:latin typeface="Arial" charset="0"/>
              </a:rPr>
              <a:t> 	sin expresión.</a:t>
            </a:r>
            <a:endParaRPr lang="es-ES_tradnl" sz="2400">
              <a:latin typeface="Arial" charset="0"/>
            </a:endParaRP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8518525" y="62484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15</a:t>
            </a:r>
            <a:endParaRPr lang="es-ES_tradnl"/>
          </a:p>
        </p:txBody>
      </p:sp>
      <p:sp>
        <p:nvSpPr>
          <p:cNvPr id="10245" name="Oval 5"/>
          <p:cNvSpPr>
            <a:spLocks noChangeArrowheads="1"/>
          </p:cNvSpPr>
          <p:nvPr/>
        </p:nvSpPr>
        <p:spPr bwMode="auto">
          <a:xfrm>
            <a:off x="5791200" y="304800"/>
            <a:ext cx="1524000" cy="1447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>
            <a:off x="6019800" y="8382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ES"/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>
            <a:off x="6705600" y="8382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ES"/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>
            <a:off x="6248400" y="1371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r>
              <a:rPr lang="en-US">
                <a:latin typeface="Arial" charset="0"/>
              </a:rPr>
              <a:t>Comportamientos Efectivos</a:t>
            </a:r>
            <a:endParaRPr lang="es-ES_tradnl">
              <a:latin typeface="Arial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229600" cy="4800600"/>
          </a:xfrm>
        </p:spPr>
        <p:txBody>
          <a:bodyPr/>
          <a:lstStyle/>
          <a:p>
            <a:pPr marL="609600" indent="-609600"/>
            <a:r>
              <a:rPr lang="en-US">
                <a:latin typeface="Arial" charset="0"/>
              </a:rPr>
              <a:t>Diferentes personas prefieren dar:</a:t>
            </a:r>
          </a:p>
          <a:p>
            <a:pPr marL="990600" lvl="1" indent="-533400"/>
            <a:r>
              <a:rPr lang="en-US">
                <a:latin typeface="Arial" charset="0"/>
              </a:rPr>
              <a:t>Ordenes.</a:t>
            </a:r>
          </a:p>
          <a:p>
            <a:pPr marL="990600" lvl="1" indent="-533400"/>
            <a:r>
              <a:rPr lang="en-US">
                <a:latin typeface="Arial" charset="0"/>
              </a:rPr>
              <a:t>Información.</a:t>
            </a:r>
          </a:p>
          <a:p>
            <a:pPr marL="990600" lvl="1" indent="-533400"/>
            <a:r>
              <a:rPr lang="en-US">
                <a:latin typeface="Arial" charset="0"/>
              </a:rPr>
              <a:t>Emociones.</a:t>
            </a:r>
          </a:p>
          <a:p>
            <a:pPr marL="609600" indent="-609600"/>
            <a:r>
              <a:rPr lang="en-US">
                <a:latin typeface="Arial" charset="0"/>
              </a:rPr>
              <a:t>Estadísticamente, los mejores gerentes de USA son del tipo confortador.</a:t>
            </a:r>
          </a:p>
          <a:p>
            <a:pPr marL="609600" indent="-609600"/>
            <a:r>
              <a:rPr lang="en-US">
                <a:latin typeface="Arial" charset="0"/>
              </a:rPr>
              <a:t>Se ha determinado que la mayoría de las personas se comunican ineficientemente el 90% de las veces.</a:t>
            </a:r>
          </a:p>
          <a:p>
            <a:pPr marL="609600" indent="-609600"/>
            <a:endParaRPr lang="es-ES_tradnl">
              <a:latin typeface="Arial" charset="0"/>
            </a:endParaRP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8518525" y="62484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11</a:t>
            </a:r>
            <a:endParaRPr lang="es-ES_tradnl"/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>
                <a:latin typeface="Arial" charset="0"/>
              </a:rPr>
              <a:t>Canales De Comunicación</a:t>
            </a:r>
            <a:endParaRPr lang="es-ES_tradnl">
              <a:latin typeface="Arial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8229600" cy="5105400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n-US" sz="2800">
                <a:latin typeface="Arial" charset="0"/>
              </a:rPr>
              <a:t>Para comunicarse, ambos deben de estar en la misma frecuencia.</a:t>
            </a:r>
            <a:endParaRPr lang="es-ES_tradnl" sz="2800">
              <a:latin typeface="Arial" charset="0"/>
            </a:endParaRPr>
          </a:p>
          <a:p>
            <a:pPr marL="609600" indent="-609600">
              <a:lnSpc>
                <a:spcPct val="90000"/>
              </a:lnSpc>
            </a:pPr>
            <a:r>
              <a:rPr lang="en-US" sz="2800">
                <a:latin typeface="Arial" charset="0"/>
              </a:rPr>
              <a:t>Cuando la gente se comunica lo hace en uno de los 5 canales:</a:t>
            </a:r>
          </a:p>
          <a:p>
            <a:pPr marL="609600" indent="-609600">
              <a:lnSpc>
                <a:spcPct val="90000"/>
              </a:lnSpc>
            </a:pPr>
            <a:r>
              <a:rPr lang="en-US" sz="2800">
                <a:latin typeface="Arial" charset="0"/>
              </a:rPr>
              <a:t>EMOTIVO.</a:t>
            </a:r>
          </a:p>
          <a:p>
            <a:pPr marL="609600" indent="-609600">
              <a:lnSpc>
                <a:spcPct val="90000"/>
              </a:lnSpc>
            </a:pPr>
            <a:r>
              <a:rPr lang="en-US" sz="2800">
                <a:latin typeface="Arial" charset="0"/>
              </a:rPr>
              <a:t>COMFORTADOR.</a:t>
            </a:r>
          </a:p>
          <a:p>
            <a:pPr marL="609600" indent="-609600">
              <a:lnSpc>
                <a:spcPct val="90000"/>
              </a:lnSpc>
            </a:pPr>
            <a:r>
              <a:rPr lang="en-US" sz="2800">
                <a:latin typeface="Arial" charset="0"/>
              </a:rPr>
              <a:t>INFORMATIVO.</a:t>
            </a:r>
          </a:p>
          <a:p>
            <a:pPr marL="609600" indent="-609600">
              <a:lnSpc>
                <a:spcPct val="90000"/>
              </a:lnSpc>
            </a:pPr>
            <a:r>
              <a:rPr lang="en-US" sz="2800">
                <a:latin typeface="Arial" charset="0"/>
              </a:rPr>
              <a:t>DIRECTIVO.</a:t>
            </a:r>
          </a:p>
          <a:p>
            <a:pPr marL="609600" indent="-609600">
              <a:lnSpc>
                <a:spcPct val="90000"/>
              </a:lnSpc>
            </a:pPr>
            <a:r>
              <a:rPr lang="en-US" sz="2800">
                <a:latin typeface="Arial" charset="0"/>
              </a:rPr>
              <a:t>INTERVENTIVO.</a:t>
            </a:r>
          </a:p>
          <a:p>
            <a:pPr marL="609600" indent="-609600">
              <a:lnSpc>
                <a:spcPct val="90000"/>
              </a:lnSpc>
            </a:pPr>
            <a:r>
              <a:rPr lang="en-US" sz="2800">
                <a:latin typeface="Arial" charset="0"/>
              </a:rPr>
              <a:t>La comunicación ocurre solamente si hay una oferta y una aceptación en el mismo canal.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8518525" y="62484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18</a:t>
            </a:r>
            <a:endParaRPr lang="es-ES_tradnl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Título"/>
          <p:cNvSpPr>
            <a:spLocks noGrp="1"/>
          </p:cNvSpPr>
          <p:nvPr>
            <p:ph type="title"/>
          </p:nvPr>
        </p:nvSpPr>
        <p:spPr>
          <a:xfrm>
            <a:off x="1228725" y="0"/>
            <a:ext cx="7772400" cy="1143000"/>
          </a:xfrm>
        </p:spPr>
        <p:txBody>
          <a:bodyPr/>
          <a:lstStyle/>
          <a:p>
            <a:pPr algn="r"/>
            <a:r>
              <a:rPr lang="en-US" smtClean="0"/>
              <a:t>Fabrizio Marcillo Morla</a:t>
            </a:r>
            <a:endParaRPr lang="es-US" smtClean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69988" y="928688"/>
            <a:ext cx="7772400" cy="4114800"/>
          </a:xfrm>
        </p:spPr>
        <p:txBody>
          <a:bodyPr/>
          <a:lstStyle/>
          <a:p>
            <a:pPr algn="r">
              <a:defRPr/>
            </a:pPr>
            <a:r>
              <a:rPr lang="es-EC" dirty="0" smtClean="0"/>
              <a:t>Guayaquil, 1966.</a:t>
            </a:r>
          </a:p>
          <a:p>
            <a:pPr algn="r">
              <a:defRPr/>
            </a:pPr>
            <a:r>
              <a:rPr lang="es-EC" dirty="0" err="1" smtClean="0"/>
              <a:t>BSc.</a:t>
            </a:r>
            <a:r>
              <a:rPr lang="es-EC" dirty="0" smtClean="0"/>
              <a:t> Acuicultura. (ESPOL 1991).</a:t>
            </a:r>
          </a:p>
          <a:p>
            <a:pPr algn="r">
              <a:defRPr/>
            </a:pPr>
            <a:r>
              <a:rPr lang="es-EC" dirty="0" smtClean="0"/>
              <a:t>Magister en Administración de Empresas. (ESPOL, 1996).</a:t>
            </a:r>
          </a:p>
          <a:p>
            <a:pPr algn="r">
              <a:defRPr/>
            </a:pPr>
            <a:r>
              <a:rPr lang="es-EC" dirty="0" smtClean="0"/>
              <a:t>Profesor ESPOL desde el 2001.</a:t>
            </a:r>
          </a:p>
          <a:p>
            <a:pPr algn="r">
              <a:defRPr/>
            </a:pPr>
            <a:r>
              <a:rPr lang="es-EC" dirty="0" smtClean="0"/>
              <a:t>20 años experiencia profesional: </a:t>
            </a:r>
          </a:p>
          <a:p>
            <a:pPr lvl="1" algn="r">
              <a:defRPr/>
            </a:pPr>
            <a:r>
              <a:rPr lang="es-EC" dirty="0" smtClean="0"/>
              <a:t>Producción.</a:t>
            </a:r>
          </a:p>
          <a:p>
            <a:pPr lvl="1" algn="r">
              <a:defRPr/>
            </a:pPr>
            <a:r>
              <a:rPr lang="es-EC" dirty="0" smtClean="0"/>
              <a:t>Administración.</a:t>
            </a:r>
          </a:p>
          <a:p>
            <a:pPr lvl="1" algn="r">
              <a:defRPr/>
            </a:pPr>
            <a:r>
              <a:rPr lang="es-EC" dirty="0" smtClean="0"/>
              <a:t>Finanzas.</a:t>
            </a:r>
          </a:p>
          <a:p>
            <a:pPr lvl="1" algn="r">
              <a:defRPr/>
            </a:pPr>
            <a:r>
              <a:rPr lang="es-EC" dirty="0" smtClean="0"/>
              <a:t>Investigación.</a:t>
            </a:r>
          </a:p>
          <a:p>
            <a:pPr lvl="1" algn="r">
              <a:defRPr/>
            </a:pPr>
            <a:r>
              <a:rPr lang="es-EC" dirty="0" smtClean="0"/>
              <a:t>Consultorías.</a:t>
            </a:r>
          </a:p>
        </p:txBody>
      </p:sp>
      <p:pic>
        <p:nvPicPr>
          <p:cNvPr id="4100" name="Picture 3" descr="Yop por ti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571750" cy="192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8 Rectángulo"/>
          <p:cNvSpPr/>
          <p:nvPr/>
        </p:nvSpPr>
        <p:spPr>
          <a:xfrm>
            <a:off x="357188" y="5670550"/>
            <a:ext cx="4572000" cy="8302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US" dirty="0">
                <a:latin typeface="+mn-lt"/>
                <a:hlinkClick r:id="rId4"/>
              </a:rPr>
              <a:t>Otras Publicaciones del mismo autor en Repositorio ESPOL</a:t>
            </a:r>
            <a:endParaRPr lang="es-US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r>
              <a:rPr lang="es-ES_tradnl">
                <a:latin typeface="Arial" charset="0"/>
              </a:rPr>
              <a:t>Organización</a:t>
            </a:r>
            <a:r>
              <a:rPr lang="en-US">
                <a:latin typeface="Arial" charset="0"/>
              </a:rPr>
              <a:t> (Empresa)</a:t>
            </a:r>
            <a:endParaRPr lang="es-ES_tradnl">
              <a:latin typeface="Arial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_tradnl" sz="2800">
                <a:latin typeface="Arial" charset="0"/>
              </a:rPr>
              <a:t>En una organización tenemos</a:t>
            </a:r>
            <a:r>
              <a:rPr lang="en-US" sz="2800">
                <a:latin typeface="Arial" charset="0"/>
              </a:rPr>
              <a:t>: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Arial" charset="0"/>
              </a:rPr>
              <a:t>Individuos.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Arial" charset="0"/>
              </a:rPr>
              <a:t>Grupos.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Arial" charset="0"/>
              </a:rPr>
              <a:t>Organización</a:t>
            </a:r>
            <a:r>
              <a:rPr lang="en-US" sz="2400">
                <a:latin typeface="Arial" charset="0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US" sz="2800">
                <a:latin typeface="Arial" charset="0"/>
              </a:rPr>
              <a:t>Esta parte del curso está enfocada principalmente hacia los individuos.</a:t>
            </a:r>
            <a:endParaRPr lang="es-ES_tradnl" sz="280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800">
                <a:latin typeface="Arial" charset="0"/>
              </a:rPr>
              <a:t>Para manejar una organización o grupo hay que conocer a la persona.</a:t>
            </a:r>
          </a:p>
          <a:p>
            <a:pPr>
              <a:lnSpc>
                <a:spcPct val="90000"/>
              </a:lnSpc>
            </a:pPr>
            <a:r>
              <a:rPr lang="en-US" sz="2800">
                <a:latin typeface="Arial" charset="0"/>
              </a:rPr>
              <a:t>La comunicación es la base del manejo en una organización.</a:t>
            </a:r>
            <a:endParaRPr lang="es-ES_tradnl" sz="2800">
              <a:latin typeface="Arial" charset="0"/>
            </a:endParaRP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7718425" y="63166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</a:t>
            </a:r>
            <a:endParaRPr lang="es-ES_tradnl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8518525" y="6248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</a:t>
            </a:r>
            <a:endParaRPr lang="es-ES_tradnl"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r>
              <a:rPr lang="en-US">
                <a:latin typeface="Arial" charset="0"/>
              </a:rPr>
              <a:t>Ser Humano</a:t>
            </a:r>
            <a:endParaRPr lang="es-ES_tradnl">
              <a:latin typeface="Arial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800600"/>
          </a:xfrm>
        </p:spPr>
        <p:txBody>
          <a:bodyPr/>
          <a:lstStyle/>
          <a:p>
            <a:r>
              <a:rPr lang="en-US">
                <a:latin typeface="Arial" charset="0"/>
              </a:rPr>
              <a:t>Al Ser humano se lo conoce en primer termino por el cuerpo.</a:t>
            </a:r>
          </a:p>
          <a:p>
            <a:r>
              <a:rPr lang="en-US">
                <a:latin typeface="Arial" charset="0"/>
              </a:rPr>
              <a:t>El ser humano tiene una mente (psiquis).</a:t>
            </a:r>
          </a:p>
          <a:p>
            <a:r>
              <a:rPr lang="en-US">
                <a:latin typeface="Arial" charset="0"/>
              </a:rPr>
              <a:t>El ser humano siempre está en sociedad (relaciones sociales)</a:t>
            </a:r>
          </a:p>
          <a:p>
            <a:r>
              <a:rPr lang="en-US">
                <a:latin typeface="Arial" charset="0"/>
              </a:rPr>
              <a:t>Las tres están unidas y relacionadas</a:t>
            </a:r>
            <a:endParaRPr lang="es-ES_tradnl">
              <a:latin typeface="Arial" charset="0"/>
            </a:endParaRP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8518525" y="6248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3</a:t>
            </a:r>
            <a:endParaRPr lang="es-ES_tradnl"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r>
              <a:rPr lang="en-US">
                <a:latin typeface="Arial" charset="0"/>
              </a:rPr>
              <a:t>Relaciones</a:t>
            </a:r>
            <a:endParaRPr lang="es-ES_tradnl">
              <a:latin typeface="Arial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8006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800">
                <a:latin typeface="Arial" charset="0"/>
              </a:rPr>
              <a:t>Familia:</a:t>
            </a:r>
          </a:p>
          <a:p>
            <a:pPr marL="990600" lvl="1" indent="-533400">
              <a:lnSpc>
                <a:spcPct val="90000"/>
              </a:lnSpc>
              <a:buFontTx/>
              <a:buChar char="•"/>
            </a:pPr>
            <a:r>
              <a:rPr lang="en-US" sz="2400">
                <a:latin typeface="Arial" charset="0"/>
              </a:rPr>
              <a:t>Por consaguiniedad.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800">
                <a:latin typeface="Arial" charset="0"/>
              </a:rPr>
              <a:t>Amigos:</a:t>
            </a:r>
          </a:p>
          <a:p>
            <a:pPr marL="990600" lvl="1" indent="-533400">
              <a:lnSpc>
                <a:spcPct val="90000"/>
              </a:lnSpc>
              <a:buFontTx/>
              <a:buChar char="•"/>
            </a:pPr>
            <a:r>
              <a:rPr lang="en-US" sz="2400">
                <a:latin typeface="Arial" charset="0"/>
              </a:rPr>
              <a:t>Por gusto.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800">
                <a:latin typeface="Arial" charset="0"/>
              </a:rPr>
              <a:t>Ocupacional:</a:t>
            </a:r>
          </a:p>
          <a:p>
            <a:pPr marL="990600" lvl="1" indent="-533400">
              <a:lnSpc>
                <a:spcPct val="90000"/>
              </a:lnSpc>
              <a:buFontTx/>
              <a:buChar char="•"/>
            </a:pPr>
            <a:r>
              <a:rPr lang="en-US" sz="2400">
                <a:latin typeface="Arial" charset="0"/>
              </a:rPr>
              <a:t>Por necesidad de colaborar y hacer algo que no se puede hacer solo.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800">
                <a:latin typeface="Arial" charset="0"/>
              </a:rPr>
              <a:t>Pareja:</a:t>
            </a:r>
          </a:p>
          <a:p>
            <a:pPr marL="990600" lvl="1" indent="-533400">
              <a:lnSpc>
                <a:spcPct val="90000"/>
              </a:lnSpc>
              <a:buFontTx/>
              <a:buChar char="•"/>
            </a:pPr>
            <a:r>
              <a:rPr lang="en-US" sz="2400">
                <a:latin typeface="Arial" charset="0"/>
              </a:rPr>
              <a:t> Reune las Otras:</a:t>
            </a:r>
          </a:p>
          <a:p>
            <a:pPr marL="1371600" lvl="2" indent="-457200">
              <a:lnSpc>
                <a:spcPct val="90000"/>
              </a:lnSpc>
            </a:pPr>
            <a:r>
              <a:rPr lang="en-US" sz="2000">
                <a:latin typeface="Arial" charset="0"/>
              </a:rPr>
              <a:t>Se forma una familia.</a:t>
            </a:r>
          </a:p>
          <a:p>
            <a:pPr marL="1371600" lvl="2" indent="-457200">
              <a:lnSpc>
                <a:spcPct val="90000"/>
              </a:lnSpc>
            </a:pPr>
            <a:r>
              <a:rPr lang="en-US" sz="2000">
                <a:latin typeface="Arial" charset="0"/>
              </a:rPr>
              <a:t>Hay que gustarse para estar  en pareja.</a:t>
            </a:r>
          </a:p>
          <a:p>
            <a:pPr marL="1371600" lvl="2" indent="-457200">
              <a:lnSpc>
                <a:spcPct val="90000"/>
              </a:lnSpc>
            </a:pPr>
            <a:r>
              <a:rPr lang="en-US" sz="2000">
                <a:latin typeface="Arial" charset="0"/>
              </a:rPr>
              <a:t>Se necesita colaboración.</a:t>
            </a:r>
            <a:endParaRPr lang="es-ES_tradnl" sz="2000">
              <a:latin typeface="Arial" charset="0"/>
            </a:endParaRP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8518525" y="6248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5</a:t>
            </a:r>
            <a:endParaRPr lang="es-ES_tradnl"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r>
              <a:rPr lang="en-US">
                <a:latin typeface="Arial" charset="0"/>
              </a:rPr>
              <a:t>Comunicación</a:t>
            </a:r>
            <a:endParaRPr lang="es-ES_tradnl">
              <a:latin typeface="Arial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800600"/>
          </a:xfrm>
        </p:spPr>
        <p:txBody>
          <a:bodyPr/>
          <a:lstStyle/>
          <a:p>
            <a:pPr marL="609600" indent="-609600"/>
            <a:r>
              <a:rPr lang="en-US">
                <a:latin typeface="Arial" charset="0"/>
              </a:rPr>
              <a:t>Comportamiento = Comunicación.</a:t>
            </a:r>
          </a:p>
          <a:p>
            <a:pPr marL="609600" indent="-609600"/>
            <a:r>
              <a:rPr lang="en-US">
                <a:latin typeface="Arial" charset="0"/>
              </a:rPr>
              <a:t>El comportamiento viene de Adentro.</a:t>
            </a:r>
          </a:p>
          <a:p>
            <a:pPr marL="609600" indent="-609600"/>
            <a:r>
              <a:rPr lang="en-US">
                <a:latin typeface="Arial" charset="0"/>
              </a:rPr>
              <a:t>Los estímulos de afuera tienen que pasar por el cerebro antes de salir de nuevo.</a:t>
            </a:r>
          </a:p>
          <a:p>
            <a:pPr marL="609600" indent="-609600"/>
            <a:r>
              <a:rPr lang="en-US">
                <a:latin typeface="Arial" charset="0"/>
              </a:rPr>
              <a:t>La respuesta depende de como lo procesa el cerebro.</a:t>
            </a:r>
          </a:p>
          <a:p>
            <a:pPr marL="609600" indent="-609600">
              <a:buFontTx/>
              <a:buNone/>
            </a:pPr>
            <a:endParaRPr lang="es-ES_tradnl">
              <a:latin typeface="Arial" charset="0"/>
            </a:endParaRP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8518525" y="6248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7</a:t>
            </a:r>
            <a:endParaRPr lang="es-ES_tradnl"/>
          </a:p>
        </p:txBody>
      </p:sp>
      <p:pic>
        <p:nvPicPr>
          <p:cNvPr id="5125" name="Picture 5" descr="C:\Archivos de programa\Archivos comunes\Microsoft Shared\Clipart\cagcat50\bd05552_.wmf"/>
          <p:cNvPicPr>
            <a:picLocks noChangeAspect="1" noChangeArrowheads="1"/>
          </p:cNvPicPr>
          <p:nvPr/>
        </p:nvPicPr>
        <p:blipFill>
          <a:blip r:embed="rId2"/>
          <a:srcRect l="25896" t="20993" r="25896" b="41986"/>
          <a:stretch>
            <a:fillRect/>
          </a:stretch>
        </p:blipFill>
        <p:spPr bwMode="auto">
          <a:xfrm>
            <a:off x="5181600" y="4724400"/>
            <a:ext cx="2819400" cy="2011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r>
              <a:rPr lang="en-US">
                <a:latin typeface="Arial" charset="0"/>
              </a:rPr>
              <a:t>Comunicación Como Proceso</a:t>
            </a:r>
            <a:endParaRPr lang="es-ES_tradnl">
              <a:latin typeface="Arial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800600"/>
          </a:xfrm>
        </p:spPr>
        <p:txBody>
          <a:bodyPr/>
          <a:lstStyle/>
          <a:p>
            <a:pPr marL="609600" indent="-609600"/>
            <a:r>
              <a:rPr lang="en-US">
                <a:latin typeface="Arial" charset="0"/>
              </a:rPr>
              <a:t>Desde el punto de vista de la persona que la emite.</a:t>
            </a:r>
          </a:p>
          <a:p>
            <a:pPr marL="609600" indent="-609600"/>
            <a:r>
              <a:rPr lang="en-US">
                <a:latin typeface="Arial" charset="0"/>
              </a:rPr>
              <a:t>Quien se comunica envia una señal y esta es recibida por la otra persona. Pasa por los organos sensoriales y llegan al cerebro donde son traducidas e interpretadas.</a:t>
            </a:r>
          </a:p>
          <a:p>
            <a:pPr marL="609600" indent="-609600"/>
            <a:r>
              <a:rPr lang="en-US">
                <a:latin typeface="Arial" charset="0"/>
              </a:rPr>
              <a:t>Despues de interpretar las señales la otra persona puede responder.</a:t>
            </a:r>
            <a:endParaRPr lang="es-ES_tradnl">
              <a:latin typeface="Arial" charset="0"/>
            </a:endParaRP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8518525" y="6248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8</a:t>
            </a:r>
            <a:endParaRPr lang="es-ES_tradnl"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r>
              <a:rPr lang="en-US">
                <a:latin typeface="Arial" charset="0"/>
              </a:rPr>
              <a:t>Analisis Transaccional</a:t>
            </a:r>
            <a:endParaRPr lang="es-ES_tradnl">
              <a:latin typeface="Arial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800600"/>
          </a:xfrm>
        </p:spPr>
        <p:txBody>
          <a:bodyPr/>
          <a:lstStyle/>
          <a:p>
            <a:pPr marL="609600" indent="-609600"/>
            <a:r>
              <a:rPr lang="en-US">
                <a:latin typeface="Arial" charset="0"/>
              </a:rPr>
              <a:t>David Kahler:</a:t>
            </a:r>
          </a:p>
          <a:p>
            <a:pPr marL="990600" lvl="1" indent="-533400"/>
            <a:r>
              <a:rPr lang="en-US">
                <a:latin typeface="Arial" charset="0"/>
              </a:rPr>
              <a:t>Clasifica a la gente según forma de comunicarse.</a:t>
            </a:r>
          </a:p>
          <a:p>
            <a:pPr marL="990600" lvl="1" indent="-533400"/>
            <a:r>
              <a:rPr lang="en-US">
                <a:latin typeface="Arial" charset="0"/>
              </a:rPr>
              <a:t>Cada vez que hablamos tenemos varios comportamientos. Algunos llegan (efectivos) y otros no.</a:t>
            </a:r>
          </a:p>
          <a:p>
            <a:pPr marL="990600" lvl="1" indent="-533400"/>
            <a:r>
              <a:rPr lang="en-US">
                <a:latin typeface="Arial" charset="0"/>
              </a:rPr>
              <a:t>Porque unas veces la comunicación llega y otras no.</a:t>
            </a:r>
          </a:p>
          <a:p>
            <a:pPr marL="990600" lvl="1" indent="-533400"/>
            <a:r>
              <a:rPr lang="en-US">
                <a:latin typeface="Arial" charset="0"/>
              </a:rPr>
              <a:t>Análisis estadistico de los efectos de la comunicación no verbal y los clasificó.</a:t>
            </a:r>
            <a:endParaRPr lang="es-ES_tradnl">
              <a:latin typeface="Arial" charset="0"/>
            </a:endParaRP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518525" y="62484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10</a:t>
            </a:r>
            <a:endParaRPr lang="es-ES_tradnl"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r>
              <a:rPr lang="en-US">
                <a:latin typeface="Arial" charset="0"/>
              </a:rPr>
              <a:t>Comportamientos efectivos</a:t>
            </a:r>
            <a:endParaRPr lang="es-ES_tradnl">
              <a:latin typeface="Arial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229600" cy="4800600"/>
          </a:xfrm>
        </p:spPr>
        <p:txBody>
          <a:bodyPr/>
          <a:lstStyle/>
          <a:p>
            <a:pPr marL="609600" indent="-609600"/>
            <a:r>
              <a:rPr lang="en-US" sz="2800">
                <a:latin typeface="Arial" charset="0"/>
              </a:rPr>
              <a:t>Solo hay 5 comportamientos efectivos:</a:t>
            </a:r>
          </a:p>
          <a:p>
            <a:pPr marL="609600" indent="-609600"/>
            <a:r>
              <a:rPr lang="en-US" b="1">
                <a:latin typeface="Arial" charset="0"/>
              </a:rPr>
              <a:t>Protector</a:t>
            </a:r>
            <a:r>
              <a:rPr lang="en-US">
                <a:latin typeface="Arial" charset="0"/>
              </a:rPr>
              <a:t>:no tiene tanta aplicación en la empresa. Solo en emergencias.</a:t>
            </a:r>
          </a:p>
          <a:p>
            <a:pPr marL="609600" indent="-609600"/>
            <a:r>
              <a:rPr lang="en-US" b="1">
                <a:latin typeface="Arial" charset="0"/>
              </a:rPr>
              <a:t>Director</a:t>
            </a:r>
            <a:r>
              <a:rPr lang="en-US">
                <a:latin typeface="Arial" charset="0"/>
              </a:rPr>
              <a:t>: Dar Ordenes.</a:t>
            </a:r>
          </a:p>
          <a:p>
            <a:pPr marL="609600" indent="-609600"/>
            <a:r>
              <a:rPr lang="en-US" b="1">
                <a:latin typeface="Arial" charset="0"/>
              </a:rPr>
              <a:t>Computador</a:t>
            </a:r>
            <a:r>
              <a:rPr lang="en-US">
                <a:latin typeface="Arial" charset="0"/>
              </a:rPr>
              <a:t>:Intercambiar Información.</a:t>
            </a:r>
          </a:p>
          <a:p>
            <a:pPr marL="609600" indent="-609600"/>
            <a:r>
              <a:rPr lang="en-US" b="1">
                <a:latin typeface="Arial" charset="0"/>
              </a:rPr>
              <a:t>Comfortador</a:t>
            </a:r>
            <a:r>
              <a:rPr lang="en-US">
                <a:latin typeface="Arial" charset="0"/>
              </a:rPr>
              <a:t>: Brindar apoyo.</a:t>
            </a:r>
          </a:p>
          <a:p>
            <a:pPr marL="609600" indent="-609600"/>
            <a:r>
              <a:rPr lang="en-US" b="1">
                <a:latin typeface="Arial" charset="0"/>
              </a:rPr>
              <a:t>Emocionador</a:t>
            </a:r>
            <a:r>
              <a:rPr lang="en-US">
                <a:latin typeface="Arial" charset="0"/>
              </a:rPr>
              <a:t>: Muestra emociones.</a:t>
            </a:r>
            <a:endParaRPr lang="es-ES_tradnl">
              <a:latin typeface="Arial" charset="0"/>
            </a:endParaRP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8518525" y="62484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11</a:t>
            </a:r>
            <a:endParaRPr lang="es-ES_tradnl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Azure">
  <a:themeElements>
    <a:clrScheme name="Azure 1">
      <a:dk1>
        <a:srgbClr val="000000"/>
      </a:dk1>
      <a:lt1>
        <a:srgbClr val="FFFFFF"/>
      </a:lt1>
      <a:dk2>
        <a:srgbClr val="3333FF"/>
      </a:dk2>
      <a:lt2>
        <a:srgbClr val="00FFFF"/>
      </a:lt2>
      <a:accent1>
        <a:srgbClr val="00CCCC"/>
      </a:accent1>
      <a:accent2>
        <a:srgbClr val="6666FF"/>
      </a:accent2>
      <a:accent3>
        <a:srgbClr val="ADADFF"/>
      </a:accent3>
      <a:accent4>
        <a:srgbClr val="DADADA"/>
      </a:accent4>
      <a:accent5>
        <a:srgbClr val="AAE2E2"/>
      </a:accent5>
      <a:accent6>
        <a:srgbClr val="5C5CE7"/>
      </a:accent6>
      <a:hlink>
        <a:srgbClr val="CCCCFF"/>
      </a:hlink>
      <a:folHlink>
        <a:srgbClr val="CC99FF"/>
      </a:folHlink>
    </a:clrScheme>
    <a:fontScheme name="Azur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zure 1">
        <a:dk1>
          <a:srgbClr val="000000"/>
        </a:dk1>
        <a:lt1>
          <a:srgbClr val="FFFFFF"/>
        </a:lt1>
        <a:dk2>
          <a:srgbClr val="3333FF"/>
        </a:dk2>
        <a:lt2>
          <a:srgbClr val="00FFFF"/>
        </a:lt2>
        <a:accent1>
          <a:srgbClr val="00CCCC"/>
        </a:accent1>
        <a:accent2>
          <a:srgbClr val="6666FF"/>
        </a:accent2>
        <a:accent3>
          <a:srgbClr val="ADADFF"/>
        </a:accent3>
        <a:accent4>
          <a:srgbClr val="DADADA"/>
        </a:accent4>
        <a:accent5>
          <a:srgbClr val="AAE2E2"/>
        </a:accent5>
        <a:accent6>
          <a:srgbClr val="5C5CE7"/>
        </a:accent6>
        <a:hlink>
          <a:srgbClr val="CCCC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zure 2">
        <a:dk1>
          <a:srgbClr val="000000"/>
        </a:dk1>
        <a:lt1>
          <a:srgbClr val="CCECFF"/>
        </a:lt1>
        <a:dk2>
          <a:srgbClr val="330099"/>
        </a:dk2>
        <a:lt2>
          <a:srgbClr val="0099CC"/>
        </a:lt2>
        <a:accent1>
          <a:srgbClr val="009999"/>
        </a:accent1>
        <a:accent2>
          <a:srgbClr val="FF99CC"/>
        </a:accent2>
        <a:accent3>
          <a:srgbClr val="E2F4FF"/>
        </a:accent3>
        <a:accent4>
          <a:srgbClr val="000000"/>
        </a:accent4>
        <a:accent5>
          <a:srgbClr val="AACACA"/>
        </a:accent5>
        <a:accent6>
          <a:srgbClr val="E78AB9"/>
        </a:accent6>
        <a:hlink>
          <a:srgbClr val="6600CC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zure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B2B2B2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C8C8C8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C:\Archivos de programa\Microsoft Office\Templates\Presentation Designs\Azure.pot</Template>
  <TotalTime>3356</TotalTime>
  <Words>576</Words>
  <Application>Microsoft Office PowerPoint</Application>
  <PresentationFormat>Presentación en pantalla (4:3)</PresentationFormat>
  <Paragraphs>102</Paragraphs>
  <Slides>12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6" baseType="lpstr">
      <vt:lpstr>Times New Roman</vt:lpstr>
      <vt:lpstr>Arial</vt:lpstr>
      <vt:lpstr>Wingdings</vt:lpstr>
      <vt:lpstr>Azure</vt:lpstr>
      <vt:lpstr>Administración de Empresas Acuícolas I – Clase 2</vt:lpstr>
      <vt:lpstr>Fabrizio Marcillo Morla</vt:lpstr>
      <vt:lpstr>Organización (Empresa)</vt:lpstr>
      <vt:lpstr>Ser Humano</vt:lpstr>
      <vt:lpstr>Relaciones</vt:lpstr>
      <vt:lpstr>Comunicación</vt:lpstr>
      <vt:lpstr>Comunicación Como Proceso</vt:lpstr>
      <vt:lpstr>Analisis Transaccional</vt:lpstr>
      <vt:lpstr>Comportamientos efectivos</vt:lpstr>
      <vt:lpstr>El Computador</vt:lpstr>
      <vt:lpstr>Comportamientos Efectivos</vt:lpstr>
      <vt:lpstr>Canales De Comunicación</vt:lpstr>
    </vt:vector>
  </TitlesOfParts>
  <Company>Barcillo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Barcillo Barzinister</dc:creator>
  <cp:lastModifiedBy>Administrador</cp:lastModifiedBy>
  <cp:revision>545</cp:revision>
  <cp:lastPrinted>1601-01-01T00:00:00Z</cp:lastPrinted>
  <dcterms:created xsi:type="dcterms:W3CDTF">2002-07-19T11:47:45Z</dcterms:created>
  <dcterms:modified xsi:type="dcterms:W3CDTF">2010-01-18T15:41:50Z</dcterms:modified>
</cp:coreProperties>
</file>