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8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83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BEFDBA4-327E-4597-8BFC-3FC712A62095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48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Click to edit Master text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C5B18C8-EBB6-4099-97C5-519497D6153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4FD9E0-F707-429B-A07C-E6C0CF2A3F9D}" type="slidenum">
              <a:rPr lang="es-ES_tradnl" smtClean="0"/>
              <a:pPr/>
              <a:t>1</a:t>
            </a:fld>
            <a:endParaRPr lang="es-ES_tradnl" smtClean="0"/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US" smtClean="0"/>
          </a:p>
        </p:txBody>
      </p:sp>
      <p:sp>
        <p:nvSpPr>
          <p:cNvPr id="2253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6DBAD2-E6B8-4853-8243-F839495EACBE}" type="slidenum">
              <a:rPr lang="es-ES_tradnl" smtClean="0"/>
              <a:pPr/>
              <a:t>2</a:t>
            </a:fld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US"/>
            </a:p>
          </p:txBody>
        </p: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1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3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</p:grpSp>
      </p:grpSp>
      <p:sp>
        <p:nvSpPr>
          <p:cNvPr id="310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s-ES_tradnl"/>
              <a:t>Click to edit Master subtitle style</a:t>
            </a:r>
          </a:p>
        </p:txBody>
      </p:sp>
      <p:sp>
        <p:nvSpPr>
          <p:cNvPr id="36" name="Rectangle 3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7" name="Rectangle 3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8" name="Rectangle 3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C756C5B-E552-460D-8ADA-3C7A07A56F6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6F565-2AA2-4738-B44B-AA29F935A72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992938" y="609600"/>
            <a:ext cx="1949450" cy="54514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97538" cy="54514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2F0CD-7112-43BB-B4AC-AC4925ECF9A6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1169988" y="1946275"/>
            <a:ext cx="7772400" cy="4114800"/>
          </a:xfrm>
        </p:spPr>
        <p:txBody>
          <a:bodyPr/>
          <a:lstStyle/>
          <a:p>
            <a:pPr lvl="0"/>
            <a:endParaRPr lang="es-US" noProof="0" smtClean="0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7E290-334E-4A17-B88A-7F1885D918B3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23202-4BF3-434F-9F12-80AEA62E004F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40A15-99B4-42A1-A578-268CAD3E05CC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85E3F-F978-4645-98D4-26448D522F4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7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0682A-F605-4047-B8CD-D97EFCEBF5E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325F9-44C2-4DC2-8D7E-7C9228D24230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7D020-9BFE-44A8-9A00-D5D356CB8B2D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D1CCA-04D2-44CB-AC16-4002F3D3AE22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U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3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3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ECD00-0119-47C6-B0DB-3F61A13E881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US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2053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1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2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3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4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5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6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7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8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69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0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1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2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3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4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5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6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7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8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79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80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  <p:sp>
            <p:nvSpPr>
              <p:cNvPr id="2081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US"/>
              </a:p>
            </p:txBody>
          </p:sp>
        </p:grpSp>
      </p:grpSp>
      <p:sp>
        <p:nvSpPr>
          <p:cNvPr id="1027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2084" name="Rectangle 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85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2086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7E6D61A2-2DAF-45F4-AA63-18FD125B3C17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  <p:sp>
        <p:nvSpPr>
          <p:cNvPr id="2087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9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60000"/>
        <a:buFont typeface="Wingdings" pitchFamily="2" charset="2"/>
        <a:buChar char="u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barcillo@gmai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space.espol.edu.ec/browse?type=author&amp;value=Marcillo%20Morla,%20Fabricio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609600"/>
            <a:ext cx="7772400" cy="1676400"/>
          </a:xfrm>
        </p:spPr>
        <p:txBody>
          <a:bodyPr/>
          <a:lstStyle/>
          <a:p>
            <a:pPr eaLnBrk="1" hangingPunct="1"/>
            <a:r>
              <a:rPr lang="es-ES_tradnl" dirty="0" smtClean="0"/>
              <a:t>Administración de Empresas Acuícolas I – Clase 3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64008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s-ES_tradnl" dirty="0" smtClean="0"/>
              <a:t>Fabrizio Marcillo </a:t>
            </a:r>
            <a:r>
              <a:rPr lang="es-ES_tradnl" dirty="0" err="1" smtClean="0"/>
              <a:t>Morla</a:t>
            </a:r>
            <a:r>
              <a:rPr lang="es-ES_tradnl" dirty="0" smtClean="0"/>
              <a:t> </a:t>
            </a:r>
            <a:r>
              <a:rPr lang="es-ES_tradnl" dirty="0" err="1" smtClean="0"/>
              <a:t>MBA</a:t>
            </a:r>
            <a:endParaRPr lang="es-ES_tradnl" dirty="0" smtClean="0"/>
          </a:p>
        </p:txBody>
      </p:sp>
      <p:pic>
        <p:nvPicPr>
          <p:cNvPr id="3076" name="Picture 9" descr="Logofimc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2286000"/>
            <a:ext cx="1676400" cy="167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4932363" y="4960938"/>
            <a:ext cx="27114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4"/>
              </a:rPr>
              <a:t>barcillo@gmail.com</a:t>
            </a:r>
            <a:endParaRPr lang="en-US"/>
          </a:p>
          <a:p>
            <a:r>
              <a:rPr lang="en-US"/>
              <a:t>(593-9) 4194239</a:t>
            </a:r>
          </a:p>
          <a:p>
            <a:endParaRPr lang="es-ES"/>
          </a:p>
        </p:txBody>
      </p:sp>
      <p:pic>
        <p:nvPicPr>
          <p:cNvPr id="3078" name="6 Imagen" descr="espol1-300x299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071688"/>
            <a:ext cx="1792288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15240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Canal Preferido?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8229600" cy="51054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Todos pensamos que nuestro canal favorito es el mejor.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No podemos hacer que la gente nos responda, pero usando su canal hay mas probabilidad de que lo haga.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Informativo: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Orientados por resultados.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Prefieren reconocimiento de su desempeño.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Emotivo / Confortador: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Prefieren saber si son gustados.</a:t>
            </a:r>
          </a:p>
          <a:p>
            <a:pPr marL="990600" lvl="1" indent="-533400">
              <a:lnSpc>
                <a:spcPct val="90000"/>
              </a:lnSpc>
            </a:pPr>
            <a:r>
              <a:rPr lang="es-ES_tradnl" sz="2400">
                <a:latin typeface="Arial" charset="0"/>
              </a:rPr>
              <a:t>Ser gustados como persona por ser y no por hacer.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Comunicador efectivo es el que reconoce el canal preferido del otro y lo usa para hablarle.</a:t>
            </a:r>
          </a:p>
          <a:p>
            <a:pPr marL="609600" indent="-609600">
              <a:lnSpc>
                <a:spcPct val="90000"/>
              </a:lnSpc>
            </a:pPr>
            <a:endParaRPr lang="es-ES_tradnl" sz="2800">
              <a:latin typeface="Arial" charset="0"/>
            </a:endParaRP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8518525" y="6248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8</a:t>
            </a:r>
            <a:endParaRPr lang="es-ES_tradnl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15240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Niveles De Comunicación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8229600" cy="5105400"/>
          </a:xfrm>
        </p:spPr>
        <p:txBody>
          <a:bodyPr/>
          <a:lstStyle/>
          <a:p>
            <a:pPr marL="609600" indent="-609600"/>
            <a:r>
              <a:rPr lang="es-ES_tradnl">
                <a:latin typeface="Arial" charset="0"/>
              </a:rPr>
              <a:t>Cuando funcionamos bien.</a:t>
            </a:r>
          </a:p>
          <a:p>
            <a:pPr marL="609600" indent="-609600"/>
            <a:endParaRPr lang="es-ES_tradnl">
              <a:latin typeface="Arial" charset="0"/>
            </a:endParaRPr>
          </a:p>
          <a:p>
            <a:pPr marL="609600" indent="-609600"/>
            <a:r>
              <a:rPr lang="es-ES_tradnl">
                <a:latin typeface="Arial" charset="0"/>
              </a:rPr>
              <a:t>Nivel 1: Abierto a comunicación solo en el canal preferido.</a:t>
            </a:r>
          </a:p>
          <a:p>
            <a:pPr marL="609600" indent="-609600"/>
            <a:r>
              <a:rPr lang="es-ES_tradnl">
                <a:latin typeface="Arial" charset="0"/>
              </a:rPr>
              <a:t>Nivel 2: Además del canal preferido usa otro canal (segundo preferido).</a:t>
            </a:r>
          </a:p>
          <a:p>
            <a:pPr marL="609600" indent="-609600"/>
            <a:r>
              <a:rPr lang="es-ES_tradnl">
                <a:latin typeface="Arial" charset="0"/>
              </a:rPr>
              <a:t>Nivel 3: Puede comunicarse en su canal primario, secundario y terciario.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8518525" y="6248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10</a:t>
            </a:r>
            <a:endParaRPr lang="es-ES_tradnl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Comportamientos Inefectivos</a:t>
            </a: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>
                <a:latin typeface="Arial" charset="0"/>
              </a:rPr>
              <a:t>A.- Exageración en el pensamiento (hablar mas de la cuenta):</a:t>
            </a:r>
          </a:p>
          <a:p>
            <a:pPr lvl="1">
              <a:lnSpc>
                <a:spcPct val="90000"/>
              </a:lnSpc>
            </a:pPr>
            <a:r>
              <a:rPr lang="es-ES_tradnl">
                <a:latin typeface="Arial" charset="0"/>
              </a:rPr>
              <a:t>Exageraciones perfeccionistas</a:t>
            </a:r>
          </a:p>
          <a:p>
            <a:pPr lvl="1">
              <a:lnSpc>
                <a:spcPct val="90000"/>
              </a:lnSpc>
            </a:pPr>
            <a:r>
              <a:rPr lang="es-ES_tradnl">
                <a:latin typeface="Arial" charset="0"/>
              </a:rPr>
              <a:t>Exageraciones complacientes</a:t>
            </a:r>
          </a:p>
          <a:p>
            <a:pPr lvl="1">
              <a:lnSpc>
                <a:spcPct val="90000"/>
              </a:lnSpc>
            </a:pPr>
            <a:r>
              <a:rPr lang="es-ES_tradnl">
                <a:latin typeface="Arial" charset="0"/>
              </a:rPr>
              <a:t>Exageraciones rígidas</a:t>
            </a:r>
          </a:p>
          <a:p>
            <a:pPr lvl="1">
              <a:lnSpc>
                <a:spcPct val="90000"/>
              </a:lnSpc>
            </a:pPr>
            <a:r>
              <a:rPr lang="es-ES_tradnl">
                <a:latin typeface="Arial" charset="0"/>
              </a:rPr>
              <a:t>Exageraciones de esfuerzo</a:t>
            </a:r>
          </a:p>
          <a:p>
            <a:pPr lvl="1">
              <a:lnSpc>
                <a:spcPct val="90000"/>
              </a:lnSpc>
            </a:pPr>
            <a:r>
              <a:rPr lang="es-ES_tradnl">
                <a:latin typeface="Arial" charset="0"/>
              </a:rPr>
              <a:t>Exageraciones de apuro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s-ES_tradnl"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s-ES_tradnl">
                <a:latin typeface="Arial" charset="0"/>
              </a:rPr>
              <a:t>Estas exageraciones llevan a:</a:t>
            </a:r>
          </a:p>
        </p:txBody>
      </p:sp>
      <p:sp>
        <p:nvSpPr>
          <p:cNvPr id="15365" name="Text Box 1029"/>
          <p:cNvSpPr txBox="1">
            <a:spLocks noChangeArrowheads="1"/>
          </p:cNvSpPr>
          <p:nvPr/>
        </p:nvSpPr>
        <p:spPr bwMode="auto">
          <a:xfrm>
            <a:off x="8518525" y="6248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11</a:t>
            </a:r>
            <a:endParaRPr lang="es-ES_tradnl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B.- Triangulo Dramático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es-ES_tradnl" sz="2800">
                <a:latin typeface="Arial" charset="0"/>
              </a:rPr>
              <a:t>Exageración en las emociones:</a:t>
            </a:r>
          </a:p>
          <a:p>
            <a:endParaRPr lang="es-ES_tradnl">
              <a:latin typeface="Arial" charset="0"/>
            </a:endParaRPr>
          </a:p>
          <a:p>
            <a:endParaRPr lang="es-ES_tradnl">
              <a:latin typeface="Arial" charset="0"/>
            </a:endParaRPr>
          </a:p>
          <a:p>
            <a:endParaRPr lang="es-ES_tradnl">
              <a:latin typeface="Arial" charset="0"/>
            </a:endParaRPr>
          </a:p>
          <a:p>
            <a:endParaRPr lang="es-ES_tradnl">
              <a:latin typeface="Arial" charset="0"/>
            </a:endParaRPr>
          </a:p>
          <a:p>
            <a:endParaRPr lang="es-ES_tradnl">
              <a:latin typeface="Arial" charset="0"/>
            </a:endParaRPr>
          </a:p>
          <a:p>
            <a:r>
              <a:rPr lang="es-ES_tradnl" sz="2800">
                <a:latin typeface="Arial" charset="0"/>
              </a:rPr>
              <a:t>No responsabilizarse</a:t>
            </a:r>
          </a:p>
          <a:p>
            <a:r>
              <a:rPr lang="es-ES_tradnl" sz="2800">
                <a:latin typeface="Arial" charset="0"/>
              </a:rPr>
              <a:t>Responsabilizarse demasiado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8518525" y="6248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12</a:t>
            </a:r>
            <a:endParaRPr lang="es-ES_tradnl"/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 rot="10794644">
            <a:off x="2590800" y="2360613"/>
            <a:ext cx="4038600" cy="20574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2055813" y="1905000"/>
            <a:ext cx="1830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P</a:t>
            </a:r>
            <a:r>
              <a:rPr lang="en-US">
                <a:latin typeface="Arial" charset="0"/>
              </a:rPr>
              <a:t>erseguidor</a:t>
            </a:r>
            <a:endParaRPr lang="es-ES_tradnl">
              <a:latin typeface="Arial" charset="0"/>
            </a:endParaRP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6475413" y="1905000"/>
            <a:ext cx="1389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S</a:t>
            </a:r>
            <a:r>
              <a:rPr lang="en-US">
                <a:latin typeface="Arial" charset="0"/>
              </a:rPr>
              <a:t>alvador</a:t>
            </a:r>
            <a:endParaRPr lang="es-ES_tradnl">
              <a:latin typeface="Arial" charset="0"/>
            </a:endParaRP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5029200" y="4038600"/>
            <a:ext cx="1184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V</a:t>
            </a:r>
            <a:r>
              <a:rPr lang="en-US">
                <a:latin typeface="Arial" charset="0"/>
              </a:rPr>
              <a:t>ictima</a:t>
            </a:r>
            <a:endParaRPr lang="es-ES_tradnl">
              <a:latin typeface="Arial" charset="0"/>
            </a:endParaRP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152400"/>
            <a:ext cx="7772400" cy="1143000"/>
          </a:xfrm>
        </p:spPr>
        <p:txBody>
          <a:bodyPr/>
          <a:lstStyle/>
          <a:p>
            <a:r>
              <a:rPr lang="es-ES_tradnl" sz="4000">
                <a:latin typeface="Arial" charset="0"/>
              </a:rPr>
              <a:t>Exageraciones Perfeccionistas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1534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No está dada por la necesidad de hacer algo perfecto si no por el miedo a equivocarse.</a:t>
            </a:r>
          </a:p>
          <a:p>
            <a:pPr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Se alarga mas de la cuenta.</a:t>
            </a:r>
          </a:p>
          <a:p>
            <a:pPr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Da muchas explicaciones.</a:t>
            </a:r>
          </a:p>
          <a:p>
            <a:pPr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Usa palabras difíciles.</a:t>
            </a:r>
          </a:p>
          <a:p>
            <a:pPr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Usa palabras terminadas en “…mente”.</a:t>
            </a:r>
          </a:p>
          <a:p>
            <a:pPr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Repite mucho lo mismo.</a:t>
            </a:r>
          </a:p>
          <a:p>
            <a:pPr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Usa mucho la palabra “pero”.</a:t>
            </a:r>
          </a:p>
          <a:p>
            <a:pPr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Nunca está contento con nada.</a:t>
            </a:r>
          </a:p>
          <a:p>
            <a:pPr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Se viste muy elegante.</a:t>
            </a:r>
          </a:p>
          <a:p>
            <a:pPr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Se demora en responder (se rasca la cabeza).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8518525" y="6248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13</a:t>
            </a:r>
            <a:endParaRPr lang="es-ES_tradnl"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76200"/>
            <a:ext cx="7772400" cy="1143000"/>
          </a:xfrm>
        </p:spPr>
        <p:txBody>
          <a:bodyPr/>
          <a:lstStyle/>
          <a:p>
            <a:r>
              <a:rPr lang="es-ES_tradnl" sz="4000">
                <a:latin typeface="Arial" charset="0"/>
              </a:rPr>
              <a:t>Exageraciones Perfeccionistas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153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Se creen mucho.</a:t>
            </a:r>
          </a:p>
          <a:p>
            <a:pPr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Dice: “A mi, personalmente..”</a:t>
            </a:r>
          </a:p>
          <a:p>
            <a:pPr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Demora mucho en decidir, siempre le falta información.</a:t>
            </a:r>
          </a:p>
          <a:p>
            <a:pPr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Causa mal humor porque siempre encuentra defectos.</a:t>
            </a:r>
          </a:p>
          <a:p>
            <a:pPr>
              <a:lnSpc>
                <a:spcPct val="90000"/>
              </a:lnSpc>
            </a:pPr>
            <a:r>
              <a:rPr lang="es-ES_tradnl" sz="2800" u="sng">
                <a:latin typeface="Arial" charset="0"/>
              </a:rPr>
              <a:t>Cree</a:t>
            </a:r>
            <a:r>
              <a:rPr lang="es-ES_tradnl" sz="2800">
                <a:latin typeface="Arial" charset="0"/>
              </a:rPr>
              <a:t> que no deja menor duda de lo que dice.</a:t>
            </a:r>
          </a:p>
          <a:p>
            <a:pPr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Siempre cree que todo lo que hizo pudo estar mejor.</a:t>
            </a:r>
          </a:p>
          <a:p>
            <a:pPr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Se dirige a otros para alabar, pero lo daña diciendo que pudo ser mejor y/o encontrando fallas.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8518525" y="6248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14</a:t>
            </a:r>
            <a:endParaRPr lang="es-ES_tradnl"/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76200"/>
            <a:ext cx="7772400" cy="1143000"/>
          </a:xfrm>
        </p:spPr>
        <p:txBody>
          <a:bodyPr/>
          <a:lstStyle/>
          <a:p>
            <a:r>
              <a:rPr lang="es-ES_tradnl" sz="4000">
                <a:latin typeface="Arial" charset="0"/>
              </a:rPr>
              <a:t>Exageraciones Complacientes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534400" cy="5029200"/>
          </a:xfrm>
        </p:spPr>
        <p:txBody>
          <a:bodyPr/>
          <a:lstStyle/>
          <a:p>
            <a:r>
              <a:rPr lang="es-ES_tradnl" sz="2800">
                <a:latin typeface="Arial" charset="0"/>
              </a:rPr>
              <a:t>Parte del miedo a que no le quieran o a no ser aceptado.</a:t>
            </a:r>
          </a:p>
          <a:p>
            <a:r>
              <a:rPr lang="es-ES_tradnl" sz="2800">
                <a:latin typeface="Arial" charset="0"/>
              </a:rPr>
              <a:t>Le sonríen a todos y mueven la cabeza.</a:t>
            </a:r>
          </a:p>
          <a:p>
            <a:r>
              <a:rPr lang="es-ES_tradnl" sz="2800">
                <a:latin typeface="Arial" charset="0"/>
              </a:rPr>
              <a:t>Quiere complacer a todos.</a:t>
            </a:r>
          </a:p>
          <a:p>
            <a:r>
              <a:rPr lang="es-ES_tradnl" sz="2800">
                <a:latin typeface="Arial" charset="0"/>
              </a:rPr>
              <a:t>Repiten mucho las palabras de ruego y lloro.</a:t>
            </a:r>
          </a:p>
          <a:p>
            <a:r>
              <a:rPr lang="es-ES_tradnl" sz="2800">
                <a:latin typeface="Arial" charset="0"/>
              </a:rPr>
              <a:t>Tiene miedo al NO, dice si cuando debe decir no.</a:t>
            </a:r>
          </a:p>
          <a:p>
            <a:r>
              <a:rPr lang="es-ES_tradnl" sz="2800">
                <a:latin typeface="Arial" charset="0"/>
              </a:rPr>
              <a:t>Se siente responsable de como se siente el otro.</a:t>
            </a:r>
          </a:p>
          <a:p>
            <a:r>
              <a:rPr lang="es-ES_tradnl" sz="2800">
                <a:latin typeface="Arial" charset="0"/>
              </a:rPr>
              <a:t>Excesivamente “educado”.</a:t>
            </a:r>
          </a:p>
          <a:p>
            <a:r>
              <a:rPr lang="es-ES_tradnl" sz="2800">
                <a:latin typeface="Arial" charset="0"/>
              </a:rPr>
              <a:t>Usa muchos los diminutivos.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8518525" y="6248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15</a:t>
            </a:r>
            <a:endParaRPr lang="es-ES_tradnl"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76200"/>
            <a:ext cx="7772400" cy="1143000"/>
          </a:xfrm>
        </p:spPr>
        <p:txBody>
          <a:bodyPr/>
          <a:lstStyle/>
          <a:p>
            <a:r>
              <a:rPr lang="es-ES_tradnl" sz="4000">
                <a:latin typeface="Arial" charset="0"/>
              </a:rPr>
              <a:t>Exageraciones Complacientes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4800600"/>
          </a:xfrm>
        </p:spPr>
        <p:txBody>
          <a:bodyPr/>
          <a:lstStyle/>
          <a:p>
            <a:r>
              <a:rPr lang="es-ES_tradnl" sz="2800">
                <a:latin typeface="Arial" charset="0"/>
              </a:rPr>
              <a:t>Nunca discute.</a:t>
            </a:r>
          </a:p>
          <a:p>
            <a:r>
              <a:rPr lang="es-ES_tradnl" sz="2800">
                <a:latin typeface="Arial" charset="0"/>
              </a:rPr>
              <a:t>Es muy “democrático”.</a:t>
            </a:r>
          </a:p>
          <a:p>
            <a:r>
              <a:rPr lang="es-ES_tradnl" sz="2800">
                <a:latin typeface="Arial" charset="0"/>
              </a:rPr>
              <a:t>Quiere la aprobación de los otros.</a:t>
            </a:r>
          </a:p>
          <a:p>
            <a:r>
              <a:rPr lang="es-ES_tradnl" sz="2800">
                <a:latin typeface="Arial" charset="0"/>
              </a:rPr>
              <a:t>Trata de adivinar los deseos del otro.</a:t>
            </a:r>
          </a:p>
          <a:p>
            <a:r>
              <a:rPr lang="es-ES_tradnl" sz="2800">
                <a:latin typeface="Arial" charset="0"/>
              </a:rPr>
              <a:t>Espera que los otros se comporten así.</a:t>
            </a:r>
          </a:p>
          <a:p>
            <a:r>
              <a:rPr lang="es-ES_tradnl" sz="2800">
                <a:latin typeface="Arial" charset="0"/>
              </a:rPr>
              <a:t>No pueden dar ordenes directas.</a:t>
            </a:r>
          </a:p>
          <a:p>
            <a:r>
              <a:rPr lang="es-ES_tradnl" sz="2800">
                <a:latin typeface="Arial" charset="0"/>
              </a:rPr>
              <a:t>Dicen: “talvez, tu sabes, mas o menos”o “ok, ok, podrías tu?, quisiera que tu..” </a:t>
            </a:r>
          </a:p>
          <a:p>
            <a:endParaRPr lang="es-ES_tradnl" sz="2800">
              <a:latin typeface="Arial" charset="0"/>
            </a:endParaRP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8518525" y="6248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16</a:t>
            </a:r>
            <a:endParaRPr lang="es-ES_tradnl"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76200"/>
            <a:ext cx="7772400" cy="1143000"/>
          </a:xfrm>
        </p:spPr>
        <p:txBody>
          <a:bodyPr/>
          <a:lstStyle/>
          <a:p>
            <a:r>
              <a:rPr lang="es-ES_tradnl" sz="4000">
                <a:latin typeface="Arial" charset="0"/>
              </a:rPr>
              <a:t>Exageraciones Rígidas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106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Tiene miedo a sentir.</a:t>
            </a:r>
          </a:p>
          <a:p>
            <a:pPr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Habla en monosílabos.</a:t>
            </a:r>
          </a:p>
          <a:p>
            <a:pPr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Anda con cara rígida, serio, frunce de bravo.</a:t>
            </a:r>
          </a:p>
          <a:p>
            <a:pPr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El deber y la disciplina es todo.</a:t>
            </a:r>
          </a:p>
          <a:p>
            <a:pPr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Piensa que los sentimientos son malos.</a:t>
            </a:r>
          </a:p>
          <a:p>
            <a:pPr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Habla en 3a persona o voz pasiva (se dice…).</a:t>
            </a:r>
          </a:p>
          <a:p>
            <a:pPr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Se muestra como estoico.</a:t>
            </a:r>
          </a:p>
          <a:p>
            <a:pPr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Tono falta de emotividad.</a:t>
            </a:r>
          </a:p>
          <a:p>
            <a:pPr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No pide ayuda, se las arregla solo o se aguanta.</a:t>
            </a:r>
          </a:p>
          <a:p>
            <a:pPr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No quiere que la otra persona muestre emoción.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8518525" y="6248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17</a:t>
            </a:r>
            <a:endParaRPr lang="es-ES_tradnl"/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r>
              <a:rPr lang="es-ES_tradnl" sz="4000">
                <a:latin typeface="Arial" charset="0"/>
              </a:rPr>
              <a:t>Exageraciones De Esfuerzo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6106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Tiene miedo a no poder.</a:t>
            </a:r>
          </a:p>
          <a:p>
            <a:pPr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Se frunce de cansancio o esfuerzo.</a:t>
            </a:r>
          </a:p>
          <a:p>
            <a:pPr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Cree que lo mas importante es el esfuerzo.</a:t>
            </a:r>
          </a:p>
          <a:p>
            <a:pPr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Usa muchas muletillas “o sea”, “voy a intentarlo”, “es difícil”.</a:t>
            </a:r>
          </a:p>
          <a:p>
            <a:pPr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Empieza muchas cosas y no termina ninguna.</a:t>
            </a:r>
          </a:p>
          <a:p>
            <a:pPr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Se complica mucho y le ve problemas a todo.</a:t>
            </a:r>
          </a:p>
          <a:p>
            <a:pPr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Todo lo ve por el lado difícil.</a:t>
            </a:r>
          </a:p>
          <a:p>
            <a:pPr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Busca hacer mas de lo que puede.</a:t>
            </a:r>
          </a:p>
          <a:p>
            <a:pPr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Confunde esfuerzo con resultado.</a:t>
            </a:r>
          </a:p>
          <a:p>
            <a:pPr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Da muchos rodeos.</a:t>
            </a:r>
          </a:p>
          <a:p>
            <a:pPr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Dice mucho “no se”, “no puedo”.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8518525" y="6248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18</a:t>
            </a:r>
            <a:endParaRPr lang="es-ES_tradnl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>
          <a:xfrm>
            <a:off x="1228725" y="0"/>
            <a:ext cx="7772400" cy="1143000"/>
          </a:xfrm>
        </p:spPr>
        <p:txBody>
          <a:bodyPr/>
          <a:lstStyle/>
          <a:p>
            <a:pPr algn="r"/>
            <a:r>
              <a:rPr lang="en-US" smtClean="0"/>
              <a:t>Fabrizio Marcillo Morla</a:t>
            </a:r>
            <a:endParaRPr lang="es-US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69988" y="928688"/>
            <a:ext cx="7772400" cy="4114800"/>
          </a:xfrm>
        </p:spPr>
        <p:txBody>
          <a:bodyPr/>
          <a:lstStyle/>
          <a:p>
            <a:pPr algn="r">
              <a:defRPr/>
            </a:pPr>
            <a:r>
              <a:rPr lang="es-EC" dirty="0" smtClean="0"/>
              <a:t>Guayaquil, 1966.</a:t>
            </a:r>
          </a:p>
          <a:p>
            <a:pPr algn="r">
              <a:defRPr/>
            </a:pPr>
            <a:r>
              <a:rPr lang="es-EC" dirty="0" err="1" smtClean="0"/>
              <a:t>BSc.</a:t>
            </a:r>
            <a:r>
              <a:rPr lang="es-EC" dirty="0" smtClean="0"/>
              <a:t> Acuicultura. (ESPOL 1991).</a:t>
            </a:r>
          </a:p>
          <a:p>
            <a:pPr algn="r">
              <a:defRPr/>
            </a:pPr>
            <a:r>
              <a:rPr lang="es-EC" dirty="0" smtClean="0"/>
              <a:t>Magister en Administración de Empresas. (ESPOL, 1996).</a:t>
            </a:r>
          </a:p>
          <a:p>
            <a:pPr algn="r">
              <a:defRPr/>
            </a:pPr>
            <a:r>
              <a:rPr lang="es-EC" dirty="0" smtClean="0"/>
              <a:t>Profesor ESPOL desde el 2001.</a:t>
            </a:r>
          </a:p>
          <a:p>
            <a:pPr algn="r">
              <a:defRPr/>
            </a:pPr>
            <a:r>
              <a:rPr lang="es-EC" dirty="0" smtClean="0"/>
              <a:t>20 años experiencia profesional: </a:t>
            </a:r>
          </a:p>
          <a:p>
            <a:pPr lvl="1" algn="r">
              <a:defRPr/>
            </a:pPr>
            <a:r>
              <a:rPr lang="es-EC" dirty="0" smtClean="0"/>
              <a:t>Producción.</a:t>
            </a:r>
          </a:p>
          <a:p>
            <a:pPr lvl="1" algn="r">
              <a:defRPr/>
            </a:pPr>
            <a:r>
              <a:rPr lang="es-EC" dirty="0" smtClean="0"/>
              <a:t>Administración.</a:t>
            </a:r>
          </a:p>
          <a:p>
            <a:pPr lvl="1" algn="r">
              <a:defRPr/>
            </a:pPr>
            <a:r>
              <a:rPr lang="es-EC" dirty="0" smtClean="0"/>
              <a:t>Finanzas.</a:t>
            </a:r>
          </a:p>
          <a:p>
            <a:pPr lvl="1" algn="r">
              <a:defRPr/>
            </a:pPr>
            <a:r>
              <a:rPr lang="es-EC" dirty="0" smtClean="0"/>
              <a:t>Investigación.</a:t>
            </a:r>
          </a:p>
          <a:p>
            <a:pPr lvl="1" algn="r">
              <a:defRPr/>
            </a:pPr>
            <a:r>
              <a:rPr lang="es-EC" dirty="0" smtClean="0"/>
              <a:t>Consultorías.</a:t>
            </a:r>
          </a:p>
        </p:txBody>
      </p:sp>
      <p:pic>
        <p:nvPicPr>
          <p:cNvPr id="4100" name="Picture 3" descr="Yop por ti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57175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Rectángulo"/>
          <p:cNvSpPr/>
          <p:nvPr/>
        </p:nvSpPr>
        <p:spPr>
          <a:xfrm>
            <a:off x="357188" y="5670550"/>
            <a:ext cx="45720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US" dirty="0">
                <a:latin typeface="+mn-lt"/>
                <a:hlinkClick r:id="rId4"/>
              </a:rPr>
              <a:t>Otras Publicaciones del mismo autor en Repositorio ESPOL</a:t>
            </a:r>
            <a:endParaRPr lang="es-US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304800"/>
            <a:ext cx="7772400" cy="1143000"/>
          </a:xfrm>
        </p:spPr>
        <p:txBody>
          <a:bodyPr/>
          <a:lstStyle/>
          <a:p>
            <a:r>
              <a:rPr lang="es-ES_tradnl" sz="4000">
                <a:latin typeface="Arial" charset="0"/>
              </a:rPr>
              <a:t>Exageraciones de Apuro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10600" cy="5410200"/>
          </a:xfrm>
        </p:spPr>
        <p:txBody>
          <a:bodyPr/>
          <a:lstStyle/>
          <a:p>
            <a:r>
              <a:rPr lang="es-ES_tradnl" sz="2800">
                <a:latin typeface="Arial" charset="0"/>
              </a:rPr>
              <a:t>Tiene miedo a no terminar a tiempo.</a:t>
            </a:r>
          </a:p>
          <a:p>
            <a:r>
              <a:rPr lang="es-ES_tradnl" sz="2800">
                <a:latin typeface="Arial" charset="0"/>
              </a:rPr>
              <a:t>Está acelerado.</a:t>
            </a:r>
          </a:p>
          <a:p>
            <a:r>
              <a:rPr lang="es-ES_tradnl" sz="2800">
                <a:latin typeface="Arial" charset="0"/>
              </a:rPr>
              <a:t>Nunca le alcanza el tiempo.Habla muy rápido.</a:t>
            </a:r>
          </a:p>
          <a:p>
            <a:r>
              <a:rPr lang="es-ES_tradnl" sz="2800">
                <a:latin typeface="Arial" charset="0"/>
              </a:rPr>
              <a:t>Va mas rápido que la otra gente, por lo que el resto no le entiende.</a:t>
            </a:r>
          </a:p>
          <a:p>
            <a:r>
              <a:rPr lang="es-ES_tradnl" sz="2800">
                <a:latin typeface="Arial" charset="0"/>
              </a:rPr>
              <a:t>Apura a todos.</a:t>
            </a:r>
          </a:p>
          <a:p>
            <a:r>
              <a:rPr lang="es-ES_tradnl" sz="2800">
                <a:latin typeface="Arial" charset="0"/>
              </a:rPr>
              <a:t>Interrumpe a todos en media frase.</a:t>
            </a:r>
          </a:p>
          <a:p>
            <a:endParaRPr lang="es-ES_tradnl" sz="2800">
              <a:latin typeface="Arial" charset="0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8518525" y="6248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19</a:t>
            </a:r>
            <a:endParaRPr lang="es-ES_tradnl"/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>
                <a:latin typeface="Arial" charset="0"/>
              </a:rPr>
              <a:t>Triangulo Dramático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8518525" y="62484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20</a:t>
            </a:r>
            <a:endParaRPr lang="es-ES_tradnl"/>
          </a:p>
        </p:txBody>
      </p:sp>
      <p:graphicFrame>
        <p:nvGraphicFramePr>
          <p:cNvPr id="31776" name="Group 32"/>
          <p:cNvGraphicFramePr>
            <a:graphicFrameLocks noGrp="1"/>
          </p:cNvGraphicFramePr>
          <p:nvPr>
            <p:ph type="tbl" idx="1"/>
          </p:nvPr>
        </p:nvGraphicFramePr>
        <p:xfrm>
          <a:off x="685800" y="1981200"/>
          <a:ext cx="7772400" cy="4114801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Yo</a:t>
                      </a:r>
                      <a:endParaRPr kumimoji="0" lang="es-ES_trad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Otros</a:t>
                      </a:r>
                      <a:endParaRPr kumimoji="0" lang="es-ES_trad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Perseguidor</a:t>
                      </a: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OK</a:t>
                      </a: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 Ok</a:t>
                      </a: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Salvador</a:t>
                      </a: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OK</a:t>
                      </a: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 Ok</a:t>
                      </a: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Victima</a:t>
                      </a: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 Ok</a:t>
                      </a: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Ok</a:t>
                      </a:r>
                      <a:endParaRPr kumimoji="0" lang="es-ES_trad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Correcto</a:t>
                      </a:r>
                      <a:endParaRPr kumimoji="0" lang="es-ES_trad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OK</a:t>
                      </a:r>
                      <a:endParaRPr kumimoji="0" lang="es-ES_trad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OK</a:t>
                      </a:r>
                      <a:endParaRPr kumimoji="0" lang="es-ES_trad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Canales De Comunicación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229600" cy="51054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Para comunicarse, ambos deben de estar en la misma frecuencia.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Cuando la gente se comunica lo hace en uno de los 5 canales: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EMOTIVO.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COMFORTADOR.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INFORMATIVO.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DIRECTIVO.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INTERVENTIVO.</a:t>
            </a:r>
          </a:p>
          <a:p>
            <a:pPr marL="609600" indent="-609600">
              <a:lnSpc>
                <a:spcPct val="90000"/>
              </a:lnSpc>
            </a:pPr>
            <a:r>
              <a:rPr lang="es-ES_tradnl" sz="2800">
                <a:latin typeface="Arial" charset="0"/>
              </a:rPr>
              <a:t>La comunicación ocurre solamente si hay una oferta y una aceptación en el mismo canal.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8518525" y="6248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</a:t>
            </a:r>
            <a:endParaRPr lang="es-ES_tradnl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11" name="Oval 19"/>
          <p:cNvSpPr>
            <a:spLocks noChangeArrowheads="1"/>
          </p:cNvSpPr>
          <p:nvPr/>
        </p:nvSpPr>
        <p:spPr bwMode="auto">
          <a:xfrm>
            <a:off x="8001000" y="304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5410200" cy="838200"/>
          </a:xfrm>
        </p:spPr>
        <p:txBody>
          <a:bodyPr/>
          <a:lstStyle/>
          <a:p>
            <a:pPr algn="l"/>
            <a:r>
              <a:rPr lang="es-ES_tradnl" sz="3600">
                <a:latin typeface="Arial" charset="0"/>
              </a:rPr>
              <a:t>Canal 1.- Interventivo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819400"/>
            <a:ext cx="8610600" cy="3657600"/>
          </a:xfrm>
        </p:spPr>
        <p:txBody>
          <a:bodyPr/>
          <a:lstStyle/>
          <a:p>
            <a:pPr marL="609600" indent="-609600"/>
            <a:r>
              <a:rPr lang="es-ES_tradnl" sz="2400">
                <a:latin typeface="Arial" charset="0"/>
              </a:rPr>
              <a:t>Invita a pasar de </a:t>
            </a:r>
            <a:r>
              <a:rPr lang="es-ES_tradnl" sz="2400" u="sng">
                <a:latin typeface="Arial" charset="0"/>
              </a:rPr>
              <a:t>uno de los 3 grados de incomunicación</a:t>
            </a:r>
            <a:r>
              <a:rPr lang="es-ES_tradnl" sz="2400">
                <a:latin typeface="Arial" charset="0"/>
              </a:rPr>
              <a:t> a un canal de comunicación.</a:t>
            </a:r>
          </a:p>
          <a:p>
            <a:pPr marL="609600" indent="-609600"/>
            <a:r>
              <a:rPr lang="es-ES_tradnl" sz="2400">
                <a:latin typeface="Arial" charset="0"/>
              </a:rPr>
              <a:t>Oferta del protector con ordenes a sentidos del otro.</a:t>
            </a:r>
          </a:p>
          <a:p>
            <a:pPr marL="609600" indent="-609600"/>
            <a:r>
              <a:rPr lang="es-ES_tradnl" sz="2400">
                <a:latin typeface="Arial" charset="0"/>
              </a:rPr>
              <a:t>Sensor o parte del otro que siente los sentidos básicos acepta oferta.</a:t>
            </a:r>
          </a:p>
          <a:p>
            <a:pPr marL="609600" indent="-609600"/>
            <a:r>
              <a:rPr lang="es-ES_tradnl" sz="2400">
                <a:latin typeface="Arial" charset="0"/>
              </a:rPr>
              <a:t>Util cuando personas se están saliendo de control.</a:t>
            </a:r>
          </a:p>
          <a:p>
            <a:pPr marL="609600" indent="-609600"/>
            <a:r>
              <a:rPr lang="es-ES_tradnl" sz="2400">
                <a:latin typeface="Arial" charset="0"/>
              </a:rPr>
              <a:t>Util en negociaciones o para capataces / enfermeras.</a:t>
            </a:r>
          </a:p>
          <a:p>
            <a:pPr marL="609600" indent="-609600"/>
            <a:r>
              <a:rPr lang="es-ES_tradnl" sz="2400">
                <a:latin typeface="Arial" charset="0"/>
              </a:rPr>
              <a:t>No es usado frecuentemente, solo en emergencias.</a:t>
            </a:r>
          </a:p>
          <a:p>
            <a:pPr marL="609600" indent="-609600">
              <a:buFontTx/>
              <a:buNone/>
            </a:pPr>
            <a:endParaRPr lang="es-ES_tradnl" sz="2400">
              <a:latin typeface="Arial" charset="0"/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8518525" y="6248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  <a:endParaRPr lang="es-ES_tradnl"/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5181600" y="762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5334000" y="381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 flipH="1">
            <a:off x="5257800" y="3810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5486400" y="3810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>
            <a:off x="5715000" y="381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 flipH="1">
            <a:off x="5638800" y="3810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>
            <a:off x="5867400" y="3810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7924800" y="228600"/>
            <a:ext cx="6858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>
            <a:off x="5486400" y="685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>
            <a:off x="7924800" y="381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>
            <a:off x="8305800" y="381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3798" name="Oval 6"/>
          <p:cNvSpPr>
            <a:spLocks noChangeArrowheads="1"/>
          </p:cNvSpPr>
          <p:nvPr/>
        </p:nvSpPr>
        <p:spPr bwMode="auto">
          <a:xfrm>
            <a:off x="7772400" y="762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>
            <a:off x="6248400" y="533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3962400" y="685800"/>
            <a:ext cx="1420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Protector</a:t>
            </a:r>
            <a:endParaRPr lang="es-ES_tradnl">
              <a:latin typeface="Arial" charset="0"/>
            </a:endParaRPr>
          </a:p>
        </p:txBody>
      </p:sp>
      <p:sp>
        <p:nvSpPr>
          <p:cNvPr id="33816" name="Text Box 24"/>
          <p:cNvSpPr txBox="1">
            <a:spLocks noChangeArrowheads="1"/>
          </p:cNvSpPr>
          <p:nvPr/>
        </p:nvSpPr>
        <p:spPr bwMode="auto">
          <a:xfrm>
            <a:off x="6705600" y="609600"/>
            <a:ext cx="1150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Sensor</a:t>
            </a:r>
            <a:endParaRPr lang="es-ES_tradnl">
              <a:latin typeface="Arial" charset="0"/>
            </a:endParaRPr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>
            <a:off x="6248400" y="3810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3818" name="Text Box 26"/>
          <p:cNvSpPr txBox="1">
            <a:spLocks noChangeArrowheads="1"/>
          </p:cNvSpPr>
          <p:nvPr/>
        </p:nvSpPr>
        <p:spPr bwMode="auto">
          <a:xfrm>
            <a:off x="4319588" y="1279525"/>
            <a:ext cx="162401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Cálmate</a:t>
            </a:r>
          </a:p>
          <a:p>
            <a:r>
              <a:rPr lang="en-US" sz="2000">
                <a:latin typeface="Arial" charset="0"/>
              </a:rPr>
              <a:t>Mírame</a:t>
            </a:r>
          </a:p>
          <a:p>
            <a:r>
              <a:rPr lang="en-US" sz="2000">
                <a:latin typeface="Arial" charset="0"/>
              </a:rPr>
              <a:t>Detente</a:t>
            </a:r>
          </a:p>
          <a:p>
            <a:r>
              <a:rPr lang="en-US" sz="2000">
                <a:latin typeface="Arial" charset="0"/>
              </a:rPr>
              <a:t>Párame bola</a:t>
            </a:r>
            <a:endParaRPr lang="es-ES_tradnl" sz="2000">
              <a:latin typeface="Arial" charset="0"/>
            </a:endParaRPr>
          </a:p>
        </p:txBody>
      </p:sp>
      <p:sp>
        <p:nvSpPr>
          <p:cNvPr id="33819" name="Text Box 27"/>
          <p:cNvSpPr txBox="1">
            <a:spLocks noChangeArrowheads="1"/>
          </p:cNvSpPr>
          <p:nvPr/>
        </p:nvSpPr>
        <p:spPr bwMode="auto">
          <a:xfrm>
            <a:off x="6910388" y="1295400"/>
            <a:ext cx="111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UUuhhh</a:t>
            </a:r>
            <a:endParaRPr lang="es-ES_tradnl" sz="2000">
              <a:latin typeface="Arial" charset="0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5410200" cy="685800"/>
          </a:xfrm>
        </p:spPr>
        <p:txBody>
          <a:bodyPr/>
          <a:lstStyle/>
          <a:p>
            <a:pPr algn="l"/>
            <a:r>
              <a:rPr lang="es-ES_tradnl" sz="3200">
                <a:latin typeface="Arial" charset="0"/>
              </a:rPr>
              <a:t>Canal 2.- Directivo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3276600"/>
            <a:ext cx="8991600" cy="3429000"/>
          </a:xfrm>
        </p:spPr>
        <p:txBody>
          <a:bodyPr/>
          <a:lstStyle/>
          <a:p>
            <a:pPr marL="609600" indent="-609600"/>
            <a:r>
              <a:rPr lang="es-ES_tradnl" sz="2400">
                <a:latin typeface="Arial" charset="0"/>
              </a:rPr>
              <a:t>Es una oferta del director aceptada por el computador.</a:t>
            </a:r>
          </a:p>
          <a:p>
            <a:pPr marL="609600" indent="-609600"/>
            <a:r>
              <a:rPr lang="es-ES_tradnl" sz="2400">
                <a:latin typeface="Arial" charset="0"/>
              </a:rPr>
              <a:t>Para estar en parte directora de personalidad:dar orden a parte pensante de otra (computador).</a:t>
            </a:r>
          </a:p>
          <a:p>
            <a:pPr marL="609600" indent="-609600"/>
            <a:r>
              <a:rPr lang="es-ES_tradnl" sz="2400">
                <a:latin typeface="Arial" charset="0"/>
              </a:rPr>
              <a:t>No involucra un superior y un inferior, sino que involucra pensamiento para responder (autoridad pero igualdad).</a:t>
            </a:r>
          </a:p>
          <a:p>
            <a:pPr marL="609600" indent="-609600"/>
            <a:r>
              <a:rPr lang="es-ES_tradnl" sz="2400">
                <a:latin typeface="Arial" charset="0"/>
              </a:rPr>
              <a:t>Se escucha la orden, se piensa la orden, y se responde.</a:t>
            </a:r>
          </a:p>
          <a:p>
            <a:pPr marL="609600" indent="-609600"/>
            <a:r>
              <a:rPr lang="es-ES_tradnl" sz="2400">
                <a:latin typeface="Arial" charset="0"/>
              </a:rPr>
              <a:t>El que acepta no siente que se está abusando de el.</a:t>
            </a:r>
          </a:p>
          <a:p>
            <a:pPr marL="609600" indent="-609600"/>
            <a:r>
              <a:rPr lang="es-ES_tradnl" sz="2400">
                <a:latin typeface="Arial" charset="0"/>
              </a:rPr>
              <a:t>Funciona como una computadora.</a:t>
            </a:r>
          </a:p>
          <a:p>
            <a:pPr marL="609600" indent="-609600"/>
            <a:endParaRPr lang="es-ES_tradnl" sz="2400">
              <a:latin typeface="Arial" charset="0"/>
            </a:endParaRP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8518525" y="6248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  <a:endParaRPr lang="es-ES_tradnl"/>
          </a:p>
        </p:txBody>
      </p:sp>
      <p:sp>
        <p:nvSpPr>
          <p:cNvPr id="34822" name="Oval 6"/>
          <p:cNvSpPr>
            <a:spLocks noChangeArrowheads="1"/>
          </p:cNvSpPr>
          <p:nvPr/>
        </p:nvSpPr>
        <p:spPr bwMode="auto">
          <a:xfrm>
            <a:off x="2624138" y="6096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2776538" y="914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2928938" y="9144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3157538" y="914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 flipH="1">
            <a:off x="3081338" y="9144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>
            <a:off x="2928938" y="1219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4831" name="Line 15"/>
          <p:cNvSpPr>
            <a:spLocks noChangeShapeType="1"/>
          </p:cNvSpPr>
          <p:nvPr/>
        </p:nvSpPr>
        <p:spPr bwMode="auto">
          <a:xfrm>
            <a:off x="5367338" y="914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>
            <a:off x="5748338" y="914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4833" name="Oval 17"/>
          <p:cNvSpPr>
            <a:spLocks noChangeArrowheads="1"/>
          </p:cNvSpPr>
          <p:nvPr/>
        </p:nvSpPr>
        <p:spPr bwMode="auto">
          <a:xfrm>
            <a:off x="5214938" y="6096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4834" name="Line 18"/>
          <p:cNvSpPr>
            <a:spLocks noChangeShapeType="1"/>
          </p:cNvSpPr>
          <p:nvPr/>
        </p:nvSpPr>
        <p:spPr bwMode="auto">
          <a:xfrm>
            <a:off x="3690938" y="1066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1143000" y="838200"/>
            <a:ext cx="1252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Director</a:t>
            </a:r>
            <a:endParaRPr lang="es-ES_tradnl">
              <a:latin typeface="Arial" charset="0"/>
            </a:endParaRPr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6281738" y="838200"/>
            <a:ext cx="1863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Computador</a:t>
            </a:r>
            <a:endParaRPr lang="es-ES_tradnl">
              <a:latin typeface="Arial" charset="0"/>
            </a:endParaRPr>
          </a:p>
        </p:txBody>
      </p:sp>
      <p:sp>
        <p:nvSpPr>
          <p:cNvPr id="34837" name="Line 21"/>
          <p:cNvSpPr>
            <a:spLocks noChangeShapeType="1"/>
          </p:cNvSpPr>
          <p:nvPr/>
        </p:nvSpPr>
        <p:spPr bwMode="auto">
          <a:xfrm>
            <a:off x="3690938" y="914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304800" y="1508125"/>
            <a:ext cx="513556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Haga 5 copias.</a:t>
            </a:r>
          </a:p>
          <a:p>
            <a:r>
              <a:rPr lang="en-US" sz="2000">
                <a:latin typeface="Arial" charset="0"/>
              </a:rPr>
              <a:t>Dile a Rigoleto que su orden llegó.</a:t>
            </a:r>
          </a:p>
          <a:p>
            <a:r>
              <a:rPr lang="en-US" sz="2000">
                <a:latin typeface="Arial" charset="0"/>
              </a:rPr>
              <a:t>Digame que puesto ocupaba anteriormente.</a:t>
            </a:r>
          </a:p>
          <a:p>
            <a:r>
              <a:rPr lang="en-US" sz="2000">
                <a:latin typeface="Arial" charset="0"/>
              </a:rPr>
              <a:t>Dame 3 razones x q’ es una buena idea.</a:t>
            </a:r>
            <a:endParaRPr lang="es-ES_tradnl" sz="2000">
              <a:latin typeface="Arial" charset="0"/>
            </a:endParaRPr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5410200" y="1508125"/>
            <a:ext cx="3327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Esta bien.</a:t>
            </a:r>
          </a:p>
          <a:p>
            <a:r>
              <a:rPr lang="en-US" sz="2000">
                <a:latin typeface="Arial" charset="0"/>
              </a:rPr>
              <a:t>Ok.</a:t>
            </a:r>
          </a:p>
          <a:p>
            <a:r>
              <a:rPr lang="en-US" sz="2000">
                <a:latin typeface="Arial" charset="0"/>
              </a:rPr>
              <a:t>Era jefe tecnico.</a:t>
            </a:r>
          </a:p>
          <a:p>
            <a:r>
              <a:rPr lang="en-US" sz="2000">
                <a:latin typeface="Arial" charset="0"/>
              </a:rPr>
              <a:t>Es barato, rápido y efectivo.</a:t>
            </a:r>
            <a:endParaRPr lang="es-ES_tradnl" sz="2000">
              <a:latin typeface="Arial" charset="0"/>
            </a:endParaRPr>
          </a:p>
        </p:txBody>
      </p:sp>
      <p:sp>
        <p:nvSpPr>
          <p:cNvPr id="34840" name="Line 24"/>
          <p:cNvSpPr>
            <a:spLocks noChangeShapeType="1"/>
          </p:cNvSpPr>
          <p:nvPr/>
        </p:nvSpPr>
        <p:spPr bwMode="auto">
          <a:xfrm>
            <a:off x="5519738" y="1219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5410200" cy="685800"/>
          </a:xfrm>
        </p:spPr>
        <p:txBody>
          <a:bodyPr/>
          <a:lstStyle/>
          <a:p>
            <a:pPr algn="l"/>
            <a:r>
              <a:rPr lang="es-ES_tradnl" sz="3200">
                <a:latin typeface="Arial" charset="0"/>
              </a:rPr>
              <a:t>Canal 3.- Informativo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590800"/>
            <a:ext cx="8991600" cy="4114800"/>
          </a:xfrm>
        </p:spPr>
        <p:txBody>
          <a:bodyPr/>
          <a:lstStyle/>
          <a:p>
            <a:pPr marL="609600" indent="-609600"/>
            <a:r>
              <a:rPr lang="es-ES_tradnl" sz="2400">
                <a:latin typeface="Arial" charset="0"/>
              </a:rPr>
              <a:t>Es un intercambio de información entre 2 partes pensantes.</a:t>
            </a:r>
          </a:p>
          <a:p>
            <a:pPr marL="609600" indent="-609600"/>
            <a:r>
              <a:rPr lang="es-ES_tradnl" sz="2400">
                <a:latin typeface="Arial" charset="0"/>
              </a:rPr>
              <a:t>No hay sentimientos involucrados.</a:t>
            </a:r>
          </a:p>
          <a:p>
            <a:pPr marL="609600" indent="-609600"/>
            <a:r>
              <a:rPr lang="es-ES_tradnl" sz="2400">
                <a:latin typeface="Arial" charset="0"/>
              </a:rPr>
              <a:t>Las preguntas son respondidas </a:t>
            </a:r>
            <a:r>
              <a:rPr lang="es-ES_tradnl" sz="2400" u="sng">
                <a:latin typeface="Arial" charset="0"/>
              </a:rPr>
              <a:t>directamente</a:t>
            </a:r>
            <a:r>
              <a:rPr lang="es-ES_tradnl" sz="2400">
                <a:latin typeface="Arial" charset="0"/>
              </a:rPr>
              <a:t>.</a:t>
            </a:r>
          </a:p>
          <a:p>
            <a:pPr marL="609600" indent="-609600"/>
            <a:r>
              <a:rPr lang="es-ES_tradnl" sz="2400">
                <a:latin typeface="Arial" charset="0"/>
              </a:rPr>
              <a:t>Uno de los canales mas importantes en negocios: intercambio de ideas y datos.</a:t>
            </a:r>
          </a:p>
          <a:p>
            <a:pPr marL="609600" indent="-609600"/>
            <a:r>
              <a:rPr lang="es-ES_tradnl" sz="2400">
                <a:latin typeface="Arial" charset="0"/>
              </a:rPr>
              <a:t>No todos responden al pensamiento como el principal motivante de una comunicación.</a:t>
            </a:r>
          </a:p>
          <a:p>
            <a:pPr marL="609600" indent="-609600"/>
            <a:r>
              <a:rPr lang="es-ES_tradnl" sz="2400">
                <a:latin typeface="Arial" charset="0"/>
              </a:rPr>
              <a:t>Algunas personas requieren canales que involucren sentimientos para ser efectivos en su vida personal y de trabajo.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8518525" y="6248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4</a:t>
            </a:r>
            <a:endParaRPr lang="es-ES_tradnl"/>
          </a:p>
        </p:txBody>
      </p:sp>
      <p:sp>
        <p:nvSpPr>
          <p:cNvPr id="35845" name="Oval 5"/>
          <p:cNvSpPr>
            <a:spLocks noChangeArrowheads="1"/>
          </p:cNvSpPr>
          <p:nvPr/>
        </p:nvSpPr>
        <p:spPr bwMode="auto">
          <a:xfrm>
            <a:off x="2624138" y="6096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>
            <a:off x="2776538" y="914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>
            <a:off x="3157538" y="914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>
            <a:off x="2928938" y="1219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>
            <a:off x="5367338" y="914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>
            <a:off x="5748338" y="914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5853" name="Oval 13"/>
          <p:cNvSpPr>
            <a:spLocks noChangeArrowheads="1"/>
          </p:cNvSpPr>
          <p:nvPr/>
        </p:nvSpPr>
        <p:spPr bwMode="auto">
          <a:xfrm>
            <a:off x="5214938" y="6096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>
            <a:off x="3690938" y="1066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533400" y="838200"/>
            <a:ext cx="1863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Computador</a:t>
            </a:r>
            <a:endParaRPr lang="es-ES_tradnl">
              <a:latin typeface="Arial" charset="0"/>
            </a:endParaRPr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6281738" y="838200"/>
            <a:ext cx="1863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Computador</a:t>
            </a:r>
            <a:endParaRPr lang="es-ES_tradnl">
              <a:latin typeface="Arial" charset="0"/>
            </a:endParaRPr>
          </a:p>
        </p:txBody>
      </p:sp>
      <p:sp>
        <p:nvSpPr>
          <p:cNvPr id="35857" name="Line 17"/>
          <p:cNvSpPr>
            <a:spLocks noChangeShapeType="1"/>
          </p:cNvSpPr>
          <p:nvPr/>
        </p:nvSpPr>
        <p:spPr bwMode="auto">
          <a:xfrm>
            <a:off x="3690938" y="914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304800" y="1508125"/>
            <a:ext cx="33718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Puedes hacer 5 copias?</a:t>
            </a:r>
          </a:p>
          <a:p>
            <a:r>
              <a:rPr lang="en-US" sz="2000">
                <a:latin typeface="Arial" charset="0"/>
              </a:rPr>
              <a:t>Cual fue su puesto anterior?</a:t>
            </a:r>
          </a:p>
          <a:p>
            <a:r>
              <a:rPr lang="en-US" sz="2000">
                <a:latin typeface="Arial" charset="0"/>
              </a:rPr>
              <a:t>Que hora es?</a:t>
            </a:r>
            <a:endParaRPr lang="es-ES_tradnl" sz="2000">
              <a:latin typeface="Arial" charset="0"/>
            </a:endParaRPr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5410200" y="1508125"/>
            <a:ext cx="160813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Si.</a:t>
            </a:r>
          </a:p>
          <a:p>
            <a:r>
              <a:rPr lang="en-US" sz="2000">
                <a:latin typeface="Arial" charset="0"/>
              </a:rPr>
              <a:t>Jefe tecnico.</a:t>
            </a:r>
          </a:p>
          <a:p>
            <a:r>
              <a:rPr lang="en-US" sz="2000">
                <a:latin typeface="Arial" charset="0"/>
              </a:rPr>
              <a:t>7:45 pm</a:t>
            </a:r>
            <a:endParaRPr lang="es-ES_tradnl" sz="2000">
              <a:latin typeface="Arial" charset="0"/>
            </a:endParaRPr>
          </a:p>
        </p:txBody>
      </p:sp>
      <p:sp>
        <p:nvSpPr>
          <p:cNvPr id="35860" name="Line 20"/>
          <p:cNvSpPr>
            <a:spLocks noChangeShapeType="1"/>
          </p:cNvSpPr>
          <p:nvPr/>
        </p:nvSpPr>
        <p:spPr bwMode="auto">
          <a:xfrm>
            <a:off x="5519738" y="1219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83" name="Oval 19"/>
          <p:cNvSpPr>
            <a:spLocks noChangeArrowheads="1"/>
          </p:cNvSpPr>
          <p:nvPr/>
        </p:nvSpPr>
        <p:spPr bwMode="auto">
          <a:xfrm>
            <a:off x="2819400" y="1371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6884" name="Rectangle 20"/>
          <p:cNvSpPr>
            <a:spLocks noChangeArrowheads="1"/>
          </p:cNvSpPr>
          <p:nvPr/>
        </p:nvSpPr>
        <p:spPr bwMode="auto">
          <a:xfrm>
            <a:off x="2743200" y="1295400"/>
            <a:ext cx="6858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6885" name="Oval 21"/>
          <p:cNvSpPr>
            <a:spLocks noChangeArrowheads="1"/>
          </p:cNvSpPr>
          <p:nvPr/>
        </p:nvSpPr>
        <p:spPr bwMode="auto">
          <a:xfrm>
            <a:off x="5410200" y="1371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5334000" y="1295400"/>
            <a:ext cx="6858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5410200" cy="685800"/>
          </a:xfrm>
        </p:spPr>
        <p:txBody>
          <a:bodyPr/>
          <a:lstStyle/>
          <a:p>
            <a:pPr algn="l"/>
            <a:r>
              <a:rPr lang="es-ES_tradnl" sz="3200">
                <a:latin typeface="Arial" charset="0"/>
              </a:rPr>
              <a:t>Canal 4.- Confortador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429000"/>
            <a:ext cx="8991600" cy="3276600"/>
          </a:xfrm>
        </p:spPr>
        <p:txBody>
          <a:bodyPr/>
          <a:lstStyle/>
          <a:p>
            <a:pPr marL="609600" indent="-609600"/>
            <a:r>
              <a:rPr lang="es-ES_tradnl" sz="2400">
                <a:latin typeface="Arial" charset="0"/>
              </a:rPr>
              <a:t>Este canal tiene una oferta de la parte Confortadora de nosotros. La parte preocupada, confortadora y afectiva.</a:t>
            </a:r>
          </a:p>
          <a:p>
            <a:pPr marL="609600" indent="-609600"/>
            <a:r>
              <a:rPr lang="es-ES_tradnl" sz="2400">
                <a:latin typeface="Arial" charset="0"/>
              </a:rPr>
              <a:t>La aceptación complementaria viene dad por la parte Emotiva de la otra persona. La parte autentica, natural, jovial, juguetona.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8518525" y="6248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</a:t>
            </a:r>
            <a:endParaRPr lang="es-ES_tradnl"/>
          </a:p>
        </p:txBody>
      </p:sp>
      <p:sp>
        <p:nvSpPr>
          <p:cNvPr id="36869" name="Oval 5"/>
          <p:cNvSpPr>
            <a:spLocks noChangeArrowheads="1"/>
          </p:cNvSpPr>
          <p:nvPr/>
        </p:nvSpPr>
        <p:spPr bwMode="auto">
          <a:xfrm>
            <a:off x="2624138" y="11430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6875" name="Oval 11"/>
          <p:cNvSpPr>
            <a:spLocks noChangeArrowheads="1"/>
          </p:cNvSpPr>
          <p:nvPr/>
        </p:nvSpPr>
        <p:spPr bwMode="auto">
          <a:xfrm>
            <a:off x="5214938" y="11430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6876" name="Line 12"/>
          <p:cNvSpPr>
            <a:spLocks noChangeShapeType="1"/>
          </p:cNvSpPr>
          <p:nvPr/>
        </p:nvSpPr>
        <p:spPr bwMode="auto">
          <a:xfrm>
            <a:off x="3690938" y="1600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533400" y="1371600"/>
            <a:ext cx="1795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Confortador</a:t>
            </a:r>
            <a:endParaRPr lang="es-ES_tradnl">
              <a:latin typeface="Arial" charset="0"/>
            </a:endParaRP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6281738" y="1371600"/>
            <a:ext cx="1982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Emocionador</a:t>
            </a:r>
            <a:endParaRPr lang="es-ES_tradnl">
              <a:latin typeface="Arial" charset="0"/>
            </a:endParaRPr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>
            <a:off x="3690938" y="1447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304800" y="2270125"/>
            <a:ext cx="38925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José, te aprecio verdaderamente</a:t>
            </a:r>
          </a:p>
          <a:p>
            <a:r>
              <a:rPr lang="en-US" sz="2000">
                <a:latin typeface="Arial" charset="0"/>
              </a:rPr>
              <a:t> y me alegro que estés </a:t>
            </a:r>
          </a:p>
          <a:p>
            <a:r>
              <a:rPr lang="en-US" sz="2000">
                <a:latin typeface="Arial" charset="0"/>
              </a:rPr>
              <a:t>con nosotros.</a:t>
            </a:r>
            <a:endParaRPr lang="es-ES_tradnl" sz="2000">
              <a:latin typeface="Arial" charset="0"/>
            </a:endParaRP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5410200" y="2270125"/>
            <a:ext cx="26638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Muchas gracias</a:t>
            </a:r>
          </a:p>
          <a:p>
            <a:r>
              <a:rPr lang="en-US" sz="2000">
                <a:latin typeface="Arial" charset="0"/>
              </a:rPr>
              <a:t>a mi también </a:t>
            </a:r>
          </a:p>
          <a:p>
            <a:r>
              <a:rPr lang="en-US" sz="2000">
                <a:latin typeface="Arial" charset="0"/>
              </a:rPr>
              <a:t>me agrada estar aquí.</a:t>
            </a:r>
            <a:endParaRPr lang="es-ES_tradnl" sz="2000">
              <a:latin typeface="Arial" charset="0"/>
            </a:endParaRP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2743200" y="1295400"/>
            <a:ext cx="304800" cy="228600"/>
            <a:chOff x="4368" y="144"/>
            <a:chExt cx="192" cy="144"/>
          </a:xfrm>
        </p:grpSpPr>
        <p:sp>
          <p:nvSpPr>
            <p:cNvPr id="36887" name="Oval 23"/>
            <p:cNvSpPr>
              <a:spLocks noChangeArrowheads="1"/>
            </p:cNvSpPr>
            <p:nvPr/>
          </p:nvSpPr>
          <p:spPr bwMode="auto">
            <a:xfrm>
              <a:off x="4416" y="144"/>
              <a:ext cx="96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6888" name="Rectangle 24"/>
            <p:cNvSpPr>
              <a:spLocks noChangeArrowheads="1"/>
            </p:cNvSpPr>
            <p:nvPr/>
          </p:nvSpPr>
          <p:spPr bwMode="auto">
            <a:xfrm>
              <a:off x="4368" y="144"/>
              <a:ext cx="192" cy="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5410200" y="1371600"/>
            <a:ext cx="304800" cy="304800"/>
            <a:chOff x="4368" y="144"/>
            <a:chExt cx="192" cy="192"/>
          </a:xfrm>
        </p:grpSpPr>
        <p:sp>
          <p:nvSpPr>
            <p:cNvPr id="36891" name="Oval 27"/>
            <p:cNvSpPr>
              <a:spLocks noChangeArrowheads="1"/>
            </p:cNvSpPr>
            <p:nvPr/>
          </p:nvSpPr>
          <p:spPr bwMode="auto">
            <a:xfrm>
              <a:off x="4416" y="144"/>
              <a:ext cx="96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6892" name="Rectangle 28"/>
            <p:cNvSpPr>
              <a:spLocks noChangeArrowheads="1"/>
            </p:cNvSpPr>
            <p:nvPr/>
          </p:nvSpPr>
          <p:spPr bwMode="auto">
            <a:xfrm>
              <a:off x="4368" y="240"/>
              <a:ext cx="192" cy="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5715000" y="1371600"/>
            <a:ext cx="304800" cy="304800"/>
            <a:chOff x="4368" y="144"/>
            <a:chExt cx="192" cy="192"/>
          </a:xfrm>
        </p:grpSpPr>
        <p:sp>
          <p:nvSpPr>
            <p:cNvPr id="36894" name="Oval 30"/>
            <p:cNvSpPr>
              <a:spLocks noChangeArrowheads="1"/>
            </p:cNvSpPr>
            <p:nvPr/>
          </p:nvSpPr>
          <p:spPr bwMode="auto">
            <a:xfrm>
              <a:off x="4416" y="144"/>
              <a:ext cx="96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6895" name="Rectangle 31"/>
            <p:cNvSpPr>
              <a:spLocks noChangeArrowheads="1"/>
            </p:cNvSpPr>
            <p:nvPr/>
          </p:nvSpPr>
          <p:spPr bwMode="auto">
            <a:xfrm>
              <a:off x="4368" y="240"/>
              <a:ext cx="192" cy="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3048000" y="1295400"/>
            <a:ext cx="304800" cy="228600"/>
            <a:chOff x="4368" y="144"/>
            <a:chExt cx="192" cy="144"/>
          </a:xfrm>
        </p:grpSpPr>
        <p:sp>
          <p:nvSpPr>
            <p:cNvPr id="36899" name="Oval 35"/>
            <p:cNvSpPr>
              <a:spLocks noChangeArrowheads="1"/>
            </p:cNvSpPr>
            <p:nvPr/>
          </p:nvSpPr>
          <p:spPr bwMode="auto">
            <a:xfrm>
              <a:off x="4416" y="144"/>
              <a:ext cx="96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6900" name="Rectangle 36"/>
            <p:cNvSpPr>
              <a:spLocks noChangeArrowheads="1"/>
            </p:cNvSpPr>
            <p:nvPr/>
          </p:nvSpPr>
          <p:spPr bwMode="auto">
            <a:xfrm>
              <a:off x="4368" y="144"/>
              <a:ext cx="192" cy="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Oval 4"/>
          <p:cNvSpPr>
            <a:spLocks noChangeArrowheads="1"/>
          </p:cNvSpPr>
          <p:nvPr/>
        </p:nvSpPr>
        <p:spPr bwMode="auto">
          <a:xfrm>
            <a:off x="5410200" y="1371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5334000" y="1295400"/>
            <a:ext cx="6858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5410200" cy="685800"/>
          </a:xfrm>
        </p:spPr>
        <p:txBody>
          <a:bodyPr/>
          <a:lstStyle/>
          <a:p>
            <a:pPr algn="l"/>
            <a:r>
              <a:rPr lang="es-ES_tradnl" sz="3200">
                <a:latin typeface="Arial" charset="0"/>
              </a:rPr>
              <a:t>Canal 5.- Emotivo</a:t>
            </a:r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0" y="3429000"/>
            <a:ext cx="8991600" cy="3276600"/>
          </a:xfrm>
        </p:spPr>
        <p:txBody>
          <a:bodyPr/>
          <a:lstStyle/>
          <a:p>
            <a:pPr marL="609600" indent="-609600"/>
            <a:r>
              <a:rPr lang="es-ES_tradnl" sz="2400">
                <a:latin typeface="Arial" charset="0"/>
              </a:rPr>
              <a:t>Es el canal de mayor “recompensa”.</a:t>
            </a:r>
          </a:p>
          <a:p>
            <a:pPr marL="609600" indent="-609600"/>
            <a:r>
              <a:rPr lang="es-ES_tradnl" sz="2400">
                <a:latin typeface="Arial" charset="0"/>
              </a:rPr>
              <a:t>Es un intercambio de sentimientos.</a:t>
            </a:r>
          </a:p>
          <a:p>
            <a:pPr marL="609600" indent="-609600"/>
            <a:r>
              <a:rPr lang="es-ES_tradnl" sz="2400">
                <a:latin typeface="Arial" charset="0"/>
              </a:rPr>
              <a:t>Cada uno busca a su Emocionador confortándose a si mismo primero para sentir con otros.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8518525" y="6248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6</a:t>
            </a:r>
            <a:endParaRPr lang="es-ES_tradnl"/>
          </a:p>
        </p:txBody>
      </p:sp>
      <p:sp>
        <p:nvSpPr>
          <p:cNvPr id="37898" name="Oval 10"/>
          <p:cNvSpPr>
            <a:spLocks noChangeArrowheads="1"/>
          </p:cNvSpPr>
          <p:nvPr/>
        </p:nvSpPr>
        <p:spPr bwMode="auto">
          <a:xfrm>
            <a:off x="5214938" y="11430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>
            <a:off x="3690938" y="1600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533400" y="1371600"/>
            <a:ext cx="1982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Emocionador</a:t>
            </a:r>
            <a:endParaRPr lang="es-ES_tradnl">
              <a:latin typeface="Arial" charset="0"/>
            </a:endParaRP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6281738" y="1371600"/>
            <a:ext cx="1982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Emocionador</a:t>
            </a:r>
            <a:endParaRPr lang="es-ES_tradnl">
              <a:latin typeface="Arial" charset="0"/>
            </a:endParaRPr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>
            <a:off x="3690938" y="1447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sp>
        <p:nvSpPr>
          <p:cNvPr id="37903" name="Text Box 15"/>
          <p:cNvSpPr txBox="1">
            <a:spLocks noChangeArrowheads="1"/>
          </p:cNvSpPr>
          <p:nvPr/>
        </p:nvSpPr>
        <p:spPr bwMode="auto">
          <a:xfrm>
            <a:off x="304800" y="2270125"/>
            <a:ext cx="34845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Me gusta trabajar contigo</a:t>
            </a:r>
          </a:p>
          <a:p>
            <a:r>
              <a:rPr lang="en-US" sz="2000">
                <a:latin typeface="Arial" charset="0"/>
              </a:rPr>
              <a:t>Me gusta todo lo que hicimos</a:t>
            </a:r>
          </a:p>
          <a:p>
            <a:r>
              <a:rPr lang="en-US" sz="2000">
                <a:latin typeface="Arial" charset="0"/>
              </a:rPr>
              <a:t>Y todo lo que nos divertimos</a:t>
            </a:r>
            <a:endParaRPr lang="es-ES_tradnl" sz="2000">
              <a:latin typeface="Arial" charset="0"/>
            </a:endParaRPr>
          </a:p>
        </p:txBody>
      </p:sp>
      <p:sp>
        <p:nvSpPr>
          <p:cNvPr id="37904" name="Text Box 16"/>
          <p:cNvSpPr txBox="1">
            <a:spLocks noChangeArrowheads="1"/>
          </p:cNvSpPr>
          <p:nvPr/>
        </p:nvSpPr>
        <p:spPr bwMode="auto">
          <a:xfrm>
            <a:off x="5410200" y="2270125"/>
            <a:ext cx="21574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Arial" charset="0"/>
              </a:rPr>
              <a:t>Me gusta trabajar</a:t>
            </a:r>
          </a:p>
          <a:p>
            <a:r>
              <a:rPr lang="en-US" sz="2000">
                <a:latin typeface="Arial" charset="0"/>
              </a:rPr>
              <a:t>Contigo tambien</a:t>
            </a:r>
            <a:endParaRPr lang="es-ES_tradnl" sz="2000">
              <a:latin typeface="Arial" charset="0"/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5410200" y="1371600"/>
            <a:ext cx="304800" cy="304800"/>
            <a:chOff x="4368" y="144"/>
            <a:chExt cx="192" cy="192"/>
          </a:xfrm>
        </p:grpSpPr>
        <p:sp>
          <p:nvSpPr>
            <p:cNvPr id="37909" name="Oval 21"/>
            <p:cNvSpPr>
              <a:spLocks noChangeArrowheads="1"/>
            </p:cNvSpPr>
            <p:nvPr/>
          </p:nvSpPr>
          <p:spPr bwMode="auto">
            <a:xfrm>
              <a:off x="4416" y="144"/>
              <a:ext cx="96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7910" name="Rectangle 22"/>
            <p:cNvSpPr>
              <a:spLocks noChangeArrowheads="1"/>
            </p:cNvSpPr>
            <p:nvPr/>
          </p:nvSpPr>
          <p:spPr bwMode="auto">
            <a:xfrm>
              <a:off x="4368" y="240"/>
              <a:ext cx="192" cy="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5715000" y="1371600"/>
            <a:ext cx="304800" cy="304800"/>
            <a:chOff x="4368" y="144"/>
            <a:chExt cx="192" cy="192"/>
          </a:xfrm>
        </p:grpSpPr>
        <p:sp>
          <p:nvSpPr>
            <p:cNvPr id="37912" name="Oval 24"/>
            <p:cNvSpPr>
              <a:spLocks noChangeArrowheads="1"/>
            </p:cNvSpPr>
            <p:nvPr/>
          </p:nvSpPr>
          <p:spPr bwMode="auto">
            <a:xfrm>
              <a:off x="4416" y="144"/>
              <a:ext cx="96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7913" name="Rectangle 25"/>
            <p:cNvSpPr>
              <a:spLocks noChangeArrowheads="1"/>
            </p:cNvSpPr>
            <p:nvPr/>
          </p:nvSpPr>
          <p:spPr bwMode="auto">
            <a:xfrm>
              <a:off x="4368" y="240"/>
              <a:ext cx="192" cy="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37917" name="Oval 29"/>
          <p:cNvSpPr>
            <a:spLocks noChangeArrowheads="1"/>
          </p:cNvSpPr>
          <p:nvPr/>
        </p:nvSpPr>
        <p:spPr bwMode="auto">
          <a:xfrm>
            <a:off x="2862263" y="13716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2786063" y="1295400"/>
            <a:ext cx="685800" cy="381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37919" name="Oval 31"/>
          <p:cNvSpPr>
            <a:spLocks noChangeArrowheads="1"/>
          </p:cNvSpPr>
          <p:nvPr/>
        </p:nvSpPr>
        <p:spPr bwMode="auto">
          <a:xfrm>
            <a:off x="2667000" y="1143000"/>
            <a:ext cx="914400" cy="914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2862263" y="1371600"/>
            <a:ext cx="304800" cy="304800"/>
            <a:chOff x="4368" y="144"/>
            <a:chExt cx="192" cy="192"/>
          </a:xfrm>
        </p:grpSpPr>
        <p:sp>
          <p:nvSpPr>
            <p:cNvPr id="37921" name="Oval 33"/>
            <p:cNvSpPr>
              <a:spLocks noChangeArrowheads="1"/>
            </p:cNvSpPr>
            <p:nvPr/>
          </p:nvSpPr>
          <p:spPr bwMode="auto">
            <a:xfrm>
              <a:off x="4416" y="144"/>
              <a:ext cx="96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7922" name="Rectangle 34"/>
            <p:cNvSpPr>
              <a:spLocks noChangeArrowheads="1"/>
            </p:cNvSpPr>
            <p:nvPr/>
          </p:nvSpPr>
          <p:spPr bwMode="auto">
            <a:xfrm>
              <a:off x="4368" y="240"/>
              <a:ext cx="192" cy="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3167063" y="1371600"/>
            <a:ext cx="304800" cy="304800"/>
            <a:chOff x="4368" y="144"/>
            <a:chExt cx="192" cy="192"/>
          </a:xfrm>
        </p:grpSpPr>
        <p:sp>
          <p:nvSpPr>
            <p:cNvPr id="37924" name="Oval 36"/>
            <p:cNvSpPr>
              <a:spLocks noChangeArrowheads="1"/>
            </p:cNvSpPr>
            <p:nvPr/>
          </p:nvSpPr>
          <p:spPr bwMode="auto">
            <a:xfrm>
              <a:off x="4416" y="144"/>
              <a:ext cx="96" cy="14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37925" name="Rectangle 37"/>
            <p:cNvSpPr>
              <a:spLocks noChangeArrowheads="1"/>
            </p:cNvSpPr>
            <p:nvPr/>
          </p:nvSpPr>
          <p:spPr bwMode="auto">
            <a:xfrm>
              <a:off x="4368" y="240"/>
              <a:ext cx="192" cy="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r>
              <a:rPr lang="es-ES_tradnl">
                <a:latin typeface="Arial" charset="0"/>
              </a:rPr>
              <a:t>Canal Preferido?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229600" cy="51054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es-ES_tradnl">
                <a:latin typeface="Arial" charset="0"/>
              </a:rPr>
              <a:t>Todos tienen un canal preferido.</a:t>
            </a:r>
          </a:p>
          <a:p>
            <a:pPr marL="609600" indent="-609600">
              <a:lnSpc>
                <a:spcPct val="90000"/>
              </a:lnSpc>
            </a:pPr>
            <a:r>
              <a:rPr lang="es-ES_tradnl">
                <a:latin typeface="Arial" charset="0"/>
              </a:rPr>
              <a:t>A veces cuando no se ofrece este canal a una persona, esta se “incomunicará” sin quererlo. Se meterá en uno de los grados de “incomunicación”.</a:t>
            </a:r>
          </a:p>
          <a:p>
            <a:pPr marL="609600" indent="-609600">
              <a:lnSpc>
                <a:spcPct val="90000"/>
              </a:lnSpc>
            </a:pPr>
            <a:r>
              <a:rPr lang="es-ES_tradnl">
                <a:latin typeface="Arial" charset="0"/>
              </a:rPr>
              <a:t>Decir la misma cosa pero de distinta forma puede causar comunicación o incomunicación dependiendo a quien se dirige uno.</a:t>
            </a:r>
          </a:p>
          <a:p>
            <a:pPr marL="609600" indent="-609600">
              <a:lnSpc>
                <a:spcPct val="90000"/>
              </a:lnSpc>
            </a:pPr>
            <a:r>
              <a:rPr lang="es-ES_tradnl">
                <a:latin typeface="Arial" charset="0"/>
              </a:rPr>
              <a:t>¿Sabe Cual es su canal preferido?</a:t>
            </a:r>
          </a:p>
          <a:p>
            <a:pPr marL="609600" indent="-609600">
              <a:lnSpc>
                <a:spcPct val="90000"/>
              </a:lnSpc>
            </a:pPr>
            <a:endParaRPr lang="es-ES_tradnl">
              <a:latin typeface="Arial" charset="0"/>
            </a:endParaRPr>
          </a:p>
          <a:p>
            <a:pPr marL="609600" indent="-609600">
              <a:lnSpc>
                <a:spcPct val="90000"/>
              </a:lnSpc>
            </a:pPr>
            <a:endParaRPr lang="es-ES_tradnl">
              <a:latin typeface="Arial" charset="0"/>
            </a:endParaRP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8518525" y="6248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7</a:t>
            </a:r>
            <a:endParaRPr lang="es-ES_tradnl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Office\Templates\Presentation Designs\Azure.pot</Template>
  <TotalTime>3359</TotalTime>
  <Words>1349</Words>
  <Application>Microsoft Office PowerPoint</Application>
  <PresentationFormat>Presentación en pantalla (4:3)</PresentationFormat>
  <Paragraphs>237</Paragraphs>
  <Slides>21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5" baseType="lpstr">
      <vt:lpstr>Times New Roman</vt:lpstr>
      <vt:lpstr>Arial</vt:lpstr>
      <vt:lpstr>Wingdings</vt:lpstr>
      <vt:lpstr>Azure</vt:lpstr>
      <vt:lpstr>Administración de Empresas Acuícolas I – Clase 3</vt:lpstr>
      <vt:lpstr>Fabrizio Marcillo Morla</vt:lpstr>
      <vt:lpstr>Canales De Comunicación</vt:lpstr>
      <vt:lpstr>Canal 1.- Interventivo</vt:lpstr>
      <vt:lpstr>Canal 2.- Directivo</vt:lpstr>
      <vt:lpstr>Canal 3.- Informativo</vt:lpstr>
      <vt:lpstr>Canal 4.- Confortador</vt:lpstr>
      <vt:lpstr>Canal 5.- Emotivo</vt:lpstr>
      <vt:lpstr>Canal Preferido?</vt:lpstr>
      <vt:lpstr>Canal Preferido?</vt:lpstr>
      <vt:lpstr>Niveles De Comunicación</vt:lpstr>
      <vt:lpstr>Comportamientos Inefectivos</vt:lpstr>
      <vt:lpstr>B.- Triangulo Dramático</vt:lpstr>
      <vt:lpstr>Exageraciones Perfeccionistas</vt:lpstr>
      <vt:lpstr>Exageraciones Perfeccionistas</vt:lpstr>
      <vt:lpstr>Exageraciones Complacientes</vt:lpstr>
      <vt:lpstr>Exageraciones Complacientes</vt:lpstr>
      <vt:lpstr>Exageraciones Rígidas</vt:lpstr>
      <vt:lpstr>Exageraciones De Esfuerzo</vt:lpstr>
      <vt:lpstr>Exageraciones de Apuro</vt:lpstr>
      <vt:lpstr>Triangulo Dramático</vt:lpstr>
    </vt:vector>
  </TitlesOfParts>
  <Company>Barcillo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Barcillo Barzinister</dc:creator>
  <cp:lastModifiedBy>Administrador</cp:lastModifiedBy>
  <cp:revision>546</cp:revision>
  <cp:lastPrinted>1601-01-01T00:00:00Z</cp:lastPrinted>
  <dcterms:created xsi:type="dcterms:W3CDTF">2002-07-19T11:47:45Z</dcterms:created>
  <dcterms:modified xsi:type="dcterms:W3CDTF">2010-01-18T15:44:40Z</dcterms:modified>
</cp:coreProperties>
</file>