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EFDBA4-327E-4597-8BFC-3FC712A6209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5B18C8-EBB6-4099-97C5-519497D6153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D9E0-F707-429B-A07C-E6C0CF2A3F9D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DBAD2-E6B8-4853-8243-F839495EACBE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56C5B-E552-460D-8ADA-3C7A07A56F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6F565-2AA2-4738-B44B-AA29F935A72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F0CD-7112-43BB-B4AC-AC4925ECF9A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7E290-334E-4A17-B88A-7F1885D918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3202-4BF3-434F-9F12-80AEA62E00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0A15-99B4-42A1-A578-268CAD3E05C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5E3F-F978-4645-98D4-26448D522F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0682A-F605-4047-B8CD-D97EFCEBF5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25F9-44C2-4DC2-8D7E-7C9228D242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D020-9BFE-44A8-9A00-D5D356CB8B2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1CCA-04D2-44CB-AC16-4002F3D3AE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ECD00-0119-47C6-B0DB-3F61A13E881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6D61A2-2DAF-45F4-AA63-18FD125B3C1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dirty="0" smtClean="0"/>
              <a:t>Administración de Empresas Acuícolas I – </a:t>
            </a:r>
            <a:r>
              <a:rPr lang="es-ES_tradnl" smtClean="0"/>
              <a:t>Clase </a:t>
            </a:r>
            <a:r>
              <a:rPr lang="es-ES_tradnl" smtClean="0"/>
              <a:t>4</a:t>
            </a:r>
            <a:endParaRPr lang="es-ES_tradnl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Higiene vs. Motivación.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Motivación/insatisfacción no  excluyentes.</a:t>
            </a:r>
          </a:p>
          <a:p>
            <a:pPr marL="609600" indent="-609600"/>
            <a:r>
              <a:rPr lang="es-ES_tradnl">
                <a:latin typeface="Arial" charset="0"/>
              </a:rPr>
              <a:t>Motivadores distintos a higiene.</a:t>
            </a:r>
          </a:p>
          <a:p>
            <a:pPr marL="609600" indent="-609600"/>
            <a:r>
              <a:rPr lang="es-ES_tradnl">
                <a:latin typeface="Arial" charset="0"/>
              </a:rPr>
              <a:t>Higiene (externos al trabajo):</a:t>
            </a:r>
          </a:p>
          <a:p>
            <a:pPr marL="990600" lvl="1" indent="-533400"/>
            <a:r>
              <a:rPr lang="es-ES_tradnl">
                <a:latin typeface="Arial" charset="0"/>
              </a:rPr>
              <a:t>Política empresa.</a:t>
            </a:r>
          </a:p>
          <a:p>
            <a:pPr marL="990600" lvl="1" indent="-533400"/>
            <a:r>
              <a:rPr lang="es-ES_tradnl">
                <a:latin typeface="Arial" charset="0"/>
              </a:rPr>
              <a:t>Administración.</a:t>
            </a:r>
          </a:p>
          <a:p>
            <a:pPr marL="990600" lvl="1" indent="-533400"/>
            <a:r>
              <a:rPr lang="es-ES_tradnl">
                <a:latin typeface="Arial" charset="0"/>
              </a:rPr>
              <a:t>Supervisión.</a:t>
            </a:r>
          </a:p>
          <a:p>
            <a:pPr marL="990600" lvl="1" indent="-533400"/>
            <a:r>
              <a:rPr lang="es-ES_tradnl">
                <a:latin typeface="Arial" charset="0"/>
              </a:rPr>
              <a:t>Relaciones interpersonales.</a:t>
            </a:r>
          </a:p>
          <a:p>
            <a:pPr marL="990600" lvl="1" indent="-533400"/>
            <a:r>
              <a:rPr lang="es-ES_tradnl">
                <a:latin typeface="Arial" charset="0"/>
              </a:rPr>
              <a:t>Condiciones laborales.</a:t>
            </a:r>
          </a:p>
          <a:p>
            <a:pPr marL="990600" lvl="1" indent="-533400"/>
            <a:r>
              <a:rPr lang="es-ES_tradnl">
                <a:latin typeface="Arial" charset="0"/>
              </a:rPr>
              <a:t>Salario.</a:t>
            </a:r>
          </a:p>
          <a:p>
            <a:pPr marL="990600" lvl="1" indent="-533400"/>
            <a:r>
              <a:rPr lang="es-ES_tradnl">
                <a:latin typeface="Arial" charset="0"/>
              </a:rPr>
              <a:t>Prestaciones sociales.</a:t>
            </a:r>
          </a:p>
          <a:p>
            <a:pPr marL="990600" lvl="1" indent="-533400"/>
            <a:r>
              <a:rPr lang="es-ES_tradnl">
                <a:latin typeface="Arial" charset="0"/>
              </a:rPr>
              <a:t>Categoría.</a:t>
            </a:r>
          </a:p>
          <a:p>
            <a:pPr marL="609600" indent="-609600"/>
            <a:endParaRPr lang="es-ES_tradnl">
              <a:latin typeface="Arial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Higiene vs. Motivación.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2578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Motivadores (intrínsecos al trabajo):</a:t>
            </a:r>
          </a:p>
          <a:p>
            <a:pPr marL="990600" lvl="1" indent="-533400"/>
            <a:r>
              <a:rPr lang="es-ES_tradnl">
                <a:latin typeface="Arial" charset="0"/>
              </a:rPr>
              <a:t>Realización, logro.</a:t>
            </a:r>
          </a:p>
          <a:p>
            <a:pPr marL="990600" lvl="1" indent="-533400"/>
            <a:r>
              <a:rPr lang="es-ES_tradnl">
                <a:latin typeface="Arial" charset="0"/>
              </a:rPr>
              <a:t>Reconocimiento de la realización.</a:t>
            </a:r>
          </a:p>
          <a:p>
            <a:pPr marL="990600" lvl="1" indent="-533400"/>
            <a:r>
              <a:rPr lang="es-ES_tradnl">
                <a:latin typeface="Arial" charset="0"/>
              </a:rPr>
              <a:t>El trabajo en si.</a:t>
            </a:r>
          </a:p>
          <a:p>
            <a:pPr marL="990600" lvl="1" indent="-533400"/>
            <a:r>
              <a:rPr lang="es-ES_tradnl">
                <a:latin typeface="Arial" charset="0"/>
              </a:rPr>
              <a:t>Responsabilidad.</a:t>
            </a:r>
          </a:p>
          <a:p>
            <a:pPr marL="990600" lvl="1" indent="-533400"/>
            <a:r>
              <a:rPr lang="es-ES_tradnl">
                <a:latin typeface="Arial" charset="0"/>
              </a:rPr>
              <a:t>Ascenso.</a:t>
            </a:r>
          </a:p>
          <a:p>
            <a:pPr marL="990600" lvl="1" indent="-533400"/>
            <a:r>
              <a:rPr lang="es-ES_tradnl">
                <a:latin typeface="Arial" charset="0"/>
              </a:rPr>
              <a:t>Desarrollo.</a:t>
            </a:r>
          </a:p>
          <a:p>
            <a:pPr marL="990600" lvl="1" indent="-533400"/>
            <a:endParaRPr lang="es-ES_tradnl">
              <a:latin typeface="Arial" charset="0"/>
            </a:endParaRPr>
          </a:p>
          <a:p>
            <a:pPr marL="990600" lvl="1" indent="-533400"/>
            <a:endParaRPr lang="es-ES_tradnl">
              <a:latin typeface="Arial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9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Robin Hood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Cual es su misión?</a:t>
            </a:r>
          </a:p>
          <a:p>
            <a:pPr marL="609600" indent="-609600"/>
            <a:r>
              <a:rPr lang="es-ES_tradnl">
                <a:latin typeface="Arial" charset="0"/>
              </a:rPr>
              <a:t>Cuales son sus estrategias?</a:t>
            </a:r>
          </a:p>
          <a:p>
            <a:pPr marL="609600" indent="-609600"/>
            <a:r>
              <a:rPr lang="es-ES_tradnl">
                <a:latin typeface="Arial" charset="0"/>
              </a:rPr>
              <a:t>Problemas claves?</a:t>
            </a:r>
          </a:p>
          <a:p>
            <a:pPr marL="609600" indent="-609600"/>
            <a:r>
              <a:rPr lang="es-ES_tradnl">
                <a:latin typeface="Arial" charset="0"/>
              </a:rPr>
              <a:t>Que problema atacar primero?</a:t>
            </a:r>
          </a:p>
          <a:p>
            <a:pPr marL="609600" indent="-609600"/>
            <a:r>
              <a:rPr lang="es-ES_tradnl">
                <a:latin typeface="Arial" charset="0"/>
              </a:rPr>
              <a:t>Nueva misión   		nueva estrategia.</a:t>
            </a:r>
          </a:p>
          <a:p>
            <a:pPr marL="609600" indent="-609600"/>
            <a:r>
              <a:rPr lang="es-ES_tradnl">
                <a:latin typeface="Arial" charset="0"/>
              </a:rPr>
              <a:t>Implementación práctica.</a:t>
            </a:r>
          </a:p>
          <a:p>
            <a:pPr marL="990600" lvl="1" indent="-533400"/>
            <a:endParaRPr lang="es-ES_tradnl">
              <a:latin typeface="Arial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  <a:endParaRPr lang="es-ES_tradnl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581400" y="3352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0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562600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Gente eficiente, conoce 1</a:t>
            </a:r>
            <a:r>
              <a:rPr lang="es-ES_tradnl" sz="2800" baseline="30000">
                <a:latin typeface="Arial" charset="0"/>
              </a:rPr>
              <a:t>o</a:t>
            </a:r>
            <a:r>
              <a:rPr lang="es-ES_tradnl" sz="2800">
                <a:latin typeface="Arial" charset="0"/>
              </a:rPr>
              <a:t> necesidades propias: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Reconocimiento por su trabajo, y necesitan pensar, organizarse y ser productivos.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Que les digan que son queridas necesitadas o apreciadas.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Si no satisfacemos nuestras necesidades básicas nos ponemos a una de las 6 máscaras de comportamiento ineficiente: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Sobreactuador.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Sobreadaptador.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Sufridor.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Atacante.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Culpador.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Desesperado.</a:t>
            </a:r>
          </a:p>
          <a:p>
            <a:pPr marL="990600" lvl="1" indent="-533400">
              <a:lnSpc>
                <a:spcPct val="90000"/>
              </a:lnSpc>
            </a:pPr>
            <a:endParaRPr lang="es-ES_tradnl" sz="2400">
              <a:latin typeface="Arial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Comunicación Ineficiente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</a:t>
            </a:r>
            <a:endParaRPr lang="es-ES_tradnl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6526213" y="3886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5992813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992813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5992813" y="601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5992813" y="640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6662738" y="3925888"/>
            <a:ext cx="1490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latin typeface="Arial" charset="0"/>
              </a:rPr>
              <a:t>1er grado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6815138" y="5029200"/>
            <a:ext cx="138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latin typeface="Arial" charset="0"/>
              </a:rPr>
              <a:t>2o grado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6815138" y="6019800"/>
            <a:ext cx="1490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>
                <a:latin typeface="Arial" charset="0"/>
              </a:rPr>
              <a:t>3er grado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Mascaras, Posiciones, Roles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 sz="2800">
                <a:latin typeface="Arial" charset="0"/>
              </a:rPr>
              <a:t>Mascaras pueden ser categorizadas por: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Creencias comparativas. (Posición. Tu vs. Yo).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Creencias de poder. (Mito, que puedo hacer).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Papel de actuación. (Rol, V,S,P).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Cuatro falacias: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Yo </a:t>
            </a:r>
            <a:r>
              <a:rPr lang="es-ES_tradnl" sz="2400" u="sng">
                <a:latin typeface="Arial" charset="0"/>
              </a:rPr>
              <a:t>puedo hacerte</a:t>
            </a:r>
            <a:r>
              <a:rPr lang="es-ES_tradnl" sz="2400">
                <a:latin typeface="Arial" charset="0"/>
              </a:rPr>
              <a:t> sentir bien pensando por ti.</a:t>
            </a:r>
          </a:p>
          <a:p>
            <a:pPr marL="1371600" lvl="2" indent="-457200"/>
            <a:r>
              <a:rPr lang="es-ES_tradnl" sz="2000">
                <a:latin typeface="Arial" charset="0"/>
              </a:rPr>
              <a:t>Salvador buscando victima.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Tu me </a:t>
            </a:r>
            <a:r>
              <a:rPr lang="es-ES_tradnl" sz="2400" u="sng">
                <a:latin typeface="Arial" charset="0"/>
              </a:rPr>
              <a:t>puedes hacer</a:t>
            </a:r>
            <a:r>
              <a:rPr lang="es-ES_tradnl" sz="2400">
                <a:latin typeface="Arial" charset="0"/>
              </a:rPr>
              <a:t> sentir bien pensando por mi.</a:t>
            </a:r>
          </a:p>
          <a:p>
            <a:pPr marL="1371600" lvl="2" indent="-457200"/>
            <a:r>
              <a:rPr lang="es-ES_tradnl" sz="2000">
                <a:latin typeface="Arial" charset="0"/>
              </a:rPr>
              <a:t>Victima buscando salvador.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Yo </a:t>
            </a:r>
            <a:r>
              <a:rPr lang="es-ES_tradnl" sz="2400" u="sng">
                <a:latin typeface="Arial" charset="0"/>
              </a:rPr>
              <a:t>puedo hacerte</a:t>
            </a:r>
            <a:r>
              <a:rPr lang="es-ES_tradnl" sz="2400">
                <a:latin typeface="Arial" charset="0"/>
              </a:rPr>
              <a:t> sentir mal emocionalmente.</a:t>
            </a:r>
          </a:p>
          <a:p>
            <a:pPr marL="1371600" lvl="2" indent="-457200"/>
            <a:r>
              <a:rPr lang="es-ES_tradnl" sz="2000">
                <a:latin typeface="Arial" charset="0"/>
              </a:rPr>
              <a:t>Perseguidor buscando victima.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Tu me </a:t>
            </a:r>
            <a:r>
              <a:rPr lang="es-ES_tradnl" sz="2400" u="sng">
                <a:latin typeface="Arial" charset="0"/>
              </a:rPr>
              <a:t>puedes hacer</a:t>
            </a:r>
            <a:r>
              <a:rPr lang="es-ES_tradnl" sz="2400">
                <a:latin typeface="Arial" charset="0"/>
              </a:rPr>
              <a:t> sentir mal mal emocionalmente.</a:t>
            </a:r>
          </a:p>
          <a:p>
            <a:pPr marL="1371600" lvl="2" indent="-457200"/>
            <a:r>
              <a:rPr lang="es-ES_tradnl" sz="2000">
                <a:latin typeface="Arial" charset="0"/>
              </a:rPr>
              <a:t>Victima buscando salvador.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SobreActuador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Posición:</a:t>
            </a:r>
          </a:p>
          <a:p>
            <a:pPr marL="990600" lvl="1" indent="-533400"/>
            <a:r>
              <a:rPr lang="es-ES_tradnl">
                <a:latin typeface="Arial" charset="0"/>
              </a:rPr>
              <a:t>Yo estoy bien, tu eres aceptable si:</a:t>
            </a:r>
          </a:p>
          <a:p>
            <a:pPr marL="1371600" lvl="2" indent="-457200"/>
            <a:r>
              <a:rPr lang="es-ES_tradnl">
                <a:latin typeface="Arial" charset="0"/>
              </a:rPr>
              <a:t>Me complaces, te apuras, eres fuerte (rígido), te esfuerzas y eres perfecto.</a:t>
            </a:r>
          </a:p>
          <a:p>
            <a:pPr marL="990600" lvl="1" indent="-533400"/>
            <a:r>
              <a:rPr lang="es-ES_tradnl">
                <a:latin typeface="Arial" charset="0"/>
              </a:rPr>
              <a:t>Mito: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Yo </a:t>
            </a:r>
            <a:r>
              <a:rPr lang="es-ES_tradnl" u="sng">
                <a:latin typeface="Arial" charset="0"/>
              </a:rPr>
              <a:t>puedo hacerte</a:t>
            </a:r>
            <a:r>
              <a:rPr lang="es-ES_tradnl">
                <a:latin typeface="Arial" charset="0"/>
              </a:rPr>
              <a:t> sentir bien pensando por ti.</a:t>
            </a:r>
          </a:p>
          <a:p>
            <a:pPr marL="990600" lvl="1" indent="-533400"/>
            <a:r>
              <a:rPr lang="es-ES_tradnl">
                <a:latin typeface="Arial" charset="0"/>
              </a:rPr>
              <a:t>Rol:</a:t>
            </a:r>
          </a:p>
          <a:p>
            <a:pPr marL="1371600" lvl="2" indent="-457200"/>
            <a:r>
              <a:rPr lang="es-ES_tradnl">
                <a:latin typeface="Arial" charset="0"/>
              </a:rPr>
              <a:t>Salvador.</a:t>
            </a:r>
          </a:p>
          <a:p>
            <a:pPr marL="990600" lvl="1" indent="-533400"/>
            <a:r>
              <a:rPr lang="es-ES_tradnl">
                <a:latin typeface="Arial" charset="0"/>
              </a:rPr>
              <a:t>Corresponde al 1er grado de incomunicación.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SobreAdaptador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Posición:</a:t>
            </a:r>
          </a:p>
          <a:p>
            <a:pPr marL="990600" lvl="1" indent="-533400"/>
            <a:r>
              <a:rPr lang="es-ES_tradnl">
                <a:latin typeface="Arial" charset="0"/>
              </a:rPr>
              <a:t>Tu estás bien, yo soy aceptable si:</a:t>
            </a:r>
          </a:p>
          <a:p>
            <a:pPr marL="1371600" lvl="2" indent="-457200"/>
            <a:r>
              <a:rPr lang="es-ES_tradnl">
                <a:latin typeface="Arial" charset="0"/>
              </a:rPr>
              <a:t>Te complazco, me apuro, soy fuerte (rígido), me esfuerzo y soy perfecto.</a:t>
            </a:r>
          </a:p>
          <a:p>
            <a:pPr marL="990600" lvl="1" indent="-533400"/>
            <a:r>
              <a:rPr lang="es-ES_tradnl">
                <a:latin typeface="Arial" charset="0"/>
              </a:rPr>
              <a:t>Mito: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Tu </a:t>
            </a:r>
            <a:r>
              <a:rPr lang="es-ES_tradnl" u="sng">
                <a:latin typeface="Arial" charset="0"/>
              </a:rPr>
              <a:t>puedes hacerme</a:t>
            </a:r>
            <a:r>
              <a:rPr lang="es-ES_tradnl">
                <a:latin typeface="Arial" charset="0"/>
              </a:rPr>
              <a:t> sentir bien pensando por mi.</a:t>
            </a:r>
          </a:p>
          <a:p>
            <a:pPr marL="990600" lvl="1" indent="-533400"/>
            <a:r>
              <a:rPr lang="es-ES_tradnl">
                <a:latin typeface="Arial" charset="0"/>
              </a:rPr>
              <a:t>Rol:</a:t>
            </a:r>
          </a:p>
          <a:p>
            <a:pPr marL="1371600" lvl="2" indent="-457200"/>
            <a:r>
              <a:rPr lang="es-ES_tradnl">
                <a:latin typeface="Arial" charset="0"/>
              </a:rPr>
              <a:t>Victima.</a:t>
            </a:r>
          </a:p>
          <a:p>
            <a:pPr marL="990600" lvl="1" indent="-533400"/>
            <a:r>
              <a:rPr lang="es-ES_tradnl">
                <a:latin typeface="Arial" charset="0"/>
              </a:rPr>
              <a:t>Corresponde al 1er grado de incomunicación.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14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Sufridor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Posición: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Yo no valgo, tu si vales: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Mito: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Tu </a:t>
            </a:r>
            <a:r>
              <a:rPr lang="es-ES_tradnl" u="sng">
                <a:latin typeface="Arial" charset="0"/>
              </a:rPr>
              <a:t>puedes hacerme</a:t>
            </a:r>
            <a:r>
              <a:rPr lang="es-ES_tradnl">
                <a:latin typeface="Arial" charset="0"/>
              </a:rPr>
              <a:t> sentir mal emocionalmente.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Rol: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Victima.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Sentimientos: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Preocupado, culpable, triste, ligera depresión, inadecuado, confusión, miedo.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Antes de ponerse esta mascara se usa la de sobreactuador o sobreadaptador, aunque sea por unos segundos.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Corresponde al 2o grado de incomunicación.</a:t>
            </a:r>
          </a:p>
          <a:p>
            <a:pPr marL="1371600" lvl="2" indent="-457200">
              <a:lnSpc>
                <a:spcPct val="90000"/>
              </a:lnSpc>
            </a:pPr>
            <a:endParaRPr lang="es-ES_tradnl">
              <a:latin typeface="Arial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Atacante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Posición:</a:t>
            </a:r>
          </a:p>
          <a:p>
            <a:pPr marL="990600" lvl="1" indent="-533400"/>
            <a:r>
              <a:rPr lang="es-ES_tradnl">
                <a:latin typeface="Arial" charset="0"/>
              </a:rPr>
              <a:t>Yo valgo, tu no vales:</a:t>
            </a:r>
          </a:p>
          <a:p>
            <a:pPr marL="990600" lvl="1" indent="-533400"/>
            <a:r>
              <a:rPr lang="es-ES_tradnl">
                <a:latin typeface="Arial" charset="0"/>
              </a:rPr>
              <a:t>Mito: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Yo </a:t>
            </a:r>
            <a:r>
              <a:rPr lang="es-ES_tradnl" u="sng">
                <a:latin typeface="Arial" charset="0"/>
              </a:rPr>
              <a:t>puedo hacerte</a:t>
            </a:r>
            <a:r>
              <a:rPr lang="es-ES_tradnl">
                <a:latin typeface="Arial" charset="0"/>
              </a:rPr>
              <a:t> sentir mal emocionalmente.</a:t>
            </a:r>
          </a:p>
          <a:p>
            <a:pPr marL="990600" lvl="1" indent="-533400"/>
            <a:r>
              <a:rPr lang="es-ES_tradnl">
                <a:latin typeface="Arial" charset="0"/>
              </a:rPr>
              <a:t>Rol:</a:t>
            </a:r>
          </a:p>
          <a:p>
            <a:pPr marL="1371600" lvl="2" indent="-457200"/>
            <a:r>
              <a:rPr lang="es-ES_tradnl">
                <a:latin typeface="Arial" charset="0"/>
              </a:rPr>
              <a:t>Perseguidor.</a:t>
            </a:r>
          </a:p>
          <a:p>
            <a:pPr marL="990600" lvl="1" indent="-533400"/>
            <a:r>
              <a:rPr lang="es-ES_tradnl">
                <a:latin typeface="Arial" charset="0"/>
              </a:rPr>
              <a:t>Sentimientos:</a:t>
            </a:r>
          </a:p>
          <a:p>
            <a:pPr marL="1371600" lvl="2" indent="-457200"/>
            <a:r>
              <a:rPr lang="es-ES_tradnl">
                <a:latin typeface="Arial" charset="0"/>
              </a:rPr>
              <a:t>Arrogante, hipócrita, iracundo, triunfante..</a:t>
            </a:r>
          </a:p>
          <a:p>
            <a:pPr marL="990600" lvl="1" indent="-533400"/>
            <a:r>
              <a:rPr lang="es-ES_tradnl">
                <a:latin typeface="Arial" charset="0"/>
              </a:rPr>
              <a:t>Antes de ponerse esta mascara se usa la de sobreactuador o sobreadaptador, aunque sea por unos segundos.</a:t>
            </a:r>
          </a:p>
          <a:p>
            <a:pPr marL="990600" lvl="1" indent="-533400"/>
            <a:r>
              <a:rPr lang="es-ES_tradnl">
                <a:latin typeface="Arial" charset="0"/>
              </a:rPr>
              <a:t>Corresponde al 2o grado de incomunicación.</a:t>
            </a:r>
          </a:p>
          <a:p>
            <a:pPr marL="1371600" lvl="2" indent="-457200"/>
            <a:endParaRPr lang="es-ES_tradnl">
              <a:latin typeface="Arial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16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Culpador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Posición: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Yo valgo, tu no vales: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Mito: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Yo </a:t>
            </a:r>
            <a:r>
              <a:rPr lang="es-ES_tradnl" u="sng">
                <a:latin typeface="Arial" charset="0"/>
              </a:rPr>
              <a:t>puedo hacerte</a:t>
            </a:r>
            <a:r>
              <a:rPr lang="es-ES_tradnl">
                <a:latin typeface="Arial" charset="0"/>
              </a:rPr>
              <a:t> sentir mal emocionalmente.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Rol: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Perseguidor.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Sentimientos: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Hecha culpa, no se siente culpable, celoso, aburrido, rencoroso, busca venganza.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Antes de ponerse esta mascara se usa la de sobreactuador o sobreadaptador, aunque sea por unos segundos.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>
                <a:latin typeface="Arial" charset="0"/>
              </a:rPr>
              <a:t>Corresponde al 2o grado de incomunicación.</a:t>
            </a:r>
          </a:p>
          <a:p>
            <a:pPr marL="1371600" lvl="2" indent="-457200">
              <a:lnSpc>
                <a:spcPct val="90000"/>
              </a:lnSpc>
            </a:pPr>
            <a:endParaRPr lang="es-ES_tradnl">
              <a:latin typeface="Arial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17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Desesperado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 sz="2800">
                <a:latin typeface="Arial" charset="0"/>
              </a:rPr>
              <a:t>Posición: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Yo no valgo, tu no vales: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Mito:</a:t>
            </a:r>
          </a:p>
          <a:p>
            <a:pPr marL="1371600" lvl="2" indent="-457200"/>
            <a:r>
              <a:rPr lang="es-ES_tradnl" sz="2000">
                <a:latin typeface="Arial" charset="0"/>
              </a:rPr>
              <a:t>Tu me </a:t>
            </a:r>
            <a:r>
              <a:rPr lang="es-ES_tradnl" sz="2000" u="sng">
                <a:latin typeface="Arial" charset="0"/>
              </a:rPr>
              <a:t>puedes hacer</a:t>
            </a:r>
            <a:r>
              <a:rPr lang="es-ES_tradnl" sz="2000">
                <a:latin typeface="Arial" charset="0"/>
              </a:rPr>
              <a:t> sentir mal emocionalmente y yo </a:t>
            </a:r>
            <a:r>
              <a:rPr lang="es-ES_tradnl" sz="2000" u="sng">
                <a:latin typeface="Arial" charset="0"/>
              </a:rPr>
              <a:t>puedo hacerte</a:t>
            </a:r>
            <a:r>
              <a:rPr lang="es-ES_tradnl" sz="2000">
                <a:latin typeface="Arial" charset="0"/>
              </a:rPr>
              <a:t> sentir mal emocionalmente. Todos pierden.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Rol:</a:t>
            </a:r>
          </a:p>
          <a:p>
            <a:pPr marL="1371600" lvl="2" indent="-457200"/>
            <a:r>
              <a:rPr lang="es-ES_tradnl" sz="2000">
                <a:latin typeface="Arial" charset="0"/>
              </a:rPr>
              <a:t>Victima.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Sentimientos:</a:t>
            </a:r>
          </a:p>
          <a:p>
            <a:pPr marL="1371600" lvl="2" indent="-457200"/>
            <a:r>
              <a:rPr lang="es-ES_tradnl" sz="2000">
                <a:latin typeface="Arial" charset="0"/>
              </a:rPr>
              <a:t>Desesperado, acorralado, atrapado, depresión, no querido, odiado, rechazado, indigno.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Corresponde al 3er grado de incomunicación. Ocurre cuando nuestras necesidades de nivel 1 no fueron satisfechas, y ni siquiera usando las mascaras de los grados 1 y 2 nos “satisficieron.”</a:t>
            </a:r>
          </a:p>
          <a:p>
            <a:pPr marL="1371600" lvl="2" indent="-457200"/>
            <a:endParaRPr lang="es-ES_tradnl" sz="2000">
              <a:latin typeface="Arial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18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Estudio De Casos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5105400"/>
          </a:xfrm>
        </p:spPr>
        <p:txBody>
          <a:bodyPr/>
          <a:lstStyle/>
          <a:p>
            <a:pPr marL="609600" indent="-609600"/>
            <a:r>
              <a:rPr lang="es-ES_tradnl" sz="2800">
                <a:latin typeface="Arial" charset="0"/>
              </a:rPr>
              <a:t>Desarrollado en Harvard.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Da experiencia en toma de decisiones.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Gerente: persona que toma decisiones.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Astuto, evalúa las condiciones circundantes y singularidad de problema.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Capaz de usar herramientas analíticas apropiadas para su solución.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Agudizar habilidad analítica: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Separar hechos de ficción.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Separar relevante de irrelevante.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Quitar temor de cometer errores.</a:t>
            </a:r>
          </a:p>
          <a:p>
            <a:pPr marL="990600" lvl="1" indent="-533400"/>
            <a:endParaRPr lang="es-ES_tradnl" sz="2400">
              <a:latin typeface="Arial" charset="0"/>
            </a:endParaRPr>
          </a:p>
          <a:p>
            <a:pPr marL="990600" lvl="1" indent="-533400"/>
            <a:endParaRPr lang="es-ES_tradnl" sz="2400">
              <a:latin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Trabajo En Grupo (Objetivos)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Desarrollar capacidad empresarial.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Capacitar al estudiante para desarrollarse en un ambiente organizacional.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Familiarizarse con los distintos aspectos de una empresa acuícola. (No solo producción).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Empezar a manejar datos y números reales.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Desarrollar pensamiento estratégico y táctico.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Poner en práctica y evaluar conocimientos teóricos dados.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Tener empresa para evaluación financiera en siguiente semestre.</a:t>
            </a:r>
          </a:p>
          <a:p>
            <a:pPr marL="990600" lvl="1" indent="-533400">
              <a:lnSpc>
                <a:spcPct val="90000"/>
              </a:lnSpc>
            </a:pPr>
            <a:endParaRPr lang="es-ES_tradnl" sz="2400">
              <a:latin typeface="Arial" charset="0"/>
            </a:endParaRPr>
          </a:p>
          <a:p>
            <a:pPr marL="990600" lvl="1" indent="-533400">
              <a:lnSpc>
                <a:spcPct val="90000"/>
              </a:lnSpc>
            </a:pPr>
            <a:endParaRPr lang="es-ES_tradnl" sz="2400">
              <a:latin typeface="Arial" charset="0"/>
            </a:endParaRPr>
          </a:p>
          <a:p>
            <a:pPr marL="990600" lvl="1" indent="-533400">
              <a:lnSpc>
                <a:spcPct val="90000"/>
              </a:lnSpc>
            </a:pPr>
            <a:endParaRPr lang="es-ES_tradnl" sz="2400">
              <a:latin typeface="Arial" charset="0"/>
            </a:endParaRPr>
          </a:p>
        </p:txBody>
      </p:sp>
      <p:sp>
        <p:nvSpPr>
          <p:cNvPr id="44036" name="Text Box 1028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Trabajo En Grupo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5 grupos elegidos al azar.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Los estudiantes deberán crear (en papel) una de 5 empresas distintas: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Laboratorio de larvas. (Alquiler).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Camaronera tradicional. (Herencia).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Camaronera tierra adentro. (Construcción).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Empresa de servicios.(Implementación).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Tilapiera.(Construcción).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deberá de describir cada una de las actividades para la iniciación del proyecto.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deberá de describir la ingeniería del proyecto con descripción de las actividades en todas las areas funcionales.</a:t>
            </a:r>
          </a:p>
          <a:p>
            <a:pPr marL="609600" indent="-609600">
              <a:lnSpc>
                <a:spcPct val="90000"/>
              </a:lnSpc>
            </a:pPr>
            <a:endParaRPr lang="es-ES_tradnl" sz="2800">
              <a:latin typeface="Arial" charset="0"/>
            </a:endParaRPr>
          </a:p>
          <a:p>
            <a:pPr marL="990600" lvl="1" indent="-533400">
              <a:lnSpc>
                <a:spcPct val="90000"/>
              </a:lnSpc>
            </a:pPr>
            <a:endParaRPr lang="es-ES_tradnl" sz="2400">
              <a:latin typeface="Arial" charset="0"/>
            </a:endParaRPr>
          </a:p>
          <a:p>
            <a:pPr marL="990600" lvl="1" indent="-533400">
              <a:lnSpc>
                <a:spcPct val="90000"/>
              </a:lnSpc>
            </a:pPr>
            <a:endParaRPr lang="es-ES_tradnl" sz="2400">
              <a:latin typeface="Arial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Trabajo En Grupo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1054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Se deberá de especificar la cadena de producción completa.</a:t>
            </a:r>
          </a:p>
          <a:p>
            <a:pPr marL="609600" indent="-609600"/>
            <a:r>
              <a:rPr lang="es-ES_tradnl">
                <a:latin typeface="Arial" charset="0"/>
              </a:rPr>
              <a:t>Se deberá de evaluar proveedores.</a:t>
            </a:r>
          </a:p>
          <a:p>
            <a:pPr marL="609600" indent="-609600"/>
            <a:r>
              <a:rPr lang="es-ES_tradnl">
                <a:latin typeface="Arial" charset="0"/>
              </a:rPr>
              <a:t>Se deberá de evaluar mercado.</a:t>
            </a:r>
          </a:p>
          <a:p>
            <a:pPr marL="609600" indent="-609600"/>
            <a:r>
              <a:rPr lang="es-ES_tradnl">
                <a:latin typeface="Arial" charset="0"/>
              </a:rPr>
              <a:t>Se deberá de evaluar la competencia.</a:t>
            </a:r>
          </a:p>
          <a:p>
            <a:pPr marL="609600" indent="-609600"/>
            <a:r>
              <a:rPr lang="es-ES_tradnl">
                <a:latin typeface="Arial" charset="0"/>
              </a:rPr>
              <a:t>Se hará una evaluación y planeación estrategia de la empresa.</a:t>
            </a:r>
          </a:p>
          <a:p>
            <a:pPr marL="609600" indent="-609600"/>
            <a:r>
              <a:rPr lang="es-ES_tradnl">
                <a:latin typeface="Arial" charset="0"/>
              </a:rPr>
              <a:t>Se harán planes tácticos.</a:t>
            </a:r>
          </a:p>
          <a:p>
            <a:pPr marL="609600" indent="-609600"/>
            <a:endParaRPr lang="es-ES_tradnl">
              <a:latin typeface="Arial" charset="0"/>
            </a:endParaRPr>
          </a:p>
          <a:p>
            <a:pPr marL="990600" lvl="1" indent="-533400"/>
            <a:endParaRPr lang="es-ES_tradnl">
              <a:latin typeface="Arial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Trabajo En Grupo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1054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Evaluación semanal de avances.</a:t>
            </a:r>
          </a:p>
          <a:p>
            <a:pPr marL="609600" indent="-609600"/>
            <a:r>
              <a:rPr lang="es-ES_tradnl">
                <a:latin typeface="Arial" charset="0"/>
              </a:rPr>
              <a:t>Siguiente semana:</a:t>
            </a:r>
          </a:p>
          <a:p>
            <a:pPr marL="990600" lvl="1" indent="-533400"/>
            <a:r>
              <a:rPr lang="es-ES_tradnl">
                <a:latin typeface="Arial" charset="0"/>
              </a:rPr>
              <a:t>Presentación del proyecto.</a:t>
            </a:r>
          </a:p>
          <a:p>
            <a:pPr marL="990600" lvl="1" indent="-533400"/>
            <a:r>
              <a:rPr lang="es-ES_tradnl">
                <a:latin typeface="Arial" charset="0"/>
              </a:rPr>
              <a:t>Generalidades.</a:t>
            </a:r>
          </a:p>
          <a:p>
            <a:pPr marL="990600" lvl="1" indent="-533400"/>
            <a:r>
              <a:rPr lang="es-ES_tradnl">
                <a:latin typeface="Arial" charset="0"/>
              </a:rPr>
              <a:t>Cadena de producción.</a:t>
            </a:r>
          </a:p>
          <a:p>
            <a:pPr marL="990600" lvl="1" indent="-533400"/>
            <a:r>
              <a:rPr lang="es-ES_tradnl">
                <a:latin typeface="Arial" charset="0"/>
              </a:rPr>
              <a:t>Producto(s) a vender.</a:t>
            </a:r>
          </a:p>
          <a:p>
            <a:pPr marL="990600" lvl="1" indent="-533400"/>
            <a:r>
              <a:rPr lang="es-ES_tradnl">
                <a:latin typeface="Arial" charset="0"/>
              </a:rPr>
              <a:t>Mercado objetivo.</a:t>
            </a:r>
          </a:p>
          <a:p>
            <a:pPr marL="609600" indent="-609600"/>
            <a:r>
              <a:rPr lang="es-ES_tradnl">
                <a:latin typeface="Arial" charset="0"/>
              </a:rPr>
              <a:t>15% nota 1er parcial y 50% de segundo parcial.</a:t>
            </a:r>
          </a:p>
          <a:p>
            <a:pPr marL="990600" lvl="1" indent="-533400"/>
            <a:endParaRPr lang="es-ES_tradnl">
              <a:latin typeface="Arial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Motivación De Empleados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5410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PAT físico negativo.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Poco elegante.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Es mal visto y puede ser ilegal.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El empleado puede responder físicamente.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PAT psicológico negativo.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Crueldad no es visible.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Es inhibidora, poca posibilidad de reacción.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Infinita capacidad de aguantar lesiones psicológicas.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Puede hacer que el sistema lo haga.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Satisfacción al ego.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Si se queja: MOI?, Paranoico.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PAT psicológico positivo.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Zanahoria al burro.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El jefe no da patadas, el empleado se las da solo.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Análogo a seducción vs. Violación.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PAT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943600"/>
          </a:xfrm>
        </p:spPr>
        <p:txBody>
          <a:bodyPr/>
          <a:lstStyle/>
          <a:p>
            <a:pPr marL="609600" indent="-609600"/>
            <a:r>
              <a:rPr lang="es-ES_tradnl" sz="2800">
                <a:latin typeface="Arial" charset="0"/>
              </a:rPr>
              <a:t>PAT (+ ó -) no es motivación. El motivado soy yo, el otro solo hace lo que le digo.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Motivación es hacer que el otro tenga ganas de hacer el trabajo bien.(Generador vs. batería).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PAT positivo: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Reducción de horas de trabajo.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Espirales de aumento de salario.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Prestaciones extrasalariales.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Entrenamiento relaciones humanas.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Comunicación.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Comunicación bilateral.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Participación laboral.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Asesoría para empleados.</a:t>
            </a:r>
          </a:p>
        </p:txBody>
      </p:sp>
      <p:sp>
        <p:nvSpPr>
          <p:cNvPr id="49156" name="Text Box 1028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es-ES_tradnl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3360</TotalTime>
  <Words>1212</Words>
  <Application>Microsoft Office PowerPoint</Application>
  <PresentationFormat>Presentación en pantalla (4:3)</PresentationFormat>
  <Paragraphs>226</Paragraphs>
  <Slides>20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Wingdings</vt:lpstr>
      <vt:lpstr>Azure</vt:lpstr>
      <vt:lpstr>Administración de Empresas Acuícolas I – Clase 4</vt:lpstr>
      <vt:lpstr>Fabrizio Marcillo Morla</vt:lpstr>
      <vt:lpstr>Estudio De Casos</vt:lpstr>
      <vt:lpstr>Trabajo En Grupo (Objetivos)</vt:lpstr>
      <vt:lpstr>Trabajo En Grupo</vt:lpstr>
      <vt:lpstr>Trabajo En Grupo</vt:lpstr>
      <vt:lpstr>Trabajo En Grupo</vt:lpstr>
      <vt:lpstr>Motivación De Empleados</vt:lpstr>
      <vt:lpstr>PAT</vt:lpstr>
      <vt:lpstr>Higiene vs. Motivación.</vt:lpstr>
      <vt:lpstr>Higiene vs. Motivación.</vt:lpstr>
      <vt:lpstr>Robin Hood</vt:lpstr>
      <vt:lpstr>Comunicación Ineficiente </vt:lpstr>
      <vt:lpstr>Mascaras, Posiciones, Roles </vt:lpstr>
      <vt:lpstr>SobreActuador </vt:lpstr>
      <vt:lpstr>SobreAdaptador </vt:lpstr>
      <vt:lpstr>Sufridor </vt:lpstr>
      <vt:lpstr>Atacante </vt:lpstr>
      <vt:lpstr>Culpador</vt:lpstr>
      <vt:lpstr>Desesperado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547</cp:revision>
  <cp:lastPrinted>1601-01-01T00:00:00Z</cp:lastPrinted>
  <dcterms:created xsi:type="dcterms:W3CDTF">2002-07-19T11:47:45Z</dcterms:created>
  <dcterms:modified xsi:type="dcterms:W3CDTF">2010-01-18T15:46:07Z</dcterms:modified>
</cp:coreProperties>
</file>