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 autoAdjust="0"/>
    <p:restoredTop sz="94660" autoAdjust="0"/>
  </p:normalViewPr>
  <p:slideViewPr>
    <p:cSldViewPr>
      <p:cViewPr varScale="1">
        <p:scale>
          <a:sx n="104" d="100"/>
          <a:sy n="104" d="100"/>
        </p:scale>
        <p:origin x="-8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83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3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BEFDBA4-327E-4597-8BFC-3FC712A6209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48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Click to edit Master text styles</a:t>
            </a:r>
          </a:p>
          <a:p>
            <a:pPr lvl="1"/>
            <a:r>
              <a:rPr lang="es-ES_tradnl" noProof="0" smtClean="0"/>
              <a:t>Second level</a:t>
            </a:r>
          </a:p>
          <a:p>
            <a:pPr lvl="2"/>
            <a:r>
              <a:rPr lang="es-ES_tradnl" noProof="0" smtClean="0"/>
              <a:t>Third level</a:t>
            </a:r>
          </a:p>
          <a:p>
            <a:pPr lvl="3"/>
            <a:r>
              <a:rPr lang="es-ES_tradnl" noProof="0" smtClean="0"/>
              <a:t>Fourth level</a:t>
            </a:r>
          </a:p>
          <a:p>
            <a:pPr lvl="4"/>
            <a:r>
              <a:rPr lang="es-ES_tradnl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C5B18C8-EBB6-4099-97C5-519497D6153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4FD9E0-F707-429B-A07C-E6C0CF2A3F9D}" type="slidenum">
              <a:rPr lang="es-ES_tradnl" smtClean="0"/>
              <a:pPr/>
              <a:t>1</a:t>
            </a:fld>
            <a:endParaRPr lang="es-ES_tradnl" smtClean="0"/>
          </a:p>
        </p:txBody>
      </p:sp>
      <p:sp>
        <p:nvSpPr>
          <p:cNvPr id="215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225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6DBAD2-E6B8-4853-8243-F839495EACBE}" type="slidenum">
              <a:rPr lang="es-ES_tradnl" smtClean="0"/>
              <a:pPr/>
              <a:t>2</a:t>
            </a:fld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US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8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3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</p:grpSp>
      </p:grpSp>
      <p:sp>
        <p:nvSpPr>
          <p:cNvPr id="310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s-ES_tradnl"/>
              <a:t>Click to edit Master subtitle style</a:t>
            </a:r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8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C756C5B-E552-460D-8ADA-3C7A07A56F6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6F565-2AA2-4738-B44B-AA29F935A72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992938" y="609600"/>
            <a:ext cx="1949450" cy="54514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97538" cy="54514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2F0CD-7112-43BB-B4AC-AC4925ECF9A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1169988" y="1946275"/>
            <a:ext cx="7772400" cy="4114800"/>
          </a:xfrm>
        </p:spPr>
        <p:txBody>
          <a:bodyPr/>
          <a:lstStyle/>
          <a:p>
            <a:pPr lvl="0"/>
            <a:endParaRPr lang="es-US" noProof="0" smtClean="0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7E290-334E-4A17-B88A-7F1885D918B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23202-4BF3-434F-9F12-80AEA62E004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40A15-99B4-42A1-A578-268CAD3E05C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699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323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85E3F-F978-4645-98D4-26448D522F4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0682A-F605-4047-B8CD-D97EFCEBF5E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325F9-44C2-4DC2-8D7E-7C9228D2423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7D020-9BFE-44A8-9A00-D5D356CB8B2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D1CCA-04D2-44CB-AC16-4002F3D3AE2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U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ECD00-0119-47C6-B0DB-3F61A13E881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US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2053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4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5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6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8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9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0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1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2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3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4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5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6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7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8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9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0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1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2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3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4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5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6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7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8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9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80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81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</p:grpSp>
      </p:grpSp>
      <p:sp>
        <p:nvSpPr>
          <p:cNvPr id="1027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2084" name="Rectangle 3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6" name="Rectangle 3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7E6D61A2-2DAF-45F4-AA63-18FD125B3C1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2087" name="Rectangle 3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19462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9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60000"/>
        <a:buFont typeface="Wingdings" pitchFamily="2" charset="2"/>
        <a:buChar char="u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t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barcillo@gmai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space.espol.edu.ec/browse?type=author&amp;value=Marcillo%20Morla,%20Fabricio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609600"/>
            <a:ext cx="7772400" cy="1676400"/>
          </a:xfrm>
        </p:spPr>
        <p:txBody>
          <a:bodyPr/>
          <a:lstStyle/>
          <a:p>
            <a:pPr eaLnBrk="1" hangingPunct="1"/>
            <a:r>
              <a:rPr lang="es-ES_tradnl" dirty="0" smtClean="0"/>
              <a:t>Administración de Empresas Acuícolas I – </a:t>
            </a:r>
            <a:r>
              <a:rPr lang="es-ES_tradnl" smtClean="0"/>
              <a:t>Clase </a:t>
            </a:r>
            <a:r>
              <a:rPr lang="es-ES_tradnl" smtClean="0"/>
              <a:t>4</a:t>
            </a:r>
            <a:endParaRPr lang="es-ES_tradnl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64008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s-ES_tradnl" dirty="0" smtClean="0"/>
              <a:t>Fabrizio Marcillo </a:t>
            </a:r>
            <a:r>
              <a:rPr lang="es-ES_tradnl" dirty="0" err="1" smtClean="0"/>
              <a:t>Morla</a:t>
            </a:r>
            <a:r>
              <a:rPr lang="es-ES_tradnl" dirty="0" smtClean="0"/>
              <a:t> </a:t>
            </a:r>
            <a:r>
              <a:rPr lang="es-ES_tradnl" dirty="0" err="1" smtClean="0"/>
              <a:t>MBA</a:t>
            </a:r>
            <a:endParaRPr lang="es-ES_tradnl" dirty="0" smtClean="0"/>
          </a:p>
        </p:txBody>
      </p:sp>
      <p:pic>
        <p:nvPicPr>
          <p:cNvPr id="3076" name="Picture 9" descr="Logofimc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2286000"/>
            <a:ext cx="16764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4932363" y="4960938"/>
            <a:ext cx="27114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hlinkClick r:id="rId4"/>
              </a:rPr>
              <a:t>barcillo@gmail.com</a:t>
            </a:r>
            <a:endParaRPr lang="en-US"/>
          </a:p>
          <a:p>
            <a:r>
              <a:rPr lang="en-US"/>
              <a:t>(593-9) 4194239</a:t>
            </a:r>
          </a:p>
          <a:p>
            <a:endParaRPr lang="es-ES"/>
          </a:p>
        </p:txBody>
      </p:sp>
      <p:pic>
        <p:nvPicPr>
          <p:cNvPr id="3078" name="6 Imagen" descr="espol1-300x299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071688"/>
            <a:ext cx="1792288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152400"/>
            <a:ext cx="7772400" cy="1143000"/>
          </a:xfrm>
        </p:spPr>
        <p:txBody>
          <a:bodyPr/>
          <a:lstStyle/>
          <a:p>
            <a:r>
              <a:rPr lang="es-ES_tradnl">
                <a:latin typeface="Arial" charset="0"/>
              </a:rPr>
              <a:t>Higiene vs. Motivación.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458200" cy="5943600"/>
          </a:xfrm>
        </p:spPr>
        <p:txBody>
          <a:bodyPr/>
          <a:lstStyle/>
          <a:p>
            <a:pPr marL="609600" indent="-609600"/>
            <a:r>
              <a:rPr lang="es-ES_tradnl">
                <a:latin typeface="Arial" charset="0"/>
              </a:rPr>
              <a:t>Motivación/insatisfacción no  excluyentes.</a:t>
            </a:r>
          </a:p>
          <a:p>
            <a:pPr marL="609600" indent="-609600"/>
            <a:r>
              <a:rPr lang="es-ES_tradnl">
                <a:latin typeface="Arial" charset="0"/>
              </a:rPr>
              <a:t>Motivadores distintos a higiene.</a:t>
            </a:r>
          </a:p>
          <a:p>
            <a:pPr marL="609600" indent="-609600"/>
            <a:r>
              <a:rPr lang="es-ES_tradnl">
                <a:latin typeface="Arial" charset="0"/>
              </a:rPr>
              <a:t>Higiene (externos al trabajo):</a:t>
            </a:r>
          </a:p>
          <a:p>
            <a:pPr marL="990600" lvl="1" indent="-533400"/>
            <a:r>
              <a:rPr lang="es-ES_tradnl">
                <a:latin typeface="Arial" charset="0"/>
              </a:rPr>
              <a:t>Política empresa.</a:t>
            </a:r>
          </a:p>
          <a:p>
            <a:pPr marL="990600" lvl="1" indent="-533400"/>
            <a:r>
              <a:rPr lang="es-ES_tradnl">
                <a:latin typeface="Arial" charset="0"/>
              </a:rPr>
              <a:t>Administración.</a:t>
            </a:r>
          </a:p>
          <a:p>
            <a:pPr marL="990600" lvl="1" indent="-533400"/>
            <a:r>
              <a:rPr lang="es-ES_tradnl">
                <a:latin typeface="Arial" charset="0"/>
              </a:rPr>
              <a:t>Supervisión.</a:t>
            </a:r>
          </a:p>
          <a:p>
            <a:pPr marL="990600" lvl="1" indent="-533400"/>
            <a:r>
              <a:rPr lang="es-ES_tradnl">
                <a:latin typeface="Arial" charset="0"/>
              </a:rPr>
              <a:t>Relaciones interpersonales.</a:t>
            </a:r>
          </a:p>
          <a:p>
            <a:pPr marL="990600" lvl="1" indent="-533400"/>
            <a:r>
              <a:rPr lang="es-ES_tradnl">
                <a:latin typeface="Arial" charset="0"/>
              </a:rPr>
              <a:t>Condiciones laborales.</a:t>
            </a:r>
          </a:p>
          <a:p>
            <a:pPr marL="990600" lvl="1" indent="-533400"/>
            <a:r>
              <a:rPr lang="es-ES_tradnl">
                <a:latin typeface="Arial" charset="0"/>
              </a:rPr>
              <a:t>Salario.</a:t>
            </a:r>
          </a:p>
          <a:p>
            <a:pPr marL="990600" lvl="1" indent="-533400"/>
            <a:r>
              <a:rPr lang="es-ES_tradnl">
                <a:latin typeface="Arial" charset="0"/>
              </a:rPr>
              <a:t>Prestaciones sociales.</a:t>
            </a:r>
          </a:p>
          <a:p>
            <a:pPr marL="990600" lvl="1" indent="-533400"/>
            <a:r>
              <a:rPr lang="es-ES_tradnl">
                <a:latin typeface="Arial" charset="0"/>
              </a:rPr>
              <a:t>Categoría.</a:t>
            </a:r>
          </a:p>
          <a:p>
            <a:pPr marL="609600" indent="-609600"/>
            <a:endParaRPr lang="es-ES_tradnl">
              <a:latin typeface="Arial" charset="0"/>
            </a:endParaRP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8518525" y="6248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8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s-ES_tradnl">
                <a:latin typeface="Arial" charset="0"/>
              </a:rPr>
              <a:t>Higiene vs. Motivación.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458200" cy="5257800"/>
          </a:xfrm>
        </p:spPr>
        <p:txBody>
          <a:bodyPr/>
          <a:lstStyle/>
          <a:p>
            <a:pPr marL="609600" indent="-609600"/>
            <a:r>
              <a:rPr lang="es-ES_tradnl">
                <a:latin typeface="Arial" charset="0"/>
              </a:rPr>
              <a:t>Motivadores (intrínsecos al trabajo):</a:t>
            </a:r>
          </a:p>
          <a:p>
            <a:pPr marL="990600" lvl="1" indent="-533400"/>
            <a:r>
              <a:rPr lang="es-ES_tradnl">
                <a:latin typeface="Arial" charset="0"/>
              </a:rPr>
              <a:t>Realización, logro.</a:t>
            </a:r>
          </a:p>
          <a:p>
            <a:pPr marL="990600" lvl="1" indent="-533400"/>
            <a:r>
              <a:rPr lang="es-ES_tradnl">
                <a:latin typeface="Arial" charset="0"/>
              </a:rPr>
              <a:t>Reconocimiento de la realización.</a:t>
            </a:r>
          </a:p>
          <a:p>
            <a:pPr marL="990600" lvl="1" indent="-533400"/>
            <a:r>
              <a:rPr lang="es-ES_tradnl">
                <a:latin typeface="Arial" charset="0"/>
              </a:rPr>
              <a:t>El trabajo en si.</a:t>
            </a:r>
          </a:p>
          <a:p>
            <a:pPr marL="990600" lvl="1" indent="-533400"/>
            <a:r>
              <a:rPr lang="es-ES_tradnl">
                <a:latin typeface="Arial" charset="0"/>
              </a:rPr>
              <a:t>Responsabilidad.</a:t>
            </a:r>
          </a:p>
          <a:p>
            <a:pPr marL="990600" lvl="1" indent="-533400"/>
            <a:r>
              <a:rPr lang="es-ES_tradnl">
                <a:latin typeface="Arial" charset="0"/>
              </a:rPr>
              <a:t>Ascenso.</a:t>
            </a:r>
          </a:p>
          <a:p>
            <a:pPr marL="990600" lvl="1" indent="-533400"/>
            <a:r>
              <a:rPr lang="es-ES_tradnl">
                <a:latin typeface="Arial" charset="0"/>
              </a:rPr>
              <a:t>Desarrollo.</a:t>
            </a:r>
          </a:p>
          <a:p>
            <a:pPr marL="990600" lvl="1" indent="-533400"/>
            <a:endParaRPr lang="es-ES_tradnl">
              <a:latin typeface="Arial" charset="0"/>
            </a:endParaRPr>
          </a:p>
          <a:p>
            <a:pPr marL="990600" lvl="1" indent="-533400"/>
            <a:endParaRPr lang="es-ES_tradnl">
              <a:latin typeface="Arial" charset="0"/>
            </a:endParaRP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8518525" y="6248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9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152400"/>
            <a:ext cx="7772400" cy="1143000"/>
          </a:xfrm>
        </p:spPr>
        <p:txBody>
          <a:bodyPr/>
          <a:lstStyle/>
          <a:p>
            <a:r>
              <a:rPr lang="es-ES_tradnl">
                <a:latin typeface="Arial" charset="0"/>
              </a:rPr>
              <a:t>Robin Hood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458200" cy="5943600"/>
          </a:xfrm>
        </p:spPr>
        <p:txBody>
          <a:bodyPr/>
          <a:lstStyle/>
          <a:p>
            <a:pPr marL="609600" indent="-609600"/>
            <a:r>
              <a:rPr lang="es-ES_tradnl">
                <a:latin typeface="Arial" charset="0"/>
              </a:rPr>
              <a:t>Cual es su misión?</a:t>
            </a:r>
          </a:p>
          <a:p>
            <a:pPr marL="609600" indent="-609600"/>
            <a:r>
              <a:rPr lang="es-ES_tradnl">
                <a:latin typeface="Arial" charset="0"/>
              </a:rPr>
              <a:t>Cuales son sus estrategias?</a:t>
            </a:r>
          </a:p>
          <a:p>
            <a:pPr marL="609600" indent="-609600"/>
            <a:r>
              <a:rPr lang="es-ES_tradnl">
                <a:latin typeface="Arial" charset="0"/>
              </a:rPr>
              <a:t>Problemas claves?</a:t>
            </a:r>
          </a:p>
          <a:p>
            <a:pPr marL="609600" indent="-609600"/>
            <a:r>
              <a:rPr lang="es-ES_tradnl">
                <a:latin typeface="Arial" charset="0"/>
              </a:rPr>
              <a:t>Que problema atacar primero?</a:t>
            </a:r>
          </a:p>
          <a:p>
            <a:pPr marL="609600" indent="-609600"/>
            <a:r>
              <a:rPr lang="es-ES_tradnl">
                <a:latin typeface="Arial" charset="0"/>
              </a:rPr>
              <a:t>Nueva misión   		nueva estrategia.</a:t>
            </a:r>
          </a:p>
          <a:p>
            <a:pPr marL="609600" indent="-609600"/>
            <a:r>
              <a:rPr lang="es-ES_tradnl">
                <a:latin typeface="Arial" charset="0"/>
              </a:rPr>
              <a:t>Implementación práctica.</a:t>
            </a:r>
          </a:p>
          <a:p>
            <a:pPr marL="990600" lvl="1" indent="-533400"/>
            <a:endParaRPr lang="es-ES_tradnl">
              <a:latin typeface="Arial" charset="0"/>
            </a:endParaRP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8518525" y="6248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</a:t>
            </a:r>
            <a:endParaRPr lang="es-ES_tradnl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>
            <a:off x="3581400" y="3352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90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562600"/>
          </a:xfrm>
          <a:noFill/>
          <a:ln/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Gente eficiente, conoce 1</a:t>
            </a:r>
            <a:r>
              <a:rPr lang="es-ES_tradnl" sz="2800" baseline="30000">
                <a:latin typeface="Arial" charset="0"/>
              </a:rPr>
              <a:t>o</a:t>
            </a:r>
            <a:r>
              <a:rPr lang="es-ES_tradnl" sz="2800">
                <a:latin typeface="Arial" charset="0"/>
              </a:rPr>
              <a:t> necesidades propias: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Reconocimiento por su trabajo, y necesitan pensar, organizarse y ser productivos.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Que les digan que son queridas necesitadas o apreciadas.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Si no satisfacemos nuestras necesidades básicas nos ponemos a una de las 6 máscaras de comportamiento ineficiente: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Sobreactuador.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Sobreadaptador.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Sufridor.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Atacante.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Culpador.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Desesperado.</a:t>
            </a:r>
          </a:p>
          <a:p>
            <a:pPr marL="990600" lvl="1" indent="-533400">
              <a:lnSpc>
                <a:spcPct val="90000"/>
              </a:lnSpc>
            </a:pPr>
            <a:endParaRPr lang="es-ES_tradnl" sz="2400">
              <a:latin typeface="Arial" charset="0"/>
            </a:endParaRPr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304800"/>
            <a:ext cx="7772400" cy="1143000"/>
          </a:xfrm>
        </p:spPr>
        <p:txBody>
          <a:bodyPr/>
          <a:lstStyle/>
          <a:p>
            <a:r>
              <a:rPr lang="es-ES_tradnl">
                <a:latin typeface="Arial" charset="0"/>
              </a:rPr>
              <a:t>Comunicación Ineficiente 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8518525" y="6248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11</a:t>
            </a:r>
            <a:endParaRPr lang="es-ES_tradnl"/>
          </a:p>
        </p:txBody>
      </p:sp>
      <p:sp>
        <p:nvSpPr>
          <p:cNvPr id="54279" name="Line 7"/>
          <p:cNvSpPr>
            <a:spLocks noChangeShapeType="1"/>
          </p:cNvSpPr>
          <p:nvPr/>
        </p:nvSpPr>
        <p:spPr bwMode="auto">
          <a:xfrm>
            <a:off x="6526213" y="38862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54280" name="Line 8"/>
          <p:cNvSpPr>
            <a:spLocks noChangeShapeType="1"/>
          </p:cNvSpPr>
          <p:nvPr/>
        </p:nvSpPr>
        <p:spPr bwMode="auto">
          <a:xfrm>
            <a:off x="5992813" y="4572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5992813" y="3886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5992813" y="6019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>
            <a:off x="5992813" y="6400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6662738" y="3925888"/>
            <a:ext cx="1490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>
                <a:latin typeface="Arial" charset="0"/>
              </a:rPr>
              <a:t>1er grado</a:t>
            </a:r>
          </a:p>
        </p:txBody>
      </p:sp>
      <p:sp>
        <p:nvSpPr>
          <p:cNvPr id="54286" name="Text Box 14"/>
          <p:cNvSpPr txBox="1">
            <a:spLocks noChangeArrowheads="1"/>
          </p:cNvSpPr>
          <p:nvPr/>
        </p:nvSpPr>
        <p:spPr bwMode="auto">
          <a:xfrm>
            <a:off x="6815138" y="5029200"/>
            <a:ext cx="1389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>
                <a:latin typeface="Arial" charset="0"/>
              </a:rPr>
              <a:t>2o grado</a:t>
            </a:r>
          </a:p>
        </p:txBody>
      </p:sp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6815138" y="6019800"/>
            <a:ext cx="1490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>
                <a:latin typeface="Arial" charset="0"/>
              </a:rPr>
              <a:t>3er grado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304800"/>
            <a:ext cx="7772400" cy="1143000"/>
          </a:xfrm>
        </p:spPr>
        <p:txBody>
          <a:bodyPr/>
          <a:lstStyle/>
          <a:p>
            <a:r>
              <a:rPr lang="es-ES_tradnl">
                <a:latin typeface="Arial" charset="0"/>
              </a:rPr>
              <a:t>Mascaras, Posiciones, Roles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5943600"/>
          </a:xfrm>
        </p:spPr>
        <p:txBody>
          <a:bodyPr/>
          <a:lstStyle/>
          <a:p>
            <a:pPr marL="609600" indent="-609600"/>
            <a:r>
              <a:rPr lang="es-ES_tradnl" sz="2800">
                <a:latin typeface="Arial" charset="0"/>
              </a:rPr>
              <a:t>Mascaras pueden ser categorizadas por:</a:t>
            </a:r>
          </a:p>
          <a:p>
            <a:pPr marL="990600" lvl="1" indent="-533400"/>
            <a:r>
              <a:rPr lang="es-ES_tradnl" sz="2400">
                <a:latin typeface="Arial" charset="0"/>
              </a:rPr>
              <a:t>Creencias comparativas. (Posición. Tu vs. Yo).</a:t>
            </a:r>
          </a:p>
          <a:p>
            <a:pPr marL="990600" lvl="1" indent="-533400"/>
            <a:r>
              <a:rPr lang="es-ES_tradnl" sz="2400">
                <a:latin typeface="Arial" charset="0"/>
              </a:rPr>
              <a:t>Creencias de poder. (Mito, que puedo hacer).</a:t>
            </a:r>
          </a:p>
          <a:p>
            <a:pPr marL="990600" lvl="1" indent="-533400"/>
            <a:r>
              <a:rPr lang="es-ES_tradnl" sz="2400">
                <a:latin typeface="Arial" charset="0"/>
              </a:rPr>
              <a:t>Papel de actuación. (Rol, V,S,P).</a:t>
            </a:r>
          </a:p>
          <a:p>
            <a:pPr marL="609600" indent="-609600"/>
            <a:r>
              <a:rPr lang="es-ES_tradnl" sz="2800">
                <a:latin typeface="Arial" charset="0"/>
              </a:rPr>
              <a:t>Cuatro falacias:</a:t>
            </a:r>
          </a:p>
          <a:p>
            <a:pPr marL="990600" lvl="1" indent="-533400"/>
            <a:r>
              <a:rPr lang="es-ES_tradnl" sz="2400">
                <a:latin typeface="Arial" charset="0"/>
              </a:rPr>
              <a:t>Yo </a:t>
            </a:r>
            <a:r>
              <a:rPr lang="es-ES_tradnl" sz="2400" u="sng">
                <a:latin typeface="Arial" charset="0"/>
              </a:rPr>
              <a:t>puedo hacerte</a:t>
            </a:r>
            <a:r>
              <a:rPr lang="es-ES_tradnl" sz="2400">
                <a:latin typeface="Arial" charset="0"/>
              </a:rPr>
              <a:t> sentir bien pensando por ti.</a:t>
            </a:r>
          </a:p>
          <a:p>
            <a:pPr marL="1371600" lvl="2" indent="-457200"/>
            <a:r>
              <a:rPr lang="es-ES_tradnl" sz="2000">
                <a:latin typeface="Arial" charset="0"/>
              </a:rPr>
              <a:t>Salvador buscando victima.</a:t>
            </a:r>
          </a:p>
          <a:p>
            <a:pPr marL="990600" lvl="1" indent="-533400"/>
            <a:r>
              <a:rPr lang="es-ES_tradnl" sz="2400">
                <a:latin typeface="Arial" charset="0"/>
              </a:rPr>
              <a:t>Tu me </a:t>
            </a:r>
            <a:r>
              <a:rPr lang="es-ES_tradnl" sz="2400" u="sng">
                <a:latin typeface="Arial" charset="0"/>
              </a:rPr>
              <a:t>puedes hacer</a:t>
            </a:r>
            <a:r>
              <a:rPr lang="es-ES_tradnl" sz="2400">
                <a:latin typeface="Arial" charset="0"/>
              </a:rPr>
              <a:t> sentir bien pensando por mi.</a:t>
            </a:r>
          </a:p>
          <a:p>
            <a:pPr marL="1371600" lvl="2" indent="-457200"/>
            <a:r>
              <a:rPr lang="es-ES_tradnl" sz="2000">
                <a:latin typeface="Arial" charset="0"/>
              </a:rPr>
              <a:t>Victima buscando salvador.</a:t>
            </a:r>
          </a:p>
          <a:p>
            <a:pPr marL="990600" lvl="1" indent="-533400"/>
            <a:r>
              <a:rPr lang="es-ES_tradnl" sz="2400">
                <a:latin typeface="Arial" charset="0"/>
              </a:rPr>
              <a:t>Yo </a:t>
            </a:r>
            <a:r>
              <a:rPr lang="es-ES_tradnl" sz="2400" u="sng">
                <a:latin typeface="Arial" charset="0"/>
              </a:rPr>
              <a:t>puedo hacerte</a:t>
            </a:r>
            <a:r>
              <a:rPr lang="es-ES_tradnl" sz="2400">
                <a:latin typeface="Arial" charset="0"/>
              </a:rPr>
              <a:t> sentir mal emocionalmente.</a:t>
            </a:r>
          </a:p>
          <a:p>
            <a:pPr marL="1371600" lvl="2" indent="-457200"/>
            <a:r>
              <a:rPr lang="es-ES_tradnl" sz="2000">
                <a:latin typeface="Arial" charset="0"/>
              </a:rPr>
              <a:t>Perseguidor buscando victima.</a:t>
            </a:r>
          </a:p>
          <a:p>
            <a:pPr marL="990600" lvl="1" indent="-533400"/>
            <a:r>
              <a:rPr lang="es-ES_tradnl" sz="2400">
                <a:latin typeface="Arial" charset="0"/>
              </a:rPr>
              <a:t>Tu me </a:t>
            </a:r>
            <a:r>
              <a:rPr lang="es-ES_tradnl" sz="2400" u="sng">
                <a:latin typeface="Arial" charset="0"/>
              </a:rPr>
              <a:t>puedes hacer</a:t>
            </a:r>
            <a:r>
              <a:rPr lang="es-ES_tradnl" sz="2400">
                <a:latin typeface="Arial" charset="0"/>
              </a:rPr>
              <a:t> sentir mal mal emocionalmente.</a:t>
            </a:r>
          </a:p>
          <a:p>
            <a:pPr marL="1371600" lvl="2" indent="-457200"/>
            <a:r>
              <a:rPr lang="es-ES_tradnl" sz="2000">
                <a:latin typeface="Arial" charset="0"/>
              </a:rPr>
              <a:t>Victima buscando salvador.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8518525" y="6248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12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304800"/>
            <a:ext cx="7772400" cy="1143000"/>
          </a:xfrm>
        </p:spPr>
        <p:txBody>
          <a:bodyPr/>
          <a:lstStyle/>
          <a:p>
            <a:r>
              <a:rPr lang="es-ES_tradnl">
                <a:latin typeface="Arial" charset="0"/>
              </a:rPr>
              <a:t>SobreActuador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5943600"/>
          </a:xfrm>
        </p:spPr>
        <p:txBody>
          <a:bodyPr/>
          <a:lstStyle/>
          <a:p>
            <a:pPr marL="609600" indent="-609600"/>
            <a:r>
              <a:rPr lang="es-ES_tradnl">
                <a:latin typeface="Arial" charset="0"/>
              </a:rPr>
              <a:t>Posición:</a:t>
            </a:r>
          </a:p>
          <a:p>
            <a:pPr marL="990600" lvl="1" indent="-533400"/>
            <a:r>
              <a:rPr lang="es-ES_tradnl">
                <a:latin typeface="Arial" charset="0"/>
              </a:rPr>
              <a:t>Yo estoy bien, tu eres aceptable si:</a:t>
            </a:r>
          </a:p>
          <a:p>
            <a:pPr marL="1371600" lvl="2" indent="-457200"/>
            <a:r>
              <a:rPr lang="es-ES_tradnl">
                <a:latin typeface="Arial" charset="0"/>
              </a:rPr>
              <a:t>Me complaces, te apuras, eres fuerte (rígido), te esfuerzas y eres perfecto.</a:t>
            </a:r>
          </a:p>
          <a:p>
            <a:pPr marL="990600" lvl="1" indent="-533400"/>
            <a:r>
              <a:rPr lang="es-ES_tradnl">
                <a:latin typeface="Arial" charset="0"/>
              </a:rPr>
              <a:t>Mito:</a:t>
            </a:r>
          </a:p>
          <a:p>
            <a:pPr marL="1371600" lvl="2" indent="-457200"/>
            <a:r>
              <a:rPr lang="es-ES_tradnl">
                <a:latin typeface="Arial" charset="0"/>
              </a:rPr>
              <a:t>Yo </a:t>
            </a:r>
            <a:r>
              <a:rPr lang="es-ES_tradnl" u="sng">
                <a:latin typeface="Arial" charset="0"/>
              </a:rPr>
              <a:t>puedo hacerte</a:t>
            </a:r>
            <a:r>
              <a:rPr lang="es-ES_tradnl">
                <a:latin typeface="Arial" charset="0"/>
              </a:rPr>
              <a:t> sentir bien pensando por ti.</a:t>
            </a:r>
          </a:p>
          <a:p>
            <a:pPr marL="990600" lvl="1" indent="-533400"/>
            <a:r>
              <a:rPr lang="es-ES_tradnl">
                <a:latin typeface="Arial" charset="0"/>
              </a:rPr>
              <a:t>Rol:</a:t>
            </a:r>
          </a:p>
          <a:p>
            <a:pPr marL="1371600" lvl="2" indent="-457200"/>
            <a:r>
              <a:rPr lang="es-ES_tradnl">
                <a:latin typeface="Arial" charset="0"/>
              </a:rPr>
              <a:t>Salvador.</a:t>
            </a:r>
          </a:p>
          <a:p>
            <a:pPr marL="990600" lvl="1" indent="-533400"/>
            <a:r>
              <a:rPr lang="es-ES_tradnl">
                <a:latin typeface="Arial" charset="0"/>
              </a:rPr>
              <a:t>Corresponde al 1er grado de incomunicación.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8518525" y="6248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13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304800"/>
            <a:ext cx="7772400" cy="1143000"/>
          </a:xfrm>
        </p:spPr>
        <p:txBody>
          <a:bodyPr/>
          <a:lstStyle/>
          <a:p>
            <a:r>
              <a:rPr lang="es-ES_tradnl">
                <a:latin typeface="Arial" charset="0"/>
              </a:rPr>
              <a:t>SobreAdaptador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5943600"/>
          </a:xfrm>
        </p:spPr>
        <p:txBody>
          <a:bodyPr/>
          <a:lstStyle/>
          <a:p>
            <a:pPr marL="609600" indent="-609600"/>
            <a:r>
              <a:rPr lang="es-ES_tradnl">
                <a:latin typeface="Arial" charset="0"/>
              </a:rPr>
              <a:t>Posición:</a:t>
            </a:r>
          </a:p>
          <a:p>
            <a:pPr marL="990600" lvl="1" indent="-533400"/>
            <a:r>
              <a:rPr lang="es-ES_tradnl">
                <a:latin typeface="Arial" charset="0"/>
              </a:rPr>
              <a:t>Tu estás bien, yo soy aceptable si:</a:t>
            </a:r>
          </a:p>
          <a:p>
            <a:pPr marL="1371600" lvl="2" indent="-457200"/>
            <a:r>
              <a:rPr lang="es-ES_tradnl">
                <a:latin typeface="Arial" charset="0"/>
              </a:rPr>
              <a:t>Te complazco, me apuro, soy fuerte (rígido), me esfuerzo y soy perfecto.</a:t>
            </a:r>
          </a:p>
          <a:p>
            <a:pPr marL="990600" lvl="1" indent="-533400"/>
            <a:r>
              <a:rPr lang="es-ES_tradnl">
                <a:latin typeface="Arial" charset="0"/>
              </a:rPr>
              <a:t>Mito:</a:t>
            </a:r>
          </a:p>
          <a:p>
            <a:pPr marL="1371600" lvl="2" indent="-457200"/>
            <a:r>
              <a:rPr lang="es-ES_tradnl">
                <a:latin typeface="Arial" charset="0"/>
              </a:rPr>
              <a:t>Tu </a:t>
            </a:r>
            <a:r>
              <a:rPr lang="es-ES_tradnl" u="sng">
                <a:latin typeface="Arial" charset="0"/>
              </a:rPr>
              <a:t>puedes hacerme</a:t>
            </a:r>
            <a:r>
              <a:rPr lang="es-ES_tradnl">
                <a:latin typeface="Arial" charset="0"/>
              </a:rPr>
              <a:t> sentir bien pensando por mi.</a:t>
            </a:r>
          </a:p>
          <a:p>
            <a:pPr marL="990600" lvl="1" indent="-533400"/>
            <a:r>
              <a:rPr lang="es-ES_tradnl">
                <a:latin typeface="Arial" charset="0"/>
              </a:rPr>
              <a:t>Rol:</a:t>
            </a:r>
          </a:p>
          <a:p>
            <a:pPr marL="1371600" lvl="2" indent="-457200"/>
            <a:r>
              <a:rPr lang="es-ES_tradnl">
                <a:latin typeface="Arial" charset="0"/>
              </a:rPr>
              <a:t>Victima.</a:t>
            </a:r>
          </a:p>
          <a:p>
            <a:pPr marL="990600" lvl="1" indent="-533400"/>
            <a:r>
              <a:rPr lang="es-ES_tradnl">
                <a:latin typeface="Arial" charset="0"/>
              </a:rPr>
              <a:t>Corresponde al 1er grado de incomunicación.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8518525" y="6248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14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304800"/>
            <a:ext cx="7772400" cy="1143000"/>
          </a:xfrm>
        </p:spPr>
        <p:txBody>
          <a:bodyPr/>
          <a:lstStyle/>
          <a:p>
            <a:r>
              <a:rPr lang="es-ES_tradnl">
                <a:latin typeface="Arial" charset="0"/>
              </a:rPr>
              <a:t>Sufridor 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59436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s-ES_tradnl">
                <a:latin typeface="Arial" charset="0"/>
              </a:rPr>
              <a:t>Posición: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>
                <a:latin typeface="Arial" charset="0"/>
              </a:rPr>
              <a:t>Yo no valgo, tu si vales: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>
                <a:latin typeface="Arial" charset="0"/>
              </a:rPr>
              <a:t>Mito:</a:t>
            </a:r>
          </a:p>
          <a:p>
            <a:pPr marL="1371600" lvl="2" indent="-457200">
              <a:lnSpc>
                <a:spcPct val="90000"/>
              </a:lnSpc>
            </a:pPr>
            <a:r>
              <a:rPr lang="es-ES_tradnl">
                <a:latin typeface="Arial" charset="0"/>
              </a:rPr>
              <a:t>Tu </a:t>
            </a:r>
            <a:r>
              <a:rPr lang="es-ES_tradnl" u="sng">
                <a:latin typeface="Arial" charset="0"/>
              </a:rPr>
              <a:t>puedes hacerme</a:t>
            </a:r>
            <a:r>
              <a:rPr lang="es-ES_tradnl">
                <a:latin typeface="Arial" charset="0"/>
              </a:rPr>
              <a:t> sentir mal emocionalmente.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>
                <a:latin typeface="Arial" charset="0"/>
              </a:rPr>
              <a:t>Rol:</a:t>
            </a:r>
          </a:p>
          <a:p>
            <a:pPr marL="1371600" lvl="2" indent="-457200">
              <a:lnSpc>
                <a:spcPct val="90000"/>
              </a:lnSpc>
            </a:pPr>
            <a:r>
              <a:rPr lang="es-ES_tradnl">
                <a:latin typeface="Arial" charset="0"/>
              </a:rPr>
              <a:t>Victima.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>
                <a:latin typeface="Arial" charset="0"/>
              </a:rPr>
              <a:t>Sentimientos:</a:t>
            </a:r>
          </a:p>
          <a:p>
            <a:pPr marL="1371600" lvl="2" indent="-457200">
              <a:lnSpc>
                <a:spcPct val="90000"/>
              </a:lnSpc>
            </a:pPr>
            <a:r>
              <a:rPr lang="es-ES_tradnl">
                <a:latin typeface="Arial" charset="0"/>
              </a:rPr>
              <a:t>Preocupado, culpable, triste, ligera depresión, inadecuado, confusión, miedo.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>
                <a:latin typeface="Arial" charset="0"/>
              </a:rPr>
              <a:t>Antes de ponerse esta mascara se usa la de sobreactuador o sobreadaptador, aunque sea por unos segundos.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>
                <a:latin typeface="Arial" charset="0"/>
              </a:rPr>
              <a:t>Corresponde al 2o grado de incomunicación.</a:t>
            </a:r>
          </a:p>
          <a:p>
            <a:pPr marL="1371600" lvl="2" indent="-457200">
              <a:lnSpc>
                <a:spcPct val="90000"/>
              </a:lnSpc>
            </a:pPr>
            <a:endParaRPr lang="es-ES_tradnl">
              <a:latin typeface="Arial" charset="0"/>
            </a:endParaRP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8518525" y="6248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15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304800"/>
            <a:ext cx="7772400" cy="1143000"/>
          </a:xfrm>
        </p:spPr>
        <p:txBody>
          <a:bodyPr/>
          <a:lstStyle/>
          <a:p>
            <a:r>
              <a:rPr lang="es-ES_tradnl">
                <a:latin typeface="Arial" charset="0"/>
              </a:rPr>
              <a:t>Atacante 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5943600"/>
          </a:xfrm>
        </p:spPr>
        <p:txBody>
          <a:bodyPr/>
          <a:lstStyle/>
          <a:p>
            <a:pPr marL="609600" indent="-609600"/>
            <a:r>
              <a:rPr lang="es-ES_tradnl">
                <a:latin typeface="Arial" charset="0"/>
              </a:rPr>
              <a:t>Posición:</a:t>
            </a:r>
          </a:p>
          <a:p>
            <a:pPr marL="990600" lvl="1" indent="-533400"/>
            <a:r>
              <a:rPr lang="es-ES_tradnl">
                <a:latin typeface="Arial" charset="0"/>
              </a:rPr>
              <a:t>Yo valgo, tu no vales:</a:t>
            </a:r>
          </a:p>
          <a:p>
            <a:pPr marL="990600" lvl="1" indent="-533400"/>
            <a:r>
              <a:rPr lang="es-ES_tradnl">
                <a:latin typeface="Arial" charset="0"/>
              </a:rPr>
              <a:t>Mito:</a:t>
            </a:r>
          </a:p>
          <a:p>
            <a:pPr marL="1371600" lvl="2" indent="-457200"/>
            <a:r>
              <a:rPr lang="es-ES_tradnl">
                <a:latin typeface="Arial" charset="0"/>
              </a:rPr>
              <a:t>Yo </a:t>
            </a:r>
            <a:r>
              <a:rPr lang="es-ES_tradnl" u="sng">
                <a:latin typeface="Arial" charset="0"/>
              </a:rPr>
              <a:t>puedo hacerte</a:t>
            </a:r>
            <a:r>
              <a:rPr lang="es-ES_tradnl">
                <a:latin typeface="Arial" charset="0"/>
              </a:rPr>
              <a:t> sentir mal emocionalmente.</a:t>
            </a:r>
          </a:p>
          <a:p>
            <a:pPr marL="990600" lvl="1" indent="-533400"/>
            <a:r>
              <a:rPr lang="es-ES_tradnl">
                <a:latin typeface="Arial" charset="0"/>
              </a:rPr>
              <a:t>Rol:</a:t>
            </a:r>
          </a:p>
          <a:p>
            <a:pPr marL="1371600" lvl="2" indent="-457200"/>
            <a:r>
              <a:rPr lang="es-ES_tradnl">
                <a:latin typeface="Arial" charset="0"/>
              </a:rPr>
              <a:t>Perseguidor.</a:t>
            </a:r>
          </a:p>
          <a:p>
            <a:pPr marL="990600" lvl="1" indent="-533400"/>
            <a:r>
              <a:rPr lang="es-ES_tradnl">
                <a:latin typeface="Arial" charset="0"/>
              </a:rPr>
              <a:t>Sentimientos:</a:t>
            </a:r>
          </a:p>
          <a:p>
            <a:pPr marL="1371600" lvl="2" indent="-457200"/>
            <a:r>
              <a:rPr lang="es-ES_tradnl">
                <a:latin typeface="Arial" charset="0"/>
              </a:rPr>
              <a:t>Arrogante, hipócrita, iracundo, triunfante..</a:t>
            </a:r>
          </a:p>
          <a:p>
            <a:pPr marL="990600" lvl="1" indent="-533400"/>
            <a:r>
              <a:rPr lang="es-ES_tradnl">
                <a:latin typeface="Arial" charset="0"/>
              </a:rPr>
              <a:t>Antes de ponerse esta mascara se usa la de sobreactuador o sobreadaptador, aunque sea por unos segundos.</a:t>
            </a:r>
          </a:p>
          <a:p>
            <a:pPr marL="990600" lvl="1" indent="-533400"/>
            <a:r>
              <a:rPr lang="es-ES_tradnl">
                <a:latin typeface="Arial" charset="0"/>
              </a:rPr>
              <a:t>Corresponde al 2o grado de incomunicación.</a:t>
            </a:r>
          </a:p>
          <a:p>
            <a:pPr marL="1371600" lvl="2" indent="-457200"/>
            <a:endParaRPr lang="es-ES_tradnl">
              <a:latin typeface="Arial" charset="0"/>
            </a:endParaRP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8518525" y="6248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16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304800"/>
            <a:ext cx="7772400" cy="1143000"/>
          </a:xfrm>
        </p:spPr>
        <p:txBody>
          <a:bodyPr/>
          <a:lstStyle/>
          <a:p>
            <a:r>
              <a:rPr lang="es-ES_tradnl">
                <a:latin typeface="Arial" charset="0"/>
              </a:rPr>
              <a:t>Culpador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59436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s-ES_tradnl">
                <a:latin typeface="Arial" charset="0"/>
              </a:rPr>
              <a:t>Posición: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>
                <a:latin typeface="Arial" charset="0"/>
              </a:rPr>
              <a:t>Yo valgo, tu no vales: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>
                <a:latin typeface="Arial" charset="0"/>
              </a:rPr>
              <a:t>Mito:</a:t>
            </a:r>
          </a:p>
          <a:p>
            <a:pPr marL="1371600" lvl="2" indent="-457200">
              <a:lnSpc>
                <a:spcPct val="90000"/>
              </a:lnSpc>
            </a:pPr>
            <a:r>
              <a:rPr lang="es-ES_tradnl">
                <a:latin typeface="Arial" charset="0"/>
              </a:rPr>
              <a:t>Yo </a:t>
            </a:r>
            <a:r>
              <a:rPr lang="es-ES_tradnl" u="sng">
                <a:latin typeface="Arial" charset="0"/>
              </a:rPr>
              <a:t>puedo hacerte</a:t>
            </a:r>
            <a:r>
              <a:rPr lang="es-ES_tradnl">
                <a:latin typeface="Arial" charset="0"/>
              </a:rPr>
              <a:t> sentir mal emocionalmente.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>
                <a:latin typeface="Arial" charset="0"/>
              </a:rPr>
              <a:t>Rol:</a:t>
            </a:r>
          </a:p>
          <a:p>
            <a:pPr marL="1371600" lvl="2" indent="-457200">
              <a:lnSpc>
                <a:spcPct val="90000"/>
              </a:lnSpc>
            </a:pPr>
            <a:r>
              <a:rPr lang="es-ES_tradnl">
                <a:latin typeface="Arial" charset="0"/>
              </a:rPr>
              <a:t>Perseguidor.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>
                <a:latin typeface="Arial" charset="0"/>
              </a:rPr>
              <a:t>Sentimientos:</a:t>
            </a:r>
          </a:p>
          <a:p>
            <a:pPr marL="1371600" lvl="2" indent="-457200">
              <a:lnSpc>
                <a:spcPct val="90000"/>
              </a:lnSpc>
            </a:pPr>
            <a:r>
              <a:rPr lang="es-ES_tradnl">
                <a:latin typeface="Arial" charset="0"/>
              </a:rPr>
              <a:t>Hecha culpa, no se siente culpable, celoso, aburrido, rencoroso, busca venganza.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>
                <a:latin typeface="Arial" charset="0"/>
              </a:rPr>
              <a:t>Antes de ponerse esta mascara se usa la de sobreactuador o sobreadaptador, aunque sea por unos segundos.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>
                <a:latin typeface="Arial" charset="0"/>
              </a:rPr>
              <a:t>Corresponde al 2o grado de incomunicación.</a:t>
            </a:r>
          </a:p>
          <a:p>
            <a:pPr marL="1371600" lvl="2" indent="-457200">
              <a:lnSpc>
                <a:spcPct val="90000"/>
              </a:lnSpc>
            </a:pPr>
            <a:endParaRPr lang="es-ES_tradnl">
              <a:latin typeface="Arial" charset="0"/>
            </a:endParaRP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8518525" y="6248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17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title"/>
          </p:nvPr>
        </p:nvSpPr>
        <p:spPr>
          <a:xfrm>
            <a:off x="1228725" y="0"/>
            <a:ext cx="7772400" cy="1143000"/>
          </a:xfrm>
        </p:spPr>
        <p:txBody>
          <a:bodyPr/>
          <a:lstStyle/>
          <a:p>
            <a:pPr algn="r"/>
            <a:r>
              <a:rPr lang="en-US" smtClean="0"/>
              <a:t>Fabrizio Marcillo Morla</a:t>
            </a:r>
            <a:endParaRPr lang="es-US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69988" y="928688"/>
            <a:ext cx="7772400" cy="4114800"/>
          </a:xfrm>
        </p:spPr>
        <p:txBody>
          <a:bodyPr/>
          <a:lstStyle/>
          <a:p>
            <a:pPr algn="r">
              <a:defRPr/>
            </a:pPr>
            <a:r>
              <a:rPr lang="es-EC" dirty="0" smtClean="0"/>
              <a:t>Guayaquil, 1966.</a:t>
            </a:r>
          </a:p>
          <a:p>
            <a:pPr algn="r">
              <a:defRPr/>
            </a:pPr>
            <a:r>
              <a:rPr lang="es-EC" dirty="0" err="1" smtClean="0"/>
              <a:t>BSc.</a:t>
            </a:r>
            <a:r>
              <a:rPr lang="es-EC" dirty="0" smtClean="0"/>
              <a:t> Acuicultura. (ESPOL 1991).</a:t>
            </a:r>
          </a:p>
          <a:p>
            <a:pPr algn="r">
              <a:defRPr/>
            </a:pPr>
            <a:r>
              <a:rPr lang="es-EC" dirty="0" smtClean="0"/>
              <a:t>Magister en Administración de Empresas. (ESPOL, 1996).</a:t>
            </a:r>
          </a:p>
          <a:p>
            <a:pPr algn="r">
              <a:defRPr/>
            </a:pPr>
            <a:r>
              <a:rPr lang="es-EC" dirty="0" smtClean="0"/>
              <a:t>Profesor ESPOL desde el 2001.</a:t>
            </a:r>
          </a:p>
          <a:p>
            <a:pPr algn="r">
              <a:defRPr/>
            </a:pPr>
            <a:r>
              <a:rPr lang="es-EC" dirty="0" smtClean="0"/>
              <a:t>20 años experiencia profesional: </a:t>
            </a:r>
          </a:p>
          <a:p>
            <a:pPr lvl="1" algn="r">
              <a:defRPr/>
            </a:pPr>
            <a:r>
              <a:rPr lang="es-EC" dirty="0" smtClean="0"/>
              <a:t>Producción.</a:t>
            </a:r>
          </a:p>
          <a:p>
            <a:pPr lvl="1" algn="r">
              <a:defRPr/>
            </a:pPr>
            <a:r>
              <a:rPr lang="es-EC" dirty="0" smtClean="0"/>
              <a:t>Administración.</a:t>
            </a:r>
          </a:p>
          <a:p>
            <a:pPr lvl="1" algn="r">
              <a:defRPr/>
            </a:pPr>
            <a:r>
              <a:rPr lang="es-EC" dirty="0" smtClean="0"/>
              <a:t>Finanzas.</a:t>
            </a:r>
          </a:p>
          <a:p>
            <a:pPr lvl="1" algn="r">
              <a:defRPr/>
            </a:pPr>
            <a:r>
              <a:rPr lang="es-EC" dirty="0" smtClean="0"/>
              <a:t>Investigación.</a:t>
            </a:r>
          </a:p>
          <a:p>
            <a:pPr lvl="1" algn="r">
              <a:defRPr/>
            </a:pPr>
            <a:r>
              <a:rPr lang="es-EC" dirty="0" smtClean="0"/>
              <a:t>Consultorías.</a:t>
            </a:r>
          </a:p>
        </p:txBody>
      </p:sp>
      <p:pic>
        <p:nvPicPr>
          <p:cNvPr id="4100" name="Picture 3" descr="Yop por ti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57175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357188" y="5670550"/>
            <a:ext cx="4572000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US" dirty="0">
                <a:latin typeface="+mn-lt"/>
                <a:hlinkClick r:id="rId4"/>
              </a:rPr>
              <a:t>Otras Publicaciones del mismo autor en Repositorio ESPOL</a:t>
            </a:r>
            <a:endParaRPr lang="es-US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304800"/>
            <a:ext cx="7772400" cy="1143000"/>
          </a:xfrm>
        </p:spPr>
        <p:txBody>
          <a:bodyPr/>
          <a:lstStyle/>
          <a:p>
            <a:r>
              <a:rPr lang="es-ES_tradnl">
                <a:latin typeface="Arial" charset="0"/>
              </a:rPr>
              <a:t>Desesperado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5943600"/>
          </a:xfrm>
        </p:spPr>
        <p:txBody>
          <a:bodyPr/>
          <a:lstStyle/>
          <a:p>
            <a:pPr marL="609600" indent="-609600"/>
            <a:r>
              <a:rPr lang="es-ES_tradnl" sz="2800">
                <a:latin typeface="Arial" charset="0"/>
              </a:rPr>
              <a:t>Posición:</a:t>
            </a:r>
          </a:p>
          <a:p>
            <a:pPr marL="990600" lvl="1" indent="-533400"/>
            <a:r>
              <a:rPr lang="es-ES_tradnl" sz="2400">
                <a:latin typeface="Arial" charset="0"/>
              </a:rPr>
              <a:t>Yo no valgo, tu no vales:</a:t>
            </a:r>
          </a:p>
          <a:p>
            <a:pPr marL="990600" lvl="1" indent="-533400"/>
            <a:r>
              <a:rPr lang="es-ES_tradnl" sz="2400">
                <a:latin typeface="Arial" charset="0"/>
              </a:rPr>
              <a:t>Mito:</a:t>
            </a:r>
          </a:p>
          <a:p>
            <a:pPr marL="1371600" lvl="2" indent="-457200"/>
            <a:r>
              <a:rPr lang="es-ES_tradnl" sz="2000">
                <a:latin typeface="Arial" charset="0"/>
              </a:rPr>
              <a:t>Tu me </a:t>
            </a:r>
            <a:r>
              <a:rPr lang="es-ES_tradnl" sz="2000" u="sng">
                <a:latin typeface="Arial" charset="0"/>
              </a:rPr>
              <a:t>puedes hacer</a:t>
            </a:r>
            <a:r>
              <a:rPr lang="es-ES_tradnl" sz="2000">
                <a:latin typeface="Arial" charset="0"/>
              </a:rPr>
              <a:t> sentir mal emocionalmente y yo </a:t>
            </a:r>
            <a:r>
              <a:rPr lang="es-ES_tradnl" sz="2000" u="sng">
                <a:latin typeface="Arial" charset="0"/>
              </a:rPr>
              <a:t>puedo hacerte</a:t>
            </a:r>
            <a:r>
              <a:rPr lang="es-ES_tradnl" sz="2000">
                <a:latin typeface="Arial" charset="0"/>
              </a:rPr>
              <a:t> sentir mal emocionalmente. Todos pierden.</a:t>
            </a:r>
          </a:p>
          <a:p>
            <a:pPr marL="990600" lvl="1" indent="-533400"/>
            <a:r>
              <a:rPr lang="es-ES_tradnl" sz="2400">
                <a:latin typeface="Arial" charset="0"/>
              </a:rPr>
              <a:t>Rol:</a:t>
            </a:r>
          </a:p>
          <a:p>
            <a:pPr marL="1371600" lvl="2" indent="-457200"/>
            <a:r>
              <a:rPr lang="es-ES_tradnl" sz="2000">
                <a:latin typeface="Arial" charset="0"/>
              </a:rPr>
              <a:t>Victima.</a:t>
            </a:r>
          </a:p>
          <a:p>
            <a:pPr marL="990600" lvl="1" indent="-533400"/>
            <a:r>
              <a:rPr lang="es-ES_tradnl" sz="2400">
                <a:latin typeface="Arial" charset="0"/>
              </a:rPr>
              <a:t>Sentimientos:</a:t>
            </a:r>
          </a:p>
          <a:p>
            <a:pPr marL="1371600" lvl="2" indent="-457200"/>
            <a:r>
              <a:rPr lang="es-ES_tradnl" sz="2000">
                <a:latin typeface="Arial" charset="0"/>
              </a:rPr>
              <a:t>Desesperado, acorralado, atrapado, depresión, no querido, odiado, rechazado, indigno.</a:t>
            </a:r>
          </a:p>
          <a:p>
            <a:pPr marL="990600" lvl="1" indent="-533400"/>
            <a:r>
              <a:rPr lang="es-ES_tradnl" sz="2400">
                <a:latin typeface="Arial" charset="0"/>
              </a:rPr>
              <a:t>Corresponde al 3er grado de incomunicación. Ocurre cuando nuestras necesidades de nivel 1 no fueron satisfechas, y ni siquiera usando las mascaras de los grados 1 y 2 nos “satisficieron.”</a:t>
            </a:r>
          </a:p>
          <a:p>
            <a:pPr marL="1371600" lvl="2" indent="-457200"/>
            <a:endParaRPr lang="es-ES_tradnl" sz="2000">
              <a:latin typeface="Arial" charset="0"/>
            </a:endParaRP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8518525" y="6248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18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s-ES_tradnl">
                <a:latin typeface="Arial" charset="0"/>
              </a:rPr>
              <a:t>Estudio De Casos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229600" cy="5105400"/>
          </a:xfrm>
        </p:spPr>
        <p:txBody>
          <a:bodyPr/>
          <a:lstStyle/>
          <a:p>
            <a:pPr marL="609600" indent="-609600"/>
            <a:r>
              <a:rPr lang="es-ES_tradnl" sz="2800">
                <a:latin typeface="Arial" charset="0"/>
              </a:rPr>
              <a:t>Desarrollado en Harvard.</a:t>
            </a:r>
          </a:p>
          <a:p>
            <a:pPr marL="609600" indent="-609600"/>
            <a:r>
              <a:rPr lang="es-ES_tradnl" sz="2800">
                <a:latin typeface="Arial" charset="0"/>
              </a:rPr>
              <a:t>Da experiencia en toma de decisiones.</a:t>
            </a:r>
          </a:p>
          <a:p>
            <a:pPr marL="609600" indent="-609600"/>
            <a:r>
              <a:rPr lang="es-ES_tradnl" sz="2800">
                <a:latin typeface="Arial" charset="0"/>
              </a:rPr>
              <a:t>Gerente: persona que toma decisiones.</a:t>
            </a:r>
          </a:p>
          <a:p>
            <a:pPr marL="990600" lvl="1" indent="-533400"/>
            <a:r>
              <a:rPr lang="es-ES_tradnl" sz="2400">
                <a:latin typeface="Arial" charset="0"/>
              </a:rPr>
              <a:t>Astuto, evalúa las condiciones circundantes y singularidad de problema.</a:t>
            </a:r>
          </a:p>
          <a:p>
            <a:pPr marL="990600" lvl="1" indent="-533400"/>
            <a:r>
              <a:rPr lang="es-ES_tradnl" sz="2400">
                <a:latin typeface="Arial" charset="0"/>
              </a:rPr>
              <a:t>Capaz de usar herramientas analíticas apropiadas para su solución.</a:t>
            </a:r>
          </a:p>
          <a:p>
            <a:pPr marL="609600" indent="-609600"/>
            <a:r>
              <a:rPr lang="es-ES_tradnl" sz="2800">
                <a:latin typeface="Arial" charset="0"/>
              </a:rPr>
              <a:t>Agudizar habilidad analítica:</a:t>
            </a:r>
          </a:p>
          <a:p>
            <a:pPr marL="990600" lvl="1" indent="-533400"/>
            <a:r>
              <a:rPr lang="es-ES_tradnl" sz="2400">
                <a:latin typeface="Arial" charset="0"/>
              </a:rPr>
              <a:t>Separar hechos de ficción.</a:t>
            </a:r>
          </a:p>
          <a:p>
            <a:pPr marL="990600" lvl="1" indent="-533400"/>
            <a:r>
              <a:rPr lang="es-ES_tradnl" sz="2400">
                <a:latin typeface="Arial" charset="0"/>
              </a:rPr>
              <a:t>Separar relevante de irrelevante.</a:t>
            </a:r>
          </a:p>
          <a:p>
            <a:pPr marL="990600" lvl="1" indent="-533400"/>
            <a:r>
              <a:rPr lang="es-ES_tradnl" sz="2400">
                <a:latin typeface="Arial" charset="0"/>
              </a:rPr>
              <a:t>Quitar temor de cometer errores.</a:t>
            </a:r>
          </a:p>
          <a:p>
            <a:pPr marL="990600" lvl="1" indent="-533400"/>
            <a:endParaRPr lang="es-ES_tradnl" sz="2400">
              <a:latin typeface="Arial" charset="0"/>
            </a:endParaRPr>
          </a:p>
          <a:p>
            <a:pPr marL="990600" lvl="1" indent="-533400"/>
            <a:endParaRPr lang="es-ES_tradnl" sz="2400">
              <a:latin typeface="Arial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8518525" y="6248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s-ES_tradnl">
                <a:latin typeface="Arial" charset="0"/>
              </a:rPr>
              <a:t>Trabajo En Grupo (Objetivos)</a:t>
            </a:r>
          </a:p>
        </p:txBody>
      </p:sp>
      <p:sp>
        <p:nvSpPr>
          <p:cNvPr id="4403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610600" cy="51054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Desarrollar capacidad empresarial.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Capacitar al estudiante para desarrollarse en un ambiente organizacional.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Familiarizarse con los distintos aspectos de una empresa acuícola. (No solo producción).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Empezar a manejar datos y números reales.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Desarrollar pensamiento estratégico y táctico.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Poner en práctica y evaluar conocimientos teóricos dados.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Tener empresa para evaluación financiera en siguiente semestre.</a:t>
            </a:r>
          </a:p>
          <a:p>
            <a:pPr marL="990600" lvl="1" indent="-533400">
              <a:lnSpc>
                <a:spcPct val="90000"/>
              </a:lnSpc>
            </a:pPr>
            <a:endParaRPr lang="es-ES_tradnl" sz="2400">
              <a:latin typeface="Arial" charset="0"/>
            </a:endParaRPr>
          </a:p>
          <a:p>
            <a:pPr marL="990600" lvl="1" indent="-533400">
              <a:lnSpc>
                <a:spcPct val="90000"/>
              </a:lnSpc>
            </a:pPr>
            <a:endParaRPr lang="es-ES_tradnl" sz="2400">
              <a:latin typeface="Arial" charset="0"/>
            </a:endParaRPr>
          </a:p>
          <a:p>
            <a:pPr marL="990600" lvl="1" indent="-533400">
              <a:lnSpc>
                <a:spcPct val="90000"/>
              </a:lnSpc>
            </a:pPr>
            <a:endParaRPr lang="es-ES_tradnl" sz="2400">
              <a:latin typeface="Arial" charset="0"/>
            </a:endParaRPr>
          </a:p>
        </p:txBody>
      </p:sp>
      <p:sp>
        <p:nvSpPr>
          <p:cNvPr id="44036" name="Text Box 1028"/>
          <p:cNvSpPr txBox="1">
            <a:spLocks noChangeArrowheads="1"/>
          </p:cNvSpPr>
          <p:nvPr/>
        </p:nvSpPr>
        <p:spPr bwMode="auto">
          <a:xfrm>
            <a:off x="8518525" y="6248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s-ES_tradnl">
                <a:latin typeface="Arial" charset="0"/>
              </a:rPr>
              <a:t>Trabajo En Grupo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610600" cy="51054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5 grupos elegidos al azar.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Los estudiantes deberán crear (en papel) una de 5 empresas distintas: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Laboratorio de larvas. (Alquiler).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Camaronera tradicional. (Herencia).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Camaronera tierra adentro. (Construcción).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Empresa de servicios.(Implementación).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Tilapiera.(Construcción).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Se deberá de describir cada una de las actividades para la iniciación del proyecto.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Se deberá de describir la ingeniería del proyecto con descripción de las actividades en todas las areas funcionales.</a:t>
            </a:r>
          </a:p>
          <a:p>
            <a:pPr marL="609600" indent="-609600">
              <a:lnSpc>
                <a:spcPct val="90000"/>
              </a:lnSpc>
            </a:pPr>
            <a:endParaRPr lang="es-ES_tradnl" sz="2800">
              <a:latin typeface="Arial" charset="0"/>
            </a:endParaRPr>
          </a:p>
          <a:p>
            <a:pPr marL="990600" lvl="1" indent="-533400">
              <a:lnSpc>
                <a:spcPct val="90000"/>
              </a:lnSpc>
            </a:pPr>
            <a:endParaRPr lang="es-ES_tradnl" sz="2400">
              <a:latin typeface="Arial" charset="0"/>
            </a:endParaRPr>
          </a:p>
          <a:p>
            <a:pPr marL="990600" lvl="1" indent="-533400">
              <a:lnSpc>
                <a:spcPct val="90000"/>
              </a:lnSpc>
            </a:pPr>
            <a:endParaRPr lang="es-ES_tradnl" sz="2400">
              <a:latin typeface="Arial" charset="0"/>
            </a:endParaRP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8518525" y="6248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s-ES_tradnl">
                <a:latin typeface="Arial" charset="0"/>
              </a:rPr>
              <a:t>Trabajo En Grupo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610600" cy="5105400"/>
          </a:xfrm>
        </p:spPr>
        <p:txBody>
          <a:bodyPr/>
          <a:lstStyle/>
          <a:p>
            <a:pPr marL="609600" indent="-609600"/>
            <a:r>
              <a:rPr lang="es-ES_tradnl">
                <a:latin typeface="Arial" charset="0"/>
              </a:rPr>
              <a:t>Se deberá de especificar la cadena de producción completa.</a:t>
            </a:r>
          </a:p>
          <a:p>
            <a:pPr marL="609600" indent="-609600"/>
            <a:r>
              <a:rPr lang="es-ES_tradnl">
                <a:latin typeface="Arial" charset="0"/>
              </a:rPr>
              <a:t>Se deberá de evaluar proveedores.</a:t>
            </a:r>
          </a:p>
          <a:p>
            <a:pPr marL="609600" indent="-609600"/>
            <a:r>
              <a:rPr lang="es-ES_tradnl">
                <a:latin typeface="Arial" charset="0"/>
              </a:rPr>
              <a:t>Se deberá de evaluar mercado.</a:t>
            </a:r>
          </a:p>
          <a:p>
            <a:pPr marL="609600" indent="-609600"/>
            <a:r>
              <a:rPr lang="es-ES_tradnl">
                <a:latin typeface="Arial" charset="0"/>
              </a:rPr>
              <a:t>Se deberá de evaluar la competencia.</a:t>
            </a:r>
          </a:p>
          <a:p>
            <a:pPr marL="609600" indent="-609600"/>
            <a:r>
              <a:rPr lang="es-ES_tradnl">
                <a:latin typeface="Arial" charset="0"/>
              </a:rPr>
              <a:t>Se hará una evaluación y planeación estrategia de la empresa.</a:t>
            </a:r>
          </a:p>
          <a:p>
            <a:pPr marL="609600" indent="-609600"/>
            <a:r>
              <a:rPr lang="es-ES_tradnl">
                <a:latin typeface="Arial" charset="0"/>
              </a:rPr>
              <a:t>Se harán planes tácticos.</a:t>
            </a:r>
          </a:p>
          <a:p>
            <a:pPr marL="609600" indent="-609600"/>
            <a:endParaRPr lang="es-ES_tradnl">
              <a:latin typeface="Arial" charset="0"/>
            </a:endParaRPr>
          </a:p>
          <a:p>
            <a:pPr marL="990600" lvl="1" indent="-533400"/>
            <a:endParaRPr lang="es-ES_tradnl">
              <a:latin typeface="Arial" charset="0"/>
            </a:endParaRP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8518525" y="6248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4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s-ES_tradnl">
                <a:latin typeface="Arial" charset="0"/>
              </a:rPr>
              <a:t>Trabajo En Grupo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610600" cy="5105400"/>
          </a:xfrm>
        </p:spPr>
        <p:txBody>
          <a:bodyPr/>
          <a:lstStyle/>
          <a:p>
            <a:pPr marL="609600" indent="-609600"/>
            <a:r>
              <a:rPr lang="es-ES_tradnl">
                <a:latin typeface="Arial" charset="0"/>
              </a:rPr>
              <a:t>Evaluación semanal de avances.</a:t>
            </a:r>
          </a:p>
          <a:p>
            <a:pPr marL="609600" indent="-609600"/>
            <a:r>
              <a:rPr lang="es-ES_tradnl">
                <a:latin typeface="Arial" charset="0"/>
              </a:rPr>
              <a:t>Siguiente semana:</a:t>
            </a:r>
          </a:p>
          <a:p>
            <a:pPr marL="990600" lvl="1" indent="-533400"/>
            <a:r>
              <a:rPr lang="es-ES_tradnl">
                <a:latin typeface="Arial" charset="0"/>
              </a:rPr>
              <a:t>Presentación del proyecto.</a:t>
            </a:r>
          </a:p>
          <a:p>
            <a:pPr marL="990600" lvl="1" indent="-533400"/>
            <a:r>
              <a:rPr lang="es-ES_tradnl">
                <a:latin typeface="Arial" charset="0"/>
              </a:rPr>
              <a:t>Generalidades.</a:t>
            </a:r>
          </a:p>
          <a:p>
            <a:pPr marL="990600" lvl="1" indent="-533400"/>
            <a:r>
              <a:rPr lang="es-ES_tradnl">
                <a:latin typeface="Arial" charset="0"/>
              </a:rPr>
              <a:t>Cadena de producción.</a:t>
            </a:r>
          </a:p>
          <a:p>
            <a:pPr marL="990600" lvl="1" indent="-533400"/>
            <a:r>
              <a:rPr lang="es-ES_tradnl">
                <a:latin typeface="Arial" charset="0"/>
              </a:rPr>
              <a:t>Producto(s) a vender.</a:t>
            </a:r>
          </a:p>
          <a:p>
            <a:pPr marL="990600" lvl="1" indent="-533400"/>
            <a:r>
              <a:rPr lang="es-ES_tradnl">
                <a:latin typeface="Arial" charset="0"/>
              </a:rPr>
              <a:t>Mercado objetivo.</a:t>
            </a:r>
          </a:p>
          <a:p>
            <a:pPr marL="609600" indent="-609600"/>
            <a:r>
              <a:rPr lang="es-ES_tradnl">
                <a:latin typeface="Arial" charset="0"/>
              </a:rPr>
              <a:t>15% nota 1er parcial y 50% de segundo parcial.</a:t>
            </a:r>
          </a:p>
          <a:p>
            <a:pPr marL="990600" lvl="1" indent="-533400"/>
            <a:endParaRPr lang="es-ES_tradnl">
              <a:latin typeface="Arial" charset="0"/>
            </a:endParaRP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8518525" y="6248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5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152400"/>
            <a:ext cx="7772400" cy="1143000"/>
          </a:xfrm>
        </p:spPr>
        <p:txBody>
          <a:bodyPr/>
          <a:lstStyle/>
          <a:p>
            <a:r>
              <a:rPr lang="es-ES_tradnl">
                <a:latin typeface="Arial" charset="0"/>
              </a:rPr>
              <a:t>Motivación De Empleados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610600" cy="54102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PAT físico negativo.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Poco elegante.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Es mal visto y puede ser ilegal.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El empleado puede responder físicamente.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PAT psicológico negativo.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Crueldad no es visible.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Es inhibidora, poca posibilidad de reacción.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Infinita capacidad de aguantar lesiones psicológicas.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Puede hacer que el sistema lo haga.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Satisfacción al ego.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Si se queja: MOI?, Paranoico.</a:t>
            </a:r>
          </a:p>
          <a:p>
            <a:pPr marL="609600" indent="-609600">
              <a:lnSpc>
                <a:spcPct val="90000"/>
              </a:lnSpc>
            </a:pPr>
            <a:r>
              <a:rPr lang="es-ES_tradnl" sz="2800">
                <a:latin typeface="Arial" charset="0"/>
              </a:rPr>
              <a:t>PAT psicológico positivo.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Zanahoria al burro.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El jefe no da patadas, el empleado se las da solo.</a:t>
            </a:r>
          </a:p>
          <a:p>
            <a:pPr marL="990600" lvl="1" indent="-533400">
              <a:lnSpc>
                <a:spcPct val="90000"/>
              </a:lnSpc>
            </a:pPr>
            <a:r>
              <a:rPr lang="es-ES_tradnl" sz="2400">
                <a:latin typeface="Arial" charset="0"/>
              </a:rPr>
              <a:t>Análogo a seducción vs. Violación.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8518525" y="6248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6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-152400"/>
            <a:ext cx="7772400" cy="1143000"/>
          </a:xfrm>
        </p:spPr>
        <p:txBody>
          <a:bodyPr/>
          <a:lstStyle/>
          <a:p>
            <a:r>
              <a:rPr lang="es-ES_tradnl">
                <a:latin typeface="Arial" charset="0"/>
              </a:rPr>
              <a:t>PAT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458200" cy="5943600"/>
          </a:xfrm>
        </p:spPr>
        <p:txBody>
          <a:bodyPr/>
          <a:lstStyle/>
          <a:p>
            <a:pPr marL="609600" indent="-609600"/>
            <a:r>
              <a:rPr lang="es-ES_tradnl" sz="2800">
                <a:latin typeface="Arial" charset="0"/>
              </a:rPr>
              <a:t>PAT (+ ó -) no es motivación. El motivado soy yo, el otro solo hace lo que le digo.</a:t>
            </a:r>
          </a:p>
          <a:p>
            <a:pPr marL="609600" indent="-609600"/>
            <a:r>
              <a:rPr lang="es-ES_tradnl" sz="2800">
                <a:latin typeface="Arial" charset="0"/>
              </a:rPr>
              <a:t>Motivación es hacer que el otro tenga ganas de hacer el trabajo bien.(Generador vs. batería).</a:t>
            </a:r>
          </a:p>
          <a:p>
            <a:pPr marL="609600" indent="-609600"/>
            <a:r>
              <a:rPr lang="es-ES_tradnl" sz="2800">
                <a:latin typeface="Arial" charset="0"/>
              </a:rPr>
              <a:t>PAT positivo:</a:t>
            </a:r>
          </a:p>
          <a:p>
            <a:pPr marL="990600" lvl="1" indent="-533400"/>
            <a:r>
              <a:rPr lang="es-ES_tradnl" sz="2400">
                <a:latin typeface="Arial" charset="0"/>
              </a:rPr>
              <a:t>Reducción de horas de trabajo.</a:t>
            </a:r>
          </a:p>
          <a:p>
            <a:pPr marL="990600" lvl="1" indent="-533400"/>
            <a:r>
              <a:rPr lang="es-ES_tradnl" sz="2400">
                <a:latin typeface="Arial" charset="0"/>
              </a:rPr>
              <a:t>Espirales de aumento de salario.</a:t>
            </a:r>
          </a:p>
          <a:p>
            <a:pPr marL="990600" lvl="1" indent="-533400"/>
            <a:r>
              <a:rPr lang="es-ES_tradnl" sz="2400">
                <a:latin typeface="Arial" charset="0"/>
              </a:rPr>
              <a:t>Prestaciones extrasalariales.</a:t>
            </a:r>
          </a:p>
          <a:p>
            <a:pPr marL="990600" lvl="1" indent="-533400"/>
            <a:r>
              <a:rPr lang="es-ES_tradnl" sz="2400">
                <a:latin typeface="Arial" charset="0"/>
              </a:rPr>
              <a:t>Entrenamiento relaciones humanas.</a:t>
            </a:r>
          </a:p>
          <a:p>
            <a:pPr marL="990600" lvl="1" indent="-533400"/>
            <a:r>
              <a:rPr lang="es-ES_tradnl" sz="2400">
                <a:latin typeface="Arial" charset="0"/>
              </a:rPr>
              <a:t>Comunicación.</a:t>
            </a:r>
          </a:p>
          <a:p>
            <a:pPr marL="990600" lvl="1" indent="-533400"/>
            <a:r>
              <a:rPr lang="es-ES_tradnl" sz="2400">
                <a:latin typeface="Arial" charset="0"/>
              </a:rPr>
              <a:t>Comunicación bilateral.</a:t>
            </a:r>
          </a:p>
          <a:p>
            <a:pPr marL="990600" lvl="1" indent="-533400"/>
            <a:r>
              <a:rPr lang="es-ES_tradnl" sz="2400">
                <a:latin typeface="Arial" charset="0"/>
              </a:rPr>
              <a:t>Participación laboral.</a:t>
            </a:r>
          </a:p>
          <a:p>
            <a:pPr marL="990600" lvl="1" indent="-533400"/>
            <a:r>
              <a:rPr lang="es-ES_tradnl" sz="2400">
                <a:latin typeface="Arial" charset="0"/>
              </a:rPr>
              <a:t>Asesoría para empleados.</a:t>
            </a:r>
          </a:p>
        </p:txBody>
      </p:sp>
      <p:sp>
        <p:nvSpPr>
          <p:cNvPr id="49156" name="Text Box 1028"/>
          <p:cNvSpPr txBox="1">
            <a:spLocks noChangeArrowheads="1"/>
          </p:cNvSpPr>
          <p:nvPr/>
        </p:nvSpPr>
        <p:spPr bwMode="auto">
          <a:xfrm>
            <a:off x="8518525" y="6248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7</a:t>
            </a:r>
            <a:endParaRPr lang="es-ES_tradnl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Azure">
  <a:themeElements>
    <a:clrScheme name="Azur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Office\Templates\Presentation Designs\Azure.pot</Template>
  <TotalTime>3360</TotalTime>
  <Words>1212</Words>
  <Application>Microsoft Office PowerPoint</Application>
  <PresentationFormat>Presentación en pantalla (4:3)</PresentationFormat>
  <Paragraphs>226</Paragraphs>
  <Slides>20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4" baseType="lpstr">
      <vt:lpstr>Times New Roman</vt:lpstr>
      <vt:lpstr>Arial</vt:lpstr>
      <vt:lpstr>Wingdings</vt:lpstr>
      <vt:lpstr>Azure</vt:lpstr>
      <vt:lpstr>Administración de Empresas Acuícolas I – Clase 4</vt:lpstr>
      <vt:lpstr>Fabrizio Marcillo Morla</vt:lpstr>
      <vt:lpstr>Estudio De Casos</vt:lpstr>
      <vt:lpstr>Trabajo En Grupo (Objetivos)</vt:lpstr>
      <vt:lpstr>Trabajo En Grupo</vt:lpstr>
      <vt:lpstr>Trabajo En Grupo</vt:lpstr>
      <vt:lpstr>Trabajo En Grupo</vt:lpstr>
      <vt:lpstr>Motivación De Empleados</vt:lpstr>
      <vt:lpstr>PAT</vt:lpstr>
      <vt:lpstr>Higiene vs. Motivación.</vt:lpstr>
      <vt:lpstr>Higiene vs. Motivación.</vt:lpstr>
      <vt:lpstr>Robin Hood</vt:lpstr>
      <vt:lpstr>Comunicación Ineficiente </vt:lpstr>
      <vt:lpstr>Mascaras, Posiciones, Roles </vt:lpstr>
      <vt:lpstr>SobreActuador </vt:lpstr>
      <vt:lpstr>SobreAdaptador </vt:lpstr>
      <vt:lpstr>Sufridor </vt:lpstr>
      <vt:lpstr>Atacante </vt:lpstr>
      <vt:lpstr>Culpador</vt:lpstr>
      <vt:lpstr>Desesperado</vt:lpstr>
    </vt:vector>
  </TitlesOfParts>
  <Company>Barcillo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Barcillo Barzinister</dc:creator>
  <cp:lastModifiedBy>Administrador</cp:lastModifiedBy>
  <cp:revision>547</cp:revision>
  <cp:lastPrinted>1601-01-01T00:00:00Z</cp:lastPrinted>
  <dcterms:created xsi:type="dcterms:W3CDTF">2002-07-19T11:47:45Z</dcterms:created>
  <dcterms:modified xsi:type="dcterms:W3CDTF">2010-01-18T15:46:07Z</dcterms:modified>
</cp:coreProperties>
</file>