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8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4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EFDBA4-327E-4597-8BFC-3FC712A6209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4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5B18C8-EBB6-4099-97C5-519497D6153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4FD9E0-F707-429B-A07C-E6C0CF2A3F9D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DBAD2-E6B8-4853-8243-F839495EACBE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756C5B-E552-460D-8ADA-3C7A07A56F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6F565-2AA2-4738-B44B-AA29F935A72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2F0CD-7112-43BB-B4AC-AC4925ECF9A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7E290-334E-4A17-B88A-7F1885D918B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23202-4BF3-434F-9F12-80AEA62E004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40A15-99B4-42A1-A578-268CAD3E05C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85E3F-F978-4645-98D4-26448D522F4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0682A-F605-4047-B8CD-D97EFCEBF5E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325F9-44C2-4DC2-8D7E-7C9228D2423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D020-9BFE-44A8-9A00-D5D356CB8B2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D1CCA-04D2-44CB-AC16-4002F3D3AE2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ECD00-0119-47C6-B0DB-3F61A13E881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E6D61A2-2DAF-45F4-AA63-18FD125B3C1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ace.espol.edu.ec/browse?type=author&amp;value=Marcillo%20Morla,%20Fabrici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dirty="0" smtClean="0"/>
              <a:t>Administración de Empresas Acuícolas I – </a:t>
            </a:r>
            <a:r>
              <a:rPr lang="es-ES_tradnl" smtClean="0"/>
              <a:t>Clase </a:t>
            </a:r>
            <a:r>
              <a:rPr lang="es-ES_tradnl" smtClean="0"/>
              <a:t>10</a:t>
            </a:r>
            <a:endParaRPr lang="es-ES_tradnl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Modelos Mentales Negativos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 sz="2400">
                <a:latin typeface="Arial" charset="0"/>
              </a:rPr>
              <a:t>“Nuestra empresa no tiene nada que aprender de otras”.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“No existe nadie que nos supere en este tema”.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“Nuestra actividad y complejidad son muy distintas e incomparables”.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“Ya sabemos que nos van a responder sobre esto.”</a:t>
            </a:r>
          </a:p>
          <a:p>
            <a:pPr marL="609600" indent="-609600"/>
            <a:r>
              <a:rPr lang="es-ES_tradnl" sz="2400">
                <a:latin typeface="Arial" charset="0"/>
              </a:rPr>
              <a:t>“Si no lo creamos y hacemos nosotros, no sirve.”</a:t>
            </a:r>
          </a:p>
          <a:p>
            <a:pPr marL="609600" indent="-609600"/>
            <a:r>
              <a:rPr lang="es-ES_tradnl" sz="2400">
                <a:latin typeface="Arial" charset="0"/>
              </a:rPr>
              <a:t>“No pueden haber otras empresas que sean tan eficientes y productivas como la nuestra en esto”.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“En Ecuador no se hacen las cosas como en la Yoni.”</a:t>
            </a:r>
          </a:p>
          <a:p>
            <a:pPr marL="609600" indent="-609600"/>
            <a:r>
              <a:rPr lang="es-ES_tradnl" sz="2400">
                <a:latin typeface="Arial" charset="0"/>
              </a:rPr>
              <a:t>“Eso no tiene nada que ver con criar camarones.”</a:t>
            </a:r>
          </a:p>
          <a:p>
            <a:pPr marL="609600" indent="-609600"/>
            <a:r>
              <a:rPr lang="es-ES_tradnl" sz="2400">
                <a:latin typeface="Arial" charset="0"/>
              </a:rPr>
              <a:t>“La gente de aquí no puede hacer eso”.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“Siempre se ha hecho de esa forma”.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Benchmarking: Como Nació?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>
                <a:latin typeface="Arial" charset="0"/>
              </a:rPr>
              <a:t>Se aplicó en forma poco rigurosa desde siempre,como análisis competitivo.</a:t>
            </a:r>
          </a:p>
          <a:p>
            <a:pPr marL="609600" indent="-609600"/>
            <a:r>
              <a:rPr lang="es-ES_tradnl">
                <a:latin typeface="Arial" charset="0"/>
              </a:rPr>
              <a:t>En 1979, Xerox comenzó a usarlo con la empresa L.L. Bean sobre el proceso de entrega de pedidos.</a:t>
            </a:r>
          </a:p>
          <a:p>
            <a:pPr marL="609600" indent="-609600"/>
            <a:r>
              <a:rPr lang="es-ES_tradnl">
                <a:latin typeface="Arial" charset="0"/>
              </a:rPr>
              <a:t>En 1989 Xerox ganó el premio nacional a la calidad.</a:t>
            </a:r>
          </a:p>
          <a:p>
            <a:pPr marL="609600" indent="-609600"/>
            <a:r>
              <a:rPr lang="es-ES_tradnl">
                <a:latin typeface="Arial" charset="0"/>
              </a:rPr>
              <a:t>Es una herramienta nueva para muchas empresas, no difundida suficientemente.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9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Relación Con Planeación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30480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Benchmarking no solo esta relacionado con planeación estratégica, sino que cubre su mayor debilidad: implementación estratégica y ejecución táctica. 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En muchas empresas en lo que se falla no es en la estrategia si no en la ejecución táctica.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Estrategia y tactica partes interdependientes de un mismo proceso.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Estrategia puede o no funcionar tacticamente.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  <a:endParaRPr lang="es-ES_tradnl"/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98525" y="3717925"/>
            <a:ext cx="133667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/>
              <a:t>Estrategia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7226300" y="3657600"/>
            <a:ext cx="1012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/>
              <a:t>Táctica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304800" y="4251325"/>
            <a:ext cx="27924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/>
              <a:t>Planeación Estratégica</a:t>
            </a: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6583363" y="4251325"/>
            <a:ext cx="234156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/>
              <a:t>Planeación Táctica</a:t>
            </a: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76200" y="4937125"/>
            <a:ext cx="16764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/>
              <a:t>Formulación Estratégica</a:t>
            </a:r>
          </a:p>
        </p:txBody>
      </p:sp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1889125" y="5232400"/>
            <a:ext cx="3216275" cy="162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000"/>
              <a:t>	Cultura</a:t>
            </a:r>
          </a:p>
          <a:p>
            <a:r>
              <a:rPr lang="es-ES_tradnl" sz="2000"/>
              <a:t>Gerencia	Estructura</a:t>
            </a:r>
          </a:p>
          <a:p>
            <a:r>
              <a:rPr lang="es-ES_tradnl" sz="2000"/>
              <a:t>RRHH		Sistemas</a:t>
            </a:r>
          </a:p>
          <a:p>
            <a:r>
              <a:rPr lang="es-ES_tradnl" sz="2000"/>
              <a:t>Tecnología	Procesos</a:t>
            </a:r>
          </a:p>
          <a:p>
            <a:r>
              <a:rPr lang="es-ES_tradnl" sz="2000"/>
              <a:t>	Clientes</a:t>
            </a:r>
          </a:p>
        </p:txBody>
      </p:sp>
      <p:sp>
        <p:nvSpPr>
          <p:cNvPr id="139275" name="Text Box 11"/>
          <p:cNvSpPr txBox="1">
            <a:spLocks noChangeArrowheads="1"/>
          </p:cNvSpPr>
          <p:nvPr/>
        </p:nvSpPr>
        <p:spPr bwMode="auto">
          <a:xfrm>
            <a:off x="4191000" y="4546600"/>
            <a:ext cx="1985963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/>
              <a:t>Implementación</a:t>
            </a:r>
          </a:p>
          <a:p>
            <a:r>
              <a:rPr lang="es-ES_tradnl" sz="2000"/>
              <a:t>    Estratégica</a:t>
            </a:r>
          </a:p>
        </p:txBody>
      </p:sp>
      <p:sp>
        <p:nvSpPr>
          <p:cNvPr id="139276" name="Text Box 12"/>
          <p:cNvSpPr txBox="1">
            <a:spLocks noChangeArrowheads="1"/>
          </p:cNvSpPr>
          <p:nvPr/>
        </p:nvSpPr>
        <p:spPr bwMode="auto">
          <a:xfrm>
            <a:off x="6553200" y="4784725"/>
            <a:ext cx="21859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000"/>
              <a:t>Ejecución Táctica</a:t>
            </a:r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>
            <a:off x="1447800" y="403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>
            <a:off x="2362200" y="3886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79" name="Line 15"/>
          <p:cNvSpPr>
            <a:spLocks noChangeShapeType="1"/>
          </p:cNvSpPr>
          <p:nvPr/>
        </p:nvSpPr>
        <p:spPr bwMode="auto">
          <a:xfrm>
            <a:off x="3200400" y="4419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80" name="Line 16"/>
          <p:cNvSpPr>
            <a:spLocks noChangeShapeType="1"/>
          </p:cNvSpPr>
          <p:nvPr/>
        </p:nvSpPr>
        <p:spPr bwMode="auto">
          <a:xfrm>
            <a:off x="77724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81" name="Line 17"/>
          <p:cNvSpPr>
            <a:spLocks noChangeShapeType="1"/>
          </p:cNvSpPr>
          <p:nvPr/>
        </p:nvSpPr>
        <p:spPr bwMode="auto">
          <a:xfrm>
            <a:off x="7772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82" name="Line 18"/>
          <p:cNvSpPr>
            <a:spLocks noChangeShapeType="1"/>
          </p:cNvSpPr>
          <p:nvPr/>
        </p:nvSpPr>
        <p:spPr bwMode="auto">
          <a:xfrm>
            <a:off x="1524000" y="54102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 flipV="1">
            <a:off x="3886200" y="4953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84" name="Line 20"/>
          <p:cNvSpPr>
            <a:spLocks noChangeShapeType="1"/>
          </p:cNvSpPr>
          <p:nvPr/>
        </p:nvSpPr>
        <p:spPr bwMode="auto">
          <a:xfrm flipH="1">
            <a:off x="1524000" y="4724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85" name="Line 21"/>
          <p:cNvSpPr>
            <a:spLocks noChangeShapeType="1"/>
          </p:cNvSpPr>
          <p:nvPr/>
        </p:nvSpPr>
        <p:spPr bwMode="auto">
          <a:xfrm>
            <a:off x="6096000" y="48768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87" name="Text Box 23"/>
          <p:cNvSpPr txBox="1">
            <a:spLocks noChangeArrowheads="1"/>
          </p:cNvSpPr>
          <p:nvPr/>
        </p:nvSpPr>
        <p:spPr bwMode="auto">
          <a:xfrm>
            <a:off x="5791200" y="6096000"/>
            <a:ext cx="2173288" cy="4953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Benchmarking</a:t>
            </a:r>
          </a:p>
        </p:txBody>
      </p:sp>
      <p:sp>
        <p:nvSpPr>
          <p:cNvPr id="139288" name="Line 24"/>
          <p:cNvSpPr>
            <a:spLocks noChangeShapeType="1"/>
          </p:cNvSpPr>
          <p:nvPr/>
        </p:nvSpPr>
        <p:spPr bwMode="auto">
          <a:xfrm>
            <a:off x="5181600" y="624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89" name="Line 25"/>
          <p:cNvSpPr>
            <a:spLocks noChangeShapeType="1"/>
          </p:cNvSpPr>
          <p:nvPr/>
        </p:nvSpPr>
        <p:spPr bwMode="auto">
          <a:xfrm>
            <a:off x="5943600" y="53340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39290" name="Line 26"/>
          <p:cNvSpPr>
            <a:spLocks noChangeShapeType="1"/>
          </p:cNvSpPr>
          <p:nvPr/>
        </p:nvSpPr>
        <p:spPr bwMode="auto">
          <a:xfrm>
            <a:off x="7391400" y="5257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Tipos: Sobre Lo Que Se Hace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Funciones o procesos del negocio: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Evalúan desempeño de funciones y procesos centrales del negocio: comercialización, producción, administración, etc.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Funciones y procesos de apoyo al negocio: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Evalúan procesos operativos de apoyo al negocio, x ej: en comercialización: distribución, producción: planificación producción, administración: pago proveedores.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Productos y servicios: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Toman como patrón de referencia productos y servicios de otras organizaciones, sobre los que se detectan cuales son los patrones claves que facilitan el logro de un mejor desempeño del mismo (valor percibido).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Estratégico competitivo: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Comparaciones de estrategias competitivas.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11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Tipos: Con Quien Se Hace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Interno: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Una de las fuentes para aprender, mas ricas pero mas desconocidas es la propia empresa o el mismo grupo empresario.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Antes de salir a fuentes externas agotar búsqueda interna, ya que hay conocimientos que no han sido diseminados a la gerencia.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No tiene dificultad en colaboración del socio potencial, o en recursos que demandará.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Externo: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Se lo hace una vez que no se encuentra oportunidades de aprender internamente.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Información es mas difícil de conseguir, costosa y generalmente incompleta. 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Fuentes de información es mayor problema.</a:t>
            </a: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12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Oportunidades De Mejora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943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Existen pero hay que saber donde buscarlas. Temas para mejora vinculados con visión de compañía.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Fuentes son múltiples y variadas: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Mejoras que creen valor agregado: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Clientes internos.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Clientes externos.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Mejoras que generan 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Contribución competitiva.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Contribución económica.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Mejoras que evidencian: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Insatisfacción de clientes externos.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Factores claves para la industria que no tengan desempeño necesario.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Capacidades críticas fundamentales.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Competencias críticas fundamentales.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Areas criticas de desempeño.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Procesos críticos.</a:t>
            </a:r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13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Valor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0960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Valor no es algo intrínseco de un producto o servicio, si no que es algo percibido por el cliente.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Valor no tiene que ver con el costo de producción de un producto, sino por la percepción que el cliente tenga de ese bien.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Agregar valor a un bien o servicio es el objetivo de la mayoría de las empresas.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Algunas características que el cliente aprecia y que percibe como parte del valor de un producto son: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Calidad.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Belleza.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Exclusividad.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De moda.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Marca?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Tecnología.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000">
                <a:latin typeface="Arial" charset="0"/>
              </a:rPr>
              <a:t>Etc.</a:t>
            </a:r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14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dirty="0" smtClean="0"/>
              <a:t>Producción.</a:t>
            </a:r>
          </a:p>
          <a:p>
            <a:pPr lvl="1" algn="r">
              <a:defRPr/>
            </a:pPr>
            <a:r>
              <a:rPr lang="es-EC" dirty="0" smtClean="0"/>
              <a:t>Administración.</a:t>
            </a:r>
          </a:p>
          <a:p>
            <a:pPr lvl="1" algn="r">
              <a:defRPr/>
            </a:pPr>
            <a:r>
              <a:rPr lang="es-EC" dirty="0" smtClean="0"/>
              <a:t>Finanzas.</a:t>
            </a:r>
          </a:p>
          <a:p>
            <a:pPr lvl="1" algn="r">
              <a:defRPr/>
            </a:pPr>
            <a:r>
              <a:rPr lang="es-EC" dirty="0" smtClean="0"/>
              <a:t>Investigación.</a:t>
            </a:r>
          </a:p>
          <a:p>
            <a:pPr lvl="1" algn="r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04800"/>
            <a:ext cx="9144000" cy="1143000"/>
          </a:xfrm>
        </p:spPr>
        <p:txBody>
          <a:bodyPr/>
          <a:lstStyle/>
          <a:p>
            <a:r>
              <a:rPr lang="es-ES_tradnl" sz="3600">
                <a:latin typeface="Arial" charset="0"/>
              </a:rPr>
              <a:t>Principios Organizativos Fundamentales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Las organizaciones han tenido y tienen que aprender cuatro principios fundamentales.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Aprender.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Innovar.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Poner lo aprendido en marcha.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Mejorarlo continuamente.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Esto no ha cambiado, lo que ha cambiado y seguirá cambiando son los modos de hacerlo y la velocidad necesaria: mejor y mas rápido que competidores.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Gerencia impulsa uso de herramientas para lograr esto, comparando estratégicamente de forma sistemática para competir continuamente, orientándose a los clientes externos y a los clientes y procesos internos.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Benchmarking: Que Es?</a:t>
            </a:r>
          </a:p>
        </p:txBody>
      </p:sp>
      <p:sp>
        <p:nvSpPr>
          <p:cNvPr id="131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 sz="2800">
                <a:latin typeface="Arial" charset="0"/>
              </a:rPr>
              <a:t>Una compañía puede aprender no solo de su mercado (clientes y competidores), sino de su personal y de los mejores del mundo aunque se dediquen a otra actividad.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Aprendizaje debe ser canalizado para tener esfuerzos consistentes y efectivos, usando herramienta que permita lograr objetivos.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Benchmarking: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Proceso metodológico que compara el desempeño de la organización con los mejores del mundo y que a partir de agregarle valor y satisfacción a los clientes, añade valor económico a la organización, mejorando la calidad, eficiencia, efectividad servicio y competitividad.</a:t>
            </a:r>
          </a:p>
          <a:p>
            <a:pPr marL="609600" indent="-609600"/>
            <a:endParaRPr lang="es-ES_tradnl" sz="2800">
              <a:latin typeface="Arial" charset="0"/>
            </a:endParaRPr>
          </a:p>
        </p:txBody>
      </p:sp>
      <p:sp>
        <p:nvSpPr>
          <p:cNvPr id="131076" name="Text Box 1028"/>
          <p:cNvSpPr txBox="1">
            <a:spLocks noChangeArrowheads="1"/>
          </p:cNvSpPr>
          <p:nvPr/>
        </p:nvSpPr>
        <p:spPr bwMode="auto">
          <a:xfrm>
            <a:off x="8518525" y="6246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Benchmarking: Pasos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5943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Percepción.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Como lo estamos haciendo y resultados logrados (practicas, procesos, estrategias).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Comparación con los mejores.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Aprendizaje.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Como lo hacen los mejores. Proceso continuo.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Regresar a la empresa,y con creatividad y  esfuerzo: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Realizar un rediseño en función de características propias de la empresa, logrando cambio ventajoso.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Esto involucra 3 pasos: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Aprendemos de lo que hace realmente la empresa.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Aprendemos del mejor.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Se vuelve a la empresa y se aprende nuevamente al rediseñar en función de lo que se necesita y le conviene.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Benchmarking: Que No Es?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Copiar o plagiar lo que está de moda.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Hacer turismo o ocupar el tiempo de parte del personal que no tiene tarea asignada.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Buscar la empresa “súper brillante” en todo lo que hace y como lo hace y no encontrarla por que no existe la “mejor en todo”.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El objetivo de desempeño o estándar del mejor, sino el mejor proceso o estrategia que permita alcanzar lo que satisfagan y reconozcan como valor nuestros clientes.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Hacer benchmarking de datos desintegrados superficiales o anecdóticos, sino benchmarking integrado, en forma metodológica y rigurosa.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Diferencias Análisis Competitivo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4267200" cy="4648200"/>
          </a:xfrm>
        </p:spPr>
        <p:txBody>
          <a:bodyPr/>
          <a:lstStyle/>
          <a:p>
            <a:pPr marL="609600" indent="-609600"/>
            <a:r>
              <a:rPr lang="es-ES_tradnl" sz="2400">
                <a:latin typeface="Arial" charset="0"/>
              </a:rPr>
              <a:t>Foco fundamental en los procesos y menos en estrategias y productos.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Actividad abierta y frontal con los mejores.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Base de datos sobre redes y relaciones con las empresas que se destacan por las mejores practicas en cualquier proceso de negocio o de apoyo al mismo.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  <a:endParaRPr lang="es-ES_tradnl"/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4343400" y="2133600"/>
            <a:ext cx="4267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s-ES_tradnl"/>
              <a:t>Foco en el desempeño, no en las cosas que originan el mismo.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s-ES_tradnl"/>
              <a:t>Actividad de espionaje y análisis comercial, desintegrado y solo con la competencia.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s-ES_tradnl"/>
              <a:t>Base de datos principalmente comercial de la competencia.</a:t>
            </a:r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152400" y="609600"/>
            <a:ext cx="899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s-ES_tradnl"/>
              <a:t>Ambos son utiles, pero utilidades, alcances y aplicaciones son distintas. Benchamrking analiza que hace al mejor ser el mejor.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Benchmarking: Que Logra?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 sz="2800">
                <a:latin typeface="Arial" charset="0"/>
              </a:rPr>
              <a:t>Cambios que logra no son por evolución, cambios fuertes: rumbo, planes, objetivos, metas y procesos.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Comparando rendimiento de empresa con mejores: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Se contrasta con los planes, objetivos y metas propios.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Se valida una posible mejora significativa.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Se sustituyen paradigmas inválidos, cambiando manera de ver y gestionar estrategia, proceso o negocio.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Se eliminan brechas de insatisfacción entre proceso y sus resultados, que es lo que perciben los clientes.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Implementa la mejora de rendimiento.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Sin implementación no hay Benchmarking.</a:t>
            </a: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Benchmarking: Por Que?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 sz="2400">
                <a:latin typeface="Arial" charset="0"/>
              </a:rPr>
              <a:t>A los clientes hay que agregarles valor, satisfacerlos.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Los clientes hacen Benchmarking con nuestros: productos, servicios, estrategias, momentos de verdad.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Se debe de ser competitivo globalmente y concretarlo.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No se puede enfocar el futuro con enfoques y procesos ineficientes e inefectivos.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No se deben de ignorar los mejores desempeños de los competidores y de los no competidores.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Es necesario producir cambios beneficiosos en forma profunda rápida y efectiva.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Es necesario mejorar productividad , calidad, tiempos, know-how, obteniendo ventaja real respecto a competidores.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Si nosotros no mejoramos nuestros competidores lo harán.</a:t>
            </a:r>
          </a:p>
          <a:p>
            <a:pPr marL="609600" indent="-609600"/>
            <a:r>
              <a:rPr lang="es-ES_tradnl" sz="2400">
                <a:latin typeface="Arial" charset="0"/>
              </a:rPr>
              <a:t>No se debe administrar resultados sino forma de lograrlos.</a:t>
            </a: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8518525" y="6246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  <a:endParaRPr lang="es-ES_tradnl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3378</TotalTime>
  <Words>1469</Words>
  <Application>Microsoft Office PowerPoint</Application>
  <PresentationFormat>Presentación en pantalla (4:3)</PresentationFormat>
  <Paragraphs>171</Paragraphs>
  <Slides>16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Times New Roman</vt:lpstr>
      <vt:lpstr>Arial</vt:lpstr>
      <vt:lpstr>Wingdings</vt:lpstr>
      <vt:lpstr>Azure</vt:lpstr>
      <vt:lpstr>Administración de Empresas Acuícolas I – Clase 10</vt:lpstr>
      <vt:lpstr>Fabrizio Marcillo Morla</vt:lpstr>
      <vt:lpstr>Principios Organizativos Fundamentales</vt:lpstr>
      <vt:lpstr>Benchmarking: Que Es?</vt:lpstr>
      <vt:lpstr>Benchmarking: Pasos</vt:lpstr>
      <vt:lpstr>Benchmarking: Que No Es?</vt:lpstr>
      <vt:lpstr>Diferencias Análisis Competitivo</vt:lpstr>
      <vt:lpstr>Benchmarking: Que Logra?</vt:lpstr>
      <vt:lpstr>Benchmarking: Por Que?</vt:lpstr>
      <vt:lpstr>Modelos Mentales Negativos</vt:lpstr>
      <vt:lpstr>Benchmarking: Como Nació?</vt:lpstr>
      <vt:lpstr>Relación Con Planeación</vt:lpstr>
      <vt:lpstr>Tipos: Sobre Lo Que Se Hace</vt:lpstr>
      <vt:lpstr>Tipos: Con Quien Se Hace</vt:lpstr>
      <vt:lpstr>Oportunidades De Mejora</vt:lpstr>
      <vt:lpstr>Valor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553</cp:revision>
  <cp:lastPrinted>1601-01-01T00:00:00Z</cp:lastPrinted>
  <dcterms:created xsi:type="dcterms:W3CDTF">2002-07-19T11:47:45Z</dcterms:created>
  <dcterms:modified xsi:type="dcterms:W3CDTF">2010-01-18T16:03:42Z</dcterms:modified>
</cp:coreProperties>
</file>